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44"/>
  </p:notesMasterIdLst>
  <p:handoutMasterIdLst>
    <p:handoutMasterId r:id="rId45"/>
  </p:handoutMasterIdLst>
  <p:sldIdLst>
    <p:sldId id="272" r:id="rId2"/>
    <p:sldId id="285" r:id="rId3"/>
    <p:sldId id="257" r:id="rId4"/>
    <p:sldId id="258" r:id="rId5"/>
    <p:sldId id="309" r:id="rId6"/>
    <p:sldId id="310" r:id="rId7"/>
    <p:sldId id="321" r:id="rId8"/>
    <p:sldId id="322" r:id="rId9"/>
    <p:sldId id="323" r:id="rId10"/>
    <p:sldId id="259" r:id="rId11"/>
    <p:sldId id="311" r:id="rId12"/>
    <p:sldId id="260" r:id="rId13"/>
    <p:sldId id="263" r:id="rId14"/>
    <p:sldId id="265" r:id="rId15"/>
    <p:sldId id="266" r:id="rId16"/>
    <p:sldId id="267" r:id="rId17"/>
    <p:sldId id="268" r:id="rId18"/>
    <p:sldId id="269" r:id="rId19"/>
    <p:sldId id="312" r:id="rId20"/>
    <p:sldId id="313" r:id="rId21"/>
    <p:sldId id="270" r:id="rId22"/>
    <p:sldId id="271" r:id="rId23"/>
    <p:sldId id="275" r:id="rId24"/>
    <p:sldId id="314" r:id="rId25"/>
    <p:sldId id="315" r:id="rId26"/>
    <p:sldId id="277" r:id="rId27"/>
    <p:sldId id="278" r:id="rId28"/>
    <p:sldId id="279" r:id="rId29"/>
    <p:sldId id="276" r:id="rId30"/>
    <p:sldId id="280" r:id="rId31"/>
    <p:sldId id="281" r:id="rId32"/>
    <p:sldId id="307" r:id="rId33"/>
    <p:sldId id="308" r:id="rId34"/>
    <p:sldId id="317" r:id="rId35"/>
    <p:sldId id="305" r:id="rId36"/>
    <p:sldId id="320" r:id="rId37"/>
    <p:sldId id="283" r:id="rId38"/>
    <p:sldId id="316" r:id="rId39"/>
    <p:sldId id="319" r:id="rId40"/>
    <p:sldId id="282" r:id="rId41"/>
    <p:sldId id="284" r:id="rId42"/>
    <p:sldId id="274" r:id="rId4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92" d="100"/>
          <a:sy n="92" d="100"/>
        </p:scale>
        <p:origin x="-112" y="-208"/>
      </p:cViewPr>
      <p:guideLst>
        <p:guide orient="horz" pos="2379"/>
        <p:guide pos="26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8B49482-62BC-E541-816F-9E13666EE968}" type="datetime1">
              <a:rPr lang="en-US"/>
              <a:pPr>
                <a:defRPr/>
              </a:pPr>
              <a:t>6/7/12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F5B3914-A5E0-2341-9E4E-CA4147B5C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823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675B396-38DE-2045-ABEA-A6308E565E99}" type="datetime1">
              <a:rPr lang="en-US"/>
              <a:pPr>
                <a:defRPr/>
              </a:pPr>
              <a:t>6/7/12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E5724355-BF3B-0141-8640-4B9B35BE7D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501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A5485D-C037-3148-B8B6-A111E55E7A43}" type="slidenum">
              <a:rPr lang="en-US" sz="1200">
                <a:latin typeface="Calibri" charset="0"/>
              </a:rPr>
              <a:pPr eaLnBrk="1" hangingPunct="1"/>
              <a:t>1</a:t>
            </a:fld>
            <a:endParaRPr lang="en-US" sz="1200">
              <a:latin typeface="Calibri" charset="0"/>
            </a:endParaRPr>
          </a:p>
        </p:txBody>
      </p:sp>
      <p:sp>
        <p:nvSpPr>
          <p:cNvPr id="1638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</a:t>
            </a:r>
            <a:r>
              <a:rPr lang="en-US" dirty="0" err="1" smtClean="0"/>
              <a:t>yottabyte</a:t>
            </a:r>
            <a:r>
              <a:rPr lang="en-US" dirty="0" smtClean="0"/>
              <a:t> = 10^24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724355-BF3B-0141-8640-4B9B35BE7D1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46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Nice thing about a tree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724355-BF3B-0141-8640-4B9B35BE7D1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50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writeback,noatime,barrier</a:t>
            </a:r>
            <a:r>
              <a:rPr lang="en-US" dirty="0" smtClean="0"/>
              <a:t>=0 reported</a:t>
            </a:r>
            <a:r>
              <a:rPr lang="en-US" baseline="0" dirty="0" smtClean="0"/>
              <a:t> to yield 30% performance improvement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blog.smartlogicsolutions.com</a:t>
            </a:r>
            <a:r>
              <a:rPr lang="en-US" dirty="0" smtClean="0"/>
              <a:t>/2009/06/04/mount-options-to-improve-ext4-file-system-performance/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relatime</a:t>
            </a:r>
            <a:endParaRPr lang="en-US" dirty="0" smtClean="0"/>
          </a:p>
          <a:p>
            <a:r>
              <a:rPr lang="en-US" dirty="0" smtClean="0"/>
              <a:t>              Update  </a:t>
            </a:r>
            <a:r>
              <a:rPr lang="en-US" dirty="0" err="1" smtClean="0"/>
              <a:t>inode</a:t>
            </a:r>
            <a:r>
              <a:rPr lang="en-US" dirty="0" smtClean="0"/>
              <a:t>  access  times  relative to modify or change time.</a:t>
            </a:r>
          </a:p>
          <a:p>
            <a:r>
              <a:rPr lang="en-US" dirty="0" smtClean="0"/>
              <a:t>              Access time is only updated if the previous access time was ear‐</a:t>
            </a:r>
          </a:p>
          <a:p>
            <a:r>
              <a:rPr lang="en-US" dirty="0" smtClean="0"/>
              <a:t>              </a:t>
            </a:r>
            <a:r>
              <a:rPr lang="en-US" dirty="0" err="1" smtClean="0"/>
              <a:t>lier</a:t>
            </a:r>
            <a:r>
              <a:rPr lang="en-US" dirty="0" smtClean="0"/>
              <a:t>  than  the current modify or change time. (Similar to </a:t>
            </a:r>
            <a:r>
              <a:rPr lang="en-US" dirty="0" err="1" smtClean="0"/>
              <a:t>noat</a:t>
            </a:r>
            <a:r>
              <a:rPr lang="en-US" dirty="0" smtClean="0"/>
              <a:t>‐</a:t>
            </a:r>
          </a:p>
          <a:p>
            <a:r>
              <a:rPr lang="en-US" dirty="0" smtClean="0"/>
              <a:t>              </a:t>
            </a:r>
            <a:r>
              <a:rPr lang="en-US" dirty="0" err="1" smtClean="0"/>
              <a:t>ime</a:t>
            </a:r>
            <a:r>
              <a:rPr lang="en-US" dirty="0" smtClean="0"/>
              <a:t>, but doesn't break mutt or other applications that  need  to</a:t>
            </a:r>
          </a:p>
          <a:p>
            <a:r>
              <a:rPr lang="en-US" dirty="0" smtClean="0"/>
              <a:t>              know  if  a  file has been read since the last time it was </a:t>
            </a:r>
            <a:r>
              <a:rPr lang="en-US" dirty="0" err="1" smtClean="0"/>
              <a:t>modi</a:t>
            </a:r>
            <a:r>
              <a:rPr lang="en-US" dirty="0" smtClean="0"/>
              <a:t>‐</a:t>
            </a:r>
          </a:p>
          <a:p>
            <a:r>
              <a:rPr lang="en-US" dirty="0" smtClean="0"/>
              <a:t>              </a:t>
            </a:r>
            <a:r>
              <a:rPr lang="en-US" dirty="0" err="1" smtClean="0"/>
              <a:t>fied</a:t>
            </a:r>
            <a:r>
              <a:rPr lang="en-US" dirty="0" smtClean="0"/>
              <a:t>.)</a:t>
            </a:r>
          </a:p>
          <a:p>
            <a:endParaRPr lang="en-US" dirty="0" smtClean="0"/>
          </a:p>
          <a:p>
            <a:r>
              <a:rPr lang="en-US" dirty="0" smtClean="0"/>
              <a:t>              Since Linux 2.6.30, the kernel defaults to the behavior provided</a:t>
            </a:r>
          </a:p>
          <a:p>
            <a:r>
              <a:rPr lang="en-US" dirty="0" smtClean="0"/>
              <a:t>              by this option (unless </a:t>
            </a:r>
            <a:r>
              <a:rPr lang="en-US" dirty="0" err="1" smtClean="0"/>
              <a:t>noatime</a:t>
            </a:r>
            <a:r>
              <a:rPr lang="en-US" dirty="0" smtClean="0"/>
              <a:t> was  specified), and the </a:t>
            </a:r>
            <a:r>
              <a:rPr lang="en-US" dirty="0" err="1" smtClean="0"/>
              <a:t>stricta</a:t>
            </a:r>
            <a:r>
              <a:rPr lang="en-US" dirty="0" smtClean="0"/>
              <a:t>‐</a:t>
            </a:r>
          </a:p>
          <a:p>
            <a:r>
              <a:rPr lang="en-US" dirty="0" smtClean="0"/>
              <a:t>              time option is required  to  obtain  traditional  semantics.  In</a:t>
            </a:r>
          </a:p>
          <a:p>
            <a:r>
              <a:rPr lang="en-US" dirty="0" smtClean="0"/>
              <a:t>              addition,  since  Linux  2.6.30,  the file's last access time is</a:t>
            </a:r>
          </a:p>
          <a:p>
            <a:r>
              <a:rPr lang="en-US" dirty="0" smtClean="0"/>
              <a:t>              always  updated  if  it  is more than 1 day 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724355-BF3B-0141-8640-4B9B35BE7D11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45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Htrees</a:t>
            </a:r>
            <a:r>
              <a:rPr lang="en-US" dirty="0" smtClean="0"/>
              <a:t> are special cases of B-Trees that (a) have two levels and (b) don’t require balancing.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724355-BF3B-0141-8640-4B9B35BE7D11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Htrees</a:t>
            </a:r>
            <a:r>
              <a:rPr lang="en-US" dirty="0" smtClean="0"/>
              <a:t> are special cases of B-Trees that (a) have two levels and (b) don’t require balancing.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724355-BF3B-0141-8640-4B9B35BE7D1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95DDD-7BA7-954A-B3FA-5F1C76BBC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1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6A28B-D3B6-4A43-8847-1F0EB9931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5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C8131-FBAC-1A45-B3B5-2E58678F27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05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3962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962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09B06-2523-7E4A-B8A5-6C8CDD777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38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DDDBB-2980-194C-AA93-599D16B34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2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88AF1-BDA5-3949-9048-9E56931D78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94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A2E51-D370-2F45-9D4A-F50F17D408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801E0-70BE-CE49-9FCE-E8F90BF2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65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158F6-6607-0449-B427-CA80B9391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9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10354-7C69-8646-9F8D-6F53AA1473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0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2413" y="452438"/>
            <a:ext cx="2022475" cy="5719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52438"/>
            <a:ext cx="5916613" cy="5719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18A9A-3FEC-F348-BAEB-E23F051B3A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4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05088" y="452438"/>
            <a:ext cx="6019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24000"/>
            <a:ext cx="8077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40080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  <a:latin typeface="Arial Narrow" charset="0"/>
              </a:defRPr>
            </a:lvl1pPr>
          </a:lstStyle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400800"/>
            <a:ext cx="563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Arial Narrow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160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4050" y="6423025"/>
            <a:ext cx="6286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bg1"/>
                </a:solidFill>
                <a:latin typeface="Arial Narrow" charset="0"/>
              </a:defRPr>
            </a:lvl1pPr>
          </a:lstStyle>
          <a:p>
            <a:pPr>
              <a:defRPr/>
            </a:pPr>
            <a:fld id="{6663B2D8-AC43-7841-8958-51A4BA55D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09563" y="6310313"/>
            <a:ext cx="85010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8799513" y="236538"/>
            <a:ext cx="1587" cy="6072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317500" y="238125"/>
            <a:ext cx="1588" cy="6072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319088" y="247650"/>
            <a:ext cx="8477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 i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chemeClr val="tx1"/>
        </a:buClr>
        <a:buChar char="•"/>
        <a:defRPr sz="3200"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0"/>
        </a:spcBef>
        <a:spcAft>
          <a:spcPct val="25000"/>
        </a:spcAft>
        <a:buClr>
          <a:schemeClr val="tx1"/>
        </a:buClr>
        <a:buFont typeface="Wingdings" charset="0"/>
        <a:buChar char="§"/>
        <a:defRPr sz="2800"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0"/>
        </a:spcBef>
        <a:spcAft>
          <a:spcPct val="25000"/>
        </a:spcAft>
        <a:buClr>
          <a:schemeClr val="tx1"/>
        </a:buClr>
        <a:buFont typeface="Monotype Sorts" charset="0"/>
        <a:buChar char="t"/>
        <a:defRPr sz="2800"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0"/>
        </a:spcBef>
        <a:spcAft>
          <a:spcPct val="25000"/>
        </a:spcAft>
        <a:buClr>
          <a:schemeClr val="tx1"/>
        </a:buClr>
        <a:buChar char="»"/>
        <a:defRPr sz="2400"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0"/>
        </a:spcBef>
        <a:spcAft>
          <a:spcPct val="25000"/>
        </a:spcAft>
        <a:buClr>
          <a:schemeClr val="tx1"/>
        </a:buClr>
        <a:buChar char="~"/>
        <a:defRPr sz="2400"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Char char="~"/>
        <a:defRPr sz="24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Char char="~"/>
        <a:defRPr sz="24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Char char="~"/>
        <a:defRPr sz="24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Char char="~"/>
        <a:defRPr sz="24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tudent@ci.lsait.lsa.umich.edu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dl.acm.org/citation.cfm?id=990" TargetMode="External"/><Relationship Id="rId4" Type="http://schemas.openxmlformats.org/officeDocument/2006/relationships/hyperlink" Target="http://en.wikipedia.org/wiki/Berkeley_Software_Distribution" TargetMode="External"/><Relationship Id="rId5" Type="http://schemas.openxmlformats.org/officeDocument/2006/relationships/hyperlink" Target="http://en.wikipedia.org/wiki/Ext4" TargetMode="External"/><Relationship Id="rId6" Type="http://schemas.openxmlformats.org/officeDocument/2006/relationships/hyperlink" Target="http://kernel.org/doc/Documentation/filesystems/ext4.txt" TargetMode="External"/><Relationship Id="rId7" Type="http://schemas.openxmlformats.org/officeDocument/2006/relationships/hyperlink" Target="http://en.wikipedia.org/wiki/Filesystem_Hierarchy_Standard" TargetMode="External"/><Relationship Id="rId8" Type="http://schemas.openxmlformats.org/officeDocument/2006/relationships/hyperlink" Target="http://www.ietf.org/rfc/rfc1094.tx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l.acm.org/citation.cfm?id=36106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 Tour through the Linux Filesystem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0447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Dr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. Charles J. Antonelli</a:t>
            </a:r>
            <a:b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Research Systems Group</a:t>
            </a:r>
            <a:b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LSA Information Technology</a:t>
            </a:r>
            <a:b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University of Michigan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2012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Roadmap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UNIX Filesystem History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Linux Filesystem Theory</a:t>
            </a:r>
          </a:p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Linux Filesystem Practicum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1946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763DA14-BD55-DE49-BEEC-7289724D104C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2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UNIX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Filesystem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Filesystem Concepts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Filesystems organize file data on permanent media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Filesystems create and associate file data and </a:t>
            </a: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metadata</a:t>
            </a:r>
          </a:p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Filesystems provide secure, scalable, efficient permanent storage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150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CFC0A75-7102-2A45-8381-E58B46C0ADF1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4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1509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The UNIX Filesystem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In the beginning, there were two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NIX™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File System (1971)</a:t>
            </a:r>
            <a:r>
              <a:rPr lang="en-US" baseline="30000" dirty="0" smtClean="0">
                <a:latin typeface="Arial" charset="0"/>
                <a:ea typeface="ＭＳ Ｐゴシック" charset="0"/>
                <a:cs typeface="ＭＳ Ｐゴシック" charset="0"/>
              </a:rPr>
              <a:t>1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Berkeley Fast File System (1983)</a:t>
            </a:r>
            <a:r>
              <a:rPr lang="en-US" baseline="30000" dirty="0" smtClean="0">
                <a:latin typeface="Arial" charset="0"/>
                <a:ea typeface="ＭＳ Ｐゴシック" charset="0"/>
                <a:cs typeface="ＭＳ Ｐゴシック" charset="0"/>
              </a:rPr>
              <a:t>2</a:t>
            </a:r>
          </a:p>
        </p:txBody>
      </p:sp>
      <p:sp>
        <p:nvSpPr>
          <p:cNvPr id="21507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150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CFC0A75-7102-2A45-8381-E58B46C0ADF1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5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1509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08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709" y="452438"/>
            <a:ext cx="7851179" cy="533400"/>
          </a:xfrm>
        </p:spPr>
        <p:txBody>
          <a:bodyPr/>
          <a:lstStyle/>
          <a:p>
            <a:r>
              <a:rPr lang="en-US" dirty="0" smtClean="0"/>
              <a:t>After that, things got complicated</a:t>
            </a:r>
            <a:endParaRPr lang="en-US" dirty="0"/>
          </a:p>
        </p:txBody>
      </p:sp>
      <p:pic>
        <p:nvPicPr>
          <p:cNvPr id="7" name="Content Placeholder 6" descr="1280px-Unix_history-simple.sv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78" r="-4778"/>
          <a:stretch>
            <a:fillRect/>
          </a:stretch>
        </p:blipFill>
        <p:spPr>
          <a:xfrm>
            <a:off x="533400" y="1217421"/>
            <a:ext cx="8077200" cy="46482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cja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A28B-D3B6-4A43-8847-1F0EB993173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63210" y="5977913"/>
            <a:ext cx="6163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en.wikipedia.org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/wiki/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Berkeley_Software_Distribution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2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59951" y="452438"/>
            <a:ext cx="7064938" cy="533400"/>
          </a:xfrm>
        </p:spPr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UNIX™</a:t>
            </a:r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zh-CN" dirty="0" smtClean="0">
                <a:ea typeface="宋体" charset="0"/>
                <a:cs typeface="宋体" charset="0"/>
              </a:rPr>
              <a:t>File </a:t>
            </a:r>
            <a:r>
              <a:rPr lang="en-US" altLang="zh-CN" dirty="0">
                <a:ea typeface="宋体" charset="0"/>
                <a:cs typeface="宋体" charset="0"/>
              </a:rPr>
              <a:t>System Disk Layout</a:t>
            </a:r>
          </a:p>
        </p:txBody>
      </p:sp>
      <p:pic>
        <p:nvPicPr>
          <p:cNvPr id="5124" name="Picture 4" descr="diskfileA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7620000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28966" y="5964076"/>
            <a:ext cx="7308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Stolen from “A Fast File System For UNIX,” Presented by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Zhifei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Wang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94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UNIX™</a:t>
            </a:r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zh-CN" dirty="0" err="1" smtClean="0">
                <a:ea typeface="宋体" charset="0"/>
                <a:cs typeface="宋体" charset="0"/>
              </a:rPr>
              <a:t>Inodes</a:t>
            </a:r>
            <a:endParaRPr lang="en-US" altLang="zh-CN" dirty="0">
              <a:ea typeface="宋体" charset="0"/>
              <a:cs typeface="宋体" charset="0"/>
            </a:endParaRPr>
          </a:p>
        </p:txBody>
      </p:sp>
      <p:pic>
        <p:nvPicPr>
          <p:cNvPr id="6148" name="Picture 4" descr="Ino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68322"/>
            <a:ext cx="39814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334000" y="1981200"/>
            <a:ext cx="2895600" cy="3000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dirty="0" err="1" smtClean="0">
                <a:solidFill>
                  <a:schemeClr val="bg1">
                    <a:lumMod val="75000"/>
                  </a:schemeClr>
                </a:solidFill>
              </a:rPr>
              <a:t>Inodes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 (“Index nodes”):</a:t>
            </a:r>
          </a:p>
          <a:p>
            <a:pPr eaLnBrk="1" hangingPunct="1">
              <a:spcBef>
                <a:spcPct val="50000"/>
              </a:spcBef>
            </a:pPr>
            <a:endParaRPr lang="en-US" altLang="zh-CN" dirty="0">
              <a:solidFill>
                <a:schemeClr val="bg1">
                  <a:lumMod val="75000"/>
                </a:schemeClr>
              </a:solidFill>
            </a:endParaRPr>
          </a:p>
          <a:p>
            <a:pPr lvl="1" eaLnBrk="1" hangingPunct="1">
              <a:buFontTx/>
              <a:buAutoNum type="arabicPeriod"/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File ownership information</a:t>
            </a:r>
          </a:p>
          <a:p>
            <a:pPr lvl="1" eaLnBrk="1" hangingPunct="1">
              <a:buFontTx/>
              <a:buAutoNum type="arabicPeriod"/>
            </a:pP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Time 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Stamps for last modification/access</a:t>
            </a:r>
          </a:p>
          <a:p>
            <a:pPr lvl="1" eaLnBrk="1" hangingPunct="1">
              <a:buFontTx/>
              <a:buAutoNum type="arabicPeriod"/>
            </a:pP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Array 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of pointers to data blocks of the underlying file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8966" y="5964076"/>
            <a:ext cx="7308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Stolen from “A Fast File System For UNIX,” Presented by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Zhifei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Wang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43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0"/>
                <a:cs typeface="宋体" charset="0"/>
              </a:rPr>
              <a:t>Berkeley Fast File </a:t>
            </a:r>
            <a:r>
              <a:rPr lang="en-US" altLang="zh-CN" dirty="0">
                <a:ea typeface="宋体" charset="0"/>
                <a:cs typeface="宋体" charset="0"/>
              </a:rPr>
              <a:t>System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3000" dirty="0" smtClean="0">
                <a:ea typeface="宋体" charset="0"/>
                <a:cs typeface="宋体" charset="0"/>
              </a:rPr>
              <a:t>Addresses performance issues by dividing a </a:t>
            </a:r>
            <a:r>
              <a:rPr lang="en-US" altLang="zh-CN" sz="3000" dirty="0">
                <a:ea typeface="宋体" charset="0"/>
                <a:cs typeface="宋体" charset="0"/>
              </a:rPr>
              <a:t>disk partition into one or more </a:t>
            </a:r>
            <a:r>
              <a:rPr lang="en-US" altLang="zh-CN" sz="3000" i="1" dirty="0">
                <a:ea typeface="宋体" charset="0"/>
                <a:cs typeface="宋体" charset="0"/>
              </a:rPr>
              <a:t>cylinder groups</a:t>
            </a:r>
          </a:p>
          <a:p>
            <a:pPr>
              <a:lnSpc>
                <a:spcPct val="90000"/>
              </a:lnSpc>
            </a:pPr>
            <a:endParaRPr lang="en-US" altLang="zh-CN" sz="2800" dirty="0">
              <a:ea typeface="宋体" charset="0"/>
              <a:cs typeface="宋体" charset="0"/>
            </a:endParaRPr>
          </a:p>
        </p:txBody>
      </p:sp>
      <p:pic>
        <p:nvPicPr>
          <p:cNvPr id="10244" name="Picture 4" descr="cylinder_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05" y="2935722"/>
            <a:ext cx="7929150" cy="232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42426" y="5964076"/>
            <a:ext cx="7629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Excerpted from “A Fast File System For UNIX,” Presented by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Zhifei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Wang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923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UNIX Filesystem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Concepts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 (regular) </a:t>
            </a:r>
            <a:r>
              <a:rPr lang="en-US" sz="2800" i="1" dirty="0">
                <a:latin typeface="Arial" charset="0"/>
                <a:ea typeface="ＭＳ Ｐゴシック" charset="0"/>
                <a:cs typeface="ＭＳ Ｐゴシック" charset="0"/>
              </a:rPr>
              <a:t>file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is a linear array of bytes that can be read or written starting at any </a:t>
            </a:r>
            <a:r>
              <a:rPr lang="en-US" sz="2800" i="1" dirty="0">
                <a:latin typeface="Arial" charset="0"/>
                <a:ea typeface="ＭＳ Ｐゴシック" charset="0"/>
                <a:cs typeface="ＭＳ Ｐゴシック" charset="0"/>
              </a:rPr>
              <a:t>byte offset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in the file</a:t>
            </a:r>
          </a:p>
          <a:p>
            <a:pPr eaLnBrk="1" hangingPunct="1"/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size of the file offset determines the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absolute maximum size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of any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file:</a:t>
            </a:r>
          </a:p>
          <a:p>
            <a:pPr marL="223838" indent="-223838" eaLnBrk="1" hangingPunct="1"/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23838" indent="-223838" eaLnBrk="1" hangingPunct="1"/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1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253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FBFDD7-8EB3-834E-BB79-61B753E15D34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10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2533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121907"/>
              </p:ext>
            </p:extLst>
          </p:nvPr>
        </p:nvGraphicFramePr>
        <p:xfrm>
          <a:off x="1472651" y="4145445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Offset size, bits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Maximum</a:t>
                      </a:r>
                      <a:r>
                        <a:rPr lang="en-US" baseline="0" dirty="0" smtClean="0"/>
                        <a:t> file size, bytes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16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65,536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32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4,294,967,296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64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1.84e+19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128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3.40e+38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UNIX Filesystem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File names are stored in a file called a </a:t>
            </a:r>
            <a:r>
              <a:rPr lang="en-US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directory</a:t>
            </a:r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Directories may refer to other directories as well as to files</a:t>
            </a:r>
          </a:p>
          <a:p>
            <a:pPr eaLnBrk="1" hangingPunct="1"/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A hierarchy of these directories is called a </a:t>
            </a:r>
            <a:r>
              <a:rPr lang="en-US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filesystem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Each filesystem </a:t>
            </a:r>
            <a:r>
              <a:rPr lang="en-US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tree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 (a connected graph with no cycles) has a single topmost </a:t>
            </a:r>
            <a:r>
              <a:rPr lang="en-US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root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 directory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Hardware devices are represented as </a:t>
            </a:r>
            <a:r>
              <a:rPr lang="en-US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special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 files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A UNIX mantra:  everything is a file</a:t>
            </a:r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cja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A28B-D3B6-4A43-8847-1F0EB993173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13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UNIX Filesystem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Concepts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root of one filesystem may be mounted on a </a:t>
            </a:r>
            <a:r>
              <a:rPr lang="en-US" sz="2800" i="1" dirty="0">
                <a:latin typeface="Arial" charset="0"/>
                <a:ea typeface="ＭＳ Ｐゴシック" charset="0"/>
                <a:cs typeface="ＭＳ Ｐゴシック" charset="0"/>
              </a:rPr>
              <a:t>mount point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of another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filesystem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The user sees one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aggregated filesystem with one root, while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the operating system manages several </a:t>
            </a:r>
            <a:r>
              <a:rPr lang="en-US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logical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 filesystems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, each on a different </a:t>
            </a:r>
            <a:r>
              <a:rPr lang="en-US" sz="2800" i="1" dirty="0" smtClean="0">
                <a:latin typeface="Arial" charset="0"/>
                <a:ea typeface="ＭＳ Ｐゴシック" charset="0"/>
                <a:cs typeface="ＭＳ Ｐゴシック" charset="0"/>
              </a:rPr>
              <a:t>device</a:t>
            </a:r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A filesystem device may be physical permanent storage, a portion of same, an aggregation of same (a logical volume), a remote filesystem, physical volatile storage, or a file stored in another filesystem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5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355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64255E9-EA9B-5B4D-8CE1-C6B7377E9EB1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12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3557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7150" y="467556"/>
            <a:ext cx="7097738" cy="533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Absolute vs. relative path names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A file is accessed using its </a:t>
            </a:r>
            <a:r>
              <a:rPr lang="en-US" sz="2400" i="1" dirty="0" smtClean="0">
                <a:latin typeface="Arial" charset="0"/>
                <a:ea typeface="ＭＳ Ｐゴシック" charset="0"/>
                <a:cs typeface="ＭＳ Ｐゴシック" charset="0"/>
              </a:rPr>
              <a:t>path name</a:t>
            </a:r>
          </a:p>
          <a:p>
            <a:pPr eaLnBrk="1" hangingPunct="1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Absolute path name</a:t>
            </a:r>
          </a:p>
          <a:p>
            <a:pPr lvl="1" eaLnBrk="1" hangingPunct="1"/>
            <a:r>
              <a:rPr lang="en-US" sz="2000" i="1" dirty="0" smtClean="0">
                <a:latin typeface="Consolas"/>
                <a:ea typeface="ＭＳ Ｐゴシック" charset="0"/>
                <a:cs typeface="Consolas"/>
              </a:rPr>
              <a:t>/dir1/dir2/…/</a:t>
            </a:r>
            <a:r>
              <a:rPr lang="en-US" sz="2000" i="1" dirty="0" err="1" smtClean="0">
                <a:latin typeface="Consolas"/>
                <a:ea typeface="ＭＳ Ｐゴシック" charset="0"/>
                <a:cs typeface="Consolas"/>
              </a:rPr>
              <a:t>dirn</a:t>
            </a:r>
            <a:r>
              <a:rPr lang="en-US" sz="2000" i="1" dirty="0" smtClean="0">
                <a:latin typeface="Consolas"/>
                <a:ea typeface="ＭＳ Ｐゴシック" charset="0"/>
                <a:cs typeface="Consolas"/>
              </a:rPr>
              <a:t>/filename</a:t>
            </a:r>
          </a:p>
          <a:p>
            <a:pPr lvl="1" eaLnBrk="1" hangingPunct="1"/>
            <a:r>
              <a:rPr lang="en-US" sz="2000" dirty="0" smtClean="0">
                <a:latin typeface="Consolas"/>
                <a:ea typeface="ＭＳ Ｐゴシック" charset="0"/>
                <a:cs typeface="Consolas"/>
              </a:rPr>
              <a:t>/opt/</a:t>
            </a:r>
            <a:r>
              <a:rPr lang="en-US" sz="2000" dirty="0" err="1" smtClean="0">
                <a:latin typeface="Consolas"/>
                <a:ea typeface="ＭＳ Ｐゴシック" charset="0"/>
                <a:cs typeface="Consolas"/>
              </a:rPr>
              <a:t>moab</a:t>
            </a:r>
            <a:r>
              <a:rPr lang="en-US" sz="2000" dirty="0" smtClean="0">
                <a:latin typeface="Consolas"/>
                <a:ea typeface="ＭＳ Ｐゴシック" charset="0"/>
                <a:cs typeface="Consolas"/>
              </a:rPr>
              <a:t>/</a:t>
            </a:r>
            <a:r>
              <a:rPr lang="en-US" sz="2000" dirty="0" err="1" smtClean="0">
                <a:latin typeface="Consolas"/>
                <a:ea typeface="ＭＳ Ｐゴシック" charset="0"/>
                <a:cs typeface="Consolas"/>
              </a:rPr>
              <a:t>etc</a:t>
            </a:r>
            <a:r>
              <a:rPr lang="en-US" sz="2000" dirty="0" smtClean="0">
                <a:latin typeface="Consolas"/>
                <a:ea typeface="ＭＳ Ｐゴシック" charset="0"/>
                <a:cs typeface="Consolas"/>
              </a:rPr>
              <a:t>/</a:t>
            </a:r>
            <a:r>
              <a:rPr lang="en-US" sz="2000" dirty="0" err="1" smtClean="0">
                <a:latin typeface="Consolas"/>
                <a:ea typeface="ＭＳ Ｐゴシック" charset="0"/>
                <a:cs typeface="Consolas"/>
              </a:rPr>
              <a:t>moab.cfg</a:t>
            </a:r>
            <a:endParaRPr lang="en-US" sz="2000" dirty="0" smtClean="0">
              <a:latin typeface="Consolas"/>
              <a:ea typeface="ＭＳ Ｐゴシック" charset="0"/>
              <a:cs typeface="Consolas"/>
            </a:endParaRPr>
          </a:p>
          <a:p>
            <a:pPr eaLnBrk="1" hangingPunct="1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Relative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path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name</a:t>
            </a:r>
          </a:p>
          <a:p>
            <a:pPr lvl="1" eaLnBrk="1" hangingPunct="1"/>
            <a:r>
              <a:rPr lang="en-US" sz="2000" i="1" dirty="0" smtClean="0">
                <a:latin typeface="Consolas"/>
                <a:ea typeface="ＭＳ Ｐゴシック" charset="0"/>
                <a:cs typeface="Consolas"/>
              </a:rPr>
              <a:t>current-working-directory/filename</a:t>
            </a:r>
          </a:p>
          <a:p>
            <a:pPr lvl="1" eaLnBrk="1" hangingPunct="1"/>
            <a:r>
              <a:rPr lang="en-US" sz="2000" i="1" dirty="0" err="1" smtClean="0">
                <a:latin typeface="Consolas"/>
                <a:ea typeface="ＭＳ Ｐゴシック" charset="0"/>
                <a:cs typeface="Consolas"/>
              </a:rPr>
              <a:t>moab.cfg</a:t>
            </a:r>
            <a:endParaRPr lang="en-US" sz="2000" i="1" dirty="0" smtClean="0">
              <a:latin typeface="Consolas"/>
              <a:ea typeface="ＭＳ Ｐゴシック" charset="0"/>
              <a:cs typeface="Consolas"/>
            </a:endParaRPr>
          </a:p>
          <a:p>
            <a:pPr eaLnBrk="1" hangingPunct="1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Every </a:t>
            </a:r>
            <a:r>
              <a:rPr lang="en-US" sz="2400" i="1" dirty="0" smtClean="0">
                <a:latin typeface="Arial" charset="0"/>
                <a:ea typeface="ＭＳ Ｐゴシック" charset="0"/>
                <a:cs typeface="ＭＳ Ｐゴシック" charset="0"/>
              </a:rPr>
              <a:t>process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maintains a notion of a </a:t>
            </a:r>
            <a:r>
              <a:rPr lang="en-US" sz="2400" i="1" dirty="0" smtClean="0">
                <a:latin typeface="Arial" charset="0"/>
                <a:ea typeface="ＭＳ Ｐゴシック" charset="0"/>
                <a:cs typeface="ＭＳ Ｐゴシック" charset="0"/>
              </a:rPr>
              <a:t>current working directory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Initialized at login from </a:t>
            </a:r>
            <a:r>
              <a:rPr lang="en-US" sz="2000" dirty="0" smtClean="0">
                <a:latin typeface="Consolas"/>
                <a:ea typeface="ＭＳ Ｐゴシック" charset="0"/>
                <a:cs typeface="Consolas"/>
              </a:rPr>
              <a:t>/</a:t>
            </a:r>
            <a:r>
              <a:rPr lang="en-US" sz="2000" dirty="0" err="1" smtClean="0">
                <a:latin typeface="Consolas"/>
                <a:ea typeface="ＭＳ Ｐゴシック" charset="0"/>
                <a:cs typeface="Consolas"/>
              </a:rPr>
              <a:t>etc</a:t>
            </a:r>
            <a:r>
              <a:rPr lang="en-US" sz="2000" dirty="0" smtClean="0">
                <a:latin typeface="Consolas"/>
                <a:ea typeface="ＭＳ Ｐゴシック" charset="0"/>
                <a:cs typeface="Consolas"/>
              </a:rPr>
              <a:t>/</a:t>
            </a:r>
            <a:r>
              <a:rPr lang="en-US" sz="2000" dirty="0" err="1" smtClean="0">
                <a:latin typeface="Consolas"/>
                <a:ea typeface="ＭＳ Ｐゴシック" charset="0"/>
                <a:cs typeface="Consolas"/>
              </a:rPr>
              <a:t>passwd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home directory field</a:t>
            </a: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000" dirty="0" smtClean="0">
                <a:ea typeface="ＭＳ Ｐゴシック" charset="0"/>
                <a:cs typeface="Consolas"/>
              </a:rPr>
              <a:t>Changed</a:t>
            </a:r>
            <a:r>
              <a:rPr lang="en-US" sz="2000" dirty="0" smtClean="0">
                <a:latin typeface="Consolas"/>
                <a:ea typeface="ＭＳ Ｐゴシック" charset="0"/>
                <a:cs typeface="Consolas"/>
              </a:rPr>
              <a:t> </a:t>
            </a:r>
            <a:r>
              <a:rPr lang="en-US" sz="2000" dirty="0" smtClean="0">
                <a:ea typeface="ＭＳ Ｐゴシック" charset="0"/>
                <a:cs typeface="Consolas"/>
              </a:rPr>
              <a:t>via</a:t>
            </a:r>
            <a:r>
              <a:rPr lang="en-US" sz="2000" dirty="0" smtClean="0">
                <a:latin typeface="Consolas"/>
                <a:ea typeface="ＭＳ Ｐゴシック" charset="0"/>
                <a:cs typeface="Consolas"/>
              </a:rPr>
              <a:t> </a:t>
            </a:r>
            <a:r>
              <a:rPr lang="en-US" sz="2000" dirty="0" err="1" smtClean="0">
                <a:latin typeface="Consolas"/>
                <a:ea typeface="ＭＳ Ｐゴシック" charset="0"/>
                <a:cs typeface="Consolas"/>
              </a:rPr>
              <a:t>chdir</a:t>
            </a:r>
            <a:r>
              <a:rPr lang="en-US" sz="2000" dirty="0" smtClean="0">
                <a:latin typeface="Consolas"/>
                <a:ea typeface="ＭＳ Ｐゴシック" charset="0"/>
                <a:cs typeface="Consolas"/>
              </a:rPr>
              <a:t>()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system call</a:t>
            </a:r>
            <a:endParaRPr lang="en-US" i="1" dirty="0">
              <a:latin typeface="Consolas"/>
              <a:ea typeface="ＭＳ Ｐゴシック" charset="0"/>
              <a:cs typeface="Consolas"/>
            </a:endParaRPr>
          </a:p>
        </p:txBody>
      </p:sp>
      <p:sp>
        <p:nvSpPr>
          <p:cNvPr id="26627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662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FD433A-2510-FF45-9A38-D5DE2D40BE9D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13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6629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1134022" y="452438"/>
            <a:ext cx="7490866" cy="533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UNIX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Filesystem Implementation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An </a:t>
            </a:r>
            <a:r>
              <a:rPr lang="en-US" sz="2800" i="1" dirty="0" err="1">
                <a:latin typeface="Arial" charset="0"/>
                <a:ea typeface="ＭＳ Ｐゴシック" charset="0"/>
                <a:cs typeface="ＭＳ Ｐゴシック" charset="0"/>
              </a:rPr>
              <a:t>inode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(index node) contains bookkeeping information about each file. 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Inode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numbers are unique to a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filesystem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800" i="1" dirty="0">
                <a:latin typeface="Arial" charset="0"/>
                <a:ea typeface="ＭＳ Ｐゴシック" charset="0"/>
                <a:cs typeface="ＭＳ Ｐゴシック" charset="0"/>
              </a:rPr>
              <a:t>hard link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is a directory entry which contains the target file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s </a:t>
            </a:r>
            <a:r>
              <a:rPr lang="en-US" altLang="ja-JP" sz="2800" dirty="0" err="1" smtClean="0">
                <a:latin typeface="Arial" charset="0"/>
                <a:ea typeface="ＭＳ Ｐゴシック" charset="0"/>
                <a:cs typeface="ＭＳ Ｐゴシック" charset="0"/>
              </a:rPr>
              <a:t>inode</a:t>
            </a:r>
            <a:endParaRPr lang="en-US" altLang="ja-JP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800" i="1" dirty="0">
                <a:latin typeface="Arial" charset="0"/>
                <a:ea typeface="ＭＳ Ｐゴシック" charset="0"/>
                <a:cs typeface="ＭＳ Ｐゴシック" charset="0"/>
              </a:rPr>
              <a:t>symbolic link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is a directory entry which contains the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inode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of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a special file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containing the path name to the target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file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867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C29A03-5DF3-0246-A125-191B18CFA854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14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8677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Directories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 special file which maps names to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inode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numbers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There are always 2 hard links </a:t>
            </a:r>
          </a:p>
          <a:p>
            <a:pPr lvl="1" eaLnBrk="1" hangingPunct="1"/>
            <a:r>
              <a:rPr lang="en-US" dirty="0">
                <a:latin typeface="Courier New" charset="0"/>
                <a:ea typeface="ＭＳ Ｐゴシック" charset="0"/>
              </a:rPr>
              <a:t>.</a:t>
            </a:r>
            <a:r>
              <a:rPr lang="en-US" dirty="0">
                <a:latin typeface="Arial" charset="0"/>
                <a:ea typeface="ＭＳ Ｐゴシック" charset="0"/>
              </a:rPr>
              <a:t> (dot) is self-referential</a:t>
            </a:r>
          </a:p>
          <a:p>
            <a:pPr lvl="1" eaLnBrk="1" hangingPunct="1"/>
            <a:r>
              <a:rPr lang="en-US" dirty="0">
                <a:latin typeface="Courier New" charset="0"/>
                <a:ea typeface="ＭＳ Ｐゴシック" charset="0"/>
              </a:rPr>
              <a:t>..</a:t>
            </a:r>
            <a:r>
              <a:rPr lang="en-US" dirty="0">
                <a:latin typeface="Arial" charset="0"/>
                <a:ea typeface="ＭＳ Ｐゴシック" charset="0"/>
              </a:rPr>
              <a:t> (</a:t>
            </a:r>
            <a:r>
              <a:rPr lang="en-US" dirty="0" err="1">
                <a:latin typeface="Arial" charset="0"/>
                <a:ea typeface="ＭＳ Ｐゴシック" charset="0"/>
              </a:rPr>
              <a:t>dotdot</a:t>
            </a:r>
            <a:r>
              <a:rPr lang="en-US" dirty="0">
                <a:latin typeface="Arial" charset="0"/>
                <a:ea typeface="ＭＳ Ｐゴシック" charset="0"/>
              </a:rPr>
              <a:t>) refers to the parent directory 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File permissions are stored in the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inode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, and not the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directory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699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970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15B8BA0-07A6-2645-B66D-3254D2CE2742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15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9701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Directories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 hard link results in two (or more) directory entries that point to the same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inode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000" dirty="0" smtClean="0">
                <a:latin typeface="Arial" charset="0"/>
                <a:ea typeface="ＭＳ Ｐゴシック" charset="0"/>
              </a:rPr>
              <a:t>Can’t hard link directories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ＭＳ Ｐゴシック" charset="0"/>
              </a:rPr>
              <a:t>Can’</a:t>
            </a:r>
            <a:r>
              <a:rPr lang="en-US" altLang="ja-JP" sz="2000" dirty="0" smtClean="0">
                <a:latin typeface="Arial" charset="0"/>
                <a:ea typeface="ＭＳ Ｐゴシック" charset="0"/>
              </a:rPr>
              <a:t>t </a:t>
            </a:r>
            <a:r>
              <a:rPr lang="en-US" altLang="ja-JP" sz="2000" dirty="0">
                <a:latin typeface="Arial" charset="0"/>
                <a:ea typeface="ＭＳ Ｐゴシック" charset="0"/>
              </a:rPr>
              <a:t>cross filesystem boundary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Identical permissions for different links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 soft link is a separate directory entry whose file contains a pathname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ＭＳ Ｐゴシック" charset="0"/>
              </a:rPr>
              <a:t>Can soft link directories</a:t>
            </a:r>
          </a:p>
          <a:p>
            <a:pPr lvl="2" eaLnBrk="1" hangingPunct="1"/>
            <a:r>
              <a:rPr lang="en-US" sz="2000" dirty="0" smtClean="0">
                <a:latin typeface="Arial" charset="0"/>
                <a:ea typeface="ＭＳ Ｐゴシック" charset="0"/>
              </a:rPr>
              <a:t>Now it’s a filesystem </a:t>
            </a:r>
            <a:r>
              <a:rPr lang="en-US" sz="2000" i="1" dirty="0" smtClean="0">
                <a:latin typeface="Arial" charset="0"/>
                <a:ea typeface="ＭＳ Ｐゴシック" charset="0"/>
              </a:rPr>
              <a:t>graph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ＭＳ Ｐゴシック" charset="0"/>
              </a:rPr>
              <a:t>Can </a:t>
            </a:r>
            <a:r>
              <a:rPr lang="en-US" sz="2000" dirty="0">
                <a:latin typeface="Arial" charset="0"/>
                <a:ea typeface="ＭＳ Ｐゴシック" charset="0"/>
              </a:rPr>
              <a:t>cross filesystem boundary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Separate permissions for different links</a:t>
            </a:r>
          </a:p>
          <a:p>
            <a:pPr lvl="1" eaLnBrk="1" hangingPunct="1"/>
            <a:r>
              <a:rPr lang="ja-JP" altLang="en-US" sz="2000" dirty="0">
                <a:latin typeface="Arial" charset="0"/>
                <a:ea typeface="ＭＳ Ｐゴシック" charset="0"/>
              </a:rPr>
              <a:t>“</a:t>
            </a:r>
            <a:r>
              <a:rPr lang="en-US" altLang="ja-JP" sz="2000" dirty="0">
                <a:latin typeface="Arial" charset="0"/>
                <a:ea typeface="ＭＳ Ｐゴシック" charset="0"/>
              </a:rPr>
              <a:t>Dangling </a:t>
            </a:r>
            <a:r>
              <a:rPr lang="en-US" altLang="ja-JP" sz="2000" dirty="0" err="1">
                <a:latin typeface="Arial" charset="0"/>
                <a:ea typeface="ＭＳ Ｐゴシック" charset="0"/>
              </a:rPr>
              <a:t>softlink</a:t>
            </a:r>
            <a:r>
              <a:rPr lang="ja-JP" altLang="en-US" sz="2000" dirty="0">
                <a:latin typeface="Arial" charset="0"/>
                <a:ea typeface="ＭＳ Ｐゴシック" charset="0"/>
              </a:rPr>
              <a:t>”</a:t>
            </a:r>
            <a:r>
              <a:rPr lang="en-US" altLang="ja-JP" sz="2000" dirty="0">
                <a:latin typeface="Arial" charset="0"/>
                <a:ea typeface="ＭＳ Ｐゴシック" charset="0"/>
              </a:rPr>
              <a:t> if pointed-to file is </a:t>
            </a:r>
            <a:r>
              <a:rPr lang="en-US" altLang="ja-JP" sz="2000" dirty="0" smtClean="0">
                <a:latin typeface="Arial" charset="0"/>
                <a:ea typeface="ＭＳ Ｐゴシック" charset="0"/>
              </a:rPr>
              <a:t>deleted</a:t>
            </a:r>
          </a:p>
          <a:p>
            <a:pPr lvl="1" eaLnBrk="1" hangingPunct="1"/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30723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072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198146F-25A0-9946-8DB9-AFB4DED24CFC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16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0725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File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Permissions 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Three permission bits, aka </a:t>
            </a:r>
            <a:r>
              <a:rPr lang="en-US" sz="2800" i="1" dirty="0">
                <a:latin typeface="Arial" charset="0"/>
                <a:ea typeface="ＭＳ Ｐゴシック" charset="0"/>
                <a:cs typeface="ＭＳ Ｐゴシック" charset="0"/>
              </a:rPr>
              <a:t>mode bits</a:t>
            </a:r>
          </a:p>
          <a:p>
            <a:pPr lvl="1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Files:  Read, Write, Execute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D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irectories: List, Modify, Search</a:t>
            </a:r>
          </a:p>
          <a:p>
            <a:pPr eaLnBrk="1" hangingPunct="1"/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Three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user classes</a:t>
            </a:r>
          </a:p>
          <a:p>
            <a:pPr lvl="1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User (File Owner), File Group, Other</a:t>
            </a:r>
          </a:p>
        </p:txBody>
      </p:sp>
      <p:sp>
        <p:nvSpPr>
          <p:cNvPr id="31747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174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C692D11-EF4E-7443-9782-7892C408EF62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17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1749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File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Permissions, examples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 typeface="Wingdings" charset="0"/>
              <a:buNone/>
            </a:pP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-</a:t>
            </a:r>
            <a:r>
              <a:rPr lang="en-US" dirty="0" err="1">
                <a:latin typeface="Consolas"/>
                <a:ea typeface="ＭＳ Ｐゴシック" charset="0"/>
                <a:cs typeface="Consolas"/>
              </a:rPr>
              <a:t>rwxr</a:t>
            </a:r>
            <a:r>
              <a:rPr lang="en-US" dirty="0">
                <a:latin typeface="Consolas"/>
                <a:ea typeface="ＭＳ Ｐゴシック" charset="0"/>
                <a:cs typeface="Consolas"/>
              </a:rPr>
              <a:t>-</a:t>
            </a:r>
            <a:r>
              <a:rPr lang="en-US" dirty="0" err="1">
                <a:latin typeface="Consolas"/>
                <a:ea typeface="ＭＳ Ｐゴシック" charset="0"/>
                <a:cs typeface="Consolas"/>
              </a:rPr>
              <a:t>xr</a:t>
            </a:r>
            <a:r>
              <a:rPr lang="en-US" dirty="0">
                <a:latin typeface="Consolas"/>
                <a:ea typeface="ＭＳ Ｐゴシック" charset="0"/>
                <a:cs typeface="Consolas"/>
              </a:rPr>
              <a:t>-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x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cja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lsait</a:t>
            </a:r>
            <a:r>
              <a:rPr lang="en-US" dirty="0" smtClean="0">
                <a:latin typeface="Courier New" charset="0"/>
                <a:ea typeface="ＭＳ Ｐゴシック" charset="0"/>
              </a:rPr>
              <a:t/>
            </a:r>
            <a:br>
              <a:rPr lang="en-US" dirty="0" smtClean="0">
                <a:latin typeface="Courier New" charset="0"/>
                <a:ea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</a:rPr>
              <a:t>file </a:t>
            </a:r>
            <a:r>
              <a:rPr lang="en-US" dirty="0">
                <a:latin typeface="Arial" charset="0"/>
                <a:ea typeface="ＭＳ Ｐゴシック" charset="0"/>
              </a:rPr>
              <a:t>read, write, and execute rights for the owner, read and execute for </a:t>
            </a:r>
            <a:r>
              <a:rPr lang="en-US" dirty="0" smtClean="0">
                <a:latin typeface="Arial" charset="0"/>
                <a:ea typeface="ＭＳ Ｐゴシック" charset="0"/>
              </a:rPr>
              <a:t>others</a:t>
            </a:r>
          </a:p>
          <a:p>
            <a:pPr lvl="1" eaLnBrk="1" hangingPunct="1">
              <a:buNone/>
            </a:pPr>
            <a:r>
              <a:rPr lang="en-US" dirty="0">
                <a:latin typeface="Consolas"/>
                <a:ea typeface="ＭＳ Ｐゴシック" charset="0"/>
                <a:cs typeface="Consolas"/>
              </a:rPr>
              <a:t>-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rwsr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-x--x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cja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lsait</a:t>
            </a:r>
            <a:r>
              <a:rPr lang="en-US" dirty="0" smtClean="0">
                <a:latin typeface="Courier New" charset="0"/>
                <a:ea typeface="ＭＳ Ｐゴシック" charset="0"/>
              </a:rPr>
              <a:t/>
            </a:r>
            <a:br>
              <a:rPr lang="en-US" dirty="0" smtClean="0">
                <a:latin typeface="Courier New" charset="0"/>
                <a:ea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</a:rPr>
              <a:t>same permissions as above, but on 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exec() </a:t>
            </a:r>
            <a:r>
              <a:rPr lang="en-US" dirty="0" smtClean="0">
                <a:latin typeface="Arial" charset="0"/>
                <a:ea typeface="ＭＳ Ｐゴシック" charset="0"/>
              </a:rPr>
              <a:t>the process will run with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cja</a:t>
            </a:r>
            <a:r>
              <a:rPr lang="en-US" dirty="0" err="1" smtClean="0">
                <a:latin typeface="Arial" charset="0"/>
                <a:ea typeface="ＭＳ Ｐゴシック" charset="0"/>
              </a:rPr>
              <a:t>’s</a:t>
            </a:r>
            <a:r>
              <a:rPr lang="en-US" dirty="0" smtClean="0">
                <a:latin typeface="Arial" charset="0"/>
                <a:ea typeface="ＭＳ Ｐゴシック" charset="0"/>
              </a:rPr>
              <a:t> credentials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1" eaLnBrk="1" hangingPunct="1">
              <a:buFont typeface="Wingdings" charset="0"/>
              <a:buNone/>
            </a:pPr>
            <a:r>
              <a:rPr lang="en-US" dirty="0" err="1">
                <a:latin typeface="Consolas"/>
                <a:ea typeface="ＭＳ Ｐゴシック" charset="0"/>
                <a:cs typeface="Consolas"/>
              </a:rPr>
              <a:t>drwxr</a:t>
            </a:r>
            <a:r>
              <a:rPr lang="en-US" dirty="0">
                <a:latin typeface="Consolas"/>
                <a:ea typeface="ＭＳ Ｐゴシック" charset="0"/>
                <a:cs typeface="Consolas"/>
              </a:rPr>
              <a:t>-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x--x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cja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lsait</a:t>
            </a:r>
            <a:r>
              <a:rPr lang="en-US" dirty="0">
                <a:latin typeface="Courier New" charset="0"/>
                <a:ea typeface="ＭＳ Ｐゴシック" charset="0"/>
              </a:rPr>
              <a:t/>
            </a:r>
            <a:br>
              <a:rPr lang="en-US" dirty="0">
                <a:latin typeface="Courier New" charset="0"/>
                <a:ea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</a:rPr>
              <a:t>list, modify, and search for </a:t>
            </a:r>
            <a:r>
              <a:rPr lang="en-US" dirty="0">
                <a:latin typeface="Arial" charset="0"/>
                <a:ea typeface="ＭＳ Ｐゴシック" charset="0"/>
              </a:rPr>
              <a:t>the owner, </a:t>
            </a:r>
            <a:r>
              <a:rPr lang="en-US" dirty="0" smtClean="0">
                <a:latin typeface="Arial" charset="0"/>
                <a:ea typeface="ＭＳ Ｐゴシック" charset="0"/>
              </a:rPr>
              <a:t>list</a:t>
            </a:r>
            <a:r>
              <a:rPr lang="en-US" dirty="0">
                <a:latin typeface="Arial" charset="0"/>
                <a:ea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</a:rPr>
              <a:t>and search for </a:t>
            </a:r>
            <a:r>
              <a:rPr lang="en-US" dirty="0">
                <a:latin typeface="Arial" charset="0"/>
                <a:ea typeface="ＭＳ Ｐゴシック" charset="0"/>
              </a:rPr>
              <a:t>group, and execute only for </a:t>
            </a:r>
            <a:r>
              <a:rPr lang="en-US" dirty="0" smtClean="0">
                <a:latin typeface="Arial" charset="0"/>
                <a:ea typeface="ＭＳ Ｐゴシック" charset="0"/>
              </a:rPr>
              <a:t>others</a:t>
            </a:r>
          </a:p>
          <a:p>
            <a:pPr lvl="1" eaLnBrk="1" hangingPunct="1"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32771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277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1A24889-E419-8747-9E20-D2D54F15DC31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18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2773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File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Permissions II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latin typeface="Arial" charset="0"/>
                <a:ea typeface="ＭＳ Ｐゴシック" charset="0"/>
              </a:rPr>
              <a:t>Three special bits:</a:t>
            </a:r>
          </a:p>
          <a:p>
            <a:pPr lvl="1" eaLnBrk="1" hangingPunct="1"/>
            <a:r>
              <a:rPr lang="en-US" sz="2400" dirty="0" err="1" smtClean="0">
                <a:latin typeface="Arial" charset="0"/>
                <a:ea typeface="ＭＳ Ｐゴシック" charset="0"/>
              </a:rPr>
              <a:t>Setuid</a:t>
            </a:r>
            <a:endParaRPr lang="en-US" sz="2400" dirty="0" smtClean="0">
              <a:latin typeface="Arial" charset="0"/>
              <a:ea typeface="ＭＳ Ｐゴシック" charset="0"/>
            </a:endParaRPr>
          </a:p>
          <a:p>
            <a:pPr lvl="2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Executable has file owner’s user id, not invoker’s</a:t>
            </a:r>
            <a:endParaRPr lang="en-US" sz="2400" dirty="0" smtClean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sz="2400" dirty="0" err="1" smtClean="0">
                <a:latin typeface="Arial" charset="0"/>
                <a:ea typeface="ＭＳ Ｐゴシック" charset="0"/>
              </a:rPr>
              <a:t>Setgid</a:t>
            </a:r>
            <a:endParaRPr lang="en-US" sz="2400" dirty="0" smtClean="0">
              <a:latin typeface="Arial" charset="0"/>
              <a:ea typeface="ＭＳ Ｐゴシック" charset="0"/>
            </a:endParaRPr>
          </a:p>
          <a:p>
            <a:pPr lvl="2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Executable has file group’s group id, not invoker’s</a:t>
            </a:r>
          </a:p>
          <a:p>
            <a:pPr lvl="1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Sticky</a:t>
            </a:r>
          </a:p>
          <a:p>
            <a:pPr lvl="2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Directory: only owner of the directory or of a file it contains can delete or rename the file</a:t>
            </a:r>
          </a:p>
        </p:txBody>
      </p:sp>
      <p:sp>
        <p:nvSpPr>
          <p:cNvPr id="31747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174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C692D11-EF4E-7443-9782-7892C408EF62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19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1749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699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301" y="452438"/>
            <a:ext cx="7581587" cy="5334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File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Permissions, intermezzo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Given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buFont typeface="Wingdings" charset="0"/>
              <a:buNone/>
            </a:pPr>
            <a:r>
              <a:rPr lang="en-US" dirty="0">
                <a:latin typeface="Consolas"/>
                <a:ea typeface="ＭＳ Ｐゴシック" charset="0"/>
                <a:cs typeface="Consolas"/>
              </a:rPr>
              <a:t>-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rw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-r--r</a:t>
            </a:r>
            <a:r>
              <a:rPr lang="en-US" dirty="0">
                <a:latin typeface="Consolas"/>
                <a:ea typeface="ＭＳ Ｐゴシック" charset="0"/>
                <a:cs typeface="Consolas"/>
              </a:rPr>
              <a:t>-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x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cja</a:t>
            </a:r>
            <a:r>
              <a:rPr lang="en-US" dirty="0" smtClean="0">
                <a:latin typeface="Consolas"/>
                <a:ea typeface="ＭＳ Ｐゴシック" charset="0"/>
                <a:cs typeface="Consolas"/>
              </a:rPr>
              <a:t>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lsait</a:t>
            </a:r>
            <a:r>
              <a:rPr lang="en-US" dirty="0">
                <a:latin typeface="Courier New" charset="0"/>
                <a:ea typeface="ＭＳ Ｐゴシック" charset="0"/>
              </a:rPr>
              <a:t/>
            </a:r>
            <a:br>
              <a:rPr lang="en-US" dirty="0">
                <a:latin typeface="Courier New" charset="0"/>
                <a:ea typeface="ＭＳ Ｐゴシック" charset="0"/>
              </a:rPr>
            </a:br>
            <a:endParaRPr lang="en-US" dirty="0" smtClean="0">
              <a:latin typeface="Courier New" charset="0"/>
              <a:ea typeface="ＭＳ Ｐゴシック" charset="0"/>
            </a:endParaRPr>
          </a:p>
          <a:p>
            <a:pPr lvl="1" eaLnBrk="1" hangingPunct="1">
              <a:buFont typeface="Wingdings" charset="0"/>
              <a:buNone/>
            </a:pPr>
            <a:r>
              <a:rPr lang="en-US" dirty="0" smtClean="0">
                <a:ea typeface="ＭＳ Ｐゴシック" charset="0"/>
              </a:rPr>
              <a:t>What rights would </a:t>
            </a:r>
            <a:r>
              <a:rPr lang="en-US" dirty="0" err="1" smtClean="0">
                <a:latin typeface="Consolas"/>
                <a:ea typeface="ＭＳ Ｐゴシック" charset="0"/>
                <a:cs typeface="Consolas"/>
              </a:rPr>
              <a:t>drhey</a:t>
            </a:r>
            <a:r>
              <a:rPr lang="en-US" dirty="0" smtClean="0">
                <a:ea typeface="ＭＳ Ｐゴシック" charset="0"/>
              </a:rPr>
              <a:t> have to this file?</a:t>
            </a:r>
            <a:endParaRPr lang="en-US" dirty="0">
              <a:ea typeface="ＭＳ Ｐゴシック" charset="0"/>
            </a:endParaRPr>
          </a:p>
        </p:txBody>
      </p:sp>
      <p:sp>
        <p:nvSpPr>
          <p:cNvPr id="32771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277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1A24889-E419-8747-9E20-D2D54F15DC31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20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2773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249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UNIX Filesystem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The UNIX filesystem buffer cache improves performance while maintaining 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UNIX semantics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endParaRPr lang="en-US" altLang="ja-JP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Write changes seen by subsequent readers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File reads obviate disk reads if the data are already buffered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File writes are buffered but not immediately written to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disk</a:t>
            </a:r>
          </a:p>
          <a:p>
            <a:pPr lvl="1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Metadata writes are ordered and written </a:t>
            </a:r>
            <a:r>
              <a:rPr lang="en-US" sz="2400" i="1" dirty="0" smtClean="0">
                <a:latin typeface="Arial" charset="0"/>
                <a:ea typeface="ＭＳ Ｐゴシック" charset="0"/>
              </a:rPr>
              <a:t>synchronously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 to enable </a:t>
            </a:r>
            <a:r>
              <a:rPr lang="en-US" sz="2400" dirty="0" err="1" smtClean="0">
                <a:latin typeface="Consolas"/>
                <a:ea typeface="ＭＳ Ｐゴシック" charset="0"/>
                <a:cs typeface="Consolas"/>
              </a:rPr>
              <a:t>fsck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 to function correctly</a:t>
            </a:r>
            <a:endParaRPr lang="en-US" sz="2400" dirty="0">
              <a:latin typeface="Arial" charset="0"/>
              <a:ea typeface="ＭＳ Ｐゴシック" charset="0"/>
            </a:endParaRPr>
          </a:p>
        </p:txBody>
      </p:sp>
      <p:sp>
        <p:nvSpPr>
          <p:cNvPr id="33795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379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0B13CC7-C51A-A74B-A936-55CB2BB09D35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21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3797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UNIX Filesystem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This buffering is a potential source of file system inconsistency, since the filesystem state on disk can differ from the in-memory filesystem state</a:t>
            </a:r>
          </a:p>
          <a:p>
            <a:pPr marL="400050" lvl="1" indent="0" eaLnBrk="1" hangingPunct="1">
              <a:lnSpc>
                <a:spcPct val="90000"/>
              </a:lnSpc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</a:rPr>
              <a:t>If the </a:t>
            </a:r>
            <a:r>
              <a:rPr lang="en-US" dirty="0" smtClean="0">
                <a:latin typeface="Arial" charset="0"/>
                <a:ea typeface="ＭＳ Ｐゴシック" charset="0"/>
              </a:rPr>
              <a:t>operating system crashes</a:t>
            </a:r>
            <a:r>
              <a:rPr lang="en-US" dirty="0">
                <a:latin typeface="Arial" charset="0"/>
                <a:ea typeface="ＭＳ Ｐゴシック" charset="0"/>
              </a:rPr>
              <a:t>, you will lose the in-memory state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dirty="0" err="1">
                <a:latin typeface="Consolas"/>
                <a:ea typeface="ＭＳ Ｐゴシック" charset="0"/>
                <a:cs typeface="Consolas"/>
              </a:rPr>
              <a:t>fsck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utility restores disk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filesystem consistency</a:t>
            </a:r>
          </a:p>
          <a:p>
            <a:pPr marL="400050" lvl="1" indent="0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But the time taken is proportional to the filesystem size, regardless of activity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Date Placeholder 6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482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93FF7A-C5DD-684F-9317-77CD581B94A3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22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4821" name="Footer Placeholder 8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Linux Filesystems</a:t>
            </a:r>
          </a:p>
        </p:txBody>
      </p:sp>
      <p:sp>
        <p:nvSpPr>
          <p:cNvPr id="35842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an ext4 filesystem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onsolas"/>
                <a:cs typeface="Consolas"/>
              </a:rPr>
              <a:t>ssh </a:t>
            </a:r>
            <a:r>
              <a:rPr lang="en-US" sz="2800" dirty="0" smtClean="0">
                <a:latin typeface="Consolas"/>
                <a:cs typeface="Consolas"/>
                <a:hlinkClick r:id="rId2"/>
              </a:rPr>
              <a:t>student@ci.lsait.lsa.umich.edu</a:t>
            </a:r>
            <a:endParaRPr lang="en-US" sz="28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Consolas"/>
                <a:cs typeface="Consolas"/>
              </a:rPr>
              <a:t>mkdir</a:t>
            </a:r>
            <a:r>
              <a:rPr lang="en-US" sz="2800" dirty="0" smtClean="0">
                <a:latin typeface="Consolas"/>
                <a:cs typeface="Consolas"/>
              </a:rPr>
              <a:t> </a:t>
            </a:r>
            <a:r>
              <a:rPr lang="en-US" sz="2800" i="1" dirty="0" err="1" smtClean="0">
                <a:latin typeface="Consolas"/>
                <a:cs typeface="Consolas"/>
              </a:rPr>
              <a:t>uniqname</a:t>
            </a:r>
            <a:r>
              <a:rPr lang="en-US" sz="2800" dirty="0" smtClean="0">
                <a:latin typeface="Consolas"/>
                <a:cs typeface="Consolas"/>
              </a:rPr>
              <a:t>; cd </a:t>
            </a:r>
            <a:r>
              <a:rPr lang="en-US" sz="2800" i="1" dirty="0" err="1" smtClean="0">
                <a:latin typeface="Consolas"/>
                <a:cs typeface="Consolas"/>
              </a:rPr>
              <a:t>uniqname</a:t>
            </a:r>
            <a:endParaRPr lang="en-US" sz="2800" i="1" dirty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Consolas"/>
                <a:cs typeface="Consolas"/>
              </a:rPr>
              <a:t>dd</a:t>
            </a:r>
            <a:r>
              <a:rPr lang="en-US" sz="2800" dirty="0" smtClean="0">
                <a:latin typeface="Consolas"/>
                <a:cs typeface="Consolas"/>
              </a:rPr>
              <a:t> if=/</a:t>
            </a:r>
            <a:r>
              <a:rPr lang="en-US" sz="2800" dirty="0" err="1" smtClean="0">
                <a:latin typeface="Consolas"/>
                <a:cs typeface="Consolas"/>
              </a:rPr>
              <a:t>dev</a:t>
            </a:r>
            <a:r>
              <a:rPr lang="en-US" sz="2800" dirty="0" smtClean="0">
                <a:latin typeface="Consolas"/>
                <a:cs typeface="Consolas"/>
              </a:rPr>
              <a:t>/zero of=</a:t>
            </a:r>
            <a:r>
              <a:rPr lang="en-US" sz="2800" dirty="0" err="1" smtClean="0">
                <a:latin typeface="Consolas"/>
                <a:cs typeface="Consolas"/>
              </a:rPr>
              <a:t>mydev</a:t>
            </a:r>
            <a:r>
              <a:rPr lang="en-US" sz="2800" dirty="0" smtClean="0">
                <a:latin typeface="Consolas"/>
                <a:cs typeface="Consolas"/>
              </a:rPr>
              <a:t> </a:t>
            </a:r>
            <a:r>
              <a:rPr lang="en-US" sz="2800" dirty="0" err="1" smtClean="0">
                <a:latin typeface="Consolas"/>
                <a:cs typeface="Consolas"/>
              </a:rPr>
              <a:t>bs</a:t>
            </a:r>
            <a:r>
              <a:rPr lang="en-US" sz="2800" dirty="0" smtClean="0">
                <a:latin typeface="Consolas"/>
                <a:cs typeface="Consolas"/>
              </a:rPr>
              <a:t>=`</a:t>
            </a:r>
            <a:r>
              <a:rPr lang="en-US" sz="2800" dirty="0" err="1" smtClean="0">
                <a:latin typeface="Consolas"/>
                <a:cs typeface="Consolas"/>
              </a:rPr>
              <a:t>expr</a:t>
            </a:r>
            <a:r>
              <a:rPr lang="en-US" sz="2800" dirty="0" smtClean="0">
                <a:latin typeface="Consolas"/>
                <a:cs typeface="Consolas"/>
              </a:rPr>
              <a:t> 1024 \* 1024` count=100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Consolas"/>
                <a:cs typeface="Consolas"/>
              </a:rPr>
              <a:t>mkfs</a:t>
            </a:r>
            <a:r>
              <a:rPr lang="en-US" sz="2800" dirty="0" smtClean="0">
                <a:latin typeface="Consolas"/>
                <a:cs typeface="Consolas"/>
              </a:rPr>
              <a:t> -F -t ext4 </a:t>
            </a:r>
            <a:r>
              <a:rPr lang="en-US" sz="2800" dirty="0" err="1" smtClean="0">
                <a:latin typeface="Consolas"/>
                <a:cs typeface="Consolas"/>
              </a:rPr>
              <a:t>mydev</a:t>
            </a:r>
            <a:endParaRPr lang="en-US" sz="28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Consolas"/>
                <a:cs typeface="Consolas"/>
              </a:rPr>
              <a:t>mkdir</a:t>
            </a:r>
            <a:r>
              <a:rPr lang="en-US" sz="2800" dirty="0" smtClean="0">
                <a:latin typeface="Consolas"/>
                <a:cs typeface="Consolas"/>
              </a:rPr>
              <a:t> </a:t>
            </a:r>
            <a:r>
              <a:rPr lang="en-US" sz="2800" dirty="0" err="1" smtClean="0">
                <a:latin typeface="Consolas"/>
                <a:cs typeface="Consolas"/>
              </a:rPr>
              <a:t>mymnt</a:t>
            </a:r>
            <a:endParaRPr lang="en-US" sz="2800" dirty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Consolas"/>
                <a:cs typeface="Consolas"/>
              </a:rPr>
              <a:t>sudo</a:t>
            </a:r>
            <a:r>
              <a:rPr lang="en-US" sz="2800" dirty="0" smtClean="0">
                <a:latin typeface="Consolas"/>
                <a:cs typeface="Consolas"/>
              </a:rPr>
              <a:t> mount </a:t>
            </a:r>
            <a:r>
              <a:rPr lang="en-US" sz="2800" dirty="0" err="1" smtClean="0">
                <a:latin typeface="Consolas"/>
                <a:cs typeface="Consolas"/>
              </a:rPr>
              <a:t>mydev</a:t>
            </a:r>
            <a:r>
              <a:rPr lang="en-US" sz="2800" dirty="0" smtClean="0">
                <a:latin typeface="Consolas"/>
                <a:cs typeface="Consolas"/>
              </a:rPr>
              <a:t> </a:t>
            </a:r>
            <a:r>
              <a:rPr lang="en-US" sz="2800" dirty="0" err="1" smtClean="0">
                <a:latin typeface="Consolas"/>
                <a:cs typeface="Consolas"/>
              </a:rPr>
              <a:t>mymnt</a:t>
            </a:r>
            <a:endParaRPr lang="en-US" sz="28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onsolas"/>
                <a:cs typeface="Consolas"/>
              </a:rPr>
              <a:t>dumpe2fs </a:t>
            </a:r>
            <a:r>
              <a:rPr lang="en-US" sz="2800" dirty="0" err="1" smtClean="0">
                <a:latin typeface="Consolas"/>
                <a:cs typeface="Consolas"/>
              </a:rPr>
              <a:t>mydev</a:t>
            </a:r>
            <a:endParaRPr lang="en-US" sz="2800" dirty="0" smtClean="0">
              <a:latin typeface="Consolas"/>
              <a:cs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cja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A28B-D3B6-4A43-8847-1F0EB993173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08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560" y="452438"/>
            <a:ext cx="7603328" cy="533400"/>
          </a:xfrm>
        </p:spPr>
        <p:txBody>
          <a:bodyPr/>
          <a:lstStyle/>
          <a:p>
            <a:r>
              <a:rPr lang="en-US" dirty="0" err="1" smtClean="0"/>
              <a:t>Phasers</a:t>
            </a:r>
            <a:r>
              <a:rPr lang="en-US" dirty="0" smtClean="0"/>
              <a:t> on stun, please, Mr. Sulu!</a:t>
            </a:r>
            <a:endParaRPr lang="en-US" dirty="0"/>
          </a:p>
        </p:txBody>
      </p:sp>
      <p:pic>
        <p:nvPicPr>
          <p:cNvPr id="7" name="Content Placeholder 6" descr="ent_phasers_blu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5" b="11675"/>
          <a:stretch>
            <a:fillRect/>
          </a:stretch>
        </p:blipFill>
        <p:spPr/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cja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A28B-D3B6-4A43-8847-1F0EB993173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52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Linux ext4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Fourth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extended filesystem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Minix (pre-1992)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ext (1992)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ext2 (1993)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ext3 (2001)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ext4 (2008)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686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686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674C1AC-43D3-4D4F-A845-FBCE46B52705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26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Minix fs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Toy filesystem, used for teaching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14-character file names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16-bit file offsets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=&gt; 64 MB maximum file size</a:t>
            </a:r>
          </a:p>
        </p:txBody>
      </p:sp>
      <p:sp>
        <p:nvSpPr>
          <p:cNvPr id="3789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789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789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14216BD-0AD9-7244-9229-E75E60BF87DE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27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ext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First Linux filesystem to use VFS API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255-character file names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32-bit file offsets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=&gt; 2 GB maximum file size</a:t>
            </a:r>
          </a:p>
        </p:txBody>
      </p:sp>
      <p:sp>
        <p:nvSpPr>
          <p:cNvPr id="3891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891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891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ACBBB9-7302-CF44-A710-A32000C815D0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28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Linux block mapping</a:t>
            </a:r>
          </a:p>
        </p:txBody>
      </p:sp>
      <p:pic>
        <p:nvPicPr>
          <p:cNvPr id="39938" name="Content Placeholder 6" descr="Picture 1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50" r="-15250"/>
          <a:stretch>
            <a:fillRect/>
          </a:stretch>
        </p:blipFill>
        <p:spPr>
          <a:xfrm>
            <a:off x="547688" y="985838"/>
            <a:ext cx="8077200" cy="4648200"/>
          </a:xfrm>
        </p:spPr>
      </p:pic>
      <p:sp>
        <p:nvSpPr>
          <p:cNvPr id="3993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994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994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2F41441-B705-3345-9E9D-EECDBDC38B82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29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9942" name="TextBox 7"/>
          <p:cNvSpPr txBox="1">
            <a:spLocks noChangeArrowheads="1"/>
          </p:cNvSpPr>
          <p:nvPr/>
        </p:nvSpPr>
        <p:spPr bwMode="auto">
          <a:xfrm>
            <a:off x="4331920" y="5981384"/>
            <a:ext cx="45608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90"/>
                </a:solidFill>
              </a:rPr>
              <a:t>Cao et al, Ottawa Linux Symposium, 2005.</a:t>
            </a:r>
          </a:p>
        </p:txBody>
      </p:sp>
      <p:sp>
        <p:nvSpPr>
          <p:cNvPr id="39943" name="TextBox 8"/>
          <p:cNvSpPr txBox="1">
            <a:spLocks noChangeArrowheads="1"/>
          </p:cNvSpPr>
          <p:nvPr/>
        </p:nvSpPr>
        <p:spPr bwMode="auto">
          <a:xfrm>
            <a:off x="7213600" y="5224463"/>
            <a:ext cx="328613" cy="369887"/>
          </a:xfrm>
          <a:prstGeom prst="rect">
            <a:avLst/>
          </a:prstGeom>
          <a:solidFill>
            <a:srgbClr val="FEFD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ext2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Re-implementation of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ext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With ideas from Berkeley FFS</a:t>
            </a:r>
          </a:p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255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-character file names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64-bit file offsets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=&gt; 2</a:t>
            </a:r>
            <a:r>
              <a:rPr lang="en-US" baseline="30000" dirty="0">
                <a:latin typeface="Arial" charset="0"/>
                <a:ea typeface="ＭＳ Ｐゴシック" charset="0"/>
              </a:rPr>
              <a:t>64</a:t>
            </a:r>
            <a:r>
              <a:rPr lang="en-US" dirty="0">
                <a:latin typeface="Arial" charset="0"/>
                <a:ea typeface="ＭＳ Ｐゴシック" charset="0"/>
              </a:rPr>
              <a:t> GB theoretical maximum file size</a:t>
            </a:r>
          </a:p>
          <a:p>
            <a:pPr lvl="2" eaLnBrk="1" hangingPunct="1"/>
            <a:r>
              <a:rPr lang="en-US" dirty="0">
                <a:latin typeface="Arial" charset="0"/>
                <a:ea typeface="ＭＳ Ｐゴシック" charset="0"/>
              </a:rPr>
              <a:t>Really 16 GB and up, depends on file system block size and block pointer size</a:t>
            </a: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096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096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C45A61-2055-4549-B34F-A1E97B7BFD2F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30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ext3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J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ournaling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Data and/or metadata are written to the </a:t>
            </a:r>
            <a:r>
              <a:rPr lang="en-US" i="1" dirty="0">
                <a:latin typeface="Arial" charset="0"/>
                <a:ea typeface="ＭＳ Ｐゴシック" charset="0"/>
              </a:rPr>
              <a:t>journal </a:t>
            </a:r>
            <a:r>
              <a:rPr lang="en-US" dirty="0">
                <a:latin typeface="Arial" charset="0"/>
                <a:ea typeface="ＭＳ Ｐゴシック" charset="0"/>
              </a:rPr>
              <a:t>before being committed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After a crash, the journal is </a:t>
            </a:r>
            <a:r>
              <a:rPr lang="en-US" i="1" dirty="0">
                <a:latin typeface="Arial" charset="0"/>
                <a:ea typeface="ＭＳ Ｐゴシック" charset="0"/>
              </a:rPr>
              <a:t>replayed</a:t>
            </a:r>
            <a:r>
              <a:rPr lang="en-US" dirty="0">
                <a:latin typeface="Arial" charset="0"/>
                <a:ea typeface="ＭＳ Ｐゴシック" charset="0"/>
              </a:rPr>
              <a:t> at boot to restore filesystem consistency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=&gt; </a:t>
            </a:r>
            <a:r>
              <a:rPr lang="en-US" dirty="0" smtClean="0">
                <a:latin typeface="Arial" charset="0"/>
                <a:ea typeface="ＭＳ Ｐゴシック" charset="0"/>
              </a:rPr>
              <a:t>replay time depends </a:t>
            </a:r>
            <a:r>
              <a:rPr lang="en-US" dirty="0">
                <a:latin typeface="Arial" charset="0"/>
                <a:ea typeface="ＭＳ Ｐゴシック" charset="0"/>
              </a:rPr>
              <a:t>on level of activity in a filesystem and not its </a:t>
            </a:r>
            <a:r>
              <a:rPr lang="en-US" dirty="0" smtClean="0">
                <a:latin typeface="Arial" charset="0"/>
                <a:ea typeface="ＭＳ Ｐゴシック" charset="0"/>
              </a:rPr>
              <a:t>size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198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198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9D64A5B-F50D-8E4D-BDC1-2A3E1A0BE652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31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ext3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Journaling levels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Journal:  data and metadata journaled (slowest, safest)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Ordered: metadata journaled, data writes completed before entry committed to journal,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à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la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fsck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(faster, safer, default)</a:t>
            </a:r>
          </a:p>
          <a:p>
            <a:pPr lvl="1" eaLnBrk="1" hangingPunct="1"/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Writeback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: metadata journaled, data writes unsynchronized (fastest, riskiest)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198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198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9D64A5B-F50D-8E4D-BDC1-2A3E1A0BE652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32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42012" y="5596258"/>
            <a:ext cx="70559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/home/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cja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mydev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on /home/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cja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mymnt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type ext4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rw,relatime,seclabel,user_xattr,acl,barrier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=1,</a:t>
            </a:r>
            <a:r>
              <a:rPr lang="en-US" sz="2000" dirty="0" smtClean="0">
                <a:solidFill>
                  <a:srgbClr val="FF0000"/>
                </a:solidFill>
              </a:rPr>
              <a:t>data=ordered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76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ext3</a:t>
            </a:r>
            <a:endParaRPr lang="en-US" dirty="0"/>
          </a:p>
        </p:txBody>
      </p:sp>
      <p:pic>
        <p:nvPicPr>
          <p:cNvPr id="7" name="Content Placeholder 6" descr="Screen shot 2012-06-07 at 5.38.57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6" r="1446" b="-15484"/>
          <a:stretch/>
        </p:blipFill>
        <p:spPr>
          <a:xfrm>
            <a:off x="533400" y="1071431"/>
            <a:ext cx="8077200" cy="157103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cja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A28B-D3B6-4A43-8847-1F0EB993173B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8" name="Picture 7" descr="Screen shot 2012-06-07 at 5.47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91" y="2452102"/>
            <a:ext cx="6293738" cy="37917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31937" y="5998738"/>
            <a:ext cx="620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90"/>
                </a:solidFill>
              </a:rPr>
              <a:t>Prabhakaran</a:t>
            </a:r>
            <a:r>
              <a:rPr lang="en-US" dirty="0" smtClean="0">
                <a:solidFill>
                  <a:srgbClr val="000090"/>
                </a:solidFill>
              </a:rPr>
              <a:t> et al 2005, Proc. USENIX Annual Conference 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823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48" y="452438"/>
            <a:ext cx="7920840" cy="533400"/>
          </a:xfrm>
        </p:spPr>
        <p:txBody>
          <a:bodyPr/>
          <a:lstStyle/>
          <a:p>
            <a:r>
              <a:rPr lang="en-US" dirty="0" smtClean="0"/>
              <a:t>Compare journaling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cd ~/</a:t>
            </a:r>
            <a:r>
              <a:rPr lang="en-US" sz="2000" i="1" dirty="0" err="1" smtClean="0">
                <a:latin typeface="Consolas"/>
                <a:cs typeface="Consolas"/>
              </a:rPr>
              <a:t>uniqname</a:t>
            </a:r>
            <a:r>
              <a:rPr lang="en-US" sz="2000" dirty="0" smtClean="0">
                <a:latin typeface="Consolas"/>
                <a:cs typeface="Consolas"/>
              </a:rPr>
              <a:t>/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time for f in `</a:t>
            </a:r>
            <a:r>
              <a:rPr lang="en-US" sz="2000" dirty="0" err="1" smtClean="0">
                <a:latin typeface="Consolas"/>
                <a:cs typeface="Consolas"/>
              </a:rPr>
              <a:t>seq</a:t>
            </a:r>
            <a:r>
              <a:rPr lang="en-US" sz="2000" dirty="0" smtClean="0">
                <a:latin typeface="Consolas"/>
                <a:cs typeface="Consolas"/>
              </a:rPr>
              <a:t> 1 100`; do for g in `</a:t>
            </a:r>
            <a:r>
              <a:rPr lang="en-US" sz="2000" dirty="0" err="1" smtClean="0">
                <a:latin typeface="Consolas"/>
                <a:cs typeface="Consolas"/>
              </a:rPr>
              <a:t>seq</a:t>
            </a:r>
            <a:r>
              <a:rPr lang="en-US" sz="2000" dirty="0" smtClean="0">
                <a:latin typeface="Consolas"/>
                <a:cs typeface="Consolas"/>
              </a:rPr>
              <a:t> 1 100`; do </a:t>
            </a:r>
            <a:r>
              <a:rPr lang="en-US" sz="2000" dirty="0" err="1" smtClean="0">
                <a:latin typeface="Consolas"/>
                <a:cs typeface="Consolas"/>
              </a:rPr>
              <a:t>mkdir</a:t>
            </a:r>
            <a:r>
              <a:rPr lang="en-US" sz="2000" dirty="0" smtClean="0">
                <a:latin typeface="Consolas"/>
                <a:cs typeface="Consolas"/>
              </a:rPr>
              <a:t> $</a:t>
            </a:r>
            <a:r>
              <a:rPr lang="en-US" sz="2000" dirty="0" err="1" smtClean="0">
                <a:latin typeface="Consolas"/>
                <a:cs typeface="Consolas"/>
              </a:rPr>
              <a:t>f.$g</a:t>
            </a:r>
            <a:r>
              <a:rPr lang="en-US" sz="2000" dirty="0" smtClean="0">
                <a:latin typeface="Consolas"/>
                <a:cs typeface="Consolas"/>
              </a:rPr>
              <a:t>; done done; time for f in `</a:t>
            </a:r>
            <a:r>
              <a:rPr lang="en-US" sz="2000" dirty="0" err="1" smtClean="0">
                <a:latin typeface="Consolas"/>
                <a:cs typeface="Consolas"/>
              </a:rPr>
              <a:t>seq</a:t>
            </a:r>
            <a:r>
              <a:rPr lang="en-US" sz="2000" dirty="0" smtClean="0">
                <a:latin typeface="Consolas"/>
                <a:cs typeface="Consolas"/>
              </a:rPr>
              <a:t> 1 100`; do for g in `</a:t>
            </a:r>
            <a:r>
              <a:rPr lang="en-US" sz="2000" dirty="0" err="1" smtClean="0">
                <a:latin typeface="Consolas"/>
                <a:cs typeface="Consolas"/>
              </a:rPr>
              <a:t>seq</a:t>
            </a:r>
            <a:r>
              <a:rPr lang="en-US" sz="2000" dirty="0" smtClean="0">
                <a:latin typeface="Consolas"/>
                <a:cs typeface="Consolas"/>
              </a:rPr>
              <a:t> 1 100`; do </a:t>
            </a:r>
            <a:r>
              <a:rPr lang="en-US" sz="2000" dirty="0" err="1" smtClean="0">
                <a:latin typeface="Consolas"/>
                <a:cs typeface="Consolas"/>
              </a:rPr>
              <a:t>rmdir</a:t>
            </a:r>
            <a:r>
              <a:rPr lang="en-US" sz="2000" dirty="0" smtClean="0">
                <a:latin typeface="Consolas"/>
                <a:cs typeface="Consolas"/>
              </a:rPr>
              <a:t> $</a:t>
            </a:r>
            <a:r>
              <a:rPr lang="en-US" sz="2000" dirty="0" err="1" smtClean="0">
                <a:latin typeface="Consolas"/>
                <a:cs typeface="Consolas"/>
              </a:rPr>
              <a:t>f.$g</a:t>
            </a:r>
            <a:r>
              <a:rPr lang="en-US" sz="2000" dirty="0" smtClean="0">
                <a:latin typeface="Consolas"/>
                <a:cs typeface="Consolas"/>
              </a:rPr>
              <a:t>; done done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cd 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>
                <a:latin typeface="Consolas"/>
                <a:cs typeface="Consolas"/>
              </a:rPr>
              <a:t>sudo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umount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>
                <a:latin typeface="Consolas"/>
                <a:cs typeface="Consolas"/>
              </a:rPr>
              <a:t>sudo</a:t>
            </a:r>
            <a:r>
              <a:rPr lang="en-US" sz="2000" dirty="0" smtClean="0">
                <a:latin typeface="Consolas"/>
                <a:cs typeface="Consolas"/>
              </a:rPr>
              <a:t> mount </a:t>
            </a:r>
            <a:r>
              <a:rPr lang="en-US" sz="2000" dirty="0" err="1" smtClean="0">
                <a:latin typeface="Consolas"/>
                <a:cs typeface="Consolas"/>
              </a:rPr>
              <a:t>mydev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r>
              <a:rPr lang="en-US" sz="2000" dirty="0" smtClean="0">
                <a:latin typeface="Consolas"/>
                <a:cs typeface="Consolas"/>
              </a:rPr>
              <a:t> -o data=</a:t>
            </a:r>
            <a:r>
              <a:rPr lang="en-US" sz="2000" dirty="0" err="1" smtClean="0">
                <a:latin typeface="Consolas"/>
                <a:cs typeface="Consolas"/>
              </a:rPr>
              <a:t>writeback,noatime,barrier</a:t>
            </a:r>
            <a:r>
              <a:rPr lang="en-US" sz="2000" dirty="0" smtClean="0">
                <a:latin typeface="Consolas"/>
                <a:cs typeface="Consolas"/>
              </a:rPr>
              <a:t>=0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cd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time for f in `</a:t>
            </a:r>
            <a:r>
              <a:rPr lang="en-US" sz="2000" dirty="0" err="1" smtClean="0">
                <a:latin typeface="Consolas"/>
                <a:cs typeface="Consolas"/>
              </a:rPr>
              <a:t>seq</a:t>
            </a:r>
            <a:r>
              <a:rPr lang="en-US" sz="2000" dirty="0" smtClean="0">
                <a:latin typeface="Consolas"/>
                <a:cs typeface="Consolas"/>
              </a:rPr>
              <a:t> 1 100`; do for g in `</a:t>
            </a:r>
            <a:r>
              <a:rPr lang="en-US" sz="2000" dirty="0" err="1" smtClean="0">
                <a:latin typeface="Consolas"/>
                <a:cs typeface="Consolas"/>
              </a:rPr>
              <a:t>seq</a:t>
            </a:r>
            <a:r>
              <a:rPr lang="en-US" sz="2000" dirty="0" smtClean="0">
                <a:latin typeface="Consolas"/>
                <a:cs typeface="Consolas"/>
              </a:rPr>
              <a:t> 1 100`; do </a:t>
            </a:r>
            <a:r>
              <a:rPr lang="en-US" sz="2000" dirty="0" err="1" smtClean="0">
                <a:latin typeface="Consolas"/>
                <a:cs typeface="Consolas"/>
              </a:rPr>
              <a:t>mkdir</a:t>
            </a:r>
            <a:r>
              <a:rPr lang="en-US" sz="2000" dirty="0" smtClean="0">
                <a:latin typeface="Consolas"/>
                <a:cs typeface="Consolas"/>
              </a:rPr>
              <a:t> $</a:t>
            </a:r>
            <a:r>
              <a:rPr lang="en-US" sz="2000" dirty="0" err="1" smtClean="0">
                <a:latin typeface="Consolas"/>
                <a:cs typeface="Consolas"/>
              </a:rPr>
              <a:t>f.$g</a:t>
            </a:r>
            <a:r>
              <a:rPr lang="en-US" sz="2000" dirty="0" smtClean="0">
                <a:latin typeface="Consolas"/>
                <a:cs typeface="Consolas"/>
              </a:rPr>
              <a:t>; done done; time for f in `</a:t>
            </a:r>
            <a:r>
              <a:rPr lang="en-US" sz="2000" dirty="0" err="1" smtClean="0">
                <a:latin typeface="Consolas"/>
                <a:cs typeface="Consolas"/>
              </a:rPr>
              <a:t>seq</a:t>
            </a:r>
            <a:r>
              <a:rPr lang="en-US" sz="2000" dirty="0" smtClean="0">
                <a:latin typeface="Consolas"/>
                <a:cs typeface="Consolas"/>
              </a:rPr>
              <a:t> 1 100`; do for g in `</a:t>
            </a:r>
            <a:r>
              <a:rPr lang="en-US" sz="2000" dirty="0" err="1" smtClean="0">
                <a:latin typeface="Consolas"/>
                <a:cs typeface="Consolas"/>
              </a:rPr>
              <a:t>seq</a:t>
            </a:r>
            <a:r>
              <a:rPr lang="en-US" sz="2000" dirty="0" smtClean="0">
                <a:latin typeface="Consolas"/>
                <a:cs typeface="Consolas"/>
              </a:rPr>
              <a:t> 1 100`; do </a:t>
            </a:r>
            <a:r>
              <a:rPr lang="en-US" sz="2000" dirty="0" err="1" smtClean="0">
                <a:latin typeface="Consolas"/>
                <a:cs typeface="Consolas"/>
              </a:rPr>
              <a:t>rmdir</a:t>
            </a:r>
            <a:r>
              <a:rPr lang="en-US" sz="2000" dirty="0" smtClean="0">
                <a:latin typeface="Consolas"/>
                <a:cs typeface="Consolas"/>
              </a:rPr>
              <a:t> $</a:t>
            </a:r>
            <a:r>
              <a:rPr lang="en-US" sz="2000" dirty="0" err="1" smtClean="0">
                <a:latin typeface="Consolas"/>
                <a:cs typeface="Consolas"/>
              </a:rPr>
              <a:t>f.$g</a:t>
            </a:r>
            <a:r>
              <a:rPr lang="en-US" sz="2000" dirty="0" smtClean="0">
                <a:latin typeface="Consolas"/>
                <a:cs typeface="Consolas"/>
              </a:rPr>
              <a:t>; done done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Consolas"/>
              <a:cs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cja</a:t>
            </a:r>
            <a:r>
              <a:rPr lang="pl-PL" dirty="0" smtClean="0"/>
              <a:t>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A28B-D3B6-4A43-8847-1F0EB993173B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972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ext3</a:t>
            </a:r>
            <a:endParaRPr lang="en-US" sz="3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Access control lists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  <a:ea typeface="ＭＳ Ｐゴシック" charset="0"/>
              </a:rPr>
              <a:t>Access may </a:t>
            </a:r>
            <a:r>
              <a:rPr lang="en-US" dirty="0">
                <a:latin typeface="Arial" charset="0"/>
                <a:ea typeface="ＭＳ Ｐゴシック" charset="0"/>
              </a:rPr>
              <a:t>be </a:t>
            </a:r>
            <a:r>
              <a:rPr lang="en-US" dirty="0" smtClean="0">
                <a:latin typeface="Arial" charset="0"/>
                <a:ea typeface="ＭＳ Ｐゴシック" charset="0"/>
              </a:rPr>
              <a:t>controlled for </a:t>
            </a:r>
            <a:r>
              <a:rPr lang="en-US" dirty="0">
                <a:latin typeface="Arial" charset="0"/>
                <a:ea typeface="ＭＳ Ｐゴシック" charset="0"/>
              </a:rPr>
              <a:t>arbitrary users and </a:t>
            </a:r>
            <a:r>
              <a:rPr lang="en-US" dirty="0" smtClean="0">
                <a:latin typeface="Arial" charset="0"/>
                <a:ea typeface="ＭＳ Ｐゴシック" charset="0"/>
              </a:rPr>
              <a:t>groups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  <a:ea typeface="ＭＳ Ｐゴシック" charset="0"/>
              </a:rPr>
              <a:t>No longer limited to </a:t>
            </a:r>
            <a:r>
              <a:rPr lang="en-US" dirty="0" err="1" smtClean="0">
                <a:latin typeface="Arial" charset="0"/>
                <a:ea typeface="ＭＳ Ｐゴシック" charset="0"/>
              </a:rPr>
              <a:t>user,group,other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  <a:ea typeface="ＭＳ Ｐゴシック" charset="0"/>
              </a:rPr>
              <a:t>Set for files </a:t>
            </a:r>
            <a:r>
              <a:rPr lang="en-US" dirty="0">
                <a:latin typeface="Arial" charset="0"/>
                <a:ea typeface="ＭＳ Ｐゴシック" charset="0"/>
              </a:rPr>
              <a:t>and directories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Directories may have default ACLs</a:t>
            </a:r>
          </a:p>
          <a:p>
            <a:pPr lvl="2">
              <a:lnSpc>
                <a:spcPct val="90000"/>
              </a:lnSpc>
              <a:defRPr/>
            </a:pPr>
            <a:r>
              <a:rPr lang="en-US" dirty="0">
                <a:latin typeface="Arial" charset="0"/>
                <a:ea typeface="ＭＳ Ｐゴシック" charset="0"/>
              </a:rPr>
              <a:t>ACLs are </a:t>
            </a:r>
            <a:r>
              <a:rPr lang="en-US" dirty="0" smtClean="0">
                <a:latin typeface="Arial" charset="0"/>
                <a:ea typeface="ＭＳ Ｐゴシック" charset="0"/>
              </a:rPr>
              <a:t>inherited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  <a:ea typeface="ＭＳ Ｐゴシック" charset="0"/>
              </a:rPr>
              <a:t>Discretionary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3011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cja 2012</a:t>
            </a:r>
            <a:endParaRPr lang="en-US"/>
          </a:p>
        </p:txBody>
      </p:sp>
      <p:sp>
        <p:nvSpPr>
          <p:cNvPr id="4301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C08C3BC-3774-4A45-A93D-9719E5F115DB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35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48" y="452438"/>
            <a:ext cx="7920840" cy="533400"/>
          </a:xfrm>
        </p:spPr>
        <p:txBody>
          <a:bodyPr/>
          <a:lstStyle/>
          <a:p>
            <a:r>
              <a:rPr lang="en-US" dirty="0" smtClean="0"/>
              <a:t>Manipulate ACLs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latin typeface="Consolas"/>
                <a:cs typeface="Consolas"/>
              </a:rPr>
              <a:t>cd ~/</a:t>
            </a:r>
            <a:r>
              <a:rPr lang="en-US" sz="1400" i="1" dirty="0" err="1" smtClean="0">
                <a:latin typeface="Consolas"/>
                <a:cs typeface="Consolas"/>
              </a:rPr>
              <a:t>uniqname</a:t>
            </a:r>
            <a:r>
              <a:rPr lang="en-US" sz="1400" i="1" dirty="0" smtClean="0">
                <a:latin typeface="Consolas"/>
                <a:cs typeface="Consolas"/>
              </a:rPr>
              <a:t>/</a:t>
            </a:r>
            <a:r>
              <a:rPr lang="en-US" sz="1400" i="1" dirty="0" err="1" smtClean="0">
                <a:latin typeface="Consolas"/>
                <a:cs typeface="Consolas"/>
              </a:rPr>
              <a:t>mymnt</a:t>
            </a:r>
            <a:endParaRPr lang="en-US" sz="1400" dirty="0" smtClean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mkdir</a:t>
            </a:r>
            <a:r>
              <a:rPr lang="en-US" sz="1400" dirty="0" smtClean="0">
                <a:latin typeface="Consolas"/>
                <a:cs typeface="Consolas"/>
              </a:rPr>
              <a:t> foo; cd foo; echo bar&gt;bar; </a:t>
            </a:r>
            <a:r>
              <a:rPr lang="en-US" sz="1400" dirty="0" err="1" smtClean="0">
                <a:latin typeface="Consolas"/>
                <a:cs typeface="Consolas"/>
              </a:rPr>
              <a:t>ls</a:t>
            </a:r>
            <a:r>
              <a:rPr lang="en-US" sz="1400" dirty="0" smtClean="0">
                <a:latin typeface="Consolas"/>
                <a:cs typeface="Consolas"/>
              </a:rPr>
              <a:t> -la	# notice mode bits end with 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getfacl</a:t>
            </a:r>
            <a:r>
              <a:rPr lang="en-US" sz="1400" dirty="0" smtClean="0">
                <a:latin typeface="Consolas"/>
                <a:cs typeface="Consolas"/>
              </a:rPr>
              <a:t> bar				# no </a:t>
            </a:r>
            <a:r>
              <a:rPr lang="en-US" sz="1400" dirty="0" err="1" smtClean="0">
                <a:latin typeface="Consolas"/>
                <a:cs typeface="Consolas"/>
              </a:rPr>
              <a:t>acls</a:t>
            </a:r>
            <a:r>
              <a:rPr lang="en-US" sz="1400" dirty="0" smtClean="0">
                <a:latin typeface="Consolas"/>
                <a:cs typeface="Consolas"/>
              </a:rPr>
              <a:t> on bar, just mode bits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setfacl</a:t>
            </a:r>
            <a:r>
              <a:rPr lang="en-US" sz="1400" dirty="0" smtClean="0">
                <a:latin typeface="Consolas"/>
                <a:cs typeface="Consolas"/>
              </a:rPr>
              <a:t> -m </a:t>
            </a:r>
            <a:r>
              <a:rPr lang="en-US" sz="1400" dirty="0" err="1" smtClean="0">
                <a:latin typeface="Consolas"/>
                <a:cs typeface="Consolas"/>
              </a:rPr>
              <a:t>u:cja:r</a:t>
            </a:r>
            <a:r>
              <a:rPr lang="en-US" sz="1400" dirty="0" smtClean="0">
                <a:latin typeface="Consolas"/>
                <a:cs typeface="Consolas"/>
              </a:rPr>
              <a:t> bar			# set an </a:t>
            </a:r>
            <a:r>
              <a:rPr lang="en-US" sz="1400" dirty="0" err="1" smtClean="0">
                <a:latin typeface="Consolas"/>
                <a:cs typeface="Consolas"/>
              </a:rPr>
              <a:t>acl</a:t>
            </a:r>
            <a:r>
              <a:rPr lang="en-US" sz="1400" dirty="0" smtClean="0">
                <a:latin typeface="Consolas"/>
                <a:cs typeface="Consolas"/>
              </a:rPr>
              <a:t> on a file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getfacl</a:t>
            </a:r>
            <a:r>
              <a:rPr lang="en-US" sz="1400" dirty="0" smtClean="0">
                <a:latin typeface="Consolas"/>
                <a:cs typeface="Consolas"/>
              </a:rPr>
              <a:t> bar				# user </a:t>
            </a:r>
            <a:r>
              <a:rPr lang="en-US" sz="1400" dirty="0" err="1" smtClean="0">
                <a:latin typeface="Consolas"/>
                <a:cs typeface="Consolas"/>
              </a:rPr>
              <a:t>cja</a:t>
            </a:r>
            <a:r>
              <a:rPr lang="en-US" sz="1400" dirty="0" smtClean="0">
                <a:latin typeface="Consolas"/>
                <a:cs typeface="Consolas"/>
              </a:rPr>
              <a:t> has read rights</a:t>
            </a:r>
            <a:endParaRPr lang="en-US" sz="1400" dirty="0" smtClean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latin typeface="Consolas"/>
                <a:cs typeface="Consolas"/>
              </a:rPr>
              <a:t>echo </a:t>
            </a:r>
            <a:r>
              <a:rPr lang="en-US" sz="1400" dirty="0" err="1" smtClean="0">
                <a:latin typeface="Consolas"/>
                <a:cs typeface="Consolas"/>
              </a:rPr>
              <a:t>baz</a:t>
            </a:r>
            <a:r>
              <a:rPr lang="en-US" sz="1400" dirty="0" smtClean="0">
                <a:latin typeface="Consolas"/>
                <a:cs typeface="Consolas"/>
              </a:rPr>
              <a:t>&gt;</a:t>
            </a:r>
            <a:r>
              <a:rPr lang="en-US" sz="1400" dirty="0" err="1" smtClean="0">
                <a:latin typeface="Consolas"/>
                <a:cs typeface="Consolas"/>
              </a:rPr>
              <a:t>baz</a:t>
            </a:r>
            <a:r>
              <a:rPr lang="en-US" sz="1400" dirty="0" smtClean="0">
                <a:latin typeface="Consolas"/>
                <a:cs typeface="Consolas"/>
              </a:rPr>
              <a:t>				# create a file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getfacl</a:t>
            </a:r>
            <a:r>
              <a:rPr lang="en-US" sz="1400" dirty="0" smtClean="0">
                <a:latin typeface="Consolas"/>
                <a:cs typeface="Consolas"/>
              </a:rPr>
              <a:t> </a:t>
            </a:r>
            <a:r>
              <a:rPr lang="en-US" sz="1400" dirty="0" err="1" smtClean="0">
                <a:latin typeface="Consolas"/>
                <a:cs typeface="Consolas"/>
              </a:rPr>
              <a:t>baz</a:t>
            </a:r>
            <a:r>
              <a:rPr lang="en-US" sz="1400" dirty="0" smtClean="0">
                <a:latin typeface="Consolas"/>
                <a:cs typeface="Consolas"/>
              </a:rPr>
              <a:t>				# user </a:t>
            </a:r>
            <a:r>
              <a:rPr lang="en-US" sz="1400" dirty="0" err="1" smtClean="0">
                <a:latin typeface="Consolas"/>
                <a:cs typeface="Consolas"/>
              </a:rPr>
              <a:t>cja</a:t>
            </a:r>
            <a:r>
              <a:rPr lang="en-US" sz="1400" dirty="0" smtClean="0">
                <a:latin typeface="Consolas"/>
                <a:cs typeface="Consolas"/>
              </a:rPr>
              <a:t> has no read rights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ls</a:t>
            </a:r>
            <a:r>
              <a:rPr lang="en-US" sz="1400" dirty="0" smtClean="0">
                <a:latin typeface="Consolas"/>
                <a:cs typeface="Consolas"/>
              </a:rPr>
              <a:t> –l				# mode bits with </a:t>
            </a:r>
            <a:r>
              <a:rPr lang="en-US" sz="1400" dirty="0" err="1" smtClean="0">
                <a:latin typeface="Consolas"/>
                <a:cs typeface="Consolas"/>
              </a:rPr>
              <a:t>acls</a:t>
            </a:r>
            <a:r>
              <a:rPr lang="en-US" sz="1400" dirty="0" smtClean="0">
                <a:latin typeface="Consolas"/>
                <a:cs typeface="Consolas"/>
              </a:rPr>
              <a:t> end with +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setfacl</a:t>
            </a:r>
            <a:r>
              <a:rPr lang="en-US" sz="1400" dirty="0" smtClean="0">
                <a:latin typeface="Consolas"/>
                <a:cs typeface="Consolas"/>
              </a:rPr>
              <a:t> -d -m </a:t>
            </a:r>
            <a:r>
              <a:rPr lang="en-US" sz="1400" dirty="0" err="1" smtClean="0">
                <a:latin typeface="Consolas"/>
                <a:cs typeface="Consolas"/>
              </a:rPr>
              <a:t>u:tcpdump:rx</a:t>
            </a:r>
            <a:r>
              <a:rPr lang="en-US" sz="1400" dirty="0" smtClean="0">
                <a:latin typeface="Consolas"/>
                <a:cs typeface="Consolas"/>
              </a:rPr>
              <a:t> .		# assign default </a:t>
            </a:r>
            <a:r>
              <a:rPr lang="en-US" sz="1400" dirty="0" err="1" smtClean="0">
                <a:latin typeface="Consolas"/>
                <a:cs typeface="Consolas"/>
              </a:rPr>
              <a:t>acl</a:t>
            </a:r>
            <a:r>
              <a:rPr lang="en-US" sz="1400" dirty="0" smtClean="0">
                <a:latin typeface="Consolas"/>
                <a:cs typeface="Consolas"/>
              </a:rPr>
              <a:t>	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getfacl</a:t>
            </a:r>
            <a:r>
              <a:rPr lang="en-US" sz="1400" dirty="0" smtClean="0">
                <a:latin typeface="Consolas"/>
                <a:cs typeface="Consolas"/>
              </a:rPr>
              <a:t> .				# see what it looks like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latin typeface="Consolas"/>
                <a:cs typeface="Consolas"/>
              </a:rPr>
              <a:t>echo </a:t>
            </a:r>
            <a:r>
              <a:rPr lang="en-US" sz="1400" dirty="0" err="1" smtClean="0">
                <a:latin typeface="Consolas"/>
                <a:cs typeface="Consolas"/>
              </a:rPr>
              <a:t>quux</a:t>
            </a:r>
            <a:r>
              <a:rPr lang="en-US" sz="1400" dirty="0" smtClean="0">
                <a:latin typeface="Consolas"/>
                <a:cs typeface="Consolas"/>
              </a:rPr>
              <a:t>&gt;</a:t>
            </a:r>
            <a:r>
              <a:rPr lang="en-US" sz="1400" dirty="0" err="1" smtClean="0">
                <a:latin typeface="Consolas"/>
                <a:cs typeface="Consolas"/>
              </a:rPr>
              <a:t>quux</a:t>
            </a:r>
            <a:r>
              <a:rPr lang="en-US" sz="1400" dirty="0" smtClean="0">
                <a:latin typeface="Consolas"/>
                <a:cs typeface="Consolas"/>
              </a:rPr>
              <a:t>				# create a file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getfacl</a:t>
            </a:r>
            <a:r>
              <a:rPr lang="en-US" sz="1400" dirty="0" smtClean="0">
                <a:latin typeface="Consolas"/>
                <a:cs typeface="Consolas"/>
              </a:rPr>
              <a:t> </a:t>
            </a:r>
            <a:r>
              <a:rPr lang="en-US" sz="1400" dirty="0" err="1" smtClean="0">
                <a:latin typeface="Consolas"/>
                <a:cs typeface="Consolas"/>
              </a:rPr>
              <a:t>quux</a:t>
            </a:r>
            <a:r>
              <a:rPr lang="en-US" sz="1400" dirty="0" smtClean="0">
                <a:latin typeface="Consolas"/>
                <a:cs typeface="Consolas"/>
              </a:rPr>
              <a:t>				# user </a:t>
            </a:r>
            <a:r>
              <a:rPr lang="en-US" sz="1400" dirty="0" err="1" smtClean="0">
                <a:latin typeface="Consolas"/>
                <a:cs typeface="Consolas"/>
              </a:rPr>
              <a:t>cja</a:t>
            </a:r>
            <a:r>
              <a:rPr lang="en-US" sz="1400" dirty="0" smtClean="0">
                <a:latin typeface="Consolas"/>
                <a:cs typeface="Consolas"/>
              </a:rPr>
              <a:t> has read rights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mkdir</a:t>
            </a:r>
            <a:r>
              <a:rPr lang="en-US" sz="1400" dirty="0" smtClean="0">
                <a:latin typeface="Consolas"/>
                <a:cs typeface="Consolas"/>
              </a:rPr>
              <a:t> </a:t>
            </a:r>
            <a:r>
              <a:rPr lang="en-US" sz="1400" dirty="0" err="1" smtClean="0">
                <a:latin typeface="Consolas"/>
                <a:cs typeface="Consolas"/>
              </a:rPr>
              <a:t>qqsv</a:t>
            </a:r>
            <a:r>
              <a:rPr lang="en-US" sz="1400" dirty="0" smtClean="0">
                <a:latin typeface="Consolas"/>
                <a:cs typeface="Consolas"/>
              </a:rPr>
              <a:t>				# make a subdirectory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getfacl</a:t>
            </a:r>
            <a:r>
              <a:rPr lang="en-US" sz="1400" dirty="0" smtClean="0">
                <a:latin typeface="Consolas"/>
                <a:cs typeface="Consolas"/>
              </a:rPr>
              <a:t> </a:t>
            </a:r>
            <a:r>
              <a:rPr lang="en-US" sz="1400" dirty="0" err="1" smtClean="0">
                <a:latin typeface="Consolas"/>
                <a:cs typeface="Consolas"/>
              </a:rPr>
              <a:t>qqsv</a:t>
            </a:r>
            <a:r>
              <a:rPr lang="en-US" sz="1400" dirty="0" smtClean="0">
                <a:latin typeface="Consolas"/>
                <a:cs typeface="Consolas"/>
              </a:rPr>
              <a:t>				# it inherits the default rights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latin typeface="Consolas"/>
                <a:cs typeface="Consolas"/>
              </a:rPr>
              <a:t>cd </a:t>
            </a:r>
            <a:r>
              <a:rPr lang="en-US" sz="1400" dirty="0" err="1" smtClean="0">
                <a:latin typeface="Consolas"/>
                <a:cs typeface="Consolas"/>
              </a:rPr>
              <a:t>qqsv</a:t>
            </a:r>
            <a:r>
              <a:rPr lang="en-US" sz="1400" dirty="0" smtClean="0">
                <a:latin typeface="Consolas"/>
                <a:cs typeface="Consolas"/>
              </a:rPr>
              <a:t>				# enter the new subdirectory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latin typeface="Consolas"/>
                <a:cs typeface="Consolas"/>
              </a:rPr>
              <a:t>echo foo&gt;foo				# create another file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 smtClean="0">
                <a:latin typeface="Consolas"/>
                <a:cs typeface="Consolas"/>
              </a:rPr>
              <a:t>getfacl</a:t>
            </a:r>
            <a:r>
              <a:rPr lang="en-US" sz="1400" dirty="0" smtClean="0">
                <a:latin typeface="Consolas"/>
                <a:cs typeface="Consolas"/>
              </a:rPr>
              <a:t> foo				# user </a:t>
            </a:r>
            <a:r>
              <a:rPr lang="en-US" sz="1400" dirty="0" err="1" smtClean="0">
                <a:latin typeface="Consolas"/>
                <a:cs typeface="Consolas"/>
              </a:rPr>
              <a:t>cja</a:t>
            </a:r>
            <a:r>
              <a:rPr lang="en-US" sz="1400" dirty="0" smtClean="0">
                <a:latin typeface="Consolas"/>
                <a:cs typeface="Consolas"/>
              </a:rPr>
              <a:t> has read rights</a:t>
            </a:r>
          </a:p>
          <a:p>
            <a:pPr marL="457200" indent="-457200">
              <a:buFont typeface="+mj-lt"/>
              <a:buAutoNum type="arabicPeriod"/>
            </a:pPr>
            <a:endParaRPr lang="en-US" sz="1400" dirty="0" smtClean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endParaRPr lang="en-US" sz="1400" dirty="0" smtClean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endParaRPr lang="en-US" sz="1400" dirty="0" smtClean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endParaRPr lang="en-US" sz="1400" dirty="0" smtClean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endParaRPr lang="en-US" sz="1400" dirty="0" smtClean="0">
              <a:latin typeface="Consolas"/>
              <a:cs typeface="Consolas"/>
            </a:endParaRPr>
          </a:p>
          <a:p>
            <a:pPr marL="457200" indent="-457200">
              <a:buFont typeface="+mj-lt"/>
              <a:buAutoNum type="arabicPeriod"/>
            </a:pPr>
            <a:endParaRPr lang="en-US" sz="1400" dirty="0" smtClean="0">
              <a:latin typeface="Consolas"/>
              <a:cs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cja</a:t>
            </a:r>
            <a:r>
              <a:rPr lang="pl-PL" dirty="0" smtClean="0"/>
              <a:t>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A28B-D3B6-4A43-8847-1F0EB993173B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677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ext3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HTree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indexing of directory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names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Linear search suffers O(n) performance</a:t>
            </a:r>
          </a:p>
          <a:p>
            <a:pPr lvl="1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B-trees allow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O(log</a:t>
            </a:r>
            <a:r>
              <a:rPr lang="en-US" baseline="-25000" dirty="0" smtClean="0">
                <a:latin typeface="Arial" charset="0"/>
                <a:ea typeface="ＭＳ Ｐゴシック" charset="0"/>
                <a:cs typeface="ＭＳ Ｐゴシック" charset="0"/>
              </a:rPr>
              <a:t>2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n)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search/insert/delete but need balancing and require complex algorithms</a:t>
            </a:r>
          </a:p>
          <a:p>
            <a:pPr lvl="1" eaLnBrk="1" hangingPunct="1"/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HTrees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have similar benefits but simpler to implement</a:t>
            </a:r>
          </a:p>
          <a:p>
            <a:pPr lvl="2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Hash, high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fanout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, constant depth</a:t>
            </a:r>
          </a:p>
          <a:p>
            <a:pPr lvl="2"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No balancing required</a:t>
            </a:r>
          </a:p>
          <a:p>
            <a:pPr marL="0" indent="0" eaLnBrk="1" hangingPunct="1"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403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403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403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1BB940A-AFF5-1746-9634-CF26F1BD7658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37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ext3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File system online growth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Can increase </a:t>
            </a:r>
            <a:r>
              <a:rPr lang="en-US" dirty="0" smtClean="0">
                <a:latin typeface="Arial" charset="0"/>
                <a:ea typeface="ＭＳ Ｐゴシック" charset="0"/>
              </a:rPr>
              <a:t>(and decrease) filesystem </a:t>
            </a:r>
            <a:r>
              <a:rPr lang="en-US" dirty="0">
                <a:latin typeface="Arial" charset="0"/>
                <a:ea typeface="ＭＳ Ｐゴシック" charset="0"/>
              </a:rPr>
              <a:t>size without reboot</a:t>
            </a:r>
          </a:p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Backwards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-compatible with ext2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ext3 can mount ext2 filesystems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ext2 forward compatible in some cases</a:t>
            </a: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403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403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403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1BB940A-AFF5-1746-9634-CF26F1BD7658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38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59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48" y="452438"/>
            <a:ext cx="7920840" cy="533400"/>
          </a:xfrm>
        </p:spPr>
        <p:txBody>
          <a:bodyPr/>
          <a:lstStyle/>
          <a:p>
            <a:r>
              <a:rPr lang="en-US" dirty="0" smtClean="0"/>
              <a:t>Resize a filesystem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cd ~/</a:t>
            </a:r>
            <a:r>
              <a:rPr lang="en-US" sz="2000" i="1" dirty="0" err="1" smtClean="0">
                <a:latin typeface="Consolas"/>
                <a:cs typeface="Consolas"/>
              </a:rPr>
              <a:t>uniqname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>
                <a:latin typeface="Consolas"/>
                <a:cs typeface="Consolas"/>
              </a:rPr>
              <a:t>sudo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umount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cat </a:t>
            </a:r>
            <a:r>
              <a:rPr lang="en-US" sz="2000" dirty="0" err="1" smtClean="0">
                <a:latin typeface="Consolas"/>
                <a:cs typeface="Consolas"/>
              </a:rPr>
              <a:t>mydev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mydev</a:t>
            </a:r>
            <a:r>
              <a:rPr lang="en-US" sz="2000" dirty="0" smtClean="0">
                <a:latin typeface="Consolas"/>
                <a:cs typeface="Consolas"/>
              </a:rPr>
              <a:t> &gt;</a:t>
            </a:r>
            <a:r>
              <a:rPr lang="en-US" sz="2000" dirty="0" err="1" smtClean="0">
                <a:latin typeface="Consolas"/>
                <a:cs typeface="Consolas"/>
              </a:rPr>
              <a:t>bigdev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>
                <a:latin typeface="Consolas"/>
                <a:cs typeface="Consolas"/>
              </a:rPr>
              <a:t>sudo</a:t>
            </a:r>
            <a:r>
              <a:rPr lang="en-US" sz="2000" dirty="0" smtClean="0">
                <a:latin typeface="Consolas"/>
                <a:cs typeface="Consolas"/>
              </a:rPr>
              <a:t> mount </a:t>
            </a:r>
            <a:r>
              <a:rPr lang="en-US" sz="2000" dirty="0" err="1" smtClean="0">
                <a:latin typeface="Consolas"/>
                <a:cs typeface="Consolas"/>
              </a:rPr>
              <a:t>bigdev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endParaRPr lang="en-US" sz="2000" dirty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>
                <a:latin typeface="Consolas"/>
                <a:cs typeface="Consolas"/>
              </a:rPr>
              <a:t>df</a:t>
            </a:r>
            <a:r>
              <a:rPr lang="en-US" sz="2000" dirty="0" smtClean="0">
                <a:latin typeface="Consolas"/>
                <a:cs typeface="Consolas"/>
              </a:rPr>
              <a:t> -</a:t>
            </a:r>
            <a:r>
              <a:rPr lang="en-US" sz="2000" dirty="0" err="1" smtClean="0">
                <a:latin typeface="Consolas"/>
                <a:cs typeface="Consolas"/>
              </a:rPr>
              <a:t>kh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r>
              <a:rPr lang="en-US" sz="2000" dirty="0">
                <a:latin typeface="Consolas"/>
                <a:cs typeface="Consolas"/>
              </a:rPr>
              <a:t/>
            </a:r>
            <a:br>
              <a:rPr lang="en-US" sz="2000" dirty="0">
                <a:latin typeface="Consolas"/>
                <a:cs typeface="Consolas"/>
              </a:rPr>
            </a:br>
            <a:r>
              <a:rPr lang="en-US" sz="2000" dirty="0" smtClean="0">
                <a:latin typeface="Consolas"/>
                <a:cs typeface="Consolas"/>
              </a:rPr>
              <a:t>… verify filesystem is still 100 MB in size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>
                <a:latin typeface="Consolas"/>
                <a:cs typeface="Consolas"/>
              </a:rPr>
              <a:t>sudo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umount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e2fsck -f </a:t>
            </a:r>
            <a:r>
              <a:rPr lang="en-US" sz="2000" dirty="0" err="1" smtClean="0">
                <a:latin typeface="Consolas"/>
                <a:cs typeface="Consolas"/>
              </a:rPr>
              <a:t>bigdev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>
                <a:latin typeface="Consolas"/>
                <a:cs typeface="Consolas"/>
              </a:rPr>
              <a:t>resize2fs </a:t>
            </a:r>
            <a:r>
              <a:rPr lang="en-US" sz="2000" dirty="0" err="1" smtClean="0">
                <a:latin typeface="Consolas"/>
                <a:cs typeface="Consolas"/>
              </a:rPr>
              <a:t>bigdev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>
                <a:latin typeface="Consolas"/>
                <a:cs typeface="Consolas"/>
              </a:rPr>
              <a:t>sudo</a:t>
            </a:r>
            <a:r>
              <a:rPr lang="en-US" sz="2000" dirty="0" smtClean="0">
                <a:latin typeface="Consolas"/>
                <a:cs typeface="Consolas"/>
              </a:rPr>
              <a:t> mount </a:t>
            </a:r>
            <a:r>
              <a:rPr lang="en-US" sz="2000" dirty="0" err="1" smtClean="0">
                <a:latin typeface="Consolas"/>
                <a:cs typeface="Consolas"/>
              </a:rPr>
              <a:t>bigdev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>
                <a:latin typeface="Consolas"/>
                <a:cs typeface="Consolas"/>
              </a:rPr>
              <a:t>df</a:t>
            </a:r>
            <a:r>
              <a:rPr lang="en-US" sz="2000" dirty="0" smtClean="0">
                <a:latin typeface="Consolas"/>
                <a:cs typeface="Consolas"/>
              </a:rPr>
              <a:t> -</a:t>
            </a:r>
            <a:r>
              <a:rPr lang="en-US" sz="2000" dirty="0" err="1" smtClean="0">
                <a:latin typeface="Consolas"/>
                <a:cs typeface="Consolas"/>
              </a:rPr>
              <a:t>kh</a:t>
            </a:r>
            <a:r>
              <a:rPr lang="en-US" sz="2000" dirty="0" smtClean="0">
                <a:latin typeface="Consolas"/>
                <a:cs typeface="Consolas"/>
              </a:rPr>
              <a:t> </a:t>
            </a:r>
            <a:r>
              <a:rPr lang="en-US" sz="2000" dirty="0" err="1" smtClean="0">
                <a:latin typeface="Consolas"/>
                <a:cs typeface="Consolas"/>
              </a:rPr>
              <a:t>mymnt</a:t>
            </a: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Consolas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Consolas"/>
              <a:cs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06/12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cja</a:t>
            </a:r>
            <a:r>
              <a:rPr lang="pl-PL" dirty="0" smtClean="0"/>
              <a:t>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A28B-D3B6-4A43-8847-1F0EB993173B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97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ext4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1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EB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maximum filesystem size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16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TB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maximum file size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64,000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maximum directory entries</a:t>
            </a:r>
          </a:p>
          <a:p>
            <a:pPr eaLnBrk="1" hangingPunct="1"/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Extents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for contiguous allocation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128 MB extent with 4 KB block size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Backwards-compatible with ext3 &amp; ext2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Ext3 forwards-compatible in some cases</a:t>
            </a:r>
          </a:p>
          <a:p>
            <a:pPr lvl="1" eaLnBrk="1" hangingPunct="1"/>
            <a:endParaRPr lang="en-US" dirty="0">
              <a:latin typeface="Arial" charset="0"/>
              <a:ea typeface="ＭＳ Ｐゴシック" charset="0"/>
            </a:endParaRPr>
          </a:p>
        </p:txBody>
      </p:sp>
      <p:sp>
        <p:nvSpPr>
          <p:cNvPr id="4505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506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F7FFEB-10C1-E441-AD15-D48933B0D372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40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ext4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Persistent pre-allocation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Pre-allocate contiguous space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Media streaming, databases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Nanosecond-granularity timestamps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Date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-of-creation </a:t>
            </a:r>
            <a:r>
              <a:rPr lang="en-US" sz="2000" dirty="0">
                <a:latin typeface="Arial" charset="0"/>
                <a:ea typeface="ＭＳ Ｐゴシック" charset="0"/>
              </a:rPr>
              <a:t>timestamp, filesystem 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only</a:t>
            </a:r>
          </a:p>
          <a:p>
            <a:pPr eaLnBrk="1" hangingPunct="1"/>
            <a:r>
              <a:rPr lang="en-US" sz="2400" dirty="0" err="1" smtClean="0">
                <a:latin typeface="Arial" charset="0"/>
                <a:ea typeface="ＭＳ Ｐゴシック" charset="0"/>
              </a:rPr>
              <a:t>relatime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 option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ＭＳ Ｐゴシック" charset="0"/>
              </a:rPr>
              <a:t>Only updates </a:t>
            </a:r>
            <a:r>
              <a:rPr lang="en-US" sz="2000" dirty="0" err="1" smtClean="0">
                <a:latin typeface="Arial" charset="0"/>
                <a:ea typeface="ＭＳ Ｐゴシック" charset="0"/>
              </a:rPr>
              <a:t>atime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if old </a:t>
            </a:r>
            <a:r>
              <a:rPr lang="en-US" sz="2000" dirty="0" err="1" smtClean="0">
                <a:latin typeface="Arial" charset="0"/>
                <a:ea typeface="ＭＳ Ｐゴシック" charset="0"/>
              </a:rPr>
              <a:t>atime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older than </a:t>
            </a:r>
            <a:r>
              <a:rPr lang="en-US" sz="2000" dirty="0" err="1" smtClean="0">
                <a:latin typeface="Arial" charset="0"/>
                <a:ea typeface="ＭＳ Ｐゴシック" charset="0"/>
              </a:rPr>
              <a:t>mtime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or </a:t>
            </a:r>
            <a:r>
              <a:rPr lang="en-US" sz="2000" dirty="0" err="1" smtClean="0">
                <a:latin typeface="Arial" charset="0"/>
                <a:ea typeface="ＭＳ Ｐゴシック" charset="0"/>
              </a:rPr>
              <a:t>ctime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(can check is file was read after being written without </a:t>
            </a:r>
            <a:r>
              <a:rPr lang="en-US" sz="2000" dirty="0" err="1" smtClean="0">
                <a:latin typeface="Arial" charset="0"/>
                <a:ea typeface="ＭＳ Ｐゴシック" charset="0"/>
              </a:rPr>
              <a:t>atime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cost)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Several other enhancements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Journal checksums, online defragmentation, faster </a:t>
            </a:r>
            <a:r>
              <a:rPr lang="en-US" sz="2000" dirty="0" err="1">
                <a:latin typeface="Arial" charset="0"/>
                <a:ea typeface="ＭＳ Ｐゴシック" charset="0"/>
              </a:rPr>
              <a:t>fsck</a:t>
            </a:r>
            <a:r>
              <a:rPr lang="en-US" sz="2000" dirty="0">
                <a:latin typeface="Arial" charset="0"/>
                <a:ea typeface="ＭＳ Ｐゴシック" charset="0"/>
              </a:rPr>
              <a:t>, multi-block &amp; delayed allocation</a:t>
            </a:r>
          </a:p>
        </p:txBody>
      </p:sp>
      <p:sp>
        <p:nvSpPr>
          <p:cNvPr id="4608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608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4608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A2BEC97-9647-FA45-BE6A-1D3AB6AB50A1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41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References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Tx/>
              <a:buFont typeface="+mj-lt"/>
              <a:buAutoNum type="arabicPeriod"/>
            </a:pPr>
            <a:r>
              <a:rPr lang="en-US" sz="1200" dirty="0">
                <a:latin typeface="Arial" charset="0"/>
                <a:ea typeface="ＭＳ Ｐゴシック" charset="0"/>
                <a:cs typeface="ＭＳ Ｐゴシック" charset="0"/>
              </a:rPr>
              <a:t>Maurice Bach, The Design of the UNIX Operating System, ISBN 978-0132017992, Prentice Hall, 1986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Dennis M. Ritchie, Ken Thompson, “The UNIX Time Sharing System,” Communications of the ACM, Vol. 17 Issue 7, 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pp. 365-375, 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July 1974. 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2"/>
              </a:rPr>
              <a:t>http://dl.acm.org/citation.cfm?id=361061</a:t>
            </a:r>
            <a:endParaRPr lang="en-US" sz="12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Marshall K.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McKusick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William N. Joy, Samuel J.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Leffler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and Robert S.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Fabry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“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A Fast File System for UNIX,” 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ACM Transactions on Computer Systems, Vol. 2, No. 3, pp. 181-197, August 1984. 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http://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dl.acm.org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/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citation.cfm?id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=990</a:t>
            </a:r>
            <a:endParaRPr lang="en-US" sz="12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4"/>
              </a:rPr>
              <a:t>http://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  <a:hlinkClick r:id="rId4"/>
              </a:rPr>
              <a:t>en.wikipedia.org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4"/>
              </a:rPr>
              <a:t>/wiki/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  <a:hlinkClick r:id="rId4"/>
              </a:rPr>
              <a:t>Berkeley_Software_Distribution</a:t>
            </a:r>
            <a:endParaRPr lang="en-US" sz="12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5"/>
              </a:rPr>
              <a:t>http</a:t>
            </a:r>
            <a:r>
              <a:rPr lang="en-US" sz="1200" dirty="0">
                <a:latin typeface="Arial" charset="0"/>
                <a:ea typeface="ＭＳ Ｐゴシック" charset="0"/>
                <a:cs typeface="ＭＳ Ｐゴシック" charset="0"/>
                <a:hlinkClick r:id="rId5"/>
              </a:rPr>
              <a:t>://en.wikipedia.org/wiki/Ext4</a:t>
            </a:r>
            <a:r>
              <a:rPr lang="en-US" sz="1200" dirty="0">
                <a:latin typeface="Arial" charset="0"/>
                <a:ea typeface="ＭＳ Ｐゴシック" charset="0"/>
                <a:cs typeface="ＭＳ Ｐゴシック" charset="0"/>
              </a:rPr>
              <a:t> et 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al</a:t>
            </a: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6"/>
              </a:rPr>
              <a:t>http://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  <a:hlinkClick r:id="rId6"/>
              </a:rPr>
              <a:t>kernel.org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6"/>
              </a:rPr>
              <a:t>/doc/Documentation/filesystems/ext4.txt</a:t>
            </a:r>
            <a:endParaRPr lang="en-US" sz="12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Vijayan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Prabhakaran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Andrea C.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Arpaci-Dusseau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and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Remzi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 H.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Arpaci-Dusseau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“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Analysis and Evolution of Journaling File Systems,” 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Proc. USENIX Annual Technical Conference, 2005.</a:t>
            </a: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http://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kerneltrap.org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/node/14148</a:t>
            </a: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7"/>
              </a:rPr>
              <a:t>http://en.wikipedia.org/wiki/Filesystem_Hierarchy_Standard</a:t>
            </a:r>
            <a:endParaRPr lang="en-US" sz="12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Sandberg, R., Goldberg, D.,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Kleiman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S., Walsh, D., and B. Lyon, "Design and Implementation of the Sun Network Filesystem,"  Proc. 1985 Summer USENIX Technical Conference.</a:t>
            </a: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Sun Microsystems, Inc., "NFS: Network File System Protocol Specification", RFC 1094, March 1989. 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  <a:hlinkClick r:id="rId8"/>
              </a:rPr>
              <a:t>http://www.ietf.org/rfc/rfc1094.txt</a:t>
            </a:r>
            <a:endParaRPr lang="en-US" sz="12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ClrTx/>
              <a:buFont typeface="+mj-lt"/>
              <a:buAutoNum type="arabicPeriod"/>
            </a:pP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Pawlowski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B.,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Juszczak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C.,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Staubach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P., Smith, C.,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Lebel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D., and D. </a:t>
            </a:r>
            <a:r>
              <a:rPr lang="en-US" sz="1200" dirty="0" err="1" smtClean="0">
                <a:latin typeface="Arial" charset="0"/>
                <a:ea typeface="ＭＳ Ｐゴシック" charset="0"/>
                <a:cs typeface="ＭＳ Ｐゴシック" charset="0"/>
              </a:rPr>
              <a:t>Hitz</a:t>
            </a:r>
            <a:r>
              <a:rPr lang="en-US" sz="1200" dirty="0" smtClean="0">
                <a:latin typeface="Arial" charset="0"/>
                <a:ea typeface="ＭＳ Ｐゴシック" charset="0"/>
                <a:cs typeface="ＭＳ Ｐゴシック" charset="0"/>
              </a:rPr>
              <a:t>, "NFS Version 3 Design and Implementation", Proc. USENIX 1994 Summer Technical Conference.</a:t>
            </a:r>
            <a:endParaRPr lang="en-US" sz="1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chemeClr val="bg1"/>
                </a:solidFill>
                <a:latin typeface="Arial Narrow" charset="0"/>
              </a:rPr>
              <a:t>06/12</a:t>
            </a:r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6042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1000">
                <a:solidFill>
                  <a:schemeClr val="bg1"/>
                </a:solidFill>
                <a:latin typeface="Arial Narrow" charset="0"/>
              </a:rPr>
              <a:t>cja 2012</a:t>
            </a:r>
            <a:endParaRPr lang="en-US" sz="1000">
              <a:solidFill>
                <a:schemeClr val="bg1"/>
              </a:solidFill>
              <a:latin typeface="Arial Narrow" charset="0"/>
            </a:endParaRPr>
          </a:p>
        </p:txBody>
      </p:sp>
      <p:sp>
        <p:nvSpPr>
          <p:cNvPr id="6042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EEAF29C-2328-5E4B-97F0-6E0518B5B4A2}" type="slidenum">
              <a:rPr lang="en-US" sz="1800">
                <a:solidFill>
                  <a:schemeClr val="bg1"/>
                </a:solidFill>
                <a:latin typeface="Arial Narrow" charset="0"/>
              </a:rPr>
              <a:pPr eaLnBrk="1" hangingPunct="1"/>
              <a:t>42</a:t>
            </a:fld>
            <a:endParaRPr lang="en-US" sz="1800">
              <a:solidFill>
                <a:schemeClr val="bg1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S101">
  <a:themeElements>
    <a:clrScheme name="">
      <a:dk1>
        <a:srgbClr val="808080"/>
      </a:dk1>
      <a:lt1>
        <a:srgbClr val="C3B31D"/>
      </a:lt1>
      <a:dk2>
        <a:srgbClr val="003399"/>
      </a:dk2>
      <a:lt2>
        <a:srgbClr val="FD3829"/>
      </a:lt2>
      <a:accent1>
        <a:srgbClr val="0168FF"/>
      </a:accent1>
      <a:accent2>
        <a:srgbClr val="FFCF01"/>
      </a:accent2>
      <a:accent3>
        <a:srgbClr val="AAADCA"/>
      </a:accent3>
      <a:accent4>
        <a:srgbClr val="A69817"/>
      </a:accent4>
      <a:accent5>
        <a:srgbClr val="AAB9FF"/>
      </a:accent5>
      <a:accent6>
        <a:srgbClr val="E7BB01"/>
      </a:accent6>
      <a:hlink>
        <a:srgbClr val="001BFF"/>
      </a:hlink>
      <a:folHlink>
        <a:srgbClr val="B2B2B2"/>
      </a:folHlink>
    </a:clrScheme>
    <a:fontScheme name="ITS1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68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ntique Olive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68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ntique Olive Roman" pitchFamily="34" charset="0"/>
          </a:defRPr>
        </a:defPPr>
      </a:lstStyle>
    </a:lnDef>
  </a:objectDefaults>
  <a:extraClrSchemeLst>
    <a:extraClrScheme>
      <a:clrScheme name="ITS10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S10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10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10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1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1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S1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MeritEduc.pot</Template>
  <TotalTime>1470</TotalTime>
  <Words>2469</Words>
  <Application>Microsoft Macintosh PowerPoint</Application>
  <PresentationFormat>On-screen Show (4:3)</PresentationFormat>
  <Paragraphs>406</Paragraphs>
  <Slides>42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ＭＳ Ｐゴシック</vt:lpstr>
      <vt:lpstr>Wingdings</vt:lpstr>
      <vt:lpstr>Monotype Sorts</vt:lpstr>
      <vt:lpstr>Calibri</vt:lpstr>
      <vt:lpstr>Arial Narrow</vt:lpstr>
      <vt:lpstr>Courier New</vt:lpstr>
      <vt:lpstr>Courier</vt:lpstr>
      <vt:lpstr>ITS101</vt:lpstr>
      <vt:lpstr>A Tour through the Linux Filesystem</vt:lpstr>
      <vt:lpstr>Roadmap</vt:lpstr>
      <vt:lpstr>The UNIX Filesystem</vt:lpstr>
      <vt:lpstr>Filesystem Concepts</vt:lpstr>
      <vt:lpstr>The UNIX Filesystem</vt:lpstr>
      <vt:lpstr>After that, things got complicated</vt:lpstr>
      <vt:lpstr>UNIX™ File System Disk Layout</vt:lpstr>
      <vt:lpstr>UNIX™ Inodes</vt:lpstr>
      <vt:lpstr>Berkeley Fast File System</vt:lpstr>
      <vt:lpstr>UNIX Filesystem Concepts</vt:lpstr>
      <vt:lpstr>UNIX Filesystem Concepts</vt:lpstr>
      <vt:lpstr>UNIX Filesystem Concepts</vt:lpstr>
      <vt:lpstr>Absolute vs. relative path names</vt:lpstr>
      <vt:lpstr>UNIX Filesystem Implementation</vt:lpstr>
      <vt:lpstr>Directories</vt:lpstr>
      <vt:lpstr>Directories</vt:lpstr>
      <vt:lpstr>File Permissions I</vt:lpstr>
      <vt:lpstr>File Permissions, examples</vt:lpstr>
      <vt:lpstr>File Permissions II</vt:lpstr>
      <vt:lpstr>File Permissions, intermezzo</vt:lpstr>
      <vt:lpstr>UNIX Filesystem</vt:lpstr>
      <vt:lpstr>UNIX Filesystem</vt:lpstr>
      <vt:lpstr>Linux Filesystems</vt:lpstr>
      <vt:lpstr>Create an ext4 filesystem</vt:lpstr>
      <vt:lpstr>Phasers on stun, please, Mr. Sulu!</vt:lpstr>
      <vt:lpstr>Linux ext4</vt:lpstr>
      <vt:lpstr>Minix fs</vt:lpstr>
      <vt:lpstr>ext</vt:lpstr>
      <vt:lpstr>Linux block mapping</vt:lpstr>
      <vt:lpstr>ext2</vt:lpstr>
      <vt:lpstr>ext3</vt:lpstr>
      <vt:lpstr>ext3</vt:lpstr>
      <vt:lpstr>ext3</vt:lpstr>
      <vt:lpstr>Compare journaling performance</vt:lpstr>
      <vt:lpstr>ext3</vt:lpstr>
      <vt:lpstr>Manipulate ACLs</vt:lpstr>
      <vt:lpstr>ext3</vt:lpstr>
      <vt:lpstr>ext3</vt:lpstr>
      <vt:lpstr>Resize a filesystem</vt:lpstr>
      <vt:lpstr>ext4</vt:lpstr>
      <vt:lpstr>ext4</vt:lpstr>
      <vt:lpstr>References</vt:lpstr>
    </vt:vector>
  </TitlesOfParts>
  <Company>University of Michigan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Linux Platform Security: Practical Tools &amp; Methods</dc:title>
  <dc:creator>Charles Antonelli</dc:creator>
  <cp:lastModifiedBy>Charles Antonelli</cp:lastModifiedBy>
  <cp:revision>68</cp:revision>
  <dcterms:created xsi:type="dcterms:W3CDTF">2009-10-08T00:38:09Z</dcterms:created>
  <dcterms:modified xsi:type="dcterms:W3CDTF">2012-06-08T13:32:32Z</dcterms:modified>
</cp:coreProperties>
</file>