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1.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805" r:id="rId1"/>
  </p:sldMasterIdLst>
  <p:notesMasterIdLst>
    <p:notesMasterId r:id="rId69"/>
  </p:notesMasterIdLst>
  <p:handoutMasterIdLst>
    <p:handoutMasterId r:id="rId70"/>
  </p:handoutMasterIdLst>
  <p:sldIdLst>
    <p:sldId id="256" r:id="rId2"/>
    <p:sldId id="344" r:id="rId3"/>
    <p:sldId id="365" r:id="rId4"/>
    <p:sldId id="401" r:id="rId5"/>
    <p:sldId id="390" r:id="rId6"/>
    <p:sldId id="336" r:id="rId7"/>
    <p:sldId id="366" r:id="rId8"/>
    <p:sldId id="400" r:id="rId9"/>
    <p:sldId id="368" r:id="rId10"/>
    <p:sldId id="399" r:id="rId11"/>
    <p:sldId id="367" r:id="rId12"/>
    <p:sldId id="331" r:id="rId13"/>
    <p:sldId id="369" r:id="rId14"/>
    <p:sldId id="370" r:id="rId15"/>
    <p:sldId id="329" r:id="rId16"/>
    <p:sldId id="402" r:id="rId17"/>
    <p:sldId id="371" r:id="rId18"/>
    <p:sldId id="333" r:id="rId19"/>
    <p:sldId id="334" r:id="rId20"/>
    <p:sldId id="335" r:id="rId21"/>
    <p:sldId id="311" r:id="rId22"/>
    <p:sldId id="373" r:id="rId23"/>
    <p:sldId id="374" r:id="rId24"/>
    <p:sldId id="403" r:id="rId25"/>
    <p:sldId id="375" r:id="rId26"/>
    <p:sldId id="376" r:id="rId27"/>
    <p:sldId id="378" r:id="rId28"/>
    <p:sldId id="377" r:id="rId29"/>
    <p:sldId id="379" r:id="rId30"/>
    <p:sldId id="383" r:id="rId31"/>
    <p:sldId id="381" r:id="rId32"/>
    <p:sldId id="380" r:id="rId33"/>
    <p:sldId id="385" r:id="rId34"/>
    <p:sldId id="389" r:id="rId35"/>
    <p:sldId id="386" r:id="rId36"/>
    <p:sldId id="387" r:id="rId37"/>
    <p:sldId id="404" r:id="rId38"/>
    <p:sldId id="382" r:id="rId39"/>
    <p:sldId id="372" r:id="rId40"/>
    <p:sldId id="345" r:id="rId41"/>
    <p:sldId id="391" r:id="rId42"/>
    <p:sldId id="392" r:id="rId43"/>
    <p:sldId id="393" r:id="rId44"/>
    <p:sldId id="303" r:id="rId45"/>
    <p:sldId id="395" r:id="rId46"/>
    <p:sldId id="396" r:id="rId47"/>
    <p:sldId id="308" r:id="rId48"/>
    <p:sldId id="310" r:id="rId49"/>
    <p:sldId id="309" r:id="rId50"/>
    <p:sldId id="348" r:id="rId51"/>
    <p:sldId id="349" r:id="rId52"/>
    <p:sldId id="350" r:id="rId53"/>
    <p:sldId id="313" r:id="rId54"/>
    <p:sldId id="397" r:id="rId55"/>
    <p:sldId id="317" r:id="rId56"/>
    <p:sldId id="319" r:id="rId57"/>
    <p:sldId id="266" r:id="rId58"/>
    <p:sldId id="320" r:id="rId59"/>
    <p:sldId id="323" r:id="rId60"/>
    <p:sldId id="338" r:id="rId61"/>
    <p:sldId id="341" r:id="rId62"/>
    <p:sldId id="406" r:id="rId63"/>
    <p:sldId id="384" r:id="rId64"/>
    <p:sldId id="342" r:id="rId65"/>
    <p:sldId id="343" r:id="rId66"/>
    <p:sldId id="328" r:id="rId67"/>
    <p:sldId id="405" r:id="rId68"/>
  </p:sldIdLst>
  <p:sldSz cx="9144000" cy="6858000" type="screen4x3"/>
  <p:notesSz cx="6858000" cy="9144000"/>
  <p:defaultTextStyle>
    <a:defPPr>
      <a:defRPr lang="en-US"/>
    </a:defPPr>
    <a:lvl1pPr algn="ctr" rtl="0" fontAlgn="base">
      <a:spcBef>
        <a:spcPct val="0"/>
      </a:spcBef>
      <a:spcAft>
        <a:spcPct val="0"/>
      </a:spcAft>
      <a:defRPr sz="2800" kern="1200">
        <a:solidFill>
          <a:srgbClr val="000000"/>
        </a:solidFill>
        <a:latin typeface="Gill Sans" charset="0"/>
        <a:ea typeface="ヒラギノ角ゴ ProN W3" charset="0"/>
        <a:cs typeface="ヒラギノ角ゴ ProN W3" charset="0"/>
        <a:sym typeface="Gill Sans" charset="0"/>
      </a:defRPr>
    </a:lvl1pPr>
    <a:lvl2pPr marL="321440" algn="ctr" rtl="0" fontAlgn="base">
      <a:spcBef>
        <a:spcPct val="0"/>
      </a:spcBef>
      <a:spcAft>
        <a:spcPct val="0"/>
      </a:spcAft>
      <a:defRPr sz="2800" kern="1200">
        <a:solidFill>
          <a:srgbClr val="000000"/>
        </a:solidFill>
        <a:latin typeface="Gill Sans" charset="0"/>
        <a:ea typeface="ヒラギノ角ゴ ProN W3" charset="0"/>
        <a:cs typeface="ヒラギノ角ゴ ProN W3" charset="0"/>
        <a:sym typeface="Gill Sans" charset="0"/>
      </a:defRPr>
    </a:lvl2pPr>
    <a:lvl3pPr marL="642882" algn="ctr" rtl="0" fontAlgn="base">
      <a:spcBef>
        <a:spcPct val="0"/>
      </a:spcBef>
      <a:spcAft>
        <a:spcPct val="0"/>
      </a:spcAft>
      <a:defRPr sz="2800" kern="1200">
        <a:solidFill>
          <a:srgbClr val="000000"/>
        </a:solidFill>
        <a:latin typeface="Gill Sans" charset="0"/>
        <a:ea typeface="ヒラギノ角ゴ ProN W3" charset="0"/>
        <a:cs typeface="ヒラギノ角ゴ ProN W3" charset="0"/>
        <a:sym typeface="Gill Sans" charset="0"/>
      </a:defRPr>
    </a:lvl3pPr>
    <a:lvl4pPr marL="964323" algn="ctr" rtl="0" fontAlgn="base">
      <a:spcBef>
        <a:spcPct val="0"/>
      </a:spcBef>
      <a:spcAft>
        <a:spcPct val="0"/>
      </a:spcAft>
      <a:defRPr sz="2800" kern="1200">
        <a:solidFill>
          <a:srgbClr val="000000"/>
        </a:solidFill>
        <a:latin typeface="Gill Sans" charset="0"/>
        <a:ea typeface="ヒラギノ角ゴ ProN W3" charset="0"/>
        <a:cs typeface="ヒラギノ角ゴ ProN W3" charset="0"/>
        <a:sym typeface="Gill Sans" charset="0"/>
      </a:defRPr>
    </a:lvl4pPr>
    <a:lvl5pPr marL="1285763" algn="ctr" rtl="0" fontAlgn="base">
      <a:spcBef>
        <a:spcPct val="0"/>
      </a:spcBef>
      <a:spcAft>
        <a:spcPct val="0"/>
      </a:spcAft>
      <a:defRPr sz="2800" kern="1200">
        <a:solidFill>
          <a:srgbClr val="000000"/>
        </a:solidFill>
        <a:latin typeface="Gill Sans" charset="0"/>
        <a:ea typeface="ヒラギノ角ゴ ProN W3" charset="0"/>
        <a:cs typeface="ヒラギノ角ゴ ProN W3" charset="0"/>
        <a:sym typeface="Gill Sans" charset="0"/>
      </a:defRPr>
    </a:lvl5pPr>
    <a:lvl6pPr marL="1607205" algn="l" defTabSz="321440" rtl="0" eaLnBrk="1" latinLnBrk="0" hangingPunct="1">
      <a:defRPr sz="2800" kern="1200">
        <a:solidFill>
          <a:srgbClr val="000000"/>
        </a:solidFill>
        <a:latin typeface="Gill Sans" charset="0"/>
        <a:ea typeface="ヒラギノ角ゴ ProN W3" charset="0"/>
        <a:cs typeface="ヒラギノ角ゴ ProN W3" charset="0"/>
        <a:sym typeface="Gill Sans" charset="0"/>
      </a:defRPr>
    </a:lvl6pPr>
    <a:lvl7pPr marL="1928645" algn="l" defTabSz="321440" rtl="0" eaLnBrk="1" latinLnBrk="0" hangingPunct="1">
      <a:defRPr sz="2800" kern="1200">
        <a:solidFill>
          <a:srgbClr val="000000"/>
        </a:solidFill>
        <a:latin typeface="Gill Sans" charset="0"/>
        <a:ea typeface="ヒラギノ角ゴ ProN W3" charset="0"/>
        <a:cs typeface="ヒラギノ角ゴ ProN W3" charset="0"/>
        <a:sym typeface="Gill Sans" charset="0"/>
      </a:defRPr>
    </a:lvl7pPr>
    <a:lvl8pPr marL="2250086" algn="l" defTabSz="321440" rtl="0" eaLnBrk="1" latinLnBrk="0" hangingPunct="1">
      <a:defRPr sz="2800" kern="1200">
        <a:solidFill>
          <a:srgbClr val="000000"/>
        </a:solidFill>
        <a:latin typeface="Gill Sans" charset="0"/>
        <a:ea typeface="ヒラギノ角ゴ ProN W3" charset="0"/>
        <a:cs typeface="ヒラギノ角ゴ ProN W3" charset="0"/>
        <a:sym typeface="Gill Sans" charset="0"/>
      </a:defRPr>
    </a:lvl8pPr>
    <a:lvl9pPr marL="2571527" algn="l" defTabSz="321440" rtl="0" eaLnBrk="1" latinLnBrk="0" hangingPunct="1">
      <a:defRPr sz="2800" kern="1200">
        <a:solidFill>
          <a:srgbClr val="000000"/>
        </a:solidFill>
        <a:latin typeface="Gill Sans" charset="0"/>
        <a:ea typeface="ヒラギノ角ゴ ProN W3" charset="0"/>
        <a:cs typeface="ヒラギノ角ゴ ProN W3" charset="0"/>
        <a:sym typeface="Gill Sans"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rles Antonelli" initials="C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1" autoAdjust="0"/>
    <p:restoredTop sz="78261" autoAdjust="0"/>
  </p:normalViewPr>
  <p:slideViewPr>
    <p:cSldViewPr showGuides="1">
      <p:cViewPr varScale="1">
        <p:scale>
          <a:sx n="84" d="100"/>
          <a:sy n="84" d="100"/>
        </p:scale>
        <p:origin x="-632" y="-96"/>
      </p:cViewPr>
      <p:guideLst>
        <p:guide orient="horz" pos="2464"/>
        <p:guide pos="2832"/>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notesMaster" Target="notesMasters/notes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handoutMaster" Target="handoutMasters/handoutMaster1.xml"/><Relationship Id="rId71" Type="http://schemas.openxmlformats.org/officeDocument/2006/relationships/printerSettings" Target="printerSettings/printerSettings1.bin"/><Relationship Id="rId72" Type="http://schemas.openxmlformats.org/officeDocument/2006/relationships/commentAuthors" Target="commentAuthor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05-08T15:08:07.216"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5A588D6-833B-7541-B73A-8925E8DB62EE}" type="datetimeFigureOut">
              <a:rPr lang="en-US" smtClean="0"/>
              <a:t>5/7/13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F473D3-BBE6-8849-8D6B-ABFDC7D0D616}" type="slidenum">
              <a:rPr lang="en-US" smtClean="0"/>
              <a:t>‹#›</a:t>
            </a:fld>
            <a:endParaRPr lang="en-US"/>
          </a:p>
        </p:txBody>
      </p:sp>
    </p:spTree>
    <p:extLst>
      <p:ext uri="{BB962C8B-B14F-4D97-AF65-F5344CB8AC3E}">
        <p14:creationId xmlns:p14="http://schemas.microsoft.com/office/powerpoint/2010/main" val="40670490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E69A7A-D4D0-9D4B-AC98-6ECCC529F587}" type="datetimeFigureOut">
              <a:rPr lang="en-US" smtClean="0"/>
              <a:t>5/7/13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8017A1-0BFA-4B4D-BFCB-05CCD3E24EBD}" type="slidenum">
              <a:rPr lang="en-US" smtClean="0"/>
              <a:t>‹#›</a:t>
            </a:fld>
            <a:endParaRPr lang="en-US"/>
          </a:p>
        </p:txBody>
      </p:sp>
    </p:spTree>
    <p:extLst>
      <p:ext uri="{BB962C8B-B14F-4D97-AF65-F5344CB8AC3E}">
        <p14:creationId xmlns:p14="http://schemas.microsoft.com/office/powerpoint/2010/main" val="41564327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1</a:t>
            </a:fld>
            <a:endParaRPr lang="en-US"/>
          </a:p>
        </p:txBody>
      </p:sp>
    </p:spTree>
    <p:extLst>
      <p:ext uri="{BB962C8B-B14F-4D97-AF65-F5344CB8AC3E}">
        <p14:creationId xmlns:p14="http://schemas.microsoft.com/office/powerpoint/2010/main" val="1795102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Kraken – Cray XT5:</a:t>
            </a:r>
            <a:r>
              <a:rPr lang="en-US" baseline="0" dirty="0" smtClean="0"/>
              <a:t>  9,408 compute nodes, 12 cores each, 112,896 cores total, 1.3 GB/core</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7</a:t>
            </a:fld>
            <a:endParaRPr lang="en-US"/>
          </a:p>
        </p:txBody>
      </p:sp>
    </p:spTree>
    <p:extLst>
      <p:ext uri="{BB962C8B-B14F-4D97-AF65-F5344CB8AC3E}">
        <p14:creationId xmlns:p14="http://schemas.microsoft.com/office/powerpoint/2010/main" val="2137577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Sension</a:t>
            </a:r>
            <a:r>
              <a:rPr lang="en-US" dirty="0" smtClean="0"/>
              <a:t> Group in U-M's Chemistry Dept. uses ultrafast laser techniques to probe molecular dynamics in liquid solution in real time. Their observation that isomerization in alkane solvents is faster than in alcohol solvents contradicted the trend predicted by conventional theory. Calculations by the </a:t>
            </a:r>
            <a:r>
              <a:rPr lang="en-US" dirty="0" err="1" smtClean="0"/>
              <a:t>Geva</a:t>
            </a:r>
            <a:r>
              <a:rPr lang="en-US" dirty="0" smtClean="0"/>
              <a:t> group based on simulations carried out on FLUX were able to reproduce the experimental trend and trace it back to the inherently different molecular structures of alcohols and alkanes not taken into account by previous models (as demonstrated here). Image courtesy of Frank Vazquez, </a:t>
            </a:r>
            <a:r>
              <a:rPr lang="en-US" dirty="0" err="1" smtClean="0"/>
              <a:t>Surma</a:t>
            </a:r>
            <a:r>
              <a:rPr lang="en-US" dirty="0" smtClean="0"/>
              <a:t> </a:t>
            </a:r>
            <a:r>
              <a:rPr lang="en-US" dirty="0" err="1" smtClean="0"/>
              <a:t>Talapatra</a:t>
            </a:r>
            <a:r>
              <a:rPr lang="en-US" dirty="0" smtClean="0"/>
              <a:t>, and </a:t>
            </a:r>
            <a:r>
              <a:rPr lang="en-US" dirty="0" err="1" smtClean="0"/>
              <a:t>Eitan</a:t>
            </a:r>
            <a:r>
              <a:rPr lang="en-US" dirty="0" smtClean="0"/>
              <a:t> </a:t>
            </a:r>
            <a:r>
              <a:rPr lang="en-US" dirty="0" err="1" smtClean="0"/>
              <a:t>Geva</a:t>
            </a:r>
            <a:r>
              <a:rPr lang="en-US" dirty="0" smtClean="0"/>
              <a:t>.</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8</a:t>
            </a:fld>
            <a:endParaRPr lang="en-US"/>
          </a:p>
        </p:txBody>
      </p:sp>
    </p:spTree>
    <p:extLst>
      <p:ext uri="{BB962C8B-B14F-4D97-AF65-F5344CB8AC3E}">
        <p14:creationId xmlns:p14="http://schemas.microsoft.com/office/powerpoint/2010/main" val="2137577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10</a:t>
            </a:fld>
            <a:endParaRPr lang="en-US"/>
          </a:p>
        </p:txBody>
      </p:sp>
    </p:spTree>
    <p:extLst>
      <p:ext uri="{BB962C8B-B14F-4D97-AF65-F5344CB8AC3E}">
        <p14:creationId xmlns:p14="http://schemas.microsoft.com/office/powerpoint/2010/main" val="2137577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Lots of experimentation with connectivity models</a:t>
            </a:r>
            <a:r>
              <a:rPr lang="en-US" baseline="0" dirty="0" smtClean="0"/>
              <a:t> in 80s and 90s</a:t>
            </a:r>
          </a:p>
          <a:p>
            <a:r>
              <a:rPr lang="en-US" baseline="0" dirty="0" smtClean="0"/>
              <a:t>Note these nodes don’t have uniform connectivity</a:t>
            </a:r>
            <a:endParaRPr lang="fr-FR" baseline="0" dirty="0" smtClean="0"/>
          </a:p>
        </p:txBody>
      </p:sp>
      <p:sp>
        <p:nvSpPr>
          <p:cNvPr id="4" name="Slide Number Placeholder 3"/>
          <p:cNvSpPr>
            <a:spLocks noGrp="1"/>
          </p:cNvSpPr>
          <p:nvPr>
            <p:ph type="sldNum" sz="quarter" idx="10"/>
          </p:nvPr>
        </p:nvSpPr>
        <p:spPr/>
        <p:txBody>
          <a:bodyPr/>
          <a:lstStyle/>
          <a:p>
            <a:fld id="{E88017A1-0BFA-4B4D-BFCB-05CCD3E24EBD}" type="slidenum">
              <a:rPr lang="en-US" smtClean="0"/>
              <a:t>11</a:t>
            </a:fld>
            <a:endParaRPr lang="en-US"/>
          </a:p>
        </p:txBody>
      </p:sp>
    </p:spTree>
    <p:extLst>
      <p:ext uri="{BB962C8B-B14F-4D97-AF65-F5344CB8AC3E}">
        <p14:creationId xmlns:p14="http://schemas.microsoft.com/office/powerpoint/2010/main" val="1540775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the end of Moore’s law (chip</a:t>
            </a:r>
            <a:r>
              <a:rPr lang="en-US" baseline="0" dirty="0" smtClean="0"/>
              <a:t> density doubles every 18 months, true for 20 years)</a:t>
            </a:r>
            <a:r>
              <a:rPr lang="en-US" dirty="0" smtClean="0"/>
              <a:t>, we</a:t>
            </a:r>
            <a:r>
              <a:rPr lang="en-US" baseline="0" dirty="0" smtClean="0"/>
              <a:t> now build multicore systems</a:t>
            </a:r>
          </a:p>
          <a:p>
            <a:r>
              <a:rPr lang="en-US" baseline="0" dirty="0" smtClean="0"/>
              <a:t>One implication is increased emphasis on parallel software</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13</a:t>
            </a:fld>
            <a:endParaRPr lang="en-US"/>
          </a:p>
        </p:txBody>
      </p:sp>
    </p:spTree>
    <p:extLst>
      <p:ext uri="{BB962C8B-B14F-4D97-AF65-F5344CB8AC3E}">
        <p14:creationId xmlns:p14="http://schemas.microsoft.com/office/powerpoint/2010/main" val="4248670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course, you can combine the two models in a single parallel </a:t>
            </a:r>
            <a:r>
              <a:rPr lang="en-US" dirty="0" smtClean="0"/>
              <a:t>application</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14</a:t>
            </a:fld>
            <a:endParaRPr lang="en-US"/>
          </a:p>
        </p:txBody>
      </p:sp>
    </p:spTree>
    <p:extLst>
      <p:ext uri="{BB962C8B-B14F-4D97-AF65-F5344CB8AC3E}">
        <p14:creationId xmlns:p14="http://schemas.microsoft.com/office/powerpoint/2010/main" val="1173708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16</a:t>
            </a:fld>
            <a:endParaRPr lang="en-US"/>
          </a:p>
        </p:txBody>
      </p:sp>
    </p:spTree>
    <p:extLst>
      <p:ext uri="{BB962C8B-B14F-4D97-AF65-F5344CB8AC3E}">
        <p14:creationId xmlns:p14="http://schemas.microsoft.com/office/powerpoint/2010/main" val="544308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17</a:t>
            </a:fld>
            <a:endParaRPr lang="en-US"/>
          </a:p>
        </p:txBody>
      </p:sp>
    </p:spTree>
    <p:extLst>
      <p:ext uri="{BB962C8B-B14F-4D97-AF65-F5344CB8AC3E}">
        <p14:creationId xmlns:p14="http://schemas.microsoft.com/office/powerpoint/2010/main" val="2137577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18</a:t>
            </a:fld>
            <a:endParaRPr lang="en-US"/>
          </a:p>
        </p:txBody>
      </p:sp>
    </p:spTree>
    <p:extLst>
      <p:ext uri="{BB962C8B-B14F-4D97-AF65-F5344CB8AC3E}">
        <p14:creationId xmlns:p14="http://schemas.microsoft.com/office/powerpoint/2010/main" val="2137577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19</a:t>
            </a:fld>
            <a:endParaRPr lang="en-US"/>
          </a:p>
        </p:txBody>
      </p:sp>
    </p:spTree>
    <p:extLst>
      <p:ext uri="{BB962C8B-B14F-4D97-AF65-F5344CB8AC3E}">
        <p14:creationId xmlns:p14="http://schemas.microsoft.com/office/powerpoint/2010/main" val="2137577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20</a:t>
            </a:fld>
            <a:endParaRPr lang="en-US"/>
          </a:p>
        </p:txBody>
      </p:sp>
    </p:spTree>
    <p:extLst>
      <p:ext uri="{BB962C8B-B14F-4D97-AF65-F5344CB8AC3E}">
        <p14:creationId xmlns:p14="http://schemas.microsoft.com/office/powerpoint/2010/main" val="2137577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Speculative execution</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22</a:t>
            </a:fld>
            <a:endParaRPr lang="en-US"/>
          </a:p>
        </p:txBody>
      </p:sp>
    </p:spTree>
    <p:extLst>
      <p:ext uri="{BB962C8B-B14F-4D97-AF65-F5344CB8AC3E}">
        <p14:creationId xmlns:p14="http://schemas.microsoft.com/office/powerpoint/2010/main" val="64616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Similarly for Xeon Phi</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23</a:t>
            </a:fld>
            <a:endParaRPr lang="en-US"/>
          </a:p>
        </p:txBody>
      </p:sp>
    </p:spTree>
    <p:extLst>
      <p:ext uri="{BB962C8B-B14F-4D97-AF65-F5344CB8AC3E}">
        <p14:creationId xmlns:p14="http://schemas.microsoft.com/office/powerpoint/2010/main" val="2877058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24</a:t>
            </a:fld>
            <a:endParaRPr lang="en-US"/>
          </a:p>
        </p:txBody>
      </p:sp>
    </p:spTree>
    <p:extLst>
      <p:ext uri="{BB962C8B-B14F-4D97-AF65-F5344CB8AC3E}">
        <p14:creationId xmlns:p14="http://schemas.microsoft.com/office/powerpoint/2010/main" val="2137577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ssh visualize01.</a:t>
            </a:r>
            <a:r>
              <a:rPr lang="en-US" dirty="0" smtClean="0"/>
              <a:t>stat.lsa.umich.edu</a:t>
            </a:r>
          </a:p>
          <a:p>
            <a:r>
              <a:rPr lang="en-US" dirty="0" smtClean="0"/>
              <a:t>~</a:t>
            </a:r>
            <a:r>
              <a:rPr lang="en-US" dirty="0" err="1" smtClean="0"/>
              <a:t>smeyer</a:t>
            </a:r>
            <a:r>
              <a:rPr lang="en-US" dirty="0" smtClean="0"/>
              <a:t>/</a:t>
            </a:r>
            <a:r>
              <a:rPr lang="en-US" dirty="0" err="1" smtClean="0"/>
              <a:t>deviceQuery</a:t>
            </a:r>
            <a:endParaRPr lang="en-US" dirty="0" smtClean="0"/>
          </a:p>
          <a:p>
            <a:r>
              <a:rPr lang="en-US" dirty="0" err="1" smtClean="0"/>
              <a:t>matlab</a:t>
            </a:r>
            <a:r>
              <a:rPr lang="en-US" dirty="0" smtClean="0"/>
              <a:t> –</a:t>
            </a:r>
            <a:r>
              <a:rPr lang="en-US" dirty="0" err="1" smtClean="0"/>
              <a:t>nodisplay</a:t>
            </a:r>
            <a:endParaRPr lang="en-US" dirty="0" smtClean="0"/>
          </a:p>
          <a:p>
            <a:r>
              <a:rPr lang="en-US" dirty="0" err="1" smtClean="0"/>
              <a:t>igpu</a:t>
            </a:r>
            <a:endParaRPr lang="en-US" dirty="0" smtClean="0"/>
          </a:p>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pPr/>
              <a:t>28</a:t>
            </a:fld>
            <a:endParaRPr lang="en-US"/>
          </a:p>
        </p:txBody>
      </p:sp>
    </p:spTree>
    <p:extLst>
      <p:ext uri="{BB962C8B-B14F-4D97-AF65-F5344CB8AC3E}">
        <p14:creationId xmlns:p14="http://schemas.microsoft.com/office/powerpoint/2010/main" val="3322135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29</a:t>
            </a:fld>
            <a:endParaRPr lang="en-US"/>
          </a:p>
        </p:txBody>
      </p:sp>
    </p:spTree>
    <p:extLst>
      <p:ext uri="{BB962C8B-B14F-4D97-AF65-F5344CB8AC3E}">
        <p14:creationId xmlns:p14="http://schemas.microsoft.com/office/powerpoint/2010/main" val="3007736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Concrete steps:</a:t>
            </a:r>
          </a:p>
          <a:p>
            <a:r>
              <a:rPr lang="en-US" dirty="0" smtClean="0"/>
              <a:t>Attend Seth’s talk</a:t>
            </a:r>
          </a:p>
          <a:p>
            <a:r>
              <a:rPr lang="en-US" dirty="0" smtClean="0"/>
              <a:t>Sign up for Data Intensive workshop, maybe Algorithmic</a:t>
            </a:r>
            <a:r>
              <a:rPr lang="en-US" baseline="0" dirty="0" smtClean="0"/>
              <a:t> Techniques</a:t>
            </a:r>
          </a:p>
          <a:p>
            <a:r>
              <a:rPr lang="en-US" baseline="0" dirty="0" smtClean="0"/>
              <a:t>If in LSA, experiment with GPU support on visualize01.stat.lsa.umich.edu</a:t>
            </a:r>
            <a:endParaRPr lang="en-US" dirty="0" smtClean="0"/>
          </a:p>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30</a:t>
            </a:fld>
            <a:endParaRPr lang="en-US"/>
          </a:p>
        </p:txBody>
      </p:sp>
    </p:spTree>
    <p:extLst>
      <p:ext uri="{BB962C8B-B14F-4D97-AF65-F5344CB8AC3E}">
        <p14:creationId xmlns:p14="http://schemas.microsoft.com/office/powerpoint/2010/main" val="1084382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can get a startup </a:t>
            </a:r>
            <a:r>
              <a:rPr lang="en-US" baseline="0" dirty="0" err="1" smtClean="0"/>
              <a:t>alloc</a:t>
            </a:r>
            <a:r>
              <a:rPr lang="en-US" baseline="0" dirty="0" smtClean="0"/>
              <a:t> in two weeks</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37</a:t>
            </a:fld>
            <a:endParaRPr lang="en-US"/>
          </a:p>
        </p:txBody>
      </p:sp>
    </p:spTree>
    <p:extLst>
      <p:ext uri="{BB962C8B-B14F-4D97-AF65-F5344CB8AC3E}">
        <p14:creationId xmlns:p14="http://schemas.microsoft.com/office/powerpoint/2010/main" val="1464487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Concrete steps:</a:t>
            </a:r>
          </a:p>
          <a:p>
            <a:r>
              <a:rPr lang="en-US" dirty="0" smtClean="0"/>
              <a:t>Attend August’s session</a:t>
            </a:r>
          </a:p>
          <a:p>
            <a:r>
              <a:rPr lang="en-US" dirty="0" smtClean="0"/>
              <a:t>If you have an HPC</a:t>
            </a:r>
            <a:r>
              <a:rPr lang="en-US" baseline="0" dirty="0" smtClean="0"/>
              <a:t> application, g</a:t>
            </a:r>
            <a:r>
              <a:rPr lang="en-US" dirty="0" smtClean="0"/>
              <a:t>et touch with Brock to obtain a startup (or educational or research!)</a:t>
            </a:r>
            <a:r>
              <a:rPr lang="en-US" baseline="0" dirty="0" smtClean="0"/>
              <a:t> </a:t>
            </a:r>
            <a:r>
              <a:rPr lang="en-US" dirty="0" smtClean="0"/>
              <a:t>allocation</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38</a:t>
            </a:fld>
            <a:endParaRPr lang="en-US"/>
          </a:p>
        </p:txBody>
      </p:sp>
    </p:spTree>
    <p:extLst>
      <p:ext uri="{BB962C8B-B14F-4D97-AF65-F5344CB8AC3E}">
        <p14:creationId xmlns:p14="http://schemas.microsoft.com/office/powerpoint/2010/main" val="571009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 Advanced</a:t>
            </a:r>
            <a:r>
              <a:rPr lang="en-US" baseline="0" dirty="0" smtClean="0"/>
              <a:t> Research Computing (</a:t>
            </a:r>
            <a:r>
              <a:rPr lang="en-US" baseline="0" dirty="0" err="1" smtClean="0"/>
              <a:t>neé</a:t>
            </a:r>
            <a:r>
              <a:rPr lang="en-US" baseline="0" dirty="0" smtClean="0"/>
              <a:t> ORCI)</a:t>
            </a:r>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40</a:t>
            </a:fld>
            <a:endParaRPr lang="en-US"/>
          </a:p>
        </p:txBody>
      </p:sp>
    </p:spTree>
    <p:extLst>
      <p:ext uri="{BB962C8B-B14F-4D97-AF65-F5344CB8AC3E}">
        <p14:creationId xmlns:p14="http://schemas.microsoft.com/office/powerpoint/2010/main" val="278378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44</a:t>
            </a:fld>
            <a:endParaRPr lang="en-US"/>
          </a:p>
        </p:txBody>
      </p:sp>
    </p:spTree>
    <p:extLst>
      <p:ext uri="{BB962C8B-B14F-4D97-AF65-F5344CB8AC3E}">
        <p14:creationId xmlns:p14="http://schemas.microsoft.com/office/powerpoint/2010/main" val="730786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47</a:t>
            </a:fld>
            <a:endParaRPr lang="en-US"/>
          </a:p>
        </p:txBody>
      </p:sp>
    </p:spTree>
    <p:extLst>
      <p:ext uri="{BB962C8B-B14F-4D97-AF65-F5344CB8AC3E}">
        <p14:creationId xmlns:p14="http://schemas.microsoft.com/office/powerpoint/2010/main" val="4172720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50</a:t>
            </a:fld>
            <a:endParaRPr lang="en-US"/>
          </a:p>
        </p:txBody>
      </p:sp>
    </p:spTree>
    <p:extLst>
      <p:ext uri="{BB962C8B-B14F-4D97-AF65-F5344CB8AC3E}">
        <p14:creationId xmlns:p14="http://schemas.microsoft.com/office/powerpoint/2010/main" val="4232667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module load R</a:t>
            </a:r>
          </a:p>
          <a:p>
            <a:r>
              <a:rPr lang="en-US" dirty="0" err="1" smtClean="0"/>
              <a:t>cp</a:t>
            </a:r>
            <a:r>
              <a:rPr lang="en-US" dirty="0" smtClean="0"/>
              <a:t> ~</a:t>
            </a:r>
            <a:r>
              <a:rPr lang="en-US" dirty="0" err="1" smtClean="0"/>
              <a:t>cja</a:t>
            </a:r>
            <a:r>
              <a:rPr lang="en-US" dirty="0" smtClean="0"/>
              <a:t>/sample-</a:t>
            </a:r>
            <a:r>
              <a:rPr lang="en-US" dirty="0" err="1" smtClean="0"/>
              <a:t>code.tar.gz</a:t>
            </a:r>
            <a:r>
              <a:rPr lang="en-US" dirty="0" smtClean="0"/>
              <a:t> .</a:t>
            </a:r>
          </a:p>
          <a:p>
            <a:r>
              <a:rPr lang="en-US" dirty="0" smtClean="0"/>
              <a:t>tar –</a:t>
            </a:r>
            <a:r>
              <a:rPr lang="en-US" dirty="0" err="1" smtClean="0"/>
              <a:t>zxvf</a:t>
            </a:r>
            <a:r>
              <a:rPr lang="en-US" dirty="0" smtClean="0"/>
              <a:t> sample-</a:t>
            </a:r>
            <a:r>
              <a:rPr lang="en-US" dirty="0" err="1" smtClean="0"/>
              <a:t>code.tar.gz</a:t>
            </a:r>
            <a:r>
              <a:rPr lang="en-US" dirty="0" smtClean="0"/>
              <a:t/>
            </a:r>
            <a:br>
              <a:rPr lang="en-US" dirty="0" smtClean="0"/>
            </a:br>
            <a:r>
              <a:rPr lang="en-US" dirty="0" smtClean="0"/>
              <a:t>cd ~/sample-code</a:t>
            </a:r>
          </a:p>
          <a:p>
            <a:r>
              <a:rPr lang="en-US" dirty="0" smtClean="0"/>
              <a:t>Examine lab3.pbs and lab3.R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pPr/>
              <a:t>54</a:t>
            </a:fld>
            <a:endParaRPr lang="en-US"/>
          </a:p>
        </p:txBody>
      </p:sp>
    </p:spTree>
    <p:extLst>
      <p:ext uri="{BB962C8B-B14F-4D97-AF65-F5344CB8AC3E}">
        <p14:creationId xmlns:p14="http://schemas.microsoft.com/office/powerpoint/2010/main" val="3039182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55</a:t>
            </a:fld>
            <a:endParaRPr lang="en-US"/>
          </a:p>
        </p:txBody>
      </p:sp>
    </p:spTree>
    <p:extLst>
      <p:ext uri="{BB962C8B-B14F-4D97-AF65-F5344CB8AC3E}">
        <p14:creationId xmlns:p14="http://schemas.microsoft.com/office/powerpoint/2010/main" val="3046154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58</a:t>
            </a:fld>
            <a:endParaRPr lang="en-US"/>
          </a:p>
        </p:txBody>
      </p:sp>
    </p:spTree>
    <p:extLst>
      <p:ext uri="{BB962C8B-B14F-4D97-AF65-F5344CB8AC3E}">
        <p14:creationId xmlns:p14="http://schemas.microsoft.com/office/powerpoint/2010/main" val="3038218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cd ~/</a:t>
            </a:r>
            <a:r>
              <a:rPr lang="en-US" dirty="0" err="1" smtClean="0"/>
              <a:t>cac</a:t>
            </a:r>
            <a:r>
              <a:rPr lang="en-US" dirty="0" smtClean="0"/>
              <a:t>-intro-code</a:t>
            </a:r>
            <a:br>
              <a:rPr lang="en-US" dirty="0" smtClean="0"/>
            </a:br>
            <a:r>
              <a:rPr lang="en-US" dirty="0" smtClean="0"/>
              <a:t>Examine c_ex05</a:t>
            </a:r>
          </a:p>
          <a:p>
            <a:r>
              <a:rPr lang="en-US" dirty="0" smtClean="0"/>
              <a:t>make c_ex05</a:t>
            </a:r>
          </a:p>
          <a:p>
            <a:r>
              <a:rPr lang="en-US" dirty="0" smtClean="0"/>
              <a:t>Examine file run, change #PBS -M, -A, -l</a:t>
            </a:r>
          </a:p>
          <a:p>
            <a:r>
              <a:rPr lang="en-US" dirty="0" err="1" smtClean="0"/>
              <a:t>qsub</a:t>
            </a:r>
            <a:r>
              <a:rPr lang="en-US" dirty="0" smtClean="0"/>
              <a:t> run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59</a:t>
            </a:fld>
            <a:endParaRPr lang="en-US"/>
          </a:p>
        </p:txBody>
      </p:sp>
    </p:spTree>
    <p:extLst>
      <p:ext uri="{BB962C8B-B14F-4D97-AF65-F5344CB8AC3E}">
        <p14:creationId xmlns:p14="http://schemas.microsoft.com/office/powerpoint/2010/main" val="3001604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Concrete steps:</a:t>
            </a:r>
          </a:p>
          <a:p>
            <a:r>
              <a:rPr lang="en-US" dirty="0" smtClean="0"/>
              <a:t>Get a</a:t>
            </a:r>
            <a:r>
              <a:rPr lang="en-US" baseline="0" dirty="0" smtClean="0"/>
              <a:t> Flux account</a:t>
            </a:r>
          </a:p>
          <a:p>
            <a:r>
              <a:rPr lang="en-US" baseline="0" dirty="0" smtClean="0"/>
              <a:t>If in LSA, use free </a:t>
            </a:r>
            <a:r>
              <a:rPr lang="en-US" baseline="0" dirty="0" err="1" smtClean="0"/>
              <a:t>lsa_flux</a:t>
            </a:r>
            <a:r>
              <a:rPr lang="en-US" baseline="0" dirty="0" smtClean="0"/>
              <a:t> allocation, else get an allocation</a:t>
            </a:r>
          </a:p>
          <a:p>
            <a:r>
              <a:rPr lang="en-US" baseline="0" dirty="0" err="1" smtClean="0"/>
              <a:t>flux-support@umich.edu</a:t>
            </a:r>
            <a:r>
              <a:rPr lang="en-US" baseline="0" dirty="0" smtClean="0"/>
              <a:t>, unit support staff will help</a:t>
            </a:r>
            <a:endParaRPr lang="en-US" dirty="0" smtClean="0"/>
          </a:p>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61</a:t>
            </a:fld>
            <a:endParaRPr lang="en-US"/>
          </a:p>
        </p:txBody>
      </p:sp>
    </p:spTree>
    <p:extLst>
      <p:ext uri="{BB962C8B-B14F-4D97-AF65-F5344CB8AC3E}">
        <p14:creationId xmlns:p14="http://schemas.microsoft.com/office/powerpoint/2010/main" val="11356354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63</a:t>
            </a:fld>
            <a:endParaRPr lang="en-US"/>
          </a:p>
        </p:txBody>
      </p:sp>
    </p:spTree>
    <p:extLst>
      <p:ext uri="{BB962C8B-B14F-4D97-AF65-F5344CB8AC3E}">
        <p14:creationId xmlns:p14="http://schemas.microsoft.com/office/powerpoint/2010/main" val="4009136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66</a:t>
            </a:fld>
            <a:endParaRPr lang="en-US"/>
          </a:p>
        </p:txBody>
      </p:sp>
    </p:spTree>
    <p:extLst>
      <p:ext uri="{BB962C8B-B14F-4D97-AF65-F5344CB8AC3E}">
        <p14:creationId xmlns:p14="http://schemas.microsoft.com/office/powerpoint/2010/main" val="8349304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8017A1-0BFA-4B4D-BFCB-05CCD3E24EBD}" type="slidenum">
              <a:rPr lang="en-US" smtClean="0"/>
              <a:t>67</a:t>
            </a:fld>
            <a:endParaRPr lang="en-US"/>
          </a:p>
        </p:txBody>
      </p:sp>
    </p:spTree>
    <p:extLst>
      <p:ext uri="{BB962C8B-B14F-4D97-AF65-F5344CB8AC3E}">
        <p14:creationId xmlns:p14="http://schemas.microsoft.com/office/powerpoint/2010/main" val="4009136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0738" y="4155141"/>
            <a:ext cx="7542212" cy="1013012"/>
          </a:xfrm>
        </p:spPr>
        <p:txBody>
          <a:bodyPr anchor="b" anchorCtr="0">
            <a:noAutofit/>
          </a:bodyPr>
          <a:lstStyle/>
          <a:p>
            <a:r>
              <a:rPr lang="en-US" smtClean="0"/>
              <a:t>Click to edit Master title style</a:t>
            </a:r>
            <a:endParaRPr/>
          </a:p>
        </p:txBody>
      </p:sp>
      <p:sp>
        <p:nvSpPr>
          <p:cNvPr id="3" name="Subtitle 2"/>
          <p:cNvSpPr>
            <a:spLocks noGrp="1"/>
          </p:cNvSpPr>
          <p:nvPr>
            <p:ph type="subTitle" idx="1"/>
          </p:nvPr>
        </p:nvSpPr>
        <p:spPr>
          <a:xfrm>
            <a:off x="820738" y="5230907"/>
            <a:ext cx="7542212" cy="1030942"/>
          </a:xfrm>
        </p:spPr>
        <p:txBody>
          <a:bodyPr/>
          <a:lstStyle>
            <a:lvl1pPr marL="0" indent="0" algn="ctr">
              <a:spcBef>
                <a:spcPct val="300"/>
              </a:spcBef>
              <a:buNone/>
              <a:defRPr>
                <a:solidFill>
                  <a:schemeClr val="tx1">
                    <a:tint val="75000"/>
                  </a:schemeClr>
                </a:solidFill>
              </a:defRPr>
            </a:lvl1pPr>
            <a:lvl2pPr marL="457177" indent="0" algn="ctr">
              <a:buNone/>
              <a:defRPr>
                <a:solidFill>
                  <a:schemeClr val="tx1">
                    <a:tint val="75000"/>
                  </a:schemeClr>
                </a:solidFill>
              </a:defRPr>
            </a:lvl2pPr>
            <a:lvl3pPr marL="914353" indent="0" algn="ctr">
              <a:buNone/>
              <a:defRPr>
                <a:solidFill>
                  <a:schemeClr val="tx1">
                    <a:tint val="75000"/>
                  </a:schemeClr>
                </a:solidFill>
              </a:defRPr>
            </a:lvl3pPr>
            <a:lvl4pPr marL="1371530" indent="0" algn="ctr">
              <a:buNone/>
              <a:defRPr>
                <a:solidFill>
                  <a:schemeClr val="tx1">
                    <a:tint val="75000"/>
                  </a:schemeClr>
                </a:solidFill>
              </a:defRPr>
            </a:lvl4pPr>
            <a:lvl5pPr marL="1828706" indent="0" algn="ctr">
              <a:buNone/>
              <a:defRPr>
                <a:solidFill>
                  <a:schemeClr val="tx1">
                    <a:tint val="75000"/>
                  </a:schemeClr>
                </a:solidFill>
              </a:defRPr>
            </a:lvl5pPr>
            <a:lvl6pPr marL="2285883" indent="0" algn="ctr">
              <a:buNone/>
              <a:defRPr>
                <a:solidFill>
                  <a:schemeClr val="tx1">
                    <a:tint val="75000"/>
                  </a:schemeClr>
                </a:solidFill>
              </a:defRPr>
            </a:lvl6pPr>
            <a:lvl7pPr marL="2743060" indent="0" algn="ctr">
              <a:buNone/>
              <a:defRPr>
                <a:solidFill>
                  <a:schemeClr val="tx1">
                    <a:tint val="75000"/>
                  </a:schemeClr>
                </a:solidFill>
              </a:defRPr>
            </a:lvl7pPr>
            <a:lvl8pPr marL="3200236" indent="0" algn="ctr">
              <a:buNone/>
              <a:defRPr>
                <a:solidFill>
                  <a:schemeClr val="tx1">
                    <a:tint val="75000"/>
                  </a:schemeClr>
                </a:solidFill>
              </a:defRPr>
            </a:lvl8pPr>
            <a:lvl9pPr marL="3657413"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pic>
        <p:nvPicPr>
          <p:cNvPr id="7" name="Picture 6" descr="MoleculeTracer.png"/>
          <p:cNvPicPr>
            <a:picLocks noChangeAspect="1"/>
          </p:cNvPicPr>
          <p:nvPr/>
        </p:nvPicPr>
        <p:blipFill>
          <a:blip r:embed="rId2"/>
          <a:stretch>
            <a:fillRect/>
          </a:stretch>
        </p:blipFill>
        <p:spPr>
          <a:xfrm>
            <a:off x="1674020" y="224680"/>
            <a:ext cx="5795963" cy="394337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smtClean="0"/>
              <a:t>Click to edit Master title style</a:t>
            </a:r>
            <a:endParaRPr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38" y="1219014"/>
            <a:ext cx="7542213" cy="1958975"/>
          </a:xfrm>
        </p:spPr>
        <p:txBody>
          <a:bodyPr vert="horz" lIns="91435" tIns="45718" rIns="91435" bIns="45718" rtlCol="0" anchor="b" anchorCtr="0">
            <a:noAutofit/>
          </a:bodyPr>
          <a:lstStyle>
            <a:lvl1pPr algn="ctr" defTabSz="914353" rtl="0" eaLnBrk="1" latinLnBrk="0" hangingPunct="1">
              <a:spcBef>
                <a:spcPct val="0"/>
              </a:spcBef>
              <a:buNone/>
              <a:defRPr sz="52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820738" y="3224214"/>
            <a:ext cx="7542213" cy="1500187"/>
          </a:xfrm>
        </p:spPr>
        <p:txBody>
          <a:bodyPr vert="horz" lIns="91435" tIns="45718" rIns="91435" bIns="45718" rtlCol="0">
            <a:normAutofit/>
          </a:bodyPr>
          <a:lstStyle>
            <a:lvl1pPr marL="0" indent="0" algn="ctr" defTabSz="914353" rtl="0" eaLnBrk="1" latinLnBrk="0" hangingPunct="1">
              <a:spcBef>
                <a:spcPts val="300"/>
              </a:spcBef>
              <a:buFontTx/>
              <a:buNone/>
              <a:defRPr sz="2400" b="1" kern="1200">
                <a:solidFill>
                  <a:schemeClr val="tx1">
                    <a:tint val="75000"/>
                  </a:schemeClr>
                </a:solidFill>
                <a:effectLst>
                  <a:outerShdw blurRad="101600" dist="63500" dir="2700000" algn="tl" rotWithShape="0">
                    <a:prstClr val="black">
                      <a:alpha val="75000"/>
                    </a:prstClr>
                  </a:outerShdw>
                </a:effectLst>
                <a:latin typeface="+mn-lt"/>
                <a:ea typeface="+mn-ea"/>
                <a:cs typeface="+mn-cs"/>
              </a:defRPr>
            </a:lvl1pPr>
            <a:lvl2pPr marL="457177" indent="0">
              <a:buNone/>
              <a:defRPr sz="1800">
                <a:solidFill>
                  <a:schemeClr val="tx1">
                    <a:tint val="75000"/>
                  </a:schemeClr>
                </a:solidFill>
              </a:defRPr>
            </a:lvl2pPr>
            <a:lvl3pPr marL="914353" indent="0">
              <a:buNone/>
              <a:defRPr sz="1600">
                <a:solidFill>
                  <a:schemeClr val="tx1">
                    <a:tint val="75000"/>
                  </a:schemeClr>
                </a:solidFill>
              </a:defRPr>
            </a:lvl3pPr>
            <a:lvl4pPr marL="1371530" indent="0">
              <a:buNone/>
              <a:defRPr sz="1400">
                <a:solidFill>
                  <a:schemeClr val="tx1">
                    <a:tint val="75000"/>
                  </a:schemeClr>
                </a:solidFill>
              </a:defRPr>
            </a:lvl4pPr>
            <a:lvl5pPr marL="1828706" indent="0">
              <a:buNone/>
              <a:defRPr sz="1400">
                <a:solidFill>
                  <a:schemeClr val="tx1">
                    <a:tint val="75000"/>
                  </a:schemeClr>
                </a:solidFill>
              </a:defRPr>
            </a:lvl5pPr>
            <a:lvl6pPr marL="2285883" indent="0">
              <a:buNone/>
              <a:defRPr sz="1400">
                <a:solidFill>
                  <a:schemeClr val="tx1">
                    <a:tint val="75000"/>
                  </a:schemeClr>
                </a:solidFill>
              </a:defRPr>
            </a:lvl6pPr>
            <a:lvl7pPr marL="2743060" indent="0">
              <a:buNone/>
              <a:defRPr sz="1400">
                <a:solidFill>
                  <a:schemeClr val="tx1">
                    <a:tint val="75000"/>
                  </a:schemeClr>
                </a:solidFill>
              </a:defRPr>
            </a:lvl7pPr>
            <a:lvl8pPr marL="3200236" indent="0">
              <a:buNone/>
              <a:defRPr sz="1400">
                <a:solidFill>
                  <a:schemeClr val="tx1">
                    <a:tint val="75000"/>
                  </a:schemeClr>
                </a:solidFill>
              </a:defRPr>
            </a:lvl8pPr>
            <a:lvl9pPr marL="365741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79463" y="107577"/>
            <a:ext cx="7581901" cy="1653988"/>
          </a:xfrm>
        </p:spPr>
        <p:txBody>
          <a:bodyPr/>
          <a:lstStyle/>
          <a:p>
            <a:r>
              <a:rPr lang="en-US" smtClean="0"/>
              <a:t>Click to edit Master title style</a:t>
            </a:r>
            <a:endParaRPr/>
          </a:p>
        </p:txBody>
      </p:sp>
      <p:sp>
        <p:nvSpPr>
          <p:cNvPr id="3" name="Content Placeholder 2"/>
          <p:cNvSpPr>
            <a:spLocks noGrp="1"/>
          </p:cNvSpPr>
          <p:nvPr>
            <p:ph sz="half" idx="1"/>
          </p:nvPr>
        </p:nvSpPr>
        <p:spPr>
          <a:xfrm>
            <a:off x="779462" y="1892301"/>
            <a:ext cx="3657600" cy="3975100"/>
          </a:xfrm>
        </p:spPr>
        <p:txBody>
          <a:bodyPr>
            <a:normAutofit/>
          </a:bodyPr>
          <a:lstStyle>
            <a:lvl1pPr>
              <a:defRPr sz="2000"/>
            </a:lvl1pPr>
            <a:lvl2pPr>
              <a:defRPr sz="1800"/>
            </a:lvl2pPr>
            <a:lvl3pPr>
              <a:defRPr sz="1800"/>
            </a:lvl3pPr>
            <a:lvl4pPr>
              <a:defRPr sz="1800"/>
            </a:lvl4pPr>
            <a:lvl5pPr>
              <a:defRPr sz="1800"/>
            </a:lvl5pPr>
            <a:lvl6pPr marL="2173177" indent="-344470">
              <a:defRPr sz="1800"/>
            </a:lvl6pPr>
            <a:lvl7pPr marL="2173177" indent="-344470">
              <a:defRPr sz="1800"/>
            </a:lvl7pPr>
            <a:lvl8pPr marL="2173177" indent="-344470">
              <a:defRPr sz="1800"/>
            </a:lvl8pPr>
            <a:lvl9pPr marL="2173177" indent="-34447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03763" y="1892301"/>
            <a:ext cx="3657600" cy="3975100"/>
          </a:xfrm>
        </p:spPr>
        <p:txBody>
          <a:bodyPr>
            <a:normAutofit/>
          </a:bodyPr>
          <a:lstStyle>
            <a:lvl1pPr>
              <a:defRPr sz="2000"/>
            </a:lvl1pPr>
            <a:lvl2pPr>
              <a:defRPr sz="1800"/>
            </a:lvl2pPr>
            <a:lvl3pPr>
              <a:defRPr sz="1800"/>
            </a:lvl3pPr>
            <a:lvl4pPr>
              <a:defRPr sz="1800"/>
            </a:lvl4pPr>
            <a:lvl5pPr>
              <a:defRPr sz="1800"/>
            </a:lvl5pPr>
            <a:lvl6pPr marL="2173177" indent="-344470">
              <a:defRPr sz="1800"/>
            </a:lvl6pPr>
            <a:lvl7pPr marL="2173177" indent="-344470">
              <a:defRPr sz="1800"/>
            </a:lvl7pPr>
            <a:lvl8pPr marL="2173177" indent="-344470">
              <a:defRPr sz="1800"/>
            </a:lvl8pPr>
            <a:lvl9pPr marL="2173177" indent="-34447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r>
              <a:rPr lang="en-US" smtClean="0"/>
              <a:t>5/13</a:t>
            </a:r>
            <a:endParaRPr lang="en-US"/>
          </a:p>
        </p:txBody>
      </p:sp>
      <p:sp>
        <p:nvSpPr>
          <p:cNvPr id="6" name="Footer Placeholder 5"/>
          <p:cNvSpPr>
            <a:spLocks noGrp="1"/>
          </p:cNvSpPr>
          <p:nvPr>
            <p:ph type="ftr" sz="quarter" idx="11"/>
          </p:nvPr>
        </p:nvSpPr>
        <p:spPr/>
        <p:txBody>
          <a:bodyPr/>
          <a:lstStyle/>
          <a:p>
            <a:r>
              <a:rPr lang="pl-PL" smtClean="0"/>
              <a:t>ES13</a:t>
            </a:r>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79463" y="107577"/>
            <a:ext cx="7581901" cy="16539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2" y="1761566"/>
            <a:ext cx="3657600" cy="515469"/>
          </a:xfrm>
        </p:spPr>
        <p:txBody>
          <a:bodyPr anchor="b">
            <a:normAutofit/>
          </a:bodyPr>
          <a:lstStyle>
            <a:lvl1pPr marL="0" indent="0" algn="ctr">
              <a:spcBef>
                <a:spcPct val="0"/>
              </a:spcBef>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2" y="2393575"/>
            <a:ext cx="3657600" cy="3473823"/>
          </a:xfrm>
        </p:spPr>
        <p:txBody>
          <a:bodyPr>
            <a:normAutofit/>
          </a:bodyPr>
          <a:lstStyle>
            <a:lvl1pPr>
              <a:defRPr sz="2000"/>
            </a:lvl1pPr>
            <a:lvl2pPr>
              <a:defRPr sz="1800"/>
            </a:lvl2pPr>
            <a:lvl3pPr>
              <a:defRPr sz="1800"/>
            </a:lvl3pPr>
            <a:lvl4pPr>
              <a:defRPr sz="1800"/>
            </a:lvl4pPr>
            <a:lvl5pPr>
              <a:defRPr sz="1800"/>
            </a:lvl5pPr>
            <a:lvl6pPr marL="2173177" indent="-344470">
              <a:defRPr sz="1600"/>
            </a:lvl6pPr>
            <a:lvl7pPr marL="2173177" indent="-344470">
              <a:defRPr sz="1600"/>
            </a:lvl7pPr>
            <a:lvl8pPr marL="2173177" indent="-344470">
              <a:defRPr sz="1600"/>
            </a:lvl8pPr>
            <a:lvl9pPr marL="2173177" indent="-34447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03763" y="1761566"/>
            <a:ext cx="3657600" cy="515469"/>
          </a:xfrm>
        </p:spPr>
        <p:txBody>
          <a:bodyPr anchor="b">
            <a:normAutofit/>
          </a:bodyPr>
          <a:lstStyle>
            <a:lvl1pPr marL="0" indent="0" algn="ctr">
              <a:spcBef>
                <a:spcPct val="0"/>
              </a:spcBef>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3763" y="2393575"/>
            <a:ext cx="3657600" cy="3473823"/>
          </a:xfrm>
        </p:spPr>
        <p:txBody>
          <a:bodyPr>
            <a:normAutofit/>
          </a:bodyPr>
          <a:lstStyle>
            <a:lvl1pPr>
              <a:defRPr sz="2000"/>
            </a:lvl1pPr>
            <a:lvl2pPr>
              <a:defRPr sz="1800"/>
            </a:lvl2pPr>
            <a:lvl3pPr>
              <a:defRPr sz="1800"/>
            </a:lvl3pPr>
            <a:lvl4pPr>
              <a:defRPr sz="1800"/>
            </a:lvl4pPr>
            <a:lvl5pPr>
              <a:defRPr sz="1800"/>
            </a:lvl5pPr>
            <a:lvl6pPr marL="2173177" indent="-344470">
              <a:defRPr sz="1600"/>
            </a:lvl6pPr>
            <a:lvl7pPr marL="2173177" indent="-344470">
              <a:defRPr sz="1600"/>
            </a:lvl7pPr>
            <a:lvl8pPr marL="2173177" indent="-344470">
              <a:defRPr sz="1600"/>
            </a:lvl8pPr>
            <a:lvl9pPr marL="2173177" indent="-34447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r>
              <a:rPr lang="en-US" smtClean="0"/>
              <a:t>5/13</a:t>
            </a:r>
            <a:endParaRPr lang="en-US"/>
          </a:p>
        </p:txBody>
      </p:sp>
      <p:sp>
        <p:nvSpPr>
          <p:cNvPr id="8" name="Footer Placeholder 7"/>
          <p:cNvSpPr>
            <a:spLocks noGrp="1"/>
          </p:cNvSpPr>
          <p:nvPr>
            <p:ph type="ftr" sz="quarter" idx="11"/>
          </p:nvPr>
        </p:nvSpPr>
        <p:spPr/>
        <p:txBody>
          <a:bodyPr/>
          <a:lstStyle/>
          <a:p>
            <a:r>
              <a:rPr lang="pl-PL" smtClean="0"/>
              <a:t>ES13</a:t>
            </a:r>
            <a:endParaRPr lang="en-US"/>
          </a:p>
        </p:txBody>
      </p:sp>
      <p:sp>
        <p:nvSpPr>
          <p:cNvPr id="9" name="Slide Number Placeholder 8"/>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smtClean="0"/>
              <a:t>Click to edit Master title style</a:t>
            </a:r>
            <a:endParaRPr dirty="0"/>
          </a:p>
        </p:txBody>
      </p:sp>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9929" y="457201"/>
            <a:ext cx="3566160" cy="1371600"/>
          </a:xfrm>
        </p:spPr>
        <p:txBody>
          <a:bodyPr anchor="b">
            <a:normAutofit/>
          </a:bodyPr>
          <a:lstStyle>
            <a:lvl1pPr algn="ctr">
              <a:defRPr sz="3600" b="1"/>
            </a:lvl1pPr>
          </a:lstStyle>
          <a:p>
            <a:r>
              <a:rPr lang="en-US" smtClean="0"/>
              <a:t>Click to edit Master title style</a:t>
            </a:r>
            <a:endParaRPr/>
          </a:p>
        </p:txBody>
      </p:sp>
      <p:sp>
        <p:nvSpPr>
          <p:cNvPr id="3" name="Content Placeholder 2"/>
          <p:cNvSpPr>
            <a:spLocks noGrp="1"/>
          </p:cNvSpPr>
          <p:nvPr>
            <p:ph idx="1"/>
          </p:nvPr>
        </p:nvSpPr>
        <p:spPr>
          <a:xfrm>
            <a:off x="4802393" y="457201"/>
            <a:ext cx="3566160" cy="5410200"/>
          </a:xfrm>
        </p:spPr>
        <p:txBody>
          <a:bodyPr>
            <a:normAutofit/>
          </a:bodyPr>
          <a:lstStyle>
            <a:lvl1pPr>
              <a:defRPr sz="2400"/>
            </a:lvl1pPr>
            <a:lvl2pPr>
              <a:defRPr sz="2200"/>
            </a:lvl2pPr>
            <a:lvl3pPr>
              <a:defRPr sz="2000"/>
            </a:lvl3pPr>
            <a:lvl4pPr>
              <a:defRPr sz="1800"/>
            </a:lvl4pPr>
            <a:lvl5pPr>
              <a:defRPr sz="1800"/>
            </a:lvl5pPr>
            <a:lvl6pPr marL="2173177" indent="-344470">
              <a:defRPr lang="en-US" sz="1800" b="1" kern="1200" dirty="0" smtClean="0">
                <a:solidFill>
                  <a:schemeClr val="tx1"/>
                </a:solidFill>
                <a:effectLst>
                  <a:outerShdw blurRad="101600" dist="63500" dir="2700000" algn="tl" rotWithShape="0">
                    <a:prstClr val="black">
                      <a:alpha val="75000"/>
                    </a:prstClr>
                  </a:outerShdw>
                </a:effectLst>
                <a:latin typeface="+mn-lt"/>
                <a:ea typeface="+mn-ea"/>
                <a:cs typeface="+mn-cs"/>
              </a:defRPr>
            </a:lvl6pPr>
            <a:lvl7pPr marL="2173177" indent="-344470">
              <a:defRPr lang="en-US" sz="1800" b="1" kern="1200" dirty="0" smtClean="0">
                <a:solidFill>
                  <a:schemeClr val="tx1"/>
                </a:solidFill>
                <a:effectLst>
                  <a:outerShdw blurRad="101600" dist="63500" dir="2700000" algn="tl" rotWithShape="0">
                    <a:prstClr val="black">
                      <a:alpha val="75000"/>
                    </a:prstClr>
                  </a:outerShdw>
                </a:effectLst>
                <a:latin typeface="+mn-lt"/>
                <a:ea typeface="+mn-ea"/>
                <a:cs typeface="+mn-cs"/>
              </a:defRPr>
            </a:lvl7pPr>
            <a:lvl8pPr marL="2173177" indent="-344470">
              <a:defRPr lang="en-US" sz="1800" b="1" kern="1200" dirty="0" smtClean="0">
                <a:solidFill>
                  <a:schemeClr val="tx1"/>
                </a:solidFill>
                <a:effectLst>
                  <a:outerShdw blurRad="101600" dist="63500" dir="2700000" algn="tl" rotWithShape="0">
                    <a:prstClr val="black">
                      <a:alpha val="75000"/>
                    </a:prstClr>
                  </a:outerShdw>
                </a:effectLst>
                <a:latin typeface="+mn-lt"/>
                <a:ea typeface="+mn-ea"/>
                <a:cs typeface="+mn-cs"/>
              </a:defRPr>
            </a:lvl8pPr>
            <a:lvl9pPr marL="2173177" indent="-344470">
              <a:defRPr sz="1800" b="1" kern="1200" dirty="0">
                <a:solidFill>
                  <a:schemeClr val="tx1"/>
                </a:solidFill>
                <a:effectLst>
                  <a:outerShdw blurRad="101600" dist="63500" dir="2700000" algn="tl" rotWithShape="0">
                    <a:prstClr val="black">
                      <a:alpha val="75000"/>
                    </a:prstClr>
                  </a:outerShdw>
                </a:effectLst>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79929" y="1828801"/>
            <a:ext cx="3566160" cy="3657600"/>
          </a:xfrm>
        </p:spPr>
        <p:txBody>
          <a:bodyPr>
            <a:normAutofit/>
          </a:bodyPr>
          <a:lstStyle>
            <a:lvl1pPr marL="0" indent="0" algn="ctr">
              <a:spcBef>
                <a:spcPts val="600"/>
              </a:spcBef>
              <a:buNone/>
              <a:defRPr sz="20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5/13</a:t>
            </a:r>
            <a:endParaRPr lang="en-US"/>
          </a:p>
        </p:txBody>
      </p:sp>
      <p:sp>
        <p:nvSpPr>
          <p:cNvPr id="6" name="Footer Placeholder 5"/>
          <p:cNvSpPr>
            <a:spLocks noGrp="1"/>
          </p:cNvSpPr>
          <p:nvPr>
            <p:ph type="ftr" sz="quarter" idx="11"/>
          </p:nvPr>
        </p:nvSpPr>
        <p:spPr/>
        <p:txBody>
          <a:bodyPr/>
          <a:lstStyle/>
          <a:p>
            <a:r>
              <a:rPr lang="pl-PL" smtClean="0"/>
              <a:t>ES13</a:t>
            </a:r>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0" y="457200"/>
            <a:ext cx="3566160" cy="1371600"/>
          </a:xfrm>
        </p:spPr>
        <p:txBody>
          <a:bodyPr anchor="b">
            <a:normAutofit/>
          </a:bodyPr>
          <a:lstStyle>
            <a:lvl1pPr algn="ctr">
              <a:defRPr sz="36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5266765" y="1676400"/>
            <a:ext cx="2975610" cy="2975610"/>
          </a:xfrm>
          <a:prstGeom prst="ellipse">
            <a:avLst/>
          </a:prstGeom>
          <a:solidFill>
            <a:schemeClr val="tx1">
              <a:lumMod val="75000"/>
            </a:schemeClr>
          </a:solidFill>
          <a:ln w="63500">
            <a:solidFill>
              <a:schemeClr val="tx1"/>
            </a:solidFill>
          </a:ln>
          <a:effectLst>
            <a:outerShdw blurRad="254000" dist="152400" dir="5400000" sx="90000" sy="-19000" rotWithShape="0">
              <a:prstClr val="black">
                <a:alpha val="20000"/>
              </a:prstClr>
            </a:outerShdw>
          </a:effectLst>
        </p:spPr>
        <p:txBody>
          <a:bodyPr>
            <a:normAutofit/>
          </a:bodyPr>
          <a:lstStyle>
            <a:lvl1pPr marL="0" indent="0">
              <a:buNone/>
              <a:defRPr sz="24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77240" y="1828800"/>
            <a:ext cx="3566160" cy="3657600"/>
          </a:xfrm>
        </p:spPr>
        <p:txBody>
          <a:bodyPr vert="horz" lIns="91435" tIns="45718" rIns="91435" bIns="45718" rtlCol="0">
            <a:normAutofit/>
          </a:bodyPr>
          <a:lstStyle>
            <a:lvl1pPr marL="0" indent="0" algn="ctr">
              <a:spcBef>
                <a:spcPts val="600"/>
              </a:spcBef>
              <a:buNone/>
              <a:defRPr sz="20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marL="0" lvl="0" indent="0" algn="ctr" defTabSz="914353"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r>
              <a:rPr lang="en-US" smtClean="0"/>
              <a:t>5/13</a:t>
            </a:r>
            <a:endParaRPr lang="en-US"/>
          </a:p>
        </p:txBody>
      </p:sp>
      <p:sp>
        <p:nvSpPr>
          <p:cNvPr id="6" name="Footer Placeholder 5"/>
          <p:cNvSpPr>
            <a:spLocks noGrp="1"/>
          </p:cNvSpPr>
          <p:nvPr>
            <p:ph type="ftr" sz="quarter" idx="11"/>
          </p:nvPr>
        </p:nvSpPr>
        <p:spPr/>
        <p:txBody>
          <a:bodyPr/>
          <a:lstStyle/>
          <a:p>
            <a:r>
              <a:rPr lang="pl-PL" smtClean="0"/>
              <a:t>ES13</a:t>
            </a:r>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0" y="3962400"/>
            <a:ext cx="7585710" cy="672353"/>
          </a:xfrm>
        </p:spPr>
        <p:txBody>
          <a:bodyPr anchor="b">
            <a:normAutofit/>
          </a:bodyPr>
          <a:lstStyle>
            <a:lvl1pPr algn="ctr">
              <a:defRPr sz="3600" b="1" kern="1200">
                <a:solidFill>
                  <a:schemeClr val="tx1"/>
                </a:solidFill>
                <a:effectLst>
                  <a:outerShdw blurRad="101600" dist="63500" dir="2700000" algn="tl" rotWithShape="0">
                    <a:prstClr val="black">
                      <a:alpha val="75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101958" y="457201"/>
            <a:ext cx="2940087" cy="2940087"/>
          </a:xfrm>
          <a:prstGeom prst="ellipse">
            <a:avLst/>
          </a:prstGeom>
          <a:solidFill>
            <a:schemeClr val="tx1">
              <a:lumMod val="75000"/>
            </a:schemeClr>
          </a:solidFill>
          <a:ln w="63500">
            <a:solidFill>
              <a:schemeClr val="tx1"/>
            </a:solidFill>
          </a:ln>
          <a:effectLst>
            <a:outerShdw blurRad="254000" dist="152400" dir="5400000" sx="90000" sy="-19000" rotWithShape="0">
              <a:prstClr val="black">
                <a:alpha val="20000"/>
              </a:prstClr>
            </a:outerShdw>
          </a:effectLst>
        </p:spPr>
        <p:txBody>
          <a:bodyPr vert="horz" lIns="91435" tIns="45718" rIns="91435" bIns="45718" rtlCol="0">
            <a:normAutofit/>
          </a:bodyPr>
          <a:lstStyle>
            <a:lvl1pPr marL="0" indent="0" algn="l" defTabSz="914353" rtl="0" eaLnBrk="1" latinLnBrk="0" hangingPunct="1">
              <a:spcBef>
                <a:spcPts val="2000"/>
              </a:spcBef>
              <a:buFontTx/>
              <a:buNone/>
              <a:defRPr sz="24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77240" y="4639235"/>
            <a:ext cx="7585710" cy="1371600"/>
          </a:xfrm>
        </p:spPr>
        <p:txBody>
          <a:bodyPr vert="horz" lIns="91435" tIns="45718" rIns="91435" bIns="45718" rtlCol="0">
            <a:normAutofit/>
          </a:bodyPr>
          <a:lstStyle>
            <a:lvl1pPr marL="0" indent="0" algn="ctr">
              <a:spcBef>
                <a:spcPts val="0"/>
              </a:spcBef>
              <a:buNone/>
              <a:defRPr sz="20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marL="0" lvl="0" indent="0" algn="ctr" defTabSz="914353"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r>
              <a:rPr lang="en-US" smtClean="0"/>
              <a:t>5/13</a:t>
            </a:r>
            <a:endParaRPr lang="en-US"/>
          </a:p>
        </p:txBody>
      </p:sp>
      <p:sp>
        <p:nvSpPr>
          <p:cNvPr id="6" name="Footer Placeholder 5"/>
          <p:cNvSpPr>
            <a:spLocks noGrp="1"/>
          </p:cNvSpPr>
          <p:nvPr>
            <p:ph type="ftr" sz="quarter" idx="11"/>
          </p:nvPr>
        </p:nvSpPr>
        <p:spPr/>
        <p:txBody>
          <a:bodyPr/>
          <a:lstStyle/>
          <a:p>
            <a:r>
              <a:rPr lang="pl-PL" smtClean="0"/>
              <a:t>ES13</a:t>
            </a:r>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366" y="416859"/>
            <a:ext cx="1940859" cy="5607424"/>
          </a:xfrm>
        </p:spPr>
        <p:txBody>
          <a:bodyPr vert="eaVert" anchor="ctr" anchorCtr="0"/>
          <a:lstStyle/>
          <a:p>
            <a:r>
              <a:rPr lang="en-US" smtClean="0"/>
              <a:t>Click to edit Master title style</a:t>
            </a:r>
            <a:endParaRPr/>
          </a:p>
        </p:txBody>
      </p:sp>
      <p:sp>
        <p:nvSpPr>
          <p:cNvPr id="3" name="Vertical Text Placeholder 2"/>
          <p:cNvSpPr>
            <a:spLocks noGrp="1"/>
          </p:cNvSpPr>
          <p:nvPr>
            <p:ph type="body" orient="vert" idx="1"/>
          </p:nvPr>
        </p:nvSpPr>
        <p:spPr>
          <a:xfrm>
            <a:off x="820738" y="414015"/>
            <a:ext cx="6144839" cy="561026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png"/><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GridOverlay.png"/>
          <p:cNvPicPr>
            <a:picLocks noChangeAspect="1"/>
          </p:cNvPicPr>
          <p:nvPr/>
        </p:nvPicPr>
        <p:blipFill>
          <a:blip r:embed="rId14"/>
          <a:stretch>
            <a:fillRect/>
          </a:stretch>
        </p:blipFill>
        <p:spPr>
          <a:xfrm>
            <a:off x="0" y="0"/>
            <a:ext cx="9144000" cy="6858000"/>
          </a:xfrm>
          <a:prstGeom prst="rect">
            <a:avLst/>
          </a:prstGeom>
          <a:solidFill>
            <a:schemeClr val="bg2">
              <a:lumMod val="60000"/>
              <a:lumOff val="40000"/>
              <a:alpha val="10000"/>
            </a:schemeClr>
          </a:solidFill>
        </p:spPr>
      </p:pic>
      <p:sp>
        <p:nvSpPr>
          <p:cNvPr id="2" name="Title Placeholder 1"/>
          <p:cNvSpPr>
            <a:spLocks noGrp="1"/>
          </p:cNvSpPr>
          <p:nvPr>
            <p:ph type="title"/>
          </p:nvPr>
        </p:nvSpPr>
        <p:spPr>
          <a:xfrm>
            <a:off x="779463" y="107577"/>
            <a:ext cx="7581901" cy="1653988"/>
          </a:xfrm>
          <a:prstGeom prst="rect">
            <a:avLst/>
          </a:prstGeom>
        </p:spPr>
        <p:txBody>
          <a:bodyPr vert="horz" lIns="91435" tIns="45718" rIns="91435" bIns="45718"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79463" y="1882588"/>
            <a:ext cx="7581901" cy="3953436"/>
          </a:xfrm>
          <a:prstGeom prst="rect">
            <a:avLst/>
          </a:prstGeom>
        </p:spPr>
        <p:txBody>
          <a:bodyPr vert="horz" lIns="91435" tIns="45718" rIns="91435"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6651812" y="6356351"/>
            <a:ext cx="2133600" cy="365125"/>
          </a:xfrm>
          <a:prstGeom prst="rect">
            <a:avLst/>
          </a:prstGeom>
        </p:spPr>
        <p:txBody>
          <a:bodyPr vert="horz" lIns="91435" tIns="45718" rIns="91435" bIns="45718" rtlCol="0" anchor="ctr"/>
          <a:lstStyle>
            <a:lvl1pPr algn="r">
              <a:defRPr sz="1100">
                <a:solidFill>
                  <a:schemeClr val="tx1">
                    <a:tint val="75000"/>
                  </a:schemeClr>
                </a:solidFill>
                <a:effectLst>
                  <a:outerShdw blurRad="101600" dist="63500" dir="2700000" algn="tl" rotWithShape="0">
                    <a:prstClr val="black">
                      <a:alpha val="75000"/>
                    </a:prstClr>
                  </a:outerShdw>
                </a:effectLst>
              </a:defRPr>
            </a:lvl1pPr>
          </a:lstStyle>
          <a:p>
            <a:r>
              <a:rPr lang="en-US" smtClean="0"/>
              <a:t>5/13</a:t>
            </a:r>
            <a:endParaRPr lang="en-US"/>
          </a:p>
        </p:txBody>
      </p:sp>
      <p:sp>
        <p:nvSpPr>
          <p:cNvPr id="5" name="Footer Placeholder 4"/>
          <p:cNvSpPr>
            <a:spLocks noGrp="1"/>
          </p:cNvSpPr>
          <p:nvPr>
            <p:ph type="ftr" sz="quarter" idx="3"/>
          </p:nvPr>
        </p:nvSpPr>
        <p:spPr>
          <a:xfrm>
            <a:off x="354106" y="6356351"/>
            <a:ext cx="2895600" cy="365125"/>
          </a:xfrm>
          <a:prstGeom prst="rect">
            <a:avLst/>
          </a:prstGeom>
        </p:spPr>
        <p:txBody>
          <a:bodyPr vert="horz" lIns="91435" tIns="45718" rIns="91435" bIns="45718" rtlCol="0" anchor="ctr"/>
          <a:lstStyle>
            <a:lvl1pPr algn="l">
              <a:defRPr sz="1100">
                <a:solidFill>
                  <a:schemeClr val="tx1">
                    <a:tint val="75000"/>
                  </a:schemeClr>
                </a:solidFill>
                <a:effectLst>
                  <a:outerShdw blurRad="101600" dist="63500" dir="2700000" algn="tl" rotWithShape="0">
                    <a:prstClr val="black">
                      <a:alpha val="75000"/>
                    </a:prstClr>
                  </a:outerShdw>
                </a:effectLst>
              </a:defRPr>
            </a:lvl1pPr>
          </a:lstStyle>
          <a:p>
            <a:r>
              <a:rPr lang="pl-PL" smtClean="0"/>
              <a:t>ES13</a:t>
            </a:r>
            <a:endParaRPr lang="en-US"/>
          </a:p>
        </p:txBody>
      </p:sp>
      <p:sp>
        <p:nvSpPr>
          <p:cNvPr id="6" name="Slide Number Placeholder 5"/>
          <p:cNvSpPr>
            <a:spLocks noGrp="1"/>
          </p:cNvSpPr>
          <p:nvPr>
            <p:ph type="sldNum" sz="quarter" idx="4"/>
          </p:nvPr>
        </p:nvSpPr>
        <p:spPr>
          <a:xfrm>
            <a:off x="4191001" y="6356351"/>
            <a:ext cx="762000" cy="365125"/>
          </a:xfrm>
          <a:prstGeom prst="rect">
            <a:avLst/>
          </a:prstGeom>
        </p:spPr>
        <p:txBody>
          <a:bodyPr vert="horz" lIns="91435" tIns="45718" rIns="91435" bIns="45718" rtlCol="0" anchor="ctr"/>
          <a:lstStyle>
            <a:lvl1pPr algn="ctr">
              <a:defRPr sz="1100">
                <a:solidFill>
                  <a:schemeClr val="tx1">
                    <a:tint val="75000"/>
                  </a:schemeClr>
                </a:solidFill>
                <a:effectLst>
                  <a:outerShdw blurRad="101600" dist="63500" dir="2700000" algn="tl" rotWithShape="0">
                    <a:prstClr val="black">
                      <a:alpha val="75000"/>
                    </a:prstClr>
                  </a:outerShdw>
                </a:effectLst>
              </a:defRPr>
            </a:lvl1pPr>
          </a:lstStyle>
          <a:p>
            <a:fld id="{D12AA694-00EB-4F4B-AABB-6F50FB17891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hf hdr="0"/>
  <p:txStyles>
    <p:titleStyle>
      <a:lvl1pPr algn="ctr" defTabSz="914353" rtl="0" eaLnBrk="1" latinLnBrk="0" hangingPunct="1">
        <a:spcBef>
          <a:spcPct val="0"/>
        </a:spcBef>
        <a:buNone/>
        <a:defRPr sz="5600" b="1" kern="1200">
          <a:solidFill>
            <a:schemeClr val="tx1"/>
          </a:solidFill>
          <a:effectLst>
            <a:outerShdw blurRad="101600" dist="63500" dir="2700000" algn="tl" rotWithShape="0">
              <a:prstClr val="black">
                <a:alpha val="75000"/>
              </a:prstClr>
            </a:outerShdw>
          </a:effectLst>
          <a:latin typeface="+mj-lt"/>
          <a:ea typeface="+mj-ea"/>
          <a:cs typeface="+mj-cs"/>
        </a:defRPr>
      </a:lvl1pPr>
    </p:titleStyle>
    <p:bodyStyle>
      <a:lvl1pPr marL="403205" indent="-403205" algn="l" defTabSz="914353" rtl="0" eaLnBrk="1" latinLnBrk="0" hangingPunct="1">
        <a:spcBef>
          <a:spcPts val="1200"/>
        </a:spcBef>
        <a:buFontTx/>
        <a:buBlip>
          <a:blip r:embed="rId15"/>
        </a:buBlip>
        <a:defRPr sz="2400" b="1" kern="1200">
          <a:solidFill>
            <a:schemeClr val="tx1"/>
          </a:solidFill>
          <a:effectLst>
            <a:outerShdw blurRad="101600" dist="63500" dir="2700000" algn="tl" rotWithShape="0">
              <a:prstClr val="black">
                <a:alpha val="75000"/>
              </a:prstClr>
            </a:outerShdw>
          </a:effectLst>
          <a:latin typeface="+mn-lt"/>
          <a:ea typeface="+mn-ea"/>
          <a:cs typeface="+mn-cs"/>
        </a:defRPr>
      </a:lvl1pPr>
      <a:lvl2pPr marL="806409" indent="-403205" algn="l" defTabSz="914353" rtl="0" eaLnBrk="1" latinLnBrk="0" hangingPunct="1">
        <a:spcBef>
          <a:spcPts val="600"/>
        </a:spcBef>
        <a:buFontTx/>
        <a:buBlip>
          <a:blip r:embed="rId15"/>
        </a:buBlip>
        <a:defRPr sz="2200" b="1" kern="1200">
          <a:solidFill>
            <a:schemeClr val="tx1"/>
          </a:solidFill>
          <a:effectLst>
            <a:outerShdw blurRad="101600" dist="63500" dir="2700000" algn="tl" rotWithShape="0">
              <a:prstClr val="black">
                <a:alpha val="75000"/>
              </a:prstClr>
            </a:outerShdw>
          </a:effectLst>
          <a:latin typeface="+mn-lt"/>
          <a:ea typeface="+mn-ea"/>
          <a:cs typeface="+mn-cs"/>
        </a:defRPr>
      </a:lvl2pPr>
      <a:lvl3pPr marL="1142942" indent="-336532" algn="l" defTabSz="914353" rtl="0" eaLnBrk="1" latinLnBrk="0" hangingPunct="1">
        <a:spcBef>
          <a:spcPts val="600"/>
        </a:spcBef>
        <a:buFontTx/>
        <a:buBlip>
          <a:blip r:embed="rId15"/>
        </a:buBlip>
        <a:defRPr sz="2000" b="1" kern="1200">
          <a:solidFill>
            <a:schemeClr val="tx1"/>
          </a:solidFill>
          <a:effectLst>
            <a:outerShdw blurRad="101600" dist="63500" dir="2700000" algn="tl" rotWithShape="0">
              <a:prstClr val="black">
                <a:alpha val="75000"/>
              </a:prstClr>
            </a:outerShdw>
          </a:effectLst>
          <a:latin typeface="+mn-lt"/>
          <a:ea typeface="+mn-ea"/>
          <a:cs typeface="+mn-cs"/>
        </a:defRPr>
      </a:lvl3pPr>
      <a:lvl4pPr marL="1492174" indent="-349232" algn="l" defTabSz="914353" rtl="0" eaLnBrk="1" latinLnBrk="0" hangingPunct="1">
        <a:spcBef>
          <a:spcPts val="600"/>
        </a:spcBef>
        <a:buFontTx/>
        <a:buBlip>
          <a:blip r:embed="rId15"/>
        </a:buBlip>
        <a:defRPr sz="1800" b="1" kern="1200">
          <a:solidFill>
            <a:schemeClr val="tx1"/>
          </a:solidFill>
          <a:effectLst>
            <a:outerShdw blurRad="101600" dist="63500" dir="2700000" algn="tl" rotWithShape="0">
              <a:prstClr val="black">
                <a:alpha val="75000"/>
              </a:prstClr>
            </a:outerShdw>
          </a:effectLst>
          <a:latin typeface="+mn-lt"/>
          <a:ea typeface="+mn-ea"/>
          <a:cs typeface="+mn-cs"/>
        </a:defRPr>
      </a:lvl4pPr>
      <a:lvl5pPr marL="1828706" indent="-336532" algn="l" defTabSz="914353" rtl="0" eaLnBrk="1" latinLnBrk="0" hangingPunct="1">
        <a:spcBef>
          <a:spcPts val="600"/>
        </a:spcBef>
        <a:buFontTx/>
        <a:buBlip>
          <a:blip r:embed="rId15"/>
        </a:buBlip>
        <a:defRPr sz="1800" b="1" kern="1200">
          <a:solidFill>
            <a:schemeClr val="tx1"/>
          </a:solidFill>
          <a:effectLst>
            <a:outerShdw blurRad="101600" dist="63500" dir="2700000" algn="tl" rotWithShape="0">
              <a:prstClr val="black">
                <a:alpha val="75000"/>
              </a:prstClr>
            </a:outerShdw>
          </a:effectLst>
          <a:latin typeface="+mn-lt"/>
          <a:ea typeface="+mn-ea"/>
          <a:cs typeface="+mn-cs"/>
        </a:defRPr>
      </a:lvl5pPr>
      <a:lvl6pPr marL="2173177" indent="-344470" algn="l" defTabSz="914353" rtl="0" eaLnBrk="1" latinLnBrk="0" hangingPunct="1">
        <a:spcBef>
          <a:spcPct val="20000"/>
        </a:spcBef>
        <a:buFontTx/>
        <a:buBlip>
          <a:blip r:embed="rId15"/>
        </a:buBlip>
        <a:defRPr lang="en-US" sz="1800" b="1" kern="1200" dirty="0" smtClean="0">
          <a:solidFill>
            <a:schemeClr val="tx1"/>
          </a:solidFill>
          <a:effectLst>
            <a:outerShdw blurRad="101600" dist="63500" dir="2700000" algn="tl" rotWithShape="0">
              <a:prstClr val="black">
                <a:alpha val="75000"/>
              </a:prstClr>
            </a:outerShdw>
          </a:effectLst>
          <a:latin typeface="+mn-lt"/>
          <a:ea typeface="+mn-ea"/>
          <a:cs typeface="+mn-cs"/>
        </a:defRPr>
      </a:lvl6pPr>
      <a:lvl7pPr marL="2516060" indent="-344470" algn="l" defTabSz="914353" rtl="0" eaLnBrk="1" latinLnBrk="0" hangingPunct="1">
        <a:spcBef>
          <a:spcPct val="20000"/>
        </a:spcBef>
        <a:buFontTx/>
        <a:buBlip>
          <a:blip r:embed="rId15"/>
        </a:buBlip>
        <a:defRPr lang="en-US" sz="1800" b="1" kern="1200" dirty="0" smtClean="0">
          <a:solidFill>
            <a:schemeClr val="tx1"/>
          </a:solidFill>
          <a:effectLst>
            <a:outerShdw blurRad="101600" dist="63500" dir="2700000" algn="tl" rotWithShape="0">
              <a:prstClr val="black">
                <a:alpha val="75000"/>
              </a:prstClr>
            </a:outerShdw>
          </a:effectLst>
          <a:latin typeface="+mn-lt"/>
          <a:ea typeface="+mn-ea"/>
          <a:cs typeface="+mn-cs"/>
        </a:defRPr>
      </a:lvl7pPr>
      <a:lvl8pPr marL="2860529" indent="-344470" algn="l" defTabSz="914353" rtl="0" eaLnBrk="1" latinLnBrk="0" hangingPunct="1">
        <a:spcBef>
          <a:spcPct val="20000"/>
        </a:spcBef>
        <a:buFontTx/>
        <a:buBlip>
          <a:blip r:embed="rId15"/>
        </a:buBlip>
        <a:defRPr lang="en-US" sz="1800" b="1" kern="1200" dirty="0" smtClean="0">
          <a:solidFill>
            <a:schemeClr val="tx1"/>
          </a:solidFill>
          <a:effectLst>
            <a:outerShdw blurRad="101600" dist="63500" dir="2700000" algn="tl" rotWithShape="0">
              <a:prstClr val="black">
                <a:alpha val="75000"/>
              </a:prstClr>
            </a:outerShdw>
          </a:effectLst>
          <a:latin typeface="+mn-lt"/>
          <a:ea typeface="+mn-ea"/>
          <a:cs typeface="+mn-cs"/>
        </a:defRPr>
      </a:lvl8pPr>
      <a:lvl9pPr marL="3204999" indent="-344470" algn="l" defTabSz="914353" rtl="0" eaLnBrk="1" latinLnBrk="0" hangingPunct="1">
        <a:spcBef>
          <a:spcPct val="20000"/>
        </a:spcBef>
        <a:buFontTx/>
        <a:buBlip>
          <a:blip r:embed="rId15"/>
        </a:buBlip>
        <a:defRPr lang="en-US" sz="1800" b="1" kern="1200" dirty="0">
          <a:solidFill>
            <a:schemeClr val="tx1"/>
          </a:solidFill>
          <a:effectLst>
            <a:outerShdw blurRad="101600" dist="63500" dir="2700000" algn="tl" rotWithShape="0">
              <a:prstClr val="black">
                <a:alpha val="75000"/>
              </a:prstClr>
            </a:outerShdw>
          </a:effectLst>
          <a:latin typeface="+mn-lt"/>
          <a:ea typeface="+mn-ea"/>
          <a:cs typeface="+mn-cs"/>
        </a:defRPr>
      </a:lvl9pPr>
    </p:bodyStyle>
    <p:otherStyle>
      <a:defPPr>
        <a:defRPr/>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xsede.org/nics-krakenhttps://www.xsede.org/nics-kraken" TargetMode="External"/><Relationship Id="rId4" Type="http://schemas.openxmlformats.org/officeDocument/2006/relationships/image" Target="../media/image5.jpeg"/><Relationship Id="rId5" Type="http://schemas.openxmlformats.org/officeDocument/2006/relationships/hyperlink" Target="https://www.xsede.org/nics-kraken" TargetMode="External"/><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arc.research.umich.edu/" TargetMode="External"/><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List_of_distributed_computing_projects" TargetMode="Externa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hyperlink" Target="http://www.pgroup.com/lit/articles/insider/v2n1a5.htm" TargetMode="External"/><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vidia.com/docs/IO/123576/nv-applications-catalog-lowres.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3" Type="http://schemas.openxmlformats.org/officeDocument/2006/relationships/hyperlink" Target="https://www.xsede.org/virtual-school-summer-courses" TargetMode="External"/><Relationship Id="rId4" Type="http://schemas.openxmlformats.org/officeDocument/2006/relationships/hyperlink" Target="http://www.vscse.org/" TargetMode="Externa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xsede.or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xsede.org/resources/overview"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xsede.org/active-xsede-allocation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xsede.org/"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arc.research.umich.edu/resources-services/flux/" TargetMode="External"/><Relationship Id="rId4" Type="http://schemas.openxmlformats.org/officeDocument/2006/relationships/comments" Target="../comments/comment1.xm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cac.engin.umich.edu/resources/software/index.html"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cac.engin.umich.edu/resources/loginnodes/globus.html"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engin.umich.edu/form/cacaccountapplication"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arc.research.umich.edu/resources-services/flux/managing-a-flux-project/"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arc.research.umich.edu/resources-services/flux/flux-costing/" TargetMode="External"/><Relationship Id="rId3" Type="http://schemas.openxmlformats.org/officeDocument/2006/relationships/hyperlink" Target="mailto:flux-support@umich.edu"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cac.engin.umich.edu/resources/loginnodes/twofactor.html" TargetMode="External"/><Relationship Id="rId3" Type="http://schemas.openxmlformats.org/officeDocument/2006/relationships/image" Target="../media/image1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61.xml.rels><?xml version="1.0" encoding="UTF-8" standalone="yes"?>
<Relationships xmlns="http://schemas.openxmlformats.org/package/2006/relationships"><Relationship Id="rId3" Type="http://schemas.openxmlformats.org/officeDocument/2006/relationships/hyperlink" Target="http://orci.research.umich.edu/resources-services/flux/" TargetMode="External"/><Relationship Id="rId4" Type="http://schemas.openxmlformats.org/officeDocument/2006/relationships/hyperlink" Target="http://www.youtube.com/user/UMCoECAC" TargetMode="External"/><Relationship Id="rId5" Type="http://schemas.openxmlformats.org/officeDocument/2006/relationships/hyperlink" Target="http://cac.engin.umich.edu/started/" TargetMode="External"/><Relationship Id="rId6" Type="http://schemas.openxmlformats.org/officeDocument/2006/relationships/hyperlink" Target="http://cac.engin.umich.edu/" TargetMode="External"/><Relationship Id="rId7" Type="http://schemas.openxmlformats.org/officeDocument/2006/relationships/hyperlink" Target="http://www.engin.umich.edu/caen/hpc" TargetMode="External"/><Relationship Id="rId8" Type="http://schemas.openxmlformats.org/officeDocument/2006/relationships/hyperlink" Target="mailto:flux-support@umich.edu" TargetMode="External"/><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arc.research.umich.edu/news-events/"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cja@umich.edu" TargetMode="External"/><Relationship Id="rId3" Type="http://schemas.openxmlformats.org/officeDocument/2006/relationships/hyperlink" Target="http://www.umich.edu/~cja"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cac.engin.umich.edu/resources/software/matlab.html" TargetMode="External"/><Relationship Id="rId4" Type="http://schemas.openxmlformats.org/officeDocument/2006/relationships/hyperlink" Target="http://cac.engin.umich.edu/resources/software/index.html" TargetMode="External"/><Relationship Id="rId5" Type="http://schemas.openxmlformats.org/officeDocument/2006/relationships/hyperlink" Target="http://www.scl.ameslab.gov/Publications/Gus/AmdahlsLaw/Amdahls.html" TargetMode="External"/><Relationship Id="rId6" Type="http://schemas.openxmlformats.org/officeDocument/2006/relationships/hyperlink" Target="http://research.cs.wisc.edu/multifacet/papers/ieeecomputer08_amdahl_multicore.pdf" TargetMode="External"/><Relationship Id="rId7" Type="http://schemas.openxmlformats.org/officeDocument/2006/relationships/hyperlink" Target="http://en.wikipedia.org/wiki/InfiniBand" TargetMode="External"/><Relationship Id="rId8" Type="http://schemas.openxmlformats.org/officeDocument/2006/relationships/hyperlink" Target="http://software.intel.com/sites/products/documentation/hpc/compilerpro/en-us/cpp/lin/compiler_c/index.htm" TargetMode="External"/><Relationship Id="rId9" Type="http://schemas.openxmlformats.org/officeDocument/2006/relationships/hyperlink" Target="http://software.intel.com/sites/products/documentation/hpc/compilerpro/en-us/fortran/lin/compiler_f/index.htm" TargetMode="External"/><Relationship Id="rId10" Type="http://schemas.openxmlformats.org/officeDocument/2006/relationships/hyperlink" Target="http://wiki.lustre.org/index.php/Main_Page" TargetMode="External"/><Relationship Id="rId11" Type="http://schemas.openxmlformats.org/officeDocument/2006/relationships/hyperlink" Target="http://www.clusterresources.com/torquedocs21/usersmanual.shtml" TargetMode="External"/><Relationship Id="rId1" Type="http://schemas.openxmlformats.org/officeDocument/2006/relationships/slideLayout" Target="../slideLayouts/slideLayout2.xml"/><Relationship Id="rId2" Type="http://schemas.openxmlformats.org/officeDocument/2006/relationships/hyperlink" Target="http://cac.engin.umich.edu/resources/software/R.html"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ctrTitle"/>
          </p:nvPr>
        </p:nvSpPr>
        <p:spPr>
          <a:xfrm>
            <a:off x="820738" y="4451957"/>
            <a:ext cx="7542212" cy="1013012"/>
          </a:xfrm>
          <a:ln/>
        </p:spPr>
        <p:txBody>
          <a:bodyPr/>
          <a:lstStyle/>
          <a:p>
            <a:pPr>
              <a:lnSpc>
                <a:spcPts val="4092"/>
              </a:lnSpc>
            </a:pPr>
            <a:r>
              <a:rPr lang="en-US" sz="4600" b="0" dirty="0"/>
              <a:t>High Performance</a:t>
            </a:r>
            <a:br>
              <a:rPr lang="en-US" sz="4600" b="0" dirty="0"/>
            </a:br>
            <a:r>
              <a:rPr lang="en-US" sz="4600" b="0" dirty="0" smtClean="0"/>
              <a:t>Computing: Technologies and Opportunities</a:t>
            </a:r>
            <a:endParaRPr lang="en-US" sz="4600" b="0" dirty="0"/>
          </a:p>
        </p:txBody>
      </p:sp>
      <p:sp>
        <p:nvSpPr>
          <p:cNvPr id="13314" name="Rectangle 2"/>
          <p:cNvSpPr>
            <a:spLocks noGrp="1" noChangeArrowheads="1"/>
          </p:cNvSpPr>
          <p:nvPr>
            <p:ph type="subTitle" idx="1"/>
          </p:nvPr>
        </p:nvSpPr>
        <p:spPr>
          <a:xfrm>
            <a:off x="820738" y="5559168"/>
            <a:ext cx="7542212" cy="1030942"/>
          </a:xfrm>
          <a:ln/>
        </p:spPr>
        <p:txBody>
          <a:bodyPr>
            <a:normAutofit fontScale="92500" lnSpcReduction="10000"/>
          </a:bodyPr>
          <a:lstStyle/>
          <a:p>
            <a:r>
              <a:rPr lang="en-US" b="0" dirty="0" smtClean="0"/>
              <a:t>Dr. Charles J Antonelli</a:t>
            </a:r>
          </a:p>
          <a:p>
            <a:r>
              <a:rPr lang="en-US" b="0" dirty="0" smtClean="0"/>
              <a:t>LSAIT ARS</a:t>
            </a:r>
            <a:br>
              <a:rPr lang="en-US" b="0" dirty="0" smtClean="0"/>
            </a:br>
            <a:r>
              <a:rPr lang="en-US" b="0" dirty="0" smtClean="0"/>
              <a:t>May, 2013</a:t>
            </a:r>
            <a:endParaRPr lang="en-US" b="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ln/>
        </p:spPr>
        <p:txBody>
          <a:bodyPr/>
          <a:lstStyle/>
          <a:p>
            <a:r>
              <a:rPr lang="en-US" b="0" dirty="0" smtClean="0"/>
              <a:t>ES13 Mechanics</a:t>
            </a:r>
            <a:endParaRPr lang="en-US" b="0" dirty="0"/>
          </a:p>
        </p:txBody>
      </p:sp>
      <p:sp>
        <p:nvSpPr>
          <p:cNvPr id="14338" name="Rectangle 2"/>
          <p:cNvSpPr>
            <a:spLocks noGrp="1" noChangeArrowheads="1"/>
          </p:cNvSpPr>
          <p:nvPr>
            <p:ph idx="1"/>
          </p:nvPr>
        </p:nvSpPr>
        <p:spPr>
          <a:ln/>
        </p:spPr>
        <p:txBody>
          <a:bodyPr>
            <a:noAutofit/>
          </a:bodyPr>
          <a:lstStyle/>
          <a:p>
            <a:pPr marL="570335"/>
            <a:r>
              <a:rPr lang="en-US" dirty="0" smtClean="0"/>
              <a:t>Welcome!  Please </a:t>
            </a:r>
            <a:r>
              <a:rPr lang="en-US" i="1" dirty="0" smtClean="0"/>
              <a:t>sign in</a:t>
            </a:r>
          </a:p>
          <a:p>
            <a:pPr marL="973539" lvl="1"/>
            <a:r>
              <a:rPr lang="en-US" sz="2400" dirty="0" smtClean="0"/>
              <a:t>If registered, check the box next to your name</a:t>
            </a:r>
          </a:p>
          <a:p>
            <a:pPr marL="973539" lvl="1"/>
            <a:r>
              <a:rPr lang="en-US" sz="2400" dirty="0" smtClean="0"/>
              <a:t>If walk-in, please write your </a:t>
            </a:r>
            <a:r>
              <a:rPr lang="en-US" sz="2400" dirty="0" smtClean="0"/>
              <a:t>name, email, standing, unit, and department</a:t>
            </a:r>
            <a:endParaRPr lang="en-US" sz="2400" dirty="0"/>
          </a:p>
          <a:p>
            <a:pPr marL="570335"/>
            <a:r>
              <a:rPr lang="en-US" dirty="0" smtClean="0"/>
              <a:t>Please </a:t>
            </a:r>
            <a:r>
              <a:rPr lang="en-US" i="1" dirty="0" smtClean="0"/>
              <a:t>drop</a:t>
            </a:r>
            <a:r>
              <a:rPr lang="en-US" dirty="0" smtClean="0"/>
              <a:t> from sessions for which you registered by do not plan to attend – this makes room for folks on the wait list</a:t>
            </a:r>
          </a:p>
          <a:p>
            <a:pPr marL="570335"/>
            <a:r>
              <a:rPr lang="en-US" dirty="0" smtClean="0"/>
              <a:t>Please </a:t>
            </a:r>
            <a:r>
              <a:rPr lang="en-US" i="1" dirty="0" smtClean="0"/>
              <a:t>attend</a:t>
            </a:r>
            <a:r>
              <a:rPr lang="en-US" dirty="0" smtClean="0"/>
              <a:t> sessions that interest you, even if you are on the wait list</a:t>
            </a:r>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dirty="0"/>
          </a:p>
        </p:txBody>
      </p:sp>
      <p:sp>
        <p:nvSpPr>
          <p:cNvPr id="4" name="Slide Number Placeholder 3"/>
          <p:cNvSpPr>
            <a:spLocks noGrp="1"/>
          </p:cNvSpPr>
          <p:nvPr>
            <p:ph type="sldNum" sz="quarter" idx="12"/>
          </p:nvPr>
        </p:nvSpPr>
        <p:spPr/>
        <p:txBody>
          <a:bodyPr/>
          <a:lstStyle/>
          <a:p>
            <a:fld id="{D12AA694-00EB-4F4B-AABB-6F50FB178914}" type="slidenum">
              <a:rPr lang="en-US" smtClean="0"/>
              <a:t>2</a:t>
            </a:fld>
            <a:endParaRPr lang="en-US"/>
          </a:p>
        </p:txBody>
      </p:sp>
    </p:spTree>
    <p:extLst>
      <p:ext uri="{BB962C8B-B14F-4D97-AF65-F5344CB8AC3E}">
        <p14:creationId xmlns:p14="http://schemas.microsoft.com/office/powerpoint/2010/main" val="3800365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ln/>
        </p:spPr>
        <p:txBody>
          <a:bodyPr/>
          <a:lstStyle/>
          <a:p>
            <a:r>
              <a:rPr lang="en-US" b="0" dirty="0" smtClean="0"/>
              <a:t>Goals</a:t>
            </a:r>
            <a:endParaRPr lang="en-US" b="0" dirty="0"/>
          </a:p>
        </p:txBody>
      </p:sp>
      <p:sp>
        <p:nvSpPr>
          <p:cNvPr id="14338" name="Rectangle 2"/>
          <p:cNvSpPr>
            <a:spLocks noGrp="1" noChangeArrowheads="1"/>
          </p:cNvSpPr>
          <p:nvPr>
            <p:ph idx="1"/>
          </p:nvPr>
        </p:nvSpPr>
        <p:spPr>
          <a:ln/>
        </p:spPr>
        <p:txBody>
          <a:bodyPr>
            <a:noAutofit/>
          </a:bodyPr>
          <a:lstStyle/>
          <a:p>
            <a:pPr marL="570335"/>
            <a:r>
              <a:rPr lang="en-US" sz="3200" dirty="0" smtClean="0"/>
              <a:t>High-level introduction to high-performance computing</a:t>
            </a:r>
          </a:p>
          <a:p>
            <a:pPr marL="570335"/>
            <a:r>
              <a:rPr lang="en-US" sz="3200" dirty="0" smtClean="0"/>
              <a:t>Overview of high-performance computing resources, </a:t>
            </a:r>
            <a:r>
              <a:rPr lang="en-US" sz="3200" dirty="0" smtClean="0"/>
              <a:t>including </a:t>
            </a:r>
            <a:r>
              <a:rPr lang="en-US" sz="3200" dirty="0" smtClean="0"/>
              <a:t>XSEDE and Flux</a:t>
            </a:r>
          </a:p>
          <a:p>
            <a:pPr marL="570335"/>
            <a:r>
              <a:rPr lang="en-US" sz="3200" dirty="0" smtClean="0"/>
              <a:t>Demonstrations of high-performance computing on GPUs and Flux</a:t>
            </a:r>
            <a:endParaRPr lang="en-US" sz="3200" dirty="0" smtClean="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dirty="0"/>
          </a:p>
        </p:txBody>
      </p:sp>
      <p:sp>
        <p:nvSpPr>
          <p:cNvPr id="4" name="Slide Number Placeholder 3"/>
          <p:cNvSpPr>
            <a:spLocks noGrp="1"/>
          </p:cNvSpPr>
          <p:nvPr>
            <p:ph type="sldNum" sz="quarter" idx="12"/>
          </p:nvPr>
        </p:nvSpPr>
        <p:spPr/>
        <p:txBody>
          <a:bodyPr/>
          <a:lstStyle/>
          <a:p>
            <a:fld id="{D12AA694-00EB-4F4B-AABB-6F50FB178914}" type="slidenum">
              <a:rPr lang="en-US" smtClean="0"/>
              <a:t>3</a:t>
            </a:fld>
            <a:endParaRPr lang="en-US"/>
          </a:p>
        </p:txBody>
      </p:sp>
    </p:spTree>
    <p:extLst>
      <p:ext uri="{BB962C8B-B14F-4D97-AF65-F5344CB8AC3E}">
        <p14:creationId xmlns:p14="http://schemas.microsoft.com/office/powerpoint/2010/main" val="848152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ln/>
        </p:spPr>
        <p:txBody>
          <a:bodyPr/>
          <a:lstStyle/>
          <a:p>
            <a:r>
              <a:rPr lang="en-US" b="0" dirty="0" smtClean="0"/>
              <a:t>Introductions</a:t>
            </a:r>
            <a:endParaRPr lang="en-US" b="0" dirty="0"/>
          </a:p>
        </p:txBody>
      </p:sp>
      <p:sp>
        <p:nvSpPr>
          <p:cNvPr id="14338" name="Rectangle 2"/>
          <p:cNvSpPr>
            <a:spLocks noGrp="1" noChangeArrowheads="1"/>
          </p:cNvSpPr>
          <p:nvPr>
            <p:ph idx="1"/>
          </p:nvPr>
        </p:nvSpPr>
        <p:spPr>
          <a:ln/>
        </p:spPr>
        <p:txBody>
          <a:bodyPr>
            <a:noAutofit/>
          </a:bodyPr>
          <a:lstStyle/>
          <a:p>
            <a:pPr marL="570335"/>
            <a:r>
              <a:rPr lang="en-US" sz="3200" dirty="0" smtClean="0"/>
              <a:t>Name and department</a:t>
            </a:r>
          </a:p>
          <a:p>
            <a:pPr marL="570335"/>
            <a:r>
              <a:rPr lang="en-US" sz="3200" dirty="0" smtClean="0"/>
              <a:t>Area of research</a:t>
            </a:r>
          </a:p>
          <a:p>
            <a:pPr marL="570335"/>
            <a:r>
              <a:rPr lang="en-US" sz="3200" dirty="0" smtClean="0"/>
              <a:t>What are you hoping to learn today?</a:t>
            </a:r>
            <a:endParaRPr lang="en-US" sz="3200" dirty="0" smtClean="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dirty="0"/>
          </a:p>
        </p:txBody>
      </p:sp>
      <p:sp>
        <p:nvSpPr>
          <p:cNvPr id="4" name="Slide Number Placeholder 3"/>
          <p:cNvSpPr>
            <a:spLocks noGrp="1"/>
          </p:cNvSpPr>
          <p:nvPr>
            <p:ph type="sldNum" sz="quarter" idx="12"/>
          </p:nvPr>
        </p:nvSpPr>
        <p:spPr/>
        <p:txBody>
          <a:bodyPr/>
          <a:lstStyle/>
          <a:p>
            <a:fld id="{D12AA694-00EB-4F4B-AABB-6F50FB178914}" type="slidenum">
              <a:rPr lang="en-US" smtClean="0"/>
              <a:t>4</a:t>
            </a:fld>
            <a:endParaRPr lang="en-US"/>
          </a:p>
        </p:txBody>
      </p:sp>
    </p:spTree>
    <p:extLst>
      <p:ext uri="{BB962C8B-B14F-4D97-AF65-F5344CB8AC3E}">
        <p14:creationId xmlns:p14="http://schemas.microsoft.com/office/powerpoint/2010/main" val="2647880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ln/>
        </p:spPr>
        <p:txBody>
          <a:bodyPr/>
          <a:lstStyle/>
          <a:p>
            <a:r>
              <a:rPr lang="en-US" b="0" dirty="0" smtClean="0"/>
              <a:t>Roadmap</a:t>
            </a:r>
            <a:endParaRPr lang="en-US" b="0" dirty="0"/>
          </a:p>
        </p:txBody>
      </p:sp>
      <p:sp>
        <p:nvSpPr>
          <p:cNvPr id="14338" name="Rectangle 2"/>
          <p:cNvSpPr>
            <a:spLocks noGrp="1" noChangeArrowheads="1"/>
          </p:cNvSpPr>
          <p:nvPr>
            <p:ph idx="1"/>
          </p:nvPr>
        </p:nvSpPr>
        <p:spPr>
          <a:ln/>
        </p:spPr>
        <p:txBody>
          <a:bodyPr>
            <a:noAutofit/>
          </a:bodyPr>
          <a:lstStyle/>
          <a:p>
            <a:pPr marL="570335"/>
            <a:r>
              <a:rPr lang="en-US" sz="3200" dirty="0" smtClean="0"/>
              <a:t>High Performance Computing Overview</a:t>
            </a:r>
          </a:p>
          <a:p>
            <a:pPr marL="570335"/>
            <a:r>
              <a:rPr lang="en-US" sz="3200" dirty="0" smtClean="0"/>
              <a:t>CPUs and GPUs</a:t>
            </a:r>
          </a:p>
          <a:p>
            <a:pPr marL="570335"/>
            <a:r>
              <a:rPr lang="en-US" sz="3200" dirty="0" smtClean="0"/>
              <a:t>XSEDE</a:t>
            </a:r>
            <a:endParaRPr lang="en-US" sz="3200" dirty="0" smtClean="0"/>
          </a:p>
          <a:p>
            <a:pPr marL="570335"/>
            <a:r>
              <a:rPr lang="en-US" sz="3200" dirty="0" smtClean="0"/>
              <a:t>Flux</a:t>
            </a:r>
            <a:endParaRPr lang="en-US" sz="3200" dirty="0" smtClean="0"/>
          </a:p>
          <a:p>
            <a:pPr marL="973539" lvl="1"/>
            <a:r>
              <a:rPr lang="en-US" sz="3000" dirty="0" smtClean="0"/>
              <a:t>Architecture &amp; Mechanics</a:t>
            </a:r>
            <a:endParaRPr lang="en-US" sz="3200" dirty="0"/>
          </a:p>
          <a:p>
            <a:pPr marL="973539" lvl="1"/>
            <a:r>
              <a:rPr lang="en-US" sz="3200" dirty="0" smtClean="0"/>
              <a:t>Batch Operations &amp; Scheduling</a:t>
            </a:r>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dirty="0"/>
          </a:p>
        </p:txBody>
      </p:sp>
      <p:sp>
        <p:nvSpPr>
          <p:cNvPr id="4" name="Slide Number Placeholder 3"/>
          <p:cNvSpPr>
            <a:spLocks noGrp="1"/>
          </p:cNvSpPr>
          <p:nvPr>
            <p:ph type="sldNum" sz="quarter" idx="12"/>
          </p:nvPr>
        </p:nvSpPr>
        <p:spPr/>
        <p:txBody>
          <a:bodyPr/>
          <a:lstStyle/>
          <a:p>
            <a:fld id="{D12AA694-00EB-4F4B-AABB-6F50FB178914}" type="slidenum">
              <a:rPr lang="en-US" smtClean="0"/>
              <a:t>5</a:t>
            </a:fld>
            <a:endParaRPr lang="en-US"/>
          </a:p>
        </p:txBody>
      </p:sp>
    </p:spTree>
    <p:extLst>
      <p:ext uri="{BB962C8B-B14F-4D97-AF65-F5344CB8AC3E}">
        <p14:creationId xmlns:p14="http://schemas.microsoft.com/office/powerpoint/2010/main" val="3812534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High Performance Computing</a:t>
            </a:r>
            <a:endParaRPr lang="en-US" dirty="0"/>
          </a:p>
        </p:txBody>
      </p:sp>
      <p:sp>
        <p:nvSpPr>
          <p:cNvPr id="7" name="Text Placeholder 6"/>
          <p:cNvSpPr>
            <a:spLocks noGrp="1"/>
          </p:cNvSpPr>
          <p:nvPr>
            <p:ph type="body" idx="1"/>
          </p:nvPr>
        </p:nvSpPr>
        <p:spPr/>
        <p:txBody>
          <a:bodyPr/>
          <a:lstStyle/>
          <a:p>
            <a:endParaRPr lang="en-US"/>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a:xfrm>
            <a:off x="381000" y="6324600"/>
            <a:ext cx="2895600" cy="365125"/>
          </a:xfrm>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6</a:t>
            </a:fld>
            <a:endParaRPr lang="en-US"/>
          </a:p>
        </p:txBody>
      </p:sp>
    </p:spTree>
    <p:extLst>
      <p:ext uri="{BB962C8B-B14F-4D97-AF65-F5344CB8AC3E}">
        <p14:creationId xmlns:p14="http://schemas.microsoft.com/office/powerpoint/2010/main" val="26513538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Performance Computing</a:t>
            </a:r>
            <a:endParaRPr lang="en-US" dirty="0"/>
          </a:p>
        </p:txBody>
      </p:sp>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7</a:t>
            </a:fld>
            <a:endParaRPr lang="en-US"/>
          </a:p>
        </p:txBody>
      </p:sp>
      <p:pic>
        <p:nvPicPr>
          <p:cNvPr id="7" name="Picture 6" descr="kraken">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981200"/>
            <a:ext cx="6477000" cy="4318000"/>
          </a:xfrm>
          <a:prstGeom prst="rect">
            <a:avLst/>
          </a:prstGeom>
        </p:spPr>
      </p:pic>
      <p:sp>
        <p:nvSpPr>
          <p:cNvPr id="8" name="TextBox 7">
            <a:hlinkClick r:id="rId5"/>
          </p:cNvPr>
          <p:cNvSpPr txBox="1"/>
          <p:nvPr/>
        </p:nvSpPr>
        <p:spPr>
          <a:xfrm>
            <a:off x="3376369" y="6172200"/>
            <a:ext cx="5208352" cy="1384995"/>
          </a:xfrm>
          <a:prstGeom prst="rect">
            <a:avLst/>
          </a:prstGeom>
          <a:noFill/>
        </p:spPr>
        <p:txBody>
          <a:bodyPr wrap="none" rtlCol="0">
            <a:spAutoFit/>
          </a:bodyPr>
          <a:lstStyle/>
          <a:p>
            <a:r>
              <a:rPr lang="en-US" dirty="0">
                <a:hlinkClick r:id="rId5"/>
              </a:rPr>
              <a:t>https://www.xsede.org/nics-</a:t>
            </a:r>
            <a:r>
              <a:rPr lang="en-US" dirty="0" smtClean="0">
                <a:hlinkClick r:id="rId5"/>
              </a:rPr>
              <a:t>kraken</a:t>
            </a:r>
            <a:endParaRPr lang="en-US" dirty="0" smtClean="0"/>
          </a:p>
          <a:p>
            <a:endParaRPr lang="en-US" dirty="0" smtClean="0"/>
          </a:p>
          <a:p>
            <a:endParaRPr lang="en-US" dirty="0"/>
          </a:p>
        </p:txBody>
      </p:sp>
    </p:spTree>
    <p:extLst>
      <p:ext uri="{BB962C8B-B14F-4D97-AF65-F5344CB8AC3E}">
        <p14:creationId xmlns:p14="http://schemas.microsoft.com/office/powerpoint/2010/main" val="69981299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Performance Computing</a:t>
            </a:r>
            <a:endParaRPr lang="en-US" dirty="0"/>
          </a:p>
        </p:txBody>
      </p:sp>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8</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1981200"/>
            <a:ext cx="5791200" cy="4292501"/>
          </a:xfrm>
          <a:prstGeom prst="rect">
            <a:avLst/>
          </a:prstGeom>
        </p:spPr>
      </p:pic>
      <p:sp>
        <p:nvSpPr>
          <p:cNvPr id="6" name="TextBox 5"/>
          <p:cNvSpPr txBox="1"/>
          <p:nvPr/>
        </p:nvSpPr>
        <p:spPr>
          <a:xfrm>
            <a:off x="3731504" y="6172200"/>
            <a:ext cx="4498096" cy="954107"/>
          </a:xfrm>
          <a:prstGeom prst="rect">
            <a:avLst/>
          </a:prstGeom>
          <a:noFill/>
        </p:spPr>
        <p:txBody>
          <a:bodyPr wrap="none" rtlCol="0">
            <a:spAutoFit/>
          </a:bodyPr>
          <a:lstStyle/>
          <a:p>
            <a:r>
              <a:rPr lang="en-US" dirty="0">
                <a:hlinkClick r:id="rId4"/>
              </a:rPr>
              <a:t>http://arc.research.umich.edu</a:t>
            </a:r>
            <a:r>
              <a:rPr lang="en-US" dirty="0" smtClean="0">
                <a:hlinkClick r:id="rId4"/>
              </a:rPr>
              <a:t>/</a:t>
            </a:r>
            <a:endParaRPr lang="en-US" dirty="0" smtClean="0"/>
          </a:p>
          <a:p>
            <a:endParaRPr lang="en-US" dirty="0"/>
          </a:p>
        </p:txBody>
      </p:sp>
      <p:sp>
        <p:nvSpPr>
          <p:cNvPr id="8" name="TextBox 7"/>
          <p:cNvSpPr txBox="1"/>
          <p:nvPr/>
        </p:nvSpPr>
        <p:spPr>
          <a:xfrm>
            <a:off x="2278602" y="5970386"/>
            <a:ext cx="5112798" cy="307777"/>
          </a:xfrm>
          <a:prstGeom prst="rect">
            <a:avLst/>
          </a:prstGeom>
          <a:solidFill>
            <a:srgbClr val="FFFF00"/>
          </a:solidFill>
        </p:spPr>
        <p:txBody>
          <a:bodyPr wrap="none" rtlCol="0">
            <a:spAutoFit/>
          </a:bodyPr>
          <a:lstStyle/>
          <a:p>
            <a:r>
              <a:rPr lang="en-US" sz="1400" dirty="0"/>
              <a:t>Image courtesy of Frank Vazquez, </a:t>
            </a:r>
            <a:r>
              <a:rPr lang="en-US" sz="1400" dirty="0" err="1"/>
              <a:t>Surma</a:t>
            </a:r>
            <a:r>
              <a:rPr lang="en-US" sz="1400" dirty="0"/>
              <a:t> </a:t>
            </a:r>
            <a:r>
              <a:rPr lang="en-US" sz="1400" dirty="0" err="1"/>
              <a:t>Talapatra</a:t>
            </a:r>
            <a:r>
              <a:rPr lang="en-US" sz="1400" dirty="0"/>
              <a:t>, and </a:t>
            </a:r>
            <a:r>
              <a:rPr lang="en-US" sz="1400" dirty="0" err="1"/>
              <a:t>Eitan</a:t>
            </a:r>
            <a:r>
              <a:rPr lang="en-US" sz="1400" dirty="0"/>
              <a:t> </a:t>
            </a:r>
            <a:r>
              <a:rPr lang="en-US" sz="1400" dirty="0" err="1" smtClean="0"/>
              <a:t>Geva</a:t>
            </a:r>
            <a:r>
              <a:rPr lang="en-US" sz="1400" dirty="0" smtClean="0"/>
              <a:t>.</a:t>
            </a:r>
            <a:endParaRPr lang="en-US" sz="1400" dirty="0">
              <a:solidFill>
                <a:srgbClr val="000090"/>
              </a:solidFill>
            </a:endParaRPr>
          </a:p>
        </p:txBody>
      </p:sp>
    </p:spTree>
    <p:extLst>
      <p:ext uri="{BB962C8B-B14F-4D97-AF65-F5344CB8AC3E}">
        <p14:creationId xmlns:p14="http://schemas.microsoft.com/office/powerpoint/2010/main" val="1144341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Node</a:t>
            </a:r>
            <a:endParaRPr lang="en-US" dirty="0"/>
          </a:p>
        </p:txBody>
      </p:sp>
      <p:sp>
        <p:nvSpPr>
          <p:cNvPr id="16" name="Rectangle 15"/>
          <p:cNvSpPr/>
          <p:nvPr/>
        </p:nvSpPr>
        <p:spPr>
          <a:xfrm>
            <a:off x="1678781" y="1660922"/>
            <a:ext cx="5780256" cy="3536156"/>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1" name="Straight Connector 40"/>
          <p:cNvCxnSpPr/>
          <p:nvPr/>
        </p:nvCxnSpPr>
        <p:spPr>
          <a:xfrm flipV="1">
            <a:off x="3429000" y="3133895"/>
            <a:ext cx="798569" cy="14130"/>
          </a:xfrm>
          <a:prstGeom prst="line">
            <a:avLst/>
          </a:prstGeom>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2543175" y="3223280"/>
            <a:ext cx="1646605" cy="523220"/>
          </a:xfrm>
          <a:prstGeom prst="rect">
            <a:avLst/>
          </a:prstGeom>
          <a:noFill/>
        </p:spPr>
        <p:txBody>
          <a:bodyPr wrap="none" rtlCol="0">
            <a:spAutoFit/>
          </a:bodyPr>
          <a:lstStyle/>
          <a:p>
            <a:r>
              <a:rPr lang="en-US" dirty="0" smtClean="0"/>
              <a:t>Processor</a:t>
            </a:r>
          </a:p>
        </p:txBody>
      </p:sp>
      <p:sp>
        <p:nvSpPr>
          <p:cNvPr id="20" name="TextBox 19"/>
          <p:cNvSpPr txBox="1"/>
          <p:nvPr/>
        </p:nvSpPr>
        <p:spPr>
          <a:xfrm>
            <a:off x="5222532" y="2824111"/>
            <a:ext cx="921396" cy="523220"/>
          </a:xfrm>
          <a:prstGeom prst="rect">
            <a:avLst/>
          </a:prstGeom>
          <a:noFill/>
        </p:spPr>
        <p:txBody>
          <a:bodyPr wrap="none" rtlCol="0">
            <a:spAutoFit/>
          </a:bodyPr>
          <a:lstStyle/>
          <a:p>
            <a:r>
              <a:rPr lang="en-US" dirty="0" smtClean="0"/>
              <a:t>RAM</a:t>
            </a:r>
            <a:endParaRPr lang="en-US" dirty="0"/>
          </a:p>
        </p:txBody>
      </p:sp>
      <p:sp>
        <p:nvSpPr>
          <p:cNvPr id="21" name="TextBox 20"/>
          <p:cNvSpPr txBox="1"/>
          <p:nvPr/>
        </p:nvSpPr>
        <p:spPr>
          <a:xfrm>
            <a:off x="4891739" y="4071937"/>
            <a:ext cx="1620957" cy="523220"/>
          </a:xfrm>
          <a:prstGeom prst="rect">
            <a:avLst/>
          </a:prstGeom>
          <a:noFill/>
        </p:spPr>
        <p:txBody>
          <a:bodyPr wrap="none" rtlCol="0">
            <a:spAutoFit/>
          </a:bodyPr>
          <a:lstStyle/>
          <a:p>
            <a:r>
              <a:rPr lang="en-US" dirty="0" smtClean="0"/>
              <a:t>Local disk</a:t>
            </a:r>
            <a:endParaRPr lang="en-US" dirty="0"/>
          </a:p>
        </p:txBody>
      </p:sp>
      <p:sp>
        <p:nvSpPr>
          <p:cNvPr id="12" name="Rectangle 11"/>
          <p:cNvSpPr/>
          <p:nvPr/>
        </p:nvSpPr>
        <p:spPr>
          <a:xfrm>
            <a:off x="3201931" y="2901553"/>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Connector 47"/>
          <p:cNvCxnSpPr/>
          <p:nvPr/>
        </p:nvCxnSpPr>
        <p:spPr>
          <a:xfrm>
            <a:off x="4250531" y="2518172"/>
            <a:ext cx="1071563" cy="0"/>
          </a:xfrm>
          <a:prstGeom prst="line">
            <a:avLst/>
          </a:prstGeom>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4250531" y="3804047"/>
            <a:ext cx="1312069" cy="0"/>
          </a:xfrm>
          <a:prstGeom prst="line">
            <a:avLst/>
          </a:prstGeom>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839891" y="2207419"/>
            <a:ext cx="1660922" cy="57864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Can 16"/>
          <p:cNvSpPr/>
          <p:nvPr/>
        </p:nvSpPr>
        <p:spPr>
          <a:xfrm>
            <a:off x="5393638" y="3536156"/>
            <a:ext cx="578644" cy="578644"/>
          </a:xfrm>
          <a:prstGeom prst="ca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2" name="Straight Connector 21"/>
          <p:cNvCxnSpPr/>
          <p:nvPr/>
        </p:nvCxnSpPr>
        <p:spPr>
          <a:xfrm>
            <a:off x="4250531" y="1928813"/>
            <a:ext cx="0" cy="2571750"/>
          </a:xfrm>
          <a:prstGeom prst="line">
            <a:avLst/>
          </a:prstGeom>
          <a:ln/>
        </p:spPr>
        <p:style>
          <a:lnRef idx="3">
            <a:schemeClr val="dk1"/>
          </a:lnRef>
          <a:fillRef idx="0">
            <a:schemeClr val="dk1"/>
          </a:fillRef>
          <a:effectRef idx="2">
            <a:schemeClr val="dk1"/>
          </a:effectRef>
          <a:fontRef idx="minor">
            <a:schemeClr val="tx1"/>
          </a:fontRef>
        </p:style>
      </p:cxnSp>
      <p:sp>
        <p:nvSpPr>
          <p:cNvPr id="15" name="Date Placeholder 14"/>
          <p:cNvSpPr>
            <a:spLocks noGrp="1"/>
          </p:cNvSpPr>
          <p:nvPr>
            <p:ph type="dt" sz="half" idx="10"/>
          </p:nvPr>
        </p:nvSpPr>
        <p:spPr/>
        <p:txBody>
          <a:bodyPr/>
          <a:lstStyle/>
          <a:p>
            <a:r>
              <a:rPr lang="en-US" smtClean="0"/>
              <a:t>5/13</a:t>
            </a:r>
            <a:endParaRPr lang="en-US"/>
          </a:p>
        </p:txBody>
      </p:sp>
      <p:sp>
        <p:nvSpPr>
          <p:cNvPr id="23" name="Footer Placeholder 22"/>
          <p:cNvSpPr>
            <a:spLocks noGrp="1"/>
          </p:cNvSpPr>
          <p:nvPr>
            <p:ph type="ftr" sz="quarter" idx="11"/>
          </p:nvPr>
        </p:nvSpPr>
        <p:spPr/>
        <p:txBody>
          <a:bodyPr/>
          <a:lstStyle/>
          <a:p>
            <a:r>
              <a:rPr lang="pl-PL" smtClean="0"/>
              <a:t>ES13</a:t>
            </a:r>
            <a:endParaRPr lang="en-US"/>
          </a:p>
        </p:txBody>
      </p:sp>
      <p:sp>
        <p:nvSpPr>
          <p:cNvPr id="24" name="Slide Number Placeholder 23"/>
          <p:cNvSpPr>
            <a:spLocks noGrp="1"/>
          </p:cNvSpPr>
          <p:nvPr>
            <p:ph type="sldNum" sz="quarter" idx="12"/>
          </p:nvPr>
        </p:nvSpPr>
        <p:spPr/>
        <p:txBody>
          <a:bodyPr/>
          <a:lstStyle/>
          <a:p>
            <a:fld id="{D12AA694-00EB-4F4B-AABB-6F50FB178914}" type="slidenum">
              <a:rPr lang="en-US" smtClean="0"/>
              <a:t>9</a:t>
            </a:fld>
            <a:endParaRPr lang="en-US"/>
          </a:p>
        </p:txBody>
      </p:sp>
      <p:sp>
        <p:nvSpPr>
          <p:cNvPr id="28" name="Oval 27"/>
          <p:cNvSpPr/>
          <p:nvPr/>
        </p:nvSpPr>
        <p:spPr>
          <a:xfrm>
            <a:off x="5475951" y="2286000"/>
            <a:ext cx="381000" cy="3810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bg1"/>
                </a:solidFill>
              </a:rPr>
              <a:t>P</a:t>
            </a:r>
            <a:endParaRPr lang="en-US" sz="2000" dirty="0">
              <a:solidFill>
                <a:schemeClr val="bg1"/>
              </a:solidFill>
            </a:endParaRPr>
          </a:p>
        </p:txBody>
      </p:sp>
      <p:sp>
        <p:nvSpPr>
          <p:cNvPr id="30" name="TextBox 29"/>
          <p:cNvSpPr txBox="1"/>
          <p:nvPr/>
        </p:nvSpPr>
        <p:spPr>
          <a:xfrm>
            <a:off x="7772400" y="2819400"/>
            <a:ext cx="1304664" cy="523220"/>
          </a:xfrm>
          <a:prstGeom prst="rect">
            <a:avLst/>
          </a:prstGeom>
          <a:noFill/>
        </p:spPr>
        <p:txBody>
          <a:bodyPr wrap="none" rtlCol="0">
            <a:spAutoFit/>
          </a:bodyPr>
          <a:lstStyle/>
          <a:p>
            <a:r>
              <a:rPr lang="en-US" dirty="0" smtClean="0">
                <a:solidFill>
                  <a:schemeClr val="bg1"/>
                </a:solidFill>
              </a:rPr>
              <a:t>Process</a:t>
            </a:r>
            <a:endParaRPr lang="en-US" dirty="0">
              <a:solidFill>
                <a:schemeClr val="bg1"/>
              </a:solidFill>
            </a:endParaRPr>
          </a:p>
        </p:txBody>
      </p:sp>
      <p:cxnSp>
        <p:nvCxnSpPr>
          <p:cNvPr id="42" name="Straight Connector 41"/>
          <p:cNvCxnSpPr>
            <a:endCxn id="30" idx="1"/>
          </p:cNvCxnSpPr>
          <p:nvPr/>
        </p:nvCxnSpPr>
        <p:spPr>
          <a:xfrm>
            <a:off x="6019800" y="2514600"/>
            <a:ext cx="1752600" cy="566410"/>
          </a:xfrm>
          <a:prstGeom prst="line">
            <a:avLst/>
          </a:prstGeom>
          <a:ln>
            <a:headEnd type="arrow"/>
            <a:tailEnd type="non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5155164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
                                        </p:tgtEl>
                                        <p:attrNameLst>
                                          <p:attrName>style.visibility</p:attrName>
                                        </p:attrNameLst>
                                      </p:cBhvr>
                                      <p:to>
                                        <p:strVal val="visible"/>
                                      </p:to>
                                    </p:set>
                                  </p:childTnLst>
                                </p:cTn>
                              </p:par>
                              <p:par>
                                <p:cTn id="7" presetID="1" presetClass="entr" presetSubtype="0" fill="hold" grpId="0" nodeType="withEffect">
                                  <p:stCondLst>
                                    <p:cond delay="100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100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Performance Computing</a:t>
            </a:r>
            <a:endParaRPr lang="en-US" dirty="0"/>
          </a:p>
        </p:txBody>
      </p:sp>
      <p:sp>
        <p:nvSpPr>
          <p:cNvPr id="6" name="Content Placeholder 5"/>
          <p:cNvSpPr>
            <a:spLocks noGrp="1"/>
          </p:cNvSpPr>
          <p:nvPr>
            <p:ph idx="1"/>
          </p:nvPr>
        </p:nvSpPr>
        <p:spPr/>
        <p:txBody>
          <a:bodyPr/>
          <a:lstStyle/>
          <a:p>
            <a:r>
              <a:rPr lang="en-US" dirty="0" smtClean="0"/>
              <a:t>“Computing at scale”</a:t>
            </a:r>
          </a:p>
          <a:p>
            <a:r>
              <a:rPr lang="en-US" dirty="0" smtClean="0"/>
              <a:t>Computing cluster</a:t>
            </a:r>
          </a:p>
          <a:p>
            <a:pPr lvl="1"/>
            <a:r>
              <a:rPr lang="en-US" dirty="0" smtClean="0"/>
              <a:t>Collection of powerful computers (nodes), interconnected by a high-performance network, connected to large amounts of high-speed permanent storage</a:t>
            </a:r>
          </a:p>
          <a:p>
            <a:r>
              <a:rPr lang="en-US" dirty="0" smtClean="0"/>
              <a:t>Parallel code</a:t>
            </a:r>
          </a:p>
          <a:p>
            <a:pPr lvl="1"/>
            <a:r>
              <a:rPr lang="en-US" dirty="0" smtClean="0"/>
              <a:t>Application whose components run concurrently on the cluster’s nodes</a:t>
            </a:r>
          </a:p>
          <a:p>
            <a:endParaRPr lang="en-US" dirty="0"/>
          </a:p>
        </p:txBody>
      </p:sp>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10</a:t>
            </a:fld>
            <a:endParaRPr lang="en-US"/>
          </a:p>
        </p:txBody>
      </p:sp>
    </p:spTree>
    <p:extLst>
      <p:ext uri="{BB962C8B-B14F-4D97-AF65-F5344CB8AC3E}">
        <p14:creationId xmlns:p14="http://schemas.microsoft.com/office/powerpoint/2010/main" val="24778017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sz="4800" dirty="0" smtClean="0"/>
              <a:t>Coarse-grained parallelism</a:t>
            </a:r>
            <a:endParaRPr lang="en-US" sz="4800" dirty="0"/>
          </a:p>
        </p:txBody>
      </p:sp>
      <p:sp>
        <p:nvSpPr>
          <p:cNvPr id="17" name="Rectangle 16"/>
          <p:cNvSpPr/>
          <p:nvPr/>
        </p:nvSpPr>
        <p:spPr>
          <a:xfrm>
            <a:off x="2911078" y="2303859"/>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2911078" y="3406037"/>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2911078" y="4508215"/>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911078" y="5610393"/>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3952025" y="2303859"/>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952025" y="3406037"/>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3952025" y="4508215"/>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3952025" y="5610393"/>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4992972" y="2303859"/>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4992972" y="3406037"/>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4992972" y="4508215"/>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4992972" y="5610393"/>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p:cNvSpPr/>
          <p:nvPr/>
        </p:nvSpPr>
        <p:spPr>
          <a:xfrm>
            <a:off x="6033919" y="2303859"/>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a:off x="6033919" y="3406037"/>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a:off x="6033919" y="4508215"/>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p:cNvSpPr/>
          <p:nvPr/>
        </p:nvSpPr>
        <p:spPr>
          <a:xfrm>
            <a:off x="6033919" y="5610393"/>
            <a:ext cx="375047" cy="375047"/>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r>
              <a:rPr lang="en-US" smtClean="0"/>
              <a:t>5/13</a:t>
            </a:r>
            <a:endParaRPr lang="en-US"/>
          </a:p>
        </p:txBody>
      </p:sp>
      <p:sp>
        <p:nvSpPr>
          <p:cNvPr id="7" name="Footer Placeholder 6"/>
          <p:cNvSpPr>
            <a:spLocks noGrp="1"/>
          </p:cNvSpPr>
          <p:nvPr>
            <p:ph type="ftr" sz="quarter" idx="11"/>
          </p:nvPr>
        </p:nvSpPr>
        <p:spPr/>
        <p:txBody>
          <a:bodyPr/>
          <a:lstStyle/>
          <a:p>
            <a:r>
              <a:rPr lang="pl-PL" smtClean="0"/>
              <a:t>ES13</a:t>
            </a:r>
            <a:endParaRPr lang="en-US"/>
          </a:p>
        </p:txBody>
      </p:sp>
      <p:sp>
        <p:nvSpPr>
          <p:cNvPr id="10" name="Slide Number Placeholder 9"/>
          <p:cNvSpPr>
            <a:spLocks noGrp="1"/>
          </p:cNvSpPr>
          <p:nvPr>
            <p:ph type="sldNum" sz="quarter" idx="12"/>
          </p:nvPr>
        </p:nvSpPr>
        <p:spPr/>
        <p:txBody>
          <a:bodyPr/>
          <a:lstStyle/>
          <a:p>
            <a:fld id="{D12AA694-00EB-4F4B-AABB-6F50FB178914}" type="slidenum">
              <a:rPr lang="en-US" smtClean="0"/>
              <a:t>11</a:t>
            </a:fld>
            <a:endParaRPr lang="en-US"/>
          </a:p>
        </p:txBody>
      </p:sp>
      <p:cxnSp>
        <p:nvCxnSpPr>
          <p:cNvPr id="13" name="Straight Arrow Connector 12"/>
          <p:cNvCxnSpPr>
            <a:stCxn id="17" idx="3"/>
            <a:endCxn id="36" idx="1"/>
          </p:cNvCxnSpPr>
          <p:nvPr/>
        </p:nvCxnSpPr>
        <p:spPr>
          <a:xfrm>
            <a:off x="3286125" y="2491383"/>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a:off x="3276600" y="35814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3276600" y="47244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a:off x="3276600" y="57912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a:off x="4327525" y="2498725"/>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4337050" y="35814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a:off x="4343400" y="47244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a:off x="4343400" y="57912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a:off x="5365750" y="2498725"/>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a:off x="5365750" y="57912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p:nvPr/>
        </p:nvCxnSpPr>
        <p:spPr>
          <a:xfrm>
            <a:off x="5378450" y="47244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p:nvPr/>
        </p:nvCxnSpPr>
        <p:spPr>
          <a:xfrm>
            <a:off x="5378450" y="3581400"/>
            <a:ext cx="66590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nvGrpSpPr>
          <p:cNvPr id="35" name="Group 34"/>
          <p:cNvGrpSpPr/>
          <p:nvPr/>
        </p:nvGrpSpPr>
        <p:grpSpPr>
          <a:xfrm>
            <a:off x="3100387" y="2698750"/>
            <a:ext cx="0" cy="2892425"/>
            <a:chOff x="3100387" y="2698750"/>
            <a:chExt cx="0" cy="2892425"/>
          </a:xfrm>
        </p:grpSpPr>
        <p:cxnSp>
          <p:nvCxnSpPr>
            <p:cNvPr id="108" name="Straight Arrow Connector 107"/>
            <p:cNvCxnSpPr/>
            <p:nvPr/>
          </p:nvCxnSpPr>
          <p:spPr>
            <a:xfrm>
              <a:off x="3100387" y="269875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a:off x="3100387" y="381000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p:nvPr/>
          </p:nvCxnSpPr>
          <p:spPr>
            <a:xfrm>
              <a:off x="3100387" y="4905375"/>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cxnSp>
        <p:nvCxnSpPr>
          <p:cNvPr id="118" name="Straight Arrow Connector 117"/>
          <p:cNvCxnSpPr/>
          <p:nvPr/>
        </p:nvCxnSpPr>
        <p:spPr>
          <a:xfrm>
            <a:off x="3095625" y="269875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nvGrpSpPr>
          <p:cNvPr id="119" name="Group 118"/>
          <p:cNvGrpSpPr/>
          <p:nvPr/>
        </p:nvGrpSpPr>
        <p:grpSpPr>
          <a:xfrm>
            <a:off x="4130675" y="2711450"/>
            <a:ext cx="0" cy="2892425"/>
            <a:chOff x="3100387" y="2698750"/>
            <a:chExt cx="0" cy="2892425"/>
          </a:xfrm>
        </p:grpSpPr>
        <p:cxnSp>
          <p:nvCxnSpPr>
            <p:cNvPr id="120" name="Straight Arrow Connector 119"/>
            <p:cNvCxnSpPr/>
            <p:nvPr/>
          </p:nvCxnSpPr>
          <p:spPr>
            <a:xfrm>
              <a:off x="3100387" y="269875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p:nvPr/>
          </p:nvCxnSpPr>
          <p:spPr>
            <a:xfrm>
              <a:off x="3100387" y="381000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22" name="Straight Arrow Connector 121"/>
            <p:cNvCxnSpPr/>
            <p:nvPr/>
          </p:nvCxnSpPr>
          <p:spPr>
            <a:xfrm>
              <a:off x="3100387" y="4905375"/>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grpSp>
        <p:nvGrpSpPr>
          <p:cNvPr id="123" name="Group 122"/>
          <p:cNvGrpSpPr/>
          <p:nvPr/>
        </p:nvGrpSpPr>
        <p:grpSpPr>
          <a:xfrm>
            <a:off x="5181600" y="2698750"/>
            <a:ext cx="0" cy="2892425"/>
            <a:chOff x="3100387" y="2698750"/>
            <a:chExt cx="0" cy="2892425"/>
          </a:xfrm>
        </p:grpSpPr>
        <p:cxnSp>
          <p:nvCxnSpPr>
            <p:cNvPr id="124" name="Straight Arrow Connector 123"/>
            <p:cNvCxnSpPr/>
            <p:nvPr/>
          </p:nvCxnSpPr>
          <p:spPr>
            <a:xfrm>
              <a:off x="3100387" y="269875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25" name="Straight Arrow Connector 124"/>
            <p:cNvCxnSpPr/>
            <p:nvPr/>
          </p:nvCxnSpPr>
          <p:spPr>
            <a:xfrm>
              <a:off x="3100387" y="381000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p:nvPr/>
          </p:nvCxnSpPr>
          <p:spPr>
            <a:xfrm>
              <a:off x="3100387" y="4905375"/>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grpSp>
        <p:nvGrpSpPr>
          <p:cNvPr id="127" name="Group 126"/>
          <p:cNvGrpSpPr/>
          <p:nvPr/>
        </p:nvGrpSpPr>
        <p:grpSpPr>
          <a:xfrm>
            <a:off x="6232525" y="2698750"/>
            <a:ext cx="0" cy="2892425"/>
            <a:chOff x="3100387" y="2698750"/>
            <a:chExt cx="0" cy="2892425"/>
          </a:xfrm>
        </p:grpSpPr>
        <p:cxnSp>
          <p:nvCxnSpPr>
            <p:cNvPr id="128" name="Straight Arrow Connector 127"/>
            <p:cNvCxnSpPr/>
            <p:nvPr/>
          </p:nvCxnSpPr>
          <p:spPr>
            <a:xfrm>
              <a:off x="3100387" y="269875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p:nvPr/>
          </p:nvCxnSpPr>
          <p:spPr>
            <a:xfrm>
              <a:off x="3100387" y="3810000"/>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a:off x="3100387" y="4905375"/>
              <a:ext cx="0" cy="6858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38120277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Programming Models (1)</a:t>
            </a:r>
            <a:endParaRPr lang="en-US" b="0" dirty="0"/>
          </a:p>
        </p:txBody>
      </p:sp>
      <p:sp>
        <p:nvSpPr>
          <p:cNvPr id="30721" name="Rectangle 1"/>
          <p:cNvSpPr>
            <a:spLocks noGrp="1" noChangeArrowheads="1"/>
          </p:cNvSpPr>
          <p:nvPr>
            <p:ph idx="1"/>
          </p:nvPr>
        </p:nvSpPr>
        <p:spPr>
          <a:ln/>
        </p:spPr>
        <p:txBody>
          <a:bodyPr>
            <a:noAutofit/>
          </a:bodyPr>
          <a:lstStyle/>
          <a:p>
            <a:pPr marL="40180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dirty="0" smtClean="0">
                <a:cs typeface="Courier" charset="0"/>
                <a:sym typeface="Courier" charset="0"/>
              </a:rPr>
              <a:t>Coarse-grained parallelism</a:t>
            </a:r>
            <a:br>
              <a:rPr lang="en-US" dirty="0" smtClean="0">
                <a:cs typeface="Courier" charset="0"/>
                <a:sym typeface="Courier" charset="0"/>
              </a:rPr>
            </a:br>
            <a:r>
              <a:rPr lang="en-US" dirty="0" smtClean="0">
                <a:cs typeface="Courier" charset="0"/>
                <a:sym typeface="Courier" charset="0"/>
              </a:rPr>
              <a:t>The parallel application </a:t>
            </a:r>
            <a:r>
              <a:rPr lang="en-US" dirty="0">
                <a:cs typeface="Courier" charset="0"/>
                <a:sym typeface="Courier" charset="0"/>
              </a:rPr>
              <a:t>consists of several processes running on different nodes and communicating with each other over the network</a:t>
            </a:r>
          </a:p>
          <a:p>
            <a:pPr marL="805005" lvl="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sz="2000" dirty="0">
                <a:cs typeface="Courier" charset="0"/>
                <a:sym typeface="Courier" charset="0"/>
              </a:rPr>
              <a:t>Used when the data are too large to fit on a single node, and simple synchronization is adequate</a:t>
            </a:r>
          </a:p>
          <a:p>
            <a:pPr marL="805005" lvl="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sz="2000" dirty="0" smtClean="0">
                <a:cs typeface="Courier" charset="0"/>
                <a:sym typeface="Courier" charset="0"/>
              </a:rPr>
              <a:t>“Message-passing”</a:t>
            </a:r>
            <a:endParaRPr lang="en-US" sz="2000" dirty="0">
              <a:cs typeface="Courier" charset="0"/>
              <a:sym typeface="Courier" charset="0"/>
            </a:endParaRPr>
          </a:p>
          <a:p>
            <a:pPr marL="805005" lvl="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sz="2000" dirty="0">
                <a:cs typeface="Courier" charset="0"/>
                <a:sym typeface="Courier" charset="0"/>
              </a:rPr>
              <a:t>Implemented using </a:t>
            </a:r>
            <a:r>
              <a:rPr lang="en-US" sz="2000" dirty="0" smtClean="0">
                <a:cs typeface="Courier" charset="0"/>
                <a:sym typeface="Courier" charset="0"/>
              </a:rPr>
              <a:t>software libraries</a:t>
            </a:r>
          </a:p>
          <a:p>
            <a:pPr marL="1141538" lvl="2"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sz="1800" dirty="0" smtClean="0">
                <a:cs typeface="Courier" charset="0"/>
                <a:sym typeface="Courier" charset="0"/>
              </a:rPr>
              <a:t>MPI </a:t>
            </a:r>
            <a:r>
              <a:rPr lang="en-US" sz="1800" dirty="0">
                <a:cs typeface="Courier" charset="0"/>
                <a:sym typeface="Courier" charset="0"/>
              </a:rPr>
              <a:t>(Message Passing Interface</a:t>
            </a:r>
            <a:r>
              <a:rPr lang="en-US" sz="1800" dirty="0" smtClean="0">
                <a:cs typeface="Courier" charset="0"/>
                <a:sym typeface="Courier" charset="0"/>
              </a:rPr>
              <a:t>)</a:t>
            </a:r>
            <a:endParaRPr lang="en-US" sz="1800" dirty="0">
              <a:cs typeface="Courier" charset="0"/>
              <a:sym typeface="Courier" charset="0"/>
            </a:endParaRPr>
          </a:p>
          <a:p>
            <a:pPr marL="590711" lvl="1" indent="0">
              <a:buNone/>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endParaRPr lang="en-US" sz="2000" dirty="0">
              <a:cs typeface="Courier" charset="0"/>
              <a:sym typeface="Courier" charset="0"/>
            </a:endParaRPr>
          </a:p>
        </p:txBody>
      </p:sp>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12</a:t>
            </a:fld>
            <a:endParaRPr lang="en-US"/>
          </a:p>
        </p:txBody>
      </p:sp>
    </p:spTree>
    <p:extLst>
      <p:ext uri="{BB962C8B-B14F-4D97-AF65-F5344CB8AC3E}">
        <p14:creationId xmlns:p14="http://schemas.microsoft.com/office/powerpoint/2010/main" val="1885098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Fine-grained parallelism</a:t>
            </a:r>
            <a:endParaRPr lang="en-US" dirty="0"/>
          </a:p>
        </p:txBody>
      </p:sp>
      <p:sp>
        <p:nvSpPr>
          <p:cNvPr id="16" name="Rectangle 15"/>
          <p:cNvSpPr/>
          <p:nvPr/>
        </p:nvSpPr>
        <p:spPr>
          <a:xfrm>
            <a:off x="1678781" y="1660922"/>
            <a:ext cx="5780256" cy="3536156"/>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1" name="Straight Connector 40"/>
          <p:cNvCxnSpPr/>
          <p:nvPr/>
        </p:nvCxnSpPr>
        <p:spPr>
          <a:xfrm>
            <a:off x="2321719" y="2803922"/>
            <a:ext cx="1905850" cy="0"/>
          </a:xfrm>
          <a:prstGeom prst="line">
            <a:avLst/>
          </a:prstGeom>
        </p:spPr>
        <p:style>
          <a:lnRef idx="2">
            <a:schemeClr val="dk1"/>
          </a:lnRef>
          <a:fillRef idx="0">
            <a:schemeClr val="dk1"/>
          </a:fillRef>
          <a:effectRef idx="1">
            <a:schemeClr val="dk1"/>
          </a:effectRef>
          <a:fontRef idx="minor">
            <a:schemeClr val="tx1"/>
          </a:fontRef>
        </p:style>
      </p:cxnSp>
      <p:cxnSp>
        <p:nvCxnSpPr>
          <p:cNvPr id="45" name="Straight Connector 44"/>
          <p:cNvCxnSpPr/>
          <p:nvPr/>
        </p:nvCxnSpPr>
        <p:spPr>
          <a:xfrm>
            <a:off x="2321719" y="2250281"/>
            <a:ext cx="1905850" cy="0"/>
          </a:xfrm>
          <a:prstGeom prst="line">
            <a:avLst/>
          </a:prstGeom>
        </p:spPr>
        <p:style>
          <a:lnRef idx="2">
            <a:schemeClr val="dk1"/>
          </a:lnRef>
          <a:fillRef idx="0">
            <a:schemeClr val="dk1"/>
          </a:fillRef>
          <a:effectRef idx="1">
            <a:schemeClr val="dk1"/>
          </a:effectRef>
          <a:fontRef idx="minor">
            <a:schemeClr val="tx1"/>
          </a:fontRef>
        </p:style>
      </p:cxnSp>
      <p:cxnSp>
        <p:nvCxnSpPr>
          <p:cNvPr id="46" name="Straight Connector 45"/>
          <p:cNvCxnSpPr/>
          <p:nvPr/>
        </p:nvCxnSpPr>
        <p:spPr>
          <a:xfrm>
            <a:off x="2375297" y="3357563"/>
            <a:ext cx="1905850" cy="0"/>
          </a:xfrm>
          <a:prstGeom prst="line">
            <a:avLst/>
          </a:prstGeom>
        </p:spPr>
        <p:style>
          <a:lnRef idx="2">
            <a:schemeClr val="dk1"/>
          </a:lnRef>
          <a:fillRef idx="0">
            <a:schemeClr val="dk1"/>
          </a:fillRef>
          <a:effectRef idx="1">
            <a:schemeClr val="dk1"/>
          </a:effectRef>
          <a:fontRef idx="minor">
            <a:schemeClr val="tx1"/>
          </a:fontRef>
        </p:style>
      </p:cxnSp>
      <p:cxnSp>
        <p:nvCxnSpPr>
          <p:cNvPr id="47" name="Straight Connector 46"/>
          <p:cNvCxnSpPr/>
          <p:nvPr/>
        </p:nvCxnSpPr>
        <p:spPr>
          <a:xfrm>
            <a:off x="2375297" y="3911203"/>
            <a:ext cx="1905850" cy="0"/>
          </a:xfrm>
          <a:prstGeom prst="line">
            <a:avLst/>
          </a:prstGeom>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2227019" y="4071937"/>
            <a:ext cx="1082172" cy="523220"/>
          </a:xfrm>
          <a:prstGeom prst="rect">
            <a:avLst/>
          </a:prstGeom>
          <a:noFill/>
        </p:spPr>
        <p:txBody>
          <a:bodyPr wrap="none" rtlCol="0">
            <a:spAutoFit/>
          </a:bodyPr>
          <a:lstStyle/>
          <a:p>
            <a:r>
              <a:rPr lang="en-US" dirty="0"/>
              <a:t>C</a:t>
            </a:r>
            <a:r>
              <a:rPr lang="en-US" dirty="0" smtClean="0"/>
              <a:t>ores</a:t>
            </a:r>
          </a:p>
        </p:txBody>
      </p:sp>
      <p:sp>
        <p:nvSpPr>
          <p:cNvPr id="20" name="TextBox 19"/>
          <p:cNvSpPr txBox="1"/>
          <p:nvPr/>
        </p:nvSpPr>
        <p:spPr>
          <a:xfrm>
            <a:off x="5222532" y="2824111"/>
            <a:ext cx="921396" cy="523220"/>
          </a:xfrm>
          <a:prstGeom prst="rect">
            <a:avLst/>
          </a:prstGeom>
          <a:noFill/>
        </p:spPr>
        <p:txBody>
          <a:bodyPr wrap="none" rtlCol="0">
            <a:spAutoFit/>
          </a:bodyPr>
          <a:lstStyle/>
          <a:p>
            <a:r>
              <a:rPr lang="en-US" dirty="0" smtClean="0"/>
              <a:t>RAM</a:t>
            </a:r>
            <a:endParaRPr lang="en-US" dirty="0"/>
          </a:p>
        </p:txBody>
      </p:sp>
      <p:sp>
        <p:nvSpPr>
          <p:cNvPr id="21" name="TextBox 20"/>
          <p:cNvSpPr txBox="1"/>
          <p:nvPr/>
        </p:nvSpPr>
        <p:spPr>
          <a:xfrm>
            <a:off x="4820195" y="4071937"/>
            <a:ext cx="1620957" cy="523220"/>
          </a:xfrm>
          <a:prstGeom prst="rect">
            <a:avLst/>
          </a:prstGeom>
          <a:noFill/>
        </p:spPr>
        <p:txBody>
          <a:bodyPr wrap="none" rtlCol="0">
            <a:spAutoFit/>
          </a:bodyPr>
          <a:lstStyle/>
          <a:p>
            <a:r>
              <a:rPr lang="en-US" dirty="0" smtClean="0"/>
              <a:t>Local disk</a:t>
            </a:r>
            <a:endParaRPr lang="en-US" dirty="0"/>
          </a:p>
        </p:txBody>
      </p:sp>
      <p:sp>
        <p:nvSpPr>
          <p:cNvPr id="3" name="Rectangle 2"/>
          <p:cNvSpPr/>
          <p:nvPr/>
        </p:nvSpPr>
        <p:spPr>
          <a:xfrm>
            <a:off x="2160984" y="2035969"/>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D8BE6"/>
              </a:solidFill>
            </a:endParaRPr>
          </a:p>
        </p:txBody>
      </p:sp>
      <p:sp>
        <p:nvSpPr>
          <p:cNvPr id="4" name="Rectangle 3"/>
          <p:cNvSpPr/>
          <p:nvPr/>
        </p:nvSpPr>
        <p:spPr>
          <a:xfrm>
            <a:off x="2160984" y="2587058"/>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2160984" y="3138147"/>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160984" y="3689236"/>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2681458" y="2035969"/>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681458" y="2587058"/>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2681458" y="3138147"/>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2681458" y="3689236"/>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201931" y="2587058"/>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201931" y="3138147"/>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201931" y="3689236"/>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01931" y="2035969"/>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Connector 47"/>
          <p:cNvCxnSpPr/>
          <p:nvPr/>
        </p:nvCxnSpPr>
        <p:spPr>
          <a:xfrm>
            <a:off x="4250531" y="2518172"/>
            <a:ext cx="1071563" cy="0"/>
          </a:xfrm>
          <a:prstGeom prst="line">
            <a:avLst/>
          </a:prstGeom>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4250531" y="3804047"/>
            <a:ext cx="1071563" cy="0"/>
          </a:xfrm>
          <a:prstGeom prst="line">
            <a:avLst/>
          </a:prstGeom>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839891" y="2207419"/>
            <a:ext cx="1660922" cy="57864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Can 16"/>
          <p:cNvSpPr/>
          <p:nvPr/>
        </p:nvSpPr>
        <p:spPr>
          <a:xfrm>
            <a:off x="5322094" y="3536156"/>
            <a:ext cx="578644" cy="578644"/>
          </a:xfrm>
          <a:prstGeom prst="ca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2" name="Straight Connector 21"/>
          <p:cNvCxnSpPr/>
          <p:nvPr/>
        </p:nvCxnSpPr>
        <p:spPr>
          <a:xfrm>
            <a:off x="4250531" y="1928813"/>
            <a:ext cx="0" cy="2571750"/>
          </a:xfrm>
          <a:prstGeom prst="line">
            <a:avLst/>
          </a:prstGeom>
          <a:ln/>
        </p:spPr>
        <p:style>
          <a:lnRef idx="3">
            <a:schemeClr val="dk1"/>
          </a:lnRef>
          <a:fillRef idx="0">
            <a:schemeClr val="dk1"/>
          </a:fillRef>
          <a:effectRef idx="2">
            <a:schemeClr val="dk1"/>
          </a:effectRef>
          <a:fontRef idx="minor">
            <a:schemeClr val="tx1"/>
          </a:fontRef>
        </p:style>
      </p:cxnSp>
      <p:sp>
        <p:nvSpPr>
          <p:cNvPr id="15" name="Date Placeholder 14"/>
          <p:cNvSpPr>
            <a:spLocks noGrp="1"/>
          </p:cNvSpPr>
          <p:nvPr>
            <p:ph type="dt" sz="half" idx="10"/>
          </p:nvPr>
        </p:nvSpPr>
        <p:spPr/>
        <p:txBody>
          <a:bodyPr/>
          <a:lstStyle/>
          <a:p>
            <a:r>
              <a:rPr lang="en-US" smtClean="0"/>
              <a:t>5/13</a:t>
            </a:r>
            <a:endParaRPr lang="en-US"/>
          </a:p>
        </p:txBody>
      </p:sp>
      <p:sp>
        <p:nvSpPr>
          <p:cNvPr id="23" name="Footer Placeholder 22"/>
          <p:cNvSpPr>
            <a:spLocks noGrp="1"/>
          </p:cNvSpPr>
          <p:nvPr>
            <p:ph type="ftr" sz="quarter" idx="11"/>
          </p:nvPr>
        </p:nvSpPr>
        <p:spPr/>
        <p:txBody>
          <a:bodyPr/>
          <a:lstStyle/>
          <a:p>
            <a:r>
              <a:rPr lang="pl-PL" smtClean="0"/>
              <a:t>ES13</a:t>
            </a:r>
            <a:endParaRPr lang="en-US"/>
          </a:p>
        </p:txBody>
      </p:sp>
      <p:sp>
        <p:nvSpPr>
          <p:cNvPr id="24" name="Slide Number Placeholder 23"/>
          <p:cNvSpPr>
            <a:spLocks noGrp="1"/>
          </p:cNvSpPr>
          <p:nvPr>
            <p:ph type="sldNum" sz="quarter" idx="12"/>
          </p:nvPr>
        </p:nvSpPr>
        <p:spPr/>
        <p:txBody>
          <a:bodyPr/>
          <a:lstStyle/>
          <a:p>
            <a:fld id="{D12AA694-00EB-4F4B-AABB-6F50FB178914}" type="slidenum">
              <a:rPr lang="en-US" smtClean="0"/>
              <a:t>13</a:t>
            </a:fld>
            <a:endParaRPr lang="en-US"/>
          </a:p>
        </p:txBody>
      </p:sp>
    </p:spTree>
    <p:extLst>
      <p:ext uri="{BB962C8B-B14F-4D97-AF65-F5344CB8AC3E}">
        <p14:creationId xmlns:p14="http://schemas.microsoft.com/office/powerpoint/2010/main" val="267625495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0" dirty="0" smtClean="0"/>
              <a:t>Programming Models (2)</a:t>
            </a:r>
            <a:endParaRPr lang="en-US" sz="5400" b="0" dirty="0"/>
          </a:p>
        </p:txBody>
      </p:sp>
      <p:sp>
        <p:nvSpPr>
          <p:cNvPr id="30721" name="Rectangle 1"/>
          <p:cNvSpPr>
            <a:spLocks noGrp="1" noChangeArrowheads="1"/>
          </p:cNvSpPr>
          <p:nvPr>
            <p:ph idx="1"/>
          </p:nvPr>
        </p:nvSpPr>
        <p:spPr>
          <a:ln/>
        </p:spPr>
        <p:txBody>
          <a:bodyPr>
            <a:noAutofit/>
          </a:bodyPr>
          <a:lstStyle/>
          <a:p>
            <a:pPr marL="40180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dirty="0" smtClean="0">
                <a:cs typeface="Courier" charset="0"/>
                <a:sym typeface="Courier" charset="0"/>
              </a:rPr>
              <a:t>Fine-grained parallelism</a:t>
            </a:r>
            <a:r>
              <a:rPr lang="en-US" dirty="0">
                <a:cs typeface="Courier" charset="0"/>
                <a:sym typeface="Courier" charset="0"/>
              </a:rPr>
              <a:t/>
            </a:r>
            <a:br>
              <a:rPr lang="en-US" dirty="0">
                <a:cs typeface="Courier" charset="0"/>
                <a:sym typeface="Courier" charset="0"/>
              </a:rPr>
            </a:br>
            <a:r>
              <a:rPr lang="en-US" dirty="0">
                <a:cs typeface="Courier" charset="0"/>
                <a:sym typeface="Courier" charset="0"/>
              </a:rPr>
              <a:t>The </a:t>
            </a:r>
            <a:r>
              <a:rPr lang="en-US" dirty="0" smtClean="0">
                <a:cs typeface="Courier" charset="0"/>
                <a:sym typeface="Courier" charset="0"/>
              </a:rPr>
              <a:t>parallel application </a:t>
            </a:r>
            <a:r>
              <a:rPr lang="en-US" dirty="0">
                <a:cs typeface="Courier" charset="0"/>
                <a:sym typeface="Courier" charset="0"/>
              </a:rPr>
              <a:t>consists of a single process containing several parallel threads that communicate with each other using synchronization primitives</a:t>
            </a:r>
          </a:p>
          <a:p>
            <a:pPr marL="805005" lvl="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sz="2000" dirty="0">
                <a:cs typeface="Courier" charset="0"/>
                <a:sym typeface="Courier" charset="0"/>
              </a:rPr>
              <a:t>Used when the data can fit into a single process, and the communications overhead of the message-passing model is intolerable</a:t>
            </a:r>
          </a:p>
          <a:p>
            <a:pPr marL="805005" lvl="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sz="2000" dirty="0" smtClean="0">
                <a:cs typeface="Courier" charset="0"/>
                <a:sym typeface="Courier" charset="0"/>
              </a:rPr>
              <a:t>“Shared-memory </a:t>
            </a:r>
            <a:r>
              <a:rPr lang="en-US" sz="2000" dirty="0">
                <a:cs typeface="Courier" charset="0"/>
                <a:sym typeface="Courier" charset="0"/>
              </a:rPr>
              <a:t>parallelism” or </a:t>
            </a:r>
            <a:r>
              <a:rPr lang="en-US" sz="2000" dirty="0" smtClean="0">
                <a:cs typeface="Courier" charset="0"/>
                <a:sym typeface="Courier" charset="0"/>
              </a:rPr>
              <a:t>“multi-threaded parallelism</a:t>
            </a:r>
            <a:r>
              <a:rPr lang="en-US" sz="2000" dirty="0">
                <a:cs typeface="Courier" charset="0"/>
                <a:sym typeface="Courier" charset="0"/>
              </a:rPr>
              <a:t>”</a:t>
            </a:r>
          </a:p>
          <a:p>
            <a:pPr marL="805005" lvl="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sz="2000" dirty="0">
                <a:cs typeface="Courier" charset="0"/>
                <a:sym typeface="Courier" charset="0"/>
              </a:rPr>
              <a:t>Implemented using </a:t>
            </a:r>
            <a:r>
              <a:rPr lang="en-US" sz="2000" dirty="0" smtClean="0">
                <a:cs typeface="Courier" charset="0"/>
                <a:sym typeface="Courier" charset="0"/>
              </a:rPr>
              <a:t>compilers and software libraries</a:t>
            </a:r>
          </a:p>
          <a:p>
            <a:pPr marL="1141538" lvl="2"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r>
              <a:rPr lang="en-US" sz="1800" dirty="0" smtClean="0">
                <a:cs typeface="Courier" charset="0"/>
                <a:sym typeface="Courier" charset="0"/>
              </a:rPr>
              <a:t>OpenMP </a:t>
            </a:r>
            <a:r>
              <a:rPr lang="en-US" sz="1800" dirty="0">
                <a:cs typeface="Courier" charset="0"/>
                <a:sym typeface="Courier" charset="0"/>
              </a:rPr>
              <a:t>(Open Multi-Processing) </a:t>
            </a:r>
          </a:p>
          <a:p>
            <a:pPr marL="187507" indent="0">
              <a:buNone/>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endParaRPr lang="en-US" dirty="0">
              <a:cs typeface="Courier" charset="0"/>
              <a:sym typeface="Courier" charset="0"/>
            </a:endParaRPr>
          </a:p>
          <a:p>
            <a:pPr marL="401801" indent="-214294">
              <a:tabLst>
                <a:tab pos="250009" algn="l"/>
                <a:tab pos="500019" algn="l"/>
                <a:tab pos="750028" algn="l"/>
                <a:tab pos="1000038" algn="l"/>
                <a:tab pos="1250048" algn="l"/>
                <a:tab pos="1500058" algn="l"/>
                <a:tab pos="1750067" algn="l"/>
                <a:tab pos="2000077" algn="l"/>
                <a:tab pos="2250086" algn="l"/>
                <a:tab pos="2500096" algn="l"/>
                <a:tab pos="2750105" algn="l"/>
                <a:tab pos="3000114" algn="l"/>
              </a:tabLst>
            </a:pPr>
            <a:endParaRPr lang="en-US" sz="2000" dirty="0">
              <a:cs typeface="Courier" charset="0"/>
              <a:sym typeface="Courier" charset="0"/>
            </a:endParaRPr>
          </a:p>
        </p:txBody>
      </p:sp>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14</a:t>
            </a:fld>
            <a:endParaRPr lang="en-US"/>
          </a:p>
        </p:txBody>
      </p:sp>
    </p:spTree>
    <p:extLst>
      <p:ext uri="{BB962C8B-B14F-4D97-AF65-F5344CB8AC3E}">
        <p14:creationId xmlns:p14="http://schemas.microsoft.com/office/powerpoint/2010/main" val="404137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Advantages of HPC</a:t>
            </a:r>
            <a:endParaRPr lang="en-US" dirty="0"/>
          </a:p>
        </p:txBody>
      </p:sp>
      <p:sp>
        <p:nvSpPr>
          <p:cNvPr id="7" name="Content Placeholder 6"/>
          <p:cNvSpPr>
            <a:spLocks noGrp="1"/>
          </p:cNvSpPr>
          <p:nvPr>
            <p:ph idx="1"/>
          </p:nvPr>
        </p:nvSpPr>
        <p:spPr/>
        <p:txBody>
          <a:bodyPr>
            <a:normAutofit/>
          </a:bodyPr>
          <a:lstStyle/>
          <a:p>
            <a:pPr marL="0" indent="0">
              <a:buNone/>
            </a:pPr>
            <a:r>
              <a:rPr lang="en-US" sz="2800" dirty="0" smtClean="0"/>
              <a:t>More </a:t>
            </a:r>
            <a:r>
              <a:rPr lang="en-US" sz="2800" dirty="0" smtClean="0"/>
              <a:t>scalable than your laptop</a:t>
            </a:r>
          </a:p>
          <a:p>
            <a:r>
              <a:rPr lang="en-US" sz="2800" dirty="0" smtClean="0"/>
              <a:t>Cheaper than a mainframe</a:t>
            </a:r>
          </a:p>
          <a:p>
            <a:r>
              <a:rPr lang="en-US" sz="2800" dirty="0" smtClean="0"/>
              <a:t>Buy or rent only what you need</a:t>
            </a:r>
          </a:p>
          <a:p>
            <a:r>
              <a:rPr lang="en-US" sz="2800" dirty="0" smtClean="0"/>
              <a:t>COTS hardware, software, expertise</a:t>
            </a:r>
            <a:endParaRPr lang="en-US" sz="2800" dirty="0" smtClean="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15</a:t>
            </a:fld>
            <a:endParaRPr lang="en-US"/>
          </a:p>
        </p:txBody>
      </p:sp>
    </p:spTree>
    <p:extLst>
      <p:ext uri="{BB962C8B-B14F-4D97-AF65-F5344CB8AC3E}">
        <p14:creationId xmlns:p14="http://schemas.microsoft.com/office/powerpoint/2010/main" val="73600834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Why HPC</a:t>
            </a:r>
            <a:endParaRPr lang="en-US" dirty="0"/>
          </a:p>
        </p:txBody>
      </p:sp>
      <p:sp>
        <p:nvSpPr>
          <p:cNvPr id="7" name="Content Placeholder 6"/>
          <p:cNvSpPr>
            <a:spLocks noGrp="1"/>
          </p:cNvSpPr>
          <p:nvPr>
            <p:ph idx="1"/>
          </p:nvPr>
        </p:nvSpPr>
        <p:spPr/>
        <p:txBody>
          <a:bodyPr>
            <a:normAutofit/>
          </a:bodyPr>
          <a:lstStyle/>
          <a:p>
            <a:r>
              <a:rPr lang="en-US" sz="2800" dirty="0" smtClean="0"/>
              <a:t>More scalable than your laptop</a:t>
            </a:r>
            <a:endParaRPr lang="en-US" sz="2800" dirty="0" smtClean="0"/>
          </a:p>
          <a:p>
            <a:r>
              <a:rPr lang="en-US" sz="2800" dirty="0" smtClean="0"/>
              <a:t>Cheaper than the mainframe</a:t>
            </a:r>
            <a:endParaRPr lang="en-US" sz="2800" dirty="0" smtClean="0"/>
          </a:p>
          <a:p>
            <a:r>
              <a:rPr lang="en-US" sz="2800" dirty="0" smtClean="0"/>
              <a:t>Buy or rent only what you need</a:t>
            </a:r>
          </a:p>
          <a:p>
            <a:r>
              <a:rPr lang="en-US" sz="2800" dirty="0" smtClean="0"/>
              <a:t>COTS hardware, software, expertise</a:t>
            </a:r>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16</a:t>
            </a:fld>
            <a:endParaRPr lang="en-US"/>
          </a:p>
        </p:txBody>
      </p:sp>
    </p:spTree>
    <p:extLst>
      <p:ext uri="{BB962C8B-B14F-4D97-AF65-F5344CB8AC3E}">
        <p14:creationId xmlns:p14="http://schemas.microsoft.com/office/powerpoint/2010/main" val="16125908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parallel</a:t>
            </a:r>
            <a:endParaRPr lang="en-US" dirty="0"/>
          </a:p>
        </p:txBody>
      </p:sp>
      <p:sp>
        <p:nvSpPr>
          <p:cNvPr id="6" name="Content Placeholder 5"/>
          <p:cNvSpPr>
            <a:spLocks noGrp="1"/>
          </p:cNvSpPr>
          <p:nvPr>
            <p:ph idx="1"/>
          </p:nvPr>
        </p:nvSpPr>
        <p:spPr/>
        <p:txBody>
          <a:bodyPr>
            <a:normAutofit/>
          </a:bodyPr>
          <a:lstStyle/>
          <a:p>
            <a:r>
              <a:rPr lang="en-US" dirty="0" smtClean="0"/>
              <a:t>Embarrassingly parallel</a:t>
            </a:r>
          </a:p>
          <a:p>
            <a:pPr lvl="1"/>
            <a:r>
              <a:rPr lang="en-US" dirty="0" err="1" smtClean="0"/>
              <a:t>Folding@home</a:t>
            </a:r>
            <a:r>
              <a:rPr lang="en-US" dirty="0" smtClean="0"/>
              <a:t>, RSA Challenges, password cracking, …</a:t>
            </a:r>
          </a:p>
          <a:p>
            <a:pPr lvl="1"/>
            <a:r>
              <a:rPr lang="en-US" dirty="0">
                <a:hlinkClick r:id="rId3"/>
              </a:rPr>
              <a:t>http://en.wikipedia.org/wiki/</a:t>
            </a:r>
            <a:r>
              <a:rPr lang="en-US" dirty="0" smtClean="0">
                <a:hlinkClick r:id="rId3"/>
              </a:rPr>
              <a:t>List_of_distributed_computing_projects</a:t>
            </a:r>
            <a:endParaRPr lang="en-US" dirty="0" smtClean="0"/>
          </a:p>
          <a:p>
            <a:r>
              <a:rPr lang="en-US" dirty="0" smtClean="0"/>
              <a:t>Regular structures</a:t>
            </a:r>
          </a:p>
          <a:p>
            <a:pPr lvl="1"/>
            <a:r>
              <a:rPr lang="en-US" dirty="0" smtClean="0"/>
              <a:t>Equal size, stride, processing</a:t>
            </a:r>
          </a:p>
          <a:p>
            <a:pPr lvl="1"/>
            <a:r>
              <a:rPr lang="en-US" dirty="0" smtClean="0"/>
              <a:t>Pipelines</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3810000"/>
            <a:ext cx="2705949" cy="2249524"/>
          </a:xfrm>
          <a:prstGeom prst="rect">
            <a:avLst/>
          </a:prstGeom>
        </p:spPr>
      </p:pic>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17</a:t>
            </a:fld>
            <a:endParaRPr lang="en-US"/>
          </a:p>
        </p:txBody>
      </p:sp>
    </p:spTree>
    <p:extLst>
      <p:ext uri="{BB962C8B-B14F-4D97-AF65-F5344CB8AC3E}">
        <p14:creationId xmlns:p14="http://schemas.microsoft.com/office/powerpoint/2010/main" val="381237707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 good parallel</a:t>
            </a:r>
            <a:endParaRPr lang="en-US" dirty="0"/>
          </a:p>
        </p:txBody>
      </p:sp>
      <p:sp>
        <p:nvSpPr>
          <p:cNvPr id="6" name="Content Placeholder 5"/>
          <p:cNvSpPr>
            <a:spLocks noGrp="1"/>
          </p:cNvSpPr>
          <p:nvPr>
            <p:ph idx="1"/>
          </p:nvPr>
        </p:nvSpPr>
        <p:spPr/>
        <p:txBody>
          <a:bodyPr>
            <a:normAutofit/>
          </a:bodyPr>
          <a:lstStyle/>
          <a:p>
            <a:r>
              <a:rPr lang="en-US" dirty="0" smtClean="0"/>
              <a:t>Serial algorithms</a:t>
            </a:r>
          </a:p>
          <a:p>
            <a:pPr lvl="1"/>
            <a:r>
              <a:rPr lang="en-US" dirty="0" smtClean="0"/>
              <a:t>Those that don’t parallelize easily</a:t>
            </a:r>
          </a:p>
          <a:p>
            <a:r>
              <a:rPr lang="en-US" dirty="0" smtClean="0"/>
              <a:t>Irregular data &amp; communications structures</a:t>
            </a:r>
          </a:p>
          <a:p>
            <a:pPr lvl="1"/>
            <a:r>
              <a:rPr lang="en-US" dirty="0" smtClean="0"/>
              <a:t>E.g., surface/subsurface water hydrology modeling</a:t>
            </a:r>
          </a:p>
          <a:p>
            <a:r>
              <a:rPr lang="en-US" dirty="0" smtClean="0"/>
              <a:t>Tightly-</a:t>
            </a:r>
            <a:r>
              <a:rPr lang="en-US" dirty="0"/>
              <a:t>c</a:t>
            </a:r>
            <a:r>
              <a:rPr lang="en-US" dirty="0" smtClean="0"/>
              <a:t>oupled algorithms</a:t>
            </a:r>
          </a:p>
          <a:p>
            <a:r>
              <a:rPr lang="en-US" dirty="0" smtClean="0"/>
              <a:t>Unbalanced algorithms</a:t>
            </a:r>
          </a:p>
          <a:p>
            <a:pPr lvl="1"/>
            <a:r>
              <a:rPr lang="en-US" dirty="0" smtClean="0"/>
              <a:t>Master/worker algorithms, where the worker load is uneven</a:t>
            </a:r>
            <a:endParaRPr lang="en-US" dirty="0"/>
          </a:p>
        </p:txBody>
      </p:sp>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18</a:t>
            </a:fld>
            <a:endParaRPr lang="en-US"/>
          </a:p>
        </p:txBody>
      </p:sp>
    </p:spTree>
    <p:extLst>
      <p:ext uri="{BB962C8B-B14F-4D97-AF65-F5344CB8AC3E}">
        <p14:creationId xmlns:p14="http://schemas.microsoft.com/office/powerpoint/2010/main" val="209471791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Amdahl’s Law</a:t>
            </a:r>
            <a:endParaRPr lang="en-US"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9463" y="3796339"/>
            <a:ext cx="7581901" cy="1766261"/>
          </a:xfrm>
        </p:spPr>
      </p:pic>
      <p:sp>
        <p:nvSpPr>
          <p:cNvPr id="4" name="TextBox 3"/>
          <p:cNvSpPr txBox="1"/>
          <p:nvPr/>
        </p:nvSpPr>
        <p:spPr>
          <a:xfrm>
            <a:off x="1219200" y="2017693"/>
            <a:ext cx="6525770" cy="954107"/>
          </a:xfrm>
          <a:prstGeom prst="rect">
            <a:avLst/>
          </a:prstGeom>
          <a:noFill/>
        </p:spPr>
        <p:txBody>
          <a:bodyPr wrap="none" rtlCol="0">
            <a:spAutoFit/>
          </a:bodyPr>
          <a:lstStyle/>
          <a:p>
            <a:pPr algn="l"/>
            <a:r>
              <a:rPr lang="en-US" dirty="0" smtClean="0">
                <a:solidFill>
                  <a:srgbClr val="FFFF00"/>
                </a:solidFill>
              </a:rPr>
              <a:t>If </a:t>
            </a:r>
            <a:r>
              <a:rPr lang="en-US" dirty="0">
                <a:solidFill>
                  <a:srgbClr val="FFFF00"/>
                </a:solidFill>
              </a:rPr>
              <a:t>you enhance </a:t>
            </a:r>
            <a:r>
              <a:rPr lang="en-US" dirty="0" smtClean="0">
                <a:solidFill>
                  <a:srgbClr val="FFFF00"/>
                </a:solidFill>
              </a:rPr>
              <a:t>a fraction </a:t>
            </a:r>
            <a:r>
              <a:rPr lang="en-US" dirty="0">
                <a:solidFill>
                  <a:srgbClr val="FFFF00"/>
                </a:solidFill>
              </a:rPr>
              <a:t>f of a </a:t>
            </a:r>
            <a:r>
              <a:rPr lang="en-US" dirty="0" smtClean="0">
                <a:solidFill>
                  <a:srgbClr val="FFFF00"/>
                </a:solidFill>
              </a:rPr>
              <a:t>computation</a:t>
            </a:r>
          </a:p>
          <a:p>
            <a:pPr algn="l"/>
            <a:r>
              <a:rPr lang="en-US" dirty="0" smtClean="0">
                <a:solidFill>
                  <a:srgbClr val="FFFF00"/>
                </a:solidFill>
              </a:rPr>
              <a:t>by </a:t>
            </a:r>
            <a:r>
              <a:rPr lang="en-US" dirty="0">
                <a:solidFill>
                  <a:srgbClr val="FFFF00"/>
                </a:solidFill>
              </a:rPr>
              <a:t>a speedup S, the </a:t>
            </a:r>
            <a:r>
              <a:rPr lang="en-US" i="1" dirty="0" smtClean="0">
                <a:solidFill>
                  <a:srgbClr val="FFFF00"/>
                </a:solidFill>
              </a:rPr>
              <a:t>overall</a:t>
            </a:r>
            <a:r>
              <a:rPr lang="en-US" dirty="0" smtClean="0">
                <a:solidFill>
                  <a:srgbClr val="FFFF00"/>
                </a:solidFill>
              </a:rPr>
              <a:t> speedup </a:t>
            </a:r>
            <a:r>
              <a:rPr lang="en-US" dirty="0">
                <a:solidFill>
                  <a:srgbClr val="FFFF00"/>
                </a:solidFill>
              </a:rPr>
              <a:t>is:</a:t>
            </a:r>
          </a:p>
        </p:txBody>
      </p:sp>
      <p:sp>
        <p:nvSpPr>
          <p:cNvPr id="5" name="Date Placeholder 4"/>
          <p:cNvSpPr>
            <a:spLocks noGrp="1"/>
          </p:cNvSpPr>
          <p:nvPr>
            <p:ph type="dt" sz="half" idx="10"/>
          </p:nvPr>
        </p:nvSpPr>
        <p:spPr/>
        <p:txBody>
          <a:bodyPr/>
          <a:lstStyle/>
          <a:p>
            <a:r>
              <a:rPr lang="en-US" smtClean="0"/>
              <a:t>5/13</a:t>
            </a:r>
            <a:endParaRPr lang="en-US"/>
          </a:p>
        </p:txBody>
      </p:sp>
      <p:sp>
        <p:nvSpPr>
          <p:cNvPr id="6" name="Footer Placeholder 5"/>
          <p:cNvSpPr>
            <a:spLocks noGrp="1"/>
          </p:cNvSpPr>
          <p:nvPr>
            <p:ph type="ftr" sz="quarter" idx="11"/>
          </p:nvPr>
        </p:nvSpPr>
        <p:spPr/>
        <p:txBody>
          <a:bodyPr/>
          <a:lstStyle/>
          <a:p>
            <a:r>
              <a:rPr lang="pl-PL" smtClean="0"/>
              <a:t>ES13</a:t>
            </a:r>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19</a:t>
            </a:fld>
            <a:endParaRPr lang="en-US"/>
          </a:p>
        </p:txBody>
      </p:sp>
    </p:spTree>
    <p:extLst>
      <p:ext uri="{BB962C8B-B14F-4D97-AF65-F5344CB8AC3E}">
        <p14:creationId xmlns:p14="http://schemas.microsoft.com/office/powerpoint/2010/main" val="277364679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Amdahl’s Law</a:t>
            </a:r>
            <a:endParaRPr lang="en-US" dirty="0"/>
          </a:p>
        </p:txBody>
      </p:sp>
      <p:pic>
        <p:nvPicPr>
          <p:cNvPr id="11" name="Content Placehold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97282" y="1622297"/>
            <a:ext cx="6172200" cy="4530559"/>
          </a:xfrm>
        </p:spPr>
      </p:pic>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20</a:t>
            </a:fld>
            <a:endParaRPr lang="en-US"/>
          </a:p>
        </p:txBody>
      </p:sp>
    </p:spTree>
    <p:extLst>
      <p:ext uri="{BB962C8B-B14F-4D97-AF65-F5344CB8AC3E}">
        <p14:creationId xmlns:p14="http://schemas.microsoft.com/office/powerpoint/2010/main" val="284089526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CPUs and GPUs</a:t>
            </a:r>
            <a:endParaRPr lang="en-US" dirty="0"/>
          </a:p>
        </p:txBody>
      </p:sp>
      <p:sp>
        <p:nvSpPr>
          <p:cNvPr id="7" name="Text Placeholder 6"/>
          <p:cNvSpPr>
            <a:spLocks noGrp="1"/>
          </p:cNvSpPr>
          <p:nvPr>
            <p:ph type="body" idx="1"/>
          </p:nvPr>
        </p:nvSpPr>
        <p:spPr/>
        <p:txBody>
          <a:bodyPr/>
          <a:lstStyle/>
          <a:p>
            <a:endParaRPr lang="en-US"/>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21</a:t>
            </a:fld>
            <a:endParaRPr lang="en-US"/>
          </a:p>
        </p:txBody>
      </p:sp>
    </p:spTree>
    <p:extLst>
      <p:ext uri="{BB962C8B-B14F-4D97-AF65-F5344CB8AC3E}">
        <p14:creationId xmlns:p14="http://schemas.microsoft.com/office/powerpoint/2010/main" val="33960995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b="0" dirty="0" smtClean="0"/>
              <a:t>CPU</a:t>
            </a:r>
            <a:endParaRPr lang="en-US" b="0" dirty="0"/>
          </a:p>
        </p:txBody>
      </p:sp>
      <p:sp>
        <p:nvSpPr>
          <p:cNvPr id="17410" name="Rectangle 2"/>
          <p:cNvSpPr>
            <a:spLocks noGrp="1" noChangeArrowheads="1"/>
          </p:cNvSpPr>
          <p:nvPr>
            <p:ph idx="1"/>
          </p:nvPr>
        </p:nvSpPr>
        <p:spPr>
          <a:ln/>
        </p:spPr>
        <p:txBody>
          <a:bodyPr>
            <a:normAutofit/>
          </a:bodyPr>
          <a:lstStyle/>
          <a:p>
            <a:pPr marL="625024"/>
            <a:r>
              <a:rPr lang="en-US" b="0" dirty="0" smtClean="0"/>
              <a:t>Central processing unit</a:t>
            </a:r>
          </a:p>
          <a:p>
            <a:pPr marL="625024"/>
            <a:r>
              <a:rPr lang="en-US" dirty="0" smtClean="0"/>
              <a:t>Executes serially instructions stored in memory</a:t>
            </a:r>
          </a:p>
          <a:p>
            <a:pPr marL="625024"/>
            <a:r>
              <a:rPr lang="en-US" dirty="0"/>
              <a:t>A CPU may contain a handful of cores</a:t>
            </a:r>
          </a:p>
          <a:p>
            <a:pPr marL="625024"/>
            <a:r>
              <a:rPr lang="en-US" dirty="0" smtClean="0"/>
              <a:t>Focus is on executing instructions as quickly as possible</a:t>
            </a:r>
          </a:p>
          <a:p>
            <a:pPr marL="1028228" lvl="1"/>
            <a:r>
              <a:rPr lang="en-US" b="0" dirty="0" smtClean="0"/>
              <a:t>Aggressive caching (L1, L2)</a:t>
            </a:r>
          </a:p>
          <a:p>
            <a:pPr marL="1028228" lvl="1"/>
            <a:r>
              <a:rPr lang="en-US" dirty="0" smtClean="0"/>
              <a:t>Pipelined architecture</a:t>
            </a:r>
          </a:p>
          <a:p>
            <a:pPr marL="1028228" lvl="1"/>
            <a:r>
              <a:rPr lang="en-US" b="0" dirty="0" smtClean="0"/>
              <a:t>Optimized execution strategies</a:t>
            </a:r>
          </a:p>
          <a:p>
            <a:pPr marL="625024"/>
            <a:endParaRPr lang="en-US" b="0"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22</a:t>
            </a:fld>
            <a:endParaRPr lang="en-US"/>
          </a:p>
        </p:txBody>
      </p:sp>
    </p:spTree>
    <p:extLst>
      <p:ext uri="{BB962C8B-B14F-4D97-AF65-F5344CB8AC3E}">
        <p14:creationId xmlns:p14="http://schemas.microsoft.com/office/powerpoint/2010/main" val="2120790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b="0" dirty="0" smtClean="0"/>
              <a:t>GPU</a:t>
            </a:r>
            <a:endParaRPr lang="en-US" b="0" dirty="0"/>
          </a:p>
        </p:txBody>
      </p:sp>
      <p:sp>
        <p:nvSpPr>
          <p:cNvPr id="17410" name="Rectangle 2"/>
          <p:cNvSpPr>
            <a:spLocks noGrp="1" noChangeArrowheads="1"/>
          </p:cNvSpPr>
          <p:nvPr>
            <p:ph idx="1"/>
          </p:nvPr>
        </p:nvSpPr>
        <p:spPr>
          <a:ln/>
        </p:spPr>
        <p:txBody>
          <a:bodyPr>
            <a:normAutofit fontScale="92500" lnSpcReduction="10000"/>
          </a:bodyPr>
          <a:lstStyle/>
          <a:p>
            <a:pPr marL="625024"/>
            <a:r>
              <a:rPr lang="en-US" b="0" dirty="0" smtClean="0"/>
              <a:t>Graphics processing unit</a:t>
            </a:r>
          </a:p>
          <a:p>
            <a:pPr marL="625024"/>
            <a:r>
              <a:rPr lang="en-US" dirty="0" smtClean="0"/>
              <a:t>Parallel throughput architecture</a:t>
            </a:r>
          </a:p>
          <a:p>
            <a:pPr marL="1028228" lvl="1"/>
            <a:r>
              <a:rPr lang="en-US" dirty="0" smtClean="0"/>
              <a:t>Focus is on executing many GPU cores slowly, rather than a single CPU very quickly</a:t>
            </a:r>
          </a:p>
          <a:p>
            <a:pPr marL="625024"/>
            <a:r>
              <a:rPr lang="en-US" b="0" dirty="0" smtClean="0"/>
              <a:t>Simpler processor</a:t>
            </a:r>
          </a:p>
          <a:p>
            <a:pPr marL="625024"/>
            <a:r>
              <a:rPr lang="en-US" dirty="0" smtClean="0"/>
              <a:t>Hundreds of cores in a single </a:t>
            </a:r>
            <a:r>
              <a:rPr lang="en-US" dirty="0" smtClean="0"/>
              <a:t>GPU</a:t>
            </a:r>
          </a:p>
          <a:p>
            <a:pPr marL="625024"/>
            <a:r>
              <a:rPr lang="en-US" dirty="0" smtClean="0"/>
              <a:t>“Single-Instruction Multiple-Data”</a:t>
            </a:r>
            <a:endParaRPr lang="en-US" dirty="0" smtClean="0"/>
          </a:p>
          <a:p>
            <a:pPr marL="625024"/>
            <a:r>
              <a:rPr lang="en-US" b="0" dirty="0" smtClean="0"/>
              <a:t>Ideal for embarrassingly parallel graphics problems</a:t>
            </a:r>
          </a:p>
          <a:p>
            <a:pPr marL="1028228" lvl="1"/>
            <a:r>
              <a:rPr lang="en-US" dirty="0" smtClean="0"/>
              <a:t>e.g., 3D projection, where each pixel is rendered </a:t>
            </a:r>
            <a:r>
              <a:rPr lang="en-US" dirty="0" smtClean="0"/>
              <a:t>independently</a:t>
            </a:r>
            <a:endParaRPr lang="en-US" b="0"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23</a:t>
            </a:fld>
            <a:endParaRPr lang="en-US"/>
          </a:p>
        </p:txBody>
      </p:sp>
    </p:spTree>
    <p:extLst>
      <p:ext uri="{BB962C8B-B14F-4D97-AF65-F5344CB8AC3E}">
        <p14:creationId xmlns:p14="http://schemas.microsoft.com/office/powerpoint/2010/main" val="3463010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Performance Computing</a:t>
            </a:r>
            <a:endParaRPr lang="en-US" dirty="0"/>
          </a:p>
        </p:txBody>
      </p:sp>
      <p:sp>
        <p:nvSpPr>
          <p:cNvPr id="3" name="Date Placeholder 2"/>
          <p:cNvSpPr>
            <a:spLocks noGrp="1"/>
          </p:cNvSpPr>
          <p:nvPr>
            <p:ph type="dt" sz="half" idx="10"/>
          </p:nvPr>
        </p:nvSpPr>
        <p:spPr/>
        <p:txBody>
          <a:bodyPr/>
          <a:lstStyle/>
          <a:p>
            <a:r>
              <a:rPr lang="en-US" smtClean="0"/>
              <a:t>5/13</a:t>
            </a:r>
            <a:endParaRPr lang="en-US"/>
          </a:p>
        </p:txBody>
      </p:sp>
      <p:sp>
        <p:nvSpPr>
          <p:cNvPr id="4" name="Footer Placeholder 3"/>
          <p:cNvSpPr>
            <a:spLocks noGrp="1"/>
          </p:cNvSpPr>
          <p:nvPr>
            <p:ph type="ftr" sz="quarter" idx="11"/>
          </p:nvPr>
        </p:nvSpPr>
        <p:spPr/>
        <p:txBody>
          <a:bodyPr/>
          <a:lstStyle/>
          <a:p>
            <a:r>
              <a:rPr lang="pl-PL" smtClean="0"/>
              <a:t>ES13</a:t>
            </a:r>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24</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828800"/>
            <a:ext cx="6934200" cy="4359519"/>
          </a:xfrm>
          <a:prstGeom prst="rect">
            <a:avLst/>
          </a:prstGeom>
        </p:spPr>
      </p:pic>
      <p:sp>
        <p:nvSpPr>
          <p:cNvPr id="6" name="TextBox 5"/>
          <p:cNvSpPr txBox="1"/>
          <p:nvPr/>
        </p:nvSpPr>
        <p:spPr>
          <a:xfrm>
            <a:off x="1116032" y="6172200"/>
            <a:ext cx="6884968" cy="892552"/>
          </a:xfrm>
          <a:prstGeom prst="rect">
            <a:avLst/>
          </a:prstGeom>
          <a:noFill/>
        </p:spPr>
        <p:txBody>
          <a:bodyPr wrap="none" rtlCol="0">
            <a:spAutoFit/>
          </a:bodyPr>
          <a:lstStyle/>
          <a:p>
            <a:r>
              <a:rPr lang="en-US" sz="2400" dirty="0">
                <a:hlinkClick r:id="rId4"/>
              </a:rPr>
              <a:t>http://www.pgroup.com/lit/articles/insider/v2n1a5.</a:t>
            </a:r>
            <a:r>
              <a:rPr lang="en-US" sz="2400" dirty="0" smtClean="0">
                <a:hlinkClick r:id="rId4"/>
              </a:rPr>
              <a:t>htm</a:t>
            </a:r>
            <a:endParaRPr lang="en-US" sz="2400" dirty="0" smtClean="0"/>
          </a:p>
          <a:p>
            <a:endParaRPr lang="en-US" dirty="0"/>
          </a:p>
        </p:txBody>
      </p:sp>
    </p:spTree>
    <p:extLst>
      <p:ext uri="{BB962C8B-B14F-4D97-AF65-F5344CB8AC3E}">
        <p14:creationId xmlns:p14="http://schemas.microsoft.com/office/powerpoint/2010/main" val="286648932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b="0" dirty="0" smtClean="0"/>
              <a:t>GPGPU</a:t>
            </a:r>
            <a:endParaRPr lang="en-US" b="0" dirty="0"/>
          </a:p>
        </p:txBody>
      </p:sp>
      <p:sp>
        <p:nvSpPr>
          <p:cNvPr id="17410" name="Rectangle 2"/>
          <p:cNvSpPr>
            <a:spLocks noGrp="1" noChangeArrowheads="1"/>
          </p:cNvSpPr>
          <p:nvPr>
            <p:ph idx="1"/>
          </p:nvPr>
        </p:nvSpPr>
        <p:spPr>
          <a:ln/>
        </p:spPr>
        <p:txBody>
          <a:bodyPr>
            <a:normAutofit fontScale="92500" lnSpcReduction="20000"/>
          </a:bodyPr>
          <a:lstStyle/>
          <a:p>
            <a:pPr marL="625024"/>
            <a:r>
              <a:rPr lang="en-US" b="0" dirty="0" smtClean="0"/>
              <a:t>General-purpose computing on graphics processing units</a:t>
            </a:r>
          </a:p>
          <a:p>
            <a:pPr marL="625024"/>
            <a:r>
              <a:rPr lang="en-US" dirty="0" smtClean="0"/>
              <a:t>Use of GPU for computation in applications traditionally handled by CPUs</a:t>
            </a:r>
          </a:p>
          <a:p>
            <a:pPr marL="625024"/>
            <a:r>
              <a:rPr lang="en-US" b="0" dirty="0" smtClean="0"/>
              <a:t>Application a good fit for GPU </a:t>
            </a:r>
            <a:r>
              <a:rPr lang="en-US" dirty="0" smtClean="0"/>
              <a:t>when</a:t>
            </a:r>
            <a:endParaRPr lang="en-US" b="0" dirty="0" smtClean="0"/>
          </a:p>
          <a:p>
            <a:pPr marL="1028228" lvl="1"/>
            <a:r>
              <a:rPr lang="en-US" dirty="0" smtClean="0"/>
              <a:t>Embarrassingly parallel</a:t>
            </a:r>
          </a:p>
          <a:p>
            <a:pPr marL="1028228" lvl="1"/>
            <a:r>
              <a:rPr lang="en-US" b="0" dirty="0" smtClean="0"/>
              <a:t>Computationally intensive</a:t>
            </a:r>
          </a:p>
          <a:p>
            <a:pPr marL="1028228" lvl="1"/>
            <a:r>
              <a:rPr lang="en-US" dirty="0" smtClean="0"/>
              <a:t>Minimal dependencies between data elements</a:t>
            </a:r>
            <a:endParaRPr lang="en-US" b="0" dirty="0" smtClean="0"/>
          </a:p>
          <a:p>
            <a:pPr marL="625024"/>
            <a:r>
              <a:rPr lang="en-US" dirty="0" smtClean="0"/>
              <a:t>Not so good when</a:t>
            </a:r>
          </a:p>
          <a:p>
            <a:pPr marL="1028228" lvl="1"/>
            <a:r>
              <a:rPr lang="en-US" b="0" dirty="0" smtClean="0"/>
              <a:t>Extensive data transfer from CPU to GPU memory are </a:t>
            </a:r>
            <a:r>
              <a:rPr lang="en-US" b="0" dirty="0" smtClean="0"/>
              <a:t>required</a:t>
            </a:r>
          </a:p>
          <a:p>
            <a:pPr marL="1028228" lvl="1"/>
            <a:r>
              <a:rPr lang="en-US" dirty="0" smtClean="0"/>
              <a:t>When data are accessed irregularly</a:t>
            </a:r>
            <a:endParaRPr lang="en-US" b="0"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25</a:t>
            </a:fld>
            <a:endParaRPr lang="en-US"/>
          </a:p>
        </p:txBody>
      </p:sp>
    </p:spTree>
    <p:extLst>
      <p:ext uri="{BB962C8B-B14F-4D97-AF65-F5344CB8AC3E}">
        <p14:creationId xmlns:p14="http://schemas.microsoft.com/office/powerpoint/2010/main" val="1314700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b="0" dirty="0" smtClean="0"/>
              <a:t>Programming models</a:t>
            </a:r>
            <a:endParaRPr lang="en-US" b="0" dirty="0"/>
          </a:p>
        </p:txBody>
      </p:sp>
      <p:sp>
        <p:nvSpPr>
          <p:cNvPr id="17410" name="Rectangle 2"/>
          <p:cNvSpPr>
            <a:spLocks noGrp="1" noChangeArrowheads="1"/>
          </p:cNvSpPr>
          <p:nvPr>
            <p:ph idx="1"/>
          </p:nvPr>
        </p:nvSpPr>
        <p:spPr>
          <a:ln/>
        </p:spPr>
        <p:txBody>
          <a:bodyPr>
            <a:normAutofit/>
          </a:bodyPr>
          <a:lstStyle/>
          <a:p>
            <a:pPr marL="625024"/>
            <a:r>
              <a:rPr lang="en-US" b="0" dirty="0" smtClean="0"/>
              <a:t>CUDA</a:t>
            </a:r>
          </a:p>
          <a:p>
            <a:pPr marL="1028228" lvl="1"/>
            <a:r>
              <a:rPr lang="en-US" dirty="0" err="1" smtClean="0"/>
              <a:t>Nvidia</a:t>
            </a:r>
            <a:r>
              <a:rPr lang="en-US" dirty="0" smtClean="0"/>
              <a:t> proprietary</a:t>
            </a:r>
          </a:p>
          <a:p>
            <a:pPr marL="1028228" lvl="1"/>
            <a:r>
              <a:rPr lang="en-US" dirty="0" smtClean="0"/>
              <a:t>Architectural and programming framework</a:t>
            </a:r>
          </a:p>
          <a:p>
            <a:pPr marL="1028228" lvl="1"/>
            <a:r>
              <a:rPr lang="en-US" b="0" dirty="0" smtClean="0"/>
              <a:t>C/C++ and extensions</a:t>
            </a:r>
          </a:p>
          <a:p>
            <a:pPr marL="1028228" lvl="1"/>
            <a:r>
              <a:rPr lang="en-US" dirty="0" smtClean="0"/>
              <a:t>Compilers and </a:t>
            </a:r>
            <a:r>
              <a:rPr lang="en-US" dirty="0" smtClean="0"/>
              <a:t>software libraries</a:t>
            </a:r>
            <a:endParaRPr lang="en-US" dirty="0" smtClean="0"/>
          </a:p>
          <a:p>
            <a:pPr marL="1028228" lvl="1"/>
            <a:r>
              <a:rPr lang="en-US" b="0" dirty="0" smtClean="0"/>
              <a:t>Generations of GPUs:  Fermi, Tesla, </a:t>
            </a:r>
            <a:r>
              <a:rPr lang="en-US" b="0" dirty="0" err="1" smtClean="0"/>
              <a:t>Kepler</a:t>
            </a:r>
            <a:endParaRPr lang="en-US" dirty="0" smtClean="0"/>
          </a:p>
          <a:p>
            <a:pPr marL="625024"/>
            <a:r>
              <a:rPr lang="en-US" dirty="0" err="1" smtClean="0"/>
              <a:t>OpenCL</a:t>
            </a:r>
            <a:endParaRPr lang="en-US" dirty="0"/>
          </a:p>
          <a:p>
            <a:pPr marL="1028228" lvl="1"/>
            <a:r>
              <a:rPr lang="en-US" b="0" dirty="0" smtClean="0"/>
              <a:t>Open standard competitor to CUDA</a:t>
            </a:r>
            <a:endParaRPr lang="en-US" b="0"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26</a:t>
            </a:fld>
            <a:endParaRPr lang="en-US"/>
          </a:p>
        </p:txBody>
      </p:sp>
    </p:spTree>
    <p:extLst>
      <p:ext uri="{BB962C8B-B14F-4D97-AF65-F5344CB8AC3E}">
        <p14:creationId xmlns:p14="http://schemas.microsoft.com/office/powerpoint/2010/main" val="3391055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sz="4800" dirty="0" smtClean="0"/>
              <a:t>GPU-enabled applications</a:t>
            </a:r>
            <a:endParaRPr lang="en-US" sz="4800" b="0" dirty="0"/>
          </a:p>
        </p:txBody>
      </p:sp>
      <p:sp>
        <p:nvSpPr>
          <p:cNvPr id="17410" name="Rectangle 2"/>
          <p:cNvSpPr>
            <a:spLocks noGrp="1" noChangeArrowheads="1"/>
          </p:cNvSpPr>
          <p:nvPr>
            <p:ph idx="1"/>
          </p:nvPr>
        </p:nvSpPr>
        <p:spPr>
          <a:ln/>
        </p:spPr>
        <p:txBody>
          <a:bodyPr>
            <a:normAutofit/>
          </a:bodyPr>
          <a:lstStyle/>
          <a:p>
            <a:pPr marL="625024"/>
            <a:r>
              <a:rPr lang="en-US" b="0" dirty="0" smtClean="0"/>
              <a:t>Application writers provide GPGPU support</a:t>
            </a:r>
          </a:p>
          <a:p>
            <a:pPr marL="1028228" lvl="1"/>
            <a:r>
              <a:rPr lang="en-US" dirty="0" smtClean="0"/>
              <a:t>Amber</a:t>
            </a:r>
          </a:p>
          <a:p>
            <a:pPr marL="1028228" lvl="1"/>
            <a:r>
              <a:rPr lang="en-US" dirty="0" smtClean="0"/>
              <a:t>GAMESS</a:t>
            </a:r>
          </a:p>
          <a:p>
            <a:pPr marL="1028228" lvl="1"/>
            <a:r>
              <a:rPr lang="en-US" dirty="0" smtClean="0"/>
              <a:t>MATLAB</a:t>
            </a:r>
          </a:p>
          <a:p>
            <a:pPr marL="1028228" lvl="1"/>
            <a:r>
              <a:rPr lang="en-US" b="0" dirty="0" err="1" smtClean="0"/>
              <a:t>Mathematica</a:t>
            </a:r>
            <a:endParaRPr lang="en-US" dirty="0"/>
          </a:p>
          <a:p>
            <a:pPr marL="1028228" lvl="1"/>
            <a:r>
              <a:rPr lang="en-US" b="0" dirty="0" smtClean="0"/>
              <a:t>…</a:t>
            </a:r>
            <a:r>
              <a:rPr lang="en-US" dirty="0"/>
              <a:t/>
            </a:r>
            <a:br>
              <a:rPr lang="en-US" dirty="0"/>
            </a:br>
            <a:r>
              <a:rPr lang="en-US" dirty="0" smtClean="0"/>
              <a:t/>
            </a:r>
            <a:br>
              <a:rPr lang="en-US" dirty="0" smtClean="0"/>
            </a:br>
            <a:r>
              <a:rPr lang="en-US" dirty="0"/>
              <a:t>See list at </a:t>
            </a:r>
            <a:r>
              <a:rPr lang="en-US" dirty="0">
                <a:hlinkClick r:id="rId2"/>
              </a:rPr>
              <a:t>http://www.nvidia.com/docs/IO/123576/nv-applications-catalog-</a:t>
            </a:r>
            <a:r>
              <a:rPr lang="en-US" dirty="0" smtClean="0">
                <a:hlinkClick r:id="rId2"/>
              </a:rPr>
              <a:t>lowres.pdf</a:t>
            </a:r>
            <a:endParaRPr lang="en-US" dirty="0" smtClean="0"/>
          </a:p>
          <a:p>
            <a:pPr marL="1028228" lvl="1"/>
            <a:endParaRPr lang="en-US" b="0" dirty="0" smtClean="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27</a:t>
            </a:fld>
            <a:endParaRPr lang="en-US"/>
          </a:p>
        </p:txBody>
      </p:sp>
    </p:spTree>
    <p:extLst>
      <p:ext uri="{BB962C8B-B14F-4D97-AF65-F5344CB8AC3E}">
        <p14:creationId xmlns:p14="http://schemas.microsoft.com/office/powerpoint/2010/main" val="1312090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ln/>
        </p:spPr>
        <p:txBody>
          <a:bodyPr/>
          <a:lstStyle/>
          <a:p>
            <a:r>
              <a:rPr lang="en-US" b="0" dirty="0" smtClean="0"/>
              <a:t>Demonstration</a:t>
            </a:r>
            <a:endParaRPr lang="en-US" b="0" dirty="0"/>
          </a:p>
        </p:txBody>
      </p:sp>
      <p:sp>
        <p:nvSpPr>
          <p:cNvPr id="20482" name="Rectangle 2"/>
          <p:cNvSpPr>
            <a:spLocks noGrp="1" noChangeArrowheads="1"/>
          </p:cNvSpPr>
          <p:nvPr>
            <p:ph idx="1"/>
          </p:nvPr>
        </p:nvSpPr>
        <p:spPr>
          <a:ln/>
        </p:spPr>
        <p:txBody>
          <a:bodyPr>
            <a:noAutofit/>
          </a:bodyPr>
          <a:lstStyle/>
          <a:p>
            <a:pPr marL="0" indent="0">
              <a:buNone/>
            </a:pPr>
            <a:r>
              <a:rPr lang="en-US" dirty="0" smtClean="0"/>
              <a:t>Task:  Compare CPU / GPU performance in MATLAB</a:t>
            </a:r>
          </a:p>
          <a:p>
            <a:pPr marL="0" indent="0">
              <a:buNone/>
            </a:pPr>
            <a:endParaRPr lang="en-US" dirty="0"/>
          </a:p>
          <a:p>
            <a:pPr marL="0" indent="0">
              <a:buNone/>
            </a:pPr>
            <a:r>
              <a:rPr lang="en-US" dirty="0" smtClean="0"/>
              <a:t>Demonstrated on the Statistics Department &amp; LSA CUDA and Visualization Workstation</a:t>
            </a:r>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pPr/>
              <a:t>28</a:t>
            </a:fld>
            <a:endParaRPr lang="en-US"/>
          </a:p>
        </p:txBody>
      </p:sp>
    </p:spTree>
    <p:extLst>
      <p:ext uri="{BB962C8B-B14F-4D97-AF65-F5344CB8AC3E}">
        <p14:creationId xmlns:p14="http://schemas.microsoft.com/office/powerpoint/2010/main" val="67224600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Session</a:t>
            </a:r>
            <a:endParaRPr lang="en-US" dirty="0"/>
          </a:p>
        </p:txBody>
      </p:sp>
      <p:sp>
        <p:nvSpPr>
          <p:cNvPr id="3" name="Content Placeholder 2"/>
          <p:cNvSpPr>
            <a:spLocks noGrp="1"/>
          </p:cNvSpPr>
          <p:nvPr>
            <p:ph idx="1"/>
          </p:nvPr>
        </p:nvSpPr>
        <p:spPr/>
        <p:txBody>
          <a:bodyPr/>
          <a:lstStyle/>
          <a:p>
            <a:r>
              <a:rPr lang="en-US" dirty="0" smtClean="0"/>
              <a:t>Introduction to the CUDA GPU and Visualization Workstation Available to LSA</a:t>
            </a:r>
            <a:br>
              <a:rPr lang="en-US" dirty="0" smtClean="0"/>
            </a:br>
            <a:r>
              <a:rPr lang="en-US" dirty="0" smtClean="0"/>
              <a:t>Presenter:  Seth Meyer</a:t>
            </a:r>
            <a:br>
              <a:rPr lang="en-US" dirty="0" smtClean="0"/>
            </a:br>
            <a:r>
              <a:rPr lang="en-US" dirty="0" smtClean="0"/>
              <a:t/>
            </a:r>
            <a:br>
              <a:rPr lang="en-US" dirty="0" smtClean="0"/>
            </a:br>
            <a:r>
              <a:rPr lang="en-US" dirty="0" smtClean="0"/>
              <a:t>Thursday, 5/9, 1:00 pm – 3:00 pm</a:t>
            </a:r>
            <a:br>
              <a:rPr lang="en-US" dirty="0" smtClean="0"/>
            </a:br>
            <a:r>
              <a:rPr lang="en-US" dirty="0" smtClean="0"/>
              <a:t>429 West Hall</a:t>
            </a:r>
            <a:br>
              <a:rPr lang="en-US" dirty="0" smtClean="0"/>
            </a:br>
            <a:r>
              <a:rPr lang="en-US" dirty="0" smtClean="0"/>
              <a:t>1085 South University, Central Campus</a:t>
            </a:r>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29</a:t>
            </a:fld>
            <a:endParaRPr lang="en-US"/>
          </a:p>
        </p:txBody>
      </p:sp>
    </p:spTree>
    <p:extLst>
      <p:ext uri="{BB962C8B-B14F-4D97-AF65-F5344CB8AC3E}">
        <p14:creationId xmlns:p14="http://schemas.microsoft.com/office/powerpoint/2010/main" val="72623719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Study</a:t>
            </a:r>
            <a:endParaRPr lang="en-US" dirty="0"/>
          </a:p>
        </p:txBody>
      </p:sp>
      <p:sp>
        <p:nvSpPr>
          <p:cNvPr id="3" name="Content Placeholder 2"/>
          <p:cNvSpPr>
            <a:spLocks noGrp="1"/>
          </p:cNvSpPr>
          <p:nvPr>
            <p:ph idx="1"/>
          </p:nvPr>
        </p:nvSpPr>
        <p:spPr/>
        <p:txBody>
          <a:bodyPr/>
          <a:lstStyle/>
          <a:p>
            <a:r>
              <a:rPr lang="en-US" dirty="0" smtClean="0"/>
              <a:t>Virtual School of Computational Science and Engineering (VSCSE)</a:t>
            </a:r>
          </a:p>
          <a:p>
            <a:pPr lvl="1"/>
            <a:r>
              <a:rPr lang="en-US" dirty="0" smtClean="0"/>
              <a:t>Data Intensive Summer School (July 8-10, 2013)</a:t>
            </a:r>
          </a:p>
          <a:p>
            <a:pPr lvl="1"/>
            <a:r>
              <a:rPr lang="en-US" dirty="0" smtClean="0"/>
              <a:t>Proven Algorithmic Techniques for Many-Core Processors (July 29 – August 2, 2013)</a:t>
            </a:r>
          </a:p>
          <a:p>
            <a:r>
              <a:rPr lang="en-US" dirty="0">
                <a:hlinkClick r:id="rId3"/>
              </a:rPr>
              <a:t>https://www.xsede.org/virtual-school-summer-</a:t>
            </a:r>
            <a:r>
              <a:rPr lang="en-US" dirty="0" smtClean="0">
                <a:hlinkClick r:id="rId3"/>
              </a:rPr>
              <a:t>courses</a:t>
            </a:r>
            <a:endParaRPr lang="en-US" dirty="0" smtClean="0"/>
          </a:p>
          <a:p>
            <a:r>
              <a:rPr lang="en-US" dirty="0" smtClean="0">
                <a:hlinkClick r:id="rId4"/>
              </a:rPr>
              <a:t>http://www.vscse.org/</a:t>
            </a:r>
            <a:endParaRPr lang="en-US" dirty="0" smtClean="0"/>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30</a:t>
            </a:fld>
            <a:endParaRPr lang="en-US"/>
          </a:p>
        </p:txBody>
      </p:sp>
    </p:spTree>
    <p:extLst>
      <p:ext uri="{BB962C8B-B14F-4D97-AF65-F5344CB8AC3E}">
        <p14:creationId xmlns:p14="http://schemas.microsoft.com/office/powerpoint/2010/main" val="345433197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XSEDE</a:t>
            </a:r>
            <a:endParaRPr lang="en-US" dirty="0"/>
          </a:p>
        </p:txBody>
      </p:sp>
      <p:sp>
        <p:nvSpPr>
          <p:cNvPr id="7" name="Text Placeholder 6"/>
          <p:cNvSpPr>
            <a:spLocks noGrp="1"/>
          </p:cNvSpPr>
          <p:nvPr>
            <p:ph type="body" idx="1"/>
          </p:nvPr>
        </p:nvSpPr>
        <p:spPr/>
        <p:txBody>
          <a:bodyPr/>
          <a:lstStyle/>
          <a:p>
            <a:endParaRPr lang="en-US"/>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31</a:t>
            </a:fld>
            <a:endParaRPr lang="en-US"/>
          </a:p>
        </p:txBody>
      </p:sp>
    </p:spTree>
    <p:extLst>
      <p:ext uri="{BB962C8B-B14F-4D97-AF65-F5344CB8AC3E}">
        <p14:creationId xmlns:p14="http://schemas.microsoft.com/office/powerpoint/2010/main" val="200221654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XSEDE</a:t>
            </a:r>
            <a:endParaRPr lang="en-US" dirty="0"/>
          </a:p>
        </p:txBody>
      </p:sp>
      <p:sp>
        <p:nvSpPr>
          <p:cNvPr id="3" name="Content Placeholder 2"/>
          <p:cNvSpPr>
            <a:spLocks noGrp="1"/>
          </p:cNvSpPr>
          <p:nvPr>
            <p:ph idx="1"/>
          </p:nvPr>
        </p:nvSpPr>
        <p:spPr/>
        <p:txBody>
          <a:bodyPr/>
          <a:lstStyle/>
          <a:p>
            <a:r>
              <a:rPr lang="en-US" dirty="0" smtClean="0"/>
              <a:t>Extreme Science and Engineering Discovery Environment</a:t>
            </a:r>
          </a:p>
          <a:p>
            <a:pPr lvl="1"/>
            <a:r>
              <a:rPr lang="en-US" dirty="0" smtClean="0"/>
              <a:t>Follow-on to </a:t>
            </a:r>
            <a:r>
              <a:rPr lang="en-US" dirty="0" err="1" smtClean="0"/>
              <a:t>TeraGrid</a:t>
            </a:r>
            <a:endParaRPr lang="en-US" dirty="0" smtClean="0"/>
          </a:p>
          <a:p>
            <a:r>
              <a:rPr lang="en-US" dirty="0" smtClean="0"/>
              <a:t>“XSEDE </a:t>
            </a:r>
            <a:r>
              <a:rPr lang="en-US" dirty="0"/>
              <a:t>is a single virtual system that scientists can use to interactively share computing resources, data and expertise. People around the world use these resources and services — things like supercomputers, collections of data and new tools — to improve our planet.</a:t>
            </a:r>
            <a:r>
              <a:rPr lang="en-US" dirty="0" smtClean="0"/>
              <a:t>”</a:t>
            </a:r>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32</a:t>
            </a:fld>
            <a:endParaRPr lang="en-US"/>
          </a:p>
        </p:txBody>
      </p:sp>
      <p:sp>
        <p:nvSpPr>
          <p:cNvPr id="7" name="TextBox 6"/>
          <p:cNvSpPr txBox="1"/>
          <p:nvPr/>
        </p:nvSpPr>
        <p:spPr>
          <a:xfrm>
            <a:off x="4038600" y="5105400"/>
            <a:ext cx="3558336" cy="954107"/>
          </a:xfrm>
          <a:prstGeom prst="rect">
            <a:avLst/>
          </a:prstGeom>
          <a:noFill/>
        </p:spPr>
        <p:txBody>
          <a:bodyPr wrap="none" rtlCol="0">
            <a:spAutoFit/>
          </a:bodyPr>
          <a:lstStyle/>
          <a:p>
            <a:r>
              <a:rPr lang="en-US" dirty="0">
                <a:hlinkClick r:id="rId2"/>
              </a:rPr>
              <a:t>https://www.xsede.org</a:t>
            </a:r>
            <a:r>
              <a:rPr lang="en-US" dirty="0" smtClean="0">
                <a:hlinkClick r:id="rId2"/>
              </a:rPr>
              <a:t>/</a:t>
            </a:r>
            <a:endParaRPr lang="en-US" dirty="0" smtClean="0"/>
          </a:p>
          <a:p>
            <a:endParaRPr lang="en-US" dirty="0"/>
          </a:p>
        </p:txBody>
      </p:sp>
    </p:spTree>
    <p:extLst>
      <p:ext uri="{BB962C8B-B14F-4D97-AF65-F5344CB8AC3E}">
        <p14:creationId xmlns:p14="http://schemas.microsoft.com/office/powerpoint/2010/main" val="378223717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XSEDE</a:t>
            </a:r>
            <a:endParaRPr lang="en-US" dirty="0"/>
          </a:p>
        </p:txBody>
      </p:sp>
      <p:sp>
        <p:nvSpPr>
          <p:cNvPr id="3" name="Content Placeholder 2"/>
          <p:cNvSpPr>
            <a:spLocks noGrp="1"/>
          </p:cNvSpPr>
          <p:nvPr>
            <p:ph idx="1"/>
          </p:nvPr>
        </p:nvSpPr>
        <p:spPr/>
        <p:txBody>
          <a:bodyPr/>
          <a:lstStyle/>
          <a:p>
            <a:r>
              <a:rPr lang="en-US" dirty="0" smtClean="0"/>
              <a:t>National-scale collection of resources:</a:t>
            </a:r>
          </a:p>
          <a:p>
            <a:pPr lvl="1"/>
            <a:r>
              <a:rPr lang="en-US" dirty="0" smtClean="0"/>
              <a:t>13 High Performance Computing (loosely- and tightly-coupled parallelism, GPCPU)</a:t>
            </a:r>
          </a:p>
          <a:p>
            <a:pPr lvl="1"/>
            <a:r>
              <a:rPr lang="en-US" dirty="0" smtClean="0"/>
              <a:t>2 High Throughput Computing (embarrassingly parallel)</a:t>
            </a:r>
          </a:p>
          <a:p>
            <a:pPr lvl="1"/>
            <a:r>
              <a:rPr lang="en-US" dirty="0" smtClean="0"/>
              <a:t>2 Visualization</a:t>
            </a:r>
          </a:p>
          <a:p>
            <a:pPr lvl="1"/>
            <a:r>
              <a:rPr lang="en-US" dirty="0" smtClean="0"/>
              <a:t>10 Storage</a:t>
            </a:r>
          </a:p>
          <a:p>
            <a:pPr lvl="1"/>
            <a:r>
              <a:rPr lang="en-US" dirty="0" smtClean="0"/>
              <a:t>Gateways</a:t>
            </a:r>
          </a:p>
          <a:p>
            <a:r>
              <a:rPr lang="en-US" dirty="0">
                <a:hlinkClick r:id="rId2"/>
              </a:rPr>
              <a:t>https://www.xsede.org/resources/</a:t>
            </a:r>
            <a:r>
              <a:rPr lang="en-US" dirty="0" smtClean="0">
                <a:hlinkClick r:id="rId2"/>
              </a:rPr>
              <a:t>overview</a:t>
            </a:r>
            <a:endParaRPr lang="en-US" dirty="0" smtClean="0"/>
          </a:p>
          <a:p>
            <a:pPr marL="0" indent="0">
              <a:buNone/>
            </a:pPr>
            <a:endParaRPr lang="en-US" dirty="0" smtClean="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33</a:t>
            </a:fld>
            <a:endParaRPr lang="en-US"/>
          </a:p>
        </p:txBody>
      </p:sp>
    </p:spTree>
    <p:extLst>
      <p:ext uri="{BB962C8B-B14F-4D97-AF65-F5344CB8AC3E}">
        <p14:creationId xmlns:p14="http://schemas.microsoft.com/office/powerpoint/2010/main" val="341304361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XSEDE</a:t>
            </a:r>
            <a:endParaRPr lang="en-US" dirty="0"/>
          </a:p>
        </p:txBody>
      </p:sp>
      <p:sp>
        <p:nvSpPr>
          <p:cNvPr id="3" name="Content Placeholder 2"/>
          <p:cNvSpPr>
            <a:spLocks noGrp="1"/>
          </p:cNvSpPr>
          <p:nvPr>
            <p:ph idx="1"/>
          </p:nvPr>
        </p:nvSpPr>
        <p:spPr/>
        <p:txBody>
          <a:bodyPr>
            <a:normAutofit/>
          </a:bodyPr>
          <a:lstStyle/>
          <a:p>
            <a:r>
              <a:rPr lang="en-US" dirty="0" smtClean="0"/>
              <a:t>In 2012</a:t>
            </a:r>
          </a:p>
          <a:p>
            <a:pPr lvl="1"/>
            <a:r>
              <a:rPr lang="en-US" dirty="0" smtClean="0"/>
              <a:t>Between 250 and 300 million SUs consumed in the XSEDE virtual system per month</a:t>
            </a:r>
          </a:p>
          <a:p>
            <a:pPr lvl="2"/>
            <a:r>
              <a:rPr lang="en-US" dirty="0"/>
              <a:t>A Service Unit = 1 core-hour, </a:t>
            </a:r>
            <a:r>
              <a:rPr lang="en-US" dirty="0" smtClean="0"/>
              <a:t>normalized</a:t>
            </a:r>
          </a:p>
          <a:p>
            <a:pPr lvl="1"/>
            <a:r>
              <a:rPr lang="en-US" dirty="0" smtClean="0"/>
              <a:t>About 2 million SUs consumed by U-M researchers per month</a:t>
            </a:r>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34</a:t>
            </a:fld>
            <a:endParaRPr lang="en-US"/>
          </a:p>
        </p:txBody>
      </p:sp>
    </p:spTree>
    <p:extLst>
      <p:ext uri="{BB962C8B-B14F-4D97-AF65-F5344CB8AC3E}">
        <p14:creationId xmlns:p14="http://schemas.microsoft.com/office/powerpoint/2010/main" val="133214339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XSEDE</a:t>
            </a:r>
            <a:endParaRPr lang="en-US" dirty="0"/>
          </a:p>
        </p:txBody>
      </p:sp>
      <p:sp>
        <p:nvSpPr>
          <p:cNvPr id="3" name="Content Placeholder 2"/>
          <p:cNvSpPr>
            <a:spLocks noGrp="1"/>
          </p:cNvSpPr>
          <p:nvPr>
            <p:ph idx="1"/>
          </p:nvPr>
        </p:nvSpPr>
        <p:spPr/>
        <p:txBody>
          <a:bodyPr/>
          <a:lstStyle/>
          <a:p>
            <a:r>
              <a:rPr lang="en-US" dirty="0" smtClean="0"/>
              <a:t>Allocations required for use</a:t>
            </a:r>
          </a:p>
          <a:p>
            <a:pPr lvl="1"/>
            <a:r>
              <a:rPr lang="en-US" dirty="0" smtClean="0"/>
              <a:t>Startup</a:t>
            </a:r>
          </a:p>
          <a:p>
            <a:pPr lvl="2"/>
            <a:r>
              <a:rPr lang="en-US" dirty="0" smtClean="0"/>
              <a:t>Short application, rolling review cycle, ~200,000 SU limits</a:t>
            </a:r>
          </a:p>
          <a:p>
            <a:pPr lvl="1"/>
            <a:r>
              <a:rPr lang="en-US" dirty="0" smtClean="0"/>
              <a:t>Education</a:t>
            </a:r>
          </a:p>
          <a:p>
            <a:pPr lvl="2"/>
            <a:r>
              <a:rPr lang="en-US" dirty="0" smtClean="0"/>
              <a:t>For academic or training courses</a:t>
            </a:r>
          </a:p>
          <a:p>
            <a:pPr lvl="1"/>
            <a:r>
              <a:rPr lang="en-US" dirty="0" smtClean="0"/>
              <a:t>Research</a:t>
            </a:r>
          </a:p>
          <a:p>
            <a:pPr lvl="2"/>
            <a:r>
              <a:rPr lang="en-US" dirty="0" smtClean="0"/>
              <a:t>Proposal, reviewed quarterly,  millions of SUs awarded</a:t>
            </a:r>
          </a:p>
          <a:p>
            <a:pPr lvl="1"/>
            <a:r>
              <a:rPr lang="en-US" dirty="0">
                <a:hlinkClick r:id="rId2"/>
              </a:rPr>
              <a:t>https://www.xsede.org/active-xsede-</a:t>
            </a:r>
            <a:r>
              <a:rPr lang="en-US" dirty="0" smtClean="0">
                <a:hlinkClick r:id="rId2"/>
              </a:rPr>
              <a:t>allocations</a:t>
            </a:r>
            <a:endParaRPr lang="en-US" dirty="0" smtClean="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35</a:t>
            </a:fld>
            <a:endParaRPr lang="en-US"/>
          </a:p>
        </p:txBody>
      </p:sp>
    </p:spTree>
    <p:extLst>
      <p:ext uri="{BB962C8B-B14F-4D97-AF65-F5344CB8AC3E}">
        <p14:creationId xmlns:p14="http://schemas.microsoft.com/office/powerpoint/2010/main" val="413627255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XSEDE</a:t>
            </a:r>
            <a:endParaRPr lang="en-US" dirty="0"/>
          </a:p>
        </p:txBody>
      </p:sp>
      <p:sp>
        <p:nvSpPr>
          <p:cNvPr id="3" name="Content Placeholder 2"/>
          <p:cNvSpPr>
            <a:spLocks noGrp="1"/>
          </p:cNvSpPr>
          <p:nvPr>
            <p:ph idx="1"/>
          </p:nvPr>
        </p:nvSpPr>
        <p:spPr/>
        <p:txBody>
          <a:bodyPr/>
          <a:lstStyle/>
          <a:p>
            <a:r>
              <a:rPr lang="en-US" dirty="0" smtClean="0"/>
              <a:t>Lots of </a:t>
            </a:r>
            <a:r>
              <a:rPr lang="en-US" dirty="0"/>
              <a:t>resources available </a:t>
            </a:r>
            <a:r>
              <a:rPr lang="en-US" dirty="0">
                <a:hlinkClick r:id="rId2"/>
              </a:rPr>
              <a:t>https://www.xsede.org</a:t>
            </a:r>
            <a:r>
              <a:rPr lang="en-US" dirty="0" smtClean="0">
                <a:hlinkClick r:id="rId2"/>
              </a:rPr>
              <a:t>/</a:t>
            </a:r>
            <a:endParaRPr lang="en-US" dirty="0" smtClean="0"/>
          </a:p>
          <a:p>
            <a:pPr lvl="1"/>
            <a:r>
              <a:rPr lang="en-US" dirty="0" smtClean="0"/>
              <a:t>User Portal</a:t>
            </a:r>
          </a:p>
          <a:p>
            <a:pPr lvl="1"/>
            <a:r>
              <a:rPr lang="en-US" dirty="0" smtClean="0"/>
              <a:t>Getting Started guide</a:t>
            </a:r>
          </a:p>
          <a:p>
            <a:pPr lvl="1"/>
            <a:r>
              <a:rPr lang="en-US" dirty="0" smtClean="0"/>
              <a:t>User Guides</a:t>
            </a:r>
          </a:p>
          <a:p>
            <a:pPr lvl="1"/>
            <a:r>
              <a:rPr lang="en-US" dirty="0" smtClean="0"/>
              <a:t>Publications </a:t>
            </a:r>
          </a:p>
          <a:p>
            <a:pPr lvl="1"/>
            <a:r>
              <a:rPr lang="en-US" dirty="0" smtClean="0"/>
              <a:t>User groups</a:t>
            </a:r>
          </a:p>
          <a:p>
            <a:pPr lvl="1"/>
            <a:r>
              <a:rPr lang="en-US" dirty="0" smtClean="0"/>
              <a:t>Education &amp; Training</a:t>
            </a:r>
          </a:p>
          <a:p>
            <a:pPr lvl="1"/>
            <a:r>
              <a:rPr lang="en-US" dirty="0" smtClean="0"/>
              <a:t>Campus Champions</a:t>
            </a:r>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36</a:t>
            </a:fld>
            <a:endParaRPr lang="en-US"/>
          </a:p>
        </p:txBody>
      </p:sp>
    </p:spTree>
    <p:extLst>
      <p:ext uri="{BB962C8B-B14F-4D97-AF65-F5344CB8AC3E}">
        <p14:creationId xmlns:p14="http://schemas.microsoft.com/office/powerpoint/2010/main" val="191712363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XSEDE</a:t>
            </a:r>
            <a:endParaRPr lang="en-US" dirty="0"/>
          </a:p>
        </p:txBody>
      </p:sp>
      <p:sp>
        <p:nvSpPr>
          <p:cNvPr id="3" name="Content Placeholder 2"/>
          <p:cNvSpPr>
            <a:spLocks noGrp="1"/>
          </p:cNvSpPr>
          <p:nvPr>
            <p:ph idx="1"/>
          </p:nvPr>
        </p:nvSpPr>
        <p:spPr/>
        <p:txBody>
          <a:bodyPr>
            <a:normAutofit fontScale="92500" lnSpcReduction="10000"/>
          </a:bodyPr>
          <a:lstStyle/>
          <a:p>
            <a:r>
              <a:rPr lang="en-US" dirty="0"/>
              <a:t>U-M Campus Champion</a:t>
            </a:r>
            <a:br>
              <a:rPr lang="en-US" dirty="0"/>
            </a:br>
            <a:r>
              <a:rPr lang="en-US" dirty="0"/>
              <a:t>Brock </a:t>
            </a:r>
            <a:r>
              <a:rPr lang="en-US" dirty="0" err="1"/>
              <a:t>Palen</a:t>
            </a:r>
            <a:r>
              <a:rPr lang="en-US" dirty="0"/>
              <a:t/>
            </a:r>
            <a:br>
              <a:rPr lang="en-US" dirty="0"/>
            </a:br>
            <a:r>
              <a:rPr lang="en-US" dirty="0"/>
              <a:t>CAEN HPC</a:t>
            </a:r>
            <a:br>
              <a:rPr lang="en-US" dirty="0"/>
            </a:br>
            <a:r>
              <a:rPr lang="en-US" dirty="0" err="1"/>
              <a:t>brockp@umich.edu</a:t>
            </a:r>
            <a:r>
              <a:rPr lang="en-US" dirty="0"/>
              <a:t/>
            </a:r>
            <a:br>
              <a:rPr lang="en-US" dirty="0"/>
            </a:br>
            <a:r>
              <a:rPr lang="en-US" dirty="0"/>
              <a:t/>
            </a:r>
            <a:br>
              <a:rPr lang="en-US" dirty="0"/>
            </a:br>
            <a:r>
              <a:rPr lang="en-US" dirty="0" smtClean="0"/>
              <a:t>Serves </a:t>
            </a:r>
            <a:r>
              <a:rPr lang="en-US" dirty="0"/>
              <a:t>as </a:t>
            </a:r>
            <a:r>
              <a:rPr lang="en-US" dirty="0" smtClean="0"/>
              <a:t>advocate </a:t>
            </a:r>
            <a:r>
              <a:rPr lang="en-US" dirty="0"/>
              <a:t>&amp; local </a:t>
            </a:r>
            <a:r>
              <a:rPr lang="en-US" dirty="0" smtClean="0"/>
              <a:t>XSEDE support, e.g.,</a:t>
            </a:r>
          </a:p>
          <a:p>
            <a:pPr lvl="1"/>
            <a:r>
              <a:rPr lang="en-US" dirty="0" smtClean="0"/>
              <a:t>Help size </a:t>
            </a:r>
            <a:r>
              <a:rPr lang="en-US" dirty="0"/>
              <a:t>requests and select </a:t>
            </a:r>
            <a:r>
              <a:rPr lang="en-US" dirty="0" smtClean="0"/>
              <a:t>resources</a:t>
            </a:r>
          </a:p>
          <a:p>
            <a:pPr lvl="1"/>
            <a:r>
              <a:rPr lang="en-US" dirty="0" smtClean="0"/>
              <a:t>Help test resources</a:t>
            </a:r>
          </a:p>
          <a:p>
            <a:pPr lvl="1"/>
            <a:r>
              <a:rPr lang="en-US" dirty="0" smtClean="0"/>
              <a:t>Training</a:t>
            </a:r>
          </a:p>
          <a:p>
            <a:pPr lvl="1"/>
            <a:r>
              <a:rPr lang="en-US" dirty="0" smtClean="0"/>
              <a:t>Application support</a:t>
            </a:r>
          </a:p>
          <a:p>
            <a:pPr lvl="1"/>
            <a:r>
              <a:rPr lang="en-US" dirty="0"/>
              <a:t>Move XSEDE support problems forward</a:t>
            </a:r>
          </a:p>
          <a:p>
            <a:pPr marL="403204" lvl="1" indent="0">
              <a:buNone/>
            </a:pPr>
            <a:endParaRPr lang="en-US"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37</a:t>
            </a:fld>
            <a:endParaRPr lang="en-US"/>
          </a:p>
        </p:txBody>
      </p:sp>
    </p:spTree>
    <p:extLst>
      <p:ext uri="{BB962C8B-B14F-4D97-AF65-F5344CB8AC3E}">
        <p14:creationId xmlns:p14="http://schemas.microsoft.com/office/powerpoint/2010/main" val="370346838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Session</a:t>
            </a:r>
            <a:endParaRPr lang="en-US" dirty="0"/>
          </a:p>
        </p:txBody>
      </p:sp>
      <p:sp>
        <p:nvSpPr>
          <p:cNvPr id="3" name="Content Placeholder 2"/>
          <p:cNvSpPr>
            <a:spLocks noGrp="1"/>
          </p:cNvSpPr>
          <p:nvPr>
            <p:ph idx="1"/>
          </p:nvPr>
        </p:nvSpPr>
        <p:spPr/>
        <p:txBody>
          <a:bodyPr/>
          <a:lstStyle/>
          <a:p>
            <a:r>
              <a:rPr lang="en-US" dirty="0" smtClean="0"/>
              <a:t>Increasing Your Computing Power with XSEDE</a:t>
            </a:r>
            <a:br>
              <a:rPr lang="en-US" dirty="0" smtClean="0"/>
            </a:br>
            <a:r>
              <a:rPr lang="en-US" dirty="0" smtClean="0"/>
              <a:t>Presenter:  August </a:t>
            </a:r>
            <a:r>
              <a:rPr lang="en-US" dirty="0" err="1" smtClean="0"/>
              <a:t>Evrard</a:t>
            </a:r>
            <a:r>
              <a:rPr lang="en-US" dirty="0" smtClean="0"/>
              <a:t/>
            </a:r>
            <a:br>
              <a:rPr lang="en-US" dirty="0" smtClean="0"/>
            </a:br>
            <a:r>
              <a:rPr lang="en-US" dirty="0" smtClean="0"/>
              <a:t/>
            </a:r>
            <a:br>
              <a:rPr lang="en-US" dirty="0" smtClean="0"/>
            </a:br>
            <a:r>
              <a:rPr lang="en-US" dirty="0" smtClean="0"/>
              <a:t>Friday, 5/10, 10:00 am – 11:00 am</a:t>
            </a:r>
            <a:br>
              <a:rPr lang="en-US" dirty="0" smtClean="0"/>
            </a:br>
            <a:r>
              <a:rPr lang="en-US" dirty="0" smtClean="0"/>
              <a:t>Gallery Lab, 100 Hatcher Graduate Library</a:t>
            </a:r>
            <a:br>
              <a:rPr lang="en-US" dirty="0" smtClean="0"/>
            </a:br>
            <a:r>
              <a:rPr lang="en-US" dirty="0" smtClean="0"/>
              <a:t>913 South University, Central Campus</a:t>
            </a:r>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38</a:t>
            </a:fld>
            <a:endParaRPr lang="en-US"/>
          </a:p>
        </p:txBody>
      </p:sp>
    </p:spTree>
    <p:extLst>
      <p:ext uri="{BB962C8B-B14F-4D97-AF65-F5344CB8AC3E}">
        <p14:creationId xmlns:p14="http://schemas.microsoft.com/office/powerpoint/2010/main" val="32927989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Flux Architecture</a:t>
            </a:r>
            <a:endParaRPr lang="en-US" dirty="0"/>
          </a:p>
        </p:txBody>
      </p:sp>
      <p:sp>
        <p:nvSpPr>
          <p:cNvPr id="7" name="Text Placeholder 6"/>
          <p:cNvSpPr>
            <a:spLocks noGrp="1"/>
          </p:cNvSpPr>
          <p:nvPr>
            <p:ph type="body" idx="1"/>
          </p:nvPr>
        </p:nvSpPr>
        <p:spPr/>
        <p:txBody>
          <a:bodyPr/>
          <a:lstStyle/>
          <a:p>
            <a:endParaRPr lang="en-US"/>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39</a:t>
            </a:fld>
            <a:endParaRPr lang="en-US"/>
          </a:p>
        </p:txBody>
      </p:sp>
    </p:spTree>
    <p:extLst>
      <p:ext uri="{BB962C8B-B14F-4D97-AF65-F5344CB8AC3E}">
        <p14:creationId xmlns:p14="http://schemas.microsoft.com/office/powerpoint/2010/main" val="96789294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Flux</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Flux </a:t>
            </a:r>
            <a:r>
              <a:rPr lang="en-US" dirty="0"/>
              <a:t>is </a:t>
            </a:r>
            <a:r>
              <a:rPr lang="en-US" dirty="0" smtClean="0"/>
              <a:t>a university</a:t>
            </a:r>
            <a:r>
              <a:rPr lang="en-US" dirty="0"/>
              <a:t>-</a:t>
            </a:r>
            <a:r>
              <a:rPr lang="en-US" dirty="0" smtClean="0"/>
              <a:t>wide</a:t>
            </a:r>
            <a:r>
              <a:rPr lang="en-US" dirty="0"/>
              <a:t> </a:t>
            </a:r>
            <a:r>
              <a:rPr lang="en-US" dirty="0" smtClean="0"/>
              <a:t>shared </a:t>
            </a:r>
            <a:r>
              <a:rPr lang="en-US" dirty="0"/>
              <a:t>computational </a:t>
            </a:r>
            <a:r>
              <a:rPr lang="en-US" dirty="0" smtClean="0"/>
              <a:t>discovery / high</a:t>
            </a:r>
            <a:r>
              <a:rPr lang="en-US" dirty="0"/>
              <a:t>-performance </a:t>
            </a:r>
            <a:r>
              <a:rPr lang="en-US" dirty="0" smtClean="0"/>
              <a:t>computing  </a:t>
            </a:r>
            <a:r>
              <a:rPr lang="en-US" dirty="0"/>
              <a:t>service. </a:t>
            </a:r>
          </a:p>
          <a:p>
            <a:r>
              <a:rPr lang="en-US" dirty="0" smtClean="0"/>
              <a:t>Interdisciplinary </a:t>
            </a:r>
          </a:p>
          <a:p>
            <a:pPr lvl="1"/>
            <a:r>
              <a:rPr lang="en-US" dirty="0" smtClean="0"/>
              <a:t>Provided by Advanced Research </a:t>
            </a:r>
            <a:r>
              <a:rPr lang="en-US" dirty="0" smtClean="0"/>
              <a:t>Computing at U-M (ARC)</a:t>
            </a:r>
            <a:endParaRPr lang="en-US" dirty="0" smtClean="0"/>
          </a:p>
          <a:p>
            <a:pPr lvl="1"/>
            <a:r>
              <a:rPr lang="en-US" dirty="0" smtClean="0"/>
              <a:t>Operated by CAEN HPC</a:t>
            </a:r>
          </a:p>
          <a:p>
            <a:pPr lvl="1"/>
            <a:r>
              <a:rPr lang="en-US" dirty="0" smtClean="0"/>
              <a:t>Hardware procurement,  software </a:t>
            </a:r>
            <a:r>
              <a:rPr lang="en-US" dirty="0" smtClean="0"/>
              <a:t>licensing, billing support </a:t>
            </a:r>
            <a:r>
              <a:rPr lang="en-US" dirty="0" smtClean="0"/>
              <a:t>by </a:t>
            </a:r>
            <a:r>
              <a:rPr lang="en-US" dirty="0" smtClean="0"/>
              <a:t>U-M </a:t>
            </a:r>
            <a:r>
              <a:rPr lang="en-US" dirty="0" smtClean="0"/>
              <a:t>ITS</a:t>
            </a:r>
          </a:p>
          <a:p>
            <a:pPr lvl="1"/>
            <a:r>
              <a:rPr lang="en-US" dirty="0" smtClean="0"/>
              <a:t>Used across campus</a:t>
            </a:r>
          </a:p>
          <a:p>
            <a:r>
              <a:rPr lang="en-US" dirty="0" smtClean="0"/>
              <a:t>Collaborative since 2010</a:t>
            </a:r>
          </a:p>
          <a:p>
            <a:pPr lvl="1"/>
            <a:r>
              <a:rPr lang="en-US" dirty="0"/>
              <a:t>Advanced Research </a:t>
            </a:r>
            <a:r>
              <a:rPr lang="en-US" dirty="0" smtClean="0"/>
              <a:t>Computing at U-M (ARC) </a:t>
            </a:r>
            <a:endParaRPr lang="en-US" dirty="0" smtClean="0"/>
          </a:p>
          <a:p>
            <a:pPr lvl="1"/>
            <a:r>
              <a:rPr lang="en-US" dirty="0" smtClean="0"/>
              <a:t>College </a:t>
            </a:r>
            <a:r>
              <a:rPr lang="en-US" dirty="0"/>
              <a:t>of Engineering’s IT Group (CAEN</a:t>
            </a:r>
            <a:r>
              <a:rPr lang="en-US" dirty="0" smtClean="0"/>
              <a:t>)</a:t>
            </a:r>
            <a:endParaRPr lang="en-US" dirty="0"/>
          </a:p>
          <a:p>
            <a:pPr lvl="1"/>
            <a:r>
              <a:rPr lang="en-US" dirty="0"/>
              <a:t>Information and Technology </a:t>
            </a:r>
            <a:r>
              <a:rPr lang="en-US" dirty="0" smtClean="0"/>
              <a:t>Services	</a:t>
            </a:r>
            <a:endParaRPr lang="en-US" dirty="0"/>
          </a:p>
          <a:p>
            <a:pPr lvl="1"/>
            <a:r>
              <a:rPr lang="en-US" dirty="0"/>
              <a:t>Medical </a:t>
            </a:r>
            <a:r>
              <a:rPr lang="en-US" dirty="0" smtClean="0"/>
              <a:t>School</a:t>
            </a:r>
            <a:endParaRPr lang="en-US" dirty="0"/>
          </a:p>
          <a:p>
            <a:pPr lvl="1"/>
            <a:r>
              <a:rPr lang="en-US" dirty="0" smtClean="0"/>
              <a:t>College of Literature, Science, and the Arts</a:t>
            </a:r>
            <a:endParaRPr lang="en-US" dirty="0"/>
          </a:p>
          <a:p>
            <a:pPr lvl="1"/>
            <a:r>
              <a:rPr lang="en-US" dirty="0"/>
              <a:t>School of </a:t>
            </a:r>
            <a:r>
              <a:rPr lang="en-US" dirty="0" smtClean="0"/>
              <a:t>Information</a:t>
            </a:r>
            <a:endParaRPr lang="en-US"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40</a:t>
            </a:fld>
            <a:endParaRPr lang="en-US"/>
          </a:p>
        </p:txBody>
      </p:sp>
      <p:sp>
        <p:nvSpPr>
          <p:cNvPr id="7" name="TextBox 6"/>
          <p:cNvSpPr txBox="1"/>
          <p:nvPr/>
        </p:nvSpPr>
        <p:spPr>
          <a:xfrm>
            <a:off x="457200" y="5791200"/>
            <a:ext cx="7944352" cy="954107"/>
          </a:xfrm>
          <a:prstGeom prst="rect">
            <a:avLst/>
          </a:prstGeom>
          <a:noFill/>
        </p:spPr>
        <p:txBody>
          <a:bodyPr wrap="none" rtlCol="0">
            <a:spAutoFit/>
          </a:bodyPr>
          <a:lstStyle/>
          <a:p>
            <a:r>
              <a:rPr lang="en-US" dirty="0">
                <a:hlinkClick r:id="rId3"/>
              </a:rPr>
              <a:t>http://arc.research.umich.edu/resources-services/flux</a:t>
            </a:r>
            <a:r>
              <a:rPr lang="en-US" dirty="0" smtClean="0">
                <a:hlinkClick r:id="rId3"/>
              </a:rPr>
              <a:t>/</a:t>
            </a:r>
            <a:endParaRPr lang="en-US" dirty="0" smtClean="0"/>
          </a:p>
          <a:p>
            <a:endParaRPr lang="en-US" dirty="0"/>
          </a:p>
        </p:txBody>
      </p:sp>
    </p:spTree>
    <p:extLst>
      <p:ext uri="{BB962C8B-B14F-4D97-AF65-F5344CB8AC3E}">
        <p14:creationId xmlns:p14="http://schemas.microsoft.com/office/powerpoint/2010/main" val="38243308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dirty="0" smtClean="0"/>
              <a:t>The Flux cluster</a:t>
            </a:r>
            <a:endParaRPr lang="en-US" dirty="0"/>
          </a:p>
        </p:txBody>
      </p:sp>
      <p:sp>
        <p:nvSpPr>
          <p:cNvPr id="8" name="Rectangle 7"/>
          <p:cNvSpPr/>
          <p:nvPr/>
        </p:nvSpPr>
        <p:spPr>
          <a:xfrm>
            <a:off x="1085716" y="2303859"/>
            <a:ext cx="375047" cy="375047"/>
          </a:xfrm>
          <a:prstGeom prst="rect">
            <a:avLst/>
          </a:prstGeom>
          <a:solidFill>
            <a:srgbClr val="3333CC"/>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085716" y="2853035"/>
            <a:ext cx="375047" cy="375047"/>
          </a:xfrm>
          <a:prstGeom prst="rect">
            <a:avLst/>
          </a:prstGeom>
          <a:solidFill>
            <a:srgbClr val="3333CC"/>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7" name="Group 136"/>
          <p:cNvGrpSpPr/>
          <p:nvPr/>
        </p:nvGrpSpPr>
        <p:grpSpPr>
          <a:xfrm>
            <a:off x="2911078" y="2303859"/>
            <a:ext cx="4018359" cy="4232672"/>
            <a:chOff x="4521200" y="2971800"/>
            <a:chExt cx="5715000" cy="6019800"/>
          </a:xfrm>
        </p:grpSpPr>
        <p:grpSp>
          <p:nvGrpSpPr>
            <p:cNvPr id="114" name="Group 113"/>
            <p:cNvGrpSpPr/>
            <p:nvPr/>
          </p:nvGrpSpPr>
          <p:grpSpPr>
            <a:xfrm>
              <a:off x="4521200" y="2971800"/>
              <a:ext cx="533400" cy="6019800"/>
              <a:chOff x="4521200" y="2971800"/>
              <a:chExt cx="533400" cy="6019800"/>
            </a:xfrm>
          </p:grpSpPr>
          <p:sp>
            <p:nvSpPr>
              <p:cNvPr id="17" name="Rectangle 16"/>
              <p:cNvSpPr/>
              <p:nvPr/>
            </p:nvSpPr>
            <p:spPr>
              <a:xfrm>
                <a:off x="4521200" y="29718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521200" y="3755571"/>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521200" y="4539342"/>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521200" y="5323113"/>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4521200" y="6106884"/>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521200" y="6890655"/>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4521200" y="7674426"/>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521200" y="84582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5" name="Group 114"/>
            <p:cNvGrpSpPr/>
            <p:nvPr/>
          </p:nvGrpSpPr>
          <p:grpSpPr>
            <a:xfrm>
              <a:off x="5261429" y="2971800"/>
              <a:ext cx="533400" cy="6019800"/>
              <a:chOff x="5261429" y="2971800"/>
              <a:chExt cx="533400" cy="6019800"/>
            </a:xfrm>
          </p:grpSpPr>
          <p:sp>
            <p:nvSpPr>
              <p:cNvPr id="27" name="Rectangle 26"/>
              <p:cNvSpPr/>
              <p:nvPr/>
            </p:nvSpPr>
            <p:spPr>
              <a:xfrm>
                <a:off x="5261429" y="29718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5261429" y="3755571"/>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261429" y="4539342"/>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261429" y="5323113"/>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261429" y="6106884"/>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5261429" y="6890655"/>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5261429" y="7674426"/>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5261429" y="84582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p:cNvGrpSpPr/>
            <p:nvPr/>
          </p:nvGrpSpPr>
          <p:grpSpPr>
            <a:xfrm>
              <a:off x="6001658" y="2971800"/>
              <a:ext cx="533400" cy="6019800"/>
              <a:chOff x="6001658" y="2971800"/>
              <a:chExt cx="533400" cy="6019800"/>
            </a:xfrm>
          </p:grpSpPr>
          <p:sp>
            <p:nvSpPr>
              <p:cNvPr id="36" name="Rectangle 35"/>
              <p:cNvSpPr/>
              <p:nvPr/>
            </p:nvSpPr>
            <p:spPr>
              <a:xfrm>
                <a:off x="6001658" y="29718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6001658" y="3755571"/>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6001658" y="4539342"/>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6001658" y="5323113"/>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6001658" y="6106884"/>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6001658" y="6890655"/>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6001658" y="7674426"/>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001658" y="84582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6741887" y="2971800"/>
              <a:ext cx="533400" cy="6019800"/>
              <a:chOff x="3987800" y="2971800"/>
              <a:chExt cx="533400" cy="6019800"/>
            </a:xfrm>
          </p:grpSpPr>
          <p:sp>
            <p:nvSpPr>
              <p:cNvPr id="45" name="Rectangle 44"/>
              <p:cNvSpPr/>
              <p:nvPr/>
            </p:nvSpPr>
            <p:spPr>
              <a:xfrm>
                <a:off x="3987800" y="29718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3987800" y="3755571"/>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3987800" y="4539342"/>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3987800" y="5323113"/>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3987800" y="6106884"/>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3987800" y="6890655"/>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3987800" y="7674426"/>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3987800" y="84582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7482116" y="2971800"/>
              <a:ext cx="533400" cy="6019800"/>
              <a:chOff x="3987800" y="2971800"/>
              <a:chExt cx="533400" cy="6019800"/>
            </a:xfrm>
          </p:grpSpPr>
          <p:sp>
            <p:nvSpPr>
              <p:cNvPr id="54" name="Rectangle 53"/>
              <p:cNvSpPr/>
              <p:nvPr/>
            </p:nvSpPr>
            <p:spPr>
              <a:xfrm>
                <a:off x="3987800" y="29718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3987800" y="3755571"/>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3987800" y="4539342"/>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3987800" y="5323113"/>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3987800" y="6106884"/>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3987800" y="6890655"/>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3987800" y="7674426"/>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3987800" y="84582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8222345" y="2971800"/>
              <a:ext cx="533400" cy="6019800"/>
              <a:chOff x="3987800" y="2971800"/>
              <a:chExt cx="533400" cy="6019800"/>
            </a:xfrm>
          </p:grpSpPr>
          <p:sp>
            <p:nvSpPr>
              <p:cNvPr id="63" name="Rectangle 62"/>
              <p:cNvSpPr/>
              <p:nvPr/>
            </p:nvSpPr>
            <p:spPr>
              <a:xfrm>
                <a:off x="3987800" y="29718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3987800" y="3755571"/>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3987800" y="4539342"/>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3987800" y="5323113"/>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p:cNvSpPr/>
              <p:nvPr/>
            </p:nvSpPr>
            <p:spPr>
              <a:xfrm>
                <a:off x="3987800" y="6106884"/>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p:cNvSpPr/>
              <p:nvPr/>
            </p:nvSpPr>
            <p:spPr>
              <a:xfrm>
                <a:off x="3987800" y="6890655"/>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p:cNvSpPr/>
              <p:nvPr/>
            </p:nvSpPr>
            <p:spPr>
              <a:xfrm>
                <a:off x="3987800" y="7674426"/>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p:cNvSpPr/>
              <p:nvPr/>
            </p:nvSpPr>
            <p:spPr>
              <a:xfrm>
                <a:off x="3987800" y="84582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1" name="Group 70"/>
            <p:cNvGrpSpPr/>
            <p:nvPr/>
          </p:nvGrpSpPr>
          <p:grpSpPr>
            <a:xfrm>
              <a:off x="8962574" y="2971800"/>
              <a:ext cx="533400" cy="6019800"/>
              <a:chOff x="3987800" y="2971800"/>
              <a:chExt cx="533400" cy="6019800"/>
            </a:xfrm>
          </p:grpSpPr>
          <p:sp>
            <p:nvSpPr>
              <p:cNvPr id="72" name="Rectangle 71"/>
              <p:cNvSpPr/>
              <p:nvPr/>
            </p:nvSpPr>
            <p:spPr>
              <a:xfrm>
                <a:off x="3987800" y="29718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p:cNvSpPr/>
              <p:nvPr/>
            </p:nvSpPr>
            <p:spPr>
              <a:xfrm>
                <a:off x="3987800" y="3755571"/>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a:off x="3987800" y="4539342"/>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p:cNvSpPr/>
              <p:nvPr/>
            </p:nvSpPr>
            <p:spPr>
              <a:xfrm>
                <a:off x="3987800" y="5323113"/>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a:off x="3987800" y="6106884"/>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p:cNvSpPr/>
              <p:nvPr/>
            </p:nvSpPr>
            <p:spPr>
              <a:xfrm>
                <a:off x="3987800" y="6890655"/>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p:cNvSpPr/>
              <p:nvPr/>
            </p:nvSpPr>
            <p:spPr>
              <a:xfrm>
                <a:off x="3987800" y="7674426"/>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p:cNvSpPr/>
              <p:nvPr/>
            </p:nvSpPr>
            <p:spPr>
              <a:xfrm>
                <a:off x="3987800" y="84582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0" name="Group 79"/>
            <p:cNvGrpSpPr/>
            <p:nvPr/>
          </p:nvGrpSpPr>
          <p:grpSpPr>
            <a:xfrm>
              <a:off x="9702800" y="2971800"/>
              <a:ext cx="533400" cy="6019800"/>
              <a:chOff x="3987800" y="2971800"/>
              <a:chExt cx="533400" cy="6019800"/>
            </a:xfrm>
          </p:grpSpPr>
          <p:sp>
            <p:nvSpPr>
              <p:cNvPr id="81" name="Rectangle 80"/>
              <p:cNvSpPr/>
              <p:nvPr/>
            </p:nvSpPr>
            <p:spPr>
              <a:xfrm>
                <a:off x="3987800" y="29718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p:cNvSpPr/>
              <p:nvPr/>
            </p:nvSpPr>
            <p:spPr>
              <a:xfrm>
                <a:off x="3987800" y="3755571"/>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p:cNvSpPr/>
              <p:nvPr/>
            </p:nvSpPr>
            <p:spPr>
              <a:xfrm>
                <a:off x="3987800" y="4539342"/>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p:cNvSpPr/>
              <p:nvPr/>
            </p:nvSpPr>
            <p:spPr>
              <a:xfrm>
                <a:off x="3987800" y="5323113"/>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p:cNvSpPr/>
              <p:nvPr/>
            </p:nvSpPr>
            <p:spPr>
              <a:xfrm>
                <a:off x="3987800" y="6106884"/>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p:cNvSpPr/>
              <p:nvPr/>
            </p:nvSpPr>
            <p:spPr>
              <a:xfrm>
                <a:off x="3987800" y="6890655"/>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p:cNvSpPr/>
              <p:nvPr/>
            </p:nvSpPr>
            <p:spPr>
              <a:xfrm>
                <a:off x="3987800" y="7674426"/>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p:cNvSpPr/>
              <p:nvPr/>
            </p:nvSpPr>
            <p:spPr>
              <a:xfrm>
                <a:off x="3987800" y="8458200"/>
                <a:ext cx="533400" cy="5334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92" name="TextBox 91"/>
          <p:cNvSpPr txBox="1"/>
          <p:nvPr/>
        </p:nvSpPr>
        <p:spPr>
          <a:xfrm>
            <a:off x="126938" y="1679947"/>
            <a:ext cx="2318729" cy="497732"/>
          </a:xfrm>
          <a:prstGeom prst="rect">
            <a:avLst/>
          </a:prstGeom>
          <a:noFill/>
        </p:spPr>
        <p:txBody>
          <a:bodyPr wrap="none" lIns="64291" tIns="32146" rIns="64291" bIns="32146" rtlCol="0">
            <a:spAutoFit/>
          </a:bodyPr>
          <a:lstStyle/>
          <a:p>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Login nodes</a:t>
            </a:r>
            <a:endParaRPr 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1" name="TextBox 110"/>
          <p:cNvSpPr txBox="1"/>
          <p:nvPr/>
        </p:nvSpPr>
        <p:spPr>
          <a:xfrm>
            <a:off x="3393281" y="1679947"/>
            <a:ext cx="3016305" cy="497732"/>
          </a:xfrm>
          <a:prstGeom prst="rect">
            <a:avLst/>
          </a:prstGeom>
          <a:noFill/>
        </p:spPr>
        <p:txBody>
          <a:bodyPr wrap="none" lIns="64291" tIns="32146" rIns="64291" bIns="32146" rtlCol="0">
            <a:spAutoFit/>
          </a:bodyPr>
          <a:lstStyle/>
          <a:p>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Compute nodes</a:t>
            </a:r>
            <a:endParaRPr 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nvGrpSpPr>
          <p:cNvPr id="2" name="Group 1"/>
          <p:cNvGrpSpPr/>
          <p:nvPr/>
        </p:nvGrpSpPr>
        <p:grpSpPr>
          <a:xfrm>
            <a:off x="125016" y="5361192"/>
            <a:ext cx="2326379" cy="1124027"/>
            <a:chOff x="125016" y="5181600"/>
            <a:chExt cx="2326379" cy="1124027"/>
          </a:xfrm>
        </p:grpSpPr>
        <p:sp>
          <p:nvSpPr>
            <p:cNvPr id="5" name="Can 4"/>
            <p:cNvSpPr/>
            <p:nvPr/>
          </p:nvSpPr>
          <p:spPr>
            <a:xfrm>
              <a:off x="125016" y="5715000"/>
              <a:ext cx="578644" cy="578644"/>
            </a:xfrm>
            <a:prstGeom prst="ca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Can 5"/>
            <p:cNvSpPr/>
            <p:nvPr/>
          </p:nvSpPr>
          <p:spPr>
            <a:xfrm>
              <a:off x="975046" y="5726983"/>
              <a:ext cx="578644" cy="578644"/>
            </a:xfrm>
            <a:prstGeom prst="ca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2" name="TextBox 111"/>
            <p:cNvSpPr txBox="1"/>
            <p:nvPr/>
          </p:nvSpPr>
          <p:spPr>
            <a:xfrm>
              <a:off x="498068" y="5181600"/>
              <a:ext cx="1552469" cy="497732"/>
            </a:xfrm>
            <a:prstGeom prst="rect">
              <a:avLst/>
            </a:prstGeom>
            <a:noFill/>
          </p:spPr>
          <p:txBody>
            <a:bodyPr wrap="none" lIns="64291" tIns="32146" rIns="64291" bIns="32146" rtlCol="0">
              <a:spAutoFit/>
            </a:bodyPr>
            <a:lstStyle/>
            <a:p>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Storage</a:t>
              </a:r>
              <a:endParaRPr 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2" name="TextBox 101"/>
            <p:cNvSpPr txBox="1"/>
            <p:nvPr/>
          </p:nvSpPr>
          <p:spPr>
            <a:xfrm>
              <a:off x="1600200" y="5334000"/>
              <a:ext cx="851195" cy="930543"/>
            </a:xfrm>
            <a:prstGeom prst="rect">
              <a:avLst/>
            </a:prstGeom>
            <a:noFill/>
          </p:spPr>
          <p:txBody>
            <a:bodyPr wrap="none" lIns="64291" tIns="32146" rIns="64291" bIns="32146" rtlCol="0">
              <a:spAutoFit/>
            </a:bodyPr>
            <a:lstStyle/>
            <a:p>
              <a:r>
                <a:rPr lang="en-US" sz="5600" dirty="0">
                  <a:solidFill>
                    <a:srgbClr val="FFFF00"/>
                  </a:solidFill>
                </a:rPr>
                <a:t>…</a:t>
              </a:r>
            </a:p>
          </p:txBody>
        </p:sp>
      </p:grpSp>
      <p:grpSp>
        <p:nvGrpSpPr>
          <p:cNvPr id="3" name="Group 2"/>
          <p:cNvGrpSpPr/>
          <p:nvPr/>
        </p:nvGrpSpPr>
        <p:grpSpPr>
          <a:xfrm>
            <a:off x="9330" y="3757191"/>
            <a:ext cx="2604874" cy="1272009"/>
            <a:chOff x="9330" y="3757191"/>
            <a:chExt cx="2604874" cy="1272009"/>
          </a:xfrm>
        </p:grpSpPr>
        <p:sp>
          <p:nvSpPr>
            <p:cNvPr id="89" name="Rectangle 88"/>
            <p:cNvSpPr/>
            <p:nvPr/>
          </p:nvSpPr>
          <p:spPr>
            <a:xfrm>
              <a:off x="1085716" y="4654153"/>
              <a:ext cx="375047" cy="375047"/>
            </a:xfrm>
            <a:prstGeom prst="rect">
              <a:avLst/>
            </a:prstGeom>
            <a:solidFill>
              <a:schemeClr val="bg1"/>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90" name="TextBox 89"/>
            <p:cNvSpPr txBox="1"/>
            <p:nvPr/>
          </p:nvSpPr>
          <p:spPr>
            <a:xfrm>
              <a:off x="9330" y="3757191"/>
              <a:ext cx="2604874" cy="738609"/>
            </a:xfrm>
            <a:prstGeom prst="rect">
              <a:avLst/>
            </a:prstGeom>
            <a:noFill/>
            <a:ln>
              <a:noFill/>
            </a:ln>
          </p:spPr>
          <p:txBody>
            <a:bodyPr wrap="none" lIns="64291" tIns="32146" rIns="64291" bIns="32146" rtlCol="0">
              <a:spAutoFit/>
            </a:bodyPr>
            <a:lstStyle/>
            <a:p>
              <a:pPr>
                <a:lnSpc>
                  <a:spcPts val="2560"/>
                </a:lnSpc>
              </a:pP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Data transfer</a:t>
              </a:r>
              <a:b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b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node</a:t>
              </a:r>
              <a:endParaRPr 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pSp>
      <p:sp>
        <p:nvSpPr>
          <p:cNvPr id="4" name="Date Placeholder 3"/>
          <p:cNvSpPr>
            <a:spLocks noGrp="1"/>
          </p:cNvSpPr>
          <p:nvPr>
            <p:ph type="dt" sz="half" idx="10"/>
          </p:nvPr>
        </p:nvSpPr>
        <p:spPr/>
        <p:txBody>
          <a:bodyPr/>
          <a:lstStyle/>
          <a:p>
            <a:r>
              <a:rPr lang="en-US" smtClean="0"/>
              <a:t>5/13</a:t>
            </a:r>
            <a:endParaRPr lang="en-US"/>
          </a:p>
        </p:txBody>
      </p:sp>
      <p:sp>
        <p:nvSpPr>
          <p:cNvPr id="7" name="Footer Placeholder 6"/>
          <p:cNvSpPr>
            <a:spLocks noGrp="1"/>
          </p:cNvSpPr>
          <p:nvPr>
            <p:ph type="ftr" sz="quarter" idx="11"/>
          </p:nvPr>
        </p:nvSpPr>
        <p:spPr/>
        <p:txBody>
          <a:bodyPr/>
          <a:lstStyle/>
          <a:p>
            <a:r>
              <a:rPr lang="pl-PL" smtClean="0"/>
              <a:t>ES13</a:t>
            </a:r>
            <a:endParaRPr lang="en-US"/>
          </a:p>
        </p:txBody>
      </p:sp>
      <p:sp>
        <p:nvSpPr>
          <p:cNvPr id="10" name="Slide Number Placeholder 9"/>
          <p:cNvSpPr>
            <a:spLocks noGrp="1"/>
          </p:cNvSpPr>
          <p:nvPr>
            <p:ph type="sldNum" sz="quarter" idx="12"/>
          </p:nvPr>
        </p:nvSpPr>
        <p:spPr/>
        <p:txBody>
          <a:bodyPr/>
          <a:lstStyle/>
          <a:p>
            <a:fld id="{D12AA694-00EB-4F4B-AABB-6F50FB178914}" type="slidenum">
              <a:rPr lang="en-US" smtClean="0"/>
              <a:t>41</a:t>
            </a:fld>
            <a:endParaRPr lang="en-US"/>
          </a:p>
        </p:txBody>
      </p:sp>
    </p:spTree>
    <p:extLst>
      <p:ext uri="{BB962C8B-B14F-4D97-AF65-F5344CB8AC3E}">
        <p14:creationId xmlns:p14="http://schemas.microsoft.com/office/powerpoint/2010/main" val="369668885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Flux node</a:t>
            </a:r>
            <a:endParaRPr lang="en-US" dirty="0"/>
          </a:p>
        </p:txBody>
      </p:sp>
      <p:sp>
        <p:nvSpPr>
          <p:cNvPr id="16" name="Rectangle 15"/>
          <p:cNvSpPr/>
          <p:nvPr/>
        </p:nvSpPr>
        <p:spPr>
          <a:xfrm>
            <a:off x="1678781" y="1660922"/>
            <a:ext cx="5780256" cy="3536156"/>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1" name="Straight Connector 40"/>
          <p:cNvCxnSpPr/>
          <p:nvPr/>
        </p:nvCxnSpPr>
        <p:spPr>
          <a:xfrm>
            <a:off x="2321719" y="2803922"/>
            <a:ext cx="1905850" cy="0"/>
          </a:xfrm>
          <a:prstGeom prst="line">
            <a:avLst/>
          </a:prstGeom>
        </p:spPr>
        <p:style>
          <a:lnRef idx="2">
            <a:schemeClr val="dk1"/>
          </a:lnRef>
          <a:fillRef idx="0">
            <a:schemeClr val="dk1"/>
          </a:fillRef>
          <a:effectRef idx="1">
            <a:schemeClr val="dk1"/>
          </a:effectRef>
          <a:fontRef idx="minor">
            <a:schemeClr val="tx1"/>
          </a:fontRef>
        </p:style>
      </p:cxnSp>
      <p:cxnSp>
        <p:nvCxnSpPr>
          <p:cNvPr id="45" name="Straight Connector 44"/>
          <p:cNvCxnSpPr/>
          <p:nvPr/>
        </p:nvCxnSpPr>
        <p:spPr>
          <a:xfrm>
            <a:off x="2321719" y="2250281"/>
            <a:ext cx="1905850" cy="0"/>
          </a:xfrm>
          <a:prstGeom prst="line">
            <a:avLst/>
          </a:prstGeom>
        </p:spPr>
        <p:style>
          <a:lnRef idx="2">
            <a:schemeClr val="dk1"/>
          </a:lnRef>
          <a:fillRef idx="0">
            <a:schemeClr val="dk1"/>
          </a:fillRef>
          <a:effectRef idx="1">
            <a:schemeClr val="dk1"/>
          </a:effectRef>
          <a:fontRef idx="minor">
            <a:schemeClr val="tx1"/>
          </a:fontRef>
        </p:style>
      </p:cxnSp>
      <p:cxnSp>
        <p:nvCxnSpPr>
          <p:cNvPr id="46" name="Straight Connector 45"/>
          <p:cNvCxnSpPr/>
          <p:nvPr/>
        </p:nvCxnSpPr>
        <p:spPr>
          <a:xfrm>
            <a:off x="2375297" y="3357563"/>
            <a:ext cx="1905850" cy="0"/>
          </a:xfrm>
          <a:prstGeom prst="line">
            <a:avLst/>
          </a:prstGeom>
        </p:spPr>
        <p:style>
          <a:lnRef idx="2">
            <a:schemeClr val="dk1"/>
          </a:lnRef>
          <a:fillRef idx="0">
            <a:schemeClr val="dk1"/>
          </a:fillRef>
          <a:effectRef idx="1">
            <a:schemeClr val="dk1"/>
          </a:effectRef>
          <a:fontRef idx="minor">
            <a:schemeClr val="tx1"/>
          </a:fontRef>
        </p:style>
      </p:cxnSp>
      <p:cxnSp>
        <p:nvCxnSpPr>
          <p:cNvPr id="47" name="Straight Connector 46"/>
          <p:cNvCxnSpPr/>
          <p:nvPr/>
        </p:nvCxnSpPr>
        <p:spPr>
          <a:xfrm>
            <a:off x="2375297" y="3911203"/>
            <a:ext cx="1905850" cy="0"/>
          </a:xfrm>
          <a:prstGeom prst="line">
            <a:avLst/>
          </a:prstGeom>
        </p:spPr>
        <p:style>
          <a:lnRef idx="2">
            <a:schemeClr val="dk1"/>
          </a:lnRef>
          <a:fillRef idx="0">
            <a:schemeClr val="dk1"/>
          </a:fillRef>
          <a:effectRef idx="1">
            <a:schemeClr val="dk1"/>
          </a:effectRef>
          <a:fontRef idx="minor">
            <a:schemeClr val="tx1"/>
          </a:fontRef>
        </p:style>
      </p:cxnSp>
      <p:sp>
        <p:nvSpPr>
          <p:cNvPr id="19" name="TextBox 18"/>
          <p:cNvSpPr txBox="1"/>
          <p:nvPr/>
        </p:nvSpPr>
        <p:spPr>
          <a:xfrm>
            <a:off x="1676400" y="4071937"/>
            <a:ext cx="2183410" cy="523220"/>
          </a:xfrm>
          <a:prstGeom prst="rect">
            <a:avLst/>
          </a:prstGeom>
          <a:noFill/>
        </p:spPr>
        <p:txBody>
          <a:bodyPr wrap="none" rtlCol="0">
            <a:spAutoFit/>
          </a:bodyPr>
          <a:lstStyle/>
          <a:p>
            <a:r>
              <a:rPr lang="en-US" dirty="0" smtClean="0"/>
              <a:t>12 Intel cores</a:t>
            </a:r>
          </a:p>
        </p:txBody>
      </p:sp>
      <p:sp>
        <p:nvSpPr>
          <p:cNvPr id="20" name="TextBox 19"/>
          <p:cNvSpPr txBox="1"/>
          <p:nvPr/>
        </p:nvSpPr>
        <p:spPr>
          <a:xfrm>
            <a:off x="4709259" y="2824111"/>
            <a:ext cx="1947944" cy="523220"/>
          </a:xfrm>
          <a:prstGeom prst="rect">
            <a:avLst/>
          </a:prstGeom>
          <a:noFill/>
        </p:spPr>
        <p:txBody>
          <a:bodyPr wrap="none" rtlCol="0">
            <a:spAutoFit/>
          </a:bodyPr>
          <a:lstStyle/>
          <a:p>
            <a:r>
              <a:rPr lang="en-US" dirty="0" smtClean="0"/>
              <a:t>48 GB RAM</a:t>
            </a:r>
            <a:endParaRPr lang="en-US" dirty="0"/>
          </a:p>
        </p:txBody>
      </p:sp>
      <p:sp>
        <p:nvSpPr>
          <p:cNvPr id="21" name="TextBox 20"/>
          <p:cNvSpPr txBox="1"/>
          <p:nvPr/>
        </p:nvSpPr>
        <p:spPr>
          <a:xfrm>
            <a:off x="4820194" y="4071937"/>
            <a:ext cx="1620957" cy="523220"/>
          </a:xfrm>
          <a:prstGeom prst="rect">
            <a:avLst/>
          </a:prstGeom>
          <a:noFill/>
        </p:spPr>
        <p:txBody>
          <a:bodyPr wrap="none" rtlCol="0">
            <a:spAutoFit/>
          </a:bodyPr>
          <a:lstStyle/>
          <a:p>
            <a:r>
              <a:rPr lang="en-US" dirty="0" smtClean="0"/>
              <a:t>Local disk</a:t>
            </a:r>
            <a:endParaRPr lang="en-US" dirty="0"/>
          </a:p>
        </p:txBody>
      </p:sp>
      <p:sp>
        <p:nvSpPr>
          <p:cNvPr id="3" name="Rectangle 2"/>
          <p:cNvSpPr/>
          <p:nvPr/>
        </p:nvSpPr>
        <p:spPr>
          <a:xfrm>
            <a:off x="2160984" y="2035969"/>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D8BE6"/>
              </a:solidFill>
            </a:endParaRPr>
          </a:p>
        </p:txBody>
      </p:sp>
      <p:sp>
        <p:nvSpPr>
          <p:cNvPr id="4" name="Rectangle 3"/>
          <p:cNvSpPr/>
          <p:nvPr/>
        </p:nvSpPr>
        <p:spPr>
          <a:xfrm>
            <a:off x="2160984" y="2587058"/>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2160984" y="3138147"/>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160984" y="3689236"/>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2681458" y="2035969"/>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681458" y="2587058"/>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2681458" y="3138147"/>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2681458" y="3689236"/>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201931" y="2587058"/>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201931" y="3138147"/>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201931" y="3689236"/>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01931" y="2035969"/>
            <a:ext cx="375047" cy="375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Connector 47"/>
          <p:cNvCxnSpPr/>
          <p:nvPr/>
        </p:nvCxnSpPr>
        <p:spPr>
          <a:xfrm>
            <a:off x="4250531" y="2518172"/>
            <a:ext cx="1071563" cy="0"/>
          </a:xfrm>
          <a:prstGeom prst="line">
            <a:avLst/>
          </a:prstGeom>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4250531" y="3804047"/>
            <a:ext cx="1071563" cy="0"/>
          </a:xfrm>
          <a:prstGeom prst="line">
            <a:avLst/>
          </a:prstGeom>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839891" y="2207419"/>
            <a:ext cx="1660922" cy="578644"/>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Can 16"/>
          <p:cNvSpPr/>
          <p:nvPr/>
        </p:nvSpPr>
        <p:spPr>
          <a:xfrm>
            <a:off x="5322094" y="3536156"/>
            <a:ext cx="578644" cy="578644"/>
          </a:xfrm>
          <a:prstGeom prst="ca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9" name="Straight Connector 28"/>
          <p:cNvCxnSpPr/>
          <p:nvPr/>
        </p:nvCxnSpPr>
        <p:spPr>
          <a:xfrm>
            <a:off x="4267200" y="4191000"/>
            <a:ext cx="304800" cy="0"/>
          </a:xfrm>
          <a:prstGeom prst="line">
            <a:avLst/>
          </a:prstGeom>
          <a:ln w="57150" cmpd="sng">
            <a:solidFill>
              <a:srgbClr val="FF6600"/>
            </a:solidFill>
          </a:ln>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a:off x="4572000" y="4163294"/>
            <a:ext cx="0" cy="1932706"/>
          </a:xfrm>
          <a:prstGeom prst="line">
            <a:avLst/>
          </a:prstGeom>
          <a:ln w="57150" cmpd="sng">
            <a:solidFill>
              <a:srgbClr val="FF6600"/>
            </a:solidFill>
            <a:headEnd type="none"/>
            <a:tailEnd type="arrow"/>
          </a:ln>
        </p:spPr>
        <p:style>
          <a:lnRef idx="2">
            <a:schemeClr val="dk1"/>
          </a:lnRef>
          <a:fillRef idx="0">
            <a:schemeClr val="dk1"/>
          </a:fillRef>
          <a:effectRef idx="1">
            <a:schemeClr val="dk1"/>
          </a:effectRef>
          <a:fontRef idx="minor">
            <a:schemeClr val="tx1"/>
          </a:fontRef>
        </p:style>
      </p:cxnSp>
      <p:cxnSp>
        <p:nvCxnSpPr>
          <p:cNvPr id="34" name="Straight Connector 33"/>
          <p:cNvCxnSpPr/>
          <p:nvPr/>
        </p:nvCxnSpPr>
        <p:spPr>
          <a:xfrm>
            <a:off x="3962400" y="4343400"/>
            <a:ext cx="304800" cy="0"/>
          </a:xfrm>
          <a:prstGeom prst="line">
            <a:avLst/>
          </a:prstGeom>
          <a:ln>
            <a:solidFill>
              <a:srgbClr val="F2D908"/>
            </a:solidFill>
          </a:ln>
        </p:spPr>
        <p:style>
          <a:lnRef idx="2">
            <a:schemeClr val="dk1"/>
          </a:lnRef>
          <a:fillRef idx="0">
            <a:schemeClr val="dk1"/>
          </a:fillRef>
          <a:effectRef idx="1">
            <a:schemeClr val="dk1"/>
          </a:effectRef>
          <a:fontRef idx="minor">
            <a:schemeClr val="tx1"/>
          </a:fontRef>
        </p:style>
      </p:cxnSp>
      <p:cxnSp>
        <p:nvCxnSpPr>
          <p:cNvPr id="35" name="Straight Connector 34"/>
          <p:cNvCxnSpPr/>
          <p:nvPr/>
        </p:nvCxnSpPr>
        <p:spPr>
          <a:xfrm>
            <a:off x="3962400" y="4327525"/>
            <a:ext cx="0" cy="1752600"/>
          </a:xfrm>
          <a:prstGeom prst="line">
            <a:avLst/>
          </a:prstGeom>
          <a:ln>
            <a:solidFill>
              <a:srgbClr val="F2D908"/>
            </a:solidFill>
            <a:headEnd type="none"/>
            <a:tailEnd type="arrow"/>
          </a:ln>
        </p:spPr>
        <p:style>
          <a:lnRef idx="2">
            <a:schemeClr val="dk1"/>
          </a:lnRef>
          <a:fillRef idx="0">
            <a:schemeClr val="dk1"/>
          </a:fillRef>
          <a:effectRef idx="1">
            <a:schemeClr val="dk1"/>
          </a:effectRef>
          <a:fontRef idx="minor">
            <a:schemeClr val="tx1"/>
          </a:fontRef>
        </p:style>
      </p:cxnSp>
      <p:sp>
        <p:nvSpPr>
          <p:cNvPr id="27" name="TextBox 26"/>
          <p:cNvSpPr txBox="1"/>
          <p:nvPr/>
        </p:nvSpPr>
        <p:spPr>
          <a:xfrm>
            <a:off x="2437591" y="5648980"/>
            <a:ext cx="1448609" cy="523220"/>
          </a:xfrm>
          <a:prstGeom prst="rect">
            <a:avLst/>
          </a:prstGeom>
          <a:noFill/>
        </p:spPr>
        <p:txBody>
          <a:bodyPr wrap="none" rtlCol="0">
            <a:spAutoFit/>
          </a:bodyPr>
          <a:lstStyle/>
          <a:p>
            <a:r>
              <a:rPr lang="en-US" dirty="0" smtClean="0">
                <a:solidFill>
                  <a:srgbClr val="FFFF00"/>
                </a:solidFill>
              </a:rPr>
              <a:t>Ethernet</a:t>
            </a:r>
            <a:endParaRPr lang="en-US" dirty="0">
              <a:solidFill>
                <a:srgbClr val="FFFF00"/>
              </a:solidFill>
            </a:endParaRPr>
          </a:p>
        </p:txBody>
      </p:sp>
      <p:sp>
        <p:nvSpPr>
          <p:cNvPr id="39" name="TextBox 38"/>
          <p:cNvSpPr txBox="1"/>
          <p:nvPr/>
        </p:nvSpPr>
        <p:spPr>
          <a:xfrm>
            <a:off x="4638664" y="5648980"/>
            <a:ext cx="1609736" cy="523220"/>
          </a:xfrm>
          <a:prstGeom prst="rect">
            <a:avLst/>
          </a:prstGeom>
          <a:noFill/>
        </p:spPr>
        <p:txBody>
          <a:bodyPr wrap="none" rtlCol="0">
            <a:spAutoFit/>
          </a:bodyPr>
          <a:lstStyle/>
          <a:p>
            <a:r>
              <a:rPr lang="en-US" dirty="0" smtClean="0">
                <a:solidFill>
                  <a:srgbClr val="FF6600"/>
                </a:solidFill>
              </a:rPr>
              <a:t>InfiniBand</a:t>
            </a:r>
            <a:endParaRPr lang="en-US" dirty="0">
              <a:solidFill>
                <a:srgbClr val="FF6600"/>
              </a:solidFill>
            </a:endParaRPr>
          </a:p>
        </p:txBody>
      </p:sp>
      <p:cxnSp>
        <p:nvCxnSpPr>
          <p:cNvPr id="22" name="Straight Connector 21"/>
          <p:cNvCxnSpPr/>
          <p:nvPr/>
        </p:nvCxnSpPr>
        <p:spPr>
          <a:xfrm>
            <a:off x="4250531" y="1928813"/>
            <a:ext cx="0" cy="2571750"/>
          </a:xfrm>
          <a:prstGeom prst="line">
            <a:avLst/>
          </a:prstGeom>
          <a:ln/>
        </p:spPr>
        <p:style>
          <a:lnRef idx="3">
            <a:schemeClr val="dk1"/>
          </a:lnRef>
          <a:fillRef idx="0">
            <a:schemeClr val="dk1"/>
          </a:fillRef>
          <a:effectRef idx="2">
            <a:schemeClr val="dk1"/>
          </a:effectRef>
          <a:fontRef idx="minor">
            <a:schemeClr val="tx1"/>
          </a:fontRef>
        </p:style>
      </p:cxnSp>
      <p:sp>
        <p:nvSpPr>
          <p:cNvPr id="15" name="Date Placeholder 14"/>
          <p:cNvSpPr>
            <a:spLocks noGrp="1"/>
          </p:cNvSpPr>
          <p:nvPr>
            <p:ph type="dt" sz="half" idx="10"/>
          </p:nvPr>
        </p:nvSpPr>
        <p:spPr/>
        <p:txBody>
          <a:bodyPr/>
          <a:lstStyle/>
          <a:p>
            <a:r>
              <a:rPr lang="en-US" smtClean="0"/>
              <a:t>5/13</a:t>
            </a:r>
            <a:endParaRPr lang="en-US"/>
          </a:p>
        </p:txBody>
      </p:sp>
      <p:sp>
        <p:nvSpPr>
          <p:cNvPr id="23" name="Footer Placeholder 22"/>
          <p:cNvSpPr>
            <a:spLocks noGrp="1"/>
          </p:cNvSpPr>
          <p:nvPr>
            <p:ph type="ftr" sz="quarter" idx="11"/>
          </p:nvPr>
        </p:nvSpPr>
        <p:spPr/>
        <p:txBody>
          <a:bodyPr/>
          <a:lstStyle/>
          <a:p>
            <a:r>
              <a:rPr lang="pl-PL" smtClean="0"/>
              <a:t>ES13</a:t>
            </a:r>
            <a:endParaRPr lang="en-US"/>
          </a:p>
        </p:txBody>
      </p:sp>
      <p:sp>
        <p:nvSpPr>
          <p:cNvPr id="24" name="Slide Number Placeholder 23"/>
          <p:cNvSpPr>
            <a:spLocks noGrp="1"/>
          </p:cNvSpPr>
          <p:nvPr>
            <p:ph type="sldNum" sz="quarter" idx="12"/>
          </p:nvPr>
        </p:nvSpPr>
        <p:spPr/>
        <p:txBody>
          <a:bodyPr/>
          <a:lstStyle/>
          <a:p>
            <a:fld id="{D12AA694-00EB-4F4B-AABB-6F50FB178914}" type="slidenum">
              <a:rPr lang="en-US" smtClean="0"/>
              <a:t>42</a:t>
            </a:fld>
            <a:endParaRPr lang="en-US"/>
          </a:p>
        </p:txBody>
      </p:sp>
    </p:spTree>
    <p:extLst>
      <p:ext uri="{BB962C8B-B14F-4D97-AF65-F5344CB8AC3E}">
        <p14:creationId xmlns:p14="http://schemas.microsoft.com/office/powerpoint/2010/main" val="358451721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Flux </a:t>
            </a:r>
            <a:r>
              <a:rPr lang="en-US" dirty="0" err="1" smtClean="0"/>
              <a:t>BigMem</a:t>
            </a:r>
            <a:r>
              <a:rPr lang="en-US" dirty="0" smtClean="0"/>
              <a:t> node</a:t>
            </a:r>
            <a:endParaRPr lang="en-US" dirty="0"/>
          </a:p>
        </p:txBody>
      </p:sp>
      <p:sp>
        <p:nvSpPr>
          <p:cNvPr id="16" name="Rectangle 15"/>
          <p:cNvSpPr/>
          <p:nvPr/>
        </p:nvSpPr>
        <p:spPr>
          <a:xfrm>
            <a:off x="1678781" y="1660922"/>
            <a:ext cx="5780256" cy="3536156"/>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TextBox 19"/>
          <p:cNvSpPr txBox="1"/>
          <p:nvPr/>
        </p:nvSpPr>
        <p:spPr>
          <a:xfrm>
            <a:off x="4998328" y="2893080"/>
            <a:ext cx="1674607" cy="523220"/>
          </a:xfrm>
          <a:prstGeom prst="rect">
            <a:avLst/>
          </a:prstGeom>
          <a:noFill/>
        </p:spPr>
        <p:txBody>
          <a:bodyPr wrap="none" rtlCol="0">
            <a:spAutoFit/>
          </a:bodyPr>
          <a:lstStyle/>
          <a:p>
            <a:r>
              <a:rPr lang="en-US" dirty="0" smtClean="0"/>
              <a:t>1 TB RAM</a:t>
            </a:r>
            <a:endParaRPr lang="en-US" dirty="0"/>
          </a:p>
        </p:txBody>
      </p:sp>
      <p:sp>
        <p:nvSpPr>
          <p:cNvPr id="21" name="TextBox 20"/>
          <p:cNvSpPr txBox="1"/>
          <p:nvPr/>
        </p:nvSpPr>
        <p:spPr>
          <a:xfrm>
            <a:off x="4820194" y="4071937"/>
            <a:ext cx="1620957" cy="523220"/>
          </a:xfrm>
          <a:prstGeom prst="rect">
            <a:avLst/>
          </a:prstGeom>
          <a:noFill/>
        </p:spPr>
        <p:txBody>
          <a:bodyPr wrap="none" rtlCol="0">
            <a:spAutoFit/>
          </a:bodyPr>
          <a:lstStyle/>
          <a:p>
            <a:r>
              <a:rPr lang="en-US" dirty="0" smtClean="0"/>
              <a:t>Local disk</a:t>
            </a:r>
            <a:endParaRPr lang="en-US" dirty="0"/>
          </a:p>
        </p:txBody>
      </p:sp>
      <p:cxnSp>
        <p:nvCxnSpPr>
          <p:cNvPr id="48" name="Straight Connector 47"/>
          <p:cNvCxnSpPr/>
          <p:nvPr/>
        </p:nvCxnSpPr>
        <p:spPr>
          <a:xfrm>
            <a:off x="4250531" y="2416572"/>
            <a:ext cx="1071563" cy="0"/>
          </a:xfrm>
          <a:prstGeom prst="line">
            <a:avLst/>
          </a:prstGeom>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4250531" y="3804047"/>
            <a:ext cx="1071563" cy="0"/>
          </a:xfrm>
          <a:prstGeom prst="line">
            <a:avLst/>
          </a:prstGeom>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464978" y="1917700"/>
            <a:ext cx="2850222" cy="992981"/>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Can 16"/>
          <p:cNvSpPr/>
          <p:nvPr/>
        </p:nvSpPr>
        <p:spPr>
          <a:xfrm>
            <a:off x="5322094" y="3536156"/>
            <a:ext cx="578644" cy="578644"/>
          </a:xfrm>
          <a:prstGeom prst="ca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9" name="Straight Connector 28"/>
          <p:cNvCxnSpPr/>
          <p:nvPr/>
        </p:nvCxnSpPr>
        <p:spPr>
          <a:xfrm>
            <a:off x="4267200" y="4191000"/>
            <a:ext cx="304800" cy="0"/>
          </a:xfrm>
          <a:prstGeom prst="line">
            <a:avLst/>
          </a:prstGeom>
          <a:ln w="57150" cmpd="sng">
            <a:solidFill>
              <a:srgbClr val="FF6600"/>
            </a:solidFill>
          </a:ln>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a:off x="4572000" y="4163294"/>
            <a:ext cx="0" cy="1932706"/>
          </a:xfrm>
          <a:prstGeom prst="line">
            <a:avLst/>
          </a:prstGeom>
          <a:ln w="57150" cmpd="sng">
            <a:solidFill>
              <a:srgbClr val="FF6600"/>
            </a:solidFill>
            <a:headEnd type="none"/>
            <a:tailEnd type="arrow"/>
          </a:ln>
        </p:spPr>
        <p:style>
          <a:lnRef idx="2">
            <a:schemeClr val="dk1"/>
          </a:lnRef>
          <a:fillRef idx="0">
            <a:schemeClr val="dk1"/>
          </a:fillRef>
          <a:effectRef idx="1">
            <a:schemeClr val="dk1"/>
          </a:effectRef>
          <a:fontRef idx="minor">
            <a:schemeClr val="tx1"/>
          </a:fontRef>
        </p:style>
      </p:cxnSp>
      <p:cxnSp>
        <p:nvCxnSpPr>
          <p:cNvPr id="34" name="Straight Connector 33"/>
          <p:cNvCxnSpPr/>
          <p:nvPr/>
        </p:nvCxnSpPr>
        <p:spPr>
          <a:xfrm>
            <a:off x="3962400" y="4343400"/>
            <a:ext cx="304800" cy="0"/>
          </a:xfrm>
          <a:prstGeom prst="line">
            <a:avLst/>
          </a:prstGeom>
          <a:ln>
            <a:solidFill>
              <a:srgbClr val="F2D908"/>
            </a:solidFill>
          </a:ln>
        </p:spPr>
        <p:style>
          <a:lnRef idx="2">
            <a:schemeClr val="dk1"/>
          </a:lnRef>
          <a:fillRef idx="0">
            <a:schemeClr val="dk1"/>
          </a:fillRef>
          <a:effectRef idx="1">
            <a:schemeClr val="dk1"/>
          </a:effectRef>
          <a:fontRef idx="minor">
            <a:schemeClr val="tx1"/>
          </a:fontRef>
        </p:style>
      </p:cxnSp>
      <p:cxnSp>
        <p:nvCxnSpPr>
          <p:cNvPr id="35" name="Straight Connector 34"/>
          <p:cNvCxnSpPr/>
          <p:nvPr/>
        </p:nvCxnSpPr>
        <p:spPr>
          <a:xfrm>
            <a:off x="3962400" y="4327525"/>
            <a:ext cx="0" cy="1752600"/>
          </a:xfrm>
          <a:prstGeom prst="line">
            <a:avLst/>
          </a:prstGeom>
          <a:ln>
            <a:solidFill>
              <a:srgbClr val="F2D908"/>
            </a:solidFill>
            <a:headEnd type="none"/>
            <a:tailEnd type="arrow"/>
          </a:ln>
        </p:spPr>
        <p:style>
          <a:lnRef idx="2">
            <a:schemeClr val="dk1"/>
          </a:lnRef>
          <a:fillRef idx="0">
            <a:schemeClr val="dk1"/>
          </a:fillRef>
          <a:effectRef idx="1">
            <a:schemeClr val="dk1"/>
          </a:effectRef>
          <a:fontRef idx="minor">
            <a:schemeClr val="tx1"/>
          </a:fontRef>
        </p:style>
      </p:cxnSp>
      <p:sp>
        <p:nvSpPr>
          <p:cNvPr id="27" name="TextBox 26"/>
          <p:cNvSpPr txBox="1"/>
          <p:nvPr/>
        </p:nvSpPr>
        <p:spPr>
          <a:xfrm>
            <a:off x="2437591" y="5648980"/>
            <a:ext cx="1448609" cy="523220"/>
          </a:xfrm>
          <a:prstGeom prst="rect">
            <a:avLst/>
          </a:prstGeom>
          <a:noFill/>
        </p:spPr>
        <p:txBody>
          <a:bodyPr wrap="none" rtlCol="0">
            <a:spAutoFit/>
          </a:bodyPr>
          <a:lstStyle/>
          <a:p>
            <a:r>
              <a:rPr lang="en-US" dirty="0" smtClean="0">
                <a:solidFill>
                  <a:srgbClr val="FFFF00"/>
                </a:solidFill>
              </a:rPr>
              <a:t>Ethernet</a:t>
            </a:r>
            <a:endParaRPr lang="en-US" dirty="0">
              <a:solidFill>
                <a:srgbClr val="FFFF00"/>
              </a:solidFill>
            </a:endParaRPr>
          </a:p>
        </p:txBody>
      </p:sp>
      <p:sp>
        <p:nvSpPr>
          <p:cNvPr id="39" name="TextBox 38"/>
          <p:cNvSpPr txBox="1"/>
          <p:nvPr/>
        </p:nvSpPr>
        <p:spPr>
          <a:xfrm>
            <a:off x="4638664" y="5648980"/>
            <a:ext cx="1609736" cy="523220"/>
          </a:xfrm>
          <a:prstGeom prst="rect">
            <a:avLst/>
          </a:prstGeom>
          <a:noFill/>
        </p:spPr>
        <p:txBody>
          <a:bodyPr wrap="none" rtlCol="0">
            <a:spAutoFit/>
          </a:bodyPr>
          <a:lstStyle/>
          <a:p>
            <a:r>
              <a:rPr lang="en-US" dirty="0" smtClean="0">
                <a:solidFill>
                  <a:srgbClr val="FF6600"/>
                </a:solidFill>
              </a:rPr>
              <a:t>InfiniBand</a:t>
            </a:r>
            <a:endParaRPr lang="en-US" dirty="0">
              <a:solidFill>
                <a:srgbClr val="FF6600"/>
              </a:solidFill>
            </a:endParaRPr>
          </a:p>
        </p:txBody>
      </p:sp>
      <p:cxnSp>
        <p:nvCxnSpPr>
          <p:cNvPr id="22" name="Straight Connector 21"/>
          <p:cNvCxnSpPr/>
          <p:nvPr/>
        </p:nvCxnSpPr>
        <p:spPr>
          <a:xfrm>
            <a:off x="4250531" y="1928813"/>
            <a:ext cx="0" cy="2571750"/>
          </a:xfrm>
          <a:prstGeom prst="line">
            <a:avLst/>
          </a:prstGeom>
          <a:ln/>
        </p:spPr>
        <p:style>
          <a:lnRef idx="3">
            <a:schemeClr val="dk1"/>
          </a:lnRef>
          <a:fillRef idx="0">
            <a:schemeClr val="dk1"/>
          </a:fillRef>
          <a:effectRef idx="2">
            <a:schemeClr val="dk1"/>
          </a:effectRef>
          <a:fontRef idx="minor">
            <a:schemeClr val="tx1"/>
          </a:fontRef>
        </p:style>
      </p:cxnSp>
      <p:sp>
        <p:nvSpPr>
          <p:cNvPr id="15" name="Date Placeholder 14"/>
          <p:cNvSpPr>
            <a:spLocks noGrp="1"/>
          </p:cNvSpPr>
          <p:nvPr>
            <p:ph type="dt" sz="half" idx="10"/>
          </p:nvPr>
        </p:nvSpPr>
        <p:spPr/>
        <p:txBody>
          <a:bodyPr/>
          <a:lstStyle/>
          <a:p>
            <a:r>
              <a:rPr lang="en-US" smtClean="0"/>
              <a:t>5/13</a:t>
            </a:r>
            <a:endParaRPr lang="en-US"/>
          </a:p>
        </p:txBody>
      </p:sp>
      <p:sp>
        <p:nvSpPr>
          <p:cNvPr id="23" name="Footer Placeholder 22"/>
          <p:cNvSpPr>
            <a:spLocks noGrp="1"/>
          </p:cNvSpPr>
          <p:nvPr>
            <p:ph type="ftr" sz="quarter" idx="11"/>
          </p:nvPr>
        </p:nvSpPr>
        <p:spPr/>
        <p:txBody>
          <a:bodyPr/>
          <a:lstStyle/>
          <a:p>
            <a:r>
              <a:rPr lang="pl-PL" smtClean="0"/>
              <a:t>ES13</a:t>
            </a:r>
            <a:endParaRPr lang="en-US"/>
          </a:p>
        </p:txBody>
      </p:sp>
      <p:sp>
        <p:nvSpPr>
          <p:cNvPr id="24" name="Slide Number Placeholder 23"/>
          <p:cNvSpPr>
            <a:spLocks noGrp="1"/>
          </p:cNvSpPr>
          <p:nvPr>
            <p:ph type="sldNum" sz="quarter" idx="12"/>
          </p:nvPr>
        </p:nvSpPr>
        <p:spPr/>
        <p:txBody>
          <a:bodyPr/>
          <a:lstStyle/>
          <a:p>
            <a:fld id="{D12AA694-00EB-4F4B-AABB-6F50FB178914}" type="slidenum">
              <a:rPr lang="en-US" smtClean="0"/>
              <a:pPr/>
              <a:t>43</a:t>
            </a:fld>
            <a:endParaRPr lang="en-US"/>
          </a:p>
        </p:txBody>
      </p:sp>
      <p:grpSp>
        <p:nvGrpSpPr>
          <p:cNvPr id="203" name="Group 202"/>
          <p:cNvGrpSpPr/>
          <p:nvPr/>
        </p:nvGrpSpPr>
        <p:grpSpPr>
          <a:xfrm>
            <a:off x="1981200" y="2514600"/>
            <a:ext cx="2286000" cy="158044"/>
            <a:chOff x="1981200" y="2590800"/>
            <a:chExt cx="2286000" cy="158044"/>
          </a:xfrm>
        </p:grpSpPr>
        <p:cxnSp>
          <p:nvCxnSpPr>
            <p:cNvPr id="104" name="Straight Connector 103"/>
            <p:cNvCxnSpPr/>
            <p:nvPr/>
          </p:nvCxnSpPr>
          <p:spPr>
            <a:xfrm>
              <a:off x="2020712" y="2673114"/>
              <a:ext cx="2246488" cy="0"/>
            </a:xfrm>
            <a:prstGeom prst="line">
              <a:avLst/>
            </a:prstGeom>
          </p:spPr>
          <p:style>
            <a:lnRef idx="2">
              <a:schemeClr val="dk1"/>
            </a:lnRef>
            <a:fillRef idx="0">
              <a:schemeClr val="dk1"/>
            </a:fillRef>
            <a:effectRef idx="1">
              <a:schemeClr val="dk1"/>
            </a:effectRef>
            <a:fontRef idx="minor">
              <a:schemeClr val="tx1"/>
            </a:fontRef>
          </p:style>
        </p:cxnSp>
        <p:sp>
          <p:nvSpPr>
            <p:cNvPr id="43" name="Rectangle 42"/>
            <p:cNvSpPr/>
            <p:nvPr/>
          </p:nvSpPr>
          <p:spPr>
            <a:xfrm>
              <a:off x="198120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D8BE6"/>
                </a:solidFill>
              </a:endParaRPr>
            </a:p>
          </p:txBody>
        </p:sp>
        <p:sp>
          <p:nvSpPr>
            <p:cNvPr id="44" name="Rectangle 43"/>
            <p:cNvSpPr/>
            <p:nvPr/>
          </p:nvSpPr>
          <p:spPr>
            <a:xfrm>
              <a:off x="2186314"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2391428"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2601033" y="2591797"/>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Rectangle 155"/>
            <p:cNvSpPr/>
            <p:nvPr/>
          </p:nvSpPr>
          <p:spPr>
            <a:xfrm>
              <a:off x="2802407"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Rectangle 160"/>
            <p:cNvSpPr/>
            <p:nvPr/>
          </p:nvSpPr>
          <p:spPr>
            <a:xfrm>
              <a:off x="384810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Rectangle 156"/>
            <p:cNvSpPr/>
            <p:nvPr/>
          </p:nvSpPr>
          <p:spPr>
            <a:xfrm>
              <a:off x="300355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Rectangle 157"/>
            <p:cNvSpPr/>
            <p:nvPr/>
          </p:nvSpPr>
          <p:spPr>
            <a:xfrm>
              <a:off x="320802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Rectangle 158"/>
            <p:cNvSpPr/>
            <p:nvPr/>
          </p:nvSpPr>
          <p:spPr>
            <a:xfrm>
              <a:off x="342138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Rectangle 159"/>
            <p:cNvSpPr/>
            <p:nvPr/>
          </p:nvSpPr>
          <p:spPr>
            <a:xfrm>
              <a:off x="363474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4" name="Group 203"/>
          <p:cNvGrpSpPr/>
          <p:nvPr/>
        </p:nvGrpSpPr>
        <p:grpSpPr>
          <a:xfrm>
            <a:off x="1981200" y="2895600"/>
            <a:ext cx="2286000" cy="158044"/>
            <a:chOff x="1981200" y="2590800"/>
            <a:chExt cx="2286000" cy="158044"/>
          </a:xfrm>
        </p:grpSpPr>
        <p:cxnSp>
          <p:nvCxnSpPr>
            <p:cNvPr id="205" name="Straight Connector 204"/>
            <p:cNvCxnSpPr/>
            <p:nvPr/>
          </p:nvCxnSpPr>
          <p:spPr>
            <a:xfrm>
              <a:off x="2020712" y="2673114"/>
              <a:ext cx="2246488" cy="0"/>
            </a:xfrm>
            <a:prstGeom prst="line">
              <a:avLst/>
            </a:prstGeom>
          </p:spPr>
          <p:style>
            <a:lnRef idx="2">
              <a:schemeClr val="dk1"/>
            </a:lnRef>
            <a:fillRef idx="0">
              <a:schemeClr val="dk1"/>
            </a:fillRef>
            <a:effectRef idx="1">
              <a:schemeClr val="dk1"/>
            </a:effectRef>
            <a:fontRef idx="minor">
              <a:schemeClr val="tx1"/>
            </a:fontRef>
          </p:style>
        </p:cxnSp>
        <p:sp>
          <p:nvSpPr>
            <p:cNvPr id="206" name="Rectangle 205"/>
            <p:cNvSpPr/>
            <p:nvPr/>
          </p:nvSpPr>
          <p:spPr>
            <a:xfrm>
              <a:off x="198120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D8BE6"/>
                </a:solidFill>
              </a:endParaRPr>
            </a:p>
          </p:txBody>
        </p:sp>
        <p:sp>
          <p:nvSpPr>
            <p:cNvPr id="207" name="Rectangle 206"/>
            <p:cNvSpPr/>
            <p:nvPr/>
          </p:nvSpPr>
          <p:spPr>
            <a:xfrm>
              <a:off x="2186314"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8" name="Rectangle 207"/>
            <p:cNvSpPr/>
            <p:nvPr/>
          </p:nvSpPr>
          <p:spPr>
            <a:xfrm>
              <a:off x="2391428"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9" name="Rectangle 208"/>
            <p:cNvSpPr/>
            <p:nvPr/>
          </p:nvSpPr>
          <p:spPr>
            <a:xfrm>
              <a:off x="2601033" y="2591797"/>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Rectangle 209"/>
            <p:cNvSpPr/>
            <p:nvPr/>
          </p:nvSpPr>
          <p:spPr>
            <a:xfrm>
              <a:off x="2802407"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Rectangle 210"/>
            <p:cNvSpPr/>
            <p:nvPr/>
          </p:nvSpPr>
          <p:spPr>
            <a:xfrm>
              <a:off x="384810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2" name="Rectangle 211"/>
            <p:cNvSpPr/>
            <p:nvPr/>
          </p:nvSpPr>
          <p:spPr>
            <a:xfrm>
              <a:off x="300355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3" name="Rectangle 212"/>
            <p:cNvSpPr/>
            <p:nvPr/>
          </p:nvSpPr>
          <p:spPr>
            <a:xfrm>
              <a:off x="320802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4" name="Rectangle 213"/>
            <p:cNvSpPr/>
            <p:nvPr/>
          </p:nvSpPr>
          <p:spPr>
            <a:xfrm>
              <a:off x="342138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Rectangle 214"/>
            <p:cNvSpPr/>
            <p:nvPr/>
          </p:nvSpPr>
          <p:spPr>
            <a:xfrm>
              <a:off x="363474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6" name="Group 215"/>
          <p:cNvGrpSpPr/>
          <p:nvPr/>
        </p:nvGrpSpPr>
        <p:grpSpPr>
          <a:xfrm>
            <a:off x="1981200" y="3276600"/>
            <a:ext cx="2286000" cy="158044"/>
            <a:chOff x="1981200" y="2590800"/>
            <a:chExt cx="2286000" cy="158044"/>
          </a:xfrm>
        </p:grpSpPr>
        <p:cxnSp>
          <p:nvCxnSpPr>
            <p:cNvPr id="217" name="Straight Connector 216"/>
            <p:cNvCxnSpPr/>
            <p:nvPr/>
          </p:nvCxnSpPr>
          <p:spPr>
            <a:xfrm>
              <a:off x="2020712" y="2673114"/>
              <a:ext cx="2246488" cy="0"/>
            </a:xfrm>
            <a:prstGeom prst="line">
              <a:avLst/>
            </a:prstGeom>
          </p:spPr>
          <p:style>
            <a:lnRef idx="2">
              <a:schemeClr val="dk1"/>
            </a:lnRef>
            <a:fillRef idx="0">
              <a:schemeClr val="dk1"/>
            </a:fillRef>
            <a:effectRef idx="1">
              <a:schemeClr val="dk1"/>
            </a:effectRef>
            <a:fontRef idx="minor">
              <a:schemeClr val="tx1"/>
            </a:fontRef>
          </p:style>
        </p:cxnSp>
        <p:sp>
          <p:nvSpPr>
            <p:cNvPr id="218" name="Rectangle 217"/>
            <p:cNvSpPr/>
            <p:nvPr/>
          </p:nvSpPr>
          <p:spPr>
            <a:xfrm>
              <a:off x="198120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D8BE6"/>
                </a:solidFill>
              </a:endParaRPr>
            </a:p>
          </p:txBody>
        </p:sp>
        <p:sp>
          <p:nvSpPr>
            <p:cNvPr id="219" name="Rectangle 218"/>
            <p:cNvSpPr/>
            <p:nvPr/>
          </p:nvSpPr>
          <p:spPr>
            <a:xfrm>
              <a:off x="2186314"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0" name="Rectangle 219"/>
            <p:cNvSpPr/>
            <p:nvPr/>
          </p:nvSpPr>
          <p:spPr>
            <a:xfrm>
              <a:off x="2391428"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Rectangle 220"/>
            <p:cNvSpPr/>
            <p:nvPr/>
          </p:nvSpPr>
          <p:spPr>
            <a:xfrm>
              <a:off x="2601033" y="2591797"/>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2" name="Rectangle 221"/>
            <p:cNvSpPr/>
            <p:nvPr/>
          </p:nvSpPr>
          <p:spPr>
            <a:xfrm>
              <a:off x="2802407"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3" name="Rectangle 222"/>
            <p:cNvSpPr/>
            <p:nvPr/>
          </p:nvSpPr>
          <p:spPr>
            <a:xfrm>
              <a:off x="384810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4" name="Rectangle 223"/>
            <p:cNvSpPr/>
            <p:nvPr/>
          </p:nvSpPr>
          <p:spPr>
            <a:xfrm>
              <a:off x="300355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 name="Rectangle 224"/>
            <p:cNvSpPr/>
            <p:nvPr/>
          </p:nvSpPr>
          <p:spPr>
            <a:xfrm>
              <a:off x="320802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6" name="Rectangle 225"/>
            <p:cNvSpPr/>
            <p:nvPr/>
          </p:nvSpPr>
          <p:spPr>
            <a:xfrm>
              <a:off x="342138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7" name="Rectangle 226"/>
            <p:cNvSpPr/>
            <p:nvPr/>
          </p:nvSpPr>
          <p:spPr>
            <a:xfrm>
              <a:off x="363474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8" name="Group 227"/>
          <p:cNvGrpSpPr/>
          <p:nvPr/>
        </p:nvGrpSpPr>
        <p:grpSpPr>
          <a:xfrm>
            <a:off x="1981200" y="3657600"/>
            <a:ext cx="2286000" cy="158044"/>
            <a:chOff x="1981200" y="2590800"/>
            <a:chExt cx="2286000" cy="158044"/>
          </a:xfrm>
        </p:grpSpPr>
        <p:cxnSp>
          <p:nvCxnSpPr>
            <p:cNvPr id="229" name="Straight Connector 228"/>
            <p:cNvCxnSpPr/>
            <p:nvPr/>
          </p:nvCxnSpPr>
          <p:spPr>
            <a:xfrm>
              <a:off x="2020712" y="2673114"/>
              <a:ext cx="2246488" cy="0"/>
            </a:xfrm>
            <a:prstGeom prst="line">
              <a:avLst/>
            </a:prstGeom>
          </p:spPr>
          <p:style>
            <a:lnRef idx="2">
              <a:schemeClr val="dk1"/>
            </a:lnRef>
            <a:fillRef idx="0">
              <a:schemeClr val="dk1"/>
            </a:fillRef>
            <a:effectRef idx="1">
              <a:schemeClr val="dk1"/>
            </a:effectRef>
            <a:fontRef idx="minor">
              <a:schemeClr val="tx1"/>
            </a:fontRef>
          </p:style>
        </p:cxnSp>
        <p:sp>
          <p:nvSpPr>
            <p:cNvPr id="230" name="Rectangle 229"/>
            <p:cNvSpPr/>
            <p:nvPr/>
          </p:nvSpPr>
          <p:spPr>
            <a:xfrm>
              <a:off x="198120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D8BE6"/>
                </a:solidFill>
              </a:endParaRPr>
            </a:p>
          </p:txBody>
        </p:sp>
        <p:sp>
          <p:nvSpPr>
            <p:cNvPr id="231" name="Rectangle 230"/>
            <p:cNvSpPr/>
            <p:nvPr/>
          </p:nvSpPr>
          <p:spPr>
            <a:xfrm>
              <a:off x="2186314"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2" name="Rectangle 231"/>
            <p:cNvSpPr/>
            <p:nvPr/>
          </p:nvSpPr>
          <p:spPr>
            <a:xfrm>
              <a:off x="2391428"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3" name="Rectangle 232"/>
            <p:cNvSpPr/>
            <p:nvPr/>
          </p:nvSpPr>
          <p:spPr>
            <a:xfrm>
              <a:off x="2601033" y="2591797"/>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4" name="Rectangle 233"/>
            <p:cNvSpPr/>
            <p:nvPr/>
          </p:nvSpPr>
          <p:spPr>
            <a:xfrm>
              <a:off x="2802407"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5" name="Rectangle 234"/>
            <p:cNvSpPr/>
            <p:nvPr/>
          </p:nvSpPr>
          <p:spPr>
            <a:xfrm>
              <a:off x="384810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6" name="Rectangle 235"/>
            <p:cNvSpPr/>
            <p:nvPr/>
          </p:nvSpPr>
          <p:spPr>
            <a:xfrm>
              <a:off x="300355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7" name="Rectangle 236"/>
            <p:cNvSpPr/>
            <p:nvPr/>
          </p:nvSpPr>
          <p:spPr>
            <a:xfrm>
              <a:off x="320802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8" name="Rectangle 237"/>
            <p:cNvSpPr/>
            <p:nvPr/>
          </p:nvSpPr>
          <p:spPr>
            <a:xfrm>
              <a:off x="342138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9" name="Rectangle 238"/>
            <p:cNvSpPr/>
            <p:nvPr/>
          </p:nvSpPr>
          <p:spPr>
            <a:xfrm>
              <a:off x="3634740" y="2590800"/>
              <a:ext cx="147803" cy="157047"/>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1" name="TextBox 240"/>
          <p:cNvSpPr txBox="1"/>
          <p:nvPr/>
        </p:nvSpPr>
        <p:spPr>
          <a:xfrm>
            <a:off x="1676400" y="4071937"/>
            <a:ext cx="2183410" cy="523220"/>
          </a:xfrm>
          <a:prstGeom prst="rect">
            <a:avLst/>
          </a:prstGeom>
          <a:noFill/>
        </p:spPr>
        <p:txBody>
          <a:bodyPr wrap="none" rtlCol="0">
            <a:spAutoFit/>
          </a:bodyPr>
          <a:lstStyle/>
          <a:p>
            <a:r>
              <a:rPr lang="en-US" dirty="0" smtClean="0"/>
              <a:t>40 Intel cores</a:t>
            </a:r>
          </a:p>
        </p:txBody>
      </p:sp>
    </p:spTree>
    <p:extLst>
      <p:ext uri="{BB962C8B-B14F-4D97-AF65-F5344CB8AC3E}">
        <p14:creationId xmlns:p14="http://schemas.microsoft.com/office/powerpoint/2010/main" val="228222698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ln/>
        </p:spPr>
        <p:txBody>
          <a:bodyPr/>
          <a:lstStyle/>
          <a:p>
            <a:r>
              <a:rPr lang="en-US" b="0" dirty="0"/>
              <a:t>Flux </a:t>
            </a:r>
            <a:r>
              <a:rPr lang="en-US" b="0" dirty="0" smtClean="0"/>
              <a:t>hardware</a:t>
            </a:r>
            <a:endParaRPr lang="en-US" b="0" dirty="0"/>
          </a:p>
        </p:txBody>
      </p:sp>
      <p:sp>
        <p:nvSpPr>
          <p:cNvPr id="15362" name="Rectangle 2"/>
          <p:cNvSpPr>
            <a:spLocks noGrp="1" noChangeArrowheads="1"/>
          </p:cNvSpPr>
          <p:nvPr>
            <p:ph idx="1"/>
          </p:nvPr>
        </p:nvSpPr>
        <p:spPr>
          <a:ln/>
        </p:spPr>
        <p:txBody>
          <a:bodyPr>
            <a:noAutofit/>
          </a:bodyPr>
          <a:lstStyle/>
          <a:p>
            <a:pPr marL="625024"/>
            <a:r>
              <a:rPr lang="en-US" sz="2000" dirty="0" smtClean="0"/>
              <a:t>8,016 Intel cores		200 Intel </a:t>
            </a:r>
            <a:r>
              <a:rPr lang="en-US" sz="2000" dirty="0" err="1" smtClean="0"/>
              <a:t>BigMem</a:t>
            </a:r>
            <a:r>
              <a:rPr lang="en-US" sz="2000" dirty="0" smtClean="0"/>
              <a:t> cores</a:t>
            </a:r>
            <a:br>
              <a:rPr lang="en-US" sz="2000" dirty="0" smtClean="0"/>
            </a:br>
            <a:r>
              <a:rPr lang="en-US" sz="2000" dirty="0" smtClean="0"/>
              <a:t>632 Flux nodes		5 Flux </a:t>
            </a:r>
            <a:r>
              <a:rPr lang="en-US" sz="2000" dirty="0" err="1" smtClean="0"/>
              <a:t>BigMem</a:t>
            </a:r>
            <a:r>
              <a:rPr lang="en-US" sz="2000" dirty="0" smtClean="0"/>
              <a:t> nodes</a:t>
            </a:r>
            <a:endParaRPr lang="en-US" sz="2000" dirty="0"/>
          </a:p>
          <a:p>
            <a:pPr marL="625024"/>
            <a:r>
              <a:rPr lang="en-US" sz="2000" dirty="0" smtClean="0"/>
              <a:t>48/64 </a:t>
            </a:r>
            <a:r>
              <a:rPr lang="en-US" sz="2000" dirty="0"/>
              <a:t>GB RAM</a:t>
            </a:r>
            <a:r>
              <a:rPr lang="en-US" sz="2000" dirty="0" smtClean="0"/>
              <a:t>/node	1 TB RAM/ </a:t>
            </a:r>
            <a:r>
              <a:rPr lang="en-US" sz="2000" dirty="0" err="1" smtClean="0"/>
              <a:t>BigMem</a:t>
            </a:r>
            <a:r>
              <a:rPr lang="en-US" sz="2000" dirty="0" smtClean="0"/>
              <a:t> node</a:t>
            </a:r>
            <a:r>
              <a:rPr lang="en-US" sz="2000" dirty="0"/>
              <a:t/>
            </a:r>
            <a:br>
              <a:rPr lang="en-US" sz="2000" dirty="0"/>
            </a:br>
            <a:r>
              <a:rPr lang="en-US" sz="2000" dirty="0" smtClean="0"/>
              <a:t>4 </a:t>
            </a:r>
            <a:r>
              <a:rPr lang="en-US" sz="2000" dirty="0"/>
              <a:t>GB RAM/</a:t>
            </a:r>
            <a:r>
              <a:rPr lang="en-US" sz="2000" dirty="0" smtClean="0"/>
              <a:t>core (average)	25 GB RAM/</a:t>
            </a:r>
            <a:r>
              <a:rPr lang="en-US" sz="2000" dirty="0" err="1" smtClean="0"/>
              <a:t>BigMem</a:t>
            </a:r>
            <a:r>
              <a:rPr lang="en-US" sz="2000" dirty="0" smtClean="0"/>
              <a:t> core</a:t>
            </a:r>
            <a:endParaRPr lang="en-US" sz="2000" dirty="0"/>
          </a:p>
          <a:p>
            <a:pPr marL="625024"/>
            <a:r>
              <a:rPr lang="en-US" sz="2000" dirty="0"/>
              <a:t>4X Infiniband network (interconnects all nodes)</a:t>
            </a:r>
          </a:p>
          <a:p>
            <a:pPr marL="1028228" lvl="1"/>
            <a:r>
              <a:rPr lang="en-US" sz="1800" dirty="0"/>
              <a:t>40 Gbps, &lt;2 us latency</a:t>
            </a:r>
          </a:p>
          <a:p>
            <a:pPr marL="1028228" lvl="1"/>
            <a:r>
              <a:rPr lang="en-US" sz="1800" dirty="0"/>
              <a:t>Latency an order of magnitude less than Ethernet</a:t>
            </a:r>
          </a:p>
          <a:p>
            <a:pPr marL="625024"/>
            <a:r>
              <a:rPr lang="en-US" sz="2000" dirty="0" err="1"/>
              <a:t>Lustre</a:t>
            </a:r>
            <a:r>
              <a:rPr lang="en-US" sz="2000" dirty="0"/>
              <a:t> Filesystem</a:t>
            </a:r>
          </a:p>
          <a:p>
            <a:pPr marL="1028228" lvl="1"/>
            <a:r>
              <a:rPr lang="en-US" sz="2000" dirty="0" smtClean="0"/>
              <a:t>Scalable, </a:t>
            </a:r>
            <a:r>
              <a:rPr lang="en-US" sz="2000" dirty="0"/>
              <a:t>high-performance, open</a:t>
            </a:r>
          </a:p>
          <a:p>
            <a:pPr marL="1028228" lvl="1"/>
            <a:r>
              <a:rPr lang="en-US" sz="2000" dirty="0"/>
              <a:t>Supports MPI-IO for MPI jobs</a:t>
            </a:r>
          </a:p>
          <a:p>
            <a:pPr marL="1028228" lvl="1"/>
            <a:r>
              <a:rPr lang="en-US" sz="2000" dirty="0"/>
              <a:t>Mounted on all login and compute nodes</a:t>
            </a:r>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44</a:t>
            </a:fld>
            <a:endParaRPr lang="en-US"/>
          </a:p>
        </p:txBody>
      </p:sp>
      <p:pic>
        <p:nvPicPr>
          <p:cNvPr id="6" name="Picture 5" descr="8482432107_f7d35b6e02_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431320"/>
            <a:ext cx="1981200" cy="2969480"/>
          </a:xfrm>
          <a:prstGeom prst="rect">
            <a:avLst/>
          </a:prstGeom>
        </p:spPr>
      </p:pic>
    </p:spTree>
    <p:extLst>
      <p:ext uri="{BB962C8B-B14F-4D97-AF65-F5344CB8AC3E}">
        <p14:creationId xmlns:p14="http://schemas.microsoft.com/office/powerpoint/2010/main" val="2891079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ln/>
        </p:spPr>
        <p:txBody>
          <a:bodyPr/>
          <a:lstStyle/>
          <a:p>
            <a:r>
              <a:rPr lang="en-US" b="0" dirty="0" smtClean="0"/>
              <a:t>Flux software</a:t>
            </a:r>
            <a:endParaRPr lang="en-US" b="0" dirty="0"/>
          </a:p>
        </p:txBody>
      </p:sp>
      <p:sp>
        <p:nvSpPr>
          <p:cNvPr id="17410" name="Rectangle 2"/>
          <p:cNvSpPr>
            <a:spLocks noGrp="1" noChangeArrowheads="1"/>
          </p:cNvSpPr>
          <p:nvPr>
            <p:ph idx="1"/>
          </p:nvPr>
        </p:nvSpPr>
        <p:spPr>
          <a:ln/>
        </p:spPr>
        <p:txBody>
          <a:bodyPr>
            <a:normAutofit/>
          </a:bodyPr>
          <a:lstStyle/>
          <a:p>
            <a:pPr marL="625024"/>
            <a:r>
              <a:rPr lang="en-US" dirty="0"/>
              <a:t>Licensed </a:t>
            </a:r>
            <a:r>
              <a:rPr lang="en-US" dirty="0" smtClean="0"/>
              <a:t>&amp; open source software</a:t>
            </a:r>
            <a:r>
              <a:rPr lang="en-US" dirty="0"/>
              <a:t>:</a:t>
            </a:r>
          </a:p>
          <a:p>
            <a:pPr marL="1028228" lvl="1"/>
            <a:r>
              <a:rPr lang="en-US" dirty="0" smtClean="0"/>
              <a:t>Abacus, Java, Mason, </a:t>
            </a:r>
            <a:r>
              <a:rPr lang="en-US" dirty="0" err="1" smtClean="0"/>
              <a:t>Mathematica</a:t>
            </a:r>
            <a:r>
              <a:rPr lang="en-US" dirty="0"/>
              <a:t>, </a:t>
            </a:r>
            <a:r>
              <a:rPr lang="en-US" dirty="0" err="1"/>
              <a:t>Matlab</a:t>
            </a:r>
            <a:r>
              <a:rPr lang="en-US" dirty="0" smtClean="0"/>
              <a:t>,</a:t>
            </a:r>
            <a:br>
              <a:rPr lang="en-US" dirty="0" smtClean="0"/>
            </a:br>
            <a:r>
              <a:rPr lang="en-US" dirty="0" smtClean="0"/>
              <a:t>R, STATA </a:t>
            </a:r>
            <a:r>
              <a:rPr lang="en-US" dirty="0"/>
              <a:t>SE, …</a:t>
            </a:r>
          </a:p>
          <a:p>
            <a:pPr marL="1028228" lvl="1"/>
            <a:r>
              <a:rPr lang="en-US" dirty="0" smtClean="0">
                <a:hlinkClick r:id="rId2"/>
              </a:rPr>
              <a:t>http</a:t>
            </a:r>
            <a:r>
              <a:rPr lang="en-US" dirty="0">
                <a:hlinkClick r:id="rId2"/>
              </a:rPr>
              <a:t>://cac.engin.umich.edu/resources/software/index.html</a:t>
            </a:r>
            <a:endParaRPr lang="en-US" dirty="0"/>
          </a:p>
          <a:p>
            <a:pPr marL="625024"/>
            <a:r>
              <a:rPr lang="en-US" dirty="0" smtClean="0"/>
              <a:t>S</a:t>
            </a:r>
            <a:r>
              <a:rPr lang="en-US" b="0" dirty="0" smtClean="0"/>
              <a:t>oftware</a:t>
            </a:r>
            <a:r>
              <a:rPr lang="en-US" dirty="0" smtClean="0"/>
              <a:t> development (C, C++, Fortran)</a:t>
            </a:r>
            <a:endParaRPr lang="en-US" b="0" dirty="0" smtClean="0"/>
          </a:p>
          <a:p>
            <a:pPr marL="1028228" lvl="1"/>
            <a:r>
              <a:rPr lang="en-US" dirty="0" smtClean="0"/>
              <a:t>Intel, PGI, GNU </a:t>
            </a:r>
            <a:r>
              <a:rPr lang="en-US" dirty="0" smtClean="0"/>
              <a:t>compilers</a:t>
            </a:r>
            <a:endParaRPr lang="en-US" b="0" dirty="0" smtClean="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45</a:t>
            </a:fld>
            <a:endParaRPr lang="en-US"/>
          </a:p>
        </p:txBody>
      </p:sp>
    </p:spTree>
    <p:extLst>
      <p:ext uri="{BB962C8B-B14F-4D97-AF65-F5344CB8AC3E}">
        <p14:creationId xmlns:p14="http://schemas.microsoft.com/office/powerpoint/2010/main" val="3769048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Flux data</a:t>
            </a:r>
            <a:endParaRPr lang="en-US" dirty="0"/>
          </a:p>
        </p:txBody>
      </p:sp>
      <p:sp>
        <p:nvSpPr>
          <p:cNvPr id="3" name="Content Placeholder 2"/>
          <p:cNvSpPr>
            <a:spLocks noGrp="1"/>
          </p:cNvSpPr>
          <p:nvPr>
            <p:ph idx="1"/>
          </p:nvPr>
        </p:nvSpPr>
        <p:spPr/>
        <p:txBody>
          <a:bodyPr>
            <a:normAutofit/>
          </a:bodyPr>
          <a:lstStyle/>
          <a:p>
            <a:r>
              <a:rPr lang="en-US" dirty="0" err="1"/>
              <a:t>Lustre</a:t>
            </a:r>
            <a:r>
              <a:rPr lang="en-US" dirty="0"/>
              <a:t> filesystem mounted on </a:t>
            </a:r>
            <a:r>
              <a:rPr lang="en-US" dirty="0" smtClean="0">
                <a:latin typeface="Courier"/>
                <a:cs typeface="Courier"/>
              </a:rPr>
              <a:t>/scratch</a:t>
            </a:r>
            <a:r>
              <a:rPr lang="en-US" dirty="0" smtClean="0"/>
              <a:t> on </a:t>
            </a:r>
            <a:r>
              <a:rPr lang="en-US" dirty="0"/>
              <a:t>all login, compute, and transfer nodes</a:t>
            </a:r>
          </a:p>
          <a:p>
            <a:pPr lvl="1"/>
            <a:r>
              <a:rPr lang="en-US" dirty="0" smtClean="0"/>
              <a:t>640TB </a:t>
            </a:r>
            <a:r>
              <a:rPr lang="en-US" dirty="0"/>
              <a:t>of short-term storage for batch </a:t>
            </a:r>
            <a:r>
              <a:rPr lang="en-US" dirty="0" smtClean="0"/>
              <a:t>jobs</a:t>
            </a:r>
          </a:p>
          <a:p>
            <a:pPr lvl="1"/>
            <a:r>
              <a:rPr lang="en-US" dirty="0" smtClean="0"/>
              <a:t>Large, fast, short-term</a:t>
            </a:r>
          </a:p>
          <a:p>
            <a:r>
              <a:rPr lang="en-US" dirty="0" smtClean="0"/>
              <a:t>NFS </a:t>
            </a:r>
            <a:r>
              <a:rPr lang="en-US" dirty="0" err="1"/>
              <a:t>filesystems</a:t>
            </a:r>
            <a:r>
              <a:rPr lang="en-US" dirty="0"/>
              <a:t> mounted on </a:t>
            </a:r>
            <a:r>
              <a:rPr lang="en-US" dirty="0">
                <a:latin typeface="Courier"/>
                <a:cs typeface="Courier"/>
              </a:rPr>
              <a:t>/</a:t>
            </a:r>
            <a:r>
              <a:rPr lang="en-US" dirty="0" smtClean="0">
                <a:latin typeface="Courier"/>
                <a:cs typeface="Courier"/>
              </a:rPr>
              <a:t>home</a:t>
            </a:r>
            <a:r>
              <a:rPr lang="en-US" dirty="0" smtClean="0"/>
              <a:t> and </a:t>
            </a:r>
            <a:r>
              <a:rPr lang="en-US" dirty="0">
                <a:latin typeface="Courier"/>
                <a:cs typeface="Courier"/>
              </a:rPr>
              <a:t>/</a:t>
            </a:r>
            <a:r>
              <a:rPr lang="en-US" dirty="0" smtClean="0">
                <a:latin typeface="Courier"/>
                <a:cs typeface="Courier"/>
              </a:rPr>
              <a:t>home2</a:t>
            </a:r>
            <a:r>
              <a:rPr lang="en-US" dirty="0" smtClean="0"/>
              <a:t> on </a:t>
            </a:r>
            <a:r>
              <a:rPr lang="en-US" dirty="0"/>
              <a:t>all nodes</a:t>
            </a:r>
          </a:p>
          <a:p>
            <a:pPr lvl="1"/>
            <a:r>
              <a:rPr lang="en-US" dirty="0"/>
              <a:t>8</a:t>
            </a:r>
            <a:r>
              <a:rPr lang="en-US" dirty="0" smtClean="0"/>
              <a:t>0 </a:t>
            </a:r>
            <a:r>
              <a:rPr lang="en-US" dirty="0"/>
              <a:t>GB of storage per user for development &amp; testing</a:t>
            </a:r>
          </a:p>
          <a:p>
            <a:pPr lvl="1"/>
            <a:r>
              <a:rPr lang="en-US" dirty="0"/>
              <a:t>Small, slow, </a:t>
            </a:r>
            <a:r>
              <a:rPr lang="en-US" dirty="0" smtClean="0"/>
              <a:t>short-</a:t>
            </a:r>
            <a:r>
              <a:rPr lang="en-US" dirty="0"/>
              <a:t>term</a:t>
            </a:r>
          </a:p>
          <a:p>
            <a:endParaRPr lang="en-US"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46</a:t>
            </a:fld>
            <a:endParaRPr lang="en-US"/>
          </a:p>
        </p:txBody>
      </p:sp>
    </p:spTree>
    <p:extLst>
      <p:ext uri="{BB962C8B-B14F-4D97-AF65-F5344CB8AC3E}">
        <p14:creationId xmlns:p14="http://schemas.microsoft.com/office/powerpoint/2010/main" val="61606343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Globus Online</a:t>
            </a:r>
            <a:endParaRPr lang="en-US" dirty="0"/>
          </a:p>
        </p:txBody>
      </p:sp>
      <p:sp>
        <p:nvSpPr>
          <p:cNvPr id="3" name="Content Placeholder 2"/>
          <p:cNvSpPr>
            <a:spLocks noGrp="1"/>
          </p:cNvSpPr>
          <p:nvPr>
            <p:ph idx="1"/>
          </p:nvPr>
        </p:nvSpPr>
        <p:spPr/>
        <p:txBody>
          <a:bodyPr>
            <a:noAutofit/>
          </a:bodyPr>
          <a:lstStyle/>
          <a:p>
            <a:r>
              <a:rPr lang="en-US" sz="2000" dirty="0" smtClean="0"/>
              <a:t>Features</a:t>
            </a:r>
          </a:p>
          <a:p>
            <a:pPr lvl="1"/>
            <a:r>
              <a:rPr lang="en-US" sz="1800" dirty="0" smtClean="0"/>
              <a:t>High-speed data transfer, </a:t>
            </a:r>
            <a:r>
              <a:rPr lang="en-US" sz="1800" i="1" dirty="0" smtClean="0"/>
              <a:t>much</a:t>
            </a:r>
            <a:r>
              <a:rPr lang="en-US" sz="1800" dirty="0" smtClean="0"/>
              <a:t> faster than SCP or SFTP</a:t>
            </a:r>
          </a:p>
          <a:p>
            <a:pPr lvl="1"/>
            <a:r>
              <a:rPr lang="en-US" sz="1800" dirty="0" smtClean="0"/>
              <a:t>Reliable &amp; persistent</a:t>
            </a:r>
          </a:p>
          <a:p>
            <a:pPr lvl="1"/>
            <a:r>
              <a:rPr lang="en-US" sz="1800" dirty="0" smtClean="0"/>
              <a:t>Minimal client software: Mac OS X, Linux, Windows</a:t>
            </a:r>
          </a:p>
          <a:p>
            <a:r>
              <a:rPr lang="en-US" sz="2000" dirty="0" err="1" smtClean="0"/>
              <a:t>GridFTP</a:t>
            </a:r>
            <a:r>
              <a:rPr lang="en-US" sz="2000" dirty="0" smtClean="0"/>
              <a:t> Endpoints</a:t>
            </a:r>
          </a:p>
          <a:p>
            <a:pPr lvl="1"/>
            <a:r>
              <a:rPr lang="en-US" sz="1800" dirty="0" smtClean="0"/>
              <a:t>Gateways through which data flow</a:t>
            </a:r>
          </a:p>
          <a:p>
            <a:pPr lvl="1"/>
            <a:r>
              <a:rPr lang="en-US" sz="1800" dirty="0" smtClean="0"/>
              <a:t>Exist for XSEDE, OSG, …</a:t>
            </a:r>
          </a:p>
          <a:p>
            <a:pPr lvl="1"/>
            <a:r>
              <a:rPr lang="en-US" sz="1800" dirty="0" err="1" smtClean="0"/>
              <a:t>UMich</a:t>
            </a:r>
            <a:r>
              <a:rPr lang="en-US" sz="1800" dirty="0" smtClean="0"/>
              <a:t>:  </a:t>
            </a:r>
            <a:r>
              <a:rPr lang="en-US" sz="1800" dirty="0" err="1" smtClean="0"/>
              <a:t>umich#flux</a:t>
            </a:r>
            <a:r>
              <a:rPr lang="en-US" sz="1800" dirty="0" smtClean="0"/>
              <a:t>, </a:t>
            </a:r>
            <a:r>
              <a:rPr lang="en-US" sz="1800" dirty="0" err="1" smtClean="0"/>
              <a:t>umich#nyx</a:t>
            </a:r>
            <a:endParaRPr lang="en-US" sz="1800" dirty="0" smtClean="0"/>
          </a:p>
          <a:p>
            <a:pPr lvl="1"/>
            <a:r>
              <a:rPr lang="en-US" sz="1800" dirty="0" smtClean="0"/>
              <a:t>Add your own server endpoint:  contact flux-support</a:t>
            </a:r>
          </a:p>
          <a:p>
            <a:pPr lvl="1"/>
            <a:r>
              <a:rPr lang="en-US" sz="1800" dirty="0" smtClean="0"/>
              <a:t>Add your own client endpoint!</a:t>
            </a:r>
          </a:p>
          <a:p>
            <a:r>
              <a:rPr lang="en-US" sz="2000" dirty="0" smtClean="0"/>
              <a:t>More information</a:t>
            </a:r>
          </a:p>
          <a:p>
            <a:pPr lvl="1"/>
            <a:r>
              <a:rPr lang="en-US" sz="1800" dirty="0" smtClean="0">
                <a:hlinkClick r:id="rId3"/>
              </a:rPr>
              <a:t>http://</a:t>
            </a:r>
            <a:r>
              <a:rPr lang="en-US" sz="1800" dirty="0" err="1" smtClean="0">
                <a:hlinkClick r:id="rId3"/>
              </a:rPr>
              <a:t>cac.engin.umich.edu</a:t>
            </a:r>
            <a:r>
              <a:rPr lang="en-US" sz="1800" dirty="0" smtClean="0">
                <a:hlinkClick r:id="rId3"/>
              </a:rPr>
              <a:t>/resources/</a:t>
            </a:r>
            <a:r>
              <a:rPr lang="en-US" sz="1800" dirty="0" err="1" smtClean="0">
                <a:hlinkClick r:id="rId3"/>
              </a:rPr>
              <a:t>loginnodes</a:t>
            </a:r>
            <a:r>
              <a:rPr lang="en-US" sz="1800" dirty="0" smtClean="0">
                <a:hlinkClick r:id="rId3"/>
              </a:rPr>
              <a:t>/</a:t>
            </a:r>
            <a:r>
              <a:rPr lang="en-US" sz="1800" dirty="0" err="1" smtClean="0">
                <a:hlinkClick r:id="rId3"/>
              </a:rPr>
              <a:t>globus.html</a:t>
            </a:r>
            <a:endParaRPr lang="en-US" sz="1800" dirty="0"/>
          </a:p>
          <a:p>
            <a:endParaRPr lang="en-US" sz="2000"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47</a:t>
            </a:fld>
            <a:endParaRPr lang="en-US"/>
          </a:p>
        </p:txBody>
      </p:sp>
    </p:spTree>
    <p:extLst>
      <p:ext uri="{BB962C8B-B14F-4D97-AF65-F5344CB8AC3E}">
        <p14:creationId xmlns:p14="http://schemas.microsoft.com/office/powerpoint/2010/main" val="182098608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Flux Mechanics</a:t>
            </a:r>
            <a:endParaRPr lang="en-US" dirty="0"/>
          </a:p>
        </p:txBody>
      </p:sp>
      <p:sp>
        <p:nvSpPr>
          <p:cNvPr id="7" name="Text Placeholder 6"/>
          <p:cNvSpPr>
            <a:spLocks noGrp="1"/>
          </p:cNvSpPr>
          <p:nvPr>
            <p:ph type="body" idx="1"/>
          </p:nvPr>
        </p:nvSpPr>
        <p:spPr/>
        <p:txBody>
          <a:bodyPr/>
          <a:lstStyle/>
          <a:p>
            <a:endParaRPr lang="en-US"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48</a:t>
            </a:fld>
            <a:endParaRPr lang="en-US"/>
          </a:p>
        </p:txBody>
      </p:sp>
    </p:spTree>
    <p:extLst>
      <p:ext uri="{BB962C8B-B14F-4D97-AF65-F5344CB8AC3E}">
        <p14:creationId xmlns:p14="http://schemas.microsoft.com/office/powerpoint/2010/main" val="287815690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ln/>
        </p:spPr>
        <p:txBody>
          <a:bodyPr/>
          <a:lstStyle/>
          <a:p>
            <a:r>
              <a:rPr lang="en-US" b="0" dirty="0" smtClean="0"/>
              <a:t>Using Flux</a:t>
            </a:r>
            <a:endParaRPr lang="en-US" b="0" dirty="0"/>
          </a:p>
        </p:txBody>
      </p:sp>
      <p:sp>
        <p:nvSpPr>
          <p:cNvPr id="16386" name="Rectangle 2"/>
          <p:cNvSpPr>
            <a:spLocks noGrp="1" noChangeArrowheads="1"/>
          </p:cNvSpPr>
          <p:nvPr>
            <p:ph idx="1"/>
          </p:nvPr>
        </p:nvSpPr>
        <p:spPr>
          <a:ln/>
        </p:spPr>
        <p:txBody>
          <a:bodyPr>
            <a:normAutofit/>
          </a:bodyPr>
          <a:lstStyle/>
          <a:p>
            <a:pPr marL="625024"/>
            <a:r>
              <a:rPr lang="en-US" sz="2800" b="0" dirty="0" smtClean="0"/>
              <a:t>Three basic requirements to use Flux:</a:t>
            </a:r>
            <a:br>
              <a:rPr lang="en-US" sz="2800" b="0" dirty="0" smtClean="0"/>
            </a:br>
            <a:endParaRPr lang="en-US" sz="2800" b="0" dirty="0" smtClean="0"/>
          </a:p>
          <a:p>
            <a:pPr marL="1028228" lvl="1">
              <a:buFont typeface="+mj-lt"/>
              <a:buAutoNum type="arabicPeriod"/>
            </a:pPr>
            <a:r>
              <a:rPr lang="en-US" sz="2400" b="0" dirty="0" smtClean="0"/>
              <a:t>A Flux account</a:t>
            </a:r>
            <a:endParaRPr lang="en-US" sz="2400" b="0" u="sng" dirty="0" smtClean="0">
              <a:hlinkClick r:id="rId2"/>
            </a:endParaRPr>
          </a:p>
          <a:p>
            <a:pPr marL="986663" lvl="1" indent="-361639">
              <a:buFont typeface="+mj-lt"/>
              <a:buAutoNum type="arabicPeriod"/>
            </a:pPr>
            <a:r>
              <a:rPr lang="en-US" sz="2400" b="0" dirty="0" smtClean="0"/>
              <a:t>A Flux allocation</a:t>
            </a:r>
          </a:p>
          <a:p>
            <a:pPr marL="986663" lvl="1" indent="-361639">
              <a:buFont typeface="+mj-lt"/>
              <a:buAutoNum type="arabicPeriod"/>
            </a:pPr>
            <a:r>
              <a:rPr lang="en-US" sz="2400" dirty="0" smtClean="0"/>
              <a:t>An MToken (or a Software Token)</a:t>
            </a:r>
            <a:endParaRPr lang="en-US" sz="2400" b="0" dirty="0" smtClean="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49</a:t>
            </a:fld>
            <a:endParaRPr lang="en-US"/>
          </a:p>
        </p:txBody>
      </p:sp>
    </p:spTree>
    <p:extLst>
      <p:ext uri="{BB962C8B-B14F-4D97-AF65-F5344CB8AC3E}">
        <p14:creationId xmlns:p14="http://schemas.microsoft.com/office/powerpoint/2010/main" val="210852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ln/>
        </p:spPr>
        <p:txBody>
          <a:bodyPr/>
          <a:lstStyle/>
          <a:p>
            <a:r>
              <a:rPr lang="en-US" b="0" dirty="0" smtClean="0"/>
              <a:t>Using Flux</a:t>
            </a:r>
            <a:endParaRPr lang="en-US" b="0" dirty="0"/>
          </a:p>
        </p:txBody>
      </p:sp>
      <p:sp>
        <p:nvSpPr>
          <p:cNvPr id="16386" name="Rectangle 2"/>
          <p:cNvSpPr>
            <a:spLocks noGrp="1" noChangeArrowheads="1"/>
          </p:cNvSpPr>
          <p:nvPr>
            <p:ph idx="1"/>
          </p:nvPr>
        </p:nvSpPr>
        <p:spPr>
          <a:ln/>
        </p:spPr>
        <p:txBody>
          <a:bodyPr>
            <a:normAutofit/>
          </a:bodyPr>
          <a:lstStyle/>
          <a:p>
            <a:pPr marL="625024">
              <a:buFont typeface="+mj-lt"/>
              <a:buAutoNum type="arabicPeriod"/>
            </a:pPr>
            <a:r>
              <a:rPr lang="en-US" b="0" dirty="0" smtClean="0"/>
              <a:t>A Flux account</a:t>
            </a:r>
            <a:br>
              <a:rPr lang="en-US" b="0" dirty="0" smtClean="0"/>
            </a:br>
            <a:endParaRPr lang="en-US" b="0" dirty="0" smtClean="0"/>
          </a:p>
          <a:p>
            <a:pPr marL="1364761" lvl="2"/>
            <a:r>
              <a:rPr lang="en-US" b="0" dirty="0" smtClean="0"/>
              <a:t>Allows login to the Flux login nodes</a:t>
            </a:r>
          </a:p>
          <a:p>
            <a:pPr marL="1364761" lvl="2"/>
            <a:r>
              <a:rPr lang="en-US" b="0" dirty="0" smtClean="0"/>
              <a:t>Develop, compile, and test code</a:t>
            </a:r>
          </a:p>
          <a:p>
            <a:pPr marL="1364761" lvl="2"/>
            <a:r>
              <a:rPr lang="en-US" dirty="0" smtClean="0"/>
              <a:t>Available to members of U-M community, free</a:t>
            </a:r>
            <a:endParaRPr lang="en-US" b="0" dirty="0" smtClean="0"/>
          </a:p>
          <a:p>
            <a:pPr marL="1364761" lvl="2"/>
            <a:r>
              <a:rPr lang="en-US" b="0" dirty="0" smtClean="0"/>
              <a:t>Get an account by visiting </a:t>
            </a:r>
            <a:r>
              <a:rPr lang="en-US" u="sng" dirty="0">
                <a:hlinkClick r:id="rId3"/>
              </a:rPr>
              <a:t>http://arc.research.umich.edu/resources-services/flux/managing-a-flux-project</a:t>
            </a:r>
            <a:r>
              <a:rPr lang="en-US" u="sng" dirty="0" smtClean="0">
                <a:hlinkClick r:id="rId3"/>
              </a:rPr>
              <a:t>/</a:t>
            </a:r>
            <a:endParaRPr lang="en-US" u="sng" dirty="0" smtClean="0"/>
          </a:p>
          <a:p>
            <a:pPr marL="1364761" lvl="2"/>
            <a:endParaRPr lang="en-US"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50</a:t>
            </a:fld>
            <a:endParaRPr lang="en-US"/>
          </a:p>
        </p:txBody>
      </p:sp>
    </p:spTree>
    <p:extLst>
      <p:ext uri="{BB962C8B-B14F-4D97-AF65-F5344CB8AC3E}">
        <p14:creationId xmlns:p14="http://schemas.microsoft.com/office/powerpoint/2010/main" val="1549670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ln/>
        </p:spPr>
        <p:txBody>
          <a:bodyPr/>
          <a:lstStyle/>
          <a:p>
            <a:r>
              <a:rPr lang="en-US" b="0" dirty="0" smtClean="0"/>
              <a:t>Using Flux</a:t>
            </a:r>
            <a:endParaRPr lang="en-US" b="0" dirty="0"/>
          </a:p>
        </p:txBody>
      </p:sp>
      <p:sp>
        <p:nvSpPr>
          <p:cNvPr id="16386" name="Rectangle 2"/>
          <p:cNvSpPr>
            <a:spLocks noGrp="1" noChangeArrowheads="1"/>
          </p:cNvSpPr>
          <p:nvPr>
            <p:ph idx="1"/>
          </p:nvPr>
        </p:nvSpPr>
        <p:spPr>
          <a:ln/>
        </p:spPr>
        <p:txBody>
          <a:bodyPr>
            <a:normAutofit fontScale="92500" lnSpcReduction="10000"/>
          </a:bodyPr>
          <a:lstStyle/>
          <a:p>
            <a:pPr marL="679020" indent="-457200">
              <a:buFont typeface="+mj-lt"/>
              <a:buAutoNum type="arabicPeriod" startAt="2"/>
            </a:pPr>
            <a:r>
              <a:rPr lang="en-US" b="0" dirty="0" smtClean="0"/>
              <a:t>A Flux allocation</a:t>
            </a:r>
            <a:br>
              <a:rPr lang="en-US" b="0" dirty="0" smtClean="0"/>
            </a:br>
            <a:endParaRPr lang="en-US" b="0" dirty="0" smtClean="0"/>
          </a:p>
          <a:p>
            <a:pPr marL="1364761" lvl="2"/>
            <a:r>
              <a:rPr lang="en-US" b="0" dirty="0" smtClean="0"/>
              <a:t>Allows you to run jobs on the compute nodes</a:t>
            </a:r>
          </a:p>
          <a:p>
            <a:pPr marL="1364761" lvl="2"/>
            <a:r>
              <a:rPr lang="en-US" b="0" dirty="0" smtClean="0"/>
              <a:t>Current rates:</a:t>
            </a:r>
          </a:p>
          <a:p>
            <a:pPr marL="1713993" lvl="3"/>
            <a:r>
              <a:rPr lang="en-US" b="0" dirty="0" smtClean="0"/>
              <a:t> $18 per core-month for Standard Flux</a:t>
            </a:r>
          </a:p>
          <a:p>
            <a:pPr marL="1713993" lvl="3"/>
            <a:r>
              <a:rPr lang="en-US" dirty="0" smtClean="0"/>
              <a:t>$24.35 per core-month for </a:t>
            </a:r>
            <a:r>
              <a:rPr lang="en-US" dirty="0" err="1" smtClean="0"/>
              <a:t>BigMem</a:t>
            </a:r>
            <a:r>
              <a:rPr lang="en-US" dirty="0" smtClean="0"/>
              <a:t> Flux</a:t>
            </a:r>
            <a:endParaRPr lang="en-US" b="0" dirty="0" smtClean="0"/>
          </a:p>
          <a:p>
            <a:pPr marL="1713993" lvl="3"/>
            <a:r>
              <a:rPr lang="en-US" dirty="0" smtClean="0"/>
              <a:t>$8 </a:t>
            </a:r>
            <a:r>
              <a:rPr lang="en-US" dirty="0" smtClean="0"/>
              <a:t>cost-sharing per </a:t>
            </a:r>
            <a:r>
              <a:rPr lang="en-US" dirty="0" smtClean="0"/>
              <a:t>core month for LSA, Engineering, and </a:t>
            </a:r>
            <a:r>
              <a:rPr lang="en-US" dirty="0" smtClean="0"/>
              <a:t>Medical School</a:t>
            </a:r>
            <a:endParaRPr lang="en-US" dirty="0" smtClean="0"/>
          </a:p>
          <a:p>
            <a:pPr marL="1713993" lvl="3"/>
            <a:r>
              <a:rPr lang="en-US" dirty="0"/>
              <a:t>Details at </a:t>
            </a:r>
            <a:r>
              <a:rPr lang="en-US" sz="1900" dirty="0" smtClean="0">
                <a:hlinkClick r:id="rId2"/>
              </a:rPr>
              <a:t>http://arc.research.umich.edu/resources-services/flux/flux-costing</a:t>
            </a:r>
            <a:r>
              <a:rPr lang="en-US" sz="1700" dirty="0" smtClean="0">
                <a:hlinkClick r:id="rId2"/>
              </a:rPr>
              <a:t>/</a:t>
            </a:r>
            <a:endParaRPr lang="en-US" sz="1700" dirty="0" smtClean="0"/>
          </a:p>
          <a:p>
            <a:pPr marL="1364761" lvl="2"/>
            <a:r>
              <a:rPr lang="en-US" b="0" dirty="0" smtClean="0"/>
              <a:t>To inquire about Flux allocations please email </a:t>
            </a:r>
            <a:r>
              <a:rPr lang="en-US" b="0" dirty="0" smtClean="0">
                <a:hlinkClick r:id="rId3"/>
              </a:rPr>
              <a:t>flux-support@umich.edu</a:t>
            </a:r>
            <a:endParaRPr lang="en-US" b="0" dirty="0" smtClean="0"/>
          </a:p>
          <a:p>
            <a:pPr marL="1028229" lvl="2" indent="0">
              <a:buNone/>
            </a:pPr>
            <a:endParaRPr lang="en-US"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51</a:t>
            </a:fld>
            <a:endParaRPr lang="en-US"/>
          </a:p>
        </p:txBody>
      </p:sp>
    </p:spTree>
    <p:extLst>
      <p:ext uri="{BB962C8B-B14F-4D97-AF65-F5344CB8AC3E}">
        <p14:creationId xmlns:p14="http://schemas.microsoft.com/office/powerpoint/2010/main" val="4046060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ln/>
        </p:spPr>
        <p:txBody>
          <a:bodyPr/>
          <a:lstStyle/>
          <a:p>
            <a:r>
              <a:rPr lang="en-US" b="0" dirty="0" smtClean="0"/>
              <a:t>Using Flux</a:t>
            </a:r>
            <a:endParaRPr lang="en-US" b="0" dirty="0"/>
          </a:p>
        </p:txBody>
      </p:sp>
      <p:sp>
        <p:nvSpPr>
          <p:cNvPr id="16386" name="Rectangle 2"/>
          <p:cNvSpPr>
            <a:spLocks noGrp="1" noChangeArrowheads="1"/>
          </p:cNvSpPr>
          <p:nvPr>
            <p:ph idx="1"/>
          </p:nvPr>
        </p:nvSpPr>
        <p:spPr>
          <a:ln/>
        </p:spPr>
        <p:txBody>
          <a:bodyPr>
            <a:normAutofit/>
          </a:bodyPr>
          <a:lstStyle/>
          <a:p>
            <a:pPr marL="679020" indent="-457200">
              <a:buFont typeface="+mj-lt"/>
              <a:buAutoNum type="arabicPeriod" startAt="3"/>
            </a:pPr>
            <a:r>
              <a:rPr lang="en-US" b="0" dirty="0" smtClean="0"/>
              <a:t>An MToken (or </a:t>
            </a:r>
            <a:r>
              <a:rPr lang="en-US" dirty="0" smtClean="0"/>
              <a:t>a </a:t>
            </a:r>
            <a:r>
              <a:rPr lang="en-US" b="0" dirty="0" smtClean="0"/>
              <a:t>Software Token</a:t>
            </a:r>
            <a:r>
              <a:rPr lang="en-US" dirty="0" smtClean="0"/>
              <a:t>)</a:t>
            </a:r>
            <a:br>
              <a:rPr lang="en-US" dirty="0" smtClean="0"/>
            </a:br>
            <a:endParaRPr lang="en-US" b="0" dirty="0" smtClean="0"/>
          </a:p>
          <a:p>
            <a:pPr marL="1364761" lvl="2"/>
            <a:r>
              <a:rPr lang="en-US" b="0" dirty="0" smtClean="0"/>
              <a:t>Required for access to the login nodes</a:t>
            </a:r>
          </a:p>
          <a:p>
            <a:pPr marL="1713993" lvl="3"/>
            <a:r>
              <a:rPr lang="en-US" dirty="0" smtClean="0"/>
              <a:t>Improves cluster security by requiring a second means of proving your identity</a:t>
            </a:r>
          </a:p>
          <a:p>
            <a:pPr marL="1364761" lvl="2"/>
            <a:r>
              <a:rPr lang="en-US" dirty="0" smtClean="0"/>
              <a:t>You can use either an MToken or an application for your mobile device (called a Software Token) for this</a:t>
            </a:r>
          </a:p>
          <a:p>
            <a:pPr marL="1364761" lvl="2"/>
            <a:r>
              <a:rPr lang="en-US" dirty="0" smtClean="0"/>
              <a:t>I</a:t>
            </a:r>
            <a:r>
              <a:rPr lang="en-US" b="0" dirty="0" smtClean="0"/>
              <a:t>nformation on obtaining and using these tokens </a:t>
            </a:r>
            <a:r>
              <a:rPr lang="en-US" dirty="0" smtClean="0"/>
              <a:t>at </a:t>
            </a:r>
            <a:r>
              <a:rPr lang="en-US" dirty="0" smtClean="0">
                <a:hlinkClick r:id="rId2"/>
              </a:rPr>
              <a:t>http://cac.engin.umich.edu/resources/loginnodes/twofactor.html</a:t>
            </a:r>
            <a:endParaRPr lang="en-US" dirty="0" smtClean="0"/>
          </a:p>
          <a:p>
            <a:pPr marL="1364761" lvl="2"/>
            <a:endParaRPr lang="en-US"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52</a:t>
            </a:fld>
            <a:endParaRPr lang="en-US"/>
          </a:p>
        </p:txBody>
      </p:sp>
      <p:pic>
        <p:nvPicPr>
          <p:cNvPr id="5" name="Picture 4"/>
          <p:cNvPicPr>
            <a:picLocks noChangeAspect="1"/>
          </p:cNvPicPr>
          <p:nvPr/>
        </p:nvPicPr>
        <p:blipFill>
          <a:blip r:embed="rId3"/>
          <a:stretch>
            <a:fillRect/>
          </a:stretch>
        </p:blipFill>
        <p:spPr>
          <a:xfrm>
            <a:off x="5486400" y="5257800"/>
            <a:ext cx="2743200" cy="1093851"/>
          </a:xfrm>
          <a:prstGeom prst="rect">
            <a:avLst/>
          </a:prstGeom>
        </p:spPr>
      </p:pic>
    </p:spTree>
    <p:extLst>
      <p:ext uri="{BB962C8B-B14F-4D97-AF65-F5344CB8AC3E}">
        <p14:creationId xmlns:p14="http://schemas.microsoft.com/office/powerpoint/2010/main" val="1573167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781049" y="98612"/>
            <a:ext cx="7581901" cy="1653988"/>
          </a:xfrm>
          <a:ln/>
        </p:spPr>
        <p:txBody>
          <a:bodyPr/>
          <a:lstStyle/>
          <a:p>
            <a:r>
              <a:rPr lang="en-US" b="0" dirty="0" smtClean="0"/>
              <a:t>Logging in to Flux</a:t>
            </a:r>
            <a:endParaRPr lang="en-US" b="0" dirty="0"/>
          </a:p>
        </p:txBody>
      </p:sp>
      <p:sp>
        <p:nvSpPr>
          <p:cNvPr id="16386" name="Rectangle 2"/>
          <p:cNvSpPr>
            <a:spLocks noGrp="1" noChangeArrowheads="1"/>
          </p:cNvSpPr>
          <p:nvPr>
            <p:ph idx="1"/>
          </p:nvPr>
        </p:nvSpPr>
        <p:spPr>
          <a:ln/>
        </p:spPr>
        <p:txBody>
          <a:bodyPr>
            <a:normAutofit fontScale="92500" lnSpcReduction="10000"/>
          </a:bodyPr>
          <a:lstStyle/>
          <a:p>
            <a:pPr marL="625024"/>
            <a:r>
              <a:rPr lang="en-US" b="0" dirty="0">
                <a:solidFill>
                  <a:srgbClr val="FFFF00"/>
                </a:solidFill>
                <a:latin typeface="Courier"/>
                <a:cs typeface="Courier"/>
              </a:rPr>
              <a:t>ssh flux-</a:t>
            </a:r>
            <a:r>
              <a:rPr lang="en-US" b="0" dirty="0" err="1" smtClean="0">
                <a:solidFill>
                  <a:srgbClr val="FFFF00"/>
                </a:solidFill>
                <a:latin typeface="Courier"/>
                <a:cs typeface="Courier"/>
              </a:rPr>
              <a:t>login.engin.umich.edu</a:t>
            </a:r>
            <a:endParaRPr lang="en-US" b="0" dirty="0" smtClean="0">
              <a:solidFill>
                <a:srgbClr val="FFFF00"/>
              </a:solidFill>
              <a:latin typeface="Courier"/>
              <a:cs typeface="Courier"/>
            </a:endParaRPr>
          </a:p>
          <a:p>
            <a:pPr marL="1028228" lvl="1"/>
            <a:r>
              <a:rPr lang="en-US" sz="2400" dirty="0" smtClean="0">
                <a:cs typeface="Courier"/>
              </a:rPr>
              <a:t>MToken (or Software Token) </a:t>
            </a:r>
            <a:r>
              <a:rPr lang="en-US" sz="2400" dirty="0">
                <a:cs typeface="Courier"/>
              </a:rPr>
              <a:t>required</a:t>
            </a:r>
          </a:p>
          <a:p>
            <a:pPr marL="625024"/>
            <a:r>
              <a:rPr lang="en-US" b="0" dirty="0" smtClean="0">
                <a:cs typeface="Courier"/>
              </a:rPr>
              <a:t>You will be randomly connected a Flux login node</a:t>
            </a:r>
          </a:p>
          <a:p>
            <a:pPr marL="1028228" lvl="1"/>
            <a:r>
              <a:rPr lang="en-US" dirty="0" smtClean="0">
                <a:cs typeface="Courier"/>
              </a:rPr>
              <a:t>Currently </a:t>
            </a:r>
            <a:r>
              <a:rPr lang="en-US" dirty="0" smtClean="0">
                <a:latin typeface="Courier"/>
                <a:cs typeface="Courier"/>
              </a:rPr>
              <a:t>flux-login1</a:t>
            </a:r>
            <a:r>
              <a:rPr lang="en-US" dirty="0" smtClean="0">
                <a:cs typeface="Courier"/>
              </a:rPr>
              <a:t> or </a:t>
            </a:r>
            <a:r>
              <a:rPr lang="en-US" dirty="0" smtClean="0">
                <a:latin typeface="Courier"/>
                <a:cs typeface="Courier"/>
              </a:rPr>
              <a:t>flux-login2</a:t>
            </a:r>
            <a:r>
              <a:rPr lang="en-US" b="0" dirty="0" smtClean="0">
                <a:cs typeface="Courier"/>
              </a:rPr>
              <a:t>	</a:t>
            </a:r>
          </a:p>
          <a:p>
            <a:pPr marL="625024"/>
            <a:r>
              <a:rPr lang="en-US" b="0" dirty="0" smtClean="0">
                <a:cs typeface="Courier"/>
              </a:rPr>
              <a:t>Firewalls restrict access to </a:t>
            </a:r>
            <a:r>
              <a:rPr lang="en-US" b="0" dirty="0" smtClean="0">
                <a:latin typeface="Courier"/>
                <a:cs typeface="Courier"/>
              </a:rPr>
              <a:t>flux-login</a:t>
            </a:r>
            <a:r>
              <a:rPr lang="en-US" b="0" dirty="0" smtClean="0">
                <a:cs typeface="Courier"/>
              </a:rPr>
              <a:t>.</a:t>
            </a:r>
            <a:r>
              <a:rPr lang="en-US" b="0" dirty="0" smtClean="0">
                <a:latin typeface="Courier"/>
                <a:cs typeface="Courier"/>
              </a:rPr>
              <a:t/>
            </a:r>
            <a:br>
              <a:rPr lang="en-US" b="0" dirty="0" smtClean="0">
                <a:latin typeface="Courier"/>
                <a:cs typeface="Courier"/>
              </a:rPr>
            </a:br>
            <a:r>
              <a:rPr lang="en-US" b="0" dirty="0" smtClean="0">
                <a:cs typeface="Courier"/>
              </a:rPr>
              <a:t>To connect successfully, either</a:t>
            </a:r>
          </a:p>
          <a:p>
            <a:pPr marL="1028228" lvl="1"/>
            <a:r>
              <a:rPr lang="en-US" b="0" dirty="0" smtClean="0">
                <a:cs typeface="Courier"/>
              </a:rPr>
              <a:t>Physically connect your </a:t>
            </a:r>
            <a:r>
              <a:rPr lang="en-US" b="0" dirty="0" smtClean="0">
                <a:latin typeface="Courier"/>
                <a:cs typeface="Courier"/>
              </a:rPr>
              <a:t>ssh</a:t>
            </a:r>
            <a:r>
              <a:rPr lang="en-US" b="0" dirty="0" smtClean="0">
                <a:cs typeface="Courier"/>
              </a:rPr>
              <a:t> client platform to the U-M campus </a:t>
            </a:r>
            <a:r>
              <a:rPr lang="en-US" b="0" i="1" dirty="0" smtClean="0">
                <a:cs typeface="Courier"/>
              </a:rPr>
              <a:t>wired</a:t>
            </a:r>
            <a:r>
              <a:rPr lang="en-US" b="0" dirty="0" smtClean="0">
                <a:cs typeface="Courier"/>
              </a:rPr>
              <a:t> network, or</a:t>
            </a:r>
          </a:p>
          <a:p>
            <a:pPr marL="1028228" lvl="1"/>
            <a:r>
              <a:rPr lang="en-US" b="0" dirty="0">
                <a:cs typeface="Courier"/>
              </a:rPr>
              <a:t>U</a:t>
            </a:r>
            <a:r>
              <a:rPr lang="en-US" b="0" dirty="0" smtClean="0">
                <a:cs typeface="Courier"/>
              </a:rPr>
              <a:t>se VPN software on your client platform, or</a:t>
            </a:r>
          </a:p>
          <a:p>
            <a:pPr marL="1028228" lvl="1"/>
            <a:r>
              <a:rPr lang="en-US" b="0" dirty="0" smtClean="0">
                <a:cs typeface="Courier"/>
              </a:rPr>
              <a:t>Use </a:t>
            </a:r>
            <a:r>
              <a:rPr lang="en-US" b="0" dirty="0" smtClean="0">
                <a:latin typeface="Courier"/>
                <a:cs typeface="Courier"/>
              </a:rPr>
              <a:t>ssh</a:t>
            </a:r>
            <a:r>
              <a:rPr lang="en-US" b="0" dirty="0" smtClean="0">
                <a:cs typeface="Courier"/>
              </a:rPr>
              <a:t> to login to an ITS login node, </a:t>
            </a:r>
            <a:r>
              <a:rPr lang="en-US" b="0" dirty="0" smtClean="0">
                <a:latin typeface="Courier"/>
                <a:cs typeface="Courier"/>
              </a:rPr>
              <a:t>and</a:t>
            </a:r>
            <a:r>
              <a:rPr lang="en-US" b="0" dirty="0" smtClean="0">
                <a:cs typeface="Courier"/>
              </a:rPr>
              <a:t> ssh to flux-login from there</a:t>
            </a:r>
          </a:p>
          <a:p>
            <a:pPr marL="221820" indent="0">
              <a:buNone/>
            </a:pPr>
            <a:endParaRPr lang="en-US" b="0" dirty="0">
              <a:latin typeface="Courier"/>
              <a:cs typeface="Courier"/>
            </a:endParaRPr>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53</a:t>
            </a:fld>
            <a:endParaRPr lang="en-US"/>
          </a:p>
        </p:txBody>
      </p:sp>
    </p:spTree>
    <p:extLst>
      <p:ext uri="{BB962C8B-B14F-4D97-AF65-F5344CB8AC3E}">
        <p14:creationId xmlns:p14="http://schemas.microsoft.com/office/powerpoint/2010/main" val="536906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ln/>
        </p:spPr>
        <p:txBody>
          <a:bodyPr/>
          <a:lstStyle/>
          <a:p>
            <a:r>
              <a:rPr lang="en-US" b="0" dirty="0" smtClean="0"/>
              <a:t>Demonstration</a:t>
            </a:r>
            <a:endParaRPr lang="en-US" b="0" dirty="0"/>
          </a:p>
        </p:txBody>
      </p:sp>
      <p:sp>
        <p:nvSpPr>
          <p:cNvPr id="20482" name="Rectangle 2"/>
          <p:cNvSpPr>
            <a:spLocks noGrp="1" noChangeArrowheads="1"/>
          </p:cNvSpPr>
          <p:nvPr>
            <p:ph idx="1"/>
          </p:nvPr>
        </p:nvSpPr>
        <p:spPr>
          <a:ln/>
        </p:spPr>
        <p:txBody>
          <a:bodyPr>
            <a:noAutofit/>
          </a:bodyPr>
          <a:lstStyle/>
          <a:p>
            <a:pPr marL="0" indent="0">
              <a:buNone/>
            </a:pPr>
            <a:r>
              <a:rPr lang="en-US" dirty="0" smtClean="0"/>
              <a:t>Task:  Use the </a:t>
            </a:r>
            <a:r>
              <a:rPr lang="en-US" dirty="0" smtClean="0"/>
              <a:t>R multicore </a:t>
            </a:r>
            <a:r>
              <a:rPr lang="en-US" dirty="0" smtClean="0"/>
              <a:t>package</a:t>
            </a:r>
          </a:p>
          <a:p>
            <a:pPr marL="0" indent="0">
              <a:buNone/>
            </a:pPr>
            <a:r>
              <a:rPr lang="en-US" dirty="0" smtClean="0"/>
              <a:t>The multicore package allows you to use multiple cores on the same </a:t>
            </a:r>
            <a:r>
              <a:rPr lang="en-US" dirty="0" smtClean="0"/>
              <a:t>node when writing R scripts</a:t>
            </a:r>
            <a:endParaRPr lang="en-US" dirty="0" smtClean="0"/>
          </a:p>
          <a:p>
            <a:pPr marL="403204" lvl="1" indent="0">
              <a:spcBef>
                <a:spcPts val="0"/>
              </a:spcBef>
              <a:buNone/>
            </a:pPr>
            <a:endParaRPr lang="en-US" dirty="0">
              <a:solidFill>
                <a:srgbClr val="FFFF00"/>
              </a:solidFill>
              <a:latin typeface="Courier"/>
              <a:cs typeface="Courier"/>
            </a:endParaRPr>
          </a:p>
          <a:p>
            <a:pPr marL="403204" lvl="1" indent="0">
              <a:spcBef>
                <a:spcPts val="0"/>
              </a:spcBef>
              <a:buNone/>
            </a:pPr>
            <a:endParaRPr lang="en-US" dirty="0">
              <a:solidFill>
                <a:srgbClr val="FFFF00"/>
              </a:solidFill>
              <a:latin typeface="Courier"/>
              <a:cs typeface="Courier"/>
            </a:endParaRPr>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pPr/>
              <a:t>54</a:t>
            </a:fld>
            <a:endParaRPr lang="en-US"/>
          </a:p>
        </p:txBody>
      </p:sp>
    </p:spTree>
    <p:extLst>
      <p:ext uri="{BB962C8B-B14F-4D97-AF65-F5344CB8AC3E}">
        <p14:creationId xmlns:p14="http://schemas.microsoft.com/office/powerpoint/2010/main" val="315073793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ln/>
        </p:spPr>
        <p:txBody>
          <a:bodyPr/>
          <a:lstStyle/>
          <a:p>
            <a:r>
              <a:rPr lang="en-US" b="0" dirty="0" smtClean="0"/>
              <a:t>Demonstration</a:t>
            </a:r>
            <a:endParaRPr lang="en-US" b="0" dirty="0"/>
          </a:p>
        </p:txBody>
      </p:sp>
      <p:sp>
        <p:nvSpPr>
          <p:cNvPr id="20482" name="Rectangle 2"/>
          <p:cNvSpPr>
            <a:spLocks noGrp="1" noChangeArrowheads="1"/>
          </p:cNvSpPr>
          <p:nvPr>
            <p:ph idx="1"/>
          </p:nvPr>
        </p:nvSpPr>
        <p:spPr>
          <a:ln/>
        </p:spPr>
        <p:txBody>
          <a:bodyPr>
            <a:normAutofit fontScale="70000" lnSpcReduction="20000"/>
          </a:bodyPr>
          <a:lstStyle/>
          <a:p>
            <a:pPr marL="0" indent="0">
              <a:buNone/>
            </a:pPr>
            <a:r>
              <a:rPr lang="en-US" sz="2500" dirty="0"/>
              <a:t>Task:  compile and execute simple programs on the Flux login </a:t>
            </a:r>
            <a:r>
              <a:rPr lang="en-US" sz="2500" dirty="0" smtClean="0"/>
              <a:t>node</a:t>
            </a:r>
          </a:p>
          <a:p>
            <a:r>
              <a:rPr lang="en-US" dirty="0" smtClean="0"/>
              <a:t>Copy </a:t>
            </a:r>
            <a:r>
              <a:rPr lang="en-US" dirty="0"/>
              <a:t>sample code to your login </a:t>
            </a:r>
            <a:r>
              <a:rPr lang="en-US" dirty="0" smtClean="0"/>
              <a:t>directory:</a:t>
            </a:r>
            <a:br>
              <a:rPr lang="en-US" dirty="0" smtClean="0"/>
            </a:br>
            <a:r>
              <a:rPr lang="en-US" dirty="0" smtClean="0">
                <a:solidFill>
                  <a:srgbClr val="FFFF00"/>
                </a:solidFill>
                <a:latin typeface="Courier"/>
                <a:cs typeface="Courier"/>
              </a:rPr>
              <a:t>cd</a:t>
            </a:r>
          </a:p>
          <a:p>
            <a:pPr marL="403204" lvl="1" indent="0">
              <a:spcBef>
                <a:spcPts val="0"/>
              </a:spcBef>
              <a:buNone/>
            </a:pPr>
            <a:r>
              <a:rPr lang="en-US" dirty="0" err="1" smtClean="0">
                <a:solidFill>
                  <a:srgbClr val="FFFF00"/>
                </a:solidFill>
                <a:latin typeface="Courier"/>
                <a:cs typeface="Courier"/>
              </a:rPr>
              <a:t>cp</a:t>
            </a:r>
            <a:r>
              <a:rPr lang="en-US" dirty="0" smtClean="0">
                <a:solidFill>
                  <a:srgbClr val="FFFF00"/>
                </a:solidFill>
                <a:latin typeface="Courier"/>
                <a:cs typeface="Courier"/>
              </a:rPr>
              <a:t> </a:t>
            </a:r>
            <a:r>
              <a:rPr lang="en-US" dirty="0">
                <a:solidFill>
                  <a:srgbClr val="FFFF00"/>
                </a:solidFill>
                <a:latin typeface="Courier"/>
                <a:cs typeface="Courier"/>
              </a:rPr>
              <a:t>~</a:t>
            </a:r>
            <a:r>
              <a:rPr lang="en-US" dirty="0" err="1">
                <a:solidFill>
                  <a:srgbClr val="FFFF00"/>
                </a:solidFill>
                <a:latin typeface="Courier"/>
                <a:cs typeface="Courier"/>
              </a:rPr>
              <a:t>brockp</a:t>
            </a:r>
            <a:r>
              <a:rPr lang="en-US" dirty="0">
                <a:solidFill>
                  <a:srgbClr val="FFFF00"/>
                </a:solidFill>
                <a:latin typeface="Courier"/>
                <a:cs typeface="Courier"/>
              </a:rPr>
              <a:t>/</a:t>
            </a:r>
            <a:r>
              <a:rPr lang="en-US" dirty="0" err="1">
                <a:solidFill>
                  <a:srgbClr val="FFFF00"/>
                </a:solidFill>
                <a:latin typeface="Courier"/>
                <a:cs typeface="Courier"/>
              </a:rPr>
              <a:t>cac</a:t>
            </a:r>
            <a:r>
              <a:rPr lang="en-US" dirty="0">
                <a:solidFill>
                  <a:srgbClr val="FFFF00"/>
                </a:solidFill>
                <a:latin typeface="Courier"/>
                <a:cs typeface="Courier"/>
              </a:rPr>
              <a:t>-intro-</a:t>
            </a:r>
            <a:r>
              <a:rPr lang="en-US" dirty="0" err="1">
                <a:solidFill>
                  <a:srgbClr val="FFFF00"/>
                </a:solidFill>
                <a:latin typeface="Courier"/>
                <a:cs typeface="Courier"/>
              </a:rPr>
              <a:t>code.tar.gz</a:t>
            </a:r>
            <a:r>
              <a:rPr lang="en-US" dirty="0">
                <a:solidFill>
                  <a:srgbClr val="FFFF00"/>
                </a:solidFill>
                <a:latin typeface="Courier"/>
                <a:cs typeface="Courier"/>
              </a:rPr>
              <a:t> </a:t>
            </a:r>
            <a:r>
              <a:rPr lang="en-US" dirty="0" smtClean="0">
                <a:solidFill>
                  <a:srgbClr val="FFFF00"/>
                </a:solidFill>
                <a:latin typeface="Courier"/>
                <a:cs typeface="Courier"/>
              </a:rPr>
              <a:t>.</a:t>
            </a:r>
          </a:p>
          <a:p>
            <a:pPr marL="403204" lvl="1" indent="0">
              <a:spcBef>
                <a:spcPts val="0"/>
              </a:spcBef>
              <a:buNone/>
            </a:pPr>
            <a:r>
              <a:rPr lang="en-US" dirty="0" smtClean="0">
                <a:solidFill>
                  <a:srgbClr val="FFFF00"/>
                </a:solidFill>
                <a:latin typeface="Courier"/>
                <a:cs typeface="Courier"/>
              </a:rPr>
              <a:t>tar </a:t>
            </a:r>
            <a:r>
              <a:rPr lang="en-US" dirty="0">
                <a:solidFill>
                  <a:srgbClr val="FFFF00"/>
                </a:solidFill>
                <a:latin typeface="Courier"/>
                <a:cs typeface="Courier"/>
              </a:rPr>
              <a:t>-</a:t>
            </a:r>
            <a:r>
              <a:rPr lang="en-US" dirty="0" err="1">
                <a:solidFill>
                  <a:srgbClr val="FFFF00"/>
                </a:solidFill>
                <a:latin typeface="Courier"/>
                <a:cs typeface="Courier"/>
              </a:rPr>
              <a:t>xvzf</a:t>
            </a:r>
            <a:r>
              <a:rPr lang="en-US" dirty="0">
                <a:solidFill>
                  <a:srgbClr val="FFFF00"/>
                </a:solidFill>
                <a:latin typeface="Courier"/>
                <a:cs typeface="Courier"/>
              </a:rPr>
              <a:t> </a:t>
            </a:r>
            <a:r>
              <a:rPr lang="en-US" dirty="0" err="1">
                <a:solidFill>
                  <a:srgbClr val="FFFF00"/>
                </a:solidFill>
                <a:latin typeface="Courier"/>
                <a:cs typeface="Courier"/>
              </a:rPr>
              <a:t>cac</a:t>
            </a:r>
            <a:r>
              <a:rPr lang="en-US" dirty="0">
                <a:solidFill>
                  <a:srgbClr val="FFFF00"/>
                </a:solidFill>
                <a:latin typeface="Courier"/>
                <a:cs typeface="Courier"/>
              </a:rPr>
              <a:t>-intro-</a:t>
            </a:r>
            <a:r>
              <a:rPr lang="en-US" dirty="0" err="1" smtClean="0">
                <a:solidFill>
                  <a:srgbClr val="FFFF00"/>
                </a:solidFill>
                <a:latin typeface="Courier"/>
                <a:cs typeface="Courier"/>
              </a:rPr>
              <a:t>code.tar.gz</a:t>
            </a:r>
            <a:endParaRPr lang="en-US" dirty="0" smtClean="0">
              <a:solidFill>
                <a:srgbClr val="FFFF00"/>
              </a:solidFill>
              <a:latin typeface="Courier"/>
              <a:cs typeface="Courier"/>
            </a:endParaRPr>
          </a:p>
          <a:p>
            <a:pPr marL="403204" lvl="1" indent="0">
              <a:spcBef>
                <a:spcPts val="0"/>
              </a:spcBef>
              <a:buNone/>
            </a:pPr>
            <a:r>
              <a:rPr lang="en-US" dirty="0" smtClean="0">
                <a:solidFill>
                  <a:srgbClr val="FFFF00"/>
                </a:solidFill>
                <a:latin typeface="Courier"/>
                <a:cs typeface="Courier"/>
              </a:rPr>
              <a:t>cd </a:t>
            </a:r>
            <a:r>
              <a:rPr lang="en-US" dirty="0">
                <a:solidFill>
                  <a:srgbClr val="FFFF00"/>
                </a:solidFill>
                <a:latin typeface="Courier"/>
                <a:cs typeface="Courier"/>
              </a:rPr>
              <a:t>./</a:t>
            </a:r>
            <a:r>
              <a:rPr lang="en-US" dirty="0" err="1">
                <a:solidFill>
                  <a:srgbClr val="FFFF00"/>
                </a:solidFill>
                <a:latin typeface="Courier"/>
                <a:cs typeface="Courier"/>
              </a:rPr>
              <a:t>cac</a:t>
            </a:r>
            <a:r>
              <a:rPr lang="en-US" dirty="0">
                <a:solidFill>
                  <a:srgbClr val="FFFF00"/>
                </a:solidFill>
                <a:latin typeface="Courier"/>
                <a:cs typeface="Courier"/>
              </a:rPr>
              <a:t>-intro-</a:t>
            </a:r>
            <a:r>
              <a:rPr lang="en-US" dirty="0" smtClean="0">
                <a:solidFill>
                  <a:srgbClr val="FFFF00"/>
                </a:solidFill>
                <a:latin typeface="Courier"/>
                <a:cs typeface="Courier"/>
              </a:rPr>
              <a:t>code</a:t>
            </a:r>
            <a:br>
              <a:rPr lang="en-US" dirty="0" smtClean="0">
                <a:solidFill>
                  <a:srgbClr val="FFFF00"/>
                </a:solidFill>
                <a:latin typeface="Courier"/>
                <a:cs typeface="Courier"/>
              </a:rPr>
            </a:br>
            <a:endParaRPr lang="en-US" dirty="0">
              <a:solidFill>
                <a:srgbClr val="FFFF00"/>
              </a:solidFill>
              <a:latin typeface="Courier"/>
              <a:cs typeface="Courier"/>
            </a:endParaRPr>
          </a:p>
          <a:p>
            <a:pPr>
              <a:spcBef>
                <a:spcPts val="0"/>
              </a:spcBef>
            </a:pPr>
            <a:r>
              <a:rPr lang="en-US" dirty="0">
                <a:solidFill>
                  <a:srgbClr val="FFFFFF"/>
                </a:solidFill>
              </a:rPr>
              <a:t>Examine, compile &amp; execute helloworld.f90</a:t>
            </a:r>
            <a:r>
              <a:rPr lang="en-US" dirty="0" smtClean="0">
                <a:solidFill>
                  <a:srgbClr val="FFFFFF"/>
                </a:solidFill>
              </a:rPr>
              <a:t>:</a:t>
            </a:r>
          </a:p>
          <a:p>
            <a:pPr marL="403204" lvl="1" indent="0">
              <a:spcBef>
                <a:spcPts val="0"/>
              </a:spcBef>
              <a:buNone/>
            </a:pPr>
            <a:r>
              <a:rPr lang="en-US" dirty="0" err="1" smtClean="0">
                <a:solidFill>
                  <a:srgbClr val="FFFF00"/>
                </a:solidFill>
                <a:latin typeface="Courier"/>
                <a:cs typeface="Courier"/>
              </a:rPr>
              <a:t>ifort</a:t>
            </a:r>
            <a:r>
              <a:rPr lang="en-US" dirty="0" smtClean="0">
                <a:solidFill>
                  <a:srgbClr val="FFFF00"/>
                </a:solidFill>
                <a:latin typeface="Courier"/>
                <a:cs typeface="Courier"/>
              </a:rPr>
              <a:t> </a:t>
            </a:r>
            <a:r>
              <a:rPr lang="en-US" dirty="0">
                <a:solidFill>
                  <a:srgbClr val="FFFF00"/>
                </a:solidFill>
                <a:latin typeface="Courier"/>
                <a:cs typeface="Courier"/>
              </a:rPr>
              <a:t>-O3 -</a:t>
            </a:r>
            <a:r>
              <a:rPr lang="en-US" dirty="0" err="1">
                <a:solidFill>
                  <a:srgbClr val="FFFF00"/>
                </a:solidFill>
                <a:latin typeface="Courier"/>
                <a:cs typeface="Courier"/>
              </a:rPr>
              <a:t>ipo</a:t>
            </a:r>
            <a:r>
              <a:rPr lang="en-US" dirty="0">
                <a:solidFill>
                  <a:srgbClr val="FFFF00"/>
                </a:solidFill>
                <a:latin typeface="Courier"/>
                <a:cs typeface="Courier"/>
              </a:rPr>
              <a:t> -no-</a:t>
            </a:r>
            <a:r>
              <a:rPr lang="en-US" dirty="0" err="1">
                <a:solidFill>
                  <a:srgbClr val="FFFF00"/>
                </a:solidFill>
                <a:latin typeface="Courier"/>
                <a:cs typeface="Courier"/>
              </a:rPr>
              <a:t>prec</a:t>
            </a:r>
            <a:r>
              <a:rPr lang="en-US" dirty="0">
                <a:solidFill>
                  <a:srgbClr val="FFFF00"/>
                </a:solidFill>
                <a:latin typeface="Courier"/>
                <a:cs typeface="Courier"/>
              </a:rPr>
              <a:t>-div -</a:t>
            </a:r>
            <a:r>
              <a:rPr lang="en-US" dirty="0" err="1">
                <a:solidFill>
                  <a:srgbClr val="FFFF00"/>
                </a:solidFill>
                <a:latin typeface="Courier"/>
                <a:cs typeface="Courier"/>
              </a:rPr>
              <a:t>xHost</a:t>
            </a:r>
            <a:r>
              <a:rPr lang="en-US" dirty="0">
                <a:solidFill>
                  <a:srgbClr val="FFFF00"/>
                </a:solidFill>
                <a:latin typeface="Courier"/>
                <a:cs typeface="Courier"/>
              </a:rPr>
              <a:t> -o f90hello </a:t>
            </a:r>
            <a:r>
              <a:rPr lang="en-US" dirty="0" smtClean="0">
                <a:solidFill>
                  <a:srgbClr val="FFFF00"/>
                </a:solidFill>
                <a:latin typeface="Courier"/>
                <a:cs typeface="Courier"/>
              </a:rPr>
              <a:t>helloworld.f90</a:t>
            </a:r>
          </a:p>
          <a:p>
            <a:pPr marL="403204" lvl="1" indent="0">
              <a:spcBef>
                <a:spcPts val="0"/>
              </a:spcBef>
              <a:buNone/>
            </a:pPr>
            <a:r>
              <a:rPr lang="en-US" dirty="0" smtClean="0">
                <a:solidFill>
                  <a:srgbClr val="FFFF00"/>
                </a:solidFill>
                <a:latin typeface="Courier"/>
                <a:cs typeface="Courier"/>
              </a:rPr>
              <a:t>.</a:t>
            </a:r>
            <a:r>
              <a:rPr lang="en-US" dirty="0">
                <a:solidFill>
                  <a:srgbClr val="FFFF00"/>
                </a:solidFill>
                <a:latin typeface="Courier"/>
                <a:cs typeface="Courier"/>
              </a:rPr>
              <a:t>/</a:t>
            </a:r>
            <a:r>
              <a:rPr lang="en-US" dirty="0" smtClean="0">
                <a:solidFill>
                  <a:srgbClr val="FFFF00"/>
                </a:solidFill>
                <a:latin typeface="Courier"/>
                <a:cs typeface="Courier"/>
              </a:rPr>
              <a:t>f90hello</a:t>
            </a:r>
            <a:br>
              <a:rPr lang="en-US" dirty="0" smtClean="0">
                <a:solidFill>
                  <a:srgbClr val="FFFF00"/>
                </a:solidFill>
                <a:latin typeface="Courier"/>
                <a:cs typeface="Courier"/>
              </a:rPr>
            </a:br>
            <a:endParaRPr lang="en-US" dirty="0" smtClean="0">
              <a:solidFill>
                <a:srgbClr val="FFFF00"/>
              </a:solidFill>
              <a:latin typeface="Courier"/>
              <a:cs typeface="Courier"/>
            </a:endParaRPr>
          </a:p>
          <a:p>
            <a:pPr>
              <a:spcBef>
                <a:spcPts val="0"/>
              </a:spcBef>
            </a:pPr>
            <a:r>
              <a:rPr lang="en-US" dirty="0">
                <a:solidFill>
                  <a:srgbClr val="FFFFFF"/>
                </a:solidFill>
              </a:rPr>
              <a:t>Examine, compile &amp; execute </a:t>
            </a:r>
            <a:r>
              <a:rPr lang="en-US" dirty="0" err="1" smtClean="0">
                <a:solidFill>
                  <a:srgbClr val="FFFFFF"/>
                </a:solidFill>
              </a:rPr>
              <a:t>helloworld.c</a:t>
            </a:r>
            <a:r>
              <a:rPr lang="en-US" dirty="0" smtClean="0">
                <a:solidFill>
                  <a:srgbClr val="FFFFFF"/>
                </a:solidFill>
              </a:rPr>
              <a:t>:</a:t>
            </a:r>
          </a:p>
          <a:p>
            <a:pPr marL="403204" lvl="1" indent="0">
              <a:spcBef>
                <a:spcPts val="0"/>
              </a:spcBef>
              <a:buNone/>
            </a:pPr>
            <a:r>
              <a:rPr lang="en-US" dirty="0" err="1" smtClean="0">
                <a:solidFill>
                  <a:srgbClr val="FFFF00"/>
                </a:solidFill>
                <a:latin typeface="Courier"/>
                <a:cs typeface="Courier"/>
              </a:rPr>
              <a:t>icc</a:t>
            </a:r>
            <a:r>
              <a:rPr lang="en-US" dirty="0" smtClean="0">
                <a:solidFill>
                  <a:srgbClr val="FFFF00"/>
                </a:solidFill>
                <a:latin typeface="Courier"/>
                <a:cs typeface="Courier"/>
              </a:rPr>
              <a:t> </a:t>
            </a:r>
            <a:r>
              <a:rPr lang="en-US" dirty="0">
                <a:solidFill>
                  <a:srgbClr val="FFFF00"/>
                </a:solidFill>
                <a:latin typeface="Courier"/>
                <a:cs typeface="Courier"/>
              </a:rPr>
              <a:t>-O3 -</a:t>
            </a:r>
            <a:r>
              <a:rPr lang="en-US" dirty="0" err="1">
                <a:solidFill>
                  <a:srgbClr val="FFFF00"/>
                </a:solidFill>
                <a:latin typeface="Courier"/>
                <a:cs typeface="Courier"/>
              </a:rPr>
              <a:t>ipo</a:t>
            </a:r>
            <a:r>
              <a:rPr lang="en-US" dirty="0">
                <a:solidFill>
                  <a:srgbClr val="FFFF00"/>
                </a:solidFill>
                <a:latin typeface="Courier"/>
                <a:cs typeface="Courier"/>
              </a:rPr>
              <a:t> -no-</a:t>
            </a:r>
            <a:r>
              <a:rPr lang="en-US" dirty="0" err="1">
                <a:solidFill>
                  <a:srgbClr val="FFFF00"/>
                </a:solidFill>
                <a:latin typeface="Courier"/>
                <a:cs typeface="Courier"/>
              </a:rPr>
              <a:t>prec</a:t>
            </a:r>
            <a:r>
              <a:rPr lang="en-US" dirty="0">
                <a:solidFill>
                  <a:srgbClr val="FFFF00"/>
                </a:solidFill>
                <a:latin typeface="Courier"/>
                <a:cs typeface="Courier"/>
              </a:rPr>
              <a:t>-div -</a:t>
            </a:r>
            <a:r>
              <a:rPr lang="en-US" dirty="0" err="1">
                <a:solidFill>
                  <a:srgbClr val="FFFF00"/>
                </a:solidFill>
                <a:latin typeface="Courier"/>
                <a:cs typeface="Courier"/>
              </a:rPr>
              <a:t>xHost</a:t>
            </a:r>
            <a:r>
              <a:rPr lang="en-US" dirty="0">
                <a:solidFill>
                  <a:srgbClr val="FFFF00"/>
                </a:solidFill>
                <a:latin typeface="Courier"/>
                <a:cs typeface="Courier"/>
              </a:rPr>
              <a:t> -o </a:t>
            </a:r>
            <a:r>
              <a:rPr lang="en-US" dirty="0" err="1">
                <a:solidFill>
                  <a:srgbClr val="FFFF00"/>
                </a:solidFill>
                <a:latin typeface="Courier"/>
                <a:cs typeface="Courier"/>
              </a:rPr>
              <a:t>chello</a:t>
            </a:r>
            <a:r>
              <a:rPr lang="en-US" dirty="0">
                <a:solidFill>
                  <a:srgbClr val="FFFF00"/>
                </a:solidFill>
                <a:latin typeface="Courier"/>
                <a:cs typeface="Courier"/>
              </a:rPr>
              <a:t> </a:t>
            </a:r>
            <a:r>
              <a:rPr lang="en-US" dirty="0" err="1" smtClean="0">
                <a:solidFill>
                  <a:srgbClr val="FFFF00"/>
                </a:solidFill>
                <a:latin typeface="Courier"/>
                <a:cs typeface="Courier"/>
              </a:rPr>
              <a:t>helloworld.c</a:t>
            </a:r>
            <a:endParaRPr lang="en-US" dirty="0" smtClean="0">
              <a:solidFill>
                <a:srgbClr val="FFFF00"/>
              </a:solidFill>
              <a:latin typeface="Courier"/>
              <a:cs typeface="Courier"/>
            </a:endParaRPr>
          </a:p>
          <a:p>
            <a:pPr marL="403204" lvl="1" indent="0">
              <a:spcBef>
                <a:spcPts val="0"/>
              </a:spcBef>
              <a:buNone/>
            </a:pPr>
            <a:r>
              <a:rPr lang="en-US" dirty="0" smtClean="0">
                <a:solidFill>
                  <a:srgbClr val="FFFF00"/>
                </a:solidFill>
                <a:latin typeface="Courier"/>
                <a:cs typeface="Courier"/>
              </a:rPr>
              <a:t>.</a:t>
            </a:r>
            <a:r>
              <a:rPr lang="en-US" dirty="0">
                <a:solidFill>
                  <a:srgbClr val="FFFF00"/>
                </a:solidFill>
                <a:latin typeface="Courier"/>
                <a:cs typeface="Courier"/>
              </a:rPr>
              <a:t>/</a:t>
            </a:r>
            <a:r>
              <a:rPr lang="en-US" dirty="0" err="1">
                <a:solidFill>
                  <a:srgbClr val="FFFF00"/>
                </a:solidFill>
                <a:latin typeface="Courier"/>
                <a:cs typeface="Courier"/>
              </a:rPr>
              <a:t>chello</a:t>
            </a:r>
            <a:endParaRPr lang="en-US" dirty="0">
              <a:solidFill>
                <a:srgbClr val="FFFF00"/>
              </a:solidFill>
              <a:latin typeface="Courier"/>
              <a:cs typeface="Courier"/>
            </a:endParaRPr>
          </a:p>
          <a:p>
            <a:r>
              <a:rPr lang="en-US" dirty="0">
                <a:solidFill>
                  <a:srgbClr val="FFFFFF"/>
                </a:solidFill>
              </a:rPr>
              <a:t>Examine, compile &amp; execute MPI parallel code</a:t>
            </a:r>
            <a:r>
              <a:rPr lang="en-US" dirty="0" smtClean="0">
                <a:solidFill>
                  <a:srgbClr val="FFFFFF"/>
                </a:solidFill>
              </a:rPr>
              <a:t>:</a:t>
            </a:r>
          </a:p>
          <a:p>
            <a:pPr marL="403204" lvl="1" indent="0">
              <a:spcBef>
                <a:spcPts val="0"/>
              </a:spcBef>
              <a:buNone/>
            </a:pPr>
            <a:r>
              <a:rPr lang="en-US" dirty="0" err="1" smtClean="0">
                <a:solidFill>
                  <a:srgbClr val="FFFF00"/>
                </a:solidFill>
                <a:latin typeface="Courier"/>
                <a:cs typeface="Courier"/>
              </a:rPr>
              <a:t>mpicc</a:t>
            </a:r>
            <a:r>
              <a:rPr lang="en-US" dirty="0" smtClean="0">
                <a:solidFill>
                  <a:srgbClr val="FFFF00"/>
                </a:solidFill>
                <a:latin typeface="Courier"/>
                <a:cs typeface="Courier"/>
              </a:rPr>
              <a:t> </a:t>
            </a:r>
            <a:r>
              <a:rPr lang="en-US" dirty="0">
                <a:solidFill>
                  <a:srgbClr val="FFFF00"/>
                </a:solidFill>
                <a:latin typeface="Courier"/>
                <a:cs typeface="Courier"/>
              </a:rPr>
              <a:t>-O3 -</a:t>
            </a:r>
            <a:r>
              <a:rPr lang="en-US" dirty="0" err="1">
                <a:solidFill>
                  <a:srgbClr val="FFFF00"/>
                </a:solidFill>
                <a:latin typeface="Courier"/>
                <a:cs typeface="Courier"/>
              </a:rPr>
              <a:t>ipo</a:t>
            </a:r>
            <a:r>
              <a:rPr lang="en-US" dirty="0">
                <a:solidFill>
                  <a:srgbClr val="FFFF00"/>
                </a:solidFill>
                <a:latin typeface="Courier"/>
                <a:cs typeface="Courier"/>
              </a:rPr>
              <a:t> -no-</a:t>
            </a:r>
            <a:r>
              <a:rPr lang="en-US" dirty="0" err="1">
                <a:solidFill>
                  <a:srgbClr val="FFFF00"/>
                </a:solidFill>
                <a:latin typeface="Courier"/>
                <a:cs typeface="Courier"/>
              </a:rPr>
              <a:t>prec</a:t>
            </a:r>
            <a:r>
              <a:rPr lang="en-US" dirty="0">
                <a:solidFill>
                  <a:srgbClr val="FFFF00"/>
                </a:solidFill>
                <a:latin typeface="Courier"/>
                <a:cs typeface="Courier"/>
              </a:rPr>
              <a:t>-div -</a:t>
            </a:r>
            <a:r>
              <a:rPr lang="en-US" dirty="0" err="1">
                <a:solidFill>
                  <a:srgbClr val="FFFF00"/>
                </a:solidFill>
                <a:latin typeface="Courier"/>
                <a:cs typeface="Courier"/>
              </a:rPr>
              <a:t>xHost</a:t>
            </a:r>
            <a:r>
              <a:rPr lang="en-US" dirty="0">
                <a:solidFill>
                  <a:srgbClr val="FFFF00"/>
                </a:solidFill>
                <a:latin typeface="Courier"/>
                <a:cs typeface="Courier"/>
              </a:rPr>
              <a:t> -o c_ex01 c_ex01.</a:t>
            </a:r>
            <a:r>
              <a:rPr lang="en-US" dirty="0" smtClean="0">
                <a:solidFill>
                  <a:srgbClr val="FFFF00"/>
                </a:solidFill>
                <a:latin typeface="Courier"/>
                <a:cs typeface="Courier"/>
              </a:rPr>
              <a:t>c</a:t>
            </a:r>
            <a:endParaRPr lang="en-US" dirty="0" smtClean="0">
              <a:solidFill>
                <a:srgbClr val="FFFFFF"/>
              </a:solidFill>
              <a:cs typeface="Courier"/>
            </a:endParaRPr>
          </a:p>
          <a:p>
            <a:pPr marL="403204" lvl="1" indent="0">
              <a:spcBef>
                <a:spcPts val="0"/>
              </a:spcBef>
              <a:buNone/>
            </a:pPr>
            <a:r>
              <a:rPr lang="en-US" dirty="0" err="1" smtClean="0">
                <a:solidFill>
                  <a:srgbClr val="FFFF00"/>
                </a:solidFill>
                <a:latin typeface="Courier"/>
                <a:cs typeface="Courier"/>
              </a:rPr>
              <a:t>mpirun</a:t>
            </a:r>
            <a:r>
              <a:rPr lang="en-US" dirty="0" smtClean="0">
                <a:solidFill>
                  <a:srgbClr val="FFFF00"/>
                </a:solidFill>
                <a:latin typeface="Courier"/>
                <a:cs typeface="Courier"/>
              </a:rPr>
              <a:t> </a:t>
            </a:r>
            <a:r>
              <a:rPr lang="en-US" dirty="0">
                <a:solidFill>
                  <a:srgbClr val="FFFF00"/>
                </a:solidFill>
                <a:latin typeface="Courier"/>
                <a:cs typeface="Courier"/>
              </a:rPr>
              <a:t>-</a:t>
            </a:r>
            <a:r>
              <a:rPr lang="en-US" dirty="0" err="1">
                <a:solidFill>
                  <a:srgbClr val="FFFF00"/>
                </a:solidFill>
                <a:latin typeface="Courier"/>
                <a:cs typeface="Courier"/>
              </a:rPr>
              <a:t>np</a:t>
            </a:r>
            <a:r>
              <a:rPr lang="en-US" dirty="0">
                <a:solidFill>
                  <a:srgbClr val="FFFF00"/>
                </a:solidFill>
                <a:latin typeface="Courier"/>
                <a:cs typeface="Courier"/>
              </a:rPr>
              <a:t> 2 ./</a:t>
            </a:r>
            <a:r>
              <a:rPr lang="en-US" dirty="0" smtClean="0">
                <a:solidFill>
                  <a:srgbClr val="FFFF00"/>
                </a:solidFill>
                <a:latin typeface="Courier"/>
                <a:cs typeface="Courier"/>
              </a:rPr>
              <a:t>c_ex01</a:t>
            </a:r>
            <a:endParaRPr lang="en-US" dirty="0"/>
          </a:p>
          <a:p>
            <a:pPr marL="0" lvl="1" indent="0">
              <a:spcBef>
                <a:spcPts val="2000"/>
              </a:spcBef>
              <a:buNone/>
            </a:pPr>
            <a:endParaRPr lang="en-US" sz="2500" dirty="0"/>
          </a:p>
          <a:p>
            <a:endParaRPr lang="en-US" sz="2500" dirty="0">
              <a:sym typeface="Courier" charset="0"/>
            </a:endParaRPr>
          </a:p>
          <a:p>
            <a:pPr lvl="1"/>
            <a:endParaRPr lang="en-US" sz="1500"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55</a:t>
            </a:fld>
            <a:endParaRPr lang="en-US"/>
          </a:p>
        </p:txBody>
      </p:sp>
    </p:spTree>
    <p:extLst>
      <p:ext uri="{BB962C8B-B14F-4D97-AF65-F5344CB8AC3E}">
        <p14:creationId xmlns:p14="http://schemas.microsoft.com/office/powerpoint/2010/main" val="2428528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Flux Batch Operations</a:t>
            </a:r>
            <a:endParaRPr lang="en-US" dirty="0"/>
          </a:p>
        </p:txBody>
      </p:sp>
      <p:sp>
        <p:nvSpPr>
          <p:cNvPr id="7" name="Text Placeholder 6"/>
          <p:cNvSpPr>
            <a:spLocks noGrp="1"/>
          </p:cNvSpPr>
          <p:nvPr>
            <p:ph type="body" idx="1"/>
          </p:nvPr>
        </p:nvSpPr>
        <p:spPr/>
        <p:txBody>
          <a:bodyPr/>
          <a:lstStyle/>
          <a:p>
            <a:endParaRPr lang="en-US"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56</a:t>
            </a:fld>
            <a:endParaRPr lang="en-US"/>
          </a:p>
        </p:txBody>
      </p:sp>
    </p:spTree>
    <p:extLst>
      <p:ext uri="{BB962C8B-B14F-4D97-AF65-F5344CB8AC3E}">
        <p14:creationId xmlns:p14="http://schemas.microsoft.com/office/powerpoint/2010/main" val="349672081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ln/>
        </p:spPr>
        <p:txBody>
          <a:bodyPr/>
          <a:lstStyle/>
          <a:p>
            <a:r>
              <a:rPr lang="en-US" b="0" dirty="0"/>
              <a:t>Portable Batch System</a:t>
            </a:r>
          </a:p>
        </p:txBody>
      </p:sp>
      <p:sp>
        <p:nvSpPr>
          <p:cNvPr id="23553" name="Rectangle 1"/>
          <p:cNvSpPr>
            <a:spLocks noGrp="1" noChangeArrowheads="1"/>
          </p:cNvSpPr>
          <p:nvPr>
            <p:ph idx="1"/>
          </p:nvPr>
        </p:nvSpPr>
        <p:spPr>
          <a:ln/>
        </p:spPr>
        <p:txBody>
          <a:bodyPr>
            <a:normAutofit lnSpcReduction="10000"/>
          </a:bodyPr>
          <a:lstStyle/>
          <a:p>
            <a:pPr marL="625024"/>
            <a:r>
              <a:rPr lang="en-US" b="0" dirty="0"/>
              <a:t>All production runs </a:t>
            </a:r>
            <a:r>
              <a:rPr lang="en-US" b="0" dirty="0" smtClean="0"/>
              <a:t>are </a:t>
            </a:r>
            <a:r>
              <a:rPr lang="en-US" b="0" dirty="0"/>
              <a:t>run </a:t>
            </a:r>
            <a:r>
              <a:rPr lang="en-US" b="0" dirty="0" smtClean="0"/>
              <a:t>on the compute nodes using the Portable Batch System</a:t>
            </a:r>
            <a:r>
              <a:rPr lang="en-US" b="0" dirty="0"/>
              <a:t> </a:t>
            </a:r>
            <a:r>
              <a:rPr lang="en-US" b="0" dirty="0" smtClean="0"/>
              <a:t>(PBS)</a:t>
            </a:r>
            <a:endParaRPr lang="en-US" b="0" dirty="0"/>
          </a:p>
          <a:p>
            <a:pPr marL="625024"/>
            <a:r>
              <a:rPr lang="en-US" b="0" dirty="0" smtClean="0"/>
              <a:t>PBS manages all aspects of cluster job execution except job scheduling</a:t>
            </a:r>
          </a:p>
          <a:p>
            <a:pPr marL="1028228" lvl="1"/>
            <a:r>
              <a:rPr lang="en-US" b="0" dirty="0" smtClean="0"/>
              <a:t>Flux uses the Torque implementation of PBS</a:t>
            </a:r>
          </a:p>
          <a:p>
            <a:pPr marL="1028228" lvl="1"/>
            <a:r>
              <a:rPr lang="en-US" b="0" dirty="0" smtClean="0"/>
              <a:t>Flux uses the Moab scheduler for job scheduling</a:t>
            </a:r>
          </a:p>
          <a:p>
            <a:pPr marL="1028228" lvl="1"/>
            <a:r>
              <a:rPr lang="en-US" b="0" dirty="0" smtClean="0"/>
              <a:t>Torque and Moab work together </a:t>
            </a:r>
            <a:r>
              <a:rPr lang="en-US" b="0" dirty="0"/>
              <a:t>to control access to the compute </a:t>
            </a:r>
            <a:r>
              <a:rPr lang="en-US" b="0" dirty="0" smtClean="0"/>
              <a:t>nodes</a:t>
            </a:r>
            <a:endParaRPr lang="en-US" b="0" dirty="0"/>
          </a:p>
          <a:p>
            <a:pPr marL="625024"/>
            <a:r>
              <a:rPr lang="en-US" b="0" dirty="0" smtClean="0"/>
              <a:t>PBS puts jobs into queues</a:t>
            </a:r>
          </a:p>
          <a:p>
            <a:pPr marL="1028228" lvl="1"/>
            <a:r>
              <a:rPr lang="en-US" b="0" dirty="0" smtClean="0"/>
              <a:t>Flux has </a:t>
            </a:r>
            <a:r>
              <a:rPr lang="en-US" b="0" dirty="0"/>
              <a:t>a single </a:t>
            </a:r>
            <a:r>
              <a:rPr lang="en-US" b="0" dirty="0" smtClean="0"/>
              <a:t>queue, named </a:t>
            </a:r>
            <a:r>
              <a:rPr lang="en-US" b="0" dirty="0">
                <a:latin typeface="Courier"/>
                <a:cs typeface="Courier"/>
              </a:rPr>
              <a:t>flux</a:t>
            </a:r>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57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workflow</a:t>
            </a:r>
            <a:endParaRPr lang="en-US" dirty="0"/>
          </a:p>
        </p:txBody>
      </p:sp>
      <p:sp>
        <p:nvSpPr>
          <p:cNvPr id="3" name="Content Placeholder 2"/>
          <p:cNvSpPr>
            <a:spLocks noGrp="1"/>
          </p:cNvSpPr>
          <p:nvPr>
            <p:ph idx="1"/>
          </p:nvPr>
        </p:nvSpPr>
        <p:spPr/>
        <p:txBody>
          <a:bodyPr>
            <a:normAutofit fontScale="92500" lnSpcReduction="20000"/>
          </a:bodyPr>
          <a:lstStyle/>
          <a:p>
            <a:r>
              <a:rPr lang="en-US" dirty="0"/>
              <a:t>You create a batch script and submit it to PBS</a:t>
            </a:r>
          </a:p>
          <a:p>
            <a:r>
              <a:rPr lang="en-US" dirty="0"/>
              <a:t>PBS schedules your job, and it enters the flux queue</a:t>
            </a:r>
          </a:p>
          <a:p>
            <a:r>
              <a:rPr lang="en-US" dirty="0"/>
              <a:t>When its turn arrives, your job will execute the batch script</a:t>
            </a:r>
          </a:p>
          <a:p>
            <a:r>
              <a:rPr lang="en-US" dirty="0"/>
              <a:t>Your script has access to any applications or data stored on the Flux cluster</a:t>
            </a:r>
          </a:p>
          <a:p>
            <a:r>
              <a:rPr lang="en-US" dirty="0"/>
              <a:t>When your job completes, </a:t>
            </a:r>
            <a:r>
              <a:rPr lang="en-US" dirty="0" smtClean="0"/>
              <a:t>anything it sent to standard </a:t>
            </a:r>
            <a:r>
              <a:rPr lang="en-US" dirty="0"/>
              <a:t>output and error are saved and returned to you</a:t>
            </a:r>
          </a:p>
          <a:p>
            <a:r>
              <a:rPr lang="en-US" dirty="0"/>
              <a:t>You can check on the status of your job at any time, or delete it if it’s not doing what you want</a:t>
            </a:r>
          </a:p>
          <a:p>
            <a:r>
              <a:rPr lang="en-US" dirty="0"/>
              <a:t>A short time after your job completes, it disappears</a:t>
            </a:r>
          </a:p>
          <a:p>
            <a:endParaRPr lang="en-US" dirty="0" smtClean="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58</a:t>
            </a:fld>
            <a:endParaRPr lang="en-US"/>
          </a:p>
        </p:txBody>
      </p:sp>
    </p:spTree>
    <p:extLst>
      <p:ext uri="{BB962C8B-B14F-4D97-AF65-F5344CB8AC3E}">
        <p14:creationId xmlns:p14="http://schemas.microsoft.com/office/powerpoint/2010/main" val="673104302"/>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Demonstration</a:t>
            </a:r>
            <a:endParaRPr lang="en-US" dirty="0"/>
          </a:p>
        </p:txBody>
      </p:sp>
      <p:sp>
        <p:nvSpPr>
          <p:cNvPr id="3" name="Content Placeholder 2"/>
          <p:cNvSpPr>
            <a:spLocks noGrp="1"/>
          </p:cNvSpPr>
          <p:nvPr>
            <p:ph idx="1"/>
          </p:nvPr>
        </p:nvSpPr>
        <p:spPr/>
        <p:txBody>
          <a:bodyPr>
            <a:normAutofit/>
          </a:bodyPr>
          <a:lstStyle/>
          <a:p>
            <a:r>
              <a:rPr lang="en-US" dirty="0"/>
              <a:t>Task:  Run an MPI job on 8 </a:t>
            </a:r>
            <a:r>
              <a:rPr lang="en-US" dirty="0" smtClean="0"/>
              <a:t>cores</a:t>
            </a:r>
            <a:br>
              <a:rPr lang="en-US" dirty="0" smtClean="0"/>
            </a:br>
            <a:r>
              <a:rPr lang="en-US" dirty="0" smtClean="0"/>
              <a:t/>
            </a:r>
            <a:br>
              <a:rPr lang="en-US" dirty="0" smtClean="0"/>
            </a:br>
            <a:r>
              <a:rPr lang="en-US" dirty="0" smtClean="0"/>
              <a:t>Sample code uses </a:t>
            </a:r>
            <a:r>
              <a:rPr lang="en-US" dirty="0" err="1" smtClean="0"/>
              <a:t>MPI_Scatter</a:t>
            </a:r>
            <a:r>
              <a:rPr lang="en-US" dirty="0" smtClean="0"/>
              <a:t>/Gather to send chunks of a data buffer to all worker cores for processing</a:t>
            </a:r>
            <a:endParaRPr lang="en-US"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59</a:t>
            </a:fld>
            <a:endParaRPr lang="en-US"/>
          </a:p>
        </p:txBody>
      </p:sp>
    </p:spTree>
    <p:extLst>
      <p:ext uri="{BB962C8B-B14F-4D97-AF65-F5344CB8AC3E}">
        <p14:creationId xmlns:p14="http://schemas.microsoft.com/office/powerpoint/2010/main" val="801825919"/>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Batch Scheduler</a:t>
            </a:r>
            <a:endParaRPr lang="en-US" b="0" dirty="0"/>
          </a:p>
        </p:txBody>
      </p:sp>
      <p:sp>
        <p:nvSpPr>
          <p:cNvPr id="32769" name="Rectangle 1"/>
          <p:cNvSpPr>
            <a:spLocks noGrp="1" noChangeArrowheads="1"/>
          </p:cNvSpPr>
          <p:nvPr>
            <p:ph idx="1"/>
          </p:nvPr>
        </p:nvSpPr>
        <p:spPr>
          <a:xfrm>
            <a:off x="800099" y="1676400"/>
            <a:ext cx="7581901" cy="3953436"/>
          </a:xfrm>
          <a:ln/>
        </p:spPr>
        <p:txBody>
          <a:bodyPr>
            <a:normAutofit/>
          </a:bodyPr>
          <a:lstStyle/>
          <a:p>
            <a:pPr marL="625024"/>
            <a:r>
              <a:rPr lang="en-US" dirty="0" smtClean="0"/>
              <a:t>If </a:t>
            </a:r>
            <a:r>
              <a:rPr lang="en-US" dirty="0"/>
              <a:t>there is competition for </a:t>
            </a:r>
            <a:r>
              <a:rPr lang="en-US" dirty="0" smtClean="0"/>
              <a:t>resources, two </a:t>
            </a:r>
            <a:r>
              <a:rPr lang="en-US" dirty="0"/>
              <a:t>things help determine when you run:</a:t>
            </a:r>
          </a:p>
          <a:p>
            <a:pPr marL="1274069" lvl="2"/>
            <a:r>
              <a:rPr lang="en-US" dirty="0"/>
              <a:t>How long you have waited for the resource</a:t>
            </a:r>
          </a:p>
          <a:p>
            <a:pPr marL="1274069" lvl="2"/>
            <a:r>
              <a:rPr lang="en-US" dirty="0"/>
              <a:t>How much of the resource you have used so far</a:t>
            </a:r>
          </a:p>
          <a:p>
            <a:pPr marL="1028228" lvl="1"/>
            <a:r>
              <a:rPr lang="en-US" dirty="0" smtClean="0"/>
              <a:t>Smaller jobs fit in the gaps (“backfi</a:t>
            </a:r>
            <a:r>
              <a:rPr lang="en-US" dirty="0" smtClean="0"/>
              <a:t>ll”)</a:t>
            </a:r>
            <a:endParaRPr lang="en-US" dirty="0"/>
          </a:p>
        </p:txBody>
      </p:sp>
      <p:pic>
        <p:nvPicPr>
          <p:cNvPr id="3" name="Picture 2" descr="tetris - unsafe.jpg"/>
          <p:cNvPicPr>
            <a:picLocks noChangeAspect="1"/>
          </p:cNvPicPr>
          <p:nvPr/>
        </p:nvPicPr>
        <p:blipFill rotWithShape="1">
          <a:blip r:embed="rId2">
            <a:extLst>
              <a:ext uri="{28A0092B-C50C-407E-A947-70E740481C1C}">
                <a14:useLocalDpi xmlns:a14="http://schemas.microsoft.com/office/drawing/2010/main" val="0"/>
              </a:ext>
            </a:extLst>
          </a:blip>
          <a:srcRect l="23795" t="8495" r="17771" b="7039"/>
          <a:stretch/>
        </p:blipFill>
        <p:spPr>
          <a:xfrm>
            <a:off x="3712464" y="3276600"/>
            <a:ext cx="1773936" cy="3182112"/>
          </a:xfrm>
          <a:prstGeom prst="rect">
            <a:avLst/>
          </a:prstGeom>
          <a:scene3d>
            <a:camera prst="orthographicFront">
              <a:rot lat="0" lon="0" rev="16200000"/>
            </a:camera>
            <a:lightRig rig="threePt" dir="t"/>
          </a:scene3d>
        </p:spPr>
      </p:pic>
      <p:grpSp>
        <p:nvGrpSpPr>
          <p:cNvPr id="7" name="Group 6"/>
          <p:cNvGrpSpPr/>
          <p:nvPr/>
        </p:nvGrpSpPr>
        <p:grpSpPr>
          <a:xfrm>
            <a:off x="2362200" y="4114800"/>
            <a:ext cx="3124200" cy="1828800"/>
            <a:chOff x="2362200" y="4114800"/>
            <a:chExt cx="3124200" cy="1828800"/>
          </a:xfrm>
        </p:grpSpPr>
        <p:cxnSp>
          <p:nvCxnSpPr>
            <p:cNvPr id="8" name="Straight Arrow Connector 7"/>
            <p:cNvCxnSpPr/>
            <p:nvPr/>
          </p:nvCxnSpPr>
          <p:spPr>
            <a:xfrm flipV="1">
              <a:off x="2819400" y="4114800"/>
              <a:ext cx="0" cy="1524000"/>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3657600" y="5943600"/>
              <a:ext cx="1828800" cy="0"/>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rot="5400000">
              <a:off x="2056863" y="4607504"/>
              <a:ext cx="1133894" cy="523220"/>
            </a:xfrm>
            <a:prstGeom prst="rect">
              <a:avLst/>
            </a:prstGeom>
            <a:noFill/>
          </p:spPr>
          <p:txBody>
            <a:bodyPr wrap="none" rtlCol="0">
              <a:spAutoFit/>
            </a:bodyPr>
            <a:lstStyle/>
            <a:p>
              <a:r>
                <a:rPr lang="en-US" dirty="0" smtClean="0">
                  <a:solidFill>
                    <a:srgbClr val="FFFF00"/>
                  </a:solidFill>
                  <a:latin typeface="Comic Sans MS"/>
                  <a:cs typeface="Comic Sans MS"/>
                </a:rPr>
                <a:t>Cores</a:t>
              </a:r>
              <a:endParaRPr lang="en-US" dirty="0">
                <a:solidFill>
                  <a:srgbClr val="FFFF00"/>
                </a:solidFill>
                <a:latin typeface="Comic Sans MS"/>
                <a:cs typeface="Comic Sans MS"/>
              </a:endParaRPr>
            </a:p>
          </p:txBody>
        </p:sp>
      </p:grpSp>
      <p:sp>
        <p:nvSpPr>
          <p:cNvPr id="14" name="TextBox 13"/>
          <p:cNvSpPr txBox="1"/>
          <p:nvPr/>
        </p:nvSpPr>
        <p:spPr>
          <a:xfrm>
            <a:off x="4026297" y="5898842"/>
            <a:ext cx="1005028" cy="633096"/>
          </a:xfrm>
          <a:prstGeom prst="rect">
            <a:avLst/>
          </a:prstGeom>
          <a:noFill/>
        </p:spPr>
        <p:txBody>
          <a:bodyPr wrap="none" rtlCol="0">
            <a:spAutoFit/>
          </a:bodyPr>
          <a:lstStyle/>
          <a:p>
            <a:r>
              <a:rPr lang="en-US" dirty="0" smtClean="0">
                <a:solidFill>
                  <a:srgbClr val="FFFF00"/>
                </a:solidFill>
                <a:latin typeface="Comic Sans MS"/>
                <a:cs typeface="Comic Sans MS"/>
              </a:rPr>
              <a:t>Time</a:t>
            </a:r>
            <a:endParaRPr lang="en-US" dirty="0">
              <a:solidFill>
                <a:srgbClr val="FFFF00"/>
              </a:solidFill>
              <a:latin typeface="Comic Sans MS"/>
              <a:cs typeface="Comic Sans MS"/>
            </a:endParaRPr>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60</a:t>
            </a:fld>
            <a:endParaRPr lang="en-US"/>
          </a:p>
        </p:txBody>
      </p:sp>
    </p:spTree>
    <p:extLst>
      <p:ext uri="{BB962C8B-B14F-4D97-AF65-F5344CB8AC3E}">
        <p14:creationId xmlns:p14="http://schemas.microsoft.com/office/powerpoint/2010/main" val="4092475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Flux Resources</a:t>
            </a:r>
            <a:endParaRPr lang="en-US" b="0" dirty="0"/>
          </a:p>
        </p:txBody>
      </p:sp>
      <p:sp>
        <p:nvSpPr>
          <p:cNvPr id="3" name="Content Placeholder 2"/>
          <p:cNvSpPr>
            <a:spLocks noGrp="1"/>
          </p:cNvSpPr>
          <p:nvPr>
            <p:ph idx="1"/>
          </p:nvPr>
        </p:nvSpPr>
        <p:spPr/>
        <p:txBody>
          <a:bodyPr>
            <a:normAutofit fontScale="47500" lnSpcReduction="20000"/>
          </a:bodyPr>
          <a:lstStyle/>
          <a:p>
            <a:pPr marL="131127" indent="0">
              <a:buNone/>
            </a:pPr>
            <a:endParaRPr lang="en-US" sz="2100" dirty="0" smtClean="0">
              <a:hlinkClick r:id="rId3"/>
            </a:endParaRPr>
          </a:p>
          <a:p>
            <a:pPr marL="534332"/>
            <a:r>
              <a:rPr lang="en-US" dirty="0" smtClean="0">
                <a:solidFill>
                  <a:schemeClr val="accent2"/>
                </a:solidFill>
                <a:hlinkClick r:id="rId4"/>
              </a:rPr>
              <a:t>http://www.youtube.com/user/UMCoECAC</a:t>
            </a:r>
            <a:endParaRPr lang="en-US" dirty="0" smtClean="0">
              <a:solidFill>
                <a:schemeClr val="accent2"/>
              </a:solidFill>
            </a:endParaRPr>
          </a:p>
          <a:p>
            <a:pPr marL="937536" lvl="1"/>
            <a:r>
              <a:rPr lang="en-US" dirty="0" err="1" smtClean="0"/>
              <a:t>UMCoECAC’s</a:t>
            </a:r>
            <a:r>
              <a:rPr lang="en-US" dirty="0" smtClean="0"/>
              <a:t> YouTube channel</a:t>
            </a:r>
          </a:p>
          <a:p>
            <a:pPr marL="534332"/>
            <a:r>
              <a:rPr lang="en-US" dirty="0" smtClean="0">
                <a:solidFill>
                  <a:schemeClr val="accent2"/>
                </a:solidFill>
                <a:hlinkClick r:id="rId3"/>
              </a:rPr>
              <a:t>http</a:t>
            </a:r>
            <a:r>
              <a:rPr lang="en-US" dirty="0">
                <a:solidFill>
                  <a:schemeClr val="accent2"/>
                </a:solidFill>
                <a:hlinkClick r:id="rId3"/>
              </a:rPr>
              <a:t>://orci.research.umich.edu/resources-services/flux/</a:t>
            </a:r>
            <a:endParaRPr lang="en-US" dirty="0">
              <a:solidFill>
                <a:schemeClr val="accent2"/>
              </a:solidFill>
            </a:endParaRPr>
          </a:p>
          <a:p>
            <a:pPr marL="937536" lvl="1"/>
            <a:r>
              <a:rPr lang="en-US" dirty="0"/>
              <a:t>U-M Office of Research Cyberinfrastructure Flux summary page</a:t>
            </a:r>
            <a:endParaRPr lang="en-US" dirty="0" smtClean="0">
              <a:solidFill>
                <a:schemeClr val="accent2"/>
              </a:solidFill>
              <a:hlinkClick r:id="rId5"/>
            </a:endParaRPr>
          </a:p>
          <a:p>
            <a:pPr marL="534332" lvl="1">
              <a:spcBef>
                <a:spcPts val="1200"/>
              </a:spcBef>
            </a:pPr>
            <a:r>
              <a:rPr lang="en-US" sz="2500" u="sng" dirty="0">
                <a:hlinkClick r:id="rId6"/>
              </a:rPr>
              <a:t>http://cac.engin.umich.edu</a:t>
            </a:r>
            <a:r>
              <a:rPr lang="en-US" sz="2500" dirty="0">
                <a:hlinkClick r:id="rId6"/>
              </a:rPr>
              <a:t>/</a:t>
            </a:r>
            <a:endParaRPr lang="en-US" dirty="0"/>
          </a:p>
          <a:p>
            <a:pPr marL="937536" lvl="1"/>
            <a:r>
              <a:rPr lang="en-US" dirty="0"/>
              <a:t>Getting an account, </a:t>
            </a:r>
            <a:r>
              <a:rPr lang="en-US" dirty="0" smtClean="0"/>
              <a:t>basic overview (use menu on left to drill down)</a:t>
            </a:r>
            <a:endParaRPr lang="en-US" dirty="0"/>
          </a:p>
          <a:p>
            <a:pPr marL="534332"/>
            <a:r>
              <a:rPr lang="en-US" dirty="0" smtClean="0">
                <a:solidFill>
                  <a:schemeClr val="accent2"/>
                </a:solidFill>
                <a:hlinkClick r:id="rId5"/>
              </a:rPr>
              <a:t>http</a:t>
            </a:r>
            <a:r>
              <a:rPr lang="en-US" b="0" dirty="0">
                <a:solidFill>
                  <a:schemeClr val="accent2"/>
                </a:solidFill>
                <a:hlinkClick r:id="rId5"/>
              </a:rPr>
              <a:t>://cac.engin.umich.edu/started</a:t>
            </a:r>
            <a:endParaRPr lang="en-US" sz="2200" dirty="0">
              <a:hlinkClick r:id="rId5"/>
            </a:endParaRPr>
          </a:p>
          <a:p>
            <a:pPr marL="937536" lvl="1"/>
            <a:r>
              <a:rPr lang="en-US" b="0" dirty="0" smtClean="0"/>
              <a:t>How to get started at the CAC, plus cluster </a:t>
            </a:r>
            <a:r>
              <a:rPr lang="en-US" b="0" dirty="0"/>
              <a:t>news, RSS feed and </a:t>
            </a:r>
            <a:r>
              <a:rPr lang="en-US" b="0" dirty="0" smtClean="0"/>
              <a:t>outages</a:t>
            </a:r>
            <a:endParaRPr lang="en-US" b="0" dirty="0">
              <a:hlinkClick r:id="rId5"/>
            </a:endParaRPr>
          </a:p>
          <a:p>
            <a:pPr marL="534332"/>
            <a:r>
              <a:rPr lang="en-US" b="0" dirty="0" smtClean="0">
                <a:hlinkClick r:id="rId7"/>
              </a:rPr>
              <a:t>http://www.engin.umich.edu/caen/hpc</a:t>
            </a:r>
            <a:endParaRPr lang="en-US" b="0" dirty="0"/>
          </a:p>
          <a:p>
            <a:pPr marL="937536" lvl="1"/>
            <a:r>
              <a:rPr lang="en-US" dirty="0" smtClean="0"/>
              <a:t>XSEDE information, Flux in grant applications, startup &amp; retention offers</a:t>
            </a:r>
            <a:endParaRPr lang="en-US" b="0" dirty="0" smtClean="0"/>
          </a:p>
          <a:p>
            <a:pPr marL="534332" lvl="1">
              <a:spcBef>
                <a:spcPts val="1200"/>
              </a:spcBef>
            </a:pPr>
            <a:r>
              <a:rPr lang="en-US" sz="2500" u="sng" dirty="0">
                <a:hlinkClick r:id="rId6"/>
              </a:rPr>
              <a:t>http://cac.engin.umich.edu</a:t>
            </a:r>
            <a:r>
              <a:rPr lang="en-US" sz="2500" dirty="0" smtClean="0">
                <a:hlinkClick r:id="rId6"/>
              </a:rPr>
              <a:t>/</a:t>
            </a:r>
            <a:r>
              <a:rPr lang="en-US" dirty="0" smtClean="0"/>
              <a:t> Resources </a:t>
            </a:r>
            <a:r>
              <a:rPr lang="en-US" dirty="0"/>
              <a:t>| Systems | Flux | </a:t>
            </a:r>
            <a:r>
              <a:rPr lang="en-US" dirty="0" smtClean="0"/>
              <a:t>PBS</a:t>
            </a:r>
          </a:p>
          <a:p>
            <a:pPr marL="870865" lvl="2">
              <a:spcBef>
                <a:spcPts val="1200"/>
              </a:spcBef>
            </a:pPr>
            <a:r>
              <a:rPr lang="en-US" b="0" dirty="0" smtClean="0"/>
              <a:t>Detailed PBS information for Flux use</a:t>
            </a:r>
            <a:endParaRPr lang="en-US" dirty="0"/>
          </a:p>
          <a:p>
            <a:pPr marL="534332" lvl="1">
              <a:spcBef>
                <a:spcPts val="1200"/>
              </a:spcBef>
            </a:pPr>
            <a:r>
              <a:rPr lang="en-US" b="0" dirty="0" smtClean="0"/>
              <a:t>For </a:t>
            </a:r>
            <a:r>
              <a:rPr lang="en-US" b="0" dirty="0"/>
              <a:t>assistance: </a:t>
            </a:r>
            <a:r>
              <a:rPr lang="en-US" b="0" u="sng" dirty="0">
                <a:hlinkClick r:id="rId8"/>
              </a:rPr>
              <a:t>flux-support@umich.edu</a:t>
            </a:r>
            <a:endParaRPr lang="en-US" b="0" dirty="0"/>
          </a:p>
          <a:p>
            <a:pPr marL="937536" lvl="1"/>
            <a:r>
              <a:rPr lang="en-US" b="0" dirty="0"/>
              <a:t>Read by a team of people</a:t>
            </a:r>
          </a:p>
          <a:p>
            <a:pPr marL="937536" lvl="1"/>
            <a:r>
              <a:rPr lang="en-US" b="0" dirty="0"/>
              <a:t>Cannot help with programming questions, but can help with </a:t>
            </a:r>
            <a:r>
              <a:rPr lang="en-US" b="0" dirty="0" smtClean="0"/>
              <a:t>operational Flux and basic usage questions</a:t>
            </a:r>
            <a:endParaRPr lang="en-US" b="0" dirty="0"/>
          </a:p>
          <a:p>
            <a:endParaRPr lang="en-US" b="0"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61</a:t>
            </a:fld>
            <a:endParaRPr lang="en-US"/>
          </a:p>
        </p:txBody>
      </p:sp>
    </p:spTree>
    <p:extLst>
      <p:ext uri="{BB962C8B-B14F-4D97-AF65-F5344CB8AC3E}">
        <p14:creationId xmlns:p14="http://schemas.microsoft.com/office/powerpoint/2010/main" val="160893601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Wrap-up</a:t>
            </a:r>
            <a:endParaRPr lang="en-US" dirty="0"/>
          </a:p>
        </p:txBody>
      </p:sp>
      <p:sp>
        <p:nvSpPr>
          <p:cNvPr id="7" name="Text Placeholder 6"/>
          <p:cNvSpPr>
            <a:spLocks noGrp="1"/>
          </p:cNvSpPr>
          <p:nvPr>
            <p:ph type="body" idx="1"/>
          </p:nvPr>
        </p:nvSpPr>
        <p:spPr/>
        <p:txBody>
          <a:bodyPr/>
          <a:lstStyle/>
          <a:p>
            <a:endParaRPr lang="en-US" dirty="0"/>
          </a:p>
        </p:txBody>
      </p:sp>
      <p:sp>
        <p:nvSpPr>
          <p:cNvPr id="2" name="Date Placeholder 1"/>
          <p:cNvSpPr>
            <a:spLocks noGrp="1"/>
          </p:cNvSpPr>
          <p:nvPr>
            <p:ph type="dt" sz="half" idx="10"/>
          </p:nvPr>
        </p:nvSpPr>
        <p:spPr/>
        <p:txBody>
          <a:bodyPr/>
          <a:lstStyle/>
          <a:p>
            <a:r>
              <a:rPr lang="en-US" smtClean="0"/>
              <a:t>5/13</a:t>
            </a:r>
            <a:endParaRPr lang="en-US"/>
          </a:p>
        </p:txBody>
      </p:sp>
      <p:sp>
        <p:nvSpPr>
          <p:cNvPr id="3" name="Footer Placeholder 2"/>
          <p:cNvSpPr>
            <a:spLocks noGrp="1"/>
          </p:cNvSpPr>
          <p:nvPr>
            <p:ph type="ftr" sz="quarter" idx="11"/>
          </p:nvPr>
        </p:nvSpPr>
        <p:spPr/>
        <p:txBody>
          <a:bodyPr/>
          <a:lstStyle/>
          <a:p>
            <a:r>
              <a:rPr lang="pl-PL" smtClean="0"/>
              <a:t>ES13</a:t>
            </a:r>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62</a:t>
            </a:fld>
            <a:endParaRPr lang="en-US"/>
          </a:p>
        </p:txBody>
      </p:sp>
    </p:spTree>
    <p:extLst>
      <p:ext uri="{BB962C8B-B14F-4D97-AF65-F5344CB8AC3E}">
        <p14:creationId xmlns:p14="http://schemas.microsoft.com/office/powerpoint/2010/main" val="1289010465"/>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Study</a:t>
            </a:r>
            <a:endParaRPr lang="en-US" dirty="0"/>
          </a:p>
        </p:txBody>
      </p:sp>
      <p:sp>
        <p:nvSpPr>
          <p:cNvPr id="3" name="Content Placeholder 2"/>
          <p:cNvSpPr>
            <a:spLocks noGrp="1"/>
          </p:cNvSpPr>
          <p:nvPr>
            <p:ph idx="1"/>
          </p:nvPr>
        </p:nvSpPr>
        <p:spPr/>
        <p:txBody>
          <a:bodyPr/>
          <a:lstStyle/>
          <a:p>
            <a:r>
              <a:rPr lang="en-US" dirty="0" smtClean="0"/>
              <a:t>CSCAR/ARC Python Workshop (week of June 12, 2013)</a:t>
            </a:r>
          </a:p>
          <a:p>
            <a:r>
              <a:rPr lang="en-US" dirty="0" smtClean="0"/>
              <a:t>Sign up for news and events on the Advanced Research Computing </a:t>
            </a:r>
            <a:r>
              <a:rPr lang="en-US" dirty="0"/>
              <a:t>web page at </a:t>
            </a:r>
            <a:r>
              <a:rPr lang="en-US" dirty="0">
                <a:hlinkClick r:id="rId3"/>
              </a:rPr>
              <a:t>http://arc.research.umich.edu/news-events</a:t>
            </a:r>
            <a:r>
              <a:rPr lang="en-US" dirty="0" smtClean="0">
                <a:hlinkClick r:id="rId3"/>
              </a:rPr>
              <a:t>/</a:t>
            </a:r>
            <a:endParaRPr lang="en-US" dirty="0" smtClean="0"/>
          </a:p>
          <a:p>
            <a:endParaRPr lang="en-US" dirty="0" smtClean="0"/>
          </a:p>
          <a:p>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63</a:t>
            </a:fld>
            <a:endParaRPr lang="en-US"/>
          </a:p>
        </p:txBody>
      </p:sp>
    </p:spTree>
    <p:extLst>
      <p:ext uri="{BB962C8B-B14F-4D97-AF65-F5344CB8AC3E}">
        <p14:creationId xmlns:p14="http://schemas.microsoft.com/office/powerpoint/2010/main" val="3557793735"/>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a:t>
            </a:r>
            <a:endParaRPr lang="en-US" dirty="0"/>
          </a:p>
        </p:txBody>
      </p:sp>
      <p:sp>
        <p:nvSpPr>
          <p:cNvPr id="3" name="Content Placeholder 2"/>
          <p:cNvSpPr>
            <a:spLocks noGrp="1"/>
          </p:cNvSpPr>
          <p:nvPr>
            <p:ph idx="1"/>
          </p:nvPr>
        </p:nvSpPr>
        <p:spPr/>
        <p:txBody>
          <a:bodyPr/>
          <a:lstStyle/>
          <a:p>
            <a:r>
              <a:rPr lang="en-US" dirty="0" smtClean="0"/>
              <a:t>Charles J. Antonelli</a:t>
            </a:r>
            <a:br>
              <a:rPr lang="en-US" dirty="0" smtClean="0"/>
            </a:br>
            <a:r>
              <a:rPr lang="en-US" dirty="0" smtClean="0"/>
              <a:t>LSAIT Advocacy and Research Support</a:t>
            </a:r>
            <a:br>
              <a:rPr lang="en-US" dirty="0" smtClean="0"/>
            </a:br>
            <a:r>
              <a:rPr lang="en-US" dirty="0" smtClean="0">
                <a:hlinkClick r:id="rId2"/>
              </a:rPr>
              <a:t>cja@umich.edu</a:t>
            </a:r>
            <a:r>
              <a:rPr lang="en-US" dirty="0"/>
              <a:t/>
            </a:r>
            <a:br>
              <a:rPr lang="en-US" dirty="0"/>
            </a:br>
            <a:r>
              <a:rPr lang="en-US" dirty="0" smtClean="0">
                <a:hlinkClick r:id="rId3"/>
              </a:rPr>
              <a:t>http://www.umich.edu/~cja</a:t>
            </a:r>
            <a:r>
              <a:rPr lang="en-US" dirty="0"/>
              <a:t/>
            </a:r>
            <a:br>
              <a:rPr lang="en-US" dirty="0"/>
            </a:br>
            <a:r>
              <a:rPr lang="en-US" dirty="0" smtClean="0"/>
              <a:t>734 763 0607</a:t>
            </a:r>
          </a:p>
          <a:p>
            <a:pPr marL="0" indent="0">
              <a:buNone/>
            </a:pPr>
            <a:endParaRPr lang="en-US" dirty="0" smtClean="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64</a:t>
            </a:fld>
            <a:endParaRPr lang="en-US"/>
          </a:p>
        </p:txBody>
      </p:sp>
    </p:spTree>
    <p:extLst>
      <p:ext uri="{BB962C8B-B14F-4D97-AF65-F5344CB8AC3E}">
        <p14:creationId xmlns:p14="http://schemas.microsoft.com/office/powerpoint/2010/main" val="2365786410"/>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pPr marL="321457" indent="-321457">
              <a:spcBef>
                <a:spcPts val="0"/>
              </a:spcBef>
              <a:buFont typeface="+mj-lt"/>
              <a:buAutoNum type="arabicPeriod"/>
            </a:pPr>
            <a:r>
              <a:rPr lang="en-US" sz="1400" dirty="0">
                <a:hlinkClick r:id="rId2"/>
              </a:rPr>
              <a:t>http://cac.engin.umich.edu/resources/software/R.html</a:t>
            </a:r>
            <a:endParaRPr lang="en-US" sz="1400" dirty="0"/>
          </a:p>
          <a:p>
            <a:pPr marL="0" indent="0">
              <a:spcBef>
                <a:spcPts val="0"/>
              </a:spcBef>
              <a:buNone/>
            </a:pPr>
            <a:endParaRPr lang="en-US" sz="1400" dirty="0"/>
          </a:p>
          <a:p>
            <a:pPr marL="321457" indent="-321457">
              <a:spcBef>
                <a:spcPts val="0"/>
              </a:spcBef>
              <a:buFont typeface="+mj-lt"/>
              <a:buAutoNum type="arabicPeriod"/>
            </a:pPr>
            <a:r>
              <a:rPr lang="en-US" sz="1400" dirty="0">
                <a:hlinkClick r:id="rId3"/>
              </a:rPr>
              <a:t>http://cac.engin.umich.edu/resources/software/</a:t>
            </a:r>
            <a:r>
              <a:rPr lang="en-US" sz="1400" dirty="0" smtClean="0">
                <a:hlinkClick r:id="rId3"/>
              </a:rPr>
              <a:t>matlab.html</a:t>
            </a:r>
            <a:endParaRPr lang="en-US" sz="1400" dirty="0" smtClean="0"/>
          </a:p>
          <a:p>
            <a:pPr marL="321457" indent="-321457">
              <a:spcBef>
                <a:spcPts val="0"/>
              </a:spcBef>
              <a:buFont typeface="+mj-lt"/>
              <a:buAutoNum type="arabicPeriod"/>
            </a:pPr>
            <a:endParaRPr lang="en-US" sz="1400" dirty="0"/>
          </a:p>
          <a:p>
            <a:pPr marL="321457" indent="-321457">
              <a:spcBef>
                <a:spcPts val="0"/>
              </a:spcBef>
              <a:buFont typeface="+mj-lt"/>
              <a:buAutoNum type="arabicPeriod"/>
            </a:pPr>
            <a:r>
              <a:rPr lang="en-US" sz="1400" dirty="0" smtClean="0"/>
              <a:t>CAC </a:t>
            </a:r>
            <a:r>
              <a:rPr lang="en-US" sz="1400" dirty="0"/>
              <a:t>supported Flux software, </a:t>
            </a:r>
            <a:r>
              <a:rPr lang="en-US" sz="1400" dirty="0">
                <a:hlinkClick r:id="rId4"/>
              </a:rPr>
              <a:t>http://cac.engin.umich.edu/resources/software/index.html</a:t>
            </a:r>
            <a:r>
              <a:rPr lang="en-US" sz="1400" dirty="0"/>
              <a:t>, (accessed August 2011)</a:t>
            </a:r>
          </a:p>
          <a:p>
            <a:pPr marL="321457" indent="-321457">
              <a:spcBef>
                <a:spcPts val="0"/>
              </a:spcBef>
              <a:buFont typeface="+mj-lt"/>
              <a:buAutoNum type="arabicPeriod"/>
            </a:pPr>
            <a:r>
              <a:rPr lang="en-US" sz="1400" dirty="0" smtClean="0"/>
              <a:t>J. L. Gustafson, “Reevaluating Amdahl’s Law</a:t>
            </a:r>
            <a:r>
              <a:rPr lang="en-US" sz="1400" dirty="0"/>
              <a:t>,</a:t>
            </a:r>
            <a:r>
              <a:rPr lang="en-US" sz="1400" dirty="0" smtClean="0"/>
              <a:t>” </a:t>
            </a:r>
            <a:r>
              <a:rPr lang="en-US" sz="1400" dirty="0"/>
              <a:t>chapter for book, </a:t>
            </a:r>
            <a:r>
              <a:rPr lang="en-US" sz="1400" i="1" dirty="0"/>
              <a:t>Supercomputers and Artificial Intelligence</a:t>
            </a:r>
            <a:r>
              <a:rPr lang="en-US" sz="1400" dirty="0"/>
              <a:t>, </a:t>
            </a:r>
            <a:r>
              <a:rPr lang="en-US" sz="1400" dirty="0" smtClean="0"/>
              <a:t>edited </a:t>
            </a:r>
            <a:r>
              <a:rPr lang="en-US" sz="1400" dirty="0"/>
              <a:t>by Kai Hwang, 1988. </a:t>
            </a:r>
            <a:r>
              <a:rPr lang="en-US" sz="1400" dirty="0">
                <a:hlinkClick r:id="rId5"/>
              </a:rPr>
              <a:t>http://www.scl.ameslab.gov/Publications/Gus/AmdahlsLaw/</a:t>
            </a:r>
            <a:r>
              <a:rPr lang="en-US" sz="1400" dirty="0" smtClean="0">
                <a:hlinkClick r:id="rId5"/>
              </a:rPr>
              <a:t>Amdahls.html</a:t>
            </a:r>
            <a:r>
              <a:rPr lang="en-US" sz="1400" dirty="0" smtClean="0"/>
              <a:t> (accessed November 2011).</a:t>
            </a:r>
          </a:p>
          <a:p>
            <a:pPr marL="321457" indent="-321457">
              <a:spcBef>
                <a:spcPts val="0"/>
              </a:spcBef>
              <a:buFont typeface="+mj-lt"/>
              <a:buAutoNum type="arabicPeriod"/>
            </a:pPr>
            <a:r>
              <a:rPr lang="en-US" sz="1400" dirty="0" smtClean="0"/>
              <a:t>Mark D. Hill and Michael R. Marty, “Amdahl’s Law in the Multicore Era,” </a:t>
            </a:r>
            <a:r>
              <a:rPr lang="en-US" sz="1400" i="1" dirty="0" smtClean="0"/>
              <a:t>IEEE Computer</a:t>
            </a:r>
            <a:r>
              <a:rPr lang="en-US" sz="1400" dirty="0" smtClean="0"/>
              <a:t>, vol</a:t>
            </a:r>
            <a:r>
              <a:rPr lang="en-US" sz="1400" dirty="0"/>
              <a:t>.</a:t>
            </a:r>
            <a:r>
              <a:rPr lang="en-US" sz="1400" dirty="0" smtClean="0"/>
              <a:t> 41, no. 7, pp. 33-38, July 2008</a:t>
            </a:r>
            <a:r>
              <a:rPr lang="en-US" sz="1400" dirty="0"/>
              <a:t>. </a:t>
            </a:r>
            <a:r>
              <a:rPr lang="en-US" sz="1400" dirty="0">
                <a:hlinkClick r:id="rId6"/>
              </a:rPr>
              <a:t>http://research.cs.wisc.edu/multifacet/papers/</a:t>
            </a:r>
            <a:r>
              <a:rPr lang="en-US" sz="1400" dirty="0" smtClean="0">
                <a:hlinkClick r:id="rId6"/>
              </a:rPr>
              <a:t>ieeecomputer08_amdahl_multicore.pdf</a:t>
            </a:r>
            <a:r>
              <a:rPr lang="en-US" sz="1400" dirty="0" smtClean="0"/>
              <a:t> (accessed November 2011).</a:t>
            </a:r>
          </a:p>
          <a:p>
            <a:pPr marL="321457" indent="-321457">
              <a:spcBef>
                <a:spcPts val="0"/>
              </a:spcBef>
              <a:buFont typeface="+mj-lt"/>
              <a:buAutoNum type="arabicPeriod"/>
            </a:pPr>
            <a:r>
              <a:rPr lang="en-US" sz="1400" dirty="0" err="1" smtClean="0"/>
              <a:t>InfiniBand</a:t>
            </a:r>
            <a:r>
              <a:rPr lang="en-US" sz="1400" dirty="0" smtClean="0"/>
              <a:t>, </a:t>
            </a:r>
            <a:r>
              <a:rPr lang="en-US" sz="1400" dirty="0" smtClean="0">
                <a:hlinkClick r:id="rId7"/>
              </a:rPr>
              <a:t>http</a:t>
            </a:r>
            <a:r>
              <a:rPr lang="en-US" sz="1400" dirty="0">
                <a:hlinkClick r:id="rId7"/>
              </a:rPr>
              <a:t>://en.wikipedia.org/wiki/InfiniBand</a:t>
            </a:r>
            <a:r>
              <a:rPr lang="en-US" sz="1400" dirty="0"/>
              <a:t> (accessed </a:t>
            </a:r>
            <a:r>
              <a:rPr lang="en-US" sz="1400" dirty="0" smtClean="0"/>
              <a:t>August 2011</a:t>
            </a:r>
            <a:r>
              <a:rPr lang="en-US" sz="1400" dirty="0"/>
              <a:t>).</a:t>
            </a:r>
          </a:p>
          <a:p>
            <a:pPr marL="321457" indent="-321457">
              <a:spcBef>
                <a:spcPts val="0"/>
              </a:spcBef>
              <a:buFont typeface="+mj-lt"/>
              <a:buAutoNum type="arabicPeriod"/>
            </a:pPr>
            <a:r>
              <a:rPr lang="en-US" sz="1400" dirty="0"/>
              <a:t>Intel C and C++ Compiler 1.1 User and Reference Guide, </a:t>
            </a:r>
            <a:r>
              <a:rPr lang="en-US" sz="1400" dirty="0">
                <a:hlinkClick r:id="rId8"/>
              </a:rPr>
              <a:t>http://software.intel.com/sites/products/documentation/hpc/compilerpro/en-us/cpp/lin/compiler_c/index.htm</a:t>
            </a:r>
            <a:r>
              <a:rPr lang="en-US" sz="1400" dirty="0"/>
              <a:t> (accessed August 2011).</a:t>
            </a:r>
          </a:p>
          <a:p>
            <a:pPr marL="321457" indent="-321457">
              <a:spcBef>
                <a:spcPts val="0"/>
              </a:spcBef>
              <a:buFont typeface="+mj-lt"/>
              <a:buAutoNum type="arabicPeriod"/>
            </a:pPr>
            <a:r>
              <a:rPr lang="en-US" sz="1400" dirty="0"/>
              <a:t>Intel Fortran Compiler 11.1 User and Reference </a:t>
            </a:r>
            <a:r>
              <a:rPr lang="en-US" sz="1400" dirty="0" err="1"/>
              <a:t>Guide,</a:t>
            </a:r>
            <a:r>
              <a:rPr lang="en-US" sz="1400" dirty="0" err="1">
                <a:hlinkClick r:id="rId9"/>
              </a:rPr>
              <a:t>http</a:t>
            </a:r>
            <a:r>
              <a:rPr lang="en-US" sz="1400" dirty="0">
                <a:hlinkClick r:id="rId9"/>
              </a:rPr>
              <a:t>://software.intel.com/sites/products/documentation/hpc/compilerpro/en-us/fortran/lin/compiler_f/index.htm</a:t>
            </a:r>
            <a:r>
              <a:rPr lang="en-US" sz="1400" dirty="0"/>
              <a:t> (accessed August 2011).</a:t>
            </a:r>
          </a:p>
          <a:p>
            <a:pPr marL="321457" indent="-321457">
              <a:spcBef>
                <a:spcPts val="0"/>
              </a:spcBef>
              <a:buFont typeface="+mj-lt"/>
              <a:buAutoNum type="arabicPeriod"/>
            </a:pPr>
            <a:r>
              <a:rPr lang="en-US" sz="1400" dirty="0" err="1"/>
              <a:t>Lustre</a:t>
            </a:r>
            <a:r>
              <a:rPr lang="en-US" sz="1400" dirty="0"/>
              <a:t> file system, </a:t>
            </a:r>
            <a:r>
              <a:rPr lang="en-US" sz="1400" dirty="0">
                <a:hlinkClick r:id="rId10"/>
              </a:rPr>
              <a:t>http://wiki.lustre.org/index.php/Main_Page</a:t>
            </a:r>
            <a:r>
              <a:rPr lang="en-US" sz="1400" dirty="0"/>
              <a:t> (accessed August 2011).</a:t>
            </a:r>
          </a:p>
          <a:p>
            <a:pPr marL="321457" indent="-321457">
              <a:spcBef>
                <a:spcPts val="0"/>
              </a:spcBef>
              <a:buFont typeface="+mj-lt"/>
              <a:buAutoNum type="arabicPeriod"/>
            </a:pPr>
            <a:r>
              <a:rPr lang="en-US" sz="1400" dirty="0" smtClean="0"/>
              <a:t>Torque </a:t>
            </a:r>
            <a:r>
              <a:rPr lang="en-US" sz="1400" dirty="0"/>
              <a:t>User’s Manual, </a:t>
            </a:r>
            <a:r>
              <a:rPr lang="en-US" sz="1400" dirty="0">
                <a:hlinkClick r:id="rId11"/>
              </a:rPr>
              <a:t>http://www.clusterresources.com/torquedocs21/usersmanual.shtml</a:t>
            </a:r>
            <a:r>
              <a:rPr lang="en-US" sz="1400" dirty="0"/>
              <a:t> (accessed August 2011)</a:t>
            </a:r>
            <a:r>
              <a:rPr lang="en-US" sz="1400" dirty="0" smtClean="0"/>
              <a:t>.</a:t>
            </a:r>
          </a:p>
          <a:p>
            <a:pPr marL="321457" indent="-321457">
              <a:spcBef>
                <a:spcPts val="0"/>
              </a:spcBef>
              <a:buFont typeface="+mj-lt"/>
              <a:buAutoNum type="arabicPeriod"/>
            </a:pPr>
            <a:r>
              <a:rPr lang="en-US" sz="1400" dirty="0" err="1"/>
              <a:t>Jurg</a:t>
            </a:r>
            <a:r>
              <a:rPr lang="en-US" sz="1400" dirty="0"/>
              <a:t> van </a:t>
            </a:r>
            <a:r>
              <a:rPr lang="en-US" sz="1400" dirty="0" err="1"/>
              <a:t>Vliet</a:t>
            </a:r>
            <a:r>
              <a:rPr lang="en-US" sz="1400" dirty="0"/>
              <a:t> &amp; </a:t>
            </a:r>
            <a:r>
              <a:rPr lang="en-US" sz="1400" dirty="0" err="1"/>
              <a:t>Flvia</a:t>
            </a:r>
            <a:r>
              <a:rPr lang="en-US" sz="1400" dirty="0"/>
              <a:t> </a:t>
            </a:r>
            <a:r>
              <a:rPr lang="en-US" sz="1400" dirty="0" err="1"/>
              <a:t>Paginelli</a:t>
            </a:r>
            <a:r>
              <a:rPr lang="en-US" sz="1400" dirty="0"/>
              <a:t>, </a:t>
            </a:r>
            <a:r>
              <a:rPr lang="en-US" sz="1400" i="1" dirty="0"/>
              <a:t>Programming Amazon EC2</a:t>
            </a:r>
            <a:r>
              <a:rPr lang="en-US" sz="1400" dirty="0" smtClean="0"/>
              <a:t>,’</a:t>
            </a:r>
            <a:r>
              <a:rPr lang="en-US" sz="1400" dirty="0"/>
              <a:t>Reilly Media, 2011.  ISBN 978-1-449-39368-7.</a:t>
            </a:r>
          </a:p>
          <a:p>
            <a:pPr marL="0" indent="0">
              <a:spcBef>
                <a:spcPts val="0"/>
              </a:spcBef>
              <a:buNone/>
            </a:pPr>
            <a:endParaRPr lang="en-US" sz="1400"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65</a:t>
            </a:fld>
            <a:endParaRPr lang="en-US"/>
          </a:p>
        </p:txBody>
      </p:sp>
    </p:spTree>
    <p:extLst>
      <p:ext uri="{BB962C8B-B14F-4D97-AF65-F5344CB8AC3E}">
        <p14:creationId xmlns:p14="http://schemas.microsoft.com/office/powerpoint/2010/main" val="2259435557"/>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a:t>
            </a:r>
            <a:endParaRPr lang="en-US" dirty="0"/>
          </a:p>
        </p:txBody>
      </p:sp>
      <p:sp>
        <p:nvSpPr>
          <p:cNvPr id="3" name="Content Placeholder 2"/>
          <p:cNvSpPr>
            <a:spLocks noGrp="1"/>
          </p:cNvSpPr>
          <p:nvPr>
            <p:ph idx="1"/>
          </p:nvPr>
        </p:nvSpPr>
        <p:spPr>
          <a:xfrm>
            <a:off x="779463" y="1882588"/>
            <a:ext cx="8288337" cy="3953436"/>
          </a:xfrm>
        </p:spPr>
        <p:txBody>
          <a:bodyPr>
            <a:normAutofit/>
          </a:bodyPr>
          <a:lstStyle/>
          <a:p>
            <a:r>
              <a:rPr lang="en-US" dirty="0"/>
              <a:t>Task:  Run an interactive job</a:t>
            </a:r>
          </a:p>
          <a:p>
            <a:pPr lvl="1"/>
            <a:r>
              <a:rPr lang="en-US" dirty="0"/>
              <a:t>Enter this command (all on one line):</a:t>
            </a:r>
            <a:br>
              <a:rPr lang="en-US" dirty="0"/>
            </a:br>
            <a:r>
              <a:rPr lang="en-US" dirty="0" err="1" smtClean="0">
                <a:solidFill>
                  <a:srgbClr val="FFFF00"/>
                </a:solidFill>
                <a:latin typeface="Courier"/>
                <a:cs typeface="Courier"/>
              </a:rPr>
              <a:t>qsub</a:t>
            </a:r>
            <a:r>
              <a:rPr lang="en-US" dirty="0" smtClean="0">
                <a:solidFill>
                  <a:srgbClr val="FFFF00"/>
                </a:solidFill>
                <a:latin typeface="Courier"/>
                <a:cs typeface="Courier"/>
              </a:rPr>
              <a:t> –I </a:t>
            </a:r>
            <a:r>
              <a:rPr lang="en-US" dirty="0">
                <a:solidFill>
                  <a:srgbClr val="FFFF00"/>
                </a:solidFill>
                <a:latin typeface="Courier"/>
                <a:cs typeface="Courier"/>
              </a:rPr>
              <a:t>-V </a:t>
            </a:r>
            <a:r>
              <a:rPr lang="en-US" dirty="0" smtClean="0">
                <a:solidFill>
                  <a:srgbClr val="FFFF00"/>
                </a:solidFill>
                <a:latin typeface="Courier"/>
                <a:cs typeface="Courier"/>
              </a:rPr>
              <a:t>-</a:t>
            </a:r>
            <a:r>
              <a:rPr lang="en-US" dirty="0">
                <a:solidFill>
                  <a:srgbClr val="FFFF00"/>
                </a:solidFill>
                <a:latin typeface="Courier"/>
                <a:cs typeface="Courier"/>
              </a:rPr>
              <a:t>l </a:t>
            </a:r>
            <a:r>
              <a:rPr lang="en-US" dirty="0" err="1">
                <a:solidFill>
                  <a:srgbClr val="FFFF00"/>
                </a:solidFill>
                <a:latin typeface="Courier"/>
                <a:cs typeface="Courier"/>
              </a:rPr>
              <a:t>procs</a:t>
            </a:r>
            <a:r>
              <a:rPr lang="en-US" dirty="0" smtClean="0">
                <a:solidFill>
                  <a:srgbClr val="FFFF00"/>
                </a:solidFill>
                <a:latin typeface="Courier"/>
                <a:cs typeface="Courier"/>
              </a:rPr>
              <a:t>=2 </a:t>
            </a:r>
            <a:br>
              <a:rPr lang="en-US" dirty="0" smtClean="0">
                <a:solidFill>
                  <a:srgbClr val="FFFF00"/>
                </a:solidFill>
                <a:latin typeface="Courier"/>
                <a:cs typeface="Courier"/>
              </a:rPr>
            </a:br>
            <a:r>
              <a:rPr lang="en-US" dirty="0" smtClean="0">
                <a:solidFill>
                  <a:srgbClr val="FFFF00"/>
                </a:solidFill>
                <a:latin typeface="Courier"/>
                <a:cs typeface="Courier"/>
              </a:rPr>
              <a:t>-l </a:t>
            </a:r>
            <a:r>
              <a:rPr lang="en-US" dirty="0" err="1" smtClean="0">
                <a:solidFill>
                  <a:srgbClr val="FFFF00"/>
                </a:solidFill>
                <a:latin typeface="Courier"/>
                <a:cs typeface="Courier"/>
              </a:rPr>
              <a:t>walltime</a:t>
            </a:r>
            <a:r>
              <a:rPr lang="en-US" dirty="0">
                <a:solidFill>
                  <a:srgbClr val="FFFF00"/>
                </a:solidFill>
                <a:latin typeface="Courier"/>
                <a:cs typeface="Courier"/>
              </a:rPr>
              <a:t>=15:</a:t>
            </a:r>
            <a:r>
              <a:rPr lang="en-US" dirty="0" smtClean="0">
                <a:solidFill>
                  <a:srgbClr val="FFFF00"/>
                </a:solidFill>
                <a:latin typeface="Courier"/>
                <a:cs typeface="Courier"/>
              </a:rPr>
              <a:t>00 </a:t>
            </a:r>
            <a:r>
              <a:rPr lang="en-US" dirty="0">
                <a:solidFill>
                  <a:srgbClr val="FFFF00"/>
                </a:solidFill>
                <a:latin typeface="Courier"/>
                <a:cs typeface="Courier"/>
              </a:rPr>
              <a:t>-A </a:t>
            </a:r>
            <a:r>
              <a:rPr lang="en-US" dirty="0" err="1">
                <a:solidFill>
                  <a:srgbClr val="FFFF00"/>
                </a:solidFill>
                <a:latin typeface="Courier"/>
                <a:cs typeface="Courier"/>
              </a:rPr>
              <a:t>FluxTraining_flux</a:t>
            </a:r>
            <a:r>
              <a:rPr lang="en-US" dirty="0">
                <a:solidFill>
                  <a:srgbClr val="FFFF00"/>
                </a:solidFill>
                <a:latin typeface="Courier"/>
                <a:cs typeface="Courier"/>
              </a:rPr>
              <a:t> -</a:t>
            </a:r>
            <a:r>
              <a:rPr lang="en-US" dirty="0" smtClean="0">
                <a:solidFill>
                  <a:srgbClr val="FFFF00"/>
                </a:solidFill>
                <a:latin typeface="Courier"/>
                <a:cs typeface="Courier"/>
              </a:rPr>
              <a:t>l </a:t>
            </a:r>
            <a:r>
              <a:rPr lang="en-US" dirty="0" err="1" smtClean="0">
                <a:solidFill>
                  <a:srgbClr val="FFFF00"/>
                </a:solidFill>
                <a:latin typeface="Courier"/>
                <a:cs typeface="Courier"/>
              </a:rPr>
              <a:t>qos</a:t>
            </a:r>
            <a:r>
              <a:rPr lang="en-US" dirty="0" smtClean="0">
                <a:solidFill>
                  <a:srgbClr val="FFFF00"/>
                </a:solidFill>
                <a:latin typeface="Courier"/>
                <a:cs typeface="Courier"/>
              </a:rPr>
              <a:t>=flux -</a:t>
            </a:r>
            <a:r>
              <a:rPr lang="en-US" dirty="0">
                <a:solidFill>
                  <a:srgbClr val="FFFF00"/>
                </a:solidFill>
                <a:latin typeface="Courier"/>
                <a:cs typeface="Courier"/>
              </a:rPr>
              <a:t>q flux</a:t>
            </a:r>
          </a:p>
          <a:p>
            <a:pPr lvl="1"/>
            <a:r>
              <a:rPr lang="en-US" dirty="0"/>
              <a:t>When your  job starts, you’ll </a:t>
            </a:r>
            <a:r>
              <a:rPr lang="en-US" dirty="0" smtClean="0"/>
              <a:t>get an </a:t>
            </a:r>
            <a:r>
              <a:rPr lang="en-US" dirty="0"/>
              <a:t>interactive shell</a:t>
            </a:r>
          </a:p>
          <a:p>
            <a:pPr lvl="1"/>
            <a:r>
              <a:rPr lang="en-US" dirty="0"/>
              <a:t>Copy and paste the batch commands from the “run” file, one at a time, into this shell</a:t>
            </a:r>
          </a:p>
          <a:p>
            <a:pPr lvl="1"/>
            <a:r>
              <a:rPr lang="en-US" dirty="0"/>
              <a:t>Experiment with other commands</a:t>
            </a:r>
          </a:p>
          <a:p>
            <a:pPr lvl="1"/>
            <a:r>
              <a:rPr lang="en-US" dirty="0"/>
              <a:t>After fifteen minutes, your interactive shell will be killed</a:t>
            </a:r>
          </a:p>
          <a:p>
            <a:endParaRPr lang="en-US"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66</a:t>
            </a:fld>
            <a:endParaRPr lang="en-US"/>
          </a:p>
        </p:txBody>
      </p:sp>
    </p:spTree>
    <p:extLst>
      <p:ext uri="{BB962C8B-B14F-4D97-AF65-F5344CB8AC3E}">
        <p14:creationId xmlns:p14="http://schemas.microsoft.com/office/powerpoint/2010/main" val="82397456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a:t>
            </a:r>
            <a:endParaRPr lang="en-US" dirty="0"/>
          </a:p>
        </p:txBody>
      </p:sp>
      <p:sp>
        <p:nvSpPr>
          <p:cNvPr id="3" name="Content Placeholder 2"/>
          <p:cNvSpPr>
            <a:spLocks noGrp="1"/>
          </p:cNvSpPr>
          <p:nvPr>
            <p:ph idx="1"/>
          </p:nvPr>
        </p:nvSpPr>
        <p:spPr/>
        <p:txBody>
          <a:bodyPr>
            <a:normAutofit/>
          </a:bodyPr>
          <a:lstStyle/>
          <a:p>
            <a:r>
              <a:rPr lang="en-US" sz="4000" dirty="0" smtClean="0"/>
              <a:t>Other above-campus</a:t>
            </a:r>
          </a:p>
          <a:p>
            <a:pPr lvl="1"/>
            <a:r>
              <a:rPr lang="en-US" sz="3600" dirty="0" smtClean="0"/>
              <a:t>Amazon EC2</a:t>
            </a:r>
          </a:p>
          <a:p>
            <a:pPr lvl="1"/>
            <a:r>
              <a:rPr lang="en-US" sz="3600" dirty="0" smtClean="0"/>
              <a:t>Microsoft Azure</a:t>
            </a:r>
          </a:p>
          <a:p>
            <a:pPr lvl="1"/>
            <a:r>
              <a:rPr lang="en-US" sz="3600" dirty="0" smtClean="0"/>
              <a:t>IBM </a:t>
            </a:r>
            <a:r>
              <a:rPr lang="en-US" sz="3600" dirty="0" err="1" smtClean="0"/>
              <a:t>Smartcloud</a:t>
            </a:r>
            <a:endParaRPr lang="en-US" sz="3600" dirty="0" smtClean="0"/>
          </a:p>
          <a:p>
            <a:pPr lvl="1"/>
            <a:r>
              <a:rPr lang="en-US" sz="3600" dirty="0" smtClean="0"/>
              <a:t>…</a:t>
            </a:r>
            <a:endParaRPr lang="en-US" sz="3600" dirty="0" smtClean="0"/>
          </a:p>
          <a:p>
            <a:endParaRPr lang="en-US" sz="4000" dirty="0"/>
          </a:p>
        </p:txBody>
      </p:sp>
      <p:sp>
        <p:nvSpPr>
          <p:cNvPr id="4" name="Date Placeholder 3"/>
          <p:cNvSpPr>
            <a:spLocks noGrp="1"/>
          </p:cNvSpPr>
          <p:nvPr>
            <p:ph type="dt" sz="half" idx="10"/>
          </p:nvPr>
        </p:nvSpPr>
        <p:spPr/>
        <p:txBody>
          <a:bodyPr/>
          <a:lstStyle/>
          <a:p>
            <a:r>
              <a:rPr lang="en-US" smtClean="0"/>
              <a:t>5/13</a:t>
            </a:r>
            <a:endParaRPr lang="en-US"/>
          </a:p>
        </p:txBody>
      </p:sp>
      <p:sp>
        <p:nvSpPr>
          <p:cNvPr id="5" name="Footer Placeholder 4"/>
          <p:cNvSpPr>
            <a:spLocks noGrp="1"/>
          </p:cNvSpPr>
          <p:nvPr>
            <p:ph type="ftr" sz="quarter" idx="11"/>
          </p:nvPr>
        </p:nvSpPr>
        <p:spPr/>
        <p:txBody>
          <a:bodyPr/>
          <a:lstStyle/>
          <a:p>
            <a:r>
              <a:rPr lang="pl-PL" smtClean="0"/>
              <a:t>ES13</a:t>
            </a:r>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67</a:t>
            </a:fld>
            <a:endParaRPr lang="en-US"/>
          </a:p>
        </p:txBody>
      </p:sp>
    </p:spTree>
    <p:extLst>
      <p:ext uri="{BB962C8B-B14F-4D97-AF65-F5344CB8AC3E}">
        <p14:creationId xmlns:p14="http://schemas.microsoft.com/office/powerpoint/2010/main" val="214770709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bit">
  <a:themeElements>
    <a:clrScheme name="Custom 3">
      <a:dk1>
        <a:srgbClr val="000000"/>
      </a:dk1>
      <a:lt1>
        <a:srgbClr val="FFFFFF"/>
      </a:lt1>
      <a:dk2>
        <a:srgbClr val="7C9BA5"/>
      </a:dk2>
      <a:lt2>
        <a:srgbClr val="C1D0CA"/>
      </a:lt2>
      <a:accent1>
        <a:srgbClr val="F2D908"/>
      </a:accent1>
      <a:accent2>
        <a:srgbClr val="9DE61E"/>
      </a:accent2>
      <a:accent3>
        <a:srgbClr val="0D8BE6"/>
      </a:accent3>
      <a:accent4>
        <a:srgbClr val="C61B1B"/>
      </a:accent4>
      <a:accent5>
        <a:srgbClr val="E26F08"/>
      </a:accent5>
      <a:accent6>
        <a:srgbClr val="8D35D1"/>
      </a:accent6>
      <a:hlink>
        <a:srgbClr val="04EC08"/>
      </a:hlink>
      <a:folHlink>
        <a:srgbClr val="00C004"/>
      </a:folHlink>
    </a:clrScheme>
    <a:fontScheme name="Orbit">
      <a:majorFont>
        <a:latin typeface="Candara"/>
        <a:ea typeface=""/>
        <a:cs typeface=""/>
        <a:font script="Jpan" typeface="ＭＳ Ｐゴシック"/>
        <a:font script="Hans" typeface="宋体"/>
        <a:font script="Hant" typeface="新細明體"/>
      </a:majorFont>
      <a:minorFont>
        <a:latin typeface="Candara"/>
        <a:ea typeface=""/>
        <a:cs typeface=""/>
        <a:font script="Jpan" typeface="ＭＳ Ｐゴシック"/>
        <a:font script="Hans" typeface="宋体"/>
        <a:font script="Hant" typeface="新細明體"/>
      </a:minorFont>
    </a:fontScheme>
    <a:fmtScheme name="Orbit">
      <a:fillStyleLst>
        <a:solidFill>
          <a:schemeClr val="phClr"/>
        </a:solidFill>
        <a:solidFill>
          <a:schemeClr val="phClr">
            <a:shade val="80000"/>
          </a:schemeClr>
        </a:solidFill>
        <a:gradFill rotWithShape="1">
          <a:gsLst>
            <a:gs pos="0">
              <a:schemeClr val="phClr">
                <a:shade val="30000"/>
                <a:satMod val="100000"/>
              </a:schemeClr>
            </a:gs>
            <a:gs pos="80000">
              <a:schemeClr val="phClr">
                <a:shade val="90000"/>
                <a:satMod val="100000"/>
              </a:schemeClr>
            </a:gs>
            <a:gs pos="100000">
              <a:schemeClr val="phClr">
                <a:tint val="90000"/>
                <a:shade val="100000"/>
                <a:satMod val="150000"/>
              </a:schemeClr>
            </a:gs>
          </a:gsLst>
          <a:lin ang="16200000" scaled="0"/>
        </a:grad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76200" cap="flat" cmpd="sng" algn="ctr">
          <a:solidFill>
            <a:schemeClr val="phClr"/>
          </a:solidFill>
          <a:prstDash val="solid"/>
        </a:ln>
      </a:lnStyleLst>
      <a:effectStyleLst>
        <a:effectStyle>
          <a:effectLst/>
        </a:effectStyle>
        <a:effectStyle>
          <a:effectLst>
            <a:outerShdw blurRad="228600" dist="38100" dir="5400000" sx="104000" sy="104000" algn="ctr" rotWithShape="0">
              <a:srgbClr val="000000">
                <a:alpha val="80000"/>
              </a:srgbClr>
            </a:outerShdw>
          </a:effectLst>
        </a:effectStyle>
        <a:effectStyle>
          <a:effectLst>
            <a:outerShdw blurRad="317500" dist="381000" dir="5400000" sx="90000" sy="20000" rotWithShape="0">
              <a:srgbClr val="000000">
                <a:alpha val="40000"/>
              </a:srgbClr>
            </a:outerShdw>
          </a:effectLst>
          <a:scene3d>
            <a:camera prst="orthographicFront">
              <a:rot lat="0" lon="0" rev="0"/>
            </a:camera>
            <a:lightRig rig="balanced" dir="t"/>
          </a:scene3d>
          <a:sp3d prstMaterial="metal">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lin ang="5400000" scaled="0"/>
        </a:gradFill>
        <a:blipFill rotWithShape="1">
          <a:blip xmlns:r="http://schemas.openxmlformats.org/officeDocument/2006/relationships" r:embed="rId1">
            <a:duotone>
              <a:schemeClr val="phClr">
                <a:shade val="1000"/>
                <a:lumMod val="80000"/>
              </a:schemeClr>
              <a:schemeClr val="phClr">
                <a:satMod val="360000"/>
                <a:lumMod val="14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19424</TotalTime>
  <Pages>0</Pages>
  <Words>2849</Words>
  <Characters>0</Characters>
  <Application>Microsoft Macintosh PowerPoint</Application>
  <PresentationFormat>On-screen Show (4:3)</PresentationFormat>
  <Lines>0</Lines>
  <Paragraphs>660</Paragraphs>
  <Slides>67</Slides>
  <Notes>32</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Orbit</vt:lpstr>
      <vt:lpstr>High Performance Computing: Technologies and Opportunities</vt:lpstr>
      <vt:lpstr>ES13 Mechanics</vt:lpstr>
      <vt:lpstr>Goals</vt:lpstr>
      <vt:lpstr>Introductions</vt:lpstr>
      <vt:lpstr>Roadmap</vt:lpstr>
      <vt:lpstr>High Performance Computing</vt:lpstr>
      <vt:lpstr>High Performance Computing</vt:lpstr>
      <vt:lpstr>High Performance Computing</vt:lpstr>
      <vt:lpstr>Node</vt:lpstr>
      <vt:lpstr>High Performance Computing</vt:lpstr>
      <vt:lpstr>Coarse-grained parallelism</vt:lpstr>
      <vt:lpstr>Programming Models (1)</vt:lpstr>
      <vt:lpstr>Fine-grained parallelism</vt:lpstr>
      <vt:lpstr>Programming Models (2)</vt:lpstr>
      <vt:lpstr>Advantages of HPC</vt:lpstr>
      <vt:lpstr>Why HPC</vt:lpstr>
      <vt:lpstr>Good parallel</vt:lpstr>
      <vt:lpstr>Less good parallel</vt:lpstr>
      <vt:lpstr>Amdahl’s Law</vt:lpstr>
      <vt:lpstr>Amdahl’s Law</vt:lpstr>
      <vt:lpstr>CPUs and GPUs</vt:lpstr>
      <vt:lpstr>CPU</vt:lpstr>
      <vt:lpstr>GPU</vt:lpstr>
      <vt:lpstr>High Performance Computing</vt:lpstr>
      <vt:lpstr>GPGPU</vt:lpstr>
      <vt:lpstr>Programming models</vt:lpstr>
      <vt:lpstr>GPU-enabled applications</vt:lpstr>
      <vt:lpstr>Demonstration</vt:lpstr>
      <vt:lpstr>Recommended Session</vt:lpstr>
      <vt:lpstr>Further Study</vt:lpstr>
      <vt:lpstr>XSEDE</vt:lpstr>
      <vt:lpstr>XSEDE</vt:lpstr>
      <vt:lpstr>XSEDE</vt:lpstr>
      <vt:lpstr>XSEDE</vt:lpstr>
      <vt:lpstr>XSEDE</vt:lpstr>
      <vt:lpstr>XSEDE</vt:lpstr>
      <vt:lpstr>XSEDE</vt:lpstr>
      <vt:lpstr>Recommended Session</vt:lpstr>
      <vt:lpstr>Flux Architecture</vt:lpstr>
      <vt:lpstr>Flux</vt:lpstr>
      <vt:lpstr>The Flux cluster</vt:lpstr>
      <vt:lpstr>A Flux node</vt:lpstr>
      <vt:lpstr>A Flux BigMem node</vt:lpstr>
      <vt:lpstr>Flux hardware</vt:lpstr>
      <vt:lpstr>Flux software</vt:lpstr>
      <vt:lpstr>Flux data</vt:lpstr>
      <vt:lpstr>Globus Online</vt:lpstr>
      <vt:lpstr>Flux Mechanics</vt:lpstr>
      <vt:lpstr>Using Flux</vt:lpstr>
      <vt:lpstr>Using Flux</vt:lpstr>
      <vt:lpstr>Using Flux</vt:lpstr>
      <vt:lpstr>Using Flux</vt:lpstr>
      <vt:lpstr>Logging in to Flux</vt:lpstr>
      <vt:lpstr>Demonstration</vt:lpstr>
      <vt:lpstr>Demonstration</vt:lpstr>
      <vt:lpstr>Flux Batch Operations</vt:lpstr>
      <vt:lpstr>Portable Batch System</vt:lpstr>
      <vt:lpstr>Cluster workflow</vt:lpstr>
      <vt:lpstr>Demonstration</vt:lpstr>
      <vt:lpstr>The Batch Scheduler</vt:lpstr>
      <vt:lpstr>Flux Resources</vt:lpstr>
      <vt:lpstr>Wrap-up</vt:lpstr>
      <vt:lpstr>Further Study</vt:lpstr>
      <vt:lpstr>Any Questions?</vt:lpstr>
      <vt:lpstr>References</vt:lpstr>
      <vt:lpstr>Extra</vt:lpstr>
      <vt:lpstr>Extra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Cluster Computing</dc:title>
  <dc:subject/>
  <dc:creator/>
  <cp:keywords/>
  <dc:description/>
  <cp:lastModifiedBy>Charles Antonelli</cp:lastModifiedBy>
  <cp:revision>264</cp:revision>
  <cp:lastPrinted>2013-05-09T01:55:09Z</cp:lastPrinted>
  <dcterms:modified xsi:type="dcterms:W3CDTF">2013-05-09T02:19:57Z</dcterms:modified>
</cp:coreProperties>
</file>