
<file path=[Content_Types].xml><?xml version="1.0" encoding="utf-8"?>
<Types xmlns="http://schemas.openxmlformats.org/package/2006/content-types">
  <Default Extension="bin" ContentType="application/vnd.openxmlformats-officedocument.oleObject"/>
  <Default Extension="png" ContentType="image/png"/>
  <Default Extension="wmf" ContentType="image/x-wmf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</p:sldMasterIdLst>
  <p:notesMasterIdLst>
    <p:notesMasterId r:id="rId55"/>
  </p:notesMasterIdLst>
  <p:handoutMasterIdLst>
    <p:handoutMasterId r:id="rId56"/>
  </p:handoutMasterIdLst>
  <p:sldIdLst>
    <p:sldId id="256" r:id="rId2"/>
    <p:sldId id="282" r:id="rId3"/>
    <p:sldId id="283" r:id="rId4"/>
    <p:sldId id="284" r:id="rId5"/>
    <p:sldId id="285" r:id="rId6"/>
    <p:sldId id="287" r:id="rId7"/>
    <p:sldId id="356" r:id="rId8"/>
    <p:sldId id="310" r:id="rId9"/>
    <p:sldId id="315" r:id="rId10"/>
    <p:sldId id="321" r:id="rId11"/>
    <p:sldId id="316" r:id="rId12"/>
    <p:sldId id="317" r:id="rId13"/>
    <p:sldId id="318" r:id="rId14"/>
    <p:sldId id="319" r:id="rId15"/>
    <p:sldId id="320" r:id="rId16"/>
    <p:sldId id="291" r:id="rId17"/>
    <p:sldId id="292" r:id="rId18"/>
    <p:sldId id="342" r:id="rId19"/>
    <p:sldId id="293" r:id="rId20"/>
    <p:sldId id="294" r:id="rId21"/>
    <p:sldId id="295" r:id="rId22"/>
    <p:sldId id="297" r:id="rId23"/>
    <p:sldId id="298" r:id="rId24"/>
    <p:sldId id="299" r:id="rId25"/>
    <p:sldId id="333" r:id="rId26"/>
    <p:sldId id="300" r:id="rId27"/>
    <p:sldId id="301" r:id="rId28"/>
    <p:sldId id="302" r:id="rId29"/>
    <p:sldId id="303" r:id="rId30"/>
    <p:sldId id="379" r:id="rId31"/>
    <p:sldId id="305" r:id="rId32"/>
    <p:sldId id="306" r:id="rId33"/>
    <p:sldId id="343" r:id="rId34"/>
    <p:sldId id="307" r:id="rId35"/>
    <p:sldId id="308" r:id="rId36"/>
    <p:sldId id="309" r:id="rId37"/>
    <p:sldId id="311" r:id="rId38"/>
    <p:sldId id="312" r:id="rId39"/>
    <p:sldId id="344" r:id="rId40"/>
    <p:sldId id="323" r:id="rId41"/>
    <p:sldId id="324" r:id="rId42"/>
    <p:sldId id="325" r:id="rId43"/>
    <p:sldId id="326" r:id="rId44"/>
    <p:sldId id="327" r:id="rId45"/>
    <p:sldId id="329" r:id="rId46"/>
    <p:sldId id="357" r:id="rId47"/>
    <p:sldId id="368" r:id="rId48"/>
    <p:sldId id="345" r:id="rId49"/>
    <p:sldId id="341" r:id="rId50"/>
    <p:sldId id="339" r:id="rId51"/>
    <p:sldId id="340" r:id="rId52"/>
    <p:sldId id="338" r:id="rId53"/>
    <p:sldId id="328" r:id="rId54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109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109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109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109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109" charset="0"/>
        <a:ea typeface="+mn-ea"/>
        <a:cs typeface="+mn-cs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pitchFamily="-109" charset="0"/>
        <a:ea typeface="+mn-ea"/>
        <a:cs typeface="+mn-cs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pitchFamily="-109" charset="0"/>
        <a:ea typeface="+mn-ea"/>
        <a:cs typeface="+mn-cs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pitchFamily="-109" charset="0"/>
        <a:ea typeface="+mn-ea"/>
        <a:cs typeface="+mn-cs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pitchFamily="-109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clrMru>
    <a:srgbClr val="FFDAAB"/>
    <a:srgbClr val="99FF99"/>
    <a:srgbClr val="FFCCCC"/>
    <a:srgbClr val="00FF00"/>
    <a:srgbClr val="B2B2B2"/>
    <a:srgbClr val="FF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0625"/>
    <p:restoredTop sz="94016" autoAdjust="0"/>
  </p:normalViewPr>
  <p:slideViewPr>
    <p:cSldViewPr snapToGrid="0">
      <p:cViewPr varScale="1">
        <p:scale>
          <a:sx n="103" d="100"/>
          <a:sy n="103" d="100"/>
        </p:scale>
        <p:origin x="1104" y="16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viewProps" Target="viewProps.xml"/><Relationship Id="rId5" Type="http://schemas.openxmlformats.org/officeDocument/2006/relationships/slide" Target="slides/slide4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handoutMaster" Target="handoutMasters/handoutMaster1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theme" Target="theme/theme1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presProps" Target="presProps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image" Target="../media/image1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4.w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5.wmf"/></Relationships>
</file>

<file path=ppt/drawings/_rels/vmlDrawing4.v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wmf"/><Relationship Id="rId1" Type="http://schemas.openxmlformats.org/officeDocument/2006/relationships/image" Target="../media/image6.w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9.e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97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126979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126980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126981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4F71F35B-7759-B748-A4DE-4F4CC5CE9801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593844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8915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38916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38917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8918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8919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D3AFA2BD-BB5F-1E4D-96C7-4AC9D3521648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7621085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109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109" charset="0"/>
        <a:ea typeface="ＭＳ Ｐゴシック" pitchFamily="-109" charset="-128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109" charset="0"/>
        <a:ea typeface="ＭＳ Ｐゴシック" pitchFamily="-109" charset="-128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109" charset="0"/>
        <a:ea typeface="ＭＳ Ｐゴシック" pitchFamily="-109" charset="-128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109" charset="0"/>
        <a:ea typeface="ＭＳ Ｐゴシック" pitchFamily="-109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F1E8983E-46A0-4C4D-ACE5-E9BFF3D0205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3E7268A9-8882-634F-99B7-0BB3445DF42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8C054C34-B7D3-634D-90C3-A724AB6D969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AF978370-ED72-7F4F-A38C-DF87FC3D0B9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565DA927-28DB-924B-9CB3-2C1B41EE7367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47F1C9FB-1F8F-804A-A834-68BFED2712B2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B50C0FA9-65B9-CA4F-9694-543FFAD9041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4858212C-6C52-C649-B168-6E336363B0AC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4516E50E-CD13-CC41-9462-D0CACFAB33B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DDF46942-3ECA-7E4A-9F41-E59D0484009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A3F0F2F2-C413-9340-926A-134821A694CC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 preserve="1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59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3938588"/>
            <a:ext cx="4038600" cy="218757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fld id="{2C86BE3C-0602-9048-A423-EC2F1615F77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fld id="{3022F5DA-1E64-DD4B-B47F-845DB905429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r>
              <a:rPr lang="en-US"/>
              <a:t>Lecture 3:  Comp. Advantage</a:t>
            </a: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EB84A04F-A56B-DD45-B5E2-13C9634861FD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</p:sldLayoutIdLst>
  <p:hf hdr="0" dt="0"/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09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09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09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09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09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09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09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09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pitchFamily="-109" charset="-128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pitchFamily="-109" charset="-128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pitchFamily="-109" charset="-128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09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09" charset="-128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09" charset="-128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09" charset="-128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09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2.emf"/><Relationship Id="rId5" Type="http://schemas.openxmlformats.org/officeDocument/2006/relationships/oleObject" Target="../embeddings/oleObject2.bin"/><Relationship Id="rId4" Type="http://schemas.openxmlformats.org/officeDocument/2006/relationships/image" Target="../media/image1.wmf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.bin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2.vml"/><Relationship Id="rId4" Type="http://schemas.openxmlformats.org/officeDocument/2006/relationships/image" Target="../media/image4.wmf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.bin"/><Relationship Id="rId2" Type="http://schemas.openxmlformats.org/officeDocument/2006/relationships/slideLayout" Target="../slideLayouts/slideLayout13.xml"/><Relationship Id="rId1" Type="http://schemas.openxmlformats.org/officeDocument/2006/relationships/vmlDrawing" Target="../drawings/vmlDrawing3.vml"/><Relationship Id="rId4" Type="http://schemas.openxmlformats.org/officeDocument/2006/relationships/image" Target="../media/image5.wmf"/></Relationships>
</file>

<file path=ppt/slides/_rels/slide42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wmf"/><Relationship Id="rId3" Type="http://schemas.openxmlformats.org/officeDocument/2006/relationships/oleObject" Target="../embeddings/oleObject5.bin"/><Relationship Id="rId7" Type="http://schemas.openxmlformats.org/officeDocument/2006/relationships/oleObject" Target="../embeddings/oleObject7.bin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7.wmf"/><Relationship Id="rId5" Type="http://schemas.openxmlformats.org/officeDocument/2006/relationships/oleObject" Target="../embeddings/oleObject6.bin"/><Relationship Id="rId4" Type="http://schemas.openxmlformats.org/officeDocument/2006/relationships/image" Target="../media/image6.wmf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.bin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5.vml"/><Relationship Id="rId4" Type="http://schemas.openxmlformats.org/officeDocument/2006/relationships/image" Target="../media/image9.emf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.bin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6.vml"/><Relationship Id="rId4" Type="http://schemas.openxmlformats.org/officeDocument/2006/relationships/image" Target="../media/image10.wmf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048000"/>
            <a:ext cx="7772400" cy="1470025"/>
          </a:xfrm>
        </p:spPr>
        <p:txBody>
          <a:bodyPr/>
          <a:lstStyle/>
          <a:p>
            <a:r>
              <a:rPr lang="en-US" sz="4000" dirty="0"/>
              <a:t>Lecture 3</a:t>
            </a:r>
            <a:br>
              <a:rPr lang="en-US" sz="4000" dirty="0"/>
            </a:br>
            <a:r>
              <a:rPr lang="en-US" sz="4000" dirty="0"/>
              <a:t>Comparative Advantage and the Gains from Trade</a:t>
            </a:r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447800" y="1524000"/>
            <a:ext cx="6400800" cy="1066800"/>
          </a:xfrm>
        </p:spPr>
        <p:txBody>
          <a:bodyPr/>
          <a:lstStyle/>
          <a:p>
            <a:r>
              <a:rPr lang="en-US" sz="5400"/>
              <a:t>Econ 340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05150F-E9FF-D14B-A1CB-66EFD4194600}" type="slidenum">
              <a:rPr lang="en-US"/>
              <a:pPr/>
              <a:t>2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Outline: Comparative Advantage and the Gains from Trade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/>
              <a:t>Why Countries Trade</a:t>
            </a:r>
          </a:p>
          <a:p>
            <a:pPr lvl="1">
              <a:lnSpc>
                <a:spcPct val="80000"/>
              </a:lnSpc>
            </a:pPr>
            <a:r>
              <a:rPr lang="en-US" sz="2400"/>
              <a:t>Price Differences</a:t>
            </a:r>
          </a:p>
          <a:p>
            <a:pPr lvl="1">
              <a:lnSpc>
                <a:spcPct val="80000"/>
              </a:lnSpc>
            </a:pPr>
            <a:r>
              <a:rPr lang="en-US" sz="2400"/>
              <a:t>Supply and Demand</a:t>
            </a:r>
          </a:p>
          <a:p>
            <a:pPr lvl="1">
              <a:lnSpc>
                <a:spcPct val="80000"/>
              </a:lnSpc>
            </a:pPr>
            <a:r>
              <a:rPr lang="en-US" sz="2400"/>
              <a:t>Determinants of Prices</a:t>
            </a:r>
          </a:p>
          <a:p>
            <a:pPr>
              <a:lnSpc>
                <a:spcPct val="80000"/>
              </a:lnSpc>
            </a:pPr>
            <a:r>
              <a:rPr lang="en-US" sz="2800"/>
              <a:t>Ricardian Model of Trade</a:t>
            </a:r>
          </a:p>
          <a:p>
            <a:pPr lvl="1">
              <a:lnSpc>
                <a:spcPct val="80000"/>
              </a:lnSpc>
            </a:pPr>
            <a:r>
              <a:rPr lang="en-US" sz="2400"/>
              <a:t>Examples</a:t>
            </a:r>
          </a:p>
          <a:p>
            <a:pPr lvl="1">
              <a:lnSpc>
                <a:spcPct val="80000"/>
              </a:lnSpc>
            </a:pPr>
            <a:r>
              <a:rPr lang="en-US" sz="2400"/>
              <a:t>Wages and Prices in the Ricardian Model</a:t>
            </a:r>
          </a:p>
          <a:p>
            <a:pPr lvl="1">
              <a:lnSpc>
                <a:spcPct val="80000"/>
              </a:lnSpc>
            </a:pPr>
            <a:r>
              <a:rPr lang="en-US" sz="2400"/>
              <a:t>Lessons from the Ricardian Model</a:t>
            </a:r>
          </a:p>
          <a:p>
            <a:pPr>
              <a:lnSpc>
                <a:spcPct val="80000"/>
              </a:lnSpc>
            </a:pPr>
            <a:r>
              <a:rPr lang="en-US" sz="2800"/>
              <a:t>Generality of the Gains from Trade</a:t>
            </a:r>
          </a:p>
          <a:p>
            <a:pPr>
              <a:lnSpc>
                <a:spcPct val="80000"/>
              </a:lnSpc>
            </a:pPr>
            <a:r>
              <a:rPr lang="en-US" sz="2800"/>
              <a:t>Identifying Comparative Advantage</a:t>
            </a:r>
          </a:p>
          <a:p>
            <a:pPr>
              <a:lnSpc>
                <a:spcPct val="80000"/>
              </a:lnSpc>
            </a:pPr>
            <a:r>
              <a:rPr lang="en-US" sz="2800"/>
              <a:t>Critiques of Comparative Advantage</a:t>
            </a:r>
          </a:p>
          <a:p>
            <a:pPr>
              <a:lnSpc>
                <a:spcPct val="80000"/>
              </a:lnSpc>
            </a:pPr>
            <a:endParaRPr lang="en-US" sz="2800"/>
          </a:p>
        </p:txBody>
      </p:sp>
      <p:sp>
        <p:nvSpPr>
          <p:cNvPr id="2" name="Rectangle 1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A6349A-3545-044B-B52C-37ECB37888FE}" type="slidenum">
              <a:rPr lang="en-US"/>
              <a:pPr/>
              <a:t>3</a:t>
            </a:fld>
            <a:endParaRPr lang="en-US"/>
          </a:p>
        </p:txBody>
      </p:sp>
      <p:sp>
        <p:nvSpPr>
          <p:cNvPr id="665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Why Countries Trade</a:t>
            </a:r>
          </a:p>
        </p:txBody>
      </p:sp>
      <p:sp>
        <p:nvSpPr>
          <p:cNvPr id="665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Price differences</a:t>
            </a:r>
          </a:p>
          <a:p>
            <a:pPr lvl="1"/>
            <a:r>
              <a:rPr lang="en-US" dirty="0"/>
              <a:t>If prices differ by more than transport costs</a:t>
            </a:r>
          </a:p>
          <a:p>
            <a:pPr lvl="2"/>
            <a:r>
              <a:rPr lang="en-US" dirty="0"/>
              <a:t>Buyers in high-price country will import</a:t>
            </a:r>
          </a:p>
          <a:p>
            <a:pPr lvl="2"/>
            <a:r>
              <a:rPr lang="en-US" dirty="0"/>
              <a:t>Sellers in low-price country will export</a:t>
            </a:r>
          </a:p>
          <a:p>
            <a:pPr lvl="2"/>
            <a:r>
              <a:rPr lang="en-US" dirty="0"/>
              <a:t>Anybody in </a:t>
            </a:r>
            <a:r>
              <a:rPr lang="en-US" u="sng" dirty="0"/>
              <a:t>any</a:t>
            </a:r>
            <a:r>
              <a:rPr lang="en-US" dirty="0"/>
              <a:t> country can profit by doing both:</a:t>
            </a:r>
          </a:p>
          <a:p>
            <a:pPr lvl="3"/>
            <a:r>
              <a:rPr lang="en-US" dirty="0"/>
              <a:t>Buying in low-price country </a:t>
            </a:r>
          </a:p>
          <a:p>
            <a:pPr marL="1828800" lvl="4" indent="0">
              <a:buNone/>
            </a:pPr>
            <a:r>
              <a:rPr lang="en-US" dirty="0"/>
              <a:t>and </a:t>
            </a:r>
          </a:p>
          <a:p>
            <a:pPr lvl="3"/>
            <a:r>
              <a:rPr lang="en-US" dirty="0"/>
              <a:t>Selling in high-price country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6563" grpId="0" uiExpand="1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10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2C7A4D-B89D-1641-9768-C92DDB10B3BB}" type="slidenum">
              <a:rPr lang="en-US"/>
              <a:pPr/>
              <a:t>4</a:t>
            </a:fld>
            <a:endParaRPr lang="en-US"/>
          </a:p>
        </p:txBody>
      </p:sp>
      <p:sp>
        <p:nvSpPr>
          <p:cNvPr id="675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Why Countries Trade</a:t>
            </a:r>
          </a:p>
        </p:txBody>
      </p:sp>
      <p:sp>
        <p:nvSpPr>
          <p:cNvPr id="67587" name="Rectangle 3"/>
          <p:cNvSpPr>
            <a:spLocks noGrp="1" noChangeArrowheads="1"/>
          </p:cNvSpPr>
          <p:nvPr>
            <p:ph type="body" sz="half" idx="1"/>
          </p:nvPr>
        </p:nvSpPr>
        <p:spPr/>
        <p:txBody>
          <a:bodyPr/>
          <a:lstStyle/>
          <a:p>
            <a:pPr lvl="1"/>
            <a:r>
              <a:rPr lang="en-US" sz="2400" dirty="0"/>
              <a:t>Thus, in all cases:</a:t>
            </a:r>
          </a:p>
          <a:p>
            <a:pPr lvl="1"/>
            <a:endParaRPr lang="en-US" sz="2400" dirty="0"/>
          </a:p>
        </p:txBody>
      </p:sp>
      <p:graphicFrame>
        <p:nvGraphicFramePr>
          <p:cNvPr id="67590" name="Object 6"/>
          <p:cNvGraphicFramePr>
            <a:graphicFrameLocks noGrp="1" noChangeAspect="1"/>
          </p:cNvGraphicFramePr>
          <p:nvPr>
            <p:ph sz="quarter" idx="3"/>
          </p:nvPr>
        </p:nvGraphicFramePr>
        <p:xfrm>
          <a:off x="1905000" y="2633663"/>
          <a:ext cx="5097463" cy="13239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7757" name="Equation" r:id="rId3" imgW="2590560" imgH="672840" progId="Equation.3">
                  <p:embed/>
                </p:oleObj>
              </mc:Choice>
              <mc:Fallback>
                <p:oleObj name="Equation" r:id="rId3" imgW="2590560" imgH="672840" progId="Equation.3">
                  <p:embed/>
                  <p:pic>
                    <p:nvPicPr>
                      <p:cNvPr id="0" name="Picture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05000" y="2633663"/>
                        <a:ext cx="5097463" cy="1323975"/>
                      </a:xfrm>
                      <a:prstGeom prst="rect">
                        <a:avLst/>
                      </a:prstGeom>
                      <a:noFill/>
                      <a:ln w="2857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blurRad="63500" dist="38099" dir="2700000" algn="ctr" rotWithShape="0">
                                <a:srgbClr val="808080">
                                  <a:alpha val="74998"/>
                                </a:srgb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7594" name="Object 10"/>
          <p:cNvGraphicFramePr>
            <a:graphicFrameLocks noChangeAspect="1"/>
          </p:cNvGraphicFramePr>
          <p:nvPr/>
        </p:nvGraphicFramePr>
        <p:xfrm>
          <a:off x="1905763" y="4266806"/>
          <a:ext cx="5104638" cy="107246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7758" name="Equation" r:id="rId5" imgW="2908300" imgH="660400" progId="Equation.3">
                  <p:embed/>
                </p:oleObj>
              </mc:Choice>
              <mc:Fallback>
                <p:oleObj name="Equation" r:id="rId5" imgW="2908300" imgH="660400" progId="Equation.3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05763" y="4266806"/>
                        <a:ext cx="5104638" cy="1072464"/>
                      </a:xfrm>
                      <a:prstGeom prst="rect">
                        <a:avLst/>
                      </a:prstGeom>
                      <a:noFill/>
                      <a:ln w="2857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7595" name="Line 11"/>
          <p:cNvSpPr>
            <a:spLocks noChangeShapeType="1"/>
          </p:cNvSpPr>
          <p:nvPr/>
        </p:nvSpPr>
        <p:spPr bwMode="auto">
          <a:xfrm>
            <a:off x="3124200" y="3048000"/>
            <a:ext cx="4572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7596" name="Line 12"/>
          <p:cNvSpPr>
            <a:spLocks noChangeShapeType="1"/>
          </p:cNvSpPr>
          <p:nvPr/>
        </p:nvSpPr>
        <p:spPr bwMode="auto">
          <a:xfrm>
            <a:off x="3124200" y="4648200"/>
            <a:ext cx="4572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" name="Line 12"/>
          <p:cNvSpPr>
            <a:spLocks noChangeShapeType="1"/>
          </p:cNvSpPr>
          <p:nvPr/>
        </p:nvSpPr>
        <p:spPr bwMode="auto">
          <a:xfrm flipV="1">
            <a:off x="5099050" y="4984750"/>
            <a:ext cx="184150" cy="635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5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5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7596" grpId="0" animBg="1"/>
      <p:bldP spid="11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35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F94EA9-E03C-DE49-A8F2-9614FFAC8C15}" type="slidenum">
              <a:rPr lang="en-US"/>
              <a:pPr/>
              <a:t>5</a:t>
            </a:fld>
            <a:endParaRPr lang="en-US"/>
          </a:p>
        </p:txBody>
      </p:sp>
      <p:sp>
        <p:nvSpPr>
          <p:cNvPr id="696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Why Countries Trade:  </a:t>
            </a:r>
            <a:br>
              <a:rPr lang="en-US" sz="4000"/>
            </a:br>
            <a:r>
              <a:rPr lang="en-US" sz="4000"/>
              <a:t>Supply and Demand</a:t>
            </a:r>
          </a:p>
        </p:txBody>
      </p:sp>
      <p:sp>
        <p:nvSpPr>
          <p:cNvPr id="69639" name="Line 7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40" name="Line 8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43" name="Text Box 11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B</a:t>
            </a:r>
          </a:p>
        </p:txBody>
      </p:sp>
      <p:sp>
        <p:nvSpPr>
          <p:cNvPr id="69644" name="Text Box 12"/>
          <p:cNvSpPr txBox="1">
            <a:spLocks noChangeArrowheads="1"/>
          </p:cNvSpPr>
          <p:nvPr/>
        </p:nvSpPr>
        <p:spPr bwMode="auto">
          <a:xfrm>
            <a:off x="4648200" y="23622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69645" name="Text Box 13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69646" name="Line 14"/>
          <p:cNvSpPr>
            <a:spLocks noChangeShapeType="1"/>
          </p:cNvSpPr>
          <p:nvPr/>
        </p:nvSpPr>
        <p:spPr bwMode="auto">
          <a:xfrm>
            <a:off x="5638800" y="2667000"/>
            <a:ext cx="1981200" cy="17589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47" name="Line 15"/>
          <p:cNvSpPr>
            <a:spLocks noChangeShapeType="1"/>
          </p:cNvSpPr>
          <p:nvPr/>
        </p:nvSpPr>
        <p:spPr bwMode="auto">
          <a:xfrm flipV="1">
            <a:off x="5308600" y="2667000"/>
            <a:ext cx="1930400" cy="18161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48" name="Line 16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49" name="Line 17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50" name="Text Box 18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A</a:t>
            </a:r>
          </a:p>
        </p:txBody>
      </p:sp>
      <p:sp>
        <p:nvSpPr>
          <p:cNvPr id="69651" name="Text Box 19"/>
          <p:cNvSpPr txBox="1">
            <a:spLocks noChangeArrowheads="1"/>
          </p:cNvSpPr>
          <p:nvPr/>
        </p:nvSpPr>
        <p:spPr bwMode="auto">
          <a:xfrm>
            <a:off x="685800" y="23622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69652" name="Text Box 20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69653" name="Line 21"/>
          <p:cNvSpPr>
            <a:spLocks noChangeShapeType="1"/>
          </p:cNvSpPr>
          <p:nvPr/>
        </p:nvSpPr>
        <p:spPr bwMode="auto">
          <a:xfrm>
            <a:off x="1301750" y="3327400"/>
            <a:ext cx="2355850" cy="19494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54" name="Line 22"/>
          <p:cNvSpPr>
            <a:spLocks noChangeShapeType="1"/>
          </p:cNvSpPr>
          <p:nvPr/>
        </p:nvSpPr>
        <p:spPr bwMode="auto">
          <a:xfrm flipV="1">
            <a:off x="1384300" y="3352800"/>
            <a:ext cx="2311400" cy="19240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55" name="Line 23"/>
          <p:cNvSpPr>
            <a:spLocks noChangeShapeType="1"/>
          </p:cNvSpPr>
          <p:nvPr/>
        </p:nvSpPr>
        <p:spPr bwMode="auto">
          <a:xfrm flipH="1">
            <a:off x="990600" y="4330700"/>
            <a:ext cx="1524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56" name="Line 24"/>
          <p:cNvSpPr>
            <a:spLocks noChangeShapeType="1"/>
          </p:cNvSpPr>
          <p:nvPr/>
        </p:nvSpPr>
        <p:spPr bwMode="auto">
          <a:xfrm flipH="1" flipV="1">
            <a:off x="996950" y="3397250"/>
            <a:ext cx="396875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59" name="Text Box 27"/>
          <p:cNvSpPr txBox="1">
            <a:spLocks noChangeArrowheads="1"/>
          </p:cNvSpPr>
          <p:nvPr/>
        </p:nvSpPr>
        <p:spPr bwMode="auto">
          <a:xfrm>
            <a:off x="3581400" y="4953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69660" name="Text Box 28"/>
          <p:cNvSpPr txBox="1">
            <a:spLocks noChangeArrowheads="1"/>
          </p:cNvSpPr>
          <p:nvPr/>
        </p:nvSpPr>
        <p:spPr bwMode="auto">
          <a:xfrm>
            <a:off x="7467600" y="4343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69661" name="Text Box 29"/>
          <p:cNvSpPr txBox="1">
            <a:spLocks noChangeArrowheads="1"/>
          </p:cNvSpPr>
          <p:nvPr/>
        </p:nvSpPr>
        <p:spPr bwMode="auto">
          <a:xfrm>
            <a:off x="7239000" y="2438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69662" name="Text Box 30"/>
          <p:cNvSpPr txBox="1">
            <a:spLocks noChangeArrowheads="1"/>
          </p:cNvSpPr>
          <p:nvPr/>
        </p:nvSpPr>
        <p:spPr bwMode="auto">
          <a:xfrm>
            <a:off x="3505200" y="3048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69663" name="Text Box 31"/>
          <p:cNvSpPr txBox="1">
            <a:spLocks noChangeArrowheads="1"/>
          </p:cNvSpPr>
          <p:nvPr/>
        </p:nvSpPr>
        <p:spPr bwMode="auto">
          <a:xfrm>
            <a:off x="609600" y="4114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69664" name="Text Box 32"/>
          <p:cNvSpPr txBox="1">
            <a:spLocks noChangeArrowheads="1"/>
          </p:cNvSpPr>
          <p:nvPr/>
        </p:nvSpPr>
        <p:spPr bwMode="auto">
          <a:xfrm>
            <a:off x="4484688" y="3297766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/>
              <a:t>P</a:t>
            </a:r>
            <a:r>
              <a:rPr lang="en-US" baseline="-25000" dirty="0"/>
              <a:t>B</a:t>
            </a:r>
            <a:endParaRPr lang="en-US" dirty="0"/>
          </a:p>
        </p:txBody>
      </p:sp>
      <p:sp>
        <p:nvSpPr>
          <p:cNvPr id="69670" name="Text Box 38"/>
          <p:cNvSpPr txBox="1">
            <a:spLocks noChangeArrowheads="1"/>
          </p:cNvSpPr>
          <p:nvPr/>
        </p:nvSpPr>
        <p:spPr bwMode="auto">
          <a:xfrm>
            <a:off x="2903538" y="1597025"/>
            <a:ext cx="2319337" cy="37623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“Autarky” = No trade</a:t>
            </a:r>
          </a:p>
        </p:txBody>
      </p:sp>
      <p:sp>
        <p:nvSpPr>
          <p:cNvPr id="69671" name="Text Box 39"/>
          <p:cNvSpPr txBox="1">
            <a:spLocks noChangeArrowheads="1"/>
          </p:cNvSpPr>
          <p:nvPr/>
        </p:nvSpPr>
        <p:spPr bwMode="auto">
          <a:xfrm>
            <a:off x="784225" y="5937250"/>
            <a:ext cx="2900363" cy="37623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Autarky price in country A</a:t>
            </a:r>
          </a:p>
        </p:txBody>
      </p:sp>
      <p:sp>
        <p:nvSpPr>
          <p:cNvPr id="69672" name="Freeform 40"/>
          <p:cNvSpPr>
            <a:spLocks/>
          </p:cNvSpPr>
          <p:nvPr/>
        </p:nvSpPr>
        <p:spPr bwMode="auto">
          <a:xfrm>
            <a:off x="298450" y="4441825"/>
            <a:ext cx="485775" cy="1493838"/>
          </a:xfrm>
          <a:custGeom>
            <a:avLst/>
            <a:gdLst/>
            <a:ahLst/>
            <a:cxnLst>
              <a:cxn ang="0">
                <a:pos x="306" y="941"/>
              </a:cxn>
              <a:cxn ang="0">
                <a:pos x="251" y="466"/>
              </a:cxn>
              <a:cxn ang="0">
                <a:pos x="4" y="457"/>
              </a:cxn>
              <a:cxn ang="0">
                <a:pos x="278" y="0"/>
              </a:cxn>
            </a:cxnLst>
            <a:rect l="0" t="0" r="r" b="b"/>
            <a:pathLst>
              <a:path w="306" h="941">
                <a:moveTo>
                  <a:pt x="306" y="941"/>
                </a:moveTo>
                <a:cubicBezTo>
                  <a:pt x="303" y="744"/>
                  <a:pt x="301" y="547"/>
                  <a:pt x="251" y="466"/>
                </a:cubicBezTo>
                <a:cubicBezTo>
                  <a:pt x="201" y="385"/>
                  <a:pt x="0" y="535"/>
                  <a:pt x="4" y="457"/>
                </a:cubicBezTo>
                <a:cubicBezTo>
                  <a:pt x="8" y="379"/>
                  <a:pt x="232" y="76"/>
                  <a:pt x="278" y="0"/>
                </a:cubicBezTo>
              </a:path>
            </a:pathLst>
          </a:custGeom>
          <a:noFill/>
          <a:ln w="9525">
            <a:solidFill>
              <a:schemeClr val="tx1"/>
            </a:solidFill>
            <a:round/>
            <a:headEnd type="none" w="med" len="med"/>
            <a:tailEnd type="arrow" w="med" len="med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73" name="Text Box 41"/>
          <p:cNvSpPr txBox="1">
            <a:spLocks noChangeArrowheads="1"/>
          </p:cNvSpPr>
          <p:nvPr/>
        </p:nvSpPr>
        <p:spPr bwMode="auto">
          <a:xfrm>
            <a:off x="1814513" y="2686050"/>
            <a:ext cx="2900362" cy="37623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Autarky price in country B</a:t>
            </a:r>
          </a:p>
        </p:txBody>
      </p:sp>
      <p:sp>
        <p:nvSpPr>
          <p:cNvPr id="69674" name="Line 42"/>
          <p:cNvSpPr>
            <a:spLocks noChangeShapeType="1"/>
          </p:cNvSpPr>
          <p:nvPr/>
        </p:nvSpPr>
        <p:spPr bwMode="auto">
          <a:xfrm>
            <a:off x="4702175" y="3048000"/>
            <a:ext cx="188913" cy="29051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75" name="Text Box 43"/>
          <p:cNvSpPr txBox="1">
            <a:spLocks noChangeArrowheads="1"/>
          </p:cNvSpPr>
          <p:nvPr/>
        </p:nvSpPr>
        <p:spPr bwMode="auto">
          <a:xfrm>
            <a:off x="552450" y="3200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69676" name="Line 44"/>
          <p:cNvSpPr>
            <a:spLocks noChangeShapeType="1"/>
          </p:cNvSpPr>
          <p:nvPr/>
        </p:nvSpPr>
        <p:spPr bwMode="auto">
          <a:xfrm flipH="1" flipV="1">
            <a:off x="4945063" y="3397250"/>
            <a:ext cx="1516062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9677" name="Freeform 45"/>
          <p:cNvSpPr>
            <a:spLocks/>
          </p:cNvSpPr>
          <p:nvPr/>
        </p:nvSpPr>
        <p:spPr bwMode="auto">
          <a:xfrm>
            <a:off x="1044575" y="2960688"/>
            <a:ext cx="769938" cy="377825"/>
          </a:xfrm>
          <a:custGeom>
            <a:avLst/>
            <a:gdLst/>
            <a:ahLst/>
            <a:cxnLst>
              <a:cxn ang="0">
                <a:pos x="485" y="64"/>
              </a:cxn>
              <a:cxn ang="0">
                <a:pos x="238" y="128"/>
              </a:cxn>
              <a:cxn ang="0">
                <a:pos x="201" y="18"/>
              </a:cxn>
              <a:cxn ang="0">
                <a:pos x="0" y="238"/>
              </a:cxn>
            </a:cxnLst>
            <a:rect l="0" t="0" r="r" b="b"/>
            <a:pathLst>
              <a:path w="485" h="238">
                <a:moveTo>
                  <a:pt x="485" y="64"/>
                </a:moveTo>
                <a:cubicBezTo>
                  <a:pt x="385" y="100"/>
                  <a:pt x="285" y="136"/>
                  <a:pt x="238" y="128"/>
                </a:cubicBezTo>
                <a:cubicBezTo>
                  <a:pt x="191" y="120"/>
                  <a:pt x="241" y="0"/>
                  <a:pt x="201" y="18"/>
                </a:cubicBezTo>
                <a:cubicBezTo>
                  <a:pt x="161" y="36"/>
                  <a:pt x="33" y="201"/>
                  <a:pt x="0" y="238"/>
                </a:cubicBezTo>
              </a:path>
            </a:pathLst>
          </a:custGeom>
          <a:noFill/>
          <a:ln w="9525">
            <a:solidFill>
              <a:schemeClr val="tx1"/>
            </a:solidFill>
            <a:round/>
            <a:headEnd type="none" w="med" len="med"/>
            <a:tailEnd type="arrow" w="med" len="med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6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9655" grpId="0" animBg="1"/>
      <p:bldP spid="69656" grpId="0" animBg="1"/>
      <p:bldP spid="69663" grpId="0"/>
      <p:bldP spid="69664" grpId="0"/>
      <p:bldP spid="69664" grpId="1"/>
      <p:bldP spid="69671" grpId="0" animBg="1"/>
      <p:bldP spid="69672" grpId="0" animBg="1"/>
      <p:bldP spid="69673" grpId="0" animBg="1"/>
      <p:bldP spid="69674" grpId="0" animBg="1"/>
      <p:bldP spid="69674" grpId="1" animBg="1"/>
      <p:bldP spid="69675" grpId="0"/>
      <p:bldP spid="69676" grpId="0" animBg="1"/>
      <p:bldP spid="69677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39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0AE19D-5802-B24B-A327-B2B43D181CE5}" type="slidenum">
              <a:rPr lang="en-US"/>
              <a:pPr/>
              <a:t>6</a:t>
            </a:fld>
            <a:endParaRPr lang="en-US"/>
          </a:p>
        </p:txBody>
      </p:sp>
      <p:sp>
        <p:nvSpPr>
          <p:cNvPr id="73732" name="Line 4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33" name="Line 5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34" name="Text Box 6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B</a:t>
            </a:r>
          </a:p>
        </p:txBody>
      </p:sp>
      <p:sp>
        <p:nvSpPr>
          <p:cNvPr id="73735" name="Text Box 7"/>
          <p:cNvSpPr txBox="1">
            <a:spLocks noChangeArrowheads="1"/>
          </p:cNvSpPr>
          <p:nvPr/>
        </p:nvSpPr>
        <p:spPr bwMode="auto">
          <a:xfrm>
            <a:off x="4648200" y="23622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73736" name="Text Box 8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73737" name="Line 9"/>
          <p:cNvSpPr>
            <a:spLocks noChangeShapeType="1"/>
          </p:cNvSpPr>
          <p:nvPr/>
        </p:nvSpPr>
        <p:spPr bwMode="auto">
          <a:xfrm>
            <a:off x="5638800" y="2667000"/>
            <a:ext cx="1981200" cy="17589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38" name="Line 10"/>
          <p:cNvSpPr>
            <a:spLocks noChangeShapeType="1"/>
          </p:cNvSpPr>
          <p:nvPr/>
        </p:nvSpPr>
        <p:spPr bwMode="auto">
          <a:xfrm flipV="1">
            <a:off x="5308600" y="2667000"/>
            <a:ext cx="1930400" cy="18161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39" name="Line 11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0" name="Line 12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1" name="Text Box 13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A</a:t>
            </a:r>
          </a:p>
        </p:txBody>
      </p:sp>
      <p:sp>
        <p:nvSpPr>
          <p:cNvPr id="73742" name="Text Box 14"/>
          <p:cNvSpPr txBox="1">
            <a:spLocks noChangeArrowheads="1"/>
          </p:cNvSpPr>
          <p:nvPr/>
        </p:nvSpPr>
        <p:spPr bwMode="auto">
          <a:xfrm>
            <a:off x="685800" y="23622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73743" name="Text Box 15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73744" name="Line 16"/>
          <p:cNvSpPr>
            <a:spLocks noChangeShapeType="1"/>
          </p:cNvSpPr>
          <p:nvPr/>
        </p:nvSpPr>
        <p:spPr bwMode="auto">
          <a:xfrm>
            <a:off x="1301750" y="3327400"/>
            <a:ext cx="2355850" cy="19494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5" name="Line 17"/>
          <p:cNvSpPr>
            <a:spLocks noChangeShapeType="1"/>
          </p:cNvSpPr>
          <p:nvPr/>
        </p:nvSpPr>
        <p:spPr bwMode="auto">
          <a:xfrm flipV="1">
            <a:off x="1384300" y="3352800"/>
            <a:ext cx="2311400" cy="19240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6" name="Line 18"/>
          <p:cNvSpPr>
            <a:spLocks noChangeShapeType="1"/>
          </p:cNvSpPr>
          <p:nvPr/>
        </p:nvSpPr>
        <p:spPr bwMode="auto">
          <a:xfrm flipH="1">
            <a:off x="990600" y="4330700"/>
            <a:ext cx="1524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7" name="Line 19"/>
          <p:cNvSpPr>
            <a:spLocks noChangeShapeType="1"/>
          </p:cNvSpPr>
          <p:nvPr/>
        </p:nvSpPr>
        <p:spPr bwMode="auto">
          <a:xfrm flipH="1" flipV="1">
            <a:off x="996950" y="3397250"/>
            <a:ext cx="54483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8" name="Line 20"/>
          <p:cNvSpPr>
            <a:spLocks noChangeShapeType="1"/>
          </p:cNvSpPr>
          <p:nvPr/>
        </p:nvSpPr>
        <p:spPr bwMode="auto">
          <a:xfrm>
            <a:off x="990600" y="3886200"/>
            <a:ext cx="6019800" cy="0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9" name="Text Box 21"/>
          <p:cNvSpPr txBox="1">
            <a:spLocks noChangeArrowheads="1"/>
          </p:cNvSpPr>
          <p:nvPr/>
        </p:nvSpPr>
        <p:spPr bwMode="auto">
          <a:xfrm>
            <a:off x="3581400" y="4953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73750" name="Text Box 22"/>
          <p:cNvSpPr txBox="1">
            <a:spLocks noChangeArrowheads="1"/>
          </p:cNvSpPr>
          <p:nvPr/>
        </p:nvSpPr>
        <p:spPr bwMode="auto">
          <a:xfrm>
            <a:off x="7467600" y="4343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73751" name="Text Box 23"/>
          <p:cNvSpPr txBox="1">
            <a:spLocks noChangeArrowheads="1"/>
          </p:cNvSpPr>
          <p:nvPr/>
        </p:nvSpPr>
        <p:spPr bwMode="auto">
          <a:xfrm>
            <a:off x="7239000" y="2438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73752" name="Text Box 24"/>
          <p:cNvSpPr txBox="1">
            <a:spLocks noChangeArrowheads="1"/>
          </p:cNvSpPr>
          <p:nvPr/>
        </p:nvSpPr>
        <p:spPr bwMode="auto">
          <a:xfrm>
            <a:off x="3505200" y="3048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73753" name="Text Box 25"/>
          <p:cNvSpPr txBox="1">
            <a:spLocks noChangeArrowheads="1"/>
          </p:cNvSpPr>
          <p:nvPr/>
        </p:nvSpPr>
        <p:spPr bwMode="auto">
          <a:xfrm>
            <a:off x="609600" y="4114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73754" name="Text Box 26"/>
          <p:cNvSpPr txBox="1">
            <a:spLocks noChangeArrowheads="1"/>
          </p:cNvSpPr>
          <p:nvPr/>
        </p:nvSpPr>
        <p:spPr bwMode="auto">
          <a:xfrm>
            <a:off x="609600" y="3200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73755" name="Text Box 27"/>
          <p:cNvSpPr txBox="1">
            <a:spLocks noChangeArrowheads="1"/>
          </p:cNvSpPr>
          <p:nvPr/>
        </p:nvSpPr>
        <p:spPr bwMode="auto">
          <a:xfrm>
            <a:off x="609600" y="3733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P</a:t>
            </a:r>
            <a:r>
              <a:rPr lang="en-US" baseline="-25000">
                <a:solidFill>
                  <a:srgbClr val="FF0000"/>
                </a:solidFill>
              </a:rPr>
              <a:t>F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73756" name="AutoShape 28"/>
          <p:cNvSpPr>
            <a:spLocks/>
          </p:cNvSpPr>
          <p:nvPr/>
        </p:nvSpPr>
        <p:spPr bwMode="auto">
          <a:xfrm rot="5400000">
            <a:off x="2438400" y="3276600"/>
            <a:ext cx="152400" cy="1066800"/>
          </a:xfrm>
          <a:prstGeom prst="leftBrace">
            <a:avLst>
              <a:gd name="adj1" fmla="val 58333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57" name="Text Box 29"/>
          <p:cNvSpPr txBox="1">
            <a:spLocks noChangeArrowheads="1"/>
          </p:cNvSpPr>
          <p:nvPr/>
        </p:nvSpPr>
        <p:spPr bwMode="auto">
          <a:xfrm>
            <a:off x="2209800" y="3429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Exp</a:t>
            </a:r>
          </a:p>
        </p:txBody>
      </p:sp>
      <p:sp>
        <p:nvSpPr>
          <p:cNvPr id="73758" name="AutoShape 30"/>
          <p:cNvSpPr>
            <a:spLocks/>
          </p:cNvSpPr>
          <p:nvPr/>
        </p:nvSpPr>
        <p:spPr bwMode="auto">
          <a:xfrm rot="16200000" flipV="1">
            <a:off x="6400800" y="3429000"/>
            <a:ext cx="152400" cy="1066800"/>
          </a:xfrm>
          <a:prstGeom prst="leftBrace">
            <a:avLst>
              <a:gd name="adj1" fmla="val 58333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59" name="Text Box 31"/>
          <p:cNvSpPr txBox="1">
            <a:spLocks noChangeArrowheads="1"/>
          </p:cNvSpPr>
          <p:nvPr/>
        </p:nvSpPr>
        <p:spPr bwMode="auto">
          <a:xfrm>
            <a:off x="6172200" y="39624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Imp</a:t>
            </a:r>
          </a:p>
        </p:txBody>
      </p:sp>
      <p:sp>
        <p:nvSpPr>
          <p:cNvPr id="73766" name="Line 38"/>
          <p:cNvSpPr>
            <a:spLocks noChangeShapeType="1"/>
          </p:cNvSpPr>
          <p:nvPr/>
        </p:nvSpPr>
        <p:spPr bwMode="auto">
          <a:xfrm flipV="1">
            <a:off x="508000" y="3875088"/>
            <a:ext cx="0" cy="450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67" name="Line 39"/>
          <p:cNvSpPr>
            <a:spLocks noChangeShapeType="1"/>
          </p:cNvSpPr>
          <p:nvPr/>
        </p:nvSpPr>
        <p:spPr bwMode="auto">
          <a:xfrm>
            <a:off x="4645025" y="3409950"/>
            <a:ext cx="0" cy="450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68" name="Rectangle 40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/>
          <a:lstStyle/>
          <a:p>
            <a:r>
              <a:rPr lang="en-US" sz="4000"/>
              <a:t>Why Countries Trade:  </a:t>
            </a:r>
            <a:br>
              <a:rPr lang="en-US" sz="4000"/>
            </a:br>
            <a:r>
              <a:rPr lang="en-US" sz="4000"/>
              <a:t>Supply and Demand</a:t>
            </a:r>
          </a:p>
        </p:txBody>
      </p:sp>
      <p:sp>
        <p:nvSpPr>
          <p:cNvPr id="73769" name="Text Box 41"/>
          <p:cNvSpPr txBox="1">
            <a:spLocks noChangeArrowheads="1"/>
          </p:cNvSpPr>
          <p:nvPr/>
        </p:nvSpPr>
        <p:spPr bwMode="auto">
          <a:xfrm>
            <a:off x="2903538" y="1597025"/>
            <a:ext cx="3625850" cy="37623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Free Trade = No barriers to trade</a:t>
            </a:r>
          </a:p>
        </p:txBody>
      </p:sp>
      <p:sp>
        <p:nvSpPr>
          <p:cNvPr id="73770" name="Text Box 42"/>
          <p:cNvSpPr txBox="1">
            <a:spLocks noChangeArrowheads="1"/>
          </p:cNvSpPr>
          <p:nvPr/>
        </p:nvSpPr>
        <p:spPr bwMode="auto">
          <a:xfrm>
            <a:off x="1800225" y="5805488"/>
            <a:ext cx="699452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F</a:t>
            </a:r>
            <a:r>
              <a:rPr lang="en-US" sz="2400">
                <a:solidFill>
                  <a:srgbClr val="FF0000"/>
                </a:solidFill>
              </a:rPr>
              <a:t> is defined by these two distances being equal.</a:t>
            </a:r>
          </a:p>
        </p:txBody>
      </p:sp>
      <p:sp>
        <p:nvSpPr>
          <p:cNvPr id="73771" name="Freeform 43"/>
          <p:cNvSpPr>
            <a:spLocks/>
          </p:cNvSpPr>
          <p:nvPr/>
        </p:nvSpPr>
        <p:spPr bwMode="auto">
          <a:xfrm>
            <a:off x="2511425" y="3875088"/>
            <a:ext cx="1958975" cy="1944687"/>
          </a:xfrm>
          <a:custGeom>
            <a:avLst/>
            <a:gdLst/>
            <a:ahLst/>
            <a:cxnLst>
              <a:cxn ang="0">
                <a:pos x="1234" y="1225"/>
              </a:cxn>
              <a:cxn ang="0">
                <a:pos x="905" y="402"/>
              </a:cxn>
              <a:cxn ang="0">
                <a:pos x="228" y="256"/>
              </a:cxn>
              <a:cxn ang="0">
                <a:pos x="0" y="0"/>
              </a:cxn>
            </a:cxnLst>
            <a:rect l="0" t="0" r="r" b="b"/>
            <a:pathLst>
              <a:path w="1234" h="1225">
                <a:moveTo>
                  <a:pt x="1234" y="1225"/>
                </a:moveTo>
                <a:cubicBezTo>
                  <a:pt x="1165" y="903"/>
                  <a:pt x="1073" y="564"/>
                  <a:pt x="905" y="402"/>
                </a:cubicBezTo>
                <a:cubicBezTo>
                  <a:pt x="737" y="240"/>
                  <a:pt x="379" y="323"/>
                  <a:pt x="228" y="256"/>
                </a:cubicBezTo>
                <a:cubicBezTo>
                  <a:pt x="77" y="189"/>
                  <a:pt x="47" y="53"/>
                  <a:pt x="0" y="0"/>
                </a:cubicBezTo>
              </a:path>
            </a:pathLst>
          </a:custGeom>
          <a:noFill/>
          <a:ln w="9525">
            <a:solidFill>
              <a:srgbClr val="FF0000"/>
            </a:solidFill>
            <a:round/>
            <a:headEnd type="none" w="med" len="med"/>
            <a:tailEnd type="arrow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72" name="Freeform 44"/>
          <p:cNvSpPr>
            <a:spLocks/>
          </p:cNvSpPr>
          <p:nvPr/>
        </p:nvSpPr>
        <p:spPr bwMode="auto">
          <a:xfrm>
            <a:off x="4449763" y="4295775"/>
            <a:ext cx="2038350" cy="1509713"/>
          </a:xfrm>
          <a:custGeom>
            <a:avLst/>
            <a:gdLst/>
            <a:ahLst/>
            <a:cxnLst>
              <a:cxn ang="0">
                <a:pos x="4" y="951"/>
              </a:cxn>
              <a:cxn ang="0">
                <a:pos x="196" y="302"/>
              </a:cxn>
              <a:cxn ang="0">
                <a:pos x="1074" y="238"/>
              </a:cxn>
              <a:cxn ang="0">
                <a:pos x="1284" y="0"/>
              </a:cxn>
            </a:cxnLst>
            <a:rect l="0" t="0" r="r" b="b"/>
            <a:pathLst>
              <a:path w="1284" h="951">
                <a:moveTo>
                  <a:pt x="4" y="951"/>
                </a:moveTo>
                <a:cubicBezTo>
                  <a:pt x="0" y="686"/>
                  <a:pt x="18" y="421"/>
                  <a:pt x="196" y="302"/>
                </a:cubicBezTo>
                <a:cubicBezTo>
                  <a:pt x="374" y="183"/>
                  <a:pt x="893" y="288"/>
                  <a:pt x="1074" y="238"/>
                </a:cubicBezTo>
                <a:cubicBezTo>
                  <a:pt x="1255" y="188"/>
                  <a:pt x="1240" y="50"/>
                  <a:pt x="1284" y="0"/>
                </a:cubicBezTo>
              </a:path>
            </a:pathLst>
          </a:custGeom>
          <a:noFill/>
          <a:ln w="9525">
            <a:solidFill>
              <a:srgbClr val="FF0000"/>
            </a:solidFill>
            <a:round/>
            <a:headEnd type="none" w="med" len="med"/>
            <a:tailEnd type="arrow" w="med" len="med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7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7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7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3770" grpId="0"/>
      <p:bldP spid="73771" grpId="0" animBg="1"/>
      <p:bldP spid="73772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39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0AE19D-5802-B24B-A327-B2B43D181CE5}" type="slidenum">
              <a:rPr lang="en-US"/>
              <a:pPr/>
              <a:t>7</a:t>
            </a:fld>
            <a:endParaRPr lang="en-US"/>
          </a:p>
        </p:txBody>
      </p:sp>
      <p:sp>
        <p:nvSpPr>
          <p:cNvPr id="73732" name="Line 4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33" name="Line 5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34" name="Text Box 6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B</a:t>
            </a:r>
          </a:p>
        </p:txBody>
      </p:sp>
      <p:sp>
        <p:nvSpPr>
          <p:cNvPr id="73735" name="Text Box 7"/>
          <p:cNvSpPr txBox="1">
            <a:spLocks noChangeArrowheads="1"/>
          </p:cNvSpPr>
          <p:nvPr/>
        </p:nvSpPr>
        <p:spPr bwMode="auto">
          <a:xfrm>
            <a:off x="4648200" y="23622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73736" name="Text Box 8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73737" name="Line 9"/>
          <p:cNvSpPr>
            <a:spLocks noChangeShapeType="1"/>
          </p:cNvSpPr>
          <p:nvPr/>
        </p:nvSpPr>
        <p:spPr bwMode="auto">
          <a:xfrm>
            <a:off x="5997146" y="2617572"/>
            <a:ext cx="1367481" cy="2312773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38" name="Line 10"/>
          <p:cNvSpPr>
            <a:spLocks noChangeShapeType="1"/>
          </p:cNvSpPr>
          <p:nvPr/>
        </p:nvSpPr>
        <p:spPr bwMode="auto">
          <a:xfrm flipV="1">
            <a:off x="5647038" y="2582562"/>
            <a:ext cx="1198605" cy="2496064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39" name="Line 11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0" name="Line 12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1" name="Text Box 13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A</a:t>
            </a:r>
          </a:p>
        </p:txBody>
      </p:sp>
      <p:sp>
        <p:nvSpPr>
          <p:cNvPr id="73742" name="Text Box 14"/>
          <p:cNvSpPr txBox="1">
            <a:spLocks noChangeArrowheads="1"/>
          </p:cNvSpPr>
          <p:nvPr/>
        </p:nvSpPr>
        <p:spPr bwMode="auto">
          <a:xfrm>
            <a:off x="685800" y="23622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73743" name="Text Box 15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73744" name="Line 16"/>
          <p:cNvSpPr>
            <a:spLocks noChangeShapeType="1"/>
          </p:cNvSpPr>
          <p:nvPr/>
        </p:nvSpPr>
        <p:spPr bwMode="auto">
          <a:xfrm>
            <a:off x="1301750" y="3327400"/>
            <a:ext cx="2355850" cy="19494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5" name="Line 17"/>
          <p:cNvSpPr>
            <a:spLocks noChangeShapeType="1"/>
          </p:cNvSpPr>
          <p:nvPr/>
        </p:nvSpPr>
        <p:spPr bwMode="auto">
          <a:xfrm flipV="1">
            <a:off x="1384300" y="3352800"/>
            <a:ext cx="2311400" cy="19240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6" name="Line 18"/>
          <p:cNvSpPr>
            <a:spLocks noChangeShapeType="1"/>
          </p:cNvSpPr>
          <p:nvPr/>
        </p:nvSpPr>
        <p:spPr bwMode="auto">
          <a:xfrm flipH="1">
            <a:off x="990600" y="4330700"/>
            <a:ext cx="1524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7" name="Line 19"/>
          <p:cNvSpPr>
            <a:spLocks noChangeShapeType="1"/>
          </p:cNvSpPr>
          <p:nvPr/>
        </p:nvSpPr>
        <p:spPr bwMode="auto">
          <a:xfrm flipH="1" flipV="1">
            <a:off x="996950" y="3397250"/>
            <a:ext cx="54483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8" name="Line 20"/>
          <p:cNvSpPr>
            <a:spLocks noChangeShapeType="1"/>
          </p:cNvSpPr>
          <p:nvPr/>
        </p:nvSpPr>
        <p:spPr bwMode="auto">
          <a:xfrm>
            <a:off x="984463" y="4058033"/>
            <a:ext cx="6019800" cy="0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49" name="Text Box 21"/>
          <p:cNvSpPr txBox="1">
            <a:spLocks noChangeArrowheads="1"/>
          </p:cNvSpPr>
          <p:nvPr/>
        </p:nvSpPr>
        <p:spPr bwMode="auto">
          <a:xfrm>
            <a:off x="3581400" y="4953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73750" name="Text Box 22"/>
          <p:cNvSpPr txBox="1">
            <a:spLocks noChangeArrowheads="1"/>
          </p:cNvSpPr>
          <p:nvPr/>
        </p:nvSpPr>
        <p:spPr bwMode="auto">
          <a:xfrm>
            <a:off x="7467600" y="4343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73751" name="Text Box 23"/>
          <p:cNvSpPr txBox="1">
            <a:spLocks noChangeArrowheads="1"/>
          </p:cNvSpPr>
          <p:nvPr/>
        </p:nvSpPr>
        <p:spPr bwMode="auto">
          <a:xfrm>
            <a:off x="7239000" y="2438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73752" name="Text Box 24"/>
          <p:cNvSpPr txBox="1">
            <a:spLocks noChangeArrowheads="1"/>
          </p:cNvSpPr>
          <p:nvPr/>
        </p:nvSpPr>
        <p:spPr bwMode="auto">
          <a:xfrm>
            <a:off x="3505200" y="3048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73753" name="Text Box 25"/>
          <p:cNvSpPr txBox="1">
            <a:spLocks noChangeArrowheads="1"/>
          </p:cNvSpPr>
          <p:nvPr/>
        </p:nvSpPr>
        <p:spPr bwMode="auto">
          <a:xfrm>
            <a:off x="609600" y="4114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73754" name="Text Box 26"/>
          <p:cNvSpPr txBox="1">
            <a:spLocks noChangeArrowheads="1"/>
          </p:cNvSpPr>
          <p:nvPr/>
        </p:nvSpPr>
        <p:spPr bwMode="auto">
          <a:xfrm>
            <a:off x="609600" y="3200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73755" name="Text Box 27"/>
          <p:cNvSpPr txBox="1">
            <a:spLocks noChangeArrowheads="1"/>
          </p:cNvSpPr>
          <p:nvPr/>
        </p:nvSpPr>
        <p:spPr bwMode="auto">
          <a:xfrm>
            <a:off x="615736" y="3850401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P</a:t>
            </a:r>
            <a:r>
              <a:rPr lang="en-US" baseline="-25000">
                <a:solidFill>
                  <a:srgbClr val="FF0000"/>
                </a:solidFill>
              </a:rPr>
              <a:t>F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73757" name="Text Box 29"/>
          <p:cNvSpPr txBox="1">
            <a:spLocks noChangeArrowheads="1"/>
          </p:cNvSpPr>
          <p:nvPr/>
        </p:nvSpPr>
        <p:spPr bwMode="auto">
          <a:xfrm>
            <a:off x="2265032" y="3557875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 err="1">
                <a:solidFill>
                  <a:srgbClr val="FF0000"/>
                </a:solidFill>
              </a:rPr>
              <a:t>Exp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73758" name="AutoShape 30"/>
          <p:cNvSpPr>
            <a:spLocks/>
          </p:cNvSpPr>
          <p:nvPr/>
        </p:nvSpPr>
        <p:spPr bwMode="auto">
          <a:xfrm rot="16200000" flipV="1">
            <a:off x="6405914" y="3798237"/>
            <a:ext cx="152400" cy="671993"/>
          </a:xfrm>
          <a:prstGeom prst="leftBrace">
            <a:avLst>
              <a:gd name="adj1" fmla="val 58333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59" name="Text Box 31"/>
          <p:cNvSpPr txBox="1">
            <a:spLocks noChangeArrowheads="1"/>
          </p:cNvSpPr>
          <p:nvPr/>
        </p:nvSpPr>
        <p:spPr bwMode="auto">
          <a:xfrm>
            <a:off x="6221296" y="420174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Imp</a:t>
            </a:r>
          </a:p>
        </p:txBody>
      </p:sp>
      <p:sp>
        <p:nvSpPr>
          <p:cNvPr id="73766" name="Line 38"/>
          <p:cNvSpPr>
            <a:spLocks noChangeShapeType="1"/>
          </p:cNvSpPr>
          <p:nvPr/>
        </p:nvSpPr>
        <p:spPr bwMode="auto">
          <a:xfrm flipV="1">
            <a:off x="507999" y="4025814"/>
            <a:ext cx="7501" cy="300123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67" name="Line 39"/>
          <p:cNvSpPr>
            <a:spLocks noChangeShapeType="1"/>
          </p:cNvSpPr>
          <p:nvPr/>
        </p:nvSpPr>
        <p:spPr bwMode="auto">
          <a:xfrm>
            <a:off x="4645024" y="3409949"/>
            <a:ext cx="3175" cy="661307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68" name="Rectangle 40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/>
          <a:lstStyle/>
          <a:p>
            <a:r>
              <a:rPr lang="en-US" sz="4000"/>
              <a:t>Why Countries Trade:  </a:t>
            </a:r>
            <a:br>
              <a:rPr lang="en-US" sz="4000"/>
            </a:br>
            <a:r>
              <a:rPr lang="en-US" sz="4000"/>
              <a:t>Supply and Demand</a:t>
            </a:r>
          </a:p>
        </p:txBody>
      </p:sp>
      <p:sp>
        <p:nvSpPr>
          <p:cNvPr id="73770" name="Text Box 42"/>
          <p:cNvSpPr txBox="1">
            <a:spLocks noChangeArrowheads="1"/>
          </p:cNvSpPr>
          <p:nvPr/>
        </p:nvSpPr>
        <p:spPr bwMode="auto">
          <a:xfrm>
            <a:off x="1299482" y="5805488"/>
            <a:ext cx="699452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Note that price need </a:t>
            </a:r>
            <a:r>
              <a:rPr lang="en-US" sz="2400" u="sng" dirty="0">
                <a:solidFill>
                  <a:srgbClr val="FF0000"/>
                </a:solidFill>
              </a:rPr>
              <a:t>not</a:t>
            </a:r>
            <a:r>
              <a:rPr lang="en-US" sz="2400" dirty="0">
                <a:solidFill>
                  <a:srgbClr val="FF0000"/>
                </a:solidFill>
              </a:rPr>
              <a:t> be half way between.</a:t>
            </a:r>
          </a:p>
        </p:txBody>
      </p:sp>
      <p:sp>
        <p:nvSpPr>
          <p:cNvPr id="73771" name="Freeform 43"/>
          <p:cNvSpPr>
            <a:spLocks/>
          </p:cNvSpPr>
          <p:nvPr/>
        </p:nvSpPr>
        <p:spPr bwMode="auto">
          <a:xfrm>
            <a:off x="2511425" y="3995130"/>
            <a:ext cx="1958975" cy="1190561"/>
          </a:xfrm>
          <a:custGeom>
            <a:avLst/>
            <a:gdLst/>
            <a:ahLst/>
            <a:cxnLst>
              <a:cxn ang="0">
                <a:pos x="1234" y="1225"/>
              </a:cxn>
              <a:cxn ang="0">
                <a:pos x="905" y="402"/>
              </a:cxn>
              <a:cxn ang="0">
                <a:pos x="228" y="256"/>
              </a:cxn>
              <a:cxn ang="0">
                <a:pos x="0" y="0"/>
              </a:cxn>
            </a:cxnLst>
            <a:rect l="0" t="0" r="r" b="b"/>
            <a:pathLst>
              <a:path w="1234" h="1225">
                <a:moveTo>
                  <a:pt x="1234" y="1225"/>
                </a:moveTo>
                <a:cubicBezTo>
                  <a:pt x="1165" y="903"/>
                  <a:pt x="1073" y="564"/>
                  <a:pt x="905" y="402"/>
                </a:cubicBezTo>
                <a:cubicBezTo>
                  <a:pt x="737" y="240"/>
                  <a:pt x="379" y="323"/>
                  <a:pt x="228" y="256"/>
                </a:cubicBezTo>
                <a:cubicBezTo>
                  <a:pt x="77" y="189"/>
                  <a:pt x="47" y="53"/>
                  <a:pt x="0" y="0"/>
                </a:cubicBezTo>
              </a:path>
            </a:pathLst>
          </a:custGeom>
          <a:noFill/>
          <a:ln w="9525">
            <a:solidFill>
              <a:srgbClr val="FF0000"/>
            </a:solidFill>
            <a:round/>
            <a:headEnd type="none" w="med" len="med"/>
            <a:tailEnd type="arrow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3772" name="Freeform 44"/>
          <p:cNvSpPr>
            <a:spLocks/>
          </p:cNvSpPr>
          <p:nvPr/>
        </p:nvSpPr>
        <p:spPr bwMode="auto">
          <a:xfrm>
            <a:off x="4449763" y="4516768"/>
            <a:ext cx="2038350" cy="668923"/>
          </a:xfrm>
          <a:custGeom>
            <a:avLst/>
            <a:gdLst/>
            <a:ahLst/>
            <a:cxnLst>
              <a:cxn ang="0">
                <a:pos x="4" y="951"/>
              </a:cxn>
              <a:cxn ang="0">
                <a:pos x="196" y="302"/>
              </a:cxn>
              <a:cxn ang="0">
                <a:pos x="1074" y="238"/>
              </a:cxn>
              <a:cxn ang="0">
                <a:pos x="1284" y="0"/>
              </a:cxn>
            </a:cxnLst>
            <a:rect l="0" t="0" r="r" b="b"/>
            <a:pathLst>
              <a:path w="1284" h="951">
                <a:moveTo>
                  <a:pt x="4" y="951"/>
                </a:moveTo>
                <a:cubicBezTo>
                  <a:pt x="0" y="686"/>
                  <a:pt x="18" y="421"/>
                  <a:pt x="196" y="302"/>
                </a:cubicBezTo>
                <a:cubicBezTo>
                  <a:pt x="374" y="183"/>
                  <a:pt x="893" y="288"/>
                  <a:pt x="1074" y="238"/>
                </a:cubicBezTo>
                <a:cubicBezTo>
                  <a:pt x="1255" y="188"/>
                  <a:pt x="1240" y="50"/>
                  <a:pt x="1284" y="0"/>
                </a:cubicBezTo>
              </a:path>
            </a:pathLst>
          </a:custGeom>
          <a:noFill/>
          <a:ln w="9525">
            <a:solidFill>
              <a:srgbClr val="FF0000"/>
            </a:solidFill>
            <a:round/>
            <a:headEnd type="none" w="med" len="med"/>
            <a:tailEnd type="arrow" w="med" len="med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40" name="AutoShape 30"/>
          <p:cNvSpPr>
            <a:spLocks/>
          </p:cNvSpPr>
          <p:nvPr/>
        </p:nvSpPr>
        <p:spPr bwMode="auto">
          <a:xfrm rot="5400000">
            <a:off x="2458856" y="3631519"/>
            <a:ext cx="152400" cy="671993"/>
          </a:xfrm>
          <a:prstGeom prst="leftBrace">
            <a:avLst>
              <a:gd name="adj1" fmla="val 58333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41" name="Text Box 42"/>
          <p:cNvSpPr txBox="1">
            <a:spLocks noChangeArrowheads="1"/>
          </p:cNvSpPr>
          <p:nvPr/>
        </p:nvSpPr>
        <p:spPr bwMode="auto">
          <a:xfrm>
            <a:off x="4186462" y="5074173"/>
            <a:ext cx="50827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=</a:t>
            </a:r>
            <a:endParaRPr lang="en-US" sz="24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6500294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39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6D7C09-566D-734C-8DEC-6E8E4F2FBDD4}" type="slidenum">
              <a:rPr lang="en-US"/>
              <a:pPr/>
              <a:t>8</a:t>
            </a:fld>
            <a:endParaRPr lang="en-US"/>
          </a:p>
        </p:txBody>
      </p:sp>
      <p:sp>
        <p:nvSpPr>
          <p:cNvPr id="106499" name="Line 3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00" name="Line 4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01" name="Text Box 5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B</a:t>
            </a:r>
          </a:p>
        </p:txBody>
      </p:sp>
      <p:sp>
        <p:nvSpPr>
          <p:cNvPr id="106502" name="Text Box 6"/>
          <p:cNvSpPr txBox="1">
            <a:spLocks noChangeArrowheads="1"/>
          </p:cNvSpPr>
          <p:nvPr/>
        </p:nvSpPr>
        <p:spPr bwMode="auto">
          <a:xfrm>
            <a:off x="4648200" y="23622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06503" name="Text Box 7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06504" name="Line 8"/>
          <p:cNvSpPr>
            <a:spLocks noChangeShapeType="1"/>
          </p:cNvSpPr>
          <p:nvPr/>
        </p:nvSpPr>
        <p:spPr bwMode="auto">
          <a:xfrm>
            <a:off x="5638800" y="2667000"/>
            <a:ext cx="1981200" cy="17589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05" name="Line 9"/>
          <p:cNvSpPr>
            <a:spLocks noChangeShapeType="1"/>
          </p:cNvSpPr>
          <p:nvPr/>
        </p:nvSpPr>
        <p:spPr bwMode="auto">
          <a:xfrm flipV="1">
            <a:off x="5308600" y="2667000"/>
            <a:ext cx="1930400" cy="18161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06" name="Line 10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07" name="Line 11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08" name="Text Box 12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A</a:t>
            </a:r>
          </a:p>
        </p:txBody>
      </p:sp>
      <p:sp>
        <p:nvSpPr>
          <p:cNvPr id="106509" name="Text Box 13"/>
          <p:cNvSpPr txBox="1">
            <a:spLocks noChangeArrowheads="1"/>
          </p:cNvSpPr>
          <p:nvPr/>
        </p:nvSpPr>
        <p:spPr bwMode="auto">
          <a:xfrm>
            <a:off x="685800" y="23622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06510" name="Text Box 14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06511" name="Line 15"/>
          <p:cNvSpPr>
            <a:spLocks noChangeShapeType="1"/>
          </p:cNvSpPr>
          <p:nvPr/>
        </p:nvSpPr>
        <p:spPr bwMode="auto">
          <a:xfrm>
            <a:off x="1301750" y="3327400"/>
            <a:ext cx="2355850" cy="19494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12" name="Line 16"/>
          <p:cNvSpPr>
            <a:spLocks noChangeShapeType="1"/>
          </p:cNvSpPr>
          <p:nvPr/>
        </p:nvSpPr>
        <p:spPr bwMode="auto">
          <a:xfrm flipV="1">
            <a:off x="1384300" y="3352800"/>
            <a:ext cx="2311400" cy="19240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13" name="Line 17"/>
          <p:cNvSpPr>
            <a:spLocks noChangeShapeType="1"/>
          </p:cNvSpPr>
          <p:nvPr/>
        </p:nvSpPr>
        <p:spPr bwMode="auto">
          <a:xfrm flipH="1">
            <a:off x="990600" y="4330700"/>
            <a:ext cx="1524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14" name="Line 18"/>
          <p:cNvSpPr>
            <a:spLocks noChangeShapeType="1"/>
          </p:cNvSpPr>
          <p:nvPr/>
        </p:nvSpPr>
        <p:spPr bwMode="auto">
          <a:xfrm flipH="1" flipV="1">
            <a:off x="996950" y="3397250"/>
            <a:ext cx="54483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15" name="Line 19"/>
          <p:cNvSpPr>
            <a:spLocks noChangeShapeType="1"/>
          </p:cNvSpPr>
          <p:nvPr/>
        </p:nvSpPr>
        <p:spPr bwMode="auto">
          <a:xfrm>
            <a:off x="990600" y="3886200"/>
            <a:ext cx="6019800" cy="0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16" name="Text Box 20"/>
          <p:cNvSpPr txBox="1">
            <a:spLocks noChangeArrowheads="1"/>
          </p:cNvSpPr>
          <p:nvPr/>
        </p:nvSpPr>
        <p:spPr bwMode="auto">
          <a:xfrm>
            <a:off x="3581400" y="4953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06517" name="Text Box 21"/>
          <p:cNvSpPr txBox="1">
            <a:spLocks noChangeArrowheads="1"/>
          </p:cNvSpPr>
          <p:nvPr/>
        </p:nvSpPr>
        <p:spPr bwMode="auto">
          <a:xfrm>
            <a:off x="7467600" y="4343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06518" name="Text Box 22"/>
          <p:cNvSpPr txBox="1">
            <a:spLocks noChangeArrowheads="1"/>
          </p:cNvSpPr>
          <p:nvPr/>
        </p:nvSpPr>
        <p:spPr bwMode="auto">
          <a:xfrm>
            <a:off x="7239000" y="2438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06519" name="Text Box 23"/>
          <p:cNvSpPr txBox="1">
            <a:spLocks noChangeArrowheads="1"/>
          </p:cNvSpPr>
          <p:nvPr/>
        </p:nvSpPr>
        <p:spPr bwMode="auto">
          <a:xfrm>
            <a:off x="3505200" y="3048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06520" name="Text Box 24"/>
          <p:cNvSpPr txBox="1">
            <a:spLocks noChangeArrowheads="1"/>
          </p:cNvSpPr>
          <p:nvPr/>
        </p:nvSpPr>
        <p:spPr bwMode="auto">
          <a:xfrm>
            <a:off x="609600" y="4114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06521" name="Text Box 25"/>
          <p:cNvSpPr txBox="1">
            <a:spLocks noChangeArrowheads="1"/>
          </p:cNvSpPr>
          <p:nvPr/>
        </p:nvSpPr>
        <p:spPr bwMode="auto">
          <a:xfrm>
            <a:off x="609600" y="32004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06522" name="Text Box 26"/>
          <p:cNvSpPr txBox="1">
            <a:spLocks noChangeArrowheads="1"/>
          </p:cNvSpPr>
          <p:nvPr/>
        </p:nvSpPr>
        <p:spPr bwMode="auto">
          <a:xfrm>
            <a:off x="609600" y="3733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P</a:t>
            </a:r>
            <a:r>
              <a:rPr lang="en-US" baseline="-25000">
                <a:solidFill>
                  <a:srgbClr val="FF0000"/>
                </a:solidFill>
              </a:rPr>
              <a:t>F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106523" name="AutoShape 27"/>
          <p:cNvSpPr>
            <a:spLocks/>
          </p:cNvSpPr>
          <p:nvPr/>
        </p:nvSpPr>
        <p:spPr bwMode="auto">
          <a:xfrm rot="5400000">
            <a:off x="2438400" y="3276600"/>
            <a:ext cx="152400" cy="1066800"/>
          </a:xfrm>
          <a:prstGeom prst="leftBrace">
            <a:avLst>
              <a:gd name="adj1" fmla="val 58333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24" name="Text Box 28"/>
          <p:cNvSpPr txBox="1">
            <a:spLocks noChangeArrowheads="1"/>
          </p:cNvSpPr>
          <p:nvPr/>
        </p:nvSpPr>
        <p:spPr bwMode="auto">
          <a:xfrm>
            <a:off x="2209800" y="3429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Exp</a:t>
            </a:r>
          </a:p>
        </p:txBody>
      </p:sp>
      <p:sp>
        <p:nvSpPr>
          <p:cNvPr id="106525" name="AutoShape 29"/>
          <p:cNvSpPr>
            <a:spLocks/>
          </p:cNvSpPr>
          <p:nvPr/>
        </p:nvSpPr>
        <p:spPr bwMode="auto">
          <a:xfrm rot="16200000" flipV="1">
            <a:off x="6400800" y="3429000"/>
            <a:ext cx="152400" cy="1066800"/>
          </a:xfrm>
          <a:prstGeom prst="leftBrace">
            <a:avLst>
              <a:gd name="adj1" fmla="val 58333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26" name="Text Box 30"/>
          <p:cNvSpPr txBox="1">
            <a:spLocks noChangeArrowheads="1"/>
          </p:cNvSpPr>
          <p:nvPr/>
        </p:nvSpPr>
        <p:spPr bwMode="auto">
          <a:xfrm>
            <a:off x="6172200" y="39624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Imp</a:t>
            </a:r>
          </a:p>
        </p:txBody>
      </p:sp>
      <p:sp>
        <p:nvSpPr>
          <p:cNvPr id="106527" name="Text Box 31"/>
          <p:cNvSpPr txBox="1">
            <a:spLocks noChangeArrowheads="1"/>
          </p:cNvSpPr>
          <p:nvPr/>
        </p:nvSpPr>
        <p:spPr bwMode="auto">
          <a:xfrm>
            <a:off x="1403350" y="3908425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a</a:t>
            </a:r>
          </a:p>
        </p:txBody>
      </p:sp>
      <p:sp>
        <p:nvSpPr>
          <p:cNvPr id="106528" name="Text Box 32"/>
          <p:cNvSpPr txBox="1">
            <a:spLocks noChangeArrowheads="1"/>
          </p:cNvSpPr>
          <p:nvPr/>
        </p:nvSpPr>
        <p:spPr bwMode="auto">
          <a:xfrm>
            <a:off x="5322888" y="3443288"/>
            <a:ext cx="4572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</a:t>
            </a:r>
          </a:p>
        </p:txBody>
      </p:sp>
      <p:sp>
        <p:nvSpPr>
          <p:cNvPr id="106529" name="Text Box 33"/>
          <p:cNvSpPr txBox="1">
            <a:spLocks noChangeArrowheads="1"/>
          </p:cNvSpPr>
          <p:nvPr/>
        </p:nvSpPr>
        <p:spPr bwMode="auto">
          <a:xfrm>
            <a:off x="2376488" y="3906838"/>
            <a:ext cx="4572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b</a:t>
            </a:r>
          </a:p>
        </p:txBody>
      </p:sp>
      <p:sp>
        <p:nvSpPr>
          <p:cNvPr id="106530" name="Text Box 34"/>
          <p:cNvSpPr txBox="1">
            <a:spLocks noChangeArrowheads="1"/>
          </p:cNvSpPr>
          <p:nvPr/>
        </p:nvSpPr>
        <p:spPr bwMode="auto">
          <a:xfrm>
            <a:off x="6281738" y="3502025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</a:p>
        </p:txBody>
      </p:sp>
      <p:sp>
        <p:nvSpPr>
          <p:cNvPr id="106531" name="Text Box 35"/>
          <p:cNvSpPr txBox="1">
            <a:spLocks noChangeArrowheads="1"/>
          </p:cNvSpPr>
          <p:nvPr/>
        </p:nvSpPr>
        <p:spPr bwMode="auto">
          <a:xfrm>
            <a:off x="260350" y="912813"/>
            <a:ext cx="5749925" cy="46672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Use areas to measure gains and losses.</a:t>
            </a:r>
          </a:p>
        </p:txBody>
      </p:sp>
      <p:sp>
        <p:nvSpPr>
          <p:cNvPr id="106532" name="Line 36"/>
          <p:cNvSpPr>
            <a:spLocks noChangeShapeType="1"/>
          </p:cNvSpPr>
          <p:nvPr/>
        </p:nvSpPr>
        <p:spPr bwMode="auto">
          <a:xfrm flipV="1">
            <a:off x="508000" y="3875088"/>
            <a:ext cx="0" cy="450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6533" name="Line 37"/>
          <p:cNvSpPr>
            <a:spLocks noChangeShapeType="1"/>
          </p:cNvSpPr>
          <p:nvPr/>
        </p:nvSpPr>
        <p:spPr bwMode="auto">
          <a:xfrm>
            <a:off x="4645025" y="3409950"/>
            <a:ext cx="0" cy="450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42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BE585F-E310-C545-8124-CB10380901CF}" type="slidenum">
              <a:rPr lang="en-US"/>
              <a:pPr/>
              <a:t>9</a:t>
            </a:fld>
            <a:endParaRPr lang="en-US"/>
          </a:p>
        </p:txBody>
      </p:sp>
      <p:sp>
        <p:nvSpPr>
          <p:cNvPr id="111693" name="Freeform 77" descr="Wide downward diagonal"/>
          <p:cNvSpPr>
            <a:spLocks/>
          </p:cNvSpPr>
          <p:nvPr/>
        </p:nvSpPr>
        <p:spPr bwMode="auto">
          <a:xfrm>
            <a:off x="4024313" y="1624013"/>
            <a:ext cx="938212" cy="295275"/>
          </a:xfrm>
          <a:custGeom>
            <a:avLst/>
            <a:gdLst/>
            <a:ahLst/>
            <a:cxnLst>
              <a:cxn ang="0">
                <a:pos x="3" y="3"/>
              </a:cxn>
              <a:cxn ang="0">
                <a:pos x="387" y="3"/>
              </a:cxn>
              <a:cxn ang="0">
                <a:pos x="591" y="183"/>
              </a:cxn>
              <a:cxn ang="0">
                <a:pos x="0" y="183"/>
              </a:cxn>
              <a:cxn ang="0">
                <a:pos x="3" y="3"/>
              </a:cxn>
            </a:cxnLst>
            <a:rect l="0" t="0" r="r" b="b"/>
            <a:pathLst>
              <a:path w="591" h="186">
                <a:moveTo>
                  <a:pt x="3" y="3"/>
                </a:moveTo>
                <a:cubicBezTo>
                  <a:pt x="168" y="3"/>
                  <a:pt x="258" y="0"/>
                  <a:pt x="387" y="3"/>
                </a:cubicBezTo>
                <a:cubicBezTo>
                  <a:pt x="468" y="84"/>
                  <a:pt x="516" y="117"/>
                  <a:pt x="591" y="183"/>
                </a:cubicBezTo>
                <a:cubicBezTo>
                  <a:pt x="393" y="183"/>
                  <a:pt x="183" y="186"/>
                  <a:pt x="0" y="183"/>
                </a:cubicBezTo>
                <a:cubicBezTo>
                  <a:pt x="0" y="114"/>
                  <a:pt x="0" y="90"/>
                  <a:pt x="3" y="3"/>
                </a:cubicBezTo>
                <a:close/>
              </a:path>
            </a:pathLst>
          </a:custGeom>
          <a:pattFill prst="wdDnDiag">
            <a:fgClr>
              <a:srgbClr val="FF00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30225" y="2616200"/>
            <a:ext cx="8229600" cy="3713163"/>
          </a:xfrm>
        </p:spPr>
        <p:txBody>
          <a:bodyPr/>
          <a:lstStyle/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demanders lose	-a</a:t>
            </a:r>
          </a:p>
          <a:p>
            <a:pPr>
              <a:buFontTx/>
              <a:buNone/>
              <a:tabLst>
                <a:tab pos="4005263" algn="ctr"/>
              </a:tabLst>
            </a:pPr>
            <a:endParaRPr lang="en-US" sz="2800"/>
          </a:p>
          <a:p>
            <a:pPr>
              <a:buFontTx/>
              <a:buNone/>
              <a:tabLst>
                <a:tab pos="4005263" algn="ctr"/>
              </a:tabLst>
            </a:pPr>
            <a:endParaRPr lang="en-US" sz="2800"/>
          </a:p>
        </p:txBody>
      </p:sp>
      <p:sp>
        <p:nvSpPr>
          <p:cNvPr id="111620" name="Rectangle 4"/>
          <p:cNvSpPr>
            <a:spLocks noChangeArrowheads="1"/>
          </p:cNvSpPr>
          <p:nvPr/>
        </p:nvSpPr>
        <p:spPr bwMode="auto">
          <a:xfrm>
            <a:off x="400050" y="1268413"/>
            <a:ext cx="2935288" cy="1041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</a:pPr>
            <a:r>
              <a:rPr lang="en-US" sz="2800"/>
              <a:t>Gains and losses from trade:</a:t>
            </a:r>
          </a:p>
        </p:txBody>
      </p:sp>
      <p:sp>
        <p:nvSpPr>
          <p:cNvPr id="111659" name="Line 43"/>
          <p:cNvSpPr>
            <a:spLocks noChangeShapeType="1"/>
          </p:cNvSpPr>
          <p:nvPr/>
        </p:nvSpPr>
        <p:spPr bwMode="auto">
          <a:xfrm>
            <a:off x="6470650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60" name="Line 44"/>
          <p:cNvSpPr>
            <a:spLocks noChangeShapeType="1"/>
          </p:cNvSpPr>
          <p:nvPr/>
        </p:nvSpPr>
        <p:spPr bwMode="auto">
          <a:xfrm>
            <a:off x="6470650" y="2725738"/>
            <a:ext cx="183356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61" name="Text Box 45"/>
          <p:cNvSpPr txBox="1">
            <a:spLocks noChangeArrowheads="1"/>
          </p:cNvSpPr>
          <p:nvPr/>
        </p:nvSpPr>
        <p:spPr bwMode="auto">
          <a:xfrm>
            <a:off x="6734175" y="446088"/>
            <a:ext cx="143192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B</a:t>
            </a:r>
          </a:p>
        </p:txBody>
      </p:sp>
      <p:sp>
        <p:nvSpPr>
          <p:cNvPr id="111662" name="Text Box 46"/>
          <p:cNvSpPr txBox="1">
            <a:spLocks noChangeArrowheads="1"/>
          </p:cNvSpPr>
          <p:nvPr/>
        </p:nvSpPr>
        <p:spPr bwMode="auto">
          <a:xfrm>
            <a:off x="6196013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1663" name="Text Box 47"/>
          <p:cNvSpPr txBox="1">
            <a:spLocks noChangeArrowheads="1"/>
          </p:cNvSpPr>
          <p:nvPr/>
        </p:nvSpPr>
        <p:spPr bwMode="auto">
          <a:xfrm>
            <a:off x="8208963" y="27273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1664" name="Line 48"/>
          <p:cNvSpPr>
            <a:spLocks noChangeShapeType="1"/>
          </p:cNvSpPr>
          <p:nvPr/>
        </p:nvSpPr>
        <p:spPr bwMode="auto">
          <a:xfrm>
            <a:off x="6894513" y="830263"/>
            <a:ext cx="1220787" cy="115252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65" name="Line 49"/>
          <p:cNvSpPr>
            <a:spLocks noChangeShapeType="1"/>
          </p:cNvSpPr>
          <p:nvPr/>
        </p:nvSpPr>
        <p:spPr bwMode="auto">
          <a:xfrm flipV="1">
            <a:off x="6691313" y="830263"/>
            <a:ext cx="1189037" cy="1189037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66" name="Line 50"/>
          <p:cNvSpPr>
            <a:spLocks noChangeShapeType="1"/>
          </p:cNvSpPr>
          <p:nvPr/>
        </p:nvSpPr>
        <p:spPr bwMode="auto">
          <a:xfrm>
            <a:off x="4027488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67" name="Line 51"/>
          <p:cNvSpPr>
            <a:spLocks noChangeShapeType="1"/>
          </p:cNvSpPr>
          <p:nvPr/>
        </p:nvSpPr>
        <p:spPr bwMode="auto">
          <a:xfrm>
            <a:off x="4027488" y="2725738"/>
            <a:ext cx="1833562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68" name="Text Box 52"/>
          <p:cNvSpPr txBox="1">
            <a:spLocks noChangeArrowheads="1"/>
          </p:cNvSpPr>
          <p:nvPr/>
        </p:nvSpPr>
        <p:spPr bwMode="auto">
          <a:xfrm>
            <a:off x="4248150" y="431800"/>
            <a:ext cx="14049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A</a:t>
            </a:r>
          </a:p>
        </p:txBody>
      </p:sp>
      <p:sp>
        <p:nvSpPr>
          <p:cNvPr id="111669" name="Text Box 53"/>
          <p:cNvSpPr txBox="1">
            <a:spLocks noChangeArrowheads="1"/>
          </p:cNvSpPr>
          <p:nvPr/>
        </p:nvSpPr>
        <p:spPr bwMode="auto">
          <a:xfrm>
            <a:off x="3709988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1670" name="Text Box 54"/>
          <p:cNvSpPr txBox="1">
            <a:spLocks noChangeArrowheads="1"/>
          </p:cNvSpPr>
          <p:nvPr/>
        </p:nvSpPr>
        <p:spPr bwMode="auto">
          <a:xfrm>
            <a:off x="5765800" y="2725738"/>
            <a:ext cx="2825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1671" name="Line 55"/>
          <p:cNvSpPr>
            <a:spLocks noChangeShapeType="1"/>
          </p:cNvSpPr>
          <p:nvPr/>
        </p:nvSpPr>
        <p:spPr bwMode="auto">
          <a:xfrm>
            <a:off x="4219575" y="1263650"/>
            <a:ext cx="1452563" cy="1274763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72" name="Line 56"/>
          <p:cNvSpPr>
            <a:spLocks noChangeShapeType="1"/>
          </p:cNvSpPr>
          <p:nvPr/>
        </p:nvSpPr>
        <p:spPr bwMode="auto">
          <a:xfrm flipV="1">
            <a:off x="4270375" y="1279525"/>
            <a:ext cx="1425575" cy="12588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73" name="Line 57"/>
          <p:cNvSpPr>
            <a:spLocks noChangeShapeType="1"/>
          </p:cNvSpPr>
          <p:nvPr/>
        </p:nvSpPr>
        <p:spPr bwMode="auto">
          <a:xfrm flipH="1">
            <a:off x="4027488" y="1919288"/>
            <a:ext cx="9398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74" name="Line 58"/>
          <p:cNvSpPr>
            <a:spLocks noChangeShapeType="1"/>
          </p:cNvSpPr>
          <p:nvPr/>
        </p:nvSpPr>
        <p:spPr bwMode="auto">
          <a:xfrm flipH="1" flipV="1">
            <a:off x="4032250" y="1308100"/>
            <a:ext cx="335915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75" name="Line 59"/>
          <p:cNvSpPr>
            <a:spLocks noChangeShapeType="1"/>
          </p:cNvSpPr>
          <p:nvPr/>
        </p:nvSpPr>
        <p:spPr bwMode="auto">
          <a:xfrm>
            <a:off x="4027488" y="1628775"/>
            <a:ext cx="3711575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76" name="Text Box 60"/>
          <p:cNvSpPr txBox="1">
            <a:spLocks noChangeArrowheads="1"/>
          </p:cNvSpPr>
          <p:nvPr/>
        </p:nvSpPr>
        <p:spPr bwMode="auto">
          <a:xfrm>
            <a:off x="5626100" y="2327275"/>
            <a:ext cx="5286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1677" name="Text Box 61"/>
          <p:cNvSpPr txBox="1">
            <a:spLocks noChangeArrowheads="1"/>
          </p:cNvSpPr>
          <p:nvPr/>
        </p:nvSpPr>
        <p:spPr bwMode="auto">
          <a:xfrm>
            <a:off x="8021638" y="1928813"/>
            <a:ext cx="4857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1678" name="Text Box 62"/>
          <p:cNvSpPr txBox="1">
            <a:spLocks noChangeArrowheads="1"/>
          </p:cNvSpPr>
          <p:nvPr/>
        </p:nvSpPr>
        <p:spPr bwMode="auto">
          <a:xfrm>
            <a:off x="7880350" y="681038"/>
            <a:ext cx="4572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1679" name="Text Box 63"/>
          <p:cNvSpPr txBox="1">
            <a:spLocks noChangeArrowheads="1"/>
          </p:cNvSpPr>
          <p:nvPr/>
        </p:nvSpPr>
        <p:spPr bwMode="auto">
          <a:xfrm>
            <a:off x="5622925" y="935038"/>
            <a:ext cx="60166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1680" name="Text Box 64"/>
          <p:cNvSpPr txBox="1">
            <a:spLocks noChangeArrowheads="1"/>
          </p:cNvSpPr>
          <p:nvPr/>
        </p:nvSpPr>
        <p:spPr bwMode="auto">
          <a:xfrm>
            <a:off x="3603625" y="1751013"/>
            <a:ext cx="63023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1681" name="Text Box 65"/>
          <p:cNvSpPr txBox="1">
            <a:spLocks noChangeArrowheads="1"/>
          </p:cNvSpPr>
          <p:nvPr/>
        </p:nvSpPr>
        <p:spPr bwMode="auto">
          <a:xfrm>
            <a:off x="3619500" y="1150938"/>
            <a:ext cx="5445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1682" name="Text Box 66"/>
          <p:cNvSpPr txBox="1">
            <a:spLocks noChangeArrowheads="1"/>
          </p:cNvSpPr>
          <p:nvPr/>
        </p:nvSpPr>
        <p:spPr bwMode="auto">
          <a:xfrm>
            <a:off x="3627438" y="1438275"/>
            <a:ext cx="5873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P</a:t>
            </a:r>
            <a:r>
              <a:rPr lang="en-US" baseline="-25000">
                <a:solidFill>
                  <a:srgbClr val="FF0000"/>
                </a:solidFill>
              </a:rPr>
              <a:t>F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111683" name="AutoShape 67"/>
          <p:cNvSpPr>
            <a:spLocks/>
          </p:cNvSpPr>
          <p:nvPr/>
        </p:nvSpPr>
        <p:spPr bwMode="auto">
          <a:xfrm rot="5400000">
            <a:off x="4918076" y="1249362"/>
            <a:ext cx="100012" cy="658813"/>
          </a:xfrm>
          <a:prstGeom prst="leftBrace">
            <a:avLst>
              <a:gd name="adj1" fmla="val 54894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84" name="Text Box 68"/>
          <p:cNvSpPr txBox="1">
            <a:spLocks noChangeArrowheads="1"/>
          </p:cNvSpPr>
          <p:nvPr/>
        </p:nvSpPr>
        <p:spPr bwMode="auto">
          <a:xfrm>
            <a:off x="4692650" y="1243013"/>
            <a:ext cx="8143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Exp</a:t>
            </a:r>
          </a:p>
        </p:txBody>
      </p:sp>
      <p:sp>
        <p:nvSpPr>
          <p:cNvPr id="111685" name="AutoShape 69"/>
          <p:cNvSpPr>
            <a:spLocks/>
          </p:cNvSpPr>
          <p:nvPr/>
        </p:nvSpPr>
        <p:spPr bwMode="auto">
          <a:xfrm rot="16200000" flipV="1">
            <a:off x="7360444" y="1350169"/>
            <a:ext cx="100013" cy="657225"/>
          </a:xfrm>
          <a:prstGeom prst="leftBrace">
            <a:avLst>
              <a:gd name="adj1" fmla="val 54762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86" name="Text Box 70"/>
          <p:cNvSpPr txBox="1">
            <a:spLocks noChangeArrowheads="1"/>
          </p:cNvSpPr>
          <p:nvPr/>
        </p:nvSpPr>
        <p:spPr bwMode="auto">
          <a:xfrm>
            <a:off x="7165975" y="1677988"/>
            <a:ext cx="7858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Imp</a:t>
            </a:r>
          </a:p>
        </p:txBody>
      </p:sp>
      <p:sp>
        <p:nvSpPr>
          <p:cNvPr id="111687" name="Text Box 71"/>
          <p:cNvSpPr txBox="1">
            <a:spLocks noChangeArrowheads="1"/>
          </p:cNvSpPr>
          <p:nvPr/>
        </p:nvSpPr>
        <p:spPr bwMode="auto">
          <a:xfrm>
            <a:off x="4235450" y="1571625"/>
            <a:ext cx="28098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a</a:t>
            </a:r>
          </a:p>
        </p:txBody>
      </p:sp>
      <p:sp>
        <p:nvSpPr>
          <p:cNvPr id="111688" name="Text Box 72"/>
          <p:cNvSpPr txBox="1">
            <a:spLocks noChangeArrowheads="1"/>
          </p:cNvSpPr>
          <p:nvPr/>
        </p:nvSpPr>
        <p:spPr bwMode="auto">
          <a:xfrm>
            <a:off x="6699250" y="1250950"/>
            <a:ext cx="282575" cy="365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</a:t>
            </a:r>
          </a:p>
        </p:txBody>
      </p:sp>
      <p:sp>
        <p:nvSpPr>
          <p:cNvPr id="111689" name="Text Box 73"/>
          <p:cNvSpPr txBox="1">
            <a:spLocks noChangeArrowheads="1"/>
          </p:cNvSpPr>
          <p:nvPr/>
        </p:nvSpPr>
        <p:spPr bwMode="auto">
          <a:xfrm>
            <a:off x="4826000" y="1566863"/>
            <a:ext cx="2809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b</a:t>
            </a:r>
          </a:p>
        </p:txBody>
      </p:sp>
      <p:sp>
        <p:nvSpPr>
          <p:cNvPr id="111690" name="Text Box 74"/>
          <p:cNvSpPr txBox="1">
            <a:spLocks noChangeArrowheads="1"/>
          </p:cNvSpPr>
          <p:nvPr/>
        </p:nvSpPr>
        <p:spPr bwMode="auto">
          <a:xfrm>
            <a:off x="7251700" y="1301750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</a:p>
        </p:txBody>
      </p:sp>
      <p:sp>
        <p:nvSpPr>
          <p:cNvPr id="111691" name="Line 75"/>
          <p:cNvSpPr>
            <a:spLocks noChangeShapeType="1"/>
          </p:cNvSpPr>
          <p:nvPr/>
        </p:nvSpPr>
        <p:spPr bwMode="auto">
          <a:xfrm flipV="1">
            <a:off x="3657600" y="1620838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692" name="Line 76"/>
          <p:cNvSpPr>
            <a:spLocks noChangeShapeType="1"/>
          </p:cNvSpPr>
          <p:nvPr/>
        </p:nvSpPr>
        <p:spPr bwMode="auto">
          <a:xfrm>
            <a:off x="6281738" y="1317625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702" name="Freeform 86"/>
          <p:cNvSpPr>
            <a:spLocks/>
          </p:cNvSpPr>
          <p:nvPr/>
        </p:nvSpPr>
        <p:spPr bwMode="auto">
          <a:xfrm>
            <a:off x="4176713" y="1955800"/>
            <a:ext cx="698500" cy="1155700"/>
          </a:xfrm>
          <a:custGeom>
            <a:avLst/>
            <a:gdLst/>
            <a:ahLst/>
            <a:cxnLst>
              <a:cxn ang="0">
                <a:pos x="149" y="624"/>
              </a:cxn>
              <a:cxn ang="0">
                <a:pos x="317" y="484"/>
              </a:cxn>
              <a:cxn ang="0">
                <a:pos x="437" y="608"/>
              </a:cxn>
              <a:cxn ang="0">
                <a:pos x="297" y="728"/>
              </a:cxn>
              <a:cxn ang="0">
                <a:pos x="33" y="416"/>
              </a:cxn>
              <a:cxn ang="0">
                <a:pos x="97" y="152"/>
              </a:cxn>
              <a:cxn ang="0">
                <a:pos x="117" y="0"/>
              </a:cxn>
            </a:cxnLst>
            <a:rect l="0" t="0" r="r" b="b"/>
            <a:pathLst>
              <a:path w="440" h="728">
                <a:moveTo>
                  <a:pt x="149" y="624"/>
                </a:moveTo>
                <a:cubicBezTo>
                  <a:pt x="145" y="520"/>
                  <a:pt x="269" y="487"/>
                  <a:pt x="317" y="484"/>
                </a:cubicBezTo>
                <a:cubicBezTo>
                  <a:pt x="385" y="484"/>
                  <a:pt x="440" y="567"/>
                  <a:pt x="437" y="608"/>
                </a:cubicBezTo>
                <a:cubicBezTo>
                  <a:pt x="433" y="660"/>
                  <a:pt x="433" y="728"/>
                  <a:pt x="297" y="728"/>
                </a:cubicBezTo>
                <a:cubicBezTo>
                  <a:pt x="161" y="728"/>
                  <a:pt x="68" y="512"/>
                  <a:pt x="33" y="416"/>
                </a:cubicBezTo>
                <a:cubicBezTo>
                  <a:pt x="0" y="320"/>
                  <a:pt x="83" y="221"/>
                  <a:pt x="97" y="152"/>
                </a:cubicBezTo>
                <a:cubicBezTo>
                  <a:pt x="111" y="83"/>
                  <a:pt x="113" y="32"/>
                  <a:pt x="117" y="0"/>
                </a:cubicBezTo>
              </a:path>
            </a:pathLst>
          </a:custGeom>
          <a:noFill/>
          <a:ln w="9525">
            <a:solidFill>
              <a:srgbClr val="FF00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1710" name="AutoShape 94" descr="Wide downward diagonal"/>
          <p:cNvSpPr>
            <a:spLocks/>
          </p:cNvSpPr>
          <p:nvPr/>
        </p:nvSpPr>
        <p:spPr bwMode="auto">
          <a:xfrm>
            <a:off x="198438" y="306388"/>
            <a:ext cx="1247775" cy="900112"/>
          </a:xfrm>
          <a:prstGeom prst="borderCallout1">
            <a:avLst>
              <a:gd name="adj1" fmla="val 12699"/>
              <a:gd name="adj2" fmla="val 106106"/>
              <a:gd name="adj3" fmla="val 149736"/>
              <a:gd name="adj4" fmla="val 305218"/>
            </a:avLst>
          </a:prstGeom>
          <a:pattFill prst="wdDnDiag">
            <a:fgClr>
              <a:srgbClr val="FFCCCC"/>
            </a:fgClr>
            <a:bgClr>
              <a:schemeClr val="bg1"/>
            </a:bgClr>
          </a:pattFill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/>
              <a:t>Loss of Consumer Surplus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6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6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7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7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1693" grpId="0" animBg="1"/>
      <p:bldP spid="111619" grpId="0" uiExpand="1" build="p"/>
      <p:bldP spid="111702" grpId="0" animBg="1"/>
      <p:bldP spid="111710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4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E81B48B-95D4-D342-85FA-F12FD55326C8}" type="slidenum">
              <a:rPr lang="en-US"/>
              <a:pPr/>
              <a:t>10</a:t>
            </a:fld>
            <a:endParaRPr lang="en-US"/>
          </a:p>
        </p:txBody>
      </p:sp>
      <p:sp>
        <p:nvSpPr>
          <p:cNvPr id="117762" name="Freeform 2" descr="Wide upward diagonal"/>
          <p:cNvSpPr>
            <a:spLocks/>
          </p:cNvSpPr>
          <p:nvPr/>
        </p:nvSpPr>
        <p:spPr bwMode="auto">
          <a:xfrm>
            <a:off x="4011613" y="1622425"/>
            <a:ext cx="1271587" cy="295275"/>
          </a:xfrm>
          <a:custGeom>
            <a:avLst/>
            <a:gdLst/>
            <a:ahLst/>
            <a:cxnLst>
              <a:cxn ang="0">
                <a:pos x="3" y="3"/>
              </a:cxn>
              <a:cxn ang="0">
                <a:pos x="801" y="0"/>
              </a:cxn>
              <a:cxn ang="0">
                <a:pos x="591" y="183"/>
              </a:cxn>
              <a:cxn ang="0">
                <a:pos x="0" y="183"/>
              </a:cxn>
              <a:cxn ang="0">
                <a:pos x="3" y="3"/>
              </a:cxn>
            </a:cxnLst>
            <a:rect l="0" t="0" r="r" b="b"/>
            <a:pathLst>
              <a:path w="801" h="186">
                <a:moveTo>
                  <a:pt x="3" y="3"/>
                </a:moveTo>
                <a:cubicBezTo>
                  <a:pt x="168" y="3"/>
                  <a:pt x="669" y="3"/>
                  <a:pt x="801" y="0"/>
                </a:cubicBezTo>
                <a:cubicBezTo>
                  <a:pt x="702" y="93"/>
                  <a:pt x="678" y="111"/>
                  <a:pt x="591" y="183"/>
                </a:cubicBezTo>
                <a:cubicBezTo>
                  <a:pt x="393" y="183"/>
                  <a:pt x="183" y="186"/>
                  <a:pt x="0" y="183"/>
                </a:cubicBezTo>
                <a:cubicBezTo>
                  <a:pt x="0" y="114"/>
                  <a:pt x="0" y="90"/>
                  <a:pt x="3" y="3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66" name="Freeform 6" descr="Wide upward diagonal"/>
          <p:cNvSpPr>
            <a:spLocks/>
          </p:cNvSpPr>
          <p:nvPr/>
        </p:nvSpPr>
        <p:spPr bwMode="auto">
          <a:xfrm>
            <a:off x="4638675" y="1628775"/>
            <a:ext cx="663575" cy="290513"/>
          </a:xfrm>
          <a:custGeom>
            <a:avLst/>
            <a:gdLst/>
            <a:ahLst/>
            <a:cxnLst>
              <a:cxn ang="0">
                <a:pos x="0" y="2"/>
              </a:cxn>
              <a:cxn ang="0">
                <a:pos x="418" y="0"/>
              </a:cxn>
              <a:cxn ang="0">
                <a:pos x="208" y="183"/>
              </a:cxn>
              <a:cxn ang="0">
                <a:pos x="0" y="2"/>
              </a:cxn>
            </a:cxnLst>
            <a:rect l="0" t="0" r="r" b="b"/>
            <a:pathLst>
              <a:path w="418" h="183">
                <a:moveTo>
                  <a:pt x="0" y="2"/>
                </a:moveTo>
                <a:cubicBezTo>
                  <a:pt x="165" y="2"/>
                  <a:pt x="286" y="3"/>
                  <a:pt x="418" y="0"/>
                </a:cubicBezTo>
                <a:cubicBezTo>
                  <a:pt x="319" y="93"/>
                  <a:pt x="295" y="111"/>
                  <a:pt x="208" y="183"/>
                </a:cubicBezTo>
                <a:cubicBezTo>
                  <a:pt x="100" y="106"/>
                  <a:pt x="74" y="72"/>
                  <a:pt x="0" y="2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68" name="Rectangle 8"/>
          <p:cNvSpPr>
            <a:spLocks noGrp="1" noChangeArrowheads="1"/>
          </p:cNvSpPr>
          <p:nvPr>
            <p:ph type="body" idx="1"/>
          </p:nvPr>
        </p:nvSpPr>
        <p:spPr>
          <a:xfrm>
            <a:off x="530225" y="2616200"/>
            <a:ext cx="8229600" cy="3713163"/>
          </a:xfrm>
        </p:spPr>
        <p:txBody>
          <a:bodyPr/>
          <a:lstStyle/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demanders lose	-a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suppliers gain	+(a+b)</a:t>
            </a:r>
          </a:p>
          <a:p>
            <a:pPr>
              <a:buFontTx/>
              <a:buNone/>
              <a:tabLst>
                <a:tab pos="4005263" algn="ctr"/>
              </a:tabLst>
            </a:pPr>
            <a:endParaRPr lang="en-US" sz="2800"/>
          </a:p>
        </p:txBody>
      </p:sp>
      <p:sp>
        <p:nvSpPr>
          <p:cNvPr id="117769" name="Rectangle 9"/>
          <p:cNvSpPr>
            <a:spLocks noChangeArrowheads="1"/>
          </p:cNvSpPr>
          <p:nvPr/>
        </p:nvSpPr>
        <p:spPr bwMode="auto">
          <a:xfrm>
            <a:off x="400050" y="1268413"/>
            <a:ext cx="2935288" cy="1041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</a:pPr>
            <a:r>
              <a:rPr lang="en-US" sz="2800"/>
              <a:t>Gains and losses from trade:</a:t>
            </a:r>
          </a:p>
        </p:txBody>
      </p:sp>
      <p:sp>
        <p:nvSpPr>
          <p:cNvPr id="117770" name="Line 10"/>
          <p:cNvSpPr>
            <a:spLocks noChangeShapeType="1"/>
          </p:cNvSpPr>
          <p:nvPr/>
        </p:nvSpPr>
        <p:spPr bwMode="auto">
          <a:xfrm>
            <a:off x="6470650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71" name="Line 11"/>
          <p:cNvSpPr>
            <a:spLocks noChangeShapeType="1"/>
          </p:cNvSpPr>
          <p:nvPr/>
        </p:nvSpPr>
        <p:spPr bwMode="auto">
          <a:xfrm>
            <a:off x="6470650" y="2725738"/>
            <a:ext cx="183356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72" name="Text Box 12"/>
          <p:cNvSpPr txBox="1">
            <a:spLocks noChangeArrowheads="1"/>
          </p:cNvSpPr>
          <p:nvPr/>
        </p:nvSpPr>
        <p:spPr bwMode="auto">
          <a:xfrm>
            <a:off x="6734175" y="446088"/>
            <a:ext cx="143192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B</a:t>
            </a:r>
          </a:p>
        </p:txBody>
      </p:sp>
      <p:sp>
        <p:nvSpPr>
          <p:cNvPr id="117773" name="Text Box 13"/>
          <p:cNvSpPr txBox="1">
            <a:spLocks noChangeArrowheads="1"/>
          </p:cNvSpPr>
          <p:nvPr/>
        </p:nvSpPr>
        <p:spPr bwMode="auto">
          <a:xfrm>
            <a:off x="6196013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7774" name="Text Box 14"/>
          <p:cNvSpPr txBox="1">
            <a:spLocks noChangeArrowheads="1"/>
          </p:cNvSpPr>
          <p:nvPr/>
        </p:nvSpPr>
        <p:spPr bwMode="auto">
          <a:xfrm>
            <a:off x="8208963" y="27273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7775" name="Line 15"/>
          <p:cNvSpPr>
            <a:spLocks noChangeShapeType="1"/>
          </p:cNvSpPr>
          <p:nvPr/>
        </p:nvSpPr>
        <p:spPr bwMode="auto">
          <a:xfrm>
            <a:off x="6894513" y="830263"/>
            <a:ext cx="1220787" cy="115252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76" name="Line 16"/>
          <p:cNvSpPr>
            <a:spLocks noChangeShapeType="1"/>
          </p:cNvSpPr>
          <p:nvPr/>
        </p:nvSpPr>
        <p:spPr bwMode="auto">
          <a:xfrm flipV="1">
            <a:off x="6691313" y="830263"/>
            <a:ext cx="1189037" cy="1189037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77" name="Line 17"/>
          <p:cNvSpPr>
            <a:spLocks noChangeShapeType="1"/>
          </p:cNvSpPr>
          <p:nvPr/>
        </p:nvSpPr>
        <p:spPr bwMode="auto">
          <a:xfrm>
            <a:off x="4027488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78" name="Line 18"/>
          <p:cNvSpPr>
            <a:spLocks noChangeShapeType="1"/>
          </p:cNvSpPr>
          <p:nvPr/>
        </p:nvSpPr>
        <p:spPr bwMode="auto">
          <a:xfrm>
            <a:off x="4027488" y="2725738"/>
            <a:ext cx="1833562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79" name="Text Box 19"/>
          <p:cNvSpPr txBox="1">
            <a:spLocks noChangeArrowheads="1"/>
          </p:cNvSpPr>
          <p:nvPr/>
        </p:nvSpPr>
        <p:spPr bwMode="auto">
          <a:xfrm>
            <a:off x="4248150" y="431800"/>
            <a:ext cx="14049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A</a:t>
            </a:r>
          </a:p>
        </p:txBody>
      </p:sp>
      <p:sp>
        <p:nvSpPr>
          <p:cNvPr id="117780" name="Text Box 20"/>
          <p:cNvSpPr txBox="1">
            <a:spLocks noChangeArrowheads="1"/>
          </p:cNvSpPr>
          <p:nvPr/>
        </p:nvSpPr>
        <p:spPr bwMode="auto">
          <a:xfrm>
            <a:off x="3709988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7781" name="Text Box 21"/>
          <p:cNvSpPr txBox="1">
            <a:spLocks noChangeArrowheads="1"/>
          </p:cNvSpPr>
          <p:nvPr/>
        </p:nvSpPr>
        <p:spPr bwMode="auto">
          <a:xfrm>
            <a:off x="5765800" y="2725738"/>
            <a:ext cx="2825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7782" name="Line 22"/>
          <p:cNvSpPr>
            <a:spLocks noChangeShapeType="1"/>
          </p:cNvSpPr>
          <p:nvPr/>
        </p:nvSpPr>
        <p:spPr bwMode="auto">
          <a:xfrm>
            <a:off x="4219575" y="1263650"/>
            <a:ext cx="1452563" cy="1274763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83" name="Line 23"/>
          <p:cNvSpPr>
            <a:spLocks noChangeShapeType="1"/>
          </p:cNvSpPr>
          <p:nvPr/>
        </p:nvSpPr>
        <p:spPr bwMode="auto">
          <a:xfrm flipV="1">
            <a:off x="4270375" y="1279525"/>
            <a:ext cx="1425575" cy="12588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84" name="Line 24"/>
          <p:cNvSpPr>
            <a:spLocks noChangeShapeType="1"/>
          </p:cNvSpPr>
          <p:nvPr/>
        </p:nvSpPr>
        <p:spPr bwMode="auto">
          <a:xfrm flipH="1">
            <a:off x="4027488" y="1919288"/>
            <a:ext cx="9398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85" name="Line 25"/>
          <p:cNvSpPr>
            <a:spLocks noChangeShapeType="1"/>
          </p:cNvSpPr>
          <p:nvPr/>
        </p:nvSpPr>
        <p:spPr bwMode="auto">
          <a:xfrm flipH="1" flipV="1">
            <a:off x="4032250" y="1308100"/>
            <a:ext cx="335915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86" name="Line 26"/>
          <p:cNvSpPr>
            <a:spLocks noChangeShapeType="1"/>
          </p:cNvSpPr>
          <p:nvPr/>
        </p:nvSpPr>
        <p:spPr bwMode="auto">
          <a:xfrm>
            <a:off x="4027488" y="1628775"/>
            <a:ext cx="3711575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87" name="Text Box 27"/>
          <p:cNvSpPr txBox="1">
            <a:spLocks noChangeArrowheads="1"/>
          </p:cNvSpPr>
          <p:nvPr/>
        </p:nvSpPr>
        <p:spPr bwMode="auto">
          <a:xfrm>
            <a:off x="5626100" y="2327275"/>
            <a:ext cx="5286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7788" name="Text Box 28"/>
          <p:cNvSpPr txBox="1">
            <a:spLocks noChangeArrowheads="1"/>
          </p:cNvSpPr>
          <p:nvPr/>
        </p:nvSpPr>
        <p:spPr bwMode="auto">
          <a:xfrm>
            <a:off x="8021638" y="1928813"/>
            <a:ext cx="4857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7789" name="Text Box 29"/>
          <p:cNvSpPr txBox="1">
            <a:spLocks noChangeArrowheads="1"/>
          </p:cNvSpPr>
          <p:nvPr/>
        </p:nvSpPr>
        <p:spPr bwMode="auto">
          <a:xfrm>
            <a:off x="7880350" y="681038"/>
            <a:ext cx="4572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7790" name="Text Box 30"/>
          <p:cNvSpPr txBox="1">
            <a:spLocks noChangeArrowheads="1"/>
          </p:cNvSpPr>
          <p:nvPr/>
        </p:nvSpPr>
        <p:spPr bwMode="auto">
          <a:xfrm>
            <a:off x="5622925" y="935038"/>
            <a:ext cx="60166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7791" name="Text Box 31"/>
          <p:cNvSpPr txBox="1">
            <a:spLocks noChangeArrowheads="1"/>
          </p:cNvSpPr>
          <p:nvPr/>
        </p:nvSpPr>
        <p:spPr bwMode="auto">
          <a:xfrm>
            <a:off x="3603625" y="1751013"/>
            <a:ext cx="63023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7792" name="Text Box 32"/>
          <p:cNvSpPr txBox="1">
            <a:spLocks noChangeArrowheads="1"/>
          </p:cNvSpPr>
          <p:nvPr/>
        </p:nvSpPr>
        <p:spPr bwMode="auto">
          <a:xfrm>
            <a:off x="3619500" y="1150938"/>
            <a:ext cx="5445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7793" name="Text Box 33"/>
          <p:cNvSpPr txBox="1">
            <a:spLocks noChangeArrowheads="1"/>
          </p:cNvSpPr>
          <p:nvPr/>
        </p:nvSpPr>
        <p:spPr bwMode="auto">
          <a:xfrm>
            <a:off x="3627438" y="1438275"/>
            <a:ext cx="5873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P</a:t>
            </a:r>
            <a:r>
              <a:rPr lang="en-US" baseline="-25000">
                <a:solidFill>
                  <a:srgbClr val="FF0000"/>
                </a:solidFill>
              </a:rPr>
              <a:t>F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117794" name="AutoShape 34"/>
          <p:cNvSpPr>
            <a:spLocks/>
          </p:cNvSpPr>
          <p:nvPr/>
        </p:nvSpPr>
        <p:spPr bwMode="auto">
          <a:xfrm rot="5400000">
            <a:off x="4918076" y="1249362"/>
            <a:ext cx="100012" cy="658813"/>
          </a:xfrm>
          <a:prstGeom prst="leftBrace">
            <a:avLst>
              <a:gd name="adj1" fmla="val 54894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95" name="Text Box 35"/>
          <p:cNvSpPr txBox="1">
            <a:spLocks noChangeArrowheads="1"/>
          </p:cNvSpPr>
          <p:nvPr/>
        </p:nvSpPr>
        <p:spPr bwMode="auto">
          <a:xfrm>
            <a:off x="4692650" y="1243013"/>
            <a:ext cx="8143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Exp</a:t>
            </a:r>
          </a:p>
        </p:txBody>
      </p:sp>
      <p:sp>
        <p:nvSpPr>
          <p:cNvPr id="117796" name="AutoShape 36"/>
          <p:cNvSpPr>
            <a:spLocks/>
          </p:cNvSpPr>
          <p:nvPr/>
        </p:nvSpPr>
        <p:spPr bwMode="auto">
          <a:xfrm rot="16200000" flipV="1">
            <a:off x="7360444" y="1350169"/>
            <a:ext cx="100013" cy="657225"/>
          </a:xfrm>
          <a:prstGeom prst="leftBrace">
            <a:avLst>
              <a:gd name="adj1" fmla="val 54762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797" name="Text Box 37"/>
          <p:cNvSpPr txBox="1">
            <a:spLocks noChangeArrowheads="1"/>
          </p:cNvSpPr>
          <p:nvPr/>
        </p:nvSpPr>
        <p:spPr bwMode="auto">
          <a:xfrm>
            <a:off x="7165975" y="1677988"/>
            <a:ext cx="7858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Imp</a:t>
            </a:r>
          </a:p>
        </p:txBody>
      </p:sp>
      <p:sp>
        <p:nvSpPr>
          <p:cNvPr id="117798" name="Text Box 38"/>
          <p:cNvSpPr txBox="1">
            <a:spLocks noChangeArrowheads="1"/>
          </p:cNvSpPr>
          <p:nvPr/>
        </p:nvSpPr>
        <p:spPr bwMode="auto">
          <a:xfrm>
            <a:off x="4235450" y="1571625"/>
            <a:ext cx="28098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a</a:t>
            </a:r>
          </a:p>
        </p:txBody>
      </p:sp>
      <p:sp>
        <p:nvSpPr>
          <p:cNvPr id="117799" name="Text Box 39"/>
          <p:cNvSpPr txBox="1">
            <a:spLocks noChangeArrowheads="1"/>
          </p:cNvSpPr>
          <p:nvPr/>
        </p:nvSpPr>
        <p:spPr bwMode="auto">
          <a:xfrm>
            <a:off x="6699250" y="1250950"/>
            <a:ext cx="282575" cy="365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</a:t>
            </a:r>
          </a:p>
        </p:txBody>
      </p:sp>
      <p:sp>
        <p:nvSpPr>
          <p:cNvPr id="117800" name="Text Box 40"/>
          <p:cNvSpPr txBox="1">
            <a:spLocks noChangeArrowheads="1"/>
          </p:cNvSpPr>
          <p:nvPr/>
        </p:nvSpPr>
        <p:spPr bwMode="auto">
          <a:xfrm>
            <a:off x="4826000" y="1566863"/>
            <a:ext cx="2809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b</a:t>
            </a:r>
          </a:p>
        </p:txBody>
      </p:sp>
      <p:sp>
        <p:nvSpPr>
          <p:cNvPr id="117801" name="Text Box 41"/>
          <p:cNvSpPr txBox="1">
            <a:spLocks noChangeArrowheads="1"/>
          </p:cNvSpPr>
          <p:nvPr/>
        </p:nvSpPr>
        <p:spPr bwMode="auto">
          <a:xfrm>
            <a:off x="7251700" y="1301750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</a:p>
        </p:txBody>
      </p:sp>
      <p:sp>
        <p:nvSpPr>
          <p:cNvPr id="117802" name="Line 42"/>
          <p:cNvSpPr>
            <a:spLocks noChangeShapeType="1"/>
          </p:cNvSpPr>
          <p:nvPr/>
        </p:nvSpPr>
        <p:spPr bwMode="auto">
          <a:xfrm flipV="1">
            <a:off x="3657600" y="1620838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803" name="Line 43"/>
          <p:cNvSpPr>
            <a:spLocks noChangeShapeType="1"/>
          </p:cNvSpPr>
          <p:nvPr/>
        </p:nvSpPr>
        <p:spPr bwMode="auto">
          <a:xfrm>
            <a:off x="6281738" y="1317625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805" name="Freeform 45"/>
          <p:cNvSpPr>
            <a:spLocks/>
          </p:cNvSpPr>
          <p:nvPr/>
        </p:nvSpPr>
        <p:spPr bwMode="auto">
          <a:xfrm>
            <a:off x="4005263" y="1809750"/>
            <a:ext cx="1814512" cy="1828800"/>
          </a:xfrm>
          <a:custGeom>
            <a:avLst/>
            <a:gdLst/>
            <a:ahLst/>
            <a:cxnLst>
              <a:cxn ang="0">
                <a:pos x="821" y="1028"/>
              </a:cxn>
              <a:cxn ang="0">
                <a:pos x="361" y="856"/>
              </a:cxn>
              <a:cxn ang="0">
                <a:pos x="8" y="1000"/>
              </a:cxn>
              <a:cxn ang="0">
                <a:pos x="397" y="1152"/>
              </a:cxn>
              <a:cxn ang="0">
                <a:pos x="1037" y="824"/>
              </a:cxn>
              <a:cxn ang="0">
                <a:pos x="1033" y="340"/>
              </a:cxn>
              <a:cxn ang="0">
                <a:pos x="729" y="0"/>
              </a:cxn>
            </a:cxnLst>
            <a:rect l="0" t="0" r="r" b="b"/>
            <a:pathLst>
              <a:path w="1143" h="1152">
                <a:moveTo>
                  <a:pt x="821" y="1028"/>
                </a:moveTo>
                <a:cubicBezTo>
                  <a:pt x="832" y="924"/>
                  <a:pt x="581" y="860"/>
                  <a:pt x="361" y="856"/>
                </a:cubicBezTo>
                <a:cubicBezTo>
                  <a:pt x="141" y="852"/>
                  <a:pt x="0" y="959"/>
                  <a:pt x="8" y="1000"/>
                </a:cubicBezTo>
                <a:cubicBezTo>
                  <a:pt x="20" y="1052"/>
                  <a:pt x="13" y="1152"/>
                  <a:pt x="397" y="1152"/>
                </a:cubicBezTo>
                <a:cubicBezTo>
                  <a:pt x="782" y="1152"/>
                  <a:pt x="942" y="925"/>
                  <a:pt x="1037" y="824"/>
                </a:cubicBezTo>
                <a:cubicBezTo>
                  <a:pt x="1143" y="689"/>
                  <a:pt x="1084" y="477"/>
                  <a:pt x="1033" y="340"/>
                </a:cubicBezTo>
                <a:cubicBezTo>
                  <a:pt x="982" y="203"/>
                  <a:pt x="792" y="71"/>
                  <a:pt x="729" y="0"/>
                </a:cubicBezTo>
              </a:path>
            </a:pathLst>
          </a:custGeom>
          <a:noFill/>
          <a:ln w="9525">
            <a:solidFill>
              <a:srgbClr val="00FF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7807" name="AutoShape 47" descr="Wide upward diagonal"/>
          <p:cNvSpPr>
            <a:spLocks/>
          </p:cNvSpPr>
          <p:nvPr/>
        </p:nvSpPr>
        <p:spPr bwMode="auto">
          <a:xfrm>
            <a:off x="547688" y="320675"/>
            <a:ext cx="1247775" cy="900113"/>
          </a:xfrm>
          <a:prstGeom prst="borderCallout1">
            <a:avLst>
              <a:gd name="adj1" fmla="val 12699"/>
              <a:gd name="adj2" fmla="val 106106"/>
              <a:gd name="adj3" fmla="val 149736"/>
              <a:gd name="adj4" fmla="val 305218"/>
            </a:avLst>
          </a:prstGeom>
          <a:pattFill prst="wdUpDiag">
            <a:fgClr>
              <a:srgbClr val="99FF99"/>
            </a:fgClr>
            <a:bgClr>
              <a:schemeClr val="bg1"/>
            </a:bgClr>
          </a:pattFill>
          <a:ln w="9525">
            <a:solidFill>
              <a:srgbClr val="00FF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/>
              <a:t>Gain of Producer Surplus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42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129B3B-513E-D748-8166-B75CB2461648}" type="slidenum">
              <a:rPr lang="en-US"/>
              <a:pPr/>
              <a:t>11</a:t>
            </a:fld>
            <a:endParaRPr lang="en-US"/>
          </a:p>
        </p:txBody>
      </p:sp>
      <p:sp>
        <p:nvSpPr>
          <p:cNvPr id="112646" name="Freeform 6" descr="Wide upward diagonal"/>
          <p:cNvSpPr>
            <a:spLocks/>
          </p:cNvSpPr>
          <p:nvPr/>
        </p:nvSpPr>
        <p:spPr bwMode="auto">
          <a:xfrm>
            <a:off x="4638675" y="1628775"/>
            <a:ext cx="663575" cy="290513"/>
          </a:xfrm>
          <a:custGeom>
            <a:avLst/>
            <a:gdLst/>
            <a:ahLst/>
            <a:cxnLst>
              <a:cxn ang="0">
                <a:pos x="0" y="2"/>
              </a:cxn>
              <a:cxn ang="0">
                <a:pos x="418" y="0"/>
              </a:cxn>
              <a:cxn ang="0">
                <a:pos x="208" y="183"/>
              </a:cxn>
              <a:cxn ang="0">
                <a:pos x="0" y="2"/>
              </a:cxn>
            </a:cxnLst>
            <a:rect l="0" t="0" r="r" b="b"/>
            <a:pathLst>
              <a:path w="418" h="183">
                <a:moveTo>
                  <a:pt x="0" y="2"/>
                </a:moveTo>
                <a:cubicBezTo>
                  <a:pt x="165" y="2"/>
                  <a:pt x="286" y="3"/>
                  <a:pt x="418" y="0"/>
                </a:cubicBezTo>
                <a:cubicBezTo>
                  <a:pt x="319" y="93"/>
                  <a:pt x="295" y="111"/>
                  <a:pt x="208" y="183"/>
                </a:cubicBezTo>
                <a:cubicBezTo>
                  <a:pt x="100" y="106"/>
                  <a:pt x="74" y="72"/>
                  <a:pt x="0" y="2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48" name="Rectangle 8"/>
          <p:cNvSpPr>
            <a:spLocks noGrp="1" noChangeArrowheads="1"/>
          </p:cNvSpPr>
          <p:nvPr>
            <p:ph type="body" idx="1"/>
          </p:nvPr>
        </p:nvSpPr>
        <p:spPr>
          <a:xfrm>
            <a:off x="530225" y="2616200"/>
            <a:ext cx="8229600" cy="3713163"/>
          </a:xfrm>
        </p:spPr>
        <p:txBody>
          <a:bodyPr/>
          <a:lstStyle/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demanders lose	-a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suppliers gain	+(a+b)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	</a:t>
            </a:r>
            <a:r>
              <a:rPr lang="en-US" sz="2800">
                <a:ea typeface="Arial" pitchFamily="-109" charset="0"/>
                <a:cs typeface="Arial" pitchFamily="-109" charset="0"/>
              </a:rPr>
              <a:t>→</a:t>
            </a:r>
            <a:r>
              <a:rPr lang="en-US" sz="2800"/>
              <a:t>Country A gains	+b</a:t>
            </a:r>
          </a:p>
          <a:p>
            <a:pPr>
              <a:buFontTx/>
              <a:buNone/>
              <a:tabLst>
                <a:tab pos="4005263" algn="ctr"/>
              </a:tabLst>
            </a:pPr>
            <a:endParaRPr lang="en-US" sz="2800"/>
          </a:p>
        </p:txBody>
      </p:sp>
      <p:sp>
        <p:nvSpPr>
          <p:cNvPr id="112649" name="Rectangle 9"/>
          <p:cNvSpPr>
            <a:spLocks noChangeArrowheads="1"/>
          </p:cNvSpPr>
          <p:nvPr/>
        </p:nvSpPr>
        <p:spPr bwMode="auto">
          <a:xfrm>
            <a:off x="400050" y="1268413"/>
            <a:ext cx="2935288" cy="1041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</a:pPr>
            <a:r>
              <a:rPr lang="en-US" sz="2800"/>
              <a:t>Gains and losses from trade:</a:t>
            </a:r>
          </a:p>
        </p:txBody>
      </p:sp>
      <p:sp>
        <p:nvSpPr>
          <p:cNvPr id="112650" name="Line 10"/>
          <p:cNvSpPr>
            <a:spLocks noChangeShapeType="1"/>
          </p:cNvSpPr>
          <p:nvPr/>
        </p:nvSpPr>
        <p:spPr bwMode="auto">
          <a:xfrm>
            <a:off x="4137025" y="3700463"/>
            <a:ext cx="100171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53" name="Line 13"/>
          <p:cNvSpPr>
            <a:spLocks noChangeShapeType="1"/>
          </p:cNvSpPr>
          <p:nvPr/>
        </p:nvSpPr>
        <p:spPr bwMode="auto">
          <a:xfrm>
            <a:off x="6470650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54" name="Line 14"/>
          <p:cNvSpPr>
            <a:spLocks noChangeShapeType="1"/>
          </p:cNvSpPr>
          <p:nvPr/>
        </p:nvSpPr>
        <p:spPr bwMode="auto">
          <a:xfrm>
            <a:off x="6470650" y="2725738"/>
            <a:ext cx="183356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55" name="Text Box 15"/>
          <p:cNvSpPr txBox="1">
            <a:spLocks noChangeArrowheads="1"/>
          </p:cNvSpPr>
          <p:nvPr/>
        </p:nvSpPr>
        <p:spPr bwMode="auto">
          <a:xfrm>
            <a:off x="6734175" y="446088"/>
            <a:ext cx="143192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B</a:t>
            </a:r>
          </a:p>
        </p:txBody>
      </p:sp>
      <p:sp>
        <p:nvSpPr>
          <p:cNvPr id="112656" name="Text Box 16"/>
          <p:cNvSpPr txBox="1">
            <a:spLocks noChangeArrowheads="1"/>
          </p:cNvSpPr>
          <p:nvPr/>
        </p:nvSpPr>
        <p:spPr bwMode="auto">
          <a:xfrm>
            <a:off x="6196013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2657" name="Text Box 17"/>
          <p:cNvSpPr txBox="1">
            <a:spLocks noChangeArrowheads="1"/>
          </p:cNvSpPr>
          <p:nvPr/>
        </p:nvSpPr>
        <p:spPr bwMode="auto">
          <a:xfrm>
            <a:off x="8208963" y="27273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2658" name="Line 18"/>
          <p:cNvSpPr>
            <a:spLocks noChangeShapeType="1"/>
          </p:cNvSpPr>
          <p:nvPr/>
        </p:nvSpPr>
        <p:spPr bwMode="auto">
          <a:xfrm>
            <a:off x="6894513" y="830263"/>
            <a:ext cx="1220787" cy="115252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59" name="Line 19"/>
          <p:cNvSpPr>
            <a:spLocks noChangeShapeType="1"/>
          </p:cNvSpPr>
          <p:nvPr/>
        </p:nvSpPr>
        <p:spPr bwMode="auto">
          <a:xfrm flipV="1">
            <a:off x="6691313" y="830263"/>
            <a:ext cx="1189037" cy="1189037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60" name="Line 20"/>
          <p:cNvSpPr>
            <a:spLocks noChangeShapeType="1"/>
          </p:cNvSpPr>
          <p:nvPr/>
        </p:nvSpPr>
        <p:spPr bwMode="auto">
          <a:xfrm>
            <a:off x="4027488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61" name="Line 21"/>
          <p:cNvSpPr>
            <a:spLocks noChangeShapeType="1"/>
          </p:cNvSpPr>
          <p:nvPr/>
        </p:nvSpPr>
        <p:spPr bwMode="auto">
          <a:xfrm>
            <a:off x="4027488" y="2725738"/>
            <a:ext cx="1833562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62" name="Text Box 22"/>
          <p:cNvSpPr txBox="1">
            <a:spLocks noChangeArrowheads="1"/>
          </p:cNvSpPr>
          <p:nvPr/>
        </p:nvSpPr>
        <p:spPr bwMode="auto">
          <a:xfrm>
            <a:off x="4248150" y="431800"/>
            <a:ext cx="14049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A</a:t>
            </a:r>
          </a:p>
        </p:txBody>
      </p:sp>
      <p:sp>
        <p:nvSpPr>
          <p:cNvPr id="112663" name="Text Box 23"/>
          <p:cNvSpPr txBox="1">
            <a:spLocks noChangeArrowheads="1"/>
          </p:cNvSpPr>
          <p:nvPr/>
        </p:nvSpPr>
        <p:spPr bwMode="auto">
          <a:xfrm>
            <a:off x="3709988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2664" name="Text Box 24"/>
          <p:cNvSpPr txBox="1">
            <a:spLocks noChangeArrowheads="1"/>
          </p:cNvSpPr>
          <p:nvPr/>
        </p:nvSpPr>
        <p:spPr bwMode="auto">
          <a:xfrm>
            <a:off x="5765800" y="2725738"/>
            <a:ext cx="2825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2665" name="Line 25"/>
          <p:cNvSpPr>
            <a:spLocks noChangeShapeType="1"/>
          </p:cNvSpPr>
          <p:nvPr/>
        </p:nvSpPr>
        <p:spPr bwMode="auto">
          <a:xfrm>
            <a:off x="4219575" y="1263650"/>
            <a:ext cx="1452563" cy="1274763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66" name="Line 26"/>
          <p:cNvSpPr>
            <a:spLocks noChangeShapeType="1"/>
          </p:cNvSpPr>
          <p:nvPr/>
        </p:nvSpPr>
        <p:spPr bwMode="auto">
          <a:xfrm flipV="1">
            <a:off x="4270375" y="1279525"/>
            <a:ext cx="1425575" cy="12588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67" name="Line 27"/>
          <p:cNvSpPr>
            <a:spLocks noChangeShapeType="1"/>
          </p:cNvSpPr>
          <p:nvPr/>
        </p:nvSpPr>
        <p:spPr bwMode="auto">
          <a:xfrm flipH="1">
            <a:off x="4027488" y="1919288"/>
            <a:ext cx="9398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68" name="Line 28"/>
          <p:cNvSpPr>
            <a:spLocks noChangeShapeType="1"/>
          </p:cNvSpPr>
          <p:nvPr/>
        </p:nvSpPr>
        <p:spPr bwMode="auto">
          <a:xfrm flipH="1" flipV="1">
            <a:off x="4032250" y="1308100"/>
            <a:ext cx="335915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69" name="Line 29"/>
          <p:cNvSpPr>
            <a:spLocks noChangeShapeType="1"/>
          </p:cNvSpPr>
          <p:nvPr/>
        </p:nvSpPr>
        <p:spPr bwMode="auto">
          <a:xfrm>
            <a:off x="4027488" y="1628775"/>
            <a:ext cx="3711575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70" name="Text Box 30"/>
          <p:cNvSpPr txBox="1">
            <a:spLocks noChangeArrowheads="1"/>
          </p:cNvSpPr>
          <p:nvPr/>
        </p:nvSpPr>
        <p:spPr bwMode="auto">
          <a:xfrm>
            <a:off x="5626100" y="2327275"/>
            <a:ext cx="5286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2671" name="Text Box 31"/>
          <p:cNvSpPr txBox="1">
            <a:spLocks noChangeArrowheads="1"/>
          </p:cNvSpPr>
          <p:nvPr/>
        </p:nvSpPr>
        <p:spPr bwMode="auto">
          <a:xfrm>
            <a:off x="8021638" y="1928813"/>
            <a:ext cx="4857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2672" name="Text Box 32"/>
          <p:cNvSpPr txBox="1">
            <a:spLocks noChangeArrowheads="1"/>
          </p:cNvSpPr>
          <p:nvPr/>
        </p:nvSpPr>
        <p:spPr bwMode="auto">
          <a:xfrm>
            <a:off x="7880350" y="681038"/>
            <a:ext cx="4572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2673" name="Text Box 33"/>
          <p:cNvSpPr txBox="1">
            <a:spLocks noChangeArrowheads="1"/>
          </p:cNvSpPr>
          <p:nvPr/>
        </p:nvSpPr>
        <p:spPr bwMode="auto">
          <a:xfrm>
            <a:off x="5622925" y="935038"/>
            <a:ext cx="60166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2674" name="Text Box 34"/>
          <p:cNvSpPr txBox="1">
            <a:spLocks noChangeArrowheads="1"/>
          </p:cNvSpPr>
          <p:nvPr/>
        </p:nvSpPr>
        <p:spPr bwMode="auto">
          <a:xfrm>
            <a:off x="3603625" y="1751013"/>
            <a:ext cx="63023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2675" name="Text Box 35"/>
          <p:cNvSpPr txBox="1">
            <a:spLocks noChangeArrowheads="1"/>
          </p:cNvSpPr>
          <p:nvPr/>
        </p:nvSpPr>
        <p:spPr bwMode="auto">
          <a:xfrm>
            <a:off x="3619500" y="1150938"/>
            <a:ext cx="5445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2676" name="Text Box 36"/>
          <p:cNvSpPr txBox="1">
            <a:spLocks noChangeArrowheads="1"/>
          </p:cNvSpPr>
          <p:nvPr/>
        </p:nvSpPr>
        <p:spPr bwMode="auto">
          <a:xfrm>
            <a:off x="3627438" y="1438275"/>
            <a:ext cx="5873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P</a:t>
            </a:r>
            <a:r>
              <a:rPr lang="en-US" baseline="-25000">
                <a:solidFill>
                  <a:srgbClr val="FF0000"/>
                </a:solidFill>
              </a:rPr>
              <a:t>F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112677" name="AutoShape 37"/>
          <p:cNvSpPr>
            <a:spLocks/>
          </p:cNvSpPr>
          <p:nvPr/>
        </p:nvSpPr>
        <p:spPr bwMode="auto">
          <a:xfrm rot="5400000">
            <a:off x="4918076" y="1249362"/>
            <a:ext cx="100012" cy="658813"/>
          </a:xfrm>
          <a:prstGeom prst="leftBrace">
            <a:avLst>
              <a:gd name="adj1" fmla="val 54894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78" name="Text Box 38"/>
          <p:cNvSpPr txBox="1">
            <a:spLocks noChangeArrowheads="1"/>
          </p:cNvSpPr>
          <p:nvPr/>
        </p:nvSpPr>
        <p:spPr bwMode="auto">
          <a:xfrm>
            <a:off x="4692650" y="1243013"/>
            <a:ext cx="8143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Exp</a:t>
            </a:r>
          </a:p>
        </p:txBody>
      </p:sp>
      <p:sp>
        <p:nvSpPr>
          <p:cNvPr id="112679" name="AutoShape 39"/>
          <p:cNvSpPr>
            <a:spLocks/>
          </p:cNvSpPr>
          <p:nvPr/>
        </p:nvSpPr>
        <p:spPr bwMode="auto">
          <a:xfrm rot="16200000" flipV="1">
            <a:off x="7360444" y="1350169"/>
            <a:ext cx="100013" cy="657225"/>
          </a:xfrm>
          <a:prstGeom prst="leftBrace">
            <a:avLst>
              <a:gd name="adj1" fmla="val 54762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80" name="Text Box 40"/>
          <p:cNvSpPr txBox="1">
            <a:spLocks noChangeArrowheads="1"/>
          </p:cNvSpPr>
          <p:nvPr/>
        </p:nvSpPr>
        <p:spPr bwMode="auto">
          <a:xfrm>
            <a:off x="7165975" y="1677988"/>
            <a:ext cx="7858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Imp</a:t>
            </a:r>
          </a:p>
        </p:txBody>
      </p:sp>
      <p:sp>
        <p:nvSpPr>
          <p:cNvPr id="112681" name="Text Box 41"/>
          <p:cNvSpPr txBox="1">
            <a:spLocks noChangeArrowheads="1"/>
          </p:cNvSpPr>
          <p:nvPr/>
        </p:nvSpPr>
        <p:spPr bwMode="auto">
          <a:xfrm>
            <a:off x="4235450" y="1571625"/>
            <a:ext cx="28098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a</a:t>
            </a:r>
          </a:p>
        </p:txBody>
      </p:sp>
      <p:sp>
        <p:nvSpPr>
          <p:cNvPr id="112682" name="Text Box 42"/>
          <p:cNvSpPr txBox="1">
            <a:spLocks noChangeArrowheads="1"/>
          </p:cNvSpPr>
          <p:nvPr/>
        </p:nvSpPr>
        <p:spPr bwMode="auto">
          <a:xfrm>
            <a:off x="6699250" y="1250950"/>
            <a:ext cx="282575" cy="365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</a:t>
            </a:r>
          </a:p>
        </p:txBody>
      </p:sp>
      <p:sp>
        <p:nvSpPr>
          <p:cNvPr id="112683" name="Text Box 43"/>
          <p:cNvSpPr txBox="1">
            <a:spLocks noChangeArrowheads="1"/>
          </p:cNvSpPr>
          <p:nvPr/>
        </p:nvSpPr>
        <p:spPr bwMode="auto">
          <a:xfrm>
            <a:off x="4826000" y="1566863"/>
            <a:ext cx="2809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b</a:t>
            </a:r>
          </a:p>
        </p:txBody>
      </p:sp>
      <p:sp>
        <p:nvSpPr>
          <p:cNvPr id="112684" name="Text Box 44"/>
          <p:cNvSpPr txBox="1">
            <a:spLocks noChangeArrowheads="1"/>
          </p:cNvSpPr>
          <p:nvPr/>
        </p:nvSpPr>
        <p:spPr bwMode="auto">
          <a:xfrm>
            <a:off x="7251700" y="1301750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</a:p>
        </p:txBody>
      </p:sp>
      <p:sp>
        <p:nvSpPr>
          <p:cNvPr id="112685" name="Line 45"/>
          <p:cNvSpPr>
            <a:spLocks noChangeShapeType="1"/>
          </p:cNvSpPr>
          <p:nvPr/>
        </p:nvSpPr>
        <p:spPr bwMode="auto">
          <a:xfrm flipV="1">
            <a:off x="3657600" y="1620838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86" name="Line 46"/>
          <p:cNvSpPr>
            <a:spLocks noChangeShapeType="1"/>
          </p:cNvSpPr>
          <p:nvPr/>
        </p:nvSpPr>
        <p:spPr bwMode="auto">
          <a:xfrm>
            <a:off x="6281738" y="1317625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2689" name="Freeform 49"/>
          <p:cNvSpPr>
            <a:spLocks/>
          </p:cNvSpPr>
          <p:nvPr/>
        </p:nvSpPr>
        <p:spPr bwMode="auto">
          <a:xfrm>
            <a:off x="4337050" y="1816100"/>
            <a:ext cx="1862138" cy="2336800"/>
          </a:xfrm>
          <a:custGeom>
            <a:avLst/>
            <a:gdLst/>
            <a:ahLst/>
            <a:cxnLst>
              <a:cxn ang="0">
                <a:pos x="348" y="1456"/>
              </a:cxn>
              <a:cxn ang="0">
                <a:pos x="212" y="1172"/>
              </a:cxn>
              <a:cxn ang="0">
                <a:pos x="8" y="1312"/>
              </a:cxn>
              <a:cxn ang="0">
                <a:pos x="248" y="1468"/>
              </a:cxn>
              <a:cxn ang="0">
                <a:pos x="928" y="1152"/>
              </a:cxn>
              <a:cxn ang="0">
                <a:pos x="1108" y="492"/>
              </a:cxn>
              <a:cxn ang="0">
                <a:pos x="540" y="0"/>
              </a:cxn>
            </a:cxnLst>
            <a:rect l="0" t="0" r="r" b="b"/>
            <a:pathLst>
              <a:path w="1173" h="1472">
                <a:moveTo>
                  <a:pt x="348" y="1456"/>
                </a:moveTo>
                <a:cubicBezTo>
                  <a:pt x="488" y="1320"/>
                  <a:pt x="352" y="1164"/>
                  <a:pt x="212" y="1172"/>
                </a:cubicBezTo>
                <a:cubicBezTo>
                  <a:pt x="72" y="1180"/>
                  <a:pt x="0" y="1271"/>
                  <a:pt x="8" y="1312"/>
                </a:cubicBezTo>
                <a:cubicBezTo>
                  <a:pt x="20" y="1364"/>
                  <a:pt x="64" y="1464"/>
                  <a:pt x="248" y="1468"/>
                </a:cubicBezTo>
                <a:cubicBezTo>
                  <a:pt x="432" y="1472"/>
                  <a:pt x="785" y="1315"/>
                  <a:pt x="928" y="1152"/>
                </a:cubicBezTo>
                <a:cubicBezTo>
                  <a:pt x="1071" y="989"/>
                  <a:pt x="1173" y="684"/>
                  <a:pt x="1108" y="492"/>
                </a:cubicBezTo>
                <a:cubicBezTo>
                  <a:pt x="1043" y="300"/>
                  <a:pt x="658" y="103"/>
                  <a:pt x="540" y="0"/>
                </a:cubicBezTo>
              </a:path>
            </a:pathLst>
          </a:custGeom>
          <a:noFill/>
          <a:ln w="9525">
            <a:solidFill>
              <a:srgbClr val="00FF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4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BFCF65-1FEA-4145-AD75-D8E12A3FCD31}" type="slidenum">
              <a:rPr lang="en-US"/>
              <a:pPr/>
              <a:t>12</a:t>
            </a:fld>
            <a:endParaRPr lang="en-US"/>
          </a:p>
        </p:txBody>
      </p:sp>
      <p:sp>
        <p:nvSpPr>
          <p:cNvPr id="113667" name="Freeform 3" descr="Wide downward diagonal"/>
          <p:cNvSpPr>
            <a:spLocks/>
          </p:cNvSpPr>
          <p:nvPr/>
        </p:nvSpPr>
        <p:spPr bwMode="auto">
          <a:xfrm flipV="1">
            <a:off x="6462713" y="1306513"/>
            <a:ext cx="938212" cy="327025"/>
          </a:xfrm>
          <a:custGeom>
            <a:avLst/>
            <a:gdLst/>
            <a:ahLst/>
            <a:cxnLst>
              <a:cxn ang="0">
                <a:pos x="3" y="3"/>
              </a:cxn>
              <a:cxn ang="0">
                <a:pos x="387" y="3"/>
              </a:cxn>
              <a:cxn ang="0">
                <a:pos x="591" y="183"/>
              </a:cxn>
              <a:cxn ang="0">
                <a:pos x="0" y="183"/>
              </a:cxn>
              <a:cxn ang="0">
                <a:pos x="3" y="3"/>
              </a:cxn>
            </a:cxnLst>
            <a:rect l="0" t="0" r="r" b="b"/>
            <a:pathLst>
              <a:path w="591" h="186">
                <a:moveTo>
                  <a:pt x="3" y="3"/>
                </a:moveTo>
                <a:cubicBezTo>
                  <a:pt x="168" y="3"/>
                  <a:pt x="258" y="0"/>
                  <a:pt x="387" y="3"/>
                </a:cubicBezTo>
                <a:cubicBezTo>
                  <a:pt x="468" y="84"/>
                  <a:pt x="516" y="117"/>
                  <a:pt x="591" y="183"/>
                </a:cubicBezTo>
                <a:cubicBezTo>
                  <a:pt x="393" y="183"/>
                  <a:pt x="183" y="186"/>
                  <a:pt x="0" y="183"/>
                </a:cubicBezTo>
                <a:cubicBezTo>
                  <a:pt x="0" y="114"/>
                  <a:pt x="0" y="90"/>
                  <a:pt x="3" y="3"/>
                </a:cubicBezTo>
                <a:close/>
              </a:path>
            </a:pathLst>
          </a:custGeom>
          <a:pattFill prst="wdDnDiag">
            <a:fgClr>
              <a:srgbClr val="FF00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68" name="Freeform 4" descr="Wide upward diagonal"/>
          <p:cNvSpPr>
            <a:spLocks/>
          </p:cNvSpPr>
          <p:nvPr/>
        </p:nvSpPr>
        <p:spPr bwMode="auto">
          <a:xfrm flipV="1">
            <a:off x="7077075" y="1317625"/>
            <a:ext cx="663575" cy="309563"/>
          </a:xfrm>
          <a:custGeom>
            <a:avLst/>
            <a:gdLst/>
            <a:ahLst/>
            <a:cxnLst>
              <a:cxn ang="0">
                <a:pos x="0" y="2"/>
              </a:cxn>
              <a:cxn ang="0">
                <a:pos x="418" y="0"/>
              </a:cxn>
              <a:cxn ang="0">
                <a:pos x="208" y="183"/>
              </a:cxn>
              <a:cxn ang="0">
                <a:pos x="0" y="2"/>
              </a:cxn>
            </a:cxnLst>
            <a:rect l="0" t="0" r="r" b="b"/>
            <a:pathLst>
              <a:path w="418" h="183">
                <a:moveTo>
                  <a:pt x="0" y="2"/>
                </a:moveTo>
                <a:cubicBezTo>
                  <a:pt x="165" y="2"/>
                  <a:pt x="286" y="3"/>
                  <a:pt x="418" y="0"/>
                </a:cubicBezTo>
                <a:cubicBezTo>
                  <a:pt x="319" y="93"/>
                  <a:pt x="295" y="111"/>
                  <a:pt x="208" y="183"/>
                </a:cubicBezTo>
                <a:cubicBezTo>
                  <a:pt x="100" y="106"/>
                  <a:pt x="74" y="72"/>
                  <a:pt x="0" y="2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69" name="Freeform 5" descr="Wide upward diagonal"/>
          <p:cNvSpPr>
            <a:spLocks/>
          </p:cNvSpPr>
          <p:nvPr/>
        </p:nvSpPr>
        <p:spPr bwMode="auto">
          <a:xfrm flipV="1">
            <a:off x="6469063" y="1304925"/>
            <a:ext cx="1271587" cy="320675"/>
          </a:xfrm>
          <a:custGeom>
            <a:avLst/>
            <a:gdLst/>
            <a:ahLst/>
            <a:cxnLst>
              <a:cxn ang="0">
                <a:pos x="3" y="3"/>
              </a:cxn>
              <a:cxn ang="0">
                <a:pos x="801" y="0"/>
              </a:cxn>
              <a:cxn ang="0">
                <a:pos x="591" y="183"/>
              </a:cxn>
              <a:cxn ang="0">
                <a:pos x="0" y="183"/>
              </a:cxn>
              <a:cxn ang="0">
                <a:pos x="3" y="3"/>
              </a:cxn>
            </a:cxnLst>
            <a:rect l="0" t="0" r="r" b="b"/>
            <a:pathLst>
              <a:path w="801" h="186">
                <a:moveTo>
                  <a:pt x="3" y="3"/>
                </a:moveTo>
                <a:cubicBezTo>
                  <a:pt x="168" y="3"/>
                  <a:pt x="669" y="3"/>
                  <a:pt x="801" y="0"/>
                </a:cubicBezTo>
                <a:cubicBezTo>
                  <a:pt x="702" y="93"/>
                  <a:pt x="678" y="111"/>
                  <a:pt x="591" y="183"/>
                </a:cubicBezTo>
                <a:cubicBezTo>
                  <a:pt x="393" y="183"/>
                  <a:pt x="183" y="186"/>
                  <a:pt x="0" y="183"/>
                </a:cubicBezTo>
                <a:cubicBezTo>
                  <a:pt x="0" y="114"/>
                  <a:pt x="0" y="90"/>
                  <a:pt x="3" y="3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72" name="Rectangle 8"/>
          <p:cNvSpPr>
            <a:spLocks noGrp="1" noChangeArrowheads="1"/>
          </p:cNvSpPr>
          <p:nvPr>
            <p:ph type="body" idx="1"/>
          </p:nvPr>
        </p:nvSpPr>
        <p:spPr>
          <a:xfrm>
            <a:off x="530225" y="2616200"/>
            <a:ext cx="8229600" cy="3713163"/>
          </a:xfrm>
        </p:spPr>
        <p:txBody>
          <a:bodyPr/>
          <a:lstStyle/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demanders lose	-a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suppliers gain	+(a+b)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	Country A gains	+b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B’s demanders gain	+(c+d)</a:t>
            </a:r>
          </a:p>
        </p:txBody>
      </p:sp>
      <p:sp>
        <p:nvSpPr>
          <p:cNvPr id="113673" name="Rectangle 9"/>
          <p:cNvSpPr>
            <a:spLocks noChangeArrowheads="1"/>
          </p:cNvSpPr>
          <p:nvPr/>
        </p:nvSpPr>
        <p:spPr bwMode="auto">
          <a:xfrm>
            <a:off x="400050" y="1268413"/>
            <a:ext cx="2935288" cy="1041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</a:pPr>
            <a:r>
              <a:rPr lang="en-US" sz="2800"/>
              <a:t>Gains and losses from trade:</a:t>
            </a:r>
          </a:p>
        </p:txBody>
      </p:sp>
      <p:sp>
        <p:nvSpPr>
          <p:cNvPr id="113674" name="Line 10"/>
          <p:cNvSpPr>
            <a:spLocks noChangeShapeType="1"/>
          </p:cNvSpPr>
          <p:nvPr/>
        </p:nvSpPr>
        <p:spPr bwMode="auto">
          <a:xfrm>
            <a:off x="4137025" y="3700463"/>
            <a:ext cx="100171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77" name="Line 13"/>
          <p:cNvSpPr>
            <a:spLocks noChangeShapeType="1"/>
          </p:cNvSpPr>
          <p:nvPr/>
        </p:nvSpPr>
        <p:spPr bwMode="auto">
          <a:xfrm>
            <a:off x="6470650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78" name="Line 14"/>
          <p:cNvSpPr>
            <a:spLocks noChangeShapeType="1"/>
          </p:cNvSpPr>
          <p:nvPr/>
        </p:nvSpPr>
        <p:spPr bwMode="auto">
          <a:xfrm>
            <a:off x="6470650" y="2725738"/>
            <a:ext cx="183356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79" name="Text Box 15"/>
          <p:cNvSpPr txBox="1">
            <a:spLocks noChangeArrowheads="1"/>
          </p:cNvSpPr>
          <p:nvPr/>
        </p:nvSpPr>
        <p:spPr bwMode="auto">
          <a:xfrm>
            <a:off x="6734175" y="446088"/>
            <a:ext cx="143192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B</a:t>
            </a:r>
          </a:p>
        </p:txBody>
      </p:sp>
      <p:sp>
        <p:nvSpPr>
          <p:cNvPr id="113680" name="Text Box 16"/>
          <p:cNvSpPr txBox="1">
            <a:spLocks noChangeArrowheads="1"/>
          </p:cNvSpPr>
          <p:nvPr/>
        </p:nvSpPr>
        <p:spPr bwMode="auto">
          <a:xfrm>
            <a:off x="6196013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3681" name="Text Box 17"/>
          <p:cNvSpPr txBox="1">
            <a:spLocks noChangeArrowheads="1"/>
          </p:cNvSpPr>
          <p:nvPr/>
        </p:nvSpPr>
        <p:spPr bwMode="auto">
          <a:xfrm>
            <a:off x="8208963" y="27273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3682" name="Line 18"/>
          <p:cNvSpPr>
            <a:spLocks noChangeShapeType="1"/>
          </p:cNvSpPr>
          <p:nvPr/>
        </p:nvSpPr>
        <p:spPr bwMode="auto">
          <a:xfrm>
            <a:off x="6894513" y="830263"/>
            <a:ext cx="1220787" cy="115252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83" name="Line 19"/>
          <p:cNvSpPr>
            <a:spLocks noChangeShapeType="1"/>
          </p:cNvSpPr>
          <p:nvPr/>
        </p:nvSpPr>
        <p:spPr bwMode="auto">
          <a:xfrm flipV="1">
            <a:off x="6691313" y="830263"/>
            <a:ext cx="1189037" cy="1189037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84" name="Line 20"/>
          <p:cNvSpPr>
            <a:spLocks noChangeShapeType="1"/>
          </p:cNvSpPr>
          <p:nvPr/>
        </p:nvSpPr>
        <p:spPr bwMode="auto">
          <a:xfrm>
            <a:off x="4027488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85" name="Line 21"/>
          <p:cNvSpPr>
            <a:spLocks noChangeShapeType="1"/>
          </p:cNvSpPr>
          <p:nvPr/>
        </p:nvSpPr>
        <p:spPr bwMode="auto">
          <a:xfrm>
            <a:off x="4027488" y="2725738"/>
            <a:ext cx="1833562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86" name="Text Box 22"/>
          <p:cNvSpPr txBox="1">
            <a:spLocks noChangeArrowheads="1"/>
          </p:cNvSpPr>
          <p:nvPr/>
        </p:nvSpPr>
        <p:spPr bwMode="auto">
          <a:xfrm>
            <a:off x="4248150" y="431800"/>
            <a:ext cx="14049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A</a:t>
            </a:r>
          </a:p>
        </p:txBody>
      </p:sp>
      <p:sp>
        <p:nvSpPr>
          <p:cNvPr id="113687" name="Text Box 23"/>
          <p:cNvSpPr txBox="1">
            <a:spLocks noChangeArrowheads="1"/>
          </p:cNvSpPr>
          <p:nvPr/>
        </p:nvSpPr>
        <p:spPr bwMode="auto">
          <a:xfrm>
            <a:off x="3709988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3688" name="Text Box 24"/>
          <p:cNvSpPr txBox="1">
            <a:spLocks noChangeArrowheads="1"/>
          </p:cNvSpPr>
          <p:nvPr/>
        </p:nvSpPr>
        <p:spPr bwMode="auto">
          <a:xfrm>
            <a:off x="5765800" y="2725738"/>
            <a:ext cx="2825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3689" name="Line 25"/>
          <p:cNvSpPr>
            <a:spLocks noChangeShapeType="1"/>
          </p:cNvSpPr>
          <p:nvPr/>
        </p:nvSpPr>
        <p:spPr bwMode="auto">
          <a:xfrm>
            <a:off x="4219575" y="1263650"/>
            <a:ext cx="1452563" cy="1274763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90" name="Line 26"/>
          <p:cNvSpPr>
            <a:spLocks noChangeShapeType="1"/>
          </p:cNvSpPr>
          <p:nvPr/>
        </p:nvSpPr>
        <p:spPr bwMode="auto">
          <a:xfrm flipV="1">
            <a:off x="4270375" y="1279525"/>
            <a:ext cx="1425575" cy="12588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91" name="Line 27"/>
          <p:cNvSpPr>
            <a:spLocks noChangeShapeType="1"/>
          </p:cNvSpPr>
          <p:nvPr/>
        </p:nvSpPr>
        <p:spPr bwMode="auto">
          <a:xfrm flipH="1">
            <a:off x="4027488" y="1919288"/>
            <a:ext cx="9398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92" name="Line 28"/>
          <p:cNvSpPr>
            <a:spLocks noChangeShapeType="1"/>
          </p:cNvSpPr>
          <p:nvPr/>
        </p:nvSpPr>
        <p:spPr bwMode="auto">
          <a:xfrm flipH="1" flipV="1">
            <a:off x="4032250" y="1308100"/>
            <a:ext cx="335915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93" name="Line 29"/>
          <p:cNvSpPr>
            <a:spLocks noChangeShapeType="1"/>
          </p:cNvSpPr>
          <p:nvPr/>
        </p:nvSpPr>
        <p:spPr bwMode="auto">
          <a:xfrm>
            <a:off x="4027488" y="1628775"/>
            <a:ext cx="3711575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694" name="Text Box 30"/>
          <p:cNvSpPr txBox="1">
            <a:spLocks noChangeArrowheads="1"/>
          </p:cNvSpPr>
          <p:nvPr/>
        </p:nvSpPr>
        <p:spPr bwMode="auto">
          <a:xfrm>
            <a:off x="5626100" y="2327275"/>
            <a:ext cx="5286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3695" name="Text Box 31"/>
          <p:cNvSpPr txBox="1">
            <a:spLocks noChangeArrowheads="1"/>
          </p:cNvSpPr>
          <p:nvPr/>
        </p:nvSpPr>
        <p:spPr bwMode="auto">
          <a:xfrm>
            <a:off x="8021638" y="1928813"/>
            <a:ext cx="4857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3696" name="Text Box 32"/>
          <p:cNvSpPr txBox="1">
            <a:spLocks noChangeArrowheads="1"/>
          </p:cNvSpPr>
          <p:nvPr/>
        </p:nvSpPr>
        <p:spPr bwMode="auto">
          <a:xfrm>
            <a:off x="7880350" y="681038"/>
            <a:ext cx="4572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3697" name="Text Box 33"/>
          <p:cNvSpPr txBox="1">
            <a:spLocks noChangeArrowheads="1"/>
          </p:cNvSpPr>
          <p:nvPr/>
        </p:nvSpPr>
        <p:spPr bwMode="auto">
          <a:xfrm>
            <a:off x="5622925" y="935038"/>
            <a:ext cx="60166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3698" name="Text Box 34"/>
          <p:cNvSpPr txBox="1">
            <a:spLocks noChangeArrowheads="1"/>
          </p:cNvSpPr>
          <p:nvPr/>
        </p:nvSpPr>
        <p:spPr bwMode="auto">
          <a:xfrm>
            <a:off x="3603625" y="1751013"/>
            <a:ext cx="63023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3699" name="Text Box 35"/>
          <p:cNvSpPr txBox="1">
            <a:spLocks noChangeArrowheads="1"/>
          </p:cNvSpPr>
          <p:nvPr/>
        </p:nvSpPr>
        <p:spPr bwMode="auto">
          <a:xfrm>
            <a:off x="3619500" y="1150938"/>
            <a:ext cx="5445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3700" name="Text Box 36"/>
          <p:cNvSpPr txBox="1">
            <a:spLocks noChangeArrowheads="1"/>
          </p:cNvSpPr>
          <p:nvPr/>
        </p:nvSpPr>
        <p:spPr bwMode="auto">
          <a:xfrm>
            <a:off x="3627438" y="1438275"/>
            <a:ext cx="5873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P</a:t>
            </a:r>
            <a:r>
              <a:rPr lang="en-US" baseline="-25000">
                <a:solidFill>
                  <a:srgbClr val="FF0000"/>
                </a:solidFill>
              </a:rPr>
              <a:t>F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113701" name="AutoShape 37"/>
          <p:cNvSpPr>
            <a:spLocks/>
          </p:cNvSpPr>
          <p:nvPr/>
        </p:nvSpPr>
        <p:spPr bwMode="auto">
          <a:xfrm rot="5400000">
            <a:off x="4918076" y="1249362"/>
            <a:ext cx="100012" cy="658813"/>
          </a:xfrm>
          <a:prstGeom prst="leftBrace">
            <a:avLst>
              <a:gd name="adj1" fmla="val 54894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702" name="Text Box 38"/>
          <p:cNvSpPr txBox="1">
            <a:spLocks noChangeArrowheads="1"/>
          </p:cNvSpPr>
          <p:nvPr/>
        </p:nvSpPr>
        <p:spPr bwMode="auto">
          <a:xfrm>
            <a:off x="4692650" y="1243013"/>
            <a:ext cx="8143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Exp</a:t>
            </a:r>
          </a:p>
        </p:txBody>
      </p:sp>
      <p:sp>
        <p:nvSpPr>
          <p:cNvPr id="113703" name="AutoShape 39"/>
          <p:cNvSpPr>
            <a:spLocks/>
          </p:cNvSpPr>
          <p:nvPr/>
        </p:nvSpPr>
        <p:spPr bwMode="auto">
          <a:xfrm rot="16200000" flipV="1">
            <a:off x="7360444" y="1350169"/>
            <a:ext cx="100013" cy="657225"/>
          </a:xfrm>
          <a:prstGeom prst="leftBrace">
            <a:avLst>
              <a:gd name="adj1" fmla="val 54762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704" name="Text Box 40"/>
          <p:cNvSpPr txBox="1">
            <a:spLocks noChangeArrowheads="1"/>
          </p:cNvSpPr>
          <p:nvPr/>
        </p:nvSpPr>
        <p:spPr bwMode="auto">
          <a:xfrm>
            <a:off x="7165975" y="1677988"/>
            <a:ext cx="7858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Imp</a:t>
            </a:r>
          </a:p>
        </p:txBody>
      </p:sp>
      <p:sp>
        <p:nvSpPr>
          <p:cNvPr id="113705" name="Text Box 41"/>
          <p:cNvSpPr txBox="1">
            <a:spLocks noChangeArrowheads="1"/>
          </p:cNvSpPr>
          <p:nvPr/>
        </p:nvSpPr>
        <p:spPr bwMode="auto">
          <a:xfrm>
            <a:off x="4235450" y="1571625"/>
            <a:ext cx="28098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a</a:t>
            </a:r>
          </a:p>
        </p:txBody>
      </p:sp>
      <p:sp>
        <p:nvSpPr>
          <p:cNvPr id="113706" name="Text Box 42"/>
          <p:cNvSpPr txBox="1">
            <a:spLocks noChangeArrowheads="1"/>
          </p:cNvSpPr>
          <p:nvPr/>
        </p:nvSpPr>
        <p:spPr bwMode="auto">
          <a:xfrm>
            <a:off x="6699250" y="1250950"/>
            <a:ext cx="282575" cy="365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</a:t>
            </a:r>
          </a:p>
        </p:txBody>
      </p:sp>
      <p:sp>
        <p:nvSpPr>
          <p:cNvPr id="113707" name="Text Box 43"/>
          <p:cNvSpPr txBox="1">
            <a:spLocks noChangeArrowheads="1"/>
          </p:cNvSpPr>
          <p:nvPr/>
        </p:nvSpPr>
        <p:spPr bwMode="auto">
          <a:xfrm>
            <a:off x="4826000" y="1566863"/>
            <a:ext cx="2809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b</a:t>
            </a:r>
          </a:p>
        </p:txBody>
      </p:sp>
      <p:sp>
        <p:nvSpPr>
          <p:cNvPr id="113708" name="Text Box 44"/>
          <p:cNvSpPr txBox="1">
            <a:spLocks noChangeArrowheads="1"/>
          </p:cNvSpPr>
          <p:nvPr/>
        </p:nvSpPr>
        <p:spPr bwMode="auto">
          <a:xfrm>
            <a:off x="7251700" y="1301750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</a:p>
        </p:txBody>
      </p:sp>
      <p:sp>
        <p:nvSpPr>
          <p:cNvPr id="113709" name="Line 45"/>
          <p:cNvSpPr>
            <a:spLocks noChangeShapeType="1"/>
          </p:cNvSpPr>
          <p:nvPr/>
        </p:nvSpPr>
        <p:spPr bwMode="auto">
          <a:xfrm flipV="1">
            <a:off x="3657600" y="1620838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710" name="Line 46"/>
          <p:cNvSpPr>
            <a:spLocks noChangeShapeType="1"/>
          </p:cNvSpPr>
          <p:nvPr/>
        </p:nvSpPr>
        <p:spPr bwMode="auto">
          <a:xfrm>
            <a:off x="6281738" y="1317625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714" name="Freeform 50"/>
          <p:cNvSpPr>
            <a:spLocks/>
          </p:cNvSpPr>
          <p:nvPr/>
        </p:nvSpPr>
        <p:spPr bwMode="auto">
          <a:xfrm>
            <a:off x="4030663" y="1581150"/>
            <a:ext cx="2370137" cy="3111500"/>
          </a:xfrm>
          <a:custGeom>
            <a:avLst/>
            <a:gdLst/>
            <a:ahLst/>
            <a:cxnLst>
              <a:cxn ang="0">
                <a:pos x="821" y="1820"/>
              </a:cxn>
              <a:cxn ang="0">
                <a:pos x="361" y="1648"/>
              </a:cxn>
              <a:cxn ang="0">
                <a:pos x="8" y="1792"/>
              </a:cxn>
              <a:cxn ang="0">
                <a:pos x="405" y="1960"/>
              </a:cxn>
              <a:cxn ang="0">
                <a:pos x="1205" y="1428"/>
              </a:cxn>
              <a:cxn ang="0">
                <a:pos x="1397" y="624"/>
              </a:cxn>
              <a:cxn ang="0">
                <a:pos x="1493" y="0"/>
              </a:cxn>
            </a:cxnLst>
            <a:rect l="0" t="0" r="r" b="b"/>
            <a:pathLst>
              <a:path w="1493" h="1960">
                <a:moveTo>
                  <a:pt x="821" y="1820"/>
                </a:moveTo>
                <a:cubicBezTo>
                  <a:pt x="832" y="1716"/>
                  <a:pt x="581" y="1652"/>
                  <a:pt x="361" y="1648"/>
                </a:cubicBezTo>
                <a:cubicBezTo>
                  <a:pt x="141" y="1644"/>
                  <a:pt x="0" y="1751"/>
                  <a:pt x="8" y="1792"/>
                </a:cubicBezTo>
                <a:cubicBezTo>
                  <a:pt x="20" y="1844"/>
                  <a:pt x="21" y="1960"/>
                  <a:pt x="405" y="1960"/>
                </a:cubicBezTo>
                <a:cubicBezTo>
                  <a:pt x="790" y="1960"/>
                  <a:pt x="1040" y="1651"/>
                  <a:pt x="1205" y="1428"/>
                </a:cubicBezTo>
                <a:cubicBezTo>
                  <a:pt x="1370" y="1205"/>
                  <a:pt x="1493" y="952"/>
                  <a:pt x="1397" y="624"/>
                </a:cubicBezTo>
                <a:cubicBezTo>
                  <a:pt x="1301" y="296"/>
                  <a:pt x="1337" y="96"/>
                  <a:pt x="1493" y="0"/>
                </a:cubicBezTo>
              </a:path>
            </a:pathLst>
          </a:custGeom>
          <a:noFill/>
          <a:ln w="9525">
            <a:solidFill>
              <a:srgbClr val="00FF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3721" name="AutoShape 57" descr="Wide upward diagonal"/>
          <p:cNvSpPr>
            <a:spLocks/>
          </p:cNvSpPr>
          <p:nvPr/>
        </p:nvSpPr>
        <p:spPr bwMode="auto">
          <a:xfrm>
            <a:off x="822325" y="306388"/>
            <a:ext cx="1247775" cy="900112"/>
          </a:xfrm>
          <a:prstGeom prst="borderCallout1">
            <a:avLst>
              <a:gd name="adj1" fmla="val 12699"/>
              <a:gd name="adj2" fmla="val 106106"/>
              <a:gd name="adj3" fmla="val 123986"/>
              <a:gd name="adj4" fmla="val 452926"/>
            </a:avLst>
          </a:prstGeom>
          <a:pattFill prst="wdUpDiag">
            <a:fgClr>
              <a:srgbClr val="99FF99"/>
            </a:fgClr>
            <a:bgClr>
              <a:schemeClr val="bg1"/>
            </a:bgClr>
          </a:pattFill>
          <a:ln w="9525">
            <a:solidFill>
              <a:srgbClr val="00FF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/>
              <a:t>Gain of Consumer Surplus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4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B712A-5AE1-F947-B61D-EA85D2A61E4A}" type="slidenum">
              <a:rPr lang="en-US"/>
              <a:pPr/>
              <a:t>13</a:t>
            </a:fld>
            <a:endParaRPr lang="en-US"/>
          </a:p>
        </p:txBody>
      </p:sp>
      <p:sp>
        <p:nvSpPr>
          <p:cNvPr id="114691" name="Freeform 3" descr="Wide downward diagonal"/>
          <p:cNvSpPr>
            <a:spLocks/>
          </p:cNvSpPr>
          <p:nvPr/>
        </p:nvSpPr>
        <p:spPr bwMode="auto">
          <a:xfrm flipV="1">
            <a:off x="6462713" y="1306513"/>
            <a:ext cx="938212" cy="327025"/>
          </a:xfrm>
          <a:custGeom>
            <a:avLst/>
            <a:gdLst/>
            <a:ahLst/>
            <a:cxnLst>
              <a:cxn ang="0">
                <a:pos x="3" y="3"/>
              </a:cxn>
              <a:cxn ang="0">
                <a:pos x="387" y="3"/>
              </a:cxn>
              <a:cxn ang="0">
                <a:pos x="591" y="183"/>
              </a:cxn>
              <a:cxn ang="0">
                <a:pos x="0" y="183"/>
              </a:cxn>
              <a:cxn ang="0">
                <a:pos x="3" y="3"/>
              </a:cxn>
            </a:cxnLst>
            <a:rect l="0" t="0" r="r" b="b"/>
            <a:pathLst>
              <a:path w="591" h="186">
                <a:moveTo>
                  <a:pt x="3" y="3"/>
                </a:moveTo>
                <a:cubicBezTo>
                  <a:pt x="168" y="3"/>
                  <a:pt x="258" y="0"/>
                  <a:pt x="387" y="3"/>
                </a:cubicBezTo>
                <a:cubicBezTo>
                  <a:pt x="468" y="84"/>
                  <a:pt x="516" y="117"/>
                  <a:pt x="591" y="183"/>
                </a:cubicBezTo>
                <a:cubicBezTo>
                  <a:pt x="393" y="183"/>
                  <a:pt x="183" y="186"/>
                  <a:pt x="0" y="183"/>
                </a:cubicBezTo>
                <a:cubicBezTo>
                  <a:pt x="0" y="114"/>
                  <a:pt x="0" y="90"/>
                  <a:pt x="3" y="3"/>
                </a:cubicBezTo>
                <a:close/>
              </a:path>
            </a:pathLst>
          </a:custGeom>
          <a:pattFill prst="wdDnDiag">
            <a:fgClr>
              <a:srgbClr val="FF00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696" name="Rectangle 8"/>
          <p:cNvSpPr>
            <a:spLocks noGrp="1" noChangeArrowheads="1"/>
          </p:cNvSpPr>
          <p:nvPr>
            <p:ph type="body" idx="1"/>
          </p:nvPr>
        </p:nvSpPr>
        <p:spPr>
          <a:xfrm>
            <a:off x="530225" y="2616200"/>
            <a:ext cx="8229600" cy="3713163"/>
          </a:xfrm>
        </p:spPr>
        <p:txBody>
          <a:bodyPr/>
          <a:lstStyle/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demanders lose	-a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suppliers gain	+(a+b)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	Country A gains	+b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B’s demanders gain	+(c+d)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B’s suppliers lose	-c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	</a:t>
            </a:r>
          </a:p>
        </p:txBody>
      </p:sp>
      <p:sp>
        <p:nvSpPr>
          <p:cNvPr id="114697" name="Rectangle 9"/>
          <p:cNvSpPr>
            <a:spLocks noChangeArrowheads="1"/>
          </p:cNvSpPr>
          <p:nvPr/>
        </p:nvSpPr>
        <p:spPr bwMode="auto">
          <a:xfrm>
            <a:off x="400050" y="1268413"/>
            <a:ext cx="2935288" cy="1041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</a:pPr>
            <a:r>
              <a:rPr lang="en-US" sz="2800"/>
              <a:t>Gains and losses from trade:</a:t>
            </a:r>
          </a:p>
        </p:txBody>
      </p:sp>
      <p:sp>
        <p:nvSpPr>
          <p:cNvPr id="114698" name="Line 10"/>
          <p:cNvSpPr>
            <a:spLocks noChangeShapeType="1"/>
          </p:cNvSpPr>
          <p:nvPr/>
        </p:nvSpPr>
        <p:spPr bwMode="auto">
          <a:xfrm>
            <a:off x="4137025" y="3700463"/>
            <a:ext cx="100171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01" name="Line 13"/>
          <p:cNvSpPr>
            <a:spLocks noChangeShapeType="1"/>
          </p:cNvSpPr>
          <p:nvPr/>
        </p:nvSpPr>
        <p:spPr bwMode="auto">
          <a:xfrm>
            <a:off x="6470650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02" name="Line 14"/>
          <p:cNvSpPr>
            <a:spLocks noChangeShapeType="1"/>
          </p:cNvSpPr>
          <p:nvPr/>
        </p:nvSpPr>
        <p:spPr bwMode="auto">
          <a:xfrm>
            <a:off x="6470650" y="2725738"/>
            <a:ext cx="183356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03" name="Text Box 15"/>
          <p:cNvSpPr txBox="1">
            <a:spLocks noChangeArrowheads="1"/>
          </p:cNvSpPr>
          <p:nvPr/>
        </p:nvSpPr>
        <p:spPr bwMode="auto">
          <a:xfrm>
            <a:off x="6734175" y="446088"/>
            <a:ext cx="143192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B</a:t>
            </a:r>
          </a:p>
        </p:txBody>
      </p:sp>
      <p:sp>
        <p:nvSpPr>
          <p:cNvPr id="114704" name="Text Box 16"/>
          <p:cNvSpPr txBox="1">
            <a:spLocks noChangeArrowheads="1"/>
          </p:cNvSpPr>
          <p:nvPr/>
        </p:nvSpPr>
        <p:spPr bwMode="auto">
          <a:xfrm>
            <a:off x="6196013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4705" name="Text Box 17"/>
          <p:cNvSpPr txBox="1">
            <a:spLocks noChangeArrowheads="1"/>
          </p:cNvSpPr>
          <p:nvPr/>
        </p:nvSpPr>
        <p:spPr bwMode="auto">
          <a:xfrm>
            <a:off x="8208963" y="27273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4706" name="Line 18"/>
          <p:cNvSpPr>
            <a:spLocks noChangeShapeType="1"/>
          </p:cNvSpPr>
          <p:nvPr/>
        </p:nvSpPr>
        <p:spPr bwMode="auto">
          <a:xfrm>
            <a:off x="6894513" y="830263"/>
            <a:ext cx="1220787" cy="115252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07" name="Line 19"/>
          <p:cNvSpPr>
            <a:spLocks noChangeShapeType="1"/>
          </p:cNvSpPr>
          <p:nvPr/>
        </p:nvSpPr>
        <p:spPr bwMode="auto">
          <a:xfrm flipV="1">
            <a:off x="6691313" y="830263"/>
            <a:ext cx="1189037" cy="1189037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08" name="Line 20"/>
          <p:cNvSpPr>
            <a:spLocks noChangeShapeType="1"/>
          </p:cNvSpPr>
          <p:nvPr/>
        </p:nvSpPr>
        <p:spPr bwMode="auto">
          <a:xfrm>
            <a:off x="4027488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09" name="Line 21"/>
          <p:cNvSpPr>
            <a:spLocks noChangeShapeType="1"/>
          </p:cNvSpPr>
          <p:nvPr/>
        </p:nvSpPr>
        <p:spPr bwMode="auto">
          <a:xfrm>
            <a:off x="4027488" y="2725738"/>
            <a:ext cx="1833562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10" name="Text Box 22"/>
          <p:cNvSpPr txBox="1">
            <a:spLocks noChangeArrowheads="1"/>
          </p:cNvSpPr>
          <p:nvPr/>
        </p:nvSpPr>
        <p:spPr bwMode="auto">
          <a:xfrm>
            <a:off x="4248150" y="431800"/>
            <a:ext cx="14049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A</a:t>
            </a:r>
          </a:p>
        </p:txBody>
      </p:sp>
      <p:sp>
        <p:nvSpPr>
          <p:cNvPr id="114711" name="Text Box 23"/>
          <p:cNvSpPr txBox="1">
            <a:spLocks noChangeArrowheads="1"/>
          </p:cNvSpPr>
          <p:nvPr/>
        </p:nvSpPr>
        <p:spPr bwMode="auto">
          <a:xfrm>
            <a:off x="3709988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4712" name="Text Box 24"/>
          <p:cNvSpPr txBox="1">
            <a:spLocks noChangeArrowheads="1"/>
          </p:cNvSpPr>
          <p:nvPr/>
        </p:nvSpPr>
        <p:spPr bwMode="auto">
          <a:xfrm>
            <a:off x="5765800" y="2725738"/>
            <a:ext cx="2825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4713" name="Line 25"/>
          <p:cNvSpPr>
            <a:spLocks noChangeShapeType="1"/>
          </p:cNvSpPr>
          <p:nvPr/>
        </p:nvSpPr>
        <p:spPr bwMode="auto">
          <a:xfrm>
            <a:off x="4219575" y="1263650"/>
            <a:ext cx="1452563" cy="1274763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14" name="Line 26"/>
          <p:cNvSpPr>
            <a:spLocks noChangeShapeType="1"/>
          </p:cNvSpPr>
          <p:nvPr/>
        </p:nvSpPr>
        <p:spPr bwMode="auto">
          <a:xfrm flipV="1">
            <a:off x="4270375" y="1279525"/>
            <a:ext cx="1425575" cy="12588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15" name="Line 27"/>
          <p:cNvSpPr>
            <a:spLocks noChangeShapeType="1"/>
          </p:cNvSpPr>
          <p:nvPr/>
        </p:nvSpPr>
        <p:spPr bwMode="auto">
          <a:xfrm flipH="1">
            <a:off x="4027488" y="1919288"/>
            <a:ext cx="9398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16" name="Line 28"/>
          <p:cNvSpPr>
            <a:spLocks noChangeShapeType="1"/>
          </p:cNvSpPr>
          <p:nvPr/>
        </p:nvSpPr>
        <p:spPr bwMode="auto">
          <a:xfrm flipH="1" flipV="1">
            <a:off x="4032250" y="1308100"/>
            <a:ext cx="335915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17" name="Line 29"/>
          <p:cNvSpPr>
            <a:spLocks noChangeShapeType="1"/>
          </p:cNvSpPr>
          <p:nvPr/>
        </p:nvSpPr>
        <p:spPr bwMode="auto">
          <a:xfrm>
            <a:off x="4027488" y="1628775"/>
            <a:ext cx="3711575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18" name="Text Box 30"/>
          <p:cNvSpPr txBox="1">
            <a:spLocks noChangeArrowheads="1"/>
          </p:cNvSpPr>
          <p:nvPr/>
        </p:nvSpPr>
        <p:spPr bwMode="auto">
          <a:xfrm>
            <a:off x="5626100" y="2327275"/>
            <a:ext cx="5286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4719" name="Text Box 31"/>
          <p:cNvSpPr txBox="1">
            <a:spLocks noChangeArrowheads="1"/>
          </p:cNvSpPr>
          <p:nvPr/>
        </p:nvSpPr>
        <p:spPr bwMode="auto">
          <a:xfrm>
            <a:off x="8021638" y="1928813"/>
            <a:ext cx="4857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4720" name="Text Box 32"/>
          <p:cNvSpPr txBox="1">
            <a:spLocks noChangeArrowheads="1"/>
          </p:cNvSpPr>
          <p:nvPr/>
        </p:nvSpPr>
        <p:spPr bwMode="auto">
          <a:xfrm>
            <a:off x="7880350" y="681038"/>
            <a:ext cx="4572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4721" name="Text Box 33"/>
          <p:cNvSpPr txBox="1">
            <a:spLocks noChangeArrowheads="1"/>
          </p:cNvSpPr>
          <p:nvPr/>
        </p:nvSpPr>
        <p:spPr bwMode="auto">
          <a:xfrm>
            <a:off x="5622925" y="935038"/>
            <a:ext cx="60166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4722" name="Text Box 34"/>
          <p:cNvSpPr txBox="1">
            <a:spLocks noChangeArrowheads="1"/>
          </p:cNvSpPr>
          <p:nvPr/>
        </p:nvSpPr>
        <p:spPr bwMode="auto">
          <a:xfrm>
            <a:off x="3603625" y="1751013"/>
            <a:ext cx="63023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4723" name="Text Box 35"/>
          <p:cNvSpPr txBox="1">
            <a:spLocks noChangeArrowheads="1"/>
          </p:cNvSpPr>
          <p:nvPr/>
        </p:nvSpPr>
        <p:spPr bwMode="auto">
          <a:xfrm>
            <a:off x="3619500" y="1150938"/>
            <a:ext cx="5445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4724" name="Text Box 36"/>
          <p:cNvSpPr txBox="1">
            <a:spLocks noChangeArrowheads="1"/>
          </p:cNvSpPr>
          <p:nvPr/>
        </p:nvSpPr>
        <p:spPr bwMode="auto">
          <a:xfrm>
            <a:off x="3627438" y="1438275"/>
            <a:ext cx="5873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P</a:t>
            </a:r>
            <a:r>
              <a:rPr lang="en-US" baseline="-25000">
                <a:solidFill>
                  <a:srgbClr val="FF0000"/>
                </a:solidFill>
              </a:rPr>
              <a:t>F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114725" name="AutoShape 37"/>
          <p:cNvSpPr>
            <a:spLocks/>
          </p:cNvSpPr>
          <p:nvPr/>
        </p:nvSpPr>
        <p:spPr bwMode="auto">
          <a:xfrm rot="5400000">
            <a:off x="4918076" y="1249362"/>
            <a:ext cx="100012" cy="658813"/>
          </a:xfrm>
          <a:prstGeom prst="leftBrace">
            <a:avLst>
              <a:gd name="adj1" fmla="val 54894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26" name="Text Box 38"/>
          <p:cNvSpPr txBox="1">
            <a:spLocks noChangeArrowheads="1"/>
          </p:cNvSpPr>
          <p:nvPr/>
        </p:nvSpPr>
        <p:spPr bwMode="auto">
          <a:xfrm>
            <a:off x="4692650" y="1243013"/>
            <a:ext cx="8143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Exp</a:t>
            </a:r>
          </a:p>
        </p:txBody>
      </p:sp>
      <p:sp>
        <p:nvSpPr>
          <p:cNvPr id="114727" name="AutoShape 39"/>
          <p:cNvSpPr>
            <a:spLocks/>
          </p:cNvSpPr>
          <p:nvPr/>
        </p:nvSpPr>
        <p:spPr bwMode="auto">
          <a:xfrm rot="16200000" flipV="1">
            <a:off x="7360444" y="1350169"/>
            <a:ext cx="100013" cy="657225"/>
          </a:xfrm>
          <a:prstGeom prst="leftBrace">
            <a:avLst>
              <a:gd name="adj1" fmla="val 54762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28" name="Text Box 40"/>
          <p:cNvSpPr txBox="1">
            <a:spLocks noChangeArrowheads="1"/>
          </p:cNvSpPr>
          <p:nvPr/>
        </p:nvSpPr>
        <p:spPr bwMode="auto">
          <a:xfrm>
            <a:off x="7165975" y="1677988"/>
            <a:ext cx="7858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Imp</a:t>
            </a:r>
          </a:p>
        </p:txBody>
      </p:sp>
      <p:sp>
        <p:nvSpPr>
          <p:cNvPr id="114729" name="Text Box 41"/>
          <p:cNvSpPr txBox="1">
            <a:spLocks noChangeArrowheads="1"/>
          </p:cNvSpPr>
          <p:nvPr/>
        </p:nvSpPr>
        <p:spPr bwMode="auto">
          <a:xfrm>
            <a:off x="4235450" y="1571625"/>
            <a:ext cx="28098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a</a:t>
            </a:r>
          </a:p>
        </p:txBody>
      </p:sp>
      <p:sp>
        <p:nvSpPr>
          <p:cNvPr id="114730" name="Text Box 42"/>
          <p:cNvSpPr txBox="1">
            <a:spLocks noChangeArrowheads="1"/>
          </p:cNvSpPr>
          <p:nvPr/>
        </p:nvSpPr>
        <p:spPr bwMode="auto">
          <a:xfrm>
            <a:off x="6699250" y="1250950"/>
            <a:ext cx="282575" cy="365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</a:t>
            </a:r>
          </a:p>
        </p:txBody>
      </p:sp>
      <p:sp>
        <p:nvSpPr>
          <p:cNvPr id="114731" name="Text Box 43"/>
          <p:cNvSpPr txBox="1">
            <a:spLocks noChangeArrowheads="1"/>
          </p:cNvSpPr>
          <p:nvPr/>
        </p:nvSpPr>
        <p:spPr bwMode="auto">
          <a:xfrm>
            <a:off x="4826000" y="1566863"/>
            <a:ext cx="2809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b</a:t>
            </a:r>
          </a:p>
        </p:txBody>
      </p:sp>
      <p:sp>
        <p:nvSpPr>
          <p:cNvPr id="114732" name="Text Box 44"/>
          <p:cNvSpPr txBox="1">
            <a:spLocks noChangeArrowheads="1"/>
          </p:cNvSpPr>
          <p:nvPr/>
        </p:nvSpPr>
        <p:spPr bwMode="auto">
          <a:xfrm>
            <a:off x="7251700" y="1301750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</a:p>
        </p:txBody>
      </p:sp>
      <p:sp>
        <p:nvSpPr>
          <p:cNvPr id="114733" name="Line 45"/>
          <p:cNvSpPr>
            <a:spLocks noChangeShapeType="1"/>
          </p:cNvSpPr>
          <p:nvPr/>
        </p:nvSpPr>
        <p:spPr bwMode="auto">
          <a:xfrm flipV="1">
            <a:off x="3657600" y="1620838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34" name="Line 46"/>
          <p:cNvSpPr>
            <a:spLocks noChangeShapeType="1"/>
          </p:cNvSpPr>
          <p:nvPr/>
        </p:nvSpPr>
        <p:spPr bwMode="auto">
          <a:xfrm>
            <a:off x="6281738" y="1317625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39" name="Freeform 51"/>
          <p:cNvSpPr>
            <a:spLocks/>
          </p:cNvSpPr>
          <p:nvPr/>
        </p:nvSpPr>
        <p:spPr bwMode="auto">
          <a:xfrm>
            <a:off x="4305300" y="1670050"/>
            <a:ext cx="2687638" cy="3543300"/>
          </a:xfrm>
          <a:custGeom>
            <a:avLst/>
            <a:gdLst/>
            <a:ahLst/>
            <a:cxnLst>
              <a:cxn ang="0">
                <a:pos x="348" y="2216"/>
              </a:cxn>
              <a:cxn ang="0">
                <a:pos x="212" y="1932"/>
              </a:cxn>
              <a:cxn ang="0">
                <a:pos x="8" y="2072"/>
              </a:cxn>
              <a:cxn ang="0">
                <a:pos x="248" y="2228"/>
              </a:cxn>
              <a:cxn ang="0">
                <a:pos x="960" y="1912"/>
              </a:cxn>
              <a:cxn ang="0">
                <a:pos x="1584" y="1072"/>
              </a:cxn>
              <a:cxn ang="0">
                <a:pos x="1612" y="0"/>
              </a:cxn>
            </a:cxnLst>
            <a:rect l="0" t="0" r="r" b="b"/>
            <a:pathLst>
              <a:path w="1693" h="2232">
                <a:moveTo>
                  <a:pt x="348" y="2216"/>
                </a:moveTo>
                <a:cubicBezTo>
                  <a:pt x="488" y="2080"/>
                  <a:pt x="352" y="1924"/>
                  <a:pt x="212" y="1932"/>
                </a:cubicBezTo>
                <a:cubicBezTo>
                  <a:pt x="72" y="1940"/>
                  <a:pt x="0" y="2031"/>
                  <a:pt x="8" y="2072"/>
                </a:cubicBezTo>
                <a:cubicBezTo>
                  <a:pt x="20" y="2124"/>
                  <a:pt x="64" y="2224"/>
                  <a:pt x="248" y="2228"/>
                </a:cubicBezTo>
                <a:cubicBezTo>
                  <a:pt x="432" y="2232"/>
                  <a:pt x="737" y="2105"/>
                  <a:pt x="960" y="1912"/>
                </a:cubicBezTo>
                <a:cubicBezTo>
                  <a:pt x="1183" y="1719"/>
                  <a:pt x="1475" y="1391"/>
                  <a:pt x="1584" y="1072"/>
                </a:cubicBezTo>
                <a:cubicBezTo>
                  <a:pt x="1693" y="753"/>
                  <a:pt x="1606" y="184"/>
                  <a:pt x="1612" y="0"/>
                </a:cubicBezTo>
              </a:path>
            </a:pathLst>
          </a:custGeom>
          <a:noFill/>
          <a:ln w="9525">
            <a:solidFill>
              <a:srgbClr val="FF00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4746" name="AutoShape 58" descr="Wide downward diagonal"/>
          <p:cNvSpPr>
            <a:spLocks/>
          </p:cNvSpPr>
          <p:nvPr/>
        </p:nvSpPr>
        <p:spPr bwMode="auto">
          <a:xfrm>
            <a:off x="1068388" y="322263"/>
            <a:ext cx="1247775" cy="900112"/>
          </a:xfrm>
          <a:prstGeom prst="borderCallout1">
            <a:avLst>
              <a:gd name="adj1" fmla="val 12699"/>
              <a:gd name="adj2" fmla="val 106106"/>
              <a:gd name="adj3" fmla="val 112523"/>
              <a:gd name="adj4" fmla="val 463486"/>
            </a:avLst>
          </a:prstGeom>
          <a:pattFill prst="wdDnDiag">
            <a:fgClr>
              <a:srgbClr val="FFCCCC"/>
            </a:fgClr>
            <a:bgClr>
              <a:schemeClr val="bg1"/>
            </a:bgClr>
          </a:pattFill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/>
              <a:t>Loss of Producer Surplus</a:t>
            </a: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4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AAE2E9-3825-4045-BDE2-7CE76B22E7CF}" type="slidenum">
              <a:rPr lang="en-US"/>
              <a:pPr/>
              <a:t>14</a:t>
            </a:fld>
            <a:endParaRPr lang="en-US"/>
          </a:p>
        </p:txBody>
      </p:sp>
      <p:sp>
        <p:nvSpPr>
          <p:cNvPr id="115716" name="Freeform 4" descr="Wide upward diagonal"/>
          <p:cNvSpPr>
            <a:spLocks/>
          </p:cNvSpPr>
          <p:nvPr/>
        </p:nvSpPr>
        <p:spPr bwMode="auto">
          <a:xfrm flipV="1">
            <a:off x="7077075" y="1317625"/>
            <a:ext cx="663575" cy="309563"/>
          </a:xfrm>
          <a:custGeom>
            <a:avLst/>
            <a:gdLst/>
            <a:ahLst/>
            <a:cxnLst>
              <a:cxn ang="0">
                <a:pos x="0" y="2"/>
              </a:cxn>
              <a:cxn ang="0">
                <a:pos x="418" y="0"/>
              </a:cxn>
              <a:cxn ang="0">
                <a:pos x="208" y="183"/>
              </a:cxn>
              <a:cxn ang="0">
                <a:pos x="0" y="2"/>
              </a:cxn>
            </a:cxnLst>
            <a:rect l="0" t="0" r="r" b="b"/>
            <a:pathLst>
              <a:path w="418" h="183">
                <a:moveTo>
                  <a:pt x="0" y="2"/>
                </a:moveTo>
                <a:cubicBezTo>
                  <a:pt x="165" y="2"/>
                  <a:pt x="286" y="3"/>
                  <a:pt x="418" y="0"/>
                </a:cubicBezTo>
                <a:cubicBezTo>
                  <a:pt x="319" y="93"/>
                  <a:pt x="295" y="111"/>
                  <a:pt x="208" y="183"/>
                </a:cubicBezTo>
                <a:cubicBezTo>
                  <a:pt x="100" y="106"/>
                  <a:pt x="74" y="72"/>
                  <a:pt x="0" y="2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20" name="Rectangle 8"/>
          <p:cNvSpPr>
            <a:spLocks noGrp="1" noChangeArrowheads="1"/>
          </p:cNvSpPr>
          <p:nvPr>
            <p:ph type="body" idx="1"/>
          </p:nvPr>
        </p:nvSpPr>
        <p:spPr>
          <a:xfrm>
            <a:off x="530225" y="2616200"/>
            <a:ext cx="8229600" cy="3713163"/>
          </a:xfrm>
        </p:spPr>
        <p:txBody>
          <a:bodyPr/>
          <a:lstStyle/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demanders lose	-a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suppliers gain	+(a+b)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	Country A gains	+b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B’s demanders gain	+(c+d)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B’s suppliers lose	-c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	</a:t>
            </a:r>
            <a:r>
              <a:rPr lang="en-US" sz="2800">
                <a:ea typeface="Arial" pitchFamily="-109" charset="0"/>
                <a:cs typeface="Arial" pitchFamily="-109" charset="0"/>
              </a:rPr>
              <a:t>→</a:t>
            </a:r>
            <a:r>
              <a:rPr lang="en-US" sz="2800"/>
              <a:t>Country B gains	+d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	</a:t>
            </a:r>
          </a:p>
        </p:txBody>
      </p:sp>
      <p:sp>
        <p:nvSpPr>
          <p:cNvPr id="115721" name="Rectangle 9"/>
          <p:cNvSpPr>
            <a:spLocks noChangeArrowheads="1"/>
          </p:cNvSpPr>
          <p:nvPr/>
        </p:nvSpPr>
        <p:spPr bwMode="auto">
          <a:xfrm>
            <a:off x="400050" y="1268413"/>
            <a:ext cx="2935288" cy="1041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</a:pPr>
            <a:r>
              <a:rPr lang="en-US" sz="2800"/>
              <a:t>Gains and losses from trade:</a:t>
            </a:r>
          </a:p>
        </p:txBody>
      </p:sp>
      <p:sp>
        <p:nvSpPr>
          <p:cNvPr id="115722" name="Line 10"/>
          <p:cNvSpPr>
            <a:spLocks noChangeShapeType="1"/>
          </p:cNvSpPr>
          <p:nvPr/>
        </p:nvSpPr>
        <p:spPr bwMode="auto">
          <a:xfrm>
            <a:off x="4137025" y="3700463"/>
            <a:ext cx="100171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23" name="Line 11"/>
          <p:cNvSpPr>
            <a:spLocks noChangeShapeType="1"/>
          </p:cNvSpPr>
          <p:nvPr/>
        </p:nvSpPr>
        <p:spPr bwMode="auto">
          <a:xfrm>
            <a:off x="4122738" y="5167313"/>
            <a:ext cx="1001712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25" name="Line 13"/>
          <p:cNvSpPr>
            <a:spLocks noChangeShapeType="1"/>
          </p:cNvSpPr>
          <p:nvPr/>
        </p:nvSpPr>
        <p:spPr bwMode="auto">
          <a:xfrm>
            <a:off x="6470650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26" name="Line 14"/>
          <p:cNvSpPr>
            <a:spLocks noChangeShapeType="1"/>
          </p:cNvSpPr>
          <p:nvPr/>
        </p:nvSpPr>
        <p:spPr bwMode="auto">
          <a:xfrm>
            <a:off x="6470650" y="2725738"/>
            <a:ext cx="183356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27" name="Text Box 15"/>
          <p:cNvSpPr txBox="1">
            <a:spLocks noChangeArrowheads="1"/>
          </p:cNvSpPr>
          <p:nvPr/>
        </p:nvSpPr>
        <p:spPr bwMode="auto">
          <a:xfrm>
            <a:off x="6734175" y="446088"/>
            <a:ext cx="143192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B</a:t>
            </a:r>
          </a:p>
        </p:txBody>
      </p:sp>
      <p:sp>
        <p:nvSpPr>
          <p:cNvPr id="115728" name="Text Box 16"/>
          <p:cNvSpPr txBox="1">
            <a:spLocks noChangeArrowheads="1"/>
          </p:cNvSpPr>
          <p:nvPr/>
        </p:nvSpPr>
        <p:spPr bwMode="auto">
          <a:xfrm>
            <a:off x="6196013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5729" name="Text Box 17"/>
          <p:cNvSpPr txBox="1">
            <a:spLocks noChangeArrowheads="1"/>
          </p:cNvSpPr>
          <p:nvPr/>
        </p:nvSpPr>
        <p:spPr bwMode="auto">
          <a:xfrm>
            <a:off x="8208963" y="27273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5730" name="Line 18"/>
          <p:cNvSpPr>
            <a:spLocks noChangeShapeType="1"/>
          </p:cNvSpPr>
          <p:nvPr/>
        </p:nvSpPr>
        <p:spPr bwMode="auto">
          <a:xfrm>
            <a:off x="6894513" y="830263"/>
            <a:ext cx="1220787" cy="115252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31" name="Line 19"/>
          <p:cNvSpPr>
            <a:spLocks noChangeShapeType="1"/>
          </p:cNvSpPr>
          <p:nvPr/>
        </p:nvSpPr>
        <p:spPr bwMode="auto">
          <a:xfrm flipV="1">
            <a:off x="6691313" y="830263"/>
            <a:ext cx="1189037" cy="1189037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32" name="Line 20"/>
          <p:cNvSpPr>
            <a:spLocks noChangeShapeType="1"/>
          </p:cNvSpPr>
          <p:nvPr/>
        </p:nvSpPr>
        <p:spPr bwMode="auto">
          <a:xfrm>
            <a:off x="4027488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33" name="Line 21"/>
          <p:cNvSpPr>
            <a:spLocks noChangeShapeType="1"/>
          </p:cNvSpPr>
          <p:nvPr/>
        </p:nvSpPr>
        <p:spPr bwMode="auto">
          <a:xfrm>
            <a:off x="4027488" y="2725738"/>
            <a:ext cx="1833562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34" name="Text Box 22"/>
          <p:cNvSpPr txBox="1">
            <a:spLocks noChangeArrowheads="1"/>
          </p:cNvSpPr>
          <p:nvPr/>
        </p:nvSpPr>
        <p:spPr bwMode="auto">
          <a:xfrm>
            <a:off x="4248150" y="431800"/>
            <a:ext cx="14049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A</a:t>
            </a:r>
          </a:p>
        </p:txBody>
      </p:sp>
      <p:sp>
        <p:nvSpPr>
          <p:cNvPr id="115735" name="Text Box 23"/>
          <p:cNvSpPr txBox="1">
            <a:spLocks noChangeArrowheads="1"/>
          </p:cNvSpPr>
          <p:nvPr/>
        </p:nvSpPr>
        <p:spPr bwMode="auto">
          <a:xfrm>
            <a:off x="3709988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5736" name="Text Box 24"/>
          <p:cNvSpPr txBox="1">
            <a:spLocks noChangeArrowheads="1"/>
          </p:cNvSpPr>
          <p:nvPr/>
        </p:nvSpPr>
        <p:spPr bwMode="auto">
          <a:xfrm>
            <a:off x="5765800" y="2725738"/>
            <a:ext cx="2825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5737" name="Line 25"/>
          <p:cNvSpPr>
            <a:spLocks noChangeShapeType="1"/>
          </p:cNvSpPr>
          <p:nvPr/>
        </p:nvSpPr>
        <p:spPr bwMode="auto">
          <a:xfrm>
            <a:off x="4219575" y="1263650"/>
            <a:ext cx="1452563" cy="1274763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38" name="Line 26"/>
          <p:cNvSpPr>
            <a:spLocks noChangeShapeType="1"/>
          </p:cNvSpPr>
          <p:nvPr/>
        </p:nvSpPr>
        <p:spPr bwMode="auto">
          <a:xfrm flipV="1">
            <a:off x="4270375" y="1279525"/>
            <a:ext cx="1425575" cy="12588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39" name="Line 27"/>
          <p:cNvSpPr>
            <a:spLocks noChangeShapeType="1"/>
          </p:cNvSpPr>
          <p:nvPr/>
        </p:nvSpPr>
        <p:spPr bwMode="auto">
          <a:xfrm flipH="1">
            <a:off x="4027488" y="1919288"/>
            <a:ext cx="9398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40" name="Line 28"/>
          <p:cNvSpPr>
            <a:spLocks noChangeShapeType="1"/>
          </p:cNvSpPr>
          <p:nvPr/>
        </p:nvSpPr>
        <p:spPr bwMode="auto">
          <a:xfrm flipH="1" flipV="1">
            <a:off x="4032250" y="1308100"/>
            <a:ext cx="335915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41" name="Line 29"/>
          <p:cNvSpPr>
            <a:spLocks noChangeShapeType="1"/>
          </p:cNvSpPr>
          <p:nvPr/>
        </p:nvSpPr>
        <p:spPr bwMode="auto">
          <a:xfrm>
            <a:off x="4027488" y="1628775"/>
            <a:ext cx="3711575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42" name="Text Box 30"/>
          <p:cNvSpPr txBox="1">
            <a:spLocks noChangeArrowheads="1"/>
          </p:cNvSpPr>
          <p:nvPr/>
        </p:nvSpPr>
        <p:spPr bwMode="auto">
          <a:xfrm>
            <a:off x="5626100" y="2327275"/>
            <a:ext cx="5286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5743" name="Text Box 31"/>
          <p:cNvSpPr txBox="1">
            <a:spLocks noChangeArrowheads="1"/>
          </p:cNvSpPr>
          <p:nvPr/>
        </p:nvSpPr>
        <p:spPr bwMode="auto">
          <a:xfrm>
            <a:off x="8021638" y="1928813"/>
            <a:ext cx="4857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5744" name="Text Box 32"/>
          <p:cNvSpPr txBox="1">
            <a:spLocks noChangeArrowheads="1"/>
          </p:cNvSpPr>
          <p:nvPr/>
        </p:nvSpPr>
        <p:spPr bwMode="auto">
          <a:xfrm>
            <a:off x="7880350" y="681038"/>
            <a:ext cx="4572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5745" name="Text Box 33"/>
          <p:cNvSpPr txBox="1">
            <a:spLocks noChangeArrowheads="1"/>
          </p:cNvSpPr>
          <p:nvPr/>
        </p:nvSpPr>
        <p:spPr bwMode="auto">
          <a:xfrm>
            <a:off x="5622925" y="935038"/>
            <a:ext cx="60166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5746" name="Text Box 34"/>
          <p:cNvSpPr txBox="1">
            <a:spLocks noChangeArrowheads="1"/>
          </p:cNvSpPr>
          <p:nvPr/>
        </p:nvSpPr>
        <p:spPr bwMode="auto">
          <a:xfrm>
            <a:off x="3603625" y="1751013"/>
            <a:ext cx="63023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5747" name="Text Box 35"/>
          <p:cNvSpPr txBox="1">
            <a:spLocks noChangeArrowheads="1"/>
          </p:cNvSpPr>
          <p:nvPr/>
        </p:nvSpPr>
        <p:spPr bwMode="auto">
          <a:xfrm>
            <a:off x="3619500" y="1150938"/>
            <a:ext cx="5445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5748" name="Text Box 36"/>
          <p:cNvSpPr txBox="1">
            <a:spLocks noChangeArrowheads="1"/>
          </p:cNvSpPr>
          <p:nvPr/>
        </p:nvSpPr>
        <p:spPr bwMode="auto">
          <a:xfrm>
            <a:off x="3627438" y="1438275"/>
            <a:ext cx="5873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P</a:t>
            </a:r>
            <a:r>
              <a:rPr lang="en-US" baseline="-25000">
                <a:solidFill>
                  <a:srgbClr val="FF0000"/>
                </a:solidFill>
              </a:rPr>
              <a:t>F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115749" name="AutoShape 37"/>
          <p:cNvSpPr>
            <a:spLocks/>
          </p:cNvSpPr>
          <p:nvPr/>
        </p:nvSpPr>
        <p:spPr bwMode="auto">
          <a:xfrm rot="5400000">
            <a:off x="4918076" y="1249362"/>
            <a:ext cx="100012" cy="658813"/>
          </a:xfrm>
          <a:prstGeom prst="leftBrace">
            <a:avLst>
              <a:gd name="adj1" fmla="val 54894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50" name="Text Box 38"/>
          <p:cNvSpPr txBox="1">
            <a:spLocks noChangeArrowheads="1"/>
          </p:cNvSpPr>
          <p:nvPr/>
        </p:nvSpPr>
        <p:spPr bwMode="auto">
          <a:xfrm>
            <a:off x="4692650" y="1243013"/>
            <a:ext cx="8143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Exp</a:t>
            </a:r>
          </a:p>
        </p:txBody>
      </p:sp>
      <p:sp>
        <p:nvSpPr>
          <p:cNvPr id="115751" name="AutoShape 39"/>
          <p:cNvSpPr>
            <a:spLocks/>
          </p:cNvSpPr>
          <p:nvPr/>
        </p:nvSpPr>
        <p:spPr bwMode="auto">
          <a:xfrm rot="16200000" flipV="1">
            <a:off x="7360444" y="1350169"/>
            <a:ext cx="100013" cy="657225"/>
          </a:xfrm>
          <a:prstGeom prst="leftBrace">
            <a:avLst>
              <a:gd name="adj1" fmla="val 54762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52" name="Text Box 40"/>
          <p:cNvSpPr txBox="1">
            <a:spLocks noChangeArrowheads="1"/>
          </p:cNvSpPr>
          <p:nvPr/>
        </p:nvSpPr>
        <p:spPr bwMode="auto">
          <a:xfrm>
            <a:off x="7165975" y="1677988"/>
            <a:ext cx="7858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Imp</a:t>
            </a:r>
          </a:p>
        </p:txBody>
      </p:sp>
      <p:sp>
        <p:nvSpPr>
          <p:cNvPr id="115753" name="Text Box 41"/>
          <p:cNvSpPr txBox="1">
            <a:spLocks noChangeArrowheads="1"/>
          </p:cNvSpPr>
          <p:nvPr/>
        </p:nvSpPr>
        <p:spPr bwMode="auto">
          <a:xfrm>
            <a:off x="4235450" y="1571625"/>
            <a:ext cx="28098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a</a:t>
            </a:r>
          </a:p>
        </p:txBody>
      </p:sp>
      <p:sp>
        <p:nvSpPr>
          <p:cNvPr id="115754" name="Text Box 42"/>
          <p:cNvSpPr txBox="1">
            <a:spLocks noChangeArrowheads="1"/>
          </p:cNvSpPr>
          <p:nvPr/>
        </p:nvSpPr>
        <p:spPr bwMode="auto">
          <a:xfrm>
            <a:off x="6699250" y="1250950"/>
            <a:ext cx="282575" cy="365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</a:t>
            </a:r>
          </a:p>
        </p:txBody>
      </p:sp>
      <p:sp>
        <p:nvSpPr>
          <p:cNvPr id="115755" name="Text Box 43"/>
          <p:cNvSpPr txBox="1">
            <a:spLocks noChangeArrowheads="1"/>
          </p:cNvSpPr>
          <p:nvPr/>
        </p:nvSpPr>
        <p:spPr bwMode="auto">
          <a:xfrm>
            <a:off x="4826000" y="1566863"/>
            <a:ext cx="2809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b</a:t>
            </a:r>
          </a:p>
        </p:txBody>
      </p:sp>
      <p:sp>
        <p:nvSpPr>
          <p:cNvPr id="115756" name="Text Box 44"/>
          <p:cNvSpPr txBox="1">
            <a:spLocks noChangeArrowheads="1"/>
          </p:cNvSpPr>
          <p:nvPr/>
        </p:nvSpPr>
        <p:spPr bwMode="auto">
          <a:xfrm>
            <a:off x="7251700" y="1301750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</a:p>
        </p:txBody>
      </p:sp>
      <p:sp>
        <p:nvSpPr>
          <p:cNvPr id="115757" name="Line 45"/>
          <p:cNvSpPr>
            <a:spLocks noChangeShapeType="1"/>
          </p:cNvSpPr>
          <p:nvPr/>
        </p:nvSpPr>
        <p:spPr bwMode="auto">
          <a:xfrm flipV="1">
            <a:off x="3657600" y="1620838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58" name="Line 46"/>
          <p:cNvSpPr>
            <a:spLocks noChangeShapeType="1"/>
          </p:cNvSpPr>
          <p:nvPr/>
        </p:nvSpPr>
        <p:spPr bwMode="auto">
          <a:xfrm>
            <a:off x="6281738" y="1317625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5764" name="Freeform 52"/>
          <p:cNvSpPr>
            <a:spLocks/>
          </p:cNvSpPr>
          <p:nvPr/>
        </p:nvSpPr>
        <p:spPr bwMode="auto">
          <a:xfrm>
            <a:off x="4311650" y="1695450"/>
            <a:ext cx="3575050" cy="3987800"/>
          </a:xfrm>
          <a:custGeom>
            <a:avLst/>
            <a:gdLst/>
            <a:ahLst/>
            <a:cxnLst>
              <a:cxn ang="0">
                <a:pos x="348" y="2496"/>
              </a:cxn>
              <a:cxn ang="0">
                <a:pos x="212" y="2212"/>
              </a:cxn>
              <a:cxn ang="0">
                <a:pos x="8" y="2352"/>
              </a:cxn>
              <a:cxn ang="0">
                <a:pos x="248" y="2508"/>
              </a:cxn>
              <a:cxn ang="0">
                <a:pos x="998" y="2220"/>
              </a:cxn>
              <a:cxn ang="0">
                <a:pos x="1844" y="1368"/>
              </a:cxn>
              <a:cxn ang="0">
                <a:pos x="2114" y="0"/>
              </a:cxn>
            </a:cxnLst>
            <a:rect l="0" t="0" r="r" b="b"/>
            <a:pathLst>
              <a:path w="2252" h="2512">
                <a:moveTo>
                  <a:pt x="348" y="2496"/>
                </a:moveTo>
                <a:cubicBezTo>
                  <a:pt x="488" y="2360"/>
                  <a:pt x="352" y="2204"/>
                  <a:pt x="212" y="2212"/>
                </a:cubicBezTo>
                <a:cubicBezTo>
                  <a:pt x="72" y="2220"/>
                  <a:pt x="0" y="2311"/>
                  <a:pt x="8" y="2352"/>
                </a:cubicBezTo>
                <a:cubicBezTo>
                  <a:pt x="20" y="2404"/>
                  <a:pt x="64" y="2504"/>
                  <a:pt x="248" y="2508"/>
                </a:cubicBezTo>
                <a:cubicBezTo>
                  <a:pt x="432" y="2512"/>
                  <a:pt x="732" y="2410"/>
                  <a:pt x="998" y="2220"/>
                </a:cubicBezTo>
                <a:cubicBezTo>
                  <a:pt x="1264" y="2030"/>
                  <a:pt x="1658" y="1738"/>
                  <a:pt x="1844" y="1368"/>
                </a:cubicBezTo>
                <a:cubicBezTo>
                  <a:pt x="2030" y="998"/>
                  <a:pt x="2252" y="318"/>
                  <a:pt x="2114" y="0"/>
                </a:cubicBezTo>
              </a:path>
            </a:pathLst>
          </a:custGeom>
          <a:noFill/>
          <a:ln w="9525">
            <a:solidFill>
              <a:srgbClr val="00FF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4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6A90F1-7BD1-1E46-8163-76781CFCF753}" type="slidenum">
              <a:rPr lang="en-US"/>
              <a:pPr/>
              <a:t>15</a:t>
            </a:fld>
            <a:endParaRPr lang="en-US"/>
          </a:p>
        </p:txBody>
      </p:sp>
      <p:sp>
        <p:nvSpPr>
          <p:cNvPr id="116740" name="Freeform 4" descr="Wide upward diagonal"/>
          <p:cNvSpPr>
            <a:spLocks/>
          </p:cNvSpPr>
          <p:nvPr/>
        </p:nvSpPr>
        <p:spPr bwMode="auto">
          <a:xfrm flipV="1">
            <a:off x="7077075" y="1317625"/>
            <a:ext cx="663575" cy="309563"/>
          </a:xfrm>
          <a:custGeom>
            <a:avLst/>
            <a:gdLst/>
            <a:ahLst/>
            <a:cxnLst>
              <a:cxn ang="0">
                <a:pos x="0" y="2"/>
              </a:cxn>
              <a:cxn ang="0">
                <a:pos x="418" y="0"/>
              </a:cxn>
              <a:cxn ang="0">
                <a:pos x="208" y="183"/>
              </a:cxn>
              <a:cxn ang="0">
                <a:pos x="0" y="2"/>
              </a:cxn>
            </a:cxnLst>
            <a:rect l="0" t="0" r="r" b="b"/>
            <a:pathLst>
              <a:path w="418" h="183">
                <a:moveTo>
                  <a:pt x="0" y="2"/>
                </a:moveTo>
                <a:cubicBezTo>
                  <a:pt x="165" y="2"/>
                  <a:pt x="286" y="3"/>
                  <a:pt x="418" y="0"/>
                </a:cubicBezTo>
                <a:cubicBezTo>
                  <a:pt x="319" y="93"/>
                  <a:pt x="295" y="111"/>
                  <a:pt x="208" y="183"/>
                </a:cubicBezTo>
                <a:cubicBezTo>
                  <a:pt x="100" y="106"/>
                  <a:pt x="74" y="72"/>
                  <a:pt x="0" y="2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42" name="Freeform 6" descr="Wide upward diagonal"/>
          <p:cNvSpPr>
            <a:spLocks/>
          </p:cNvSpPr>
          <p:nvPr/>
        </p:nvSpPr>
        <p:spPr bwMode="auto">
          <a:xfrm>
            <a:off x="4638675" y="1628775"/>
            <a:ext cx="663575" cy="290513"/>
          </a:xfrm>
          <a:custGeom>
            <a:avLst/>
            <a:gdLst/>
            <a:ahLst/>
            <a:cxnLst>
              <a:cxn ang="0">
                <a:pos x="0" y="2"/>
              </a:cxn>
              <a:cxn ang="0">
                <a:pos x="418" y="0"/>
              </a:cxn>
              <a:cxn ang="0">
                <a:pos x="208" y="183"/>
              </a:cxn>
              <a:cxn ang="0">
                <a:pos x="0" y="2"/>
              </a:cxn>
            </a:cxnLst>
            <a:rect l="0" t="0" r="r" b="b"/>
            <a:pathLst>
              <a:path w="418" h="183">
                <a:moveTo>
                  <a:pt x="0" y="2"/>
                </a:moveTo>
                <a:cubicBezTo>
                  <a:pt x="165" y="2"/>
                  <a:pt x="286" y="3"/>
                  <a:pt x="418" y="0"/>
                </a:cubicBezTo>
                <a:cubicBezTo>
                  <a:pt x="319" y="93"/>
                  <a:pt x="295" y="111"/>
                  <a:pt x="208" y="183"/>
                </a:cubicBezTo>
                <a:cubicBezTo>
                  <a:pt x="100" y="106"/>
                  <a:pt x="74" y="72"/>
                  <a:pt x="0" y="2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44" name="Rectangle 8"/>
          <p:cNvSpPr>
            <a:spLocks noGrp="1" noChangeArrowheads="1"/>
          </p:cNvSpPr>
          <p:nvPr>
            <p:ph type="body" idx="1"/>
          </p:nvPr>
        </p:nvSpPr>
        <p:spPr>
          <a:xfrm>
            <a:off x="530225" y="2616200"/>
            <a:ext cx="8229600" cy="3713163"/>
          </a:xfrm>
        </p:spPr>
        <p:txBody>
          <a:bodyPr/>
          <a:lstStyle/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demanders lose	-a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A’s suppliers gain	+(a+b)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	Country A gains	+b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B’s demanders gain	+(c+d)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B’s suppliers lose	-c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	Country B gains	+d</a:t>
            </a:r>
          </a:p>
          <a:p>
            <a:pPr>
              <a:buFontTx/>
              <a:buNone/>
              <a:tabLst>
                <a:tab pos="4005263" algn="ctr"/>
              </a:tabLst>
            </a:pPr>
            <a:r>
              <a:rPr lang="en-US" sz="2800"/>
              <a:t>	 </a:t>
            </a:r>
            <a:r>
              <a:rPr lang="en-US" sz="2800">
                <a:ea typeface="Arial" pitchFamily="-109" charset="0"/>
                <a:cs typeface="Arial" pitchFamily="-109" charset="0"/>
              </a:rPr>
              <a:t>→</a:t>
            </a:r>
            <a:r>
              <a:rPr lang="en-US" sz="2800"/>
              <a:t> World gains	+(b+d)</a:t>
            </a:r>
          </a:p>
        </p:txBody>
      </p:sp>
      <p:sp>
        <p:nvSpPr>
          <p:cNvPr id="116745" name="Rectangle 9"/>
          <p:cNvSpPr>
            <a:spLocks noChangeArrowheads="1"/>
          </p:cNvSpPr>
          <p:nvPr/>
        </p:nvSpPr>
        <p:spPr bwMode="auto">
          <a:xfrm>
            <a:off x="400050" y="1268413"/>
            <a:ext cx="2935288" cy="1041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</a:pPr>
            <a:r>
              <a:rPr lang="en-US" sz="2800"/>
              <a:t>Gains and losses from trade:</a:t>
            </a:r>
          </a:p>
        </p:txBody>
      </p:sp>
      <p:sp>
        <p:nvSpPr>
          <p:cNvPr id="116746" name="Line 10"/>
          <p:cNvSpPr>
            <a:spLocks noChangeShapeType="1"/>
          </p:cNvSpPr>
          <p:nvPr/>
        </p:nvSpPr>
        <p:spPr bwMode="auto">
          <a:xfrm>
            <a:off x="4137025" y="3700463"/>
            <a:ext cx="100171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47" name="Line 11"/>
          <p:cNvSpPr>
            <a:spLocks noChangeShapeType="1"/>
          </p:cNvSpPr>
          <p:nvPr/>
        </p:nvSpPr>
        <p:spPr bwMode="auto">
          <a:xfrm>
            <a:off x="4122738" y="5167313"/>
            <a:ext cx="1001712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48" name="Rectangle 12"/>
          <p:cNvSpPr>
            <a:spLocks noChangeArrowheads="1"/>
          </p:cNvSpPr>
          <p:nvPr/>
        </p:nvSpPr>
        <p:spPr bwMode="auto">
          <a:xfrm>
            <a:off x="4005263" y="5718175"/>
            <a:ext cx="1249362" cy="522288"/>
          </a:xfrm>
          <a:prstGeom prst="rect">
            <a:avLst/>
          </a:prstGeom>
          <a:noFill/>
          <a:ln w="28575">
            <a:solidFill>
              <a:srgbClr val="00FF00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49" name="Line 13"/>
          <p:cNvSpPr>
            <a:spLocks noChangeShapeType="1"/>
          </p:cNvSpPr>
          <p:nvPr/>
        </p:nvSpPr>
        <p:spPr bwMode="auto">
          <a:xfrm>
            <a:off x="6470650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50" name="Line 14"/>
          <p:cNvSpPr>
            <a:spLocks noChangeShapeType="1"/>
          </p:cNvSpPr>
          <p:nvPr/>
        </p:nvSpPr>
        <p:spPr bwMode="auto">
          <a:xfrm>
            <a:off x="6470650" y="2725738"/>
            <a:ext cx="183356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51" name="Text Box 15"/>
          <p:cNvSpPr txBox="1">
            <a:spLocks noChangeArrowheads="1"/>
          </p:cNvSpPr>
          <p:nvPr/>
        </p:nvSpPr>
        <p:spPr bwMode="auto">
          <a:xfrm>
            <a:off x="6734175" y="446088"/>
            <a:ext cx="143192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B</a:t>
            </a:r>
          </a:p>
        </p:txBody>
      </p:sp>
      <p:sp>
        <p:nvSpPr>
          <p:cNvPr id="116752" name="Text Box 16"/>
          <p:cNvSpPr txBox="1">
            <a:spLocks noChangeArrowheads="1"/>
          </p:cNvSpPr>
          <p:nvPr/>
        </p:nvSpPr>
        <p:spPr bwMode="auto">
          <a:xfrm>
            <a:off x="6196013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6753" name="Text Box 17"/>
          <p:cNvSpPr txBox="1">
            <a:spLocks noChangeArrowheads="1"/>
          </p:cNvSpPr>
          <p:nvPr/>
        </p:nvSpPr>
        <p:spPr bwMode="auto">
          <a:xfrm>
            <a:off x="8208963" y="27273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6754" name="Line 18"/>
          <p:cNvSpPr>
            <a:spLocks noChangeShapeType="1"/>
          </p:cNvSpPr>
          <p:nvPr/>
        </p:nvSpPr>
        <p:spPr bwMode="auto">
          <a:xfrm>
            <a:off x="6894513" y="830263"/>
            <a:ext cx="1220787" cy="115252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55" name="Line 19"/>
          <p:cNvSpPr>
            <a:spLocks noChangeShapeType="1"/>
          </p:cNvSpPr>
          <p:nvPr/>
        </p:nvSpPr>
        <p:spPr bwMode="auto">
          <a:xfrm flipV="1">
            <a:off x="6691313" y="830263"/>
            <a:ext cx="1189037" cy="1189037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56" name="Line 20"/>
          <p:cNvSpPr>
            <a:spLocks noChangeShapeType="1"/>
          </p:cNvSpPr>
          <p:nvPr/>
        </p:nvSpPr>
        <p:spPr bwMode="auto">
          <a:xfrm>
            <a:off x="4027488" y="731838"/>
            <a:ext cx="0" cy="19939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57" name="Line 21"/>
          <p:cNvSpPr>
            <a:spLocks noChangeShapeType="1"/>
          </p:cNvSpPr>
          <p:nvPr/>
        </p:nvSpPr>
        <p:spPr bwMode="auto">
          <a:xfrm>
            <a:off x="4027488" y="2725738"/>
            <a:ext cx="1833562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58" name="Text Box 22"/>
          <p:cNvSpPr txBox="1">
            <a:spLocks noChangeArrowheads="1"/>
          </p:cNvSpPr>
          <p:nvPr/>
        </p:nvSpPr>
        <p:spPr bwMode="auto">
          <a:xfrm>
            <a:off x="4248150" y="431800"/>
            <a:ext cx="14049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Country A</a:t>
            </a:r>
          </a:p>
        </p:txBody>
      </p:sp>
      <p:sp>
        <p:nvSpPr>
          <p:cNvPr id="116759" name="Text Box 23"/>
          <p:cNvSpPr txBox="1">
            <a:spLocks noChangeArrowheads="1"/>
          </p:cNvSpPr>
          <p:nvPr/>
        </p:nvSpPr>
        <p:spPr bwMode="auto">
          <a:xfrm>
            <a:off x="3709988" y="631825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</a:p>
        </p:txBody>
      </p:sp>
      <p:sp>
        <p:nvSpPr>
          <p:cNvPr id="116760" name="Text Box 24"/>
          <p:cNvSpPr txBox="1">
            <a:spLocks noChangeArrowheads="1"/>
          </p:cNvSpPr>
          <p:nvPr/>
        </p:nvSpPr>
        <p:spPr bwMode="auto">
          <a:xfrm>
            <a:off x="5765800" y="2725738"/>
            <a:ext cx="2825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Q</a:t>
            </a:r>
          </a:p>
        </p:txBody>
      </p:sp>
      <p:sp>
        <p:nvSpPr>
          <p:cNvPr id="116761" name="Line 25"/>
          <p:cNvSpPr>
            <a:spLocks noChangeShapeType="1"/>
          </p:cNvSpPr>
          <p:nvPr/>
        </p:nvSpPr>
        <p:spPr bwMode="auto">
          <a:xfrm>
            <a:off x="4219575" y="1263650"/>
            <a:ext cx="1452563" cy="1274763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62" name="Line 26"/>
          <p:cNvSpPr>
            <a:spLocks noChangeShapeType="1"/>
          </p:cNvSpPr>
          <p:nvPr/>
        </p:nvSpPr>
        <p:spPr bwMode="auto">
          <a:xfrm flipV="1">
            <a:off x="4270375" y="1279525"/>
            <a:ext cx="1425575" cy="12588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63" name="Line 27"/>
          <p:cNvSpPr>
            <a:spLocks noChangeShapeType="1"/>
          </p:cNvSpPr>
          <p:nvPr/>
        </p:nvSpPr>
        <p:spPr bwMode="auto">
          <a:xfrm flipH="1">
            <a:off x="4027488" y="1919288"/>
            <a:ext cx="9398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64" name="Line 28"/>
          <p:cNvSpPr>
            <a:spLocks noChangeShapeType="1"/>
          </p:cNvSpPr>
          <p:nvPr/>
        </p:nvSpPr>
        <p:spPr bwMode="auto">
          <a:xfrm flipH="1" flipV="1">
            <a:off x="4032250" y="1308100"/>
            <a:ext cx="335915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65" name="Line 29"/>
          <p:cNvSpPr>
            <a:spLocks noChangeShapeType="1"/>
          </p:cNvSpPr>
          <p:nvPr/>
        </p:nvSpPr>
        <p:spPr bwMode="auto">
          <a:xfrm>
            <a:off x="4027488" y="1628775"/>
            <a:ext cx="3711575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66" name="Text Box 30"/>
          <p:cNvSpPr txBox="1">
            <a:spLocks noChangeArrowheads="1"/>
          </p:cNvSpPr>
          <p:nvPr/>
        </p:nvSpPr>
        <p:spPr bwMode="auto">
          <a:xfrm>
            <a:off x="5626100" y="2327275"/>
            <a:ext cx="52863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6767" name="Text Box 31"/>
          <p:cNvSpPr txBox="1">
            <a:spLocks noChangeArrowheads="1"/>
          </p:cNvSpPr>
          <p:nvPr/>
        </p:nvSpPr>
        <p:spPr bwMode="auto">
          <a:xfrm>
            <a:off x="8021638" y="1928813"/>
            <a:ext cx="4857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6768" name="Text Box 32"/>
          <p:cNvSpPr txBox="1">
            <a:spLocks noChangeArrowheads="1"/>
          </p:cNvSpPr>
          <p:nvPr/>
        </p:nvSpPr>
        <p:spPr bwMode="auto">
          <a:xfrm>
            <a:off x="7880350" y="681038"/>
            <a:ext cx="4572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6769" name="Text Box 33"/>
          <p:cNvSpPr txBox="1">
            <a:spLocks noChangeArrowheads="1"/>
          </p:cNvSpPr>
          <p:nvPr/>
        </p:nvSpPr>
        <p:spPr bwMode="auto">
          <a:xfrm>
            <a:off x="5622925" y="935038"/>
            <a:ext cx="60166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6770" name="Text Box 34"/>
          <p:cNvSpPr txBox="1">
            <a:spLocks noChangeArrowheads="1"/>
          </p:cNvSpPr>
          <p:nvPr/>
        </p:nvSpPr>
        <p:spPr bwMode="auto">
          <a:xfrm>
            <a:off x="3603625" y="1751013"/>
            <a:ext cx="63023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A</a:t>
            </a:r>
            <a:endParaRPr lang="en-US"/>
          </a:p>
        </p:txBody>
      </p:sp>
      <p:sp>
        <p:nvSpPr>
          <p:cNvPr id="116771" name="Text Box 35"/>
          <p:cNvSpPr txBox="1">
            <a:spLocks noChangeArrowheads="1"/>
          </p:cNvSpPr>
          <p:nvPr/>
        </p:nvSpPr>
        <p:spPr bwMode="auto">
          <a:xfrm>
            <a:off x="3619500" y="1150938"/>
            <a:ext cx="5445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P</a:t>
            </a:r>
            <a:r>
              <a:rPr lang="en-US" baseline="-25000"/>
              <a:t>B</a:t>
            </a:r>
            <a:endParaRPr lang="en-US"/>
          </a:p>
        </p:txBody>
      </p:sp>
      <p:sp>
        <p:nvSpPr>
          <p:cNvPr id="116772" name="Text Box 36"/>
          <p:cNvSpPr txBox="1">
            <a:spLocks noChangeArrowheads="1"/>
          </p:cNvSpPr>
          <p:nvPr/>
        </p:nvSpPr>
        <p:spPr bwMode="auto">
          <a:xfrm>
            <a:off x="3627438" y="1438275"/>
            <a:ext cx="5873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P</a:t>
            </a:r>
            <a:r>
              <a:rPr lang="en-US" baseline="-25000">
                <a:solidFill>
                  <a:srgbClr val="FF0000"/>
                </a:solidFill>
              </a:rPr>
              <a:t>F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116773" name="AutoShape 37"/>
          <p:cNvSpPr>
            <a:spLocks/>
          </p:cNvSpPr>
          <p:nvPr/>
        </p:nvSpPr>
        <p:spPr bwMode="auto">
          <a:xfrm rot="5400000">
            <a:off x="4918076" y="1249362"/>
            <a:ext cx="100012" cy="658813"/>
          </a:xfrm>
          <a:prstGeom prst="leftBrace">
            <a:avLst>
              <a:gd name="adj1" fmla="val 54894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74" name="Text Box 38"/>
          <p:cNvSpPr txBox="1">
            <a:spLocks noChangeArrowheads="1"/>
          </p:cNvSpPr>
          <p:nvPr/>
        </p:nvSpPr>
        <p:spPr bwMode="auto">
          <a:xfrm>
            <a:off x="4692650" y="1243013"/>
            <a:ext cx="8143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Exp</a:t>
            </a:r>
          </a:p>
        </p:txBody>
      </p:sp>
      <p:sp>
        <p:nvSpPr>
          <p:cNvPr id="116775" name="AutoShape 39"/>
          <p:cNvSpPr>
            <a:spLocks/>
          </p:cNvSpPr>
          <p:nvPr/>
        </p:nvSpPr>
        <p:spPr bwMode="auto">
          <a:xfrm rot="16200000" flipV="1">
            <a:off x="7360444" y="1350169"/>
            <a:ext cx="100013" cy="657225"/>
          </a:xfrm>
          <a:prstGeom prst="leftBrace">
            <a:avLst>
              <a:gd name="adj1" fmla="val 54762"/>
              <a:gd name="adj2" fmla="val 50000"/>
            </a:avLst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76" name="Text Box 40"/>
          <p:cNvSpPr txBox="1">
            <a:spLocks noChangeArrowheads="1"/>
          </p:cNvSpPr>
          <p:nvPr/>
        </p:nvSpPr>
        <p:spPr bwMode="auto">
          <a:xfrm>
            <a:off x="7165975" y="1677988"/>
            <a:ext cx="7858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Imp</a:t>
            </a:r>
          </a:p>
        </p:txBody>
      </p:sp>
      <p:sp>
        <p:nvSpPr>
          <p:cNvPr id="116778" name="Text Box 42"/>
          <p:cNvSpPr txBox="1">
            <a:spLocks noChangeArrowheads="1"/>
          </p:cNvSpPr>
          <p:nvPr/>
        </p:nvSpPr>
        <p:spPr bwMode="auto">
          <a:xfrm>
            <a:off x="6699250" y="1250950"/>
            <a:ext cx="282575" cy="365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c</a:t>
            </a:r>
          </a:p>
        </p:txBody>
      </p:sp>
      <p:sp>
        <p:nvSpPr>
          <p:cNvPr id="116779" name="Text Box 43"/>
          <p:cNvSpPr txBox="1">
            <a:spLocks noChangeArrowheads="1"/>
          </p:cNvSpPr>
          <p:nvPr/>
        </p:nvSpPr>
        <p:spPr bwMode="auto">
          <a:xfrm>
            <a:off x="4826000" y="1566863"/>
            <a:ext cx="2809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b</a:t>
            </a:r>
          </a:p>
        </p:txBody>
      </p:sp>
      <p:sp>
        <p:nvSpPr>
          <p:cNvPr id="116780" name="Text Box 44"/>
          <p:cNvSpPr txBox="1">
            <a:spLocks noChangeArrowheads="1"/>
          </p:cNvSpPr>
          <p:nvPr/>
        </p:nvSpPr>
        <p:spPr bwMode="auto">
          <a:xfrm>
            <a:off x="7251700" y="1301750"/>
            <a:ext cx="282575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</a:p>
        </p:txBody>
      </p:sp>
      <p:sp>
        <p:nvSpPr>
          <p:cNvPr id="116781" name="Line 45"/>
          <p:cNvSpPr>
            <a:spLocks noChangeShapeType="1"/>
          </p:cNvSpPr>
          <p:nvPr/>
        </p:nvSpPr>
        <p:spPr bwMode="auto">
          <a:xfrm flipV="1">
            <a:off x="3657600" y="1620838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82" name="Line 46"/>
          <p:cNvSpPr>
            <a:spLocks noChangeShapeType="1"/>
          </p:cNvSpPr>
          <p:nvPr/>
        </p:nvSpPr>
        <p:spPr bwMode="auto">
          <a:xfrm>
            <a:off x="6281738" y="1317625"/>
            <a:ext cx="0" cy="295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89" name="Freeform 53"/>
          <p:cNvSpPr>
            <a:spLocks/>
          </p:cNvSpPr>
          <p:nvPr/>
        </p:nvSpPr>
        <p:spPr bwMode="auto">
          <a:xfrm>
            <a:off x="5162550" y="1838325"/>
            <a:ext cx="1403350" cy="4171950"/>
          </a:xfrm>
          <a:custGeom>
            <a:avLst/>
            <a:gdLst/>
            <a:ahLst/>
            <a:cxnLst>
              <a:cxn ang="0">
                <a:pos x="54" y="2628"/>
              </a:cxn>
              <a:cxn ang="0">
                <a:pos x="624" y="2316"/>
              </a:cxn>
              <a:cxn ang="0">
                <a:pos x="780" y="1392"/>
              </a:cxn>
              <a:cxn ang="0">
                <a:pos x="0" y="0"/>
              </a:cxn>
            </a:cxnLst>
            <a:rect l="0" t="0" r="r" b="b"/>
            <a:pathLst>
              <a:path w="884" h="2628">
                <a:moveTo>
                  <a:pt x="54" y="2628"/>
                </a:moveTo>
                <a:cubicBezTo>
                  <a:pt x="179" y="2580"/>
                  <a:pt x="503" y="2522"/>
                  <a:pt x="624" y="2316"/>
                </a:cubicBezTo>
                <a:cubicBezTo>
                  <a:pt x="745" y="2110"/>
                  <a:pt x="884" y="1778"/>
                  <a:pt x="780" y="1392"/>
                </a:cubicBezTo>
                <a:cubicBezTo>
                  <a:pt x="676" y="1006"/>
                  <a:pt x="162" y="290"/>
                  <a:pt x="0" y="0"/>
                </a:cubicBezTo>
              </a:path>
            </a:pathLst>
          </a:custGeom>
          <a:noFill/>
          <a:ln w="28575" cmpd="sng">
            <a:solidFill>
              <a:srgbClr val="00FF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6790" name="Freeform 54"/>
          <p:cNvSpPr>
            <a:spLocks/>
          </p:cNvSpPr>
          <p:nvPr/>
        </p:nvSpPr>
        <p:spPr bwMode="auto">
          <a:xfrm>
            <a:off x="5953125" y="1714500"/>
            <a:ext cx="1454150" cy="4010025"/>
          </a:xfrm>
          <a:custGeom>
            <a:avLst/>
            <a:gdLst/>
            <a:ahLst/>
            <a:cxnLst>
              <a:cxn ang="0">
                <a:pos x="0" y="2526"/>
              </a:cxn>
              <a:cxn ang="0">
                <a:pos x="786" y="1484"/>
              </a:cxn>
              <a:cxn ang="0">
                <a:pos x="780" y="0"/>
              </a:cxn>
            </a:cxnLst>
            <a:rect l="0" t="0" r="r" b="b"/>
            <a:pathLst>
              <a:path w="916" h="2526">
                <a:moveTo>
                  <a:pt x="0" y="2526"/>
                </a:moveTo>
                <a:cubicBezTo>
                  <a:pt x="192" y="2382"/>
                  <a:pt x="656" y="1905"/>
                  <a:pt x="786" y="1484"/>
                </a:cubicBezTo>
                <a:cubicBezTo>
                  <a:pt x="916" y="1063"/>
                  <a:pt x="648" y="486"/>
                  <a:pt x="780" y="0"/>
                </a:cubicBezTo>
              </a:path>
            </a:pathLst>
          </a:custGeom>
          <a:noFill/>
          <a:ln w="28575" cmpd="sng">
            <a:solidFill>
              <a:srgbClr val="00FF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CF39C7-D43E-EA49-B838-4F4352AFB4F2}" type="slidenum">
              <a:rPr lang="en-US"/>
              <a:pPr/>
              <a:t>16</a:t>
            </a:fld>
            <a:endParaRPr lang="en-US"/>
          </a:p>
        </p:txBody>
      </p:sp>
      <p:sp>
        <p:nvSpPr>
          <p:cNvPr id="798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What Determines Prices, </a:t>
            </a:r>
            <a:br>
              <a:rPr lang="en-US" sz="4000"/>
            </a:br>
            <a:r>
              <a:rPr lang="en-US" sz="4000"/>
              <a:t>and Thus Trade?</a:t>
            </a:r>
          </a:p>
        </p:txBody>
      </p:sp>
      <p:sp>
        <p:nvSpPr>
          <p:cNvPr id="798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/>
              <a:t>Prices determined by</a:t>
            </a:r>
          </a:p>
          <a:p>
            <a:pPr lvl="1"/>
            <a:r>
              <a:rPr lang="en-US" sz="2400" dirty="0"/>
              <a:t>Productivity of labor (and other factors)</a:t>
            </a:r>
          </a:p>
          <a:p>
            <a:pPr lvl="1"/>
            <a:r>
              <a:rPr lang="en-US" sz="2400" dirty="0"/>
              <a:t>Price of labor (</a:t>
            </a:r>
            <a:r>
              <a:rPr lang="en-US" sz="2400" dirty="0" err="1"/>
              <a:t>w</a:t>
            </a:r>
            <a:r>
              <a:rPr lang="en-US" sz="2400" dirty="0"/>
              <a:t>=wage)</a:t>
            </a:r>
          </a:p>
          <a:p>
            <a:pPr lvl="1"/>
            <a:r>
              <a:rPr lang="en-US" sz="2400" dirty="0"/>
              <a:t>Exchange rate (E) (i.e., prices of currencies)</a:t>
            </a:r>
          </a:p>
          <a:p>
            <a:r>
              <a:rPr lang="en-US" sz="2800" dirty="0"/>
              <a:t>Since </a:t>
            </a:r>
            <a:r>
              <a:rPr lang="en-US" sz="2800" dirty="0" err="1"/>
              <a:t>w</a:t>
            </a:r>
            <a:r>
              <a:rPr lang="en-US" sz="2800" dirty="0"/>
              <a:t> and E are largely common to all sectors</a:t>
            </a:r>
          </a:p>
          <a:p>
            <a:pPr lvl="1"/>
            <a:r>
              <a:rPr lang="en-US" sz="2400" dirty="0"/>
              <a:t>The main determinant of how individual sectors trade (i.e., whether they export or import) is </a:t>
            </a:r>
            <a:r>
              <a:rPr lang="en-US" sz="2400" u="sng" dirty="0"/>
              <a:t>Productivity</a:t>
            </a:r>
            <a:r>
              <a:rPr lang="en-US" sz="2400" dirty="0"/>
              <a:t> in sectors </a:t>
            </a:r>
          </a:p>
          <a:p>
            <a:pPr lvl="1"/>
            <a:r>
              <a:rPr lang="en-US" sz="2400" dirty="0"/>
              <a:t>High (relative) productivity, i.e., output per worker</a:t>
            </a:r>
          </a:p>
          <a:p>
            <a:pPr lvl="2"/>
            <a:r>
              <a:rPr lang="en-US" sz="2000" dirty="0"/>
              <a:t>Implies low (relative) price</a:t>
            </a:r>
          </a:p>
          <a:p>
            <a:pPr lvl="2"/>
            <a:r>
              <a:rPr lang="en-US" sz="2000" dirty="0"/>
              <a:t>And hence export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9875" grpId="0" uiExpand="1" build="p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552A4E-0A52-614D-8E82-BB0BC8B17E14}" type="slidenum">
              <a:rPr lang="en-US"/>
              <a:pPr/>
              <a:t>17</a:t>
            </a:fld>
            <a:endParaRPr lang="en-US"/>
          </a:p>
        </p:txBody>
      </p:sp>
      <p:sp>
        <p:nvSpPr>
          <p:cNvPr id="808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Adjustment Mechanism</a:t>
            </a:r>
          </a:p>
        </p:txBody>
      </p:sp>
      <p:sp>
        <p:nvSpPr>
          <p:cNvPr id="8089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What if </a:t>
            </a:r>
            <a:r>
              <a:rPr lang="en-US" u="sng" dirty="0"/>
              <a:t>all</a:t>
            </a:r>
            <a:r>
              <a:rPr lang="en-US" dirty="0"/>
              <a:t> of a country’s prices are too high for it to export at all?</a:t>
            </a:r>
          </a:p>
          <a:p>
            <a:pPr marL="0" indent="0">
              <a:buNone/>
            </a:pPr>
            <a:r>
              <a:rPr lang="en-US" dirty="0"/>
              <a:t>	Then either:</a:t>
            </a:r>
          </a:p>
          <a:p>
            <a:pPr lvl="1"/>
            <a:r>
              <a:rPr lang="en-US" dirty="0"/>
              <a:t>Exchange rate (value of currency) will fall</a:t>
            </a:r>
          </a:p>
          <a:p>
            <a:pPr lvl="2"/>
            <a:r>
              <a:rPr lang="en-US" dirty="0"/>
              <a:t>Because otherwise nobody would buy its currency, </a:t>
            </a:r>
          </a:p>
          <a:p>
            <a:pPr lvl="1">
              <a:buNone/>
            </a:pPr>
            <a:r>
              <a:rPr lang="en-US" dirty="0"/>
              <a:t>Or:</a:t>
            </a:r>
          </a:p>
          <a:p>
            <a:pPr lvl="1"/>
            <a:r>
              <a:rPr lang="en-US" dirty="0"/>
              <a:t>Wages will fall</a:t>
            </a:r>
          </a:p>
          <a:p>
            <a:pPr lvl="2"/>
            <a:r>
              <a:rPr lang="en-US" dirty="0"/>
              <a:t>Because nobody would hire its labor</a:t>
            </a:r>
          </a:p>
          <a:p>
            <a:pPr lvl="1">
              <a:buFontTx/>
              <a:buNone/>
            </a:pPr>
            <a:r>
              <a:rPr lang="en-US" dirty="0">
                <a:latin typeface="Wingdings"/>
                <a:ea typeface="Wingdings"/>
                <a:cs typeface="Wingdings"/>
                <a:sym typeface="Wingdings"/>
              </a:rPr>
              <a:t></a:t>
            </a:r>
            <a:r>
              <a:rPr lang="en-US" dirty="0"/>
              <a:t>Either of these will lower the country’s prices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8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89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89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89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89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89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89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89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0899" grpId="0" build="p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05150F-E9FF-D14B-A1CB-66EFD4194600}" type="slidenum">
              <a:rPr lang="en-US"/>
              <a:pPr/>
              <a:t>18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Outline: Comparative Advantage and the Gains from Trade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Why Countries Trade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Price Differences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Supply and Demand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Determinants of Prices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Ricardian Model of Trade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Examples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Wages and Prices in the Ricardian Model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Lessons from the Ricardian Model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Generality of the Gains from Trade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Identifying Comparative Advantage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Critiques of Comparative Advantage</a:t>
            </a:r>
          </a:p>
          <a:p>
            <a:pPr>
              <a:lnSpc>
                <a:spcPct val="80000"/>
              </a:lnSpc>
            </a:pPr>
            <a:endParaRPr lang="en-US" sz="2800" dirty="0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827495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289BA9-0101-1B49-B6D9-54DF7A95748B}" type="slidenum">
              <a:rPr lang="en-US"/>
              <a:pPr/>
              <a:t>19</a:t>
            </a:fld>
            <a:endParaRPr lang="en-US"/>
          </a:p>
        </p:txBody>
      </p:sp>
      <p:sp>
        <p:nvSpPr>
          <p:cNvPr id="819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819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5000415"/>
          </a:xfrm>
        </p:spPr>
        <p:txBody>
          <a:bodyPr/>
          <a:lstStyle/>
          <a:p>
            <a:r>
              <a:rPr lang="en-US" sz="2800" dirty="0"/>
              <a:t>Due to David Ricardo (1772-1823)</a:t>
            </a:r>
          </a:p>
          <a:p>
            <a:pPr>
              <a:buNone/>
            </a:pPr>
            <a:r>
              <a:rPr lang="en-US" sz="2800" dirty="0"/>
              <a:t>Assumptions:</a:t>
            </a:r>
          </a:p>
          <a:p>
            <a:r>
              <a:rPr lang="en-US" sz="2800" dirty="0"/>
              <a:t>Production uses only labor</a:t>
            </a:r>
          </a:p>
          <a:p>
            <a:r>
              <a:rPr lang="en-US" sz="2800" dirty="0"/>
              <a:t>Technology:  </a:t>
            </a:r>
          </a:p>
          <a:p>
            <a:pPr lvl="1"/>
            <a:r>
              <a:rPr lang="en-US" sz="2400" dirty="0"/>
              <a:t>Constant unit labor requirements </a:t>
            </a:r>
          </a:p>
          <a:p>
            <a:pPr lvl="1">
              <a:buFontTx/>
              <a:buNone/>
            </a:pPr>
            <a:r>
              <a:rPr lang="en-US" sz="2400" dirty="0"/>
              <a:t>		(labor per unit of output)</a:t>
            </a:r>
          </a:p>
          <a:p>
            <a:pPr lvl="1"/>
            <a:r>
              <a:rPr lang="en-US" sz="2400" dirty="0"/>
              <a:t>Or equivalently, constant labor productivities</a:t>
            </a:r>
          </a:p>
          <a:p>
            <a:pPr lvl="1">
              <a:buFontTx/>
              <a:buNone/>
            </a:pPr>
            <a:r>
              <a:rPr lang="en-US" sz="2400" dirty="0"/>
              <a:t>		(output per unit of labor)</a:t>
            </a:r>
          </a:p>
          <a:p>
            <a:pPr lvl="1">
              <a:buFontTx/>
              <a:buNone/>
            </a:pPr>
            <a:r>
              <a:rPr lang="en-US" sz="2400" dirty="0"/>
              <a:t>(“constant” here means </a:t>
            </a:r>
            <a:r>
              <a:rPr lang="en-US" sz="2400"/>
              <a:t>“does not </a:t>
            </a:r>
            <a:r>
              <a:rPr lang="en-US" sz="2400" dirty="0"/>
              <a:t>vary with output”)</a:t>
            </a:r>
          </a:p>
          <a:p>
            <a:pPr lvl="1">
              <a:buFontTx/>
              <a:buNone/>
            </a:pPr>
            <a:endParaRPr lang="en-US" sz="2400" dirty="0"/>
          </a:p>
        </p:txBody>
      </p:sp>
      <p:pic>
        <p:nvPicPr>
          <p:cNvPr id="81925" name="Picture 5" descr="ricardo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232650" y="1704975"/>
            <a:ext cx="1295400" cy="220027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1923" grpId="0" uiExpand="1" build="p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0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7E73FE-933D-1048-A8D7-81D569746102}" type="slidenum">
              <a:rPr lang="en-US"/>
              <a:pPr/>
              <a:t>20</a:t>
            </a:fld>
            <a:endParaRPr lang="en-US"/>
          </a:p>
        </p:txBody>
      </p:sp>
      <p:sp>
        <p:nvSpPr>
          <p:cNvPr id="829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8294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7434263" cy="750888"/>
          </a:xfrm>
        </p:spPr>
        <p:txBody>
          <a:bodyPr/>
          <a:lstStyle/>
          <a:p>
            <a:r>
              <a:rPr lang="en-US" sz="2800"/>
              <a:t>Example 1 (Absolute Advantage):</a:t>
            </a:r>
          </a:p>
          <a:p>
            <a:endParaRPr lang="en-US" sz="2800"/>
          </a:p>
          <a:p>
            <a:pPr lvl="1">
              <a:buFontTx/>
              <a:buNone/>
            </a:pPr>
            <a:endParaRPr lang="en-US" sz="2400"/>
          </a:p>
        </p:txBody>
      </p:sp>
      <p:graphicFrame>
        <p:nvGraphicFramePr>
          <p:cNvPr id="82971" name="Group 27"/>
          <p:cNvGraphicFramePr>
            <a:graphicFrameLocks noGrp="1"/>
          </p:cNvGraphicFramePr>
          <p:nvPr>
            <p:ph sz="half" idx="2"/>
          </p:nvPr>
        </p:nvGraphicFramePr>
        <p:xfrm>
          <a:off x="1716088" y="2209800"/>
          <a:ext cx="4597400" cy="1036320"/>
        </p:xfrm>
        <a:graphic>
          <a:graphicData uri="http://schemas.openxmlformats.org/drawingml/2006/table">
            <a:tbl>
              <a:tblPr/>
              <a:tblGrid>
                <a:gridCol w="20574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30651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233488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476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 goods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 countries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A=US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B=UK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82973" name="Rectangle 29"/>
          <p:cNvSpPr>
            <a:spLocks noChangeArrowheads="1"/>
          </p:cNvSpPr>
          <p:nvPr/>
        </p:nvSpPr>
        <p:spPr bwMode="auto">
          <a:xfrm>
            <a:off x="414338" y="3502025"/>
            <a:ext cx="4038600" cy="750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  <a:buFontTx/>
              <a:buChar char="•"/>
            </a:pPr>
            <a:r>
              <a:rPr lang="en-US" sz="2800"/>
              <a:t>Data:</a:t>
            </a:r>
          </a:p>
          <a:p>
            <a:pPr marL="342900" indent="-342900">
              <a:spcBef>
                <a:spcPct val="20000"/>
              </a:spcBef>
              <a:buFontTx/>
              <a:buChar char="•"/>
            </a:pPr>
            <a:endParaRPr lang="en-US" sz="2800"/>
          </a:p>
          <a:p>
            <a:pPr marL="742950" lvl="1" indent="-285750">
              <a:spcBef>
                <a:spcPct val="20000"/>
              </a:spcBef>
            </a:pPr>
            <a:endParaRPr lang="en-US" sz="2400">
              <a:ea typeface="ＭＳ Ｐゴシック" pitchFamily="-109" charset="-128"/>
            </a:endParaRPr>
          </a:p>
        </p:txBody>
      </p:sp>
      <p:graphicFrame>
        <p:nvGraphicFramePr>
          <p:cNvPr id="83028" name="Group 84"/>
          <p:cNvGraphicFramePr>
            <a:graphicFrameLocks noGrp="1"/>
          </p:cNvGraphicFramePr>
          <p:nvPr/>
        </p:nvGraphicFramePr>
        <p:xfrm>
          <a:off x="1090613" y="4052888"/>
          <a:ext cx="6905625" cy="2072640"/>
        </p:xfrm>
        <a:graphic>
          <a:graphicData uri="http://schemas.openxmlformats.org/drawingml/2006/table">
            <a:tbl>
              <a:tblPr/>
              <a:tblGrid>
                <a:gridCol w="48133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03346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58863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47663"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Labor requirements per unit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UK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 (hr/lb)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.01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.02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 (hr/yd)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.02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.01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Labor endowment (workers)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9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9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9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3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2947" grpId="0" build="p"/>
      <p:bldP spid="82973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64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6A945B-3173-494B-8617-232626B2F1DD}" type="slidenum">
              <a:rPr lang="en-US"/>
              <a:pPr/>
              <a:t>21</a:t>
            </a:fld>
            <a:endParaRPr lang="en-US"/>
          </a:p>
        </p:txBody>
      </p:sp>
      <p:sp>
        <p:nvSpPr>
          <p:cNvPr id="849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8499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3821113" cy="1055688"/>
          </a:xfrm>
        </p:spPr>
        <p:txBody>
          <a:bodyPr/>
          <a:lstStyle/>
          <a:p>
            <a:r>
              <a:rPr lang="en-US" sz="2800"/>
              <a:t>Autarky Equilibrium (Example only)</a:t>
            </a:r>
          </a:p>
          <a:p>
            <a:endParaRPr lang="en-US" sz="2800"/>
          </a:p>
          <a:p>
            <a:pPr lvl="1">
              <a:buFontTx/>
              <a:buNone/>
            </a:pPr>
            <a:endParaRPr lang="en-US" sz="2400"/>
          </a:p>
        </p:txBody>
      </p:sp>
      <p:graphicFrame>
        <p:nvGraphicFramePr>
          <p:cNvPr id="85188" name="Group 196"/>
          <p:cNvGraphicFramePr>
            <a:graphicFrameLocks noGrp="1"/>
          </p:cNvGraphicFramePr>
          <p:nvPr/>
        </p:nvGraphicFramePr>
        <p:xfrm>
          <a:off x="885825" y="1727200"/>
          <a:ext cx="7112000" cy="4145280"/>
        </p:xfrm>
        <a:graphic>
          <a:graphicData uri="http://schemas.openxmlformats.org/drawingml/2006/table">
            <a:tbl>
              <a:tblPr/>
              <a:tblGrid>
                <a:gridCol w="327977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59702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7315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16205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3079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B2B2B2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UK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84188"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Food @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.01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.02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Cloth @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.02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.01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Labor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10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10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46075"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Labor allocations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51752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517525"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Production = Consumption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300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46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300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sp>
        <p:nvSpPr>
          <p:cNvPr id="85190" name="AutoShape 198"/>
          <p:cNvSpPr>
            <a:spLocks noChangeArrowheads="1"/>
          </p:cNvSpPr>
          <p:nvPr/>
        </p:nvSpPr>
        <p:spPr bwMode="auto">
          <a:xfrm rot="-1199202">
            <a:off x="1636713" y="3013075"/>
            <a:ext cx="1304925" cy="601663"/>
          </a:xfrm>
          <a:prstGeom prst="wedgeRoundRectCallout">
            <a:avLst>
              <a:gd name="adj1" fmla="val 222523"/>
              <a:gd name="adj2" fmla="val 467681"/>
              <a:gd name="adj3" fmla="val 16667"/>
            </a:avLst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 sz="2400"/>
              <a:t>= 4/.01</a:t>
            </a:r>
          </a:p>
        </p:txBody>
      </p:sp>
      <p:sp>
        <p:nvSpPr>
          <p:cNvPr id="85191" name="AutoShape 199"/>
          <p:cNvSpPr>
            <a:spLocks noChangeArrowheads="1"/>
          </p:cNvSpPr>
          <p:nvPr/>
        </p:nvSpPr>
        <p:spPr bwMode="auto">
          <a:xfrm rot="-1199202">
            <a:off x="1693863" y="5829300"/>
            <a:ext cx="1304925" cy="601663"/>
          </a:xfrm>
          <a:prstGeom prst="wedgeRoundRectCallout">
            <a:avLst>
              <a:gd name="adj1" fmla="val 265171"/>
              <a:gd name="adj2" fmla="val 126907"/>
              <a:gd name="adj3" fmla="val 16667"/>
            </a:avLst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 sz="2400"/>
              <a:t>= 6/.02</a:t>
            </a:r>
          </a:p>
        </p:txBody>
      </p:sp>
      <p:sp>
        <p:nvSpPr>
          <p:cNvPr id="85192" name="Rectangle 200"/>
          <p:cNvSpPr>
            <a:spLocks noChangeArrowheads="1"/>
          </p:cNvSpPr>
          <p:nvPr/>
        </p:nvSpPr>
        <p:spPr bwMode="auto">
          <a:xfrm>
            <a:off x="5878513" y="4905375"/>
            <a:ext cx="841375" cy="377825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5193" name="Rectangle 201"/>
          <p:cNvSpPr>
            <a:spLocks noChangeArrowheads="1"/>
          </p:cNvSpPr>
          <p:nvPr/>
        </p:nvSpPr>
        <p:spPr bwMode="auto">
          <a:xfrm>
            <a:off x="5878513" y="5399088"/>
            <a:ext cx="841375" cy="377825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5194" name="Rectangle 202"/>
          <p:cNvSpPr>
            <a:spLocks noChangeArrowheads="1"/>
          </p:cNvSpPr>
          <p:nvPr/>
        </p:nvSpPr>
        <p:spPr bwMode="auto">
          <a:xfrm>
            <a:off x="6953250" y="4891088"/>
            <a:ext cx="841375" cy="377825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5195" name="Rectangle 203"/>
          <p:cNvSpPr>
            <a:spLocks noChangeArrowheads="1"/>
          </p:cNvSpPr>
          <p:nvPr/>
        </p:nvSpPr>
        <p:spPr bwMode="auto">
          <a:xfrm>
            <a:off x="6981825" y="5399088"/>
            <a:ext cx="841375" cy="377825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1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1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1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1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1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1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1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1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5190" grpId="0" animBg="1"/>
      <p:bldP spid="85190" grpId="1" animBg="1"/>
      <p:bldP spid="85191" grpId="0" animBg="1"/>
      <p:bldP spid="85191" grpId="1" animBg="1"/>
      <p:bldP spid="85192" grpId="0" animBg="1"/>
      <p:bldP spid="85193" grpId="0" animBg="1"/>
      <p:bldP spid="85194" grpId="0" animBg="1"/>
      <p:bldP spid="85195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2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E49E616-97E1-9F48-805B-9D6E65BFE880}" type="slidenum">
              <a:rPr lang="en-US"/>
              <a:pPr/>
              <a:t>22</a:t>
            </a:fld>
            <a:endParaRPr lang="en-US"/>
          </a:p>
        </p:txBody>
      </p:sp>
      <p:sp>
        <p:nvSpPr>
          <p:cNvPr id="870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87043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8204200" cy="4525963"/>
          </a:xfrm>
        </p:spPr>
        <p:txBody>
          <a:bodyPr/>
          <a:lstStyle/>
          <a:p>
            <a:r>
              <a:rPr lang="en-US" sz="2400" dirty="0"/>
              <a:t>Trade</a:t>
            </a:r>
          </a:p>
          <a:p>
            <a:pPr lvl="1"/>
            <a:r>
              <a:rPr lang="en-US" sz="2000" dirty="0"/>
              <a:t>If countries had the same currency </a:t>
            </a:r>
          </a:p>
          <a:p>
            <a:pPr lvl="1">
              <a:buFontTx/>
              <a:buNone/>
            </a:pPr>
            <a:r>
              <a:rPr lang="en-US" sz="2000" dirty="0"/>
              <a:t>	and same wage = $10/</a:t>
            </a:r>
            <a:r>
              <a:rPr lang="en-US" sz="2000" dirty="0" err="1"/>
              <a:t>hr</a:t>
            </a:r>
            <a:r>
              <a:rPr lang="en-US" sz="2000" dirty="0"/>
              <a:t>, then</a:t>
            </a:r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r>
              <a:rPr lang="en-US" sz="2000" dirty="0"/>
              <a:t>Thus</a:t>
            </a:r>
          </a:p>
          <a:p>
            <a:pPr lvl="2"/>
            <a:r>
              <a:rPr lang="en-US" sz="1800" dirty="0"/>
              <a:t>US produces Food</a:t>
            </a:r>
          </a:p>
          <a:p>
            <a:pPr lvl="2"/>
            <a:r>
              <a:rPr lang="en-US" sz="1800" dirty="0"/>
              <a:t>UK produces Cloth</a:t>
            </a:r>
          </a:p>
          <a:p>
            <a:pPr lvl="1"/>
            <a:r>
              <a:rPr lang="en-US" sz="2000" dirty="0"/>
              <a:t>Suppose that they both completely specialize </a:t>
            </a:r>
          </a:p>
          <a:p>
            <a:pPr lvl="2"/>
            <a:r>
              <a:rPr lang="en-US" sz="1800" dirty="0"/>
              <a:t>(i.e., US produces </a:t>
            </a:r>
            <a:r>
              <a:rPr lang="en-US" sz="1800" u="sng" dirty="0"/>
              <a:t>only</a:t>
            </a:r>
            <a:r>
              <a:rPr lang="en-US" sz="1800" dirty="0"/>
              <a:t> food and UK </a:t>
            </a:r>
            <a:r>
              <a:rPr lang="en-US" sz="1800" u="sng" dirty="0"/>
              <a:t>only</a:t>
            </a:r>
            <a:r>
              <a:rPr lang="en-US" sz="1800" dirty="0"/>
              <a:t> cloth)</a:t>
            </a:r>
          </a:p>
        </p:txBody>
      </p:sp>
      <p:graphicFrame>
        <p:nvGraphicFramePr>
          <p:cNvPr id="87044" name="Object 4"/>
          <p:cNvGraphicFramePr>
            <a:graphicFrameLocks noGrp="1" noChangeAspect="1"/>
          </p:cNvGraphicFramePr>
          <p:nvPr>
            <p:ph sz="quarter" idx="2"/>
          </p:nvPr>
        </p:nvGraphicFramePr>
        <p:xfrm>
          <a:off x="1946275" y="2886075"/>
          <a:ext cx="4773613" cy="1295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7135" name="Equation" r:id="rId3" imgW="1777680" imgH="482400" progId="Equation.3">
                  <p:embed/>
                </p:oleObj>
              </mc:Choice>
              <mc:Fallback>
                <p:oleObj name="Equation" r:id="rId3" imgW="1777680" imgH="482400" progId="Equation.3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46275" y="2886075"/>
                        <a:ext cx="4773613" cy="1295400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blurRad="63500" dist="38099" dir="2700000" algn="ctr" rotWithShape="0">
                                <a:srgbClr val="808080">
                                  <a:alpha val="74998"/>
                                </a:srgb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87066" name="Group 26"/>
          <p:cNvGraphicFramePr>
            <a:graphicFrameLocks noGrp="1"/>
          </p:cNvGraphicFramePr>
          <p:nvPr>
            <p:ph sz="quarter" idx="3"/>
          </p:nvPr>
        </p:nvGraphicFramePr>
        <p:xfrm>
          <a:off x="6086475" y="1296988"/>
          <a:ext cx="2427288" cy="1330326"/>
        </p:xfrm>
        <a:graphic>
          <a:graphicData uri="http://schemas.openxmlformats.org/drawingml/2006/table">
            <a:tbl>
              <a:tblPr/>
              <a:tblGrid>
                <a:gridCol w="80962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80803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80962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429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000" b="0" i="0" u="none" strike="noStrike" cap="none" normalizeH="0" baseline="0">
                        <a:ln>
                          <a:noFill/>
                        </a:ln>
                        <a:solidFill>
                          <a:srgbClr val="B2B2B2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UK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445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Food 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429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Cloth 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87067" name="Rectangle 27"/>
          <p:cNvSpPr>
            <a:spLocks noChangeArrowheads="1"/>
          </p:cNvSpPr>
          <p:nvPr/>
        </p:nvSpPr>
        <p:spPr bwMode="auto">
          <a:xfrm>
            <a:off x="4179888" y="3005138"/>
            <a:ext cx="261937" cy="1101725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7068" name="Rectangle 28"/>
          <p:cNvSpPr>
            <a:spLocks noChangeArrowheads="1"/>
          </p:cNvSpPr>
          <p:nvPr/>
        </p:nvSpPr>
        <p:spPr bwMode="auto">
          <a:xfrm>
            <a:off x="2003425" y="3482975"/>
            <a:ext cx="2205038" cy="654050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7069" name="Rectangle 29"/>
          <p:cNvSpPr>
            <a:spLocks noChangeArrowheads="1"/>
          </p:cNvSpPr>
          <p:nvPr/>
        </p:nvSpPr>
        <p:spPr bwMode="auto">
          <a:xfrm>
            <a:off x="4427538" y="2917825"/>
            <a:ext cx="2205037" cy="654050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7070" name="Rectangle 30"/>
          <p:cNvSpPr>
            <a:spLocks noChangeArrowheads="1"/>
          </p:cNvSpPr>
          <p:nvPr/>
        </p:nvSpPr>
        <p:spPr bwMode="auto">
          <a:xfrm>
            <a:off x="4470400" y="3497263"/>
            <a:ext cx="2205038" cy="654050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4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4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4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4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04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7043" grpId="0" uiExpand="1" build="p"/>
      <p:bldP spid="87067" grpId="0" animBg="1"/>
      <p:bldP spid="87068" grpId="0" animBg="1"/>
      <p:bldP spid="87069" grpId="0" animBg="1"/>
      <p:bldP spid="87070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6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6FC3A8-2840-EC4E-9EE6-97EA09AF6141}" type="slidenum">
              <a:rPr lang="en-US"/>
              <a:pPr/>
              <a:t>23</a:t>
            </a:fld>
            <a:endParaRPr lang="en-US"/>
          </a:p>
        </p:txBody>
      </p:sp>
      <p:sp>
        <p:nvSpPr>
          <p:cNvPr id="890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89091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6521450" cy="750888"/>
          </a:xfrm>
        </p:spPr>
        <p:txBody>
          <a:bodyPr/>
          <a:lstStyle/>
          <a:p>
            <a:r>
              <a:rPr lang="en-US" sz="2800"/>
              <a:t>Trade Equilibrium</a:t>
            </a:r>
          </a:p>
          <a:p>
            <a:endParaRPr lang="en-US" sz="2800"/>
          </a:p>
          <a:p>
            <a:pPr lvl="1">
              <a:buFontTx/>
              <a:buNone/>
            </a:pPr>
            <a:endParaRPr lang="en-US" sz="2400"/>
          </a:p>
        </p:txBody>
      </p:sp>
      <p:graphicFrame>
        <p:nvGraphicFramePr>
          <p:cNvPr id="89159" name="Group 71"/>
          <p:cNvGraphicFramePr>
            <a:graphicFrameLocks noGrp="1"/>
          </p:cNvGraphicFramePr>
          <p:nvPr/>
        </p:nvGraphicFramePr>
        <p:xfrm>
          <a:off x="871538" y="1550988"/>
          <a:ext cx="7112000" cy="4145280"/>
        </p:xfrm>
        <a:graphic>
          <a:graphicData uri="http://schemas.openxmlformats.org/drawingml/2006/table">
            <a:tbl>
              <a:tblPr/>
              <a:tblGrid>
                <a:gridCol w="32512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6256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7315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16205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3079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rgbClr val="B2B2B2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UK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Food @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.01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.02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Cloth @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.02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.01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Labor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10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10</a:t>
                      </a:r>
                    </a:p>
                  </a:txBody>
                  <a:tcPr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46075"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Production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46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46075"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Possible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Consumption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46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sp>
        <p:nvSpPr>
          <p:cNvPr id="89160" name="Rectangle 72"/>
          <p:cNvSpPr>
            <a:spLocks noChangeArrowheads="1"/>
          </p:cNvSpPr>
          <p:nvPr/>
        </p:nvSpPr>
        <p:spPr bwMode="auto">
          <a:xfrm>
            <a:off x="5819775" y="3671888"/>
            <a:ext cx="944563" cy="420687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9161" name="Rectangle 73"/>
          <p:cNvSpPr>
            <a:spLocks noChangeArrowheads="1"/>
          </p:cNvSpPr>
          <p:nvPr/>
        </p:nvSpPr>
        <p:spPr bwMode="auto">
          <a:xfrm>
            <a:off x="5805488" y="4179888"/>
            <a:ext cx="944562" cy="420687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9162" name="Rectangle 74"/>
          <p:cNvSpPr>
            <a:spLocks noChangeArrowheads="1"/>
          </p:cNvSpPr>
          <p:nvPr/>
        </p:nvSpPr>
        <p:spPr bwMode="auto">
          <a:xfrm>
            <a:off x="6864350" y="3657600"/>
            <a:ext cx="944563" cy="420688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9163" name="Rectangle 75"/>
          <p:cNvSpPr>
            <a:spLocks noChangeArrowheads="1"/>
          </p:cNvSpPr>
          <p:nvPr/>
        </p:nvSpPr>
        <p:spPr bwMode="auto">
          <a:xfrm>
            <a:off x="6892925" y="4194175"/>
            <a:ext cx="944563" cy="420688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9164" name="Rectangle 76"/>
          <p:cNvSpPr>
            <a:spLocks noChangeArrowheads="1"/>
          </p:cNvSpPr>
          <p:nvPr/>
        </p:nvSpPr>
        <p:spPr bwMode="auto">
          <a:xfrm>
            <a:off x="5834063" y="4687888"/>
            <a:ext cx="944562" cy="420687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9165" name="Rectangle 77"/>
          <p:cNvSpPr>
            <a:spLocks noChangeArrowheads="1"/>
          </p:cNvSpPr>
          <p:nvPr/>
        </p:nvSpPr>
        <p:spPr bwMode="auto">
          <a:xfrm>
            <a:off x="5834063" y="5224463"/>
            <a:ext cx="944562" cy="420687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9166" name="Rectangle 78"/>
          <p:cNvSpPr>
            <a:spLocks noChangeArrowheads="1"/>
          </p:cNvSpPr>
          <p:nvPr/>
        </p:nvSpPr>
        <p:spPr bwMode="auto">
          <a:xfrm>
            <a:off x="6951663" y="4687888"/>
            <a:ext cx="944562" cy="420687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9167" name="Rectangle 79"/>
          <p:cNvSpPr>
            <a:spLocks noChangeArrowheads="1"/>
          </p:cNvSpPr>
          <p:nvPr/>
        </p:nvSpPr>
        <p:spPr bwMode="auto">
          <a:xfrm>
            <a:off x="6921500" y="5195888"/>
            <a:ext cx="944563" cy="420687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1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1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1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1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1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1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1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1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9160" grpId="0" animBg="1"/>
      <p:bldP spid="89161" grpId="0" animBg="1"/>
      <p:bldP spid="89162" grpId="0" animBg="1"/>
      <p:bldP spid="89163" grpId="0" animBg="1"/>
      <p:bldP spid="89164" grpId="0" animBg="1"/>
      <p:bldP spid="89165" grpId="0" animBg="1"/>
      <p:bldP spid="89166" grpId="0" animBg="1"/>
      <p:bldP spid="89167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21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0A3960-7CE7-094A-8940-41FC6136B6B3}" type="slidenum">
              <a:rPr lang="en-US"/>
              <a:pPr/>
              <a:t>24</a:t>
            </a:fld>
            <a:endParaRPr lang="en-US"/>
          </a:p>
        </p:txBody>
      </p:sp>
      <p:sp>
        <p:nvSpPr>
          <p:cNvPr id="911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91139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296863" y="1570038"/>
            <a:ext cx="7754937" cy="4699000"/>
          </a:xfrm>
        </p:spPr>
        <p:txBody>
          <a:bodyPr/>
          <a:lstStyle/>
          <a:p>
            <a:r>
              <a:rPr lang="en-US" sz="2800"/>
              <a:t>Compare consumption in autarky and trade:</a:t>
            </a:r>
          </a:p>
          <a:p>
            <a:endParaRPr lang="en-US" sz="2800"/>
          </a:p>
          <a:p>
            <a:endParaRPr lang="en-US" sz="2800"/>
          </a:p>
          <a:p>
            <a:endParaRPr lang="en-US" sz="2800"/>
          </a:p>
          <a:p>
            <a:endParaRPr lang="en-US" sz="2800"/>
          </a:p>
          <a:p>
            <a:endParaRPr lang="en-US" sz="2800"/>
          </a:p>
          <a:p>
            <a:endParaRPr lang="en-US" sz="2800"/>
          </a:p>
          <a:p>
            <a:endParaRPr lang="en-US" sz="2800"/>
          </a:p>
          <a:p>
            <a:pPr lvl="1">
              <a:buFontTx/>
              <a:buNone/>
            </a:pPr>
            <a:endParaRPr lang="en-US" sz="2400"/>
          </a:p>
        </p:txBody>
      </p:sp>
      <p:graphicFrame>
        <p:nvGraphicFramePr>
          <p:cNvPr id="91243" name="Group 107"/>
          <p:cNvGraphicFramePr>
            <a:graphicFrameLocks noGrp="1"/>
          </p:cNvGraphicFramePr>
          <p:nvPr/>
        </p:nvGraphicFramePr>
        <p:xfrm>
          <a:off x="1001713" y="2292350"/>
          <a:ext cx="6981825" cy="1036320"/>
        </p:xfrm>
        <a:graphic>
          <a:graphicData uri="http://schemas.openxmlformats.org/drawingml/2006/table">
            <a:tbl>
              <a:tblPr/>
              <a:tblGrid>
                <a:gridCol w="3149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59702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7315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16205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346075"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Consumption in Autarky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300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6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300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1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2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1139" grpId="0" uiExpand="1" build="p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39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DE9510-AD91-BC45-8043-D5C720F4BB9A}" type="slidenum">
              <a:rPr lang="en-US"/>
              <a:pPr/>
              <a:t>25</a:t>
            </a:fld>
            <a:endParaRPr lang="en-US"/>
          </a:p>
        </p:txBody>
      </p:sp>
      <p:sp>
        <p:nvSpPr>
          <p:cNvPr id="1413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14131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296863" y="1570038"/>
            <a:ext cx="7754937" cy="46990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sz="2800"/>
              <a:t>Compare consumption in autarky and trade:</a:t>
            </a:r>
          </a:p>
          <a:p>
            <a:pPr>
              <a:lnSpc>
                <a:spcPct val="90000"/>
              </a:lnSpc>
            </a:pPr>
            <a:endParaRPr lang="en-US" sz="2800"/>
          </a:p>
          <a:p>
            <a:pPr>
              <a:lnSpc>
                <a:spcPct val="90000"/>
              </a:lnSpc>
            </a:pPr>
            <a:endParaRPr lang="en-US" sz="2800"/>
          </a:p>
          <a:p>
            <a:pPr>
              <a:lnSpc>
                <a:spcPct val="90000"/>
              </a:lnSpc>
            </a:pPr>
            <a:endParaRPr lang="en-US" sz="2800"/>
          </a:p>
          <a:p>
            <a:pPr>
              <a:lnSpc>
                <a:spcPct val="90000"/>
              </a:lnSpc>
            </a:pPr>
            <a:endParaRPr lang="en-US" sz="2800"/>
          </a:p>
          <a:p>
            <a:pPr>
              <a:lnSpc>
                <a:spcPct val="90000"/>
              </a:lnSpc>
            </a:pPr>
            <a:endParaRPr lang="en-US" sz="2800"/>
          </a:p>
          <a:p>
            <a:pPr>
              <a:lnSpc>
                <a:spcPct val="90000"/>
              </a:lnSpc>
            </a:pPr>
            <a:endParaRPr lang="en-US" sz="2800"/>
          </a:p>
          <a:p>
            <a:pPr>
              <a:lnSpc>
                <a:spcPct val="90000"/>
              </a:lnSpc>
            </a:pPr>
            <a:r>
              <a:rPr lang="en-US" sz="2800"/>
              <a:t>Trade permits consumption to be </a:t>
            </a:r>
            <a:r>
              <a:rPr lang="en-US" sz="2800" u="sng"/>
              <a:t>higher</a:t>
            </a:r>
            <a:r>
              <a:rPr lang="en-US" sz="2800"/>
              <a:t>, of both goods, in both countries!</a:t>
            </a:r>
          </a:p>
          <a:p>
            <a:pPr>
              <a:lnSpc>
                <a:spcPct val="90000"/>
              </a:lnSpc>
            </a:pPr>
            <a:r>
              <a:rPr lang="en-US" sz="2800"/>
              <a:t>Both countries </a:t>
            </a:r>
            <a:r>
              <a:rPr lang="en-US" sz="2800" u="sng"/>
              <a:t>gain from trade</a:t>
            </a:r>
            <a:endParaRPr lang="en-US" sz="2800"/>
          </a:p>
          <a:p>
            <a:pPr>
              <a:lnSpc>
                <a:spcPct val="90000"/>
              </a:lnSpc>
            </a:pPr>
            <a:endParaRPr lang="en-US" sz="2800"/>
          </a:p>
          <a:p>
            <a:pPr lvl="1">
              <a:lnSpc>
                <a:spcPct val="90000"/>
              </a:lnSpc>
              <a:buFontTx/>
              <a:buNone/>
            </a:pPr>
            <a:endParaRPr lang="en-US" sz="2400"/>
          </a:p>
        </p:txBody>
      </p:sp>
      <p:graphicFrame>
        <p:nvGraphicFramePr>
          <p:cNvPr id="141398" name="Group 86"/>
          <p:cNvGraphicFramePr>
            <a:graphicFrameLocks noGrp="1"/>
          </p:cNvGraphicFramePr>
          <p:nvPr/>
        </p:nvGraphicFramePr>
        <p:xfrm>
          <a:off x="1001713" y="2292350"/>
          <a:ext cx="6981825" cy="2590800"/>
        </p:xfrm>
        <a:graphic>
          <a:graphicData uri="http://schemas.openxmlformats.org/drawingml/2006/table">
            <a:tbl>
              <a:tblPr/>
              <a:tblGrid>
                <a:gridCol w="3149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59702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7315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16205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346075"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Consumption in Autarky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300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6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300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46075">
                <a:tc gridSpan="4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cap="flat">
                      <a:noFill/>
                    </a:lnL>
                    <a:lnR cap="flat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46075"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Consumption with Free Trade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46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3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3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31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31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1315" grpId="0" uiExpand="1" build="p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23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C75B17-7069-8945-B707-54885F633005}" type="slidenum">
              <a:rPr lang="en-US"/>
              <a:pPr/>
              <a:t>26</a:t>
            </a:fld>
            <a:endParaRPr lang="en-US"/>
          </a:p>
        </p:txBody>
      </p:sp>
      <p:sp>
        <p:nvSpPr>
          <p:cNvPr id="921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92163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2455863"/>
            <a:ext cx="8189913" cy="3670300"/>
          </a:xfrm>
        </p:spPr>
        <p:txBody>
          <a:bodyPr/>
          <a:lstStyle/>
          <a:p>
            <a:r>
              <a:rPr lang="en-US" sz="2800" dirty="0"/>
              <a:t>This example had “absolute” advantage;  that is</a:t>
            </a:r>
          </a:p>
          <a:p>
            <a:pPr lvl="1"/>
            <a:r>
              <a:rPr lang="en-US" sz="2400" dirty="0"/>
              <a:t>US used less labor to produce food than UK</a:t>
            </a:r>
          </a:p>
          <a:p>
            <a:pPr lvl="1"/>
            <a:r>
              <a:rPr lang="en-US" sz="2400" dirty="0"/>
              <a:t>UK used less labor to produce cloth than US</a:t>
            </a:r>
          </a:p>
          <a:p>
            <a:r>
              <a:rPr lang="en-US" sz="2800" dirty="0"/>
              <a:t>But results don’t depend on that</a:t>
            </a:r>
          </a:p>
          <a:p>
            <a:r>
              <a:rPr lang="en-US" sz="2800" dirty="0"/>
              <a:t>Change the example</a:t>
            </a:r>
          </a:p>
          <a:p>
            <a:pPr lvl="1"/>
            <a:r>
              <a:rPr lang="en-US" sz="2400" dirty="0"/>
              <a:t>UK </a:t>
            </a:r>
            <a:r>
              <a:rPr lang="en-US" sz="2400" dirty="0">
                <a:ea typeface="Arial" pitchFamily="-109" charset="0"/>
                <a:cs typeface="Arial" pitchFamily="-109" charset="0"/>
              </a:rPr>
              <a:t>→ UK′ (United Klutzes)</a:t>
            </a:r>
          </a:p>
          <a:p>
            <a:pPr lvl="2"/>
            <a:r>
              <a:rPr lang="en-US" sz="2000" dirty="0">
                <a:ea typeface="Arial" pitchFamily="-109" charset="0"/>
                <a:cs typeface="Arial" pitchFamily="-109" charset="0"/>
              </a:rPr>
              <a:t>Assume UK’ needs ten times as much labor to do anything</a:t>
            </a:r>
          </a:p>
          <a:p>
            <a:pPr lvl="2"/>
            <a:r>
              <a:rPr lang="en-US" sz="2000" dirty="0">
                <a:ea typeface="Arial" pitchFamily="-109" charset="0"/>
                <a:cs typeface="Arial" pitchFamily="-109" charset="0"/>
              </a:rPr>
              <a:t>And also </a:t>
            </a:r>
            <a:r>
              <a:rPr lang="en-US" sz="2000" u="sng" dirty="0">
                <a:ea typeface="Arial" pitchFamily="-109" charset="0"/>
                <a:cs typeface="Arial" pitchFamily="-109" charset="0"/>
              </a:rPr>
              <a:t>has</a:t>
            </a:r>
            <a:r>
              <a:rPr lang="en-US" sz="2000" dirty="0">
                <a:ea typeface="Arial" pitchFamily="-109" charset="0"/>
                <a:cs typeface="Arial" pitchFamily="-109" charset="0"/>
              </a:rPr>
              <a:t> ten times as much labor</a:t>
            </a:r>
          </a:p>
        </p:txBody>
      </p:sp>
      <p:graphicFrame>
        <p:nvGraphicFramePr>
          <p:cNvPr id="92165" name="Group 5"/>
          <p:cNvGraphicFramePr>
            <a:graphicFrameLocks noGrp="1"/>
          </p:cNvGraphicFramePr>
          <p:nvPr>
            <p:ph sz="half" idx="2"/>
          </p:nvPr>
        </p:nvGraphicFramePr>
        <p:xfrm>
          <a:off x="5983288" y="1150938"/>
          <a:ext cx="2921000" cy="1216026"/>
        </p:xfrm>
        <a:graphic>
          <a:graphicData uri="http://schemas.openxmlformats.org/drawingml/2006/table">
            <a:tbl>
              <a:tblPr/>
              <a:tblGrid>
                <a:gridCol w="97472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97155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97472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048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000" b="0" i="0" u="none" strike="noStrike" cap="none" normalizeH="0" baseline="0">
                        <a:ln>
                          <a:noFill/>
                        </a:ln>
                        <a:solidFill>
                          <a:srgbClr val="B2B2B2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UK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064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Food 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048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Cloth 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rgbClr val="B2B2B2"/>
                          </a:solidFill>
                          <a:effectLst/>
                          <a:latin typeface="Arial" pitchFamily="-109" charset="0"/>
                        </a:rPr>
                        <a:t>.01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6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6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6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6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2163" grpId="0" build="p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3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0FCFFC-52EC-E548-BC00-DEC483582CDE}" type="slidenum">
              <a:rPr lang="en-US"/>
              <a:pPr/>
              <a:t>27</a:t>
            </a:fld>
            <a:endParaRPr lang="en-US"/>
          </a:p>
        </p:txBody>
      </p:sp>
      <p:sp>
        <p:nvSpPr>
          <p:cNvPr id="931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9318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7434263" cy="750888"/>
          </a:xfrm>
        </p:spPr>
        <p:txBody>
          <a:bodyPr/>
          <a:lstStyle/>
          <a:p>
            <a:r>
              <a:rPr lang="en-US" sz="2800" dirty="0"/>
              <a:t>Example 2 (</a:t>
            </a:r>
            <a:r>
              <a:rPr lang="en-US" sz="2800" u="sng" dirty="0"/>
              <a:t>Comparative</a:t>
            </a:r>
            <a:r>
              <a:rPr lang="en-US" sz="2800" dirty="0"/>
              <a:t> Advantage):</a:t>
            </a:r>
          </a:p>
          <a:p>
            <a:endParaRPr lang="en-US" sz="2800" dirty="0"/>
          </a:p>
          <a:p>
            <a:pPr lvl="1">
              <a:buFontTx/>
              <a:buNone/>
            </a:pPr>
            <a:endParaRPr lang="en-US" sz="2400" dirty="0"/>
          </a:p>
        </p:txBody>
      </p:sp>
      <p:sp>
        <p:nvSpPr>
          <p:cNvPr id="93202" name="Rectangle 18"/>
          <p:cNvSpPr>
            <a:spLocks noChangeArrowheads="1"/>
          </p:cNvSpPr>
          <p:nvPr/>
        </p:nvSpPr>
        <p:spPr bwMode="auto">
          <a:xfrm>
            <a:off x="458788" y="2138363"/>
            <a:ext cx="4038600" cy="750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  <a:buFontTx/>
              <a:buChar char="•"/>
            </a:pPr>
            <a:r>
              <a:rPr lang="en-US" sz="2800"/>
              <a:t>Data:</a:t>
            </a:r>
          </a:p>
          <a:p>
            <a:pPr marL="342900" indent="-342900">
              <a:spcBef>
                <a:spcPct val="20000"/>
              </a:spcBef>
              <a:buFontTx/>
              <a:buChar char="•"/>
            </a:pPr>
            <a:endParaRPr lang="en-US" sz="2800"/>
          </a:p>
          <a:p>
            <a:pPr marL="742950" lvl="1" indent="-285750">
              <a:spcBef>
                <a:spcPct val="20000"/>
              </a:spcBef>
            </a:pPr>
            <a:endParaRPr lang="en-US" sz="2400">
              <a:ea typeface="ＭＳ Ｐゴシック" pitchFamily="-109" charset="-128"/>
            </a:endParaRPr>
          </a:p>
        </p:txBody>
      </p:sp>
      <p:graphicFrame>
        <p:nvGraphicFramePr>
          <p:cNvPr id="93203" name="Group 19"/>
          <p:cNvGraphicFramePr>
            <a:graphicFrameLocks noGrp="1"/>
          </p:cNvGraphicFramePr>
          <p:nvPr/>
        </p:nvGraphicFramePr>
        <p:xfrm>
          <a:off x="1090613" y="2660650"/>
          <a:ext cx="6905625" cy="2072640"/>
        </p:xfrm>
        <a:graphic>
          <a:graphicData uri="http://schemas.openxmlformats.org/drawingml/2006/table">
            <a:tbl>
              <a:tblPr/>
              <a:tblGrid>
                <a:gridCol w="48133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03346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58863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47663"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Labor requirements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UK</a:t>
                      </a: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′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 (hr/lb)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.01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.20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 (hr/yd)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.02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.10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Labor endowment (workers)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sp>
        <p:nvSpPr>
          <p:cNvPr id="93234" name="Rectangle 50"/>
          <p:cNvSpPr>
            <a:spLocks noChangeArrowheads="1"/>
          </p:cNvSpPr>
          <p:nvPr/>
        </p:nvSpPr>
        <p:spPr bwMode="auto">
          <a:xfrm>
            <a:off x="1009650" y="4895850"/>
            <a:ext cx="6983413" cy="750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 algn="ctr">
              <a:spcBef>
                <a:spcPct val="20000"/>
              </a:spcBef>
            </a:pPr>
            <a:r>
              <a:rPr lang="en-US" sz="2800" dirty="0"/>
              <a:t>Now US has absolute advantage in both goods, i.e., it needs (a lot) less labor</a:t>
            </a:r>
          </a:p>
          <a:p>
            <a:pPr marL="342900" indent="-342900" algn="ctr">
              <a:spcBef>
                <a:spcPct val="20000"/>
              </a:spcBef>
              <a:buFontTx/>
              <a:buChar char="•"/>
            </a:pPr>
            <a:endParaRPr lang="en-US" sz="2800" dirty="0"/>
          </a:p>
          <a:p>
            <a:pPr marL="742950" lvl="1" indent="-285750" algn="ctr">
              <a:spcBef>
                <a:spcPct val="20000"/>
              </a:spcBef>
            </a:pPr>
            <a:endParaRPr lang="en-US" sz="2400" dirty="0">
              <a:ea typeface="ＭＳ Ｐゴシック" pitchFamily="-109" charset="-12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18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2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2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2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3187" grpId="0" build="p"/>
      <p:bldP spid="93202" grpId="0"/>
      <p:bldP spid="93234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7372A8-E3CF-5C46-B0C3-E0CA9EADF394}" type="slidenum">
              <a:rPr lang="en-US"/>
              <a:pPr/>
              <a:t>28</a:t>
            </a:fld>
            <a:endParaRPr lang="en-US"/>
          </a:p>
        </p:txBody>
      </p:sp>
      <p:sp>
        <p:nvSpPr>
          <p:cNvPr id="942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942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Does this matter for production, consumption, or trade?  NO!</a:t>
            </a:r>
          </a:p>
          <a:p>
            <a:pPr lvl="1"/>
            <a:r>
              <a:rPr lang="en-US"/>
              <a:t>In autarky, UK could produce 300 food and 400 cloth, by allocating 6 workers to food and 4 to cloth.  </a:t>
            </a:r>
          </a:p>
          <a:p>
            <a:pPr lvl="1"/>
            <a:r>
              <a:rPr lang="en-US"/>
              <a:t>So can UK</a:t>
            </a:r>
            <a:r>
              <a:rPr lang="en-US">
                <a:ea typeface="Arial" pitchFamily="-109" charset="0"/>
                <a:cs typeface="Arial" pitchFamily="-109" charset="0"/>
              </a:rPr>
              <a:t>′</a:t>
            </a:r>
            <a:r>
              <a:rPr lang="en-US"/>
              <a:t>: by allocating 60 workers to food and 40 to cloth.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2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2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2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4211" grpId="0" uiExpand="1" build="p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E8CFBD-7993-D04A-90C3-CF88D1EF8C51}" type="slidenum">
              <a:rPr lang="en-US"/>
              <a:pPr/>
              <a:t>29</a:t>
            </a:fld>
            <a:endParaRPr lang="en-US"/>
          </a:p>
        </p:txBody>
      </p:sp>
      <p:sp>
        <p:nvSpPr>
          <p:cNvPr id="952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952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lvl="1"/>
            <a:r>
              <a:rPr lang="en-US" dirty="0"/>
              <a:t>With trade, UK could produce 1000 cloth by allocating all 10 workers to cloth.  </a:t>
            </a:r>
          </a:p>
          <a:p>
            <a:pPr lvl="1"/>
            <a:r>
              <a:rPr lang="en-US" dirty="0"/>
              <a:t>So can UK</a:t>
            </a:r>
            <a:r>
              <a:rPr lang="en-US" dirty="0">
                <a:ea typeface="Arial" pitchFamily="-109" charset="0"/>
                <a:cs typeface="Arial" pitchFamily="-109" charset="0"/>
              </a:rPr>
              <a:t>′</a:t>
            </a:r>
            <a:r>
              <a:rPr lang="en-US" dirty="0"/>
              <a:t>, by allocating all 100 workers to cloth.</a:t>
            </a:r>
          </a:p>
          <a:p>
            <a:pPr lvl="1"/>
            <a:r>
              <a:rPr lang="en-US" dirty="0"/>
              <a:t>With trade, UK could consume 500 food and 500 cloth, by exporting 500 cloth.</a:t>
            </a:r>
          </a:p>
          <a:p>
            <a:pPr lvl="1"/>
            <a:r>
              <a:rPr lang="en-US" dirty="0"/>
              <a:t>So can UK</a:t>
            </a:r>
            <a:r>
              <a:rPr lang="en-US" dirty="0">
                <a:ea typeface="Arial" pitchFamily="-109" charset="0"/>
                <a:cs typeface="Arial" pitchFamily="-109" charset="0"/>
              </a:rPr>
              <a:t>′</a:t>
            </a:r>
            <a:r>
              <a:rPr lang="en-US" dirty="0"/>
              <a:t>, by trading as before!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2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23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2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23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5235" grpId="0" uiExpand="1" build="p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2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2179A8-6203-BA41-827A-FAC1D11D57E4}" type="slidenum">
              <a:rPr lang="en-US"/>
              <a:pPr/>
              <a:t>30</a:t>
            </a:fld>
            <a:endParaRPr lang="en-US"/>
          </a:p>
        </p:txBody>
      </p:sp>
      <p:sp>
        <p:nvSpPr>
          <p:cNvPr id="962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96259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8159750" cy="1360488"/>
          </a:xfrm>
        </p:spPr>
        <p:txBody>
          <a:bodyPr/>
          <a:lstStyle/>
          <a:p>
            <a:r>
              <a:rPr lang="en-US" sz="2400" dirty="0"/>
              <a:t>How does this happen?  Through prices and wages</a:t>
            </a:r>
          </a:p>
          <a:p>
            <a:r>
              <a:rPr lang="en-US" sz="2400" dirty="0"/>
              <a:t>Suppose initial wage is $10 in </a:t>
            </a:r>
            <a:r>
              <a:rPr lang="en-US" sz="2400" u="sng" dirty="0"/>
              <a:t>both</a:t>
            </a:r>
            <a:r>
              <a:rPr lang="en-US" sz="2400" dirty="0"/>
              <a:t> US and UK</a:t>
            </a:r>
            <a:r>
              <a:rPr lang="en-US" sz="2400" dirty="0">
                <a:ea typeface="Arial" pitchFamily="-109" charset="0"/>
                <a:cs typeface="Arial" pitchFamily="-109" charset="0"/>
              </a:rPr>
              <a:t>′.</a:t>
            </a:r>
          </a:p>
          <a:p>
            <a:r>
              <a:rPr lang="en-US" sz="2400" dirty="0">
                <a:ea typeface="Arial" pitchFamily="-109" charset="0"/>
                <a:cs typeface="Arial" pitchFamily="-109" charset="0"/>
              </a:rPr>
              <a:t>Then prices are:</a:t>
            </a:r>
          </a:p>
          <a:p>
            <a:endParaRPr lang="en-US" sz="2400" dirty="0">
              <a:ea typeface="Arial" pitchFamily="-109" charset="0"/>
              <a:cs typeface="Arial" pitchFamily="-109" charset="0"/>
            </a:endParaRPr>
          </a:p>
          <a:p>
            <a:endParaRPr lang="en-US" sz="2400" dirty="0">
              <a:ea typeface="Arial" pitchFamily="-109" charset="0"/>
              <a:cs typeface="Arial" pitchFamily="-109" charset="0"/>
            </a:endParaRPr>
          </a:p>
          <a:p>
            <a:endParaRPr lang="en-US" sz="2400" dirty="0">
              <a:ea typeface="Arial" pitchFamily="-109" charset="0"/>
              <a:cs typeface="Arial" pitchFamily="-109" charset="0"/>
            </a:endParaRPr>
          </a:p>
          <a:p>
            <a:endParaRPr lang="en-US" sz="2400" dirty="0">
              <a:ea typeface="Arial" pitchFamily="-109" charset="0"/>
              <a:cs typeface="Arial" pitchFamily="-109" charset="0"/>
            </a:endParaRPr>
          </a:p>
        </p:txBody>
      </p:sp>
      <p:graphicFrame>
        <p:nvGraphicFramePr>
          <p:cNvPr id="96317" name="Group 61"/>
          <p:cNvGraphicFramePr>
            <a:graphicFrameLocks noGrp="1"/>
          </p:cNvGraphicFramePr>
          <p:nvPr>
            <p:ph sz="half" idx="2"/>
          </p:nvPr>
        </p:nvGraphicFramePr>
        <p:xfrm>
          <a:off x="1512888" y="2978150"/>
          <a:ext cx="5684837" cy="1554480"/>
        </p:xfrm>
        <a:graphic>
          <a:graphicData uri="http://schemas.openxmlformats.org/drawingml/2006/table">
            <a:tbl>
              <a:tblPr/>
              <a:tblGrid>
                <a:gridCol w="254476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61607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5240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476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Prices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UK</a:t>
                      </a: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′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$.10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$2.00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460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$.20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$1.00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96318" name="Rectangle 62"/>
          <p:cNvSpPr>
            <a:spLocks noChangeArrowheads="1"/>
          </p:cNvSpPr>
          <p:nvPr/>
        </p:nvSpPr>
        <p:spPr bwMode="auto">
          <a:xfrm>
            <a:off x="158815" y="4619625"/>
            <a:ext cx="4709006" cy="1857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  <a:buFontTx/>
              <a:buChar char="•"/>
            </a:pPr>
            <a:r>
              <a:rPr lang="en-US" sz="2800" dirty="0">
                <a:ea typeface="Arial" pitchFamily="-109" charset="0"/>
                <a:cs typeface="Arial" pitchFamily="-109" charset="0"/>
              </a:rPr>
              <a:t>DISEQUILIBRIUM!</a:t>
            </a:r>
          </a:p>
          <a:p>
            <a:pPr marL="742950" lvl="1" indent="-285750">
              <a:spcBef>
                <a:spcPct val="20000"/>
              </a:spcBef>
              <a:buFontTx/>
              <a:buChar char="–"/>
            </a:pPr>
            <a:r>
              <a:rPr lang="en-US" sz="2400" dirty="0">
                <a:ea typeface="Arial" pitchFamily="-109" charset="0"/>
                <a:cs typeface="Arial" pitchFamily="-109" charset="0"/>
              </a:rPr>
              <a:t>Nobody would buy from UK′</a:t>
            </a:r>
          </a:p>
          <a:p>
            <a:pPr marL="742950" lvl="1" indent="-285750">
              <a:spcBef>
                <a:spcPct val="20000"/>
              </a:spcBef>
              <a:buFontTx/>
              <a:buChar char="–"/>
            </a:pPr>
            <a:r>
              <a:rPr lang="en-US" sz="2400" dirty="0">
                <a:ea typeface="Arial" pitchFamily="-109" charset="0"/>
                <a:cs typeface="Arial" pitchFamily="-109" charset="0"/>
              </a:rPr>
              <a:t>No labor demand in UK′</a:t>
            </a:r>
          </a:p>
          <a:p>
            <a:pPr marL="742950" lvl="1" indent="-285750">
              <a:spcBef>
                <a:spcPct val="20000"/>
              </a:spcBef>
              <a:buFontTx/>
              <a:buChar char="–"/>
            </a:pPr>
            <a:r>
              <a:rPr lang="en-US" sz="2400" dirty="0">
                <a:ea typeface="Arial" pitchFamily="-109" charset="0"/>
                <a:cs typeface="Arial" pitchFamily="-109" charset="0"/>
              </a:rPr>
              <a:t>Wage in UK′ must fall</a:t>
            </a:r>
          </a:p>
          <a:p>
            <a:pPr marL="342900" indent="-342900">
              <a:spcBef>
                <a:spcPct val="20000"/>
              </a:spcBef>
              <a:buFontTx/>
              <a:buChar char="•"/>
            </a:pPr>
            <a:endParaRPr lang="en-US" sz="2800" dirty="0"/>
          </a:p>
        </p:txBody>
      </p:sp>
      <p:sp>
        <p:nvSpPr>
          <p:cNvPr id="96319" name="Rectangle 63"/>
          <p:cNvSpPr>
            <a:spLocks noChangeArrowheads="1"/>
          </p:cNvSpPr>
          <p:nvPr/>
        </p:nvSpPr>
        <p:spPr bwMode="auto">
          <a:xfrm>
            <a:off x="5030788" y="4619625"/>
            <a:ext cx="3570287" cy="1984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  <a:buFontTx/>
              <a:buChar char="•"/>
            </a:pPr>
            <a:r>
              <a:rPr lang="en-US" sz="2800" dirty="0">
                <a:ea typeface="Arial" pitchFamily="-109" charset="0"/>
                <a:cs typeface="Arial" pitchFamily="-109" charset="0"/>
              </a:rPr>
              <a:t>How far?</a:t>
            </a:r>
          </a:p>
          <a:p>
            <a:pPr marL="742950" lvl="1" indent="-285750">
              <a:spcBef>
                <a:spcPct val="20000"/>
              </a:spcBef>
              <a:buFontTx/>
              <a:buChar char="–"/>
            </a:pPr>
            <a:r>
              <a:rPr lang="en-US" sz="2400" dirty="0">
                <a:ea typeface="Arial" pitchFamily="-109" charset="0"/>
                <a:cs typeface="Arial" pitchFamily="-109" charset="0"/>
              </a:rPr>
              <a:t>At least to $2.00</a:t>
            </a:r>
          </a:p>
          <a:p>
            <a:pPr marL="1200150" lvl="2" indent="-285750">
              <a:spcBef>
                <a:spcPct val="20000"/>
              </a:spcBef>
              <a:buFontTx/>
              <a:buChar char="–"/>
            </a:pPr>
            <a:r>
              <a:rPr lang="en-US" dirty="0">
                <a:ea typeface="Arial" pitchFamily="-109" charset="0"/>
                <a:cs typeface="Arial" pitchFamily="-109" charset="0"/>
              </a:rPr>
              <a:t>(so P</a:t>
            </a:r>
            <a:r>
              <a:rPr lang="en-US" baseline="-25000" dirty="0">
                <a:ea typeface="Arial" pitchFamily="-109" charset="0"/>
                <a:cs typeface="Arial" pitchFamily="-109" charset="0"/>
              </a:rPr>
              <a:t>C</a:t>
            </a:r>
            <a:r>
              <a:rPr lang="en-US" dirty="0">
                <a:ea typeface="Arial" pitchFamily="-109" charset="0"/>
                <a:cs typeface="Arial" pitchFamily="-109" charset="0"/>
              </a:rPr>
              <a:t> = $.20)</a:t>
            </a:r>
          </a:p>
          <a:p>
            <a:pPr marL="742950" lvl="1" indent="-285750">
              <a:spcBef>
                <a:spcPct val="20000"/>
              </a:spcBef>
              <a:buFontTx/>
              <a:buChar char="–"/>
            </a:pPr>
            <a:r>
              <a:rPr lang="en-US" sz="2400" dirty="0">
                <a:ea typeface="Arial" pitchFamily="-109" charset="0"/>
                <a:cs typeface="Arial" pitchFamily="-109" charset="0"/>
              </a:rPr>
              <a:t>At most to $0.50</a:t>
            </a:r>
          </a:p>
          <a:p>
            <a:pPr marL="1200150" lvl="2" indent="-285750">
              <a:spcBef>
                <a:spcPct val="20000"/>
              </a:spcBef>
              <a:buFontTx/>
              <a:buChar char="–"/>
            </a:pPr>
            <a:r>
              <a:rPr lang="en-US" dirty="0">
                <a:ea typeface="Arial" pitchFamily="-109" charset="0"/>
                <a:cs typeface="Arial" pitchFamily="-109" charset="0"/>
              </a:rPr>
              <a:t>(so P</a:t>
            </a:r>
            <a:r>
              <a:rPr lang="en-US" baseline="-25000" dirty="0">
                <a:ea typeface="Arial" pitchFamily="-109" charset="0"/>
                <a:cs typeface="Arial" pitchFamily="-109" charset="0"/>
              </a:rPr>
              <a:t>F</a:t>
            </a:r>
            <a:r>
              <a:rPr lang="en-US" dirty="0">
                <a:ea typeface="Arial" pitchFamily="-109" charset="0"/>
                <a:cs typeface="Arial" pitchFamily="-109" charset="0"/>
              </a:rPr>
              <a:t> = $.10)</a:t>
            </a:r>
          </a:p>
          <a:p>
            <a:pPr marL="342900" indent="-342900">
              <a:spcBef>
                <a:spcPct val="20000"/>
              </a:spcBef>
              <a:buFontTx/>
              <a:buChar char="•"/>
            </a:pPr>
            <a:endParaRPr lang="en-US" sz="2800" dirty="0"/>
          </a:p>
        </p:txBody>
      </p:sp>
      <p:sp>
        <p:nvSpPr>
          <p:cNvPr id="96320" name="Line 64"/>
          <p:cNvSpPr>
            <a:spLocks noChangeShapeType="1"/>
          </p:cNvSpPr>
          <p:nvPr/>
        </p:nvSpPr>
        <p:spPr bwMode="auto">
          <a:xfrm flipV="1">
            <a:off x="4114800" y="4953000"/>
            <a:ext cx="1295400" cy="12192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23373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3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3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31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31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31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3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3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6259" grpId="0" uiExpand="1" build="p"/>
      <p:bldP spid="96318" grpId="0" uiExpand="1" build="allAtOnce"/>
      <p:bldP spid="96319" grpId="0"/>
      <p:bldP spid="96320" grpId="0" animBg="1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6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1875F5-2433-A549-BB15-5AC3F7706715}" type="slidenum">
              <a:rPr lang="en-US"/>
              <a:pPr/>
              <a:t>31</a:t>
            </a:fld>
            <a:endParaRPr lang="en-US"/>
          </a:p>
        </p:txBody>
      </p:sp>
      <p:sp>
        <p:nvSpPr>
          <p:cNvPr id="1013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graphicFrame>
        <p:nvGraphicFramePr>
          <p:cNvPr id="101568" name="Group 192"/>
          <p:cNvGraphicFramePr>
            <a:graphicFrameLocks noGrp="1"/>
          </p:cNvGraphicFramePr>
          <p:nvPr>
            <p:ph sz="half" idx="2"/>
          </p:nvPr>
        </p:nvGraphicFramePr>
        <p:xfrm>
          <a:off x="582613" y="1382713"/>
          <a:ext cx="7799387" cy="2072640"/>
        </p:xfrm>
        <a:graphic>
          <a:graphicData uri="http://schemas.openxmlformats.org/drawingml/2006/table">
            <a:tbl>
              <a:tblPr/>
              <a:tblGrid>
                <a:gridCol w="247967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45097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10331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4224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343025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</a:tblGrid>
              <a:tr h="347663">
                <a:tc rowSpan="4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One possible trade equilibrium for US and UK</a:t>
                      </a: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′</a:t>
                      </a:r>
                      <a:endParaRPr kumimoji="0" lang="en-US" sz="2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UK</a:t>
                      </a: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′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6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Wage of Labor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$10.00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$1.50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73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Costs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$0.10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$0.30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46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$0.20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$0.15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sp>
        <p:nvSpPr>
          <p:cNvPr id="101398" name="Rectangle 22"/>
          <p:cNvSpPr>
            <a:spLocks noChangeArrowheads="1"/>
          </p:cNvSpPr>
          <p:nvPr/>
        </p:nvSpPr>
        <p:spPr bwMode="auto">
          <a:xfrm>
            <a:off x="1169988" y="3590925"/>
            <a:ext cx="6545262" cy="5032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 algn="ctr">
              <a:spcBef>
                <a:spcPct val="20000"/>
              </a:spcBef>
            </a:pPr>
            <a:r>
              <a:rPr lang="en-US" sz="2800">
                <a:ea typeface="Arial" pitchFamily="-109" charset="0"/>
                <a:cs typeface="Arial" pitchFamily="-109" charset="0"/>
              </a:rPr>
              <a:t>This works!  </a:t>
            </a:r>
            <a:r>
              <a:rPr lang="en-US" sz="2800">
                <a:solidFill>
                  <a:srgbClr val="FF0000"/>
                </a:solidFill>
                <a:ea typeface="Arial" pitchFamily="-109" charset="0"/>
                <a:cs typeface="Arial" pitchFamily="-109" charset="0"/>
              </a:rPr>
              <a:t>Free trade prices</a:t>
            </a:r>
          </a:p>
          <a:p>
            <a:pPr marL="342900" indent="-342900">
              <a:spcBef>
                <a:spcPct val="20000"/>
              </a:spcBef>
              <a:buFontTx/>
              <a:buChar char="•"/>
            </a:pPr>
            <a:endParaRPr lang="en-US" sz="2800"/>
          </a:p>
        </p:txBody>
      </p:sp>
      <p:graphicFrame>
        <p:nvGraphicFramePr>
          <p:cNvPr id="101514" name="Group 138"/>
          <p:cNvGraphicFramePr>
            <a:graphicFrameLocks noGrp="1"/>
          </p:cNvGraphicFramePr>
          <p:nvPr/>
        </p:nvGraphicFramePr>
        <p:xfrm>
          <a:off x="1006475" y="4170363"/>
          <a:ext cx="6905625" cy="2072640"/>
        </p:xfrm>
        <a:graphic>
          <a:graphicData uri="http://schemas.openxmlformats.org/drawingml/2006/table">
            <a:tbl>
              <a:tblPr/>
              <a:tblGrid>
                <a:gridCol w="1233488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557337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84455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222375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917575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130300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347663">
                <a:tc rowSpan="4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Gains from trade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Wage in units of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UK</a:t>
                      </a: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′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6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Aut.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Trade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Aut.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Trade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46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Food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4607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Cloth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67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sp>
        <p:nvSpPr>
          <p:cNvPr id="101515" name="Oval 139"/>
          <p:cNvSpPr>
            <a:spLocks noChangeArrowheads="1"/>
          </p:cNvSpPr>
          <p:nvPr/>
        </p:nvSpPr>
        <p:spPr bwMode="auto">
          <a:xfrm>
            <a:off x="5675313" y="2466975"/>
            <a:ext cx="1247775" cy="465138"/>
          </a:xfrm>
          <a:prstGeom prst="ellips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1516" name="Oval 140"/>
          <p:cNvSpPr>
            <a:spLocks noChangeArrowheads="1"/>
          </p:cNvSpPr>
          <p:nvPr/>
        </p:nvSpPr>
        <p:spPr bwMode="auto">
          <a:xfrm>
            <a:off x="7213600" y="2974975"/>
            <a:ext cx="1247775" cy="465138"/>
          </a:xfrm>
          <a:prstGeom prst="ellips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1517" name="Freeform 141"/>
          <p:cNvSpPr>
            <a:spLocks/>
          </p:cNvSpPr>
          <p:nvPr/>
        </p:nvSpPr>
        <p:spPr bwMode="auto">
          <a:xfrm>
            <a:off x="6865938" y="2859088"/>
            <a:ext cx="204787" cy="1016000"/>
          </a:xfrm>
          <a:custGeom>
            <a:avLst/>
            <a:gdLst/>
            <a:ahLst/>
            <a:cxnLst>
              <a:cxn ang="0">
                <a:pos x="0" y="640"/>
              </a:cxn>
              <a:cxn ang="0">
                <a:pos x="128" y="302"/>
              </a:cxn>
              <a:cxn ang="0">
                <a:pos x="9" y="0"/>
              </a:cxn>
            </a:cxnLst>
            <a:rect l="0" t="0" r="r" b="b"/>
            <a:pathLst>
              <a:path w="129" h="640">
                <a:moveTo>
                  <a:pt x="0" y="640"/>
                </a:moveTo>
                <a:cubicBezTo>
                  <a:pt x="63" y="524"/>
                  <a:pt x="127" y="409"/>
                  <a:pt x="128" y="302"/>
                </a:cubicBezTo>
                <a:cubicBezTo>
                  <a:pt x="129" y="195"/>
                  <a:pt x="29" y="50"/>
                  <a:pt x="9" y="0"/>
                </a:cubicBezTo>
              </a:path>
            </a:pathLst>
          </a:custGeom>
          <a:noFill/>
          <a:ln w="9525">
            <a:solidFill>
              <a:srgbClr val="FF0000"/>
            </a:solidFill>
            <a:round/>
            <a:headEnd type="none" w="med" len="med"/>
            <a:tailEnd type="triangle" w="med" len="med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1518" name="Freeform 142"/>
          <p:cNvSpPr>
            <a:spLocks/>
          </p:cNvSpPr>
          <p:nvPr/>
        </p:nvSpPr>
        <p:spPr bwMode="auto">
          <a:xfrm>
            <a:off x="6894513" y="3497263"/>
            <a:ext cx="885825" cy="422275"/>
          </a:xfrm>
          <a:custGeom>
            <a:avLst/>
            <a:gdLst/>
            <a:ahLst/>
            <a:cxnLst>
              <a:cxn ang="0">
                <a:pos x="0" y="266"/>
              </a:cxn>
              <a:cxn ang="0">
                <a:pos x="375" y="192"/>
              </a:cxn>
              <a:cxn ang="0">
                <a:pos x="558" y="0"/>
              </a:cxn>
            </a:cxnLst>
            <a:rect l="0" t="0" r="r" b="b"/>
            <a:pathLst>
              <a:path w="558" h="266">
                <a:moveTo>
                  <a:pt x="0" y="266"/>
                </a:moveTo>
                <a:cubicBezTo>
                  <a:pt x="141" y="251"/>
                  <a:pt x="282" y="236"/>
                  <a:pt x="375" y="192"/>
                </a:cubicBezTo>
                <a:cubicBezTo>
                  <a:pt x="468" y="148"/>
                  <a:pt x="528" y="32"/>
                  <a:pt x="558" y="0"/>
                </a:cubicBezTo>
              </a:path>
            </a:pathLst>
          </a:custGeom>
          <a:noFill/>
          <a:ln w="9525">
            <a:solidFill>
              <a:srgbClr val="FF0000"/>
            </a:solidFill>
            <a:round/>
            <a:headEnd type="none" w="med" len="med"/>
            <a:tailEnd type="triangle" w="med" len="med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1569" name="Rectangle 193"/>
          <p:cNvSpPr>
            <a:spLocks noChangeArrowheads="1"/>
          </p:cNvSpPr>
          <p:nvPr/>
        </p:nvSpPr>
        <p:spPr bwMode="auto">
          <a:xfrm>
            <a:off x="3076575" y="2424113"/>
            <a:ext cx="2511425" cy="987425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1570" name="Rectangle 194"/>
          <p:cNvSpPr>
            <a:spLocks noChangeArrowheads="1"/>
          </p:cNvSpPr>
          <p:nvPr/>
        </p:nvSpPr>
        <p:spPr bwMode="auto">
          <a:xfrm>
            <a:off x="5630863" y="2424113"/>
            <a:ext cx="2700337" cy="987425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" name="Oval 1"/>
          <p:cNvSpPr/>
          <p:nvPr/>
        </p:nvSpPr>
        <p:spPr>
          <a:xfrm>
            <a:off x="1856935" y="3826412"/>
            <a:ext cx="1983545" cy="2729132"/>
          </a:xfrm>
          <a:prstGeom prst="ellipse">
            <a:avLst/>
          </a:prstGeom>
          <a:noFill/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/>
          <p:cNvSpPr txBox="1"/>
          <p:nvPr/>
        </p:nvSpPr>
        <p:spPr>
          <a:xfrm>
            <a:off x="3066756" y="6396335"/>
            <a:ext cx="464233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>
                <a:solidFill>
                  <a:srgbClr val="FF0000"/>
                </a:solidFill>
              </a:rPr>
              <a:t>What the wage can buy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5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5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5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3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5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5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5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5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5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1398" grpId="0"/>
      <p:bldP spid="101515" grpId="0" animBg="1"/>
      <p:bldP spid="101516" grpId="0" animBg="1"/>
      <p:bldP spid="101517" grpId="0" animBg="1"/>
      <p:bldP spid="101518" grpId="0" animBg="1"/>
      <p:bldP spid="101569" grpId="0" animBg="1"/>
      <p:bldP spid="101570" grpId="0" animBg="1"/>
      <p:bldP spid="2" grpId="0" animBg="1"/>
      <p:bldP spid="3" grpId="0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0D655F-986F-5549-A673-65A09BAF8BD1}" type="slidenum">
              <a:rPr lang="en-US"/>
              <a:pPr/>
              <a:t>32</a:t>
            </a:fld>
            <a:endParaRPr lang="en-US"/>
          </a:p>
        </p:txBody>
      </p:sp>
      <p:sp>
        <p:nvSpPr>
          <p:cNvPr id="1024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Ricardian Model of Trade</a:t>
            </a:r>
          </a:p>
        </p:txBody>
      </p:sp>
      <p:sp>
        <p:nvSpPr>
          <p:cNvPr id="10240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Implications for Fears of Trade</a:t>
            </a:r>
          </a:p>
          <a:p>
            <a:pPr lvl="1"/>
            <a:r>
              <a:rPr lang="en-US"/>
              <a:t>Low productivity country (UK</a:t>
            </a:r>
            <a:r>
              <a:rPr lang="en-US">
                <a:ea typeface="Arial" pitchFamily="-109" charset="0"/>
                <a:cs typeface="Arial" pitchFamily="-109" charset="0"/>
              </a:rPr>
              <a:t>′) can still compete, because of its low wage</a:t>
            </a:r>
          </a:p>
          <a:p>
            <a:pPr lvl="1"/>
            <a:r>
              <a:rPr lang="en-US">
                <a:ea typeface="Arial" pitchFamily="-109" charset="0"/>
                <a:cs typeface="Arial" pitchFamily="-109" charset="0"/>
              </a:rPr>
              <a:t>High wage country (US) can still compete because of its high productivity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0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403" grpId="0" uiExpand="1" build="p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05150F-E9FF-D14B-A1CB-66EFD4194600}" type="slidenum">
              <a:rPr lang="en-US"/>
              <a:pPr/>
              <a:t>33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Outline: Comparative Advantage and the Gains from Trade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Why Countries Trade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Price Differences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Supply and Demand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Determinants of Prices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Ricardian Model of Trade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Examples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Wages and Prices in the Ricardian Model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Lessons from the Ricardian Model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Generality of the Gains from Trade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Identifying Comparative Advantage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Critiques of Comparative Advantage</a:t>
            </a:r>
          </a:p>
          <a:p>
            <a:pPr>
              <a:lnSpc>
                <a:spcPct val="80000"/>
              </a:lnSpc>
            </a:pPr>
            <a:endParaRPr lang="en-US" sz="2800" dirty="0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8274954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31D49F-ECEA-9447-9F6D-7FEAFA0268C1}" type="slidenum">
              <a:rPr lang="en-US"/>
              <a:pPr/>
              <a:t>34</a:t>
            </a:fld>
            <a:endParaRPr lang="en-US"/>
          </a:p>
        </p:txBody>
      </p:sp>
      <p:sp>
        <p:nvSpPr>
          <p:cNvPr id="1034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Gain from Trade in General</a:t>
            </a:r>
          </a:p>
        </p:txBody>
      </p:sp>
      <p:sp>
        <p:nvSpPr>
          <p:cNvPr id="1034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This is a very simple model</a:t>
            </a:r>
          </a:p>
          <a:p>
            <a:r>
              <a:rPr lang="en-US" dirty="0"/>
              <a:t>But it </a:t>
            </a:r>
            <a:r>
              <a:rPr lang="en-US" u="sng" dirty="0"/>
              <a:t>does</a:t>
            </a:r>
            <a:r>
              <a:rPr lang="en-US" dirty="0"/>
              <a:t> generalize to less restrictive assumptions (trust me!)</a:t>
            </a:r>
          </a:p>
          <a:p>
            <a:pPr lvl="1"/>
            <a:r>
              <a:rPr lang="en-US" dirty="0"/>
              <a:t>Many goods (not just 2)</a:t>
            </a:r>
          </a:p>
          <a:p>
            <a:pPr lvl="1"/>
            <a:r>
              <a:rPr lang="en-US" dirty="0"/>
              <a:t>Many countries (not just 2)</a:t>
            </a:r>
          </a:p>
          <a:p>
            <a:pPr lvl="1"/>
            <a:r>
              <a:rPr lang="en-US" dirty="0"/>
              <a:t>Many other assumptions can also be relaxed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4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4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4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4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4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3427" grpId="0" build="p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400A5E-D76C-6E46-9F2D-1CBA0BD2C198}" type="slidenum">
              <a:rPr lang="en-US"/>
              <a:pPr/>
              <a:t>35</a:t>
            </a:fld>
            <a:endParaRPr lang="en-US"/>
          </a:p>
        </p:txBody>
      </p:sp>
      <p:sp>
        <p:nvSpPr>
          <p:cNvPr id="1044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Gain from Trade in General</a:t>
            </a:r>
          </a:p>
        </p:txBody>
      </p:sp>
      <p:sp>
        <p:nvSpPr>
          <p:cNvPr id="1044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Sources of gain from trade</a:t>
            </a:r>
          </a:p>
          <a:p>
            <a:pPr lvl="1"/>
            <a:r>
              <a:rPr lang="en-US" dirty="0"/>
              <a:t>Most sources of gain are analogous to how individuals gain from trade</a:t>
            </a:r>
          </a:p>
          <a:p>
            <a:pPr lvl="1"/>
            <a:r>
              <a:rPr lang="en-US" dirty="0"/>
              <a:t>Comparative advantage focuses on</a:t>
            </a:r>
          </a:p>
          <a:p>
            <a:pPr lvl="2"/>
            <a:r>
              <a:rPr lang="en-US" dirty="0"/>
              <a:t>Differences in ability to produce goods</a:t>
            </a:r>
          </a:p>
          <a:p>
            <a:pPr lvl="1"/>
            <a:r>
              <a:rPr lang="en-US" dirty="0"/>
              <a:t>Other sources of gain, not in this model</a:t>
            </a:r>
          </a:p>
          <a:p>
            <a:pPr lvl="2"/>
            <a:r>
              <a:rPr lang="en-US" dirty="0"/>
              <a:t>Differences in tastes</a:t>
            </a:r>
          </a:p>
          <a:p>
            <a:pPr lvl="2"/>
            <a:r>
              <a:rPr lang="en-US" dirty="0"/>
              <a:t>Economies of scale</a:t>
            </a:r>
          </a:p>
          <a:p>
            <a:pPr lvl="2">
              <a:buFontTx/>
              <a:buNone/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4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4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4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4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4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4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4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4451" grpId="0" uiExpand="1" build="p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79318-30A3-0A45-83CF-7BC6216BB160}" type="slidenum">
              <a:rPr lang="en-US"/>
              <a:pPr/>
              <a:t>36</a:t>
            </a:fld>
            <a:endParaRPr lang="en-US"/>
          </a:p>
        </p:txBody>
      </p:sp>
      <p:sp>
        <p:nvSpPr>
          <p:cNvPr id="1054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Gain from Trade in General</a:t>
            </a:r>
          </a:p>
        </p:txBody>
      </p:sp>
      <p:sp>
        <p:nvSpPr>
          <p:cNvPr id="1054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What trade does </a:t>
            </a:r>
            <a:r>
              <a:rPr lang="en-US" u="sng" dirty="0"/>
              <a:t>not</a:t>
            </a:r>
            <a:r>
              <a:rPr lang="en-US" dirty="0"/>
              <a:t> do:</a:t>
            </a:r>
          </a:p>
          <a:p>
            <a:pPr lvl="1"/>
            <a:r>
              <a:rPr lang="en-US" dirty="0"/>
              <a:t>Trade does not help everybody</a:t>
            </a:r>
          </a:p>
          <a:p>
            <a:pPr lvl="2"/>
            <a:r>
              <a:rPr lang="en-US" sz="2400" dirty="0"/>
              <a:t>There </a:t>
            </a:r>
            <a:r>
              <a:rPr lang="en-US" sz="2400" u="sng" dirty="0"/>
              <a:t>are</a:t>
            </a:r>
            <a:r>
              <a:rPr lang="en-US" sz="2400" dirty="0"/>
              <a:t> losers from trade</a:t>
            </a:r>
          </a:p>
          <a:p>
            <a:pPr lvl="3"/>
            <a:r>
              <a:rPr lang="en-US" sz="2000" dirty="0"/>
              <a:t>See Giles</a:t>
            </a:r>
          </a:p>
          <a:p>
            <a:pPr lvl="3"/>
            <a:r>
              <a:rPr lang="en-US" dirty="0"/>
              <a:t>We’ll see later in the course who they are</a:t>
            </a:r>
          </a:p>
          <a:p>
            <a:pPr lvl="1"/>
            <a:r>
              <a:rPr lang="en-US" dirty="0"/>
              <a:t>Trade does </a:t>
            </a:r>
            <a:r>
              <a:rPr lang="en-US" u="sng" dirty="0"/>
              <a:t>not</a:t>
            </a:r>
            <a:r>
              <a:rPr lang="en-US" dirty="0"/>
              <a:t> reduce inequality </a:t>
            </a:r>
          </a:p>
          <a:p>
            <a:pPr lvl="2"/>
            <a:r>
              <a:rPr lang="en-US" dirty="0"/>
              <a:t>At least not necessarily; it could, in some cases</a:t>
            </a:r>
          </a:p>
          <a:p>
            <a:pPr lvl="2"/>
            <a:r>
              <a:rPr lang="en-US" dirty="0"/>
              <a:t>But there are also good reasons why it may increase inequality</a:t>
            </a:r>
          </a:p>
          <a:p>
            <a:pPr lvl="2">
              <a:buFontTx/>
              <a:buNone/>
            </a:pPr>
            <a:r>
              <a:rPr lang="en-US" dirty="0"/>
              <a:t>									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4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4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4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4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4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4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4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4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5475" grpId="0" uiExpand="1" build="p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810BFD1-54BC-D542-9B8B-A68C8383104C}" type="slidenum">
              <a:rPr lang="en-US"/>
              <a:pPr/>
              <a:t>37</a:t>
            </a:fld>
            <a:endParaRPr lang="en-US"/>
          </a:p>
        </p:txBody>
      </p:sp>
      <p:sp>
        <p:nvSpPr>
          <p:cNvPr id="1075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Gain from Trade in General</a:t>
            </a:r>
          </a:p>
        </p:txBody>
      </p:sp>
      <p:sp>
        <p:nvSpPr>
          <p:cNvPr id="1075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What trade does </a:t>
            </a:r>
            <a:r>
              <a:rPr lang="en-US" u="sng" dirty="0"/>
              <a:t>not</a:t>
            </a:r>
            <a:r>
              <a:rPr lang="en-US" dirty="0"/>
              <a:t> do: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Trade may not cause countries to grow faster</a:t>
            </a:r>
          </a:p>
          <a:p>
            <a:pPr lvl="1">
              <a:lnSpc>
                <a:spcPct val="90000"/>
              </a:lnSpc>
              <a:buFontTx/>
              <a:buNone/>
            </a:pPr>
            <a:r>
              <a:rPr lang="en-US" dirty="0"/>
              <a:t>		  (There is debate on that.  See Giles.)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Trade certainly does not fix all problems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Weak or corrupt government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Failure to save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Poor technology </a:t>
            </a:r>
          </a:p>
          <a:p>
            <a:pPr lvl="2">
              <a:lnSpc>
                <a:spcPct val="90000"/>
              </a:lnSpc>
              <a:buFontTx/>
              <a:buNone/>
            </a:pPr>
            <a:r>
              <a:rPr lang="en-US" dirty="0"/>
              <a:t>	(Look at UK</a:t>
            </a:r>
            <a:r>
              <a:rPr lang="en-US" dirty="0">
                <a:ea typeface="Arial" pitchFamily="-109" charset="0"/>
                <a:cs typeface="Arial" pitchFamily="-109" charset="0"/>
              </a:rPr>
              <a:t>′.  It gains from trade, but it is still very poor.)</a:t>
            </a:r>
            <a:endParaRPr lang="en-US" dirty="0"/>
          </a:p>
          <a:p>
            <a:pPr lvl="1">
              <a:lnSpc>
                <a:spcPct val="90000"/>
              </a:lnSpc>
              <a:buFontTx/>
              <a:buNone/>
            </a:pPr>
            <a:r>
              <a:rPr lang="en-US" dirty="0"/>
              <a:t>							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7523" grpId="0" build="p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B52A22-6E54-CC4A-8462-7B3C934CAA2A}" type="slidenum">
              <a:rPr lang="en-US"/>
              <a:pPr/>
              <a:t>38</a:t>
            </a:fld>
            <a:endParaRPr lang="en-US"/>
          </a:p>
        </p:txBody>
      </p:sp>
      <p:sp>
        <p:nvSpPr>
          <p:cNvPr id="1085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Gain from Trade in General</a:t>
            </a:r>
          </a:p>
        </p:txBody>
      </p:sp>
      <p:sp>
        <p:nvSpPr>
          <p:cNvPr id="1085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sz="2800" dirty="0"/>
              <a:t>Implications for Trade Policies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Autarky is not realistic, but “protection” (i.e., tariffs, quotas, etc.) is very realistic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Result that there is gain from trade </a:t>
            </a:r>
            <a:r>
              <a:rPr lang="en-US" sz="2800" u="sng" dirty="0"/>
              <a:t>does</a:t>
            </a:r>
            <a:r>
              <a:rPr lang="en-US" sz="2800" dirty="0"/>
              <a:t> extend to reducing protection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There are exceptions – we’ll see later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But in most cases, countries (as a whole) </a:t>
            </a:r>
            <a:r>
              <a:rPr lang="en-US" sz="2400" u="sng" dirty="0"/>
              <a:t>do</a:t>
            </a:r>
            <a:r>
              <a:rPr lang="en-US" sz="2400" dirty="0"/>
              <a:t> gain from reducing their tariffs</a:t>
            </a:r>
          </a:p>
          <a:p>
            <a:pPr lvl="2">
              <a:lnSpc>
                <a:spcPct val="90000"/>
              </a:lnSpc>
            </a:pPr>
            <a:r>
              <a:rPr lang="en-US" sz="2000" dirty="0"/>
              <a:t>Even if other countries do </a:t>
            </a:r>
            <a:r>
              <a:rPr lang="en-US" sz="2000" u="sng" dirty="0"/>
              <a:t>not</a:t>
            </a:r>
            <a:r>
              <a:rPr lang="en-US" sz="2000" dirty="0"/>
              <a:t> reduce tariffs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Countries also gain when other countries liberalize</a:t>
            </a:r>
          </a:p>
          <a:p>
            <a:pPr lvl="1">
              <a:lnSpc>
                <a:spcPct val="90000"/>
              </a:lnSpc>
              <a:buFontTx/>
              <a:buNone/>
            </a:pPr>
            <a:r>
              <a:rPr lang="en-US" sz="2400" dirty="0"/>
              <a:t>							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5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5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5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5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5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54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54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8547" grpId="0" build="p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05150F-E9FF-D14B-A1CB-66EFD4194600}" type="slidenum">
              <a:rPr lang="en-US"/>
              <a:pPr/>
              <a:t>39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/>
              <a:t>Outline: Comparative Advantage and the Gains from Trade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Why Countries Trade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Price Differences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Supply and Demand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Determinants of Prices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Ricardian Model of Trade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Examples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Wages and Prices in the Ricardian Model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Lessons from the Ricardian Model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Generality of the Gains from Trade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Identifying Comparative Advantage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Critiques of Comparative Advantage</a:t>
            </a:r>
          </a:p>
          <a:p>
            <a:pPr>
              <a:lnSpc>
                <a:spcPct val="80000"/>
              </a:lnSpc>
            </a:pPr>
            <a:endParaRPr lang="en-US" sz="2800" dirty="0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8274954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30D3DA-B9D9-C64C-832A-0D2DFB895A52}" type="slidenum">
              <a:rPr lang="en-US"/>
              <a:pPr/>
              <a:t>40</a:t>
            </a:fld>
            <a:endParaRPr lang="en-US"/>
          </a:p>
        </p:txBody>
      </p:sp>
      <p:sp>
        <p:nvSpPr>
          <p:cNvPr id="1198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Identifying Comparative Advantage</a:t>
            </a:r>
          </a:p>
        </p:txBody>
      </p:sp>
      <p:sp>
        <p:nvSpPr>
          <p:cNvPr id="1198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sz="2800" dirty="0"/>
              <a:t>Definition:  A country has a </a:t>
            </a:r>
            <a:r>
              <a:rPr lang="en-US" sz="2800" dirty="0">
                <a:solidFill>
                  <a:srgbClr val="FF0000"/>
                </a:solidFill>
              </a:rPr>
              <a:t>comparative advantage</a:t>
            </a:r>
            <a:r>
              <a:rPr lang="en-US" sz="2800" dirty="0"/>
              <a:t> in a good, relative to another good </a:t>
            </a:r>
            <a:r>
              <a:rPr lang="en-US" sz="2800" u="sng" dirty="0"/>
              <a:t>and</a:t>
            </a:r>
            <a:r>
              <a:rPr lang="en-US" sz="2800" dirty="0"/>
              <a:t> another country, if its relative cost of producing the good is lower than the other country’s</a:t>
            </a:r>
          </a:p>
          <a:p>
            <a:pPr>
              <a:lnSpc>
                <a:spcPct val="90000"/>
              </a:lnSpc>
            </a:pPr>
            <a:endParaRPr lang="en-US" sz="2800" dirty="0"/>
          </a:p>
          <a:p>
            <a:pPr>
              <a:lnSpc>
                <a:spcPct val="90000"/>
              </a:lnSpc>
              <a:buFontTx/>
              <a:buNone/>
            </a:pPr>
            <a:r>
              <a:rPr lang="en-US" sz="2800" dirty="0"/>
              <a:t>	(This comparison should be done in </a:t>
            </a:r>
            <a:r>
              <a:rPr lang="en-US" sz="2800" u="sng" dirty="0"/>
              <a:t>autarky</a:t>
            </a:r>
            <a:r>
              <a:rPr lang="en-US" sz="2800" dirty="0"/>
              <a:t>, i.e., when they </a:t>
            </a:r>
            <a:r>
              <a:rPr lang="en-US" sz="2800" u="sng" dirty="0"/>
              <a:t>do not</a:t>
            </a:r>
            <a:r>
              <a:rPr lang="en-US" sz="2800" dirty="0"/>
              <a:t> trade, because costs may change as a result of trade)</a:t>
            </a:r>
          </a:p>
          <a:p>
            <a:pPr>
              <a:lnSpc>
                <a:spcPct val="90000"/>
              </a:lnSpc>
            </a:pPr>
            <a:endParaRPr lang="en-US" sz="28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9811" grpId="0" build="p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12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FB04E2-56F7-4541-ACA2-24CED6BB4F15}" type="slidenum">
              <a:rPr lang="en-US"/>
              <a:pPr/>
              <a:t>41</a:t>
            </a:fld>
            <a:endParaRPr lang="en-US"/>
          </a:p>
        </p:txBody>
      </p:sp>
      <p:sp>
        <p:nvSpPr>
          <p:cNvPr id="1208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Identifying Comparative Advantage</a:t>
            </a:r>
          </a:p>
        </p:txBody>
      </p:sp>
      <p:sp>
        <p:nvSpPr>
          <p:cNvPr id="12083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7985125" cy="4525963"/>
          </a:xfrm>
        </p:spPr>
        <p:txBody>
          <a:bodyPr/>
          <a:lstStyle/>
          <a:p>
            <a:r>
              <a:rPr lang="en-US" sz="2800" dirty="0"/>
              <a:t>If </a:t>
            </a:r>
            <a:r>
              <a:rPr lang="en-US" sz="2800" i="1" dirty="0" err="1">
                <a:latin typeface="Times New Roman" pitchFamily="-109" charset="0"/>
              </a:rPr>
              <a:t>C</a:t>
            </a:r>
            <a:r>
              <a:rPr lang="en-US" sz="2800" i="1" baseline="-25000" dirty="0" err="1">
                <a:latin typeface="Times New Roman" pitchFamily="-109" charset="0"/>
              </a:rPr>
              <a:t>gc</a:t>
            </a:r>
            <a:r>
              <a:rPr lang="en-US" sz="2800" dirty="0"/>
              <a:t> is the cost of producing 1 unit of good </a:t>
            </a:r>
            <a:r>
              <a:rPr lang="en-US" sz="2800" i="1" dirty="0" err="1">
                <a:latin typeface="Times New Roman" pitchFamily="-109" charset="0"/>
              </a:rPr>
              <a:t>g</a:t>
            </a:r>
            <a:r>
              <a:rPr lang="en-US" sz="2800" dirty="0">
                <a:latin typeface="Times New Roman" pitchFamily="-109" charset="0"/>
              </a:rPr>
              <a:t> </a:t>
            </a:r>
            <a:r>
              <a:rPr lang="en-US" sz="2800" dirty="0"/>
              <a:t>in country </a:t>
            </a:r>
            <a:r>
              <a:rPr lang="en-US" sz="2800" i="1" dirty="0" err="1">
                <a:latin typeface="Times New Roman" pitchFamily="-109" charset="0"/>
              </a:rPr>
              <a:t>c</a:t>
            </a:r>
            <a:r>
              <a:rPr lang="en-US" sz="2800" dirty="0"/>
              <a:t>, then country 1 has a C-A in good 1 (compared to good 2 and country 2) if</a:t>
            </a:r>
          </a:p>
          <a:p>
            <a:endParaRPr lang="en-US" sz="2800" i="1" dirty="0"/>
          </a:p>
          <a:p>
            <a:endParaRPr lang="en-US" sz="2800" dirty="0"/>
          </a:p>
        </p:txBody>
      </p:sp>
      <p:graphicFrame>
        <p:nvGraphicFramePr>
          <p:cNvPr id="120836" name="Object 4"/>
          <p:cNvGraphicFramePr>
            <a:graphicFrameLocks noGrp="1" noChangeAspect="1"/>
          </p:cNvGraphicFramePr>
          <p:nvPr>
            <p:ph sz="half" idx="2"/>
          </p:nvPr>
        </p:nvGraphicFramePr>
        <p:xfrm>
          <a:off x="3081338" y="3255963"/>
          <a:ext cx="2689225" cy="17922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0926" name="Equation" r:id="rId3" imgW="647640" imgH="431640" progId="Equation.3">
                  <p:embed/>
                </p:oleObj>
              </mc:Choice>
              <mc:Fallback>
                <p:oleObj name="Equation" r:id="rId3" imgW="647640" imgH="431640" progId="Equation.3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81338" y="3255963"/>
                        <a:ext cx="2689225" cy="1792287"/>
                      </a:xfrm>
                      <a:prstGeom prst="rect">
                        <a:avLst/>
                      </a:prstGeom>
                      <a:noFill/>
                      <a:effectLst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blurRad="63500" dist="38099" dir="2700000" algn="ctr" rotWithShape="0">
                                <a:srgbClr val="808080">
                                  <a:alpha val="74998"/>
                                </a:srgb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20839" name="Text Box 7"/>
          <p:cNvSpPr txBox="1">
            <a:spLocks noChangeArrowheads="1"/>
          </p:cNvSpPr>
          <p:nvPr/>
        </p:nvSpPr>
        <p:spPr bwMode="auto">
          <a:xfrm>
            <a:off x="6705600" y="5181600"/>
            <a:ext cx="1905000" cy="822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Country 2’s C-A</a:t>
            </a:r>
          </a:p>
        </p:txBody>
      </p:sp>
      <p:sp>
        <p:nvSpPr>
          <p:cNvPr id="120841" name="Line 9"/>
          <p:cNvSpPr>
            <a:spLocks noChangeShapeType="1"/>
          </p:cNvSpPr>
          <p:nvPr/>
        </p:nvSpPr>
        <p:spPr bwMode="auto">
          <a:xfrm flipH="1" flipV="1">
            <a:off x="5638800" y="4876800"/>
            <a:ext cx="1219200" cy="457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0842" name="Text Box 10"/>
          <p:cNvSpPr txBox="1">
            <a:spLocks noChangeArrowheads="1"/>
          </p:cNvSpPr>
          <p:nvPr/>
        </p:nvSpPr>
        <p:spPr bwMode="auto">
          <a:xfrm>
            <a:off x="457200" y="4191000"/>
            <a:ext cx="1905000" cy="822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 dirty="0"/>
              <a:t>Country 1’s C-A</a:t>
            </a:r>
          </a:p>
        </p:txBody>
      </p:sp>
      <p:sp>
        <p:nvSpPr>
          <p:cNvPr id="120843" name="Line 11"/>
          <p:cNvSpPr>
            <a:spLocks noChangeShapeType="1"/>
          </p:cNvSpPr>
          <p:nvPr/>
        </p:nvSpPr>
        <p:spPr bwMode="auto">
          <a:xfrm flipV="1">
            <a:off x="2362200" y="3886200"/>
            <a:ext cx="762000" cy="381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0835" grpId="0" build="p"/>
      <p:bldP spid="120839" grpId="0"/>
      <p:bldP spid="120841" grpId="0" animBg="1"/>
      <p:bldP spid="120842" grpId="0"/>
      <p:bldP spid="120843" grpId="0" animBg="1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36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3F654A-C206-4845-BCFF-D35439EA89FD}" type="slidenum">
              <a:rPr lang="en-US"/>
              <a:pPr/>
              <a:t>42</a:t>
            </a:fld>
            <a:endParaRPr lang="en-US"/>
          </a:p>
        </p:txBody>
      </p:sp>
      <p:sp>
        <p:nvSpPr>
          <p:cNvPr id="12288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Identifying Comparative Advantage</a:t>
            </a:r>
          </a:p>
        </p:txBody>
      </p:sp>
      <p:sp>
        <p:nvSpPr>
          <p:cNvPr id="122883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8088313" cy="4525963"/>
          </a:xfrm>
        </p:spPr>
        <p:txBody>
          <a:bodyPr/>
          <a:lstStyle/>
          <a:p>
            <a:r>
              <a:rPr lang="en-US" sz="2800"/>
              <a:t>Examples</a:t>
            </a:r>
          </a:p>
          <a:p>
            <a:pPr lvl="1"/>
            <a:r>
              <a:rPr lang="en-US" sz="2400"/>
              <a:t>Given data on </a:t>
            </a:r>
            <a:r>
              <a:rPr lang="en-US" sz="2400" u="sng"/>
              <a:t>unit labor requirements</a:t>
            </a:r>
            <a:r>
              <a:rPr lang="en-US" sz="2400"/>
              <a:t>, since cost is proportional to these, look for where these are </a:t>
            </a:r>
            <a:r>
              <a:rPr lang="en-US" sz="2400" u="sng"/>
              <a:t>relatively low</a:t>
            </a:r>
            <a:r>
              <a:rPr lang="en-US" sz="2400"/>
              <a:t>:</a:t>
            </a:r>
          </a:p>
          <a:p>
            <a:endParaRPr lang="en-US" sz="2800"/>
          </a:p>
        </p:txBody>
      </p:sp>
      <p:graphicFrame>
        <p:nvGraphicFramePr>
          <p:cNvPr id="122952" name="Group 72"/>
          <p:cNvGraphicFramePr>
            <a:graphicFrameLocks noGrp="1"/>
          </p:cNvGraphicFramePr>
          <p:nvPr>
            <p:ph sz="quarter" idx="2"/>
          </p:nvPr>
        </p:nvGraphicFramePr>
        <p:xfrm>
          <a:off x="508000" y="3502025"/>
          <a:ext cx="4202113" cy="2185988"/>
        </p:xfrm>
        <a:graphic>
          <a:graphicData uri="http://schemas.openxmlformats.org/drawingml/2006/table">
            <a:tbl>
              <a:tblPr/>
              <a:tblGrid>
                <a:gridCol w="1173163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00965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0965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00965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546100">
                <a:tc rowSpan="2"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Labor per unit output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Country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47688">
                <a:tc gridSpan="2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Iran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Peru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546100"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Good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Ham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546100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Eggs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14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sp>
        <p:nvSpPr>
          <p:cNvPr id="122939" name="Text Box 59"/>
          <p:cNvSpPr txBox="1">
            <a:spLocks noChangeArrowheads="1"/>
          </p:cNvSpPr>
          <p:nvPr/>
        </p:nvSpPr>
        <p:spPr bwMode="auto">
          <a:xfrm>
            <a:off x="5299075" y="2932113"/>
            <a:ext cx="3309938" cy="822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Here, Peru has C-A in ham because</a:t>
            </a:r>
          </a:p>
        </p:txBody>
      </p:sp>
      <p:graphicFrame>
        <p:nvGraphicFramePr>
          <p:cNvPr id="122940" name="Object 60"/>
          <p:cNvGraphicFramePr>
            <a:graphicFrameLocks noGrp="1" noChangeAspect="1"/>
          </p:cNvGraphicFramePr>
          <p:nvPr>
            <p:ph sz="quarter" idx="3"/>
          </p:nvPr>
        </p:nvGraphicFramePr>
        <p:xfrm>
          <a:off x="5386388" y="3703638"/>
          <a:ext cx="1255712" cy="10810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3184" name="Equation" r:id="rId3" imgW="457200" imgH="393480" progId="Equation.3">
                  <p:embed/>
                </p:oleObj>
              </mc:Choice>
              <mc:Fallback>
                <p:oleObj name="Equation" r:id="rId3" imgW="457200" imgH="393480" progId="Equation.3">
                  <p:embed/>
                  <p:pic>
                    <p:nvPicPr>
                      <p:cNvPr id="0" name="Picture 6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386388" y="3703638"/>
                        <a:ext cx="1255712" cy="1081087"/>
                      </a:xfrm>
                      <a:prstGeom prst="rect">
                        <a:avLst/>
                      </a:prstGeom>
                      <a:noFill/>
                      <a:effectLst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blurRad="63500" dist="38099" dir="2700000" algn="ctr" rotWithShape="0">
                                <a:srgbClr val="808080">
                                  <a:alpha val="74998"/>
                                </a:srgb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22944" name="Object 64"/>
          <p:cNvGraphicFramePr>
            <a:graphicFrameLocks noChangeAspect="1"/>
          </p:cNvGraphicFramePr>
          <p:nvPr/>
        </p:nvGraphicFramePr>
        <p:xfrm>
          <a:off x="6864350" y="3748088"/>
          <a:ext cx="1779588" cy="10810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3185" name="Equation" r:id="rId5" imgW="647640" imgH="393480" progId="Equation.3">
                  <p:embed/>
                </p:oleObj>
              </mc:Choice>
              <mc:Fallback>
                <p:oleObj name="Equation" r:id="rId5" imgW="647640" imgH="393480" progId="Equation.3">
                  <p:embed/>
                  <p:pic>
                    <p:nvPicPr>
                      <p:cNvPr id="0" name="Picture 6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864350" y="3748088"/>
                        <a:ext cx="1779588" cy="10810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22945" name="Text Box 65"/>
          <p:cNvSpPr txBox="1">
            <a:spLocks noChangeArrowheads="1"/>
          </p:cNvSpPr>
          <p:nvPr/>
        </p:nvSpPr>
        <p:spPr bwMode="auto">
          <a:xfrm>
            <a:off x="5270500" y="4846638"/>
            <a:ext cx="2178050" cy="1187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And Iran has C-A in eggs because</a:t>
            </a:r>
          </a:p>
        </p:txBody>
      </p:sp>
      <p:graphicFrame>
        <p:nvGraphicFramePr>
          <p:cNvPr id="122946" name="Object 66"/>
          <p:cNvGraphicFramePr>
            <a:graphicFrameLocks noChangeAspect="1"/>
          </p:cNvGraphicFramePr>
          <p:nvPr/>
        </p:nvGraphicFramePr>
        <p:xfrm>
          <a:off x="7359650" y="4981575"/>
          <a:ext cx="1255713" cy="10810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3186" name="Equation" r:id="rId7" imgW="457200" imgH="393480" progId="Equation.3">
                  <p:embed/>
                </p:oleObj>
              </mc:Choice>
              <mc:Fallback>
                <p:oleObj name="Equation" r:id="rId7" imgW="457200" imgH="393480" progId="Equation.3">
                  <p:embed/>
                  <p:pic>
                    <p:nvPicPr>
                      <p:cNvPr id="0" name="Picture 6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359650" y="4981575"/>
                        <a:ext cx="1255713" cy="108108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22948" name="Oval 68"/>
          <p:cNvSpPr>
            <a:spLocks noChangeArrowheads="1"/>
          </p:cNvSpPr>
          <p:nvPr/>
        </p:nvSpPr>
        <p:spPr bwMode="auto">
          <a:xfrm>
            <a:off x="3933825" y="4586288"/>
            <a:ext cx="479425" cy="479425"/>
          </a:xfrm>
          <a:prstGeom prst="ellips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2949" name="Oval 69"/>
          <p:cNvSpPr>
            <a:spLocks noChangeArrowheads="1"/>
          </p:cNvSpPr>
          <p:nvPr/>
        </p:nvSpPr>
        <p:spPr bwMode="auto">
          <a:xfrm>
            <a:off x="2932113" y="5151438"/>
            <a:ext cx="479425" cy="479425"/>
          </a:xfrm>
          <a:prstGeom prst="ellips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2953" name="Freeform 73"/>
          <p:cNvSpPr>
            <a:spLocks/>
          </p:cNvSpPr>
          <p:nvPr/>
        </p:nvSpPr>
        <p:spPr bwMode="auto">
          <a:xfrm>
            <a:off x="4427538" y="3178175"/>
            <a:ext cx="914400" cy="1495425"/>
          </a:xfrm>
          <a:custGeom>
            <a:avLst/>
            <a:gdLst/>
            <a:ahLst/>
            <a:cxnLst>
              <a:cxn ang="0">
                <a:pos x="576" y="0"/>
              </a:cxn>
              <a:cxn ang="0">
                <a:pos x="256" y="357"/>
              </a:cxn>
              <a:cxn ang="0">
                <a:pos x="283" y="659"/>
              </a:cxn>
              <a:cxn ang="0">
                <a:pos x="0" y="942"/>
              </a:cxn>
            </a:cxnLst>
            <a:rect l="0" t="0" r="r" b="b"/>
            <a:pathLst>
              <a:path w="576" h="942">
                <a:moveTo>
                  <a:pt x="576" y="0"/>
                </a:moveTo>
                <a:cubicBezTo>
                  <a:pt x="440" y="123"/>
                  <a:pt x="305" y="247"/>
                  <a:pt x="256" y="357"/>
                </a:cubicBezTo>
                <a:cubicBezTo>
                  <a:pt x="207" y="467"/>
                  <a:pt x="326" y="562"/>
                  <a:pt x="283" y="659"/>
                </a:cubicBezTo>
                <a:cubicBezTo>
                  <a:pt x="240" y="756"/>
                  <a:pt x="47" y="895"/>
                  <a:pt x="0" y="942"/>
                </a:cubicBezTo>
              </a:path>
            </a:pathLst>
          </a:custGeom>
          <a:noFill/>
          <a:ln w="9525">
            <a:solidFill>
              <a:schemeClr val="tx1"/>
            </a:solidFill>
            <a:round/>
            <a:headEnd type="none" w="med" len="med"/>
            <a:tailEnd type="arrow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2954" name="Freeform 74"/>
          <p:cNvSpPr>
            <a:spLocks/>
          </p:cNvSpPr>
          <p:nvPr/>
        </p:nvSpPr>
        <p:spPr bwMode="auto">
          <a:xfrm>
            <a:off x="3411538" y="5153025"/>
            <a:ext cx="1885950" cy="855663"/>
          </a:xfrm>
          <a:custGeom>
            <a:avLst/>
            <a:gdLst/>
            <a:ahLst/>
            <a:cxnLst>
              <a:cxn ang="0">
                <a:pos x="1188" y="0"/>
              </a:cxn>
              <a:cxn ang="0">
                <a:pos x="896" y="237"/>
              </a:cxn>
              <a:cxn ang="0">
                <a:pos x="740" y="539"/>
              </a:cxn>
              <a:cxn ang="0">
                <a:pos x="0" y="237"/>
              </a:cxn>
            </a:cxnLst>
            <a:rect l="0" t="0" r="r" b="b"/>
            <a:pathLst>
              <a:path w="1188" h="539">
                <a:moveTo>
                  <a:pt x="1188" y="0"/>
                </a:moveTo>
                <a:cubicBezTo>
                  <a:pt x="1079" y="73"/>
                  <a:pt x="971" y="147"/>
                  <a:pt x="896" y="237"/>
                </a:cubicBezTo>
                <a:cubicBezTo>
                  <a:pt x="821" y="327"/>
                  <a:pt x="889" y="539"/>
                  <a:pt x="740" y="539"/>
                </a:cubicBezTo>
                <a:cubicBezTo>
                  <a:pt x="591" y="539"/>
                  <a:pt x="123" y="287"/>
                  <a:pt x="0" y="237"/>
                </a:cubicBezTo>
              </a:path>
            </a:pathLst>
          </a:custGeom>
          <a:noFill/>
          <a:ln w="9525">
            <a:solidFill>
              <a:schemeClr val="tx1"/>
            </a:solidFill>
            <a:round/>
            <a:headEnd type="none" w="med" len="med"/>
            <a:tailEnd type="arrow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8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88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2883" grpId="0" build="p"/>
      <p:bldP spid="122939" grpId="0"/>
      <p:bldP spid="122945" grpId="0"/>
      <p:bldP spid="122948" grpId="0" animBg="1"/>
      <p:bldP spid="122949" grpId="0" animBg="1"/>
      <p:bldP spid="122953" grpId="0" animBg="1"/>
      <p:bldP spid="122953" grpId="1" animBg="1"/>
      <p:bldP spid="122954" grpId="0" animBg="1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29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BC9D6A-9D7A-6841-9475-D1CE40018C33}" type="slidenum">
              <a:rPr lang="en-US"/>
              <a:pPr/>
              <a:t>43</a:t>
            </a:fld>
            <a:endParaRPr lang="en-US"/>
          </a:p>
        </p:txBody>
      </p:sp>
      <p:sp>
        <p:nvSpPr>
          <p:cNvPr id="1249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Identifying Comparative Advantage</a:t>
            </a:r>
          </a:p>
        </p:txBody>
      </p:sp>
      <p:sp>
        <p:nvSpPr>
          <p:cNvPr id="124931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398463" y="3589338"/>
            <a:ext cx="8088312" cy="2640012"/>
          </a:xfrm>
        </p:spPr>
        <p:txBody>
          <a:bodyPr/>
          <a:lstStyle/>
          <a:p>
            <a:r>
              <a:rPr lang="en-US" sz="2800"/>
              <a:t>In this example, you could also compare across countries:  </a:t>
            </a:r>
          </a:p>
          <a:p>
            <a:pPr lvl="1"/>
            <a:r>
              <a:rPr lang="en-US" sz="2400"/>
              <a:t>Although Peru’s labor requirement is higher than Iran’s in both goods, </a:t>
            </a:r>
          </a:p>
          <a:p>
            <a:pPr lvl="1"/>
            <a:r>
              <a:rPr lang="en-US" sz="2400"/>
              <a:t>it is only 1/6 higher in Ham and it is 5/9 (&gt;1/6) higher in Eggs</a:t>
            </a:r>
          </a:p>
          <a:p>
            <a:endParaRPr lang="en-US" sz="2800"/>
          </a:p>
        </p:txBody>
      </p:sp>
      <p:graphicFrame>
        <p:nvGraphicFramePr>
          <p:cNvPr id="124993" name="Group 65"/>
          <p:cNvGraphicFramePr>
            <a:graphicFrameLocks noGrp="1"/>
          </p:cNvGraphicFramePr>
          <p:nvPr>
            <p:ph sz="quarter" idx="2"/>
          </p:nvPr>
        </p:nvGraphicFramePr>
        <p:xfrm>
          <a:off x="558800" y="1362075"/>
          <a:ext cx="4202113" cy="2185988"/>
        </p:xfrm>
        <a:graphic>
          <a:graphicData uri="http://schemas.openxmlformats.org/drawingml/2006/table">
            <a:tbl>
              <a:tblPr/>
              <a:tblGrid>
                <a:gridCol w="1173163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00965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0965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00965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546100">
                <a:tc rowSpan="2"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Labor per unit output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Country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47688">
                <a:tc gridSpan="2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Iran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Peru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546100"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Good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Ham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546100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Eggs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14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sp>
        <p:nvSpPr>
          <p:cNvPr id="124989" name="Oval 61"/>
          <p:cNvSpPr>
            <a:spLocks noChangeArrowheads="1"/>
          </p:cNvSpPr>
          <p:nvPr/>
        </p:nvSpPr>
        <p:spPr bwMode="auto">
          <a:xfrm>
            <a:off x="3984625" y="2446338"/>
            <a:ext cx="479425" cy="479425"/>
          </a:xfrm>
          <a:prstGeom prst="ellips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4990" name="Oval 62"/>
          <p:cNvSpPr>
            <a:spLocks noChangeArrowheads="1"/>
          </p:cNvSpPr>
          <p:nvPr/>
        </p:nvSpPr>
        <p:spPr bwMode="auto">
          <a:xfrm>
            <a:off x="2982913" y="3011488"/>
            <a:ext cx="479425" cy="479425"/>
          </a:xfrm>
          <a:prstGeom prst="ellips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graphicFrame>
        <p:nvGraphicFramePr>
          <p:cNvPr id="140290" name="Object 2"/>
          <p:cNvGraphicFramePr>
            <a:graphicFrameLocks noChangeAspect="1"/>
          </p:cNvGraphicFramePr>
          <p:nvPr/>
        </p:nvGraphicFramePr>
        <p:xfrm>
          <a:off x="6400800" y="5811838"/>
          <a:ext cx="1255713" cy="10112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0380" name="Equation" r:id="rId3" imgW="457200" imgH="368300" progId="Equation.3">
                  <p:embed/>
                </p:oleObj>
              </mc:Choice>
              <mc:Fallback>
                <p:oleObj name="Equation" r:id="rId3" imgW="457200" imgH="368300" progId="Equation.3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400800" y="5811838"/>
                        <a:ext cx="1255713" cy="101123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02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4931" grpId="0" build="p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31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00CCC2-D679-8948-80B3-22C1275A12AB}" type="slidenum">
              <a:rPr lang="en-US"/>
              <a:pPr/>
              <a:t>44</a:t>
            </a:fld>
            <a:endParaRPr lang="en-US"/>
          </a:p>
        </p:txBody>
      </p:sp>
      <p:sp>
        <p:nvSpPr>
          <p:cNvPr id="1259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Identifying Comparative Advantage</a:t>
            </a:r>
          </a:p>
        </p:txBody>
      </p:sp>
      <p:sp>
        <p:nvSpPr>
          <p:cNvPr id="12595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8088313" cy="4525963"/>
          </a:xfrm>
        </p:spPr>
        <p:txBody>
          <a:bodyPr/>
          <a:lstStyle/>
          <a:p>
            <a:r>
              <a:rPr lang="en-US" sz="2800" dirty="0"/>
              <a:t>Examples in a different form:</a:t>
            </a:r>
          </a:p>
          <a:p>
            <a:pPr lvl="1"/>
            <a:r>
              <a:rPr lang="en-US" sz="2400" dirty="0"/>
              <a:t>Given data on </a:t>
            </a:r>
            <a:r>
              <a:rPr lang="en-US" sz="2400" u="sng" dirty="0"/>
              <a:t>labor productivities</a:t>
            </a:r>
            <a:r>
              <a:rPr lang="en-US" sz="2400" dirty="0"/>
              <a:t> (outputs per worker), since cost is </a:t>
            </a:r>
            <a:r>
              <a:rPr lang="en-US" sz="2400" u="sng" dirty="0"/>
              <a:t>inversely</a:t>
            </a:r>
            <a:r>
              <a:rPr lang="en-US" sz="2400" dirty="0"/>
              <a:t> proportional to these, look for where these are </a:t>
            </a:r>
            <a:r>
              <a:rPr lang="en-US" sz="2400" u="sng" dirty="0"/>
              <a:t>relatively high</a:t>
            </a:r>
            <a:r>
              <a:rPr lang="en-US" sz="2400" dirty="0"/>
              <a:t>:</a:t>
            </a:r>
          </a:p>
          <a:p>
            <a:endParaRPr lang="en-US" sz="2800" dirty="0"/>
          </a:p>
        </p:txBody>
      </p:sp>
      <p:graphicFrame>
        <p:nvGraphicFramePr>
          <p:cNvPr id="125996" name="Group 44"/>
          <p:cNvGraphicFramePr>
            <a:graphicFrameLocks noGrp="1"/>
          </p:cNvGraphicFramePr>
          <p:nvPr>
            <p:ph sz="quarter" idx="2"/>
          </p:nvPr>
        </p:nvGraphicFramePr>
        <p:xfrm>
          <a:off x="508000" y="3502025"/>
          <a:ext cx="4433888" cy="2185988"/>
        </p:xfrm>
        <a:graphic>
          <a:graphicData uri="http://schemas.openxmlformats.org/drawingml/2006/table">
            <a:tbl>
              <a:tblPr/>
              <a:tblGrid>
                <a:gridCol w="108902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21443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6521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065213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546100">
                <a:tc rowSpan="2"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Output per unit labor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Country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47688">
                <a:tc gridSpan="2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Blog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Slog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546100"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Good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Rugs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546100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Drugs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sp>
        <p:nvSpPr>
          <p:cNvPr id="125981" name="Text Box 29"/>
          <p:cNvSpPr txBox="1">
            <a:spLocks noChangeArrowheads="1"/>
          </p:cNvSpPr>
          <p:nvPr/>
        </p:nvSpPr>
        <p:spPr bwMode="auto">
          <a:xfrm>
            <a:off x="5270500" y="3482975"/>
            <a:ext cx="3309938" cy="175432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/>
              <a:t>Here, Blog has Abs </a:t>
            </a:r>
            <a:r>
              <a:rPr lang="en-US" sz="2400" dirty="0" err="1"/>
              <a:t>Adv</a:t>
            </a:r>
            <a:r>
              <a:rPr lang="en-US" sz="2400" dirty="0"/>
              <a:t> in both goods.</a:t>
            </a:r>
          </a:p>
          <a:p>
            <a:pPr>
              <a:spcBef>
                <a:spcPct val="50000"/>
              </a:spcBef>
            </a:pPr>
            <a:r>
              <a:rPr lang="en-US" sz="2400" dirty="0"/>
              <a:t>But Blog has C-A in rugs because</a:t>
            </a:r>
          </a:p>
        </p:txBody>
      </p:sp>
      <p:graphicFrame>
        <p:nvGraphicFramePr>
          <p:cNvPr id="125982" name="Object 30"/>
          <p:cNvGraphicFramePr>
            <a:graphicFrameLocks noGrp="1" noChangeAspect="1"/>
          </p:cNvGraphicFramePr>
          <p:nvPr>
            <p:ph sz="quarter" idx="3"/>
            <p:extLst>
              <p:ext uri="{D42A27DB-BD31-4B8C-83A1-F6EECF244321}">
                <p14:modId xmlns:p14="http://schemas.microsoft.com/office/powerpoint/2010/main" val="452672868"/>
              </p:ext>
            </p:extLst>
          </p:nvPr>
        </p:nvGraphicFramePr>
        <p:xfrm>
          <a:off x="5779516" y="5089339"/>
          <a:ext cx="1982787" cy="10985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6072" name="Equation" r:id="rId3" imgW="711000" imgH="393480" progId="Equation.3">
                  <p:embed/>
                </p:oleObj>
              </mc:Choice>
              <mc:Fallback>
                <p:oleObj name="Equation" r:id="rId3" imgW="711000" imgH="393480" progId="Equation.3">
                  <p:embed/>
                  <p:pic>
                    <p:nvPicPr>
                      <p:cNvPr id="0" name="Picture 3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79516" y="5089339"/>
                        <a:ext cx="1982787" cy="1098550"/>
                      </a:xfrm>
                      <a:prstGeom prst="rect">
                        <a:avLst/>
                      </a:prstGeom>
                      <a:noFill/>
                      <a:effectLst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blurRad="63500" dist="38099" dir="2700000" algn="ctr" rotWithShape="0">
                                <a:srgbClr val="808080">
                                  <a:alpha val="74998"/>
                                </a:srgb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25986" name="Oval 34"/>
          <p:cNvSpPr>
            <a:spLocks noChangeArrowheads="1"/>
          </p:cNvSpPr>
          <p:nvPr/>
        </p:nvSpPr>
        <p:spPr bwMode="auto">
          <a:xfrm>
            <a:off x="2857500" y="4600575"/>
            <a:ext cx="958850" cy="479425"/>
          </a:xfrm>
          <a:prstGeom prst="ellips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5997" name="Oval 45"/>
          <p:cNvSpPr>
            <a:spLocks noChangeArrowheads="1"/>
          </p:cNvSpPr>
          <p:nvPr/>
        </p:nvSpPr>
        <p:spPr bwMode="auto">
          <a:xfrm>
            <a:off x="3902075" y="5153025"/>
            <a:ext cx="958850" cy="479425"/>
          </a:xfrm>
          <a:prstGeom prst="ellips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8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8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5986" grpId="0" animBg="1"/>
      <p:bldP spid="125997" grpId="0" animBg="1"/>
    </p:bld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A8E7C5-6389-E54C-AEFB-558A2899789A}" type="slidenum">
              <a:rPr lang="en-US"/>
              <a:pPr/>
              <a:t>45</a:t>
            </a:fld>
            <a:endParaRPr lang="en-US"/>
          </a:p>
        </p:txBody>
      </p:sp>
      <p:sp>
        <p:nvSpPr>
          <p:cNvPr id="1300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/>
              <a:t>Is the Theory of Comparative Advantage Correct?</a:t>
            </a:r>
          </a:p>
        </p:txBody>
      </p:sp>
      <p:sp>
        <p:nvSpPr>
          <p:cNvPr id="1300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It’s not easy to test, for reasons explained in </a:t>
            </a:r>
            <a:r>
              <a:rPr lang="en-US" dirty="0" err="1"/>
              <a:t>Dizikes</a:t>
            </a:r>
            <a:r>
              <a:rPr lang="en-US" dirty="0"/>
              <a:t> article</a:t>
            </a:r>
          </a:p>
          <a:p>
            <a:pPr lvl="1"/>
            <a:r>
              <a:rPr lang="en-US" dirty="0"/>
              <a:t>Model says countries don’t produce at all where they have no comparative advantage; so how can you measure productivity there?</a:t>
            </a:r>
          </a:p>
          <a:p>
            <a:pPr lvl="1"/>
            <a:r>
              <a:rPr lang="en-US" dirty="0"/>
              <a:t>Economists </a:t>
            </a:r>
            <a:r>
              <a:rPr lang="en-US" dirty="0" err="1"/>
              <a:t>Costinot</a:t>
            </a:r>
            <a:r>
              <a:rPr lang="en-US" dirty="0"/>
              <a:t> and Donaldson get around this with data on land characteristics</a:t>
            </a:r>
          </a:p>
          <a:p>
            <a:pPr lvl="1"/>
            <a:r>
              <a:rPr lang="en-US" dirty="0"/>
              <a:t>They find support for the theory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0051" grpId="0" uiExpand="1" build="p"/>
    </p:bld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A8E7C5-6389-E54C-AEFB-558A2899789A}" type="slidenum">
              <a:rPr lang="en-US"/>
              <a:pPr/>
              <a:t>46</a:t>
            </a:fld>
            <a:endParaRPr lang="en-US"/>
          </a:p>
        </p:txBody>
      </p:sp>
      <p:sp>
        <p:nvSpPr>
          <p:cNvPr id="1300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/>
              <a:t>Is the Theory of Comparative Advantage Correct?</a:t>
            </a:r>
          </a:p>
        </p:txBody>
      </p:sp>
      <p:sp>
        <p:nvSpPr>
          <p:cNvPr id="1300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Problem:  Comparative Advantage is defined in terms of </a:t>
            </a:r>
            <a:r>
              <a:rPr lang="en-US" u="sng" dirty="0"/>
              <a:t>autarky</a:t>
            </a:r>
            <a:r>
              <a:rPr lang="en-US" dirty="0"/>
              <a:t> prices</a:t>
            </a:r>
          </a:p>
          <a:p>
            <a:pPr lvl="1"/>
            <a:r>
              <a:rPr lang="en-US" sz="2400" dirty="0"/>
              <a:t>These normally cannot be observed</a:t>
            </a:r>
          </a:p>
          <a:p>
            <a:pPr lvl="1"/>
            <a:r>
              <a:rPr lang="en-US" sz="2400" dirty="0" err="1"/>
              <a:t>Bernhofen</a:t>
            </a:r>
            <a:r>
              <a:rPr lang="en-US" sz="2400" dirty="0"/>
              <a:t> &amp; Brown do observe them from historical Japan, which was closed to trade prior to 1859</a:t>
            </a:r>
          </a:p>
          <a:p>
            <a:pPr lvl="1"/>
            <a:r>
              <a:rPr lang="en-US" sz="2400" dirty="0"/>
              <a:t>They found:</a:t>
            </a:r>
          </a:p>
          <a:p>
            <a:pPr lvl="2"/>
            <a:r>
              <a:rPr lang="en-US" sz="2000" dirty="0"/>
              <a:t>“Japan exported products with relatively low prices during autarky and imported products that had relatively high autarky prices.” </a:t>
            </a:r>
          </a:p>
          <a:p>
            <a:pPr lvl="2"/>
            <a:r>
              <a:rPr lang="en-US" sz="2000" dirty="0"/>
              <a:t>Gains were 7% of GDP</a:t>
            </a:r>
          </a:p>
        </p:txBody>
      </p:sp>
    </p:spTree>
    <p:extLst>
      <p:ext uri="{BB962C8B-B14F-4D97-AF65-F5344CB8AC3E}">
        <p14:creationId xmlns:p14="http://schemas.microsoft.com/office/powerpoint/2010/main" val="21062740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0051" grpId="0" build="p"/>
    </p:bld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A8E7C5-6389-E54C-AEFB-558A2899789A}" type="slidenum">
              <a:rPr lang="en-US"/>
              <a:pPr/>
              <a:t>47</a:t>
            </a:fld>
            <a:endParaRPr lang="en-US"/>
          </a:p>
        </p:txBody>
      </p:sp>
      <p:sp>
        <p:nvSpPr>
          <p:cNvPr id="1300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/>
              <a:t>How Large Are </a:t>
            </a:r>
            <a:br>
              <a:rPr lang="en-US" sz="4000" dirty="0"/>
            </a:br>
            <a:r>
              <a:rPr lang="en-US" sz="4000" dirty="0"/>
              <a:t>the Gains from Trade?</a:t>
            </a:r>
          </a:p>
        </p:txBody>
      </p:sp>
      <p:sp>
        <p:nvSpPr>
          <p:cNvPr id="1300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err="1"/>
              <a:t>Costinot</a:t>
            </a:r>
            <a:r>
              <a:rPr lang="en-US" dirty="0"/>
              <a:t> and Rodriguez-Clare use a model to estimate the gains from trade</a:t>
            </a:r>
          </a:p>
          <a:p>
            <a:pPr lvl="1"/>
            <a:r>
              <a:rPr lang="en-US" dirty="0"/>
              <a:t>Their estimate for the US today ranges from 2% to 8% of GDP</a:t>
            </a:r>
          </a:p>
          <a:p>
            <a:pPr lvl="1"/>
            <a:r>
              <a:rPr lang="en-US" dirty="0"/>
              <a:t>Why the large range?</a:t>
            </a:r>
          </a:p>
          <a:p>
            <a:pPr lvl="2"/>
            <a:r>
              <a:rPr lang="en-US" dirty="0"/>
              <a:t>It depends crucially on the “elasticity of demand for imports”</a:t>
            </a:r>
          </a:p>
          <a:p>
            <a:pPr lvl="2"/>
            <a:r>
              <a:rPr lang="en-US" dirty="0"/>
              <a:t>This determines how easily consumers are able to substitute domestic goods for imports</a:t>
            </a:r>
          </a:p>
          <a:p>
            <a:pPr lvl="2"/>
            <a:r>
              <a:rPr lang="en-US" dirty="0"/>
              <a:t>If low, then we </a:t>
            </a:r>
            <a:r>
              <a:rPr lang="en-US" u="sng" dirty="0"/>
              <a:t>need</a:t>
            </a:r>
            <a:r>
              <a:rPr lang="en-US" dirty="0"/>
              <a:t> imports more than if high</a:t>
            </a:r>
          </a:p>
        </p:txBody>
      </p:sp>
    </p:spTree>
    <p:extLst>
      <p:ext uri="{BB962C8B-B14F-4D97-AF65-F5344CB8AC3E}">
        <p14:creationId xmlns:p14="http://schemas.microsoft.com/office/powerpoint/2010/main" val="17676492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0051" grpId="0" build="p"/>
    </p:bld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05150F-E9FF-D14B-A1CB-66EFD4194600}" type="slidenum">
              <a:rPr lang="en-US"/>
              <a:pPr/>
              <a:t>48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Outline: Comparative Advantage and the Gains from Trade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Why Countries Trade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Price Differences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Supply and Demand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Determinants of Prices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Ricardian Model of Trade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Examples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Wages and Prices in the Ricardian Model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A6A6A6"/>
                </a:solidFill>
              </a:rPr>
              <a:t>Lessons from the Ricardian Model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Generality of the Gains from Trade</a:t>
            </a:r>
          </a:p>
          <a:p>
            <a:pPr>
              <a:lnSpc>
                <a:spcPct val="80000"/>
              </a:lnSpc>
            </a:pPr>
            <a:r>
              <a:rPr lang="en-US" sz="2800" dirty="0">
                <a:solidFill>
                  <a:srgbClr val="A6A6A6"/>
                </a:solidFill>
              </a:rPr>
              <a:t>Identifying Comparative Advantage</a:t>
            </a:r>
          </a:p>
          <a:p>
            <a:pPr>
              <a:lnSpc>
                <a:spcPct val="80000"/>
              </a:lnSpc>
            </a:pPr>
            <a:r>
              <a:rPr lang="en-US" sz="2800" dirty="0"/>
              <a:t>Critiques of Comparative Advantage</a:t>
            </a:r>
          </a:p>
          <a:p>
            <a:pPr>
              <a:lnSpc>
                <a:spcPct val="80000"/>
              </a:lnSpc>
            </a:pPr>
            <a:endParaRPr lang="en-US" sz="2800" dirty="0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8274954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A8E7C5-6389-E54C-AEFB-558A2899789A}" type="slidenum">
              <a:rPr lang="en-US"/>
              <a:pPr/>
              <a:t>49</a:t>
            </a:fld>
            <a:endParaRPr lang="en-US"/>
          </a:p>
        </p:txBody>
      </p:sp>
      <p:sp>
        <p:nvSpPr>
          <p:cNvPr id="1300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/>
              <a:t>Critiques of Comparative Advantage</a:t>
            </a:r>
          </a:p>
        </p:txBody>
      </p:sp>
      <p:sp>
        <p:nvSpPr>
          <p:cNvPr id="1300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Some argue that Ricardian assumptions no longer hold</a:t>
            </a:r>
          </a:p>
          <a:p>
            <a:pPr lvl="1"/>
            <a:r>
              <a:rPr lang="en-US" dirty="0"/>
              <a:t>Some say the Ricardian Model assumes</a:t>
            </a:r>
          </a:p>
          <a:p>
            <a:pPr lvl="2"/>
            <a:r>
              <a:rPr lang="en-US" dirty="0"/>
              <a:t>Factors are freely mobile within countries</a:t>
            </a:r>
          </a:p>
          <a:p>
            <a:pPr lvl="2"/>
            <a:r>
              <a:rPr lang="en-US" dirty="0"/>
              <a:t>Factors are immobile between countries</a:t>
            </a:r>
          </a:p>
          <a:p>
            <a:pPr lvl="1"/>
            <a:r>
              <a:rPr lang="en-US" dirty="0"/>
              <a:t>Without these assumptions, they say, countries lose from trade</a:t>
            </a:r>
          </a:p>
          <a:p>
            <a:pPr lvl="1"/>
            <a:r>
              <a:rPr lang="en-US" dirty="0"/>
              <a:t>NOT TRUE!  Relaxing either assumption does </a:t>
            </a:r>
            <a:r>
              <a:rPr lang="en-US" u="sng" dirty="0"/>
              <a:t>not</a:t>
            </a:r>
            <a:r>
              <a:rPr lang="en-US" dirty="0"/>
              <a:t> interfere with the gains from trade</a:t>
            </a:r>
          </a:p>
        </p:txBody>
      </p:sp>
    </p:spTree>
    <p:extLst>
      <p:ext uri="{BB962C8B-B14F-4D97-AF65-F5344CB8AC3E}">
        <p14:creationId xmlns:p14="http://schemas.microsoft.com/office/powerpoint/2010/main" val="418804921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0051" grpId="0" build="p"/>
    </p:bld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B3FF75-7B7A-0B46-9EAB-B6441B9B424B}" type="slidenum">
              <a:rPr lang="en-US"/>
              <a:pPr/>
              <a:t>50</a:t>
            </a:fld>
            <a:endParaRPr lang="en-US"/>
          </a:p>
        </p:txBody>
      </p:sp>
      <p:sp>
        <p:nvSpPr>
          <p:cNvPr id="1454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/>
              <a:t>Critiques of Comparative Advantage - </a:t>
            </a:r>
            <a:r>
              <a:rPr lang="en-US" sz="4000" dirty="0" err="1"/>
              <a:t>Prestowitz</a:t>
            </a:r>
            <a:endParaRPr lang="en-US" sz="4000" dirty="0"/>
          </a:p>
        </p:txBody>
      </p:sp>
      <p:sp>
        <p:nvSpPr>
          <p:cNvPr id="1454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err="1"/>
              <a:t>Prestowitz</a:t>
            </a:r>
            <a:r>
              <a:rPr lang="en-US" dirty="0"/>
              <a:t> cites a study by 3 very respected (by me) economists</a:t>
            </a:r>
          </a:p>
          <a:p>
            <a:pPr lvl="1"/>
            <a:r>
              <a:rPr lang="en-US" dirty="0"/>
              <a:t>They measures losses from increased trade with China</a:t>
            </a:r>
          </a:p>
          <a:p>
            <a:pPr lvl="1"/>
            <a:r>
              <a:rPr lang="en-US" dirty="0"/>
              <a:t>Find them to be significant</a:t>
            </a:r>
          </a:p>
          <a:p>
            <a:r>
              <a:rPr lang="en-US" dirty="0" err="1"/>
              <a:t>Prestowitz</a:t>
            </a:r>
            <a:r>
              <a:rPr lang="en-US" dirty="0"/>
              <a:t> concludes that US may have lost from this trade</a:t>
            </a:r>
          </a:p>
          <a:p>
            <a:pPr lvl="1"/>
            <a:r>
              <a:rPr lang="en-US" dirty="0"/>
              <a:t>Yes, there are both losses and gains</a:t>
            </a:r>
          </a:p>
          <a:p>
            <a:pPr lvl="1"/>
            <a:r>
              <a:rPr lang="en-US" dirty="0"/>
              <a:t>Large losses, yes, but even larger gains</a:t>
            </a:r>
          </a:p>
        </p:txBody>
      </p:sp>
    </p:spTree>
    <p:extLst>
      <p:ext uri="{BB962C8B-B14F-4D97-AF65-F5344CB8AC3E}">
        <p14:creationId xmlns:p14="http://schemas.microsoft.com/office/powerpoint/2010/main" val="14559364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5411" grpId="0" build="p"/>
    </p:bld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B3FF75-7B7A-0B46-9EAB-B6441B9B424B}" type="slidenum">
              <a:rPr lang="en-US"/>
              <a:pPr/>
              <a:t>51</a:t>
            </a:fld>
            <a:endParaRPr lang="en-US"/>
          </a:p>
        </p:txBody>
      </p:sp>
      <p:sp>
        <p:nvSpPr>
          <p:cNvPr id="1454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/>
              <a:t>Critiques of Comparative Advantage - </a:t>
            </a:r>
            <a:r>
              <a:rPr lang="en-US" sz="4000" dirty="0" err="1"/>
              <a:t>Prestowitz</a:t>
            </a:r>
            <a:endParaRPr lang="en-US" sz="4000" dirty="0"/>
          </a:p>
        </p:txBody>
      </p:sp>
      <p:sp>
        <p:nvSpPr>
          <p:cNvPr id="1454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000" dirty="0" err="1"/>
              <a:t>Prestowitz</a:t>
            </a:r>
            <a:r>
              <a:rPr lang="en-US" sz="2000" dirty="0"/>
              <a:t> also claims that the case for the gains from trade assumes:</a:t>
            </a:r>
          </a:p>
          <a:p>
            <a:pPr lvl="1"/>
            <a:r>
              <a:rPr lang="en-US" sz="1800" dirty="0"/>
              <a:t>Perfect competition, No economies of scale</a:t>
            </a:r>
          </a:p>
          <a:p>
            <a:pPr lvl="1"/>
            <a:r>
              <a:rPr lang="en-US" sz="1800" dirty="0"/>
              <a:t>No cross-border flows of investment, technology, or people</a:t>
            </a:r>
          </a:p>
          <a:p>
            <a:pPr lvl="1"/>
            <a:r>
              <a:rPr lang="en-US" sz="1800" dirty="0"/>
              <a:t>Full utilization of all resources, No costs of adjustment</a:t>
            </a:r>
          </a:p>
          <a:p>
            <a:pPr lvl="1"/>
            <a:r>
              <a:rPr lang="en-US" sz="1800" dirty="0"/>
              <a:t>Fixed exchange rates</a:t>
            </a:r>
          </a:p>
          <a:p>
            <a:pPr lvl="1"/>
            <a:r>
              <a:rPr lang="en-US" sz="1800" dirty="0"/>
              <a:t>That losers from trade (who exist, but whose losses are temporary) will be compensated by the winners</a:t>
            </a:r>
          </a:p>
          <a:p>
            <a:r>
              <a:rPr lang="en-US" sz="2000" dirty="0"/>
              <a:t>And that these assumptions do not hold.</a:t>
            </a:r>
          </a:p>
          <a:p>
            <a:r>
              <a:rPr lang="en-US" sz="2000" dirty="0"/>
              <a:t>He’s</a:t>
            </a:r>
          </a:p>
          <a:p>
            <a:pPr lvl="1"/>
            <a:r>
              <a:rPr lang="en-US" sz="1800" dirty="0"/>
              <a:t>Right that these assumptions do not hold</a:t>
            </a:r>
          </a:p>
          <a:p>
            <a:pPr lvl="1"/>
            <a:r>
              <a:rPr lang="en-US" sz="1800" dirty="0"/>
              <a:t>Wrong that the gains from trade require them</a:t>
            </a:r>
          </a:p>
          <a:p>
            <a:pPr lvl="1"/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1865955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41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5411" grpId="0" build="p"/>
    </p:bld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Conclusion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Bottom line from all this</a:t>
            </a:r>
          </a:p>
          <a:p>
            <a:pPr lvl="1"/>
            <a:r>
              <a:rPr lang="en-US" dirty="0"/>
              <a:t>Yes, there are losers from trade</a:t>
            </a:r>
          </a:p>
          <a:p>
            <a:pPr lvl="1"/>
            <a:r>
              <a:rPr lang="en-US" dirty="0"/>
              <a:t>Gains from trade, especially from comparative advantage, outweigh the losses</a:t>
            </a:r>
          </a:p>
          <a:p>
            <a:pPr lvl="1"/>
            <a:r>
              <a:rPr lang="en-US" dirty="0"/>
              <a:t>Note also (see Brooks) that countries have done much better </a:t>
            </a:r>
            <a:r>
              <a:rPr lang="en-US" u="sng" dirty="0"/>
              <a:t>with</a:t>
            </a:r>
            <a:r>
              <a:rPr lang="en-US" dirty="0"/>
              <a:t> trade than </a:t>
            </a:r>
            <a:r>
              <a:rPr lang="en-US" u="sng" dirty="0"/>
              <a:t>without</a:t>
            </a:r>
            <a:r>
              <a:rPr lang="en-US" dirty="0"/>
              <a:t>, and not just in income – also reduced child mortality and increased education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268A9-8882-634F-99B7-0BB3445DF42E}" type="slidenum">
              <a:rPr lang="en-US" smtClean="0"/>
              <a:pPr/>
              <a:t>52</a:t>
            </a:fld>
            <a:endParaRPr lang="en-US"/>
          </a:p>
        </p:txBody>
      </p:sp>
    </p:spTree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3:  Comp. Advantage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FB8384-D2E4-664F-B361-73D333286DC6}" type="slidenum">
              <a:rPr lang="en-US"/>
              <a:pPr/>
              <a:t>53</a:t>
            </a:fld>
            <a:endParaRPr lang="en-US"/>
          </a:p>
        </p:txBody>
      </p:sp>
      <p:sp>
        <p:nvSpPr>
          <p:cNvPr id="1290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Next Time</a:t>
            </a:r>
          </a:p>
        </p:txBody>
      </p:sp>
      <p:sp>
        <p:nvSpPr>
          <p:cNvPr id="1290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Modern Theories and Additional Effects of Trade</a:t>
            </a:r>
          </a:p>
          <a:p>
            <a:pPr lvl="1"/>
            <a:r>
              <a:rPr lang="en-US"/>
              <a:t>Other theories of trade that are more realistic than the Ricardian Model</a:t>
            </a:r>
          </a:p>
          <a:p>
            <a:pPr lvl="1"/>
            <a:r>
              <a:rPr lang="en-US"/>
              <a:t>Effects of trade on other things, such as wages</a:t>
            </a:r>
          </a:p>
          <a:p>
            <a:pPr lvl="1"/>
            <a:r>
              <a:rPr lang="en-US"/>
              <a:t>How some will lose from trade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Custom 2">
      <a:dk1>
        <a:srgbClr val="000000"/>
      </a:dk1>
      <a:lt1>
        <a:srgbClr val="FFFFFF"/>
      </a:lt1>
      <a:dk2>
        <a:srgbClr val="000000"/>
      </a:dk2>
      <a:lt2>
        <a:srgbClr val="996633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80522</TotalTime>
  <Words>2873</Words>
  <Application>Microsoft Macintosh PowerPoint</Application>
  <PresentationFormat>On-screen Show (4:3)</PresentationFormat>
  <Paragraphs>846</Paragraphs>
  <Slides>53</Slides>
  <Notes>0</Notes>
  <HiddenSlides>0</HiddenSlides>
  <MMClips>0</MMClips>
  <ScaleCrop>false</ScaleCrop>
  <HeadingPairs>
    <vt:vector size="8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53</vt:i4>
      </vt:variant>
    </vt:vector>
  </HeadingPairs>
  <TitlesOfParts>
    <vt:vector size="59" baseType="lpstr">
      <vt:lpstr>ＭＳ Ｐゴシック</vt:lpstr>
      <vt:lpstr>Arial</vt:lpstr>
      <vt:lpstr>Times New Roman</vt:lpstr>
      <vt:lpstr>Wingdings</vt:lpstr>
      <vt:lpstr>Default Design</vt:lpstr>
      <vt:lpstr>Equation</vt:lpstr>
      <vt:lpstr>Lecture 3 Comparative Advantage and the Gains from Trade</vt:lpstr>
      <vt:lpstr>Outline: Comparative Advantage and the Gains from Trade</vt:lpstr>
      <vt:lpstr>Why Countries Trade</vt:lpstr>
      <vt:lpstr>Why Countries Trade</vt:lpstr>
      <vt:lpstr>Why Countries Trade:   Supply and Demand</vt:lpstr>
      <vt:lpstr>Why Countries Trade:   Supply and Demand</vt:lpstr>
      <vt:lpstr>Why Countries Trade:   Supply and Demand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What Determines Prices,  and Thus Trade?</vt:lpstr>
      <vt:lpstr>Adjustment Mechanism</vt:lpstr>
      <vt:lpstr>Outline: Comparative Advantage and the Gains from Trade</vt:lpstr>
      <vt:lpstr>Ricardian Model of Trade</vt:lpstr>
      <vt:lpstr>Ricardian Model of Trade</vt:lpstr>
      <vt:lpstr>Ricardian Model of Trade</vt:lpstr>
      <vt:lpstr>Ricardian Model of Trade</vt:lpstr>
      <vt:lpstr>Ricardian Model of Trade</vt:lpstr>
      <vt:lpstr>Ricardian Model of Trade</vt:lpstr>
      <vt:lpstr>Ricardian Model of Trade</vt:lpstr>
      <vt:lpstr>Ricardian Model of Trade</vt:lpstr>
      <vt:lpstr>Ricardian Model of Trade</vt:lpstr>
      <vt:lpstr>Ricardian Model of Trade</vt:lpstr>
      <vt:lpstr>Ricardian Model of Trade</vt:lpstr>
      <vt:lpstr>Ricardian Model of Trade</vt:lpstr>
      <vt:lpstr>Ricardian Model of Trade</vt:lpstr>
      <vt:lpstr>Ricardian Model of Trade</vt:lpstr>
      <vt:lpstr>Outline: Comparative Advantage and the Gains from Trade</vt:lpstr>
      <vt:lpstr>Gain from Trade in General</vt:lpstr>
      <vt:lpstr>Gain from Trade in General</vt:lpstr>
      <vt:lpstr>Gain from Trade in General</vt:lpstr>
      <vt:lpstr>Gain from Trade in General</vt:lpstr>
      <vt:lpstr>Gain from Trade in General</vt:lpstr>
      <vt:lpstr>Outline: Comparative Advantage and the Gains from Trade</vt:lpstr>
      <vt:lpstr>Identifying Comparative Advantage</vt:lpstr>
      <vt:lpstr>Identifying Comparative Advantage</vt:lpstr>
      <vt:lpstr>Identifying Comparative Advantage</vt:lpstr>
      <vt:lpstr>Identifying Comparative Advantage</vt:lpstr>
      <vt:lpstr>Identifying Comparative Advantage</vt:lpstr>
      <vt:lpstr>Is the Theory of Comparative Advantage Correct?</vt:lpstr>
      <vt:lpstr>Is the Theory of Comparative Advantage Correct?</vt:lpstr>
      <vt:lpstr>How Large Are  the Gains from Trade?</vt:lpstr>
      <vt:lpstr>Outline: Comparative Advantage and the Gains from Trade</vt:lpstr>
      <vt:lpstr>Critiques of Comparative Advantage</vt:lpstr>
      <vt:lpstr>Critiques of Comparative Advantage - Prestowitz</vt:lpstr>
      <vt:lpstr>Critiques of Comparative Advantage - Prestowitz</vt:lpstr>
      <vt:lpstr>Conclusion</vt:lpstr>
      <vt:lpstr>Next Time</vt:lpstr>
    </vt:vector>
  </TitlesOfParts>
  <Company>University of Michigan</Company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Lecture 1 International Economics Introduction and Overview</dc:title>
  <dc:creator>Ford School</dc:creator>
  <cp:lastModifiedBy>Microsoft Office User</cp:lastModifiedBy>
  <cp:revision>109</cp:revision>
  <cp:lastPrinted>2018-01-05T17:50:44Z</cp:lastPrinted>
  <dcterms:created xsi:type="dcterms:W3CDTF">2011-01-09T20:51:29Z</dcterms:created>
  <dcterms:modified xsi:type="dcterms:W3CDTF">2019-09-07T23:54:29Z</dcterms:modified>
</cp:coreProperties>
</file>