
<file path=[Content_Types].xml><?xml version="1.0" encoding="utf-8"?>
<Types xmlns="http://schemas.openxmlformats.org/package/2006/content-types">
  <Default Extension="bin" ContentType="application/vnd.openxmlformats-officedocument.oleObject"/>
  <Default Extension="wmf" ContentType="image/x-wmf"/>
  <Default Extension="jpeg" ContentType="image/jpeg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autoCompressPictures="0">
  <p:sldMasterIdLst>
    <p:sldMasterId id="2147483648" r:id="rId1"/>
  </p:sldMasterIdLst>
  <p:notesMasterIdLst>
    <p:notesMasterId r:id="rId51"/>
  </p:notesMasterIdLst>
  <p:handoutMasterIdLst>
    <p:handoutMasterId r:id="rId52"/>
  </p:handoutMasterIdLst>
  <p:sldIdLst>
    <p:sldId id="256" r:id="rId2"/>
    <p:sldId id="282" r:id="rId3"/>
    <p:sldId id="283" r:id="rId4"/>
    <p:sldId id="336" r:id="rId5"/>
    <p:sldId id="284" r:id="rId6"/>
    <p:sldId id="285" r:id="rId7"/>
    <p:sldId id="317" r:id="rId8"/>
    <p:sldId id="337" r:id="rId9"/>
    <p:sldId id="286" r:id="rId10"/>
    <p:sldId id="287" r:id="rId11"/>
    <p:sldId id="290" r:id="rId12"/>
    <p:sldId id="289" r:id="rId13"/>
    <p:sldId id="342" r:id="rId14"/>
    <p:sldId id="291" r:id="rId15"/>
    <p:sldId id="292" r:id="rId16"/>
    <p:sldId id="293" r:id="rId17"/>
    <p:sldId id="294" r:id="rId18"/>
    <p:sldId id="295" r:id="rId19"/>
    <p:sldId id="288" r:id="rId20"/>
    <p:sldId id="305" r:id="rId21"/>
    <p:sldId id="306" r:id="rId22"/>
    <p:sldId id="307" r:id="rId23"/>
    <p:sldId id="296" r:id="rId24"/>
    <p:sldId id="297" r:id="rId25"/>
    <p:sldId id="338" r:id="rId26"/>
    <p:sldId id="299" r:id="rId27"/>
    <p:sldId id="300" r:id="rId28"/>
    <p:sldId id="298" r:id="rId29"/>
    <p:sldId id="304" r:id="rId30"/>
    <p:sldId id="301" r:id="rId31"/>
    <p:sldId id="302" r:id="rId32"/>
    <p:sldId id="303" r:id="rId33"/>
    <p:sldId id="308" r:id="rId34"/>
    <p:sldId id="309" r:id="rId35"/>
    <p:sldId id="310" r:id="rId36"/>
    <p:sldId id="311" r:id="rId37"/>
    <p:sldId id="312" r:id="rId38"/>
    <p:sldId id="328" r:id="rId39"/>
    <p:sldId id="353" r:id="rId40"/>
    <p:sldId id="339" r:id="rId41"/>
    <p:sldId id="313" r:id="rId42"/>
    <p:sldId id="318" r:id="rId43"/>
    <p:sldId id="314" r:id="rId44"/>
    <p:sldId id="319" r:id="rId45"/>
    <p:sldId id="340" r:id="rId46"/>
    <p:sldId id="329" r:id="rId47"/>
    <p:sldId id="330" r:id="rId48"/>
    <p:sldId id="335" r:id="rId49"/>
    <p:sldId id="316" r:id="rId50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-65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-65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-65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-65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-65" charset="0"/>
        <a:ea typeface="+mn-ea"/>
        <a:cs typeface="+mn-cs"/>
      </a:defRPr>
    </a:lvl5pPr>
    <a:lvl6pPr marL="2286000" algn="l" defTabSz="457200" rtl="0" eaLnBrk="1" latinLnBrk="0" hangingPunct="1">
      <a:defRPr kern="1200">
        <a:solidFill>
          <a:schemeClr val="tx1"/>
        </a:solidFill>
        <a:latin typeface="Arial" pitchFamily="-65" charset="0"/>
        <a:ea typeface="+mn-ea"/>
        <a:cs typeface="+mn-cs"/>
      </a:defRPr>
    </a:lvl6pPr>
    <a:lvl7pPr marL="2743200" algn="l" defTabSz="457200" rtl="0" eaLnBrk="1" latinLnBrk="0" hangingPunct="1">
      <a:defRPr kern="1200">
        <a:solidFill>
          <a:schemeClr val="tx1"/>
        </a:solidFill>
        <a:latin typeface="Arial" pitchFamily="-65" charset="0"/>
        <a:ea typeface="+mn-ea"/>
        <a:cs typeface="+mn-cs"/>
      </a:defRPr>
    </a:lvl7pPr>
    <a:lvl8pPr marL="3200400" algn="l" defTabSz="457200" rtl="0" eaLnBrk="1" latinLnBrk="0" hangingPunct="1">
      <a:defRPr kern="1200">
        <a:solidFill>
          <a:schemeClr val="tx1"/>
        </a:solidFill>
        <a:latin typeface="Arial" pitchFamily="-65" charset="0"/>
        <a:ea typeface="+mn-ea"/>
        <a:cs typeface="+mn-cs"/>
      </a:defRPr>
    </a:lvl8pPr>
    <a:lvl9pPr marL="3657600" algn="l" defTabSz="457200" rtl="0" eaLnBrk="1" latinLnBrk="0" hangingPunct="1">
      <a:defRPr kern="1200">
        <a:solidFill>
          <a:schemeClr val="tx1"/>
        </a:solidFill>
        <a:latin typeface="Arial" pitchFamily="-65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 prnWhat="handouts6" frameSlides="1"/>
  <p:clrMru>
    <a:srgbClr val="0000FF"/>
    <a:srgbClr val="008000"/>
    <a:srgbClr val="FF7C80"/>
    <a:srgbClr val="00FF00"/>
    <a:srgbClr val="B2B2B2"/>
    <a:srgbClr val="FF00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8061" autoAdjust="0"/>
    <p:restoredTop sz="95433" autoAdjust="0"/>
  </p:normalViewPr>
  <p:slideViewPr>
    <p:cSldViewPr snapToGrid="0">
      <p:cViewPr>
        <p:scale>
          <a:sx n="90" d="100"/>
          <a:sy n="90" d="100"/>
        </p:scale>
        <p:origin x="432" y="50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theme" Target="theme/theme1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handoutMaster" Target="handoutMasters/handout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tableStyles" Target="tableStyles.xml"/><Relationship Id="rId8" Type="http://schemas.openxmlformats.org/officeDocument/2006/relationships/slide" Target="slides/slide7.xml"/><Relationship Id="rId51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wmf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9442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189443" name="Rectangle 3"/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endParaRPr lang="en-US"/>
          </a:p>
        </p:txBody>
      </p:sp>
      <p:sp>
        <p:nvSpPr>
          <p:cNvPr id="189444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189445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1B741E43-FF39-A945-B867-2A1AF8E8CD8E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38886964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38915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endParaRPr lang="en-US"/>
          </a:p>
        </p:txBody>
      </p:sp>
      <p:sp>
        <p:nvSpPr>
          <p:cNvPr id="38916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</p:spPr>
      </p:sp>
      <p:sp>
        <p:nvSpPr>
          <p:cNvPr id="38917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38918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38919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C5D368E3-6574-4F4E-8FCC-7EF07171B4C9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16161861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-65" charset="0"/>
        <a:ea typeface="+mn-ea"/>
        <a:cs typeface="+mn-cs"/>
      </a:defRPr>
    </a:lvl1pPr>
    <a:lvl2pPr marL="4572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-65" charset="0"/>
        <a:ea typeface="ＭＳ Ｐゴシック" pitchFamily="-65" charset="-128"/>
        <a:cs typeface="+mn-cs"/>
      </a:defRPr>
    </a:lvl2pPr>
    <a:lvl3pPr marL="9144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-65" charset="0"/>
        <a:ea typeface="ＭＳ Ｐゴシック" pitchFamily="-65" charset="-128"/>
        <a:cs typeface="+mn-cs"/>
      </a:defRPr>
    </a:lvl3pPr>
    <a:lvl4pPr marL="13716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-65" charset="0"/>
        <a:ea typeface="ＭＳ Ｐゴシック" pitchFamily="-65" charset="-128"/>
        <a:cs typeface="+mn-cs"/>
      </a:defRPr>
    </a:lvl4pPr>
    <a:lvl5pPr marL="18288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-65" charset="0"/>
        <a:ea typeface="ＭＳ Ｐゴシック" pitchFamily="-65" charset="-128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Need to add </a:t>
            </a:r>
            <a:r>
              <a:rPr lang="en-US" dirty="0"/>
              <a:t>graphic</a:t>
            </a:r>
            <a:r>
              <a:rPr lang="en-US" baseline="0" dirty="0"/>
              <a:t> of world map with average tariffs.  See http://www-</a:t>
            </a:r>
            <a:r>
              <a:rPr lang="en-US" baseline="0" dirty="0" err="1"/>
              <a:t>personal.umich.edu</a:t>
            </a:r>
            <a:r>
              <a:rPr lang="en-US" baseline="0" dirty="0"/>
              <a:t>/~</a:t>
            </a:r>
            <a:r>
              <a:rPr lang="en-US" baseline="0" dirty="0" err="1"/>
              <a:t>alandear</a:t>
            </a:r>
            <a:r>
              <a:rPr lang="en-US" baseline="0" dirty="0"/>
              <a:t>/news/Graphics/Average%20tariff%20in%20each%20country.jpg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5D368E3-6574-4F4E-8FCC-7EF07171B4C9}" type="slidenum">
              <a:rPr lang="en-US" smtClean="0"/>
              <a:pPr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5401969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D6536781-8DAA-384B-9C79-CE63EC37AD66}" type="slidenum">
              <a:rPr lang="en-US"/>
              <a:pPr/>
              <a:t>6</a:t>
            </a:fld>
            <a:endParaRPr lang="en-US"/>
          </a:p>
        </p:txBody>
      </p:sp>
      <p:sp>
        <p:nvSpPr>
          <p:cNvPr id="15053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5053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US tariffs taken from US ITC Tariff Information Center, http://www.usitc.gov/tata/hts/bychapter/index.htm</a:t>
            </a:r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5: Tariffs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76FA2D4B-2A42-F740-8066-0CFB47727C65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5: Tariffs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70C8CFA5-C293-174A-800C-DD51DFE77A86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5: Tariffs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230B6D67-A5D8-8143-BA36-AE3047769010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5: Tariffs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1B6A13E2-61EE-4744-8837-3431356B09C9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5: Tariffs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27DA7E3C-93AF-B24A-BC96-97F2343B4D77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5: Tariffs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1B7C6BB8-7803-7647-9134-13EF75C10B75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5: Tariffs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71F5C0D6-501A-EC4E-966F-93AF75345662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5: Tariffs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D9D9EF8E-0F5E-784C-8EA4-7437E2988619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5: Tariffs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3970D8B1-304F-244D-B50A-AA4CF14A4954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5: Tariffs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771D6552-92E0-DD4F-88E4-175E066BF702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5: Tariffs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6618A581-97F9-7E43-A1E2-76403AFD78F1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clipArtAndTx" preserve="1">
  <p:cSld name="Title, Clip Art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lipArt Placeholder 2"/>
          <p:cNvSpPr>
            <a:spLocks noGrp="1"/>
          </p:cNvSpPr>
          <p:nvPr>
            <p:ph type="clipArt"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57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Lecture 5: Tariffs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6553200" y="6245225"/>
            <a:ext cx="2133600" cy="476250"/>
          </a:xfrm>
        </p:spPr>
        <p:txBody>
          <a:bodyPr/>
          <a:lstStyle>
            <a:lvl1pPr>
              <a:defRPr smtClean="0"/>
            </a:lvl1pPr>
          </a:lstStyle>
          <a:p>
            <a:fld id="{8329054D-694C-1841-A4BF-C70C92E51434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 preserve="1">
  <p:cSld name="Title, Text,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57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Lecture 5: Tariffs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6553200" y="6245225"/>
            <a:ext cx="2133600" cy="476250"/>
          </a:xfrm>
        </p:spPr>
        <p:txBody>
          <a:bodyPr/>
          <a:lstStyle>
            <a:lvl1pPr>
              <a:defRPr smtClean="0"/>
            </a:lvl1pPr>
          </a:lstStyle>
          <a:p>
            <a:fld id="{0B6540F0-2185-D14E-987F-409C2D0F5F04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/>
            </a:lvl1pPr>
          </a:lstStyle>
          <a:p>
            <a:endParaRPr lang="en-US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/>
            </a:lvl1pPr>
          </a:lstStyle>
          <a:p>
            <a:r>
              <a:rPr lang="en-US"/>
              <a:t>Lecture 5: Tariffs</a:t>
            </a: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fld id="{836E9B7E-CE41-5B45-B4AF-4F52862A27AF}" type="slidenum">
              <a:rPr lang="en-US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  <p:sldLayoutId id="2147483661" r:id="rId13"/>
  </p:sldLayoutIdLst>
  <p:hf hdr="0" dt="0"/>
  <p:txStyles>
    <p:titleStyle>
      <a:lvl1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65" charset="0"/>
        </a:defRPr>
      </a:lvl2pPr>
      <a:lvl3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65" charset="0"/>
        </a:defRPr>
      </a:lvl3pPr>
      <a:lvl4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65" charset="0"/>
        </a:defRPr>
      </a:lvl4pPr>
      <a:lvl5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65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65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65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65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65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ＭＳ Ｐゴシック" pitchFamily="-65" charset="-128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ＭＳ Ｐゴシック" pitchFamily="-65" charset="-128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ＭＳ Ｐゴシック" pitchFamily="-65" charset="-128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65" charset="-128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65" charset="-128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65" charset="-128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65" charset="-128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65" charset="-128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Layout" Target="../slideLayouts/slideLayout13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1.wmf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ctrTitle"/>
          </p:nvPr>
        </p:nvSpPr>
        <p:spPr>
          <a:xfrm>
            <a:off x="685800" y="3048000"/>
            <a:ext cx="7772400" cy="1470025"/>
          </a:xfrm>
        </p:spPr>
        <p:txBody>
          <a:bodyPr/>
          <a:lstStyle/>
          <a:p>
            <a:r>
              <a:rPr lang="en-US" sz="4000"/>
              <a:t>Lecture 5</a:t>
            </a:r>
            <a:br>
              <a:rPr lang="en-US" sz="4000"/>
            </a:br>
            <a:r>
              <a:rPr lang="en-US" sz="4000"/>
              <a:t>Tariffs</a:t>
            </a:r>
          </a:p>
        </p:txBody>
      </p:sp>
      <p:sp>
        <p:nvSpPr>
          <p:cNvPr id="2051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1447800" y="1524000"/>
            <a:ext cx="6400800" cy="1066800"/>
          </a:xfrm>
        </p:spPr>
        <p:txBody>
          <a:bodyPr/>
          <a:lstStyle/>
          <a:p>
            <a:r>
              <a:rPr lang="en-US" sz="5400"/>
              <a:t>Econ 340</a:t>
            </a: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BAA41C-EBE2-024A-B4EF-13009822CE8E}" type="slidenum">
              <a:rPr lang="en-US"/>
              <a:pPr/>
              <a:t>2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Outline:  Tariffs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400" dirty="0"/>
              <a:t>What Are They?</a:t>
            </a:r>
          </a:p>
          <a:p>
            <a:r>
              <a:rPr lang="en-US" sz="2400" dirty="0"/>
              <a:t>Who Uses Them?</a:t>
            </a:r>
          </a:p>
          <a:p>
            <a:r>
              <a:rPr lang="en-US" sz="2400" dirty="0"/>
              <a:t>Effects of Tariffs</a:t>
            </a:r>
          </a:p>
          <a:p>
            <a:pPr lvl="1"/>
            <a:r>
              <a:rPr lang="en-US" sz="2000" dirty="0"/>
              <a:t>Small Country Case</a:t>
            </a:r>
          </a:p>
          <a:p>
            <a:pPr lvl="2"/>
            <a:r>
              <a:rPr lang="en-US" sz="1800" dirty="0"/>
              <a:t>Effects on quantities and prices</a:t>
            </a:r>
          </a:p>
          <a:p>
            <a:pPr lvl="2"/>
            <a:r>
              <a:rPr lang="en-US" sz="1800" dirty="0"/>
              <a:t>Effects on economic welfare</a:t>
            </a:r>
          </a:p>
          <a:p>
            <a:pPr lvl="1"/>
            <a:r>
              <a:rPr lang="en-US" sz="2000" dirty="0"/>
              <a:t>Large Country Case</a:t>
            </a:r>
          </a:p>
          <a:p>
            <a:pPr lvl="2"/>
            <a:r>
              <a:rPr lang="en-US" sz="1800" dirty="0"/>
              <a:t>Effect on world price</a:t>
            </a:r>
          </a:p>
          <a:p>
            <a:pPr lvl="2"/>
            <a:r>
              <a:rPr lang="en-US" sz="1800" dirty="0"/>
              <a:t>Effect on welfare</a:t>
            </a:r>
          </a:p>
          <a:p>
            <a:pPr lvl="1"/>
            <a:r>
              <a:rPr lang="en-US" sz="2000" dirty="0"/>
              <a:t>Size of These Effects</a:t>
            </a:r>
          </a:p>
          <a:p>
            <a:r>
              <a:rPr lang="en-US" sz="2400" dirty="0"/>
              <a:t>Addenda on Tariffs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54B0F51-C22C-D646-AD1C-B7CDFF131724}" type="slidenum">
              <a:rPr lang="en-US"/>
              <a:pPr/>
              <a:t>3</a:t>
            </a:fld>
            <a:endParaRPr lang="en-US"/>
          </a:p>
        </p:txBody>
      </p:sp>
      <p:sp>
        <p:nvSpPr>
          <p:cNvPr id="665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What Are Tariffs?</a:t>
            </a:r>
          </a:p>
        </p:txBody>
      </p:sp>
      <p:sp>
        <p:nvSpPr>
          <p:cNvPr id="665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sz="2800"/>
              <a:t>Tariffs are Taxes on imports</a:t>
            </a:r>
          </a:p>
          <a:p>
            <a:pPr>
              <a:lnSpc>
                <a:spcPct val="90000"/>
              </a:lnSpc>
            </a:pPr>
            <a:r>
              <a:rPr lang="en-US" sz="2800"/>
              <a:t>Two main types</a:t>
            </a:r>
          </a:p>
          <a:p>
            <a:pPr lvl="1">
              <a:lnSpc>
                <a:spcPct val="90000"/>
              </a:lnSpc>
            </a:pPr>
            <a:r>
              <a:rPr lang="en-US" sz="2400"/>
              <a:t>Ad valorem: % of value</a:t>
            </a:r>
          </a:p>
          <a:p>
            <a:pPr lvl="1">
              <a:lnSpc>
                <a:spcPct val="90000"/>
              </a:lnSpc>
            </a:pPr>
            <a:r>
              <a:rPr lang="en-US" sz="2400"/>
              <a:t>Specific:  $ per unit</a:t>
            </a:r>
          </a:p>
          <a:p>
            <a:pPr>
              <a:lnSpc>
                <a:spcPct val="90000"/>
              </a:lnSpc>
            </a:pPr>
            <a:r>
              <a:rPr lang="en-US" sz="2800"/>
              <a:t>How are they implemented?</a:t>
            </a:r>
          </a:p>
          <a:p>
            <a:pPr lvl="1">
              <a:lnSpc>
                <a:spcPct val="90000"/>
              </a:lnSpc>
            </a:pPr>
            <a:r>
              <a:rPr lang="en-US" sz="2400"/>
              <a:t>At the border, by customs officers</a:t>
            </a:r>
          </a:p>
          <a:p>
            <a:pPr lvl="1">
              <a:lnSpc>
                <a:spcPct val="90000"/>
              </a:lnSpc>
            </a:pPr>
            <a:r>
              <a:rPr lang="en-US" sz="2400"/>
              <a:t>They determine</a:t>
            </a:r>
          </a:p>
          <a:p>
            <a:pPr lvl="2">
              <a:lnSpc>
                <a:spcPct val="90000"/>
              </a:lnSpc>
            </a:pPr>
            <a:r>
              <a:rPr lang="en-US" sz="2000"/>
              <a:t>What good it is</a:t>
            </a:r>
          </a:p>
          <a:p>
            <a:pPr lvl="2">
              <a:lnSpc>
                <a:spcPct val="90000"/>
              </a:lnSpc>
            </a:pPr>
            <a:r>
              <a:rPr lang="en-US" sz="2000"/>
              <a:t>What price to use for ad valorem tariffs</a:t>
            </a:r>
          </a:p>
          <a:p>
            <a:pPr lvl="1">
              <a:lnSpc>
                <a:spcPct val="90000"/>
              </a:lnSpc>
            </a:pPr>
            <a:r>
              <a:rPr lang="en-US" sz="2400"/>
              <a:t>Customs officers have power that may be abused (e.g., bribery)</a:t>
            </a:r>
          </a:p>
          <a:p>
            <a:pPr lvl="1">
              <a:lnSpc>
                <a:spcPct val="90000"/>
              </a:lnSpc>
            </a:pPr>
            <a:endParaRPr lang="en-US" sz="2400"/>
          </a:p>
          <a:p>
            <a:pPr>
              <a:lnSpc>
                <a:spcPct val="90000"/>
              </a:lnSpc>
            </a:pPr>
            <a:endParaRPr lang="en-US" sz="2800"/>
          </a:p>
          <a:p>
            <a:pPr>
              <a:lnSpc>
                <a:spcPct val="90000"/>
              </a:lnSpc>
            </a:pPr>
            <a:endParaRPr lang="en-US" sz="2800"/>
          </a:p>
          <a:p>
            <a:pPr>
              <a:lnSpc>
                <a:spcPct val="90000"/>
              </a:lnSpc>
            </a:pPr>
            <a:endParaRPr lang="en-US" sz="2800"/>
          </a:p>
          <a:p>
            <a:pPr>
              <a:lnSpc>
                <a:spcPct val="90000"/>
              </a:lnSpc>
            </a:pPr>
            <a:endParaRPr lang="en-US" sz="280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6563" grpId="0" uiExpand="1" build="p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BAA41C-EBE2-024A-B4EF-13009822CE8E}" type="slidenum">
              <a:rPr lang="en-US"/>
              <a:pPr/>
              <a:t>4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Outline:  Tariffs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400" dirty="0">
                <a:solidFill>
                  <a:srgbClr val="BFBFBF"/>
                </a:solidFill>
              </a:rPr>
              <a:t>What Are They?</a:t>
            </a:r>
          </a:p>
          <a:p>
            <a:r>
              <a:rPr lang="en-US" sz="2400" dirty="0"/>
              <a:t>Who Uses Them?</a:t>
            </a:r>
          </a:p>
          <a:p>
            <a:r>
              <a:rPr lang="en-US" sz="2400" dirty="0">
                <a:solidFill>
                  <a:schemeClr val="bg1">
                    <a:lumMod val="75000"/>
                  </a:schemeClr>
                </a:solidFill>
              </a:rPr>
              <a:t>Effects of Tariffs</a:t>
            </a:r>
          </a:p>
          <a:p>
            <a:pPr lvl="1"/>
            <a:r>
              <a:rPr lang="en-US" sz="2000" dirty="0">
                <a:solidFill>
                  <a:schemeClr val="bg1">
                    <a:lumMod val="75000"/>
                  </a:schemeClr>
                </a:solidFill>
              </a:rPr>
              <a:t>Small Country Case</a:t>
            </a:r>
          </a:p>
          <a:p>
            <a:pPr lvl="2"/>
            <a:r>
              <a:rPr lang="en-US" sz="1800" dirty="0">
                <a:solidFill>
                  <a:schemeClr val="bg1">
                    <a:lumMod val="75000"/>
                  </a:schemeClr>
                </a:solidFill>
              </a:rPr>
              <a:t>Effects on quantities and prices</a:t>
            </a:r>
          </a:p>
          <a:p>
            <a:pPr lvl="2"/>
            <a:r>
              <a:rPr lang="en-US" sz="1800" dirty="0">
                <a:solidFill>
                  <a:schemeClr val="bg1">
                    <a:lumMod val="75000"/>
                  </a:schemeClr>
                </a:solidFill>
              </a:rPr>
              <a:t>Effects on economic welfare</a:t>
            </a:r>
          </a:p>
          <a:p>
            <a:pPr lvl="1"/>
            <a:r>
              <a:rPr lang="en-US" sz="2000" dirty="0">
                <a:solidFill>
                  <a:schemeClr val="bg1">
                    <a:lumMod val="75000"/>
                  </a:schemeClr>
                </a:solidFill>
              </a:rPr>
              <a:t>Large Country Case</a:t>
            </a:r>
          </a:p>
          <a:p>
            <a:pPr lvl="2"/>
            <a:r>
              <a:rPr lang="en-US" sz="1800" dirty="0">
                <a:solidFill>
                  <a:schemeClr val="bg1">
                    <a:lumMod val="75000"/>
                  </a:schemeClr>
                </a:solidFill>
              </a:rPr>
              <a:t>Effect on world price</a:t>
            </a:r>
          </a:p>
          <a:p>
            <a:pPr lvl="2"/>
            <a:r>
              <a:rPr lang="en-US" sz="1800" dirty="0">
                <a:solidFill>
                  <a:schemeClr val="bg1">
                    <a:lumMod val="75000"/>
                  </a:schemeClr>
                </a:solidFill>
              </a:rPr>
              <a:t>Effect on welfare</a:t>
            </a:r>
          </a:p>
          <a:p>
            <a:pPr lvl="1"/>
            <a:r>
              <a:rPr lang="en-US" sz="2000" dirty="0">
                <a:solidFill>
                  <a:schemeClr val="bg1">
                    <a:lumMod val="75000"/>
                  </a:schemeClr>
                </a:solidFill>
              </a:rPr>
              <a:t>Size of These Effects</a:t>
            </a:r>
          </a:p>
          <a:p>
            <a:r>
              <a:rPr lang="en-US" sz="2400" dirty="0">
                <a:solidFill>
                  <a:schemeClr val="bg1">
                    <a:lumMod val="75000"/>
                  </a:schemeClr>
                </a:solidFill>
              </a:rPr>
              <a:t>Addenda on Tariffs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6477547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54E3C3B-691E-0949-A063-50428669C904}" type="slidenum">
              <a:rPr lang="en-US"/>
              <a:pPr/>
              <a:t>5</a:t>
            </a:fld>
            <a:endParaRPr lang="en-US"/>
          </a:p>
        </p:txBody>
      </p:sp>
      <p:sp>
        <p:nvSpPr>
          <p:cNvPr id="14848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Who Uses Tariffs?</a:t>
            </a:r>
          </a:p>
        </p:txBody>
      </p:sp>
      <p:sp>
        <p:nvSpPr>
          <p:cNvPr id="14848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800" dirty="0"/>
              <a:t>Virtually all countries</a:t>
            </a:r>
          </a:p>
          <a:p>
            <a:r>
              <a:rPr lang="en-US" sz="2800" dirty="0"/>
              <a:t>How big are tariffs?</a:t>
            </a:r>
          </a:p>
          <a:p>
            <a:pPr lvl="1"/>
            <a:r>
              <a:rPr lang="en-US" sz="2400" dirty="0"/>
              <a:t>In US, today, average only 2-3% (before Trump)</a:t>
            </a:r>
          </a:p>
          <a:p>
            <a:pPr lvl="1"/>
            <a:r>
              <a:rPr lang="en-US" sz="2400" dirty="0"/>
              <a:t>In developing countries, often around 20%</a:t>
            </a:r>
          </a:p>
          <a:p>
            <a:pPr lvl="1"/>
            <a:r>
              <a:rPr lang="en-US" sz="2400" dirty="0"/>
              <a:t>Both used to be much higher</a:t>
            </a:r>
          </a:p>
          <a:p>
            <a:pPr lvl="1"/>
            <a:r>
              <a:rPr lang="en-US" sz="2400" dirty="0"/>
              <a:t>Some particular tariffs are still much higher</a:t>
            </a:r>
          </a:p>
          <a:p>
            <a:pPr lvl="1"/>
            <a:r>
              <a:rPr lang="en-US" sz="2400" dirty="0"/>
              <a:t>And President Trump has put tariffs of</a:t>
            </a:r>
          </a:p>
          <a:p>
            <a:pPr lvl="2"/>
            <a:r>
              <a:rPr lang="en-US" sz="2000" dirty="0"/>
              <a:t>25% on steel</a:t>
            </a:r>
          </a:p>
          <a:p>
            <a:pPr lvl="2"/>
            <a:r>
              <a:rPr lang="en-US" sz="2000" dirty="0"/>
              <a:t>10% on aluminum</a:t>
            </a:r>
          </a:p>
          <a:p>
            <a:pPr lvl="2"/>
            <a:r>
              <a:rPr lang="en-US" sz="2000" dirty="0"/>
              <a:t>Up to 25% so far on well over $250 billion of Chinese exports, with more coming on most of the rest</a:t>
            </a:r>
          </a:p>
          <a:p>
            <a:pPr lvl="1"/>
            <a:endParaRPr lang="en-US" sz="2400" dirty="0"/>
          </a:p>
          <a:p>
            <a:endParaRPr lang="en-US" sz="2800" dirty="0"/>
          </a:p>
          <a:p>
            <a:endParaRPr lang="en-US" sz="2800" dirty="0"/>
          </a:p>
          <a:p>
            <a:endParaRPr lang="en-US" sz="2800" dirty="0"/>
          </a:p>
          <a:p>
            <a:endParaRPr lang="en-US" sz="2800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48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48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48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48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48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48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48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48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48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48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8483" grpId="0" uiExpand="1" build="p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A55A25-CE91-264D-A548-29D48B3E6977}" type="slidenum">
              <a:rPr lang="en-US"/>
              <a:pPr/>
              <a:t>6</a:t>
            </a:fld>
            <a:endParaRPr lang="en-US"/>
          </a:p>
        </p:txBody>
      </p:sp>
      <p:sp>
        <p:nvSpPr>
          <p:cNvPr id="14950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Who Uses Tariffs?</a:t>
            </a:r>
          </a:p>
        </p:txBody>
      </p:sp>
      <p:sp>
        <p:nvSpPr>
          <p:cNvPr id="14950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44844" y="1217140"/>
            <a:ext cx="8229600" cy="4525963"/>
          </a:xfrm>
        </p:spPr>
        <p:txBody>
          <a:bodyPr/>
          <a:lstStyle/>
          <a:p>
            <a:r>
              <a:rPr lang="en-US" sz="2800" dirty="0"/>
              <a:t>Sample US tariffs</a:t>
            </a:r>
          </a:p>
          <a:p>
            <a:pPr lvl="1"/>
            <a:r>
              <a:rPr lang="en-US" sz="2400" dirty="0"/>
              <a:t>Cars:  	2.5%</a:t>
            </a:r>
          </a:p>
          <a:p>
            <a:pPr lvl="1"/>
            <a:r>
              <a:rPr lang="en-US" sz="2400" dirty="0"/>
              <a:t>Trucks:	25%</a:t>
            </a:r>
          </a:p>
          <a:p>
            <a:pPr lvl="1"/>
            <a:r>
              <a:rPr lang="en-US" sz="2400" dirty="0"/>
              <a:t>Men’s cotton shirts	19.7%</a:t>
            </a:r>
          </a:p>
          <a:p>
            <a:pPr lvl="1"/>
            <a:r>
              <a:rPr lang="en-US" sz="2400" dirty="0"/>
              <a:t>Women’s blouses	26.9%</a:t>
            </a:r>
          </a:p>
          <a:p>
            <a:pPr lvl="1"/>
            <a:r>
              <a:rPr lang="en-US" sz="2400" dirty="0"/>
              <a:t>Blankets		8.5%</a:t>
            </a:r>
          </a:p>
          <a:p>
            <a:pPr lvl="1"/>
            <a:r>
              <a:rPr lang="en-US" sz="2400" dirty="0"/>
              <a:t>Pullover apparel	14.9%</a:t>
            </a:r>
          </a:p>
          <a:p>
            <a:pPr lvl="1"/>
            <a:r>
              <a:rPr lang="en-US" sz="2400" dirty="0"/>
              <a:t>Tariffs facing exports of developing countries:  </a:t>
            </a:r>
          </a:p>
          <a:p>
            <a:pPr lvl="2"/>
            <a:r>
              <a:rPr lang="en-US" sz="2000" dirty="0"/>
              <a:t>Nepal		13.2%</a:t>
            </a:r>
          </a:p>
          <a:p>
            <a:pPr lvl="2"/>
            <a:r>
              <a:rPr lang="en-US" sz="2000" dirty="0"/>
              <a:t>Bangladesh	13.6%</a:t>
            </a:r>
          </a:p>
          <a:p>
            <a:endParaRPr lang="en-US" sz="2800" dirty="0"/>
          </a:p>
          <a:p>
            <a:endParaRPr lang="en-US" sz="2800" dirty="0"/>
          </a:p>
          <a:p>
            <a:endParaRPr lang="en-US" sz="2800" dirty="0"/>
          </a:p>
          <a:p>
            <a:endParaRPr lang="en-US" sz="2800" dirty="0"/>
          </a:p>
        </p:txBody>
      </p:sp>
      <p:sp>
        <p:nvSpPr>
          <p:cNvPr id="149509" name="Text Box 5"/>
          <p:cNvSpPr txBox="1">
            <a:spLocks noChangeArrowheads="1"/>
          </p:cNvSpPr>
          <p:nvPr/>
        </p:nvSpPr>
        <p:spPr bwMode="auto">
          <a:xfrm rot="754388">
            <a:off x="4194176" y="5180502"/>
            <a:ext cx="2466975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>
                <a:solidFill>
                  <a:srgbClr val="FF0000"/>
                </a:solidFill>
              </a:rPr>
              <a:t>See </a:t>
            </a:r>
            <a:r>
              <a:rPr lang="en-US" sz="2400" dirty="0" err="1">
                <a:solidFill>
                  <a:srgbClr val="FF0000"/>
                </a:solidFill>
              </a:rPr>
              <a:t>Schavey</a:t>
            </a:r>
            <a:endParaRPr lang="en-US" sz="2400" dirty="0">
              <a:solidFill>
                <a:srgbClr val="FF0000"/>
              </a:solidFill>
            </a:endParaRPr>
          </a:p>
        </p:txBody>
      </p:sp>
      <p:sp>
        <p:nvSpPr>
          <p:cNvPr id="149510" name="AutoShape 6"/>
          <p:cNvSpPr>
            <a:spLocks/>
          </p:cNvSpPr>
          <p:nvPr/>
        </p:nvSpPr>
        <p:spPr bwMode="auto">
          <a:xfrm>
            <a:off x="3422307" y="1764526"/>
            <a:ext cx="146050" cy="795338"/>
          </a:xfrm>
          <a:prstGeom prst="rightBrace">
            <a:avLst>
              <a:gd name="adj1" fmla="val 45380"/>
              <a:gd name="adj2" fmla="val 50000"/>
            </a:avLst>
          </a:prstGeom>
          <a:noFill/>
          <a:ln w="25400">
            <a:solidFill>
              <a:srgbClr val="008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 dirty="0"/>
          </a:p>
        </p:txBody>
      </p:sp>
      <p:sp>
        <p:nvSpPr>
          <p:cNvPr id="149511" name="Text Box 7"/>
          <p:cNvSpPr txBox="1">
            <a:spLocks noChangeArrowheads="1"/>
          </p:cNvSpPr>
          <p:nvPr/>
        </p:nvSpPr>
        <p:spPr bwMode="auto">
          <a:xfrm rot="498815">
            <a:off x="3551872" y="2226976"/>
            <a:ext cx="3919537" cy="396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000" dirty="0">
                <a:solidFill>
                  <a:srgbClr val="008000"/>
                </a:solidFill>
              </a:rPr>
              <a:t>That’s why minivans are “trucks”</a:t>
            </a:r>
          </a:p>
        </p:txBody>
      </p:sp>
      <p:sp>
        <p:nvSpPr>
          <p:cNvPr id="2" name="Oval 1"/>
          <p:cNvSpPr/>
          <p:nvPr/>
        </p:nvSpPr>
        <p:spPr>
          <a:xfrm>
            <a:off x="1923992" y="1790814"/>
            <a:ext cx="1439333" cy="778934"/>
          </a:xfrm>
          <a:prstGeom prst="ellipse">
            <a:avLst/>
          </a:prstGeom>
          <a:noFill/>
          <a:ln w="25400"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4" name="Straight Connector 3"/>
          <p:cNvCxnSpPr>
            <a:cxnSpLocks/>
            <a:stCxn id="2" idx="7"/>
          </p:cNvCxnSpPr>
          <p:nvPr/>
        </p:nvCxnSpPr>
        <p:spPr>
          <a:xfrm flipV="1">
            <a:off x="3152540" y="1519881"/>
            <a:ext cx="962260" cy="385005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3" name="Text Box 7"/>
          <p:cNvSpPr txBox="1">
            <a:spLocks noChangeArrowheads="1"/>
          </p:cNvSpPr>
          <p:nvPr/>
        </p:nvSpPr>
        <p:spPr bwMode="auto">
          <a:xfrm rot="20851942">
            <a:off x="4029232" y="913042"/>
            <a:ext cx="3919537" cy="396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000" dirty="0">
                <a:solidFill>
                  <a:srgbClr val="FF0000"/>
                </a:solidFill>
              </a:rPr>
              <a:t>“Chicken tax”</a:t>
            </a:r>
          </a:p>
        </p:txBody>
      </p:sp>
      <p:sp>
        <p:nvSpPr>
          <p:cNvPr id="14" name="Text Box 7"/>
          <p:cNvSpPr txBox="1">
            <a:spLocks noChangeArrowheads="1"/>
          </p:cNvSpPr>
          <p:nvPr/>
        </p:nvSpPr>
        <p:spPr bwMode="auto">
          <a:xfrm rot="20851942">
            <a:off x="4552580" y="1060206"/>
            <a:ext cx="4172474" cy="70788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000" dirty="0">
                <a:solidFill>
                  <a:srgbClr val="FF0000"/>
                </a:solidFill>
              </a:rPr>
              <a:t>Raised in 1963 in retaliation against Europe’s tariffs on chickens</a:t>
            </a:r>
          </a:p>
        </p:txBody>
      </p:sp>
      <p:sp>
        <p:nvSpPr>
          <p:cNvPr id="16" name="AutoShape 6">
            <a:extLst>
              <a:ext uri="{FF2B5EF4-FFF2-40B4-BE49-F238E27FC236}">
                <a16:creationId xmlns:a16="http://schemas.microsoft.com/office/drawing/2014/main" id="{7B08D290-452A-FC42-A9A9-88672808F7E9}"/>
              </a:ext>
            </a:extLst>
          </p:cNvPr>
          <p:cNvSpPr>
            <a:spLocks/>
          </p:cNvSpPr>
          <p:nvPr/>
        </p:nvSpPr>
        <p:spPr bwMode="auto">
          <a:xfrm>
            <a:off x="5069875" y="2645975"/>
            <a:ext cx="146050" cy="795338"/>
          </a:xfrm>
          <a:prstGeom prst="rightBrace">
            <a:avLst>
              <a:gd name="adj1" fmla="val 45380"/>
              <a:gd name="adj2" fmla="val 50000"/>
            </a:avLst>
          </a:prstGeom>
          <a:noFill/>
          <a:ln w="25400">
            <a:solidFill>
              <a:srgbClr val="00B0F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" name="AutoShape 6">
            <a:extLst>
              <a:ext uri="{FF2B5EF4-FFF2-40B4-BE49-F238E27FC236}">
                <a16:creationId xmlns:a16="http://schemas.microsoft.com/office/drawing/2014/main" id="{F88571D0-0F7E-8345-8B94-6059E37FED00}"/>
              </a:ext>
            </a:extLst>
          </p:cNvPr>
          <p:cNvSpPr>
            <a:spLocks/>
          </p:cNvSpPr>
          <p:nvPr/>
        </p:nvSpPr>
        <p:spPr bwMode="auto">
          <a:xfrm>
            <a:off x="5073994" y="3527424"/>
            <a:ext cx="146050" cy="795338"/>
          </a:xfrm>
          <a:prstGeom prst="rightBrace">
            <a:avLst>
              <a:gd name="adj1" fmla="val 45380"/>
              <a:gd name="adj2" fmla="val 50000"/>
            </a:avLst>
          </a:prstGeom>
          <a:noFill/>
          <a:ln w="25400">
            <a:solidFill>
              <a:srgbClr val="7030A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>
              <a:solidFill>
                <a:srgbClr val="7030A0"/>
              </a:solidFill>
            </a:endParaRPr>
          </a:p>
        </p:txBody>
      </p:sp>
      <p:sp>
        <p:nvSpPr>
          <p:cNvPr id="20" name="Text Box 7">
            <a:extLst>
              <a:ext uri="{FF2B5EF4-FFF2-40B4-BE49-F238E27FC236}">
                <a16:creationId xmlns:a16="http://schemas.microsoft.com/office/drawing/2014/main" id="{C397F189-EF35-4A4A-88A3-FED49114A8F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224463" y="2836575"/>
            <a:ext cx="3919537" cy="396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000" dirty="0">
                <a:solidFill>
                  <a:srgbClr val="00B0F0"/>
                </a:solidFill>
              </a:rPr>
              <a:t>Sorry.  Men write the tariffs</a:t>
            </a:r>
          </a:p>
        </p:txBody>
      </p:sp>
      <p:sp>
        <p:nvSpPr>
          <p:cNvPr id="21" name="Text Box 7">
            <a:extLst>
              <a:ext uri="{FF2B5EF4-FFF2-40B4-BE49-F238E27FC236}">
                <a16:creationId xmlns:a16="http://schemas.microsoft.com/office/drawing/2014/main" id="{B8345324-F7FE-BD46-913B-15DEE5A48F5B}"/>
              </a:ext>
            </a:extLst>
          </p:cNvPr>
          <p:cNvSpPr txBox="1">
            <a:spLocks noChangeArrowheads="1"/>
          </p:cNvSpPr>
          <p:nvPr/>
        </p:nvSpPr>
        <p:spPr bwMode="auto">
          <a:xfrm rot="21130966">
            <a:off x="5215684" y="3458532"/>
            <a:ext cx="3919537" cy="396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000" dirty="0">
                <a:solidFill>
                  <a:srgbClr val="7030A0"/>
                </a:solidFill>
              </a:rPr>
              <a:t>See Swanson &amp; the “</a:t>
            </a:r>
            <a:r>
              <a:rPr lang="en-US" sz="2000" dirty="0" err="1">
                <a:solidFill>
                  <a:srgbClr val="7030A0"/>
                </a:solidFill>
              </a:rPr>
              <a:t>Snuggie</a:t>
            </a:r>
            <a:r>
              <a:rPr lang="en-US" sz="2000" dirty="0">
                <a:solidFill>
                  <a:srgbClr val="7030A0"/>
                </a:solidFill>
              </a:rPr>
              <a:t>”</a:t>
            </a:r>
          </a:p>
        </p:txBody>
      </p:sp>
      <p:sp>
        <p:nvSpPr>
          <p:cNvPr id="22" name="AutoShape 6">
            <a:extLst>
              <a:ext uri="{FF2B5EF4-FFF2-40B4-BE49-F238E27FC236}">
                <a16:creationId xmlns:a16="http://schemas.microsoft.com/office/drawing/2014/main" id="{9DA1187C-D2FD-2449-A1E5-A11EB7729970}"/>
              </a:ext>
            </a:extLst>
          </p:cNvPr>
          <p:cNvSpPr>
            <a:spLocks/>
          </p:cNvSpPr>
          <p:nvPr/>
        </p:nvSpPr>
        <p:spPr bwMode="auto">
          <a:xfrm>
            <a:off x="4089926" y="4829356"/>
            <a:ext cx="146050" cy="666280"/>
          </a:xfrm>
          <a:prstGeom prst="rightBrace">
            <a:avLst>
              <a:gd name="adj1" fmla="val 45380"/>
              <a:gd name="adj2" fmla="val 50000"/>
            </a:avLst>
          </a:prstGeom>
          <a:noFill/>
          <a:ln w="25400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>
              <a:solidFill>
                <a:srgbClr val="7030A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950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950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950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95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95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950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950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950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950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950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950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950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5" fill="hold">
                      <p:stCondLst>
                        <p:cond delay="indefinite"/>
                      </p:stCondLst>
                      <p:childTnLst>
                        <p:par>
                          <p:cTn id="66" fill="hold">
                            <p:stCondLst>
                              <p:cond delay="0"/>
                            </p:stCondLst>
                            <p:childTnLst>
                              <p:par>
                                <p:cTn id="6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95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9507" grpId="0" uiExpand="1" build="p"/>
      <p:bldP spid="149509" grpId="0"/>
      <p:bldP spid="149510" grpId="0" uiExpand="1" animBg="1"/>
      <p:bldP spid="149511" grpId="0" uiExpand="1"/>
      <p:bldP spid="2" grpId="0" uiExpand="1" animBg="1"/>
      <p:bldP spid="13" grpId="0"/>
      <p:bldP spid="13" grpId="1" uiExpand="1"/>
      <p:bldP spid="14" grpId="0"/>
      <p:bldP spid="16" grpId="0" animBg="1"/>
      <p:bldP spid="17" grpId="0" animBg="1"/>
      <p:bldP spid="20" grpId="0"/>
      <p:bldP spid="21" grpId="0"/>
      <p:bldP spid="22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6A11C6-51A6-AF4C-BBEC-EFC6DCD1FE9D}" type="slidenum">
              <a:rPr lang="en-US"/>
              <a:pPr/>
              <a:t>7</a:t>
            </a:fld>
            <a:endParaRPr lang="en-US"/>
          </a:p>
        </p:txBody>
      </p:sp>
      <p:sp>
        <p:nvSpPr>
          <p:cNvPr id="19251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Who Uses Tariffs?</a:t>
            </a:r>
          </a:p>
        </p:txBody>
      </p:sp>
      <p:sp>
        <p:nvSpPr>
          <p:cNvPr id="19251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80000"/>
              </a:lnSpc>
            </a:pPr>
            <a:r>
              <a:rPr lang="en-US" sz="2800" dirty="0"/>
              <a:t>Aside:  </a:t>
            </a:r>
            <a:r>
              <a:rPr lang="en-US" sz="2800" dirty="0" err="1"/>
              <a:t>Schavey</a:t>
            </a:r>
            <a:r>
              <a:rPr lang="en-US" sz="2800" dirty="0"/>
              <a:t>, “The Catch-22 of U.S. Trade”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US tariffs are much larger against developing countries than against developed countries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Who gains and loses?</a:t>
            </a:r>
          </a:p>
          <a:p>
            <a:pPr lvl="2">
              <a:lnSpc>
                <a:spcPct val="80000"/>
              </a:lnSpc>
            </a:pPr>
            <a:r>
              <a:rPr lang="en-US" sz="2000" dirty="0"/>
              <a:t>Some US workers gain, but they have social policies to protect them (unemployment insurance, etc.)</a:t>
            </a:r>
          </a:p>
          <a:p>
            <a:pPr lvl="2">
              <a:lnSpc>
                <a:spcPct val="80000"/>
              </a:lnSpc>
            </a:pPr>
            <a:r>
              <a:rPr lang="en-US" sz="2000" dirty="0"/>
              <a:t>Developing-country workers lose, and their governments are too poor to help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WTO Agreement on Textiles and Clothing (1995) promised to eliminate </a:t>
            </a:r>
            <a:r>
              <a:rPr lang="en-US" sz="2400" u="sng" dirty="0"/>
              <a:t>quotas</a:t>
            </a:r>
            <a:r>
              <a:rPr lang="en-US" sz="2400" dirty="0"/>
              <a:t> on these products by 2005, but not tariffs.  (It did.)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Why “Catch-22”?</a:t>
            </a:r>
          </a:p>
          <a:p>
            <a:pPr lvl="2">
              <a:lnSpc>
                <a:spcPct val="80000"/>
              </a:lnSpc>
            </a:pPr>
            <a:r>
              <a:rPr lang="en-US" sz="2000" dirty="0"/>
              <a:t>Countries can only develop by exporting</a:t>
            </a:r>
          </a:p>
          <a:p>
            <a:pPr lvl="2">
              <a:lnSpc>
                <a:spcPct val="80000"/>
              </a:lnSpc>
            </a:pPr>
            <a:r>
              <a:rPr lang="en-US" sz="2000" dirty="0"/>
              <a:t>But if they do, we raise tariffs!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251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251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251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251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251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251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251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251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251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2515" grpId="0" build="p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BAA41C-EBE2-024A-B4EF-13009822CE8E}" type="slidenum">
              <a:rPr lang="en-US"/>
              <a:pPr/>
              <a:t>8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Outline:  Tariffs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400" dirty="0">
                <a:solidFill>
                  <a:srgbClr val="BFBFBF"/>
                </a:solidFill>
              </a:rPr>
              <a:t>What Are They?</a:t>
            </a:r>
          </a:p>
          <a:p>
            <a:r>
              <a:rPr lang="en-US" sz="2400" dirty="0">
                <a:solidFill>
                  <a:srgbClr val="BFBFBF"/>
                </a:solidFill>
              </a:rPr>
              <a:t>Who Uses Them?</a:t>
            </a:r>
          </a:p>
          <a:p>
            <a:r>
              <a:rPr lang="en-US" sz="2400" dirty="0"/>
              <a:t>Effects of Tariffs</a:t>
            </a:r>
          </a:p>
          <a:p>
            <a:pPr lvl="1"/>
            <a:r>
              <a:rPr lang="en-US" sz="2000" dirty="0"/>
              <a:t>Small Country Case</a:t>
            </a:r>
          </a:p>
          <a:p>
            <a:pPr lvl="2"/>
            <a:r>
              <a:rPr lang="en-US" sz="1800" dirty="0"/>
              <a:t>Effects on quantities and prices</a:t>
            </a:r>
          </a:p>
          <a:p>
            <a:pPr lvl="2"/>
            <a:r>
              <a:rPr lang="en-US" sz="1800" dirty="0"/>
              <a:t>Effects on economic welfare</a:t>
            </a:r>
          </a:p>
          <a:p>
            <a:pPr lvl="1"/>
            <a:r>
              <a:rPr lang="en-US" sz="2000" dirty="0">
                <a:solidFill>
                  <a:srgbClr val="BFBFBF"/>
                </a:solidFill>
              </a:rPr>
              <a:t>Large Country Case</a:t>
            </a:r>
          </a:p>
          <a:p>
            <a:pPr lvl="2"/>
            <a:r>
              <a:rPr lang="en-US" sz="1800" dirty="0">
                <a:solidFill>
                  <a:srgbClr val="BFBFBF"/>
                </a:solidFill>
              </a:rPr>
              <a:t>Effect on world price</a:t>
            </a:r>
          </a:p>
          <a:p>
            <a:pPr lvl="2"/>
            <a:r>
              <a:rPr lang="en-US" sz="1800" dirty="0">
                <a:solidFill>
                  <a:srgbClr val="BFBFBF"/>
                </a:solidFill>
              </a:rPr>
              <a:t>Effect on welfare</a:t>
            </a:r>
          </a:p>
          <a:p>
            <a:pPr lvl="1"/>
            <a:r>
              <a:rPr lang="en-US" sz="2000" dirty="0">
                <a:solidFill>
                  <a:srgbClr val="BFBFBF"/>
                </a:solidFill>
              </a:rPr>
              <a:t>Size of These Effects</a:t>
            </a:r>
          </a:p>
          <a:p>
            <a:r>
              <a:rPr lang="en-US" sz="2400" dirty="0">
                <a:solidFill>
                  <a:srgbClr val="BFBFBF"/>
                </a:solidFill>
              </a:rPr>
              <a:t>Addenda on Tariffs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6477547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C04E01-4EDF-2248-9B51-21D86743588A}" type="slidenum">
              <a:rPr lang="en-US"/>
              <a:pPr/>
              <a:t>9</a:t>
            </a:fld>
            <a:endParaRPr lang="en-US"/>
          </a:p>
        </p:txBody>
      </p:sp>
      <p:sp>
        <p:nvSpPr>
          <p:cNvPr id="15155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Effects of Tariffs</a:t>
            </a:r>
          </a:p>
        </p:txBody>
      </p:sp>
      <p:sp>
        <p:nvSpPr>
          <p:cNvPr id="15155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dirty="0"/>
              <a:t>Easy to see from supply and demand</a:t>
            </a:r>
          </a:p>
          <a:p>
            <a:pPr>
              <a:lnSpc>
                <a:spcPct val="90000"/>
              </a:lnSpc>
            </a:pPr>
            <a:r>
              <a:rPr lang="en-US" dirty="0"/>
              <a:t>Consider a good whose price would be above the world price without trade</a:t>
            </a:r>
          </a:p>
          <a:p>
            <a:pPr>
              <a:lnSpc>
                <a:spcPct val="90000"/>
              </a:lnSpc>
            </a:pPr>
            <a:r>
              <a:rPr lang="en-US" dirty="0"/>
              <a:t>We will look at two cases: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Small country:  Too small for its behavior to matter for the world price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Large country:  Large enough (in market for this good) that its behavior may change world price</a:t>
            </a:r>
          </a:p>
          <a:p>
            <a:pPr lvl="1">
              <a:lnSpc>
                <a:spcPct val="90000"/>
              </a:lnSpc>
            </a:pPr>
            <a:endParaRPr lang="en-US" dirty="0"/>
          </a:p>
          <a:p>
            <a:pPr>
              <a:lnSpc>
                <a:spcPct val="90000"/>
              </a:lnSpc>
            </a:pPr>
            <a:endParaRPr lang="en-US" dirty="0"/>
          </a:p>
          <a:p>
            <a:pPr>
              <a:lnSpc>
                <a:spcPct val="90000"/>
              </a:lnSpc>
            </a:pPr>
            <a:endParaRPr lang="en-US" dirty="0"/>
          </a:p>
          <a:p>
            <a:pPr>
              <a:lnSpc>
                <a:spcPct val="90000"/>
              </a:lnSpc>
            </a:pPr>
            <a:endParaRPr lang="en-US" dirty="0"/>
          </a:p>
          <a:p>
            <a:pPr>
              <a:lnSpc>
                <a:spcPct val="90000"/>
              </a:lnSpc>
            </a:pP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155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155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155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155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155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1555" grpId="0" uiExpand="1" build="p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20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59FE9B-3634-8B41-B1D9-47DA4A2DBDE2}" type="slidenum">
              <a:rPr lang="en-US"/>
              <a:pPr/>
              <a:t>10</a:t>
            </a:fld>
            <a:endParaRPr lang="en-US"/>
          </a:p>
        </p:txBody>
      </p:sp>
      <p:sp>
        <p:nvSpPr>
          <p:cNvPr id="15257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Effects of Tariffs:  Small Country</a:t>
            </a:r>
          </a:p>
        </p:txBody>
      </p:sp>
      <p:sp>
        <p:nvSpPr>
          <p:cNvPr id="152581" name="Line 5"/>
          <p:cNvSpPr>
            <a:spLocks noChangeShapeType="1"/>
          </p:cNvSpPr>
          <p:nvPr/>
        </p:nvSpPr>
        <p:spPr bwMode="auto">
          <a:xfrm>
            <a:off x="2590800" y="1219200"/>
            <a:ext cx="0" cy="4572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2582" name="Line 6"/>
          <p:cNvSpPr>
            <a:spLocks noChangeShapeType="1"/>
          </p:cNvSpPr>
          <p:nvPr/>
        </p:nvSpPr>
        <p:spPr bwMode="auto">
          <a:xfrm>
            <a:off x="2590800" y="5791200"/>
            <a:ext cx="45720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2583" name="Line 7"/>
          <p:cNvSpPr>
            <a:spLocks noChangeShapeType="1"/>
          </p:cNvSpPr>
          <p:nvPr/>
        </p:nvSpPr>
        <p:spPr bwMode="auto">
          <a:xfrm flipH="1">
            <a:off x="3048000" y="1524000"/>
            <a:ext cx="2133600" cy="3810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2584" name="Line 8"/>
          <p:cNvSpPr>
            <a:spLocks noChangeShapeType="1"/>
          </p:cNvSpPr>
          <p:nvPr/>
        </p:nvSpPr>
        <p:spPr bwMode="auto">
          <a:xfrm>
            <a:off x="4191000" y="1524000"/>
            <a:ext cx="2438400" cy="3810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2585" name="Line 9"/>
          <p:cNvSpPr>
            <a:spLocks noChangeShapeType="1"/>
          </p:cNvSpPr>
          <p:nvPr/>
        </p:nvSpPr>
        <p:spPr bwMode="auto">
          <a:xfrm flipH="1">
            <a:off x="2590800" y="2362200"/>
            <a:ext cx="2133600" cy="0"/>
          </a:xfrm>
          <a:prstGeom prst="line">
            <a:avLst/>
          </a:prstGeom>
          <a:noFill/>
          <a:ln w="19050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2586" name="Line 10"/>
          <p:cNvSpPr>
            <a:spLocks noChangeShapeType="1"/>
          </p:cNvSpPr>
          <p:nvPr/>
        </p:nvSpPr>
        <p:spPr bwMode="auto">
          <a:xfrm>
            <a:off x="2590800" y="4343400"/>
            <a:ext cx="43434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2587" name="Text Box 11"/>
          <p:cNvSpPr txBox="1">
            <a:spLocks noChangeArrowheads="1"/>
          </p:cNvSpPr>
          <p:nvPr/>
        </p:nvSpPr>
        <p:spPr bwMode="auto">
          <a:xfrm>
            <a:off x="5105400" y="1219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S</a:t>
            </a:r>
          </a:p>
        </p:txBody>
      </p:sp>
      <p:sp>
        <p:nvSpPr>
          <p:cNvPr id="152588" name="Text Box 12"/>
          <p:cNvSpPr txBox="1">
            <a:spLocks noChangeArrowheads="1"/>
          </p:cNvSpPr>
          <p:nvPr/>
        </p:nvSpPr>
        <p:spPr bwMode="auto">
          <a:xfrm>
            <a:off x="6553200" y="51054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D</a:t>
            </a:r>
          </a:p>
        </p:txBody>
      </p:sp>
      <p:sp>
        <p:nvSpPr>
          <p:cNvPr id="152589" name="Text Box 13"/>
          <p:cNvSpPr txBox="1">
            <a:spLocks noChangeArrowheads="1"/>
          </p:cNvSpPr>
          <p:nvPr/>
        </p:nvSpPr>
        <p:spPr bwMode="auto">
          <a:xfrm>
            <a:off x="304800" y="3429000"/>
            <a:ext cx="2209800" cy="11874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r">
              <a:spcBef>
                <a:spcPct val="50000"/>
              </a:spcBef>
            </a:pPr>
            <a:r>
              <a:rPr lang="en-US" sz="2400"/>
              <a:t>Free trade price = world price = P</a:t>
            </a:r>
            <a:r>
              <a:rPr lang="en-US" sz="2400" baseline="-25000"/>
              <a:t>W</a:t>
            </a:r>
            <a:endParaRPr lang="en-US" sz="2400"/>
          </a:p>
        </p:txBody>
      </p:sp>
      <p:sp>
        <p:nvSpPr>
          <p:cNvPr id="152590" name="Text Box 14"/>
          <p:cNvSpPr txBox="1">
            <a:spLocks noChangeArrowheads="1"/>
          </p:cNvSpPr>
          <p:nvPr/>
        </p:nvSpPr>
        <p:spPr bwMode="auto">
          <a:xfrm>
            <a:off x="457200" y="1752600"/>
            <a:ext cx="2057400" cy="8223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r">
              <a:spcBef>
                <a:spcPct val="50000"/>
              </a:spcBef>
            </a:pPr>
            <a:r>
              <a:rPr lang="en-US" sz="2400"/>
              <a:t>Autarky price = P</a:t>
            </a:r>
            <a:r>
              <a:rPr lang="en-US" sz="2400" baseline="-25000"/>
              <a:t>a</a:t>
            </a:r>
            <a:endParaRPr lang="en-US" sz="2400"/>
          </a:p>
        </p:txBody>
      </p:sp>
      <p:sp>
        <p:nvSpPr>
          <p:cNvPr id="152591" name="Text Box 15"/>
          <p:cNvSpPr txBox="1">
            <a:spLocks noChangeArrowheads="1"/>
          </p:cNvSpPr>
          <p:nvPr/>
        </p:nvSpPr>
        <p:spPr bwMode="auto">
          <a:xfrm>
            <a:off x="2133600" y="1143000"/>
            <a:ext cx="609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</a:p>
        </p:txBody>
      </p:sp>
      <p:sp>
        <p:nvSpPr>
          <p:cNvPr id="152592" name="Line 16"/>
          <p:cNvSpPr>
            <a:spLocks noChangeShapeType="1"/>
          </p:cNvSpPr>
          <p:nvPr/>
        </p:nvSpPr>
        <p:spPr bwMode="auto">
          <a:xfrm>
            <a:off x="3581400" y="4343400"/>
            <a:ext cx="0" cy="1447800"/>
          </a:xfrm>
          <a:prstGeom prst="line">
            <a:avLst/>
          </a:prstGeom>
          <a:noFill/>
          <a:ln w="28575">
            <a:solidFill>
              <a:schemeClr val="tx1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2593" name="Line 17"/>
          <p:cNvSpPr>
            <a:spLocks noChangeShapeType="1"/>
          </p:cNvSpPr>
          <p:nvPr/>
        </p:nvSpPr>
        <p:spPr bwMode="auto">
          <a:xfrm>
            <a:off x="5943600" y="4343400"/>
            <a:ext cx="0" cy="1447800"/>
          </a:xfrm>
          <a:prstGeom prst="line">
            <a:avLst/>
          </a:prstGeom>
          <a:noFill/>
          <a:ln w="28575">
            <a:solidFill>
              <a:schemeClr val="tx1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2600" name="Text Box 24"/>
          <p:cNvSpPr txBox="1">
            <a:spLocks noChangeArrowheads="1"/>
          </p:cNvSpPr>
          <p:nvPr/>
        </p:nvSpPr>
        <p:spPr bwMode="auto">
          <a:xfrm>
            <a:off x="6934200" y="57150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</a:p>
        </p:txBody>
      </p:sp>
      <p:sp>
        <p:nvSpPr>
          <p:cNvPr id="152601" name="Text Box 25"/>
          <p:cNvSpPr txBox="1">
            <a:spLocks noChangeArrowheads="1"/>
          </p:cNvSpPr>
          <p:nvPr/>
        </p:nvSpPr>
        <p:spPr bwMode="auto">
          <a:xfrm>
            <a:off x="31242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  <a:r>
              <a:rPr lang="en-US" sz="2400" baseline="-25000"/>
              <a:t>S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52604" name="Text Box 28"/>
          <p:cNvSpPr txBox="1">
            <a:spLocks noChangeArrowheads="1"/>
          </p:cNvSpPr>
          <p:nvPr/>
        </p:nvSpPr>
        <p:spPr bwMode="auto">
          <a:xfrm>
            <a:off x="57150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  <a:r>
              <a:rPr lang="en-US" sz="2400" baseline="-25000"/>
              <a:t>D</a:t>
            </a:r>
            <a:r>
              <a:rPr lang="en-US" sz="2400" baseline="30000"/>
              <a:t>0</a:t>
            </a:r>
            <a:endParaRPr lang="en-US" sz="240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5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5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5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5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5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5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6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5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5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5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5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5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5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6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5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6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2581" grpId="0" animBg="1"/>
      <p:bldP spid="152582" grpId="0" animBg="1"/>
      <p:bldP spid="152583" grpId="0" animBg="1"/>
      <p:bldP spid="152584" grpId="0" animBg="1"/>
      <p:bldP spid="152585" grpId="0" animBg="1"/>
      <p:bldP spid="152586" grpId="0" animBg="1"/>
      <p:bldP spid="152587" grpId="0"/>
      <p:bldP spid="152588" grpId="0"/>
      <p:bldP spid="152589" grpId="0"/>
      <p:bldP spid="152590" grpId="0"/>
      <p:bldP spid="152591" grpId="0"/>
      <p:bldP spid="152592" grpId="0" animBg="1"/>
      <p:bldP spid="152593" grpId="0" animBg="1"/>
      <p:bldP spid="152600" grpId="0"/>
      <p:bldP spid="152601" grpId="0"/>
      <p:bldP spid="152604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2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FE6E4C6-07AB-C54E-B3C9-16CF0256B791}" type="slidenum">
              <a:rPr lang="en-US"/>
              <a:pPr/>
              <a:t>11</a:t>
            </a:fld>
            <a:endParaRPr lang="en-US"/>
          </a:p>
        </p:txBody>
      </p:sp>
      <p:sp>
        <p:nvSpPr>
          <p:cNvPr id="15565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Effects of Tariffs:  Small Country</a:t>
            </a:r>
          </a:p>
        </p:txBody>
      </p:sp>
      <p:sp>
        <p:nvSpPr>
          <p:cNvPr id="155651" name="Line 3"/>
          <p:cNvSpPr>
            <a:spLocks noChangeShapeType="1"/>
          </p:cNvSpPr>
          <p:nvPr/>
        </p:nvSpPr>
        <p:spPr bwMode="auto">
          <a:xfrm>
            <a:off x="2590800" y="1219200"/>
            <a:ext cx="0" cy="4572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5652" name="Line 4"/>
          <p:cNvSpPr>
            <a:spLocks noChangeShapeType="1"/>
          </p:cNvSpPr>
          <p:nvPr/>
        </p:nvSpPr>
        <p:spPr bwMode="auto">
          <a:xfrm>
            <a:off x="2590800" y="5791200"/>
            <a:ext cx="45720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5653" name="Line 5"/>
          <p:cNvSpPr>
            <a:spLocks noChangeShapeType="1"/>
          </p:cNvSpPr>
          <p:nvPr/>
        </p:nvSpPr>
        <p:spPr bwMode="auto">
          <a:xfrm flipH="1">
            <a:off x="3048000" y="1524000"/>
            <a:ext cx="2133600" cy="3810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5654" name="Line 6"/>
          <p:cNvSpPr>
            <a:spLocks noChangeShapeType="1"/>
          </p:cNvSpPr>
          <p:nvPr/>
        </p:nvSpPr>
        <p:spPr bwMode="auto">
          <a:xfrm>
            <a:off x="4191000" y="1524000"/>
            <a:ext cx="2438400" cy="3810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5655" name="Line 7"/>
          <p:cNvSpPr>
            <a:spLocks noChangeShapeType="1"/>
          </p:cNvSpPr>
          <p:nvPr/>
        </p:nvSpPr>
        <p:spPr bwMode="auto">
          <a:xfrm flipH="1">
            <a:off x="2590800" y="2362200"/>
            <a:ext cx="2133600" cy="0"/>
          </a:xfrm>
          <a:prstGeom prst="line">
            <a:avLst/>
          </a:prstGeom>
          <a:noFill/>
          <a:ln w="19050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5656" name="Line 8"/>
          <p:cNvSpPr>
            <a:spLocks noChangeShapeType="1"/>
          </p:cNvSpPr>
          <p:nvPr/>
        </p:nvSpPr>
        <p:spPr bwMode="auto">
          <a:xfrm>
            <a:off x="2590800" y="4343400"/>
            <a:ext cx="43434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5657" name="Text Box 9"/>
          <p:cNvSpPr txBox="1">
            <a:spLocks noChangeArrowheads="1"/>
          </p:cNvSpPr>
          <p:nvPr/>
        </p:nvSpPr>
        <p:spPr bwMode="auto">
          <a:xfrm>
            <a:off x="5105400" y="1219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S</a:t>
            </a:r>
          </a:p>
        </p:txBody>
      </p:sp>
      <p:sp>
        <p:nvSpPr>
          <p:cNvPr id="155658" name="Text Box 10"/>
          <p:cNvSpPr txBox="1">
            <a:spLocks noChangeArrowheads="1"/>
          </p:cNvSpPr>
          <p:nvPr/>
        </p:nvSpPr>
        <p:spPr bwMode="auto">
          <a:xfrm>
            <a:off x="6553200" y="51054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D</a:t>
            </a:r>
          </a:p>
        </p:txBody>
      </p:sp>
      <p:sp>
        <p:nvSpPr>
          <p:cNvPr id="155659" name="Text Box 11"/>
          <p:cNvSpPr txBox="1">
            <a:spLocks noChangeArrowheads="1"/>
          </p:cNvSpPr>
          <p:nvPr/>
        </p:nvSpPr>
        <p:spPr bwMode="auto">
          <a:xfrm>
            <a:off x="2057400" y="4038600"/>
            <a:ext cx="609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  <a:r>
              <a:rPr lang="en-US" sz="2400" baseline="-25000"/>
              <a:t>W</a:t>
            </a:r>
            <a:endParaRPr lang="en-US" sz="2400"/>
          </a:p>
        </p:txBody>
      </p:sp>
      <p:sp>
        <p:nvSpPr>
          <p:cNvPr id="155660" name="Text Box 12"/>
          <p:cNvSpPr txBox="1">
            <a:spLocks noChangeArrowheads="1"/>
          </p:cNvSpPr>
          <p:nvPr/>
        </p:nvSpPr>
        <p:spPr bwMode="auto">
          <a:xfrm>
            <a:off x="2057400" y="2133600"/>
            <a:ext cx="8382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  <a:r>
              <a:rPr lang="en-US" sz="2400" baseline="-25000"/>
              <a:t>a</a:t>
            </a:r>
            <a:endParaRPr lang="en-US" sz="2400"/>
          </a:p>
        </p:txBody>
      </p:sp>
      <p:sp>
        <p:nvSpPr>
          <p:cNvPr id="155661" name="Text Box 13"/>
          <p:cNvSpPr txBox="1">
            <a:spLocks noChangeArrowheads="1"/>
          </p:cNvSpPr>
          <p:nvPr/>
        </p:nvSpPr>
        <p:spPr bwMode="auto">
          <a:xfrm>
            <a:off x="2133600" y="1143000"/>
            <a:ext cx="609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</a:p>
        </p:txBody>
      </p:sp>
      <p:sp>
        <p:nvSpPr>
          <p:cNvPr id="155662" name="Line 14"/>
          <p:cNvSpPr>
            <a:spLocks noChangeShapeType="1"/>
          </p:cNvSpPr>
          <p:nvPr/>
        </p:nvSpPr>
        <p:spPr bwMode="auto">
          <a:xfrm>
            <a:off x="3581400" y="4343400"/>
            <a:ext cx="0" cy="1447800"/>
          </a:xfrm>
          <a:prstGeom prst="line">
            <a:avLst/>
          </a:prstGeom>
          <a:noFill/>
          <a:ln w="28575">
            <a:solidFill>
              <a:schemeClr val="tx1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5663" name="Line 15"/>
          <p:cNvSpPr>
            <a:spLocks noChangeShapeType="1"/>
          </p:cNvSpPr>
          <p:nvPr/>
        </p:nvSpPr>
        <p:spPr bwMode="auto">
          <a:xfrm>
            <a:off x="5943600" y="4343400"/>
            <a:ext cx="0" cy="1447800"/>
          </a:xfrm>
          <a:prstGeom prst="line">
            <a:avLst/>
          </a:prstGeom>
          <a:noFill/>
          <a:ln w="28575">
            <a:solidFill>
              <a:schemeClr val="tx1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5664" name="Line 16"/>
          <p:cNvSpPr>
            <a:spLocks noChangeShapeType="1"/>
          </p:cNvSpPr>
          <p:nvPr/>
        </p:nvSpPr>
        <p:spPr bwMode="auto">
          <a:xfrm>
            <a:off x="2590800" y="3581400"/>
            <a:ext cx="4343400" cy="0"/>
          </a:xfrm>
          <a:prstGeom prst="line">
            <a:avLst/>
          </a:prstGeom>
          <a:noFill/>
          <a:ln w="38100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5665" name="Text Box 17"/>
          <p:cNvSpPr txBox="1">
            <a:spLocks noChangeArrowheads="1"/>
          </p:cNvSpPr>
          <p:nvPr/>
        </p:nvSpPr>
        <p:spPr bwMode="auto">
          <a:xfrm>
            <a:off x="1752600" y="3352800"/>
            <a:ext cx="990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P</a:t>
            </a:r>
            <a:r>
              <a:rPr lang="en-US" sz="2400" baseline="-25000">
                <a:solidFill>
                  <a:srgbClr val="FF0000"/>
                </a:solidFill>
              </a:rPr>
              <a:t>W</a:t>
            </a:r>
            <a:r>
              <a:rPr lang="en-US" sz="2400">
                <a:solidFill>
                  <a:srgbClr val="FF0000"/>
                </a:solidFill>
              </a:rPr>
              <a:t>+t</a:t>
            </a:r>
          </a:p>
        </p:txBody>
      </p:sp>
      <p:sp>
        <p:nvSpPr>
          <p:cNvPr id="155666" name="AutoShape 18"/>
          <p:cNvSpPr>
            <a:spLocks/>
          </p:cNvSpPr>
          <p:nvPr/>
        </p:nvSpPr>
        <p:spPr bwMode="auto">
          <a:xfrm>
            <a:off x="1676400" y="3581400"/>
            <a:ext cx="76200" cy="762000"/>
          </a:xfrm>
          <a:prstGeom prst="leftBrace">
            <a:avLst>
              <a:gd name="adj1" fmla="val 83333"/>
              <a:gd name="adj2" fmla="val 50000"/>
            </a:avLst>
          </a:prstGeom>
          <a:noFill/>
          <a:ln w="2857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5667" name="Text Box 19"/>
          <p:cNvSpPr txBox="1">
            <a:spLocks noChangeArrowheads="1"/>
          </p:cNvSpPr>
          <p:nvPr/>
        </p:nvSpPr>
        <p:spPr bwMode="auto">
          <a:xfrm rot="-1391916">
            <a:off x="762000" y="3810000"/>
            <a:ext cx="990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Tariff</a:t>
            </a:r>
          </a:p>
        </p:txBody>
      </p:sp>
      <p:sp>
        <p:nvSpPr>
          <p:cNvPr id="155668" name="Text Box 20"/>
          <p:cNvSpPr txBox="1">
            <a:spLocks noChangeArrowheads="1"/>
          </p:cNvSpPr>
          <p:nvPr/>
        </p:nvSpPr>
        <p:spPr bwMode="auto">
          <a:xfrm>
            <a:off x="6934200" y="57150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</a:p>
        </p:txBody>
      </p:sp>
      <p:sp>
        <p:nvSpPr>
          <p:cNvPr id="155669" name="Text Box 21"/>
          <p:cNvSpPr txBox="1">
            <a:spLocks noChangeArrowheads="1"/>
          </p:cNvSpPr>
          <p:nvPr/>
        </p:nvSpPr>
        <p:spPr bwMode="auto">
          <a:xfrm>
            <a:off x="31242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  <a:r>
              <a:rPr lang="en-US" sz="2400" baseline="-25000"/>
              <a:t>S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55670" name="Text Box 22"/>
          <p:cNvSpPr txBox="1">
            <a:spLocks noChangeArrowheads="1"/>
          </p:cNvSpPr>
          <p:nvPr/>
        </p:nvSpPr>
        <p:spPr bwMode="auto">
          <a:xfrm>
            <a:off x="57150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  <a:r>
              <a:rPr lang="en-US" sz="2400" baseline="-25000"/>
              <a:t>D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55671" name="Line 23"/>
          <p:cNvSpPr>
            <a:spLocks noChangeShapeType="1"/>
          </p:cNvSpPr>
          <p:nvPr/>
        </p:nvSpPr>
        <p:spPr bwMode="auto">
          <a:xfrm flipV="1">
            <a:off x="2819400" y="3581400"/>
            <a:ext cx="0" cy="762000"/>
          </a:xfrm>
          <a:prstGeom prst="line">
            <a:avLst/>
          </a:prstGeom>
          <a:noFill/>
          <a:ln w="38100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5672" name="Text Box 24"/>
          <p:cNvSpPr txBox="1">
            <a:spLocks noChangeArrowheads="1"/>
          </p:cNvSpPr>
          <p:nvPr/>
        </p:nvSpPr>
        <p:spPr bwMode="auto">
          <a:xfrm>
            <a:off x="6400800" y="1752600"/>
            <a:ext cx="2209800" cy="466725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Effect on Price</a:t>
            </a:r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31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62D4EA2-E68A-314C-99A3-A818DD4C8F8B}" type="slidenum">
              <a:rPr lang="en-US"/>
              <a:pPr/>
              <a:t>12</a:t>
            </a:fld>
            <a:endParaRPr lang="en-US"/>
          </a:p>
        </p:txBody>
      </p:sp>
      <p:sp>
        <p:nvSpPr>
          <p:cNvPr id="15462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Effects of Tariffs:  Small Country</a:t>
            </a:r>
          </a:p>
        </p:txBody>
      </p:sp>
      <p:sp>
        <p:nvSpPr>
          <p:cNvPr id="154627" name="Line 3"/>
          <p:cNvSpPr>
            <a:spLocks noChangeShapeType="1"/>
          </p:cNvSpPr>
          <p:nvPr/>
        </p:nvSpPr>
        <p:spPr bwMode="auto">
          <a:xfrm>
            <a:off x="2590800" y="1219200"/>
            <a:ext cx="0" cy="4572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4628" name="Line 4"/>
          <p:cNvSpPr>
            <a:spLocks noChangeShapeType="1"/>
          </p:cNvSpPr>
          <p:nvPr/>
        </p:nvSpPr>
        <p:spPr bwMode="auto">
          <a:xfrm>
            <a:off x="2590800" y="5791200"/>
            <a:ext cx="45720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4629" name="Line 5"/>
          <p:cNvSpPr>
            <a:spLocks noChangeShapeType="1"/>
          </p:cNvSpPr>
          <p:nvPr/>
        </p:nvSpPr>
        <p:spPr bwMode="auto">
          <a:xfrm flipH="1">
            <a:off x="3048000" y="1524000"/>
            <a:ext cx="2133600" cy="3810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4630" name="Line 6"/>
          <p:cNvSpPr>
            <a:spLocks noChangeShapeType="1"/>
          </p:cNvSpPr>
          <p:nvPr/>
        </p:nvSpPr>
        <p:spPr bwMode="auto">
          <a:xfrm>
            <a:off x="4191000" y="1524000"/>
            <a:ext cx="2438400" cy="3810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4631" name="Line 7"/>
          <p:cNvSpPr>
            <a:spLocks noChangeShapeType="1"/>
          </p:cNvSpPr>
          <p:nvPr/>
        </p:nvSpPr>
        <p:spPr bwMode="auto">
          <a:xfrm flipH="1">
            <a:off x="2590800" y="2362200"/>
            <a:ext cx="2133600" cy="0"/>
          </a:xfrm>
          <a:prstGeom prst="line">
            <a:avLst/>
          </a:prstGeom>
          <a:noFill/>
          <a:ln w="19050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4632" name="Line 8"/>
          <p:cNvSpPr>
            <a:spLocks noChangeShapeType="1"/>
          </p:cNvSpPr>
          <p:nvPr/>
        </p:nvSpPr>
        <p:spPr bwMode="auto">
          <a:xfrm>
            <a:off x="2590800" y="4343400"/>
            <a:ext cx="43434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4633" name="Text Box 9"/>
          <p:cNvSpPr txBox="1">
            <a:spLocks noChangeArrowheads="1"/>
          </p:cNvSpPr>
          <p:nvPr/>
        </p:nvSpPr>
        <p:spPr bwMode="auto">
          <a:xfrm>
            <a:off x="5105400" y="1219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S</a:t>
            </a:r>
          </a:p>
        </p:txBody>
      </p:sp>
      <p:sp>
        <p:nvSpPr>
          <p:cNvPr id="154634" name="Text Box 10"/>
          <p:cNvSpPr txBox="1">
            <a:spLocks noChangeArrowheads="1"/>
          </p:cNvSpPr>
          <p:nvPr/>
        </p:nvSpPr>
        <p:spPr bwMode="auto">
          <a:xfrm>
            <a:off x="6553200" y="51054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D</a:t>
            </a:r>
          </a:p>
        </p:txBody>
      </p:sp>
      <p:sp>
        <p:nvSpPr>
          <p:cNvPr id="154635" name="Text Box 11"/>
          <p:cNvSpPr txBox="1">
            <a:spLocks noChangeArrowheads="1"/>
          </p:cNvSpPr>
          <p:nvPr/>
        </p:nvSpPr>
        <p:spPr bwMode="auto">
          <a:xfrm>
            <a:off x="2057400" y="4038600"/>
            <a:ext cx="609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  <a:r>
              <a:rPr lang="en-US" sz="2400" baseline="-25000"/>
              <a:t>W</a:t>
            </a:r>
            <a:endParaRPr lang="en-US" sz="2400"/>
          </a:p>
        </p:txBody>
      </p:sp>
      <p:sp>
        <p:nvSpPr>
          <p:cNvPr id="154637" name="Text Box 13"/>
          <p:cNvSpPr txBox="1">
            <a:spLocks noChangeArrowheads="1"/>
          </p:cNvSpPr>
          <p:nvPr/>
        </p:nvSpPr>
        <p:spPr bwMode="auto">
          <a:xfrm>
            <a:off x="2133600" y="1143000"/>
            <a:ext cx="609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</a:p>
        </p:txBody>
      </p:sp>
      <p:sp>
        <p:nvSpPr>
          <p:cNvPr id="154638" name="Line 14"/>
          <p:cNvSpPr>
            <a:spLocks noChangeShapeType="1"/>
          </p:cNvSpPr>
          <p:nvPr/>
        </p:nvSpPr>
        <p:spPr bwMode="auto">
          <a:xfrm>
            <a:off x="3581400" y="4343400"/>
            <a:ext cx="0" cy="1447800"/>
          </a:xfrm>
          <a:prstGeom prst="line">
            <a:avLst/>
          </a:prstGeom>
          <a:noFill/>
          <a:ln w="28575">
            <a:solidFill>
              <a:schemeClr val="tx1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4639" name="Line 15"/>
          <p:cNvSpPr>
            <a:spLocks noChangeShapeType="1"/>
          </p:cNvSpPr>
          <p:nvPr/>
        </p:nvSpPr>
        <p:spPr bwMode="auto">
          <a:xfrm>
            <a:off x="5943600" y="4343400"/>
            <a:ext cx="0" cy="1447800"/>
          </a:xfrm>
          <a:prstGeom prst="line">
            <a:avLst/>
          </a:prstGeom>
          <a:noFill/>
          <a:ln w="28575">
            <a:solidFill>
              <a:schemeClr val="tx1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4640" name="Line 16"/>
          <p:cNvSpPr>
            <a:spLocks noChangeShapeType="1"/>
          </p:cNvSpPr>
          <p:nvPr/>
        </p:nvSpPr>
        <p:spPr bwMode="auto">
          <a:xfrm>
            <a:off x="2590800" y="3581400"/>
            <a:ext cx="4343400" cy="0"/>
          </a:xfrm>
          <a:prstGeom prst="line">
            <a:avLst/>
          </a:prstGeom>
          <a:noFill/>
          <a:ln w="38100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4641" name="Line 17"/>
          <p:cNvSpPr>
            <a:spLocks noChangeShapeType="1"/>
          </p:cNvSpPr>
          <p:nvPr/>
        </p:nvSpPr>
        <p:spPr bwMode="auto">
          <a:xfrm>
            <a:off x="4038600" y="3581400"/>
            <a:ext cx="0" cy="22098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4642" name="Line 18"/>
          <p:cNvSpPr>
            <a:spLocks noChangeShapeType="1"/>
          </p:cNvSpPr>
          <p:nvPr/>
        </p:nvSpPr>
        <p:spPr bwMode="auto">
          <a:xfrm>
            <a:off x="5486400" y="3581400"/>
            <a:ext cx="0" cy="22098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4643" name="Text Box 19"/>
          <p:cNvSpPr txBox="1">
            <a:spLocks noChangeArrowheads="1"/>
          </p:cNvSpPr>
          <p:nvPr/>
        </p:nvSpPr>
        <p:spPr bwMode="auto">
          <a:xfrm>
            <a:off x="1752600" y="3352800"/>
            <a:ext cx="990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 err="1">
                <a:solidFill>
                  <a:srgbClr val="FF0000"/>
                </a:solidFill>
              </a:rPr>
              <a:t>P</a:t>
            </a:r>
            <a:r>
              <a:rPr lang="en-US" sz="2400" baseline="-25000" dirty="0" err="1">
                <a:solidFill>
                  <a:srgbClr val="FF0000"/>
                </a:solidFill>
              </a:rPr>
              <a:t>W</a:t>
            </a:r>
            <a:r>
              <a:rPr lang="en-US" sz="2400" dirty="0" err="1">
                <a:solidFill>
                  <a:srgbClr val="FF0000"/>
                </a:solidFill>
              </a:rPr>
              <a:t>+t</a:t>
            </a:r>
            <a:endParaRPr lang="en-US" sz="2400" dirty="0">
              <a:solidFill>
                <a:srgbClr val="FF0000"/>
              </a:solidFill>
            </a:endParaRPr>
          </a:p>
        </p:txBody>
      </p:sp>
      <p:sp>
        <p:nvSpPr>
          <p:cNvPr id="154644" name="AutoShape 20"/>
          <p:cNvSpPr>
            <a:spLocks/>
          </p:cNvSpPr>
          <p:nvPr/>
        </p:nvSpPr>
        <p:spPr bwMode="auto">
          <a:xfrm>
            <a:off x="1676400" y="3581400"/>
            <a:ext cx="76200" cy="762000"/>
          </a:xfrm>
          <a:prstGeom prst="leftBrace">
            <a:avLst>
              <a:gd name="adj1" fmla="val 83333"/>
              <a:gd name="adj2" fmla="val 50000"/>
            </a:avLst>
          </a:prstGeom>
          <a:noFill/>
          <a:ln w="2857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4645" name="Text Box 21"/>
          <p:cNvSpPr txBox="1">
            <a:spLocks noChangeArrowheads="1"/>
          </p:cNvSpPr>
          <p:nvPr/>
        </p:nvSpPr>
        <p:spPr bwMode="auto">
          <a:xfrm rot="-1391916">
            <a:off x="762000" y="3810000"/>
            <a:ext cx="990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Tariff</a:t>
            </a:r>
          </a:p>
        </p:txBody>
      </p:sp>
      <p:sp>
        <p:nvSpPr>
          <p:cNvPr id="154646" name="Text Box 22"/>
          <p:cNvSpPr txBox="1">
            <a:spLocks noChangeArrowheads="1"/>
          </p:cNvSpPr>
          <p:nvPr/>
        </p:nvSpPr>
        <p:spPr bwMode="auto">
          <a:xfrm>
            <a:off x="6934200" y="57150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</a:p>
        </p:txBody>
      </p:sp>
      <p:sp>
        <p:nvSpPr>
          <p:cNvPr id="154647" name="Text Box 23"/>
          <p:cNvSpPr txBox="1">
            <a:spLocks noChangeArrowheads="1"/>
          </p:cNvSpPr>
          <p:nvPr/>
        </p:nvSpPr>
        <p:spPr bwMode="auto">
          <a:xfrm>
            <a:off x="31242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  <a:r>
              <a:rPr lang="en-US" sz="2400" baseline="-25000"/>
              <a:t>S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54648" name="Text Box 24"/>
          <p:cNvSpPr txBox="1">
            <a:spLocks noChangeArrowheads="1"/>
          </p:cNvSpPr>
          <p:nvPr/>
        </p:nvSpPr>
        <p:spPr bwMode="auto">
          <a:xfrm>
            <a:off x="38100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Q</a:t>
            </a:r>
            <a:r>
              <a:rPr lang="en-US" sz="2400" baseline="-25000">
                <a:solidFill>
                  <a:srgbClr val="FF0000"/>
                </a:solidFill>
              </a:rPr>
              <a:t>S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  <p:sp>
        <p:nvSpPr>
          <p:cNvPr id="154649" name="Text Box 25"/>
          <p:cNvSpPr txBox="1">
            <a:spLocks noChangeArrowheads="1"/>
          </p:cNvSpPr>
          <p:nvPr/>
        </p:nvSpPr>
        <p:spPr bwMode="auto">
          <a:xfrm>
            <a:off x="50292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Q</a:t>
            </a:r>
            <a:r>
              <a:rPr lang="en-US" sz="2400" baseline="-25000">
                <a:solidFill>
                  <a:srgbClr val="FF0000"/>
                </a:solidFill>
              </a:rPr>
              <a:t>D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  <p:sp>
        <p:nvSpPr>
          <p:cNvPr id="154650" name="Text Box 26"/>
          <p:cNvSpPr txBox="1">
            <a:spLocks noChangeArrowheads="1"/>
          </p:cNvSpPr>
          <p:nvPr/>
        </p:nvSpPr>
        <p:spPr bwMode="auto">
          <a:xfrm>
            <a:off x="57150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  <a:r>
              <a:rPr lang="en-US" sz="2400" baseline="-25000"/>
              <a:t>D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54651" name="Text Box 27"/>
          <p:cNvSpPr txBox="1">
            <a:spLocks noChangeArrowheads="1"/>
          </p:cNvSpPr>
          <p:nvPr/>
        </p:nvSpPr>
        <p:spPr bwMode="auto">
          <a:xfrm>
            <a:off x="2057400" y="2133600"/>
            <a:ext cx="8382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  <a:r>
              <a:rPr lang="en-US" sz="2400" baseline="-25000"/>
              <a:t>a</a:t>
            </a:r>
            <a:endParaRPr lang="en-US" sz="2400"/>
          </a:p>
        </p:txBody>
      </p:sp>
      <p:sp>
        <p:nvSpPr>
          <p:cNvPr id="154652" name="Line 28"/>
          <p:cNvSpPr>
            <a:spLocks noChangeShapeType="1"/>
          </p:cNvSpPr>
          <p:nvPr/>
        </p:nvSpPr>
        <p:spPr bwMode="auto">
          <a:xfrm flipV="1">
            <a:off x="3581400" y="5486400"/>
            <a:ext cx="457200" cy="0"/>
          </a:xfrm>
          <a:prstGeom prst="line">
            <a:avLst/>
          </a:prstGeom>
          <a:noFill/>
          <a:ln w="38100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4653" name="Line 29"/>
          <p:cNvSpPr>
            <a:spLocks noChangeShapeType="1"/>
          </p:cNvSpPr>
          <p:nvPr/>
        </p:nvSpPr>
        <p:spPr bwMode="auto">
          <a:xfrm flipH="1" flipV="1">
            <a:off x="5486400" y="5486400"/>
            <a:ext cx="457200" cy="0"/>
          </a:xfrm>
          <a:prstGeom prst="line">
            <a:avLst/>
          </a:prstGeom>
          <a:noFill/>
          <a:ln w="38100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4654" name="Text Box 30"/>
          <p:cNvSpPr txBox="1">
            <a:spLocks noChangeArrowheads="1"/>
          </p:cNvSpPr>
          <p:nvPr/>
        </p:nvSpPr>
        <p:spPr bwMode="auto">
          <a:xfrm>
            <a:off x="6400800" y="1752600"/>
            <a:ext cx="2209800" cy="831850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Effects on Quantities</a:t>
            </a: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31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62D4EA2-E68A-314C-99A3-A818DD4C8F8B}" type="slidenum">
              <a:rPr lang="en-US"/>
              <a:pPr/>
              <a:t>13</a:t>
            </a:fld>
            <a:endParaRPr lang="en-US"/>
          </a:p>
        </p:txBody>
      </p:sp>
      <p:sp>
        <p:nvSpPr>
          <p:cNvPr id="15462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Effects of Tariffs:  Small Country</a:t>
            </a:r>
          </a:p>
        </p:txBody>
      </p:sp>
      <p:sp>
        <p:nvSpPr>
          <p:cNvPr id="32" name="Rectangle 3"/>
          <p:cNvSpPr txBox="1">
            <a:spLocks noChangeArrowheads="1"/>
          </p:cNvSpPr>
          <p:nvPr/>
        </p:nvSpPr>
        <p:spPr bwMode="auto">
          <a:xfrm>
            <a:off x="457200" y="1600200"/>
            <a:ext cx="8229600" cy="495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fontAlgn="base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fontAlgn="base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  <a:ea typeface="ＭＳ Ｐゴシック" pitchFamily="-65" charset="-128"/>
              </a:defRPr>
            </a:lvl2pPr>
            <a:lvl3pPr marL="1143000" indent="-228600" algn="l" rtl="0" fontAlgn="base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  <a:ea typeface="ＭＳ Ｐゴシック" pitchFamily="-65" charset="-128"/>
              </a:defRPr>
            </a:lvl3pPr>
            <a:lvl4pPr marL="1600200" indent="-228600" algn="l" rtl="0" fontAlgn="base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  <a:ea typeface="ＭＳ Ｐゴシック" pitchFamily="-65" charset="-128"/>
              </a:defRPr>
            </a:lvl4pPr>
            <a:lvl5pPr marL="20574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65" charset="-128"/>
              </a:defRPr>
            </a:lvl5pPr>
            <a:lvl6pPr marL="25146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65" charset="-128"/>
              </a:defRPr>
            </a:lvl6pPr>
            <a:lvl7pPr marL="29718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65" charset="-128"/>
              </a:defRPr>
            </a:lvl7pPr>
            <a:lvl8pPr marL="34290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65" charset="-128"/>
              </a:defRPr>
            </a:lvl8pPr>
            <a:lvl9pPr marL="38862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65" charset="-128"/>
              </a:defRPr>
            </a:lvl9pPr>
          </a:lstStyle>
          <a:p>
            <a:pPr>
              <a:lnSpc>
                <a:spcPct val="80000"/>
              </a:lnSpc>
            </a:pPr>
            <a:r>
              <a:rPr lang="en-US" kern="0" dirty="0"/>
              <a:t>Why the price increase?</a:t>
            </a:r>
          </a:p>
          <a:p>
            <a:pPr lvl="1">
              <a:lnSpc>
                <a:spcPct val="80000"/>
              </a:lnSpc>
            </a:pPr>
            <a:r>
              <a:rPr lang="en-US" kern="0" dirty="0"/>
              <a:t>On imports</a:t>
            </a:r>
          </a:p>
          <a:p>
            <a:pPr lvl="2">
              <a:lnSpc>
                <a:spcPct val="80000"/>
              </a:lnSpc>
            </a:pPr>
            <a:r>
              <a:rPr lang="en-US" kern="0" dirty="0"/>
              <a:t>Tariff is simply added to the price paid to foreign exporters</a:t>
            </a:r>
          </a:p>
          <a:p>
            <a:pPr lvl="1">
              <a:lnSpc>
                <a:spcPct val="80000"/>
              </a:lnSpc>
            </a:pPr>
            <a:r>
              <a:rPr lang="en-US" kern="0" dirty="0"/>
              <a:t>On domestically produced goods</a:t>
            </a:r>
          </a:p>
          <a:p>
            <a:pPr lvl="2">
              <a:lnSpc>
                <a:spcPct val="80000"/>
              </a:lnSpc>
            </a:pPr>
            <a:r>
              <a:rPr lang="en-US" kern="0" dirty="0"/>
              <a:t>Buyers don’t pay the tariff</a:t>
            </a:r>
          </a:p>
          <a:p>
            <a:pPr lvl="2">
              <a:lnSpc>
                <a:spcPct val="80000"/>
              </a:lnSpc>
            </a:pPr>
            <a:r>
              <a:rPr lang="en-US" kern="0" dirty="0"/>
              <a:t>But if price stayed below </a:t>
            </a:r>
            <a:r>
              <a:rPr lang="en-US" dirty="0" err="1"/>
              <a:t>P</a:t>
            </a:r>
            <a:r>
              <a:rPr lang="en-US" baseline="-25000" dirty="0" err="1"/>
              <a:t>W</a:t>
            </a:r>
            <a:r>
              <a:rPr lang="en-US" dirty="0" err="1"/>
              <a:t>+t</a:t>
            </a:r>
            <a:r>
              <a:rPr lang="en-US" dirty="0"/>
              <a:t>, demand for the domestically produced good would be greater than supply</a:t>
            </a:r>
          </a:p>
          <a:p>
            <a:pPr lvl="2">
              <a:lnSpc>
                <a:spcPct val="80000"/>
              </a:lnSpc>
            </a:pPr>
            <a:r>
              <a:rPr lang="en-US" dirty="0"/>
              <a:t>This shortage would drive up price</a:t>
            </a:r>
          </a:p>
          <a:p>
            <a:pPr lvl="2">
              <a:lnSpc>
                <a:spcPct val="80000"/>
              </a:lnSpc>
            </a:pPr>
            <a:endParaRPr lang="en-US" kern="0" dirty="0"/>
          </a:p>
          <a:p>
            <a:pPr>
              <a:lnSpc>
                <a:spcPct val="80000"/>
              </a:lnSpc>
            </a:pPr>
            <a:endParaRPr lang="en-US" kern="0" dirty="0"/>
          </a:p>
          <a:p>
            <a:pPr>
              <a:lnSpc>
                <a:spcPct val="80000"/>
              </a:lnSpc>
            </a:pPr>
            <a:endParaRPr lang="en-US" kern="0" dirty="0"/>
          </a:p>
          <a:p>
            <a:pPr>
              <a:lnSpc>
                <a:spcPct val="80000"/>
              </a:lnSpc>
            </a:pPr>
            <a:endParaRPr lang="en-US" kern="0" dirty="0"/>
          </a:p>
          <a:p>
            <a:pPr>
              <a:lnSpc>
                <a:spcPct val="80000"/>
              </a:lnSpc>
            </a:pPr>
            <a:endParaRPr lang="en-US" kern="0" dirty="0"/>
          </a:p>
        </p:txBody>
      </p:sp>
    </p:spTree>
    <p:extLst>
      <p:ext uri="{BB962C8B-B14F-4D97-AF65-F5344CB8AC3E}">
        <p14:creationId xmlns:p14="http://schemas.microsoft.com/office/powerpoint/2010/main" val="136809267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2" grpId="0" build="p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22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C3CFC3-C669-8D48-AA38-8404C1EC2A61}" type="slidenum">
              <a:rPr lang="en-US"/>
              <a:pPr/>
              <a:t>14</a:t>
            </a:fld>
            <a:endParaRPr lang="en-US"/>
          </a:p>
        </p:txBody>
      </p:sp>
      <p:sp>
        <p:nvSpPr>
          <p:cNvPr id="15667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Effects of Tariffs:  Small Country</a:t>
            </a:r>
          </a:p>
        </p:txBody>
      </p:sp>
      <p:sp>
        <p:nvSpPr>
          <p:cNvPr id="15667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953000"/>
          </a:xfrm>
        </p:spPr>
        <p:txBody>
          <a:bodyPr/>
          <a:lstStyle/>
          <a:p>
            <a:pPr>
              <a:lnSpc>
                <a:spcPct val="80000"/>
              </a:lnSpc>
            </a:pPr>
            <a:r>
              <a:rPr lang="en-US" sz="2800" dirty="0"/>
              <a:t>Thus:  what happens due to a tariff: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Domestic price rises </a:t>
            </a:r>
          </a:p>
          <a:p>
            <a:pPr lvl="2">
              <a:lnSpc>
                <a:spcPct val="80000"/>
              </a:lnSpc>
              <a:buFontTx/>
              <a:buNone/>
            </a:pPr>
            <a:r>
              <a:rPr lang="en-US" sz="2000" dirty="0"/>
              <a:t>(by full amount of tariff)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Domestic output rises</a:t>
            </a:r>
          </a:p>
          <a:p>
            <a:pPr lvl="2">
              <a:lnSpc>
                <a:spcPct val="80000"/>
              </a:lnSpc>
              <a:buFontTx/>
              <a:buNone/>
            </a:pPr>
            <a:r>
              <a:rPr lang="en-US" sz="2000" dirty="0"/>
              <a:t>(Employment also rises in this industry)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Domestic demand falls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Imports (=D</a:t>
            </a:r>
            <a:r>
              <a:rPr lang="en-US" sz="2400" dirty="0">
                <a:ea typeface="Arial" pitchFamily="-65" charset="0"/>
                <a:cs typeface="Arial" pitchFamily="-65" charset="0"/>
              </a:rPr>
              <a:t>−S)</a:t>
            </a:r>
            <a:r>
              <a:rPr lang="en-US" sz="2400" dirty="0"/>
              <a:t> fall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Suppliers gain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Demanders lose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Gov’t gets tariff revenue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World sells less to us</a:t>
            </a:r>
          </a:p>
          <a:p>
            <a:pPr lvl="2">
              <a:lnSpc>
                <a:spcPct val="80000"/>
              </a:lnSpc>
              <a:buFontTx/>
              <a:buNone/>
            </a:pPr>
            <a:r>
              <a:rPr lang="en-US" sz="2000" dirty="0"/>
              <a:t>(but it doesn’t lose, </a:t>
            </a:r>
          </a:p>
          <a:p>
            <a:pPr lvl="2">
              <a:lnSpc>
                <a:spcPct val="80000"/>
              </a:lnSpc>
              <a:buFontTx/>
              <a:buNone/>
            </a:pPr>
            <a:r>
              <a:rPr lang="en-US" sz="2000" dirty="0"/>
              <a:t>because we’re too small for it </a:t>
            </a:r>
          </a:p>
          <a:p>
            <a:pPr lvl="2">
              <a:lnSpc>
                <a:spcPct val="80000"/>
              </a:lnSpc>
              <a:buFontTx/>
              <a:buNone/>
            </a:pPr>
            <a:r>
              <a:rPr lang="en-US" sz="2000" dirty="0"/>
              <a:t>to notice)</a:t>
            </a:r>
          </a:p>
          <a:p>
            <a:pPr lvl="1">
              <a:lnSpc>
                <a:spcPct val="80000"/>
              </a:lnSpc>
            </a:pPr>
            <a:endParaRPr lang="en-US" sz="2400" dirty="0"/>
          </a:p>
          <a:p>
            <a:pPr>
              <a:lnSpc>
                <a:spcPct val="80000"/>
              </a:lnSpc>
            </a:pPr>
            <a:endParaRPr lang="en-US" sz="2800" dirty="0"/>
          </a:p>
          <a:p>
            <a:pPr>
              <a:lnSpc>
                <a:spcPct val="80000"/>
              </a:lnSpc>
            </a:pPr>
            <a:endParaRPr lang="en-US" sz="2800" dirty="0"/>
          </a:p>
          <a:p>
            <a:pPr>
              <a:lnSpc>
                <a:spcPct val="80000"/>
              </a:lnSpc>
            </a:pPr>
            <a:endParaRPr lang="en-US" sz="2800" dirty="0"/>
          </a:p>
          <a:p>
            <a:pPr>
              <a:lnSpc>
                <a:spcPct val="80000"/>
              </a:lnSpc>
            </a:pPr>
            <a:endParaRPr lang="en-US" sz="2800" dirty="0"/>
          </a:p>
        </p:txBody>
      </p:sp>
      <p:sp>
        <p:nvSpPr>
          <p:cNvPr id="156677" name="Line 5"/>
          <p:cNvSpPr>
            <a:spLocks noChangeShapeType="1"/>
          </p:cNvSpPr>
          <p:nvPr/>
        </p:nvSpPr>
        <p:spPr bwMode="auto">
          <a:xfrm>
            <a:off x="5334000" y="2895600"/>
            <a:ext cx="0" cy="29718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6678" name="Line 6"/>
          <p:cNvSpPr>
            <a:spLocks noChangeShapeType="1"/>
          </p:cNvSpPr>
          <p:nvPr/>
        </p:nvSpPr>
        <p:spPr bwMode="auto">
          <a:xfrm flipH="1">
            <a:off x="5334000" y="5867400"/>
            <a:ext cx="28956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6679" name="Line 7"/>
          <p:cNvSpPr>
            <a:spLocks noChangeShapeType="1"/>
          </p:cNvSpPr>
          <p:nvPr/>
        </p:nvSpPr>
        <p:spPr bwMode="auto">
          <a:xfrm flipH="1">
            <a:off x="5562600" y="3048000"/>
            <a:ext cx="1447800" cy="23622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6680" name="Line 8"/>
          <p:cNvSpPr>
            <a:spLocks noChangeShapeType="1"/>
          </p:cNvSpPr>
          <p:nvPr/>
        </p:nvSpPr>
        <p:spPr bwMode="auto">
          <a:xfrm>
            <a:off x="6477000" y="3048000"/>
            <a:ext cx="1524000" cy="23622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6681" name="Line 9"/>
          <p:cNvSpPr>
            <a:spLocks noChangeShapeType="1"/>
          </p:cNvSpPr>
          <p:nvPr/>
        </p:nvSpPr>
        <p:spPr bwMode="auto">
          <a:xfrm flipH="1">
            <a:off x="5334000" y="4800600"/>
            <a:ext cx="28956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6682" name="Line 10"/>
          <p:cNvSpPr>
            <a:spLocks noChangeShapeType="1"/>
          </p:cNvSpPr>
          <p:nvPr/>
        </p:nvSpPr>
        <p:spPr bwMode="auto">
          <a:xfrm flipH="1">
            <a:off x="5334000" y="4191000"/>
            <a:ext cx="2895600" cy="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6683" name="Line 11"/>
          <p:cNvSpPr>
            <a:spLocks noChangeShapeType="1"/>
          </p:cNvSpPr>
          <p:nvPr/>
        </p:nvSpPr>
        <p:spPr bwMode="auto">
          <a:xfrm>
            <a:off x="5943600" y="4800600"/>
            <a:ext cx="0" cy="1066800"/>
          </a:xfrm>
          <a:prstGeom prst="line">
            <a:avLst/>
          </a:prstGeom>
          <a:noFill/>
          <a:ln w="2857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6684" name="Line 12"/>
          <p:cNvSpPr>
            <a:spLocks noChangeShapeType="1"/>
          </p:cNvSpPr>
          <p:nvPr/>
        </p:nvSpPr>
        <p:spPr bwMode="auto">
          <a:xfrm>
            <a:off x="7600950" y="4800600"/>
            <a:ext cx="0" cy="1066800"/>
          </a:xfrm>
          <a:prstGeom prst="line">
            <a:avLst/>
          </a:prstGeom>
          <a:noFill/>
          <a:ln w="2857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6685" name="Line 13"/>
          <p:cNvSpPr>
            <a:spLocks noChangeShapeType="1"/>
          </p:cNvSpPr>
          <p:nvPr/>
        </p:nvSpPr>
        <p:spPr bwMode="auto">
          <a:xfrm>
            <a:off x="6324600" y="4191000"/>
            <a:ext cx="0" cy="1676400"/>
          </a:xfrm>
          <a:prstGeom prst="line">
            <a:avLst/>
          </a:prstGeom>
          <a:noFill/>
          <a:ln w="2857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6686" name="Line 14"/>
          <p:cNvSpPr>
            <a:spLocks noChangeShapeType="1"/>
          </p:cNvSpPr>
          <p:nvPr/>
        </p:nvSpPr>
        <p:spPr bwMode="auto">
          <a:xfrm>
            <a:off x="7200900" y="4186238"/>
            <a:ext cx="0" cy="1676400"/>
          </a:xfrm>
          <a:prstGeom prst="line">
            <a:avLst/>
          </a:prstGeom>
          <a:noFill/>
          <a:ln w="2857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6687" name="Text Box 15"/>
          <p:cNvSpPr txBox="1">
            <a:spLocks noChangeArrowheads="1"/>
          </p:cNvSpPr>
          <p:nvPr/>
        </p:nvSpPr>
        <p:spPr bwMode="auto">
          <a:xfrm>
            <a:off x="4953000" y="2743200"/>
            <a:ext cx="609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</a:p>
        </p:txBody>
      </p:sp>
      <p:sp>
        <p:nvSpPr>
          <p:cNvPr id="156688" name="Text Box 16"/>
          <p:cNvSpPr txBox="1">
            <a:spLocks noChangeArrowheads="1"/>
          </p:cNvSpPr>
          <p:nvPr/>
        </p:nvSpPr>
        <p:spPr bwMode="auto">
          <a:xfrm>
            <a:off x="8001000" y="5791200"/>
            <a:ext cx="609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</a:p>
        </p:txBody>
      </p:sp>
      <p:sp>
        <p:nvSpPr>
          <p:cNvPr id="156689" name="Text Box 17"/>
          <p:cNvSpPr txBox="1">
            <a:spLocks noChangeArrowheads="1"/>
          </p:cNvSpPr>
          <p:nvPr/>
        </p:nvSpPr>
        <p:spPr bwMode="auto">
          <a:xfrm>
            <a:off x="7924800" y="5105400"/>
            <a:ext cx="609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D</a:t>
            </a:r>
          </a:p>
        </p:txBody>
      </p:sp>
      <p:sp>
        <p:nvSpPr>
          <p:cNvPr id="156690" name="Text Box 18"/>
          <p:cNvSpPr txBox="1">
            <a:spLocks noChangeArrowheads="1"/>
          </p:cNvSpPr>
          <p:nvPr/>
        </p:nvSpPr>
        <p:spPr bwMode="auto">
          <a:xfrm>
            <a:off x="6934200" y="2819400"/>
            <a:ext cx="609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S</a:t>
            </a:r>
          </a:p>
        </p:txBody>
      </p:sp>
      <p:sp>
        <p:nvSpPr>
          <p:cNvPr id="156691" name="Line 19"/>
          <p:cNvSpPr>
            <a:spLocks noChangeShapeType="1"/>
          </p:cNvSpPr>
          <p:nvPr/>
        </p:nvSpPr>
        <p:spPr bwMode="auto">
          <a:xfrm>
            <a:off x="5943600" y="6019800"/>
            <a:ext cx="381000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6692" name="Line 20"/>
          <p:cNvSpPr>
            <a:spLocks noChangeShapeType="1"/>
          </p:cNvSpPr>
          <p:nvPr/>
        </p:nvSpPr>
        <p:spPr bwMode="auto">
          <a:xfrm flipH="1">
            <a:off x="7210425" y="6019800"/>
            <a:ext cx="381000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6693" name="Line 21"/>
          <p:cNvSpPr>
            <a:spLocks noChangeShapeType="1"/>
          </p:cNvSpPr>
          <p:nvPr/>
        </p:nvSpPr>
        <p:spPr bwMode="auto">
          <a:xfrm flipH="1" flipV="1">
            <a:off x="5181600" y="4191000"/>
            <a:ext cx="0" cy="60960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67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67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67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6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6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6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67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67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6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67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67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67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675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675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675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675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675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6675" grpId="0" uiExpand="1" build="p"/>
      <p:bldP spid="156691" grpId="0" uiExpand="1" animBg="1"/>
      <p:bldP spid="156692" grpId="0" uiExpand="1" animBg="1"/>
      <p:bldP spid="156693" grpId="0" uiExpand="1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C25640-9C9A-5740-8FE1-5901DD8C6A8B}" type="slidenum">
              <a:rPr lang="en-US"/>
              <a:pPr/>
              <a:t>15</a:t>
            </a:fld>
            <a:endParaRPr lang="en-US"/>
          </a:p>
        </p:txBody>
      </p:sp>
      <p:sp>
        <p:nvSpPr>
          <p:cNvPr id="1576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Effects of Tariffs:  Small Country</a:t>
            </a:r>
          </a:p>
        </p:txBody>
      </p:sp>
      <p:sp>
        <p:nvSpPr>
          <p:cNvPr id="15769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How </a:t>
            </a:r>
            <a:r>
              <a:rPr lang="en-US" u="sng"/>
              <a:t>much</a:t>
            </a:r>
            <a:r>
              <a:rPr lang="en-US"/>
              <a:t> do we gain and lose?</a:t>
            </a:r>
          </a:p>
          <a:p>
            <a:r>
              <a:rPr lang="en-US"/>
              <a:t>Use changes in “consumer surplus” and “producer surplus” from Econ 101</a:t>
            </a:r>
          </a:p>
          <a:p>
            <a:endParaRPr lang="en-US"/>
          </a:p>
          <a:p>
            <a:endParaRPr lang="en-US"/>
          </a:p>
          <a:p>
            <a:endParaRPr lang="en-US"/>
          </a:p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769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769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7699" grpId="0" build="p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18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489CC7-F6D2-C742-94CE-30336A985665}" type="slidenum">
              <a:rPr lang="en-US"/>
              <a:pPr/>
              <a:t>16</a:t>
            </a:fld>
            <a:endParaRPr lang="en-US"/>
          </a:p>
        </p:txBody>
      </p:sp>
      <p:sp>
        <p:nvSpPr>
          <p:cNvPr id="158732" name="Freeform 12" descr="Wide upward diagonal"/>
          <p:cNvSpPr>
            <a:spLocks/>
          </p:cNvSpPr>
          <p:nvPr/>
        </p:nvSpPr>
        <p:spPr bwMode="auto">
          <a:xfrm>
            <a:off x="5248275" y="3038475"/>
            <a:ext cx="1762125" cy="776288"/>
          </a:xfrm>
          <a:custGeom>
            <a:avLst/>
            <a:gdLst/>
            <a:ahLst/>
            <a:cxnLst>
              <a:cxn ang="0">
                <a:pos x="6" y="6"/>
              </a:cxn>
              <a:cxn ang="0">
                <a:pos x="726" y="6"/>
              </a:cxn>
              <a:cxn ang="0">
                <a:pos x="1110" y="486"/>
              </a:cxn>
              <a:cxn ang="0">
                <a:pos x="6" y="486"/>
              </a:cxn>
              <a:cxn ang="0">
                <a:pos x="6" y="6"/>
              </a:cxn>
            </a:cxnLst>
            <a:rect l="0" t="0" r="r" b="b"/>
            <a:pathLst>
              <a:path w="1110" h="489">
                <a:moveTo>
                  <a:pt x="6" y="6"/>
                </a:moveTo>
                <a:cubicBezTo>
                  <a:pt x="477" y="3"/>
                  <a:pt x="141" y="0"/>
                  <a:pt x="726" y="6"/>
                </a:cubicBezTo>
                <a:cubicBezTo>
                  <a:pt x="1029" y="387"/>
                  <a:pt x="807" y="120"/>
                  <a:pt x="1110" y="486"/>
                </a:cubicBezTo>
                <a:cubicBezTo>
                  <a:pt x="285" y="486"/>
                  <a:pt x="966" y="489"/>
                  <a:pt x="6" y="486"/>
                </a:cubicBezTo>
                <a:cubicBezTo>
                  <a:pt x="0" y="57"/>
                  <a:pt x="6" y="354"/>
                  <a:pt x="6" y="6"/>
                </a:cubicBezTo>
                <a:close/>
              </a:path>
            </a:pathLst>
          </a:custGeom>
          <a:pattFill prst="wdUpDiag">
            <a:fgClr>
              <a:srgbClr val="FF0000"/>
            </a:fgClr>
            <a:bgClr>
              <a:schemeClr val="bg1"/>
            </a:bgClr>
          </a:pattFill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872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Reminder:  </a:t>
            </a:r>
            <a:br>
              <a:rPr lang="en-US" dirty="0"/>
            </a:br>
            <a:r>
              <a:rPr lang="en-US" dirty="0"/>
              <a:t>Change in Consumer Surplus</a:t>
            </a:r>
          </a:p>
        </p:txBody>
      </p:sp>
      <p:sp>
        <p:nvSpPr>
          <p:cNvPr id="15872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3886200" cy="4525963"/>
          </a:xfrm>
        </p:spPr>
        <p:txBody>
          <a:bodyPr/>
          <a:lstStyle/>
          <a:p>
            <a:pPr>
              <a:buFontTx/>
              <a:buNone/>
            </a:pPr>
            <a:r>
              <a:rPr lang="en-US" sz="2800"/>
              <a:t>When price changes,</a:t>
            </a:r>
          </a:p>
          <a:p>
            <a:pPr>
              <a:buFontTx/>
              <a:buNone/>
            </a:pPr>
            <a:r>
              <a:rPr lang="en-US" sz="2800" u="sng"/>
              <a:t>Consumers</a:t>
            </a:r>
            <a:r>
              <a:rPr lang="en-US" sz="2800"/>
              <a:t> </a:t>
            </a:r>
          </a:p>
          <a:p>
            <a:pPr lvl="1"/>
            <a:r>
              <a:rPr lang="en-US" sz="2400"/>
              <a:t>Gain from price decrease</a:t>
            </a:r>
          </a:p>
          <a:p>
            <a:pPr lvl="1"/>
            <a:r>
              <a:rPr lang="en-US" sz="2400"/>
              <a:t>Lose from price increase</a:t>
            </a:r>
          </a:p>
          <a:p>
            <a:pPr lvl="2"/>
            <a:r>
              <a:rPr lang="en-US" sz="2000"/>
              <a:t>By amount equal to area to the </a:t>
            </a:r>
            <a:r>
              <a:rPr lang="en-US" sz="2000" u="sng"/>
              <a:t>left</a:t>
            </a:r>
            <a:r>
              <a:rPr lang="en-US" sz="2000"/>
              <a:t> of the </a:t>
            </a:r>
            <a:r>
              <a:rPr lang="en-US" sz="2000" u="sng"/>
              <a:t>demand</a:t>
            </a:r>
            <a:r>
              <a:rPr lang="en-US" sz="2000"/>
              <a:t> curve</a:t>
            </a:r>
          </a:p>
          <a:p>
            <a:pPr>
              <a:buFontTx/>
              <a:buNone/>
            </a:pPr>
            <a:r>
              <a:rPr lang="en-US" sz="2800"/>
              <a:t>while…</a:t>
            </a:r>
          </a:p>
          <a:p>
            <a:endParaRPr lang="en-US" sz="2800"/>
          </a:p>
          <a:p>
            <a:endParaRPr lang="en-US" sz="2800"/>
          </a:p>
          <a:p>
            <a:endParaRPr lang="en-US" sz="2800"/>
          </a:p>
          <a:p>
            <a:endParaRPr lang="en-US" sz="2800"/>
          </a:p>
        </p:txBody>
      </p:sp>
      <p:sp>
        <p:nvSpPr>
          <p:cNvPr id="158724" name="Line 4"/>
          <p:cNvSpPr>
            <a:spLocks noChangeShapeType="1"/>
          </p:cNvSpPr>
          <p:nvPr/>
        </p:nvSpPr>
        <p:spPr bwMode="auto">
          <a:xfrm>
            <a:off x="5257800" y="2133600"/>
            <a:ext cx="0" cy="29718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8725" name="Line 5"/>
          <p:cNvSpPr>
            <a:spLocks noChangeShapeType="1"/>
          </p:cNvSpPr>
          <p:nvPr/>
        </p:nvSpPr>
        <p:spPr bwMode="auto">
          <a:xfrm>
            <a:off x="5257800" y="5105400"/>
            <a:ext cx="30480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8726" name="Line 6"/>
          <p:cNvSpPr>
            <a:spLocks noChangeShapeType="1"/>
          </p:cNvSpPr>
          <p:nvPr/>
        </p:nvSpPr>
        <p:spPr bwMode="auto">
          <a:xfrm>
            <a:off x="5867400" y="2362200"/>
            <a:ext cx="1600200" cy="20574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8727" name="Line 7"/>
          <p:cNvSpPr>
            <a:spLocks noChangeShapeType="1"/>
          </p:cNvSpPr>
          <p:nvPr/>
        </p:nvSpPr>
        <p:spPr bwMode="auto">
          <a:xfrm>
            <a:off x="5257800" y="3810000"/>
            <a:ext cx="2590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8728" name="Line 8"/>
          <p:cNvSpPr>
            <a:spLocks noChangeShapeType="1"/>
          </p:cNvSpPr>
          <p:nvPr/>
        </p:nvSpPr>
        <p:spPr bwMode="auto">
          <a:xfrm>
            <a:off x="5257800" y="3048000"/>
            <a:ext cx="2590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8729" name="Text Box 9"/>
          <p:cNvSpPr txBox="1">
            <a:spLocks noChangeArrowheads="1"/>
          </p:cNvSpPr>
          <p:nvPr/>
        </p:nvSpPr>
        <p:spPr bwMode="auto">
          <a:xfrm>
            <a:off x="8077200" y="5029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</a:p>
        </p:txBody>
      </p:sp>
      <p:sp>
        <p:nvSpPr>
          <p:cNvPr id="158730" name="Text Box 10"/>
          <p:cNvSpPr txBox="1">
            <a:spLocks noChangeArrowheads="1"/>
          </p:cNvSpPr>
          <p:nvPr/>
        </p:nvSpPr>
        <p:spPr bwMode="auto">
          <a:xfrm>
            <a:off x="4876800" y="19050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</a:p>
        </p:txBody>
      </p:sp>
      <p:sp>
        <p:nvSpPr>
          <p:cNvPr id="158731" name="Text Box 11"/>
          <p:cNvSpPr txBox="1">
            <a:spLocks noChangeArrowheads="1"/>
          </p:cNvSpPr>
          <p:nvPr/>
        </p:nvSpPr>
        <p:spPr bwMode="auto">
          <a:xfrm>
            <a:off x="7467600" y="4267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D</a:t>
            </a:r>
          </a:p>
        </p:txBody>
      </p:sp>
      <p:sp>
        <p:nvSpPr>
          <p:cNvPr id="158733" name="Text Box 13"/>
          <p:cNvSpPr txBox="1">
            <a:spLocks noChangeArrowheads="1"/>
          </p:cNvSpPr>
          <p:nvPr/>
        </p:nvSpPr>
        <p:spPr bwMode="auto">
          <a:xfrm>
            <a:off x="6096000" y="1524000"/>
            <a:ext cx="2895600" cy="120032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 dirty="0">
                <a:solidFill>
                  <a:srgbClr val="FF0000"/>
                </a:solidFill>
              </a:rPr>
              <a:t>Gain from price decrease, or loss from price increase</a:t>
            </a:r>
          </a:p>
        </p:txBody>
      </p:sp>
      <p:sp>
        <p:nvSpPr>
          <p:cNvPr id="158734" name="Freeform 14"/>
          <p:cNvSpPr>
            <a:spLocks/>
          </p:cNvSpPr>
          <p:nvPr/>
        </p:nvSpPr>
        <p:spPr bwMode="auto">
          <a:xfrm>
            <a:off x="5486400" y="1981200"/>
            <a:ext cx="838200" cy="1371600"/>
          </a:xfrm>
          <a:custGeom>
            <a:avLst/>
            <a:gdLst/>
            <a:ahLst/>
            <a:cxnLst>
              <a:cxn ang="0">
                <a:pos x="528" y="0"/>
              </a:cxn>
              <a:cxn ang="0">
                <a:pos x="48" y="192"/>
              </a:cxn>
              <a:cxn ang="0">
                <a:pos x="240" y="816"/>
              </a:cxn>
            </a:cxnLst>
            <a:rect l="0" t="0" r="r" b="b"/>
            <a:pathLst>
              <a:path w="528" h="816">
                <a:moveTo>
                  <a:pt x="528" y="0"/>
                </a:moveTo>
                <a:cubicBezTo>
                  <a:pt x="312" y="28"/>
                  <a:pt x="96" y="56"/>
                  <a:pt x="48" y="192"/>
                </a:cubicBezTo>
                <a:cubicBezTo>
                  <a:pt x="0" y="328"/>
                  <a:pt x="208" y="712"/>
                  <a:pt x="240" y="816"/>
                </a:cubicBezTo>
              </a:path>
            </a:pathLst>
          </a:custGeom>
          <a:noFill/>
          <a:ln w="38100" cmpd="sng">
            <a:solidFill>
              <a:srgbClr val="FF0000"/>
            </a:solidFill>
            <a:round/>
            <a:headEnd type="none" w="med" len="med"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8735" name="Line 15"/>
          <p:cNvSpPr>
            <a:spLocks noChangeShapeType="1"/>
          </p:cNvSpPr>
          <p:nvPr/>
        </p:nvSpPr>
        <p:spPr bwMode="auto">
          <a:xfrm>
            <a:off x="4935538" y="3048000"/>
            <a:ext cx="0" cy="754063"/>
          </a:xfrm>
          <a:prstGeom prst="line">
            <a:avLst/>
          </a:prstGeom>
          <a:noFill/>
          <a:ln w="38100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8737" name="Line 17"/>
          <p:cNvSpPr>
            <a:spLocks noChangeShapeType="1"/>
          </p:cNvSpPr>
          <p:nvPr/>
        </p:nvSpPr>
        <p:spPr bwMode="auto">
          <a:xfrm>
            <a:off x="4935538" y="3052763"/>
            <a:ext cx="0" cy="754062"/>
          </a:xfrm>
          <a:prstGeom prst="line">
            <a:avLst/>
          </a:prstGeom>
          <a:noFill/>
          <a:ln w="38100">
            <a:solidFill>
              <a:srgbClr val="FF0000"/>
            </a:solidFill>
            <a:round/>
            <a:headEnd type="triangle" w="lg" len="lg"/>
            <a:tailEnd type="non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7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72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72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7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72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7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7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72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7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7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7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7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72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2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7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xit" presetSubtype="0" fill="hold" grpId="3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7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8732" grpId="0" animBg="1"/>
      <p:bldP spid="158723" grpId="0" uiExpand="1" build="p"/>
      <p:bldP spid="158733" grpId="0"/>
      <p:bldP spid="158734" grpId="0" animBg="1"/>
      <p:bldP spid="158735" grpId="0" animBg="1"/>
      <p:bldP spid="158735" grpId="1" animBg="1"/>
      <p:bldP spid="158737" grpId="0" animBg="1"/>
      <p:bldP spid="158737" grpId="1" animBg="1"/>
      <p:bldP spid="158737" grpId="2" animBg="1"/>
      <p:bldP spid="158737" grpId="3" animBg="1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18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4C43651-A9E7-B646-AD76-E353867C3259}" type="slidenum">
              <a:rPr lang="en-US"/>
              <a:pPr/>
              <a:t>17</a:t>
            </a:fld>
            <a:endParaRPr lang="en-US"/>
          </a:p>
        </p:txBody>
      </p:sp>
      <p:sp>
        <p:nvSpPr>
          <p:cNvPr id="159746" name="Freeform 2" descr="Wide downward diagonal"/>
          <p:cNvSpPr>
            <a:spLocks/>
          </p:cNvSpPr>
          <p:nvPr/>
        </p:nvSpPr>
        <p:spPr bwMode="auto">
          <a:xfrm>
            <a:off x="5248275" y="3043238"/>
            <a:ext cx="1633538" cy="771525"/>
          </a:xfrm>
          <a:custGeom>
            <a:avLst/>
            <a:gdLst/>
            <a:ahLst/>
            <a:cxnLst>
              <a:cxn ang="0">
                <a:pos x="6" y="3"/>
              </a:cxn>
              <a:cxn ang="0">
                <a:pos x="1029" y="6"/>
              </a:cxn>
              <a:cxn ang="0">
                <a:pos x="687" y="483"/>
              </a:cxn>
              <a:cxn ang="0">
                <a:pos x="6" y="483"/>
              </a:cxn>
              <a:cxn ang="0">
                <a:pos x="6" y="3"/>
              </a:cxn>
            </a:cxnLst>
            <a:rect l="0" t="0" r="r" b="b"/>
            <a:pathLst>
              <a:path w="1029" h="486">
                <a:moveTo>
                  <a:pt x="6" y="3"/>
                </a:moveTo>
                <a:cubicBezTo>
                  <a:pt x="477" y="0"/>
                  <a:pt x="444" y="0"/>
                  <a:pt x="1029" y="6"/>
                </a:cubicBezTo>
                <a:cubicBezTo>
                  <a:pt x="756" y="387"/>
                  <a:pt x="984" y="60"/>
                  <a:pt x="687" y="483"/>
                </a:cubicBezTo>
                <a:cubicBezTo>
                  <a:pt x="99" y="480"/>
                  <a:pt x="966" y="486"/>
                  <a:pt x="6" y="483"/>
                </a:cubicBezTo>
                <a:cubicBezTo>
                  <a:pt x="0" y="54"/>
                  <a:pt x="6" y="351"/>
                  <a:pt x="6" y="3"/>
                </a:cubicBezTo>
                <a:close/>
              </a:path>
            </a:pathLst>
          </a:custGeom>
          <a:pattFill prst="wdDnDiag">
            <a:fgClr>
              <a:srgbClr val="FF0000"/>
            </a:fgClr>
            <a:bgClr>
              <a:schemeClr val="bg1"/>
            </a:bgClr>
          </a:pattFill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9748" name="Rectangle 4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3886200" cy="4525963"/>
          </a:xfrm>
        </p:spPr>
        <p:txBody>
          <a:bodyPr/>
          <a:lstStyle/>
          <a:p>
            <a:pPr>
              <a:buFontTx/>
              <a:buNone/>
            </a:pPr>
            <a:r>
              <a:rPr lang="en-US" u="sng"/>
              <a:t>Producers</a:t>
            </a:r>
            <a:r>
              <a:rPr lang="en-US"/>
              <a:t> </a:t>
            </a:r>
          </a:p>
          <a:p>
            <a:pPr lvl="1"/>
            <a:r>
              <a:rPr lang="en-US"/>
              <a:t>Gain from price increase</a:t>
            </a:r>
          </a:p>
          <a:p>
            <a:pPr lvl="1"/>
            <a:r>
              <a:rPr lang="en-US"/>
              <a:t>Lose from price decrease</a:t>
            </a:r>
          </a:p>
          <a:p>
            <a:pPr lvl="2"/>
            <a:r>
              <a:rPr lang="en-US"/>
              <a:t>By amount equal to area to the </a:t>
            </a:r>
            <a:r>
              <a:rPr lang="en-US" u="sng"/>
              <a:t>left</a:t>
            </a:r>
            <a:r>
              <a:rPr lang="en-US"/>
              <a:t> of the </a:t>
            </a:r>
            <a:r>
              <a:rPr lang="en-US" u="sng"/>
              <a:t>supply</a:t>
            </a:r>
            <a:r>
              <a:rPr lang="en-US"/>
              <a:t> curve</a:t>
            </a:r>
          </a:p>
          <a:p>
            <a:endParaRPr lang="en-US"/>
          </a:p>
          <a:p>
            <a:endParaRPr lang="en-US"/>
          </a:p>
          <a:p>
            <a:endParaRPr lang="en-US"/>
          </a:p>
          <a:p>
            <a:endParaRPr lang="en-US"/>
          </a:p>
        </p:txBody>
      </p:sp>
      <p:sp>
        <p:nvSpPr>
          <p:cNvPr id="159749" name="Line 5"/>
          <p:cNvSpPr>
            <a:spLocks noChangeShapeType="1"/>
          </p:cNvSpPr>
          <p:nvPr/>
        </p:nvSpPr>
        <p:spPr bwMode="auto">
          <a:xfrm>
            <a:off x="5257800" y="2133600"/>
            <a:ext cx="0" cy="29718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9750" name="Line 6"/>
          <p:cNvSpPr>
            <a:spLocks noChangeShapeType="1"/>
          </p:cNvSpPr>
          <p:nvPr/>
        </p:nvSpPr>
        <p:spPr bwMode="auto">
          <a:xfrm>
            <a:off x="5257800" y="5105400"/>
            <a:ext cx="30480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9751" name="Line 7"/>
          <p:cNvSpPr>
            <a:spLocks noChangeShapeType="1"/>
          </p:cNvSpPr>
          <p:nvPr/>
        </p:nvSpPr>
        <p:spPr bwMode="auto">
          <a:xfrm flipH="1">
            <a:off x="5715000" y="2362200"/>
            <a:ext cx="1676400" cy="2286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9752" name="Line 8"/>
          <p:cNvSpPr>
            <a:spLocks noChangeShapeType="1"/>
          </p:cNvSpPr>
          <p:nvPr/>
        </p:nvSpPr>
        <p:spPr bwMode="auto">
          <a:xfrm>
            <a:off x="5257800" y="3810000"/>
            <a:ext cx="2590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9753" name="Line 9"/>
          <p:cNvSpPr>
            <a:spLocks noChangeShapeType="1"/>
          </p:cNvSpPr>
          <p:nvPr/>
        </p:nvSpPr>
        <p:spPr bwMode="auto">
          <a:xfrm>
            <a:off x="5257800" y="3048000"/>
            <a:ext cx="2590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9754" name="Text Box 10"/>
          <p:cNvSpPr txBox="1">
            <a:spLocks noChangeArrowheads="1"/>
          </p:cNvSpPr>
          <p:nvPr/>
        </p:nvSpPr>
        <p:spPr bwMode="auto">
          <a:xfrm>
            <a:off x="8077200" y="5029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</a:p>
        </p:txBody>
      </p:sp>
      <p:sp>
        <p:nvSpPr>
          <p:cNvPr id="159755" name="Text Box 11"/>
          <p:cNvSpPr txBox="1">
            <a:spLocks noChangeArrowheads="1"/>
          </p:cNvSpPr>
          <p:nvPr/>
        </p:nvSpPr>
        <p:spPr bwMode="auto">
          <a:xfrm>
            <a:off x="4876800" y="19050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</a:p>
        </p:txBody>
      </p:sp>
      <p:sp>
        <p:nvSpPr>
          <p:cNvPr id="159756" name="Text Box 12"/>
          <p:cNvSpPr txBox="1">
            <a:spLocks noChangeArrowheads="1"/>
          </p:cNvSpPr>
          <p:nvPr/>
        </p:nvSpPr>
        <p:spPr bwMode="auto">
          <a:xfrm>
            <a:off x="7391400" y="20574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S</a:t>
            </a:r>
          </a:p>
        </p:txBody>
      </p:sp>
      <p:sp>
        <p:nvSpPr>
          <p:cNvPr id="159757" name="Text Box 13"/>
          <p:cNvSpPr txBox="1">
            <a:spLocks noChangeArrowheads="1"/>
          </p:cNvSpPr>
          <p:nvPr/>
        </p:nvSpPr>
        <p:spPr bwMode="auto">
          <a:xfrm>
            <a:off x="6096000" y="3886200"/>
            <a:ext cx="2895600" cy="120032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 dirty="0">
                <a:solidFill>
                  <a:srgbClr val="FF0000"/>
                </a:solidFill>
              </a:rPr>
              <a:t>Gain from price increase, or loss from price decrease</a:t>
            </a:r>
          </a:p>
        </p:txBody>
      </p:sp>
      <p:sp>
        <p:nvSpPr>
          <p:cNvPr id="159758" name="Freeform 14"/>
          <p:cNvSpPr>
            <a:spLocks/>
          </p:cNvSpPr>
          <p:nvPr/>
        </p:nvSpPr>
        <p:spPr bwMode="auto">
          <a:xfrm flipV="1">
            <a:off x="5486400" y="3352800"/>
            <a:ext cx="838200" cy="1219200"/>
          </a:xfrm>
          <a:custGeom>
            <a:avLst/>
            <a:gdLst/>
            <a:ahLst/>
            <a:cxnLst>
              <a:cxn ang="0">
                <a:pos x="528" y="0"/>
              </a:cxn>
              <a:cxn ang="0">
                <a:pos x="48" y="192"/>
              </a:cxn>
              <a:cxn ang="0">
                <a:pos x="240" y="816"/>
              </a:cxn>
            </a:cxnLst>
            <a:rect l="0" t="0" r="r" b="b"/>
            <a:pathLst>
              <a:path w="528" h="816">
                <a:moveTo>
                  <a:pt x="528" y="0"/>
                </a:moveTo>
                <a:cubicBezTo>
                  <a:pt x="312" y="28"/>
                  <a:pt x="96" y="56"/>
                  <a:pt x="48" y="192"/>
                </a:cubicBezTo>
                <a:cubicBezTo>
                  <a:pt x="0" y="328"/>
                  <a:pt x="208" y="712"/>
                  <a:pt x="240" y="816"/>
                </a:cubicBezTo>
              </a:path>
            </a:pathLst>
          </a:custGeom>
          <a:noFill/>
          <a:ln w="38100" cmpd="sng">
            <a:solidFill>
              <a:srgbClr val="FF0000"/>
            </a:solidFill>
            <a:round/>
            <a:headEnd type="none" w="med" len="med"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9759" name="Line 15"/>
          <p:cNvSpPr>
            <a:spLocks noChangeShapeType="1"/>
          </p:cNvSpPr>
          <p:nvPr/>
        </p:nvSpPr>
        <p:spPr bwMode="auto">
          <a:xfrm>
            <a:off x="4935538" y="3048000"/>
            <a:ext cx="0" cy="754063"/>
          </a:xfrm>
          <a:prstGeom prst="line">
            <a:avLst/>
          </a:prstGeom>
          <a:noFill/>
          <a:ln w="38100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9760" name="Line 16"/>
          <p:cNvSpPr>
            <a:spLocks noChangeShapeType="1"/>
          </p:cNvSpPr>
          <p:nvPr/>
        </p:nvSpPr>
        <p:spPr bwMode="auto">
          <a:xfrm>
            <a:off x="4935538" y="3052763"/>
            <a:ext cx="0" cy="754062"/>
          </a:xfrm>
          <a:prstGeom prst="line">
            <a:avLst/>
          </a:prstGeom>
          <a:noFill/>
          <a:ln w="38100">
            <a:solidFill>
              <a:srgbClr val="FF0000"/>
            </a:solidFill>
            <a:round/>
            <a:headEnd type="triangle" w="lg" len="lg"/>
            <a:tailEnd type="non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1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 dirty="0"/>
              <a:t>Reminder:  </a:t>
            </a:r>
            <a:br>
              <a:rPr lang="en-US" dirty="0"/>
            </a:br>
            <a:r>
              <a:rPr lang="en-US" dirty="0"/>
              <a:t>Change in Producer Surplus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4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4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4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4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7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9746" grpId="0" animBg="1"/>
      <p:bldP spid="159748" grpId="0" uiExpand="1" build="p"/>
      <p:bldP spid="159757" grpId="0"/>
      <p:bldP spid="159758" grpId="0" animBg="1"/>
      <p:bldP spid="159759" grpId="0" animBg="1"/>
      <p:bldP spid="159759" grpId="1" animBg="1"/>
      <p:bldP spid="159760" grpId="0" animBg="1"/>
      <p:bldP spid="159760" grpId="1" animBg="1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A238B1-70C9-5F4A-A2EF-D926121C43D6}" type="slidenum">
              <a:rPr lang="en-US"/>
              <a:pPr/>
              <a:t>18</a:t>
            </a:fld>
            <a:endParaRPr lang="en-US"/>
          </a:p>
        </p:txBody>
      </p:sp>
      <p:sp>
        <p:nvSpPr>
          <p:cNvPr id="1607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Effects of Tariffs:  Small Country</a:t>
            </a:r>
          </a:p>
        </p:txBody>
      </p:sp>
      <p:sp>
        <p:nvSpPr>
          <p:cNvPr id="16077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Apply these to the effects we found for a tariff</a:t>
            </a:r>
          </a:p>
          <a:p>
            <a:r>
              <a:rPr lang="en-US"/>
              <a:t>Also note that the government (and thus the taxpayer) of the country gets benefit of tariff revenue</a:t>
            </a:r>
          </a:p>
          <a:p>
            <a:endParaRPr lang="en-US"/>
          </a:p>
          <a:p>
            <a:endParaRPr lang="en-US"/>
          </a:p>
          <a:p>
            <a:endParaRPr lang="en-US"/>
          </a:p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77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77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0771" grpId="0" build="p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3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3E3589-7C71-C042-A29C-F060DB36C4B8}" type="slidenum">
              <a:rPr lang="en-US"/>
              <a:pPr/>
              <a:t>19</a:t>
            </a:fld>
            <a:endParaRPr lang="en-US"/>
          </a:p>
        </p:txBody>
      </p:sp>
      <p:sp>
        <p:nvSpPr>
          <p:cNvPr id="153633" name="Freeform 33" descr="Wide upward diagonal"/>
          <p:cNvSpPr>
            <a:spLocks/>
          </p:cNvSpPr>
          <p:nvPr/>
        </p:nvSpPr>
        <p:spPr bwMode="auto">
          <a:xfrm>
            <a:off x="2587625" y="3578225"/>
            <a:ext cx="1450975" cy="765175"/>
          </a:xfrm>
          <a:custGeom>
            <a:avLst/>
            <a:gdLst/>
            <a:ahLst/>
            <a:cxnLst>
              <a:cxn ang="0">
                <a:pos x="2" y="2"/>
              </a:cxn>
              <a:cxn ang="0">
                <a:pos x="914" y="2"/>
              </a:cxn>
              <a:cxn ang="0">
                <a:pos x="641" y="482"/>
              </a:cxn>
              <a:cxn ang="0">
                <a:pos x="2" y="482"/>
              </a:cxn>
              <a:cxn ang="0">
                <a:pos x="2" y="2"/>
              </a:cxn>
            </a:cxnLst>
            <a:rect l="0" t="0" r="r" b="b"/>
            <a:pathLst>
              <a:path w="914" h="482">
                <a:moveTo>
                  <a:pt x="2" y="2"/>
                </a:moveTo>
                <a:cubicBezTo>
                  <a:pt x="364" y="4"/>
                  <a:pt x="486" y="0"/>
                  <a:pt x="914" y="2"/>
                </a:cubicBezTo>
                <a:cubicBezTo>
                  <a:pt x="764" y="263"/>
                  <a:pt x="779" y="230"/>
                  <a:pt x="641" y="482"/>
                </a:cubicBezTo>
                <a:cubicBezTo>
                  <a:pt x="295" y="480"/>
                  <a:pt x="286" y="480"/>
                  <a:pt x="2" y="482"/>
                </a:cubicBezTo>
                <a:cubicBezTo>
                  <a:pt x="2" y="273"/>
                  <a:pt x="0" y="235"/>
                  <a:pt x="2" y="2"/>
                </a:cubicBezTo>
                <a:close/>
              </a:path>
            </a:pathLst>
          </a:custGeom>
          <a:pattFill prst="wdUpDiag">
            <a:fgClr>
              <a:srgbClr val="00FF00"/>
            </a:fgClr>
            <a:bgClr>
              <a:schemeClr val="bg1"/>
            </a:bgClr>
          </a:pattFill>
          <a:ln w="9525">
            <a:noFill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360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Effects of Tariffs:  Small Country</a:t>
            </a:r>
          </a:p>
        </p:txBody>
      </p:sp>
      <p:sp>
        <p:nvSpPr>
          <p:cNvPr id="153603" name="Line 3"/>
          <p:cNvSpPr>
            <a:spLocks noChangeShapeType="1"/>
          </p:cNvSpPr>
          <p:nvPr/>
        </p:nvSpPr>
        <p:spPr bwMode="auto">
          <a:xfrm>
            <a:off x="2590800" y="1219200"/>
            <a:ext cx="0" cy="4572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3604" name="Line 4"/>
          <p:cNvSpPr>
            <a:spLocks noChangeShapeType="1"/>
          </p:cNvSpPr>
          <p:nvPr/>
        </p:nvSpPr>
        <p:spPr bwMode="auto">
          <a:xfrm>
            <a:off x="2590800" y="5791200"/>
            <a:ext cx="45720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3605" name="Line 5"/>
          <p:cNvSpPr>
            <a:spLocks noChangeShapeType="1"/>
          </p:cNvSpPr>
          <p:nvPr/>
        </p:nvSpPr>
        <p:spPr bwMode="auto">
          <a:xfrm flipH="1">
            <a:off x="3048000" y="1524000"/>
            <a:ext cx="2133600" cy="3810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3606" name="Line 6"/>
          <p:cNvSpPr>
            <a:spLocks noChangeShapeType="1"/>
          </p:cNvSpPr>
          <p:nvPr/>
        </p:nvSpPr>
        <p:spPr bwMode="auto">
          <a:xfrm>
            <a:off x="4191000" y="1524000"/>
            <a:ext cx="2438400" cy="3810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3607" name="Line 7"/>
          <p:cNvSpPr>
            <a:spLocks noChangeShapeType="1"/>
          </p:cNvSpPr>
          <p:nvPr/>
        </p:nvSpPr>
        <p:spPr bwMode="auto">
          <a:xfrm flipH="1">
            <a:off x="2590800" y="2362200"/>
            <a:ext cx="2133600" cy="0"/>
          </a:xfrm>
          <a:prstGeom prst="line">
            <a:avLst/>
          </a:prstGeom>
          <a:noFill/>
          <a:ln w="19050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3608" name="Line 8"/>
          <p:cNvSpPr>
            <a:spLocks noChangeShapeType="1"/>
          </p:cNvSpPr>
          <p:nvPr/>
        </p:nvSpPr>
        <p:spPr bwMode="auto">
          <a:xfrm>
            <a:off x="2590800" y="4343400"/>
            <a:ext cx="43434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3609" name="Text Box 9"/>
          <p:cNvSpPr txBox="1">
            <a:spLocks noChangeArrowheads="1"/>
          </p:cNvSpPr>
          <p:nvPr/>
        </p:nvSpPr>
        <p:spPr bwMode="auto">
          <a:xfrm>
            <a:off x="5105400" y="1219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S</a:t>
            </a:r>
          </a:p>
        </p:txBody>
      </p:sp>
      <p:sp>
        <p:nvSpPr>
          <p:cNvPr id="153610" name="Text Box 10"/>
          <p:cNvSpPr txBox="1">
            <a:spLocks noChangeArrowheads="1"/>
          </p:cNvSpPr>
          <p:nvPr/>
        </p:nvSpPr>
        <p:spPr bwMode="auto">
          <a:xfrm>
            <a:off x="6553200" y="51054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D</a:t>
            </a:r>
          </a:p>
        </p:txBody>
      </p:sp>
      <p:sp>
        <p:nvSpPr>
          <p:cNvPr id="153611" name="Text Box 11"/>
          <p:cNvSpPr txBox="1">
            <a:spLocks noChangeArrowheads="1"/>
          </p:cNvSpPr>
          <p:nvPr/>
        </p:nvSpPr>
        <p:spPr bwMode="auto">
          <a:xfrm>
            <a:off x="2057400" y="4038600"/>
            <a:ext cx="609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  <a:r>
              <a:rPr lang="en-US" sz="2400" baseline="-25000"/>
              <a:t>W</a:t>
            </a:r>
            <a:endParaRPr lang="en-US" sz="2400"/>
          </a:p>
        </p:txBody>
      </p:sp>
      <p:sp>
        <p:nvSpPr>
          <p:cNvPr id="153613" name="Text Box 13"/>
          <p:cNvSpPr txBox="1">
            <a:spLocks noChangeArrowheads="1"/>
          </p:cNvSpPr>
          <p:nvPr/>
        </p:nvSpPr>
        <p:spPr bwMode="auto">
          <a:xfrm>
            <a:off x="2133600" y="1143000"/>
            <a:ext cx="609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</a:p>
        </p:txBody>
      </p:sp>
      <p:sp>
        <p:nvSpPr>
          <p:cNvPr id="153614" name="Line 14"/>
          <p:cNvSpPr>
            <a:spLocks noChangeShapeType="1"/>
          </p:cNvSpPr>
          <p:nvPr/>
        </p:nvSpPr>
        <p:spPr bwMode="auto">
          <a:xfrm>
            <a:off x="3598863" y="4343400"/>
            <a:ext cx="0" cy="1447800"/>
          </a:xfrm>
          <a:prstGeom prst="line">
            <a:avLst/>
          </a:prstGeom>
          <a:noFill/>
          <a:ln w="28575">
            <a:solidFill>
              <a:schemeClr val="tx1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3615" name="Line 15"/>
          <p:cNvSpPr>
            <a:spLocks noChangeShapeType="1"/>
          </p:cNvSpPr>
          <p:nvPr/>
        </p:nvSpPr>
        <p:spPr bwMode="auto">
          <a:xfrm>
            <a:off x="5973763" y="4343400"/>
            <a:ext cx="0" cy="1447800"/>
          </a:xfrm>
          <a:prstGeom prst="line">
            <a:avLst/>
          </a:prstGeom>
          <a:noFill/>
          <a:ln w="28575">
            <a:solidFill>
              <a:schemeClr val="tx1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3616" name="Line 16"/>
          <p:cNvSpPr>
            <a:spLocks noChangeShapeType="1"/>
          </p:cNvSpPr>
          <p:nvPr/>
        </p:nvSpPr>
        <p:spPr bwMode="auto">
          <a:xfrm>
            <a:off x="2590800" y="3581400"/>
            <a:ext cx="4343400" cy="0"/>
          </a:xfrm>
          <a:prstGeom prst="line">
            <a:avLst/>
          </a:prstGeom>
          <a:noFill/>
          <a:ln w="38100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3617" name="Line 17"/>
          <p:cNvSpPr>
            <a:spLocks noChangeShapeType="1"/>
          </p:cNvSpPr>
          <p:nvPr/>
        </p:nvSpPr>
        <p:spPr bwMode="auto">
          <a:xfrm>
            <a:off x="4038600" y="3581400"/>
            <a:ext cx="0" cy="22098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3618" name="Line 18"/>
          <p:cNvSpPr>
            <a:spLocks noChangeShapeType="1"/>
          </p:cNvSpPr>
          <p:nvPr/>
        </p:nvSpPr>
        <p:spPr bwMode="auto">
          <a:xfrm>
            <a:off x="5486400" y="3581400"/>
            <a:ext cx="0" cy="22098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3619" name="Text Box 19"/>
          <p:cNvSpPr txBox="1">
            <a:spLocks noChangeArrowheads="1"/>
          </p:cNvSpPr>
          <p:nvPr/>
        </p:nvSpPr>
        <p:spPr bwMode="auto">
          <a:xfrm>
            <a:off x="1752600" y="3352800"/>
            <a:ext cx="990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P</a:t>
            </a:r>
            <a:r>
              <a:rPr lang="en-US" sz="2400" baseline="-25000">
                <a:solidFill>
                  <a:srgbClr val="FF0000"/>
                </a:solidFill>
              </a:rPr>
              <a:t>W</a:t>
            </a:r>
            <a:r>
              <a:rPr lang="en-US" sz="2400">
                <a:solidFill>
                  <a:srgbClr val="FF0000"/>
                </a:solidFill>
              </a:rPr>
              <a:t>+t</a:t>
            </a:r>
          </a:p>
        </p:txBody>
      </p:sp>
      <p:sp>
        <p:nvSpPr>
          <p:cNvPr id="153620" name="AutoShape 20"/>
          <p:cNvSpPr>
            <a:spLocks/>
          </p:cNvSpPr>
          <p:nvPr/>
        </p:nvSpPr>
        <p:spPr bwMode="auto">
          <a:xfrm>
            <a:off x="1676400" y="3581400"/>
            <a:ext cx="76200" cy="762000"/>
          </a:xfrm>
          <a:prstGeom prst="leftBrace">
            <a:avLst>
              <a:gd name="adj1" fmla="val 83333"/>
              <a:gd name="adj2" fmla="val 50000"/>
            </a:avLst>
          </a:prstGeom>
          <a:noFill/>
          <a:ln w="2857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3621" name="Text Box 21"/>
          <p:cNvSpPr txBox="1">
            <a:spLocks noChangeArrowheads="1"/>
          </p:cNvSpPr>
          <p:nvPr/>
        </p:nvSpPr>
        <p:spPr bwMode="auto">
          <a:xfrm rot="-1391916">
            <a:off x="762000" y="3810000"/>
            <a:ext cx="990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Tariff</a:t>
            </a:r>
          </a:p>
        </p:txBody>
      </p:sp>
      <p:sp>
        <p:nvSpPr>
          <p:cNvPr id="153622" name="Text Box 22"/>
          <p:cNvSpPr txBox="1">
            <a:spLocks noChangeArrowheads="1"/>
          </p:cNvSpPr>
          <p:nvPr/>
        </p:nvSpPr>
        <p:spPr bwMode="auto">
          <a:xfrm>
            <a:off x="6934200" y="57150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</a:p>
        </p:txBody>
      </p:sp>
      <p:sp>
        <p:nvSpPr>
          <p:cNvPr id="153623" name="Text Box 23"/>
          <p:cNvSpPr txBox="1">
            <a:spLocks noChangeArrowheads="1"/>
          </p:cNvSpPr>
          <p:nvPr/>
        </p:nvSpPr>
        <p:spPr bwMode="auto">
          <a:xfrm>
            <a:off x="31242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  <a:r>
              <a:rPr lang="en-US" sz="2400" baseline="-25000"/>
              <a:t>S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53624" name="Text Box 24"/>
          <p:cNvSpPr txBox="1">
            <a:spLocks noChangeArrowheads="1"/>
          </p:cNvSpPr>
          <p:nvPr/>
        </p:nvSpPr>
        <p:spPr bwMode="auto">
          <a:xfrm>
            <a:off x="38100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Q</a:t>
            </a:r>
            <a:r>
              <a:rPr lang="en-US" sz="2400" baseline="-25000">
                <a:solidFill>
                  <a:srgbClr val="FF0000"/>
                </a:solidFill>
              </a:rPr>
              <a:t>S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  <p:sp>
        <p:nvSpPr>
          <p:cNvPr id="153625" name="Text Box 25"/>
          <p:cNvSpPr txBox="1">
            <a:spLocks noChangeArrowheads="1"/>
          </p:cNvSpPr>
          <p:nvPr/>
        </p:nvSpPr>
        <p:spPr bwMode="auto">
          <a:xfrm>
            <a:off x="50292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Q</a:t>
            </a:r>
            <a:r>
              <a:rPr lang="en-US" sz="2400" baseline="-25000">
                <a:solidFill>
                  <a:srgbClr val="FF0000"/>
                </a:solidFill>
              </a:rPr>
              <a:t>D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  <p:sp>
        <p:nvSpPr>
          <p:cNvPr id="153626" name="Text Box 26"/>
          <p:cNvSpPr txBox="1">
            <a:spLocks noChangeArrowheads="1"/>
          </p:cNvSpPr>
          <p:nvPr/>
        </p:nvSpPr>
        <p:spPr bwMode="auto">
          <a:xfrm>
            <a:off x="57150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  <a:r>
              <a:rPr lang="en-US" sz="2400" baseline="-25000"/>
              <a:t>D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53627" name="Text Box 27"/>
          <p:cNvSpPr txBox="1">
            <a:spLocks noChangeArrowheads="1"/>
          </p:cNvSpPr>
          <p:nvPr/>
        </p:nvSpPr>
        <p:spPr bwMode="auto">
          <a:xfrm>
            <a:off x="2895600" y="37338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153628" name="Text Box 28"/>
          <p:cNvSpPr txBox="1">
            <a:spLocks noChangeArrowheads="1"/>
          </p:cNvSpPr>
          <p:nvPr/>
        </p:nvSpPr>
        <p:spPr bwMode="auto">
          <a:xfrm>
            <a:off x="3733800" y="3886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153629" name="Text Box 29"/>
          <p:cNvSpPr txBox="1">
            <a:spLocks noChangeArrowheads="1"/>
          </p:cNvSpPr>
          <p:nvPr/>
        </p:nvSpPr>
        <p:spPr bwMode="auto">
          <a:xfrm>
            <a:off x="4572000" y="37338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c</a:t>
            </a:r>
          </a:p>
        </p:txBody>
      </p:sp>
      <p:sp>
        <p:nvSpPr>
          <p:cNvPr id="153630" name="Text Box 30"/>
          <p:cNvSpPr txBox="1">
            <a:spLocks noChangeArrowheads="1"/>
          </p:cNvSpPr>
          <p:nvPr/>
        </p:nvSpPr>
        <p:spPr bwMode="auto">
          <a:xfrm>
            <a:off x="5486400" y="3886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d</a:t>
            </a:r>
          </a:p>
        </p:txBody>
      </p:sp>
      <p:sp>
        <p:nvSpPr>
          <p:cNvPr id="153631" name="Text Box 31"/>
          <p:cNvSpPr txBox="1">
            <a:spLocks noChangeArrowheads="1"/>
          </p:cNvSpPr>
          <p:nvPr/>
        </p:nvSpPr>
        <p:spPr bwMode="auto">
          <a:xfrm>
            <a:off x="2057400" y="2133600"/>
            <a:ext cx="8382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  <a:r>
              <a:rPr lang="en-US" sz="2400" baseline="-25000"/>
              <a:t>a</a:t>
            </a:r>
            <a:endParaRPr lang="en-US" sz="2400"/>
          </a:p>
        </p:txBody>
      </p:sp>
      <p:sp>
        <p:nvSpPr>
          <p:cNvPr id="153632" name="Text Box 32"/>
          <p:cNvSpPr txBox="1">
            <a:spLocks noChangeArrowheads="1"/>
          </p:cNvSpPr>
          <p:nvPr/>
        </p:nvSpPr>
        <p:spPr bwMode="auto">
          <a:xfrm>
            <a:off x="6400800" y="1295400"/>
            <a:ext cx="2209800" cy="831850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Effects on Welfare</a:t>
            </a:r>
          </a:p>
        </p:txBody>
      </p:sp>
      <p:sp>
        <p:nvSpPr>
          <p:cNvPr id="153634" name="Text Box 34"/>
          <p:cNvSpPr txBox="1">
            <a:spLocks noChangeArrowheads="1"/>
          </p:cNvSpPr>
          <p:nvPr/>
        </p:nvSpPr>
        <p:spPr bwMode="auto">
          <a:xfrm>
            <a:off x="6400800" y="2133600"/>
            <a:ext cx="2209800" cy="831850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Suppliers gain +a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3633" grpId="0" animBg="1"/>
      <p:bldP spid="153634" grpId="0" animBg="1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3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DB6F244-23B4-0B4B-9295-DDCFF5718389}" type="slidenum">
              <a:rPr lang="en-US"/>
              <a:pPr/>
              <a:t>20</a:t>
            </a:fld>
            <a:endParaRPr lang="en-US"/>
          </a:p>
        </p:txBody>
      </p:sp>
      <p:sp>
        <p:nvSpPr>
          <p:cNvPr id="175138" name="Freeform 34" descr="Wide downward diagonal"/>
          <p:cNvSpPr>
            <a:spLocks/>
          </p:cNvSpPr>
          <p:nvPr/>
        </p:nvSpPr>
        <p:spPr bwMode="auto">
          <a:xfrm>
            <a:off x="2587625" y="3581400"/>
            <a:ext cx="3398838" cy="762000"/>
          </a:xfrm>
          <a:custGeom>
            <a:avLst/>
            <a:gdLst/>
            <a:ahLst/>
            <a:cxnLst>
              <a:cxn ang="0">
                <a:pos x="4" y="0"/>
              </a:cxn>
              <a:cxn ang="0">
                <a:pos x="1838" y="3"/>
              </a:cxn>
              <a:cxn ang="0">
                <a:pos x="2141" y="480"/>
              </a:cxn>
              <a:cxn ang="0">
                <a:pos x="4" y="480"/>
              </a:cxn>
              <a:cxn ang="0">
                <a:pos x="4" y="0"/>
              </a:cxn>
            </a:cxnLst>
            <a:rect l="0" t="0" r="r" b="b"/>
            <a:pathLst>
              <a:path w="2141" h="480">
                <a:moveTo>
                  <a:pt x="4" y="0"/>
                </a:moveTo>
                <a:cubicBezTo>
                  <a:pt x="746" y="2"/>
                  <a:pt x="960" y="1"/>
                  <a:pt x="1838" y="3"/>
                </a:cubicBezTo>
                <a:cubicBezTo>
                  <a:pt x="1973" y="230"/>
                  <a:pt x="2003" y="252"/>
                  <a:pt x="2141" y="480"/>
                </a:cubicBezTo>
                <a:cubicBezTo>
                  <a:pt x="1432" y="477"/>
                  <a:pt x="586" y="478"/>
                  <a:pt x="4" y="480"/>
                </a:cubicBezTo>
                <a:cubicBezTo>
                  <a:pt x="4" y="271"/>
                  <a:pt x="0" y="233"/>
                  <a:pt x="4" y="0"/>
                </a:cubicBezTo>
                <a:close/>
              </a:path>
            </a:pathLst>
          </a:custGeom>
          <a:pattFill prst="wdDnDiag">
            <a:fgClr>
              <a:srgbClr val="FF7C80"/>
            </a:fgClr>
            <a:bgClr>
              <a:schemeClr val="bg1"/>
            </a:bgClr>
          </a:pattFill>
          <a:ln w="9525">
            <a:noFill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5107" name="Rectangle 3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Effects of Tariffs:  Small Country</a:t>
            </a:r>
          </a:p>
        </p:txBody>
      </p:sp>
      <p:sp>
        <p:nvSpPr>
          <p:cNvPr id="175108" name="Line 4"/>
          <p:cNvSpPr>
            <a:spLocks noChangeShapeType="1"/>
          </p:cNvSpPr>
          <p:nvPr/>
        </p:nvSpPr>
        <p:spPr bwMode="auto">
          <a:xfrm>
            <a:off x="2590800" y="1219200"/>
            <a:ext cx="0" cy="4572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5109" name="Line 5"/>
          <p:cNvSpPr>
            <a:spLocks noChangeShapeType="1"/>
          </p:cNvSpPr>
          <p:nvPr/>
        </p:nvSpPr>
        <p:spPr bwMode="auto">
          <a:xfrm>
            <a:off x="2590800" y="5791200"/>
            <a:ext cx="45720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5110" name="Line 6"/>
          <p:cNvSpPr>
            <a:spLocks noChangeShapeType="1"/>
          </p:cNvSpPr>
          <p:nvPr/>
        </p:nvSpPr>
        <p:spPr bwMode="auto">
          <a:xfrm flipH="1">
            <a:off x="3048000" y="1524000"/>
            <a:ext cx="2133600" cy="3810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5111" name="Line 7"/>
          <p:cNvSpPr>
            <a:spLocks noChangeShapeType="1"/>
          </p:cNvSpPr>
          <p:nvPr/>
        </p:nvSpPr>
        <p:spPr bwMode="auto">
          <a:xfrm>
            <a:off x="4191000" y="1524000"/>
            <a:ext cx="2438400" cy="3810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5112" name="Line 8"/>
          <p:cNvSpPr>
            <a:spLocks noChangeShapeType="1"/>
          </p:cNvSpPr>
          <p:nvPr/>
        </p:nvSpPr>
        <p:spPr bwMode="auto">
          <a:xfrm flipH="1">
            <a:off x="2590800" y="2362200"/>
            <a:ext cx="2133600" cy="0"/>
          </a:xfrm>
          <a:prstGeom prst="line">
            <a:avLst/>
          </a:prstGeom>
          <a:noFill/>
          <a:ln w="19050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5113" name="Line 9"/>
          <p:cNvSpPr>
            <a:spLocks noChangeShapeType="1"/>
          </p:cNvSpPr>
          <p:nvPr/>
        </p:nvSpPr>
        <p:spPr bwMode="auto">
          <a:xfrm>
            <a:off x="2590800" y="4343400"/>
            <a:ext cx="43434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5114" name="Text Box 10"/>
          <p:cNvSpPr txBox="1">
            <a:spLocks noChangeArrowheads="1"/>
          </p:cNvSpPr>
          <p:nvPr/>
        </p:nvSpPr>
        <p:spPr bwMode="auto">
          <a:xfrm>
            <a:off x="5105400" y="1219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S</a:t>
            </a:r>
          </a:p>
        </p:txBody>
      </p:sp>
      <p:sp>
        <p:nvSpPr>
          <p:cNvPr id="175115" name="Text Box 11"/>
          <p:cNvSpPr txBox="1">
            <a:spLocks noChangeArrowheads="1"/>
          </p:cNvSpPr>
          <p:nvPr/>
        </p:nvSpPr>
        <p:spPr bwMode="auto">
          <a:xfrm>
            <a:off x="6553200" y="51054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D</a:t>
            </a:r>
          </a:p>
        </p:txBody>
      </p:sp>
      <p:sp>
        <p:nvSpPr>
          <p:cNvPr id="175116" name="Text Box 12"/>
          <p:cNvSpPr txBox="1">
            <a:spLocks noChangeArrowheads="1"/>
          </p:cNvSpPr>
          <p:nvPr/>
        </p:nvSpPr>
        <p:spPr bwMode="auto">
          <a:xfrm>
            <a:off x="2057400" y="4038600"/>
            <a:ext cx="609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  <a:r>
              <a:rPr lang="en-US" sz="2400" baseline="-25000"/>
              <a:t>W</a:t>
            </a:r>
            <a:endParaRPr lang="en-US" sz="2400"/>
          </a:p>
        </p:txBody>
      </p:sp>
      <p:sp>
        <p:nvSpPr>
          <p:cNvPr id="175117" name="Text Box 13"/>
          <p:cNvSpPr txBox="1">
            <a:spLocks noChangeArrowheads="1"/>
          </p:cNvSpPr>
          <p:nvPr/>
        </p:nvSpPr>
        <p:spPr bwMode="auto">
          <a:xfrm>
            <a:off x="2133600" y="1143000"/>
            <a:ext cx="609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</a:p>
        </p:txBody>
      </p:sp>
      <p:sp>
        <p:nvSpPr>
          <p:cNvPr id="175118" name="Line 14"/>
          <p:cNvSpPr>
            <a:spLocks noChangeShapeType="1"/>
          </p:cNvSpPr>
          <p:nvPr/>
        </p:nvSpPr>
        <p:spPr bwMode="auto">
          <a:xfrm>
            <a:off x="3598863" y="4343400"/>
            <a:ext cx="0" cy="1447800"/>
          </a:xfrm>
          <a:prstGeom prst="line">
            <a:avLst/>
          </a:prstGeom>
          <a:noFill/>
          <a:ln w="28575">
            <a:solidFill>
              <a:schemeClr val="tx1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5119" name="Line 15"/>
          <p:cNvSpPr>
            <a:spLocks noChangeShapeType="1"/>
          </p:cNvSpPr>
          <p:nvPr/>
        </p:nvSpPr>
        <p:spPr bwMode="auto">
          <a:xfrm>
            <a:off x="5973763" y="4343400"/>
            <a:ext cx="0" cy="1447800"/>
          </a:xfrm>
          <a:prstGeom prst="line">
            <a:avLst/>
          </a:prstGeom>
          <a:noFill/>
          <a:ln w="28575">
            <a:solidFill>
              <a:schemeClr val="tx1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5120" name="Line 16"/>
          <p:cNvSpPr>
            <a:spLocks noChangeShapeType="1"/>
          </p:cNvSpPr>
          <p:nvPr/>
        </p:nvSpPr>
        <p:spPr bwMode="auto">
          <a:xfrm>
            <a:off x="2590800" y="3581400"/>
            <a:ext cx="4343400" cy="0"/>
          </a:xfrm>
          <a:prstGeom prst="line">
            <a:avLst/>
          </a:prstGeom>
          <a:noFill/>
          <a:ln w="38100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5121" name="Line 17"/>
          <p:cNvSpPr>
            <a:spLocks noChangeShapeType="1"/>
          </p:cNvSpPr>
          <p:nvPr/>
        </p:nvSpPr>
        <p:spPr bwMode="auto">
          <a:xfrm>
            <a:off x="4038600" y="3581400"/>
            <a:ext cx="0" cy="22098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5122" name="Line 18"/>
          <p:cNvSpPr>
            <a:spLocks noChangeShapeType="1"/>
          </p:cNvSpPr>
          <p:nvPr/>
        </p:nvSpPr>
        <p:spPr bwMode="auto">
          <a:xfrm>
            <a:off x="5486400" y="3581400"/>
            <a:ext cx="0" cy="22098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5123" name="Text Box 19"/>
          <p:cNvSpPr txBox="1">
            <a:spLocks noChangeArrowheads="1"/>
          </p:cNvSpPr>
          <p:nvPr/>
        </p:nvSpPr>
        <p:spPr bwMode="auto">
          <a:xfrm>
            <a:off x="1752600" y="3352800"/>
            <a:ext cx="990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P</a:t>
            </a:r>
            <a:r>
              <a:rPr lang="en-US" sz="2400" baseline="-25000">
                <a:solidFill>
                  <a:srgbClr val="FF0000"/>
                </a:solidFill>
              </a:rPr>
              <a:t>W</a:t>
            </a:r>
            <a:r>
              <a:rPr lang="en-US" sz="2400">
                <a:solidFill>
                  <a:srgbClr val="FF0000"/>
                </a:solidFill>
              </a:rPr>
              <a:t>+t</a:t>
            </a:r>
          </a:p>
        </p:txBody>
      </p:sp>
      <p:sp>
        <p:nvSpPr>
          <p:cNvPr id="175124" name="AutoShape 20"/>
          <p:cNvSpPr>
            <a:spLocks/>
          </p:cNvSpPr>
          <p:nvPr/>
        </p:nvSpPr>
        <p:spPr bwMode="auto">
          <a:xfrm>
            <a:off x="1676400" y="3581400"/>
            <a:ext cx="76200" cy="762000"/>
          </a:xfrm>
          <a:prstGeom prst="leftBrace">
            <a:avLst>
              <a:gd name="adj1" fmla="val 83333"/>
              <a:gd name="adj2" fmla="val 50000"/>
            </a:avLst>
          </a:prstGeom>
          <a:noFill/>
          <a:ln w="2857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5125" name="Text Box 21"/>
          <p:cNvSpPr txBox="1">
            <a:spLocks noChangeArrowheads="1"/>
          </p:cNvSpPr>
          <p:nvPr/>
        </p:nvSpPr>
        <p:spPr bwMode="auto">
          <a:xfrm rot="-1391916">
            <a:off x="762000" y="3810000"/>
            <a:ext cx="990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Tariff</a:t>
            </a:r>
          </a:p>
        </p:txBody>
      </p:sp>
      <p:sp>
        <p:nvSpPr>
          <p:cNvPr id="175126" name="Text Box 22"/>
          <p:cNvSpPr txBox="1">
            <a:spLocks noChangeArrowheads="1"/>
          </p:cNvSpPr>
          <p:nvPr/>
        </p:nvSpPr>
        <p:spPr bwMode="auto">
          <a:xfrm>
            <a:off x="6934200" y="57150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</a:p>
        </p:txBody>
      </p:sp>
      <p:sp>
        <p:nvSpPr>
          <p:cNvPr id="175127" name="Text Box 23"/>
          <p:cNvSpPr txBox="1">
            <a:spLocks noChangeArrowheads="1"/>
          </p:cNvSpPr>
          <p:nvPr/>
        </p:nvSpPr>
        <p:spPr bwMode="auto">
          <a:xfrm>
            <a:off x="31242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  <a:r>
              <a:rPr lang="en-US" sz="2400" baseline="-25000"/>
              <a:t>S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75128" name="Text Box 24"/>
          <p:cNvSpPr txBox="1">
            <a:spLocks noChangeArrowheads="1"/>
          </p:cNvSpPr>
          <p:nvPr/>
        </p:nvSpPr>
        <p:spPr bwMode="auto">
          <a:xfrm>
            <a:off x="38100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Q</a:t>
            </a:r>
            <a:r>
              <a:rPr lang="en-US" sz="2400" baseline="-25000">
                <a:solidFill>
                  <a:srgbClr val="FF0000"/>
                </a:solidFill>
              </a:rPr>
              <a:t>S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  <p:sp>
        <p:nvSpPr>
          <p:cNvPr id="175129" name="Text Box 25"/>
          <p:cNvSpPr txBox="1">
            <a:spLocks noChangeArrowheads="1"/>
          </p:cNvSpPr>
          <p:nvPr/>
        </p:nvSpPr>
        <p:spPr bwMode="auto">
          <a:xfrm>
            <a:off x="50292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Q</a:t>
            </a:r>
            <a:r>
              <a:rPr lang="en-US" sz="2400" baseline="-25000">
                <a:solidFill>
                  <a:srgbClr val="FF0000"/>
                </a:solidFill>
              </a:rPr>
              <a:t>D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  <p:sp>
        <p:nvSpPr>
          <p:cNvPr id="175130" name="Text Box 26"/>
          <p:cNvSpPr txBox="1">
            <a:spLocks noChangeArrowheads="1"/>
          </p:cNvSpPr>
          <p:nvPr/>
        </p:nvSpPr>
        <p:spPr bwMode="auto">
          <a:xfrm>
            <a:off x="57150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  <a:r>
              <a:rPr lang="en-US" sz="2400" baseline="-25000"/>
              <a:t>D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75131" name="Text Box 27"/>
          <p:cNvSpPr txBox="1">
            <a:spLocks noChangeArrowheads="1"/>
          </p:cNvSpPr>
          <p:nvPr/>
        </p:nvSpPr>
        <p:spPr bwMode="auto">
          <a:xfrm>
            <a:off x="2895600" y="37338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175132" name="Text Box 28"/>
          <p:cNvSpPr txBox="1">
            <a:spLocks noChangeArrowheads="1"/>
          </p:cNvSpPr>
          <p:nvPr/>
        </p:nvSpPr>
        <p:spPr bwMode="auto">
          <a:xfrm>
            <a:off x="3733800" y="3886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175133" name="Text Box 29"/>
          <p:cNvSpPr txBox="1">
            <a:spLocks noChangeArrowheads="1"/>
          </p:cNvSpPr>
          <p:nvPr/>
        </p:nvSpPr>
        <p:spPr bwMode="auto">
          <a:xfrm>
            <a:off x="4572000" y="37338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c</a:t>
            </a:r>
          </a:p>
        </p:txBody>
      </p:sp>
      <p:sp>
        <p:nvSpPr>
          <p:cNvPr id="175134" name="Text Box 30"/>
          <p:cNvSpPr txBox="1">
            <a:spLocks noChangeArrowheads="1"/>
          </p:cNvSpPr>
          <p:nvPr/>
        </p:nvSpPr>
        <p:spPr bwMode="auto">
          <a:xfrm>
            <a:off x="5486400" y="3886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d</a:t>
            </a:r>
          </a:p>
        </p:txBody>
      </p:sp>
      <p:sp>
        <p:nvSpPr>
          <p:cNvPr id="175135" name="Text Box 31"/>
          <p:cNvSpPr txBox="1">
            <a:spLocks noChangeArrowheads="1"/>
          </p:cNvSpPr>
          <p:nvPr/>
        </p:nvSpPr>
        <p:spPr bwMode="auto">
          <a:xfrm>
            <a:off x="2057400" y="2133600"/>
            <a:ext cx="8382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  <a:r>
              <a:rPr lang="en-US" sz="2400" baseline="-25000"/>
              <a:t>a</a:t>
            </a:r>
            <a:endParaRPr lang="en-US" sz="2400"/>
          </a:p>
        </p:txBody>
      </p:sp>
      <p:sp>
        <p:nvSpPr>
          <p:cNvPr id="175136" name="Text Box 32"/>
          <p:cNvSpPr txBox="1">
            <a:spLocks noChangeArrowheads="1"/>
          </p:cNvSpPr>
          <p:nvPr/>
        </p:nvSpPr>
        <p:spPr bwMode="auto">
          <a:xfrm>
            <a:off x="6400800" y="1295400"/>
            <a:ext cx="2209800" cy="831850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Effects on Welfare</a:t>
            </a:r>
          </a:p>
        </p:txBody>
      </p:sp>
      <p:sp>
        <p:nvSpPr>
          <p:cNvPr id="175139" name="Text Box 35"/>
          <p:cNvSpPr txBox="1">
            <a:spLocks noChangeArrowheads="1"/>
          </p:cNvSpPr>
          <p:nvPr/>
        </p:nvSpPr>
        <p:spPr bwMode="auto">
          <a:xfrm>
            <a:off x="6248400" y="2133600"/>
            <a:ext cx="2514600" cy="831850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Demanders lose –(a+b+c+d)</a:t>
            </a:r>
          </a:p>
        </p:txBody>
      </p: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3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6713A16-D4B9-3941-A3C4-7CABDBEC129B}" type="slidenum">
              <a:rPr lang="en-US"/>
              <a:pPr/>
              <a:t>21</a:t>
            </a:fld>
            <a:endParaRPr lang="en-US"/>
          </a:p>
        </p:txBody>
      </p:sp>
      <p:sp>
        <p:nvSpPr>
          <p:cNvPr id="176162" name="Freeform 34" descr="Wide upward diagonal"/>
          <p:cNvSpPr>
            <a:spLocks/>
          </p:cNvSpPr>
          <p:nvPr/>
        </p:nvSpPr>
        <p:spPr bwMode="auto">
          <a:xfrm>
            <a:off x="4038600" y="3571875"/>
            <a:ext cx="1447800" cy="771525"/>
          </a:xfrm>
          <a:custGeom>
            <a:avLst/>
            <a:gdLst/>
            <a:ahLst/>
            <a:cxnLst>
              <a:cxn ang="0">
                <a:pos x="2" y="6"/>
              </a:cxn>
              <a:cxn ang="0">
                <a:pos x="912" y="3"/>
              </a:cxn>
              <a:cxn ang="0">
                <a:pos x="912" y="678"/>
              </a:cxn>
              <a:cxn ang="0">
                <a:pos x="2" y="678"/>
              </a:cxn>
              <a:cxn ang="0">
                <a:pos x="2" y="6"/>
              </a:cxn>
            </a:cxnLst>
            <a:rect l="0" t="0" r="r" b="b"/>
            <a:pathLst>
              <a:path w="912" h="678">
                <a:moveTo>
                  <a:pt x="2" y="6"/>
                </a:moveTo>
                <a:cubicBezTo>
                  <a:pt x="423" y="9"/>
                  <a:pt x="414" y="0"/>
                  <a:pt x="912" y="3"/>
                </a:cubicBezTo>
                <a:cubicBezTo>
                  <a:pt x="912" y="375"/>
                  <a:pt x="909" y="306"/>
                  <a:pt x="912" y="678"/>
                </a:cubicBezTo>
                <a:cubicBezTo>
                  <a:pt x="510" y="675"/>
                  <a:pt x="333" y="675"/>
                  <a:pt x="2" y="678"/>
                </a:cubicBezTo>
                <a:cubicBezTo>
                  <a:pt x="2" y="386"/>
                  <a:pt x="0" y="333"/>
                  <a:pt x="2" y="6"/>
                </a:cubicBezTo>
                <a:close/>
              </a:path>
            </a:pathLst>
          </a:custGeom>
          <a:pattFill prst="wdUpDiag">
            <a:fgClr>
              <a:srgbClr val="00FF00"/>
            </a:fgClr>
            <a:bgClr>
              <a:schemeClr val="bg1"/>
            </a:bgClr>
          </a:pattFill>
          <a:ln w="9525">
            <a:noFill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6131" name="Rectangle 3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Effects of Tariffs:  Small Country</a:t>
            </a:r>
          </a:p>
        </p:txBody>
      </p:sp>
      <p:sp>
        <p:nvSpPr>
          <p:cNvPr id="176132" name="Line 4"/>
          <p:cNvSpPr>
            <a:spLocks noChangeShapeType="1"/>
          </p:cNvSpPr>
          <p:nvPr/>
        </p:nvSpPr>
        <p:spPr bwMode="auto">
          <a:xfrm>
            <a:off x="2590800" y="1219200"/>
            <a:ext cx="0" cy="4572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6133" name="Line 5"/>
          <p:cNvSpPr>
            <a:spLocks noChangeShapeType="1"/>
          </p:cNvSpPr>
          <p:nvPr/>
        </p:nvSpPr>
        <p:spPr bwMode="auto">
          <a:xfrm>
            <a:off x="2590800" y="5791200"/>
            <a:ext cx="45720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6134" name="Line 6"/>
          <p:cNvSpPr>
            <a:spLocks noChangeShapeType="1"/>
          </p:cNvSpPr>
          <p:nvPr/>
        </p:nvSpPr>
        <p:spPr bwMode="auto">
          <a:xfrm flipH="1">
            <a:off x="3048000" y="1524000"/>
            <a:ext cx="2133600" cy="3810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6135" name="Line 7"/>
          <p:cNvSpPr>
            <a:spLocks noChangeShapeType="1"/>
          </p:cNvSpPr>
          <p:nvPr/>
        </p:nvSpPr>
        <p:spPr bwMode="auto">
          <a:xfrm>
            <a:off x="4191000" y="1524000"/>
            <a:ext cx="2438400" cy="3810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6136" name="Line 8"/>
          <p:cNvSpPr>
            <a:spLocks noChangeShapeType="1"/>
          </p:cNvSpPr>
          <p:nvPr/>
        </p:nvSpPr>
        <p:spPr bwMode="auto">
          <a:xfrm flipH="1">
            <a:off x="2590800" y="2362200"/>
            <a:ext cx="2133600" cy="0"/>
          </a:xfrm>
          <a:prstGeom prst="line">
            <a:avLst/>
          </a:prstGeom>
          <a:noFill/>
          <a:ln w="19050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6137" name="Line 9"/>
          <p:cNvSpPr>
            <a:spLocks noChangeShapeType="1"/>
          </p:cNvSpPr>
          <p:nvPr/>
        </p:nvSpPr>
        <p:spPr bwMode="auto">
          <a:xfrm>
            <a:off x="2590800" y="4343400"/>
            <a:ext cx="43434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6138" name="Text Box 10"/>
          <p:cNvSpPr txBox="1">
            <a:spLocks noChangeArrowheads="1"/>
          </p:cNvSpPr>
          <p:nvPr/>
        </p:nvSpPr>
        <p:spPr bwMode="auto">
          <a:xfrm>
            <a:off x="5105400" y="1219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S</a:t>
            </a:r>
          </a:p>
        </p:txBody>
      </p:sp>
      <p:sp>
        <p:nvSpPr>
          <p:cNvPr id="176139" name="Text Box 11"/>
          <p:cNvSpPr txBox="1">
            <a:spLocks noChangeArrowheads="1"/>
          </p:cNvSpPr>
          <p:nvPr/>
        </p:nvSpPr>
        <p:spPr bwMode="auto">
          <a:xfrm>
            <a:off x="6553200" y="51054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D</a:t>
            </a:r>
          </a:p>
        </p:txBody>
      </p:sp>
      <p:sp>
        <p:nvSpPr>
          <p:cNvPr id="176140" name="Text Box 12"/>
          <p:cNvSpPr txBox="1">
            <a:spLocks noChangeArrowheads="1"/>
          </p:cNvSpPr>
          <p:nvPr/>
        </p:nvSpPr>
        <p:spPr bwMode="auto">
          <a:xfrm>
            <a:off x="2057400" y="4038600"/>
            <a:ext cx="609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  <a:r>
              <a:rPr lang="en-US" sz="2400" baseline="-25000"/>
              <a:t>W</a:t>
            </a:r>
            <a:endParaRPr lang="en-US" sz="2400"/>
          </a:p>
        </p:txBody>
      </p:sp>
      <p:sp>
        <p:nvSpPr>
          <p:cNvPr id="176141" name="Text Box 13"/>
          <p:cNvSpPr txBox="1">
            <a:spLocks noChangeArrowheads="1"/>
          </p:cNvSpPr>
          <p:nvPr/>
        </p:nvSpPr>
        <p:spPr bwMode="auto">
          <a:xfrm>
            <a:off x="2133600" y="1143000"/>
            <a:ext cx="609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</a:p>
        </p:txBody>
      </p:sp>
      <p:sp>
        <p:nvSpPr>
          <p:cNvPr id="176142" name="Line 14"/>
          <p:cNvSpPr>
            <a:spLocks noChangeShapeType="1"/>
          </p:cNvSpPr>
          <p:nvPr/>
        </p:nvSpPr>
        <p:spPr bwMode="auto">
          <a:xfrm>
            <a:off x="3598863" y="4343400"/>
            <a:ext cx="0" cy="1447800"/>
          </a:xfrm>
          <a:prstGeom prst="line">
            <a:avLst/>
          </a:prstGeom>
          <a:noFill/>
          <a:ln w="28575">
            <a:solidFill>
              <a:schemeClr val="tx1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6143" name="Line 15"/>
          <p:cNvSpPr>
            <a:spLocks noChangeShapeType="1"/>
          </p:cNvSpPr>
          <p:nvPr/>
        </p:nvSpPr>
        <p:spPr bwMode="auto">
          <a:xfrm>
            <a:off x="5973763" y="4343400"/>
            <a:ext cx="0" cy="1447800"/>
          </a:xfrm>
          <a:prstGeom prst="line">
            <a:avLst/>
          </a:prstGeom>
          <a:noFill/>
          <a:ln w="28575">
            <a:solidFill>
              <a:schemeClr val="tx1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6144" name="Line 16"/>
          <p:cNvSpPr>
            <a:spLocks noChangeShapeType="1"/>
          </p:cNvSpPr>
          <p:nvPr/>
        </p:nvSpPr>
        <p:spPr bwMode="auto">
          <a:xfrm>
            <a:off x="2590800" y="3581400"/>
            <a:ext cx="4343400" cy="0"/>
          </a:xfrm>
          <a:prstGeom prst="line">
            <a:avLst/>
          </a:prstGeom>
          <a:noFill/>
          <a:ln w="38100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6145" name="Line 17"/>
          <p:cNvSpPr>
            <a:spLocks noChangeShapeType="1"/>
          </p:cNvSpPr>
          <p:nvPr/>
        </p:nvSpPr>
        <p:spPr bwMode="auto">
          <a:xfrm>
            <a:off x="4038600" y="3581400"/>
            <a:ext cx="0" cy="22098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6146" name="Line 18"/>
          <p:cNvSpPr>
            <a:spLocks noChangeShapeType="1"/>
          </p:cNvSpPr>
          <p:nvPr/>
        </p:nvSpPr>
        <p:spPr bwMode="auto">
          <a:xfrm>
            <a:off x="5486400" y="3581400"/>
            <a:ext cx="0" cy="22098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6147" name="Text Box 19"/>
          <p:cNvSpPr txBox="1">
            <a:spLocks noChangeArrowheads="1"/>
          </p:cNvSpPr>
          <p:nvPr/>
        </p:nvSpPr>
        <p:spPr bwMode="auto">
          <a:xfrm>
            <a:off x="1752600" y="3352800"/>
            <a:ext cx="990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P</a:t>
            </a:r>
            <a:r>
              <a:rPr lang="en-US" sz="2400" baseline="-25000">
                <a:solidFill>
                  <a:srgbClr val="FF0000"/>
                </a:solidFill>
              </a:rPr>
              <a:t>W</a:t>
            </a:r>
            <a:r>
              <a:rPr lang="en-US" sz="2400">
                <a:solidFill>
                  <a:srgbClr val="FF0000"/>
                </a:solidFill>
              </a:rPr>
              <a:t>+t</a:t>
            </a:r>
          </a:p>
        </p:txBody>
      </p:sp>
      <p:sp>
        <p:nvSpPr>
          <p:cNvPr id="176148" name="AutoShape 20"/>
          <p:cNvSpPr>
            <a:spLocks/>
          </p:cNvSpPr>
          <p:nvPr/>
        </p:nvSpPr>
        <p:spPr bwMode="auto">
          <a:xfrm>
            <a:off x="1676400" y="3581400"/>
            <a:ext cx="76200" cy="762000"/>
          </a:xfrm>
          <a:prstGeom prst="leftBrace">
            <a:avLst>
              <a:gd name="adj1" fmla="val 83333"/>
              <a:gd name="adj2" fmla="val 50000"/>
            </a:avLst>
          </a:prstGeom>
          <a:noFill/>
          <a:ln w="2857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6149" name="Text Box 21"/>
          <p:cNvSpPr txBox="1">
            <a:spLocks noChangeArrowheads="1"/>
          </p:cNvSpPr>
          <p:nvPr/>
        </p:nvSpPr>
        <p:spPr bwMode="auto">
          <a:xfrm rot="-1391916">
            <a:off x="762000" y="3810000"/>
            <a:ext cx="990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Tariff</a:t>
            </a:r>
          </a:p>
        </p:txBody>
      </p:sp>
      <p:sp>
        <p:nvSpPr>
          <p:cNvPr id="176150" name="Text Box 22"/>
          <p:cNvSpPr txBox="1">
            <a:spLocks noChangeArrowheads="1"/>
          </p:cNvSpPr>
          <p:nvPr/>
        </p:nvSpPr>
        <p:spPr bwMode="auto">
          <a:xfrm>
            <a:off x="6934200" y="57150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</a:p>
        </p:txBody>
      </p:sp>
      <p:sp>
        <p:nvSpPr>
          <p:cNvPr id="176151" name="Text Box 23"/>
          <p:cNvSpPr txBox="1">
            <a:spLocks noChangeArrowheads="1"/>
          </p:cNvSpPr>
          <p:nvPr/>
        </p:nvSpPr>
        <p:spPr bwMode="auto">
          <a:xfrm>
            <a:off x="31242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  <a:r>
              <a:rPr lang="en-US" sz="2400" baseline="-25000"/>
              <a:t>S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76152" name="Text Box 24"/>
          <p:cNvSpPr txBox="1">
            <a:spLocks noChangeArrowheads="1"/>
          </p:cNvSpPr>
          <p:nvPr/>
        </p:nvSpPr>
        <p:spPr bwMode="auto">
          <a:xfrm>
            <a:off x="38100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Q</a:t>
            </a:r>
            <a:r>
              <a:rPr lang="en-US" sz="2400" baseline="-25000">
                <a:solidFill>
                  <a:srgbClr val="FF0000"/>
                </a:solidFill>
              </a:rPr>
              <a:t>S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  <p:sp>
        <p:nvSpPr>
          <p:cNvPr id="176153" name="Text Box 25"/>
          <p:cNvSpPr txBox="1">
            <a:spLocks noChangeArrowheads="1"/>
          </p:cNvSpPr>
          <p:nvPr/>
        </p:nvSpPr>
        <p:spPr bwMode="auto">
          <a:xfrm>
            <a:off x="50292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Q</a:t>
            </a:r>
            <a:r>
              <a:rPr lang="en-US" sz="2400" baseline="-25000">
                <a:solidFill>
                  <a:srgbClr val="FF0000"/>
                </a:solidFill>
              </a:rPr>
              <a:t>D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  <p:sp>
        <p:nvSpPr>
          <p:cNvPr id="176154" name="Text Box 26"/>
          <p:cNvSpPr txBox="1">
            <a:spLocks noChangeArrowheads="1"/>
          </p:cNvSpPr>
          <p:nvPr/>
        </p:nvSpPr>
        <p:spPr bwMode="auto">
          <a:xfrm>
            <a:off x="57150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  <a:r>
              <a:rPr lang="en-US" sz="2400" baseline="-25000"/>
              <a:t>D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76155" name="Text Box 27"/>
          <p:cNvSpPr txBox="1">
            <a:spLocks noChangeArrowheads="1"/>
          </p:cNvSpPr>
          <p:nvPr/>
        </p:nvSpPr>
        <p:spPr bwMode="auto">
          <a:xfrm>
            <a:off x="2895600" y="37338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176156" name="Text Box 28"/>
          <p:cNvSpPr txBox="1">
            <a:spLocks noChangeArrowheads="1"/>
          </p:cNvSpPr>
          <p:nvPr/>
        </p:nvSpPr>
        <p:spPr bwMode="auto">
          <a:xfrm>
            <a:off x="3733800" y="3886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176157" name="Text Box 29"/>
          <p:cNvSpPr txBox="1">
            <a:spLocks noChangeArrowheads="1"/>
          </p:cNvSpPr>
          <p:nvPr/>
        </p:nvSpPr>
        <p:spPr bwMode="auto">
          <a:xfrm>
            <a:off x="4572000" y="37338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c</a:t>
            </a:r>
          </a:p>
        </p:txBody>
      </p:sp>
      <p:sp>
        <p:nvSpPr>
          <p:cNvPr id="176158" name="Text Box 30"/>
          <p:cNvSpPr txBox="1">
            <a:spLocks noChangeArrowheads="1"/>
          </p:cNvSpPr>
          <p:nvPr/>
        </p:nvSpPr>
        <p:spPr bwMode="auto">
          <a:xfrm>
            <a:off x="5486400" y="3886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d</a:t>
            </a:r>
          </a:p>
        </p:txBody>
      </p:sp>
      <p:sp>
        <p:nvSpPr>
          <p:cNvPr id="176159" name="Text Box 31"/>
          <p:cNvSpPr txBox="1">
            <a:spLocks noChangeArrowheads="1"/>
          </p:cNvSpPr>
          <p:nvPr/>
        </p:nvSpPr>
        <p:spPr bwMode="auto">
          <a:xfrm>
            <a:off x="2057400" y="2133600"/>
            <a:ext cx="8382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  <a:r>
              <a:rPr lang="en-US" sz="2400" baseline="-25000"/>
              <a:t>a</a:t>
            </a:r>
            <a:endParaRPr lang="en-US" sz="2400"/>
          </a:p>
        </p:txBody>
      </p:sp>
      <p:sp>
        <p:nvSpPr>
          <p:cNvPr id="176160" name="Text Box 32"/>
          <p:cNvSpPr txBox="1">
            <a:spLocks noChangeArrowheads="1"/>
          </p:cNvSpPr>
          <p:nvPr/>
        </p:nvSpPr>
        <p:spPr bwMode="auto">
          <a:xfrm>
            <a:off x="6400800" y="1295400"/>
            <a:ext cx="2209800" cy="831850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Effects on Welfare</a:t>
            </a:r>
          </a:p>
        </p:txBody>
      </p:sp>
      <p:sp>
        <p:nvSpPr>
          <p:cNvPr id="176163" name="Text Box 35"/>
          <p:cNvSpPr txBox="1">
            <a:spLocks noChangeArrowheads="1"/>
          </p:cNvSpPr>
          <p:nvPr/>
        </p:nvSpPr>
        <p:spPr bwMode="auto">
          <a:xfrm>
            <a:off x="6096000" y="2133600"/>
            <a:ext cx="2819400" cy="831850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Government gains +c</a:t>
            </a:r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38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8D19FB-2656-DE4E-8A1D-E06298F8B915}" type="slidenum">
              <a:rPr lang="en-US"/>
              <a:pPr/>
              <a:t>22</a:t>
            </a:fld>
            <a:endParaRPr lang="en-US"/>
          </a:p>
        </p:txBody>
      </p:sp>
      <p:sp>
        <p:nvSpPr>
          <p:cNvPr id="177190" name="Freeform 38" descr="Wide downward diagonal"/>
          <p:cNvSpPr>
            <a:spLocks/>
          </p:cNvSpPr>
          <p:nvPr/>
        </p:nvSpPr>
        <p:spPr bwMode="auto">
          <a:xfrm>
            <a:off x="3595688" y="3581400"/>
            <a:ext cx="442912" cy="766763"/>
          </a:xfrm>
          <a:custGeom>
            <a:avLst/>
            <a:gdLst/>
            <a:ahLst/>
            <a:cxnLst>
              <a:cxn ang="0">
                <a:pos x="279" y="0"/>
              </a:cxn>
              <a:cxn ang="0">
                <a:pos x="279" y="480"/>
              </a:cxn>
              <a:cxn ang="0">
                <a:pos x="0" y="483"/>
              </a:cxn>
              <a:cxn ang="0">
                <a:pos x="279" y="0"/>
              </a:cxn>
            </a:cxnLst>
            <a:rect l="0" t="0" r="r" b="b"/>
            <a:pathLst>
              <a:path w="279" h="483">
                <a:moveTo>
                  <a:pt x="279" y="0"/>
                </a:moveTo>
                <a:cubicBezTo>
                  <a:pt x="279" y="265"/>
                  <a:pt x="278" y="215"/>
                  <a:pt x="279" y="480"/>
                </a:cubicBezTo>
                <a:cubicBezTo>
                  <a:pt x="162" y="478"/>
                  <a:pt x="96" y="481"/>
                  <a:pt x="0" y="483"/>
                </a:cubicBezTo>
                <a:cubicBezTo>
                  <a:pt x="126" y="252"/>
                  <a:pt x="143" y="222"/>
                  <a:pt x="279" y="0"/>
                </a:cubicBezTo>
                <a:close/>
              </a:path>
            </a:pathLst>
          </a:custGeom>
          <a:pattFill prst="wdDnDiag">
            <a:fgClr>
              <a:srgbClr val="FF7C80"/>
            </a:fgClr>
            <a:bgClr>
              <a:schemeClr val="bg1"/>
            </a:bgClr>
          </a:pattFill>
          <a:ln w="9525">
            <a:noFill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7189" name="Freeform 37" descr="Wide downward diagonal"/>
          <p:cNvSpPr>
            <a:spLocks/>
          </p:cNvSpPr>
          <p:nvPr/>
        </p:nvSpPr>
        <p:spPr bwMode="auto">
          <a:xfrm>
            <a:off x="5486400" y="3581400"/>
            <a:ext cx="500063" cy="762000"/>
          </a:xfrm>
          <a:custGeom>
            <a:avLst/>
            <a:gdLst/>
            <a:ahLst/>
            <a:cxnLst>
              <a:cxn ang="0">
                <a:pos x="0" y="0"/>
              </a:cxn>
              <a:cxn ang="0">
                <a:pos x="0" y="480"/>
              </a:cxn>
              <a:cxn ang="0">
                <a:pos x="315" y="480"/>
              </a:cxn>
              <a:cxn ang="0">
                <a:pos x="0" y="0"/>
              </a:cxn>
            </a:cxnLst>
            <a:rect l="0" t="0" r="r" b="b"/>
            <a:pathLst>
              <a:path w="315" h="480">
                <a:moveTo>
                  <a:pt x="0" y="0"/>
                </a:moveTo>
                <a:cubicBezTo>
                  <a:pt x="0" y="265"/>
                  <a:pt x="1" y="215"/>
                  <a:pt x="0" y="480"/>
                </a:cubicBezTo>
                <a:cubicBezTo>
                  <a:pt x="128" y="478"/>
                  <a:pt x="210" y="478"/>
                  <a:pt x="315" y="480"/>
                </a:cubicBezTo>
                <a:cubicBezTo>
                  <a:pt x="177" y="249"/>
                  <a:pt x="149" y="222"/>
                  <a:pt x="0" y="0"/>
                </a:cubicBezTo>
                <a:close/>
              </a:path>
            </a:pathLst>
          </a:custGeom>
          <a:pattFill prst="wdDnDiag">
            <a:fgClr>
              <a:srgbClr val="FF7C80"/>
            </a:fgClr>
            <a:bgClr>
              <a:schemeClr val="bg1"/>
            </a:bgClr>
          </a:pattFill>
          <a:ln w="9525">
            <a:noFill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7155" name="Rectangle 3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Effects of Tariffs:  Small Country</a:t>
            </a:r>
          </a:p>
        </p:txBody>
      </p:sp>
      <p:sp>
        <p:nvSpPr>
          <p:cNvPr id="177156" name="Line 4"/>
          <p:cNvSpPr>
            <a:spLocks noChangeShapeType="1"/>
          </p:cNvSpPr>
          <p:nvPr/>
        </p:nvSpPr>
        <p:spPr bwMode="auto">
          <a:xfrm>
            <a:off x="2590800" y="1219200"/>
            <a:ext cx="0" cy="4572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7157" name="Line 5"/>
          <p:cNvSpPr>
            <a:spLocks noChangeShapeType="1"/>
          </p:cNvSpPr>
          <p:nvPr/>
        </p:nvSpPr>
        <p:spPr bwMode="auto">
          <a:xfrm>
            <a:off x="2590800" y="5791200"/>
            <a:ext cx="45720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7158" name="Line 6"/>
          <p:cNvSpPr>
            <a:spLocks noChangeShapeType="1"/>
          </p:cNvSpPr>
          <p:nvPr/>
        </p:nvSpPr>
        <p:spPr bwMode="auto">
          <a:xfrm flipH="1">
            <a:off x="3048000" y="1524000"/>
            <a:ext cx="2133600" cy="3810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7159" name="Line 7"/>
          <p:cNvSpPr>
            <a:spLocks noChangeShapeType="1"/>
          </p:cNvSpPr>
          <p:nvPr/>
        </p:nvSpPr>
        <p:spPr bwMode="auto">
          <a:xfrm>
            <a:off x="4191000" y="1524000"/>
            <a:ext cx="2438400" cy="3810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7160" name="Line 8"/>
          <p:cNvSpPr>
            <a:spLocks noChangeShapeType="1"/>
          </p:cNvSpPr>
          <p:nvPr/>
        </p:nvSpPr>
        <p:spPr bwMode="auto">
          <a:xfrm flipH="1">
            <a:off x="2590800" y="2362200"/>
            <a:ext cx="2133600" cy="0"/>
          </a:xfrm>
          <a:prstGeom prst="line">
            <a:avLst/>
          </a:prstGeom>
          <a:noFill/>
          <a:ln w="19050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7161" name="Line 9"/>
          <p:cNvSpPr>
            <a:spLocks noChangeShapeType="1"/>
          </p:cNvSpPr>
          <p:nvPr/>
        </p:nvSpPr>
        <p:spPr bwMode="auto">
          <a:xfrm>
            <a:off x="2590800" y="4343400"/>
            <a:ext cx="43434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7162" name="Text Box 10"/>
          <p:cNvSpPr txBox="1">
            <a:spLocks noChangeArrowheads="1"/>
          </p:cNvSpPr>
          <p:nvPr/>
        </p:nvSpPr>
        <p:spPr bwMode="auto">
          <a:xfrm>
            <a:off x="5105400" y="1219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S</a:t>
            </a:r>
          </a:p>
        </p:txBody>
      </p:sp>
      <p:sp>
        <p:nvSpPr>
          <p:cNvPr id="177163" name="Text Box 11"/>
          <p:cNvSpPr txBox="1">
            <a:spLocks noChangeArrowheads="1"/>
          </p:cNvSpPr>
          <p:nvPr/>
        </p:nvSpPr>
        <p:spPr bwMode="auto">
          <a:xfrm>
            <a:off x="6553200" y="51054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D</a:t>
            </a:r>
          </a:p>
        </p:txBody>
      </p:sp>
      <p:sp>
        <p:nvSpPr>
          <p:cNvPr id="177164" name="Text Box 12"/>
          <p:cNvSpPr txBox="1">
            <a:spLocks noChangeArrowheads="1"/>
          </p:cNvSpPr>
          <p:nvPr/>
        </p:nvSpPr>
        <p:spPr bwMode="auto">
          <a:xfrm>
            <a:off x="2057400" y="4038600"/>
            <a:ext cx="609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  <a:r>
              <a:rPr lang="en-US" sz="2400" baseline="-25000"/>
              <a:t>W</a:t>
            </a:r>
            <a:endParaRPr lang="en-US" sz="2400"/>
          </a:p>
        </p:txBody>
      </p:sp>
      <p:sp>
        <p:nvSpPr>
          <p:cNvPr id="177165" name="Text Box 13"/>
          <p:cNvSpPr txBox="1">
            <a:spLocks noChangeArrowheads="1"/>
          </p:cNvSpPr>
          <p:nvPr/>
        </p:nvSpPr>
        <p:spPr bwMode="auto">
          <a:xfrm>
            <a:off x="2133600" y="1143000"/>
            <a:ext cx="609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</a:p>
        </p:txBody>
      </p:sp>
      <p:sp>
        <p:nvSpPr>
          <p:cNvPr id="177166" name="Line 14"/>
          <p:cNvSpPr>
            <a:spLocks noChangeShapeType="1"/>
          </p:cNvSpPr>
          <p:nvPr/>
        </p:nvSpPr>
        <p:spPr bwMode="auto">
          <a:xfrm>
            <a:off x="3598863" y="4343400"/>
            <a:ext cx="0" cy="1447800"/>
          </a:xfrm>
          <a:prstGeom prst="line">
            <a:avLst/>
          </a:prstGeom>
          <a:noFill/>
          <a:ln w="28575">
            <a:solidFill>
              <a:schemeClr val="tx1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7167" name="Line 15"/>
          <p:cNvSpPr>
            <a:spLocks noChangeShapeType="1"/>
          </p:cNvSpPr>
          <p:nvPr/>
        </p:nvSpPr>
        <p:spPr bwMode="auto">
          <a:xfrm>
            <a:off x="5973763" y="4343400"/>
            <a:ext cx="0" cy="1447800"/>
          </a:xfrm>
          <a:prstGeom prst="line">
            <a:avLst/>
          </a:prstGeom>
          <a:noFill/>
          <a:ln w="28575">
            <a:solidFill>
              <a:schemeClr val="tx1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7168" name="Line 16"/>
          <p:cNvSpPr>
            <a:spLocks noChangeShapeType="1"/>
          </p:cNvSpPr>
          <p:nvPr/>
        </p:nvSpPr>
        <p:spPr bwMode="auto">
          <a:xfrm>
            <a:off x="2590800" y="3581400"/>
            <a:ext cx="4343400" cy="0"/>
          </a:xfrm>
          <a:prstGeom prst="line">
            <a:avLst/>
          </a:prstGeom>
          <a:noFill/>
          <a:ln w="38100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7169" name="Line 17"/>
          <p:cNvSpPr>
            <a:spLocks noChangeShapeType="1"/>
          </p:cNvSpPr>
          <p:nvPr/>
        </p:nvSpPr>
        <p:spPr bwMode="auto">
          <a:xfrm>
            <a:off x="4038600" y="3581400"/>
            <a:ext cx="0" cy="22098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7170" name="Line 18"/>
          <p:cNvSpPr>
            <a:spLocks noChangeShapeType="1"/>
          </p:cNvSpPr>
          <p:nvPr/>
        </p:nvSpPr>
        <p:spPr bwMode="auto">
          <a:xfrm>
            <a:off x="5486400" y="3581400"/>
            <a:ext cx="0" cy="22098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7171" name="Text Box 19"/>
          <p:cNvSpPr txBox="1">
            <a:spLocks noChangeArrowheads="1"/>
          </p:cNvSpPr>
          <p:nvPr/>
        </p:nvSpPr>
        <p:spPr bwMode="auto">
          <a:xfrm>
            <a:off x="1752600" y="3352800"/>
            <a:ext cx="990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P</a:t>
            </a:r>
            <a:r>
              <a:rPr lang="en-US" sz="2400" baseline="-25000">
                <a:solidFill>
                  <a:srgbClr val="FF0000"/>
                </a:solidFill>
              </a:rPr>
              <a:t>W</a:t>
            </a:r>
            <a:r>
              <a:rPr lang="en-US" sz="2400">
                <a:solidFill>
                  <a:srgbClr val="FF0000"/>
                </a:solidFill>
              </a:rPr>
              <a:t>+t</a:t>
            </a:r>
          </a:p>
        </p:txBody>
      </p:sp>
      <p:sp>
        <p:nvSpPr>
          <p:cNvPr id="177172" name="AutoShape 20"/>
          <p:cNvSpPr>
            <a:spLocks/>
          </p:cNvSpPr>
          <p:nvPr/>
        </p:nvSpPr>
        <p:spPr bwMode="auto">
          <a:xfrm>
            <a:off x="1676400" y="3581400"/>
            <a:ext cx="76200" cy="762000"/>
          </a:xfrm>
          <a:prstGeom prst="leftBrace">
            <a:avLst>
              <a:gd name="adj1" fmla="val 83333"/>
              <a:gd name="adj2" fmla="val 50000"/>
            </a:avLst>
          </a:prstGeom>
          <a:noFill/>
          <a:ln w="2857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7173" name="Text Box 21"/>
          <p:cNvSpPr txBox="1">
            <a:spLocks noChangeArrowheads="1"/>
          </p:cNvSpPr>
          <p:nvPr/>
        </p:nvSpPr>
        <p:spPr bwMode="auto">
          <a:xfrm rot="-1391916">
            <a:off x="762000" y="3810000"/>
            <a:ext cx="990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Tariff</a:t>
            </a:r>
          </a:p>
        </p:txBody>
      </p:sp>
      <p:sp>
        <p:nvSpPr>
          <p:cNvPr id="177174" name="Text Box 22"/>
          <p:cNvSpPr txBox="1">
            <a:spLocks noChangeArrowheads="1"/>
          </p:cNvSpPr>
          <p:nvPr/>
        </p:nvSpPr>
        <p:spPr bwMode="auto">
          <a:xfrm>
            <a:off x="6934200" y="57150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</a:p>
        </p:txBody>
      </p:sp>
      <p:sp>
        <p:nvSpPr>
          <p:cNvPr id="177175" name="Text Box 23"/>
          <p:cNvSpPr txBox="1">
            <a:spLocks noChangeArrowheads="1"/>
          </p:cNvSpPr>
          <p:nvPr/>
        </p:nvSpPr>
        <p:spPr bwMode="auto">
          <a:xfrm>
            <a:off x="31242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  <a:r>
              <a:rPr lang="en-US" sz="2400" baseline="-25000"/>
              <a:t>S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77176" name="Text Box 24"/>
          <p:cNvSpPr txBox="1">
            <a:spLocks noChangeArrowheads="1"/>
          </p:cNvSpPr>
          <p:nvPr/>
        </p:nvSpPr>
        <p:spPr bwMode="auto">
          <a:xfrm>
            <a:off x="38100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Q</a:t>
            </a:r>
            <a:r>
              <a:rPr lang="en-US" sz="2400" baseline="-25000">
                <a:solidFill>
                  <a:srgbClr val="FF0000"/>
                </a:solidFill>
              </a:rPr>
              <a:t>S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  <p:sp>
        <p:nvSpPr>
          <p:cNvPr id="177177" name="Text Box 25"/>
          <p:cNvSpPr txBox="1">
            <a:spLocks noChangeArrowheads="1"/>
          </p:cNvSpPr>
          <p:nvPr/>
        </p:nvSpPr>
        <p:spPr bwMode="auto">
          <a:xfrm>
            <a:off x="50292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Q</a:t>
            </a:r>
            <a:r>
              <a:rPr lang="en-US" sz="2400" baseline="-25000">
                <a:solidFill>
                  <a:srgbClr val="FF0000"/>
                </a:solidFill>
              </a:rPr>
              <a:t>D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  <p:sp>
        <p:nvSpPr>
          <p:cNvPr id="177178" name="Text Box 26"/>
          <p:cNvSpPr txBox="1">
            <a:spLocks noChangeArrowheads="1"/>
          </p:cNvSpPr>
          <p:nvPr/>
        </p:nvSpPr>
        <p:spPr bwMode="auto">
          <a:xfrm>
            <a:off x="57150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  <a:r>
              <a:rPr lang="en-US" sz="2400" baseline="-25000"/>
              <a:t>D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77179" name="Text Box 27"/>
          <p:cNvSpPr txBox="1">
            <a:spLocks noChangeArrowheads="1"/>
          </p:cNvSpPr>
          <p:nvPr/>
        </p:nvSpPr>
        <p:spPr bwMode="auto">
          <a:xfrm>
            <a:off x="2895600" y="37338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177180" name="Text Box 28"/>
          <p:cNvSpPr txBox="1">
            <a:spLocks noChangeArrowheads="1"/>
          </p:cNvSpPr>
          <p:nvPr/>
        </p:nvSpPr>
        <p:spPr bwMode="auto">
          <a:xfrm>
            <a:off x="3733800" y="3886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177181" name="Text Box 29"/>
          <p:cNvSpPr txBox="1">
            <a:spLocks noChangeArrowheads="1"/>
          </p:cNvSpPr>
          <p:nvPr/>
        </p:nvSpPr>
        <p:spPr bwMode="auto">
          <a:xfrm>
            <a:off x="4572000" y="37338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c</a:t>
            </a:r>
          </a:p>
        </p:txBody>
      </p:sp>
      <p:sp>
        <p:nvSpPr>
          <p:cNvPr id="177182" name="Text Box 30"/>
          <p:cNvSpPr txBox="1">
            <a:spLocks noChangeArrowheads="1"/>
          </p:cNvSpPr>
          <p:nvPr/>
        </p:nvSpPr>
        <p:spPr bwMode="auto">
          <a:xfrm>
            <a:off x="5486400" y="3886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d</a:t>
            </a:r>
          </a:p>
        </p:txBody>
      </p:sp>
      <p:sp>
        <p:nvSpPr>
          <p:cNvPr id="177183" name="Text Box 31"/>
          <p:cNvSpPr txBox="1">
            <a:spLocks noChangeArrowheads="1"/>
          </p:cNvSpPr>
          <p:nvPr/>
        </p:nvSpPr>
        <p:spPr bwMode="auto">
          <a:xfrm>
            <a:off x="2057400" y="2133600"/>
            <a:ext cx="8382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  <a:r>
              <a:rPr lang="en-US" sz="2400" baseline="-25000"/>
              <a:t>a</a:t>
            </a:r>
            <a:endParaRPr lang="en-US" sz="2400"/>
          </a:p>
        </p:txBody>
      </p:sp>
      <p:sp>
        <p:nvSpPr>
          <p:cNvPr id="177184" name="Text Box 32"/>
          <p:cNvSpPr txBox="1">
            <a:spLocks noChangeArrowheads="1"/>
          </p:cNvSpPr>
          <p:nvPr/>
        </p:nvSpPr>
        <p:spPr bwMode="auto">
          <a:xfrm>
            <a:off x="6400800" y="1295400"/>
            <a:ext cx="2209800" cy="831850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Effects on Welfare</a:t>
            </a:r>
          </a:p>
        </p:txBody>
      </p:sp>
      <p:sp>
        <p:nvSpPr>
          <p:cNvPr id="177186" name="Text Box 34"/>
          <p:cNvSpPr txBox="1">
            <a:spLocks noChangeArrowheads="1"/>
          </p:cNvSpPr>
          <p:nvPr/>
        </p:nvSpPr>
        <p:spPr bwMode="auto">
          <a:xfrm>
            <a:off x="6400800" y="2133600"/>
            <a:ext cx="2209800" cy="831850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Net for country </a:t>
            </a:r>
            <a:r>
              <a:rPr lang="en-US" sz="2400">
                <a:solidFill>
                  <a:srgbClr val="FF0000"/>
                </a:solidFill>
                <a:ea typeface="Arial" pitchFamily="-65" charset="0"/>
                <a:cs typeface="Arial" pitchFamily="-65" charset="0"/>
              </a:rPr>
              <a:t>−</a:t>
            </a:r>
            <a:r>
              <a:rPr lang="en-US" sz="2400">
                <a:solidFill>
                  <a:srgbClr val="FF0000"/>
                </a:solidFill>
              </a:rPr>
              <a:t>(b+d)</a:t>
            </a:r>
          </a:p>
        </p:txBody>
      </p:sp>
      <p:sp>
        <p:nvSpPr>
          <p:cNvPr id="177187" name="Text Box 35"/>
          <p:cNvSpPr txBox="1">
            <a:spLocks noChangeArrowheads="1"/>
          </p:cNvSpPr>
          <p:nvPr/>
        </p:nvSpPr>
        <p:spPr bwMode="auto">
          <a:xfrm>
            <a:off x="7239000" y="3657600"/>
            <a:ext cx="1295400" cy="1562100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Country </a:t>
            </a:r>
            <a:r>
              <a:rPr lang="en-US" sz="2400" u="sng">
                <a:solidFill>
                  <a:srgbClr val="FF0000"/>
                </a:solidFill>
              </a:rPr>
              <a:t>loses</a:t>
            </a:r>
            <a:r>
              <a:rPr lang="en-US" sz="2400">
                <a:solidFill>
                  <a:srgbClr val="FF0000"/>
                </a:solidFill>
              </a:rPr>
              <a:t> from</a:t>
            </a:r>
            <a:r>
              <a:rPr lang="en-US" sz="2400">
                <a:solidFill>
                  <a:srgbClr val="008000"/>
                </a:solidFill>
              </a:rPr>
              <a:t> </a:t>
            </a:r>
            <a:r>
              <a:rPr lang="en-US" sz="2400">
                <a:solidFill>
                  <a:srgbClr val="FF0000"/>
                </a:solidFill>
              </a:rPr>
              <a:t>tariff</a:t>
            </a:r>
          </a:p>
        </p:txBody>
      </p:sp>
      <p:sp>
        <p:nvSpPr>
          <p:cNvPr id="177188" name="AutoShape 36"/>
          <p:cNvSpPr>
            <a:spLocks noChangeArrowheads="1"/>
          </p:cNvSpPr>
          <p:nvPr/>
        </p:nvSpPr>
        <p:spPr bwMode="auto">
          <a:xfrm>
            <a:off x="7772400" y="2971800"/>
            <a:ext cx="228600" cy="685800"/>
          </a:xfrm>
          <a:prstGeom prst="downArrow">
            <a:avLst>
              <a:gd name="adj1" fmla="val 50000"/>
              <a:gd name="adj2" fmla="val 75000"/>
            </a:avLst>
          </a:prstGeom>
          <a:solidFill>
            <a:srgbClr val="FF0000"/>
          </a:solidFill>
          <a:ln w="9525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 vert="eaVert"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71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71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7187" grpId="0" animBg="1"/>
      <p:bldP spid="177188" grpId="0" animBg="1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3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421119-3696-CB4B-A345-3B4355811B53}" type="slidenum">
              <a:rPr lang="en-US"/>
              <a:pPr/>
              <a:t>23</a:t>
            </a:fld>
            <a:endParaRPr lang="en-US"/>
          </a:p>
        </p:txBody>
      </p:sp>
      <p:sp>
        <p:nvSpPr>
          <p:cNvPr id="1617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Effects of Tariffs:  Small Country</a:t>
            </a:r>
          </a:p>
        </p:txBody>
      </p:sp>
      <p:sp>
        <p:nvSpPr>
          <p:cNvPr id="16179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2743200" y="1524000"/>
            <a:ext cx="5486400" cy="2286000"/>
          </a:xfrm>
          <a:ln w="28575">
            <a:solidFill>
              <a:srgbClr val="FF0000"/>
            </a:solidFill>
          </a:ln>
        </p:spPr>
        <p:txBody>
          <a:bodyPr/>
          <a:lstStyle/>
          <a:p>
            <a:r>
              <a:rPr lang="en-US" sz="2400" dirty="0"/>
              <a:t>Suppliers gain		+a</a:t>
            </a:r>
          </a:p>
          <a:p>
            <a:r>
              <a:rPr lang="en-US" sz="2400" dirty="0"/>
              <a:t>Demanders lose		</a:t>
            </a:r>
            <a:r>
              <a:rPr lang="en-US" sz="2400" dirty="0">
                <a:ea typeface="Arial" pitchFamily="-65" charset="0"/>
                <a:cs typeface="Arial" pitchFamily="-65" charset="0"/>
              </a:rPr>
              <a:t>−(</a:t>
            </a:r>
            <a:r>
              <a:rPr lang="en-US" sz="2400" dirty="0" err="1">
                <a:ea typeface="Arial" pitchFamily="-65" charset="0"/>
                <a:cs typeface="Arial" pitchFamily="-65" charset="0"/>
              </a:rPr>
              <a:t>a+b+c+d</a:t>
            </a:r>
            <a:r>
              <a:rPr lang="en-US" sz="2400" dirty="0">
                <a:ea typeface="Arial" pitchFamily="-65" charset="0"/>
                <a:cs typeface="Arial" pitchFamily="-65" charset="0"/>
              </a:rPr>
              <a:t>)</a:t>
            </a:r>
          </a:p>
          <a:p>
            <a:r>
              <a:rPr lang="en-US" sz="2400" dirty="0">
                <a:ea typeface="Arial" pitchFamily="-65" charset="0"/>
                <a:cs typeface="Arial" pitchFamily="-65" charset="0"/>
              </a:rPr>
              <a:t>Government gains	+</a:t>
            </a:r>
            <a:r>
              <a:rPr lang="en-US" sz="2400" dirty="0" err="1">
                <a:ea typeface="Arial" pitchFamily="-65" charset="0"/>
                <a:cs typeface="Arial" pitchFamily="-65" charset="0"/>
              </a:rPr>
              <a:t>c</a:t>
            </a:r>
            <a:endParaRPr lang="en-US" sz="2400" dirty="0">
              <a:ea typeface="Arial" pitchFamily="-65" charset="0"/>
              <a:cs typeface="Arial" pitchFamily="-65" charset="0"/>
            </a:endParaRPr>
          </a:p>
          <a:p>
            <a:r>
              <a:rPr lang="en-US" sz="2400" dirty="0">
                <a:ea typeface="Arial" pitchFamily="-65" charset="0"/>
                <a:cs typeface="Arial" pitchFamily="-65" charset="0"/>
              </a:rPr>
              <a:t>Net effect on country</a:t>
            </a:r>
          </a:p>
          <a:p>
            <a:pPr>
              <a:buFontTx/>
              <a:buNone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			Loss =		−(</a:t>
            </a:r>
            <a:r>
              <a:rPr lang="en-US" sz="2400" dirty="0" err="1">
                <a:ea typeface="Arial" pitchFamily="-65" charset="0"/>
                <a:cs typeface="Arial" pitchFamily="-65" charset="0"/>
              </a:rPr>
              <a:t>b+d</a:t>
            </a:r>
            <a:r>
              <a:rPr lang="en-US" sz="2400" dirty="0">
                <a:ea typeface="Arial" pitchFamily="-65" charset="0"/>
                <a:cs typeface="Arial" pitchFamily="-65" charset="0"/>
              </a:rPr>
              <a:t>)</a:t>
            </a:r>
          </a:p>
          <a:p>
            <a:endParaRPr lang="en-US" sz="2400" dirty="0"/>
          </a:p>
          <a:p>
            <a:endParaRPr lang="en-US" dirty="0"/>
          </a:p>
          <a:p>
            <a:endParaRPr lang="en-US" dirty="0"/>
          </a:p>
        </p:txBody>
      </p:sp>
      <p:grpSp>
        <p:nvGrpSpPr>
          <p:cNvPr id="161796" name="Group 4"/>
          <p:cNvGrpSpPr>
            <a:grpSpLocks noChangeAspect="1"/>
          </p:cNvGrpSpPr>
          <p:nvPr/>
        </p:nvGrpSpPr>
        <p:grpSpPr bwMode="auto">
          <a:xfrm>
            <a:off x="457200" y="3657600"/>
            <a:ext cx="2963863" cy="2638425"/>
            <a:chOff x="3910" y="289"/>
            <a:chExt cx="7500" cy="6677"/>
          </a:xfrm>
        </p:grpSpPr>
        <p:sp>
          <p:nvSpPr>
            <p:cNvPr id="161797" name="AutoShape 5"/>
            <p:cNvSpPr>
              <a:spLocks noChangeAspect="1" noChangeArrowheads="1"/>
            </p:cNvSpPr>
            <p:nvPr/>
          </p:nvSpPr>
          <p:spPr bwMode="auto">
            <a:xfrm>
              <a:off x="3910" y="289"/>
              <a:ext cx="7500" cy="667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1798" name="Line 6"/>
            <p:cNvSpPr>
              <a:spLocks noChangeShapeType="1"/>
            </p:cNvSpPr>
            <p:nvPr/>
          </p:nvSpPr>
          <p:spPr bwMode="auto">
            <a:xfrm>
              <a:off x="5010" y="389"/>
              <a:ext cx="0" cy="600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1799" name="Line 7"/>
            <p:cNvSpPr>
              <a:spLocks noChangeShapeType="1"/>
            </p:cNvSpPr>
            <p:nvPr/>
          </p:nvSpPr>
          <p:spPr bwMode="auto">
            <a:xfrm>
              <a:off x="5010" y="6389"/>
              <a:ext cx="6000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1800" name="Line 8"/>
            <p:cNvSpPr>
              <a:spLocks noChangeShapeType="1"/>
            </p:cNvSpPr>
            <p:nvPr/>
          </p:nvSpPr>
          <p:spPr bwMode="auto">
            <a:xfrm flipH="1">
              <a:off x="5610" y="789"/>
              <a:ext cx="2800" cy="500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1801" name="Line 9"/>
            <p:cNvSpPr>
              <a:spLocks noChangeShapeType="1"/>
            </p:cNvSpPr>
            <p:nvPr/>
          </p:nvSpPr>
          <p:spPr bwMode="auto">
            <a:xfrm>
              <a:off x="7110" y="789"/>
              <a:ext cx="3200" cy="500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1802" name="Line 10"/>
            <p:cNvSpPr>
              <a:spLocks noChangeShapeType="1"/>
            </p:cNvSpPr>
            <p:nvPr/>
          </p:nvSpPr>
          <p:spPr bwMode="auto">
            <a:xfrm flipH="1">
              <a:off x="5010" y="1889"/>
              <a:ext cx="2800" cy="0"/>
            </a:xfrm>
            <a:prstGeom prst="line">
              <a:avLst/>
            </a:prstGeom>
            <a:noFill/>
            <a:ln w="19050">
              <a:solidFill>
                <a:srgbClr val="000000"/>
              </a:solidFill>
              <a:prstDash val="dash"/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1803" name="Line 11"/>
            <p:cNvSpPr>
              <a:spLocks noChangeShapeType="1"/>
            </p:cNvSpPr>
            <p:nvPr/>
          </p:nvSpPr>
          <p:spPr bwMode="auto">
            <a:xfrm>
              <a:off x="5010" y="4489"/>
              <a:ext cx="5700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1804" name="Text Box 12"/>
            <p:cNvSpPr txBox="1">
              <a:spLocks noChangeArrowheads="1"/>
            </p:cNvSpPr>
            <p:nvPr/>
          </p:nvSpPr>
          <p:spPr bwMode="auto">
            <a:xfrm>
              <a:off x="8310" y="389"/>
              <a:ext cx="700" cy="57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47238" tIns="23619" rIns="47238" bIns="23619">
              <a:prstTxWarp prst="textNoShape">
                <a:avLst/>
              </a:prstTxWarp>
            </a:bodyPr>
            <a:lstStyle/>
            <a:p>
              <a:r>
                <a:rPr lang="en-US" sz="1200">
                  <a:solidFill>
                    <a:srgbClr val="000000"/>
                  </a:solidFill>
                </a:rPr>
                <a:t>S</a:t>
              </a:r>
              <a:endParaRPr lang="en-US"/>
            </a:p>
          </p:txBody>
        </p:sp>
        <p:sp>
          <p:nvSpPr>
            <p:cNvPr id="161805" name="Text Box 13"/>
            <p:cNvSpPr txBox="1">
              <a:spLocks noChangeArrowheads="1"/>
            </p:cNvSpPr>
            <p:nvPr/>
          </p:nvSpPr>
          <p:spPr bwMode="auto">
            <a:xfrm>
              <a:off x="10210" y="5489"/>
              <a:ext cx="700" cy="57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47238" tIns="23619" rIns="47238" bIns="23619">
              <a:prstTxWarp prst="textNoShape">
                <a:avLst/>
              </a:prstTxWarp>
            </a:bodyPr>
            <a:lstStyle/>
            <a:p>
              <a:r>
                <a:rPr lang="en-US" sz="1200">
                  <a:solidFill>
                    <a:srgbClr val="000000"/>
                  </a:solidFill>
                </a:rPr>
                <a:t>D</a:t>
              </a:r>
              <a:endParaRPr lang="en-US"/>
            </a:p>
          </p:txBody>
        </p:sp>
        <p:sp>
          <p:nvSpPr>
            <p:cNvPr id="161806" name="Text Box 14"/>
            <p:cNvSpPr txBox="1">
              <a:spLocks noChangeArrowheads="1"/>
            </p:cNvSpPr>
            <p:nvPr/>
          </p:nvSpPr>
          <p:spPr bwMode="auto">
            <a:xfrm>
              <a:off x="4310" y="4089"/>
              <a:ext cx="800" cy="57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47238" tIns="23619" rIns="47238" bIns="23619">
              <a:prstTxWarp prst="textNoShape">
                <a:avLst/>
              </a:prstTxWarp>
            </a:bodyPr>
            <a:lstStyle/>
            <a:p>
              <a:r>
                <a:rPr lang="en-US" sz="1200">
                  <a:solidFill>
                    <a:srgbClr val="000000"/>
                  </a:solidFill>
                </a:rPr>
                <a:t>P</a:t>
              </a:r>
              <a:r>
                <a:rPr lang="en-US" sz="1200" baseline="-25000">
                  <a:solidFill>
                    <a:srgbClr val="000000"/>
                  </a:solidFill>
                </a:rPr>
                <a:t>W</a:t>
              </a:r>
              <a:endParaRPr lang="en-US"/>
            </a:p>
          </p:txBody>
        </p:sp>
        <p:sp>
          <p:nvSpPr>
            <p:cNvPr id="161807" name="Text Box 15"/>
            <p:cNvSpPr txBox="1">
              <a:spLocks noChangeArrowheads="1"/>
            </p:cNvSpPr>
            <p:nvPr/>
          </p:nvSpPr>
          <p:spPr bwMode="auto">
            <a:xfrm>
              <a:off x="4410" y="289"/>
              <a:ext cx="800" cy="57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47238" tIns="23619" rIns="47238" bIns="23619">
              <a:prstTxWarp prst="textNoShape">
                <a:avLst/>
              </a:prstTxWarp>
            </a:bodyPr>
            <a:lstStyle/>
            <a:p>
              <a:r>
                <a:rPr lang="en-US" sz="1200">
                  <a:solidFill>
                    <a:srgbClr val="000000"/>
                  </a:solidFill>
                </a:rPr>
                <a:t>P</a:t>
              </a:r>
              <a:endParaRPr lang="en-US"/>
            </a:p>
          </p:txBody>
        </p:sp>
        <p:sp>
          <p:nvSpPr>
            <p:cNvPr id="161808" name="Line 16"/>
            <p:cNvSpPr>
              <a:spLocks noChangeShapeType="1"/>
            </p:cNvSpPr>
            <p:nvPr/>
          </p:nvSpPr>
          <p:spPr bwMode="auto">
            <a:xfrm>
              <a:off x="6310" y="4489"/>
              <a:ext cx="0" cy="1900"/>
            </a:xfrm>
            <a:prstGeom prst="line">
              <a:avLst/>
            </a:prstGeom>
            <a:noFill/>
            <a:ln w="28575">
              <a:solidFill>
                <a:srgbClr val="000000"/>
              </a:solidFill>
              <a:prstDash val="lgDash"/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1809" name="Line 17"/>
            <p:cNvSpPr>
              <a:spLocks noChangeShapeType="1"/>
            </p:cNvSpPr>
            <p:nvPr/>
          </p:nvSpPr>
          <p:spPr bwMode="auto">
            <a:xfrm>
              <a:off x="9410" y="4489"/>
              <a:ext cx="0" cy="1900"/>
            </a:xfrm>
            <a:prstGeom prst="line">
              <a:avLst/>
            </a:prstGeom>
            <a:noFill/>
            <a:ln w="28575">
              <a:solidFill>
                <a:srgbClr val="000000"/>
              </a:solidFill>
              <a:prstDash val="lgDash"/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1810" name="Line 18"/>
            <p:cNvSpPr>
              <a:spLocks noChangeShapeType="1"/>
            </p:cNvSpPr>
            <p:nvPr/>
          </p:nvSpPr>
          <p:spPr bwMode="auto">
            <a:xfrm>
              <a:off x="5010" y="3489"/>
              <a:ext cx="5700" cy="0"/>
            </a:xfrm>
            <a:prstGeom prst="line">
              <a:avLst/>
            </a:prstGeom>
            <a:noFill/>
            <a:ln w="38100">
              <a:solidFill>
                <a:srgbClr val="FF0000"/>
              </a:solidFill>
              <a:prstDash val="lgDash"/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1811" name="Line 19"/>
            <p:cNvSpPr>
              <a:spLocks noChangeShapeType="1"/>
            </p:cNvSpPr>
            <p:nvPr/>
          </p:nvSpPr>
          <p:spPr bwMode="auto">
            <a:xfrm>
              <a:off x="6910" y="3489"/>
              <a:ext cx="0" cy="2900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prstDash val="lgDash"/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1812" name="Line 20"/>
            <p:cNvSpPr>
              <a:spLocks noChangeShapeType="1"/>
            </p:cNvSpPr>
            <p:nvPr/>
          </p:nvSpPr>
          <p:spPr bwMode="auto">
            <a:xfrm>
              <a:off x="8810" y="3489"/>
              <a:ext cx="0" cy="2900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prstDash val="lgDash"/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1813" name="Text Box 21"/>
            <p:cNvSpPr txBox="1">
              <a:spLocks noChangeArrowheads="1"/>
            </p:cNvSpPr>
            <p:nvPr/>
          </p:nvSpPr>
          <p:spPr bwMode="auto">
            <a:xfrm>
              <a:off x="3910" y="3189"/>
              <a:ext cx="1300" cy="57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47238" tIns="23619" rIns="47238" bIns="23619">
              <a:prstTxWarp prst="textNoShape">
                <a:avLst/>
              </a:prstTxWarp>
            </a:bodyPr>
            <a:lstStyle/>
            <a:p>
              <a:r>
                <a:rPr lang="en-US" sz="1200">
                  <a:solidFill>
                    <a:srgbClr val="FF0000"/>
                  </a:solidFill>
                </a:rPr>
                <a:t>P</a:t>
              </a:r>
              <a:r>
                <a:rPr lang="en-US" sz="1200" baseline="-25000">
                  <a:solidFill>
                    <a:srgbClr val="FF0000"/>
                  </a:solidFill>
                </a:rPr>
                <a:t>W</a:t>
              </a:r>
              <a:r>
                <a:rPr lang="en-US" sz="1200">
                  <a:solidFill>
                    <a:srgbClr val="FF0000"/>
                  </a:solidFill>
                </a:rPr>
                <a:t>+t</a:t>
              </a:r>
              <a:endParaRPr lang="en-US"/>
            </a:p>
          </p:txBody>
        </p:sp>
        <p:sp>
          <p:nvSpPr>
            <p:cNvPr id="161814" name="Text Box 22"/>
            <p:cNvSpPr txBox="1">
              <a:spLocks noChangeArrowheads="1"/>
            </p:cNvSpPr>
            <p:nvPr/>
          </p:nvSpPr>
          <p:spPr bwMode="auto">
            <a:xfrm>
              <a:off x="10710" y="6289"/>
              <a:ext cx="700" cy="57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47238" tIns="23619" rIns="47238" bIns="23619">
              <a:prstTxWarp prst="textNoShape">
                <a:avLst/>
              </a:prstTxWarp>
            </a:bodyPr>
            <a:lstStyle/>
            <a:p>
              <a:r>
                <a:rPr lang="en-US" sz="1200">
                  <a:solidFill>
                    <a:srgbClr val="000000"/>
                  </a:solidFill>
                </a:rPr>
                <a:t>Q</a:t>
              </a:r>
              <a:endParaRPr lang="en-US"/>
            </a:p>
          </p:txBody>
        </p:sp>
        <p:sp>
          <p:nvSpPr>
            <p:cNvPr id="161815" name="Text Box 23"/>
            <p:cNvSpPr txBox="1">
              <a:spLocks noChangeArrowheads="1"/>
            </p:cNvSpPr>
            <p:nvPr/>
          </p:nvSpPr>
          <p:spPr bwMode="auto">
            <a:xfrm>
              <a:off x="5710" y="6389"/>
              <a:ext cx="1000" cy="57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47238" tIns="23619" rIns="47238" bIns="23619">
              <a:prstTxWarp prst="textNoShape">
                <a:avLst/>
              </a:prstTxWarp>
            </a:bodyPr>
            <a:lstStyle/>
            <a:p>
              <a:r>
                <a:rPr lang="en-US" sz="1200">
                  <a:solidFill>
                    <a:srgbClr val="000000"/>
                  </a:solidFill>
                </a:rPr>
                <a:t>Q</a:t>
              </a:r>
              <a:r>
                <a:rPr lang="en-US" sz="1200" baseline="-25000">
                  <a:solidFill>
                    <a:srgbClr val="000000"/>
                  </a:solidFill>
                </a:rPr>
                <a:t>S</a:t>
              </a:r>
              <a:r>
                <a:rPr lang="en-US" sz="1200" baseline="30000">
                  <a:solidFill>
                    <a:srgbClr val="000000"/>
                  </a:solidFill>
                </a:rPr>
                <a:t>0</a:t>
              </a:r>
              <a:endParaRPr lang="en-US"/>
            </a:p>
          </p:txBody>
        </p:sp>
        <p:sp>
          <p:nvSpPr>
            <p:cNvPr id="161816" name="Text Box 24"/>
            <p:cNvSpPr txBox="1">
              <a:spLocks noChangeArrowheads="1"/>
            </p:cNvSpPr>
            <p:nvPr/>
          </p:nvSpPr>
          <p:spPr bwMode="auto">
            <a:xfrm>
              <a:off x="6610" y="6389"/>
              <a:ext cx="1000" cy="57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47238" tIns="23619" rIns="47238" bIns="23619">
              <a:prstTxWarp prst="textNoShape">
                <a:avLst/>
              </a:prstTxWarp>
            </a:bodyPr>
            <a:lstStyle/>
            <a:p>
              <a:r>
                <a:rPr lang="en-US" sz="1200">
                  <a:solidFill>
                    <a:srgbClr val="FF0000"/>
                  </a:solidFill>
                </a:rPr>
                <a:t>Q</a:t>
              </a:r>
              <a:r>
                <a:rPr lang="en-US" sz="1200" baseline="-25000">
                  <a:solidFill>
                    <a:srgbClr val="FF0000"/>
                  </a:solidFill>
                </a:rPr>
                <a:t>S</a:t>
              </a:r>
              <a:r>
                <a:rPr lang="en-US" sz="1200" baseline="30000">
                  <a:solidFill>
                    <a:srgbClr val="FF0000"/>
                  </a:solidFill>
                </a:rPr>
                <a:t>1</a:t>
              </a:r>
              <a:endParaRPr lang="en-US"/>
            </a:p>
          </p:txBody>
        </p:sp>
        <p:sp>
          <p:nvSpPr>
            <p:cNvPr id="161817" name="Text Box 25"/>
            <p:cNvSpPr txBox="1">
              <a:spLocks noChangeArrowheads="1"/>
            </p:cNvSpPr>
            <p:nvPr/>
          </p:nvSpPr>
          <p:spPr bwMode="auto">
            <a:xfrm>
              <a:off x="8210" y="6389"/>
              <a:ext cx="1000" cy="57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47238" tIns="23619" rIns="47238" bIns="23619">
              <a:prstTxWarp prst="textNoShape">
                <a:avLst/>
              </a:prstTxWarp>
            </a:bodyPr>
            <a:lstStyle/>
            <a:p>
              <a:r>
                <a:rPr lang="en-US" sz="1200">
                  <a:solidFill>
                    <a:srgbClr val="FF0000"/>
                  </a:solidFill>
                </a:rPr>
                <a:t>Q</a:t>
              </a:r>
              <a:r>
                <a:rPr lang="en-US" sz="1200" baseline="-25000">
                  <a:solidFill>
                    <a:srgbClr val="FF0000"/>
                  </a:solidFill>
                </a:rPr>
                <a:t>D</a:t>
              </a:r>
              <a:r>
                <a:rPr lang="en-US" sz="1200" baseline="30000">
                  <a:solidFill>
                    <a:srgbClr val="FF0000"/>
                  </a:solidFill>
                </a:rPr>
                <a:t>1</a:t>
              </a:r>
              <a:endParaRPr lang="en-US"/>
            </a:p>
          </p:txBody>
        </p:sp>
        <p:sp>
          <p:nvSpPr>
            <p:cNvPr id="161818" name="Text Box 26"/>
            <p:cNvSpPr txBox="1">
              <a:spLocks noChangeArrowheads="1"/>
            </p:cNvSpPr>
            <p:nvPr/>
          </p:nvSpPr>
          <p:spPr bwMode="auto">
            <a:xfrm>
              <a:off x="9110" y="6389"/>
              <a:ext cx="1000" cy="57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47238" tIns="23619" rIns="47238" bIns="23619">
              <a:prstTxWarp prst="textNoShape">
                <a:avLst/>
              </a:prstTxWarp>
            </a:bodyPr>
            <a:lstStyle/>
            <a:p>
              <a:r>
                <a:rPr lang="en-US" sz="1200">
                  <a:solidFill>
                    <a:srgbClr val="000000"/>
                  </a:solidFill>
                </a:rPr>
                <a:t>Q</a:t>
              </a:r>
              <a:r>
                <a:rPr lang="en-US" sz="1200" baseline="-25000">
                  <a:solidFill>
                    <a:srgbClr val="000000"/>
                  </a:solidFill>
                </a:rPr>
                <a:t>D</a:t>
              </a:r>
              <a:r>
                <a:rPr lang="en-US" sz="1200" baseline="30000">
                  <a:solidFill>
                    <a:srgbClr val="000000"/>
                  </a:solidFill>
                </a:rPr>
                <a:t>0</a:t>
              </a:r>
              <a:endParaRPr lang="en-US"/>
            </a:p>
          </p:txBody>
        </p:sp>
        <p:sp>
          <p:nvSpPr>
            <p:cNvPr id="161819" name="Text Box 27"/>
            <p:cNvSpPr txBox="1">
              <a:spLocks noChangeArrowheads="1"/>
            </p:cNvSpPr>
            <p:nvPr/>
          </p:nvSpPr>
          <p:spPr bwMode="auto">
            <a:xfrm>
              <a:off x="5390" y="3444"/>
              <a:ext cx="699" cy="96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47238" tIns="23619" rIns="47238" bIns="23619">
              <a:prstTxWarp prst="textNoShape">
                <a:avLst/>
              </a:prstTxWarp>
            </a:bodyPr>
            <a:lstStyle/>
            <a:p>
              <a:r>
                <a:rPr lang="en-US" sz="2200">
                  <a:solidFill>
                    <a:srgbClr val="FF0000"/>
                  </a:solidFill>
                </a:rPr>
                <a:t>a</a:t>
              </a:r>
              <a:endParaRPr lang="en-US"/>
            </a:p>
          </p:txBody>
        </p:sp>
        <p:sp>
          <p:nvSpPr>
            <p:cNvPr id="161820" name="Text Box 28"/>
            <p:cNvSpPr txBox="1">
              <a:spLocks noChangeArrowheads="1"/>
            </p:cNvSpPr>
            <p:nvPr/>
          </p:nvSpPr>
          <p:spPr bwMode="auto">
            <a:xfrm>
              <a:off x="6388" y="3705"/>
              <a:ext cx="699" cy="96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47238" tIns="23619" rIns="47238" bIns="23619">
              <a:prstTxWarp prst="textNoShape">
                <a:avLst/>
              </a:prstTxWarp>
            </a:bodyPr>
            <a:lstStyle/>
            <a:p>
              <a:r>
                <a:rPr lang="en-US" sz="2200">
                  <a:solidFill>
                    <a:srgbClr val="FF0000"/>
                  </a:solidFill>
                </a:rPr>
                <a:t>b</a:t>
              </a:r>
              <a:endParaRPr lang="en-US"/>
            </a:p>
          </p:txBody>
        </p:sp>
        <p:sp>
          <p:nvSpPr>
            <p:cNvPr id="161821" name="Text Box 29"/>
            <p:cNvSpPr txBox="1">
              <a:spLocks noChangeArrowheads="1"/>
            </p:cNvSpPr>
            <p:nvPr/>
          </p:nvSpPr>
          <p:spPr bwMode="auto">
            <a:xfrm>
              <a:off x="7569" y="3424"/>
              <a:ext cx="700" cy="96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47238" tIns="23619" rIns="47238" bIns="23619">
              <a:prstTxWarp prst="textNoShape">
                <a:avLst/>
              </a:prstTxWarp>
            </a:bodyPr>
            <a:lstStyle/>
            <a:p>
              <a:r>
                <a:rPr lang="en-US" sz="2200">
                  <a:solidFill>
                    <a:srgbClr val="FF0000"/>
                  </a:solidFill>
                </a:rPr>
                <a:t>c</a:t>
              </a:r>
              <a:endParaRPr lang="en-US"/>
            </a:p>
          </p:txBody>
        </p:sp>
        <p:sp>
          <p:nvSpPr>
            <p:cNvPr id="161822" name="Text Box 30"/>
            <p:cNvSpPr txBox="1">
              <a:spLocks noChangeArrowheads="1"/>
            </p:cNvSpPr>
            <p:nvPr/>
          </p:nvSpPr>
          <p:spPr bwMode="auto">
            <a:xfrm>
              <a:off x="8728" y="3685"/>
              <a:ext cx="701" cy="96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47238" tIns="23619" rIns="47238" bIns="23619">
              <a:prstTxWarp prst="textNoShape">
                <a:avLst/>
              </a:prstTxWarp>
            </a:bodyPr>
            <a:lstStyle/>
            <a:p>
              <a:r>
                <a:rPr lang="en-US" sz="2200">
                  <a:solidFill>
                    <a:srgbClr val="FF0000"/>
                  </a:solidFill>
                </a:rPr>
                <a:t>d</a:t>
              </a:r>
              <a:endParaRPr lang="en-US"/>
            </a:p>
          </p:txBody>
        </p:sp>
        <p:sp>
          <p:nvSpPr>
            <p:cNvPr id="161823" name="Text Box 31"/>
            <p:cNvSpPr txBox="1">
              <a:spLocks noChangeArrowheads="1"/>
            </p:cNvSpPr>
            <p:nvPr/>
          </p:nvSpPr>
          <p:spPr bwMode="auto">
            <a:xfrm>
              <a:off x="4310" y="1589"/>
              <a:ext cx="1100" cy="57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47238" tIns="23619" rIns="47238" bIns="23619">
              <a:prstTxWarp prst="textNoShape">
                <a:avLst/>
              </a:prstTxWarp>
            </a:bodyPr>
            <a:lstStyle/>
            <a:p>
              <a:r>
                <a:rPr lang="en-US" sz="1200">
                  <a:solidFill>
                    <a:srgbClr val="000000"/>
                  </a:solidFill>
                </a:rPr>
                <a:t>P</a:t>
              </a:r>
              <a:r>
                <a:rPr lang="en-US" sz="1200" baseline="-25000">
                  <a:solidFill>
                    <a:srgbClr val="000000"/>
                  </a:solidFill>
                </a:rPr>
                <a:t>a</a:t>
              </a:r>
              <a:endParaRPr lang="en-US"/>
            </a:p>
          </p:txBody>
        </p:sp>
      </p:grpSp>
      <p:sp>
        <p:nvSpPr>
          <p:cNvPr id="161824" name="Line 32"/>
          <p:cNvSpPr>
            <a:spLocks noChangeShapeType="1"/>
          </p:cNvSpPr>
          <p:nvPr/>
        </p:nvSpPr>
        <p:spPr bwMode="auto">
          <a:xfrm>
            <a:off x="3200400" y="2819400"/>
            <a:ext cx="4876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1825" name="Oval 33"/>
          <p:cNvSpPr>
            <a:spLocks noChangeArrowheads="1"/>
          </p:cNvSpPr>
          <p:nvPr/>
        </p:nvSpPr>
        <p:spPr bwMode="auto">
          <a:xfrm>
            <a:off x="6415404" y="3200400"/>
            <a:ext cx="1143000" cy="609600"/>
          </a:xfrm>
          <a:prstGeom prst="ellipse">
            <a:avLst/>
          </a:prstGeom>
          <a:noFill/>
          <a:ln w="2857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1827" name="Text Box 35"/>
          <p:cNvSpPr txBox="1">
            <a:spLocks noChangeArrowheads="1"/>
          </p:cNvSpPr>
          <p:nvPr/>
        </p:nvSpPr>
        <p:spPr bwMode="auto">
          <a:xfrm>
            <a:off x="457200" y="1371600"/>
            <a:ext cx="2133600" cy="5794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3200"/>
              <a:t>Summary:</a:t>
            </a:r>
          </a:p>
        </p:txBody>
      </p:sp>
      <p:sp>
        <p:nvSpPr>
          <p:cNvPr id="161828" name="Text Box 36"/>
          <p:cNvSpPr txBox="1">
            <a:spLocks noChangeArrowheads="1"/>
          </p:cNvSpPr>
          <p:nvPr/>
        </p:nvSpPr>
        <p:spPr bwMode="auto">
          <a:xfrm rot="19462766">
            <a:off x="2997450" y="4593901"/>
            <a:ext cx="4671213" cy="5794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3200" dirty="0">
                <a:solidFill>
                  <a:srgbClr val="FF0000"/>
                </a:solidFill>
                <a:latin typeface="Old English Text MT" pitchFamily="66" charset="0"/>
              </a:rPr>
              <a:t>“Dead Weight Loss” = 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1795">
                                            <p:bg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179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179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179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18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179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179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18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182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1795" grpId="0" uiExpand="1" build="p" animBg="1"/>
      <p:bldP spid="161824" grpId="0" animBg="1"/>
      <p:bldP spid="161825" grpId="0" animBg="1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2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C1018B7-8E54-C141-975B-B0267DB6180F}" type="slidenum">
              <a:rPr lang="en-US"/>
              <a:pPr/>
              <a:t>24</a:t>
            </a:fld>
            <a:endParaRPr lang="en-US"/>
          </a:p>
        </p:txBody>
      </p:sp>
      <p:sp>
        <p:nvSpPr>
          <p:cNvPr id="164868" name="Rectangle 4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Effects of Tariffs:  Small Country</a:t>
            </a:r>
          </a:p>
        </p:txBody>
      </p:sp>
      <p:sp>
        <p:nvSpPr>
          <p:cNvPr id="164869" name="Rectangle 5"/>
          <p:cNvSpPr>
            <a:spLocks noGrp="1" noChangeArrowheads="1"/>
          </p:cNvSpPr>
          <p:nvPr>
            <p:ph type="body" sz="half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dirty="0"/>
              <a:t>Dead Weight Loss</a:t>
            </a:r>
          </a:p>
          <a:p>
            <a:pPr>
              <a:lnSpc>
                <a:spcPct val="90000"/>
              </a:lnSpc>
            </a:pPr>
            <a:r>
              <a:rPr lang="en-US" dirty="0"/>
              <a:t>Why?</a:t>
            </a:r>
          </a:p>
          <a:p>
            <a:pPr>
              <a:lnSpc>
                <a:spcPct val="90000"/>
              </a:lnSpc>
            </a:pPr>
            <a:r>
              <a:rPr lang="en-US" dirty="0"/>
              <a:t>Because demanders </a:t>
            </a:r>
          </a:p>
          <a:p>
            <a:pPr>
              <a:lnSpc>
                <a:spcPct val="90000"/>
              </a:lnSpc>
              <a:buNone/>
            </a:pPr>
            <a:r>
              <a:rPr lang="en-US" dirty="0"/>
              <a:t>	and suppliers both         </a:t>
            </a:r>
          </a:p>
          <a:p>
            <a:pPr>
              <a:lnSpc>
                <a:spcPct val="90000"/>
              </a:lnSpc>
              <a:buNone/>
            </a:pPr>
            <a:r>
              <a:rPr lang="en-US" dirty="0"/>
              <a:t>	are misled by the tariff to behave as if the good’s value  were </a:t>
            </a:r>
            <a:r>
              <a:rPr lang="en-US" dirty="0" err="1"/>
              <a:t>P</a:t>
            </a:r>
            <a:r>
              <a:rPr lang="en-US" baseline="-25000" dirty="0" err="1"/>
              <a:t>W</a:t>
            </a:r>
            <a:r>
              <a:rPr lang="en-US" dirty="0" err="1"/>
              <a:t>+t</a:t>
            </a:r>
            <a:r>
              <a:rPr lang="en-US" dirty="0"/>
              <a:t>, when in fact the country can buy or sell it for P</a:t>
            </a:r>
            <a:r>
              <a:rPr lang="en-US" baseline="-25000" dirty="0"/>
              <a:t>W</a:t>
            </a:r>
            <a:r>
              <a:rPr lang="en-US" dirty="0"/>
              <a:t>.</a:t>
            </a:r>
          </a:p>
        </p:txBody>
      </p:sp>
      <p:grpSp>
        <p:nvGrpSpPr>
          <p:cNvPr id="164871" name="Group 7"/>
          <p:cNvGrpSpPr>
            <a:grpSpLocks noChangeAspect="1"/>
          </p:cNvGrpSpPr>
          <p:nvPr/>
        </p:nvGrpSpPr>
        <p:grpSpPr bwMode="auto">
          <a:xfrm>
            <a:off x="4572000" y="2209800"/>
            <a:ext cx="4335463" cy="3859213"/>
            <a:chOff x="3910" y="289"/>
            <a:chExt cx="7500" cy="6677"/>
          </a:xfrm>
        </p:grpSpPr>
        <p:sp>
          <p:nvSpPr>
            <p:cNvPr id="164872" name="AutoShape 8"/>
            <p:cNvSpPr>
              <a:spLocks noChangeAspect="1" noChangeArrowheads="1"/>
            </p:cNvSpPr>
            <p:nvPr/>
          </p:nvSpPr>
          <p:spPr bwMode="auto">
            <a:xfrm>
              <a:off x="3910" y="289"/>
              <a:ext cx="7500" cy="667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4873" name="Freeform 9"/>
            <p:cNvSpPr>
              <a:spLocks/>
            </p:cNvSpPr>
            <p:nvPr/>
          </p:nvSpPr>
          <p:spPr bwMode="auto">
            <a:xfrm flipH="1">
              <a:off x="8828" y="3486"/>
              <a:ext cx="650" cy="997"/>
            </a:xfrm>
            <a:custGeom>
              <a:avLst/>
              <a:gdLst/>
              <a:ahLst/>
              <a:cxnLst>
                <a:cxn ang="0">
                  <a:pos x="510" y="0"/>
                </a:cxn>
                <a:cxn ang="0">
                  <a:pos x="525" y="908"/>
                </a:cxn>
                <a:cxn ang="0">
                  <a:pos x="0" y="900"/>
                </a:cxn>
                <a:cxn ang="0">
                  <a:pos x="510" y="0"/>
                </a:cxn>
              </a:cxnLst>
              <a:rect l="0" t="0" r="r" b="b"/>
              <a:pathLst>
                <a:path w="525" h="908">
                  <a:moveTo>
                    <a:pt x="510" y="0"/>
                  </a:moveTo>
                  <a:cubicBezTo>
                    <a:pt x="525" y="390"/>
                    <a:pt x="525" y="548"/>
                    <a:pt x="525" y="908"/>
                  </a:cubicBezTo>
                  <a:cubicBezTo>
                    <a:pt x="180" y="900"/>
                    <a:pt x="180" y="908"/>
                    <a:pt x="0" y="900"/>
                  </a:cubicBezTo>
                  <a:cubicBezTo>
                    <a:pt x="233" y="473"/>
                    <a:pt x="338" y="300"/>
                    <a:pt x="510" y="0"/>
                  </a:cubicBezTo>
                  <a:close/>
                </a:path>
              </a:pathLst>
            </a:custGeom>
            <a:solidFill>
              <a:srgbClr val="FF0000"/>
            </a:solidFill>
            <a:ln w="9525">
              <a:solidFill>
                <a:srgbClr val="FF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4874" name="Freeform 10"/>
            <p:cNvSpPr>
              <a:spLocks/>
            </p:cNvSpPr>
            <p:nvPr/>
          </p:nvSpPr>
          <p:spPr bwMode="auto">
            <a:xfrm>
              <a:off x="6332" y="3502"/>
              <a:ext cx="577" cy="998"/>
            </a:xfrm>
            <a:custGeom>
              <a:avLst/>
              <a:gdLst/>
              <a:ahLst/>
              <a:cxnLst>
                <a:cxn ang="0">
                  <a:pos x="510" y="0"/>
                </a:cxn>
                <a:cxn ang="0">
                  <a:pos x="525" y="908"/>
                </a:cxn>
                <a:cxn ang="0">
                  <a:pos x="0" y="900"/>
                </a:cxn>
                <a:cxn ang="0">
                  <a:pos x="510" y="0"/>
                </a:cxn>
              </a:cxnLst>
              <a:rect l="0" t="0" r="r" b="b"/>
              <a:pathLst>
                <a:path w="525" h="908">
                  <a:moveTo>
                    <a:pt x="510" y="0"/>
                  </a:moveTo>
                  <a:cubicBezTo>
                    <a:pt x="525" y="390"/>
                    <a:pt x="525" y="548"/>
                    <a:pt x="525" y="908"/>
                  </a:cubicBezTo>
                  <a:cubicBezTo>
                    <a:pt x="180" y="900"/>
                    <a:pt x="180" y="908"/>
                    <a:pt x="0" y="900"/>
                  </a:cubicBezTo>
                  <a:cubicBezTo>
                    <a:pt x="233" y="473"/>
                    <a:pt x="338" y="300"/>
                    <a:pt x="510" y="0"/>
                  </a:cubicBezTo>
                  <a:close/>
                </a:path>
              </a:pathLst>
            </a:custGeom>
            <a:solidFill>
              <a:srgbClr val="FF0000"/>
            </a:solidFill>
            <a:ln w="9525">
              <a:solidFill>
                <a:srgbClr val="FF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4875" name="Line 11"/>
            <p:cNvSpPr>
              <a:spLocks noChangeShapeType="1"/>
            </p:cNvSpPr>
            <p:nvPr/>
          </p:nvSpPr>
          <p:spPr bwMode="auto">
            <a:xfrm>
              <a:off x="5010" y="389"/>
              <a:ext cx="0" cy="600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4876" name="Line 12"/>
            <p:cNvSpPr>
              <a:spLocks noChangeShapeType="1"/>
            </p:cNvSpPr>
            <p:nvPr/>
          </p:nvSpPr>
          <p:spPr bwMode="auto">
            <a:xfrm>
              <a:off x="5010" y="6389"/>
              <a:ext cx="6000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4877" name="Line 13"/>
            <p:cNvSpPr>
              <a:spLocks noChangeShapeType="1"/>
            </p:cNvSpPr>
            <p:nvPr/>
          </p:nvSpPr>
          <p:spPr bwMode="auto">
            <a:xfrm flipH="1">
              <a:off x="5610" y="789"/>
              <a:ext cx="2800" cy="500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4878" name="Line 14"/>
            <p:cNvSpPr>
              <a:spLocks noChangeShapeType="1"/>
            </p:cNvSpPr>
            <p:nvPr/>
          </p:nvSpPr>
          <p:spPr bwMode="auto">
            <a:xfrm>
              <a:off x="7110" y="789"/>
              <a:ext cx="3200" cy="500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4879" name="Line 15"/>
            <p:cNvSpPr>
              <a:spLocks noChangeShapeType="1"/>
            </p:cNvSpPr>
            <p:nvPr/>
          </p:nvSpPr>
          <p:spPr bwMode="auto">
            <a:xfrm>
              <a:off x="5010" y="4489"/>
              <a:ext cx="5700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4880" name="Text Box 16"/>
            <p:cNvSpPr txBox="1">
              <a:spLocks noChangeArrowheads="1"/>
            </p:cNvSpPr>
            <p:nvPr/>
          </p:nvSpPr>
          <p:spPr bwMode="auto">
            <a:xfrm>
              <a:off x="8310" y="389"/>
              <a:ext cx="700" cy="57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68967" tIns="34484" rIns="68967" bIns="34484">
              <a:prstTxWarp prst="textNoShape">
                <a:avLst/>
              </a:prstTxWarp>
            </a:bodyPr>
            <a:lstStyle/>
            <a:p>
              <a:r>
                <a:rPr lang="en-US">
                  <a:solidFill>
                    <a:srgbClr val="000000"/>
                  </a:solidFill>
                </a:rPr>
                <a:t>S</a:t>
              </a:r>
              <a:endParaRPr lang="en-US"/>
            </a:p>
          </p:txBody>
        </p:sp>
        <p:sp>
          <p:nvSpPr>
            <p:cNvPr id="164881" name="Text Box 17"/>
            <p:cNvSpPr txBox="1">
              <a:spLocks noChangeArrowheads="1"/>
            </p:cNvSpPr>
            <p:nvPr/>
          </p:nvSpPr>
          <p:spPr bwMode="auto">
            <a:xfrm>
              <a:off x="10210" y="5489"/>
              <a:ext cx="700" cy="57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68967" tIns="34484" rIns="68967" bIns="34484">
              <a:prstTxWarp prst="textNoShape">
                <a:avLst/>
              </a:prstTxWarp>
            </a:bodyPr>
            <a:lstStyle/>
            <a:p>
              <a:r>
                <a:rPr lang="en-US">
                  <a:solidFill>
                    <a:srgbClr val="000000"/>
                  </a:solidFill>
                </a:rPr>
                <a:t>D</a:t>
              </a:r>
              <a:endParaRPr lang="en-US"/>
            </a:p>
          </p:txBody>
        </p:sp>
        <p:sp>
          <p:nvSpPr>
            <p:cNvPr id="164882" name="Text Box 18"/>
            <p:cNvSpPr txBox="1">
              <a:spLocks noChangeArrowheads="1"/>
            </p:cNvSpPr>
            <p:nvPr/>
          </p:nvSpPr>
          <p:spPr bwMode="auto">
            <a:xfrm>
              <a:off x="4310" y="4089"/>
              <a:ext cx="800" cy="57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68967" tIns="34484" rIns="68967" bIns="34484">
              <a:prstTxWarp prst="textNoShape">
                <a:avLst/>
              </a:prstTxWarp>
            </a:bodyPr>
            <a:lstStyle/>
            <a:p>
              <a:r>
                <a:rPr lang="en-US">
                  <a:solidFill>
                    <a:srgbClr val="000000"/>
                  </a:solidFill>
                </a:rPr>
                <a:t>P</a:t>
              </a:r>
              <a:r>
                <a:rPr lang="en-US" baseline="-25000">
                  <a:solidFill>
                    <a:srgbClr val="000000"/>
                  </a:solidFill>
                </a:rPr>
                <a:t>W</a:t>
              </a:r>
              <a:endParaRPr lang="en-US"/>
            </a:p>
          </p:txBody>
        </p:sp>
        <p:sp>
          <p:nvSpPr>
            <p:cNvPr id="164883" name="Text Box 19"/>
            <p:cNvSpPr txBox="1">
              <a:spLocks noChangeArrowheads="1"/>
            </p:cNvSpPr>
            <p:nvPr/>
          </p:nvSpPr>
          <p:spPr bwMode="auto">
            <a:xfrm>
              <a:off x="4410" y="289"/>
              <a:ext cx="800" cy="57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68967" tIns="34484" rIns="68967" bIns="34484">
              <a:prstTxWarp prst="textNoShape">
                <a:avLst/>
              </a:prstTxWarp>
            </a:bodyPr>
            <a:lstStyle/>
            <a:p>
              <a:r>
                <a:rPr lang="en-US">
                  <a:solidFill>
                    <a:srgbClr val="000000"/>
                  </a:solidFill>
                </a:rPr>
                <a:t>P</a:t>
              </a:r>
              <a:endParaRPr lang="en-US"/>
            </a:p>
          </p:txBody>
        </p:sp>
        <p:sp>
          <p:nvSpPr>
            <p:cNvPr id="164884" name="Line 20"/>
            <p:cNvSpPr>
              <a:spLocks noChangeShapeType="1"/>
            </p:cNvSpPr>
            <p:nvPr/>
          </p:nvSpPr>
          <p:spPr bwMode="auto">
            <a:xfrm>
              <a:off x="6310" y="4489"/>
              <a:ext cx="0" cy="1900"/>
            </a:xfrm>
            <a:prstGeom prst="line">
              <a:avLst/>
            </a:prstGeom>
            <a:noFill/>
            <a:ln w="28575">
              <a:solidFill>
                <a:srgbClr val="000000"/>
              </a:solidFill>
              <a:prstDash val="lgDash"/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4885" name="Line 21"/>
            <p:cNvSpPr>
              <a:spLocks noChangeShapeType="1"/>
            </p:cNvSpPr>
            <p:nvPr/>
          </p:nvSpPr>
          <p:spPr bwMode="auto">
            <a:xfrm>
              <a:off x="9410" y="4489"/>
              <a:ext cx="0" cy="1900"/>
            </a:xfrm>
            <a:prstGeom prst="line">
              <a:avLst/>
            </a:prstGeom>
            <a:noFill/>
            <a:ln w="28575">
              <a:solidFill>
                <a:srgbClr val="000000"/>
              </a:solidFill>
              <a:prstDash val="lgDash"/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4886" name="Line 22"/>
            <p:cNvSpPr>
              <a:spLocks noChangeShapeType="1"/>
            </p:cNvSpPr>
            <p:nvPr/>
          </p:nvSpPr>
          <p:spPr bwMode="auto">
            <a:xfrm>
              <a:off x="5010" y="3489"/>
              <a:ext cx="5700" cy="0"/>
            </a:xfrm>
            <a:prstGeom prst="line">
              <a:avLst/>
            </a:prstGeom>
            <a:noFill/>
            <a:ln w="38100">
              <a:solidFill>
                <a:srgbClr val="FF0000"/>
              </a:solidFill>
              <a:prstDash val="lgDash"/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4887" name="Line 23"/>
            <p:cNvSpPr>
              <a:spLocks noChangeShapeType="1"/>
            </p:cNvSpPr>
            <p:nvPr/>
          </p:nvSpPr>
          <p:spPr bwMode="auto">
            <a:xfrm>
              <a:off x="6910" y="3489"/>
              <a:ext cx="0" cy="2900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prstDash val="lgDash"/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4888" name="Line 24"/>
            <p:cNvSpPr>
              <a:spLocks noChangeShapeType="1"/>
            </p:cNvSpPr>
            <p:nvPr/>
          </p:nvSpPr>
          <p:spPr bwMode="auto">
            <a:xfrm>
              <a:off x="8810" y="3489"/>
              <a:ext cx="0" cy="2900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prstDash val="lgDash"/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4889" name="Text Box 25"/>
            <p:cNvSpPr txBox="1">
              <a:spLocks noChangeArrowheads="1"/>
            </p:cNvSpPr>
            <p:nvPr/>
          </p:nvSpPr>
          <p:spPr bwMode="auto">
            <a:xfrm>
              <a:off x="3910" y="3189"/>
              <a:ext cx="1300" cy="57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68967" tIns="34484" rIns="68967" bIns="34484">
              <a:prstTxWarp prst="textNoShape">
                <a:avLst/>
              </a:prstTxWarp>
            </a:bodyPr>
            <a:lstStyle/>
            <a:p>
              <a:r>
                <a:rPr lang="en-US">
                  <a:solidFill>
                    <a:srgbClr val="FF0000"/>
                  </a:solidFill>
                </a:rPr>
                <a:t>P</a:t>
              </a:r>
              <a:r>
                <a:rPr lang="en-US" baseline="-25000">
                  <a:solidFill>
                    <a:srgbClr val="FF0000"/>
                  </a:solidFill>
                </a:rPr>
                <a:t>W</a:t>
              </a:r>
              <a:r>
                <a:rPr lang="en-US">
                  <a:solidFill>
                    <a:srgbClr val="FF0000"/>
                  </a:solidFill>
                </a:rPr>
                <a:t>+t</a:t>
              </a:r>
              <a:endParaRPr lang="en-US"/>
            </a:p>
          </p:txBody>
        </p:sp>
        <p:sp>
          <p:nvSpPr>
            <p:cNvPr id="164890" name="Text Box 26"/>
            <p:cNvSpPr txBox="1">
              <a:spLocks noChangeArrowheads="1"/>
            </p:cNvSpPr>
            <p:nvPr/>
          </p:nvSpPr>
          <p:spPr bwMode="auto">
            <a:xfrm>
              <a:off x="10710" y="6289"/>
              <a:ext cx="700" cy="57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68967" tIns="34484" rIns="68967" bIns="34484">
              <a:prstTxWarp prst="textNoShape">
                <a:avLst/>
              </a:prstTxWarp>
            </a:bodyPr>
            <a:lstStyle/>
            <a:p>
              <a:r>
                <a:rPr lang="en-US">
                  <a:solidFill>
                    <a:srgbClr val="000000"/>
                  </a:solidFill>
                </a:rPr>
                <a:t>Q</a:t>
              </a:r>
              <a:endParaRPr lang="en-US"/>
            </a:p>
          </p:txBody>
        </p:sp>
      </p:grpSp>
      <p:sp>
        <p:nvSpPr>
          <p:cNvPr id="164891" name="Freeform 27"/>
          <p:cNvSpPr>
            <a:spLocks/>
          </p:cNvSpPr>
          <p:nvPr/>
        </p:nvSpPr>
        <p:spPr bwMode="auto">
          <a:xfrm>
            <a:off x="4191000" y="2006600"/>
            <a:ext cx="4203700" cy="2336800"/>
          </a:xfrm>
          <a:custGeom>
            <a:avLst/>
            <a:gdLst/>
            <a:ahLst/>
            <a:cxnLst>
              <a:cxn ang="0">
                <a:pos x="0" y="416"/>
              </a:cxn>
              <a:cxn ang="0">
                <a:pos x="672" y="80"/>
              </a:cxn>
              <a:cxn ang="0">
                <a:pos x="2400" y="224"/>
              </a:cxn>
              <a:cxn ang="0">
                <a:pos x="2160" y="1424"/>
              </a:cxn>
            </a:cxnLst>
            <a:rect l="0" t="0" r="r" b="b"/>
            <a:pathLst>
              <a:path w="2648" h="1424">
                <a:moveTo>
                  <a:pt x="0" y="416"/>
                </a:moveTo>
                <a:cubicBezTo>
                  <a:pt x="136" y="264"/>
                  <a:pt x="272" y="112"/>
                  <a:pt x="672" y="80"/>
                </a:cubicBezTo>
                <a:cubicBezTo>
                  <a:pt x="1072" y="48"/>
                  <a:pt x="2152" y="0"/>
                  <a:pt x="2400" y="224"/>
                </a:cubicBezTo>
                <a:cubicBezTo>
                  <a:pt x="2648" y="448"/>
                  <a:pt x="2200" y="1224"/>
                  <a:pt x="2160" y="1424"/>
                </a:cubicBezTo>
              </a:path>
            </a:pathLst>
          </a:custGeom>
          <a:noFill/>
          <a:ln w="38100" cmpd="sng">
            <a:solidFill>
              <a:srgbClr val="FF0000"/>
            </a:solidFill>
            <a:round/>
            <a:headEnd type="none" w="med" len="med"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4893" name="Freeform 29"/>
          <p:cNvSpPr>
            <a:spLocks/>
          </p:cNvSpPr>
          <p:nvPr/>
        </p:nvSpPr>
        <p:spPr bwMode="auto">
          <a:xfrm>
            <a:off x="3039983" y="3155978"/>
            <a:ext cx="3132217" cy="1187421"/>
          </a:xfrm>
          <a:custGeom>
            <a:avLst/>
            <a:gdLst/>
            <a:ahLst/>
            <a:cxnLst>
              <a:cxn ang="0">
                <a:pos x="0" y="216"/>
              </a:cxn>
              <a:cxn ang="0">
                <a:pos x="384" y="312"/>
              </a:cxn>
              <a:cxn ang="0">
                <a:pos x="1680" y="72"/>
              </a:cxn>
              <a:cxn ang="0">
                <a:pos x="1776" y="744"/>
              </a:cxn>
              <a:cxn ang="0">
                <a:pos x="1872" y="984"/>
              </a:cxn>
            </a:cxnLst>
            <a:rect l="0" t="0" r="r" b="b"/>
            <a:pathLst>
              <a:path w="1912" h="984">
                <a:moveTo>
                  <a:pt x="0" y="216"/>
                </a:moveTo>
                <a:cubicBezTo>
                  <a:pt x="52" y="276"/>
                  <a:pt x="104" y="336"/>
                  <a:pt x="384" y="312"/>
                </a:cubicBezTo>
                <a:cubicBezTo>
                  <a:pt x="664" y="288"/>
                  <a:pt x="1448" y="0"/>
                  <a:pt x="1680" y="72"/>
                </a:cubicBezTo>
                <a:cubicBezTo>
                  <a:pt x="1912" y="144"/>
                  <a:pt x="1744" y="592"/>
                  <a:pt x="1776" y="744"/>
                </a:cubicBezTo>
                <a:cubicBezTo>
                  <a:pt x="1808" y="896"/>
                  <a:pt x="1856" y="944"/>
                  <a:pt x="1872" y="984"/>
                </a:cubicBezTo>
              </a:path>
            </a:pathLst>
          </a:custGeom>
          <a:noFill/>
          <a:ln w="38100" cmpd="sng">
            <a:solidFill>
              <a:srgbClr val="FF0000"/>
            </a:solidFill>
            <a:round/>
            <a:headEnd type="none" w="med" len="med"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486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486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486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48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486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48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486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4869" grpId="0" build="p"/>
      <p:bldP spid="164891" grpId="0" animBg="1"/>
      <p:bldP spid="164893" grpId="0" animBg="1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BAA41C-EBE2-024A-B4EF-13009822CE8E}" type="slidenum">
              <a:rPr lang="en-US"/>
              <a:pPr/>
              <a:t>25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Outline:  Tariffs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400" dirty="0">
                <a:solidFill>
                  <a:srgbClr val="BFBFBF"/>
                </a:solidFill>
              </a:rPr>
              <a:t>What Are They?</a:t>
            </a:r>
          </a:p>
          <a:p>
            <a:r>
              <a:rPr lang="en-US" sz="2400" dirty="0">
                <a:solidFill>
                  <a:srgbClr val="BFBFBF"/>
                </a:solidFill>
              </a:rPr>
              <a:t>Who Uses Them?</a:t>
            </a:r>
          </a:p>
          <a:p>
            <a:r>
              <a:rPr lang="en-US" sz="2400" dirty="0"/>
              <a:t>Effects of Tariffs</a:t>
            </a:r>
          </a:p>
          <a:p>
            <a:pPr lvl="1"/>
            <a:r>
              <a:rPr lang="en-US" sz="2000" dirty="0">
                <a:solidFill>
                  <a:srgbClr val="BFBFBF"/>
                </a:solidFill>
              </a:rPr>
              <a:t>Small Country Case</a:t>
            </a:r>
          </a:p>
          <a:p>
            <a:pPr lvl="2"/>
            <a:r>
              <a:rPr lang="en-US" sz="1800" dirty="0">
                <a:solidFill>
                  <a:srgbClr val="BFBFBF"/>
                </a:solidFill>
              </a:rPr>
              <a:t>Effects on quantities and prices</a:t>
            </a:r>
          </a:p>
          <a:p>
            <a:pPr lvl="2"/>
            <a:r>
              <a:rPr lang="en-US" sz="1800" dirty="0">
                <a:solidFill>
                  <a:srgbClr val="BFBFBF"/>
                </a:solidFill>
              </a:rPr>
              <a:t>Effects on economic welfare</a:t>
            </a:r>
          </a:p>
          <a:p>
            <a:pPr lvl="1"/>
            <a:r>
              <a:rPr lang="en-US" sz="2000" dirty="0"/>
              <a:t>Large Country Case</a:t>
            </a:r>
          </a:p>
          <a:p>
            <a:pPr lvl="2"/>
            <a:r>
              <a:rPr lang="en-US" sz="1800" dirty="0"/>
              <a:t>Effect on world price</a:t>
            </a:r>
          </a:p>
          <a:p>
            <a:pPr lvl="2"/>
            <a:r>
              <a:rPr lang="en-US" sz="1800" dirty="0"/>
              <a:t>Effect on welfare</a:t>
            </a:r>
          </a:p>
          <a:p>
            <a:pPr lvl="1"/>
            <a:r>
              <a:rPr lang="en-US" sz="2000" dirty="0">
                <a:solidFill>
                  <a:srgbClr val="BFBFBF"/>
                </a:solidFill>
              </a:rPr>
              <a:t>Size of These Effects</a:t>
            </a:r>
          </a:p>
          <a:p>
            <a:r>
              <a:rPr lang="en-US" sz="2400" dirty="0">
                <a:solidFill>
                  <a:srgbClr val="BFBFBF"/>
                </a:solidFill>
              </a:rPr>
              <a:t>Addenda on Tariffs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64775478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23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630D342-438F-514D-B5D5-3F9031C1FEB5}" type="slidenum">
              <a:rPr lang="en-US"/>
              <a:pPr/>
              <a:t>26</a:t>
            </a:fld>
            <a:endParaRPr lang="en-US"/>
          </a:p>
        </p:txBody>
      </p:sp>
      <p:sp>
        <p:nvSpPr>
          <p:cNvPr id="1689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Effects of Tariffs:  Large Country</a:t>
            </a:r>
          </a:p>
        </p:txBody>
      </p:sp>
      <p:sp>
        <p:nvSpPr>
          <p:cNvPr id="16896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2057400"/>
          </a:xfrm>
        </p:spPr>
        <p:txBody>
          <a:bodyPr/>
          <a:lstStyle/>
          <a:p>
            <a:r>
              <a:rPr lang="en-US"/>
              <a:t>If the country is not small, but large, then</a:t>
            </a:r>
          </a:p>
          <a:p>
            <a:pPr lvl="1"/>
            <a:r>
              <a:rPr lang="en-US"/>
              <a:t>when it reduces its imports of the good from the world market</a:t>
            </a:r>
          </a:p>
          <a:p>
            <a:pPr lvl="1"/>
            <a:r>
              <a:rPr lang="en-US"/>
              <a:t>the world price will fall.</a:t>
            </a:r>
          </a:p>
        </p:txBody>
      </p:sp>
      <p:sp>
        <p:nvSpPr>
          <p:cNvPr id="168964" name="Rectangle 4"/>
          <p:cNvSpPr>
            <a:spLocks noChangeArrowheads="1"/>
          </p:cNvSpPr>
          <p:nvPr/>
        </p:nvSpPr>
        <p:spPr bwMode="auto">
          <a:xfrm>
            <a:off x="381000" y="3810000"/>
            <a:ext cx="4419600" cy="2057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marL="342900" indent="-342900">
              <a:spcBef>
                <a:spcPct val="20000"/>
              </a:spcBef>
              <a:buFontTx/>
              <a:buChar char="•"/>
            </a:pPr>
            <a:r>
              <a:rPr lang="en-US" sz="3200" dirty="0"/>
              <a:t>Why?</a:t>
            </a:r>
          </a:p>
          <a:p>
            <a:pPr marL="742950" lvl="1" indent="-285750">
              <a:spcBef>
                <a:spcPct val="20000"/>
              </a:spcBef>
              <a:buFontTx/>
              <a:buChar char="–"/>
            </a:pPr>
            <a:r>
              <a:rPr lang="en-US" sz="2800" dirty="0">
                <a:ea typeface="ＭＳ Ｐゴシック" pitchFamily="-65" charset="-128"/>
              </a:rPr>
              <a:t>Because, with less import demand by large country, world demand shifts left.</a:t>
            </a:r>
          </a:p>
        </p:txBody>
      </p:sp>
      <p:sp>
        <p:nvSpPr>
          <p:cNvPr id="168965" name="Line 5"/>
          <p:cNvSpPr>
            <a:spLocks noChangeShapeType="1"/>
          </p:cNvSpPr>
          <p:nvPr/>
        </p:nvSpPr>
        <p:spPr bwMode="auto">
          <a:xfrm>
            <a:off x="5486400" y="3429000"/>
            <a:ext cx="0" cy="2667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8966" name="Line 6"/>
          <p:cNvSpPr>
            <a:spLocks noChangeShapeType="1"/>
          </p:cNvSpPr>
          <p:nvPr/>
        </p:nvSpPr>
        <p:spPr bwMode="auto">
          <a:xfrm>
            <a:off x="5486400" y="6096000"/>
            <a:ext cx="28194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8967" name="Line 7"/>
          <p:cNvSpPr>
            <a:spLocks noChangeShapeType="1"/>
          </p:cNvSpPr>
          <p:nvPr/>
        </p:nvSpPr>
        <p:spPr bwMode="auto">
          <a:xfrm flipV="1">
            <a:off x="5943600" y="3581400"/>
            <a:ext cx="1828800" cy="2133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8968" name="Line 8"/>
          <p:cNvSpPr>
            <a:spLocks noChangeShapeType="1"/>
          </p:cNvSpPr>
          <p:nvPr/>
        </p:nvSpPr>
        <p:spPr bwMode="auto">
          <a:xfrm>
            <a:off x="6248400" y="3581400"/>
            <a:ext cx="1676400" cy="20574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8969" name="Line 9"/>
          <p:cNvSpPr>
            <a:spLocks noChangeShapeType="1"/>
          </p:cNvSpPr>
          <p:nvPr/>
        </p:nvSpPr>
        <p:spPr bwMode="auto">
          <a:xfrm>
            <a:off x="5867400" y="3886200"/>
            <a:ext cx="1676400" cy="20574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8970" name="Line 10"/>
          <p:cNvSpPr>
            <a:spLocks noChangeShapeType="1"/>
          </p:cNvSpPr>
          <p:nvPr/>
        </p:nvSpPr>
        <p:spPr bwMode="auto">
          <a:xfrm flipH="1">
            <a:off x="5486400" y="4495800"/>
            <a:ext cx="15240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8971" name="Line 11"/>
          <p:cNvSpPr>
            <a:spLocks noChangeShapeType="1"/>
          </p:cNvSpPr>
          <p:nvPr/>
        </p:nvSpPr>
        <p:spPr bwMode="auto">
          <a:xfrm flipH="1">
            <a:off x="5486400" y="4876800"/>
            <a:ext cx="1143000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8972" name="Text Box 12"/>
          <p:cNvSpPr txBox="1">
            <a:spLocks noChangeArrowheads="1"/>
          </p:cNvSpPr>
          <p:nvPr/>
        </p:nvSpPr>
        <p:spPr bwMode="auto">
          <a:xfrm>
            <a:off x="5867400" y="2895600"/>
            <a:ext cx="2057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 u="sng" dirty="0"/>
              <a:t>World</a:t>
            </a:r>
            <a:r>
              <a:rPr lang="en-US" sz="2400" dirty="0"/>
              <a:t> Market</a:t>
            </a:r>
          </a:p>
        </p:txBody>
      </p:sp>
      <p:sp>
        <p:nvSpPr>
          <p:cNvPr id="168973" name="Text Box 13"/>
          <p:cNvSpPr txBox="1">
            <a:spLocks noChangeArrowheads="1"/>
          </p:cNvSpPr>
          <p:nvPr/>
        </p:nvSpPr>
        <p:spPr bwMode="auto">
          <a:xfrm>
            <a:off x="7772400" y="3352800"/>
            <a:ext cx="685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S</a:t>
            </a:r>
            <a:r>
              <a:rPr lang="en-US" sz="2400" baseline="-25000"/>
              <a:t>W</a:t>
            </a:r>
            <a:endParaRPr lang="en-US" sz="2400"/>
          </a:p>
        </p:txBody>
      </p:sp>
      <p:sp>
        <p:nvSpPr>
          <p:cNvPr id="168974" name="Text Box 14"/>
          <p:cNvSpPr txBox="1">
            <a:spLocks noChangeArrowheads="1"/>
          </p:cNvSpPr>
          <p:nvPr/>
        </p:nvSpPr>
        <p:spPr bwMode="auto">
          <a:xfrm>
            <a:off x="7848600" y="5410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D</a:t>
            </a:r>
            <a:r>
              <a:rPr lang="en-US" sz="2400" baseline="-25000"/>
              <a:t>W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68975" name="Text Box 15"/>
          <p:cNvSpPr txBox="1">
            <a:spLocks noChangeArrowheads="1"/>
          </p:cNvSpPr>
          <p:nvPr/>
        </p:nvSpPr>
        <p:spPr bwMode="auto">
          <a:xfrm>
            <a:off x="7467600" y="5715000"/>
            <a:ext cx="914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D</a:t>
            </a:r>
            <a:r>
              <a:rPr lang="en-US" sz="2400" baseline="-25000">
                <a:solidFill>
                  <a:srgbClr val="FF0000"/>
                </a:solidFill>
              </a:rPr>
              <a:t>W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  <p:sp>
        <p:nvSpPr>
          <p:cNvPr id="168977" name="Text Box 17"/>
          <p:cNvSpPr txBox="1">
            <a:spLocks noChangeArrowheads="1"/>
          </p:cNvSpPr>
          <p:nvPr/>
        </p:nvSpPr>
        <p:spPr bwMode="auto">
          <a:xfrm>
            <a:off x="4876800" y="4648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P</a:t>
            </a:r>
            <a:r>
              <a:rPr lang="en-US" sz="2400" baseline="-25000">
                <a:solidFill>
                  <a:srgbClr val="FF0000"/>
                </a:solidFill>
              </a:rPr>
              <a:t>W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  <p:sp>
        <p:nvSpPr>
          <p:cNvPr id="168978" name="Text Box 18"/>
          <p:cNvSpPr txBox="1">
            <a:spLocks noChangeArrowheads="1"/>
          </p:cNvSpPr>
          <p:nvPr/>
        </p:nvSpPr>
        <p:spPr bwMode="auto">
          <a:xfrm>
            <a:off x="4876800" y="41910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  <a:r>
              <a:rPr lang="en-US" sz="2400" baseline="-25000"/>
              <a:t>W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68979" name="Text Box 19"/>
          <p:cNvSpPr txBox="1">
            <a:spLocks noChangeArrowheads="1"/>
          </p:cNvSpPr>
          <p:nvPr/>
        </p:nvSpPr>
        <p:spPr bwMode="auto">
          <a:xfrm>
            <a:off x="8229600" y="5867400"/>
            <a:ext cx="685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  <a:r>
              <a:rPr lang="en-US" sz="2400" baseline="-25000"/>
              <a:t>W</a:t>
            </a:r>
            <a:endParaRPr lang="en-US" sz="2400"/>
          </a:p>
        </p:txBody>
      </p:sp>
      <p:sp>
        <p:nvSpPr>
          <p:cNvPr id="168980" name="Text Box 20"/>
          <p:cNvSpPr txBox="1">
            <a:spLocks noChangeArrowheads="1"/>
          </p:cNvSpPr>
          <p:nvPr/>
        </p:nvSpPr>
        <p:spPr bwMode="auto">
          <a:xfrm>
            <a:off x="4953000" y="3200400"/>
            <a:ext cx="685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  <a:r>
              <a:rPr lang="en-US" sz="2400" baseline="-25000"/>
              <a:t>W</a:t>
            </a:r>
            <a:endParaRPr lang="en-US" sz="2400"/>
          </a:p>
        </p:txBody>
      </p:sp>
      <p:sp>
        <p:nvSpPr>
          <p:cNvPr id="168981" name="Line 21"/>
          <p:cNvSpPr>
            <a:spLocks noChangeShapeType="1"/>
          </p:cNvSpPr>
          <p:nvPr/>
        </p:nvSpPr>
        <p:spPr bwMode="auto">
          <a:xfrm>
            <a:off x="5638800" y="4495800"/>
            <a:ext cx="0" cy="38100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8982" name="Line 22"/>
          <p:cNvSpPr>
            <a:spLocks noChangeShapeType="1"/>
          </p:cNvSpPr>
          <p:nvPr/>
        </p:nvSpPr>
        <p:spPr bwMode="auto">
          <a:xfrm flipH="1">
            <a:off x="7315200" y="5257800"/>
            <a:ext cx="304800" cy="38100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896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896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896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896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896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89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89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89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89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89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89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89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89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89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89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89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89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89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89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89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89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89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8963" grpId="0" build="p"/>
      <p:bldP spid="168964" grpId="0" build="allAtOnce"/>
      <p:bldP spid="168965" grpId="0" animBg="1"/>
      <p:bldP spid="168966" grpId="0" animBg="1"/>
      <p:bldP spid="168967" grpId="0" animBg="1"/>
      <p:bldP spid="168968" grpId="0" animBg="1"/>
      <p:bldP spid="168969" grpId="0" animBg="1"/>
      <p:bldP spid="168970" grpId="0" animBg="1"/>
      <p:bldP spid="168971" grpId="0" animBg="1"/>
      <p:bldP spid="168972" grpId="0"/>
      <p:bldP spid="168973" grpId="0"/>
      <p:bldP spid="168974" grpId="0"/>
      <p:bldP spid="168975" grpId="0"/>
      <p:bldP spid="168977" grpId="0"/>
      <p:bldP spid="168978" grpId="0"/>
      <p:bldP spid="168979" grpId="0"/>
      <p:bldP spid="168980" grpId="0"/>
      <p:bldP spid="168981" grpId="0" animBg="1"/>
      <p:bldP spid="168982" grpId="0" animBg="1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89DCBB8-04D5-8D4C-AB9D-72743CF0747D}" type="slidenum">
              <a:rPr lang="en-US"/>
              <a:pPr/>
              <a:t>27</a:t>
            </a:fld>
            <a:endParaRPr lang="en-US"/>
          </a:p>
        </p:txBody>
      </p:sp>
      <p:sp>
        <p:nvSpPr>
          <p:cNvPr id="16998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Effects of Tariffs:  Large Country</a:t>
            </a:r>
          </a:p>
        </p:txBody>
      </p:sp>
      <p:sp>
        <p:nvSpPr>
          <p:cNvPr id="16998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495800"/>
          </a:xfrm>
        </p:spPr>
        <p:txBody>
          <a:bodyPr/>
          <a:lstStyle/>
          <a:p>
            <a:r>
              <a:rPr lang="en-US" dirty="0"/>
              <a:t>Results due to tariff </a:t>
            </a:r>
            <a:r>
              <a:rPr lang="en-US" u="sng" dirty="0"/>
              <a:t>and</a:t>
            </a:r>
            <a:r>
              <a:rPr lang="en-US" dirty="0"/>
              <a:t> fall in world price:</a:t>
            </a:r>
          </a:p>
          <a:p>
            <a:pPr lvl="1"/>
            <a:r>
              <a:rPr lang="en-US" dirty="0"/>
              <a:t>Domestic price rises, but by </a:t>
            </a:r>
            <a:r>
              <a:rPr lang="en-US" u="sng" dirty="0"/>
              <a:t>less</a:t>
            </a:r>
            <a:r>
              <a:rPr lang="en-US" dirty="0"/>
              <a:t> than the tariff</a:t>
            </a:r>
          </a:p>
          <a:p>
            <a:pPr lvl="1"/>
            <a:r>
              <a:rPr lang="en-US" dirty="0"/>
              <a:t>Thus, compared to the same tariff in a small country</a:t>
            </a:r>
          </a:p>
          <a:p>
            <a:pPr lvl="2"/>
            <a:r>
              <a:rPr lang="en-US" dirty="0"/>
              <a:t>Output (and employment) rises by less</a:t>
            </a:r>
          </a:p>
          <a:p>
            <a:pPr lvl="3"/>
            <a:r>
              <a:rPr lang="en-US" dirty="0"/>
              <a:t>Thus the benefit to suppliers is smaller</a:t>
            </a:r>
          </a:p>
          <a:p>
            <a:pPr lvl="2"/>
            <a:r>
              <a:rPr lang="en-US" dirty="0"/>
              <a:t>Demand falls by less</a:t>
            </a:r>
          </a:p>
          <a:p>
            <a:pPr lvl="3"/>
            <a:r>
              <a:rPr lang="en-US" dirty="0"/>
              <a:t>Thus the harm to demanders is smaller</a:t>
            </a:r>
          </a:p>
          <a:p>
            <a:pPr lvl="2"/>
            <a:r>
              <a:rPr lang="en-US" dirty="0"/>
              <a:t>Imports fall by less</a:t>
            </a:r>
          </a:p>
          <a:p>
            <a:pPr lvl="2"/>
            <a:r>
              <a:rPr lang="en-US" dirty="0"/>
              <a:t>Tariff revenue is larger (since imports fall less)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998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998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998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998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998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998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998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998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998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9987" grpId="0" build="p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30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465202F-E0E0-BE48-B7C2-E7D22968DF0D}" type="slidenum">
              <a:rPr lang="en-US"/>
              <a:pPr/>
              <a:t>28</a:t>
            </a:fld>
            <a:endParaRPr lang="en-US"/>
          </a:p>
        </p:txBody>
      </p:sp>
      <p:sp>
        <p:nvSpPr>
          <p:cNvPr id="1679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Effects of Tariffs:  Large Country</a:t>
            </a:r>
          </a:p>
        </p:txBody>
      </p:sp>
      <p:sp>
        <p:nvSpPr>
          <p:cNvPr id="167939" name="Line 3"/>
          <p:cNvSpPr>
            <a:spLocks noChangeShapeType="1"/>
          </p:cNvSpPr>
          <p:nvPr/>
        </p:nvSpPr>
        <p:spPr bwMode="auto">
          <a:xfrm>
            <a:off x="2590800" y="1219200"/>
            <a:ext cx="0" cy="4572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7940" name="Line 4"/>
          <p:cNvSpPr>
            <a:spLocks noChangeShapeType="1"/>
          </p:cNvSpPr>
          <p:nvPr/>
        </p:nvSpPr>
        <p:spPr bwMode="auto">
          <a:xfrm>
            <a:off x="2590800" y="5791200"/>
            <a:ext cx="45720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7941" name="Line 5"/>
          <p:cNvSpPr>
            <a:spLocks noChangeShapeType="1"/>
          </p:cNvSpPr>
          <p:nvPr/>
        </p:nvSpPr>
        <p:spPr bwMode="auto">
          <a:xfrm flipH="1">
            <a:off x="3048000" y="1524000"/>
            <a:ext cx="2133600" cy="3810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7942" name="Line 6"/>
          <p:cNvSpPr>
            <a:spLocks noChangeShapeType="1"/>
          </p:cNvSpPr>
          <p:nvPr/>
        </p:nvSpPr>
        <p:spPr bwMode="auto">
          <a:xfrm>
            <a:off x="4191000" y="1524000"/>
            <a:ext cx="2438400" cy="3810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7944" name="Line 8"/>
          <p:cNvSpPr>
            <a:spLocks noChangeShapeType="1"/>
          </p:cNvSpPr>
          <p:nvPr/>
        </p:nvSpPr>
        <p:spPr bwMode="auto">
          <a:xfrm>
            <a:off x="2590800" y="4267200"/>
            <a:ext cx="43434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7945" name="Text Box 9"/>
          <p:cNvSpPr txBox="1">
            <a:spLocks noChangeArrowheads="1"/>
          </p:cNvSpPr>
          <p:nvPr/>
        </p:nvSpPr>
        <p:spPr bwMode="auto">
          <a:xfrm>
            <a:off x="5105400" y="1219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S</a:t>
            </a:r>
          </a:p>
        </p:txBody>
      </p:sp>
      <p:sp>
        <p:nvSpPr>
          <p:cNvPr id="167946" name="Text Box 10"/>
          <p:cNvSpPr txBox="1">
            <a:spLocks noChangeArrowheads="1"/>
          </p:cNvSpPr>
          <p:nvPr/>
        </p:nvSpPr>
        <p:spPr bwMode="auto">
          <a:xfrm>
            <a:off x="6553200" y="51054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D</a:t>
            </a:r>
          </a:p>
        </p:txBody>
      </p:sp>
      <p:sp>
        <p:nvSpPr>
          <p:cNvPr id="167947" name="Text Box 11"/>
          <p:cNvSpPr txBox="1">
            <a:spLocks noChangeArrowheads="1"/>
          </p:cNvSpPr>
          <p:nvPr/>
        </p:nvSpPr>
        <p:spPr bwMode="auto">
          <a:xfrm>
            <a:off x="1905000" y="40386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  <a:r>
              <a:rPr lang="en-US" sz="2400" baseline="-25000"/>
              <a:t>W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67948" name="Text Box 12"/>
          <p:cNvSpPr txBox="1">
            <a:spLocks noChangeArrowheads="1"/>
          </p:cNvSpPr>
          <p:nvPr/>
        </p:nvSpPr>
        <p:spPr bwMode="auto">
          <a:xfrm>
            <a:off x="2133600" y="1143000"/>
            <a:ext cx="609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</a:p>
        </p:txBody>
      </p:sp>
      <p:sp>
        <p:nvSpPr>
          <p:cNvPr id="167949" name="Line 13"/>
          <p:cNvSpPr>
            <a:spLocks noChangeShapeType="1"/>
          </p:cNvSpPr>
          <p:nvPr/>
        </p:nvSpPr>
        <p:spPr bwMode="auto">
          <a:xfrm>
            <a:off x="3657600" y="4343400"/>
            <a:ext cx="0" cy="1447800"/>
          </a:xfrm>
          <a:prstGeom prst="line">
            <a:avLst/>
          </a:prstGeom>
          <a:noFill/>
          <a:ln w="28575">
            <a:solidFill>
              <a:schemeClr val="tx1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7950" name="Line 14"/>
          <p:cNvSpPr>
            <a:spLocks noChangeShapeType="1"/>
          </p:cNvSpPr>
          <p:nvPr/>
        </p:nvSpPr>
        <p:spPr bwMode="auto">
          <a:xfrm>
            <a:off x="5943600" y="4343400"/>
            <a:ext cx="0" cy="1447800"/>
          </a:xfrm>
          <a:prstGeom prst="line">
            <a:avLst/>
          </a:prstGeom>
          <a:noFill/>
          <a:ln w="28575">
            <a:solidFill>
              <a:schemeClr val="tx1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7951" name="Line 15"/>
          <p:cNvSpPr>
            <a:spLocks noChangeShapeType="1"/>
          </p:cNvSpPr>
          <p:nvPr/>
        </p:nvSpPr>
        <p:spPr bwMode="auto">
          <a:xfrm>
            <a:off x="2590800" y="3581400"/>
            <a:ext cx="4343400" cy="0"/>
          </a:xfrm>
          <a:prstGeom prst="line">
            <a:avLst/>
          </a:prstGeom>
          <a:noFill/>
          <a:ln w="38100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7952" name="Line 16"/>
          <p:cNvSpPr>
            <a:spLocks noChangeShapeType="1"/>
          </p:cNvSpPr>
          <p:nvPr/>
        </p:nvSpPr>
        <p:spPr bwMode="auto">
          <a:xfrm>
            <a:off x="4038600" y="3581400"/>
            <a:ext cx="0" cy="22098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7953" name="Line 17"/>
          <p:cNvSpPr>
            <a:spLocks noChangeShapeType="1"/>
          </p:cNvSpPr>
          <p:nvPr/>
        </p:nvSpPr>
        <p:spPr bwMode="auto">
          <a:xfrm>
            <a:off x="5486400" y="3581400"/>
            <a:ext cx="0" cy="22098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7954" name="Text Box 18"/>
          <p:cNvSpPr txBox="1">
            <a:spLocks noChangeArrowheads="1"/>
          </p:cNvSpPr>
          <p:nvPr/>
        </p:nvSpPr>
        <p:spPr bwMode="auto">
          <a:xfrm>
            <a:off x="1676400" y="3352800"/>
            <a:ext cx="1371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P</a:t>
            </a:r>
            <a:r>
              <a:rPr lang="en-US" sz="2400" baseline="-25000">
                <a:solidFill>
                  <a:srgbClr val="FF0000"/>
                </a:solidFill>
              </a:rPr>
              <a:t>W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r>
              <a:rPr lang="en-US" sz="2400">
                <a:solidFill>
                  <a:srgbClr val="FF0000"/>
                </a:solidFill>
              </a:rPr>
              <a:t>+t</a:t>
            </a:r>
          </a:p>
        </p:txBody>
      </p:sp>
      <p:sp>
        <p:nvSpPr>
          <p:cNvPr id="167955" name="AutoShape 19"/>
          <p:cNvSpPr>
            <a:spLocks/>
          </p:cNvSpPr>
          <p:nvPr/>
        </p:nvSpPr>
        <p:spPr bwMode="auto">
          <a:xfrm>
            <a:off x="1676400" y="3581400"/>
            <a:ext cx="76200" cy="1066800"/>
          </a:xfrm>
          <a:prstGeom prst="leftBrace">
            <a:avLst>
              <a:gd name="adj1" fmla="val 116667"/>
              <a:gd name="adj2" fmla="val 50000"/>
            </a:avLst>
          </a:prstGeom>
          <a:noFill/>
          <a:ln w="2857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7956" name="Text Box 20"/>
          <p:cNvSpPr txBox="1">
            <a:spLocks noChangeArrowheads="1"/>
          </p:cNvSpPr>
          <p:nvPr/>
        </p:nvSpPr>
        <p:spPr bwMode="auto">
          <a:xfrm rot="-1391916">
            <a:off x="838200" y="3962400"/>
            <a:ext cx="990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Tariff</a:t>
            </a:r>
          </a:p>
        </p:txBody>
      </p:sp>
      <p:sp>
        <p:nvSpPr>
          <p:cNvPr id="167957" name="Text Box 21"/>
          <p:cNvSpPr txBox="1">
            <a:spLocks noChangeArrowheads="1"/>
          </p:cNvSpPr>
          <p:nvPr/>
        </p:nvSpPr>
        <p:spPr bwMode="auto">
          <a:xfrm>
            <a:off x="6934200" y="57150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</a:p>
        </p:txBody>
      </p:sp>
      <p:sp>
        <p:nvSpPr>
          <p:cNvPr id="167958" name="Text Box 22"/>
          <p:cNvSpPr txBox="1">
            <a:spLocks noChangeArrowheads="1"/>
          </p:cNvSpPr>
          <p:nvPr/>
        </p:nvSpPr>
        <p:spPr bwMode="auto">
          <a:xfrm>
            <a:off x="31242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  <a:r>
              <a:rPr lang="en-US" sz="2400" baseline="-25000"/>
              <a:t>S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67959" name="Text Box 23"/>
          <p:cNvSpPr txBox="1">
            <a:spLocks noChangeArrowheads="1"/>
          </p:cNvSpPr>
          <p:nvPr/>
        </p:nvSpPr>
        <p:spPr bwMode="auto">
          <a:xfrm>
            <a:off x="38100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Q</a:t>
            </a:r>
            <a:r>
              <a:rPr lang="en-US" sz="2400" baseline="-25000">
                <a:solidFill>
                  <a:srgbClr val="FF0000"/>
                </a:solidFill>
              </a:rPr>
              <a:t>S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  <p:sp>
        <p:nvSpPr>
          <p:cNvPr id="167960" name="Text Box 24"/>
          <p:cNvSpPr txBox="1">
            <a:spLocks noChangeArrowheads="1"/>
          </p:cNvSpPr>
          <p:nvPr/>
        </p:nvSpPr>
        <p:spPr bwMode="auto">
          <a:xfrm>
            <a:off x="50292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Q</a:t>
            </a:r>
            <a:r>
              <a:rPr lang="en-US" sz="2400" baseline="-25000">
                <a:solidFill>
                  <a:srgbClr val="FF0000"/>
                </a:solidFill>
              </a:rPr>
              <a:t>D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  <p:sp>
        <p:nvSpPr>
          <p:cNvPr id="167961" name="Text Box 25"/>
          <p:cNvSpPr txBox="1">
            <a:spLocks noChangeArrowheads="1"/>
          </p:cNvSpPr>
          <p:nvPr/>
        </p:nvSpPr>
        <p:spPr bwMode="auto">
          <a:xfrm>
            <a:off x="57150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  <a:r>
              <a:rPr lang="en-US" sz="2400" baseline="-25000"/>
              <a:t>D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67968" name="Text Box 32"/>
          <p:cNvSpPr txBox="1">
            <a:spLocks noChangeArrowheads="1"/>
          </p:cNvSpPr>
          <p:nvPr/>
        </p:nvSpPr>
        <p:spPr bwMode="auto">
          <a:xfrm>
            <a:off x="1676400" y="2971800"/>
            <a:ext cx="12192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  <a:r>
              <a:rPr lang="en-US" sz="2400" baseline="-25000"/>
              <a:t>W</a:t>
            </a:r>
            <a:r>
              <a:rPr lang="en-US" sz="2400" baseline="30000"/>
              <a:t>0</a:t>
            </a:r>
            <a:r>
              <a:rPr lang="en-US" sz="2400"/>
              <a:t>+t</a:t>
            </a:r>
          </a:p>
        </p:txBody>
      </p:sp>
      <p:sp>
        <p:nvSpPr>
          <p:cNvPr id="167969" name="Line 33"/>
          <p:cNvSpPr>
            <a:spLocks noChangeShapeType="1"/>
          </p:cNvSpPr>
          <p:nvPr/>
        </p:nvSpPr>
        <p:spPr bwMode="auto">
          <a:xfrm>
            <a:off x="2590800" y="3200400"/>
            <a:ext cx="4343400" cy="0"/>
          </a:xfrm>
          <a:prstGeom prst="line">
            <a:avLst/>
          </a:prstGeom>
          <a:noFill/>
          <a:ln w="38100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7970" name="Line 34"/>
          <p:cNvSpPr>
            <a:spLocks noChangeShapeType="1"/>
          </p:cNvSpPr>
          <p:nvPr/>
        </p:nvSpPr>
        <p:spPr bwMode="auto">
          <a:xfrm>
            <a:off x="2590800" y="4648200"/>
            <a:ext cx="4343400" cy="0"/>
          </a:xfrm>
          <a:prstGeom prst="line">
            <a:avLst/>
          </a:prstGeom>
          <a:noFill/>
          <a:ln w="38100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7971" name="Text Box 35"/>
          <p:cNvSpPr txBox="1">
            <a:spLocks noChangeArrowheads="1"/>
          </p:cNvSpPr>
          <p:nvPr/>
        </p:nvSpPr>
        <p:spPr bwMode="auto">
          <a:xfrm>
            <a:off x="1905000" y="4419600"/>
            <a:ext cx="1371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P</a:t>
            </a:r>
            <a:r>
              <a:rPr lang="en-US" sz="2400" baseline="-25000">
                <a:solidFill>
                  <a:srgbClr val="FF0000"/>
                </a:solidFill>
              </a:rPr>
              <a:t>W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9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9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9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9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9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9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9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9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9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9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9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9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9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9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9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9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9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9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9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9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9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9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9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9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9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9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7939" grpId="0" animBg="1"/>
      <p:bldP spid="167940" grpId="0" animBg="1"/>
      <p:bldP spid="167941" grpId="0" animBg="1"/>
      <p:bldP spid="167942" grpId="0" animBg="1"/>
      <p:bldP spid="167944" grpId="0" animBg="1"/>
      <p:bldP spid="167945" grpId="0"/>
      <p:bldP spid="167946" grpId="0"/>
      <p:bldP spid="167947" grpId="0"/>
      <p:bldP spid="167948" grpId="0"/>
      <p:bldP spid="167949" grpId="0" animBg="1"/>
      <p:bldP spid="167950" grpId="0" animBg="1"/>
      <p:bldP spid="167951" grpId="0" animBg="1"/>
      <p:bldP spid="167952" grpId="0" animBg="1"/>
      <p:bldP spid="167953" grpId="0" animBg="1"/>
      <p:bldP spid="167954" grpId="0"/>
      <p:bldP spid="167955" grpId="0" animBg="1"/>
      <p:bldP spid="167956" grpId="0"/>
      <p:bldP spid="167957" grpId="0"/>
      <p:bldP spid="167958" grpId="0"/>
      <p:bldP spid="167959" grpId="0"/>
      <p:bldP spid="167960" grpId="0"/>
      <p:bldP spid="167961" grpId="0"/>
      <p:bldP spid="167968" grpId="0"/>
      <p:bldP spid="167969" grpId="0" animBg="1"/>
      <p:bldP spid="167970" grpId="0" animBg="1"/>
      <p:bldP spid="167971" grpId="0"/>
    </p:bld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38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01BB3F-8795-244E-945D-C9240A1A598E}" type="slidenum">
              <a:rPr lang="en-US"/>
              <a:pPr/>
              <a:t>29</a:t>
            </a:fld>
            <a:endParaRPr lang="en-US"/>
          </a:p>
        </p:txBody>
      </p:sp>
      <p:sp>
        <p:nvSpPr>
          <p:cNvPr id="174082" name="Freeform 2" descr="Wide upward diagonal"/>
          <p:cNvSpPr>
            <a:spLocks/>
          </p:cNvSpPr>
          <p:nvPr/>
        </p:nvSpPr>
        <p:spPr bwMode="auto">
          <a:xfrm>
            <a:off x="2587625" y="3578225"/>
            <a:ext cx="1450975" cy="688975"/>
          </a:xfrm>
          <a:custGeom>
            <a:avLst/>
            <a:gdLst/>
            <a:ahLst/>
            <a:cxnLst>
              <a:cxn ang="0">
                <a:pos x="2" y="2"/>
              </a:cxn>
              <a:cxn ang="0">
                <a:pos x="914" y="2"/>
              </a:cxn>
              <a:cxn ang="0">
                <a:pos x="674" y="434"/>
              </a:cxn>
              <a:cxn ang="0">
                <a:pos x="2" y="434"/>
              </a:cxn>
              <a:cxn ang="0">
                <a:pos x="2" y="2"/>
              </a:cxn>
            </a:cxnLst>
            <a:rect l="0" t="0" r="r" b="b"/>
            <a:pathLst>
              <a:path w="914" h="434">
                <a:moveTo>
                  <a:pt x="2" y="2"/>
                </a:moveTo>
                <a:cubicBezTo>
                  <a:pt x="364" y="4"/>
                  <a:pt x="486" y="0"/>
                  <a:pt x="914" y="2"/>
                </a:cubicBezTo>
                <a:cubicBezTo>
                  <a:pt x="784" y="224"/>
                  <a:pt x="790" y="212"/>
                  <a:pt x="674" y="434"/>
                </a:cubicBezTo>
                <a:cubicBezTo>
                  <a:pt x="328" y="432"/>
                  <a:pt x="286" y="432"/>
                  <a:pt x="2" y="434"/>
                </a:cubicBezTo>
                <a:cubicBezTo>
                  <a:pt x="2" y="246"/>
                  <a:pt x="0" y="212"/>
                  <a:pt x="2" y="2"/>
                </a:cubicBezTo>
                <a:close/>
              </a:path>
            </a:pathLst>
          </a:custGeom>
          <a:pattFill prst="wdUpDiag">
            <a:fgClr>
              <a:srgbClr val="00FF00"/>
            </a:fgClr>
            <a:bgClr>
              <a:schemeClr val="bg1"/>
            </a:bgClr>
          </a:pattFill>
          <a:ln w="9525">
            <a:noFill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4083" name="Rectangle 3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Effects of Tariffs:  Large Country</a:t>
            </a:r>
          </a:p>
        </p:txBody>
      </p:sp>
      <p:sp>
        <p:nvSpPr>
          <p:cNvPr id="174084" name="Line 4"/>
          <p:cNvSpPr>
            <a:spLocks noChangeShapeType="1"/>
          </p:cNvSpPr>
          <p:nvPr/>
        </p:nvSpPr>
        <p:spPr bwMode="auto">
          <a:xfrm>
            <a:off x="2590800" y="1219200"/>
            <a:ext cx="0" cy="4572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4085" name="Line 5"/>
          <p:cNvSpPr>
            <a:spLocks noChangeShapeType="1"/>
          </p:cNvSpPr>
          <p:nvPr/>
        </p:nvSpPr>
        <p:spPr bwMode="auto">
          <a:xfrm>
            <a:off x="2590800" y="5791200"/>
            <a:ext cx="45720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4086" name="Line 6"/>
          <p:cNvSpPr>
            <a:spLocks noChangeShapeType="1"/>
          </p:cNvSpPr>
          <p:nvPr/>
        </p:nvSpPr>
        <p:spPr bwMode="auto">
          <a:xfrm flipH="1">
            <a:off x="3048000" y="1524000"/>
            <a:ext cx="2133600" cy="3810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4087" name="Line 7"/>
          <p:cNvSpPr>
            <a:spLocks noChangeShapeType="1"/>
          </p:cNvSpPr>
          <p:nvPr/>
        </p:nvSpPr>
        <p:spPr bwMode="auto">
          <a:xfrm>
            <a:off x="4191000" y="1524000"/>
            <a:ext cx="2438400" cy="3810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4088" name="Line 8"/>
          <p:cNvSpPr>
            <a:spLocks noChangeShapeType="1"/>
          </p:cNvSpPr>
          <p:nvPr/>
        </p:nvSpPr>
        <p:spPr bwMode="auto">
          <a:xfrm>
            <a:off x="2590800" y="4267200"/>
            <a:ext cx="43434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4089" name="Text Box 9"/>
          <p:cNvSpPr txBox="1">
            <a:spLocks noChangeArrowheads="1"/>
          </p:cNvSpPr>
          <p:nvPr/>
        </p:nvSpPr>
        <p:spPr bwMode="auto">
          <a:xfrm>
            <a:off x="5105400" y="1219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S</a:t>
            </a:r>
          </a:p>
        </p:txBody>
      </p:sp>
      <p:sp>
        <p:nvSpPr>
          <p:cNvPr id="174090" name="Text Box 10"/>
          <p:cNvSpPr txBox="1">
            <a:spLocks noChangeArrowheads="1"/>
          </p:cNvSpPr>
          <p:nvPr/>
        </p:nvSpPr>
        <p:spPr bwMode="auto">
          <a:xfrm>
            <a:off x="6553200" y="51054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D</a:t>
            </a:r>
          </a:p>
        </p:txBody>
      </p:sp>
      <p:sp>
        <p:nvSpPr>
          <p:cNvPr id="174091" name="Text Box 11"/>
          <p:cNvSpPr txBox="1">
            <a:spLocks noChangeArrowheads="1"/>
          </p:cNvSpPr>
          <p:nvPr/>
        </p:nvSpPr>
        <p:spPr bwMode="auto">
          <a:xfrm>
            <a:off x="1905000" y="40386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  <a:r>
              <a:rPr lang="en-US" sz="2400" baseline="-25000"/>
              <a:t>W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74092" name="Text Box 12"/>
          <p:cNvSpPr txBox="1">
            <a:spLocks noChangeArrowheads="1"/>
          </p:cNvSpPr>
          <p:nvPr/>
        </p:nvSpPr>
        <p:spPr bwMode="auto">
          <a:xfrm>
            <a:off x="2133600" y="1143000"/>
            <a:ext cx="609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</a:p>
        </p:txBody>
      </p:sp>
      <p:sp>
        <p:nvSpPr>
          <p:cNvPr id="174093" name="Line 13"/>
          <p:cNvSpPr>
            <a:spLocks noChangeShapeType="1"/>
          </p:cNvSpPr>
          <p:nvPr/>
        </p:nvSpPr>
        <p:spPr bwMode="auto">
          <a:xfrm>
            <a:off x="3657600" y="4343400"/>
            <a:ext cx="0" cy="1447800"/>
          </a:xfrm>
          <a:prstGeom prst="line">
            <a:avLst/>
          </a:prstGeom>
          <a:noFill/>
          <a:ln w="28575">
            <a:solidFill>
              <a:schemeClr val="tx1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4094" name="Line 14"/>
          <p:cNvSpPr>
            <a:spLocks noChangeShapeType="1"/>
          </p:cNvSpPr>
          <p:nvPr/>
        </p:nvSpPr>
        <p:spPr bwMode="auto">
          <a:xfrm>
            <a:off x="5943600" y="4343400"/>
            <a:ext cx="0" cy="1447800"/>
          </a:xfrm>
          <a:prstGeom prst="line">
            <a:avLst/>
          </a:prstGeom>
          <a:noFill/>
          <a:ln w="28575">
            <a:solidFill>
              <a:schemeClr val="tx1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4095" name="Line 15"/>
          <p:cNvSpPr>
            <a:spLocks noChangeShapeType="1"/>
          </p:cNvSpPr>
          <p:nvPr/>
        </p:nvSpPr>
        <p:spPr bwMode="auto">
          <a:xfrm>
            <a:off x="2590800" y="3581400"/>
            <a:ext cx="4343400" cy="0"/>
          </a:xfrm>
          <a:prstGeom prst="line">
            <a:avLst/>
          </a:prstGeom>
          <a:noFill/>
          <a:ln w="38100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4096" name="Line 16"/>
          <p:cNvSpPr>
            <a:spLocks noChangeShapeType="1"/>
          </p:cNvSpPr>
          <p:nvPr/>
        </p:nvSpPr>
        <p:spPr bwMode="auto">
          <a:xfrm>
            <a:off x="4038600" y="3581400"/>
            <a:ext cx="0" cy="22098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4097" name="Line 17"/>
          <p:cNvSpPr>
            <a:spLocks noChangeShapeType="1"/>
          </p:cNvSpPr>
          <p:nvPr/>
        </p:nvSpPr>
        <p:spPr bwMode="auto">
          <a:xfrm>
            <a:off x="5486400" y="3581400"/>
            <a:ext cx="0" cy="22098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4098" name="Text Box 18"/>
          <p:cNvSpPr txBox="1">
            <a:spLocks noChangeArrowheads="1"/>
          </p:cNvSpPr>
          <p:nvPr/>
        </p:nvSpPr>
        <p:spPr bwMode="auto">
          <a:xfrm>
            <a:off x="1676400" y="3352800"/>
            <a:ext cx="1371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P</a:t>
            </a:r>
            <a:r>
              <a:rPr lang="en-US" sz="2400" baseline="-25000">
                <a:solidFill>
                  <a:srgbClr val="FF0000"/>
                </a:solidFill>
              </a:rPr>
              <a:t>W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r>
              <a:rPr lang="en-US" sz="2400">
                <a:solidFill>
                  <a:srgbClr val="FF0000"/>
                </a:solidFill>
              </a:rPr>
              <a:t>+t</a:t>
            </a:r>
          </a:p>
        </p:txBody>
      </p:sp>
      <p:sp>
        <p:nvSpPr>
          <p:cNvPr id="174099" name="AutoShape 19"/>
          <p:cNvSpPr>
            <a:spLocks/>
          </p:cNvSpPr>
          <p:nvPr/>
        </p:nvSpPr>
        <p:spPr bwMode="auto">
          <a:xfrm>
            <a:off x="1676400" y="3581400"/>
            <a:ext cx="76200" cy="1066800"/>
          </a:xfrm>
          <a:prstGeom prst="leftBrace">
            <a:avLst>
              <a:gd name="adj1" fmla="val 116667"/>
              <a:gd name="adj2" fmla="val 50000"/>
            </a:avLst>
          </a:prstGeom>
          <a:noFill/>
          <a:ln w="2857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4100" name="Text Box 20"/>
          <p:cNvSpPr txBox="1">
            <a:spLocks noChangeArrowheads="1"/>
          </p:cNvSpPr>
          <p:nvPr/>
        </p:nvSpPr>
        <p:spPr bwMode="auto">
          <a:xfrm rot="-1391916">
            <a:off x="838200" y="3962400"/>
            <a:ext cx="990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Tariff</a:t>
            </a:r>
          </a:p>
        </p:txBody>
      </p:sp>
      <p:sp>
        <p:nvSpPr>
          <p:cNvPr id="174101" name="Text Box 21"/>
          <p:cNvSpPr txBox="1">
            <a:spLocks noChangeArrowheads="1"/>
          </p:cNvSpPr>
          <p:nvPr/>
        </p:nvSpPr>
        <p:spPr bwMode="auto">
          <a:xfrm>
            <a:off x="6934200" y="57150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</a:p>
        </p:txBody>
      </p:sp>
      <p:sp>
        <p:nvSpPr>
          <p:cNvPr id="174102" name="Text Box 22"/>
          <p:cNvSpPr txBox="1">
            <a:spLocks noChangeArrowheads="1"/>
          </p:cNvSpPr>
          <p:nvPr/>
        </p:nvSpPr>
        <p:spPr bwMode="auto">
          <a:xfrm>
            <a:off x="31242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  <a:r>
              <a:rPr lang="en-US" sz="2400" baseline="-25000"/>
              <a:t>S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74103" name="Text Box 23"/>
          <p:cNvSpPr txBox="1">
            <a:spLocks noChangeArrowheads="1"/>
          </p:cNvSpPr>
          <p:nvPr/>
        </p:nvSpPr>
        <p:spPr bwMode="auto">
          <a:xfrm>
            <a:off x="38100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Q</a:t>
            </a:r>
            <a:r>
              <a:rPr lang="en-US" sz="2400" baseline="-25000">
                <a:solidFill>
                  <a:srgbClr val="FF0000"/>
                </a:solidFill>
              </a:rPr>
              <a:t>S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  <p:sp>
        <p:nvSpPr>
          <p:cNvPr id="174104" name="Text Box 24"/>
          <p:cNvSpPr txBox="1">
            <a:spLocks noChangeArrowheads="1"/>
          </p:cNvSpPr>
          <p:nvPr/>
        </p:nvSpPr>
        <p:spPr bwMode="auto">
          <a:xfrm>
            <a:off x="50292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Q</a:t>
            </a:r>
            <a:r>
              <a:rPr lang="en-US" sz="2400" baseline="-25000">
                <a:solidFill>
                  <a:srgbClr val="FF0000"/>
                </a:solidFill>
              </a:rPr>
              <a:t>D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  <p:sp>
        <p:nvSpPr>
          <p:cNvPr id="174105" name="Text Box 25"/>
          <p:cNvSpPr txBox="1">
            <a:spLocks noChangeArrowheads="1"/>
          </p:cNvSpPr>
          <p:nvPr/>
        </p:nvSpPr>
        <p:spPr bwMode="auto">
          <a:xfrm>
            <a:off x="57150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  <a:r>
              <a:rPr lang="en-US" sz="2400" baseline="-25000"/>
              <a:t>D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74106" name="Text Box 26"/>
          <p:cNvSpPr txBox="1">
            <a:spLocks noChangeArrowheads="1"/>
          </p:cNvSpPr>
          <p:nvPr/>
        </p:nvSpPr>
        <p:spPr bwMode="auto">
          <a:xfrm>
            <a:off x="2895600" y="37338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>
                <a:solidFill>
                  <a:srgbClr val="FF0000"/>
                </a:solidFill>
              </a:rPr>
              <a:t>a’</a:t>
            </a:r>
          </a:p>
        </p:txBody>
      </p:sp>
      <p:sp>
        <p:nvSpPr>
          <p:cNvPr id="174107" name="Text Box 27"/>
          <p:cNvSpPr txBox="1">
            <a:spLocks noChangeArrowheads="1"/>
          </p:cNvSpPr>
          <p:nvPr/>
        </p:nvSpPr>
        <p:spPr bwMode="auto">
          <a:xfrm>
            <a:off x="3699934" y="3886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 err="1">
                <a:solidFill>
                  <a:srgbClr val="FF0000"/>
                </a:solidFill>
              </a:rPr>
              <a:t>b</a:t>
            </a:r>
            <a:r>
              <a:rPr lang="en-US" sz="2400" dirty="0">
                <a:solidFill>
                  <a:srgbClr val="FF0000"/>
                </a:solidFill>
              </a:rPr>
              <a:t>’</a:t>
            </a:r>
          </a:p>
        </p:txBody>
      </p:sp>
      <p:sp>
        <p:nvSpPr>
          <p:cNvPr id="174108" name="Text Box 28"/>
          <p:cNvSpPr txBox="1">
            <a:spLocks noChangeArrowheads="1"/>
          </p:cNvSpPr>
          <p:nvPr/>
        </p:nvSpPr>
        <p:spPr bwMode="auto">
          <a:xfrm>
            <a:off x="4572000" y="37338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 err="1">
                <a:solidFill>
                  <a:srgbClr val="FF0000"/>
                </a:solidFill>
              </a:rPr>
              <a:t>c</a:t>
            </a:r>
            <a:r>
              <a:rPr lang="en-US" sz="2400" dirty="0">
                <a:solidFill>
                  <a:srgbClr val="FF0000"/>
                </a:solidFill>
              </a:rPr>
              <a:t>’</a:t>
            </a:r>
          </a:p>
        </p:txBody>
      </p:sp>
      <p:sp>
        <p:nvSpPr>
          <p:cNvPr id="174109" name="Text Box 29"/>
          <p:cNvSpPr txBox="1">
            <a:spLocks noChangeArrowheads="1"/>
          </p:cNvSpPr>
          <p:nvPr/>
        </p:nvSpPr>
        <p:spPr bwMode="auto">
          <a:xfrm>
            <a:off x="5427133" y="3886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 err="1">
                <a:solidFill>
                  <a:srgbClr val="FF0000"/>
                </a:solidFill>
              </a:rPr>
              <a:t>d</a:t>
            </a:r>
            <a:r>
              <a:rPr lang="en-US" sz="2400" dirty="0">
                <a:solidFill>
                  <a:srgbClr val="FF0000"/>
                </a:solidFill>
              </a:rPr>
              <a:t>’</a:t>
            </a:r>
          </a:p>
        </p:txBody>
      </p:sp>
      <p:sp>
        <p:nvSpPr>
          <p:cNvPr id="174110" name="Text Box 30"/>
          <p:cNvSpPr txBox="1">
            <a:spLocks noChangeArrowheads="1"/>
          </p:cNvSpPr>
          <p:nvPr/>
        </p:nvSpPr>
        <p:spPr bwMode="auto">
          <a:xfrm>
            <a:off x="6400800" y="1295400"/>
            <a:ext cx="2209800" cy="831850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Effects of tariff on Welfare</a:t>
            </a:r>
          </a:p>
        </p:txBody>
      </p:sp>
      <p:sp>
        <p:nvSpPr>
          <p:cNvPr id="174111" name="Text Box 31"/>
          <p:cNvSpPr txBox="1">
            <a:spLocks noChangeArrowheads="1"/>
          </p:cNvSpPr>
          <p:nvPr/>
        </p:nvSpPr>
        <p:spPr bwMode="auto">
          <a:xfrm>
            <a:off x="1676400" y="2971800"/>
            <a:ext cx="12192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  <a:r>
              <a:rPr lang="en-US" sz="2400" baseline="-25000"/>
              <a:t>W</a:t>
            </a:r>
            <a:r>
              <a:rPr lang="en-US" sz="2400" baseline="30000"/>
              <a:t>0</a:t>
            </a:r>
            <a:r>
              <a:rPr lang="en-US" sz="2400"/>
              <a:t>+t</a:t>
            </a:r>
          </a:p>
        </p:txBody>
      </p:sp>
      <p:sp>
        <p:nvSpPr>
          <p:cNvPr id="174112" name="Line 32"/>
          <p:cNvSpPr>
            <a:spLocks noChangeShapeType="1"/>
          </p:cNvSpPr>
          <p:nvPr/>
        </p:nvSpPr>
        <p:spPr bwMode="auto">
          <a:xfrm>
            <a:off x="2590800" y="3200400"/>
            <a:ext cx="4343400" cy="0"/>
          </a:xfrm>
          <a:prstGeom prst="line">
            <a:avLst/>
          </a:prstGeom>
          <a:noFill/>
          <a:ln w="38100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4113" name="Line 33"/>
          <p:cNvSpPr>
            <a:spLocks noChangeShapeType="1"/>
          </p:cNvSpPr>
          <p:nvPr/>
        </p:nvSpPr>
        <p:spPr bwMode="auto">
          <a:xfrm>
            <a:off x="2590800" y="4648200"/>
            <a:ext cx="4343400" cy="0"/>
          </a:xfrm>
          <a:prstGeom prst="line">
            <a:avLst/>
          </a:prstGeom>
          <a:noFill/>
          <a:ln w="38100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4114" name="Text Box 34"/>
          <p:cNvSpPr txBox="1">
            <a:spLocks noChangeArrowheads="1"/>
          </p:cNvSpPr>
          <p:nvPr/>
        </p:nvSpPr>
        <p:spPr bwMode="auto">
          <a:xfrm>
            <a:off x="1905000" y="4419600"/>
            <a:ext cx="1371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P</a:t>
            </a:r>
            <a:r>
              <a:rPr lang="en-US" sz="2400" baseline="-25000">
                <a:solidFill>
                  <a:srgbClr val="FF0000"/>
                </a:solidFill>
              </a:rPr>
              <a:t>W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  <p:sp>
        <p:nvSpPr>
          <p:cNvPr id="174115" name="Text Box 35"/>
          <p:cNvSpPr txBox="1">
            <a:spLocks noChangeArrowheads="1"/>
          </p:cNvSpPr>
          <p:nvPr/>
        </p:nvSpPr>
        <p:spPr bwMode="auto">
          <a:xfrm>
            <a:off x="4572000" y="41910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 err="1">
                <a:solidFill>
                  <a:srgbClr val="FF0000"/>
                </a:solidFill>
              </a:rPr>
              <a:t>e</a:t>
            </a:r>
            <a:r>
              <a:rPr lang="en-US" sz="2400" dirty="0">
                <a:solidFill>
                  <a:srgbClr val="FF0000"/>
                </a:solidFill>
              </a:rPr>
              <a:t>’</a:t>
            </a:r>
          </a:p>
        </p:txBody>
      </p:sp>
      <p:sp>
        <p:nvSpPr>
          <p:cNvPr id="174116" name="Text Box 36"/>
          <p:cNvSpPr txBox="1">
            <a:spLocks noChangeArrowheads="1"/>
          </p:cNvSpPr>
          <p:nvPr/>
        </p:nvSpPr>
        <p:spPr bwMode="auto">
          <a:xfrm>
            <a:off x="6400800" y="2133600"/>
            <a:ext cx="2209800" cy="831850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 dirty="0">
                <a:solidFill>
                  <a:srgbClr val="FF0000"/>
                </a:solidFill>
              </a:rPr>
              <a:t>Suppliers gain +a’</a:t>
            </a:r>
          </a:p>
        </p:txBody>
      </p:sp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38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811F3C-8BBA-E74A-9FEA-BAB8ADB15669}" type="slidenum">
              <a:rPr lang="en-US"/>
              <a:pPr/>
              <a:t>30</a:t>
            </a:fld>
            <a:endParaRPr lang="en-US"/>
          </a:p>
        </p:txBody>
      </p:sp>
      <p:sp>
        <p:nvSpPr>
          <p:cNvPr id="171010" name="Freeform 2" descr="Wide downward diagonal"/>
          <p:cNvSpPr>
            <a:spLocks/>
          </p:cNvSpPr>
          <p:nvPr/>
        </p:nvSpPr>
        <p:spPr bwMode="auto">
          <a:xfrm>
            <a:off x="2587625" y="3581400"/>
            <a:ext cx="3355975" cy="685800"/>
          </a:xfrm>
          <a:custGeom>
            <a:avLst/>
            <a:gdLst/>
            <a:ahLst/>
            <a:cxnLst>
              <a:cxn ang="0">
                <a:pos x="4" y="0"/>
              </a:cxn>
              <a:cxn ang="0">
                <a:pos x="1838" y="3"/>
              </a:cxn>
              <a:cxn ang="0">
                <a:pos x="2114" y="429"/>
              </a:cxn>
              <a:cxn ang="0">
                <a:pos x="4" y="432"/>
              </a:cxn>
              <a:cxn ang="0">
                <a:pos x="4" y="0"/>
              </a:cxn>
            </a:cxnLst>
            <a:rect l="0" t="0" r="r" b="b"/>
            <a:pathLst>
              <a:path w="2114" h="432">
                <a:moveTo>
                  <a:pt x="4" y="0"/>
                </a:moveTo>
                <a:cubicBezTo>
                  <a:pt x="746" y="2"/>
                  <a:pt x="960" y="1"/>
                  <a:pt x="1838" y="3"/>
                </a:cubicBezTo>
                <a:cubicBezTo>
                  <a:pt x="1973" y="207"/>
                  <a:pt x="1991" y="237"/>
                  <a:pt x="2114" y="429"/>
                </a:cubicBezTo>
                <a:cubicBezTo>
                  <a:pt x="1405" y="427"/>
                  <a:pt x="586" y="430"/>
                  <a:pt x="4" y="432"/>
                </a:cubicBezTo>
                <a:cubicBezTo>
                  <a:pt x="4" y="244"/>
                  <a:pt x="0" y="210"/>
                  <a:pt x="4" y="0"/>
                </a:cubicBezTo>
                <a:close/>
              </a:path>
            </a:pathLst>
          </a:custGeom>
          <a:pattFill prst="wdDnDiag">
            <a:fgClr>
              <a:srgbClr val="FF7C80"/>
            </a:fgClr>
            <a:bgClr>
              <a:schemeClr val="bg1"/>
            </a:bgClr>
          </a:pattFill>
          <a:ln w="9525">
            <a:noFill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1011" name="Rectangle 3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Effects of Tariffs:  Large Country</a:t>
            </a:r>
          </a:p>
        </p:txBody>
      </p:sp>
      <p:sp>
        <p:nvSpPr>
          <p:cNvPr id="171012" name="Line 4"/>
          <p:cNvSpPr>
            <a:spLocks noChangeShapeType="1"/>
          </p:cNvSpPr>
          <p:nvPr/>
        </p:nvSpPr>
        <p:spPr bwMode="auto">
          <a:xfrm>
            <a:off x="2590800" y="1219200"/>
            <a:ext cx="0" cy="4572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1013" name="Line 5"/>
          <p:cNvSpPr>
            <a:spLocks noChangeShapeType="1"/>
          </p:cNvSpPr>
          <p:nvPr/>
        </p:nvSpPr>
        <p:spPr bwMode="auto">
          <a:xfrm>
            <a:off x="2590800" y="5791200"/>
            <a:ext cx="45720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1014" name="Line 6"/>
          <p:cNvSpPr>
            <a:spLocks noChangeShapeType="1"/>
          </p:cNvSpPr>
          <p:nvPr/>
        </p:nvSpPr>
        <p:spPr bwMode="auto">
          <a:xfrm flipH="1">
            <a:off x="3048000" y="1524000"/>
            <a:ext cx="2133600" cy="3810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1015" name="Line 7"/>
          <p:cNvSpPr>
            <a:spLocks noChangeShapeType="1"/>
          </p:cNvSpPr>
          <p:nvPr/>
        </p:nvSpPr>
        <p:spPr bwMode="auto">
          <a:xfrm>
            <a:off x="4191000" y="1524000"/>
            <a:ext cx="2438400" cy="3810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1016" name="Line 8"/>
          <p:cNvSpPr>
            <a:spLocks noChangeShapeType="1"/>
          </p:cNvSpPr>
          <p:nvPr/>
        </p:nvSpPr>
        <p:spPr bwMode="auto">
          <a:xfrm>
            <a:off x="2590800" y="4267200"/>
            <a:ext cx="43434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1017" name="Text Box 9"/>
          <p:cNvSpPr txBox="1">
            <a:spLocks noChangeArrowheads="1"/>
          </p:cNvSpPr>
          <p:nvPr/>
        </p:nvSpPr>
        <p:spPr bwMode="auto">
          <a:xfrm>
            <a:off x="5105400" y="1219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S</a:t>
            </a:r>
          </a:p>
        </p:txBody>
      </p:sp>
      <p:sp>
        <p:nvSpPr>
          <p:cNvPr id="171018" name="Text Box 10"/>
          <p:cNvSpPr txBox="1">
            <a:spLocks noChangeArrowheads="1"/>
          </p:cNvSpPr>
          <p:nvPr/>
        </p:nvSpPr>
        <p:spPr bwMode="auto">
          <a:xfrm>
            <a:off x="6553200" y="51054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D</a:t>
            </a:r>
          </a:p>
        </p:txBody>
      </p:sp>
      <p:sp>
        <p:nvSpPr>
          <p:cNvPr id="171019" name="Text Box 11"/>
          <p:cNvSpPr txBox="1">
            <a:spLocks noChangeArrowheads="1"/>
          </p:cNvSpPr>
          <p:nvPr/>
        </p:nvSpPr>
        <p:spPr bwMode="auto">
          <a:xfrm>
            <a:off x="1905000" y="40386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  <a:r>
              <a:rPr lang="en-US" sz="2400" baseline="-25000"/>
              <a:t>W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71020" name="Text Box 12"/>
          <p:cNvSpPr txBox="1">
            <a:spLocks noChangeArrowheads="1"/>
          </p:cNvSpPr>
          <p:nvPr/>
        </p:nvSpPr>
        <p:spPr bwMode="auto">
          <a:xfrm>
            <a:off x="2133600" y="1143000"/>
            <a:ext cx="609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</a:p>
        </p:txBody>
      </p:sp>
      <p:sp>
        <p:nvSpPr>
          <p:cNvPr id="171021" name="Line 13"/>
          <p:cNvSpPr>
            <a:spLocks noChangeShapeType="1"/>
          </p:cNvSpPr>
          <p:nvPr/>
        </p:nvSpPr>
        <p:spPr bwMode="auto">
          <a:xfrm>
            <a:off x="3657600" y="4343400"/>
            <a:ext cx="0" cy="1447800"/>
          </a:xfrm>
          <a:prstGeom prst="line">
            <a:avLst/>
          </a:prstGeom>
          <a:noFill/>
          <a:ln w="28575">
            <a:solidFill>
              <a:schemeClr val="tx1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1022" name="Line 14"/>
          <p:cNvSpPr>
            <a:spLocks noChangeShapeType="1"/>
          </p:cNvSpPr>
          <p:nvPr/>
        </p:nvSpPr>
        <p:spPr bwMode="auto">
          <a:xfrm>
            <a:off x="5943600" y="4343400"/>
            <a:ext cx="0" cy="1447800"/>
          </a:xfrm>
          <a:prstGeom prst="line">
            <a:avLst/>
          </a:prstGeom>
          <a:noFill/>
          <a:ln w="28575">
            <a:solidFill>
              <a:schemeClr val="tx1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1023" name="Line 15"/>
          <p:cNvSpPr>
            <a:spLocks noChangeShapeType="1"/>
          </p:cNvSpPr>
          <p:nvPr/>
        </p:nvSpPr>
        <p:spPr bwMode="auto">
          <a:xfrm>
            <a:off x="2590800" y="3581400"/>
            <a:ext cx="4343400" cy="0"/>
          </a:xfrm>
          <a:prstGeom prst="line">
            <a:avLst/>
          </a:prstGeom>
          <a:noFill/>
          <a:ln w="38100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1024" name="Line 16"/>
          <p:cNvSpPr>
            <a:spLocks noChangeShapeType="1"/>
          </p:cNvSpPr>
          <p:nvPr/>
        </p:nvSpPr>
        <p:spPr bwMode="auto">
          <a:xfrm>
            <a:off x="4038600" y="3581400"/>
            <a:ext cx="0" cy="22098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1025" name="Line 17"/>
          <p:cNvSpPr>
            <a:spLocks noChangeShapeType="1"/>
          </p:cNvSpPr>
          <p:nvPr/>
        </p:nvSpPr>
        <p:spPr bwMode="auto">
          <a:xfrm>
            <a:off x="5486400" y="3581400"/>
            <a:ext cx="0" cy="22098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1026" name="Text Box 18"/>
          <p:cNvSpPr txBox="1">
            <a:spLocks noChangeArrowheads="1"/>
          </p:cNvSpPr>
          <p:nvPr/>
        </p:nvSpPr>
        <p:spPr bwMode="auto">
          <a:xfrm>
            <a:off x="1676400" y="3352800"/>
            <a:ext cx="1371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P</a:t>
            </a:r>
            <a:r>
              <a:rPr lang="en-US" sz="2400" baseline="-25000">
                <a:solidFill>
                  <a:srgbClr val="FF0000"/>
                </a:solidFill>
              </a:rPr>
              <a:t>W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r>
              <a:rPr lang="en-US" sz="2400">
                <a:solidFill>
                  <a:srgbClr val="FF0000"/>
                </a:solidFill>
              </a:rPr>
              <a:t>+t</a:t>
            </a:r>
          </a:p>
        </p:txBody>
      </p:sp>
      <p:sp>
        <p:nvSpPr>
          <p:cNvPr id="171027" name="AutoShape 19"/>
          <p:cNvSpPr>
            <a:spLocks/>
          </p:cNvSpPr>
          <p:nvPr/>
        </p:nvSpPr>
        <p:spPr bwMode="auto">
          <a:xfrm>
            <a:off x="1676400" y="3581400"/>
            <a:ext cx="76200" cy="1066800"/>
          </a:xfrm>
          <a:prstGeom prst="leftBrace">
            <a:avLst>
              <a:gd name="adj1" fmla="val 116667"/>
              <a:gd name="adj2" fmla="val 50000"/>
            </a:avLst>
          </a:prstGeom>
          <a:noFill/>
          <a:ln w="2857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1028" name="Text Box 20"/>
          <p:cNvSpPr txBox="1">
            <a:spLocks noChangeArrowheads="1"/>
          </p:cNvSpPr>
          <p:nvPr/>
        </p:nvSpPr>
        <p:spPr bwMode="auto">
          <a:xfrm rot="-1391916">
            <a:off x="838200" y="3962400"/>
            <a:ext cx="990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Tariff</a:t>
            </a:r>
          </a:p>
        </p:txBody>
      </p:sp>
      <p:sp>
        <p:nvSpPr>
          <p:cNvPr id="171029" name="Text Box 21"/>
          <p:cNvSpPr txBox="1">
            <a:spLocks noChangeArrowheads="1"/>
          </p:cNvSpPr>
          <p:nvPr/>
        </p:nvSpPr>
        <p:spPr bwMode="auto">
          <a:xfrm>
            <a:off x="6934200" y="57150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</a:p>
        </p:txBody>
      </p:sp>
      <p:sp>
        <p:nvSpPr>
          <p:cNvPr id="171030" name="Text Box 22"/>
          <p:cNvSpPr txBox="1">
            <a:spLocks noChangeArrowheads="1"/>
          </p:cNvSpPr>
          <p:nvPr/>
        </p:nvSpPr>
        <p:spPr bwMode="auto">
          <a:xfrm>
            <a:off x="31242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  <a:r>
              <a:rPr lang="en-US" sz="2400" baseline="-25000"/>
              <a:t>S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71031" name="Text Box 23"/>
          <p:cNvSpPr txBox="1">
            <a:spLocks noChangeArrowheads="1"/>
          </p:cNvSpPr>
          <p:nvPr/>
        </p:nvSpPr>
        <p:spPr bwMode="auto">
          <a:xfrm>
            <a:off x="38100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Q</a:t>
            </a:r>
            <a:r>
              <a:rPr lang="en-US" sz="2400" baseline="-25000">
                <a:solidFill>
                  <a:srgbClr val="FF0000"/>
                </a:solidFill>
              </a:rPr>
              <a:t>S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  <p:sp>
        <p:nvSpPr>
          <p:cNvPr id="171032" name="Text Box 24"/>
          <p:cNvSpPr txBox="1">
            <a:spLocks noChangeArrowheads="1"/>
          </p:cNvSpPr>
          <p:nvPr/>
        </p:nvSpPr>
        <p:spPr bwMode="auto">
          <a:xfrm>
            <a:off x="50292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Q</a:t>
            </a:r>
            <a:r>
              <a:rPr lang="en-US" sz="2400" baseline="-25000">
                <a:solidFill>
                  <a:srgbClr val="FF0000"/>
                </a:solidFill>
              </a:rPr>
              <a:t>D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  <p:sp>
        <p:nvSpPr>
          <p:cNvPr id="171033" name="Text Box 25"/>
          <p:cNvSpPr txBox="1">
            <a:spLocks noChangeArrowheads="1"/>
          </p:cNvSpPr>
          <p:nvPr/>
        </p:nvSpPr>
        <p:spPr bwMode="auto">
          <a:xfrm>
            <a:off x="57150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  <a:r>
              <a:rPr lang="en-US" sz="2400" baseline="-25000"/>
              <a:t>D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71034" name="Text Box 26"/>
          <p:cNvSpPr txBox="1">
            <a:spLocks noChangeArrowheads="1"/>
          </p:cNvSpPr>
          <p:nvPr/>
        </p:nvSpPr>
        <p:spPr bwMode="auto">
          <a:xfrm>
            <a:off x="2895600" y="37338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>
                <a:solidFill>
                  <a:srgbClr val="FF0000"/>
                </a:solidFill>
              </a:rPr>
              <a:t>a’</a:t>
            </a:r>
          </a:p>
        </p:txBody>
      </p:sp>
      <p:sp>
        <p:nvSpPr>
          <p:cNvPr id="171035" name="Text Box 27"/>
          <p:cNvSpPr txBox="1">
            <a:spLocks noChangeArrowheads="1"/>
          </p:cNvSpPr>
          <p:nvPr/>
        </p:nvSpPr>
        <p:spPr bwMode="auto">
          <a:xfrm>
            <a:off x="3704167" y="3886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 err="1">
                <a:solidFill>
                  <a:srgbClr val="FF0000"/>
                </a:solidFill>
              </a:rPr>
              <a:t>b</a:t>
            </a:r>
            <a:r>
              <a:rPr lang="en-US" sz="2400" dirty="0">
                <a:solidFill>
                  <a:srgbClr val="FF0000"/>
                </a:solidFill>
              </a:rPr>
              <a:t>’</a:t>
            </a:r>
          </a:p>
        </p:txBody>
      </p:sp>
      <p:sp>
        <p:nvSpPr>
          <p:cNvPr id="171036" name="Text Box 28"/>
          <p:cNvSpPr txBox="1">
            <a:spLocks noChangeArrowheads="1"/>
          </p:cNvSpPr>
          <p:nvPr/>
        </p:nvSpPr>
        <p:spPr bwMode="auto">
          <a:xfrm>
            <a:off x="4572000" y="37338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 err="1">
                <a:solidFill>
                  <a:srgbClr val="FF0000"/>
                </a:solidFill>
              </a:rPr>
              <a:t>c</a:t>
            </a:r>
            <a:r>
              <a:rPr lang="en-US" sz="2400" dirty="0">
                <a:solidFill>
                  <a:srgbClr val="FF0000"/>
                </a:solidFill>
              </a:rPr>
              <a:t>’</a:t>
            </a:r>
          </a:p>
        </p:txBody>
      </p:sp>
      <p:sp>
        <p:nvSpPr>
          <p:cNvPr id="171037" name="Text Box 29"/>
          <p:cNvSpPr txBox="1">
            <a:spLocks noChangeArrowheads="1"/>
          </p:cNvSpPr>
          <p:nvPr/>
        </p:nvSpPr>
        <p:spPr bwMode="auto">
          <a:xfrm>
            <a:off x="5452534" y="3890433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 err="1">
                <a:solidFill>
                  <a:srgbClr val="FF0000"/>
                </a:solidFill>
              </a:rPr>
              <a:t>d</a:t>
            </a:r>
            <a:r>
              <a:rPr lang="en-US" sz="2400" dirty="0">
                <a:solidFill>
                  <a:srgbClr val="FF0000"/>
                </a:solidFill>
              </a:rPr>
              <a:t>’</a:t>
            </a:r>
          </a:p>
        </p:txBody>
      </p:sp>
      <p:sp>
        <p:nvSpPr>
          <p:cNvPr id="171038" name="Text Box 30"/>
          <p:cNvSpPr txBox="1">
            <a:spLocks noChangeArrowheads="1"/>
          </p:cNvSpPr>
          <p:nvPr/>
        </p:nvSpPr>
        <p:spPr bwMode="auto">
          <a:xfrm>
            <a:off x="6400800" y="1295400"/>
            <a:ext cx="2209800" cy="831850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Effects of tariff on Welfare</a:t>
            </a:r>
          </a:p>
        </p:txBody>
      </p:sp>
      <p:sp>
        <p:nvSpPr>
          <p:cNvPr id="171039" name="Text Box 31"/>
          <p:cNvSpPr txBox="1">
            <a:spLocks noChangeArrowheads="1"/>
          </p:cNvSpPr>
          <p:nvPr/>
        </p:nvSpPr>
        <p:spPr bwMode="auto">
          <a:xfrm>
            <a:off x="1676400" y="2971800"/>
            <a:ext cx="12192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  <a:r>
              <a:rPr lang="en-US" sz="2400" baseline="-25000"/>
              <a:t>W</a:t>
            </a:r>
            <a:r>
              <a:rPr lang="en-US" sz="2400" baseline="30000"/>
              <a:t>0</a:t>
            </a:r>
            <a:r>
              <a:rPr lang="en-US" sz="2400"/>
              <a:t>+t</a:t>
            </a:r>
          </a:p>
        </p:txBody>
      </p:sp>
      <p:sp>
        <p:nvSpPr>
          <p:cNvPr id="171040" name="Line 32"/>
          <p:cNvSpPr>
            <a:spLocks noChangeShapeType="1"/>
          </p:cNvSpPr>
          <p:nvPr/>
        </p:nvSpPr>
        <p:spPr bwMode="auto">
          <a:xfrm>
            <a:off x="2590800" y="3200400"/>
            <a:ext cx="4343400" cy="0"/>
          </a:xfrm>
          <a:prstGeom prst="line">
            <a:avLst/>
          </a:prstGeom>
          <a:noFill/>
          <a:ln w="38100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1041" name="Line 33"/>
          <p:cNvSpPr>
            <a:spLocks noChangeShapeType="1"/>
          </p:cNvSpPr>
          <p:nvPr/>
        </p:nvSpPr>
        <p:spPr bwMode="auto">
          <a:xfrm>
            <a:off x="2590800" y="4648200"/>
            <a:ext cx="4343400" cy="0"/>
          </a:xfrm>
          <a:prstGeom prst="line">
            <a:avLst/>
          </a:prstGeom>
          <a:noFill/>
          <a:ln w="38100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1042" name="Text Box 34"/>
          <p:cNvSpPr txBox="1">
            <a:spLocks noChangeArrowheads="1"/>
          </p:cNvSpPr>
          <p:nvPr/>
        </p:nvSpPr>
        <p:spPr bwMode="auto">
          <a:xfrm>
            <a:off x="1905000" y="4419600"/>
            <a:ext cx="1371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P</a:t>
            </a:r>
            <a:r>
              <a:rPr lang="en-US" sz="2400" baseline="-25000">
                <a:solidFill>
                  <a:srgbClr val="FF0000"/>
                </a:solidFill>
              </a:rPr>
              <a:t>W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  <p:sp>
        <p:nvSpPr>
          <p:cNvPr id="171043" name="Text Box 35"/>
          <p:cNvSpPr txBox="1">
            <a:spLocks noChangeArrowheads="1"/>
          </p:cNvSpPr>
          <p:nvPr/>
        </p:nvSpPr>
        <p:spPr bwMode="auto">
          <a:xfrm>
            <a:off x="4572000" y="41910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 err="1">
                <a:solidFill>
                  <a:srgbClr val="FF0000"/>
                </a:solidFill>
              </a:rPr>
              <a:t>e</a:t>
            </a:r>
            <a:r>
              <a:rPr lang="en-US" sz="2400" dirty="0">
                <a:solidFill>
                  <a:srgbClr val="FF0000"/>
                </a:solidFill>
              </a:rPr>
              <a:t>’</a:t>
            </a:r>
          </a:p>
        </p:txBody>
      </p:sp>
      <p:sp>
        <p:nvSpPr>
          <p:cNvPr id="171044" name="Text Box 36"/>
          <p:cNvSpPr txBox="1">
            <a:spLocks noChangeArrowheads="1"/>
          </p:cNvSpPr>
          <p:nvPr/>
        </p:nvSpPr>
        <p:spPr bwMode="auto">
          <a:xfrm>
            <a:off x="6248400" y="2133600"/>
            <a:ext cx="2514600" cy="831850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 dirty="0">
                <a:solidFill>
                  <a:srgbClr val="FF0000"/>
                </a:solidFill>
              </a:rPr>
              <a:t>Demanders lose –(</a:t>
            </a:r>
            <a:r>
              <a:rPr lang="en-US" sz="2400" dirty="0" err="1">
                <a:solidFill>
                  <a:srgbClr val="FF0000"/>
                </a:solidFill>
              </a:rPr>
              <a:t>a’+b’+c’+d</a:t>
            </a:r>
            <a:r>
              <a:rPr lang="en-US" sz="2400" dirty="0">
                <a:solidFill>
                  <a:srgbClr val="FF0000"/>
                </a:solidFill>
              </a:rPr>
              <a:t>’)</a:t>
            </a:r>
          </a:p>
        </p:txBody>
      </p:sp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38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E50D06-5C98-D04C-BEF0-F71805731ACF}" type="slidenum">
              <a:rPr lang="en-US"/>
              <a:pPr/>
              <a:t>31</a:t>
            </a:fld>
            <a:endParaRPr lang="en-US"/>
          </a:p>
        </p:txBody>
      </p:sp>
      <p:sp>
        <p:nvSpPr>
          <p:cNvPr id="172034" name="Freeform 2" descr="Wide upward diagonal"/>
          <p:cNvSpPr>
            <a:spLocks/>
          </p:cNvSpPr>
          <p:nvPr/>
        </p:nvSpPr>
        <p:spPr bwMode="auto">
          <a:xfrm>
            <a:off x="4038600" y="3571875"/>
            <a:ext cx="1447800" cy="1076325"/>
          </a:xfrm>
          <a:custGeom>
            <a:avLst/>
            <a:gdLst/>
            <a:ahLst/>
            <a:cxnLst>
              <a:cxn ang="0">
                <a:pos x="2" y="6"/>
              </a:cxn>
              <a:cxn ang="0">
                <a:pos x="912" y="3"/>
              </a:cxn>
              <a:cxn ang="0">
                <a:pos x="912" y="678"/>
              </a:cxn>
              <a:cxn ang="0">
                <a:pos x="2" y="678"/>
              </a:cxn>
              <a:cxn ang="0">
                <a:pos x="2" y="6"/>
              </a:cxn>
            </a:cxnLst>
            <a:rect l="0" t="0" r="r" b="b"/>
            <a:pathLst>
              <a:path w="912" h="678">
                <a:moveTo>
                  <a:pt x="2" y="6"/>
                </a:moveTo>
                <a:cubicBezTo>
                  <a:pt x="423" y="9"/>
                  <a:pt x="414" y="0"/>
                  <a:pt x="912" y="3"/>
                </a:cubicBezTo>
                <a:cubicBezTo>
                  <a:pt x="912" y="375"/>
                  <a:pt x="909" y="306"/>
                  <a:pt x="912" y="678"/>
                </a:cubicBezTo>
                <a:cubicBezTo>
                  <a:pt x="510" y="675"/>
                  <a:pt x="333" y="675"/>
                  <a:pt x="2" y="678"/>
                </a:cubicBezTo>
                <a:cubicBezTo>
                  <a:pt x="2" y="386"/>
                  <a:pt x="0" y="333"/>
                  <a:pt x="2" y="6"/>
                </a:cubicBezTo>
                <a:close/>
              </a:path>
            </a:pathLst>
          </a:custGeom>
          <a:pattFill prst="wdUpDiag">
            <a:fgClr>
              <a:srgbClr val="00FF00"/>
            </a:fgClr>
            <a:bgClr>
              <a:schemeClr val="bg1"/>
            </a:bgClr>
          </a:pattFill>
          <a:ln w="9525">
            <a:noFill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2035" name="Rectangle 3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Effects of Tariffs:  Large Country</a:t>
            </a:r>
          </a:p>
        </p:txBody>
      </p:sp>
      <p:sp>
        <p:nvSpPr>
          <p:cNvPr id="172036" name="Line 4"/>
          <p:cNvSpPr>
            <a:spLocks noChangeShapeType="1"/>
          </p:cNvSpPr>
          <p:nvPr/>
        </p:nvSpPr>
        <p:spPr bwMode="auto">
          <a:xfrm>
            <a:off x="2590800" y="1219200"/>
            <a:ext cx="0" cy="4572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2037" name="Line 5"/>
          <p:cNvSpPr>
            <a:spLocks noChangeShapeType="1"/>
          </p:cNvSpPr>
          <p:nvPr/>
        </p:nvSpPr>
        <p:spPr bwMode="auto">
          <a:xfrm>
            <a:off x="2590800" y="5791200"/>
            <a:ext cx="45720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2038" name="Line 6"/>
          <p:cNvSpPr>
            <a:spLocks noChangeShapeType="1"/>
          </p:cNvSpPr>
          <p:nvPr/>
        </p:nvSpPr>
        <p:spPr bwMode="auto">
          <a:xfrm flipH="1">
            <a:off x="3048000" y="1524000"/>
            <a:ext cx="2133600" cy="3810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2039" name="Line 7"/>
          <p:cNvSpPr>
            <a:spLocks noChangeShapeType="1"/>
          </p:cNvSpPr>
          <p:nvPr/>
        </p:nvSpPr>
        <p:spPr bwMode="auto">
          <a:xfrm>
            <a:off x="4191000" y="1524000"/>
            <a:ext cx="2438400" cy="3810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2040" name="Line 8"/>
          <p:cNvSpPr>
            <a:spLocks noChangeShapeType="1"/>
          </p:cNvSpPr>
          <p:nvPr/>
        </p:nvSpPr>
        <p:spPr bwMode="auto">
          <a:xfrm>
            <a:off x="2590800" y="4267200"/>
            <a:ext cx="43434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2041" name="Text Box 9"/>
          <p:cNvSpPr txBox="1">
            <a:spLocks noChangeArrowheads="1"/>
          </p:cNvSpPr>
          <p:nvPr/>
        </p:nvSpPr>
        <p:spPr bwMode="auto">
          <a:xfrm>
            <a:off x="5105400" y="1219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S</a:t>
            </a:r>
          </a:p>
        </p:txBody>
      </p:sp>
      <p:sp>
        <p:nvSpPr>
          <p:cNvPr id="172042" name="Text Box 10"/>
          <p:cNvSpPr txBox="1">
            <a:spLocks noChangeArrowheads="1"/>
          </p:cNvSpPr>
          <p:nvPr/>
        </p:nvSpPr>
        <p:spPr bwMode="auto">
          <a:xfrm>
            <a:off x="6553200" y="51054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D</a:t>
            </a:r>
          </a:p>
        </p:txBody>
      </p:sp>
      <p:sp>
        <p:nvSpPr>
          <p:cNvPr id="172043" name="Text Box 11"/>
          <p:cNvSpPr txBox="1">
            <a:spLocks noChangeArrowheads="1"/>
          </p:cNvSpPr>
          <p:nvPr/>
        </p:nvSpPr>
        <p:spPr bwMode="auto">
          <a:xfrm>
            <a:off x="1905000" y="40386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  <a:r>
              <a:rPr lang="en-US" sz="2400" baseline="-25000"/>
              <a:t>W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72044" name="Text Box 12"/>
          <p:cNvSpPr txBox="1">
            <a:spLocks noChangeArrowheads="1"/>
          </p:cNvSpPr>
          <p:nvPr/>
        </p:nvSpPr>
        <p:spPr bwMode="auto">
          <a:xfrm>
            <a:off x="2133600" y="1143000"/>
            <a:ext cx="609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</a:p>
        </p:txBody>
      </p:sp>
      <p:sp>
        <p:nvSpPr>
          <p:cNvPr id="172045" name="Line 13"/>
          <p:cNvSpPr>
            <a:spLocks noChangeShapeType="1"/>
          </p:cNvSpPr>
          <p:nvPr/>
        </p:nvSpPr>
        <p:spPr bwMode="auto">
          <a:xfrm>
            <a:off x="3657600" y="4343400"/>
            <a:ext cx="0" cy="1447800"/>
          </a:xfrm>
          <a:prstGeom prst="line">
            <a:avLst/>
          </a:prstGeom>
          <a:noFill/>
          <a:ln w="28575">
            <a:solidFill>
              <a:schemeClr val="tx1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2046" name="Line 14"/>
          <p:cNvSpPr>
            <a:spLocks noChangeShapeType="1"/>
          </p:cNvSpPr>
          <p:nvPr/>
        </p:nvSpPr>
        <p:spPr bwMode="auto">
          <a:xfrm>
            <a:off x="5943600" y="4343400"/>
            <a:ext cx="0" cy="1447800"/>
          </a:xfrm>
          <a:prstGeom prst="line">
            <a:avLst/>
          </a:prstGeom>
          <a:noFill/>
          <a:ln w="28575">
            <a:solidFill>
              <a:schemeClr val="tx1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2047" name="Line 15"/>
          <p:cNvSpPr>
            <a:spLocks noChangeShapeType="1"/>
          </p:cNvSpPr>
          <p:nvPr/>
        </p:nvSpPr>
        <p:spPr bwMode="auto">
          <a:xfrm>
            <a:off x="2590800" y="3581400"/>
            <a:ext cx="4343400" cy="0"/>
          </a:xfrm>
          <a:prstGeom prst="line">
            <a:avLst/>
          </a:prstGeom>
          <a:noFill/>
          <a:ln w="38100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2048" name="Line 16"/>
          <p:cNvSpPr>
            <a:spLocks noChangeShapeType="1"/>
          </p:cNvSpPr>
          <p:nvPr/>
        </p:nvSpPr>
        <p:spPr bwMode="auto">
          <a:xfrm>
            <a:off x="4038600" y="3581400"/>
            <a:ext cx="0" cy="22098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2049" name="Line 17"/>
          <p:cNvSpPr>
            <a:spLocks noChangeShapeType="1"/>
          </p:cNvSpPr>
          <p:nvPr/>
        </p:nvSpPr>
        <p:spPr bwMode="auto">
          <a:xfrm>
            <a:off x="5486400" y="3581400"/>
            <a:ext cx="0" cy="22098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2050" name="Text Box 18"/>
          <p:cNvSpPr txBox="1">
            <a:spLocks noChangeArrowheads="1"/>
          </p:cNvSpPr>
          <p:nvPr/>
        </p:nvSpPr>
        <p:spPr bwMode="auto">
          <a:xfrm>
            <a:off x="1676400" y="3352800"/>
            <a:ext cx="1371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P</a:t>
            </a:r>
            <a:r>
              <a:rPr lang="en-US" sz="2400" baseline="-25000">
                <a:solidFill>
                  <a:srgbClr val="FF0000"/>
                </a:solidFill>
              </a:rPr>
              <a:t>W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r>
              <a:rPr lang="en-US" sz="2400">
                <a:solidFill>
                  <a:srgbClr val="FF0000"/>
                </a:solidFill>
              </a:rPr>
              <a:t>+t</a:t>
            </a:r>
          </a:p>
        </p:txBody>
      </p:sp>
      <p:sp>
        <p:nvSpPr>
          <p:cNvPr id="172051" name="AutoShape 19"/>
          <p:cNvSpPr>
            <a:spLocks/>
          </p:cNvSpPr>
          <p:nvPr/>
        </p:nvSpPr>
        <p:spPr bwMode="auto">
          <a:xfrm>
            <a:off x="1676400" y="3581400"/>
            <a:ext cx="76200" cy="1066800"/>
          </a:xfrm>
          <a:prstGeom prst="leftBrace">
            <a:avLst>
              <a:gd name="adj1" fmla="val 116667"/>
              <a:gd name="adj2" fmla="val 50000"/>
            </a:avLst>
          </a:prstGeom>
          <a:noFill/>
          <a:ln w="2857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2052" name="Text Box 20"/>
          <p:cNvSpPr txBox="1">
            <a:spLocks noChangeArrowheads="1"/>
          </p:cNvSpPr>
          <p:nvPr/>
        </p:nvSpPr>
        <p:spPr bwMode="auto">
          <a:xfrm rot="-1391916">
            <a:off x="838200" y="3962400"/>
            <a:ext cx="990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Tariff</a:t>
            </a:r>
          </a:p>
        </p:txBody>
      </p:sp>
      <p:sp>
        <p:nvSpPr>
          <p:cNvPr id="172053" name="Text Box 21"/>
          <p:cNvSpPr txBox="1">
            <a:spLocks noChangeArrowheads="1"/>
          </p:cNvSpPr>
          <p:nvPr/>
        </p:nvSpPr>
        <p:spPr bwMode="auto">
          <a:xfrm>
            <a:off x="6934200" y="57150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</a:p>
        </p:txBody>
      </p:sp>
      <p:sp>
        <p:nvSpPr>
          <p:cNvPr id="172054" name="Text Box 22"/>
          <p:cNvSpPr txBox="1">
            <a:spLocks noChangeArrowheads="1"/>
          </p:cNvSpPr>
          <p:nvPr/>
        </p:nvSpPr>
        <p:spPr bwMode="auto">
          <a:xfrm>
            <a:off x="31242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  <a:r>
              <a:rPr lang="en-US" sz="2400" baseline="-25000"/>
              <a:t>S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72055" name="Text Box 23"/>
          <p:cNvSpPr txBox="1">
            <a:spLocks noChangeArrowheads="1"/>
          </p:cNvSpPr>
          <p:nvPr/>
        </p:nvSpPr>
        <p:spPr bwMode="auto">
          <a:xfrm>
            <a:off x="38100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Q</a:t>
            </a:r>
            <a:r>
              <a:rPr lang="en-US" sz="2400" baseline="-25000">
                <a:solidFill>
                  <a:srgbClr val="FF0000"/>
                </a:solidFill>
              </a:rPr>
              <a:t>S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  <p:sp>
        <p:nvSpPr>
          <p:cNvPr id="172056" name="Text Box 24"/>
          <p:cNvSpPr txBox="1">
            <a:spLocks noChangeArrowheads="1"/>
          </p:cNvSpPr>
          <p:nvPr/>
        </p:nvSpPr>
        <p:spPr bwMode="auto">
          <a:xfrm>
            <a:off x="50292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Q</a:t>
            </a:r>
            <a:r>
              <a:rPr lang="en-US" sz="2400" baseline="-25000">
                <a:solidFill>
                  <a:srgbClr val="FF0000"/>
                </a:solidFill>
              </a:rPr>
              <a:t>D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  <p:sp>
        <p:nvSpPr>
          <p:cNvPr id="172057" name="Text Box 25"/>
          <p:cNvSpPr txBox="1">
            <a:spLocks noChangeArrowheads="1"/>
          </p:cNvSpPr>
          <p:nvPr/>
        </p:nvSpPr>
        <p:spPr bwMode="auto">
          <a:xfrm>
            <a:off x="57150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  <a:r>
              <a:rPr lang="en-US" sz="2400" baseline="-25000"/>
              <a:t>D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72058" name="Text Box 26"/>
          <p:cNvSpPr txBox="1">
            <a:spLocks noChangeArrowheads="1"/>
          </p:cNvSpPr>
          <p:nvPr/>
        </p:nvSpPr>
        <p:spPr bwMode="auto">
          <a:xfrm>
            <a:off x="2895600" y="37338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>
                <a:solidFill>
                  <a:srgbClr val="FF0000"/>
                </a:solidFill>
              </a:rPr>
              <a:t>a’</a:t>
            </a:r>
          </a:p>
        </p:txBody>
      </p:sp>
      <p:sp>
        <p:nvSpPr>
          <p:cNvPr id="172059" name="Text Box 27"/>
          <p:cNvSpPr txBox="1">
            <a:spLocks noChangeArrowheads="1"/>
          </p:cNvSpPr>
          <p:nvPr/>
        </p:nvSpPr>
        <p:spPr bwMode="auto">
          <a:xfrm>
            <a:off x="3716867" y="3886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 err="1">
                <a:solidFill>
                  <a:srgbClr val="FF0000"/>
                </a:solidFill>
              </a:rPr>
              <a:t>b</a:t>
            </a:r>
            <a:r>
              <a:rPr lang="en-US" sz="2400" dirty="0">
                <a:solidFill>
                  <a:srgbClr val="FF0000"/>
                </a:solidFill>
              </a:rPr>
              <a:t>’</a:t>
            </a:r>
          </a:p>
        </p:txBody>
      </p:sp>
      <p:sp>
        <p:nvSpPr>
          <p:cNvPr id="172060" name="Text Box 28"/>
          <p:cNvSpPr txBox="1">
            <a:spLocks noChangeArrowheads="1"/>
          </p:cNvSpPr>
          <p:nvPr/>
        </p:nvSpPr>
        <p:spPr bwMode="auto">
          <a:xfrm>
            <a:off x="4572000" y="37338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 err="1">
                <a:solidFill>
                  <a:srgbClr val="FF0000"/>
                </a:solidFill>
              </a:rPr>
              <a:t>c</a:t>
            </a:r>
            <a:r>
              <a:rPr lang="en-US" sz="2400" dirty="0">
                <a:solidFill>
                  <a:srgbClr val="FF0000"/>
                </a:solidFill>
              </a:rPr>
              <a:t>’</a:t>
            </a:r>
          </a:p>
        </p:txBody>
      </p:sp>
      <p:sp>
        <p:nvSpPr>
          <p:cNvPr id="172061" name="Text Box 29"/>
          <p:cNvSpPr txBox="1">
            <a:spLocks noChangeArrowheads="1"/>
          </p:cNvSpPr>
          <p:nvPr/>
        </p:nvSpPr>
        <p:spPr bwMode="auto">
          <a:xfrm>
            <a:off x="5448300" y="3886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 err="1">
                <a:solidFill>
                  <a:srgbClr val="FF0000"/>
                </a:solidFill>
              </a:rPr>
              <a:t>d</a:t>
            </a:r>
            <a:r>
              <a:rPr lang="en-US" sz="2400" dirty="0">
                <a:solidFill>
                  <a:srgbClr val="FF0000"/>
                </a:solidFill>
              </a:rPr>
              <a:t>’</a:t>
            </a:r>
          </a:p>
        </p:txBody>
      </p:sp>
      <p:sp>
        <p:nvSpPr>
          <p:cNvPr id="172062" name="Text Box 30"/>
          <p:cNvSpPr txBox="1">
            <a:spLocks noChangeArrowheads="1"/>
          </p:cNvSpPr>
          <p:nvPr/>
        </p:nvSpPr>
        <p:spPr bwMode="auto">
          <a:xfrm>
            <a:off x="6400800" y="1295400"/>
            <a:ext cx="2209800" cy="831850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Effects of tariff on Welfare</a:t>
            </a:r>
          </a:p>
        </p:txBody>
      </p:sp>
      <p:sp>
        <p:nvSpPr>
          <p:cNvPr id="172063" name="Text Box 31"/>
          <p:cNvSpPr txBox="1">
            <a:spLocks noChangeArrowheads="1"/>
          </p:cNvSpPr>
          <p:nvPr/>
        </p:nvSpPr>
        <p:spPr bwMode="auto">
          <a:xfrm>
            <a:off x="1676400" y="2971800"/>
            <a:ext cx="12192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  <a:r>
              <a:rPr lang="en-US" sz="2400" baseline="-25000"/>
              <a:t>W</a:t>
            </a:r>
            <a:r>
              <a:rPr lang="en-US" sz="2400" baseline="30000"/>
              <a:t>0</a:t>
            </a:r>
            <a:r>
              <a:rPr lang="en-US" sz="2400"/>
              <a:t>+t</a:t>
            </a:r>
          </a:p>
        </p:txBody>
      </p:sp>
      <p:sp>
        <p:nvSpPr>
          <p:cNvPr id="172064" name="Line 32"/>
          <p:cNvSpPr>
            <a:spLocks noChangeShapeType="1"/>
          </p:cNvSpPr>
          <p:nvPr/>
        </p:nvSpPr>
        <p:spPr bwMode="auto">
          <a:xfrm>
            <a:off x="2590800" y="3200400"/>
            <a:ext cx="4343400" cy="0"/>
          </a:xfrm>
          <a:prstGeom prst="line">
            <a:avLst/>
          </a:prstGeom>
          <a:noFill/>
          <a:ln w="38100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2065" name="Line 33"/>
          <p:cNvSpPr>
            <a:spLocks noChangeShapeType="1"/>
          </p:cNvSpPr>
          <p:nvPr/>
        </p:nvSpPr>
        <p:spPr bwMode="auto">
          <a:xfrm>
            <a:off x="2590800" y="4648200"/>
            <a:ext cx="4343400" cy="0"/>
          </a:xfrm>
          <a:prstGeom prst="line">
            <a:avLst/>
          </a:prstGeom>
          <a:noFill/>
          <a:ln w="38100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2066" name="Text Box 34"/>
          <p:cNvSpPr txBox="1">
            <a:spLocks noChangeArrowheads="1"/>
          </p:cNvSpPr>
          <p:nvPr/>
        </p:nvSpPr>
        <p:spPr bwMode="auto">
          <a:xfrm>
            <a:off x="1905000" y="4419600"/>
            <a:ext cx="1371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P</a:t>
            </a:r>
            <a:r>
              <a:rPr lang="en-US" sz="2400" baseline="-25000">
                <a:solidFill>
                  <a:srgbClr val="FF0000"/>
                </a:solidFill>
              </a:rPr>
              <a:t>W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  <p:sp>
        <p:nvSpPr>
          <p:cNvPr id="172067" name="Text Box 35"/>
          <p:cNvSpPr txBox="1">
            <a:spLocks noChangeArrowheads="1"/>
          </p:cNvSpPr>
          <p:nvPr/>
        </p:nvSpPr>
        <p:spPr bwMode="auto">
          <a:xfrm>
            <a:off x="4572000" y="41910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 err="1">
                <a:solidFill>
                  <a:srgbClr val="FF0000"/>
                </a:solidFill>
              </a:rPr>
              <a:t>e</a:t>
            </a:r>
            <a:r>
              <a:rPr lang="en-US" sz="2400" dirty="0">
                <a:solidFill>
                  <a:srgbClr val="FF0000"/>
                </a:solidFill>
              </a:rPr>
              <a:t>’</a:t>
            </a:r>
          </a:p>
        </p:txBody>
      </p:sp>
      <p:sp>
        <p:nvSpPr>
          <p:cNvPr id="172068" name="Text Box 36"/>
          <p:cNvSpPr txBox="1">
            <a:spLocks noChangeArrowheads="1"/>
          </p:cNvSpPr>
          <p:nvPr/>
        </p:nvSpPr>
        <p:spPr bwMode="auto">
          <a:xfrm>
            <a:off x="6096000" y="2133600"/>
            <a:ext cx="2819400" cy="831850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 dirty="0">
                <a:solidFill>
                  <a:srgbClr val="FF0000"/>
                </a:solidFill>
              </a:rPr>
              <a:t>Government gains +(</a:t>
            </a:r>
            <a:r>
              <a:rPr lang="en-US" sz="2400" dirty="0" err="1">
                <a:solidFill>
                  <a:srgbClr val="FF0000"/>
                </a:solidFill>
              </a:rPr>
              <a:t>c’+e</a:t>
            </a:r>
            <a:r>
              <a:rPr lang="en-US" sz="2400" dirty="0">
                <a:solidFill>
                  <a:srgbClr val="FF0000"/>
                </a:solidFill>
              </a:rPr>
              <a:t>’)</a:t>
            </a:r>
          </a:p>
        </p:txBody>
      </p:sp>
    </p:spTree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42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030F01-D2F3-0A41-B1AD-4E7C5B80F7B5}" type="slidenum">
              <a:rPr lang="en-US"/>
              <a:pPr/>
              <a:t>32</a:t>
            </a:fld>
            <a:endParaRPr lang="en-US"/>
          </a:p>
        </p:txBody>
      </p:sp>
      <p:sp>
        <p:nvSpPr>
          <p:cNvPr id="173094" name="Freeform 38" descr="Wide downward diagonal"/>
          <p:cNvSpPr>
            <a:spLocks/>
          </p:cNvSpPr>
          <p:nvPr/>
        </p:nvSpPr>
        <p:spPr bwMode="auto">
          <a:xfrm flipH="1">
            <a:off x="5484813" y="3581400"/>
            <a:ext cx="458787" cy="685800"/>
          </a:xfrm>
          <a:custGeom>
            <a:avLst/>
            <a:gdLst/>
            <a:ahLst/>
            <a:cxnLst>
              <a:cxn ang="0">
                <a:pos x="239" y="0"/>
              </a:cxn>
              <a:cxn ang="0">
                <a:pos x="239" y="430"/>
              </a:cxn>
              <a:cxn ang="0">
                <a:pos x="0" y="430"/>
              </a:cxn>
              <a:cxn ang="0">
                <a:pos x="239" y="0"/>
              </a:cxn>
            </a:cxnLst>
            <a:rect l="0" t="0" r="r" b="b"/>
            <a:pathLst>
              <a:path w="239" h="430">
                <a:moveTo>
                  <a:pt x="239" y="0"/>
                </a:moveTo>
                <a:cubicBezTo>
                  <a:pt x="239" y="237"/>
                  <a:pt x="238" y="193"/>
                  <a:pt x="239" y="430"/>
                </a:cubicBezTo>
                <a:cubicBezTo>
                  <a:pt x="133" y="428"/>
                  <a:pt x="87" y="428"/>
                  <a:pt x="0" y="430"/>
                </a:cubicBezTo>
                <a:cubicBezTo>
                  <a:pt x="101" y="223"/>
                  <a:pt x="116" y="199"/>
                  <a:pt x="239" y="0"/>
                </a:cubicBezTo>
                <a:close/>
              </a:path>
            </a:pathLst>
          </a:custGeom>
          <a:pattFill prst="wdDnDiag">
            <a:fgClr>
              <a:srgbClr val="FF7C80"/>
            </a:fgClr>
            <a:bgClr>
              <a:schemeClr val="bg1"/>
            </a:bgClr>
          </a:pattFill>
          <a:ln w="9525">
            <a:noFill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3093" name="Freeform 37" descr="Wide downward diagonal"/>
          <p:cNvSpPr>
            <a:spLocks/>
          </p:cNvSpPr>
          <p:nvPr/>
        </p:nvSpPr>
        <p:spPr bwMode="auto">
          <a:xfrm>
            <a:off x="3659188" y="3584575"/>
            <a:ext cx="379412" cy="682625"/>
          </a:xfrm>
          <a:custGeom>
            <a:avLst/>
            <a:gdLst/>
            <a:ahLst/>
            <a:cxnLst>
              <a:cxn ang="0">
                <a:pos x="239" y="0"/>
              </a:cxn>
              <a:cxn ang="0">
                <a:pos x="239" y="430"/>
              </a:cxn>
              <a:cxn ang="0">
                <a:pos x="0" y="430"/>
              </a:cxn>
              <a:cxn ang="0">
                <a:pos x="239" y="0"/>
              </a:cxn>
            </a:cxnLst>
            <a:rect l="0" t="0" r="r" b="b"/>
            <a:pathLst>
              <a:path w="239" h="430">
                <a:moveTo>
                  <a:pt x="239" y="0"/>
                </a:moveTo>
                <a:cubicBezTo>
                  <a:pt x="239" y="237"/>
                  <a:pt x="238" y="193"/>
                  <a:pt x="239" y="430"/>
                </a:cubicBezTo>
                <a:cubicBezTo>
                  <a:pt x="133" y="428"/>
                  <a:pt x="87" y="428"/>
                  <a:pt x="0" y="430"/>
                </a:cubicBezTo>
                <a:cubicBezTo>
                  <a:pt x="101" y="223"/>
                  <a:pt x="116" y="199"/>
                  <a:pt x="239" y="0"/>
                </a:cubicBezTo>
                <a:close/>
              </a:path>
            </a:pathLst>
          </a:custGeom>
          <a:pattFill prst="wdDnDiag">
            <a:fgClr>
              <a:srgbClr val="FF7C80"/>
            </a:fgClr>
            <a:bgClr>
              <a:schemeClr val="bg1"/>
            </a:bgClr>
          </a:pattFill>
          <a:ln w="9525">
            <a:noFill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3058" name="Freeform 2" descr="Wide upward diagonal"/>
          <p:cNvSpPr>
            <a:spLocks/>
          </p:cNvSpPr>
          <p:nvPr/>
        </p:nvSpPr>
        <p:spPr bwMode="auto">
          <a:xfrm>
            <a:off x="4038600" y="4267200"/>
            <a:ext cx="1447800" cy="381000"/>
          </a:xfrm>
          <a:custGeom>
            <a:avLst/>
            <a:gdLst/>
            <a:ahLst/>
            <a:cxnLst>
              <a:cxn ang="0">
                <a:pos x="2" y="6"/>
              </a:cxn>
              <a:cxn ang="0">
                <a:pos x="912" y="3"/>
              </a:cxn>
              <a:cxn ang="0">
                <a:pos x="912" y="678"/>
              </a:cxn>
              <a:cxn ang="0">
                <a:pos x="2" y="678"/>
              </a:cxn>
              <a:cxn ang="0">
                <a:pos x="2" y="6"/>
              </a:cxn>
            </a:cxnLst>
            <a:rect l="0" t="0" r="r" b="b"/>
            <a:pathLst>
              <a:path w="912" h="678">
                <a:moveTo>
                  <a:pt x="2" y="6"/>
                </a:moveTo>
                <a:cubicBezTo>
                  <a:pt x="423" y="9"/>
                  <a:pt x="414" y="0"/>
                  <a:pt x="912" y="3"/>
                </a:cubicBezTo>
                <a:cubicBezTo>
                  <a:pt x="912" y="375"/>
                  <a:pt x="909" y="306"/>
                  <a:pt x="912" y="678"/>
                </a:cubicBezTo>
                <a:cubicBezTo>
                  <a:pt x="510" y="675"/>
                  <a:pt x="333" y="675"/>
                  <a:pt x="2" y="678"/>
                </a:cubicBezTo>
                <a:cubicBezTo>
                  <a:pt x="2" y="386"/>
                  <a:pt x="0" y="333"/>
                  <a:pt x="2" y="6"/>
                </a:cubicBezTo>
                <a:close/>
              </a:path>
            </a:pathLst>
          </a:custGeom>
          <a:pattFill prst="wdUpDiag">
            <a:fgClr>
              <a:srgbClr val="00FF00"/>
            </a:fgClr>
            <a:bgClr>
              <a:schemeClr val="bg1"/>
            </a:bgClr>
          </a:pattFill>
          <a:ln w="9525">
            <a:noFill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3059" name="Rectangle 3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Effects of Tariffs:  Large Country</a:t>
            </a:r>
          </a:p>
        </p:txBody>
      </p:sp>
      <p:sp>
        <p:nvSpPr>
          <p:cNvPr id="173060" name="Line 4"/>
          <p:cNvSpPr>
            <a:spLocks noChangeShapeType="1"/>
          </p:cNvSpPr>
          <p:nvPr/>
        </p:nvSpPr>
        <p:spPr bwMode="auto">
          <a:xfrm>
            <a:off x="2590800" y="1219200"/>
            <a:ext cx="0" cy="4572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3061" name="Line 5"/>
          <p:cNvSpPr>
            <a:spLocks noChangeShapeType="1"/>
          </p:cNvSpPr>
          <p:nvPr/>
        </p:nvSpPr>
        <p:spPr bwMode="auto">
          <a:xfrm>
            <a:off x="2590800" y="5791200"/>
            <a:ext cx="45720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3062" name="Line 6"/>
          <p:cNvSpPr>
            <a:spLocks noChangeShapeType="1"/>
          </p:cNvSpPr>
          <p:nvPr/>
        </p:nvSpPr>
        <p:spPr bwMode="auto">
          <a:xfrm flipH="1">
            <a:off x="3048000" y="1524000"/>
            <a:ext cx="2133600" cy="3810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3063" name="Line 7"/>
          <p:cNvSpPr>
            <a:spLocks noChangeShapeType="1"/>
          </p:cNvSpPr>
          <p:nvPr/>
        </p:nvSpPr>
        <p:spPr bwMode="auto">
          <a:xfrm>
            <a:off x="4191000" y="1524000"/>
            <a:ext cx="2438400" cy="3810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3064" name="Line 8"/>
          <p:cNvSpPr>
            <a:spLocks noChangeShapeType="1"/>
          </p:cNvSpPr>
          <p:nvPr/>
        </p:nvSpPr>
        <p:spPr bwMode="auto">
          <a:xfrm>
            <a:off x="2590800" y="4267200"/>
            <a:ext cx="43434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3065" name="Text Box 9"/>
          <p:cNvSpPr txBox="1">
            <a:spLocks noChangeArrowheads="1"/>
          </p:cNvSpPr>
          <p:nvPr/>
        </p:nvSpPr>
        <p:spPr bwMode="auto">
          <a:xfrm>
            <a:off x="5105400" y="1219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S</a:t>
            </a:r>
          </a:p>
        </p:txBody>
      </p:sp>
      <p:sp>
        <p:nvSpPr>
          <p:cNvPr id="173066" name="Text Box 10"/>
          <p:cNvSpPr txBox="1">
            <a:spLocks noChangeArrowheads="1"/>
          </p:cNvSpPr>
          <p:nvPr/>
        </p:nvSpPr>
        <p:spPr bwMode="auto">
          <a:xfrm>
            <a:off x="6553200" y="51054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D</a:t>
            </a:r>
          </a:p>
        </p:txBody>
      </p:sp>
      <p:sp>
        <p:nvSpPr>
          <p:cNvPr id="173067" name="Text Box 11"/>
          <p:cNvSpPr txBox="1">
            <a:spLocks noChangeArrowheads="1"/>
          </p:cNvSpPr>
          <p:nvPr/>
        </p:nvSpPr>
        <p:spPr bwMode="auto">
          <a:xfrm>
            <a:off x="1905000" y="40386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  <a:r>
              <a:rPr lang="en-US" sz="2400" baseline="-25000"/>
              <a:t>W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73068" name="Text Box 12"/>
          <p:cNvSpPr txBox="1">
            <a:spLocks noChangeArrowheads="1"/>
          </p:cNvSpPr>
          <p:nvPr/>
        </p:nvSpPr>
        <p:spPr bwMode="auto">
          <a:xfrm>
            <a:off x="2133600" y="1143000"/>
            <a:ext cx="609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</a:p>
        </p:txBody>
      </p:sp>
      <p:sp>
        <p:nvSpPr>
          <p:cNvPr id="173069" name="Line 13"/>
          <p:cNvSpPr>
            <a:spLocks noChangeShapeType="1"/>
          </p:cNvSpPr>
          <p:nvPr/>
        </p:nvSpPr>
        <p:spPr bwMode="auto">
          <a:xfrm>
            <a:off x="3657600" y="4343400"/>
            <a:ext cx="0" cy="1447800"/>
          </a:xfrm>
          <a:prstGeom prst="line">
            <a:avLst/>
          </a:prstGeom>
          <a:noFill/>
          <a:ln w="28575">
            <a:solidFill>
              <a:schemeClr val="tx1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3070" name="Line 14"/>
          <p:cNvSpPr>
            <a:spLocks noChangeShapeType="1"/>
          </p:cNvSpPr>
          <p:nvPr/>
        </p:nvSpPr>
        <p:spPr bwMode="auto">
          <a:xfrm>
            <a:off x="5943600" y="4343400"/>
            <a:ext cx="0" cy="1447800"/>
          </a:xfrm>
          <a:prstGeom prst="line">
            <a:avLst/>
          </a:prstGeom>
          <a:noFill/>
          <a:ln w="28575">
            <a:solidFill>
              <a:schemeClr val="tx1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3071" name="Line 15"/>
          <p:cNvSpPr>
            <a:spLocks noChangeShapeType="1"/>
          </p:cNvSpPr>
          <p:nvPr/>
        </p:nvSpPr>
        <p:spPr bwMode="auto">
          <a:xfrm>
            <a:off x="2590800" y="3581400"/>
            <a:ext cx="4343400" cy="0"/>
          </a:xfrm>
          <a:prstGeom prst="line">
            <a:avLst/>
          </a:prstGeom>
          <a:noFill/>
          <a:ln w="38100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3072" name="Line 16"/>
          <p:cNvSpPr>
            <a:spLocks noChangeShapeType="1"/>
          </p:cNvSpPr>
          <p:nvPr/>
        </p:nvSpPr>
        <p:spPr bwMode="auto">
          <a:xfrm>
            <a:off x="4038600" y="3581400"/>
            <a:ext cx="0" cy="22098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3073" name="Line 17"/>
          <p:cNvSpPr>
            <a:spLocks noChangeShapeType="1"/>
          </p:cNvSpPr>
          <p:nvPr/>
        </p:nvSpPr>
        <p:spPr bwMode="auto">
          <a:xfrm>
            <a:off x="5486400" y="3581400"/>
            <a:ext cx="0" cy="22098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3074" name="Text Box 18"/>
          <p:cNvSpPr txBox="1">
            <a:spLocks noChangeArrowheads="1"/>
          </p:cNvSpPr>
          <p:nvPr/>
        </p:nvSpPr>
        <p:spPr bwMode="auto">
          <a:xfrm>
            <a:off x="1676400" y="3352800"/>
            <a:ext cx="1371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P</a:t>
            </a:r>
            <a:r>
              <a:rPr lang="en-US" sz="2400" baseline="-25000">
                <a:solidFill>
                  <a:srgbClr val="FF0000"/>
                </a:solidFill>
              </a:rPr>
              <a:t>W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r>
              <a:rPr lang="en-US" sz="2400">
                <a:solidFill>
                  <a:srgbClr val="FF0000"/>
                </a:solidFill>
              </a:rPr>
              <a:t>+t</a:t>
            </a:r>
          </a:p>
        </p:txBody>
      </p:sp>
      <p:sp>
        <p:nvSpPr>
          <p:cNvPr id="173075" name="AutoShape 19"/>
          <p:cNvSpPr>
            <a:spLocks/>
          </p:cNvSpPr>
          <p:nvPr/>
        </p:nvSpPr>
        <p:spPr bwMode="auto">
          <a:xfrm>
            <a:off x="1676400" y="3581400"/>
            <a:ext cx="76200" cy="1066800"/>
          </a:xfrm>
          <a:prstGeom prst="leftBrace">
            <a:avLst>
              <a:gd name="adj1" fmla="val 116667"/>
              <a:gd name="adj2" fmla="val 50000"/>
            </a:avLst>
          </a:prstGeom>
          <a:noFill/>
          <a:ln w="2857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3076" name="Text Box 20"/>
          <p:cNvSpPr txBox="1">
            <a:spLocks noChangeArrowheads="1"/>
          </p:cNvSpPr>
          <p:nvPr/>
        </p:nvSpPr>
        <p:spPr bwMode="auto">
          <a:xfrm rot="-1391916">
            <a:off x="838200" y="3962400"/>
            <a:ext cx="990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Tariff</a:t>
            </a:r>
          </a:p>
        </p:txBody>
      </p:sp>
      <p:sp>
        <p:nvSpPr>
          <p:cNvPr id="173077" name="Text Box 21"/>
          <p:cNvSpPr txBox="1">
            <a:spLocks noChangeArrowheads="1"/>
          </p:cNvSpPr>
          <p:nvPr/>
        </p:nvSpPr>
        <p:spPr bwMode="auto">
          <a:xfrm>
            <a:off x="6934200" y="57150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</a:p>
        </p:txBody>
      </p:sp>
      <p:sp>
        <p:nvSpPr>
          <p:cNvPr id="173078" name="Text Box 22"/>
          <p:cNvSpPr txBox="1">
            <a:spLocks noChangeArrowheads="1"/>
          </p:cNvSpPr>
          <p:nvPr/>
        </p:nvSpPr>
        <p:spPr bwMode="auto">
          <a:xfrm>
            <a:off x="31242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  <a:r>
              <a:rPr lang="en-US" sz="2400" baseline="-25000"/>
              <a:t>S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73079" name="Text Box 23"/>
          <p:cNvSpPr txBox="1">
            <a:spLocks noChangeArrowheads="1"/>
          </p:cNvSpPr>
          <p:nvPr/>
        </p:nvSpPr>
        <p:spPr bwMode="auto">
          <a:xfrm>
            <a:off x="38100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Q</a:t>
            </a:r>
            <a:r>
              <a:rPr lang="en-US" sz="2400" baseline="-25000">
                <a:solidFill>
                  <a:srgbClr val="FF0000"/>
                </a:solidFill>
              </a:rPr>
              <a:t>S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  <p:sp>
        <p:nvSpPr>
          <p:cNvPr id="173080" name="Text Box 24"/>
          <p:cNvSpPr txBox="1">
            <a:spLocks noChangeArrowheads="1"/>
          </p:cNvSpPr>
          <p:nvPr/>
        </p:nvSpPr>
        <p:spPr bwMode="auto">
          <a:xfrm>
            <a:off x="50292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Q</a:t>
            </a:r>
            <a:r>
              <a:rPr lang="en-US" sz="2400" baseline="-25000">
                <a:solidFill>
                  <a:srgbClr val="FF0000"/>
                </a:solidFill>
              </a:rPr>
              <a:t>D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  <p:sp>
        <p:nvSpPr>
          <p:cNvPr id="173081" name="Text Box 25"/>
          <p:cNvSpPr txBox="1">
            <a:spLocks noChangeArrowheads="1"/>
          </p:cNvSpPr>
          <p:nvPr/>
        </p:nvSpPr>
        <p:spPr bwMode="auto">
          <a:xfrm>
            <a:off x="5715000" y="5791200"/>
            <a:ext cx="762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Q</a:t>
            </a:r>
            <a:r>
              <a:rPr lang="en-US" sz="2400" baseline="-25000"/>
              <a:t>D</a:t>
            </a:r>
            <a:r>
              <a:rPr lang="en-US" sz="2400" baseline="30000"/>
              <a:t>0</a:t>
            </a:r>
            <a:endParaRPr lang="en-US" sz="2400"/>
          </a:p>
        </p:txBody>
      </p:sp>
      <p:sp>
        <p:nvSpPr>
          <p:cNvPr id="173082" name="Text Box 26"/>
          <p:cNvSpPr txBox="1">
            <a:spLocks noChangeArrowheads="1"/>
          </p:cNvSpPr>
          <p:nvPr/>
        </p:nvSpPr>
        <p:spPr bwMode="auto">
          <a:xfrm>
            <a:off x="2895600" y="37338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>
                <a:solidFill>
                  <a:srgbClr val="FF0000"/>
                </a:solidFill>
              </a:rPr>
              <a:t>a’</a:t>
            </a:r>
          </a:p>
        </p:txBody>
      </p:sp>
      <p:sp>
        <p:nvSpPr>
          <p:cNvPr id="173083" name="Text Box 27"/>
          <p:cNvSpPr txBox="1">
            <a:spLocks noChangeArrowheads="1"/>
          </p:cNvSpPr>
          <p:nvPr/>
        </p:nvSpPr>
        <p:spPr bwMode="auto">
          <a:xfrm>
            <a:off x="3699933" y="3886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 err="1">
                <a:solidFill>
                  <a:srgbClr val="FF0000"/>
                </a:solidFill>
              </a:rPr>
              <a:t>b</a:t>
            </a:r>
            <a:r>
              <a:rPr lang="en-US" sz="2400" dirty="0">
                <a:solidFill>
                  <a:srgbClr val="FF0000"/>
                </a:solidFill>
              </a:rPr>
              <a:t>’</a:t>
            </a:r>
          </a:p>
        </p:txBody>
      </p:sp>
      <p:sp>
        <p:nvSpPr>
          <p:cNvPr id="173084" name="Text Box 28"/>
          <p:cNvSpPr txBox="1">
            <a:spLocks noChangeArrowheads="1"/>
          </p:cNvSpPr>
          <p:nvPr/>
        </p:nvSpPr>
        <p:spPr bwMode="auto">
          <a:xfrm>
            <a:off x="4572000" y="37338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 err="1">
                <a:solidFill>
                  <a:srgbClr val="FF0000"/>
                </a:solidFill>
              </a:rPr>
              <a:t>c</a:t>
            </a:r>
            <a:r>
              <a:rPr lang="en-US" sz="2400" dirty="0">
                <a:solidFill>
                  <a:srgbClr val="FF0000"/>
                </a:solidFill>
              </a:rPr>
              <a:t>’</a:t>
            </a:r>
          </a:p>
        </p:txBody>
      </p:sp>
      <p:sp>
        <p:nvSpPr>
          <p:cNvPr id="173085" name="Text Box 29"/>
          <p:cNvSpPr txBox="1">
            <a:spLocks noChangeArrowheads="1"/>
          </p:cNvSpPr>
          <p:nvPr/>
        </p:nvSpPr>
        <p:spPr bwMode="auto">
          <a:xfrm>
            <a:off x="5448300" y="38862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 err="1">
                <a:solidFill>
                  <a:srgbClr val="FF0000"/>
                </a:solidFill>
              </a:rPr>
              <a:t>d</a:t>
            </a:r>
            <a:r>
              <a:rPr lang="en-US" sz="2400" dirty="0">
                <a:solidFill>
                  <a:srgbClr val="FF0000"/>
                </a:solidFill>
              </a:rPr>
              <a:t>’</a:t>
            </a:r>
          </a:p>
        </p:txBody>
      </p:sp>
      <p:sp>
        <p:nvSpPr>
          <p:cNvPr id="173086" name="Text Box 30"/>
          <p:cNvSpPr txBox="1">
            <a:spLocks noChangeArrowheads="1"/>
          </p:cNvSpPr>
          <p:nvPr/>
        </p:nvSpPr>
        <p:spPr bwMode="auto">
          <a:xfrm>
            <a:off x="6400800" y="1295400"/>
            <a:ext cx="2209800" cy="831850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Effects of tariff on Welfare</a:t>
            </a:r>
          </a:p>
        </p:txBody>
      </p:sp>
      <p:sp>
        <p:nvSpPr>
          <p:cNvPr id="173087" name="Text Box 31"/>
          <p:cNvSpPr txBox="1">
            <a:spLocks noChangeArrowheads="1"/>
          </p:cNvSpPr>
          <p:nvPr/>
        </p:nvSpPr>
        <p:spPr bwMode="auto">
          <a:xfrm>
            <a:off x="1676400" y="2971800"/>
            <a:ext cx="12192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P</a:t>
            </a:r>
            <a:r>
              <a:rPr lang="en-US" sz="2400" baseline="-25000"/>
              <a:t>W</a:t>
            </a:r>
            <a:r>
              <a:rPr lang="en-US" sz="2400" baseline="30000"/>
              <a:t>0</a:t>
            </a:r>
            <a:r>
              <a:rPr lang="en-US" sz="2400"/>
              <a:t>+t</a:t>
            </a:r>
          </a:p>
        </p:txBody>
      </p:sp>
      <p:sp>
        <p:nvSpPr>
          <p:cNvPr id="173088" name="Line 32"/>
          <p:cNvSpPr>
            <a:spLocks noChangeShapeType="1"/>
          </p:cNvSpPr>
          <p:nvPr/>
        </p:nvSpPr>
        <p:spPr bwMode="auto">
          <a:xfrm>
            <a:off x="2590800" y="3200400"/>
            <a:ext cx="4343400" cy="0"/>
          </a:xfrm>
          <a:prstGeom prst="line">
            <a:avLst/>
          </a:prstGeom>
          <a:noFill/>
          <a:ln w="38100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3089" name="Line 33"/>
          <p:cNvSpPr>
            <a:spLocks noChangeShapeType="1"/>
          </p:cNvSpPr>
          <p:nvPr/>
        </p:nvSpPr>
        <p:spPr bwMode="auto">
          <a:xfrm>
            <a:off x="2590800" y="4648200"/>
            <a:ext cx="4343400" cy="0"/>
          </a:xfrm>
          <a:prstGeom prst="line">
            <a:avLst/>
          </a:prstGeom>
          <a:noFill/>
          <a:ln w="38100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3090" name="Text Box 34"/>
          <p:cNvSpPr txBox="1">
            <a:spLocks noChangeArrowheads="1"/>
          </p:cNvSpPr>
          <p:nvPr/>
        </p:nvSpPr>
        <p:spPr bwMode="auto">
          <a:xfrm>
            <a:off x="1905000" y="4419600"/>
            <a:ext cx="1371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>
                <a:solidFill>
                  <a:srgbClr val="FF0000"/>
                </a:solidFill>
              </a:rPr>
              <a:t>P</a:t>
            </a:r>
            <a:r>
              <a:rPr lang="en-US" sz="2400" baseline="-25000">
                <a:solidFill>
                  <a:srgbClr val="FF0000"/>
                </a:solidFill>
              </a:rPr>
              <a:t>W</a:t>
            </a:r>
            <a:r>
              <a:rPr lang="en-US" sz="2400" baseline="30000">
                <a:solidFill>
                  <a:srgbClr val="FF0000"/>
                </a:solidFill>
              </a:rPr>
              <a:t>1</a:t>
            </a:r>
            <a:endParaRPr lang="en-US" sz="2400">
              <a:solidFill>
                <a:srgbClr val="FF0000"/>
              </a:solidFill>
            </a:endParaRPr>
          </a:p>
        </p:txBody>
      </p:sp>
      <p:sp>
        <p:nvSpPr>
          <p:cNvPr id="173091" name="Text Box 35"/>
          <p:cNvSpPr txBox="1">
            <a:spLocks noChangeArrowheads="1"/>
          </p:cNvSpPr>
          <p:nvPr/>
        </p:nvSpPr>
        <p:spPr bwMode="auto">
          <a:xfrm>
            <a:off x="4572000" y="4191000"/>
            <a:ext cx="533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 err="1">
                <a:solidFill>
                  <a:srgbClr val="FF0000"/>
                </a:solidFill>
              </a:rPr>
              <a:t>e</a:t>
            </a:r>
            <a:r>
              <a:rPr lang="en-US" sz="2400" dirty="0">
                <a:solidFill>
                  <a:srgbClr val="FF0000"/>
                </a:solidFill>
              </a:rPr>
              <a:t>’</a:t>
            </a:r>
          </a:p>
        </p:txBody>
      </p:sp>
      <p:sp>
        <p:nvSpPr>
          <p:cNvPr id="173092" name="Text Box 36"/>
          <p:cNvSpPr txBox="1">
            <a:spLocks noChangeArrowheads="1"/>
          </p:cNvSpPr>
          <p:nvPr/>
        </p:nvSpPr>
        <p:spPr bwMode="auto">
          <a:xfrm>
            <a:off x="6400800" y="2133600"/>
            <a:ext cx="2209800" cy="831850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 dirty="0">
                <a:solidFill>
                  <a:srgbClr val="FF0000"/>
                </a:solidFill>
              </a:rPr>
              <a:t>Net for country +</a:t>
            </a:r>
            <a:r>
              <a:rPr lang="en-US" sz="2400" dirty="0" err="1">
                <a:solidFill>
                  <a:srgbClr val="FF0000"/>
                </a:solidFill>
              </a:rPr>
              <a:t>e’</a:t>
            </a:r>
            <a:r>
              <a:rPr lang="en-US" sz="2400" dirty="0" err="1">
                <a:solidFill>
                  <a:srgbClr val="FF0000"/>
                </a:solidFill>
                <a:ea typeface="Arial" pitchFamily="-65" charset="0"/>
                <a:cs typeface="Arial" pitchFamily="-65" charset="0"/>
              </a:rPr>
              <a:t>−</a:t>
            </a:r>
            <a:r>
              <a:rPr lang="en-US" sz="2400" dirty="0" err="1">
                <a:solidFill>
                  <a:srgbClr val="FF0000"/>
                </a:solidFill>
              </a:rPr>
              <a:t>(b’+d</a:t>
            </a:r>
            <a:r>
              <a:rPr lang="en-US" sz="2400" dirty="0">
                <a:solidFill>
                  <a:srgbClr val="FF0000"/>
                </a:solidFill>
              </a:rPr>
              <a:t>’)</a:t>
            </a:r>
          </a:p>
        </p:txBody>
      </p:sp>
      <p:sp>
        <p:nvSpPr>
          <p:cNvPr id="173095" name="Text Box 39"/>
          <p:cNvSpPr txBox="1">
            <a:spLocks noChangeArrowheads="1"/>
          </p:cNvSpPr>
          <p:nvPr/>
        </p:nvSpPr>
        <p:spPr bwMode="auto">
          <a:xfrm>
            <a:off x="7118948" y="3657600"/>
            <a:ext cx="1558472" cy="1938992"/>
          </a:xfrm>
          <a:prstGeom prst="rect">
            <a:avLst/>
          </a:prstGeom>
          <a:noFill/>
          <a:ln w="9525">
            <a:solidFill>
              <a:srgbClr val="008000"/>
            </a:solidFill>
            <a:miter lim="800000"/>
            <a:headEnd/>
            <a:tailEnd/>
          </a:ln>
          <a:effectLst/>
        </p:spPr>
        <p:txBody>
          <a:bodyPr wrap="square"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 dirty="0">
                <a:solidFill>
                  <a:srgbClr val="008000"/>
                </a:solidFill>
              </a:rPr>
              <a:t>Country </a:t>
            </a:r>
            <a:r>
              <a:rPr lang="en-US" sz="2400" u="sng" dirty="0">
                <a:solidFill>
                  <a:srgbClr val="008000"/>
                </a:solidFill>
              </a:rPr>
              <a:t>gains</a:t>
            </a:r>
            <a:r>
              <a:rPr lang="en-US" sz="2400" dirty="0">
                <a:solidFill>
                  <a:srgbClr val="008000"/>
                </a:solidFill>
              </a:rPr>
              <a:t> from tariff if </a:t>
            </a:r>
            <a:r>
              <a:rPr lang="en-US" sz="2400" dirty="0" err="1">
                <a:solidFill>
                  <a:srgbClr val="008000"/>
                </a:solidFill>
              </a:rPr>
              <a:t>e</a:t>
            </a:r>
            <a:r>
              <a:rPr lang="en-US" sz="2400" dirty="0">
                <a:solidFill>
                  <a:srgbClr val="008000"/>
                </a:solidFill>
              </a:rPr>
              <a:t>’&gt;(</a:t>
            </a:r>
            <a:r>
              <a:rPr lang="en-US" sz="2400" dirty="0" err="1">
                <a:solidFill>
                  <a:srgbClr val="008000"/>
                </a:solidFill>
              </a:rPr>
              <a:t>b’+d</a:t>
            </a:r>
            <a:r>
              <a:rPr lang="en-US" sz="2400" dirty="0">
                <a:solidFill>
                  <a:srgbClr val="008000"/>
                </a:solidFill>
              </a:rPr>
              <a:t>’)</a:t>
            </a:r>
          </a:p>
        </p:txBody>
      </p:sp>
      <p:sp>
        <p:nvSpPr>
          <p:cNvPr id="173096" name="AutoShape 40"/>
          <p:cNvSpPr>
            <a:spLocks noChangeArrowheads="1"/>
          </p:cNvSpPr>
          <p:nvPr/>
        </p:nvSpPr>
        <p:spPr bwMode="auto">
          <a:xfrm>
            <a:off x="7772400" y="2971800"/>
            <a:ext cx="228600" cy="685800"/>
          </a:xfrm>
          <a:prstGeom prst="downArrow">
            <a:avLst>
              <a:gd name="adj1" fmla="val 50000"/>
              <a:gd name="adj2" fmla="val 75000"/>
            </a:avLst>
          </a:prstGeom>
          <a:solidFill>
            <a:srgbClr val="008000"/>
          </a:solidFill>
          <a:ln w="9525">
            <a:solidFill>
              <a:srgbClr val="008000"/>
            </a:solidFill>
            <a:miter lim="800000"/>
            <a:headEnd/>
            <a:tailEnd/>
          </a:ln>
          <a:effectLst/>
        </p:spPr>
        <p:txBody>
          <a:bodyPr vert="eaVert"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30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30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3095" grpId="0" animBg="1"/>
      <p:bldP spid="173096" grpId="0" animBg="1"/>
    </p:bld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30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A3B490-4944-6240-91C3-61B986543C7D}" type="slidenum">
              <a:rPr lang="en-US"/>
              <a:pPr/>
              <a:t>33</a:t>
            </a:fld>
            <a:endParaRPr lang="en-US"/>
          </a:p>
        </p:txBody>
      </p:sp>
      <p:sp>
        <p:nvSpPr>
          <p:cNvPr id="17817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Effects of Tariffs:  Large Country</a:t>
            </a:r>
          </a:p>
        </p:txBody>
      </p:sp>
      <p:sp>
        <p:nvSpPr>
          <p:cNvPr id="17817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2743200" y="1524000"/>
            <a:ext cx="5818778" cy="2286000"/>
          </a:xfrm>
          <a:ln w="28575">
            <a:solidFill>
              <a:srgbClr val="FF0000"/>
            </a:solidFill>
          </a:ln>
        </p:spPr>
        <p:txBody>
          <a:bodyPr/>
          <a:lstStyle/>
          <a:p>
            <a:pPr>
              <a:lnSpc>
                <a:spcPct val="90000"/>
              </a:lnSpc>
            </a:pPr>
            <a:r>
              <a:rPr lang="en-US" sz="2400" dirty="0"/>
              <a:t>Suppliers gain		+a’</a:t>
            </a:r>
          </a:p>
          <a:p>
            <a:pPr>
              <a:lnSpc>
                <a:spcPct val="90000"/>
              </a:lnSpc>
            </a:pPr>
            <a:r>
              <a:rPr lang="en-US" sz="2400" dirty="0"/>
              <a:t>Demanders lose		</a:t>
            </a:r>
            <a:r>
              <a:rPr lang="en-US" sz="2400" dirty="0">
                <a:ea typeface="Arial" pitchFamily="-65" charset="0"/>
                <a:cs typeface="Arial" pitchFamily="-65" charset="0"/>
              </a:rPr>
              <a:t>−(</a:t>
            </a:r>
            <a:r>
              <a:rPr lang="en-US" sz="2400" dirty="0" err="1">
                <a:ea typeface="Arial" pitchFamily="-65" charset="0"/>
                <a:cs typeface="Arial" pitchFamily="-65" charset="0"/>
              </a:rPr>
              <a:t>a’+b’+c’+d</a:t>
            </a:r>
            <a:r>
              <a:rPr lang="en-US" sz="2400" dirty="0">
                <a:ea typeface="Arial" pitchFamily="-65" charset="0"/>
                <a:cs typeface="Arial" pitchFamily="-65" charset="0"/>
              </a:rPr>
              <a:t>’)</a:t>
            </a:r>
          </a:p>
          <a:p>
            <a:pPr>
              <a:lnSpc>
                <a:spcPct val="90000"/>
              </a:lnSpc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Government gains	+(</a:t>
            </a:r>
            <a:r>
              <a:rPr lang="en-US" sz="2400" dirty="0" err="1">
                <a:ea typeface="Arial" pitchFamily="-65" charset="0"/>
                <a:cs typeface="Arial" pitchFamily="-65" charset="0"/>
              </a:rPr>
              <a:t>c’+e</a:t>
            </a:r>
            <a:r>
              <a:rPr lang="en-US" sz="2400" dirty="0">
                <a:ea typeface="Arial" pitchFamily="-65" charset="0"/>
                <a:cs typeface="Arial" pitchFamily="-65" charset="0"/>
              </a:rPr>
              <a:t>’)</a:t>
            </a:r>
          </a:p>
          <a:p>
            <a:pPr>
              <a:lnSpc>
                <a:spcPct val="90000"/>
              </a:lnSpc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Net effect on country</a:t>
            </a:r>
          </a:p>
          <a:p>
            <a:pPr>
              <a:lnSpc>
                <a:spcPct val="90000"/>
              </a:lnSpc>
              <a:buFontTx/>
              <a:buNone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		Gain or Loss =	 +e’−(</a:t>
            </a:r>
            <a:r>
              <a:rPr lang="en-US" sz="2400" dirty="0" err="1">
                <a:ea typeface="Arial" pitchFamily="-65" charset="0"/>
                <a:cs typeface="Arial" pitchFamily="-65" charset="0"/>
              </a:rPr>
              <a:t>b’+d</a:t>
            </a:r>
            <a:r>
              <a:rPr lang="en-US" sz="2400" dirty="0">
                <a:ea typeface="Arial" pitchFamily="-65" charset="0"/>
                <a:cs typeface="Arial" pitchFamily="-65" charset="0"/>
              </a:rPr>
              <a:t>’)</a:t>
            </a:r>
          </a:p>
          <a:p>
            <a:pPr>
              <a:lnSpc>
                <a:spcPct val="90000"/>
              </a:lnSpc>
            </a:pPr>
            <a:endParaRPr lang="en-US" sz="2400" dirty="0"/>
          </a:p>
          <a:p>
            <a:pPr>
              <a:lnSpc>
                <a:spcPct val="90000"/>
              </a:lnSpc>
            </a:pPr>
            <a:endParaRPr lang="en-US" dirty="0"/>
          </a:p>
          <a:p>
            <a:pPr>
              <a:lnSpc>
                <a:spcPct val="90000"/>
              </a:lnSpc>
            </a:pPr>
            <a:endParaRPr lang="en-US" dirty="0"/>
          </a:p>
        </p:txBody>
      </p:sp>
      <p:sp>
        <p:nvSpPr>
          <p:cNvPr id="178208" name="Line 32"/>
          <p:cNvSpPr>
            <a:spLocks noChangeShapeType="1"/>
          </p:cNvSpPr>
          <p:nvPr/>
        </p:nvSpPr>
        <p:spPr bwMode="auto">
          <a:xfrm>
            <a:off x="3200400" y="2732314"/>
            <a:ext cx="4876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8209" name="Oval 33"/>
          <p:cNvSpPr>
            <a:spLocks noChangeArrowheads="1"/>
          </p:cNvSpPr>
          <p:nvPr/>
        </p:nvSpPr>
        <p:spPr bwMode="auto">
          <a:xfrm>
            <a:off x="6400800" y="2971800"/>
            <a:ext cx="1680168" cy="838200"/>
          </a:xfrm>
          <a:prstGeom prst="ellipse">
            <a:avLst/>
          </a:prstGeom>
          <a:noFill/>
          <a:ln w="28575">
            <a:solidFill>
              <a:srgbClr val="FF0000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8211" name="Text Box 35"/>
          <p:cNvSpPr txBox="1">
            <a:spLocks noChangeArrowheads="1"/>
          </p:cNvSpPr>
          <p:nvPr/>
        </p:nvSpPr>
        <p:spPr bwMode="auto">
          <a:xfrm>
            <a:off x="457200" y="1371600"/>
            <a:ext cx="2133600" cy="5794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3200"/>
              <a:t>Summary:</a:t>
            </a:r>
          </a:p>
        </p:txBody>
      </p:sp>
      <p:sp>
        <p:nvSpPr>
          <p:cNvPr id="178244" name="AutoShape 68"/>
          <p:cNvSpPr>
            <a:spLocks noChangeAspect="1" noChangeArrowheads="1"/>
          </p:cNvSpPr>
          <p:nvPr/>
        </p:nvSpPr>
        <p:spPr bwMode="auto">
          <a:xfrm>
            <a:off x="381000" y="3200400"/>
            <a:ext cx="3363913" cy="29654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8245" name="Line 69"/>
          <p:cNvSpPr>
            <a:spLocks noChangeShapeType="1"/>
          </p:cNvSpPr>
          <p:nvPr/>
        </p:nvSpPr>
        <p:spPr bwMode="auto">
          <a:xfrm>
            <a:off x="912813" y="3244850"/>
            <a:ext cx="0" cy="2655888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8246" name="Line 70"/>
          <p:cNvSpPr>
            <a:spLocks noChangeShapeType="1"/>
          </p:cNvSpPr>
          <p:nvPr/>
        </p:nvSpPr>
        <p:spPr bwMode="auto">
          <a:xfrm>
            <a:off x="912813" y="5900738"/>
            <a:ext cx="2654300" cy="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8247" name="Line 71"/>
          <p:cNvSpPr>
            <a:spLocks noChangeShapeType="1"/>
          </p:cNvSpPr>
          <p:nvPr/>
        </p:nvSpPr>
        <p:spPr bwMode="auto">
          <a:xfrm flipH="1">
            <a:off x="1177925" y="3421063"/>
            <a:ext cx="1239838" cy="2212975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8248" name="Line 72"/>
          <p:cNvSpPr>
            <a:spLocks noChangeShapeType="1"/>
          </p:cNvSpPr>
          <p:nvPr/>
        </p:nvSpPr>
        <p:spPr bwMode="auto">
          <a:xfrm>
            <a:off x="1841500" y="3421063"/>
            <a:ext cx="1416050" cy="2212975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8249" name="Line 73"/>
          <p:cNvSpPr>
            <a:spLocks noChangeShapeType="1"/>
          </p:cNvSpPr>
          <p:nvPr/>
        </p:nvSpPr>
        <p:spPr bwMode="auto">
          <a:xfrm>
            <a:off x="912813" y="5014913"/>
            <a:ext cx="2522537" cy="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8250" name="Text Box 74"/>
          <p:cNvSpPr txBox="1">
            <a:spLocks noChangeArrowheads="1"/>
          </p:cNvSpPr>
          <p:nvPr/>
        </p:nvSpPr>
        <p:spPr bwMode="auto">
          <a:xfrm>
            <a:off x="2373313" y="3244850"/>
            <a:ext cx="309562" cy="2587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52842" tIns="26421" rIns="52842" bIns="26421">
            <a:prstTxWarp prst="textNoShape">
              <a:avLst/>
            </a:prstTxWarp>
          </a:bodyPr>
          <a:lstStyle/>
          <a:p>
            <a:r>
              <a:rPr lang="en-US" sz="1400">
                <a:solidFill>
                  <a:srgbClr val="000000"/>
                </a:solidFill>
              </a:rPr>
              <a:t>S</a:t>
            </a:r>
            <a:endParaRPr lang="en-US"/>
          </a:p>
        </p:txBody>
      </p:sp>
      <p:sp>
        <p:nvSpPr>
          <p:cNvPr id="178251" name="Text Box 75"/>
          <p:cNvSpPr txBox="1">
            <a:spLocks noChangeArrowheads="1"/>
          </p:cNvSpPr>
          <p:nvPr/>
        </p:nvSpPr>
        <p:spPr bwMode="auto">
          <a:xfrm>
            <a:off x="3213100" y="5502275"/>
            <a:ext cx="311150" cy="2587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52842" tIns="26421" rIns="52842" bIns="26421">
            <a:prstTxWarp prst="textNoShape">
              <a:avLst/>
            </a:prstTxWarp>
          </a:bodyPr>
          <a:lstStyle/>
          <a:p>
            <a:r>
              <a:rPr lang="en-US" sz="1400">
                <a:solidFill>
                  <a:srgbClr val="000000"/>
                </a:solidFill>
              </a:rPr>
              <a:t>D</a:t>
            </a:r>
            <a:endParaRPr lang="en-US"/>
          </a:p>
        </p:txBody>
      </p:sp>
      <p:sp>
        <p:nvSpPr>
          <p:cNvPr id="178252" name="Text Box 76"/>
          <p:cNvSpPr txBox="1">
            <a:spLocks noChangeArrowheads="1"/>
          </p:cNvSpPr>
          <p:nvPr/>
        </p:nvSpPr>
        <p:spPr bwMode="auto">
          <a:xfrm>
            <a:off x="646113" y="3200400"/>
            <a:ext cx="354012" cy="2587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52842" tIns="26421" rIns="52842" bIns="26421">
            <a:prstTxWarp prst="textNoShape">
              <a:avLst/>
            </a:prstTxWarp>
          </a:bodyPr>
          <a:lstStyle/>
          <a:p>
            <a:r>
              <a:rPr lang="en-US" sz="1400">
                <a:solidFill>
                  <a:srgbClr val="000000"/>
                </a:solidFill>
              </a:rPr>
              <a:t>P</a:t>
            </a:r>
            <a:endParaRPr lang="en-US"/>
          </a:p>
        </p:txBody>
      </p:sp>
      <p:sp>
        <p:nvSpPr>
          <p:cNvPr id="178253" name="Line 77"/>
          <p:cNvSpPr>
            <a:spLocks noChangeShapeType="1"/>
          </p:cNvSpPr>
          <p:nvPr/>
        </p:nvSpPr>
        <p:spPr bwMode="auto">
          <a:xfrm>
            <a:off x="1531938" y="5059363"/>
            <a:ext cx="0" cy="841375"/>
          </a:xfrm>
          <a:prstGeom prst="line">
            <a:avLst/>
          </a:prstGeom>
          <a:noFill/>
          <a:ln w="28575">
            <a:solidFill>
              <a:srgbClr val="000000"/>
            </a:solidFill>
            <a:prstDash val="lgDash"/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8254" name="Line 78"/>
          <p:cNvSpPr>
            <a:spLocks noChangeShapeType="1"/>
          </p:cNvSpPr>
          <p:nvPr/>
        </p:nvSpPr>
        <p:spPr bwMode="auto">
          <a:xfrm>
            <a:off x="2859088" y="5059363"/>
            <a:ext cx="0" cy="841375"/>
          </a:xfrm>
          <a:prstGeom prst="line">
            <a:avLst/>
          </a:prstGeom>
          <a:noFill/>
          <a:ln w="28575">
            <a:solidFill>
              <a:srgbClr val="000000"/>
            </a:solidFill>
            <a:prstDash val="lgDash"/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8255" name="Line 79"/>
          <p:cNvSpPr>
            <a:spLocks noChangeShapeType="1"/>
          </p:cNvSpPr>
          <p:nvPr/>
        </p:nvSpPr>
        <p:spPr bwMode="auto">
          <a:xfrm>
            <a:off x="912813" y="4616450"/>
            <a:ext cx="2522537" cy="0"/>
          </a:xfrm>
          <a:prstGeom prst="line">
            <a:avLst/>
          </a:prstGeom>
          <a:noFill/>
          <a:ln w="38100">
            <a:solidFill>
              <a:srgbClr val="FF0000"/>
            </a:solidFill>
            <a:prstDash val="lgDash"/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8256" name="Line 80"/>
          <p:cNvSpPr>
            <a:spLocks noChangeShapeType="1"/>
          </p:cNvSpPr>
          <p:nvPr/>
        </p:nvSpPr>
        <p:spPr bwMode="auto">
          <a:xfrm>
            <a:off x="1752600" y="4616450"/>
            <a:ext cx="0" cy="1284288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8257" name="Line 81"/>
          <p:cNvSpPr>
            <a:spLocks noChangeShapeType="1"/>
          </p:cNvSpPr>
          <p:nvPr/>
        </p:nvSpPr>
        <p:spPr bwMode="auto">
          <a:xfrm>
            <a:off x="2593975" y="4616450"/>
            <a:ext cx="0" cy="1284288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8258" name="Text Box 82"/>
          <p:cNvSpPr txBox="1">
            <a:spLocks noChangeArrowheads="1"/>
          </p:cNvSpPr>
          <p:nvPr/>
        </p:nvSpPr>
        <p:spPr bwMode="auto">
          <a:xfrm>
            <a:off x="3435350" y="5856288"/>
            <a:ext cx="309563" cy="2587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52842" tIns="26421" rIns="52842" bIns="26421">
            <a:prstTxWarp prst="textNoShape">
              <a:avLst/>
            </a:prstTxWarp>
          </a:bodyPr>
          <a:lstStyle/>
          <a:p>
            <a:r>
              <a:rPr lang="en-US" sz="1400">
                <a:solidFill>
                  <a:srgbClr val="000000"/>
                </a:solidFill>
              </a:rPr>
              <a:t>Q</a:t>
            </a:r>
            <a:endParaRPr lang="en-US"/>
          </a:p>
        </p:txBody>
      </p:sp>
      <p:sp>
        <p:nvSpPr>
          <p:cNvPr id="178259" name="Text Box 83"/>
          <p:cNvSpPr txBox="1">
            <a:spLocks noChangeArrowheads="1"/>
          </p:cNvSpPr>
          <p:nvPr/>
        </p:nvSpPr>
        <p:spPr bwMode="auto">
          <a:xfrm>
            <a:off x="1098550" y="4584700"/>
            <a:ext cx="349250" cy="374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52842" tIns="26421" rIns="52842" bIns="26421">
            <a:prstTxWarp prst="textNoShape">
              <a:avLst/>
            </a:prstTxWarp>
          </a:bodyPr>
          <a:lstStyle/>
          <a:p>
            <a:r>
              <a:rPr lang="en-US" sz="2200" dirty="0">
                <a:solidFill>
                  <a:srgbClr val="FF0000"/>
                </a:solidFill>
              </a:rPr>
              <a:t>a’</a:t>
            </a:r>
            <a:endParaRPr lang="en-US" dirty="0"/>
          </a:p>
        </p:txBody>
      </p:sp>
      <p:sp>
        <p:nvSpPr>
          <p:cNvPr id="178260" name="Text Box 84"/>
          <p:cNvSpPr txBox="1">
            <a:spLocks noChangeArrowheads="1"/>
          </p:cNvSpPr>
          <p:nvPr/>
        </p:nvSpPr>
        <p:spPr bwMode="auto">
          <a:xfrm>
            <a:off x="1549400" y="4670955"/>
            <a:ext cx="359833" cy="374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52842" tIns="26421" rIns="52842" bIns="26421">
            <a:prstTxWarp prst="textNoShape">
              <a:avLst/>
            </a:prstTxWarp>
          </a:bodyPr>
          <a:lstStyle/>
          <a:p>
            <a:r>
              <a:rPr lang="en-US" sz="2200" dirty="0" err="1">
                <a:solidFill>
                  <a:srgbClr val="FF0000"/>
                </a:solidFill>
              </a:rPr>
              <a:t>b</a:t>
            </a:r>
            <a:r>
              <a:rPr lang="en-US" sz="2200" dirty="0">
                <a:solidFill>
                  <a:srgbClr val="FF0000"/>
                </a:solidFill>
              </a:rPr>
              <a:t>’</a:t>
            </a:r>
            <a:endParaRPr lang="en-US" dirty="0"/>
          </a:p>
        </p:txBody>
      </p:sp>
      <p:sp>
        <p:nvSpPr>
          <p:cNvPr id="178261" name="Text Box 85"/>
          <p:cNvSpPr txBox="1">
            <a:spLocks noChangeArrowheads="1"/>
          </p:cNvSpPr>
          <p:nvPr/>
        </p:nvSpPr>
        <p:spPr bwMode="auto">
          <a:xfrm>
            <a:off x="2049463" y="4581525"/>
            <a:ext cx="309562" cy="374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52842" tIns="26421" rIns="52842" bIns="26421">
            <a:prstTxWarp prst="textNoShape">
              <a:avLst/>
            </a:prstTxWarp>
          </a:bodyPr>
          <a:lstStyle/>
          <a:p>
            <a:r>
              <a:rPr lang="en-US" sz="2200" dirty="0" err="1">
                <a:solidFill>
                  <a:srgbClr val="FF0000"/>
                </a:solidFill>
              </a:rPr>
              <a:t>c</a:t>
            </a:r>
            <a:r>
              <a:rPr lang="en-US" sz="2200" dirty="0">
                <a:solidFill>
                  <a:srgbClr val="FF0000"/>
                </a:solidFill>
              </a:rPr>
              <a:t>’</a:t>
            </a:r>
            <a:endParaRPr lang="en-US" dirty="0"/>
          </a:p>
        </p:txBody>
      </p:sp>
      <p:sp>
        <p:nvSpPr>
          <p:cNvPr id="178262" name="Text Box 86"/>
          <p:cNvSpPr txBox="1">
            <a:spLocks noChangeArrowheads="1"/>
          </p:cNvSpPr>
          <p:nvPr/>
        </p:nvSpPr>
        <p:spPr bwMode="auto">
          <a:xfrm>
            <a:off x="2562225" y="4683125"/>
            <a:ext cx="350308" cy="3762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52842" tIns="26421" rIns="52842" bIns="26421">
            <a:prstTxWarp prst="textNoShape">
              <a:avLst/>
            </a:prstTxWarp>
          </a:bodyPr>
          <a:lstStyle/>
          <a:p>
            <a:r>
              <a:rPr lang="en-US" sz="2200" dirty="0" err="1">
                <a:solidFill>
                  <a:srgbClr val="FF0000"/>
                </a:solidFill>
              </a:rPr>
              <a:t>d</a:t>
            </a:r>
            <a:r>
              <a:rPr lang="en-US" sz="2200" dirty="0">
                <a:solidFill>
                  <a:srgbClr val="FF0000"/>
                </a:solidFill>
              </a:rPr>
              <a:t>’</a:t>
            </a:r>
            <a:endParaRPr lang="en-US" dirty="0"/>
          </a:p>
        </p:txBody>
      </p:sp>
      <p:sp>
        <p:nvSpPr>
          <p:cNvPr id="178263" name="Line 87"/>
          <p:cNvSpPr>
            <a:spLocks noChangeShapeType="1"/>
          </p:cNvSpPr>
          <p:nvPr/>
        </p:nvSpPr>
        <p:spPr bwMode="auto">
          <a:xfrm>
            <a:off x="912813" y="4395788"/>
            <a:ext cx="2522537" cy="0"/>
          </a:xfrm>
          <a:prstGeom prst="line">
            <a:avLst/>
          </a:prstGeom>
          <a:noFill/>
          <a:ln w="38100">
            <a:solidFill>
              <a:srgbClr val="000000"/>
            </a:solidFill>
            <a:prstDash val="dash"/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8264" name="Line 88"/>
          <p:cNvSpPr>
            <a:spLocks noChangeShapeType="1"/>
          </p:cNvSpPr>
          <p:nvPr/>
        </p:nvSpPr>
        <p:spPr bwMode="auto">
          <a:xfrm>
            <a:off x="912813" y="5237163"/>
            <a:ext cx="2522537" cy="0"/>
          </a:xfrm>
          <a:prstGeom prst="line">
            <a:avLst/>
          </a:prstGeom>
          <a:noFill/>
          <a:ln w="38100">
            <a:solidFill>
              <a:srgbClr val="FF0000"/>
            </a:solidFill>
            <a:prstDash val="lgDash"/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8265" name="Text Box 89"/>
          <p:cNvSpPr txBox="1">
            <a:spLocks noChangeArrowheads="1"/>
          </p:cNvSpPr>
          <p:nvPr/>
        </p:nvSpPr>
        <p:spPr bwMode="auto">
          <a:xfrm>
            <a:off x="2038349" y="4910138"/>
            <a:ext cx="345017" cy="3762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52842" tIns="26421" rIns="52842" bIns="26421">
            <a:prstTxWarp prst="textNoShape">
              <a:avLst/>
            </a:prstTxWarp>
          </a:bodyPr>
          <a:lstStyle/>
          <a:p>
            <a:r>
              <a:rPr lang="en-US" sz="2200" dirty="0" err="1">
                <a:solidFill>
                  <a:srgbClr val="FF0000"/>
                </a:solidFill>
              </a:rPr>
              <a:t>e</a:t>
            </a:r>
            <a:r>
              <a:rPr lang="en-US" sz="2200" dirty="0">
                <a:solidFill>
                  <a:srgbClr val="FF0000"/>
                </a:solidFill>
              </a:rPr>
              <a:t>’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8179">
                                            <p:bg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817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817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817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82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817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817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82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8179" grpId="0" uiExpand="1" build="p" animBg="1"/>
      <p:bldP spid="178208" grpId="0" animBg="1"/>
      <p:bldP spid="178209" grpId="0" animBg="1"/>
    </p:bld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233999-BB0C-BE44-835C-83D64F201187}" type="slidenum">
              <a:rPr lang="en-US"/>
              <a:pPr/>
              <a:t>34</a:t>
            </a:fld>
            <a:endParaRPr lang="en-US"/>
          </a:p>
        </p:txBody>
      </p:sp>
      <p:sp>
        <p:nvSpPr>
          <p:cNvPr id="17920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Effects of Tariffs:  Large Country</a:t>
            </a:r>
          </a:p>
        </p:txBody>
      </p:sp>
      <p:sp>
        <p:nvSpPr>
          <p:cNvPr id="17920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495800"/>
          </a:xfrm>
        </p:spPr>
        <p:txBody>
          <a:bodyPr/>
          <a:lstStyle/>
          <a:p>
            <a:r>
              <a:rPr lang="en-US"/>
              <a:t>This possibility of gain from a tariff goes under </a:t>
            </a:r>
            <a:r>
              <a:rPr lang="en-US" u="sng"/>
              <a:t>several names</a:t>
            </a:r>
            <a:r>
              <a:rPr lang="en-US"/>
              <a:t>:</a:t>
            </a:r>
          </a:p>
          <a:p>
            <a:pPr lvl="1"/>
            <a:r>
              <a:rPr lang="en-US"/>
              <a:t>The “terms of trade” effect of a tariff</a:t>
            </a:r>
          </a:p>
          <a:p>
            <a:pPr lvl="1"/>
            <a:r>
              <a:rPr lang="en-US"/>
              <a:t>The “monopoly” effect of a tariff</a:t>
            </a:r>
          </a:p>
          <a:p>
            <a:pPr lvl="1"/>
            <a:r>
              <a:rPr lang="en-US"/>
              <a:t>The “optimal tariff”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920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920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920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9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9C77C0-5C6F-EF47-842B-A7B011248E99}" type="slidenum">
              <a:rPr lang="en-US"/>
              <a:pPr/>
              <a:t>35</a:t>
            </a:fld>
            <a:endParaRPr lang="en-US"/>
          </a:p>
        </p:txBody>
      </p:sp>
      <p:sp>
        <p:nvSpPr>
          <p:cNvPr id="18022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Effects of Tariffs:  Large Country</a:t>
            </a:r>
          </a:p>
        </p:txBody>
      </p:sp>
      <p:sp>
        <p:nvSpPr>
          <p:cNvPr id="180227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457200" y="1600200"/>
            <a:ext cx="5562600" cy="990600"/>
          </a:xfrm>
        </p:spPr>
        <p:txBody>
          <a:bodyPr/>
          <a:lstStyle/>
          <a:p>
            <a:r>
              <a:rPr lang="en-US" sz="2800"/>
              <a:t>The “Terms of Trade” Effect</a:t>
            </a:r>
          </a:p>
          <a:p>
            <a:pPr lvl="1"/>
            <a:r>
              <a:rPr lang="en-US" sz="2400"/>
              <a:t>Definition:</a:t>
            </a:r>
          </a:p>
          <a:p>
            <a:pPr lvl="1"/>
            <a:endParaRPr lang="en-US" sz="2400"/>
          </a:p>
        </p:txBody>
      </p:sp>
      <p:sp>
        <p:nvSpPr>
          <p:cNvPr id="180229" name="Text Box 5"/>
          <p:cNvSpPr txBox="1">
            <a:spLocks noChangeArrowheads="1"/>
          </p:cNvSpPr>
          <p:nvPr/>
        </p:nvSpPr>
        <p:spPr bwMode="auto">
          <a:xfrm>
            <a:off x="1676400" y="2514600"/>
            <a:ext cx="4953000" cy="120032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dirty="0"/>
              <a:t>A country’s “Terms of Trade” is defined as the price of its exports relative to its imports</a:t>
            </a:r>
          </a:p>
        </p:txBody>
      </p:sp>
      <p:graphicFrame>
        <p:nvGraphicFramePr>
          <p:cNvPr id="180230" name="Object 6"/>
          <p:cNvGraphicFramePr>
            <a:graphicFrameLocks noGrp="1" noChangeAspect="1"/>
          </p:cNvGraphicFramePr>
          <p:nvPr>
            <p:ph sz="half" idx="2"/>
          </p:nvPr>
        </p:nvGraphicFramePr>
        <p:xfrm>
          <a:off x="6096000" y="1524000"/>
          <a:ext cx="2454275" cy="13160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80298" name="Equation" r:id="rId3" imgW="876240" imgH="469800" progId="Equation.3">
                  <p:embed/>
                </p:oleObj>
              </mc:Choice>
              <mc:Fallback>
                <p:oleObj name="Equation" r:id="rId3" imgW="876240" imgH="469800" progId="Equation.3">
                  <p:embed/>
                  <p:pic>
                    <p:nvPicPr>
                      <p:cNvPr id="0" name="Picture 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096000" y="1524000"/>
                        <a:ext cx="2454275" cy="13160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 xmlns="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xmlns="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 xmlns="">
                            <a:effectLst>
                              <a:outerShdw blurRad="63500" dist="38099" dir="2700000" algn="ctr" rotWithShape="0">
                                <a:srgbClr val="808080">
                                  <a:alpha val="74998"/>
                                </a:srgbClr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80232" name="Rectangle 8"/>
          <p:cNvSpPr>
            <a:spLocks noChangeArrowheads="1"/>
          </p:cNvSpPr>
          <p:nvPr/>
        </p:nvSpPr>
        <p:spPr bwMode="auto">
          <a:xfrm>
            <a:off x="457200" y="3886200"/>
            <a:ext cx="8077200" cy="990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marL="742950" lvl="1" indent="-285750">
              <a:spcBef>
                <a:spcPct val="20000"/>
              </a:spcBef>
              <a:buFontTx/>
              <a:buChar char="–"/>
            </a:pPr>
            <a:r>
              <a:rPr lang="en-US" sz="2400" dirty="0">
                <a:ea typeface="ＭＳ Ｐゴシック" pitchFamily="-65" charset="-128"/>
              </a:rPr>
              <a:t>If </a:t>
            </a:r>
            <a:r>
              <a:rPr lang="en-US" sz="2400" i="1" dirty="0">
                <a:ea typeface="ＭＳ Ｐゴシック" pitchFamily="-65" charset="-128"/>
              </a:rPr>
              <a:t>TOT</a:t>
            </a:r>
            <a:r>
              <a:rPr lang="en-US" sz="2400" dirty="0">
                <a:ea typeface="ＭＳ Ｐゴシック" pitchFamily="-65" charset="-128"/>
              </a:rPr>
              <a:t> rises, the “terms of trade improves” </a:t>
            </a:r>
          </a:p>
          <a:p>
            <a:pPr marL="1143000" lvl="2" indent="-228600">
              <a:spcBef>
                <a:spcPct val="20000"/>
              </a:spcBef>
              <a:buFontTx/>
              <a:buChar char="•"/>
            </a:pPr>
            <a:r>
              <a:rPr lang="en-US" sz="2000" dirty="0">
                <a:ea typeface="ＭＳ Ｐゴシック" pitchFamily="-65" charset="-128"/>
              </a:rPr>
              <a:t>because the country gets more imports in return for its exports </a:t>
            </a:r>
          </a:p>
          <a:p>
            <a:pPr marL="742950" lvl="1" indent="-285750">
              <a:spcBef>
                <a:spcPct val="20000"/>
              </a:spcBef>
              <a:buFontTx/>
              <a:buChar char="–"/>
            </a:pPr>
            <a:r>
              <a:rPr lang="en-US" sz="2400" dirty="0">
                <a:ea typeface="ＭＳ Ｐゴシック" pitchFamily="-65" charset="-128"/>
              </a:rPr>
              <a:t>A tariff by a large country drives </a:t>
            </a:r>
            <a:r>
              <a:rPr lang="en-US" sz="2400" u="sng" dirty="0">
                <a:ea typeface="ＭＳ Ｐゴシック" pitchFamily="-65" charset="-128"/>
              </a:rPr>
              <a:t>down</a:t>
            </a:r>
            <a:r>
              <a:rPr lang="en-US" sz="2400" dirty="0">
                <a:ea typeface="ＭＳ Ｐゴシック" pitchFamily="-65" charset="-128"/>
              </a:rPr>
              <a:t> the world price of its imports </a:t>
            </a:r>
          </a:p>
          <a:p>
            <a:pPr marL="1143000" lvl="2" indent="-228600">
              <a:spcBef>
                <a:spcPct val="20000"/>
              </a:spcBef>
              <a:buFontTx/>
              <a:buChar char="•"/>
            </a:pPr>
            <a:r>
              <a:rPr lang="en-US" sz="2000" dirty="0">
                <a:ea typeface="ＭＳ Ｐゴシック" pitchFamily="-65" charset="-128"/>
              </a:rPr>
              <a:t>and thus </a:t>
            </a:r>
            <a:r>
              <a:rPr lang="en-US" sz="2000" u="sng" dirty="0">
                <a:ea typeface="ＭＳ Ｐゴシック" pitchFamily="-65" charset="-128"/>
              </a:rPr>
              <a:t>improves</a:t>
            </a:r>
            <a:r>
              <a:rPr lang="en-US" sz="2000" dirty="0">
                <a:ea typeface="ＭＳ Ｐゴシック" pitchFamily="-65" charset="-128"/>
              </a:rPr>
              <a:t> its terms of trade</a:t>
            </a:r>
          </a:p>
          <a:p>
            <a:pPr marL="742950" lvl="1" indent="-285750">
              <a:spcBef>
                <a:spcPct val="20000"/>
              </a:spcBef>
              <a:buFontTx/>
              <a:buChar char="–"/>
            </a:pPr>
            <a:endParaRPr lang="en-US" sz="2400" dirty="0">
              <a:ea typeface="ＭＳ Ｐゴシック" pitchFamily="-65" charset="-128"/>
            </a:endParaRPr>
          </a:p>
        </p:txBody>
      </p:sp>
      <p:sp>
        <p:nvSpPr>
          <p:cNvPr id="180233" name="Line 9"/>
          <p:cNvSpPr>
            <a:spLocks noChangeShapeType="1"/>
          </p:cNvSpPr>
          <p:nvPr/>
        </p:nvSpPr>
        <p:spPr bwMode="auto">
          <a:xfrm flipV="1">
            <a:off x="4818063" y="2206625"/>
            <a:ext cx="1204912" cy="319088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022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022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02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02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02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02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023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023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023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0227" grpId="0" build="p"/>
      <p:bldP spid="180229" grpId="0"/>
      <p:bldP spid="180232" grpId="0" build="allAtOnce"/>
      <p:bldP spid="180233" grpId="0" animBg="1"/>
    </p:bld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A7EB23-1D1A-6B49-993C-E5788A403F03}" type="slidenum">
              <a:rPr lang="en-US"/>
              <a:pPr/>
              <a:t>36</a:t>
            </a:fld>
            <a:endParaRPr lang="en-US"/>
          </a:p>
        </p:txBody>
      </p:sp>
      <p:sp>
        <p:nvSpPr>
          <p:cNvPr id="18227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Effects of Tariffs:  Large Country</a:t>
            </a:r>
          </a:p>
        </p:txBody>
      </p:sp>
      <p:sp>
        <p:nvSpPr>
          <p:cNvPr id="18227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886325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n-US" dirty="0"/>
              <a:t>The “monopoly” effect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From Econ 101, a monopoly firm increases its profit by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Selling less to the market, and hence 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Raising the price that it gets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A large country can increase its welfare by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Buying less from the market (via a tariff), and hence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Lowering the price that it pays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Note:  Large country could also gain by restricting exports, as OPEC has done with oil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5198534" y="6079067"/>
            <a:ext cx="3302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/>
              <a:t>(Not in recent years, but it keeps trying)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227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227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227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22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227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227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227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227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2275" grpId="0" build="p"/>
      <p:bldP spid="2" grpId="0"/>
    </p:bld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28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668C24-7E51-BD46-9458-007132D8FCB0}" type="slidenum">
              <a:rPr lang="en-US"/>
              <a:pPr/>
              <a:t>37</a:t>
            </a:fld>
            <a:endParaRPr lang="en-US"/>
          </a:p>
        </p:txBody>
      </p:sp>
      <p:sp>
        <p:nvSpPr>
          <p:cNvPr id="1832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Effects of Tariffs:  Large Country</a:t>
            </a:r>
          </a:p>
        </p:txBody>
      </p:sp>
      <p:sp>
        <p:nvSpPr>
          <p:cNvPr id="1832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648200" y="1524000"/>
            <a:ext cx="4038600" cy="4419600"/>
          </a:xfrm>
          <a:ln w="28575">
            <a:solidFill>
              <a:schemeClr val="tx1"/>
            </a:solidFill>
          </a:ln>
        </p:spPr>
        <p:txBody>
          <a:bodyPr/>
          <a:lstStyle/>
          <a:p>
            <a:pPr>
              <a:buFontTx/>
              <a:buNone/>
            </a:pPr>
            <a:r>
              <a:rPr lang="en-US" sz="2800"/>
              <a:t>Example of a </a:t>
            </a:r>
            <a:r>
              <a:rPr lang="en-US" sz="2800" u="sng"/>
              <a:t>too large</a:t>
            </a:r>
            <a:r>
              <a:rPr lang="en-US" sz="2800"/>
              <a:t> tariff:</a:t>
            </a:r>
          </a:p>
        </p:txBody>
      </p:sp>
      <p:sp>
        <p:nvSpPr>
          <p:cNvPr id="183320" name="Rectangle 24"/>
          <p:cNvSpPr>
            <a:spLocks noChangeArrowheads="1"/>
          </p:cNvSpPr>
          <p:nvPr/>
        </p:nvSpPr>
        <p:spPr bwMode="auto">
          <a:xfrm>
            <a:off x="381000" y="1524000"/>
            <a:ext cx="4038600" cy="449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marL="342900" indent="-342900">
              <a:spcBef>
                <a:spcPct val="20000"/>
              </a:spcBef>
              <a:buFontTx/>
              <a:buChar char="•"/>
            </a:pPr>
            <a:r>
              <a:rPr lang="en-US" sz="3200"/>
              <a:t>The “optimal tariff”</a:t>
            </a:r>
          </a:p>
          <a:p>
            <a:pPr marL="742950" lvl="1" indent="-285750">
              <a:spcBef>
                <a:spcPct val="20000"/>
              </a:spcBef>
              <a:buFontTx/>
              <a:buChar char="–"/>
            </a:pPr>
            <a:r>
              <a:rPr lang="en-US" sz="2800">
                <a:ea typeface="ＭＳ Ｐゴシック" pitchFamily="-65" charset="-128"/>
              </a:rPr>
              <a:t>If a large country uses a tariff that is </a:t>
            </a:r>
            <a:r>
              <a:rPr lang="en-US" sz="2800" u="sng">
                <a:ea typeface="ＭＳ Ｐゴシック" pitchFamily="-65" charset="-128"/>
              </a:rPr>
              <a:t>too</a:t>
            </a:r>
            <a:r>
              <a:rPr lang="en-US" sz="2800">
                <a:ea typeface="ＭＳ Ｐゴシック" pitchFamily="-65" charset="-128"/>
              </a:rPr>
              <a:t> large, it must lose.</a:t>
            </a:r>
          </a:p>
          <a:p>
            <a:pPr marL="742950" lvl="1" indent="-285750">
              <a:spcBef>
                <a:spcPct val="20000"/>
              </a:spcBef>
              <a:buFontTx/>
              <a:buChar char="–"/>
            </a:pPr>
            <a:r>
              <a:rPr lang="en-US" sz="2800">
                <a:ea typeface="ＭＳ Ｐゴシック" pitchFamily="-65" charset="-128"/>
              </a:rPr>
              <a:t>Thus there is some level of tariff that is optimal</a:t>
            </a:r>
          </a:p>
        </p:txBody>
      </p:sp>
      <p:grpSp>
        <p:nvGrpSpPr>
          <p:cNvPr id="183321" name="Group 25"/>
          <p:cNvGrpSpPr>
            <a:grpSpLocks noChangeAspect="1"/>
          </p:cNvGrpSpPr>
          <p:nvPr/>
        </p:nvGrpSpPr>
        <p:grpSpPr bwMode="auto">
          <a:xfrm>
            <a:off x="4800600" y="2590800"/>
            <a:ext cx="3654425" cy="3179763"/>
            <a:chOff x="2559" y="-1101"/>
            <a:chExt cx="7570" cy="6586"/>
          </a:xfrm>
        </p:grpSpPr>
        <p:sp>
          <p:nvSpPr>
            <p:cNvPr id="183322" name="AutoShape 26"/>
            <p:cNvSpPr>
              <a:spLocks noChangeAspect="1" noChangeArrowheads="1"/>
            </p:cNvSpPr>
            <p:nvPr/>
          </p:nvSpPr>
          <p:spPr bwMode="auto">
            <a:xfrm>
              <a:off x="2559" y="-1101"/>
              <a:ext cx="7570" cy="658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3323" name="Rectangle 27" descr="Wide upward diagonal"/>
            <p:cNvSpPr>
              <a:spLocks noChangeArrowheads="1"/>
            </p:cNvSpPr>
            <p:nvPr/>
          </p:nvSpPr>
          <p:spPr bwMode="auto">
            <a:xfrm>
              <a:off x="6346" y="2989"/>
              <a:ext cx="345" cy="1492"/>
            </a:xfrm>
            <a:prstGeom prst="rect">
              <a:avLst/>
            </a:prstGeom>
            <a:pattFill prst="wdUpDiag">
              <a:fgClr>
                <a:srgbClr val="00FF00"/>
              </a:fgClr>
              <a:bgClr>
                <a:srgbClr val="FFFFFF"/>
              </a:bgClr>
            </a:pattFill>
            <a:ln w="9525">
              <a:noFill/>
              <a:miter lim="800000"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3324" name="Freeform 28" descr="Wide downward diagonal"/>
            <p:cNvSpPr>
              <a:spLocks/>
            </p:cNvSpPr>
            <p:nvPr/>
          </p:nvSpPr>
          <p:spPr bwMode="auto">
            <a:xfrm flipH="1">
              <a:off x="6720" y="808"/>
              <a:ext cx="1391" cy="2195"/>
            </a:xfrm>
            <a:custGeom>
              <a:avLst/>
              <a:gdLst/>
              <a:ahLst/>
              <a:cxnLst>
                <a:cxn ang="0">
                  <a:pos x="0" y="1520"/>
                </a:cxn>
                <a:cxn ang="0">
                  <a:pos x="840" y="0"/>
                </a:cxn>
                <a:cxn ang="0">
                  <a:pos x="840" y="1530"/>
                </a:cxn>
                <a:cxn ang="0">
                  <a:pos x="0" y="1520"/>
                </a:cxn>
              </a:cxnLst>
              <a:rect l="0" t="0" r="r" b="b"/>
              <a:pathLst>
                <a:path w="860" h="1530">
                  <a:moveTo>
                    <a:pt x="0" y="1520"/>
                  </a:moveTo>
                  <a:cubicBezTo>
                    <a:pt x="340" y="900"/>
                    <a:pt x="430" y="720"/>
                    <a:pt x="840" y="0"/>
                  </a:cubicBezTo>
                  <a:cubicBezTo>
                    <a:pt x="840" y="630"/>
                    <a:pt x="860" y="840"/>
                    <a:pt x="840" y="1530"/>
                  </a:cubicBezTo>
                  <a:cubicBezTo>
                    <a:pt x="400" y="1530"/>
                    <a:pt x="360" y="1520"/>
                    <a:pt x="0" y="1520"/>
                  </a:cubicBezTo>
                  <a:close/>
                </a:path>
              </a:pathLst>
            </a:custGeom>
            <a:pattFill prst="wdDnDiag">
              <a:fgClr>
                <a:srgbClr val="FF7C80"/>
              </a:fgClr>
              <a:bgClr>
                <a:srgbClr val="FFFFFF"/>
              </a:bgClr>
            </a:pattFill>
            <a:ln w="9525">
              <a:solidFill>
                <a:srgbClr val="00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3325" name="Freeform 29" descr="Wide downward diagonal"/>
            <p:cNvSpPr>
              <a:spLocks/>
            </p:cNvSpPr>
            <p:nvPr/>
          </p:nvSpPr>
          <p:spPr bwMode="auto">
            <a:xfrm>
              <a:off x="5127" y="822"/>
              <a:ext cx="1234" cy="2196"/>
            </a:xfrm>
            <a:custGeom>
              <a:avLst/>
              <a:gdLst/>
              <a:ahLst/>
              <a:cxnLst>
                <a:cxn ang="0">
                  <a:pos x="0" y="1520"/>
                </a:cxn>
                <a:cxn ang="0">
                  <a:pos x="840" y="0"/>
                </a:cxn>
                <a:cxn ang="0">
                  <a:pos x="840" y="1530"/>
                </a:cxn>
                <a:cxn ang="0">
                  <a:pos x="0" y="1520"/>
                </a:cxn>
              </a:cxnLst>
              <a:rect l="0" t="0" r="r" b="b"/>
              <a:pathLst>
                <a:path w="860" h="1530">
                  <a:moveTo>
                    <a:pt x="0" y="1520"/>
                  </a:moveTo>
                  <a:cubicBezTo>
                    <a:pt x="340" y="900"/>
                    <a:pt x="430" y="720"/>
                    <a:pt x="840" y="0"/>
                  </a:cubicBezTo>
                  <a:cubicBezTo>
                    <a:pt x="840" y="630"/>
                    <a:pt x="860" y="840"/>
                    <a:pt x="840" y="1530"/>
                  </a:cubicBezTo>
                  <a:cubicBezTo>
                    <a:pt x="400" y="1530"/>
                    <a:pt x="360" y="1520"/>
                    <a:pt x="0" y="1520"/>
                  </a:cubicBezTo>
                  <a:close/>
                </a:path>
              </a:pathLst>
            </a:custGeom>
            <a:pattFill prst="wdDnDiag">
              <a:fgClr>
                <a:srgbClr val="FF7C80"/>
              </a:fgClr>
              <a:bgClr>
                <a:srgbClr val="FFFFFF"/>
              </a:bgClr>
            </a:pattFill>
            <a:ln w="9525">
              <a:solidFill>
                <a:srgbClr val="00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3326" name="Line 30"/>
            <p:cNvSpPr>
              <a:spLocks noChangeShapeType="1"/>
            </p:cNvSpPr>
            <p:nvPr/>
          </p:nvSpPr>
          <p:spPr bwMode="auto">
            <a:xfrm>
              <a:off x="3730" y="-1000"/>
              <a:ext cx="0" cy="600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3327" name="Line 31"/>
            <p:cNvSpPr>
              <a:spLocks noChangeShapeType="1"/>
            </p:cNvSpPr>
            <p:nvPr/>
          </p:nvSpPr>
          <p:spPr bwMode="auto">
            <a:xfrm>
              <a:off x="3730" y="5000"/>
              <a:ext cx="6000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3328" name="Line 32"/>
            <p:cNvSpPr>
              <a:spLocks noChangeShapeType="1"/>
            </p:cNvSpPr>
            <p:nvPr/>
          </p:nvSpPr>
          <p:spPr bwMode="auto">
            <a:xfrm flipH="1">
              <a:off x="4330" y="-600"/>
              <a:ext cx="2800" cy="500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3329" name="Line 33"/>
            <p:cNvSpPr>
              <a:spLocks noChangeShapeType="1"/>
            </p:cNvSpPr>
            <p:nvPr/>
          </p:nvSpPr>
          <p:spPr bwMode="auto">
            <a:xfrm>
              <a:off x="5830" y="-600"/>
              <a:ext cx="3200" cy="500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3330" name="Line 34"/>
            <p:cNvSpPr>
              <a:spLocks noChangeShapeType="1"/>
            </p:cNvSpPr>
            <p:nvPr/>
          </p:nvSpPr>
          <p:spPr bwMode="auto">
            <a:xfrm>
              <a:off x="3730" y="3000"/>
              <a:ext cx="5700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3331" name="Text Box 35"/>
            <p:cNvSpPr txBox="1">
              <a:spLocks noChangeArrowheads="1"/>
            </p:cNvSpPr>
            <p:nvPr/>
          </p:nvSpPr>
          <p:spPr bwMode="auto">
            <a:xfrm>
              <a:off x="7030" y="-1000"/>
              <a:ext cx="700" cy="58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52842" tIns="26421" rIns="52842" bIns="26421">
              <a:prstTxWarp prst="textNoShape">
                <a:avLst/>
              </a:prstTxWarp>
            </a:bodyPr>
            <a:lstStyle/>
            <a:p>
              <a:r>
                <a:rPr lang="en-US" sz="1400">
                  <a:solidFill>
                    <a:srgbClr val="000000"/>
                  </a:solidFill>
                </a:rPr>
                <a:t>S</a:t>
              </a:r>
              <a:endParaRPr lang="en-US"/>
            </a:p>
          </p:txBody>
        </p:sp>
        <p:sp>
          <p:nvSpPr>
            <p:cNvPr id="183332" name="Text Box 36"/>
            <p:cNvSpPr txBox="1">
              <a:spLocks noChangeArrowheads="1"/>
            </p:cNvSpPr>
            <p:nvPr/>
          </p:nvSpPr>
          <p:spPr bwMode="auto">
            <a:xfrm>
              <a:off x="8931" y="3927"/>
              <a:ext cx="700" cy="58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52842" tIns="26421" rIns="52842" bIns="26421">
              <a:prstTxWarp prst="textNoShape">
                <a:avLst/>
              </a:prstTxWarp>
            </a:bodyPr>
            <a:lstStyle/>
            <a:p>
              <a:r>
                <a:rPr lang="en-US" sz="1400">
                  <a:solidFill>
                    <a:srgbClr val="000000"/>
                  </a:solidFill>
                </a:rPr>
                <a:t>D</a:t>
              </a:r>
              <a:endParaRPr lang="en-US"/>
            </a:p>
          </p:txBody>
        </p:sp>
        <p:sp>
          <p:nvSpPr>
            <p:cNvPr id="183333" name="Text Box 37"/>
            <p:cNvSpPr txBox="1">
              <a:spLocks noChangeArrowheads="1"/>
            </p:cNvSpPr>
            <p:nvPr/>
          </p:nvSpPr>
          <p:spPr bwMode="auto">
            <a:xfrm>
              <a:off x="3130" y="-1100"/>
              <a:ext cx="800" cy="58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52842" tIns="26421" rIns="52842" bIns="26421">
              <a:prstTxWarp prst="textNoShape">
                <a:avLst/>
              </a:prstTxWarp>
            </a:bodyPr>
            <a:lstStyle/>
            <a:p>
              <a:r>
                <a:rPr lang="en-US" sz="1400">
                  <a:solidFill>
                    <a:srgbClr val="000000"/>
                  </a:solidFill>
                </a:rPr>
                <a:t>P</a:t>
              </a:r>
              <a:endParaRPr lang="en-US"/>
            </a:p>
          </p:txBody>
        </p:sp>
        <p:sp>
          <p:nvSpPr>
            <p:cNvPr id="183334" name="Line 38"/>
            <p:cNvSpPr>
              <a:spLocks noChangeShapeType="1"/>
            </p:cNvSpPr>
            <p:nvPr/>
          </p:nvSpPr>
          <p:spPr bwMode="auto">
            <a:xfrm>
              <a:off x="5130" y="3100"/>
              <a:ext cx="0" cy="1900"/>
            </a:xfrm>
            <a:prstGeom prst="line">
              <a:avLst/>
            </a:prstGeom>
            <a:noFill/>
            <a:ln w="28575">
              <a:solidFill>
                <a:srgbClr val="000000"/>
              </a:solidFill>
              <a:prstDash val="lgDash"/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3335" name="Line 39"/>
            <p:cNvSpPr>
              <a:spLocks noChangeShapeType="1"/>
            </p:cNvSpPr>
            <p:nvPr/>
          </p:nvSpPr>
          <p:spPr bwMode="auto">
            <a:xfrm>
              <a:off x="8130" y="3100"/>
              <a:ext cx="0" cy="1900"/>
            </a:xfrm>
            <a:prstGeom prst="line">
              <a:avLst/>
            </a:prstGeom>
            <a:noFill/>
            <a:ln w="28575">
              <a:solidFill>
                <a:srgbClr val="000000"/>
              </a:solidFill>
              <a:prstDash val="lgDash"/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3336" name="Line 40"/>
            <p:cNvSpPr>
              <a:spLocks noChangeShapeType="1"/>
            </p:cNvSpPr>
            <p:nvPr/>
          </p:nvSpPr>
          <p:spPr bwMode="auto">
            <a:xfrm>
              <a:off x="3729" y="808"/>
              <a:ext cx="5701" cy="1"/>
            </a:xfrm>
            <a:prstGeom prst="line">
              <a:avLst/>
            </a:prstGeom>
            <a:noFill/>
            <a:ln w="38100">
              <a:solidFill>
                <a:srgbClr val="FF0000"/>
              </a:solidFill>
              <a:prstDash val="lgDash"/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3337" name="Line 41"/>
            <p:cNvSpPr>
              <a:spLocks noChangeShapeType="1"/>
            </p:cNvSpPr>
            <p:nvPr/>
          </p:nvSpPr>
          <p:spPr bwMode="auto">
            <a:xfrm>
              <a:off x="6348" y="837"/>
              <a:ext cx="1" cy="4049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prstDash val="lgDash"/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3338" name="Text Box 42"/>
            <p:cNvSpPr txBox="1">
              <a:spLocks noChangeArrowheads="1"/>
            </p:cNvSpPr>
            <p:nvPr/>
          </p:nvSpPr>
          <p:spPr bwMode="auto">
            <a:xfrm>
              <a:off x="9430" y="4900"/>
              <a:ext cx="700" cy="58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52842" tIns="26421" rIns="52842" bIns="26421">
              <a:prstTxWarp prst="textNoShape">
                <a:avLst/>
              </a:prstTxWarp>
            </a:bodyPr>
            <a:lstStyle/>
            <a:p>
              <a:r>
                <a:rPr lang="en-US" sz="1400">
                  <a:solidFill>
                    <a:srgbClr val="000000"/>
                  </a:solidFill>
                </a:rPr>
                <a:t>Q</a:t>
              </a:r>
              <a:endParaRPr lang="en-US"/>
            </a:p>
          </p:txBody>
        </p:sp>
        <p:sp>
          <p:nvSpPr>
            <p:cNvPr id="183339" name="Line 43"/>
            <p:cNvSpPr>
              <a:spLocks noChangeShapeType="1"/>
            </p:cNvSpPr>
            <p:nvPr/>
          </p:nvSpPr>
          <p:spPr bwMode="auto">
            <a:xfrm>
              <a:off x="3729" y="4504"/>
              <a:ext cx="5701" cy="1"/>
            </a:xfrm>
            <a:prstGeom prst="line">
              <a:avLst/>
            </a:prstGeom>
            <a:noFill/>
            <a:ln w="38100">
              <a:solidFill>
                <a:srgbClr val="FF0000"/>
              </a:solidFill>
              <a:prstDash val="lgDash"/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3340" name="Line 44"/>
            <p:cNvSpPr>
              <a:spLocks noChangeShapeType="1"/>
            </p:cNvSpPr>
            <p:nvPr/>
          </p:nvSpPr>
          <p:spPr bwMode="auto">
            <a:xfrm>
              <a:off x="6692" y="837"/>
              <a:ext cx="2" cy="4049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prstDash val="lgDash"/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3341" name="AutoShape 45"/>
            <p:cNvSpPr>
              <a:spLocks/>
            </p:cNvSpPr>
            <p:nvPr/>
          </p:nvSpPr>
          <p:spPr bwMode="auto">
            <a:xfrm>
              <a:off x="3219" y="822"/>
              <a:ext cx="205" cy="3731"/>
            </a:xfrm>
            <a:prstGeom prst="leftBrace">
              <a:avLst>
                <a:gd name="adj1" fmla="val 151667"/>
                <a:gd name="adj2" fmla="val 50000"/>
              </a:avLst>
            </a:prstGeom>
            <a:noFill/>
            <a:ln w="28575">
              <a:solidFill>
                <a:srgbClr val="FF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3342" name="Text Box 46"/>
            <p:cNvSpPr txBox="1">
              <a:spLocks noChangeArrowheads="1"/>
            </p:cNvSpPr>
            <p:nvPr/>
          </p:nvSpPr>
          <p:spPr bwMode="auto">
            <a:xfrm>
              <a:off x="2559" y="2142"/>
              <a:ext cx="1378" cy="1091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r>
                <a:rPr lang="en-US" sz="2400" b="1">
                  <a:solidFill>
                    <a:srgbClr val="FF0000"/>
                  </a:solidFill>
                </a:rPr>
                <a:t>t</a:t>
              </a:r>
              <a:endParaRPr lang="en-US"/>
            </a:p>
          </p:txBody>
        </p: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332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332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332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3299">
                                            <p:bg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329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33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3299" grpId="0" build="p" animBg="1"/>
      <p:bldP spid="183320" grpId="0" uiExpand="1" build="allAtOnce"/>
    </p:bld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1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C731C3B-95EA-A247-9A18-EC7ECB92E4FE}" type="slidenum">
              <a:rPr lang="en-US"/>
              <a:pPr/>
              <a:t>38</a:t>
            </a:fld>
            <a:endParaRPr lang="en-US"/>
          </a:p>
        </p:txBody>
      </p:sp>
      <p:sp>
        <p:nvSpPr>
          <p:cNvPr id="2088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Effects of Tariffs:  Large Country</a:t>
            </a:r>
          </a:p>
        </p:txBody>
      </p:sp>
      <p:sp>
        <p:nvSpPr>
          <p:cNvPr id="208900" name="Rectangle 4"/>
          <p:cNvSpPr>
            <a:spLocks noChangeArrowheads="1"/>
          </p:cNvSpPr>
          <p:nvPr/>
        </p:nvSpPr>
        <p:spPr bwMode="auto">
          <a:xfrm>
            <a:off x="381000" y="1524000"/>
            <a:ext cx="4038600" cy="449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marL="342900" indent="-342900">
              <a:spcBef>
                <a:spcPct val="20000"/>
              </a:spcBef>
              <a:buFontTx/>
              <a:buChar char="•"/>
            </a:pPr>
            <a:r>
              <a:rPr lang="en-US" sz="3200"/>
              <a:t>The “optimal tariff”</a:t>
            </a:r>
          </a:p>
        </p:txBody>
      </p:sp>
      <p:sp>
        <p:nvSpPr>
          <p:cNvPr id="208902" name="AutoShape 6"/>
          <p:cNvSpPr>
            <a:spLocks noChangeAspect="1" noChangeArrowheads="1"/>
          </p:cNvSpPr>
          <p:nvPr/>
        </p:nvSpPr>
        <p:spPr bwMode="auto">
          <a:xfrm>
            <a:off x="6978650" y="4551363"/>
            <a:ext cx="3654425" cy="31797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08906" name="Line 10"/>
          <p:cNvSpPr>
            <a:spLocks noChangeShapeType="1"/>
          </p:cNvSpPr>
          <p:nvPr/>
        </p:nvSpPr>
        <p:spPr bwMode="auto">
          <a:xfrm>
            <a:off x="3725863" y="2466975"/>
            <a:ext cx="0" cy="3316288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08907" name="Line 11"/>
          <p:cNvSpPr>
            <a:spLocks noChangeShapeType="1"/>
          </p:cNvSpPr>
          <p:nvPr/>
        </p:nvSpPr>
        <p:spPr bwMode="auto">
          <a:xfrm>
            <a:off x="3711575" y="4056063"/>
            <a:ext cx="2897188" cy="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08922" name="Text Box 26"/>
          <p:cNvSpPr txBox="1">
            <a:spLocks noChangeArrowheads="1"/>
          </p:cNvSpPr>
          <p:nvPr/>
        </p:nvSpPr>
        <p:spPr bwMode="auto">
          <a:xfrm>
            <a:off x="6411913" y="3998913"/>
            <a:ext cx="1071562" cy="527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r>
              <a:rPr lang="en-US" sz="2400" b="1"/>
              <a:t>Tariff</a:t>
            </a:r>
            <a:endParaRPr lang="en-US"/>
          </a:p>
        </p:txBody>
      </p:sp>
      <p:sp>
        <p:nvSpPr>
          <p:cNvPr id="208923" name="Text Box 27"/>
          <p:cNvSpPr txBox="1">
            <a:spLocks noChangeArrowheads="1"/>
          </p:cNvSpPr>
          <p:nvPr/>
        </p:nvSpPr>
        <p:spPr bwMode="auto">
          <a:xfrm>
            <a:off x="3697288" y="2312988"/>
            <a:ext cx="3132137" cy="527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r>
              <a:rPr lang="en-US" sz="2400" b="1"/>
              <a:t>Net Welfare</a:t>
            </a:r>
            <a:endParaRPr lang="en-US"/>
          </a:p>
        </p:txBody>
      </p:sp>
      <p:sp>
        <p:nvSpPr>
          <p:cNvPr id="208924" name="Freeform 28"/>
          <p:cNvSpPr>
            <a:spLocks/>
          </p:cNvSpPr>
          <p:nvPr/>
        </p:nvSpPr>
        <p:spPr bwMode="auto">
          <a:xfrm>
            <a:off x="3730625" y="3255963"/>
            <a:ext cx="1973263" cy="1897062"/>
          </a:xfrm>
          <a:custGeom>
            <a:avLst/>
            <a:gdLst/>
            <a:ahLst/>
            <a:cxnLst>
              <a:cxn ang="0">
                <a:pos x="0" y="500"/>
              </a:cxn>
              <a:cxn ang="0">
                <a:pos x="484" y="116"/>
              </a:cxn>
              <a:cxn ang="0">
                <a:pos x="1243" y="1195"/>
              </a:cxn>
            </a:cxnLst>
            <a:rect l="0" t="0" r="r" b="b"/>
            <a:pathLst>
              <a:path w="1243" h="1195">
                <a:moveTo>
                  <a:pt x="0" y="500"/>
                </a:moveTo>
                <a:cubicBezTo>
                  <a:pt x="138" y="250"/>
                  <a:pt x="277" y="0"/>
                  <a:pt x="484" y="116"/>
                </a:cubicBezTo>
                <a:cubicBezTo>
                  <a:pt x="691" y="232"/>
                  <a:pt x="1117" y="1015"/>
                  <a:pt x="1243" y="1195"/>
                </a:cubicBezTo>
              </a:path>
            </a:pathLst>
          </a:custGeom>
          <a:noFill/>
          <a:ln w="38100" cmpd="sng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08925" name="Line 29"/>
          <p:cNvSpPr>
            <a:spLocks noChangeShapeType="1"/>
          </p:cNvSpPr>
          <p:nvPr/>
        </p:nvSpPr>
        <p:spPr bwMode="auto">
          <a:xfrm>
            <a:off x="5703888" y="5153025"/>
            <a:ext cx="8128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08926" name="Line 30"/>
          <p:cNvSpPr>
            <a:spLocks noChangeShapeType="1"/>
          </p:cNvSpPr>
          <p:nvPr/>
        </p:nvSpPr>
        <p:spPr bwMode="auto">
          <a:xfrm>
            <a:off x="4340225" y="3405188"/>
            <a:ext cx="0" cy="630237"/>
          </a:xfrm>
          <a:prstGeom prst="line">
            <a:avLst/>
          </a:prstGeom>
          <a:noFill/>
          <a:ln w="38100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08927" name="Text Box 31"/>
          <p:cNvSpPr txBox="1">
            <a:spLocks noChangeArrowheads="1"/>
          </p:cNvSpPr>
          <p:nvPr/>
        </p:nvSpPr>
        <p:spPr bwMode="auto">
          <a:xfrm>
            <a:off x="3640138" y="4391025"/>
            <a:ext cx="1463675" cy="846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pPr algn="ctr"/>
            <a:r>
              <a:rPr lang="en-US" sz="2400" b="1"/>
              <a:t>Optimal Tariff</a:t>
            </a:r>
            <a:endParaRPr lang="en-US"/>
          </a:p>
        </p:txBody>
      </p:sp>
      <p:sp>
        <p:nvSpPr>
          <p:cNvPr id="208928" name="Line 32"/>
          <p:cNvSpPr>
            <a:spLocks noChangeShapeType="1"/>
          </p:cNvSpPr>
          <p:nvPr/>
        </p:nvSpPr>
        <p:spPr bwMode="auto">
          <a:xfrm flipH="1">
            <a:off x="3730625" y="5153025"/>
            <a:ext cx="1973263" cy="0"/>
          </a:xfrm>
          <a:prstGeom prst="line">
            <a:avLst/>
          </a:prstGeom>
          <a:noFill/>
          <a:ln w="38100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08929" name="Text Box 33"/>
          <p:cNvSpPr txBox="1">
            <a:spLocks noChangeArrowheads="1"/>
          </p:cNvSpPr>
          <p:nvPr/>
        </p:nvSpPr>
        <p:spPr bwMode="auto">
          <a:xfrm>
            <a:off x="6484938" y="4881563"/>
            <a:ext cx="1447800" cy="527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r>
              <a:rPr lang="en-US" sz="2400" b="1"/>
              <a:t>Autarky</a:t>
            </a:r>
            <a:endParaRPr lang="en-US"/>
          </a:p>
        </p:txBody>
      </p:sp>
      <p:sp>
        <p:nvSpPr>
          <p:cNvPr id="208930" name="Line 34"/>
          <p:cNvSpPr>
            <a:spLocks noChangeShapeType="1"/>
          </p:cNvSpPr>
          <p:nvPr/>
        </p:nvSpPr>
        <p:spPr bwMode="auto">
          <a:xfrm flipV="1">
            <a:off x="4340225" y="4122738"/>
            <a:ext cx="0" cy="34925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890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8900" grpId="0" build="allAtOnce"/>
    </p:bld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8A22CD-9301-6648-842C-EEECC0DAD650}" type="slidenum">
              <a:rPr lang="en-US"/>
              <a:pPr/>
              <a:t>39</a:t>
            </a:fld>
            <a:endParaRPr lang="en-US"/>
          </a:p>
        </p:txBody>
      </p:sp>
      <p:sp>
        <p:nvSpPr>
          <p:cNvPr id="18432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Is the US Large</a:t>
            </a:r>
          </a:p>
        </p:txBody>
      </p:sp>
      <p:sp>
        <p:nvSpPr>
          <p:cNvPr id="18432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989513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n-US" dirty="0"/>
              <a:t>One would think so</a:t>
            </a:r>
          </a:p>
          <a:p>
            <a:pPr>
              <a:lnSpc>
                <a:spcPct val="90000"/>
              </a:lnSpc>
            </a:pPr>
            <a:r>
              <a:rPr lang="en-US" dirty="0"/>
              <a:t>But evidence from Trump’s tariffs in 2018 (see Foy) found 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US prices rose by full amount of tariffs</a:t>
            </a:r>
          </a:p>
          <a:p>
            <a:pPr lvl="1">
              <a:lnSpc>
                <a:spcPct val="90000"/>
              </a:lnSpc>
            </a:pPr>
            <a:r>
              <a:rPr lang="en-US" u="sng" dirty="0"/>
              <a:t>No</a:t>
            </a:r>
            <a:r>
              <a:rPr lang="en-US" dirty="0"/>
              <a:t> fall in prices for foreign exporters</a:t>
            </a:r>
          </a:p>
          <a:p>
            <a:pPr>
              <a:lnSpc>
                <a:spcPct val="90000"/>
              </a:lnSpc>
            </a:pPr>
            <a:r>
              <a:rPr lang="en-US" dirty="0"/>
              <a:t>Apparently, 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Even though US appears to be large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Our share of the world market is not that big</a:t>
            </a:r>
          </a:p>
        </p:txBody>
      </p:sp>
    </p:spTree>
    <p:extLst>
      <p:ext uri="{BB962C8B-B14F-4D97-AF65-F5344CB8AC3E}">
        <p14:creationId xmlns:p14="http://schemas.microsoft.com/office/powerpoint/2010/main" val="158772209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2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2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2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2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2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2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4323" grpId="0" uiExpand="1" build="p"/>
    </p:bld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BAA41C-EBE2-024A-B4EF-13009822CE8E}" type="slidenum">
              <a:rPr lang="en-US"/>
              <a:pPr/>
              <a:t>40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Outline:  Tariffs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400" dirty="0">
                <a:solidFill>
                  <a:srgbClr val="BFBFBF"/>
                </a:solidFill>
              </a:rPr>
              <a:t>What Are They?</a:t>
            </a:r>
          </a:p>
          <a:p>
            <a:r>
              <a:rPr lang="en-US" sz="2400" dirty="0">
                <a:solidFill>
                  <a:srgbClr val="BFBFBF"/>
                </a:solidFill>
              </a:rPr>
              <a:t>Who Uses Them?</a:t>
            </a:r>
          </a:p>
          <a:p>
            <a:r>
              <a:rPr lang="en-US" sz="2400" dirty="0"/>
              <a:t>Effects of Tariffs</a:t>
            </a:r>
          </a:p>
          <a:p>
            <a:pPr lvl="1"/>
            <a:r>
              <a:rPr lang="en-US" sz="2000" dirty="0">
                <a:solidFill>
                  <a:srgbClr val="BFBFBF"/>
                </a:solidFill>
              </a:rPr>
              <a:t>Small Country Case</a:t>
            </a:r>
          </a:p>
          <a:p>
            <a:pPr lvl="2"/>
            <a:r>
              <a:rPr lang="en-US" sz="1800" dirty="0">
                <a:solidFill>
                  <a:srgbClr val="BFBFBF"/>
                </a:solidFill>
              </a:rPr>
              <a:t>Effects on quantities and prices</a:t>
            </a:r>
          </a:p>
          <a:p>
            <a:pPr lvl="2"/>
            <a:r>
              <a:rPr lang="en-US" sz="1800" dirty="0">
                <a:solidFill>
                  <a:srgbClr val="BFBFBF"/>
                </a:solidFill>
              </a:rPr>
              <a:t>Effects on economic welfare</a:t>
            </a:r>
          </a:p>
          <a:p>
            <a:pPr lvl="1"/>
            <a:r>
              <a:rPr lang="en-US" sz="2000" dirty="0">
                <a:solidFill>
                  <a:srgbClr val="BFBFBF"/>
                </a:solidFill>
              </a:rPr>
              <a:t>Large Country Case</a:t>
            </a:r>
          </a:p>
          <a:p>
            <a:pPr lvl="2"/>
            <a:r>
              <a:rPr lang="en-US" sz="1800" dirty="0">
                <a:solidFill>
                  <a:srgbClr val="BFBFBF"/>
                </a:solidFill>
              </a:rPr>
              <a:t>Effect on world price</a:t>
            </a:r>
          </a:p>
          <a:p>
            <a:pPr lvl="2"/>
            <a:r>
              <a:rPr lang="en-US" sz="1800" dirty="0">
                <a:solidFill>
                  <a:srgbClr val="BFBFBF"/>
                </a:solidFill>
              </a:rPr>
              <a:t>Effect on welfare</a:t>
            </a:r>
          </a:p>
          <a:p>
            <a:pPr lvl="1"/>
            <a:r>
              <a:rPr lang="en-US" sz="2000" dirty="0"/>
              <a:t>Size of These Effects</a:t>
            </a:r>
          </a:p>
          <a:p>
            <a:r>
              <a:rPr lang="en-US" sz="2400" dirty="0">
                <a:solidFill>
                  <a:srgbClr val="BFBFBF"/>
                </a:solidFill>
              </a:rPr>
              <a:t>Addenda on Tariffs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64775478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8A22CD-9301-6648-842C-EEECC0DAD650}" type="slidenum">
              <a:rPr lang="en-US"/>
              <a:pPr/>
              <a:t>41</a:t>
            </a:fld>
            <a:endParaRPr lang="en-US"/>
          </a:p>
        </p:txBody>
      </p:sp>
      <p:sp>
        <p:nvSpPr>
          <p:cNvPr id="18432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Size of These Effects</a:t>
            </a:r>
          </a:p>
        </p:txBody>
      </p:sp>
      <p:sp>
        <p:nvSpPr>
          <p:cNvPr id="18432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989513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n-US"/>
              <a:t>See Feenstra</a:t>
            </a:r>
          </a:p>
          <a:p>
            <a:pPr lvl="1">
              <a:lnSpc>
                <a:spcPct val="90000"/>
              </a:lnSpc>
            </a:pPr>
            <a:r>
              <a:rPr lang="en-US"/>
              <a:t>Uses analysis like this one to measure effects of protection</a:t>
            </a:r>
          </a:p>
          <a:p>
            <a:pPr lvl="1">
              <a:lnSpc>
                <a:spcPct val="90000"/>
              </a:lnSpc>
            </a:pPr>
            <a:r>
              <a:rPr lang="en-US"/>
              <a:t>Sectors with high US protection in 1985:</a:t>
            </a:r>
          </a:p>
          <a:p>
            <a:pPr lvl="2">
              <a:lnSpc>
                <a:spcPct val="90000"/>
              </a:lnSpc>
            </a:pPr>
            <a:r>
              <a:rPr lang="en-US"/>
              <a:t>Automobiles</a:t>
            </a:r>
          </a:p>
          <a:p>
            <a:pPr lvl="2">
              <a:lnSpc>
                <a:spcPct val="90000"/>
              </a:lnSpc>
            </a:pPr>
            <a:r>
              <a:rPr lang="en-US"/>
              <a:t>Dairy</a:t>
            </a:r>
          </a:p>
          <a:p>
            <a:pPr lvl="2">
              <a:lnSpc>
                <a:spcPct val="90000"/>
              </a:lnSpc>
            </a:pPr>
            <a:r>
              <a:rPr lang="en-US"/>
              <a:t>Steel</a:t>
            </a:r>
          </a:p>
          <a:p>
            <a:pPr lvl="2">
              <a:lnSpc>
                <a:spcPct val="90000"/>
              </a:lnSpc>
            </a:pPr>
            <a:r>
              <a:rPr lang="en-US"/>
              <a:t>Sugar</a:t>
            </a:r>
          </a:p>
          <a:p>
            <a:pPr lvl="2">
              <a:lnSpc>
                <a:spcPct val="90000"/>
              </a:lnSpc>
            </a:pPr>
            <a:r>
              <a:rPr lang="en-US"/>
              <a:t>Textiles and Apparel</a:t>
            </a:r>
          </a:p>
          <a:p>
            <a:pPr lvl="2">
              <a:lnSpc>
                <a:spcPct val="90000"/>
              </a:lnSpc>
              <a:buFontTx/>
              <a:buNone/>
            </a:pPr>
            <a:r>
              <a:rPr lang="en-US"/>
              <a:t>	(All these had quotas and other NTBs as well as tariffs.)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2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2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2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2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2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2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2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2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4323" grpId="0" uiExpand="1" build="p"/>
    </p:bld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8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FCAF4D6-54FE-0243-8A86-CBFBB5250D12}" type="slidenum">
              <a:rPr lang="en-US"/>
              <a:pPr/>
              <a:t>42</a:t>
            </a:fld>
            <a:endParaRPr lang="en-US"/>
          </a:p>
        </p:txBody>
      </p:sp>
      <p:sp>
        <p:nvSpPr>
          <p:cNvPr id="1935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Size of These Effects</a:t>
            </a:r>
          </a:p>
        </p:txBody>
      </p:sp>
      <p:sp>
        <p:nvSpPr>
          <p:cNvPr id="193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See Feenstra</a:t>
            </a:r>
          </a:p>
          <a:p>
            <a:pPr lvl="1"/>
            <a:r>
              <a:rPr lang="en-US" dirty="0"/>
              <a:t>For 1985, U.S. average </a:t>
            </a:r>
            <a:r>
              <a:rPr lang="en-US" u="sng" dirty="0"/>
              <a:t>tariffs</a:t>
            </a:r>
            <a:r>
              <a:rPr lang="en-US" dirty="0"/>
              <a:t> caused dead-weight loss (DWL) for U.S. of</a:t>
            </a:r>
          </a:p>
          <a:p>
            <a:pPr lvl="1">
              <a:buFontTx/>
              <a:buNone/>
            </a:pPr>
            <a:r>
              <a:rPr lang="en-US" dirty="0"/>
              <a:t>				DWL = $1.2-3.4 billion per year</a:t>
            </a:r>
          </a:p>
          <a:p>
            <a:pPr lvl="1"/>
            <a:r>
              <a:rPr lang="en-US" dirty="0"/>
              <a:t>Sounds like a lot!  But U.S. 1985 GDP was $4,181 b.  So</a:t>
            </a:r>
          </a:p>
          <a:p>
            <a:pPr lvl="1">
              <a:buFontTx/>
              <a:buNone/>
            </a:pPr>
            <a:r>
              <a:rPr lang="en-US" dirty="0"/>
              <a:t>				DWL = 0.03% of GDP   </a:t>
            </a:r>
          </a:p>
        </p:txBody>
      </p:sp>
      <p:sp>
        <p:nvSpPr>
          <p:cNvPr id="193540" name="Rectangle 4"/>
          <p:cNvSpPr>
            <a:spLocks noChangeArrowheads="1"/>
          </p:cNvSpPr>
          <p:nvPr/>
        </p:nvSpPr>
        <p:spPr bwMode="auto">
          <a:xfrm>
            <a:off x="3116198" y="3079750"/>
            <a:ext cx="5215002" cy="533400"/>
          </a:xfrm>
          <a:prstGeom prst="rect">
            <a:avLst/>
          </a:prstGeom>
          <a:noFill/>
          <a:ln w="2857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93541" name="Rectangle 5"/>
          <p:cNvSpPr>
            <a:spLocks noChangeArrowheads="1"/>
          </p:cNvSpPr>
          <p:nvPr/>
        </p:nvSpPr>
        <p:spPr bwMode="auto">
          <a:xfrm>
            <a:off x="3140011" y="4546794"/>
            <a:ext cx="3802656" cy="533400"/>
          </a:xfrm>
          <a:prstGeom prst="rect">
            <a:avLst/>
          </a:prstGeom>
          <a:noFill/>
          <a:ln w="2857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93542" name="Text Box 6"/>
          <p:cNvSpPr txBox="1">
            <a:spLocks noChangeArrowheads="1"/>
          </p:cNvSpPr>
          <p:nvPr/>
        </p:nvSpPr>
        <p:spPr bwMode="auto">
          <a:xfrm>
            <a:off x="6477000" y="5410200"/>
            <a:ext cx="1828800" cy="5794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3200"/>
              <a:t>TINY!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35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353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353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35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353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353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35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35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3539" grpId="0" uiExpand="1" build="p"/>
      <p:bldP spid="193540" grpId="0" animBg="1"/>
      <p:bldP spid="193541" grpId="0" animBg="1"/>
      <p:bldP spid="193542" grpId="0"/>
    </p:bld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31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2F1C1B2-2BE6-6E42-B329-0AB9CC417954}" type="slidenum">
              <a:rPr lang="en-US"/>
              <a:pPr/>
              <a:t>43</a:t>
            </a:fld>
            <a:endParaRPr lang="en-US"/>
          </a:p>
        </p:txBody>
      </p:sp>
      <p:sp>
        <p:nvSpPr>
          <p:cNvPr id="1853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Size of These Effects</a:t>
            </a:r>
          </a:p>
        </p:txBody>
      </p:sp>
      <p:sp>
        <p:nvSpPr>
          <p:cNvPr id="18534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3810000" cy="4525963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n-US" sz="2800" dirty="0"/>
              <a:t>Why is the loss from tariffs so small?</a:t>
            </a:r>
          </a:p>
          <a:p>
            <a:pPr lvl="1">
              <a:lnSpc>
                <a:spcPct val="90000"/>
              </a:lnSpc>
            </a:pPr>
            <a:r>
              <a:rPr lang="en-US" sz="2400" dirty="0"/>
              <a:t>Most U.S. tariffs are small</a:t>
            </a:r>
          </a:p>
          <a:p>
            <a:pPr lvl="1">
              <a:lnSpc>
                <a:spcPct val="90000"/>
              </a:lnSpc>
            </a:pPr>
            <a:r>
              <a:rPr lang="en-US" sz="2400" dirty="0"/>
              <a:t>But note, this is only the </a:t>
            </a:r>
            <a:r>
              <a:rPr lang="en-US" sz="2400" dirty="0">
                <a:solidFill>
                  <a:srgbClr val="FF0000"/>
                </a:solidFill>
              </a:rPr>
              <a:t>DWL</a:t>
            </a:r>
          </a:p>
          <a:p>
            <a:pPr lvl="1">
              <a:lnSpc>
                <a:spcPct val="90000"/>
              </a:lnSpc>
            </a:pPr>
            <a:r>
              <a:rPr lang="en-US" sz="2400" dirty="0"/>
              <a:t>The </a:t>
            </a:r>
            <a:r>
              <a:rPr lang="en-US" sz="2400" u="sng" dirty="0">
                <a:solidFill>
                  <a:srgbClr val="0000FF"/>
                </a:solidFill>
              </a:rPr>
              <a:t>transfer</a:t>
            </a:r>
            <a:r>
              <a:rPr lang="en-US" sz="2400" dirty="0"/>
              <a:t> from consumers, to producers and to government, is much larger</a:t>
            </a:r>
          </a:p>
          <a:p>
            <a:pPr lvl="1">
              <a:lnSpc>
                <a:spcPct val="90000"/>
              </a:lnSpc>
            </a:pPr>
            <a:endParaRPr lang="en-US" sz="2400" dirty="0"/>
          </a:p>
        </p:txBody>
      </p:sp>
      <p:grpSp>
        <p:nvGrpSpPr>
          <p:cNvPr id="185391" name="Group 47"/>
          <p:cNvGrpSpPr>
            <a:grpSpLocks noChangeAspect="1"/>
          </p:cNvGrpSpPr>
          <p:nvPr/>
        </p:nvGrpSpPr>
        <p:grpSpPr bwMode="auto">
          <a:xfrm>
            <a:off x="4267200" y="1752600"/>
            <a:ext cx="4335463" cy="3859213"/>
            <a:chOff x="3910" y="289"/>
            <a:chExt cx="7500" cy="6677"/>
          </a:xfrm>
        </p:grpSpPr>
        <p:sp>
          <p:nvSpPr>
            <p:cNvPr id="185392" name="AutoShape 48"/>
            <p:cNvSpPr>
              <a:spLocks noChangeAspect="1" noChangeArrowheads="1"/>
            </p:cNvSpPr>
            <p:nvPr/>
          </p:nvSpPr>
          <p:spPr bwMode="auto">
            <a:xfrm>
              <a:off x="3910" y="289"/>
              <a:ext cx="7500" cy="667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5393" name="Freeform 49"/>
            <p:cNvSpPr>
              <a:spLocks/>
            </p:cNvSpPr>
            <p:nvPr/>
          </p:nvSpPr>
          <p:spPr bwMode="auto">
            <a:xfrm flipH="1">
              <a:off x="8820" y="3486"/>
              <a:ext cx="643" cy="1005"/>
            </a:xfrm>
            <a:custGeom>
              <a:avLst/>
              <a:gdLst/>
              <a:ahLst/>
              <a:cxnLst>
                <a:cxn ang="0">
                  <a:pos x="510" y="0"/>
                </a:cxn>
                <a:cxn ang="0">
                  <a:pos x="525" y="908"/>
                </a:cxn>
                <a:cxn ang="0">
                  <a:pos x="0" y="900"/>
                </a:cxn>
                <a:cxn ang="0">
                  <a:pos x="510" y="0"/>
                </a:cxn>
              </a:cxnLst>
              <a:rect l="0" t="0" r="r" b="b"/>
              <a:pathLst>
                <a:path w="525" h="908">
                  <a:moveTo>
                    <a:pt x="510" y="0"/>
                  </a:moveTo>
                  <a:cubicBezTo>
                    <a:pt x="525" y="390"/>
                    <a:pt x="525" y="548"/>
                    <a:pt x="525" y="908"/>
                  </a:cubicBezTo>
                  <a:cubicBezTo>
                    <a:pt x="180" y="900"/>
                    <a:pt x="180" y="908"/>
                    <a:pt x="0" y="900"/>
                  </a:cubicBezTo>
                  <a:cubicBezTo>
                    <a:pt x="233" y="473"/>
                    <a:pt x="338" y="300"/>
                    <a:pt x="510" y="0"/>
                  </a:cubicBezTo>
                  <a:close/>
                </a:path>
              </a:pathLst>
            </a:custGeom>
            <a:solidFill>
              <a:srgbClr val="FF0000"/>
            </a:solidFill>
            <a:ln w="9525">
              <a:solidFill>
                <a:srgbClr val="FF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5394" name="Freeform 50" descr="Dark horizontal"/>
            <p:cNvSpPr>
              <a:spLocks/>
            </p:cNvSpPr>
            <p:nvPr/>
          </p:nvSpPr>
          <p:spPr bwMode="auto">
            <a:xfrm>
              <a:off x="6881" y="3495"/>
              <a:ext cx="1931" cy="1001"/>
            </a:xfrm>
            <a:custGeom>
              <a:avLst/>
              <a:gdLst/>
              <a:ahLst/>
              <a:cxnLst>
                <a:cxn ang="0">
                  <a:pos x="17" y="4"/>
                </a:cxn>
                <a:cxn ang="0">
                  <a:pos x="0" y="912"/>
                </a:cxn>
                <a:cxn ang="0">
                  <a:pos x="1758" y="892"/>
                </a:cxn>
                <a:cxn ang="0">
                  <a:pos x="1743" y="0"/>
                </a:cxn>
                <a:cxn ang="0">
                  <a:pos x="17" y="4"/>
                </a:cxn>
              </a:cxnLst>
              <a:rect l="0" t="0" r="r" b="b"/>
              <a:pathLst>
                <a:path w="1758" h="912">
                  <a:moveTo>
                    <a:pt x="17" y="4"/>
                  </a:moveTo>
                  <a:cubicBezTo>
                    <a:pt x="0" y="394"/>
                    <a:pt x="0" y="552"/>
                    <a:pt x="0" y="912"/>
                  </a:cubicBezTo>
                  <a:cubicBezTo>
                    <a:pt x="389" y="904"/>
                    <a:pt x="1555" y="900"/>
                    <a:pt x="1758" y="892"/>
                  </a:cubicBezTo>
                  <a:cubicBezTo>
                    <a:pt x="1758" y="540"/>
                    <a:pt x="1750" y="472"/>
                    <a:pt x="1743" y="0"/>
                  </a:cubicBezTo>
                  <a:cubicBezTo>
                    <a:pt x="910" y="0"/>
                    <a:pt x="366" y="0"/>
                    <a:pt x="17" y="4"/>
                  </a:cubicBezTo>
                  <a:close/>
                </a:path>
              </a:pathLst>
            </a:custGeom>
            <a:pattFill prst="dkHorz">
              <a:fgClr>
                <a:srgbClr val="0000FF"/>
              </a:fgClr>
              <a:bgClr>
                <a:srgbClr val="FFFFFF"/>
              </a:bgClr>
            </a:pattFill>
            <a:ln w="9525">
              <a:solidFill>
                <a:srgbClr val="FF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5395" name="Freeform 51" descr="Dark horizontal"/>
            <p:cNvSpPr>
              <a:spLocks/>
            </p:cNvSpPr>
            <p:nvPr/>
          </p:nvSpPr>
          <p:spPr bwMode="auto">
            <a:xfrm>
              <a:off x="5027" y="3486"/>
              <a:ext cx="1858" cy="1019"/>
            </a:xfrm>
            <a:custGeom>
              <a:avLst/>
              <a:gdLst/>
              <a:ahLst/>
              <a:cxnLst>
                <a:cxn ang="0">
                  <a:pos x="17" y="20"/>
                </a:cxn>
                <a:cxn ang="0">
                  <a:pos x="0" y="928"/>
                </a:cxn>
                <a:cxn ang="0">
                  <a:pos x="1181" y="908"/>
                </a:cxn>
                <a:cxn ang="0">
                  <a:pos x="1691" y="0"/>
                </a:cxn>
                <a:cxn ang="0">
                  <a:pos x="17" y="20"/>
                </a:cxn>
              </a:cxnLst>
              <a:rect l="0" t="0" r="r" b="b"/>
              <a:pathLst>
                <a:path w="1691" h="928">
                  <a:moveTo>
                    <a:pt x="17" y="20"/>
                  </a:moveTo>
                  <a:cubicBezTo>
                    <a:pt x="0" y="410"/>
                    <a:pt x="0" y="568"/>
                    <a:pt x="0" y="928"/>
                  </a:cubicBezTo>
                  <a:cubicBezTo>
                    <a:pt x="389" y="920"/>
                    <a:pt x="978" y="916"/>
                    <a:pt x="1181" y="908"/>
                  </a:cubicBezTo>
                  <a:cubicBezTo>
                    <a:pt x="1234" y="835"/>
                    <a:pt x="1473" y="435"/>
                    <a:pt x="1691" y="0"/>
                  </a:cubicBezTo>
                  <a:cubicBezTo>
                    <a:pt x="858" y="0"/>
                    <a:pt x="366" y="16"/>
                    <a:pt x="17" y="20"/>
                  </a:cubicBezTo>
                  <a:close/>
                </a:path>
              </a:pathLst>
            </a:custGeom>
            <a:pattFill prst="dkHorz">
              <a:fgClr>
                <a:srgbClr val="0000FF"/>
              </a:fgClr>
              <a:bgClr>
                <a:srgbClr val="FFFFFF"/>
              </a:bgClr>
            </a:pattFill>
            <a:ln w="9525">
              <a:solidFill>
                <a:srgbClr val="FF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5396" name="Freeform 52"/>
            <p:cNvSpPr>
              <a:spLocks/>
            </p:cNvSpPr>
            <p:nvPr/>
          </p:nvSpPr>
          <p:spPr bwMode="auto">
            <a:xfrm>
              <a:off x="6332" y="3502"/>
              <a:ext cx="577" cy="998"/>
            </a:xfrm>
            <a:custGeom>
              <a:avLst/>
              <a:gdLst/>
              <a:ahLst/>
              <a:cxnLst>
                <a:cxn ang="0">
                  <a:pos x="510" y="0"/>
                </a:cxn>
                <a:cxn ang="0">
                  <a:pos x="525" y="908"/>
                </a:cxn>
                <a:cxn ang="0">
                  <a:pos x="0" y="900"/>
                </a:cxn>
                <a:cxn ang="0">
                  <a:pos x="510" y="0"/>
                </a:cxn>
              </a:cxnLst>
              <a:rect l="0" t="0" r="r" b="b"/>
              <a:pathLst>
                <a:path w="525" h="908">
                  <a:moveTo>
                    <a:pt x="510" y="0"/>
                  </a:moveTo>
                  <a:cubicBezTo>
                    <a:pt x="525" y="390"/>
                    <a:pt x="525" y="548"/>
                    <a:pt x="525" y="908"/>
                  </a:cubicBezTo>
                  <a:cubicBezTo>
                    <a:pt x="180" y="900"/>
                    <a:pt x="180" y="908"/>
                    <a:pt x="0" y="900"/>
                  </a:cubicBezTo>
                  <a:cubicBezTo>
                    <a:pt x="233" y="473"/>
                    <a:pt x="338" y="300"/>
                    <a:pt x="510" y="0"/>
                  </a:cubicBezTo>
                  <a:close/>
                </a:path>
              </a:pathLst>
            </a:custGeom>
            <a:solidFill>
              <a:srgbClr val="FF0000"/>
            </a:solidFill>
            <a:ln w="9525">
              <a:solidFill>
                <a:srgbClr val="FF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5397" name="Line 53"/>
            <p:cNvSpPr>
              <a:spLocks noChangeShapeType="1"/>
            </p:cNvSpPr>
            <p:nvPr/>
          </p:nvSpPr>
          <p:spPr bwMode="auto">
            <a:xfrm>
              <a:off x="5010" y="389"/>
              <a:ext cx="0" cy="600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5398" name="Line 54"/>
            <p:cNvSpPr>
              <a:spLocks noChangeShapeType="1"/>
            </p:cNvSpPr>
            <p:nvPr/>
          </p:nvSpPr>
          <p:spPr bwMode="auto">
            <a:xfrm>
              <a:off x="5010" y="6389"/>
              <a:ext cx="6000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5399" name="Line 55"/>
            <p:cNvSpPr>
              <a:spLocks noChangeShapeType="1"/>
            </p:cNvSpPr>
            <p:nvPr/>
          </p:nvSpPr>
          <p:spPr bwMode="auto">
            <a:xfrm flipH="1">
              <a:off x="5610" y="789"/>
              <a:ext cx="2800" cy="500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5400" name="Line 56"/>
            <p:cNvSpPr>
              <a:spLocks noChangeShapeType="1"/>
            </p:cNvSpPr>
            <p:nvPr/>
          </p:nvSpPr>
          <p:spPr bwMode="auto">
            <a:xfrm>
              <a:off x="7110" y="789"/>
              <a:ext cx="3200" cy="500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5401" name="Line 57"/>
            <p:cNvSpPr>
              <a:spLocks noChangeShapeType="1"/>
            </p:cNvSpPr>
            <p:nvPr/>
          </p:nvSpPr>
          <p:spPr bwMode="auto">
            <a:xfrm>
              <a:off x="5010" y="4489"/>
              <a:ext cx="5700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5402" name="Text Box 58"/>
            <p:cNvSpPr txBox="1">
              <a:spLocks noChangeArrowheads="1"/>
            </p:cNvSpPr>
            <p:nvPr/>
          </p:nvSpPr>
          <p:spPr bwMode="auto">
            <a:xfrm>
              <a:off x="8310" y="389"/>
              <a:ext cx="700" cy="57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68967" tIns="34484" rIns="68967" bIns="34484">
              <a:prstTxWarp prst="textNoShape">
                <a:avLst/>
              </a:prstTxWarp>
            </a:bodyPr>
            <a:lstStyle/>
            <a:p>
              <a:r>
                <a:rPr lang="en-US">
                  <a:solidFill>
                    <a:srgbClr val="000000"/>
                  </a:solidFill>
                </a:rPr>
                <a:t>S</a:t>
              </a:r>
              <a:endParaRPr lang="en-US"/>
            </a:p>
          </p:txBody>
        </p:sp>
        <p:sp>
          <p:nvSpPr>
            <p:cNvPr id="185403" name="Text Box 59"/>
            <p:cNvSpPr txBox="1">
              <a:spLocks noChangeArrowheads="1"/>
            </p:cNvSpPr>
            <p:nvPr/>
          </p:nvSpPr>
          <p:spPr bwMode="auto">
            <a:xfrm>
              <a:off x="10210" y="5489"/>
              <a:ext cx="700" cy="57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68967" tIns="34484" rIns="68967" bIns="34484">
              <a:prstTxWarp prst="textNoShape">
                <a:avLst/>
              </a:prstTxWarp>
            </a:bodyPr>
            <a:lstStyle/>
            <a:p>
              <a:r>
                <a:rPr lang="en-US">
                  <a:solidFill>
                    <a:srgbClr val="000000"/>
                  </a:solidFill>
                </a:rPr>
                <a:t>D</a:t>
              </a:r>
              <a:endParaRPr lang="en-US"/>
            </a:p>
          </p:txBody>
        </p:sp>
        <p:sp>
          <p:nvSpPr>
            <p:cNvPr id="185404" name="Text Box 60"/>
            <p:cNvSpPr txBox="1">
              <a:spLocks noChangeArrowheads="1"/>
            </p:cNvSpPr>
            <p:nvPr/>
          </p:nvSpPr>
          <p:spPr bwMode="auto">
            <a:xfrm>
              <a:off x="4310" y="4089"/>
              <a:ext cx="800" cy="57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68967" tIns="34484" rIns="68967" bIns="34484">
              <a:prstTxWarp prst="textNoShape">
                <a:avLst/>
              </a:prstTxWarp>
            </a:bodyPr>
            <a:lstStyle/>
            <a:p>
              <a:r>
                <a:rPr lang="en-US">
                  <a:solidFill>
                    <a:srgbClr val="000000"/>
                  </a:solidFill>
                </a:rPr>
                <a:t>P</a:t>
              </a:r>
              <a:r>
                <a:rPr lang="en-US" baseline="-25000">
                  <a:solidFill>
                    <a:srgbClr val="000000"/>
                  </a:solidFill>
                </a:rPr>
                <a:t>W</a:t>
              </a:r>
              <a:endParaRPr lang="en-US"/>
            </a:p>
          </p:txBody>
        </p:sp>
        <p:sp>
          <p:nvSpPr>
            <p:cNvPr id="185405" name="Text Box 61"/>
            <p:cNvSpPr txBox="1">
              <a:spLocks noChangeArrowheads="1"/>
            </p:cNvSpPr>
            <p:nvPr/>
          </p:nvSpPr>
          <p:spPr bwMode="auto">
            <a:xfrm>
              <a:off x="4410" y="289"/>
              <a:ext cx="800" cy="57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68967" tIns="34484" rIns="68967" bIns="34484">
              <a:prstTxWarp prst="textNoShape">
                <a:avLst/>
              </a:prstTxWarp>
            </a:bodyPr>
            <a:lstStyle/>
            <a:p>
              <a:r>
                <a:rPr lang="en-US">
                  <a:solidFill>
                    <a:srgbClr val="000000"/>
                  </a:solidFill>
                </a:rPr>
                <a:t>P</a:t>
              </a:r>
              <a:endParaRPr lang="en-US"/>
            </a:p>
          </p:txBody>
        </p:sp>
        <p:sp>
          <p:nvSpPr>
            <p:cNvPr id="185406" name="Line 62"/>
            <p:cNvSpPr>
              <a:spLocks noChangeShapeType="1"/>
            </p:cNvSpPr>
            <p:nvPr/>
          </p:nvSpPr>
          <p:spPr bwMode="auto">
            <a:xfrm>
              <a:off x="6310" y="4489"/>
              <a:ext cx="0" cy="1900"/>
            </a:xfrm>
            <a:prstGeom prst="line">
              <a:avLst/>
            </a:prstGeom>
            <a:noFill/>
            <a:ln w="28575">
              <a:solidFill>
                <a:srgbClr val="000000"/>
              </a:solidFill>
              <a:prstDash val="lgDash"/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5407" name="Line 63"/>
            <p:cNvSpPr>
              <a:spLocks noChangeShapeType="1"/>
            </p:cNvSpPr>
            <p:nvPr/>
          </p:nvSpPr>
          <p:spPr bwMode="auto">
            <a:xfrm>
              <a:off x="9410" y="4489"/>
              <a:ext cx="0" cy="1900"/>
            </a:xfrm>
            <a:prstGeom prst="line">
              <a:avLst/>
            </a:prstGeom>
            <a:noFill/>
            <a:ln w="28575">
              <a:solidFill>
                <a:srgbClr val="000000"/>
              </a:solidFill>
              <a:prstDash val="lgDash"/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5408" name="Line 64"/>
            <p:cNvSpPr>
              <a:spLocks noChangeShapeType="1"/>
            </p:cNvSpPr>
            <p:nvPr/>
          </p:nvSpPr>
          <p:spPr bwMode="auto">
            <a:xfrm>
              <a:off x="5010" y="3489"/>
              <a:ext cx="5700" cy="0"/>
            </a:xfrm>
            <a:prstGeom prst="line">
              <a:avLst/>
            </a:prstGeom>
            <a:noFill/>
            <a:ln w="38100">
              <a:solidFill>
                <a:srgbClr val="FF0000"/>
              </a:solidFill>
              <a:prstDash val="lgDash"/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5409" name="Line 65"/>
            <p:cNvSpPr>
              <a:spLocks noChangeShapeType="1"/>
            </p:cNvSpPr>
            <p:nvPr/>
          </p:nvSpPr>
          <p:spPr bwMode="auto">
            <a:xfrm>
              <a:off x="6910" y="3489"/>
              <a:ext cx="0" cy="2900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prstDash val="lgDash"/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5410" name="Line 66"/>
            <p:cNvSpPr>
              <a:spLocks noChangeShapeType="1"/>
            </p:cNvSpPr>
            <p:nvPr/>
          </p:nvSpPr>
          <p:spPr bwMode="auto">
            <a:xfrm>
              <a:off x="8810" y="3489"/>
              <a:ext cx="0" cy="2900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prstDash val="lgDash"/>
              <a:round/>
              <a:headEnd/>
              <a:tailEnd/>
            </a:ln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5411" name="Text Box 67"/>
            <p:cNvSpPr txBox="1">
              <a:spLocks noChangeArrowheads="1"/>
            </p:cNvSpPr>
            <p:nvPr/>
          </p:nvSpPr>
          <p:spPr bwMode="auto">
            <a:xfrm>
              <a:off x="3910" y="3189"/>
              <a:ext cx="1300" cy="57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68967" tIns="34484" rIns="68967" bIns="34484">
              <a:prstTxWarp prst="textNoShape">
                <a:avLst/>
              </a:prstTxWarp>
            </a:bodyPr>
            <a:lstStyle/>
            <a:p>
              <a:r>
                <a:rPr lang="en-US">
                  <a:solidFill>
                    <a:srgbClr val="FF0000"/>
                  </a:solidFill>
                </a:rPr>
                <a:t>P</a:t>
              </a:r>
              <a:r>
                <a:rPr lang="en-US" baseline="-25000">
                  <a:solidFill>
                    <a:srgbClr val="FF0000"/>
                  </a:solidFill>
                </a:rPr>
                <a:t>W</a:t>
              </a:r>
              <a:r>
                <a:rPr lang="en-US">
                  <a:solidFill>
                    <a:srgbClr val="FF0000"/>
                  </a:solidFill>
                </a:rPr>
                <a:t>+t</a:t>
              </a:r>
              <a:endParaRPr lang="en-US"/>
            </a:p>
          </p:txBody>
        </p:sp>
        <p:sp>
          <p:nvSpPr>
            <p:cNvPr id="185412" name="Text Box 68"/>
            <p:cNvSpPr txBox="1">
              <a:spLocks noChangeArrowheads="1"/>
            </p:cNvSpPr>
            <p:nvPr/>
          </p:nvSpPr>
          <p:spPr bwMode="auto">
            <a:xfrm>
              <a:off x="10710" y="6289"/>
              <a:ext cx="700" cy="57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68967" tIns="34484" rIns="68967" bIns="34484">
              <a:prstTxWarp prst="textNoShape">
                <a:avLst/>
              </a:prstTxWarp>
            </a:bodyPr>
            <a:lstStyle/>
            <a:p>
              <a:r>
                <a:rPr lang="en-US">
                  <a:solidFill>
                    <a:srgbClr val="000000"/>
                  </a:solidFill>
                </a:rPr>
                <a:t>Q</a:t>
              </a:r>
              <a:endParaRPr lang="en-US"/>
            </a:p>
          </p:txBody>
        </p:sp>
      </p:grpSp>
      <p:sp>
        <p:nvSpPr>
          <p:cNvPr id="185413" name="Freeform 69"/>
          <p:cNvSpPr>
            <a:spLocks/>
          </p:cNvSpPr>
          <p:nvPr/>
        </p:nvSpPr>
        <p:spPr bwMode="auto">
          <a:xfrm>
            <a:off x="3505200" y="2717800"/>
            <a:ext cx="2438400" cy="863600"/>
          </a:xfrm>
          <a:custGeom>
            <a:avLst/>
            <a:gdLst/>
            <a:ahLst/>
            <a:cxnLst>
              <a:cxn ang="0">
                <a:pos x="0" y="544"/>
              </a:cxn>
              <a:cxn ang="0">
                <a:pos x="288" y="448"/>
              </a:cxn>
              <a:cxn ang="0">
                <a:pos x="1152" y="16"/>
              </a:cxn>
              <a:cxn ang="0">
                <a:pos x="1536" y="544"/>
              </a:cxn>
            </a:cxnLst>
            <a:rect l="0" t="0" r="r" b="b"/>
            <a:pathLst>
              <a:path w="1536" h="544">
                <a:moveTo>
                  <a:pt x="0" y="544"/>
                </a:moveTo>
                <a:cubicBezTo>
                  <a:pt x="48" y="540"/>
                  <a:pt x="96" y="536"/>
                  <a:pt x="288" y="448"/>
                </a:cubicBezTo>
                <a:cubicBezTo>
                  <a:pt x="480" y="360"/>
                  <a:pt x="944" y="0"/>
                  <a:pt x="1152" y="16"/>
                </a:cubicBezTo>
                <a:cubicBezTo>
                  <a:pt x="1360" y="32"/>
                  <a:pt x="1472" y="456"/>
                  <a:pt x="1536" y="544"/>
                </a:cubicBezTo>
              </a:path>
            </a:pathLst>
          </a:custGeom>
          <a:noFill/>
          <a:ln w="28575" cmpd="sng">
            <a:solidFill>
              <a:srgbClr val="FF0000"/>
            </a:solidFill>
            <a:round/>
            <a:headEnd type="none" w="med" len="med"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85414" name="Freeform 70"/>
          <p:cNvSpPr>
            <a:spLocks/>
          </p:cNvSpPr>
          <p:nvPr/>
        </p:nvSpPr>
        <p:spPr bwMode="auto">
          <a:xfrm>
            <a:off x="5257800" y="2551113"/>
            <a:ext cx="2046288" cy="1030287"/>
          </a:xfrm>
          <a:custGeom>
            <a:avLst/>
            <a:gdLst/>
            <a:ahLst/>
            <a:cxnLst>
              <a:cxn ang="0">
                <a:pos x="0" y="121"/>
              </a:cxn>
              <a:cxn ang="0">
                <a:pos x="638" y="30"/>
              </a:cxn>
              <a:cxn ang="0">
                <a:pos x="1195" y="304"/>
              </a:cxn>
              <a:cxn ang="0">
                <a:pos x="1200" y="649"/>
              </a:cxn>
            </a:cxnLst>
            <a:rect l="0" t="0" r="r" b="b"/>
            <a:pathLst>
              <a:path w="1289" h="649">
                <a:moveTo>
                  <a:pt x="0" y="121"/>
                </a:moveTo>
                <a:cubicBezTo>
                  <a:pt x="106" y="106"/>
                  <a:pt x="439" y="0"/>
                  <a:pt x="638" y="30"/>
                </a:cubicBezTo>
                <a:cubicBezTo>
                  <a:pt x="837" y="60"/>
                  <a:pt x="1101" y="201"/>
                  <a:pt x="1195" y="304"/>
                </a:cubicBezTo>
                <a:cubicBezTo>
                  <a:pt x="1289" y="407"/>
                  <a:pt x="1199" y="577"/>
                  <a:pt x="1200" y="649"/>
                </a:cubicBezTo>
              </a:path>
            </a:pathLst>
          </a:custGeom>
          <a:noFill/>
          <a:ln w="28575" cmpd="sng">
            <a:solidFill>
              <a:srgbClr val="FF0000"/>
            </a:solidFill>
            <a:round/>
            <a:headEnd type="none" w="med" len="med"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85415" name="Freeform 71"/>
          <p:cNvSpPr>
            <a:spLocks/>
          </p:cNvSpPr>
          <p:nvPr/>
        </p:nvSpPr>
        <p:spPr bwMode="auto">
          <a:xfrm>
            <a:off x="3276600" y="4191000"/>
            <a:ext cx="1981200" cy="595313"/>
          </a:xfrm>
          <a:custGeom>
            <a:avLst/>
            <a:gdLst/>
            <a:ahLst/>
            <a:cxnLst>
              <a:cxn ang="0">
                <a:pos x="0" y="0"/>
              </a:cxn>
              <a:cxn ang="0">
                <a:pos x="240" y="96"/>
              </a:cxn>
              <a:cxn ang="0">
                <a:pos x="853" y="359"/>
              </a:cxn>
              <a:cxn ang="0">
                <a:pos x="1248" y="0"/>
              </a:cxn>
            </a:cxnLst>
            <a:rect l="0" t="0" r="r" b="b"/>
            <a:pathLst>
              <a:path w="1248" h="375">
                <a:moveTo>
                  <a:pt x="0" y="0"/>
                </a:moveTo>
                <a:cubicBezTo>
                  <a:pt x="60" y="8"/>
                  <a:pt x="120" y="16"/>
                  <a:pt x="240" y="96"/>
                </a:cubicBezTo>
                <a:cubicBezTo>
                  <a:pt x="382" y="156"/>
                  <a:pt x="685" y="375"/>
                  <a:pt x="853" y="359"/>
                </a:cubicBezTo>
                <a:cubicBezTo>
                  <a:pt x="1021" y="343"/>
                  <a:pt x="1118" y="240"/>
                  <a:pt x="1248" y="0"/>
                </a:cubicBezTo>
              </a:path>
            </a:pathLst>
          </a:custGeom>
          <a:noFill/>
          <a:ln w="28575" cmpd="sng">
            <a:solidFill>
              <a:srgbClr val="0000FF"/>
            </a:solidFill>
            <a:round/>
            <a:headEnd type="none" w="med" len="med"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85416" name="Freeform 72"/>
          <p:cNvSpPr>
            <a:spLocks/>
          </p:cNvSpPr>
          <p:nvPr/>
        </p:nvSpPr>
        <p:spPr bwMode="auto">
          <a:xfrm>
            <a:off x="4411663" y="4191000"/>
            <a:ext cx="2141537" cy="819150"/>
          </a:xfrm>
          <a:custGeom>
            <a:avLst/>
            <a:gdLst/>
            <a:ahLst/>
            <a:cxnLst>
              <a:cxn ang="0">
                <a:pos x="0" y="341"/>
              </a:cxn>
              <a:cxn ang="0">
                <a:pos x="887" y="459"/>
              </a:cxn>
              <a:cxn ang="0">
                <a:pos x="1349" y="0"/>
              </a:cxn>
            </a:cxnLst>
            <a:rect l="0" t="0" r="r" b="b"/>
            <a:pathLst>
              <a:path w="1349" h="516">
                <a:moveTo>
                  <a:pt x="0" y="341"/>
                </a:moveTo>
                <a:cubicBezTo>
                  <a:pt x="148" y="361"/>
                  <a:pt x="662" y="516"/>
                  <a:pt x="887" y="459"/>
                </a:cubicBezTo>
                <a:cubicBezTo>
                  <a:pt x="1112" y="402"/>
                  <a:pt x="1219" y="240"/>
                  <a:pt x="1349" y="0"/>
                </a:cubicBezTo>
              </a:path>
            </a:pathLst>
          </a:custGeom>
          <a:noFill/>
          <a:ln w="28575" cmpd="sng">
            <a:solidFill>
              <a:srgbClr val="0000FF"/>
            </a:solidFill>
            <a:round/>
            <a:headEnd type="none" w="med" len="med"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53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534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534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53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54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54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534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54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54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5347" grpId="0" build="p"/>
      <p:bldP spid="185413" grpId="0" animBg="1"/>
      <p:bldP spid="185414" grpId="0" animBg="1"/>
      <p:bldP spid="185415" grpId="0" animBg="1"/>
      <p:bldP spid="185416" grpId="0" animBg="1"/>
    </p:bld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3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9EB790-68A7-1343-AB17-02C5A9B8C52A}" type="slidenum">
              <a:rPr lang="en-US"/>
              <a:pPr/>
              <a:t>44</a:t>
            </a:fld>
            <a:endParaRPr lang="en-US"/>
          </a:p>
        </p:txBody>
      </p:sp>
      <p:sp>
        <p:nvSpPr>
          <p:cNvPr id="195625" name="Rectangle 41"/>
          <p:cNvSpPr>
            <a:spLocks noChangeArrowheads="1"/>
          </p:cNvSpPr>
          <p:nvPr/>
        </p:nvSpPr>
        <p:spPr bwMode="auto">
          <a:xfrm>
            <a:off x="6724650" y="3605213"/>
            <a:ext cx="371475" cy="576262"/>
          </a:xfrm>
          <a:prstGeom prst="rect">
            <a:avLst/>
          </a:prstGeom>
          <a:solidFill>
            <a:srgbClr val="FF0000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95624" name="Rectangle 40"/>
          <p:cNvSpPr>
            <a:spLocks noChangeArrowheads="1"/>
          </p:cNvSpPr>
          <p:nvPr/>
        </p:nvSpPr>
        <p:spPr bwMode="auto">
          <a:xfrm>
            <a:off x="5995988" y="3605213"/>
            <a:ext cx="323850" cy="576262"/>
          </a:xfrm>
          <a:prstGeom prst="rect">
            <a:avLst/>
          </a:prstGeom>
          <a:solidFill>
            <a:srgbClr val="FF0000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95593" name="Freeform 9"/>
          <p:cNvSpPr>
            <a:spLocks/>
          </p:cNvSpPr>
          <p:nvPr/>
        </p:nvSpPr>
        <p:spPr bwMode="auto">
          <a:xfrm>
            <a:off x="5991225" y="3028950"/>
            <a:ext cx="333375" cy="576263"/>
          </a:xfrm>
          <a:custGeom>
            <a:avLst/>
            <a:gdLst/>
            <a:ahLst/>
            <a:cxnLst>
              <a:cxn ang="0">
                <a:pos x="510" y="0"/>
              </a:cxn>
              <a:cxn ang="0">
                <a:pos x="525" y="908"/>
              </a:cxn>
              <a:cxn ang="0">
                <a:pos x="0" y="900"/>
              </a:cxn>
              <a:cxn ang="0">
                <a:pos x="510" y="0"/>
              </a:cxn>
            </a:cxnLst>
            <a:rect l="0" t="0" r="r" b="b"/>
            <a:pathLst>
              <a:path w="525" h="908">
                <a:moveTo>
                  <a:pt x="510" y="0"/>
                </a:moveTo>
                <a:cubicBezTo>
                  <a:pt x="525" y="390"/>
                  <a:pt x="525" y="548"/>
                  <a:pt x="525" y="908"/>
                </a:cubicBezTo>
                <a:cubicBezTo>
                  <a:pt x="180" y="900"/>
                  <a:pt x="180" y="908"/>
                  <a:pt x="0" y="900"/>
                </a:cubicBezTo>
                <a:cubicBezTo>
                  <a:pt x="233" y="473"/>
                  <a:pt x="338" y="300"/>
                  <a:pt x="510" y="0"/>
                </a:cubicBezTo>
                <a:close/>
              </a:path>
            </a:pathLst>
          </a:custGeom>
          <a:solidFill>
            <a:srgbClr val="FF0000"/>
          </a:solidFill>
          <a:ln w="9525">
            <a:solidFill>
              <a:srgbClr val="FF0000"/>
            </a:solidFill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95623" name="Freeform 39"/>
          <p:cNvSpPr>
            <a:spLocks/>
          </p:cNvSpPr>
          <p:nvPr/>
        </p:nvSpPr>
        <p:spPr bwMode="auto">
          <a:xfrm flipH="1">
            <a:off x="6724650" y="3033713"/>
            <a:ext cx="371475" cy="581025"/>
          </a:xfrm>
          <a:custGeom>
            <a:avLst/>
            <a:gdLst/>
            <a:ahLst/>
            <a:cxnLst>
              <a:cxn ang="0">
                <a:pos x="510" y="0"/>
              </a:cxn>
              <a:cxn ang="0">
                <a:pos x="525" y="908"/>
              </a:cxn>
              <a:cxn ang="0">
                <a:pos x="0" y="900"/>
              </a:cxn>
              <a:cxn ang="0">
                <a:pos x="510" y="0"/>
              </a:cxn>
            </a:cxnLst>
            <a:rect l="0" t="0" r="r" b="b"/>
            <a:pathLst>
              <a:path w="525" h="908">
                <a:moveTo>
                  <a:pt x="510" y="0"/>
                </a:moveTo>
                <a:cubicBezTo>
                  <a:pt x="525" y="390"/>
                  <a:pt x="525" y="548"/>
                  <a:pt x="525" y="908"/>
                </a:cubicBezTo>
                <a:cubicBezTo>
                  <a:pt x="180" y="900"/>
                  <a:pt x="180" y="908"/>
                  <a:pt x="0" y="900"/>
                </a:cubicBezTo>
                <a:cubicBezTo>
                  <a:pt x="233" y="473"/>
                  <a:pt x="338" y="300"/>
                  <a:pt x="510" y="0"/>
                </a:cubicBezTo>
                <a:close/>
              </a:path>
            </a:pathLst>
          </a:custGeom>
          <a:solidFill>
            <a:srgbClr val="FF0000"/>
          </a:solidFill>
          <a:ln w="9525">
            <a:solidFill>
              <a:srgbClr val="FF0000"/>
            </a:solidFill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95589" name="AutoShape 5"/>
          <p:cNvSpPr>
            <a:spLocks noChangeAspect="1" noChangeArrowheads="1"/>
          </p:cNvSpPr>
          <p:nvPr/>
        </p:nvSpPr>
        <p:spPr bwMode="auto">
          <a:xfrm>
            <a:off x="4267200" y="1752600"/>
            <a:ext cx="4335463" cy="38592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95622" name="Freeform 38"/>
          <p:cNvSpPr>
            <a:spLocks/>
          </p:cNvSpPr>
          <p:nvPr/>
        </p:nvSpPr>
        <p:spPr bwMode="auto">
          <a:xfrm>
            <a:off x="5662613" y="3609975"/>
            <a:ext cx="333375" cy="576263"/>
          </a:xfrm>
          <a:custGeom>
            <a:avLst/>
            <a:gdLst/>
            <a:ahLst/>
            <a:cxnLst>
              <a:cxn ang="0">
                <a:pos x="510" y="0"/>
              </a:cxn>
              <a:cxn ang="0">
                <a:pos x="525" y="908"/>
              </a:cxn>
              <a:cxn ang="0">
                <a:pos x="0" y="900"/>
              </a:cxn>
              <a:cxn ang="0">
                <a:pos x="510" y="0"/>
              </a:cxn>
            </a:cxnLst>
            <a:rect l="0" t="0" r="r" b="b"/>
            <a:pathLst>
              <a:path w="525" h="908">
                <a:moveTo>
                  <a:pt x="510" y="0"/>
                </a:moveTo>
                <a:cubicBezTo>
                  <a:pt x="525" y="390"/>
                  <a:pt x="525" y="548"/>
                  <a:pt x="525" y="908"/>
                </a:cubicBezTo>
                <a:cubicBezTo>
                  <a:pt x="180" y="900"/>
                  <a:pt x="180" y="908"/>
                  <a:pt x="0" y="900"/>
                </a:cubicBezTo>
                <a:cubicBezTo>
                  <a:pt x="233" y="473"/>
                  <a:pt x="338" y="300"/>
                  <a:pt x="510" y="0"/>
                </a:cubicBezTo>
                <a:close/>
              </a:path>
            </a:pathLst>
          </a:custGeom>
          <a:solidFill>
            <a:srgbClr val="FF7C80"/>
          </a:solidFill>
          <a:ln w="9525">
            <a:solidFill>
              <a:srgbClr val="FF0000"/>
            </a:solidFill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9558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Size of These Effects</a:t>
            </a:r>
          </a:p>
        </p:txBody>
      </p:sp>
      <p:sp>
        <p:nvSpPr>
          <p:cNvPr id="19558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4100513" cy="4525963"/>
          </a:xfrm>
        </p:spPr>
        <p:txBody>
          <a:bodyPr/>
          <a:lstStyle/>
          <a:p>
            <a:r>
              <a:rPr lang="en-US" sz="2800" dirty="0"/>
              <a:t>Why so small?</a:t>
            </a:r>
          </a:p>
          <a:p>
            <a:pPr lvl="1"/>
            <a:r>
              <a:rPr lang="en-US" sz="2400" dirty="0"/>
              <a:t>DWL grows with the </a:t>
            </a:r>
            <a:r>
              <a:rPr lang="en-US" sz="2400" u="sng" dirty="0"/>
              <a:t>square</a:t>
            </a:r>
            <a:r>
              <a:rPr lang="en-US" sz="2400" dirty="0"/>
              <a:t> of the tariff</a:t>
            </a:r>
          </a:p>
          <a:p>
            <a:pPr lvl="1"/>
            <a:r>
              <a:rPr lang="en-US" sz="2400" dirty="0"/>
              <a:t>Example:</a:t>
            </a:r>
          </a:p>
          <a:p>
            <a:pPr lvl="2"/>
            <a:r>
              <a:rPr lang="en-US" sz="2000" dirty="0"/>
              <a:t>Doubling the tariff</a:t>
            </a:r>
          </a:p>
          <a:p>
            <a:pPr lvl="2"/>
            <a:r>
              <a:rPr lang="en-US" sz="2000" dirty="0"/>
              <a:t>Multiplies DWL by 4</a:t>
            </a:r>
          </a:p>
          <a:p>
            <a:pPr lvl="1"/>
            <a:r>
              <a:rPr lang="en-US" sz="2400" dirty="0"/>
              <a:t>So DWL due to small tariff is smaller than the tariff itself might suggest</a:t>
            </a:r>
          </a:p>
        </p:txBody>
      </p:sp>
      <p:sp>
        <p:nvSpPr>
          <p:cNvPr id="195590" name="Freeform 6"/>
          <p:cNvSpPr>
            <a:spLocks/>
          </p:cNvSpPr>
          <p:nvPr/>
        </p:nvSpPr>
        <p:spPr bwMode="auto">
          <a:xfrm flipH="1">
            <a:off x="7105650" y="3600450"/>
            <a:ext cx="371475" cy="581025"/>
          </a:xfrm>
          <a:custGeom>
            <a:avLst/>
            <a:gdLst/>
            <a:ahLst/>
            <a:cxnLst>
              <a:cxn ang="0">
                <a:pos x="510" y="0"/>
              </a:cxn>
              <a:cxn ang="0">
                <a:pos x="525" y="908"/>
              </a:cxn>
              <a:cxn ang="0">
                <a:pos x="0" y="900"/>
              </a:cxn>
              <a:cxn ang="0">
                <a:pos x="510" y="0"/>
              </a:cxn>
            </a:cxnLst>
            <a:rect l="0" t="0" r="r" b="b"/>
            <a:pathLst>
              <a:path w="525" h="908">
                <a:moveTo>
                  <a:pt x="510" y="0"/>
                </a:moveTo>
                <a:cubicBezTo>
                  <a:pt x="525" y="390"/>
                  <a:pt x="525" y="548"/>
                  <a:pt x="525" y="908"/>
                </a:cubicBezTo>
                <a:cubicBezTo>
                  <a:pt x="180" y="900"/>
                  <a:pt x="180" y="908"/>
                  <a:pt x="0" y="900"/>
                </a:cubicBezTo>
                <a:cubicBezTo>
                  <a:pt x="233" y="473"/>
                  <a:pt x="338" y="300"/>
                  <a:pt x="510" y="0"/>
                </a:cubicBezTo>
                <a:close/>
              </a:path>
            </a:pathLst>
          </a:custGeom>
          <a:solidFill>
            <a:srgbClr val="FF7C80"/>
          </a:solidFill>
          <a:ln w="9525">
            <a:solidFill>
              <a:srgbClr val="FF0000"/>
            </a:solidFill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95594" name="Line 10"/>
          <p:cNvSpPr>
            <a:spLocks noChangeShapeType="1"/>
          </p:cNvSpPr>
          <p:nvPr/>
        </p:nvSpPr>
        <p:spPr bwMode="auto">
          <a:xfrm>
            <a:off x="4903788" y="1809750"/>
            <a:ext cx="0" cy="3468688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95595" name="Line 11"/>
          <p:cNvSpPr>
            <a:spLocks noChangeShapeType="1"/>
          </p:cNvSpPr>
          <p:nvPr/>
        </p:nvSpPr>
        <p:spPr bwMode="auto">
          <a:xfrm>
            <a:off x="4903788" y="5278438"/>
            <a:ext cx="3467100" cy="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95596" name="Line 12"/>
          <p:cNvSpPr>
            <a:spLocks noChangeShapeType="1"/>
          </p:cNvSpPr>
          <p:nvPr/>
        </p:nvSpPr>
        <p:spPr bwMode="auto">
          <a:xfrm flipH="1">
            <a:off x="5249863" y="2041525"/>
            <a:ext cx="1619250" cy="288925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95597" name="Line 13"/>
          <p:cNvSpPr>
            <a:spLocks noChangeShapeType="1"/>
          </p:cNvSpPr>
          <p:nvPr/>
        </p:nvSpPr>
        <p:spPr bwMode="auto">
          <a:xfrm>
            <a:off x="6116638" y="2041525"/>
            <a:ext cx="1849437" cy="288925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95598" name="Line 14"/>
          <p:cNvSpPr>
            <a:spLocks noChangeShapeType="1"/>
          </p:cNvSpPr>
          <p:nvPr/>
        </p:nvSpPr>
        <p:spPr bwMode="auto">
          <a:xfrm>
            <a:off x="4903788" y="4179888"/>
            <a:ext cx="3294062" cy="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95599" name="Text Box 15"/>
          <p:cNvSpPr txBox="1">
            <a:spLocks noChangeArrowheads="1"/>
          </p:cNvSpPr>
          <p:nvPr/>
        </p:nvSpPr>
        <p:spPr bwMode="auto">
          <a:xfrm>
            <a:off x="6810375" y="1809750"/>
            <a:ext cx="404813" cy="3333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68967" tIns="34484" rIns="68967" bIns="34484">
            <a:prstTxWarp prst="textNoShape">
              <a:avLst/>
            </a:prstTxWarp>
          </a:bodyPr>
          <a:lstStyle/>
          <a:p>
            <a:r>
              <a:rPr lang="en-US">
                <a:solidFill>
                  <a:srgbClr val="000000"/>
                </a:solidFill>
              </a:rPr>
              <a:t>S</a:t>
            </a:r>
            <a:endParaRPr lang="en-US"/>
          </a:p>
        </p:txBody>
      </p:sp>
      <p:sp>
        <p:nvSpPr>
          <p:cNvPr id="195600" name="Text Box 16"/>
          <p:cNvSpPr txBox="1">
            <a:spLocks noChangeArrowheads="1"/>
          </p:cNvSpPr>
          <p:nvPr/>
        </p:nvSpPr>
        <p:spPr bwMode="auto">
          <a:xfrm>
            <a:off x="7908925" y="4757738"/>
            <a:ext cx="404813" cy="3333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68967" tIns="34484" rIns="68967" bIns="34484">
            <a:prstTxWarp prst="textNoShape">
              <a:avLst/>
            </a:prstTxWarp>
          </a:bodyPr>
          <a:lstStyle/>
          <a:p>
            <a:r>
              <a:rPr lang="en-US">
                <a:solidFill>
                  <a:srgbClr val="000000"/>
                </a:solidFill>
              </a:rPr>
              <a:t>D</a:t>
            </a:r>
            <a:endParaRPr lang="en-US"/>
          </a:p>
        </p:txBody>
      </p:sp>
      <p:sp>
        <p:nvSpPr>
          <p:cNvPr id="195601" name="Text Box 17"/>
          <p:cNvSpPr txBox="1">
            <a:spLocks noChangeArrowheads="1"/>
          </p:cNvSpPr>
          <p:nvPr/>
        </p:nvSpPr>
        <p:spPr bwMode="auto">
          <a:xfrm>
            <a:off x="4498975" y="3949700"/>
            <a:ext cx="461963" cy="3333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68967" tIns="34484" rIns="68967" bIns="34484">
            <a:prstTxWarp prst="textNoShape">
              <a:avLst/>
            </a:prstTxWarp>
          </a:bodyPr>
          <a:lstStyle/>
          <a:p>
            <a:r>
              <a:rPr lang="en-US">
                <a:solidFill>
                  <a:srgbClr val="000000"/>
                </a:solidFill>
              </a:rPr>
              <a:t>P</a:t>
            </a:r>
            <a:r>
              <a:rPr lang="en-US" baseline="-25000">
                <a:solidFill>
                  <a:srgbClr val="000000"/>
                </a:solidFill>
              </a:rPr>
              <a:t>W</a:t>
            </a:r>
            <a:endParaRPr lang="en-US"/>
          </a:p>
        </p:txBody>
      </p:sp>
      <p:sp>
        <p:nvSpPr>
          <p:cNvPr id="195602" name="Text Box 18"/>
          <p:cNvSpPr txBox="1">
            <a:spLocks noChangeArrowheads="1"/>
          </p:cNvSpPr>
          <p:nvPr/>
        </p:nvSpPr>
        <p:spPr bwMode="auto">
          <a:xfrm>
            <a:off x="4556125" y="1752600"/>
            <a:ext cx="461963" cy="3333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68967" tIns="34484" rIns="68967" bIns="34484">
            <a:prstTxWarp prst="textNoShape">
              <a:avLst/>
            </a:prstTxWarp>
          </a:bodyPr>
          <a:lstStyle/>
          <a:p>
            <a:r>
              <a:rPr lang="en-US">
                <a:solidFill>
                  <a:srgbClr val="000000"/>
                </a:solidFill>
              </a:rPr>
              <a:t>P</a:t>
            </a:r>
            <a:endParaRPr lang="en-US"/>
          </a:p>
        </p:txBody>
      </p:sp>
      <p:sp>
        <p:nvSpPr>
          <p:cNvPr id="195603" name="Line 19"/>
          <p:cNvSpPr>
            <a:spLocks noChangeShapeType="1"/>
          </p:cNvSpPr>
          <p:nvPr/>
        </p:nvSpPr>
        <p:spPr bwMode="auto">
          <a:xfrm>
            <a:off x="5654675" y="4179888"/>
            <a:ext cx="0" cy="1098550"/>
          </a:xfrm>
          <a:prstGeom prst="line">
            <a:avLst/>
          </a:prstGeom>
          <a:noFill/>
          <a:ln w="28575">
            <a:solidFill>
              <a:srgbClr val="000000"/>
            </a:solidFill>
            <a:prstDash val="lgDash"/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95604" name="Line 20"/>
          <p:cNvSpPr>
            <a:spLocks noChangeShapeType="1"/>
          </p:cNvSpPr>
          <p:nvPr/>
        </p:nvSpPr>
        <p:spPr bwMode="auto">
          <a:xfrm>
            <a:off x="7446963" y="4179888"/>
            <a:ext cx="0" cy="1098550"/>
          </a:xfrm>
          <a:prstGeom prst="line">
            <a:avLst/>
          </a:prstGeom>
          <a:noFill/>
          <a:ln w="28575">
            <a:solidFill>
              <a:srgbClr val="000000"/>
            </a:solidFill>
            <a:prstDash val="lgDash"/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95605" name="Line 21"/>
          <p:cNvSpPr>
            <a:spLocks noChangeShapeType="1"/>
          </p:cNvSpPr>
          <p:nvPr/>
        </p:nvSpPr>
        <p:spPr bwMode="auto">
          <a:xfrm>
            <a:off x="4903788" y="3602038"/>
            <a:ext cx="3294062" cy="0"/>
          </a:xfrm>
          <a:prstGeom prst="line">
            <a:avLst/>
          </a:prstGeom>
          <a:noFill/>
          <a:ln w="38100">
            <a:solidFill>
              <a:srgbClr val="FF7C80"/>
            </a:solidFill>
            <a:prstDash val="lgDash"/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95606" name="Line 22"/>
          <p:cNvSpPr>
            <a:spLocks noChangeShapeType="1"/>
          </p:cNvSpPr>
          <p:nvPr/>
        </p:nvSpPr>
        <p:spPr bwMode="auto">
          <a:xfrm>
            <a:off x="6000750" y="3602038"/>
            <a:ext cx="0" cy="1676400"/>
          </a:xfrm>
          <a:prstGeom prst="line">
            <a:avLst/>
          </a:prstGeom>
          <a:noFill/>
          <a:ln w="28575">
            <a:solidFill>
              <a:srgbClr val="FF7C80"/>
            </a:solidFill>
            <a:prstDash val="lgDash"/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95607" name="Line 23"/>
          <p:cNvSpPr>
            <a:spLocks noChangeShapeType="1"/>
          </p:cNvSpPr>
          <p:nvPr/>
        </p:nvSpPr>
        <p:spPr bwMode="auto">
          <a:xfrm>
            <a:off x="7099300" y="3602038"/>
            <a:ext cx="0" cy="1676400"/>
          </a:xfrm>
          <a:prstGeom prst="line">
            <a:avLst/>
          </a:prstGeom>
          <a:noFill/>
          <a:ln w="28575">
            <a:solidFill>
              <a:srgbClr val="FF7C80"/>
            </a:solidFill>
            <a:prstDash val="lgDash"/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95608" name="Text Box 24"/>
          <p:cNvSpPr txBox="1">
            <a:spLocks noChangeArrowheads="1"/>
          </p:cNvSpPr>
          <p:nvPr/>
        </p:nvSpPr>
        <p:spPr bwMode="auto">
          <a:xfrm>
            <a:off x="4267200" y="3429000"/>
            <a:ext cx="750888" cy="3333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68967" tIns="34484" rIns="68967" bIns="34484">
            <a:prstTxWarp prst="textNoShape">
              <a:avLst/>
            </a:prstTxWarp>
          </a:bodyPr>
          <a:lstStyle/>
          <a:p>
            <a:r>
              <a:rPr lang="en-US">
                <a:solidFill>
                  <a:srgbClr val="FF7C80"/>
                </a:solidFill>
              </a:rPr>
              <a:t>P</a:t>
            </a:r>
            <a:r>
              <a:rPr lang="en-US" baseline="-25000">
                <a:solidFill>
                  <a:srgbClr val="FF7C80"/>
                </a:solidFill>
              </a:rPr>
              <a:t>W</a:t>
            </a:r>
            <a:r>
              <a:rPr lang="en-US">
                <a:solidFill>
                  <a:srgbClr val="FF7C80"/>
                </a:solidFill>
              </a:rPr>
              <a:t>+t</a:t>
            </a:r>
          </a:p>
        </p:txBody>
      </p:sp>
      <p:sp>
        <p:nvSpPr>
          <p:cNvPr id="195609" name="Text Box 25"/>
          <p:cNvSpPr txBox="1">
            <a:spLocks noChangeArrowheads="1"/>
          </p:cNvSpPr>
          <p:nvPr/>
        </p:nvSpPr>
        <p:spPr bwMode="auto">
          <a:xfrm>
            <a:off x="8197850" y="5221288"/>
            <a:ext cx="404813" cy="3333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68967" tIns="34484" rIns="68967" bIns="34484">
            <a:prstTxWarp prst="textNoShape">
              <a:avLst/>
            </a:prstTxWarp>
          </a:bodyPr>
          <a:lstStyle/>
          <a:p>
            <a:r>
              <a:rPr lang="en-US">
                <a:solidFill>
                  <a:srgbClr val="000000"/>
                </a:solidFill>
              </a:rPr>
              <a:t>Q</a:t>
            </a:r>
            <a:endParaRPr lang="en-US"/>
          </a:p>
        </p:txBody>
      </p:sp>
      <p:sp>
        <p:nvSpPr>
          <p:cNvPr id="195614" name="Line 30"/>
          <p:cNvSpPr>
            <a:spLocks noChangeShapeType="1"/>
          </p:cNvSpPr>
          <p:nvPr/>
        </p:nvSpPr>
        <p:spPr bwMode="auto">
          <a:xfrm flipV="1">
            <a:off x="5033963" y="3619500"/>
            <a:ext cx="0" cy="5429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95615" name="Line 31"/>
          <p:cNvSpPr>
            <a:spLocks noChangeShapeType="1"/>
          </p:cNvSpPr>
          <p:nvPr/>
        </p:nvSpPr>
        <p:spPr bwMode="auto">
          <a:xfrm flipV="1">
            <a:off x="5033963" y="3033713"/>
            <a:ext cx="0" cy="5429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95616" name="Line 32"/>
          <p:cNvSpPr>
            <a:spLocks noChangeShapeType="1"/>
          </p:cNvSpPr>
          <p:nvPr/>
        </p:nvSpPr>
        <p:spPr bwMode="auto">
          <a:xfrm>
            <a:off x="4903788" y="3016250"/>
            <a:ext cx="3294062" cy="0"/>
          </a:xfrm>
          <a:prstGeom prst="line">
            <a:avLst/>
          </a:prstGeom>
          <a:noFill/>
          <a:ln w="38100">
            <a:solidFill>
              <a:srgbClr val="FF0000"/>
            </a:solidFill>
            <a:prstDash val="lgDash"/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95617" name="Text Box 33"/>
          <p:cNvSpPr txBox="1">
            <a:spLocks noChangeArrowheads="1"/>
          </p:cNvSpPr>
          <p:nvPr/>
        </p:nvSpPr>
        <p:spPr bwMode="auto">
          <a:xfrm>
            <a:off x="4152900" y="2828925"/>
            <a:ext cx="865188" cy="3333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68967" tIns="34484" rIns="68967" bIns="34484">
            <a:prstTxWarp prst="textNoShape">
              <a:avLst/>
            </a:prstTxWarp>
          </a:bodyPr>
          <a:lstStyle/>
          <a:p>
            <a:r>
              <a:rPr lang="en-US">
                <a:solidFill>
                  <a:srgbClr val="FF0000"/>
                </a:solidFill>
              </a:rPr>
              <a:t>P</a:t>
            </a:r>
            <a:r>
              <a:rPr lang="en-US" baseline="-25000">
                <a:solidFill>
                  <a:srgbClr val="FF0000"/>
                </a:solidFill>
              </a:rPr>
              <a:t>W</a:t>
            </a:r>
            <a:r>
              <a:rPr lang="en-US">
                <a:solidFill>
                  <a:srgbClr val="FF0000"/>
                </a:solidFill>
              </a:rPr>
              <a:t>+2t</a:t>
            </a:r>
            <a:endParaRPr lang="en-US"/>
          </a:p>
        </p:txBody>
      </p:sp>
      <p:sp>
        <p:nvSpPr>
          <p:cNvPr id="195619" name="Line 35"/>
          <p:cNvSpPr>
            <a:spLocks noChangeShapeType="1"/>
          </p:cNvSpPr>
          <p:nvPr/>
        </p:nvSpPr>
        <p:spPr bwMode="auto">
          <a:xfrm>
            <a:off x="6318250" y="3025775"/>
            <a:ext cx="0" cy="22225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95621" name="Line 37"/>
          <p:cNvSpPr>
            <a:spLocks noChangeShapeType="1"/>
          </p:cNvSpPr>
          <p:nvPr/>
        </p:nvSpPr>
        <p:spPr bwMode="auto">
          <a:xfrm>
            <a:off x="6732588" y="3016250"/>
            <a:ext cx="0" cy="22479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558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558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558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558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56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56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56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558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558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56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56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55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56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56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56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5625" grpId="0" animBg="1"/>
      <p:bldP spid="195624" grpId="0" animBg="1"/>
      <p:bldP spid="195593" grpId="0" animBg="1"/>
      <p:bldP spid="195623" grpId="0" animBg="1"/>
      <p:bldP spid="195587" grpId="0" uiExpand="1" build="p"/>
      <p:bldP spid="195615" grpId="0" animBg="1"/>
      <p:bldP spid="195616" grpId="0" animBg="1"/>
      <p:bldP spid="195617" grpId="0"/>
      <p:bldP spid="195619" grpId="0" animBg="1"/>
      <p:bldP spid="195621" grpId="0" animBg="1"/>
    </p:bld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BAA41C-EBE2-024A-B4EF-13009822CE8E}" type="slidenum">
              <a:rPr lang="en-US"/>
              <a:pPr/>
              <a:t>45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Outline:  Tariffs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400" dirty="0">
                <a:solidFill>
                  <a:srgbClr val="BFBFBF"/>
                </a:solidFill>
              </a:rPr>
              <a:t>What Are They?</a:t>
            </a:r>
          </a:p>
          <a:p>
            <a:r>
              <a:rPr lang="en-US" sz="2400" dirty="0">
                <a:solidFill>
                  <a:srgbClr val="BFBFBF"/>
                </a:solidFill>
              </a:rPr>
              <a:t>Who Uses Them?</a:t>
            </a:r>
          </a:p>
          <a:p>
            <a:r>
              <a:rPr lang="en-US" sz="2400" dirty="0">
                <a:solidFill>
                  <a:srgbClr val="BFBFBF"/>
                </a:solidFill>
              </a:rPr>
              <a:t>Effects of Tariffs</a:t>
            </a:r>
          </a:p>
          <a:p>
            <a:pPr lvl="1"/>
            <a:r>
              <a:rPr lang="en-US" sz="2000" dirty="0">
                <a:solidFill>
                  <a:srgbClr val="BFBFBF"/>
                </a:solidFill>
              </a:rPr>
              <a:t>Small Country Case</a:t>
            </a:r>
          </a:p>
          <a:p>
            <a:pPr lvl="2"/>
            <a:r>
              <a:rPr lang="en-US" sz="1800" dirty="0">
                <a:solidFill>
                  <a:srgbClr val="BFBFBF"/>
                </a:solidFill>
              </a:rPr>
              <a:t>Effects on quantities and prices</a:t>
            </a:r>
          </a:p>
          <a:p>
            <a:pPr lvl="2"/>
            <a:r>
              <a:rPr lang="en-US" sz="1800" dirty="0">
                <a:solidFill>
                  <a:srgbClr val="BFBFBF"/>
                </a:solidFill>
              </a:rPr>
              <a:t>Effects on economic welfare</a:t>
            </a:r>
          </a:p>
          <a:p>
            <a:pPr lvl="1"/>
            <a:r>
              <a:rPr lang="en-US" sz="2000" dirty="0">
                <a:solidFill>
                  <a:srgbClr val="BFBFBF"/>
                </a:solidFill>
              </a:rPr>
              <a:t>Large Country Case</a:t>
            </a:r>
          </a:p>
          <a:p>
            <a:pPr lvl="2"/>
            <a:r>
              <a:rPr lang="en-US" sz="1800" dirty="0">
                <a:solidFill>
                  <a:srgbClr val="BFBFBF"/>
                </a:solidFill>
              </a:rPr>
              <a:t>Effect on world price</a:t>
            </a:r>
          </a:p>
          <a:p>
            <a:pPr lvl="2"/>
            <a:r>
              <a:rPr lang="en-US" sz="1800" dirty="0">
                <a:solidFill>
                  <a:srgbClr val="BFBFBF"/>
                </a:solidFill>
              </a:rPr>
              <a:t>Effect on welfare</a:t>
            </a:r>
          </a:p>
          <a:p>
            <a:pPr lvl="1"/>
            <a:r>
              <a:rPr lang="en-US" sz="2000" dirty="0">
                <a:solidFill>
                  <a:srgbClr val="BFBFBF"/>
                </a:solidFill>
              </a:rPr>
              <a:t>Size of These Effects</a:t>
            </a:r>
          </a:p>
          <a:p>
            <a:r>
              <a:rPr lang="en-US" sz="2400" dirty="0"/>
              <a:t>Addenda on Tariffs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64775478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Addenda on Tariffs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z="2800" dirty="0"/>
              <a:t>Three more things:</a:t>
            </a:r>
          </a:p>
          <a:p>
            <a:pPr marL="971550" lvl="1" indent="-514350">
              <a:buAutoNum type="arabicPeriod"/>
            </a:pPr>
            <a:r>
              <a:rPr lang="en-US" sz="2400" dirty="0"/>
              <a:t>The model we are using makes several assumptions: </a:t>
            </a:r>
          </a:p>
          <a:p>
            <a:pPr lvl="2"/>
            <a:r>
              <a:rPr lang="en-US" sz="2000" dirty="0"/>
              <a:t>Perfect competition:</a:t>
            </a:r>
          </a:p>
          <a:p>
            <a:pPr lvl="3"/>
            <a:r>
              <a:rPr lang="en-US" sz="1800" dirty="0"/>
              <a:t>All buyers and sellers are too small, individually, to affect price (even if the country is large).  Answers could be different otherwise</a:t>
            </a:r>
          </a:p>
          <a:p>
            <a:pPr lvl="2"/>
            <a:r>
              <a:rPr lang="en-US" sz="2000" dirty="0"/>
              <a:t>Partial equilibrium</a:t>
            </a:r>
          </a:p>
          <a:p>
            <a:pPr lvl="3"/>
            <a:r>
              <a:rPr lang="en-US" sz="1800" dirty="0"/>
              <a:t>Market is small part of large economy, so that effects on other markets can be ignored</a:t>
            </a:r>
          </a:p>
          <a:p>
            <a:pPr lvl="2"/>
            <a:r>
              <a:rPr lang="en-US" sz="2000" dirty="0"/>
              <a:t>Homogeneous products</a:t>
            </a:r>
          </a:p>
          <a:p>
            <a:pPr lvl="3"/>
            <a:r>
              <a:rPr lang="en-US" sz="1800" dirty="0"/>
              <a:t>The imported good is a perfect substitute for domestically produced good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6: NTBs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931A0A-AEF6-4E45-B072-88F3A81096FB}" type="slidenum">
              <a:rPr lang="en-US" smtClean="0"/>
              <a:pPr/>
              <a:t>46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88894863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Addenda on Tariffs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Three more things:</a:t>
            </a:r>
          </a:p>
          <a:p>
            <a:pPr marL="457200" lvl="1" indent="0">
              <a:buNone/>
            </a:pPr>
            <a:r>
              <a:rPr lang="en-US" dirty="0"/>
              <a:t>2. The large-country tariff</a:t>
            </a:r>
          </a:p>
          <a:p>
            <a:pPr lvl="2"/>
            <a:r>
              <a:rPr lang="en-US" dirty="0"/>
              <a:t>Harms the other country (or rest of world)</a:t>
            </a:r>
          </a:p>
          <a:p>
            <a:pPr lvl="2"/>
            <a:r>
              <a:rPr lang="en-US" dirty="0"/>
              <a:t>Lowers world welfare.  Thus the rest-of-world loses more than the tariff-levying country gains.</a:t>
            </a:r>
          </a:p>
          <a:p>
            <a:pPr lvl="2"/>
            <a:r>
              <a:rPr lang="en-US" dirty="0"/>
              <a:t>The other country may retaliate with its own tariff.  Then both lose.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6: NTBs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931A0A-AEF6-4E45-B072-88F3A81096FB}" type="slidenum">
              <a:rPr lang="en-US" smtClean="0"/>
              <a:pPr/>
              <a:t>47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02692988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Addenda on Tariffs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z="2800" dirty="0"/>
              <a:t>Three more things:</a:t>
            </a:r>
          </a:p>
          <a:p>
            <a:pPr marL="457200" lvl="1" indent="0">
              <a:buNone/>
            </a:pPr>
            <a:r>
              <a:rPr lang="en-US" sz="2400" dirty="0"/>
              <a:t>3. Effective Protection</a:t>
            </a:r>
          </a:p>
          <a:p>
            <a:pPr lvl="2"/>
            <a:r>
              <a:rPr lang="en-US" sz="2000" dirty="0"/>
              <a:t>Just as a tariff on an industry’s </a:t>
            </a:r>
            <a:r>
              <a:rPr lang="en-US" sz="2000" u="sng" dirty="0"/>
              <a:t>output</a:t>
            </a:r>
            <a:r>
              <a:rPr lang="en-US" sz="2000" dirty="0"/>
              <a:t> helps it by raising its price, a tariff on its </a:t>
            </a:r>
            <a:r>
              <a:rPr lang="en-US" sz="2000" u="sng" dirty="0"/>
              <a:t>input</a:t>
            </a:r>
            <a:r>
              <a:rPr lang="en-US" sz="2000" dirty="0"/>
              <a:t> hurts the industry</a:t>
            </a:r>
          </a:p>
          <a:p>
            <a:pPr lvl="2"/>
            <a:r>
              <a:rPr lang="en-US" sz="2000" dirty="0"/>
              <a:t>The Effective Rate of Protection takes account of tariffs on both inputs and outputs to gauge the level of protection in an industry:</a:t>
            </a:r>
          </a:p>
          <a:p>
            <a:pPr marL="914400" lvl="2" indent="0">
              <a:buNone/>
            </a:pPr>
            <a:r>
              <a:rPr lang="en-US" sz="2000" dirty="0"/>
              <a:t>	</a:t>
            </a:r>
            <a:r>
              <a:rPr lang="en-US" sz="2000" i="1" dirty="0"/>
              <a:t>ERP = (t</a:t>
            </a:r>
            <a:r>
              <a:rPr lang="en-US" sz="2000" i="1" baseline="-25000" dirty="0"/>
              <a:t>o</a:t>
            </a:r>
            <a:r>
              <a:rPr lang="en-US" sz="2000" i="1" dirty="0"/>
              <a:t> – </a:t>
            </a:r>
            <a:r>
              <a:rPr lang="en-US" sz="2000" i="1" dirty="0" err="1"/>
              <a:t>at</a:t>
            </a:r>
            <a:r>
              <a:rPr lang="en-US" sz="2000" i="1" baseline="-25000" dirty="0" err="1"/>
              <a:t>i</a:t>
            </a:r>
            <a:r>
              <a:rPr lang="en-US" sz="2000" i="1" baseline="-25000" dirty="0"/>
              <a:t> </a:t>
            </a:r>
            <a:r>
              <a:rPr lang="en-US" sz="2000" i="1" dirty="0"/>
              <a:t>) / (1 – a)</a:t>
            </a:r>
          </a:p>
          <a:p>
            <a:pPr marL="914400" lvl="2" indent="0">
              <a:buNone/>
            </a:pPr>
            <a:r>
              <a:rPr lang="en-US" sz="2000" dirty="0"/>
              <a:t>   where </a:t>
            </a:r>
          </a:p>
          <a:p>
            <a:pPr marL="914400" lvl="2" indent="0">
              <a:buNone/>
            </a:pPr>
            <a:r>
              <a:rPr lang="en-US" sz="2000" i="1" dirty="0"/>
              <a:t>	t</a:t>
            </a:r>
            <a:r>
              <a:rPr lang="en-US" sz="2000" i="1" baseline="-25000" dirty="0"/>
              <a:t>o</a:t>
            </a:r>
            <a:r>
              <a:rPr lang="en-US" sz="2000" i="1" dirty="0"/>
              <a:t> = ad valorem tariff on output</a:t>
            </a:r>
          </a:p>
          <a:p>
            <a:pPr marL="914400" lvl="2" indent="0">
              <a:buNone/>
            </a:pPr>
            <a:r>
              <a:rPr lang="en-US" sz="2000" i="1" dirty="0"/>
              <a:t>	</a:t>
            </a:r>
            <a:r>
              <a:rPr lang="en-US" sz="2000" i="1" dirty="0" err="1"/>
              <a:t>t</a:t>
            </a:r>
            <a:r>
              <a:rPr lang="en-US" sz="2000" i="1" baseline="-25000" dirty="0" err="1"/>
              <a:t>i</a:t>
            </a:r>
            <a:r>
              <a:rPr lang="en-US" sz="2000" i="1" dirty="0"/>
              <a:t> = ad valorem tariff on input</a:t>
            </a:r>
          </a:p>
          <a:p>
            <a:pPr marL="914400" lvl="2" indent="0">
              <a:buNone/>
            </a:pPr>
            <a:r>
              <a:rPr lang="en-US" sz="2000" i="1" dirty="0"/>
              <a:t>	a = value of input as share of value of output</a:t>
            </a:r>
            <a:endParaRPr lang="en-US" sz="2000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6: NTBs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931A0A-AEF6-4E45-B072-88F3A81096FB}" type="slidenum">
              <a:rPr lang="en-US" smtClean="0"/>
              <a:pPr/>
              <a:t>48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97410087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5: Tariffs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FBA3669-CE3D-884A-A787-D4146A9C4FF3}" type="slidenum">
              <a:rPr lang="en-US"/>
              <a:pPr/>
              <a:t>49</a:t>
            </a:fld>
            <a:endParaRPr lang="en-US"/>
          </a:p>
        </p:txBody>
      </p:sp>
      <p:sp>
        <p:nvSpPr>
          <p:cNvPr id="1884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Next Time</a:t>
            </a:r>
          </a:p>
        </p:txBody>
      </p:sp>
      <p:sp>
        <p:nvSpPr>
          <p:cNvPr id="18841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Nontariff Barriers</a:t>
            </a:r>
          </a:p>
          <a:p>
            <a:pPr lvl="1"/>
            <a:r>
              <a:rPr lang="en-US"/>
              <a:t>Quotas, etc.</a:t>
            </a:r>
          </a:p>
          <a:p>
            <a:pPr lvl="1"/>
            <a:r>
              <a:rPr lang="en-US"/>
              <a:t>Subsidies</a:t>
            </a:r>
          </a:p>
          <a:p>
            <a:pPr lvl="1"/>
            <a:endParaRPr lang="en-US"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Default Design">
  <a:themeElements>
    <a:clrScheme name="Default Desig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Default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60276</TotalTime>
  <Words>2549</Words>
  <Application>Microsoft Macintosh PowerPoint</Application>
  <PresentationFormat>On-screen Show (4:3)</PresentationFormat>
  <Paragraphs>713</Paragraphs>
  <Slides>49</Slides>
  <Notes>2</Notes>
  <HiddenSlides>0</HiddenSlides>
  <MMClips>0</MMClips>
  <ScaleCrop>false</ScaleCrop>
  <HeadingPairs>
    <vt:vector size="8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49</vt:i4>
      </vt:variant>
    </vt:vector>
  </HeadingPairs>
  <TitlesOfParts>
    <vt:vector size="54" baseType="lpstr">
      <vt:lpstr>ＭＳ Ｐゴシック</vt:lpstr>
      <vt:lpstr>Arial</vt:lpstr>
      <vt:lpstr>Old English Text MT</vt:lpstr>
      <vt:lpstr>Default Design</vt:lpstr>
      <vt:lpstr>Equation</vt:lpstr>
      <vt:lpstr>Lecture 5 Tariffs</vt:lpstr>
      <vt:lpstr>Outline:  Tariffs</vt:lpstr>
      <vt:lpstr>What Are Tariffs?</vt:lpstr>
      <vt:lpstr>Outline:  Tariffs</vt:lpstr>
      <vt:lpstr>Who Uses Tariffs?</vt:lpstr>
      <vt:lpstr>Who Uses Tariffs?</vt:lpstr>
      <vt:lpstr>Who Uses Tariffs?</vt:lpstr>
      <vt:lpstr>Outline:  Tariffs</vt:lpstr>
      <vt:lpstr>Effects of Tariffs</vt:lpstr>
      <vt:lpstr>Effects of Tariffs:  Small Country</vt:lpstr>
      <vt:lpstr>Effects of Tariffs:  Small Country</vt:lpstr>
      <vt:lpstr>Effects of Tariffs:  Small Country</vt:lpstr>
      <vt:lpstr>Effects of Tariffs:  Small Country</vt:lpstr>
      <vt:lpstr>Effects of Tariffs:  Small Country</vt:lpstr>
      <vt:lpstr>Effects of Tariffs:  Small Country</vt:lpstr>
      <vt:lpstr>Reminder:   Change in Consumer Surplus</vt:lpstr>
      <vt:lpstr>Reminder:   Change in Producer Surplus</vt:lpstr>
      <vt:lpstr>Effects of Tariffs:  Small Country</vt:lpstr>
      <vt:lpstr>Effects of Tariffs:  Small Country</vt:lpstr>
      <vt:lpstr>Effects of Tariffs:  Small Country</vt:lpstr>
      <vt:lpstr>Effects of Tariffs:  Small Country</vt:lpstr>
      <vt:lpstr>Effects of Tariffs:  Small Country</vt:lpstr>
      <vt:lpstr>Effects of Tariffs:  Small Country</vt:lpstr>
      <vt:lpstr>Effects of Tariffs:  Small Country</vt:lpstr>
      <vt:lpstr>Outline:  Tariffs</vt:lpstr>
      <vt:lpstr>Effects of Tariffs:  Large Country</vt:lpstr>
      <vt:lpstr>Effects of Tariffs:  Large Country</vt:lpstr>
      <vt:lpstr>Effects of Tariffs:  Large Country</vt:lpstr>
      <vt:lpstr>Effects of Tariffs:  Large Country</vt:lpstr>
      <vt:lpstr>Effects of Tariffs:  Large Country</vt:lpstr>
      <vt:lpstr>Effects of Tariffs:  Large Country</vt:lpstr>
      <vt:lpstr>Effects of Tariffs:  Large Country</vt:lpstr>
      <vt:lpstr>Effects of Tariffs:  Large Country</vt:lpstr>
      <vt:lpstr>Effects of Tariffs:  Large Country</vt:lpstr>
      <vt:lpstr>Effects of Tariffs:  Large Country</vt:lpstr>
      <vt:lpstr>Effects of Tariffs:  Large Country</vt:lpstr>
      <vt:lpstr>Effects of Tariffs:  Large Country</vt:lpstr>
      <vt:lpstr>Effects of Tariffs:  Large Country</vt:lpstr>
      <vt:lpstr>Is the US Large</vt:lpstr>
      <vt:lpstr>Outline:  Tariffs</vt:lpstr>
      <vt:lpstr>The Size of These Effects</vt:lpstr>
      <vt:lpstr>The Size of These Effects</vt:lpstr>
      <vt:lpstr>The Size of These Effects</vt:lpstr>
      <vt:lpstr>The Size of These Effects</vt:lpstr>
      <vt:lpstr>Outline:  Tariffs</vt:lpstr>
      <vt:lpstr>Addenda on Tariffs</vt:lpstr>
      <vt:lpstr>Addenda on Tariffs</vt:lpstr>
      <vt:lpstr>Addenda on Tariffs</vt:lpstr>
      <vt:lpstr>Next Time</vt:lpstr>
    </vt:vector>
  </TitlesOfParts>
  <Company>University of Michigan</Company>
  <LinksUpToDate>false</LinksUpToDate>
  <SharedDoc>false</SharedDoc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Lecture 1 International Economics Introduction and Overview</dc:title>
  <dc:creator>Ford School</dc:creator>
  <cp:lastModifiedBy>Microsoft Office User</cp:lastModifiedBy>
  <cp:revision>91</cp:revision>
  <cp:lastPrinted>2018-09-26T13:57:42Z</cp:lastPrinted>
  <dcterms:created xsi:type="dcterms:W3CDTF">2011-01-20T23:29:43Z</dcterms:created>
  <dcterms:modified xsi:type="dcterms:W3CDTF">2019-09-16T22:07:40Z</dcterms:modified>
</cp:coreProperties>
</file>