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256" r:id="rId2"/>
    <p:sldId id="282" r:id="rId3"/>
    <p:sldId id="284" r:id="rId4"/>
    <p:sldId id="332" r:id="rId5"/>
    <p:sldId id="340" r:id="rId6"/>
    <p:sldId id="285" r:id="rId7"/>
    <p:sldId id="286" r:id="rId8"/>
    <p:sldId id="341" r:id="rId9"/>
    <p:sldId id="289" r:id="rId10"/>
    <p:sldId id="292" r:id="rId11"/>
    <p:sldId id="291" r:id="rId12"/>
    <p:sldId id="290" r:id="rId13"/>
    <p:sldId id="287" r:id="rId14"/>
    <p:sldId id="288" r:id="rId15"/>
    <p:sldId id="293" r:id="rId16"/>
    <p:sldId id="294" r:id="rId17"/>
    <p:sldId id="333" r:id="rId18"/>
    <p:sldId id="295" r:id="rId19"/>
    <p:sldId id="323" r:id="rId20"/>
    <p:sldId id="324" r:id="rId21"/>
    <p:sldId id="325" r:id="rId22"/>
    <p:sldId id="345" r:id="rId23"/>
    <p:sldId id="346" r:id="rId24"/>
    <p:sldId id="351" r:id="rId25"/>
    <p:sldId id="344" r:id="rId26"/>
    <p:sldId id="342" r:id="rId27"/>
    <p:sldId id="296" r:id="rId28"/>
    <p:sldId id="379" r:id="rId29"/>
    <p:sldId id="299" r:id="rId30"/>
    <p:sldId id="300" r:id="rId31"/>
    <p:sldId id="297" r:id="rId32"/>
    <p:sldId id="337" r:id="rId33"/>
    <p:sldId id="352" r:id="rId34"/>
    <p:sldId id="298" r:id="rId35"/>
    <p:sldId id="301" r:id="rId36"/>
    <p:sldId id="302" r:id="rId37"/>
    <p:sldId id="311" r:id="rId38"/>
    <p:sldId id="338" r:id="rId39"/>
    <p:sldId id="353" r:id="rId40"/>
    <p:sldId id="303" r:id="rId41"/>
    <p:sldId id="335" r:id="rId42"/>
    <p:sldId id="343" r:id="rId43"/>
    <p:sldId id="334" r:id="rId44"/>
    <p:sldId id="314" r:id="rId45"/>
    <p:sldId id="339" r:id="rId46"/>
    <p:sldId id="305" r:id="rId47"/>
    <p:sldId id="306" r:id="rId48"/>
    <p:sldId id="307" r:id="rId49"/>
    <p:sldId id="315" r:id="rId50"/>
    <p:sldId id="312" r:id="rId5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65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65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0000FF"/>
    <a:srgbClr val="008000"/>
    <a:srgbClr val="FF7C80"/>
    <a:srgbClr val="00FF00"/>
    <a:srgbClr val="B2B2B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59" autoAdjust="0"/>
    <p:restoredTop sz="95433" autoAdjust="0"/>
  </p:normalViewPr>
  <p:slideViewPr>
    <p:cSldViewPr snapToGrid="0">
      <p:cViewPr varScale="1">
        <p:scale>
          <a:sx n="104" d="100"/>
          <a:sy n="104" d="100"/>
        </p:scale>
        <p:origin x="1600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/Users/alandear/Downloads/TTBDReport_2014_Figur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10757775449743E-2"/>
          <c:y val="0.148063230131498"/>
          <c:w val="0.89603321464881702"/>
          <c:h val="0.55828292244325906"/>
        </c:manualLayout>
      </c:layout>
      <c:lineChart>
        <c:grouping val="standard"/>
        <c:varyColors val="0"/>
        <c:ser>
          <c:idx val="0"/>
          <c:order val="0"/>
          <c:tx>
            <c:strRef>
              <c:f>'G20'!$B$2</c:f>
              <c:strCache>
                <c:ptCount val="1"/>
                <c:pt idx="0">
                  <c:v>G20 High-income economies: Stock of import product lines under any imposed TTB in effect</c:v>
                </c:pt>
              </c:strCache>
            </c:strRef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</a:ln>
          </c:spPr>
          <c:marker>
            <c:symbol val="none"/>
          </c:marker>
          <c:cat>
            <c:strRef>
              <c:f>'G20'!$A$8:$A$26</c:f>
              <c:strCache>
                <c:ptCount val="19"/>
                <c:pt idx="0">
                  <c:v>1995</c:v>
                </c:pt>
                <c:pt idx="1">
                  <c:v>96</c:v>
                </c:pt>
                <c:pt idx="2">
                  <c:v>97</c:v>
                </c:pt>
                <c:pt idx="3">
                  <c:v>98</c:v>
                </c:pt>
                <c:pt idx="4">
                  <c:v>99</c:v>
                </c:pt>
                <c:pt idx="5">
                  <c:v>00</c:v>
                </c:pt>
                <c:pt idx="6">
                  <c:v>01</c:v>
                </c:pt>
                <c:pt idx="7">
                  <c:v>02</c:v>
                </c:pt>
                <c:pt idx="8">
                  <c:v>03</c:v>
                </c:pt>
                <c:pt idx="9">
                  <c:v>04</c:v>
                </c:pt>
                <c:pt idx="10">
                  <c:v>05</c:v>
                </c:pt>
                <c:pt idx="11">
                  <c:v>06</c:v>
                </c:pt>
                <c:pt idx="12">
                  <c:v>07</c:v>
                </c:pt>
                <c:pt idx="13">
                  <c:v>08</c:v>
                </c:pt>
                <c:pt idx="14">
                  <c:v>09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2013</c:v>
                </c:pt>
              </c:strCache>
            </c:strRef>
          </c:cat>
          <c:val>
            <c:numRef>
              <c:f>'G20'!$B$8:$B$26</c:f>
              <c:numCache>
                <c:formatCode>General</c:formatCode>
                <c:ptCount val="19"/>
                <c:pt idx="0">
                  <c:v>1.4658629999999999</c:v>
                </c:pt>
                <c:pt idx="1">
                  <c:v>1.511269</c:v>
                </c:pt>
                <c:pt idx="2">
                  <c:v>1.632827</c:v>
                </c:pt>
                <c:pt idx="3">
                  <c:v>1.4849859999999999</c:v>
                </c:pt>
                <c:pt idx="4">
                  <c:v>1.603259</c:v>
                </c:pt>
                <c:pt idx="5">
                  <c:v>1.678823</c:v>
                </c:pt>
                <c:pt idx="6">
                  <c:v>1.6689659999999999</c:v>
                </c:pt>
                <c:pt idx="7">
                  <c:v>2.251817</c:v>
                </c:pt>
                <c:pt idx="8">
                  <c:v>2.2904200000000001</c:v>
                </c:pt>
                <c:pt idx="9">
                  <c:v>1.7178150000000001</c:v>
                </c:pt>
                <c:pt idx="10">
                  <c:v>1.569839</c:v>
                </c:pt>
                <c:pt idx="11">
                  <c:v>1.531236</c:v>
                </c:pt>
                <c:pt idx="12">
                  <c:v>1.7993749999999999</c:v>
                </c:pt>
                <c:pt idx="13">
                  <c:v>1.8027010000000001</c:v>
                </c:pt>
                <c:pt idx="14">
                  <c:v>1.8891770000000001</c:v>
                </c:pt>
                <c:pt idx="15">
                  <c:v>1.9157850000000001</c:v>
                </c:pt>
                <c:pt idx="16">
                  <c:v>1.9723280000000001</c:v>
                </c:pt>
                <c:pt idx="17">
                  <c:v>2.0922119999999991</c:v>
                </c:pt>
                <c:pt idx="18">
                  <c:v>2.0405530000000001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A65-FD40-AC85-1DF7298C3C14}"/>
            </c:ext>
          </c:extLst>
        </c:ser>
        <c:ser>
          <c:idx val="1"/>
          <c:order val="1"/>
          <c:tx>
            <c:strRef>
              <c:f>'G20'!$C$2</c:f>
              <c:strCache>
                <c:ptCount val="1"/>
                <c:pt idx="0">
                  <c:v>G20 Emerging economies: Stock of import product lines under any imposed TTB in effect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</a:ln>
          </c:spPr>
          <c:marker>
            <c:symbol val="none"/>
          </c:marker>
          <c:cat>
            <c:strRef>
              <c:f>'G20'!$A$8:$A$26</c:f>
              <c:strCache>
                <c:ptCount val="19"/>
                <c:pt idx="0">
                  <c:v>1995</c:v>
                </c:pt>
                <c:pt idx="1">
                  <c:v>96</c:v>
                </c:pt>
                <c:pt idx="2">
                  <c:v>97</c:v>
                </c:pt>
                <c:pt idx="3">
                  <c:v>98</c:v>
                </c:pt>
                <c:pt idx="4">
                  <c:v>99</c:v>
                </c:pt>
                <c:pt idx="5">
                  <c:v>00</c:v>
                </c:pt>
                <c:pt idx="6">
                  <c:v>01</c:v>
                </c:pt>
                <c:pt idx="7">
                  <c:v>02</c:v>
                </c:pt>
                <c:pt idx="8">
                  <c:v>03</c:v>
                </c:pt>
                <c:pt idx="9">
                  <c:v>04</c:v>
                </c:pt>
                <c:pt idx="10">
                  <c:v>05</c:v>
                </c:pt>
                <c:pt idx="11">
                  <c:v>06</c:v>
                </c:pt>
                <c:pt idx="12">
                  <c:v>07</c:v>
                </c:pt>
                <c:pt idx="13">
                  <c:v>08</c:v>
                </c:pt>
                <c:pt idx="14">
                  <c:v>09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2013</c:v>
                </c:pt>
              </c:strCache>
            </c:strRef>
          </c:cat>
          <c:val>
            <c:numRef>
              <c:f>'G20'!$C$8:$C$26</c:f>
              <c:numCache>
                <c:formatCode>General</c:formatCode>
                <c:ptCount val="19"/>
                <c:pt idx="0">
                  <c:v>0.55823290000000003</c:v>
                </c:pt>
                <c:pt idx="1">
                  <c:v>0.65133640000000004</c:v>
                </c:pt>
                <c:pt idx="2">
                  <c:v>0.78191730000000004</c:v>
                </c:pt>
                <c:pt idx="3">
                  <c:v>0.83917660000000005</c:v>
                </c:pt>
                <c:pt idx="4">
                  <c:v>0.91802539999999999</c:v>
                </c:pt>
                <c:pt idx="5">
                  <c:v>1.1742840000000001</c:v>
                </c:pt>
                <c:pt idx="6">
                  <c:v>1.461519</c:v>
                </c:pt>
                <c:pt idx="7">
                  <c:v>1.8446089999999999</c:v>
                </c:pt>
                <c:pt idx="8">
                  <c:v>1.9080710000000001</c:v>
                </c:pt>
                <c:pt idx="9">
                  <c:v>1.6075219999999999</c:v>
                </c:pt>
                <c:pt idx="10">
                  <c:v>1.7178150000000001</c:v>
                </c:pt>
                <c:pt idx="11">
                  <c:v>1.910828</c:v>
                </c:pt>
                <c:pt idx="12">
                  <c:v>1.86866</c:v>
                </c:pt>
                <c:pt idx="13">
                  <c:v>2.3660950000000001</c:v>
                </c:pt>
                <c:pt idx="14">
                  <c:v>2.7519279999999999</c:v>
                </c:pt>
                <c:pt idx="15">
                  <c:v>2.7567919999999999</c:v>
                </c:pt>
                <c:pt idx="16">
                  <c:v>3.0019670000000001</c:v>
                </c:pt>
                <c:pt idx="17">
                  <c:v>2.8902540000000001</c:v>
                </c:pt>
                <c:pt idx="18">
                  <c:v>2.784081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A65-FD40-AC85-1DF7298C3C14}"/>
            </c:ext>
          </c:extLst>
        </c:ser>
        <c:ser>
          <c:idx val="2"/>
          <c:order val="2"/>
          <c:tx>
            <c:strRef>
              <c:f>'G20'!$E$2</c:f>
              <c:strCache>
                <c:ptCount val="1"/>
                <c:pt idx="0">
                  <c:v>G20 High-income economies: Flow of import product lines subject to any newly initiated TTB investigation</c:v>
                </c:pt>
              </c:strCache>
            </c:strRef>
          </c:tx>
          <c:spPr>
            <a:ln>
              <a:solidFill>
                <a:schemeClr val="tx1">
                  <a:lumMod val="75000"/>
                  <a:lumOff val="2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'G20'!$A$8:$A$26</c:f>
              <c:strCache>
                <c:ptCount val="19"/>
                <c:pt idx="0">
                  <c:v>1995</c:v>
                </c:pt>
                <c:pt idx="1">
                  <c:v>96</c:v>
                </c:pt>
                <c:pt idx="2">
                  <c:v>97</c:v>
                </c:pt>
                <c:pt idx="3">
                  <c:v>98</c:v>
                </c:pt>
                <c:pt idx="4">
                  <c:v>99</c:v>
                </c:pt>
                <c:pt idx="5">
                  <c:v>00</c:v>
                </c:pt>
                <c:pt idx="6">
                  <c:v>01</c:v>
                </c:pt>
                <c:pt idx="7">
                  <c:v>02</c:v>
                </c:pt>
                <c:pt idx="8">
                  <c:v>03</c:v>
                </c:pt>
                <c:pt idx="9">
                  <c:v>04</c:v>
                </c:pt>
                <c:pt idx="10">
                  <c:v>05</c:v>
                </c:pt>
                <c:pt idx="11">
                  <c:v>06</c:v>
                </c:pt>
                <c:pt idx="12">
                  <c:v>07</c:v>
                </c:pt>
                <c:pt idx="13">
                  <c:v>08</c:v>
                </c:pt>
                <c:pt idx="14">
                  <c:v>09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2013</c:v>
                </c:pt>
              </c:strCache>
            </c:strRef>
          </c:cat>
          <c:val>
            <c:numRef>
              <c:f>'G20'!$E$8:$E$26</c:f>
              <c:numCache>
                <c:formatCode>General</c:formatCode>
                <c:ptCount val="19"/>
                <c:pt idx="0">
                  <c:v>0.25702809999999998</c:v>
                </c:pt>
                <c:pt idx="1">
                  <c:v>0.48097770000000001</c:v>
                </c:pt>
                <c:pt idx="2">
                  <c:v>0.42184110000000002</c:v>
                </c:pt>
                <c:pt idx="3">
                  <c:v>0.48787700000000001</c:v>
                </c:pt>
                <c:pt idx="4">
                  <c:v>0.59530850000000002</c:v>
                </c:pt>
                <c:pt idx="5">
                  <c:v>0.35153430000000002</c:v>
                </c:pt>
                <c:pt idx="6">
                  <c:v>0.93632959999999998</c:v>
                </c:pt>
                <c:pt idx="7">
                  <c:v>0.999807</c:v>
                </c:pt>
                <c:pt idx="8">
                  <c:v>0.32426169999999999</c:v>
                </c:pt>
                <c:pt idx="9">
                  <c:v>0.34742329999999999</c:v>
                </c:pt>
                <c:pt idx="10">
                  <c:v>0.2431963</c:v>
                </c:pt>
                <c:pt idx="11">
                  <c:v>0.22389500000000001</c:v>
                </c:pt>
                <c:pt idx="12">
                  <c:v>0.27605930000000001</c:v>
                </c:pt>
                <c:pt idx="13">
                  <c:v>0.30732389999999998</c:v>
                </c:pt>
                <c:pt idx="14">
                  <c:v>0.50888040000000001</c:v>
                </c:pt>
                <c:pt idx="15">
                  <c:v>0.27938540000000001</c:v>
                </c:pt>
                <c:pt idx="16">
                  <c:v>0.44901219999999997</c:v>
                </c:pt>
                <c:pt idx="17">
                  <c:v>0.22923930000000001</c:v>
                </c:pt>
                <c:pt idx="18">
                  <c:v>0.4339403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A65-FD40-AC85-1DF7298C3C14}"/>
            </c:ext>
          </c:extLst>
        </c:ser>
        <c:ser>
          <c:idx val="3"/>
          <c:order val="3"/>
          <c:tx>
            <c:strRef>
              <c:f>'G20'!$F$2</c:f>
              <c:strCache>
                <c:ptCount val="1"/>
                <c:pt idx="0">
                  <c:v>G20 Emerging economies: Flow of import product lines subject to any newly initiated TTB investigation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  <a:prstDash val="sysDash"/>
            </a:ln>
          </c:spPr>
          <c:marker>
            <c:symbol val="none"/>
          </c:marker>
          <c:cat>
            <c:strRef>
              <c:f>'G20'!$A$8:$A$26</c:f>
              <c:strCache>
                <c:ptCount val="19"/>
                <c:pt idx="0">
                  <c:v>1995</c:v>
                </c:pt>
                <c:pt idx="1">
                  <c:v>96</c:v>
                </c:pt>
                <c:pt idx="2">
                  <c:v>97</c:v>
                </c:pt>
                <c:pt idx="3">
                  <c:v>98</c:v>
                </c:pt>
                <c:pt idx="4">
                  <c:v>99</c:v>
                </c:pt>
                <c:pt idx="5">
                  <c:v>00</c:v>
                </c:pt>
                <c:pt idx="6">
                  <c:v>01</c:v>
                </c:pt>
                <c:pt idx="7">
                  <c:v>02</c:v>
                </c:pt>
                <c:pt idx="8">
                  <c:v>03</c:v>
                </c:pt>
                <c:pt idx="9">
                  <c:v>04</c:v>
                </c:pt>
                <c:pt idx="10">
                  <c:v>05</c:v>
                </c:pt>
                <c:pt idx="11">
                  <c:v>06</c:v>
                </c:pt>
                <c:pt idx="12">
                  <c:v>07</c:v>
                </c:pt>
                <c:pt idx="13">
                  <c:v>08</c:v>
                </c:pt>
                <c:pt idx="14">
                  <c:v>09</c:v>
                </c:pt>
                <c:pt idx="15">
                  <c:v>10</c:v>
                </c:pt>
                <c:pt idx="16">
                  <c:v>11</c:v>
                </c:pt>
                <c:pt idx="17">
                  <c:v>12</c:v>
                </c:pt>
                <c:pt idx="18">
                  <c:v>2013</c:v>
                </c:pt>
              </c:strCache>
            </c:strRef>
          </c:cat>
          <c:val>
            <c:numRef>
              <c:f>'G20'!$F$8:$F$26</c:f>
              <c:numCache>
                <c:formatCode>General</c:formatCode>
                <c:ptCount val="19"/>
                <c:pt idx="0">
                  <c:v>0.1506024</c:v>
                </c:pt>
                <c:pt idx="1">
                  <c:v>0.48055920000000002</c:v>
                </c:pt>
                <c:pt idx="2">
                  <c:v>0.24781049999999999</c:v>
                </c:pt>
                <c:pt idx="3">
                  <c:v>0.22340499999999999</c:v>
                </c:pt>
                <c:pt idx="4">
                  <c:v>0.391428</c:v>
                </c:pt>
                <c:pt idx="5">
                  <c:v>0.61107829999999996</c:v>
                </c:pt>
                <c:pt idx="6">
                  <c:v>0.38861200000000001</c:v>
                </c:pt>
                <c:pt idx="7">
                  <c:v>0.62966350000000004</c:v>
                </c:pt>
                <c:pt idx="8">
                  <c:v>0.2509168</c:v>
                </c:pt>
                <c:pt idx="9">
                  <c:v>0.35018060000000001</c:v>
                </c:pt>
                <c:pt idx="10">
                  <c:v>0.22885820000000001</c:v>
                </c:pt>
                <c:pt idx="11">
                  <c:v>0.2757328</c:v>
                </c:pt>
                <c:pt idx="12">
                  <c:v>0.51423280000000005</c:v>
                </c:pt>
                <c:pt idx="13">
                  <c:v>0.65505270000000004</c:v>
                </c:pt>
                <c:pt idx="14">
                  <c:v>0.69153929999999997</c:v>
                </c:pt>
                <c:pt idx="15">
                  <c:v>0.72174550000000004</c:v>
                </c:pt>
                <c:pt idx="16">
                  <c:v>0.2394732</c:v>
                </c:pt>
                <c:pt idx="17">
                  <c:v>0.35016540000000002</c:v>
                </c:pt>
                <c:pt idx="18">
                  <c:v>0.25737529999999997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A65-FD40-AC85-1DF7298C3C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50610032"/>
        <c:axId val="1550612864"/>
      </c:lineChart>
      <c:catAx>
        <c:axId val="1550610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550612864"/>
        <c:crosses val="autoZero"/>
        <c:auto val="1"/>
        <c:lblAlgn val="ctr"/>
        <c:lblOffset val="100"/>
        <c:noMultiLvlLbl val="0"/>
      </c:catAx>
      <c:valAx>
        <c:axId val="1550612864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#,##0.0" sourceLinked="0"/>
        <c:majorTickMark val="in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550610032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b"/>
      <c:layout>
        <c:manualLayout>
          <c:xMode val="edge"/>
          <c:yMode val="edge"/>
          <c:x val="0"/>
          <c:y val="0.78619224234250296"/>
          <c:w val="1"/>
          <c:h val="0.193135920982169"/>
        </c:manualLayout>
      </c:layout>
      <c:overlay val="0"/>
      <c:txPr>
        <a:bodyPr/>
        <a:lstStyle/>
        <a:p>
          <a:pPr>
            <a:defRPr sz="10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0.06433</cdr:y>
    </cdr:from>
    <cdr:to>
      <cdr:x>0.279</cdr:x>
      <cdr:y>0.12307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243242"/>
          <a:ext cx="1857575" cy="2221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Arial" panose="020B0604020202020204" pitchFamily="34" charset="0"/>
              <a:cs typeface="Arial" panose="020B0604020202020204" pitchFamily="34" charset="0"/>
            </a:rPr>
            <a:t>Percent</a:t>
          </a:r>
        </a:p>
      </cdr:txBody>
    </cdr:sp>
  </cdr:relSizeAnchor>
  <cdr:relSizeAnchor xmlns:cdr="http://schemas.openxmlformats.org/drawingml/2006/chartDrawing">
    <cdr:from>
      <cdr:x>1.2222E-7</cdr:x>
      <cdr:y>0.01259</cdr:y>
    </cdr:from>
    <cdr:to>
      <cdr:x>1</cdr:x>
      <cdr:y>0.11608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" y="56602"/>
          <a:ext cx="8181974" cy="4652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b="1" baseline="0" dirty="0">
              <a:latin typeface="Arial" panose="020B0604020202020204" pitchFamily="34" charset="0"/>
              <a:cs typeface="Arial" panose="020B0604020202020204" pitchFamily="34" charset="0"/>
            </a:rPr>
            <a:t>Use of Temporary Trade Barriers, 1997-2013</a:t>
          </a:r>
          <a:endParaRPr lang="en-US" sz="1800" b="1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0839C53-7E01-EB40-B917-F7C8C23D64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407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4CE305-D250-7642-B0EE-0F2C60C1ED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708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Source</a:t>
            </a:r>
            <a:r>
              <a:rPr lang="en-US" b="0" dirty="0"/>
              <a:t>:  “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65" charset="0"/>
                <a:ea typeface="+mn-ea"/>
                <a:cs typeface="+mn-cs"/>
              </a:rPr>
              <a:t>The Pattern of Antidumping and Other Types of Contingent Protection,” Chad </a:t>
            </a:r>
            <a:r>
              <a:rPr lang="en-US" sz="1200" b="0" kern="1200" baseline="0" dirty="0" err="1">
                <a:solidFill>
                  <a:schemeClr val="tx1"/>
                </a:solidFill>
                <a:latin typeface="Arial" pitchFamily="-65" charset="0"/>
                <a:ea typeface="+mn-ea"/>
                <a:cs typeface="+mn-cs"/>
              </a:rPr>
              <a:t>Bown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65" charset="0"/>
                <a:ea typeface="+mn-ea"/>
                <a:cs typeface="+mn-cs"/>
              </a:rPr>
              <a:t>, </a:t>
            </a:r>
            <a:r>
              <a:rPr lang="en-US" sz="1200" b="0" kern="1200" baseline="0" dirty="0" err="1">
                <a:solidFill>
                  <a:schemeClr val="tx1"/>
                </a:solidFill>
                <a:latin typeface="Arial" pitchFamily="-65" charset="0"/>
                <a:ea typeface="+mn-ea"/>
                <a:cs typeface="+mn-cs"/>
              </a:rPr>
              <a:t>PREMNotes</a:t>
            </a:r>
            <a:r>
              <a:rPr lang="en-US" sz="1200" b="0" kern="1200" baseline="0" dirty="0">
                <a:solidFill>
                  <a:schemeClr val="tx1"/>
                </a:solidFill>
                <a:latin typeface="Arial" pitchFamily="-65" charset="0"/>
                <a:ea typeface="+mn-ea"/>
                <a:cs typeface="+mn-cs"/>
              </a:rPr>
              <a:t> #144, World Bank, October 2009.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E305-D250-7642-B0EE-0F2C60C1ED58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Source</a:t>
            </a:r>
            <a:r>
              <a:rPr lang="en-US" b="0" dirty="0"/>
              <a:t>: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 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Bown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, Chad P. (2014) </a:t>
            </a:r>
            <a:r>
              <a:rPr lang="en-US" sz="1200" b="1" i="1" u="none" strike="noStrike" kern="1200" dirty="0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Temporary Trade Barriers Database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, The World Bank. Available at http://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econ.worldbank.org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/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ttbd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Arial" pitchFamily="-65" charset="0"/>
                <a:ea typeface="+mn-ea"/>
                <a:cs typeface="+mn-cs"/>
              </a:rPr>
              <a:t>/, June.</a:t>
            </a:r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E305-D250-7642-B0EE-0F2C60C1ED5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6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CE305-D250-7642-B0EE-0F2C60C1ED58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BFF087A-2ABF-054A-9CE0-25ED51E3A3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3EE244-91CE-9148-8F50-D1F070A303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36EDADA-A36C-D64A-B439-C0A0134E5D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2931A0A-AEF6-4E45-B072-88F3A81096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74C2A6C-A02C-0B43-B369-05BD15FADC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0C75E43-D22E-4E4F-8BAC-BC97F02DB7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69629BD-E0D5-3D45-89BD-B21E25CD54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9319895-899A-2642-874C-D4D5207F92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D7E86C5-9CA6-9E4A-9BE5-4148E85EE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633B312-E02E-084B-AEF7-C36D513211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5BCACAE-6BD0-6C47-BBEB-C9AEE500CB6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Lecture 6: NTBs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8A7F5D0-5F82-DB44-BAFD-8BB0584F6D2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65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65" charset="-128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0"/>
            <a:ext cx="7772400" cy="1470025"/>
          </a:xfrm>
        </p:spPr>
        <p:txBody>
          <a:bodyPr/>
          <a:lstStyle/>
          <a:p>
            <a:r>
              <a:rPr lang="en-US" sz="4000" dirty="0"/>
              <a:t>Lecture 6</a:t>
            </a:r>
            <a:br>
              <a:rPr lang="en-US" sz="4000" dirty="0"/>
            </a:br>
            <a:r>
              <a:rPr lang="en-US" sz="4000" dirty="0"/>
              <a:t>Nontariff Barriers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524000"/>
            <a:ext cx="6400800" cy="1066800"/>
          </a:xfrm>
        </p:spPr>
        <p:txBody>
          <a:bodyPr/>
          <a:lstStyle/>
          <a:p>
            <a:r>
              <a:rPr lang="en-US" sz="5400"/>
              <a:t>Econ 340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8B1D2-80CD-E947-AA4F-D7D6FDDAFD14}" type="slidenum">
              <a:rPr lang="en-US"/>
              <a:pPr/>
              <a:t>10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94563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4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5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6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7" name="Line 7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8" name="Line 8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69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194570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94571" name="Text Box 11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194572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94573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74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75" name="Text Box 15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94576" name="Text Box 16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4577" name="Text Box 17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4578" name="Text Box 18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194579" name="AutoShape 19"/>
          <p:cNvSpPr>
            <a:spLocks/>
          </p:cNvSpPr>
          <p:nvPr/>
        </p:nvSpPr>
        <p:spPr bwMode="auto">
          <a:xfrm rot="-5400000" flipH="1" flipV="1">
            <a:off x="7124700" y="21717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0" name="Text Box 20"/>
          <p:cNvSpPr txBox="1">
            <a:spLocks noChangeArrowheads="1"/>
          </p:cNvSpPr>
          <p:nvPr/>
        </p:nvSpPr>
        <p:spPr bwMode="auto">
          <a:xfrm>
            <a:off x="6629400" y="2895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  <p:sp>
        <p:nvSpPr>
          <p:cNvPr id="194581" name="Line 21"/>
          <p:cNvSpPr>
            <a:spLocks noChangeShapeType="1"/>
          </p:cNvSpPr>
          <p:nvPr/>
        </p:nvSpPr>
        <p:spPr bwMode="auto">
          <a:xfrm>
            <a:off x="6477000" y="2819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2" name="Line 22"/>
          <p:cNvSpPr>
            <a:spLocks noChangeShapeType="1"/>
          </p:cNvSpPr>
          <p:nvPr/>
        </p:nvSpPr>
        <p:spPr bwMode="auto">
          <a:xfrm>
            <a:off x="6477000" y="266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3" name="Line 23"/>
          <p:cNvSpPr>
            <a:spLocks noChangeShapeType="1"/>
          </p:cNvSpPr>
          <p:nvPr/>
        </p:nvSpPr>
        <p:spPr bwMode="auto">
          <a:xfrm>
            <a:off x="7924800" y="266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584" name="Text Box 24"/>
          <p:cNvSpPr txBox="1">
            <a:spLocks noChangeArrowheads="1"/>
          </p:cNvSpPr>
          <p:nvPr/>
        </p:nvSpPr>
        <p:spPr bwMode="auto">
          <a:xfrm>
            <a:off x="5791200" y="1524000"/>
            <a:ext cx="2819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Suppose quota limits imports to this amount</a:t>
            </a:r>
          </a:p>
        </p:txBody>
      </p:sp>
      <p:sp>
        <p:nvSpPr>
          <p:cNvPr id="194586" name="Text Box 26"/>
          <p:cNvSpPr txBox="1">
            <a:spLocks noChangeArrowheads="1"/>
          </p:cNvSpPr>
          <p:nvPr/>
        </p:nvSpPr>
        <p:spPr bwMode="auto">
          <a:xfrm>
            <a:off x="4191000" y="5334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  <p:grpSp>
        <p:nvGrpSpPr>
          <p:cNvPr id="194591" name="Group 31"/>
          <p:cNvGrpSpPr>
            <a:grpSpLocks/>
          </p:cNvGrpSpPr>
          <p:nvPr/>
        </p:nvGrpSpPr>
        <p:grpSpPr bwMode="auto">
          <a:xfrm>
            <a:off x="6477000" y="2667000"/>
            <a:ext cx="1447800" cy="304800"/>
            <a:chOff x="2496" y="3696"/>
            <a:chExt cx="912" cy="192"/>
          </a:xfrm>
        </p:grpSpPr>
        <p:sp>
          <p:nvSpPr>
            <p:cNvPr id="194585" name="AutoShape 25"/>
            <p:cNvSpPr>
              <a:spLocks/>
            </p:cNvSpPr>
            <p:nvPr/>
          </p:nvSpPr>
          <p:spPr bwMode="auto">
            <a:xfrm rot="5400000" flipH="1">
              <a:off x="2904" y="3288"/>
              <a:ext cx="96" cy="912"/>
            </a:xfrm>
            <a:prstGeom prst="rightBrace">
              <a:avLst>
                <a:gd name="adj1" fmla="val 79167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87" name="Line 27"/>
            <p:cNvSpPr>
              <a:spLocks noChangeShapeType="1"/>
            </p:cNvSpPr>
            <p:nvPr/>
          </p:nvSpPr>
          <p:spPr bwMode="auto">
            <a:xfrm>
              <a:off x="2496" y="3792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lg" len="lg"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88" name="Line 28"/>
            <p:cNvSpPr>
              <a:spLocks noChangeShapeType="1"/>
            </p:cNvSpPr>
            <p:nvPr/>
          </p:nvSpPr>
          <p:spPr bwMode="auto">
            <a:xfrm>
              <a:off x="2496" y="3696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4589" name="Line 29"/>
            <p:cNvSpPr>
              <a:spLocks noChangeShapeType="1"/>
            </p:cNvSpPr>
            <p:nvPr/>
          </p:nvSpPr>
          <p:spPr bwMode="auto">
            <a:xfrm>
              <a:off x="3408" y="3696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4590" name="Text Box 30"/>
          <p:cNvSpPr txBox="1">
            <a:spLocks noChangeArrowheads="1"/>
          </p:cNvSpPr>
          <p:nvPr/>
        </p:nvSpPr>
        <p:spPr bwMode="auto">
          <a:xfrm>
            <a:off x="5791200" y="3200400"/>
            <a:ext cx="2819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which is less than initial imports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42775E-6 L -0.26666 0.4661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45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300" y="23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70396-9CFE-7146-82F7-684A167FD99B}" type="slidenum">
              <a:rPr lang="en-US"/>
              <a:pPr/>
              <a:t>11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93539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40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41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42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43" name="Line 7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44" name="Line 8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45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193546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93547" name="Text Box 11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193548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93549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50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551" name="Text Box 15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93552" name="Text Box 16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3553" name="Text Box 17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3554" name="Text Box 18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193560" name="Text Box 24"/>
          <p:cNvSpPr txBox="1">
            <a:spLocks noChangeArrowheads="1"/>
          </p:cNvSpPr>
          <p:nvPr/>
        </p:nvSpPr>
        <p:spPr bwMode="auto">
          <a:xfrm>
            <a:off x="6019800" y="1524000"/>
            <a:ext cx="2362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Then price must rise until D-S=Quota</a:t>
            </a:r>
          </a:p>
        </p:txBody>
      </p:sp>
      <p:sp>
        <p:nvSpPr>
          <p:cNvPr id="193562" name="Freeform 26"/>
          <p:cNvSpPr>
            <a:spLocks/>
          </p:cNvSpPr>
          <p:nvPr/>
        </p:nvSpPr>
        <p:spPr bwMode="auto">
          <a:xfrm>
            <a:off x="5638800" y="2743200"/>
            <a:ext cx="1447800" cy="838200"/>
          </a:xfrm>
          <a:custGeom>
            <a:avLst/>
            <a:gdLst/>
            <a:ahLst/>
            <a:cxnLst>
              <a:cxn ang="0">
                <a:pos x="912" y="0"/>
              </a:cxn>
              <a:cxn ang="0">
                <a:pos x="720" y="336"/>
              </a:cxn>
              <a:cxn ang="0">
                <a:pos x="0" y="528"/>
              </a:cxn>
            </a:cxnLst>
            <a:rect l="0" t="0" r="r" b="b"/>
            <a:pathLst>
              <a:path w="912" h="528">
                <a:moveTo>
                  <a:pt x="912" y="0"/>
                </a:moveTo>
                <a:cubicBezTo>
                  <a:pt x="892" y="124"/>
                  <a:pt x="872" y="248"/>
                  <a:pt x="720" y="336"/>
                </a:cubicBezTo>
                <a:cubicBezTo>
                  <a:pt x="568" y="424"/>
                  <a:pt x="120" y="496"/>
                  <a:pt x="0" y="528"/>
                </a:cubicBezTo>
              </a:path>
            </a:pathLst>
          </a:custGeom>
          <a:noFill/>
          <a:ln w="9525" cap="flat">
            <a:solidFill>
              <a:srgbClr val="FF0000"/>
            </a:solidFill>
            <a:prstDash val="lgDash"/>
            <a:round/>
            <a:headEnd type="none" w="med" len="med"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93568" name="Group 32"/>
          <p:cNvGrpSpPr>
            <a:grpSpLocks/>
          </p:cNvGrpSpPr>
          <p:nvPr/>
        </p:nvGrpSpPr>
        <p:grpSpPr bwMode="auto">
          <a:xfrm>
            <a:off x="4038600" y="5867400"/>
            <a:ext cx="1447800" cy="304800"/>
            <a:chOff x="2496" y="3696"/>
            <a:chExt cx="912" cy="192"/>
          </a:xfrm>
        </p:grpSpPr>
        <p:sp>
          <p:nvSpPr>
            <p:cNvPr id="193569" name="AutoShape 33"/>
            <p:cNvSpPr>
              <a:spLocks/>
            </p:cNvSpPr>
            <p:nvPr/>
          </p:nvSpPr>
          <p:spPr bwMode="auto">
            <a:xfrm rot="5400000" flipH="1">
              <a:off x="2904" y="3288"/>
              <a:ext cx="96" cy="912"/>
            </a:xfrm>
            <a:prstGeom prst="rightBrace">
              <a:avLst>
                <a:gd name="adj1" fmla="val 79167"/>
                <a:gd name="adj2" fmla="val 50000"/>
              </a:avLst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70" name="Line 34"/>
            <p:cNvSpPr>
              <a:spLocks noChangeShapeType="1"/>
            </p:cNvSpPr>
            <p:nvPr/>
          </p:nvSpPr>
          <p:spPr bwMode="auto">
            <a:xfrm>
              <a:off x="2496" y="3792"/>
              <a:ext cx="912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lg" len="lg"/>
              <a:tailEnd type="triangle" w="lg" len="lg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71" name="Line 35"/>
            <p:cNvSpPr>
              <a:spLocks noChangeShapeType="1"/>
            </p:cNvSpPr>
            <p:nvPr/>
          </p:nvSpPr>
          <p:spPr bwMode="auto">
            <a:xfrm>
              <a:off x="2496" y="3696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572" name="Line 36"/>
            <p:cNvSpPr>
              <a:spLocks noChangeShapeType="1"/>
            </p:cNvSpPr>
            <p:nvPr/>
          </p:nvSpPr>
          <p:spPr bwMode="auto">
            <a:xfrm>
              <a:off x="3408" y="3696"/>
              <a:ext cx="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93573" name="Text Box 37"/>
          <p:cNvSpPr txBox="1">
            <a:spLocks noChangeArrowheads="1"/>
          </p:cNvSpPr>
          <p:nvPr/>
        </p:nvSpPr>
        <p:spPr bwMode="auto">
          <a:xfrm>
            <a:off x="4191000" y="5334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00578E-6 L 0.00417 -0.3551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935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-178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4104E-6 L 0.00833 -0.3329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935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0" y="-16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17274-AC9E-D243-8AD3-AB891841D4C0}" type="slidenum">
              <a:rPr lang="en-US"/>
              <a:pPr/>
              <a:t>12</a:t>
            </a:fld>
            <a:endParaRPr lang="en-US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92515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16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17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18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19" name="Line 7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20" name="Line 8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21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192522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92523" name="Text Box 11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192524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92525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26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27" name="Line 1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28" name="Text Box 16"/>
          <p:cNvSpPr txBox="1">
            <a:spLocks noChangeArrowheads="1"/>
          </p:cNvSpPr>
          <p:nvPr/>
        </p:nvSpPr>
        <p:spPr bwMode="auto">
          <a:xfrm>
            <a:off x="205740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Q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92529" name="Text Box 17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92530" name="Text Box 18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2531" name="Text Box 19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2532" name="Text Box 20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192533" name="AutoShape 21"/>
          <p:cNvSpPr>
            <a:spLocks/>
          </p:cNvSpPr>
          <p:nvPr/>
        </p:nvSpPr>
        <p:spPr bwMode="auto">
          <a:xfrm rot="-5400000" flipH="1" flipV="1">
            <a:off x="4686300" y="29337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34" name="Text Box 22"/>
          <p:cNvSpPr txBox="1">
            <a:spLocks noChangeArrowheads="1"/>
          </p:cNvSpPr>
          <p:nvPr/>
        </p:nvSpPr>
        <p:spPr bwMode="auto">
          <a:xfrm>
            <a:off x="4191000" y="3657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  <p:sp>
        <p:nvSpPr>
          <p:cNvPr id="192535" name="Text Box 23"/>
          <p:cNvSpPr txBox="1">
            <a:spLocks noChangeArrowheads="1"/>
          </p:cNvSpPr>
          <p:nvPr/>
        </p:nvSpPr>
        <p:spPr bwMode="auto">
          <a:xfrm>
            <a:off x="6019800" y="15240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Thus price is…</a:t>
            </a:r>
          </a:p>
        </p:txBody>
      </p:sp>
      <p:sp>
        <p:nvSpPr>
          <p:cNvPr id="192536" name="AutoShape 24"/>
          <p:cNvSpPr>
            <a:spLocks/>
          </p:cNvSpPr>
          <p:nvPr/>
        </p:nvSpPr>
        <p:spPr bwMode="auto">
          <a:xfrm>
            <a:off x="1981200" y="35814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537" name="Text Box 25"/>
          <p:cNvSpPr txBox="1">
            <a:spLocks noChangeArrowheads="1"/>
          </p:cNvSpPr>
          <p:nvPr/>
        </p:nvSpPr>
        <p:spPr bwMode="auto">
          <a:xfrm rot="-1391916">
            <a:off x="292100" y="3529013"/>
            <a:ext cx="1909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“Tariff Equivalent”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2536" grpId="0" animBg="1"/>
      <p:bldP spid="19253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EE27-A4E3-DC43-9049-59C8157198B5}" type="slidenum">
              <a:rPr lang="en-US"/>
              <a:pPr/>
              <a:t>13</a:t>
            </a:fld>
            <a:endParaRPr lang="en-US"/>
          </a:p>
        </p:txBody>
      </p:sp>
      <p:sp>
        <p:nvSpPr>
          <p:cNvPr id="1894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89444" name="Line 4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5" name="Line 5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6" name="Line 6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7" name="Line 7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8" name="Line 8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49" name="Line 9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0" name="Text Box 10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189451" name="Text Box 11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89452" name="Text Box 12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189453" name="Text Box 13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89454" name="Line 14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5" name="Line 15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6" name="Line 16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7" name="Line 17"/>
          <p:cNvSpPr>
            <a:spLocks noChangeShapeType="1"/>
          </p:cNvSpPr>
          <p:nvPr/>
        </p:nvSpPr>
        <p:spPr bwMode="auto">
          <a:xfrm>
            <a:off x="40386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8" name="Line 18"/>
          <p:cNvSpPr>
            <a:spLocks noChangeShapeType="1"/>
          </p:cNvSpPr>
          <p:nvPr/>
        </p:nvSpPr>
        <p:spPr bwMode="auto">
          <a:xfrm>
            <a:off x="54864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59" name="Text Box 19"/>
          <p:cNvSpPr txBox="1">
            <a:spLocks noChangeArrowheads="1"/>
          </p:cNvSpPr>
          <p:nvPr/>
        </p:nvSpPr>
        <p:spPr bwMode="auto">
          <a:xfrm>
            <a:off x="205740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Q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89460" name="AutoShape 20"/>
          <p:cNvSpPr>
            <a:spLocks/>
          </p:cNvSpPr>
          <p:nvPr/>
        </p:nvSpPr>
        <p:spPr bwMode="auto">
          <a:xfrm>
            <a:off x="1981200" y="35814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61" name="Text Box 21"/>
          <p:cNvSpPr txBox="1">
            <a:spLocks noChangeArrowheads="1"/>
          </p:cNvSpPr>
          <p:nvPr/>
        </p:nvSpPr>
        <p:spPr bwMode="auto">
          <a:xfrm rot="-1391916">
            <a:off x="304800" y="3581400"/>
            <a:ext cx="165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Tariff Equivalent</a:t>
            </a:r>
          </a:p>
        </p:txBody>
      </p:sp>
      <p:sp>
        <p:nvSpPr>
          <p:cNvPr id="189462" name="Text Box 22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89463" name="Text Box 23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89464" name="Text Box 24"/>
          <p:cNvSpPr txBox="1">
            <a:spLocks noChangeArrowheads="1"/>
          </p:cNvSpPr>
          <p:nvPr/>
        </p:nvSpPr>
        <p:spPr bwMode="auto">
          <a:xfrm>
            <a:off x="3810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S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89465" name="Text Box 25"/>
          <p:cNvSpPr txBox="1">
            <a:spLocks noChangeArrowheads="1"/>
          </p:cNvSpPr>
          <p:nvPr/>
        </p:nvSpPr>
        <p:spPr bwMode="auto">
          <a:xfrm>
            <a:off x="5029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D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89466" name="Text Box 26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89471" name="Text Box 31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189474" name="AutoShape 34"/>
          <p:cNvSpPr>
            <a:spLocks/>
          </p:cNvSpPr>
          <p:nvPr/>
        </p:nvSpPr>
        <p:spPr bwMode="auto">
          <a:xfrm rot="-5400000">
            <a:off x="4686300" y="49149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475" name="Text Box 35"/>
          <p:cNvSpPr txBox="1">
            <a:spLocks noChangeArrowheads="1"/>
          </p:cNvSpPr>
          <p:nvPr/>
        </p:nvSpPr>
        <p:spPr bwMode="auto">
          <a:xfrm>
            <a:off x="4267200" y="518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  <p:sp>
        <p:nvSpPr>
          <p:cNvPr id="189476" name="Text Box 36"/>
          <p:cNvSpPr txBox="1">
            <a:spLocks noChangeArrowheads="1"/>
          </p:cNvSpPr>
          <p:nvPr/>
        </p:nvSpPr>
        <p:spPr bwMode="auto">
          <a:xfrm>
            <a:off x="6019800" y="1524000"/>
            <a:ext cx="2362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…and quantities are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BD08F-DF5D-CA44-9D03-D12433374584}" type="slidenum">
              <a:rPr lang="en-US"/>
              <a:pPr/>
              <a:t>14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90467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68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69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70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71" name="Line 7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72" name="Line 8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73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190474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90475" name="Text Box 11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190476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90477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78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79" name="Line 1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80" name="Line 16"/>
          <p:cNvSpPr>
            <a:spLocks noChangeShapeType="1"/>
          </p:cNvSpPr>
          <p:nvPr/>
        </p:nvSpPr>
        <p:spPr bwMode="auto">
          <a:xfrm>
            <a:off x="40386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81" name="Line 17"/>
          <p:cNvSpPr>
            <a:spLocks noChangeShapeType="1"/>
          </p:cNvSpPr>
          <p:nvPr/>
        </p:nvSpPr>
        <p:spPr bwMode="auto">
          <a:xfrm>
            <a:off x="54864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82" name="Text Box 18"/>
          <p:cNvSpPr txBox="1">
            <a:spLocks noChangeArrowheads="1"/>
          </p:cNvSpPr>
          <p:nvPr/>
        </p:nvSpPr>
        <p:spPr bwMode="auto">
          <a:xfrm>
            <a:off x="205740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Q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90483" name="AutoShape 19"/>
          <p:cNvSpPr>
            <a:spLocks/>
          </p:cNvSpPr>
          <p:nvPr/>
        </p:nvSpPr>
        <p:spPr bwMode="auto">
          <a:xfrm>
            <a:off x="1981200" y="35814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84" name="Text Box 20"/>
          <p:cNvSpPr txBox="1">
            <a:spLocks noChangeArrowheads="1"/>
          </p:cNvSpPr>
          <p:nvPr/>
        </p:nvSpPr>
        <p:spPr bwMode="auto">
          <a:xfrm rot="-1391916">
            <a:off x="304800" y="3581400"/>
            <a:ext cx="165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Tariff Equivalent</a:t>
            </a:r>
          </a:p>
        </p:txBody>
      </p:sp>
      <p:sp>
        <p:nvSpPr>
          <p:cNvPr id="190485" name="Text Box 21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90486" name="Text Box 22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0487" name="Text Box 23"/>
          <p:cNvSpPr txBox="1">
            <a:spLocks noChangeArrowheads="1"/>
          </p:cNvSpPr>
          <p:nvPr/>
        </p:nvSpPr>
        <p:spPr bwMode="auto">
          <a:xfrm>
            <a:off x="3810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S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90488" name="Text Box 24"/>
          <p:cNvSpPr txBox="1">
            <a:spLocks noChangeArrowheads="1"/>
          </p:cNvSpPr>
          <p:nvPr/>
        </p:nvSpPr>
        <p:spPr bwMode="auto">
          <a:xfrm>
            <a:off x="5029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D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90489" name="Text Box 25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0490" name="Text Box 26"/>
          <p:cNvSpPr txBox="1">
            <a:spLocks noChangeArrowheads="1"/>
          </p:cNvSpPr>
          <p:nvPr/>
        </p:nvSpPr>
        <p:spPr bwMode="auto">
          <a:xfrm>
            <a:off x="28956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90491" name="Text Box 27"/>
          <p:cNvSpPr txBox="1">
            <a:spLocks noChangeArrowheads="1"/>
          </p:cNvSpPr>
          <p:nvPr/>
        </p:nvSpPr>
        <p:spPr bwMode="auto">
          <a:xfrm>
            <a:off x="3733800" y="3886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90492" name="Text Box 28"/>
          <p:cNvSpPr txBox="1">
            <a:spLocks noChangeArrowheads="1"/>
          </p:cNvSpPr>
          <p:nvPr/>
        </p:nvSpPr>
        <p:spPr bwMode="auto">
          <a:xfrm>
            <a:off x="45720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90493" name="Text Box 29"/>
          <p:cNvSpPr txBox="1">
            <a:spLocks noChangeArrowheads="1"/>
          </p:cNvSpPr>
          <p:nvPr/>
        </p:nvSpPr>
        <p:spPr bwMode="auto">
          <a:xfrm>
            <a:off x="5486400" y="3886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90494" name="Text Box 30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190495" name="Text Box 31"/>
          <p:cNvSpPr txBox="1">
            <a:spLocks noChangeArrowheads="1"/>
          </p:cNvSpPr>
          <p:nvPr/>
        </p:nvSpPr>
        <p:spPr bwMode="auto">
          <a:xfrm>
            <a:off x="6400800" y="1295400"/>
            <a:ext cx="22098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Effects on Welfare</a:t>
            </a:r>
          </a:p>
        </p:txBody>
      </p:sp>
      <p:sp>
        <p:nvSpPr>
          <p:cNvPr id="190496" name="Text Box 32"/>
          <p:cNvSpPr txBox="1">
            <a:spLocks noChangeArrowheads="1"/>
          </p:cNvSpPr>
          <p:nvPr/>
        </p:nvSpPr>
        <p:spPr bwMode="auto">
          <a:xfrm>
            <a:off x="6400800" y="2133600"/>
            <a:ext cx="22098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Same as tariff, except c</a:t>
            </a:r>
          </a:p>
        </p:txBody>
      </p:sp>
      <p:sp>
        <p:nvSpPr>
          <p:cNvPr id="190497" name="AutoShape 33"/>
          <p:cNvSpPr>
            <a:spLocks/>
          </p:cNvSpPr>
          <p:nvPr/>
        </p:nvSpPr>
        <p:spPr bwMode="auto">
          <a:xfrm rot="-5400000">
            <a:off x="4686300" y="49149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498" name="Text Box 34"/>
          <p:cNvSpPr txBox="1">
            <a:spLocks noChangeArrowheads="1"/>
          </p:cNvSpPr>
          <p:nvPr/>
        </p:nvSpPr>
        <p:spPr bwMode="auto">
          <a:xfrm>
            <a:off x="4267200" y="518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E7A66C-7206-FC4A-B76A-F903FA5B76DD}" type="slidenum">
              <a:rPr lang="en-US"/>
              <a:pPr/>
              <a:t>15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876800" cy="2819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Results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Suppliers gain area +a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Demanders lose area     </a:t>
            </a:r>
            <a:r>
              <a:rPr lang="en-US" dirty="0">
                <a:ea typeface="Arial" pitchFamily="-65" charset="0"/>
                <a:cs typeface="Arial" pitchFamily="-65" charset="0"/>
              </a:rPr>
              <a:t>−(</a:t>
            </a:r>
            <a:r>
              <a:rPr lang="en-US" dirty="0" err="1">
                <a:ea typeface="Arial" pitchFamily="-65" charset="0"/>
                <a:cs typeface="Arial" pitchFamily="-65" charset="0"/>
              </a:rPr>
              <a:t>a+b+c+d</a:t>
            </a:r>
            <a:r>
              <a:rPr lang="en-US" dirty="0">
                <a:ea typeface="Arial" pitchFamily="-65" charset="0"/>
                <a:cs typeface="Arial" pitchFamily="-65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u="sng" dirty="0">
                <a:ea typeface="Arial" pitchFamily="-65" charset="0"/>
                <a:cs typeface="Arial" pitchFamily="-65" charset="0"/>
              </a:rPr>
              <a:t>Somebody</a:t>
            </a:r>
            <a:r>
              <a:rPr lang="en-US" dirty="0">
                <a:ea typeface="Arial" pitchFamily="-65" charset="0"/>
                <a:cs typeface="Arial" pitchFamily="-65" charset="0"/>
              </a:rPr>
              <a:t> gets area c, but who?</a:t>
            </a: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457200" y="4419600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ea typeface="Arial" pitchFamily="-65" charset="0"/>
                <a:cs typeface="Arial" pitchFamily="-65" charset="0"/>
              </a:rPr>
              <a:t>Area c is called “quota rents”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ea typeface="Arial" pitchFamily="-65" charset="0"/>
                <a:cs typeface="Arial" pitchFamily="-65" charset="0"/>
              </a:rPr>
              <a:t>It is the profit from buying at world price, P</a:t>
            </a:r>
            <a:r>
              <a:rPr lang="en-US" sz="2800" baseline="-25000">
                <a:ea typeface="Arial" pitchFamily="-65" charset="0"/>
                <a:cs typeface="Arial" pitchFamily="-65" charset="0"/>
              </a:rPr>
              <a:t>W</a:t>
            </a:r>
            <a:r>
              <a:rPr lang="en-US" sz="2800">
                <a:ea typeface="Arial" pitchFamily="-65" charset="0"/>
                <a:cs typeface="Arial" pitchFamily="-65" charset="0"/>
              </a:rPr>
              <a:t>, and selling at higher domestic price, P</a:t>
            </a:r>
            <a:r>
              <a:rPr lang="en-US" sz="2800" baseline="-25000">
                <a:ea typeface="Arial" pitchFamily="-65" charset="0"/>
                <a:cs typeface="Arial" pitchFamily="-65" charset="0"/>
              </a:rPr>
              <a:t>Q</a:t>
            </a:r>
            <a:endParaRPr lang="en-US" sz="2800">
              <a:ea typeface="Arial" pitchFamily="-65" charset="0"/>
              <a:cs typeface="Arial" pitchFamily="-65" charset="0"/>
            </a:endParaRPr>
          </a:p>
        </p:txBody>
      </p:sp>
      <p:sp>
        <p:nvSpPr>
          <p:cNvPr id="195589" name="Line 5"/>
          <p:cNvSpPr>
            <a:spLocks noChangeShapeType="1"/>
          </p:cNvSpPr>
          <p:nvPr/>
        </p:nvSpPr>
        <p:spPr bwMode="auto">
          <a:xfrm>
            <a:off x="5376863" y="1185863"/>
            <a:ext cx="0" cy="25241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0" name="Line 6"/>
          <p:cNvSpPr>
            <a:spLocks noChangeShapeType="1"/>
          </p:cNvSpPr>
          <p:nvPr/>
        </p:nvSpPr>
        <p:spPr bwMode="auto">
          <a:xfrm>
            <a:off x="5376863" y="3709988"/>
            <a:ext cx="317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1" name="Line 7"/>
          <p:cNvSpPr>
            <a:spLocks noChangeShapeType="1"/>
          </p:cNvSpPr>
          <p:nvPr/>
        </p:nvSpPr>
        <p:spPr bwMode="auto">
          <a:xfrm flipH="1">
            <a:off x="5694363" y="1354138"/>
            <a:ext cx="1481137" cy="2103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2" name="Line 8"/>
          <p:cNvSpPr>
            <a:spLocks noChangeShapeType="1"/>
          </p:cNvSpPr>
          <p:nvPr/>
        </p:nvSpPr>
        <p:spPr bwMode="auto">
          <a:xfrm>
            <a:off x="6488113" y="1354138"/>
            <a:ext cx="1692275" cy="21034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4" name="Line 10"/>
          <p:cNvSpPr>
            <a:spLocks noChangeShapeType="1"/>
          </p:cNvSpPr>
          <p:nvPr/>
        </p:nvSpPr>
        <p:spPr bwMode="auto">
          <a:xfrm>
            <a:off x="5376863" y="2909888"/>
            <a:ext cx="301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595" name="Text Box 11"/>
          <p:cNvSpPr txBox="1">
            <a:spLocks noChangeArrowheads="1"/>
          </p:cNvSpPr>
          <p:nvPr/>
        </p:nvSpPr>
        <p:spPr bwMode="auto">
          <a:xfrm>
            <a:off x="7123113" y="1185863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195596" name="Text Box 12"/>
          <p:cNvSpPr txBox="1">
            <a:spLocks noChangeArrowheads="1"/>
          </p:cNvSpPr>
          <p:nvPr/>
        </p:nvSpPr>
        <p:spPr bwMode="auto">
          <a:xfrm>
            <a:off x="8128000" y="3330575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95597" name="Text Box 13"/>
          <p:cNvSpPr txBox="1">
            <a:spLocks noChangeArrowheads="1"/>
          </p:cNvSpPr>
          <p:nvPr/>
        </p:nvSpPr>
        <p:spPr bwMode="auto">
          <a:xfrm>
            <a:off x="4800600" y="2741613"/>
            <a:ext cx="628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195598" name="Text Box 14"/>
          <p:cNvSpPr txBox="1">
            <a:spLocks noChangeArrowheads="1"/>
          </p:cNvSpPr>
          <p:nvPr/>
        </p:nvSpPr>
        <p:spPr bwMode="auto">
          <a:xfrm>
            <a:off x="5059363" y="1143000"/>
            <a:ext cx="422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95599" name="Line 15"/>
          <p:cNvSpPr>
            <a:spLocks noChangeShapeType="1"/>
          </p:cNvSpPr>
          <p:nvPr/>
        </p:nvSpPr>
        <p:spPr bwMode="auto">
          <a:xfrm>
            <a:off x="6076950" y="2909888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600" name="Line 16"/>
          <p:cNvSpPr>
            <a:spLocks noChangeShapeType="1"/>
          </p:cNvSpPr>
          <p:nvPr/>
        </p:nvSpPr>
        <p:spPr bwMode="auto">
          <a:xfrm>
            <a:off x="7726363" y="2909888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601" name="Line 17"/>
          <p:cNvSpPr>
            <a:spLocks noChangeShapeType="1"/>
          </p:cNvSpPr>
          <p:nvPr/>
        </p:nvSpPr>
        <p:spPr bwMode="auto">
          <a:xfrm>
            <a:off x="5376863" y="2489200"/>
            <a:ext cx="301625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602" name="Line 18"/>
          <p:cNvSpPr>
            <a:spLocks noChangeShapeType="1"/>
          </p:cNvSpPr>
          <p:nvPr/>
        </p:nvSpPr>
        <p:spPr bwMode="auto">
          <a:xfrm>
            <a:off x="6381750" y="2489200"/>
            <a:ext cx="0" cy="1220788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603" name="Line 19"/>
          <p:cNvSpPr>
            <a:spLocks noChangeShapeType="1"/>
          </p:cNvSpPr>
          <p:nvPr/>
        </p:nvSpPr>
        <p:spPr bwMode="auto">
          <a:xfrm>
            <a:off x="7386638" y="2489200"/>
            <a:ext cx="0" cy="1220788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604" name="Text Box 20"/>
          <p:cNvSpPr txBox="1">
            <a:spLocks noChangeArrowheads="1"/>
          </p:cNvSpPr>
          <p:nvPr/>
        </p:nvSpPr>
        <p:spPr bwMode="auto">
          <a:xfrm>
            <a:off x="4876800" y="2209800"/>
            <a:ext cx="68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Q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195606" name="Text Box 22"/>
          <p:cNvSpPr txBox="1">
            <a:spLocks noChangeArrowheads="1"/>
          </p:cNvSpPr>
          <p:nvPr/>
        </p:nvSpPr>
        <p:spPr bwMode="auto">
          <a:xfrm>
            <a:off x="8393113" y="3667125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95611" name="Text Box 27"/>
          <p:cNvSpPr txBox="1">
            <a:spLocks noChangeArrowheads="1"/>
          </p:cNvSpPr>
          <p:nvPr/>
        </p:nvSpPr>
        <p:spPr bwMode="auto">
          <a:xfrm>
            <a:off x="5562600" y="24384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95612" name="Text Box 28"/>
          <p:cNvSpPr txBox="1">
            <a:spLocks noChangeArrowheads="1"/>
          </p:cNvSpPr>
          <p:nvPr/>
        </p:nvSpPr>
        <p:spPr bwMode="auto">
          <a:xfrm>
            <a:off x="6096000" y="251460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95613" name="Text Box 29"/>
          <p:cNvSpPr txBox="1">
            <a:spLocks noChangeArrowheads="1"/>
          </p:cNvSpPr>
          <p:nvPr/>
        </p:nvSpPr>
        <p:spPr bwMode="auto">
          <a:xfrm>
            <a:off x="6781800" y="2438400"/>
            <a:ext cx="37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95614" name="Text Box 30"/>
          <p:cNvSpPr txBox="1">
            <a:spLocks noChangeArrowheads="1"/>
          </p:cNvSpPr>
          <p:nvPr/>
        </p:nvSpPr>
        <p:spPr bwMode="auto">
          <a:xfrm>
            <a:off x="7315200" y="2514600"/>
            <a:ext cx="371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95616" name="AutoShape 32"/>
          <p:cNvSpPr>
            <a:spLocks/>
          </p:cNvSpPr>
          <p:nvPr/>
        </p:nvSpPr>
        <p:spPr bwMode="auto">
          <a:xfrm rot="-5400000">
            <a:off x="6842125" y="3122613"/>
            <a:ext cx="84137" cy="1004888"/>
          </a:xfrm>
          <a:prstGeom prst="rightBrace">
            <a:avLst>
              <a:gd name="adj1" fmla="val 99529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587" grpId="0" uiExpand="1" build="p"/>
      <p:bldP spid="19558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E11B3-666F-D040-B9F5-04E8299C5C12}" type="slidenum">
              <a:rPr lang="en-US"/>
              <a:pPr/>
              <a:t>16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Who gets quota rents?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Depends on how quota is administered: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First-come, first-served:  Rents go to whoever gets there before quota is exhausted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Sell (or “auction”) import licenses:  Rents go to government as revenue from sale of licenses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Give away import licenses to domestic people or firms:  those people or firms then get the rents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Give away licenses to foreign firms or governments:  foreigners get the rents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Most common is the last: Give away to foreigners in proportion to their historical exports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6611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B818F4-09D2-104C-BEAE-33AC606E9199}" type="slidenum">
              <a:rPr lang="en-US"/>
              <a:pPr/>
              <a:t>17</a:t>
            </a:fld>
            <a:endParaRPr lang="en-US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Rent Seeking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“Rent Seeking”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Defined as the use of resources in effort to get rents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Examples</a:t>
            </a:r>
          </a:p>
          <a:p>
            <a:pPr lvl="2"/>
            <a:r>
              <a:rPr lang="en-US" dirty="0">
                <a:ea typeface="Arial" pitchFamily="-65" charset="0"/>
                <a:cs typeface="Arial" pitchFamily="-65" charset="0"/>
              </a:rPr>
              <a:t>Faster (thus more costly) transport to win race to border for 1</a:t>
            </a:r>
            <a:r>
              <a:rPr lang="en-US" baseline="30000" dirty="0">
                <a:ea typeface="Arial" pitchFamily="-65" charset="0"/>
                <a:cs typeface="Arial" pitchFamily="-65" charset="0"/>
              </a:rPr>
              <a:t>st</a:t>
            </a:r>
            <a:r>
              <a:rPr lang="en-US" dirty="0">
                <a:ea typeface="Arial" pitchFamily="-65" charset="0"/>
                <a:cs typeface="Arial" pitchFamily="-65" charset="0"/>
              </a:rPr>
              <a:t>-come-1</a:t>
            </a:r>
            <a:r>
              <a:rPr lang="en-US" baseline="30000" dirty="0">
                <a:ea typeface="Arial" pitchFamily="-65" charset="0"/>
                <a:cs typeface="Arial" pitchFamily="-65" charset="0"/>
              </a:rPr>
              <a:t>st</a:t>
            </a:r>
            <a:r>
              <a:rPr lang="en-US" dirty="0">
                <a:ea typeface="Arial" pitchFamily="-65" charset="0"/>
                <a:cs typeface="Arial" pitchFamily="-65" charset="0"/>
              </a:rPr>
              <a:t>-served quota</a:t>
            </a:r>
          </a:p>
          <a:p>
            <a:pPr lvl="2"/>
            <a:r>
              <a:rPr lang="en-US" dirty="0">
                <a:ea typeface="Arial" pitchFamily="-65" charset="0"/>
                <a:cs typeface="Arial" pitchFamily="-65" charset="0"/>
              </a:rPr>
              <a:t>Lobbying legislators to get quota allocations</a:t>
            </a:r>
          </a:p>
          <a:p>
            <a:pPr lvl="2"/>
            <a:r>
              <a:rPr lang="en-US" dirty="0">
                <a:ea typeface="Arial" pitchFamily="-65" charset="0"/>
                <a:cs typeface="Arial" pitchFamily="-65" charset="0"/>
              </a:rPr>
              <a:t>Inefficient production intended to get quota allocations based on market shares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261C0-5982-1243-9B29-6C6D26252DBC}" type="slidenum">
              <a:rPr lang="en-US"/>
              <a:pPr/>
              <a:t>18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a Quota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Effects of quota compared to tariff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Effects on price and quantity at a given time are the same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Arial" pitchFamily="-65" charset="0"/>
                <a:cs typeface="Arial" pitchFamily="-65" charset="0"/>
              </a:rPr>
              <a:t>Hence “tariff equivalent”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Effect on welfare is different if quota rents are lost to rent seeking and/or accrue to foreigners: 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ea typeface="Arial" pitchFamily="-65" charset="0"/>
                <a:cs typeface="Arial" pitchFamily="-65" charset="0"/>
              </a:rPr>
              <a:t>In that case, importing country loses more from quota than from equivalent tariff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What if country is large?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Picture is also same as for tariff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But if quota rent is lost or goes to foreigners, importing country </a:t>
            </a:r>
            <a:r>
              <a:rPr lang="en-US" sz="2400" u="sng" dirty="0">
                <a:ea typeface="Arial" pitchFamily="-65" charset="0"/>
                <a:cs typeface="Arial" pitchFamily="-65" charset="0"/>
              </a:rPr>
              <a:t>cannot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 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5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ight Triangle 31"/>
          <p:cNvSpPr/>
          <p:nvPr/>
        </p:nvSpPr>
        <p:spPr>
          <a:xfrm flipH="1">
            <a:off x="1524000" y="4648200"/>
            <a:ext cx="228600" cy="381000"/>
          </a:xfrm>
          <a:prstGeom prst="rtTriangle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ight Triangle 32"/>
          <p:cNvSpPr/>
          <p:nvPr/>
        </p:nvSpPr>
        <p:spPr>
          <a:xfrm>
            <a:off x="2590800" y="4648200"/>
            <a:ext cx="304800" cy="381000"/>
          </a:xfrm>
          <a:prstGeom prst="rtTriangle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752600" y="4615543"/>
            <a:ext cx="838200" cy="413657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2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1506-C2D3-4E4F-9609-82FEFAEFAB61}" type="slidenum">
              <a:rPr lang="en-US"/>
              <a:pPr/>
              <a:t>19</a:t>
            </a:fld>
            <a:endParaRPr lang="en-US"/>
          </a:p>
        </p:txBody>
      </p:sp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Effects of Quota:  Large Country </a:t>
            </a:r>
            <a:br>
              <a:rPr lang="en-US" sz="4000" dirty="0"/>
            </a:br>
            <a:r>
              <a:rPr lang="en-US" sz="4000" dirty="0"/>
              <a:t>(if Rent given to foreigners)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200" y="1524000"/>
            <a:ext cx="5791200" cy="2895600"/>
          </a:xfrm>
          <a:ln w="28575">
            <a:solidFill>
              <a:srgbClr val="FF00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Domestic Country: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Suppliers gain		+a’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Demanders lose		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−(</a:t>
            </a:r>
            <a:r>
              <a:rPr lang="en-US" sz="2400" dirty="0" err="1">
                <a:ea typeface="Arial" pitchFamily="-65" charset="0"/>
                <a:cs typeface="Arial" pitchFamily="-65" charset="0"/>
              </a:rPr>
              <a:t>a’+b’+c’+d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’)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Net effect on country =	−(</a:t>
            </a:r>
            <a:r>
              <a:rPr lang="en-US" sz="2400" dirty="0" err="1">
                <a:ea typeface="Arial" pitchFamily="-65" charset="0"/>
                <a:cs typeface="Arial" pitchFamily="-65" charset="0"/>
              </a:rPr>
              <a:t>b’+c’+d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’)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Foreign Country: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License holders gain	+(</a:t>
            </a:r>
            <a:r>
              <a:rPr lang="en-US" sz="2400" dirty="0" err="1">
                <a:ea typeface="Arial" pitchFamily="-65" charset="0"/>
                <a:cs typeface="Arial" pitchFamily="-65" charset="0"/>
              </a:rPr>
              <a:t>c’+e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’)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(Suppliers/Demanders also lose)</a:t>
            </a:r>
          </a:p>
          <a:p>
            <a:pPr>
              <a:lnSpc>
                <a:spcPct val="90000"/>
              </a:lnSpc>
            </a:pPr>
            <a:endParaRPr lang="en-US" sz="2400" dirty="0">
              <a:ea typeface="Arial" pitchFamily="-65" charset="0"/>
              <a:cs typeface="Arial" pitchFamily="-65" charset="0"/>
            </a:endParaRPr>
          </a:p>
          <a:p>
            <a:pPr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39620" name="Line 4"/>
          <p:cNvSpPr>
            <a:spLocks noChangeShapeType="1"/>
          </p:cNvSpPr>
          <p:nvPr/>
        </p:nvSpPr>
        <p:spPr bwMode="auto">
          <a:xfrm>
            <a:off x="3200400" y="2743200"/>
            <a:ext cx="510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22" name="Text Box 6"/>
          <p:cNvSpPr txBox="1">
            <a:spLocks noChangeArrowheads="1"/>
          </p:cNvSpPr>
          <p:nvPr/>
        </p:nvSpPr>
        <p:spPr bwMode="auto">
          <a:xfrm>
            <a:off x="457200" y="1371600"/>
            <a:ext cx="213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/>
              <a:t>Summary:</a:t>
            </a:r>
          </a:p>
        </p:txBody>
      </p:sp>
      <p:sp>
        <p:nvSpPr>
          <p:cNvPr id="239623" name="AutoShape 7"/>
          <p:cNvSpPr>
            <a:spLocks noChangeAspect="1" noChangeArrowheads="1"/>
          </p:cNvSpPr>
          <p:nvPr/>
        </p:nvSpPr>
        <p:spPr bwMode="auto">
          <a:xfrm>
            <a:off x="1066800" y="3200400"/>
            <a:ext cx="3363913" cy="296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24" name="Line 8"/>
          <p:cNvSpPr>
            <a:spLocks noChangeShapeType="1"/>
          </p:cNvSpPr>
          <p:nvPr/>
        </p:nvSpPr>
        <p:spPr bwMode="auto">
          <a:xfrm>
            <a:off x="912813" y="3244850"/>
            <a:ext cx="0" cy="2655888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25" name="Line 9"/>
          <p:cNvSpPr>
            <a:spLocks noChangeShapeType="1"/>
          </p:cNvSpPr>
          <p:nvPr/>
        </p:nvSpPr>
        <p:spPr bwMode="auto">
          <a:xfrm>
            <a:off x="912813" y="5900738"/>
            <a:ext cx="26543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26" name="Line 10"/>
          <p:cNvSpPr>
            <a:spLocks noChangeShapeType="1"/>
          </p:cNvSpPr>
          <p:nvPr/>
        </p:nvSpPr>
        <p:spPr bwMode="auto">
          <a:xfrm flipH="1">
            <a:off x="1177925" y="3421063"/>
            <a:ext cx="1239838" cy="22129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27" name="Line 11"/>
          <p:cNvSpPr>
            <a:spLocks noChangeShapeType="1"/>
          </p:cNvSpPr>
          <p:nvPr/>
        </p:nvSpPr>
        <p:spPr bwMode="auto">
          <a:xfrm>
            <a:off x="1841500" y="3421063"/>
            <a:ext cx="1416050" cy="2212975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28" name="Line 12"/>
          <p:cNvSpPr>
            <a:spLocks noChangeShapeType="1"/>
          </p:cNvSpPr>
          <p:nvPr/>
        </p:nvSpPr>
        <p:spPr bwMode="auto">
          <a:xfrm>
            <a:off x="912813" y="5014913"/>
            <a:ext cx="2522537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29" name="Text Box 13"/>
          <p:cNvSpPr txBox="1">
            <a:spLocks noChangeArrowheads="1"/>
          </p:cNvSpPr>
          <p:nvPr/>
        </p:nvSpPr>
        <p:spPr bwMode="auto">
          <a:xfrm>
            <a:off x="2373313" y="3244850"/>
            <a:ext cx="30956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1400">
                <a:solidFill>
                  <a:srgbClr val="000000"/>
                </a:solidFill>
              </a:rPr>
              <a:t>S</a:t>
            </a:r>
            <a:endParaRPr lang="en-US"/>
          </a:p>
        </p:txBody>
      </p:sp>
      <p:sp>
        <p:nvSpPr>
          <p:cNvPr id="239630" name="Text Box 14"/>
          <p:cNvSpPr txBox="1">
            <a:spLocks noChangeArrowheads="1"/>
          </p:cNvSpPr>
          <p:nvPr/>
        </p:nvSpPr>
        <p:spPr bwMode="auto">
          <a:xfrm>
            <a:off x="3213100" y="5502275"/>
            <a:ext cx="311150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1400">
                <a:solidFill>
                  <a:srgbClr val="000000"/>
                </a:solidFill>
              </a:rPr>
              <a:t>D</a:t>
            </a:r>
            <a:endParaRPr lang="en-US"/>
          </a:p>
        </p:txBody>
      </p:sp>
      <p:sp>
        <p:nvSpPr>
          <p:cNvPr id="239631" name="Text Box 15"/>
          <p:cNvSpPr txBox="1">
            <a:spLocks noChangeArrowheads="1"/>
          </p:cNvSpPr>
          <p:nvPr/>
        </p:nvSpPr>
        <p:spPr bwMode="auto">
          <a:xfrm>
            <a:off x="646113" y="3200400"/>
            <a:ext cx="354012" cy="25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1400">
                <a:solidFill>
                  <a:srgbClr val="000000"/>
                </a:solidFill>
              </a:rPr>
              <a:t>P</a:t>
            </a:r>
            <a:endParaRPr lang="en-US"/>
          </a:p>
        </p:txBody>
      </p:sp>
      <p:sp>
        <p:nvSpPr>
          <p:cNvPr id="239632" name="Line 16"/>
          <p:cNvSpPr>
            <a:spLocks noChangeShapeType="1"/>
          </p:cNvSpPr>
          <p:nvPr/>
        </p:nvSpPr>
        <p:spPr bwMode="auto">
          <a:xfrm>
            <a:off x="1531938" y="5059363"/>
            <a:ext cx="0" cy="841375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33" name="Line 17"/>
          <p:cNvSpPr>
            <a:spLocks noChangeShapeType="1"/>
          </p:cNvSpPr>
          <p:nvPr/>
        </p:nvSpPr>
        <p:spPr bwMode="auto">
          <a:xfrm>
            <a:off x="2859088" y="5059363"/>
            <a:ext cx="0" cy="841375"/>
          </a:xfrm>
          <a:prstGeom prst="line">
            <a:avLst/>
          </a:prstGeom>
          <a:noFill/>
          <a:ln w="28575">
            <a:solidFill>
              <a:srgbClr val="000000"/>
            </a:solidFill>
            <a:prstDash val="lg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34" name="Line 18"/>
          <p:cNvSpPr>
            <a:spLocks noChangeShapeType="1"/>
          </p:cNvSpPr>
          <p:nvPr/>
        </p:nvSpPr>
        <p:spPr bwMode="auto">
          <a:xfrm>
            <a:off x="912813" y="4616450"/>
            <a:ext cx="2522537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35" name="Line 19"/>
          <p:cNvSpPr>
            <a:spLocks noChangeShapeType="1"/>
          </p:cNvSpPr>
          <p:nvPr/>
        </p:nvSpPr>
        <p:spPr bwMode="auto">
          <a:xfrm>
            <a:off x="1752600" y="4616450"/>
            <a:ext cx="0" cy="1284288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36" name="Line 20"/>
          <p:cNvSpPr>
            <a:spLocks noChangeShapeType="1"/>
          </p:cNvSpPr>
          <p:nvPr/>
        </p:nvSpPr>
        <p:spPr bwMode="auto">
          <a:xfrm>
            <a:off x="2593975" y="4616450"/>
            <a:ext cx="0" cy="1284288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37" name="Text Box 21"/>
          <p:cNvSpPr txBox="1">
            <a:spLocks noChangeArrowheads="1"/>
          </p:cNvSpPr>
          <p:nvPr/>
        </p:nvSpPr>
        <p:spPr bwMode="auto">
          <a:xfrm>
            <a:off x="3435350" y="5856288"/>
            <a:ext cx="309563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1400">
                <a:solidFill>
                  <a:srgbClr val="000000"/>
                </a:solidFill>
              </a:rPr>
              <a:t>Q</a:t>
            </a:r>
            <a:endParaRPr lang="en-US"/>
          </a:p>
        </p:txBody>
      </p:sp>
      <p:sp>
        <p:nvSpPr>
          <p:cNvPr id="239638" name="Text Box 22"/>
          <p:cNvSpPr txBox="1">
            <a:spLocks noChangeArrowheads="1"/>
          </p:cNvSpPr>
          <p:nvPr/>
        </p:nvSpPr>
        <p:spPr bwMode="auto">
          <a:xfrm>
            <a:off x="1098550" y="4584700"/>
            <a:ext cx="42545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a’</a:t>
            </a:r>
            <a:endParaRPr lang="en-US" dirty="0"/>
          </a:p>
        </p:txBody>
      </p:sp>
      <p:sp>
        <p:nvSpPr>
          <p:cNvPr id="239639" name="Text Box 23"/>
          <p:cNvSpPr txBox="1">
            <a:spLocks noChangeArrowheads="1"/>
          </p:cNvSpPr>
          <p:nvPr/>
        </p:nvSpPr>
        <p:spPr bwMode="auto">
          <a:xfrm>
            <a:off x="1536700" y="4687888"/>
            <a:ext cx="368300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b’</a:t>
            </a:r>
            <a:endParaRPr lang="en-US" dirty="0"/>
          </a:p>
        </p:txBody>
      </p:sp>
      <p:sp>
        <p:nvSpPr>
          <p:cNvPr id="239640" name="Text Box 24"/>
          <p:cNvSpPr txBox="1">
            <a:spLocks noChangeArrowheads="1"/>
          </p:cNvSpPr>
          <p:nvPr/>
        </p:nvSpPr>
        <p:spPr bwMode="auto">
          <a:xfrm>
            <a:off x="2049463" y="4581525"/>
            <a:ext cx="309562" cy="37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c’</a:t>
            </a:r>
            <a:endParaRPr lang="en-US" dirty="0"/>
          </a:p>
        </p:txBody>
      </p:sp>
      <p:sp>
        <p:nvSpPr>
          <p:cNvPr id="239641" name="Text Box 25"/>
          <p:cNvSpPr txBox="1">
            <a:spLocks noChangeArrowheads="1"/>
          </p:cNvSpPr>
          <p:nvPr/>
        </p:nvSpPr>
        <p:spPr bwMode="auto">
          <a:xfrm>
            <a:off x="2562224" y="4683125"/>
            <a:ext cx="40957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d’</a:t>
            </a:r>
            <a:endParaRPr lang="en-US" dirty="0"/>
          </a:p>
        </p:txBody>
      </p:sp>
      <p:sp>
        <p:nvSpPr>
          <p:cNvPr id="239642" name="Line 26"/>
          <p:cNvSpPr>
            <a:spLocks noChangeShapeType="1"/>
          </p:cNvSpPr>
          <p:nvPr/>
        </p:nvSpPr>
        <p:spPr bwMode="auto">
          <a:xfrm>
            <a:off x="912813" y="4395788"/>
            <a:ext cx="2522537" cy="0"/>
          </a:xfrm>
          <a:prstGeom prst="line">
            <a:avLst/>
          </a:prstGeom>
          <a:noFill/>
          <a:ln w="38100">
            <a:solidFill>
              <a:srgbClr val="000000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43" name="Line 27"/>
          <p:cNvSpPr>
            <a:spLocks noChangeShapeType="1"/>
          </p:cNvSpPr>
          <p:nvPr/>
        </p:nvSpPr>
        <p:spPr bwMode="auto">
          <a:xfrm>
            <a:off x="912813" y="5237163"/>
            <a:ext cx="2522537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9644" name="Text Box 28"/>
          <p:cNvSpPr txBox="1">
            <a:spLocks noChangeArrowheads="1"/>
          </p:cNvSpPr>
          <p:nvPr/>
        </p:nvSpPr>
        <p:spPr bwMode="auto">
          <a:xfrm>
            <a:off x="2038350" y="4910138"/>
            <a:ext cx="40005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52842" tIns="26421" rIns="52842" bIns="26421">
            <a:prstTxWarp prst="textNoShape">
              <a:avLst/>
            </a:prstTxWarp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e’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4" grpId="0" animBg="1"/>
      <p:bldP spid="239619" grpId="0" uiExpand="1" build="p" animBg="1"/>
      <p:bldP spid="2396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A62E-F8C3-204F-94C0-2E8B5169F02F}" type="slidenum">
              <a:rPr lang="en-US"/>
              <a:pPr/>
              <a:t>2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Outline:  Nontariff Barriers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What Are </a:t>
            </a:r>
            <a:r>
              <a:rPr lang="en-US" sz="2400" dirty="0" err="1"/>
              <a:t>NTBs</a:t>
            </a:r>
            <a:r>
              <a:rPr lang="en-US" sz="2400" dirty="0"/>
              <a:t>?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Quotas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Effects Equivalent to Tariffs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Who Gets the Rents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Other </a:t>
            </a:r>
            <a:r>
              <a:rPr lang="en-US" sz="2400" dirty="0" err="1"/>
              <a:t>NTBs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Tariff-Rate Quotas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Voluntary Export Restraints (</a:t>
            </a:r>
            <a:r>
              <a:rPr lang="en-US" sz="2000" dirty="0" err="1"/>
              <a:t>VERs</a:t>
            </a:r>
            <a:r>
              <a:rPr lang="en-US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Variable Levies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Government Procurement Regulations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Customs Procedures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Standards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Unfair Trade Laws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Export taxes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Subsidies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314EB-38D2-9244-8AA1-1147A069C30B}" type="slidenum">
              <a:rPr lang="en-US"/>
              <a:pPr/>
              <a:t>20</a:t>
            </a:fld>
            <a:endParaRPr lang="en-US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a Quota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Other effects of a quota</a:t>
            </a:r>
          </a:p>
          <a:p>
            <a:pPr lvl="1"/>
            <a:r>
              <a:rPr lang="en-US" dirty="0"/>
              <a:t>Quality upgrading</a:t>
            </a:r>
          </a:p>
          <a:p>
            <a:pPr lvl="2"/>
            <a:r>
              <a:rPr lang="en-US" dirty="0">
                <a:ea typeface="Arial" pitchFamily="-65" charset="0"/>
                <a:cs typeface="Arial" pitchFamily="-65" charset="0"/>
              </a:rPr>
              <a:t>Limited to a fixed quantity, foreign exporters seek higher value by improving quality and charging higher price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Like a tariff, quota may induce foreign firms to produce here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Unlike a tariff, the quota becomes more restrictive if foreign supply increases or world price drops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15F1-C425-C045-8CD7-60FB6C45E507}" type="slidenum">
              <a:rPr lang="en-US"/>
              <a:pPr/>
              <a:t>21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Effects of a Fall in World Price</a:t>
            </a:r>
          </a:p>
        </p:txBody>
      </p:sp>
      <p:sp>
        <p:nvSpPr>
          <p:cNvPr id="241667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68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69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0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1" name="Line 7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2" name="Line 8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3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241674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241675" name="Text Box 11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241676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241677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8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9" name="Line 1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80" name="Line 16"/>
          <p:cNvSpPr>
            <a:spLocks noChangeShapeType="1"/>
          </p:cNvSpPr>
          <p:nvPr/>
        </p:nvSpPr>
        <p:spPr bwMode="auto">
          <a:xfrm>
            <a:off x="40386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81" name="Line 17"/>
          <p:cNvSpPr>
            <a:spLocks noChangeShapeType="1"/>
          </p:cNvSpPr>
          <p:nvPr/>
        </p:nvSpPr>
        <p:spPr bwMode="auto">
          <a:xfrm>
            <a:off x="54864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82" name="Text Box 18"/>
          <p:cNvSpPr txBox="1">
            <a:spLocks noChangeArrowheads="1"/>
          </p:cNvSpPr>
          <p:nvPr/>
        </p:nvSpPr>
        <p:spPr bwMode="auto">
          <a:xfrm>
            <a:off x="205740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Q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1683" name="AutoShape 19"/>
          <p:cNvSpPr>
            <a:spLocks/>
          </p:cNvSpPr>
          <p:nvPr/>
        </p:nvSpPr>
        <p:spPr bwMode="auto">
          <a:xfrm>
            <a:off x="1981200" y="358140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84" name="Text Box 20"/>
          <p:cNvSpPr txBox="1">
            <a:spLocks noChangeArrowheads="1"/>
          </p:cNvSpPr>
          <p:nvPr/>
        </p:nvSpPr>
        <p:spPr bwMode="auto">
          <a:xfrm rot="-1391916">
            <a:off x="304800" y="3581400"/>
            <a:ext cx="16557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Tariff Equivalent</a:t>
            </a:r>
          </a:p>
        </p:txBody>
      </p:sp>
      <p:sp>
        <p:nvSpPr>
          <p:cNvPr id="241685" name="Text Box 21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241686" name="Text Box 22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41687" name="Text Box 23"/>
          <p:cNvSpPr txBox="1">
            <a:spLocks noChangeArrowheads="1"/>
          </p:cNvSpPr>
          <p:nvPr/>
        </p:nvSpPr>
        <p:spPr bwMode="auto">
          <a:xfrm>
            <a:off x="3810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S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1688" name="Text Box 24"/>
          <p:cNvSpPr txBox="1">
            <a:spLocks noChangeArrowheads="1"/>
          </p:cNvSpPr>
          <p:nvPr/>
        </p:nvSpPr>
        <p:spPr bwMode="auto">
          <a:xfrm>
            <a:off x="5029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D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1689" name="Text Box 25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41694" name="Text Box 30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241697" name="AutoShape 33"/>
          <p:cNvSpPr>
            <a:spLocks/>
          </p:cNvSpPr>
          <p:nvPr/>
        </p:nvSpPr>
        <p:spPr bwMode="auto">
          <a:xfrm rot="-5400000">
            <a:off x="4686300" y="49149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98" name="Text Box 34"/>
          <p:cNvSpPr txBox="1">
            <a:spLocks noChangeArrowheads="1"/>
          </p:cNvSpPr>
          <p:nvPr/>
        </p:nvSpPr>
        <p:spPr bwMode="auto">
          <a:xfrm>
            <a:off x="4267200" y="518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  <p:sp>
        <p:nvSpPr>
          <p:cNvPr id="241699" name="Line 35"/>
          <p:cNvSpPr>
            <a:spLocks noChangeShapeType="1"/>
          </p:cNvSpPr>
          <p:nvPr/>
        </p:nvSpPr>
        <p:spPr bwMode="auto">
          <a:xfrm>
            <a:off x="2590800" y="4800600"/>
            <a:ext cx="434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700" name="Text Box 36"/>
          <p:cNvSpPr txBox="1">
            <a:spLocks noChangeArrowheads="1"/>
          </p:cNvSpPr>
          <p:nvPr/>
        </p:nvSpPr>
        <p:spPr bwMode="auto">
          <a:xfrm>
            <a:off x="1981200" y="4572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P</a:t>
            </a:r>
            <a:r>
              <a:rPr lang="en-US" sz="2400" baseline="-25000">
                <a:solidFill>
                  <a:srgbClr val="0000FF"/>
                </a:solidFill>
              </a:rPr>
              <a:t>W</a:t>
            </a:r>
            <a:r>
              <a:rPr lang="en-US" sz="2400">
                <a:solidFill>
                  <a:srgbClr val="0000FF"/>
                </a:solidFill>
                <a:ea typeface="Arial" pitchFamily="-65" charset="0"/>
                <a:cs typeface="Arial" pitchFamily="-65" charset="0"/>
              </a:rPr>
              <a:t>′</a:t>
            </a:r>
          </a:p>
        </p:txBody>
      </p:sp>
      <p:sp>
        <p:nvSpPr>
          <p:cNvPr id="241701" name="AutoShape 37"/>
          <p:cNvSpPr>
            <a:spLocks/>
          </p:cNvSpPr>
          <p:nvPr/>
        </p:nvSpPr>
        <p:spPr bwMode="auto">
          <a:xfrm>
            <a:off x="1905000" y="3581400"/>
            <a:ext cx="76200" cy="1219200"/>
          </a:xfrm>
          <a:prstGeom prst="leftBrace">
            <a:avLst>
              <a:gd name="adj1" fmla="val 133333"/>
              <a:gd name="adj2" fmla="val 50000"/>
            </a:avLst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702" name="Line 38"/>
          <p:cNvSpPr>
            <a:spLocks noChangeShapeType="1"/>
          </p:cNvSpPr>
          <p:nvPr/>
        </p:nvSpPr>
        <p:spPr bwMode="auto">
          <a:xfrm>
            <a:off x="2743200" y="4343400"/>
            <a:ext cx="0" cy="4572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703" name="Text Box 39"/>
          <p:cNvSpPr txBox="1">
            <a:spLocks noChangeArrowheads="1"/>
          </p:cNvSpPr>
          <p:nvPr/>
        </p:nvSpPr>
        <p:spPr bwMode="auto">
          <a:xfrm rot="-1391916">
            <a:off x="533400" y="4267200"/>
            <a:ext cx="16557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Grows</a:t>
            </a:r>
          </a:p>
        </p:txBody>
      </p:sp>
      <p:sp>
        <p:nvSpPr>
          <p:cNvPr id="241704" name="Line 40"/>
          <p:cNvSpPr>
            <a:spLocks noChangeShapeType="1"/>
          </p:cNvSpPr>
          <p:nvPr/>
        </p:nvSpPr>
        <p:spPr bwMode="auto">
          <a:xfrm>
            <a:off x="2590800" y="4038600"/>
            <a:ext cx="228600" cy="0"/>
          </a:xfrm>
          <a:prstGeom prst="lin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705" name="Text Box 41"/>
          <p:cNvSpPr txBox="1">
            <a:spLocks noChangeArrowheads="1"/>
          </p:cNvSpPr>
          <p:nvPr/>
        </p:nvSpPr>
        <p:spPr bwMode="auto">
          <a:xfrm>
            <a:off x="2057400" y="38100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B050"/>
                </a:solidFill>
              </a:rPr>
              <a:t>P</a:t>
            </a:r>
            <a:r>
              <a:rPr lang="en-US" sz="2400" baseline="-25000" dirty="0">
                <a:solidFill>
                  <a:srgbClr val="00B050"/>
                </a:solidFill>
              </a:rPr>
              <a:t>T</a:t>
            </a:r>
            <a:r>
              <a:rPr lang="en-US" sz="2400" dirty="0">
                <a:solidFill>
                  <a:srgbClr val="00FF00"/>
                </a:solidFill>
                <a:ea typeface="Arial" pitchFamily="-65" charset="0"/>
                <a:cs typeface="Arial" pitchFamily="-65" charset="0"/>
              </a:rPr>
              <a:t>′</a:t>
            </a:r>
          </a:p>
        </p:txBody>
      </p:sp>
      <p:sp>
        <p:nvSpPr>
          <p:cNvPr id="241706" name="Text Box 42"/>
          <p:cNvSpPr txBox="1">
            <a:spLocks noChangeArrowheads="1"/>
          </p:cNvSpPr>
          <p:nvPr/>
        </p:nvSpPr>
        <p:spPr bwMode="auto">
          <a:xfrm rot="1884489">
            <a:off x="6937132" y="1889581"/>
            <a:ext cx="16557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>
                <a:solidFill>
                  <a:srgbClr val="00B050"/>
                </a:solidFill>
              </a:rPr>
              <a:t>With Tariff, Domestic Price Would Fall to P</a:t>
            </a:r>
            <a:r>
              <a:rPr lang="en-US" sz="2400" baseline="-25000" dirty="0">
                <a:solidFill>
                  <a:srgbClr val="00B050"/>
                </a:solidFill>
              </a:rPr>
              <a:t>T</a:t>
            </a:r>
            <a:r>
              <a:rPr lang="en-US" sz="2400" dirty="0">
                <a:solidFill>
                  <a:srgbClr val="00B050"/>
                </a:solidFill>
                <a:ea typeface="Arial" pitchFamily="-65" charset="0"/>
                <a:cs typeface="Arial" pitchFamily="-65" charset="0"/>
              </a:rPr>
              <a:t>′</a:t>
            </a:r>
          </a:p>
        </p:txBody>
      </p:sp>
      <p:sp>
        <p:nvSpPr>
          <p:cNvPr id="241707" name="Freeform 43"/>
          <p:cNvSpPr>
            <a:spLocks/>
          </p:cNvSpPr>
          <p:nvPr/>
        </p:nvSpPr>
        <p:spPr bwMode="auto">
          <a:xfrm>
            <a:off x="2895600" y="3657600"/>
            <a:ext cx="4495800" cy="495300"/>
          </a:xfrm>
          <a:custGeom>
            <a:avLst/>
            <a:gdLst/>
            <a:ahLst/>
            <a:cxnLst>
              <a:cxn ang="0">
                <a:pos x="2832" y="0"/>
              </a:cxn>
              <a:cxn ang="0">
                <a:pos x="2448" y="240"/>
              </a:cxn>
              <a:cxn ang="0">
                <a:pos x="1968" y="48"/>
              </a:cxn>
              <a:cxn ang="0">
                <a:pos x="1296" y="288"/>
              </a:cxn>
              <a:cxn ang="0">
                <a:pos x="672" y="96"/>
              </a:cxn>
              <a:cxn ang="0">
                <a:pos x="240" y="288"/>
              </a:cxn>
              <a:cxn ang="0">
                <a:pos x="0" y="240"/>
              </a:cxn>
            </a:cxnLst>
            <a:rect l="0" t="0" r="r" b="b"/>
            <a:pathLst>
              <a:path w="2832" h="312">
                <a:moveTo>
                  <a:pt x="2832" y="0"/>
                </a:moveTo>
                <a:cubicBezTo>
                  <a:pt x="2712" y="116"/>
                  <a:pt x="2592" y="232"/>
                  <a:pt x="2448" y="240"/>
                </a:cubicBezTo>
                <a:cubicBezTo>
                  <a:pt x="2304" y="248"/>
                  <a:pt x="2160" y="40"/>
                  <a:pt x="1968" y="48"/>
                </a:cubicBezTo>
                <a:cubicBezTo>
                  <a:pt x="1776" y="56"/>
                  <a:pt x="1512" y="280"/>
                  <a:pt x="1296" y="288"/>
                </a:cubicBezTo>
                <a:cubicBezTo>
                  <a:pt x="1080" y="296"/>
                  <a:pt x="848" y="96"/>
                  <a:pt x="672" y="96"/>
                </a:cubicBezTo>
                <a:cubicBezTo>
                  <a:pt x="496" y="96"/>
                  <a:pt x="352" y="264"/>
                  <a:pt x="240" y="288"/>
                </a:cubicBezTo>
                <a:cubicBezTo>
                  <a:pt x="128" y="312"/>
                  <a:pt x="40" y="248"/>
                  <a:pt x="0" y="240"/>
                </a:cubicBezTo>
              </a:path>
            </a:pathLst>
          </a:custGeom>
          <a:noFill/>
          <a:ln w="9525">
            <a:solidFill>
              <a:srgbClr val="00B050"/>
            </a:solidFill>
            <a:round/>
            <a:headEnd type="none" w="med" len="med"/>
            <a:tailEnd type="arrow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99" grpId="0" animBg="1"/>
      <p:bldP spid="241700" grpId="0"/>
      <p:bldP spid="241701" grpId="0" animBg="1"/>
      <p:bldP spid="241702" grpId="0" animBg="1"/>
      <p:bldP spid="241703" grpId="0"/>
      <p:bldP spid="241704" grpId="0" animBg="1"/>
      <p:bldP spid="241705" grpId="0"/>
      <p:bldP spid="241706" grpId="0"/>
      <p:bldP spid="24170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a Fall in World Price</a:t>
            </a:r>
          </a:p>
        </p:txBody>
      </p:sp>
      <p:sp>
        <p:nvSpPr>
          <p:cNvPr id="40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r>
              <a:rPr lang="en-US" dirty="0"/>
              <a:t>Many things do </a:t>
            </a:r>
            <a:r>
              <a:rPr lang="en-US" u="sng" dirty="0"/>
              <a:t>not</a:t>
            </a:r>
            <a:r>
              <a:rPr lang="en-US" dirty="0"/>
              <a:t> change: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Domestic price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Domestic quantity supplied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Domestic quantity demanded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Quantity of imports (fixed by quota)</a:t>
            </a:r>
          </a:p>
          <a:p>
            <a:r>
              <a:rPr lang="en-US" dirty="0">
                <a:ea typeface="Arial" pitchFamily="-65" charset="0"/>
                <a:cs typeface="Arial" pitchFamily="-65" charset="0"/>
              </a:rPr>
              <a:t>What </a:t>
            </a:r>
            <a:r>
              <a:rPr lang="en-US" u="sng" dirty="0">
                <a:ea typeface="Arial" pitchFamily="-65" charset="0"/>
                <a:cs typeface="Arial" pitchFamily="-65" charset="0"/>
              </a:rPr>
              <a:t>does</a:t>
            </a:r>
            <a:r>
              <a:rPr lang="en-US" dirty="0">
                <a:ea typeface="Arial" pitchFamily="-65" charset="0"/>
                <a:cs typeface="Arial" pitchFamily="-65" charset="0"/>
              </a:rPr>
              <a:t> change?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Tariff equivalent increases</a:t>
            </a:r>
          </a:p>
          <a:p>
            <a:pPr lvl="1"/>
            <a:r>
              <a:rPr lang="en-US" dirty="0">
                <a:ea typeface="Arial" pitchFamily="-65" charset="0"/>
                <a:cs typeface="Arial" pitchFamily="-65" charset="0"/>
              </a:rPr>
              <a:t>Rents from quota increase</a:t>
            </a:r>
          </a:p>
          <a:p>
            <a:pPr lvl="1"/>
            <a:endParaRPr lang="en-US" dirty="0">
              <a:ea typeface="Arial" pitchFamily="-65" charset="0"/>
              <a:cs typeface="Arial" pitchFamily="-65" charset="0"/>
            </a:endParaRPr>
          </a:p>
          <a:p>
            <a:pPr lvl="1"/>
            <a:endParaRPr lang="en-US" dirty="0">
              <a:ea typeface="Arial" pitchFamily="-65" charset="0"/>
              <a:cs typeface="Arial" pitchFamily="-65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780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If the rise is small, this is just the reverse of what happened with a fall in world price</a:t>
            </a:r>
          </a:p>
          <a:p>
            <a:r>
              <a:rPr lang="en-US" sz="2800" dirty="0"/>
              <a:t>But if the rise in world price is large enough, then</a:t>
            </a:r>
          </a:p>
          <a:p>
            <a:pPr lvl="1"/>
            <a:r>
              <a:rPr lang="en-US" sz="2400" dirty="0"/>
              <a:t>The quota ceases to be binding</a:t>
            </a:r>
          </a:p>
          <a:p>
            <a:pPr lvl="1"/>
            <a:r>
              <a:rPr lang="en-US" sz="2400" dirty="0"/>
              <a:t>Tariff equivalent of quota becomes, and stays, zero</a:t>
            </a:r>
          </a:p>
          <a:p>
            <a:pPr lvl="1"/>
            <a:r>
              <a:rPr lang="en-US" sz="2400" dirty="0"/>
              <a:t>Domestic price becomes</a:t>
            </a:r>
          </a:p>
          <a:p>
            <a:pPr lvl="2"/>
            <a:r>
              <a:rPr lang="en-US" sz="2200" dirty="0"/>
              <a:t>Equal to world price, and</a:t>
            </a:r>
          </a:p>
          <a:p>
            <a:pPr lvl="2"/>
            <a:r>
              <a:rPr lang="en-US" sz="2200" dirty="0"/>
              <a:t>Rises with it</a:t>
            </a:r>
          </a:p>
          <a:p>
            <a:r>
              <a:rPr lang="en-US" sz="3000" dirty="0"/>
              <a:t>This last is what we saw in the graph of the price of sugar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1A0A-AEF6-4E45-B072-88F3A81096F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/>
              <a:t>Effects of a Rise in World Price</a:t>
            </a:r>
          </a:p>
        </p:txBody>
      </p:sp>
    </p:spTree>
    <p:extLst>
      <p:ext uri="{BB962C8B-B14F-4D97-AF65-F5344CB8AC3E}">
        <p14:creationId xmlns:p14="http://schemas.microsoft.com/office/powerpoint/2010/main" val="1607172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1A0A-AEF6-4E45-B072-88F3A81096FB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71600"/>
            <a:ext cx="9144000" cy="36242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6019800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</a:t>
            </a:r>
            <a:r>
              <a:rPr lang="en-US" sz="1600" dirty="0" err="1"/>
              <a:t>public.wsu.edu</a:t>
            </a:r>
            <a:r>
              <a:rPr lang="en-US" sz="1600" dirty="0"/>
              <a:t>/~</a:t>
            </a:r>
            <a:r>
              <a:rPr lang="en-US" sz="1600" dirty="0" err="1"/>
              <a:t>hallagan</a:t>
            </a:r>
            <a:r>
              <a:rPr lang="en-US" sz="1600" dirty="0"/>
              <a:t>/EconS327/weeks/week5/Sugar/Sugarquota301.html</a:t>
            </a:r>
          </a:p>
        </p:txBody>
      </p:sp>
    </p:spTree>
    <p:extLst>
      <p:ext uri="{BB962C8B-B14F-4D97-AF65-F5344CB8AC3E}">
        <p14:creationId xmlns:p14="http://schemas.microsoft.com/office/powerpoint/2010/main" val="10345581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3515F1-C425-C045-8CD7-60FB6C45E507}" type="slidenum">
              <a:rPr lang="en-US"/>
              <a:pPr/>
              <a:t>25</a:t>
            </a:fld>
            <a:endParaRPr lang="en-US"/>
          </a:p>
        </p:txBody>
      </p:sp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Effects of a Rise in World Price</a:t>
            </a:r>
          </a:p>
        </p:txBody>
      </p:sp>
      <p:sp>
        <p:nvSpPr>
          <p:cNvPr id="241667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68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69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0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1" name="Line 7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2" name="Line 8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3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241674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241675" name="Text Box 11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241676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241677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8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79" name="Line 15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80" name="Line 16"/>
          <p:cNvSpPr>
            <a:spLocks noChangeShapeType="1"/>
          </p:cNvSpPr>
          <p:nvPr/>
        </p:nvSpPr>
        <p:spPr bwMode="auto">
          <a:xfrm>
            <a:off x="40386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81" name="Line 17"/>
          <p:cNvSpPr>
            <a:spLocks noChangeShapeType="1"/>
          </p:cNvSpPr>
          <p:nvPr/>
        </p:nvSpPr>
        <p:spPr bwMode="auto">
          <a:xfrm>
            <a:off x="54864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82" name="Text Box 18"/>
          <p:cNvSpPr txBox="1">
            <a:spLocks noChangeArrowheads="1"/>
          </p:cNvSpPr>
          <p:nvPr/>
        </p:nvSpPr>
        <p:spPr bwMode="auto">
          <a:xfrm>
            <a:off x="205740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baseline="-25000" dirty="0">
                <a:solidFill>
                  <a:srgbClr val="FF0000"/>
                </a:solidFill>
              </a:rPr>
              <a:t>Q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41685" name="Text Box 21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241686" name="Text Box 22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41687" name="Text Box 23"/>
          <p:cNvSpPr txBox="1">
            <a:spLocks noChangeArrowheads="1"/>
          </p:cNvSpPr>
          <p:nvPr/>
        </p:nvSpPr>
        <p:spPr bwMode="auto">
          <a:xfrm>
            <a:off x="3810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S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1688" name="Text Box 24"/>
          <p:cNvSpPr txBox="1">
            <a:spLocks noChangeArrowheads="1"/>
          </p:cNvSpPr>
          <p:nvPr/>
        </p:nvSpPr>
        <p:spPr bwMode="auto">
          <a:xfrm>
            <a:off x="5029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D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41689" name="Text Box 25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41694" name="Text Box 30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241697" name="AutoShape 33"/>
          <p:cNvSpPr>
            <a:spLocks/>
          </p:cNvSpPr>
          <p:nvPr/>
        </p:nvSpPr>
        <p:spPr bwMode="auto">
          <a:xfrm rot="-5400000">
            <a:off x="4686300" y="49149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698" name="Text Box 34"/>
          <p:cNvSpPr txBox="1">
            <a:spLocks noChangeArrowheads="1"/>
          </p:cNvSpPr>
          <p:nvPr/>
        </p:nvSpPr>
        <p:spPr bwMode="auto">
          <a:xfrm>
            <a:off x="4267200" y="5181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  <p:sp>
        <p:nvSpPr>
          <p:cNvPr id="241699" name="Line 35"/>
          <p:cNvSpPr>
            <a:spLocks noChangeShapeType="1"/>
          </p:cNvSpPr>
          <p:nvPr/>
        </p:nvSpPr>
        <p:spPr bwMode="auto">
          <a:xfrm>
            <a:off x="2590800" y="3048000"/>
            <a:ext cx="43434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1700" name="Text Box 36"/>
          <p:cNvSpPr txBox="1">
            <a:spLocks noChangeArrowheads="1"/>
          </p:cNvSpPr>
          <p:nvPr/>
        </p:nvSpPr>
        <p:spPr bwMode="auto">
          <a:xfrm>
            <a:off x="1981200" y="28194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0000FF"/>
                </a:solidFill>
              </a:rPr>
              <a:t>P</a:t>
            </a:r>
            <a:r>
              <a:rPr lang="en-US" sz="2400" baseline="-25000" dirty="0">
                <a:solidFill>
                  <a:srgbClr val="0000FF"/>
                </a:solidFill>
              </a:rPr>
              <a:t>W</a:t>
            </a:r>
            <a:r>
              <a:rPr lang="en-US" sz="2400" dirty="0">
                <a:solidFill>
                  <a:srgbClr val="0000FF"/>
                </a:solidFill>
                <a:ea typeface="Arial" pitchFamily="-65" charset="0"/>
                <a:cs typeface="Arial" pitchFamily="-65" charset="0"/>
              </a:rPr>
              <a:t>′</a:t>
            </a:r>
          </a:p>
        </p:txBody>
      </p:sp>
      <p:sp>
        <p:nvSpPr>
          <p:cNvPr id="241702" name="Line 38"/>
          <p:cNvSpPr>
            <a:spLocks noChangeShapeType="1"/>
          </p:cNvSpPr>
          <p:nvPr/>
        </p:nvSpPr>
        <p:spPr bwMode="auto">
          <a:xfrm flipV="1">
            <a:off x="2743200" y="3048000"/>
            <a:ext cx="0" cy="1295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1295400" y="28194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baseline="-25000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’=</a:t>
            </a:r>
          </a:p>
        </p:txBody>
      </p:sp>
      <p:sp>
        <p:nvSpPr>
          <p:cNvPr id="41" name="Line 16"/>
          <p:cNvSpPr>
            <a:spLocks noChangeShapeType="1"/>
          </p:cNvSpPr>
          <p:nvPr/>
        </p:nvSpPr>
        <p:spPr bwMode="auto">
          <a:xfrm>
            <a:off x="4343400" y="3048000"/>
            <a:ext cx="0" cy="2667000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16"/>
          <p:cNvSpPr>
            <a:spLocks noChangeShapeType="1"/>
          </p:cNvSpPr>
          <p:nvPr/>
        </p:nvSpPr>
        <p:spPr bwMode="auto">
          <a:xfrm>
            <a:off x="5181600" y="3048000"/>
            <a:ext cx="0" cy="2667000"/>
          </a:xfrm>
          <a:prstGeom prst="line">
            <a:avLst/>
          </a:prstGeom>
          <a:noFill/>
          <a:ln w="28575">
            <a:solidFill>
              <a:srgbClr val="0000FF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38"/>
          <p:cNvSpPr>
            <a:spLocks noChangeShapeType="1"/>
          </p:cNvSpPr>
          <p:nvPr/>
        </p:nvSpPr>
        <p:spPr bwMode="auto">
          <a:xfrm>
            <a:off x="4038600" y="4952999"/>
            <a:ext cx="301625" cy="3175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H="1">
            <a:off x="5181600" y="4953000"/>
            <a:ext cx="3048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50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99" grpId="0" animBg="1"/>
      <p:bldP spid="241700" grpId="0"/>
      <p:bldP spid="241702" grpId="0" animBg="1"/>
      <p:bldP spid="43" grpId="0" animBg="1"/>
      <p:bldP spid="4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A62E-F8C3-204F-94C0-2E8B5169F02F}" type="slidenum">
              <a:rPr lang="en-US"/>
              <a:pPr/>
              <a:t>26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Outline:  Nontariff Barriers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What Are </a:t>
            </a:r>
            <a:r>
              <a:rPr lang="en-US" sz="2400" dirty="0" err="1">
                <a:solidFill>
                  <a:srgbClr val="BFBFBF"/>
                </a:solidFill>
              </a:rPr>
              <a:t>NTBs</a:t>
            </a:r>
            <a:r>
              <a:rPr lang="en-US" sz="2400" dirty="0">
                <a:solidFill>
                  <a:srgbClr val="BFBFBF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Quotas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Effects Equivalent to Tariffs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Who Gets the Rents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Other </a:t>
            </a:r>
            <a:r>
              <a:rPr lang="en-US" sz="2400" dirty="0" err="1"/>
              <a:t>NTBs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Tariff-Rate Quotas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Voluntary Export Restraints (</a:t>
            </a:r>
            <a:r>
              <a:rPr lang="en-US" sz="2000" dirty="0" err="1"/>
              <a:t>VERs</a:t>
            </a:r>
            <a:r>
              <a:rPr lang="en-US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Variable Levies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Government Procurement Regulations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Customs Procedures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Standards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Unfair Trade Laws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Export taxes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Subsidies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015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94F843-7653-F54B-9D60-C6466E30EB7F}" type="slidenum">
              <a:rPr lang="en-US"/>
              <a:pPr/>
              <a:t>27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NTBs:  </a:t>
            </a:r>
            <a:br>
              <a:rPr lang="en-US" sz="4000" dirty="0"/>
            </a:br>
            <a:r>
              <a:rPr lang="en-US" sz="4000" dirty="0"/>
              <a:t>Tariff-Rate Quota (TRQ)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99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ea typeface="Arial" pitchFamily="-65" charset="0"/>
                <a:cs typeface="Arial" pitchFamily="-65" charset="0"/>
              </a:rPr>
              <a:t>This is </a:t>
            </a:r>
            <a:r>
              <a:rPr lang="en-US" u="sng">
                <a:ea typeface="Arial" pitchFamily="-65" charset="0"/>
                <a:cs typeface="Arial" pitchFamily="-65" charset="0"/>
              </a:rPr>
              <a:t>two</a:t>
            </a:r>
            <a:r>
              <a:rPr lang="en-US">
                <a:ea typeface="Arial" pitchFamily="-65" charset="0"/>
                <a:cs typeface="Arial" pitchFamily="-65" charset="0"/>
              </a:rPr>
              <a:t> tariffs, separated by a quota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Arial" pitchFamily="-65" charset="0"/>
                <a:cs typeface="Arial" pitchFamily="-65" charset="0"/>
              </a:rPr>
              <a:t>Low (or zero) tariff applies to imports below the quota</a:t>
            </a:r>
          </a:p>
        </p:txBody>
      </p:sp>
      <p:sp>
        <p:nvSpPr>
          <p:cNvPr id="198661" name="Rectangle 5"/>
          <p:cNvSpPr>
            <a:spLocks noChangeArrowheads="1"/>
          </p:cNvSpPr>
          <p:nvPr/>
        </p:nvSpPr>
        <p:spPr bwMode="auto">
          <a:xfrm>
            <a:off x="457200" y="2514600"/>
            <a:ext cx="4724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400">
                <a:ea typeface="Arial" pitchFamily="-65" charset="0"/>
                <a:cs typeface="Arial" pitchFamily="-65" charset="0"/>
              </a:rPr>
              <a:t>High tariff applies to imports above the quota</a:t>
            </a:r>
          </a:p>
        </p:txBody>
      </p:sp>
      <p:sp>
        <p:nvSpPr>
          <p:cNvPr id="198662" name="Rectangle 6"/>
          <p:cNvSpPr>
            <a:spLocks noChangeArrowheads="1"/>
          </p:cNvSpPr>
          <p:nvPr/>
        </p:nvSpPr>
        <p:spPr bwMode="auto">
          <a:xfrm>
            <a:off x="533400" y="3352800"/>
            <a:ext cx="3962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ea typeface="Arial" pitchFamily="-65" charset="0"/>
                <a:cs typeface="Arial" pitchFamily="-65" charset="0"/>
              </a:rPr>
              <a:t>Used by US on many agricultural products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>
                <a:ea typeface="Arial" pitchFamily="-65" charset="0"/>
                <a:cs typeface="Arial" pitchFamily="-65" charset="0"/>
              </a:rPr>
              <a:t>Effect is like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ea typeface="Arial" pitchFamily="-65" charset="0"/>
                <a:cs typeface="Arial" pitchFamily="-65" charset="0"/>
              </a:rPr>
              <a:t>a low tariff,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ea typeface="Arial" pitchFamily="-65" charset="0"/>
                <a:cs typeface="Arial" pitchFamily="-65" charset="0"/>
              </a:rPr>
              <a:t>a quota,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>
                <a:ea typeface="Arial" pitchFamily="-65" charset="0"/>
                <a:cs typeface="Arial" pitchFamily="-65" charset="0"/>
              </a:rPr>
              <a:t>or a high tariff, </a:t>
            </a:r>
          </a:p>
          <a:p>
            <a:pPr marL="342900" indent="-342900">
              <a:spcBef>
                <a:spcPct val="20000"/>
              </a:spcBef>
            </a:pPr>
            <a:r>
              <a:rPr lang="en-US" sz="2400">
                <a:ea typeface="Arial" pitchFamily="-65" charset="0"/>
                <a:cs typeface="Arial" pitchFamily="-65" charset="0"/>
              </a:rPr>
              <a:t>	depending on levels of supply and demand</a:t>
            </a:r>
          </a:p>
        </p:txBody>
      </p:sp>
      <p:sp>
        <p:nvSpPr>
          <p:cNvPr id="198663" name="Line 7"/>
          <p:cNvSpPr>
            <a:spLocks noChangeShapeType="1"/>
          </p:cNvSpPr>
          <p:nvPr/>
        </p:nvSpPr>
        <p:spPr bwMode="auto">
          <a:xfrm>
            <a:off x="5257800" y="3429000"/>
            <a:ext cx="0" cy="2438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64" name="Line 8"/>
          <p:cNvSpPr>
            <a:spLocks noChangeShapeType="1"/>
          </p:cNvSpPr>
          <p:nvPr/>
        </p:nvSpPr>
        <p:spPr bwMode="auto">
          <a:xfrm>
            <a:off x="5257800" y="58674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65" name="Line 9"/>
          <p:cNvSpPr>
            <a:spLocks noChangeShapeType="1"/>
          </p:cNvSpPr>
          <p:nvPr/>
        </p:nvSpPr>
        <p:spPr bwMode="auto">
          <a:xfrm>
            <a:off x="5257800" y="55626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66" name="Line 10"/>
          <p:cNvSpPr>
            <a:spLocks noChangeShapeType="1"/>
          </p:cNvSpPr>
          <p:nvPr/>
        </p:nvSpPr>
        <p:spPr bwMode="auto">
          <a:xfrm flipV="1">
            <a:off x="6324600" y="41148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67" name="Line 11"/>
          <p:cNvSpPr>
            <a:spLocks noChangeShapeType="1"/>
          </p:cNvSpPr>
          <p:nvPr/>
        </p:nvSpPr>
        <p:spPr bwMode="auto">
          <a:xfrm>
            <a:off x="6324600" y="4114800"/>
            <a:ext cx="1371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68" name="Line 12"/>
          <p:cNvSpPr>
            <a:spLocks noChangeShapeType="1"/>
          </p:cNvSpPr>
          <p:nvPr/>
        </p:nvSpPr>
        <p:spPr bwMode="auto">
          <a:xfrm>
            <a:off x="6324600" y="5562600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69" name="Text Box 13"/>
          <p:cNvSpPr txBox="1">
            <a:spLocks noChangeArrowheads="1"/>
          </p:cNvSpPr>
          <p:nvPr/>
        </p:nvSpPr>
        <p:spPr bwMode="auto">
          <a:xfrm>
            <a:off x="7162800" y="5486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Imports</a:t>
            </a:r>
          </a:p>
        </p:txBody>
      </p:sp>
      <p:sp>
        <p:nvSpPr>
          <p:cNvPr id="198670" name="Text Box 14"/>
          <p:cNvSpPr txBox="1">
            <a:spLocks noChangeArrowheads="1"/>
          </p:cNvSpPr>
          <p:nvPr/>
        </p:nvSpPr>
        <p:spPr bwMode="auto">
          <a:xfrm>
            <a:off x="5181600" y="3200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Tariff</a:t>
            </a:r>
          </a:p>
        </p:txBody>
      </p:sp>
      <p:sp>
        <p:nvSpPr>
          <p:cNvPr id="198671" name="Text Box 15"/>
          <p:cNvSpPr txBox="1">
            <a:spLocks noChangeArrowheads="1"/>
          </p:cNvSpPr>
          <p:nvPr/>
        </p:nvSpPr>
        <p:spPr bwMode="auto">
          <a:xfrm>
            <a:off x="5791200" y="6019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Quota</a:t>
            </a:r>
          </a:p>
        </p:txBody>
      </p:sp>
      <p:sp>
        <p:nvSpPr>
          <p:cNvPr id="198672" name="Line 16"/>
          <p:cNvSpPr>
            <a:spLocks noChangeShapeType="1"/>
          </p:cNvSpPr>
          <p:nvPr/>
        </p:nvSpPr>
        <p:spPr bwMode="auto">
          <a:xfrm flipV="1">
            <a:off x="6324600" y="58674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73" name="Line 17"/>
          <p:cNvSpPr>
            <a:spLocks noChangeShapeType="1"/>
          </p:cNvSpPr>
          <p:nvPr/>
        </p:nvSpPr>
        <p:spPr bwMode="auto">
          <a:xfrm>
            <a:off x="5410200" y="4419600"/>
            <a:ext cx="685800" cy="1295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674" name="Line 18"/>
          <p:cNvSpPr>
            <a:spLocks noChangeShapeType="1"/>
          </p:cNvSpPr>
          <p:nvPr/>
        </p:nvSpPr>
        <p:spPr bwMode="auto">
          <a:xfrm>
            <a:off x="6019800" y="4191000"/>
            <a:ext cx="685800" cy="12954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68208E-6 L 0.0625 -0.0388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68208E-6 L 0.0625 -0.03884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1986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190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9" grpId="0" uiExpand="1" build="p"/>
      <p:bldP spid="198661" grpId="0" build="p"/>
      <p:bldP spid="198662" grpId="0" uiExpand="1" build="p"/>
      <p:bldP spid="198663" grpId="0" animBg="1"/>
      <p:bldP spid="198664" grpId="0" animBg="1"/>
      <p:bldP spid="198665" grpId="0" animBg="1"/>
      <p:bldP spid="198666" grpId="0" animBg="1"/>
      <p:bldP spid="198667" grpId="0" animBg="1"/>
      <p:bldP spid="198668" grpId="0" animBg="1"/>
      <p:bldP spid="198669" grpId="0"/>
      <p:bldP spid="198670" grpId="0"/>
      <p:bldP spid="198671" grpId="0"/>
      <p:bldP spid="198672" grpId="0" animBg="1"/>
      <p:bldP spid="198673" grpId="0" animBg="1"/>
      <p:bldP spid="198673" grpId="1" animBg="1"/>
      <p:bldP spid="198673" grpId="2" animBg="1"/>
      <p:bldP spid="198674" grpId="0" animBg="1"/>
      <p:bldP spid="198674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0BE9-3132-AF49-AB55-9528D5D6B672}" type="slidenum">
              <a:rPr lang="en-US"/>
              <a:pPr/>
              <a:t>28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NTBs:  </a:t>
            </a:r>
            <a:br>
              <a:rPr lang="en-US" sz="4000" dirty="0"/>
            </a:br>
            <a:r>
              <a:rPr lang="en-US" sz="4000" dirty="0"/>
              <a:t>Tariff-Rate Quota (TRQ)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ea typeface="Arial" pitchFamily="-65" charset="0"/>
                <a:cs typeface="Arial" pitchFamily="-65" charset="0"/>
              </a:rPr>
              <a:t>This is what Trump used against imports of solar panels and washing machines</a:t>
            </a:r>
          </a:p>
        </p:txBody>
      </p:sp>
    </p:spTree>
    <p:extLst>
      <p:ext uri="{BB962C8B-B14F-4D97-AF65-F5344CB8AC3E}">
        <p14:creationId xmlns:p14="http://schemas.microsoft.com/office/powerpoint/2010/main" val="179905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50BE9-3132-AF49-AB55-9528D5D6B672}" type="slidenum">
              <a:rPr lang="en-US"/>
              <a:pPr/>
              <a:t>29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NTBs:  </a:t>
            </a:r>
            <a:br>
              <a:rPr lang="en-US" sz="4000"/>
            </a:br>
            <a:r>
              <a:rPr lang="en-US" sz="4000"/>
              <a:t>Voluntary Export Restraint (VER)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ea typeface="Arial" pitchFamily="-65" charset="0"/>
                <a:cs typeface="Arial" pitchFamily="-65" charset="0"/>
              </a:rPr>
              <a:t>Restriction of exports</a:t>
            </a:r>
          </a:p>
          <a:p>
            <a:pPr lvl="1"/>
            <a:r>
              <a:rPr lang="en-US" sz="2000" dirty="0">
                <a:ea typeface="Arial" pitchFamily="-65" charset="0"/>
                <a:cs typeface="Arial" pitchFamily="-65" charset="0"/>
              </a:rPr>
              <a:t>At request of importing country</a:t>
            </a:r>
          </a:p>
          <a:p>
            <a:pPr lvl="1"/>
            <a:r>
              <a:rPr lang="en-US" sz="2000" dirty="0">
                <a:ea typeface="Arial" pitchFamily="-65" charset="0"/>
                <a:cs typeface="Arial" pitchFamily="-65" charset="0"/>
              </a:rPr>
              <a:t>Usually specified as maximum quantity</a:t>
            </a:r>
          </a:p>
          <a:p>
            <a:r>
              <a:rPr lang="en-US" sz="2400" dirty="0">
                <a:ea typeface="Arial" pitchFamily="-65" charset="0"/>
                <a:cs typeface="Arial" pitchFamily="-65" charset="0"/>
              </a:rPr>
              <a:t>This was the major form of protection for the US auto industry in the 1980s:  US persuaded Japan to limit exports of cars to US</a:t>
            </a:r>
          </a:p>
          <a:p>
            <a:r>
              <a:rPr lang="en-US" sz="2400" dirty="0">
                <a:ea typeface="Arial" pitchFamily="-65" charset="0"/>
                <a:cs typeface="Arial" pitchFamily="-65" charset="0"/>
              </a:rPr>
              <a:t>Illegal since 1995 under WTO rules</a:t>
            </a:r>
          </a:p>
          <a:p>
            <a:pPr lvl="1"/>
            <a:r>
              <a:rPr lang="en-US" sz="2000" dirty="0">
                <a:ea typeface="Arial" pitchFamily="-65" charset="0"/>
                <a:cs typeface="Arial" pitchFamily="-65" charset="0"/>
              </a:rPr>
              <a:t>But how to enforce</a:t>
            </a:r>
          </a:p>
          <a:p>
            <a:pPr lvl="1"/>
            <a:r>
              <a:rPr lang="en-US" sz="2000" dirty="0">
                <a:ea typeface="Arial" pitchFamily="-65" charset="0"/>
                <a:cs typeface="Arial" pitchFamily="-65" charset="0"/>
              </a:rPr>
              <a:t>There were examples in 2012 that look like VERs</a:t>
            </a:r>
          </a:p>
          <a:p>
            <a:pPr lvl="1"/>
            <a:r>
              <a:rPr lang="en-US" sz="2000" dirty="0">
                <a:ea typeface="Arial" pitchFamily="-65" charset="0"/>
                <a:cs typeface="Arial" pitchFamily="-65" charset="0"/>
              </a:rPr>
              <a:t>Now the US has gotten S. Korea to limit its exports of steel</a:t>
            </a:r>
          </a:p>
          <a:p>
            <a:pPr lvl="1"/>
            <a:r>
              <a:rPr lang="en-US" sz="2000" dirty="0">
                <a:ea typeface="Arial" pitchFamily="-65" charset="0"/>
                <a:cs typeface="Arial" pitchFamily="-65" charset="0"/>
              </a:rPr>
              <a:t>It look like VERs are back, but may not be called that</a:t>
            </a:r>
          </a:p>
          <a:p>
            <a:r>
              <a:rPr lang="en-US" sz="2400" dirty="0">
                <a:ea typeface="Arial" pitchFamily="-65" charset="0"/>
                <a:cs typeface="Arial" pitchFamily="-65" charset="0"/>
              </a:rPr>
              <a:t>Effect is exactly like a quota allocated to foreigners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610B3-1755-C749-984C-A029692BFF94}" type="slidenum">
              <a:rPr lang="en-US"/>
              <a:pPr/>
              <a:t>3</a:t>
            </a:fld>
            <a:endParaRPr lang="en-US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Are NTBs?</a:t>
            </a:r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What Are They?</a:t>
            </a:r>
          </a:p>
          <a:p>
            <a:pPr lvl="1">
              <a:lnSpc>
                <a:spcPct val="90000"/>
              </a:lnSpc>
            </a:pPr>
            <a:r>
              <a:rPr lang="en-US"/>
              <a:t>Any institutional or policy arrangement that interferes with trade, other than tariffs</a:t>
            </a:r>
          </a:p>
          <a:p>
            <a:pPr lvl="1">
              <a:lnSpc>
                <a:spcPct val="90000"/>
              </a:lnSpc>
            </a:pPr>
            <a:r>
              <a:rPr lang="en-US"/>
              <a:t>Term NTB is also used more broadly to include policies that artificially expand trade </a:t>
            </a:r>
          </a:p>
          <a:p>
            <a:pPr lvl="2">
              <a:lnSpc>
                <a:spcPct val="90000"/>
              </a:lnSpc>
            </a:pPr>
            <a:r>
              <a:rPr lang="en-US"/>
              <a:t>e.g., Export subsidy</a:t>
            </a:r>
          </a:p>
          <a:p>
            <a:pPr lvl="1">
              <a:lnSpc>
                <a:spcPct val="90000"/>
              </a:lnSpc>
            </a:pPr>
            <a:r>
              <a:rPr lang="en-US"/>
              <a:t>Sometimes called “Nontariff Measures” (NTMs)</a:t>
            </a:r>
          </a:p>
          <a:p>
            <a:pPr>
              <a:lnSpc>
                <a:spcPct val="90000"/>
              </a:lnSpc>
            </a:pPr>
            <a:r>
              <a:rPr lang="en-US"/>
              <a:t>Main Types of NTB</a:t>
            </a:r>
          </a:p>
          <a:p>
            <a:pPr lvl="1">
              <a:lnSpc>
                <a:spcPct val="90000"/>
              </a:lnSpc>
            </a:pPr>
            <a:r>
              <a:rPr lang="en-US"/>
              <a:t>See outline above</a:t>
            </a:r>
          </a:p>
          <a:p>
            <a:pPr lvl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1" grpId="0" uiExpand="1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BE95A-0A78-D441-9352-47B736CD0BC4}" type="slidenum">
              <a:rPr lang="en-US"/>
              <a:pPr/>
              <a:t>30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NTBs:  </a:t>
            </a:r>
            <a:br>
              <a:rPr lang="en-US" sz="4000"/>
            </a:br>
            <a:r>
              <a:rPr lang="en-US" sz="4000"/>
              <a:t>Variable Levies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Arial" pitchFamily="-65" charset="0"/>
                <a:cs typeface="Arial" pitchFamily="-65" charset="0"/>
              </a:rPr>
              <a:t>A tariff that is changed as necessary to keep domestic price at a specified level</a:t>
            </a:r>
          </a:p>
          <a:p>
            <a:r>
              <a:rPr lang="en-US">
                <a:ea typeface="Arial" pitchFamily="-65" charset="0"/>
                <a:cs typeface="Arial" pitchFamily="-65" charset="0"/>
              </a:rPr>
              <a:t>These are used extensively by the European Union as part of its Common Agricultural Policy (CAP)</a:t>
            </a:r>
          </a:p>
          <a:p>
            <a:r>
              <a:rPr lang="en-US">
                <a:ea typeface="Arial" pitchFamily="-65" charset="0"/>
                <a:cs typeface="Arial" pitchFamily="-65" charset="0"/>
              </a:rPr>
              <a:t>Effects are same as a tariff, except for behavior over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0CD-F220-9B4F-8D8A-AFBAD77DF112}" type="slidenum">
              <a:rPr lang="en-US"/>
              <a:pPr/>
              <a:t>31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NTBs:  Government Procurement Regulations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Government favors domestic suppliers in buying goods and services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Buys </a:t>
            </a:r>
            <a:r>
              <a:rPr lang="en-US" sz="2400" u="sng" dirty="0">
                <a:ea typeface="Arial" pitchFamily="-65" charset="0"/>
                <a:cs typeface="Arial" pitchFamily="-65" charset="0"/>
              </a:rPr>
              <a:t>only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 from domestic firms,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	or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Buys from domestic firms unless imports are, say, 10% cheaper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US used to have a “Buy American” law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Some say we need it again, but would violate WTO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Effect is like a tariff, except that loss to demander is now loss to government and thus taxpayer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0CD-F220-9B4F-8D8A-AFBAD77DF112}" type="slidenum">
              <a:rPr lang="en-US"/>
              <a:pPr/>
              <a:t>32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</a:t>
            </a:r>
            <a:r>
              <a:rPr lang="en-US" sz="4000" dirty="0" err="1"/>
              <a:t>NTBs</a:t>
            </a:r>
            <a:r>
              <a:rPr lang="en-US" sz="4000" dirty="0"/>
              <a:t>:  Government Procurement Regulations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“Buy American” was part of the Stimulus Package of the US in 2009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Congress would have imposed broad restrictions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Obama got them to restrict only when not contrary to US commitments under trade agreements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Even so, result was broadly restrictive, because purchasers were not sure of rules, so avoided imports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Result was also that other countries included similar provisions in their stimulus packages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See reading by </a:t>
            </a:r>
            <a:r>
              <a:rPr lang="en-US" sz="2400" dirty="0" err="1">
                <a:ea typeface="Arial" pitchFamily="-65" charset="0"/>
                <a:cs typeface="Arial" pitchFamily="-65" charset="0"/>
              </a:rPr>
              <a:t>Hufbauer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 and Schott.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“Buy American” was said in President Trump’s Inauguration Speech, Jan 20,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1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C00CD-F220-9B4F-8D8A-AFBAD77DF112}" type="slidenum">
              <a:rPr lang="en-US"/>
              <a:pPr/>
              <a:t>33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</a:t>
            </a:r>
            <a:r>
              <a:rPr lang="en-US" sz="4000" dirty="0" err="1"/>
              <a:t>NTBs</a:t>
            </a:r>
            <a:r>
              <a:rPr lang="en-US" sz="4000" dirty="0"/>
              <a:t>:  Government Procurement Regulations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Not just in US.  There is an increasing use of “Buy Local” requirements by US and other governments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See </a:t>
            </a:r>
            <a:r>
              <a:rPr lang="en-US" sz="2400" i="1" dirty="0">
                <a:ea typeface="Arial" pitchFamily="-65" charset="0"/>
                <a:cs typeface="Arial" pitchFamily="-65" charset="0"/>
              </a:rPr>
              <a:t>Economist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, “</a:t>
            </a:r>
            <a:r>
              <a:rPr lang="en-US" sz="2400" dirty="0"/>
              <a:t>Buying local is more expensive than it looks”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share of imports covered by buy-local requirements has increased five-fold since 2009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ea typeface="Arial" pitchFamily="-65" charset="0"/>
                <a:cs typeface="Arial" pitchFamily="-65" charset="0"/>
              </a:rPr>
              <a:t>But</a:t>
            </a:r>
            <a:r>
              <a:rPr lang="mr-IN" sz="2400" dirty="0">
                <a:ea typeface="Arial" pitchFamily="-65" charset="0"/>
                <a:cs typeface="Arial" pitchFamily="-65" charset="0"/>
              </a:rPr>
              <a:t>…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 they increases costs, just like tariffs, without any tariff revenue</a:t>
            </a:r>
          </a:p>
        </p:txBody>
      </p:sp>
    </p:spTree>
    <p:extLst>
      <p:ext uri="{BB962C8B-B14F-4D97-AF65-F5344CB8AC3E}">
        <p14:creationId xmlns:p14="http://schemas.microsoft.com/office/powerpoint/2010/main" val="102206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5C1DC-E2FB-FB4B-BB88-36FE5EF8E8B6}" type="slidenum">
              <a:rPr lang="en-US"/>
              <a:pPr/>
              <a:t>34</a:t>
            </a:fld>
            <a:endParaRPr lang="en-US"/>
          </a:p>
        </p:txBody>
      </p:sp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NTBs:  </a:t>
            </a:r>
            <a:br>
              <a:rPr lang="en-US" sz="4000"/>
            </a:br>
            <a:r>
              <a:rPr lang="en-US" sz="4000"/>
              <a:t>Customs Procedures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Arial" pitchFamily="-65" charset="0"/>
                <a:cs typeface="Arial" pitchFamily="-65" charset="0"/>
              </a:rPr>
              <a:t>All countries have customs procedures for maintaining border security and collecting tariffs</a:t>
            </a:r>
          </a:p>
          <a:p>
            <a:r>
              <a:rPr lang="en-US">
                <a:ea typeface="Arial" pitchFamily="-65" charset="0"/>
                <a:cs typeface="Arial" pitchFamily="-65" charset="0"/>
              </a:rPr>
              <a:t>They become NTBs when</a:t>
            </a:r>
          </a:p>
          <a:p>
            <a:pPr lvl="1"/>
            <a:r>
              <a:rPr lang="en-US">
                <a:ea typeface="Arial" pitchFamily="-65" charset="0"/>
                <a:cs typeface="Arial" pitchFamily="-65" charset="0"/>
              </a:rPr>
              <a:t>Excessive difficulty, or red tape, limits imports</a:t>
            </a:r>
          </a:p>
          <a:p>
            <a:pPr lvl="1"/>
            <a:r>
              <a:rPr lang="en-US">
                <a:ea typeface="Arial" pitchFamily="-65" charset="0"/>
                <a:cs typeface="Arial" pitchFamily="-65" charset="0"/>
              </a:rPr>
              <a:t>Rules impose artificially high valuation for </a:t>
            </a:r>
            <a:r>
              <a:rPr lang="en-US" i="1">
                <a:ea typeface="Arial" pitchFamily="-65" charset="0"/>
                <a:cs typeface="Arial" pitchFamily="-65" charset="0"/>
              </a:rPr>
              <a:t>ad valorem</a:t>
            </a:r>
            <a:r>
              <a:rPr lang="en-US">
                <a:ea typeface="Arial" pitchFamily="-65" charset="0"/>
                <a:cs typeface="Arial" pitchFamily="-65" charset="0"/>
              </a:rPr>
              <a:t> tariffs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96761-9D97-E34B-9010-5DE391DAB011}" type="slidenum">
              <a:rPr lang="en-US"/>
              <a:pPr/>
              <a:t>35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NTBs:  </a:t>
            </a:r>
            <a:br>
              <a:rPr lang="en-US" sz="4000"/>
            </a:br>
            <a:r>
              <a:rPr lang="en-US" sz="4000"/>
              <a:t>Standards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ea typeface="Arial" pitchFamily="-65" charset="0"/>
                <a:cs typeface="Arial" pitchFamily="-65" charset="0"/>
              </a:rPr>
              <a:t>All countries also have standards, for</a:t>
            </a:r>
          </a:p>
          <a:p>
            <a:pPr lvl="1"/>
            <a:r>
              <a:rPr lang="en-US">
                <a:ea typeface="Arial" pitchFamily="-65" charset="0"/>
                <a:cs typeface="Arial" pitchFamily="-65" charset="0"/>
              </a:rPr>
              <a:t>Health and safety (e.g., no lead paint)</a:t>
            </a:r>
          </a:p>
          <a:p>
            <a:pPr lvl="1"/>
            <a:r>
              <a:rPr lang="en-US">
                <a:ea typeface="Arial" pitchFamily="-65" charset="0"/>
                <a:cs typeface="Arial" pitchFamily="-65" charset="0"/>
              </a:rPr>
              <a:t>Compatibility (e.g., 110 volt appliances)</a:t>
            </a:r>
          </a:p>
          <a:p>
            <a:r>
              <a:rPr lang="en-US">
                <a:ea typeface="Arial" pitchFamily="-65" charset="0"/>
                <a:cs typeface="Arial" pitchFamily="-65" charset="0"/>
              </a:rPr>
              <a:t>They become NTBs when biased against imports in</a:t>
            </a:r>
          </a:p>
          <a:p>
            <a:pPr lvl="1"/>
            <a:r>
              <a:rPr lang="en-US">
                <a:ea typeface="Arial" pitchFamily="-65" charset="0"/>
                <a:cs typeface="Arial" pitchFamily="-65" charset="0"/>
              </a:rPr>
              <a:t>Substance of the requirement</a:t>
            </a:r>
          </a:p>
          <a:p>
            <a:pPr lvl="1"/>
            <a:r>
              <a:rPr lang="en-US">
                <a:ea typeface="Arial" pitchFamily="-65" charset="0"/>
                <a:cs typeface="Arial" pitchFamily="-65" charset="0"/>
              </a:rPr>
              <a:t>Procedures for certifying compliance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9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04D4-B159-4241-AA7F-54F75A620327}" type="slidenum">
              <a:rPr lang="en-US"/>
              <a:pPr/>
              <a:t>36</a:t>
            </a:fld>
            <a:endParaRPr lang="en-US"/>
          </a:p>
        </p:txBody>
      </p:sp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NTBs:  </a:t>
            </a:r>
            <a:br>
              <a:rPr lang="en-US" sz="4000"/>
            </a:br>
            <a:r>
              <a:rPr lang="en-US" sz="4000"/>
              <a:t>Unfair Trade Laws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ea typeface="Arial" pitchFamily="-65" charset="0"/>
                <a:cs typeface="Arial" pitchFamily="-65" charset="0"/>
              </a:rPr>
              <a:t>The (legal) threat and use of</a:t>
            </a:r>
          </a:p>
          <a:p>
            <a:pPr lvl="1"/>
            <a:r>
              <a:rPr lang="en-US" sz="2400" dirty="0">
                <a:ea typeface="Arial" pitchFamily="-65" charset="0"/>
                <a:cs typeface="Arial" pitchFamily="-65" charset="0"/>
              </a:rPr>
              <a:t>Anti-Dumping Duties</a:t>
            </a:r>
          </a:p>
          <a:p>
            <a:pPr lvl="1"/>
            <a:r>
              <a:rPr lang="en-US" sz="2400" dirty="0">
                <a:ea typeface="Arial" pitchFamily="-65" charset="0"/>
                <a:cs typeface="Arial" pitchFamily="-65" charset="0"/>
              </a:rPr>
              <a:t>Countervailing Duties</a:t>
            </a:r>
          </a:p>
          <a:p>
            <a:r>
              <a:rPr lang="en-US" sz="2800" dirty="0">
                <a:ea typeface="Arial" pitchFamily="-65" charset="0"/>
                <a:cs typeface="Arial" pitchFamily="-65" charset="0"/>
              </a:rPr>
              <a:t>We’ll say more about this later, in lecture about U.S. Trade Policies</a:t>
            </a:r>
          </a:p>
          <a:p>
            <a:r>
              <a:rPr lang="en-US" sz="2800" dirty="0">
                <a:ea typeface="Arial" pitchFamily="-65" charset="0"/>
                <a:cs typeface="Arial" pitchFamily="-65" charset="0"/>
              </a:rPr>
              <a:t>These are </a:t>
            </a:r>
            <a:r>
              <a:rPr lang="en-US" sz="2800" dirty="0" err="1">
                <a:ea typeface="Arial" pitchFamily="-65" charset="0"/>
                <a:cs typeface="Arial" pitchFamily="-65" charset="0"/>
              </a:rPr>
              <a:t>NTBs</a:t>
            </a:r>
            <a:r>
              <a:rPr lang="en-US" sz="2800" dirty="0">
                <a:ea typeface="Arial" pitchFamily="-65" charset="0"/>
                <a:cs typeface="Arial" pitchFamily="-65" charset="0"/>
              </a:rPr>
              <a:t> if</a:t>
            </a:r>
          </a:p>
          <a:p>
            <a:pPr lvl="1"/>
            <a:r>
              <a:rPr lang="en-US" sz="2400" dirty="0">
                <a:ea typeface="Arial" pitchFamily="-65" charset="0"/>
                <a:cs typeface="Arial" pitchFamily="-65" charset="0"/>
              </a:rPr>
              <a:t>“Unfair trade” is actually normal trade (it usually is)</a:t>
            </a:r>
          </a:p>
          <a:p>
            <a:pPr lvl="1"/>
            <a:r>
              <a:rPr lang="en-US" sz="2400" dirty="0">
                <a:ea typeface="Arial" pitchFamily="-65" charset="0"/>
                <a:cs typeface="Arial" pitchFamily="-65" charset="0"/>
              </a:rPr>
              <a:t>The </a:t>
            </a:r>
            <a:r>
              <a:rPr lang="en-US" sz="2400" u="sng" dirty="0">
                <a:ea typeface="Arial" pitchFamily="-65" charset="0"/>
                <a:cs typeface="Arial" pitchFamily="-65" charset="0"/>
              </a:rPr>
              <a:t>threat</a:t>
            </a:r>
            <a:r>
              <a:rPr lang="en-US" sz="2400" dirty="0">
                <a:ea typeface="Arial" pitchFamily="-65" charset="0"/>
                <a:cs typeface="Arial" pitchFamily="-65" charset="0"/>
              </a:rPr>
              <a:t> of action discourages trade, even when duties are not levied (the “chilling effect”)</a:t>
            </a:r>
          </a:p>
          <a:p>
            <a:endParaRPr lang="en-US" sz="2800" dirty="0">
              <a:ea typeface="Arial" pitchFamily="-65" charset="0"/>
              <a:cs typeface="Arial" pitchFamily="-6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uiExpand="1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B77-5010-F74C-B80E-2B0FD4B92473}" type="slidenum">
              <a:rPr lang="en-US"/>
              <a:pPr/>
              <a:t>37</a:t>
            </a:fld>
            <a:endParaRPr lang="en-US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Other NTBs:  </a:t>
            </a:r>
            <a:br>
              <a:rPr lang="en-US" sz="4000"/>
            </a:br>
            <a:r>
              <a:rPr lang="en-US" sz="4000"/>
              <a:t>Unfair Trade Laws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ea typeface="Arial" pitchFamily="-65" charset="0"/>
                <a:cs typeface="Arial" pitchFamily="-65" charset="0"/>
              </a:rPr>
              <a:t>Use of these laws is increasing rapidly by other countries.  See Lindsey and Ikenson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Arial" pitchFamily="-65" charset="0"/>
                <a:cs typeface="Arial" pitchFamily="-65" charset="0"/>
              </a:rPr>
              <a:t>In 1990s, antidumping use increased 50% over the ‘80s.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Arial" pitchFamily="-65" charset="0"/>
                <a:cs typeface="Arial" pitchFamily="-65" charset="0"/>
              </a:rPr>
              <a:t>Developing country AD cases:</a:t>
            </a:r>
          </a:p>
          <a:p>
            <a:pPr lvl="2">
              <a:lnSpc>
                <a:spcPct val="90000"/>
              </a:lnSpc>
            </a:pPr>
            <a:r>
              <a:rPr lang="en-US" sz="2000">
                <a:ea typeface="Arial" pitchFamily="-65" charset="0"/>
                <a:cs typeface="Arial" pitchFamily="-65" charset="0"/>
              </a:rPr>
              <a:t>7 in 1980-87</a:t>
            </a:r>
          </a:p>
          <a:p>
            <a:pPr lvl="2">
              <a:lnSpc>
                <a:spcPct val="90000"/>
              </a:lnSpc>
            </a:pPr>
            <a:r>
              <a:rPr lang="en-US" sz="2000">
                <a:ea typeface="Arial" pitchFamily="-65" charset="0"/>
                <a:cs typeface="Arial" pitchFamily="-65" charset="0"/>
              </a:rPr>
              <a:t>Over 700 in 1995-2000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Arial" pitchFamily="-65" charset="0"/>
                <a:cs typeface="Arial" pitchFamily="-65" charset="0"/>
              </a:rPr>
              <a:t>Leading users of AD (1995-2000)</a:t>
            </a:r>
          </a:p>
          <a:p>
            <a:pPr lvl="2">
              <a:lnSpc>
                <a:spcPct val="90000"/>
              </a:lnSpc>
            </a:pPr>
            <a:r>
              <a:rPr lang="en-US" sz="2000">
                <a:ea typeface="Arial" pitchFamily="-65" charset="0"/>
                <a:cs typeface="Arial" pitchFamily="-65" charset="0"/>
              </a:rPr>
              <a:t>US (323), EU (143) (out of 976 total)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Arial" pitchFamily="-65" charset="0"/>
                <a:cs typeface="Arial" pitchFamily="-65" charset="0"/>
              </a:rPr>
              <a:t>Targets of AD cases (1995-2000, per year):</a:t>
            </a:r>
          </a:p>
          <a:p>
            <a:pPr lvl="2">
              <a:lnSpc>
                <a:spcPct val="90000"/>
              </a:lnSpc>
            </a:pPr>
            <a:r>
              <a:rPr lang="en-US" sz="2000">
                <a:ea typeface="Arial" pitchFamily="-65" charset="0"/>
                <a:cs typeface="Arial" pitchFamily="-65" charset="0"/>
              </a:rPr>
              <a:t>Leading:  China (179), Japan (78), US (65)</a:t>
            </a:r>
          </a:p>
          <a:p>
            <a:pPr lvl="2">
              <a:lnSpc>
                <a:spcPct val="90000"/>
              </a:lnSpc>
            </a:pPr>
            <a:r>
              <a:rPr lang="en-US" sz="2000">
                <a:ea typeface="Arial" pitchFamily="-65" charset="0"/>
                <a:cs typeface="Arial" pitchFamily="-65" charset="0"/>
              </a:rPr>
              <a:t>Developed countries 355; Developing countries 656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209800"/>
            <a:ext cx="9023350" cy="3912683"/>
          </a:xfrm>
          <a:prstGeom prst="rect">
            <a:avLst/>
          </a:prstGeom>
        </p:spPr>
      </p:pic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B77-5010-F74C-B80E-2B0FD4B92473}" type="slidenum">
              <a:rPr lang="en-US"/>
              <a:pPr/>
              <a:t>38</a:t>
            </a:fld>
            <a:endParaRPr lang="en-US" dirty="0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</a:t>
            </a:r>
            <a:r>
              <a:rPr lang="en-US" sz="4000" dirty="0" err="1"/>
              <a:t>NTBs</a:t>
            </a:r>
            <a:r>
              <a:rPr lang="en-US" sz="4000" dirty="0"/>
              <a:t>:  </a:t>
            </a:r>
            <a:br>
              <a:rPr lang="en-US" sz="4000" dirty="0"/>
            </a:br>
            <a:r>
              <a:rPr lang="en-US" sz="4000" dirty="0"/>
              <a:t>Unfair Trade Laws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ea typeface="Arial" pitchFamily="-65" charset="0"/>
                <a:cs typeface="Arial" pitchFamily="-65" charset="0"/>
              </a:rPr>
              <a:t>Somewhat more recently:</a:t>
            </a:r>
          </a:p>
          <a:p>
            <a:r>
              <a:rPr lang="en-US" sz="2000" b="1" dirty="0"/>
              <a:t>Newly Initiated Antidumping Investigations, 1Q 2007–3Q 2009</a:t>
            </a:r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b="1" dirty="0"/>
          </a:p>
          <a:p>
            <a:endParaRPr lang="en-US" sz="2000" i="1" dirty="0"/>
          </a:p>
          <a:p>
            <a:r>
              <a:rPr lang="en-US" sz="2000" i="1" dirty="0"/>
              <a:t>Source: Global Antidumping Database.</a:t>
            </a:r>
            <a:endParaRPr lang="en-US" sz="2000" dirty="0">
              <a:ea typeface="Arial" pitchFamily="-65" charset="0"/>
              <a:cs typeface="Arial" pitchFamily="-65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DBB77-5010-F74C-B80E-2B0FD4B92473}" type="slidenum">
              <a:rPr lang="en-US"/>
              <a:pPr/>
              <a:t>39</a:t>
            </a:fld>
            <a:endParaRPr lang="en-US" dirty="0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NTBs:  Temporary Trade Barriers (AD, CVD, etc.)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808721"/>
              </p:ext>
            </p:extLst>
          </p:nvPr>
        </p:nvGraphicFramePr>
        <p:xfrm>
          <a:off x="481012" y="1600200"/>
          <a:ext cx="8181975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80640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F7FF4-6215-1444-A7C2-7B16A987507A}" type="slidenum">
              <a:rPr lang="en-US"/>
              <a:pPr/>
              <a:t>4</a:t>
            </a:fld>
            <a:endParaRPr lang="en-US"/>
          </a:p>
        </p:txBody>
      </p:sp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Outline:  Nontariff Barriers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What Are </a:t>
            </a:r>
            <a:r>
              <a:rPr lang="en-US" sz="2400" dirty="0" err="1"/>
              <a:t>NTBs</a:t>
            </a:r>
            <a:r>
              <a:rPr lang="en-US" sz="2400" dirty="0"/>
              <a:t>?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Quotas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Effects Equivalent to Tariffs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Who Gets the Rents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Other </a:t>
            </a:r>
            <a:r>
              <a:rPr lang="en-US" sz="2400" dirty="0" err="1"/>
              <a:t>NTBs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Tariff-Rate Quotas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Voluntary Export Restraints (</a:t>
            </a:r>
            <a:r>
              <a:rPr lang="en-US" sz="2000" dirty="0" err="1"/>
              <a:t>VERs</a:t>
            </a:r>
            <a:r>
              <a:rPr lang="en-US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Variable Levies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Government Procurement Regulations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Customs Procedures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Standards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Unfair Trade Laws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Export taxes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Subsidies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249860" name="AutoShape 4"/>
          <p:cNvSpPr>
            <a:spLocks/>
          </p:cNvSpPr>
          <p:nvPr/>
        </p:nvSpPr>
        <p:spPr bwMode="auto">
          <a:xfrm>
            <a:off x="5715000" y="3276600"/>
            <a:ext cx="304800" cy="2438400"/>
          </a:xfrm>
          <a:prstGeom prst="rightBrace">
            <a:avLst>
              <a:gd name="adj1" fmla="val 58333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9861" name="Text Box 5"/>
          <p:cNvSpPr txBox="1">
            <a:spLocks noChangeArrowheads="1"/>
          </p:cNvSpPr>
          <p:nvPr/>
        </p:nvSpPr>
        <p:spPr bwMode="auto">
          <a:xfrm rot="-2245984">
            <a:off x="6096000" y="3505200"/>
            <a:ext cx="2438400" cy="12255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/>
              <a:t>We’ll go through some of these individually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E3A4-24DE-6146-901F-A98899194974}" type="slidenum">
              <a:rPr lang="en-US"/>
              <a:pPr/>
              <a:t>40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Other </a:t>
            </a:r>
            <a:r>
              <a:rPr lang="en-US" sz="4000" dirty="0" err="1"/>
              <a:t>NTBs</a:t>
            </a:r>
            <a:r>
              <a:rPr lang="en-US" sz="4000" dirty="0"/>
              <a:t>:  </a:t>
            </a:r>
            <a:br>
              <a:rPr lang="en-US" sz="4000" dirty="0"/>
            </a:br>
            <a:r>
              <a:rPr lang="en-US" sz="4000" dirty="0"/>
              <a:t>Export Taxes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Simply a tax on exports, analogous to tariff on imports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Effects are similar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Not common, until recently, because countries think exports are good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Became common in mid-2008, as high world prices for agriculture led food exporters to protect their own consumers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Also used recently by China on certain minerals used in high-tech devices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uiExpand="1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5: Tariffs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6E4C6-07AB-C54E-B3C9-16CF0256B791}" type="slidenum">
              <a:rPr lang="en-US"/>
              <a:pPr/>
              <a:t>41</a:t>
            </a:fld>
            <a:endParaRPr lang="en-US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NTBs</a:t>
            </a:r>
            <a:r>
              <a:rPr lang="en-US" dirty="0"/>
              <a:t>:  </a:t>
            </a:r>
            <a:br>
              <a:rPr lang="en-US" dirty="0"/>
            </a:br>
            <a:r>
              <a:rPr lang="en-US" dirty="0"/>
              <a:t> </a:t>
            </a:r>
            <a:r>
              <a:rPr lang="en-US" sz="3600" dirty="0"/>
              <a:t>Effects of Export Tax – Small Country</a:t>
            </a:r>
          </a:p>
        </p:txBody>
      </p:sp>
      <p:sp>
        <p:nvSpPr>
          <p:cNvPr id="155651" name="Line 3"/>
          <p:cNvSpPr>
            <a:spLocks noChangeShapeType="1"/>
          </p:cNvSpPr>
          <p:nvPr/>
        </p:nvSpPr>
        <p:spPr bwMode="auto">
          <a:xfrm flipH="1">
            <a:off x="2438400" y="1524000"/>
            <a:ext cx="76200" cy="426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2" name="Line 4"/>
          <p:cNvSpPr>
            <a:spLocks noChangeShapeType="1"/>
          </p:cNvSpPr>
          <p:nvPr/>
        </p:nvSpPr>
        <p:spPr bwMode="auto">
          <a:xfrm flipV="1">
            <a:off x="2438400" y="5791199"/>
            <a:ext cx="4724400" cy="4571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3" name="Line 5"/>
          <p:cNvSpPr>
            <a:spLocks noChangeShapeType="1"/>
          </p:cNvSpPr>
          <p:nvPr/>
        </p:nvSpPr>
        <p:spPr bwMode="auto">
          <a:xfrm flipH="1">
            <a:off x="4495800" y="17526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4" name="Line 6"/>
          <p:cNvSpPr>
            <a:spLocks noChangeShapeType="1"/>
          </p:cNvSpPr>
          <p:nvPr/>
        </p:nvSpPr>
        <p:spPr bwMode="auto">
          <a:xfrm>
            <a:off x="2895600" y="17526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6" name="Line 8"/>
          <p:cNvSpPr>
            <a:spLocks noChangeShapeType="1"/>
          </p:cNvSpPr>
          <p:nvPr/>
        </p:nvSpPr>
        <p:spPr bwMode="auto">
          <a:xfrm>
            <a:off x="2590800" y="25146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57" name="Text Box 9"/>
          <p:cNvSpPr txBox="1">
            <a:spLocks noChangeArrowheads="1"/>
          </p:cNvSpPr>
          <p:nvPr/>
        </p:nvSpPr>
        <p:spPr bwMode="auto">
          <a:xfrm>
            <a:off x="6629400" y="17526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S</a:t>
            </a:r>
          </a:p>
        </p:txBody>
      </p:sp>
      <p:sp>
        <p:nvSpPr>
          <p:cNvPr id="155658" name="Text Box 10"/>
          <p:cNvSpPr txBox="1">
            <a:spLocks noChangeArrowheads="1"/>
          </p:cNvSpPr>
          <p:nvPr/>
        </p:nvSpPr>
        <p:spPr bwMode="auto">
          <a:xfrm>
            <a:off x="3200400" y="1828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D</a:t>
            </a:r>
          </a:p>
        </p:txBody>
      </p:sp>
      <p:sp>
        <p:nvSpPr>
          <p:cNvPr id="155659" name="Text Box 11"/>
          <p:cNvSpPr txBox="1">
            <a:spLocks noChangeArrowheads="1"/>
          </p:cNvSpPr>
          <p:nvPr/>
        </p:nvSpPr>
        <p:spPr bwMode="auto">
          <a:xfrm>
            <a:off x="1981200" y="2286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P</a:t>
            </a:r>
            <a:r>
              <a:rPr lang="en-US" sz="2400" baseline="-25000" dirty="0"/>
              <a:t>W</a:t>
            </a:r>
            <a:endParaRPr lang="en-US" sz="2400" dirty="0"/>
          </a:p>
        </p:txBody>
      </p:sp>
      <p:sp>
        <p:nvSpPr>
          <p:cNvPr id="155661" name="Text Box 13"/>
          <p:cNvSpPr txBox="1">
            <a:spLocks noChangeArrowheads="1"/>
          </p:cNvSpPr>
          <p:nvPr/>
        </p:nvSpPr>
        <p:spPr bwMode="auto">
          <a:xfrm>
            <a:off x="2057400" y="1524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P</a:t>
            </a:r>
          </a:p>
        </p:txBody>
      </p:sp>
      <p:sp>
        <p:nvSpPr>
          <p:cNvPr id="155664" name="Line 16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65" name="Text Box 17"/>
          <p:cNvSpPr txBox="1">
            <a:spLocks noChangeArrowheads="1"/>
          </p:cNvSpPr>
          <p:nvPr/>
        </p:nvSpPr>
        <p:spPr bwMode="auto">
          <a:xfrm>
            <a:off x="175260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baseline="-25000" dirty="0">
                <a:solidFill>
                  <a:srgbClr val="FF0000"/>
                </a:solidFill>
              </a:rPr>
              <a:t>W</a:t>
            </a:r>
            <a:r>
              <a:rPr lang="en-US" sz="2400" dirty="0">
                <a:solidFill>
                  <a:srgbClr val="FF0000"/>
                </a:solidFill>
              </a:rPr>
              <a:t>-</a:t>
            </a:r>
            <a:r>
              <a:rPr lang="en-US" sz="2400" dirty="0" err="1">
                <a:solidFill>
                  <a:srgbClr val="FF0000"/>
                </a:solidFill>
              </a:rPr>
              <a:t>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5666" name="AutoShape 18"/>
          <p:cNvSpPr>
            <a:spLocks/>
          </p:cNvSpPr>
          <p:nvPr/>
        </p:nvSpPr>
        <p:spPr bwMode="auto">
          <a:xfrm flipV="1">
            <a:off x="1524000" y="2514600"/>
            <a:ext cx="228600" cy="10668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667" name="Text Box 19"/>
          <p:cNvSpPr txBox="1">
            <a:spLocks noChangeArrowheads="1"/>
          </p:cNvSpPr>
          <p:nvPr/>
        </p:nvSpPr>
        <p:spPr bwMode="auto">
          <a:xfrm rot="-1391916">
            <a:off x="735803" y="2996025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solidFill>
                  <a:srgbClr val="FF0000"/>
                </a:solidFill>
              </a:rPr>
              <a:t>Tax</a:t>
            </a:r>
          </a:p>
        </p:txBody>
      </p:sp>
      <p:sp>
        <p:nvSpPr>
          <p:cNvPr id="155668" name="Text Box 20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55671" name="Line 23"/>
          <p:cNvSpPr>
            <a:spLocks noChangeShapeType="1"/>
          </p:cNvSpPr>
          <p:nvPr/>
        </p:nvSpPr>
        <p:spPr bwMode="auto">
          <a:xfrm flipH="1">
            <a:off x="2819399" y="2514600"/>
            <a:ext cx="45719" cy="1066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64" grpId="0" animBg="1"/>
      <p:bldP spid="155665" grpId="0"/>
      <p:bldP spid="155666" grpId="0" animBg="1"/>
      <p:bldP spid="155667" grpId="0"/>
      <p:bldP spid="155671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A62E-F8C3-204F-94C0-2E8B5169F02F}" type="slidenum">
              <a:rPr lang="en-US"/>
              <a:pPr/>
              <a:t>42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Outline:  Nontariff Barriers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What Are </a:t>
            </a:r>
            <a:r>
              <a:rPr lang="en-US" sz="2400" dirty="0" err="1">
                <a:solidFill>
                  <a:srgbClr val="BFBFBF"/>
                </a:solidFill>
              </a:rPr>
              <a:t>NTBs</a:t>
            </a:r>
            <a:r>
              <a:rPr lang="en-US" sz="2400" dirty="0">
                <a:solidFill>
                  <a:srgbClr val="BFBFBF"/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Quotas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Effects Equivalent to Tariffs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Who Gets the Rents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Other </a:t>
            </a:r>
            <a:r>
              <a:rPr lang="en-US" sz="2400" dirty="0" err="1">
                <a:solidFill>
                  <a:srgbClr val="BFBFBF"/>
                </a:solidFill>
              </a:rPr>
              <a:t>NTBs</a:t>
            </a:r>
            <a:endParaRPr lang="en-US" sz="2400" dirty="0">
              <a:solidFill>
                <a:srgbClr val="BFBFB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Tariff-Rate Quotas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Voluntary Export Restraints (</a:t>
            </a:r>
            <a:r>
              <a:rPr lang="en-US" sz="2000" dirty="0" err="1">
                <a:solidFill>
                  <a:srgbClr val="BFBFBF"/>
                </a:solidFill>
              </a:rPr>
              <a:t>VERs</a:t>
            </a:r>
            <a:r>
              <a:rPr lang="en-US" sz="2000" dirty="0">
                <a:solidFill>
                  <a:srgbClr val="BFBFBF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Variable Levies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Government Procurement Regulations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Customs Procedures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Standards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Unfair Trade Laws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Export taxes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Subsidies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015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CE3A4-24DE-6146-901F-A98899194974}" type="slidenum">
              <a:rPr lang="en-US"/>
              <a:pPr/>
              <a:t>43</a:t>
            </a:fld>
            <a:endParaRPr lang="en-US"/>
          </a:p>
        </p:txBody>
      </p:sp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Subsidies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Government assistance to producers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Export subsidy:  paid only for exports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Domestic subsidy:  paid for all production (but still increases exports or reduces imports)</a:t>
            </a:r>
          </a:p>
          <a:p>
            <a:pPr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Effect on the subsidizing country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In competitive industries, country loses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Subsidies usually are intended to benefit producers, not country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In non-competitive industries, result may be different (recall Boeing-Airbus example)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6C0D-B61B-B742-939B-E8810867E509}" type="slidenum">
              <a:rPr lang="en-US"/>
              <a:pPr/>
              <a:t>44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Subsidy </a:t>
            </a:r>
            <a:br>
              <a:rPr lang="en-US" sz="4000"/>
            </a:br>
            <a:r>
              <a:rPr lang="en-US" sz="4000"/>
              <a:t>on Foreign Countries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3657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Effect, if country is large, is to reduce the world price of the exported good</a:t>
            </a:r>
          </a:p>
          <a:p>
            <a:pPr>
              <a:lnSpc>
                <a:spcPct val="90000"/>
              </a:lnSpc>
            </a:pPr>
            <a:r>
              <a:rPr lang="en-US" dirty="0">
                <a:ea typeface="Arial" pitchFamily="-65" charset="0"/>
                <a:cs typeface="Arial" pitchFamily="-65" charset="0"/>
              </a:rPr>
              <a:t>Subsidy expands supply in subsidizing country (which is part of S</a:t>
            </a:r>
            <a:r>
              <a:rPr lang="en-US" baseline="-25000" dirty="0">
                <a:ea typeface="Arial" pitchFamily="-65" charset="0"/>
                <a:cs typeface="Arial" pitchFamily="-65" charset="0"/>
              </a:rPr>
              <a:t>W</a:t>
            </a:r>
            <a:r>
              <a:rPr lang="en-US" baseline="30000" dirty="0">
                <a:ea typeface="Arial" pitchFamily="-65" charset="0"/>
                <a:cs typeface="Arial" pitchFamily="-65" charset="0"/>
              </a:rPr>
              <a:t>0</a:t>
            </a:r>
            <a:r>
              <a:rPr lang="en-US" dirty="0">
                <a:ea typeface="Arial" pitchFamily="-65" charset="0"/>
                <a:cs typeface="Arial" pitchFamily="-65" charset="0"/>
              </a:rPr>
              <a:t>)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  <p:sp>
        <p:nvSpPr>
          <p:cNvPr id="229380" name="Line 4"/>
          <p:cNvSpPr>
            <a:spLocks noChangeShapeType="1"/>
          </p:cNvSpPr>
          <p:nvPr/>
        </p:nvSpPr>
        <p:spPr bwMode="auto">
          <a:xfrm>
            <a:off x="4800600" y="2743200"/>
            <a:ext cx="0" cy="2667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81" name="Line 5"/>
          <p:cNvSpPr>
            <a:spLocks noChangeShapeType="1"/>
          </p:cNvSpPr>
          <p:nvPr/>
        </p:nvSpPr>
        <p:spPr bwMode="auto">
          <a:xfrm>
            <a:off x="4800600" y="5410200"/>
            <a:ext cx="2819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82" name="Line 6"/>
          <p:cNvSpPr>
            <a:spLocks noChangeShapeType="1"/>
          </p:cNvSpPr>
          <p:nvPr/>
        </p:nvSpPr>
        <p:spPr bwMode="auto">
          <a:xfrm flipV="1">
            <a:off x="5257800" y="2895600"/>
            <a:ext cx="1828800" cy="213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83" name="Line 7"/>
          <p:cNvSpPr>
            <a:spLocks noChangeShapeType="1"/>
          </p:cNvSpPr>
          <p:nvPr/>
        </p:nvSpPr>
        <p:spPr bwMode="auto">
          <a:xfrm>
            <a:off x="5562600" y="2895600"/>
            <a:ext cx="1676400" cy="2057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84" name="Line 8"/>
          <p:cNvSpPr>
            <a:spLocks noChangeShapeType="1"/>
          </p:cNvSpPr>
          <p:nvPr/>
        </p:nvSpPr>
        <p:spPr bwMode="auto">
          <a:xfrm flipH="1">
            <a:off x="4800600" y="3810000"/>
            <a:ext cx="152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85" name="Line 9"/>
          <p:cNvSpPr>
            <a:spLocks noChangeShapeType="1"/>
          </p:cNvSpPr>
          <p:nvPr/>
        </p:nvSpPr>
        <p:spPr bwMode="auto">
          <a:xfrm flipH="1">
            <a:off x="4800600" y="4191000"/>
            <a:ext cx="1828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86" name="Text Box 10"/>
          <p:cNvSpPr txBox="1">
            <a:spLocks noChangeArrowheads="1"/>
          </p:cNvSpPr>
          <p:nvPr/>
        </p:nvSpPr>
        <p:spPr bwMode="auto">
          <a:xfrm>
            <a:off x="5181600" y="22098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World Market</a:t>
            </a:r>
          </a:p>
        </p:txBody>
      </p:sp>
      <p:sp>
        <p:nvSpPr>
          <p:cNvPr id="229387" name="Text Box 11"/>
          <p:cNvSpPr txBox="1">
            <a:spLocks noChangeArrowheads="1"/>
          </p:cNvSpPr>
          <p:nvPr/>
        </p:nvSpPr>
        <p:spPr bwMode="auto">
          <a:xfrm>
            <a:off x="7086600" y="2667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  <a:r>
              <a:rPr lang="en-US" sz="2400" baseline="-25000"/>
              <a:t>W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29388" name="Text Box 12"/>
          <p:cNvSpPr txBox="1">
            <a:spLocks noChangeArrowheads="1"/>
          </p:cNvSpPr>
          <p:nvPr/>
        </p:nvSpPr>
        <p:spPr bwMode="auto">
          <a:xfrm>
            <a:off x="7162800" y="4724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229389" name="Text Box 13"/>
          <p:cNvSpPr txBox="1">
            <a:spLocks noChangeArrowheads="1"/>
          </p:cNvSpPr>
          <p:nvPr/>
        </p:nvSpPr>
        <p:spPr bwMode="auto">
          <a:xfrm>
            <a:off x="7162800" y="3352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</a:t>
            </a:r>
            <a:r>
              <a:rPr lang="en-US" sz="2400" baseline="-25000">
                <a:solidFill>
                  <a:srgbClr val="FF0000"/>
                </a:solidFill>
              </a:rPr>
              <a:t>W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29390" name="Text Box 14"/>
          <p:cNvSpPr txBox="1">
            <a:spLocks noChangeArrowheads="1"/>
          </p:cNvSpPr>
          <p:nvPr/>
        </p:nvSpPr>
        <p:spPr bwMode="auto">
          <a:xfrm>
            <a:off x="4191000" y="3962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W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29391" name="Text Box 15"/>
          <p:cNvSpPr txBox="1">
            <a:spLocks noChangeArrowheads="1"/>
          </p:cNvSpPr>
          <p:nvPr/>
        </p:nvSpPr>
        <p:spPr bwMode="auto">
          <a:xfrm>
            <a:off x="4191000" y="3505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29392" name="Text Box 16"/>
          <p:cNvSpPr txBox="1">
            <a:spLocks noChangeArrowheads="1"/>
          </p:cNvSpPr>
          <p:nvPr/>
        </p:nvSpPr>
        <p:spPr bwMode="auto">
          <a:xfrm>
            <a:off x="7543800" y="5181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229393" name="Text Box 17"/>
          <p:cNvSpPr txBox="1">
            <a:spLocks noChangeArrowheads="1"/>
          </p:cNvSpPr>
          <p:nvPr/>
        </p:nvSpPr>
        <p:spPr bwMode="auto">
          <a:xfrm>
            <a:off x="4267200" y="2514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229394" name="Line 18"/>
          <p:cNvSpPr>
            <a:spLocks noChangeShapeType="1"/>
          </p:cNvSpPr>
          <p:nvPr/>
        </p:nvSpPr>
        <p:spPr bwMode="auto">
          <a:xfrm>
            <a:off x="4953000" y="38100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95" name="Line 19"/>
          <p:cNvSpPr>
            <a:spLocks noChangeShapeType="1"/>
          </p:cNvSpPr>
          <p:nvPr/>
        </p:nvSpPr>
        <p:spPr bwMode="auto">
          <a:xfrm>
            <a:off x="5638800" y="4572000"/>
            <a:ext cx="38100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396" name="Line 20"/>
          <p:cNvSpPr>
            <a:spLocks noChangeShapeType="1"/>
          </p:cNvSpPr>
          <p:nvPr/>
        </p:nvSpPr>
        <p:spPr bwMode="auto">
          <a:xfrm flipV="1">
            <a:off x="5715000" y="3124200"/>
            <a:ext cx="1828800" cy="21336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uiExpand="1" build="p"/>
      <p:bldP spid="229380" grpId="0" animBg="1"/>
      <p:bldP spid="229381" grpId="0" animBg="1"/>
      <p:bldP spid="229382" grpId="0" animBg="1"/>
      <p:bldP spid="229383" grpId="0" animBg="1"/>
      <p:bldP spid="229384" grpId="0" animBg="1"/>
      <p:bldP spid="229385" grpId="0" animBg="1"/>
      <p:bldP spid="229386" grpId="0"/>
      <p:bldP spid="229387" grpId="0"/>
      <p:bldP spid="229388" grpId="0"/>
      <p:bldP spid="229389" grpId="0"/>
      <p:bldP spid="229390" grpId="0"/>
      <p:bldP spid="229391" grpId="0"/>
      <p:bldP spid="229392" grpId="0"/>
      <p:bldP spid="229393" grpId="0"/>
      <p:bldP spid="229394" grpId="0" animBg="1"/>
      <p:bldP spid="229395" grpId="0" animBg="1"/>
      <p:bldP spid="22939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46C0D-B61B-B742-939B-E8810867E509}" type="slidenum">
              <a:rPr lang="en-US"/>
              <a:pPr/>
              <a:t>45</a:t>
            </a:fld>
            <a:endParaRPr lang="en-US"/>
          </a:p>
        </p:txBody>
      </p:sp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Subsidy </a:t>
            </a:r>
            <a:br>
              <a:rPr lang="en-US" sz="4000"/>
            </a:br>
            <a:r>
              <a:rPr lang="en-US" sz="4000"/>
              <a:t>on Foreign Countries</a:t>
            </a:r>
          </a:p>
        </p:txBody>
      </p:sp>
      <p:sp>
        <p:nvSpPr>
          <p:cNvPr id="23" name="Content Placeholder 2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Effects on other countries depend </a:t>
            </a:r>
            <a:r>
              <a:rPr lang="en-US" u="sng" dirty="0"/>
              <a:t>direction</a:t>
            </a:r>
            <a:r>
              <a:rPr lang="en-US" dirty="0"/>
              <a:t> of their trade:</a:t>
            </a:r>
          </a:p>
          <a:p>
            <a:pPr lvl="1"/>
            <a:r>
              <a:rPr lang="en-US" dirty="0"/>
              <a:t>If they import the good, they gain</a:t>
            </a:r>
          </a:p>
          <a:p>
            <a:pPr lvl="1"/>
            <a:r>
              <a:rPr lang="en-US" dirty="0"/>
              <a:t>If they export the good, they lose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/>
              <a:t>		See this in the following figures…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A1130-FC35-354F-9A73-0F6BCE5A2B66}" type="slidenum">
              <a:rPr lang="en-US"/>
              <a:pPr/>
              <a:t>46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Effects of Export Subsidy: </a:t>
            </a:r>
            <a:br>
              <a:rPr lang="en-US" sz="3200" dirty="0"/>
            </a:br>
            <a:r>
              <a:rPr lang="en-US" sz="3200" dirty="0"/>
              <a:t>on Foreign </a:t>
            </a:r>
            <a:r>
              <a:rPr lang="en-US" sz="3200" dirty="0">
                <a:solidFill>
                  <a:srgbClr val="FF0000"/>
                </a:solidFill>
              </a:rPr>
              <a:t>Importer</a:t>
            </a:r>
          </a:p>
        </p:txBody>
      </p:sp>
      <p:sp>
        <p:nvSpPr>
          <p:cNvPr id="207875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76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77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78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0" name="Line 8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1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207882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207883" name="Text Box 11"/>
          <p:cNvSpPr txBox="1">
            <a:spLocks noChangeArrowheads="1"/>
          </p:cNvSpPr>
          <p:nvPr/>
        </p:nvSpPr>
        <p:spPr bwMode="auto">
          <a:xfrm>
            <a:off x="1905000" y="4038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W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7884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207885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6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7" name="Line 15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8" name="Line 16"/>
          <p:cNvSpPr>
            <a:spLocks noChangeShapeType="1"/>
          </p:cNvSpPr>
          <p:nvPr/>
        </p:nvSpPr>
        <p:spPr bwMode="auto">
          <a:xfrm>
            <a:off x="4038600" y="3581400"/>
            <a:ext cx="0" cy="2209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89" name="Line 17"/>
          <p:cNvSpPr>
            <a:spLocks noChangeShapeType="1"/>
          </p:cNvSpPr>
          <p:nvPr/>
        </p:nvSpPr>
        <p:spPr bwMode="auto">
          <a:xfrm>
            <a:off x="5486400" y="3581400"/>
            <a:ext cx="0" cy="2209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890" name="Text Box 18"/>
          <p:cNvSpPr txBox="1">
            <a:spLocks noChangeArrowheads="1"/>
          </p:cNvSpPr>
          <p:nvPr/>
        </p:nvSpPr>
        <p:spPr bwMode="auto">
          <a:xfrm>
            <a:off x="1905000" y="3352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07893" name="Text Box 21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207894" name="Text Box 22"/>
          <p:cNvSpPr txBox="1">
            <a:spLocks noChangeArrowheads="1"/>
          </p:cNvSpPr>
          <p:nvPr/>
        </p:nvSpPr>
        <p:spPr bwMode="auto">
          <a:xfrm>
            <a:off x="37338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07895" name="Text Box 23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S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7896" name="Text Box 24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D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7897" name="Text Box 25"/>
          <p:cNvSpPr txBox="1">
            <a:spLocks noChangeArrowheads="1"/>
          </p:cNvSpPr>
          <p:nvPr/>
        </p:nvSpPr>
        <p:spPr bwMode="auto">
          <a:xfrm>
            <a:off x="51054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07898" name="Text Box 26"/>
          <p:cNvSpPr txBox="1">
            <a:spLocks noChangeArrowheads="1"/>
          </p:cNvSpPr>
          <p:nvPr/>
        </p:nvSpPr>
        <p:spPr bwMode="auto">
          <a:xfrm>
            <a:off x="28956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07899" name="Text Box 27"/>
          <p:cNvSpPr txBox="1">
            <a:spLocks noChangeArrowheads="1"/>
          </p:cNvSpPr>
          <p:nvPr/>
        </p:nvSpPr>
        <p:spPr bwMode="auto">
          <a:xfrm>
            <a:off x="3733800" y="3886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07900" name="Text Box 28"/>
          <p:cNvSpPr txBox="1">
            <a:spLocks noChangeArrowheads="1"/>
          </p:cNvSpPr>
          <p:nvPr/>
        </p:nvSpPr>
        <p:spPr bwMode="auto">
          <a:xfrm>
            <a:off x="4572000" y="3733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07901" name="Text Box 29"/>
          <p:cNvSpPr txBox="1">
            <a:spLocks noChangeArrowheads="1"/>
          </p:cNvSpPr>
          <p:nvPr/>
        </p:nvSpPr>
        <p:spPr bwMode="auto">
          <a:xfrm>
            <a:off x="5486400" y="3886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07903" name="Text Box 31"/>
          <p:cNvSpPr txBox="1">
            <a:spLocks noChangeArrowheads="1"/>
          </p:cNvSpPr>
          <p:nvPr/>
        </p:nvSpPr>
        <p:spPr bwMode="auto">
          <a:xfrm>
            <a:off x="6400800" y="1295400"/>
            <a:ext cx="22098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Effects on Welfare</a:t>
            </a:r>
          </a:p>
        </p:txBody>
      </p:sp>
      <p:sp>
        <p:nvSpPr>
          <p:cNvPr id="207904" name="Text Box 32"/>
          <p:cNvSpPr txBox="1">
            <a:spLocks noChangeArrowheads="1"/>
          </p:cNvSpPr>
          <p:nvPr/>
        </p:nvSpPr>
        <p:spPr bwMode="auto">
          <a:xfrm>
            <a:off x="6248400" y="2133600"/>
            <a:ext cx="2514600" cy="15621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Suppliers lose Demanders gain Country gains +(b+c+d)</a:t>
            </a:r>
          </a:p>
        </p:txBody>
      </p:sp>
      <p:sp>
        <p:nvSpPr>
          <p:cNvPr id="207907" name="Line 35"/>
          <p:cNvSpPr>
            <a:spLocks noChangeShapeType="1"/>
          </p:cNvSpPr>
          <p:nvPr/>
        </p:nvSpPr>
        <p:spPr bwMode="auto">
          <a:xfrm>
            <a:off x="1752600" y="35814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82" grpId="0"/>
      <p:bldP spid="207883" grpId="0"/>
      <p:bldP spid="207885" grpId="0" animBg="1"/>
      <p:bldP spid="207886" grpId="0" animBg="1"/>
      <p:bldP spid="207887" grpId="0" animBg="1"/>
      <p:bldP spid="207894" grpId="0"/>
      <p:bldP spid="207895" grpId="0"/>
      <p:bldP spid="207896" grpId="0"/>
      <p:bldP spid="207897" grpId="0"/>
      <p:bldP spid="207898" grpId="0"/>
      <p:bldP spid="207899" grpId="0"/>
      <p:bldP spid="207900" grpId="0"/>
      <p:bldP spid="207901" grpId="0"/>
      <p:bldP spid="207903" grpId="0" animBg="1"/>
      <p:bldP spid="207904" grpId="0" animBg="1"/>
      <p:bldP spid="20790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5317F-89A8-7C45-8F52-258C34D04BE0}" type="slidenum">
              <a:rPr lang="en-US"/>
              <a:pPr/>
              <a:t>47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Effects of Export Subsidy: </a:t>
            </a:r>
            <a:br>
              <a:rPr lang="en-US" sz="3200" dirty="0"/>
            </a:br>
            <a:r>
              <a:rPr lang="en-US" sz="3200" dirty="0"/>
              <a:t>on Foreign </a:t>
            </a:r>
            <a:r>
              <a:rPr lang="en-US" sz="3200" dirty="0">
                <a:solidFill>
                  <a:srgbClr val="FF0000"/>
                </a:solidFill>
              </a:rPr>
              <a:t>Exporter</a:t>
            </a:r>
          </a:p>
        </p:txBody>
      </p:sp>
      <p:sp>
        <p:nvSpPr>
          <p:cNvPr id="208899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00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02" name="Line 6"/>
          <p:cNvSpPr>
            <a:spLocks noChangeShapeType="1"/>
          </p:cNvSpPr>
          <p:nvPr/>
        </p:nvSpPr>
        <p:spPr bwMode="auto">
          <a:xfrm>
            <a:off x="2819400" y="1600200"/>
            <a:ext cx="2438400" cy="388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03" name="Line 7"/>
          <p:cNvSpPr>
            <a:spLocks noChangeShapeType="1"/>
          </p:cNvSpPr>
          <p:nvPr/>
        </p:nvSpPr>
        <p:spPr bwMode="auto">
          <a:xfrm>
            <a:off x="2590800" y="2819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04" name="Text Box 8"/>
          <p:cNvSpPr txBox="1">
            <a:spLocks noChangeArrowheads="1"/>
          </p:cNvSpPr>
          <p:nvPr/>
        </p:nvSpPr>
        <p:spPr bwMode="auto">
          <a:xfrm>
            <a:off x="6019800" y="1600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208905" name="Text Box 9"/>
          <p:cNvSpPr txBox="1">
            <a:spLocks noChangeArrowheads="1"/>
          </p:cNvSpPr>
          <p:nvPr/>
        </p:nvSpPr>
        <p:spPr bwMode="auto">
          <a:xfrm>
            <a:off x="5105400" y="4953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208906" name="Text Box 10"/>
          <p:cNvSpPr txBox="1">
            <a:spLocks noChangeArrowheads="1"/>
          </p:cNvSpPr>
          <p:nvPr/>
        </p:nvSpPr>
        <p:spPr bwMode="auto">
          <a:xfrm>
            <a:off x="1905000" y="32766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P</a:t>
            </a:r>
            <a:r>
              <a:rPr lang="en-US" sz="2400" baseline="-25000">
                <a:solidFill>
                  <a:srgbClr val="FF0000"/>
                </a:solidFill>
              </a:rPr>
              <a:t>W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8907" name="Text Box 11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208908" name="Line 12"/>
          <p:cNvSpPr>
            <a:spLocks noChangeShapeType="1"/>
          </p:cNvSpPr>
          <p:nvPr/>
        </p:nvSpPr>
        <p:spPr bwMode="auto">
          <a:xfrm>
            <a:off x="3581400" y="2819400"/>
            <a:ext cx="17463" cy="2971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09" name="Line 13"/>
          <p:cNvSpPr>
            <a:spLocks noChangeShapeType="1"/>
          </p:cNvSpPr>
          <p:nvPr/>
        </p:nvSpPr>
        <p:spPr bwMode="auto">
          <a:xfrm>
            <a:off x="5943600" y="2819400"/>
            <a:ext cx="30163" cy="2971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10" name="Line 14"/>
          <p:cNvSpPr>
            <a:spLocks noChangeShapeType="1"/>
          </p:cNvSpPr>
          <p:nvPr/>
        </p:nvSpPr>
        <p:spPr bwMode="auto">
          <a:xfrm>
            <a:off x="2590800" y="3581400"/>
            <a:ext cx="43434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11" name="Line 15"/>
          <p:cNvSpPr>
            <a:spLocks noChangeShapeType="1"/>
          </p:cNvSpPr>
          <p:nvPr/>
        </p:nvSpPr>
        <p:spPr bwMode="auto">
          <a:xfrm>
            <a:off x="40386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12" name="Line 16"/>
          <p:cNvSpPr>
            <a:spLocks noChangeShapeType="1"/>
          </p:cNvSpPr>
          <p:nvPr/>
        </p:nvSpPr>
        <p:spPr bwMode="auto">
          <a:xfrm>
            <a:off x="5486400" y="3581400"/>
            <a:ext cx="0" cy="2209800"/>
          </a:xfrm>
          <a:prstGeom prst="line">
            <a:avLst/>
          </a:prstGeom>
          <a:noFill/>
          <a:ln w="28575">
            <a:solidFill>
              <a:srgbClr val="FF0000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13" name="Text Box 17"/>
          <p:cNvSpPr txBox="1">
            <a:spLocks noChangeArrowheads="1"/>
          </p:cNvSpPr>
          <p:nvPr/>
        </p:nvSpPr>
        <p:spPr bwMode="auto">
          <a:xfrm>
            <a:off x="1905000" y="25908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08914" name="Text Box 18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208915" name="Text Box 19"/>
          <p:cNvSpPr txBox="1">
            <a:spLocks noChangeArrowheads="1"/>
          </p:cNvSpPr>
          <p:nvPr/>
        </p:nvSpPr>
        <p:spPr bwMode="auto">
          <a:xfrm>
            <a:off x="32004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08916" name="Text Box 20"/>
          <p:cNvSpPr txBox="1">
            <a:spLocks noChangeArrowheads="1"/>
          </p:cNvSpPr>
          <p:nvPr/>
        </p:nvSpPr>
        <p:spPr bwMode="auto">
          <a:xfrm>
            <a:off x="37338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S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8917" name="Text Box 21"/>
          <p:cNvSpPr txBox="1">
            <a:spLocks noChangeArrowheads="1"/>
          </p:cNvSpPr>
          <p:nvPr/>
        </p:nvSpPr>
        <p:spPr bwMode="auto">
          <a:xfrm>
            <a:off x="51054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</a:t>
            </a:r>
            <a:r>
              <a:rPr lang="en-US" sz="2400" baseline="-25000">
                <a:solidFill>
                  <a:srgbClr val="FF0000"/>
                </a:solidFill>
              </a:rPr>
              <a:t>D</a:t>
            </a:r>
            <a:r>
              <a:rPr lang="en-US" sz="2400" baseline="30000">
                <a:solidFill>
                  <a:srgbClr val="FF0000"/>
                </a:solidFill>
              </a:rPr>
              <a:t>1</a:t>
            </a:r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208918" name="Text Box 22"/>
          <p:cNvSpPr txBox="1">
            <a:spLocks noChangeArrowheads="1"/>
          </p:cNvSpPr>
          <p:nvPr/>
        </p:nvSpPr>
        <p:spPr bwMode="auto">
          <a:xfrm>
            <a:off x="56388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208919" name="Text Box 23"/>
          <p:cNvSpPr txBox="1">
            <a:spLocks noChangeArrowheads="1"/>
          </p:cNvSpPr>
          <p:nvPr/>
        </p:nvSpPr>
        <p:spPr bwMode="auto">
          <a:xfrm>
            <a:off x="2895600" y="2971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08920" name="Text Box 24"/>
          <p:cNvSpPr txBox="1">
            <a:spLocks noChangeArrowheads="1"/>
          </p:cNvSpPr>
          <p:nvPr/>
        </p:nvSpPr>
        <p:spPr bwMode="auto">
          <a:xfrm>
            <a:off x="3581400" y="3124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208921" name="Text Box 25"/>
          <p:cNvSpPr txBox="1">
            <a:spLocks noChangeArrowheads="1"/>
          </p:cNvSpPr>
          <p:nvPr/>
        </p:nvSpPr>
        <p:spPr bwMode="auto">
          <a:xfrm>
            <a:off x="4572000" y="29718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08922" name="Text Box 26"/>
          <p:cNvSpPr txBox="1">
            <a:spLocks noChangeArrowheads="1"/>
          </p:cNvSpPr>
          <p:nvPr/>
        </p:nvSpPr>
        <p:spPr bwMode="auto">
          <a:xfrm>
            <a:off x="5638800" y="3124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08923" name="Text Box 27"/>
          <p:cNvSpPr txBox="1">
            <a:spLocks noChangeArrowheads="1"/>
          </p:cNvSpPr>
          <p:nvPr/>
        </p:nvSpPr>
        <p:spPr bwMode="auto">
          <a:xfrm>
            <a:off x="6400800" y="1295400"/>
            <a:ext cx="2209800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Effects on Welfare</a:t>
            </a:r>
          </a:p>
        </p:txBody>
      </p:sp>
      <p:sp>
        <p:nvSpPr>
          <p:cNvPr id="208924" name="Text Box 28"/>
          <p:cNvSpPr txBox="1">
            <a:spLocks noChangeArrowheads="1"/>
          </p:cNvSpPr>
          <p:nvPr/>
        </p:nvSpPr>
        <p:spPr bwMode="auto">
          <a:xfrm>
            <a:off x="6248400" y="2133600"/>
            <a:ext cx="2514600" cy="11969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Suppliers lose Demanders gain Country loses </a:t>
            </a:r>
            <a:r>
              <a:rPr lang="en-US" sz="2400">
                <a:solidFill>
                  <a:srgbClr val="FF0000"/>
                </a:solidFill>
                <a:ea typeface="Arial" pitchFamily="-65" charset="0"/>
                <a:cs typeface="Arial" pitchFamily="-65" charset="0"/>
              </a:rPr>
              <a:t>−</a:t>
            </a:r>
            <a:r>
              <a:rPr lang="en-US" sz="24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08901" name="Line 5"/>
          <p:cNvSpPr>
            <a:spLocks noChangeShapeType="1"/>
          </p:cNvSpPr>
          <p:nvPr/>
        </p:nvSpPr>
        <p:spPr bwMode="auto">
          <a:xfrm flipH="1">
            <a:off x="4419600" y="1524000"/>
            <a:ext cx="22860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925" name="Line 29"/>
          <p:cNvSpPr>
            <a:spLocks noChangeShapeType="1"/>
          </p:cNvSpPr>
          <p:nvPr/>
        </p:nvSpPr>
        <p:spPr bwMode="auto">
          <a:xfrm>
            <a:off x="1752600" y="2819400"/>
            <a:ext cx="0" cy="7620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05" grpId="0"/>
      <p:bldP spid="208906" grpId="0"/>
      <p:bldP spid="208910" grpId="0" animBg="1"/>
      <p:bldP spid="208911" grpId="0" animBg="1"/>
      <p:bldP spid="208912" grpId="0" animBg="1"/>
      <p:bldP spid="208915" grpId="0"/>
      <p:bldP spid="208916" grpId="0"/>
      <p:bldP spid="208917" grpId="0"/>
      <p:bldP spid="208918" grpId="0"/>
      <p:bldP spid="208919" grpId="0"/>
      <p:bldP spid="208920" grpId="0"/>
      <p:bldP spid="208921" grpId="0"/>
      <p:bldP spid="208922" grpId="0"/>
      <p:bldP spid="208923" grpId="0" animBg="1"/>
      <p:bldP spid="208924" grpId="0" animBg="1"/>
      <p:bldP spid="208925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A08D5-628F-BA46-BC44-3781BBCFBAD1}" type="slidenum">
              <a:rPr lang="en-US"/>
              <a:pPr/>
              <a:t>48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Subsidy </a:t>
            </a:r>
            <a:br>
              <a:rPr lang="en-US" sz="4000"/>
            </a:br>
            <a:r>
              <a:rPr lang="en-US" sz="4000"/>
              <a:t>on Foreign Countries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In both cases</a:t>
            </a:r>
          </a:p>
          <a:p>
            <a:pPr lvl="1"/>
            <a:r>
              <a:rPr lang="en-US" sz="2400" dirty="0"/>
              <a:t>Foreign suppliers lose</a:t>
            </a:r>
          </a:p>
          <a:p>
            <a:pPr lvl="1"/>
            <a:r>
              <a:rPr lang="en-US" sz="2400" dirty="0"/>
              <a:t>Foreign demanders gain</a:t>
            </a:r>
          </a:p>
          <a:p>
            <a:pPr lvl="1"/>
            <a:r>
              <a:rPr lang="en-US" sz="2400" dirty="0"/>
              <a:t>Net effect on </a:t>
            </a:r>
            <a:r>
              <a:rPr lang="en-US" sz="2400" u="sng" dirty="0"/>
              <a:t>countries</a:t>
            </a:r>
            <a:r>
              <a:rPr lang="en-US" sz="2400" dirty="0"/>
              <a:t> depends on </a:t>
            </a:r>
          </a:p>
          <a:p>
            <a:pPr lvl="2"/>
            <a:r>
              <a:rPr lang="en-US" sz="2000" dirty="0"/>
              <a:t>Whether they are net importers or exporters</a:t>
            </a:r>
          </a:p>
          <a:p>
            <a:pPr lvl="2"/>
            <a:r>
              <a:rPr lang="en-US" sz="2000" dirty="0"/>
              <a:t>Thus whether price change is improvement or worsening of their terms of trade</a:t>
            </a:r>
          </a:p>
          <a:p>
            <a:r>
              <a:rPr lang="en-US" sz="2800" dirty="0"/>
              <a:t>Optimal policy response for foreign countries</a:t>
            </a:r>
          </a:p>
          <a:p>
            <a:pPr lvl="1"/>
            <a:r>
              <a:rPr lang="en-US" sz="2400" dirty="0"/>
              <a:t>Importers:  Write “thank-you note” (Krugman)</a:t>
            </a:r>
          </a:p>
          <a:p>
            <a:pPr lvl="1"/>
            <a:r>
              <a:rPr lang="en-US" sz="2400" dirty="0"/>
              <a:t>Exporters:  Not much they can 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3" grpId="0" uiExpand="1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8C50B-E74C-F042-866C-755219361D4B}" type="slidenum">
              <a:rPr lang="en-US"/>
              <a:pPr/>
              <a:t>49</a:t>
            </a:fld>
            <a:endParaRPr lang="en-US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Subsidies:  Are They Used?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YES!!</a:t>
            </a:r>
          </a:p>
          <a:p>
            <a:r>
              <a:rPr lang="en-US" sz="2800" dirty="0"/>
              <a:t>US, EU, Japan all have large subsidies on many agricultural products</a:t>
            </a:r>
          </a:p>
          <a:p>
            <a:r>
              <a:rPr lang="en-US" sz="2800" dirty="0"/>
              <a:t>These reduce world prices and hurt producers of these products in developing countries</a:t>
            </a:r>
          </a:p>
          <a:p>
            <a:r>
              <a:rPr lang="en-US" sz="2800" dirty="0"/>
              <a:t>Examples of US subsidies and whom they hurt:</a:t>
            </a:r>
          </a:p>
          <a:p>
            <a:pPr lvl="1"/>
            <a:r>
              <a:rPr lang="en-US" sz="2400" dirty="0"/>
              <a:t>Corn:  Mexico</a:t>
            </a:r>
          </a:p>
          <a:p>
            <a:pPr lvl="1"/>
            <a:r>
              <a:rPr lang="en-US" sz="2400" dirty="0"/>
              <a:t>Sugar:  Caribbean countries</a:t>
            </a:r>
          </a:p>
          <a:p>
            <a:pPr lvl="1"/>
            <a:r>
              <a:rPr lang="en-US" sz="2400" dirty="0"/>
              <a:t>Cotton:  Certain African countries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BA62E-F8C3-204F-94C0-2E8B5169F02F}" type="slidenum">
              <a:rPr lang="en-US"/>
              <a:pPr/>
              <a:t>5</a:t>
            </a:fld>
            <a:endParaRPr lang="en-US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Outline:  Nontariff Barriers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What Are </a:t>
            </a:r>
            <a:r>
              <a:rPr lang="en-US" sz="2400" dirty="0" err="1">
                <a:solidFill>
                  <a:schemeClr val="bg1">
                    <a:lumMod val="75000"/>
                  </a:schemeClr>
                </a:solidFill>
              </a:rPr>
              <a:t>NTBs</a:t>
            </a:r>
            <a:r>
              <a:rPr lang="en-US" sz="2400" dirty="0">
                <a:solidFill>
                  <a:schemeClr val="bg1">
                    <a:lumMod val="75000"/>
                  </a:schemeClr>
                </a:solidFill>
              </a:rPr>
              <a:t>?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Quotas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Effects Equivalent to Tariffs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Who Gets the Rents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Other </a:t>
            </a:r>
            <a:r>
              <a:rPr lang="en-US" sz="2400" dirty="0" err="1">
                <a:solidFill>
                  <a:srgbClr val="BFBFBF"/>
                </a:solidFill>
              </a:rPr>
              <a:t>NTBs</a:t>
            </a:r>
            <a:endParaRPr lang="en-US" sz="2400" dirty="0">
              <a:solidFill>
                <a:srgbClr val="BFBFBF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Tariff-Rate Quotas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Voluntary Export Restraints (</a:t>
            </a:r>
            <a:r>
              <a:rPr lang="en-US" sz="2000" dirty="0" err="1">
                <a:solidFill>
                  <a:srgbClr val="BFBFBF"/>
                </a:solidFill>
              </a:rPr>
              <a:t>VERs</a:t>
            </a:r>
            <a:r>
              <a:rPr lang="en-US" sz="2000" dirty="0">
                <a:solidFill>
                  <a:srgbClr val="BFBFBF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Variable Levies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Government Procurement Regulations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Customs Procedures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Standards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Unfair Trade Laws</a:t>
            </a:r>
          </a:p>
          <a:p>
            <a:pPr lvl="1">
              <a:lnSpc>
                <a:spcPct val="80000"/>
              </a:lnSpc>
            </a:pPr>
            <a:r>
              <a:rPr lang="en-US" sz="2000" dirty="0">
                <a:solidFill>
                  <a:srgbClr val="BFBFBF"/>
                </a:solidFill>
              </a:rPr>
              <a:t>Export taxes</a:t>
            </a:r>
          </a:p>
          <a:p>
            <a:pPr>
              <a:lnSpc>
                <a:spcPct val="80000"/>
              </a:lnSpc>
            </a:pPr>
            <a:r>
              <a:rPr lang="en-US" sz="2400" dirty="0">
                <a:solidFill>
                  <a:srgbClr val="BFBFBF"/>
                </a:solidFill>
              </a:rPr>
              <a:t>Subsidies</a:t>
            </a:r>
          </a:p>
          <a:p>
            <a:pPr lvl="1">
              <a:lnSpc>
                <a:spcPct val="80000"/>
              </a:lnSpc>
            </a:pP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0">
            <a:solidFill>
              <a:schemeClr val="bg2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1395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E1797-C52E-804F-BB44-1112B8988B12}" type="slidenum">
              <a:rPr lang="en-US"/>
              <a:pPr/>
              <a:t>50</a:t>
            </a:fld>
            <a:endParaRPr lang="en-US"/>
          </a:p>
        </p:txBody>
      </p:sp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</a:t>
            </a:r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Reasons for Protection</a:t>
            </a:r>
          </a:p>
          <a:p>
            <a:pPr>
              <a:buFontTx/>
              <a:buNone/>
            </a:pPr>
            <a:r>
              <a:rPr lang="en-US"/>
              <a:t>		If tariffs are such a bad idea, why are they used?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D65C7-3FE3-8E44-8862-30F7E79DB9E5}" type="slidenum">
              <a:rPr lang="en-US"/>
              <a:pPr/>
              <a:t>6</a:t>
            </a:fld>
            <a:endParaRPr lang="en-US"/>
          </a:p>
        </p:txBody>
      </p:sp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Quotas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Definition:  An import quota is a direct restriction on the </a:t>
            </a:r>
            <a:r>
              <a:rPr lang="en-US" u="sng" dirty="0"/>
              <a:t>quantity</a:t>
            </a:r>
            <a:r>
              <a:rPr lang="en-US" dirty="0"/>
              <a:t> of an import</a:t>
            </a:r>
          </a:p>
          <a:p>
            <a:pPr lvl="1"/>
            <a:r>
              <a:rPr lang="en-US" dirty="0"/>
              <a:t>E.g., US might limit the imports of steel to some number of tons per year</a:t>
            </a:r>
          </a:p>
          <a:p>
            <a:pPr lvl="1"/>
            <a:r>
              <a:rPr lang="en-US" dirty="0"/>
              <a:t>Until Jan 1, 2005, US and EU had elaborate import quotas on many textile and apparel products from developing countries</a:t>
            </a:r>
          </a:p>
          <a:p>
            <a:pPr lvl="1"/>
            <a:r>
              <a:rPr lang="en-US" dirty="0"/>
              <a:t>We still have quotas on many agricultural products, e.g., sugar, cheddar cheese, dried milk, </a:t>
            </a:r>
            <a:r>
              <a:rPr lang="en-US" dirty="0" err="1"/>
              <a:t>etc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51BF-5D8F-9549-A404-F369D4923AE9}" type="slidenum">
              <a:rPr lang="en-US"/>
              <a:pPr/>
              <a:t>7</a:t>
            </a:fld>
            <a:endParaRPr lang="en-US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Quotas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Effects of a quota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permitted quantity is above what would be imported anyway, then no effect at all.  (True only with perfect competition)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Otherwise, quota creates scarcity and raises price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Quota raises domestic price above world price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For market to clear, domestic price must rise to the point that desired imports equal the quota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See this with supply and demand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But first note example of US quota on sugar..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31A0A-AEF6-4E45-B072-88F3A81096F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200"/>
            <a:ext cx="9144000" cy="36242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6019800"/>
            <a:ext cx="807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http://</a:t>
            </a:r>
            <a:r>
              <a:rPr lang="en-US" sz="1600" dirty="0" err="1"/>
              <a:t>public.wsu.edu</a:t>
            </a:r>
            <a:r>
              <a:rPr lang="en-US" sz="1600" dirty="0"/>
              <a:t>/~</a:t>
            </a:r>
            <a:r>
              <a:rPr lang="en-US" sz="1600" dirty="0" err="1"/>
              <a:t>hallagan</a:t>
            </a:r>
            <a:r>
              <a:rPr lang="en-US" sz="1600" dirty="0"/>
              <a:t>/EconS327/weeks/week5/Sugar/Sugarquota301.html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81000" y="41148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pitchFamily="-65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400" dirty="0"/>
              <a:t>Note that US price stayed mostly above the world price, and was more stable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But when world price spiked, then US price was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just equal to the world price,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not above as it would have been with a tariff</a:t>
            </a:r>
          </a:p>
        </p:txBody>
      </p:sp>
    </p:spTree>
    <p:extLst>
      <p:ext uri="{BB962C8B-B14F-4D97-AF65-F5344CB8AC3E}">
        <p14:creationId xmlns:p14="http://schemas.microsoft.com/office/powerpoint/2010/main" val="1437306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6: NTBs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F810A-9E08-214A-A95D-F9C9CB6A673D}" type="slidenum">
              <a:rPr lang="en-US"/>
              <a:pPr/>
              <a:t>9</a:t>
            </a:fld>
            <a:endParaRPr lang="en-US"/>
          </a:p>
        </p:txBody>
      </p:sp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Effects of a Quota:  Small Country</a:t>
            </a:r>
          </a:p>
        </p:txBody>
      </p:sp>
      <p:sp>
        <p:nvSpPr>
          <p:cNvPr id="191491" name="Line 3"/>
          <p:cNvSpPr>
            <a:spLocks noChangeShapeType="1"/>
          </p:cNvSpPr>
          <p:nvPr/>
        </p:nvSpPr>
        <p:spPr bwMode="auto">
          <a:xfrm>
            <a:off x="2590800" y="1219200"/>
            <a:ext cx="0" cy="457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2" name="Line 4"/>
          <p:cNvSpPr>
            <a:spLocks noChangeShapeType="1"/>
          </p:cNvSpPr>
          <p:nvPr/>
        </p:nvSpPr>
        <p:spPr bwMode="auto">
          <a:xfrm>
            <a:off x="2590800" y="5791200"/>
            <a:ext cx="4572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3" name="Line 5"/>
          <p:cNvSpPr>
            <a:spLocks noChangeShapeType="1"/>
          </p:cNvSpPr>
          <p:nvPr/>
        </p:nvSpPr>
        <p:spPr bwMode="auto">
          <a:xfrm flipH="1">
            <a:off x="3048000" y="1524000"/>
            <a:ext cx="21336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4" name="Line 6"/>
          <p:cNvSpPr>
            <a:spLocks noChangeShapeType="1"/>
          </p:cNvSpPr>
          <p:nvPr/>
        </p:nvSpPr>
        <p:spPr bwMode="auto">
          <a:xfrm>
            <a:off x="4191000" y="1524000"/>
            <a:ext cx="2438400" cy="3810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5" name="Line 7"/>
          <p:cNvSpPr>
            <a:spLocks noChangeShapeType="1"/>
          </p:cNvSpPr>
          <p:nvPr/>
        </p:nvSpPr>
        <p:spPr bwMode="auto">
          <a:xfrm flipH="1">
            <a:off x="2590800" y="2362200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>
            <a:off x="2590800" y="4343400"/>
            <a:ext cx="434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5105400" y="1219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S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6553200" y="51054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</a:t>
            </a:r>
          </a:p>
        </p:txBody>
      </p:sp>
      <p:sp>
        <p:nvSpPr>
          <p:cNvPr id="191499" name="Text Box 11"/>
          <p:cNvSpPr txBox="1">
            <a:spLocks noChangeArrowheads="1"/>
          </p:cNvSpPr>
          <p:nvPr/>
        </p:nvSpPr>
        <p:spPr bwMode="auto">
          <a:xfrm>
            <a:off x="2057400" y="4038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W</a:t>
            </a:r>
            <a:endParaRPr lang="en-US" sz="2400"/>
          </a:p>
        </p:txBody>
      </p:sp>
      <p:sp>
        <p:nvSpPr>
          <p:cNvPr id="191500" name="Text Box 12"/>
          <p:cNvSpPr txBox="1">
            <a:spLocks noChangeArrowheads="1"/>
          </p:cNvSpPr>
          <p:nvPr/>
        </p:nvSpPr>
        <p:spPr bwMode="auto">
          <a:xfrm>
            <a:off x="2133600" y="1143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</a:p>
        </p:txBody>
      </p:sp>
      <p:sp>
        <p:nvSpPr>
          <p:cNvPr id="191501" name="Line 13"/>
          <p:cNvSpPr>
            <a:spLocks noChangeShapeType="1"/>
          </p:cNvSpPr>
          <p:nvPr/>
        </p:nvSpPr>
        <p:spPr bwMode="auto">
          <a:xfrm>
            <a:off x="35988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02" name="Line 14"/>
          <p:cNvSpPr>
            <a:spLocks noChangeShapeType="1"/>
          </p:cNvSpPr>
          <p:nvPr/>
        </p:nvSpPr>
        <p:spPr bwMode="auto">
          <a:xfrm>
            <a:off x="5973763" y="4343400"/>
            <a:ext cx="0" cy="1447800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09" name="Text Box 21"/>
          <p:cNvSpPr txBox="1">
            <a:spLocks noChangeArrowheads="1"/>
          </p:cNvSpPr>
          <p:nvPr/>
        </p:nvSpPr>
        <p:spPr bwMode="auto">
          <a:xfrm>
            <a:off x="6934200" y="57150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</a:p>
        </p:txBody>
      </p:sp>
      <p:sp>
        <p:nvSpPr>
          <p:cNvPr id="191510" name="Text Box 22"/>
          <p:cNvSpPr txBox="1">
            <a:spLocks noChangeArrowheads="1"/>
          </p:cNvSpPr>
          <p:nvPr/>
        </p:nvSpPr>
        <p:spPr bwMode="auto">
          <a:xfrm>
            <a:off x="31242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S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1513" name="Text Box 25"/>
          <p:cNvSpPr txBox="1">
            <a:spLocks noChangeArrowheads="1"/>
          </p:cNvSpPr>
          <p:nvPr/>
        </p:nvSpPr>
        <p:spPr bwMode="auto">
          <a:xfrm>
            <a:off x="5715000" y="579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Q</a:t>
            </a:r>
            <a:r>
              <a:rPr lang="en-US" sz="2400" baseline="-25000"/>
              <a:t>D</a:t>
            </a:r>
            <a:r>
              <a:rPr lang="en-US" sz="2400" baseline="30000"/>
              <a:t>0</a:t>
            </a:r>
            <a:endParaRPr lang="en-US" sz="2400"/>
          </a:p>
        </p:txBody>
      </p:sp>
      <p:sp>
        <p:nvSpPr>
          <p:cNvPr id="191514" name="Text Box 26"/>
          <p:cNvSpPr txBox="1">
            <a:spLocks noChangeArrowheads="1"/>
          </p:cNvSpPr>
          <p:nvPr/>
        </p:nvSpPr>
        <p:spPr bwMode="auto">
          <a:xfrm>
            <a:off x="2057400" y="2133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P</a:t>
            </a:r>
            <a:r>
              <a:rPr lang="en-US" sz="2400" baseline="-25000"/>
              <a:t>a</a:t>
            </a:r>
            <a:endParaRPr lang="en-US" sz="2400"/>
          </a:p>
        </p:txBody>
      </p:sp>
      <p:sp>
        <p:nvSpPr>
          <p:cNvPr id="191515" name="AutoShape 27"/>
          <p:cNvSpPr>
            <a:spLocks/>
          </p:cNvSpPr>
          <p:nvPr/>
        </p:nvSpPr>
        <p:spPr bwMode="auto">
          <a:xfrm rot="-5400000" flipH="1" flipV="1">
            <a:off x="7124700" y="2171700"/>
            <a:ext cx="152400" cy="1447800"/>
          </a:xfrm>
          <a:prstGeom prst="rightBrace">
            <a:avLst>
              <a:gd name="adj1" fmla="val 79167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16" name="Text Box 28"/>
          <p:cNvSpPr txBox="1">
            <a:spLocks noChangeArrowheads="1"/>
          </p:cNvSpPr>
          <p:nvPr/>
        </p:nvSpPr>
        <p:spPr bwMode="auto">
          <a:xfrm>
            <a:off x="6629400" y="2895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</a:rPr>
              <a:t>Quota</a:t>
            </a:r>
          </a:p>
        </p:txBody>
      </p:sp>
      <p:sp>
        <p:nvSpPr>
          <p:cNvPr id="191517" name="Line 29"/>
          <p:cNvSpPr>
            <a:spLocks noChangeShapeType="1"/>
          </p:cNvSpPr>
          <p:nvPr/>
        </p:nvSpPr>
        <p:spPr bwMode="auto">
          <a:xfrm>
            <a:off x="6477000" y="2819400"/>
            <a:ext cx="1447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 w="lg" len="lg"/>
            <a:tailEnd type="triangle" w="lg" len="lg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18" name="Line 30"/>
          <p:cNvSpPr>
            <a:spLocks noChangeShapeType="1"/>
          </p:cNvSpPr>
          <p:nvPr/>
        </p:nvSpPr>
        <p:spPr bwMode="auto">
          <a:xfrm>
            <a:off x="6477000" y="266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19" name="Line 31"/>
          <p:cNvSpPr>
            <a:spLocks noChangeShapeType="1"/>
          </p:cNvSpPr>
          <p:nvPr/>
        </p:nvSpPr>
        <p:spPr bwMode="auto">
          <a:xfrm>
            <a:off x="7924800" y="266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520" name="Text Box 32"/>
          <p:cNvSpPr txBox="1">
            <a:spLocks noChangeArrowheads="1"/>
          </p:cNvSpPr>
          <p:nvPr/>
        </p:nvSpPr>
        <p:spPr bwMode="auto">
          <a:xfrm>
            <a:off x="5791200" y="1524000"/>
            <a:ext cx="2819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Suppose quota limits imports to this amount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515" grpId="0" animBg="1"/>
      <p:bldP spid="191516" grpId="0"/>
      <p:bldP spid="191517" grpId="0" animBg="1"/>
      <p:bldP spid="191518" grpId="0" animBg="1"/>
      <p:bldP spid="191519" grpId="0" animBg="1"/>
      <p:bldP spid="1915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66270</TotalTime>
  <Words>2641</Words>
  <Application>Microsoft Macintosh PowerPoint</Application>
  <PresentationFormat>On-screen Show (4:3)</PresentationFormat>
  <Paragraphs>600</Paragraphs>
  <Slides>50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3" baseType="lpstr">
      <vt:lpstr>ＭＳ Ｐゴシック</vt:lpstr>
      <vt:lpstr>Arial</vt:lpstr>
      <vt:lpstr>Default Design</vt:lpstr>
      <vt:lpstr>Lecture 6 Nontariff Barriers</vt:lpstr>
      <vt:lpstr>Outline:  Nontariff Barriers</vt:lpstr>
      <vt:lpstr>What Are NTBs?</vt:lpstr>
      <vt:lpstr>Outline:  Nontariff Barriers</vt:lpstr>
      <vt:lpstr>Outline:  Nontariff Barriers</vt:lpstr>
      <vt:lpstr>Quotas</vt:lpstr>
      <vt:lpstr>Quotas</vt:lpstr>
      <vt:lpstr>PowerPoint Presentation</vt:lpstr>
      <vt:lpstr>Effects of a Quota:  Small Country</vt:lpstr>
      <vt:lpstr>Effects of a Quota:  Small Country</vt:lpstr>
      <vt:lpstr>Effects of a Quota:  Small Country</vt:lpstr>
      <vt:lpstr>Effects of a Quota:  Small Country</vt:lpstr>
      <vt:lpstr>Effects of a Quota:  Small Country</vt:lpstr>
      <vt:lpstr>Effects of a Quota:  Small Country</vt:lpstr>
      <vt:lpstr>Effects of a Quota:  Small Country</vt:lpstr>
      <vt:lpstr>Effects of a Quota:  Small Country</vt:lpstr>
      <vt:lpstr>Effects of a Quota:  Rent Seeking</vt:lpstr>
      <vt:lpstr>Effects of a Quota</vt:lpstr>
      <vt:lpstr>Effects of Quota:  Large Country  (if Rent given to foreigners)</vt:lpstr>
      <vt:lpstr>Effects of a Quota</vt:lpstr>
      <vt:lpstr>Effects of a Fall in World Price</vt:lpstr>
      <vt:lpstr>Effects of a Fall in World Price</vt:lpstr>
      <vt:lpstr>Effects of a Rise in World Price</vt:lpstr>
      <vt:lpstr>PowerPoint Presentation</vt:lpstr>
      <vt:lpstr>Effects of a Rise in World Price</vt:lpstr>
      <vt:lpstr>Outline:  Nontariff Barriers</vt:lpstr>
      <vt:lpstr>Other NTBs:   Tariff-Rate Quota (TRQ)</vt:lpstr>
      <vt:lpstr>Other NTBs:   Tariff-Rate Quota (TRQ)</vt:lpstr>
      <vt:lpstr>Other NTBs:   Voluntary Export Restraint (VER)</vt:lpstr>
      <vt:lpstr>Other NTBs:   Variable Levies</vt:lpstr>
      <vt:lpstr>Other NTBs:  Government Procurement Regulations</vt:lpstr>
      <vt:lpstr>Other NTBs:  Government Procurement Regulations</vt:lpstr>
      <vt:lpstr>Other NTBs:  Government Procurement Regulations</vt:lpstr>
      <vt:lpstr>Other NTBs:   Customs Procedures</vt:lpstr>
      <vt:lpstr>Other NTBs:   Standards</vt:lpstr>
      <vt:lpstr>Other NTBs:   Unfair Trade Laws</vt:lpstr>
      <vt:lpstr>Other NTBs:   Unfair Trade Laws</vt:lpstr>
      <vt:lpstr>Other NTBs:   Unfair Trade Laws</vt:lpstr>
      <vt:lpstr>Other NTBs:  Temporary Trade Barriers (AD, CVD, etc.)</vt:lpstr>
      <vt:lpstr>Other NTBs:   Export Taxes</vt:lpstr>
      <vt:lpstr>Other NTBs:    Effects of Export Tax – Small Country</vt:lpstr>
      <vt:lpstr>Outline:  Nontariff Barriers</vt:lpstr>
      <vt:lpstr>Subsidies</vt:lpstr>
      <vt:lpstr>Effects of a Subsidy  on Foreign Countries</vt:lpstr>
      <vt:lpstr>Effects of a Subsidy  on Foreign Countries</vt:lpstr>
      <vt:lpstr>Effects of Export Subsidy:  on Foreign Importer</vt:lpstr>
      <vt:lpstr>Effects of Export Subsidy:  on Foreign Exporter</vt:lpstr>
      <vt:lpstr>Effects of a Subsidy  on Foreign Countries</vt:lpstr>
      <vt:lpstr>Subsidies:  Are They Used?</vt:lpstr>
      <vt:lpstr>Next Time</vt:lpstr>
    </vt:vector>
  </TitlesOfParts>
  <Company>University of Michigan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International Economics Introduction and Overview</dc:title>
  <dc:creator>Ford School</dc:creator>
  <cp:lastModifiedBy>Microsoft Office User</cp:lastModifiedBy>
  <cp:revision>109</cp:revision>
  <cp:lastPrinted>2019-09-18T20:14:38Z</cp:lastPrinted>
  <dcterms:created xsi:type="dcterms:W3CDTF">2011-01-26T18:48:41Z</dcterms:created>
  <dcterms:modified xsi:type="dcterms:W3CDTF">2019-09-18T20:15:03Z</dcterms:modified>
</cp:coreProperties>
</file>