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282" r:id="rId3"/>
    <p:sldId id="284" r:id="rId4"/>
    <p:sldId id="308" r:id="rId5"/>
    <p:sldId id="348" r:id="rId6"/>
    <p:sldId id="309" r:id="rId7"/>
    <p:sldId id="315" r:id="rId8"/>
    <p:sldId id="310" r:id="rId9"/>
    <p:sldId id="311" r:id="rId10"/>
    <p:sldId id="346" r:id="rId11"/>
    <p:sldId id="347" r:id="rId12"/>
    <p:sldId id="312" r:id="rId13"/>
    <p:sldId id="327" r:id="rId14"/>
    <p:sldId id="313" r:id="rId15"/>
    <p:sldId id="349" r:id="rId16"/>
    <p:sldId id="314" r:id="rId17"/>
    <p:sldId id="316" r:id="rId18"/>
    <p:sldId id="335" r:id="rId19"/>
    <p:sldId id="341" r:id="rId20"/>
    <p:sldId id="317" r:id="rId21"/>
    <p:sldId id="318" r:id="rId22"/>
    <p:sldId id="319" r:id="rId23"/>
    <p:sldId id="320" r:id="rId24"/>
    <p:sldId id="352" r:id="rId25"/>
    <p:sldId id="326" r:id="rId26"/>
    <p:sldId id="339" r:id="rId27"/>
    <p:sldId id="321" r:id="rId28"/>
    <p:sldId id="342" r:id="rId29"/>
    <p:sldId id="325" r:id="rId30"/>
    <p:sldId id="350" r:id="rId31"/>
    <p:sldId id="328" r:id="rId32"/>
    <p:sldId id="323" r:id="rId33"/>
    <p:sldId id="324" r:id="rId34"/>
    <p:sldId id="336" r:id="rId35"/>
    <p:sldId id="337" r:id="rId36"/>
    <p:sldId id="351" r:id="rId37"/>
    <p:sldId id="343" r:id="rId38"/>
    <p:sldId id="344" r:id="rId39"/>
    <p:sldId id="345" r:id="rId40"/>
    <p:sldId id="338"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65" charset="0"/>
        <a:ea typeface="+mn-ea"/>
        <a:cs typeface="+mn-cs"/>
      </a:defRPr>
    </a:lvl1pPr>
    <a:lvl2pPr marL="457200" algn="l" rtl="0" fontAlgn="base">
      <a:spcBef>
        <a:spcPct val="0"/>
      </a:spcBef>
      <a:spcAft>
        <a:spcPct val="0"/>
      </a:spcAft>
      <a:defRPr kern="1200">
        <a:solidFill>
          <a:schemeClr val="tx1"/>
        </a:solidFill>
        <a:latin typeface="Arial" pitchFamily="-65" charset="0"/>
        <a:ea typeface="+mn-ea"/>
        <a:cs typeface="+mn-cs"/>
      </a:defRPr>
    </a:lvl2pPr>
    <a:lvl3pPr marL="914400" algn="l" rtl="0" fontAlgn="base">
      <a:spcBef>
        <a:spcPct val="0"/>
      </a:spcBef>
      <a:spcAft>
        <a:spcPct val="0"/>
      </a:spcAft>
      <a:defRPr kern="1200">
        <a:solidFill>
          <a:schemeClr val="tx1"/>
        </a:solidFill>
        <a:latin typeface="Arial" pitchFamily="-65" charset="0"/>
        <a:ea typeface="+mn-ea"/>
        <a:cs typeface="+mn-cs"/>
      </a:defRPr>
    </a:lvl3pPr>
    <a:lvl4pPr marL="1371600" algn="l" rtl="0" fontAlgn="base">
      <a:spcBef>
        <a:spcPct val="0"/>
      </a:spcBef>
      <a:spcAft>
        <a:spcPct val="0"/>
      </a:spcAft>
      <a:defRPr kern="1200">
        <a:solidFill>
          <a:schemeClr val="tx1"/>
        </a:solidFill>
        <a:latin typeface="Arial" pitchFamily="-65" charset="0"/>
        <a:ea typeface="+mn-ea"/>
        <a:cs typeface="+mn-cs"/>
      </a:defRPr>
    </a:lvl4pPr>
    <a:lvl5pPr marL="1828800" algn="l" rtl="0" fontAlgn="base">
      <a:spcBef>
        <a:spcPct val="0"/>
      </a:spcBef>
      <a:spcAft>
        <a:spcPct val="0"/>
      </a:spcAft>
      <a:defRPr kern="1200">
        <a:solidFill>
          <a:schemeClr val="tx1"/>
        </a:solidFill>
        <a:latin typeface="Arial" pitchFamily="-65" charset="0"/>
        <a:ea typeface="+mn-ea"/>
        <a:cs typeface="+mn-cs"/>
      </a:defRPr>
    </a:lvl5pPr>
    <a:lvl6pPr marL="2286000" algn="l" defTabSz="457200" rtl="0" eaLnBrk="1" latinLnBrk="0" hangingPunct="1">
      <a:defRPr kern="1200">
        <a:solidFill>
          <a:schemeClr val="tx1"/>
        </a:solidFill>
        <a:latin typeface="Arial" pitchFamily="-65" charset="0"/>
        <a:ea typeface="+mn-ea"/>
        <a:cs typeface="+mn-cs"/>
      </a:defRPr>
    </a:lvl6pPr>
    <a:lvl7pPr marL="2743200" algn="l" defTabSz="457200" rtl="0" eaLnBrk="1" latinLnBrk="0" hangingPunct="1">
      <a:defRPr kern="1200">
        <a:solidFill>
          <a:schemeClr val="tx1"/>
        </a:solidFill>
        <a:latin typeface="Arial" pitchFamily="-65" charset="0"/>
        <a:ea typeface="+mn-ea"/>
        <a:cs typeface="+mn-cs"/>
      </a:defRPr>
    </a:lvl7pPr>
    <a:lvl8pPr marL="3200400" algn="l" defTabSz="457200" rtl="0" eaLnBrk="1" latinLnBrk="0" hangingPunct="1">
      <a:defRPr kern="1200">
        <a:solidFill>
          <a:schemeClr val="tx1"/>
        </a:solidFill>
        <a:latin typeface="Arial" pitchFamily="-65" charset="0"/>
        <a:ea typeface="+mn-ea"/>
        <a:cs typeface="+mn-cs"/>
      </a:defRPr>
    </a:lvl8pPr>
    <a:lvl9pPr marL="3657600" algn="l" defTabSz="457200" rtl="0" eaLnBrk="1" latinLnBrk="0" hangingPunct="1">
      <a:defRPr kern="1200">
        <a:solidFill>
          <a:schemeClr val="tx1"/>
        </a:solidFill>
        <a:latin typeface="Arial" pitchFamily="-65"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CCC"/>
    <a:srgbClr val="99FF99"/>
    <a:srgbClr val="0000FF"/>
    <a:srgbClr val="008000"/>
    <a:srgbClr val="FF7C80"/>
    <a:srgbClr val="00FF00"/>
    <a:srgbClr val="B2B2B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09" autoAdjust="0"/>
    <p:restoredTop sz="95118" autoAdjust="0"/>
  </p:normalViewPr>
  <p:slideViewPr>
    <p:cSldViewPr snapToGrid="0">
      <p:cViewPr varScale="1">
        <p:scale>
          <a:sx n="104" d="100"/>
          <a:sy n="104" d="100"/>
        </p:scale>
        <p:origin x="153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344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345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345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129B5E9-035F-7C4A-BA34-B13E4D0699E4}" type="slidenum">
              <a:rPr lang="en-US"/>
              <a:pPr/>
              <a:t>‹#›</a:t>
            </a:fld>
            <a:endParaRPr lang="en-US"/>
          </a:p>
        </p:txBody>
      </p:sp>
    </p:spTree>
    <p:extLst>
      <p:ext uri="{BB962C8B-B14F-4D97-AF65-F5344CB8AC3E}">
        <p14:creationId xmlns:p14="http://schemas.microsoft.com/office/powerpoint/2010/main" val="2572065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EBFFEC5-EB1B-A240-81F8-66F131EDE0A8}" type="slidenum">
              <a:rPr lang="en-US"/>
              <a:pPr/>
              <a:t>‹#›</a:t>
            </a:fld>
            <a:endParaRPr lang="en-US"/>
          </a:p>
        </p:txBody>
      </p:sp>
    </p:spTree>
    <p:extLst>
      <p:ext uri="{BB962C8B-B14F-4D97-AF65-F5344CB8AC3E}">
        <p14:creationId xmlns:p14="http://schemas.microsoft.com/office/powerpoint/2010/main" val="9045417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65" charset="0"/>
        <a:ea typeface="+mn-ea"/>
        <a:cs typeface="+mn-cs"/>
      </a:defRPr>
    </a:lvl1pPr>
    <a:lvl2pPr marL="4572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fontAlgn="base">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7: Reasons</a:t>
            </a:r>
          </a:p>
        </p:txBody>
      </p:sp>
      <p:sp>
        <p:nvSpPr>
          <p:cNvPr id="6" name="Slide Number Placeholder 5"/>
          <p:cNvSpPr>
            <a:spLocks noGrp="1"/>
          </p:cNvSpPr>
          <p:nvPr>
            <p:ph type="sldNum" sz="quarter" idx="12"/>
          </p:nvPr>
        </p:nvSpPr>
        <p:spPr/>
        <p:txBody>
          <a:bodyPr/>
          <a:lstStyle>
            <a:lvl1pPr>
              <a:defRPr smtClean="0"/>
            </a:lvl1pPr>
          </a:lstStyle>
          <a:p>
            <a:fld id="{B13F5801-1296-0E4D-852D-664A9317E39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7: Reasons</a:t>
            </a:r>
          </a:p>
        </p:txBody>
      </p:sp>
      <p:sp>
        <p:nvSpPr>
          <p:cNvPr id="6" name="Slide Number Placeholder 5"/>
          <p:cNvSpPr>
            <a:spLocks noGrp="1"/>
          </p:cNvSpPr>
          <p:nvPr>
            <p:ph type="sldNum" sz="quarter" idx="12"/>
          </p:nvPr>
        </p:nvSpPr>
        <p:spPr/>
        <p:txBody>
          <a:bodyPr/>
          <a:lstStyle>
            <a:lvl1pPr>
              <a:defRPr smtClean="0"/>
            </a:lvl1pPr>
          </a:lstStyle>
          <a:p>
            <a:fld id="{974445E3-9D6F-C045-A22B-D85EEACD855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7: Reasons</a:t>
            </a:r>
          </a:p>
        </p:txBody>
      </p:sp>
      <p:sp>
        <p:nvSpPr>
          <p:cNvPr id="6" name="Slide Number Placeholder 5"/>
          <p:cNvSpPr>
            <a:spLocks noGrp="1"/>
          </p:cNvSpPr>
          <p:nvPr>
            <p:ph type="sldNum" sz="quarter" idx="12"/>
          </p:nvPr>
        </p:nvSpPr>
        <p:spPr/>
        <p:txBody>
          <a:bodyPr/>
          <a:lstStyle>
            <a:lvl1pPr>
              <a:defRPr smtClean="0"/>
            </a:lvl1pPr>
          </a:lstStyle>
          <a:p>
            <a:fld id="{3D58DFB6-BDF3-0B4D-9C5F-44D235BE6A6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7: Reasons</a:t>
            </a:r>
          </a:p>
        </p:txBody>
      </p:sp>
      <p:sp>
        <p:nvSpPr>
          <p:cNvPr id="6" name="Slide Number Placeholder 5"/>
          <p:cNvSpPr>
            <a:spLocks noGrp="1"/>
          </p:cNvSpPr>
          <p:nvPr>
            <p:ph type="sldNum" sz="quarter" idx="12"/>
          </p:nvPr>
        </p:nvSpPr>
        <p:spPr/>
        <p:txBody>
          <a:bodyPr/>
          <a:lstStyle>
            <a:lvl1pPr>
              <a:defRPr smtClean="0"/>
            </a:lvl1pPr>
          </a:lstStyle>
          <a:p>
            <a:fld id="{E2EDBAEA-C4F2-D24C-8693-15FBF8F0EF5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7: Reasons</a:t>
            </a:r>
          </a:p>
        </p:txBody>
      </p:sp>
      <p:sp>
        <p:nvSpPr>
          <p:cNvPr id="6" name="Slide Number Placeholder 5"/>
          <p:cNvSpPr>
            <a:spLocks noGrp="1"/>
          </p:cNvSpPr>
          <p:nvPr>
            <p:ph type="sldNum" sz="quarter" idx="12"/>
          </p:nvPr>
        </p:nvSpPr>
        <p:spPr/>
        <p:txBody>
          <a:bodyPr/>
          <a:lstStyle>
            <a:lvl1pPr>
              <a:defRPr smtClean="0"/>
            </a:lvl1pPr>
          </a:lstStyle>
          <a:p>
            <a:fld id="{C46A67D3-DE40-5848-A0DF-A10F38E3DA7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Lecture 7: Reasons</a:t>
            </a:r>
          </a:p>
        </p:txBody>
      </p:sp>
      <p:sp>
        <p:nvSpPr>
          <p:cNvPr id="7" name="Slide Number Placeholder 6"/>
          <p:cNvSpPr>
            <a:spLocks noGrp="1"/>
          </p:cNvSpPr>
          <p:nvPr>
            <p:ph type="sldNum" sz="quarter" idx="12"/>
          </p:nvPr>
        </p:nvSpPr>
        <p:spPr/>
        <p:txBody>
          <a:bodyPr/>
          <a:lstStyle>
            <a:lvl1pPr>
              <a:defRPr smtClean="0"/>
            </a:lvl1pPr>
          </a:lstStyle>
          <a:p>
            <a:fld id="{4CB80B2E-D9D7-7544-A308-F6CF73DD87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Lecture 7: Reasons</a:t>
            </a:r>
          </a:p>
        </p:txBody>
      </p:sp>
      <p:sp>
        <p:nvSpPr>
          <p:cNvPr id="9" name="Slide Number Placeholder 8"/>
          <p:cNvSpPr>
            <a:spLocks noGrp="1"/>
          </p:cNvSpPr>
          <p:nvPr>
            <p:ph type="sldNum" sz="quarter" idx="12"/>
          </p:nvPr>
        </p:nvSpPr>
        <p:spPr/>
        <p:txBody>
          <a:bodyPr/>
          <a:lstStyle>
            <a:lvl1pPr>
              <a:defRPr smtClean="0"/>
            </a:lvl1pPr>
          </a:lstStyle>
          <a:p>
            <a:fld id="{D1FF1A56-6388-474E-8C51-9E608C8D315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Lecture 7: Reasons</a:t>
            </a:r>
          </a:p>
        </p:txBody>
      </p:sp>
      <p:sp>
        <p:nvSpPr>
          <p:cNvPr id="5" name="Slide Number Placeholder 4"/>
          <p:cNvSpPr>
            <a:spLocks noGrp="1"/>
          </p:cNvSpPr>
          <p:nvPr>
            <p:ph type="sldNum" sz="quarter" idx="12"/>
          </p:nvPr>
        </p:nvSpPr>
        <p:spPr/>
        <p:txBody>
          <a:bodyPr/>
          <a:lstStyle>
            <a:lvl1pPr>
              <a:defRPr smtClean="0"/>
            </a:lvl1pPr>
          </a:lstStyle>
          <a:p>
            <a:fld id="{6315CBE3-E01B-E545-8320-87656294320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Lecture 7: Reasons</a:t>
            </a:r>
          </a:p>
        </p:txBody>
      </p:sp>
      <p:sp>
        <p:nvSpPr>
          <p:cNvPr id="4" name="Slide Number Placeholder 3"/>
          <p:cNvSpPr>
            <a:spLocks noGrp="1"/>
          </p:cNvSpPr>
          <p:nvPr>
            <p:ph type="sldNum" sz="quarter" idx="12"/>
          </p:nvPr>
        </p:nvSpPr>
        <p:spPr/>
        <p:txBody>
          <a:bodyPr/>
          <a:lstStyle>
            <a:lvl1pPr>
              <a:defRPr smtClean="0"/>
            </a:lvl1pPr>
          </a:lstStyle>
          <a:p>
            <a:fld id="{4A83BAFD-BFC3-9143-872F-016B7F702D2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Lecture 7: Reasons</a:t>
            </a:r>
          </a:p>
        </p:txBody>
      </p:sp>
      <p:sp>
        <p:nvSpPr>
          <p:cNvPr id="7" name="Slide Number Placeholder 6"/>
          <p:cNvSpPr>
            <a:spLocks noGrp="1"/>
          </p:cNvSpPr>
          <p:nvPr>
            <p:ph type="sldNum" sz="quarter" idx="12"/>
          </p:nvPr>
        </p:nvSpPr>
        <p:spPr/>
        <p:txBody>
          <a:bodyPr/>
          <a:lstStyle>
            <a:lvl1pPr>
              <a:defRPr smtClean="0"/>
            </a:lvl1pPr>
          </a:lstStyle>
          <a:p>
            <a:fld id="{75F0F43C-58AA-894E-BE35-76EC6A6CB97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Lecture 7: Reasons</a:t>
            </a:r>
          </a:p>
        </p:txBody>
      </p:sp>
      <p:sp>
        <p:nvSpPr>
          <p:cNvPr id="7" name="Slide Number Placeholder 6"/>
          <p:cNvSpPr>
            <a:spLocks noGrp="1"/>
          </p:cNvSpPr>
          <p:nvPr>
            <p:ph type="sldNum" sz="quarter" idx="12"/>
          </p:nvPr>
        </p:nvSpPr>
        <p:spPr/>
        <p:txBody>
          <a:bodyPr/>
          <a:lstStyle>
            <a:lvl1pPr>
              <a:defRPr smtClean="0"/>
            </a:lvl1pPr>
          </a:lstStyle>
          <a:p>
            <a:fld id="{4F7FE990-AA5F-064C-B956-8F6E95A1BBA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Lecture 7: Reasons</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5ABB7B7-4F7C-FE45-B8D4-D2F31E18AC9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65" charset="0"/>
        </a:defRPr>
      </a:lvl2pPr>
      <a:lvl3pPr algn="ctr" rtl="0" fontAlgn="base">
        <a:spcBef>
          <a:spcPct val="0"/>
        </a:spcBef>
        <a:spcAft>
          <a:spcPct val="0"/>
        </a:spcAft>
        <a:defRPr sz="4400">
          <a:solidFill>
            <a:schemeClr val="tx2"/>
          </a:solidFill>
          <a:latin typeface="Arial" pitchFamily="-65" charset="0"/>
        </a:defRPr>
      </a:lvl3pPr>
      <a:lvl4pPr algn="ctr" rtl="0" fontAlgn="base">
        <a:spcBef>
          <a:spcPct val="0"/>
        </a:spcBef>
        <a:spcAft>
          <a:spcPct val="0"/>
        </a:spcAft>
        <a:defRPr sz="4400">
          <a:solidFill>
            <a:schemeClr val="tx2"/>
          </a:solidFill>
          <a:latin typeface="Arial" pitchFamily="-65" charset="0"/>
        </a:defRPr>
      </a:lvl4pPr>
      <a:lvl5pPr algn="ctr" rtl="0" fontAlgn="base">
        <a:spcBef>
          <a:spcPct val="0"/>
        </a:spcBef>
        <a:spcAft>
          <a:spcPct val="0"/>
        </a:spcAft>
        <a:defRPr sz="4400">
          <a:solidFill>
            <a:schemeClr val="tx2"/>
          </a:solidFill>
          <a:latin typeface="Arial" pitchFamily="-65" charset="0"/>
        </a:defRPr>
      </a:lvl5pPr>
      <a:lvl6pPr marL="457200" algn="ctr" rtl="0" fontAlgn="base">
        <a:spcBef>
          <a:spcPct val="0"/>
        </a:spcBef>
        <a:spcAft>
          <a:spcPct val="0"/>
        </a:spcAft>
        <a:defRPr sz="4400">
          <a:solidFill>
            <a:schemeClr val="tx2"/>
          </a:solidFill>
          <a:latin typeface="Arial" pitchFamily="-65" charset="0"/>
        </a:defRPr>
      </a:lvl6pPr>
      <a:lvl7pPr marL="914400" algn="ctr" rtl="0" fontAlgn="base">
        <a:spcBef>
          <a:spcPct val="0"/>
        </a:spcBef>
        <a:spcAft>
          <a:spcPct val="0"/>
        </a:spcAft>
        <a:defRPr sz="4400">
          <a:solidFill>
            <a:schemeClr val="tx2"/>
          </a:solidFill>
          <a:latin typeface="Arial" pitchFamily="-65" charset="0"/>
        </a:defRPr>
      </a:lvl7pPr>
      <a:lvl8pPr marL="1371600" algn="ctr" rtl="0" fontAlgn="base">
        <a:spcBef>
          <a:spcPct val="0"/>
        </a:spcBef>
        <a:spcAft>
          <a:spcPct val="0"/>
        </a:spcAft>
        <a:defRPr sz="4400">
          <a:solidFill>
            <a:schemeClr val="tx2"/>
          </a:solidFill>
          <a:latin typeface="Arial" pitchFamily="-65" charset="0"/>
        </a:defRPr>
      </a:lvl8pPr>
      <a:lvl9pPr marL="1828800" algn="ctr" rtl="0" fontAlgn="base">
        <a:spcBef>
          <a:spcPct val="0"/>
        </a:spcBef>
        <a:spcAft>
          <a:spcPct val="0"/>
        </a:spcAft>
        <a:defRPr sz="4400">
          <a:solidFill>
            <a:schemeClr val="tx2"/>
          </a:solidFill>
          <a:latin typeface="Arial" pitchFamily="-65"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65" charset="-128"/>
        </a:defRPr>
      </a:lvl2pPr>
      <a:lvl3pPr marL="1143000" indent="-228600" algn="l" rtl="0" fontAlgn="base">
        <a:spcBef>
          <a:spcPct val="20000"/>
        </a:spcBef>
        <a:spcAft>
          <a:spcPct val="0"/>
        </a:spcAft>
        <a:buChar char="•"/>
        <a:defRPr sz="2400">
          <a:solidFill>
            <a:schemeClr val="tx1"/>
          </a:solidFill>
          <a:latin typeface="+mn-lt"/>
          <a:ea typeface="ＭＳ Ｐゴシック" pitchFamily="-65" charset="-128"/>
        </a:defRPr>
      </a:lvl3pPr>
      <a:lvl4pPr marL="1600200" indent="-228600" algn="l" rtl="0" fontAlgn="base">
        <a:spcBef>
          <a:spcPct val="20000"/>
        </a:spcBef>
        <a:spcAft>
          <a:spcPct val="0"/>
        </a:spcAft>
        <a:buChar char="–"/>
        <a:defRPr sz="2000">
          <a:solidFill>
            <a:schemeClr val="tx1"/>
          </a:solidFill>
          <a:latin typeface="+mn-lt"/>
          <a:ea typeface="ＭＳ Ｐゴシック" pitchFamily="-65" charset="-128"/>
        </a:defRPr>
      </a:lvl4pPr>
      <a:lvl5pPr marL="2057400" indent="-228600" algn="l" rtl="0" fontAlgn="base">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hyperlink" Target="http://216.97.99.51/cgi-bin/miva?Merchant2/merchant.mv+Screen=PROD&amp;Store_Code=US&amp;Product_Code=BABUMP2&amp;Category_Code=" TargetMode="External"/><Relationship Id="rId1" Type="http://schemas.openxmlformats.org/officeDocument/2006/relationships/slideLayout" Target="../slideLayouts/slideLayout2.xml"/><Relationship Id="rId6" Type="http://schemas.openxmlformats.org/officeDocument/2006/relationships/hyperlink" Target="http://216.97.99.51/cgi-bin/miva?Merchant2/merchant.mv+Screen=PROD&amp;Store_Code=US&amp;Product_Code=LPS&amp;Category_Code=" TargetMode="External"/><Relationship Id="rId5" Type="http://schemas.openxmlformats.org/officeDocument/2006/relationships/image" Target="../media/image3.png"/><Relationship Id="rId4" Type="http://schemas.openxmlformats.org/officeDocument/2006/relationships/hyperlink" Target="http://216.97.99.51/cgi-bin/miva?Merchant2/merchant.mv+Screen=PROD&amp;Store_Code=US&amp;Product_Code=TSHIRT&amp;Category_Cod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048000"/>
            <a:ext cx="7772400" cy="1470025"/>
          </a:xfrm>
        </p:spPr>
        <p:txBody>
          <a:bodyPr/>
          <a:lstStyle/>
          <a:p>
            <a:r>
              <a:rPr lang="en-US" sz="4000"/>
              <a:t>Lecture 7</a:t>
            </a:r>
            <a:br>
              <a:rPr lang="en-US" sz="4000"/>
            </a:br>
            <a:r>
              <a:rPr lang="en-US" sz="4000"/>
              <a:t>Reasons for Protection</a:t>
            </a:r>
          </a:p>
        </p:txBody>
      </p:sp>
      <p:sp>
        <p:nvSpPr>
          <p:cNvPr id="2051" name="Rectangle 3"/>
          <p:cNvSpPr>
            <a:spLocks noGrp="1" noChangeArrowheads="1"/>
          </p:cNvSpPr>
          <p:nvPr>
            <p:ph type="subTitle" idx="1"/>
          </p:nvPr>
        </p:nvSpPr>
        <p:spPr>
          <a:xfrm>
            <a:off x="1447800" y="1524000"/>
            <a:ext cx="6400800" cy="1066800"/>
          </a:xfrm>
        </p:spPr>
        <p:txBody>
          <a:bodyPr/>
          <a:lstStyle/>
          <a:p>
            <a:r>
              <a:rPr lang="en-US" sz="5400"/>
              <a:t>Econ 340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few years ago, I got an e-mail from something called Third Way, promoting harsher treatment of China in trade.</a:t>
            </a:r>
          </a:p>
          <a:p>
            <a:pPr lvl="1"/>
            <a:r>
              <a:rPr lang="en-US" dirty="0"/>
              <a:t>Their report:  “China’s Trade Barrier Playbook: Why America Needs a New Game Plan”</a:t>
            </a:r>
          </a:p>
          <a:p>
            <a:pPr lvl="1"/>
            <a:r>
              <a:rPr lang="en-US" dirty="0"/>
              <a:t>And their graphic…</a:t>
            </a:r>
          </a:p>
        </p:txBody>
      </p:sp>
      <p:sp>
        <p:nvSpPr>
          <p:cNvPr id="4" name="Footer Placeholder 3"/>
          <p:cNvSpPr>
            <a:spLocks noGrp="1"/>
          </p:cNvSpPr>
          <p:nvPr>
            <p:ph type="ftr" sz="quarter" idx="11"/>
          </p:nvPr>
        </p:nvSpPr>
        <p:spPr/>
        <p:txBody>
          <a:bodyPr/>
          <a:lstStyle/>
          <a:p>
            <a:r>
              <a:rPr lang="en-US"/>
              <a:t>Lecture 8:  US</a:t>
            </a:r>
          </a:p>
        </p:txBody>
      </p:sp>
      <p:sp>
        <p:nvSpPr>
          <p:cNvPr id="5" name="Slide Number Placeholder 4"/>
          <p:cNvSpPr>
            <a:spLocks noGrp="1"/>
          </p:cNvSpPr>
          <p:nvPr>
            <p:ph type="sldNum" sz="quarter" idx="12"/>
          </p:nvPr>
        </p:nvSpPr>
        <p:spPr/>
        <p:txBody>
          <a:bodyPr/>
          <a:lstStyle/>
          <a:p>
            <a:fld id="{AA8B0CD2-4D50-1347-8A3D-E52B9B926D78}" type="slidenum">
              <a:rPr lang="en-US" smtClean="0"/>
              <a:pPr/>
              <a:t>10</a:t>
            </a:fld>
            <a:endParaRPr lang="en-US"/>
          </a:p>
        </p:txBody>
      </p:sp>
      <p:sp>
        <p:nvSpPr>
          <p:cNvPr id="8" name="Rectangle 2"/>
          <p:cNvSpPr>
            <a:spLocks noGrp="1" noChangeArrowheads="1"/>
          </p:cNvSpPr>
          <p:nvPr>
            <p:ph type="title"/>
          </p:nvPr>
        </p:nvSpPr>
        <p:spPr>
          <a:xfrm>
            <a:off x="457200" y="274638"/>
            <a:ext cx="8229600" cy="1143000"/>
          </a:xfrm>
        </p:spPr>
        <p:txBody>
          <a:bodyPr/>
          <a:lstStyle/>
          <a:p>
            <a:r>
              <a:rPr lang="en-US" sz="4000" dirty="0"/>
              <a:t>Un-sensible Reasons for Protection</a:t>
            </a:r>
          </a:p>
        </p:txBody>
      </p:sp>
    </p:spTree>
    <p:extLst>
      <p:ext uri="{BB962C8B-B14F-4D97-AF65-F5344CB8AC3E}">
        <p14:creationId xmlns:p14="http://schemas.microsoft.com/office/powerpoint/2010/main" val="3039457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Lecture 8:  US</a:t>
            </a:r>
          </a:p>
        </p:txBody>
      </p:sp>
      <p:sp>
        <p:nvSpPr>
          <p:cNvPr id="5" name="Slide Number Placeholder 4"/>
          <p:cNvSpPr>
            <a:spLocks noGrp="1"/>
          </p:cNvSpPr>
          <p:nvPr>
            <p:ph type="sldNum" sz="quarter" idx="12"/>
          </p:nvPr>
        </p:nvSpPr>
        <p:spPr/>
        <p:txBody>
          <a:bodyPr/>
          <a:lstStyle/>
          <a:p>
            <a:fld id="{AA8B0CD2-4D50-1347-8A3D-E52B9B926D78}" type="slidenum">
              <a:rPr lang="en-US" smtClean="0"/>
              <a:pPr/>
              <a:t>11</a:t>
            </a:fld>
            <a:endParaRPr lang="en-US"/>
          </a:p>
        </p:txBody>
      </p:sp>
      <p:pic>
        <p:nvPicPr>
          <p:cNvPr id="8" name="Picture 7"/>
          <p:cNvPicPr>
            <a:picLocks noChangeAspect="1"/>
          </p:cNvPicPr>
          <p:nvPr/>
        </p:nvPicPr>
        <p:blipFill>
          <a:blip r:embed="rId2"/>
          <a:stretch>
            <a:fillRect/>
          </a:stretch>
        </p:blipFill>
        <p:spPr>
          <a:xfrm>
            <a:off x="327699" y="152400"/>
            <a:ext cx="8488602" cy="6553200"/>
          </a:xfrm>
          <a:prstGeom prst="rect">
            <a:avLst/>
          </a:prstGeom>
        </p:spPr>
      </p:pic>
    </p:spTree>
    <p:extLst>
      <p:ext uri="{BB962C8B-B14F-4D97-AF65-F5344CB8AC3E}">
        <p14:creationId xmlns:p14="http://schemas.microsoft.com/office/powerpoint/2010/main" val="2041725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Lecture 7: Reasons</a:t>
            </a:r>
          </a:p>
        </p:txBody>
      </p:sp>
      <p:sp>
        <p:nvSpPr>
          <p:cNvPr id="8" name="Slide Number Placeholder 5"/>
          <p:cNvSpPr>
            <a:spLocks noGrp="1"/>
          </p:cNvSpPr>
          <p:nvPr>
            <p:ph type="sldNum" sz="quarter" idx="12"/>
          </p:nvPr>
        </p:nvSpPr>
        <p:spPr/>
        <p:txBody>
          <a:bodyPr/>
          <a:lstStyle/>
          <a:p>
            <a:fld id="{DA744581-211B-7448-86BE-A1494DCB426F}" type="slidenum">
              <a:rPr lang="en-US"/>
              <a:pPr/>
              <a:t>12</a:t>
            </a:fld>
            <a:endParaRPr lang="en-US"/>
          </a:p>
        </p:txBody>
      </p:sp>
      <p:sp>
        <p:nvSpPr>
          <p:cNvPr id="215042" name="Rectangle 2"/>
          <p:cNvSpPr>
            <a:spLocks noGrp="1" noChangeArrowheads="1"/>
          </p:cNvSpPr>
          <p:nvPr>
            <p:ph type="title"/>
          </p:nvPr>
        </p:nvSpPr>
        <p:spPr/>
        <p:txBody>
          <a:bodyPr/>
          <a:lstStyle/>
          <a:p>
            <a:r>
              <a:rPr lang="en-US" sz="4000"/>
              <a:t>Un-sensible Reasons for Protection</a:t>
            </a:r>
          </a:p>
        </p:txBody>
      </p:sp>
      <p:sp>
        <p:nvSpPr>
          <p:cNvPr id="215043" name="Rectangle 3"/>
          <p:cNvSpPr>
            <a:spLocks noGrp="1" noChangeArrowheads="1"/>
          </p:cNvSpPr>
          <p:nvPr>
            <p:ph type="body" idx="1"/>
          </p:nvPr>
        </p:nvSpPr>
        <p:spPr>
          <a:xfrm>
            <a:off x="457200" y="1600200"/>
            <a:ext cx="8229600" cy="1981200"/>
          </a:xfrm>
        </p:spPr>
        <p:txBody>
          <a:bodyPr/>
          <a:lstStyle/>
          <a:p>
            <a:r>
              <a:rPr lang="en-US"/>
              <a:t>Patriotism Argument</a:t>
            </a:r>
          </a:p>
          <a:p>
            <a:pPr lvl="1"/>
            <a:r>
              <a:rPr lang="en-US"/>
              <a:t>“We should buy from producers inside our country, so that the benefit goes to them instead of to foreigners.”</a:t>
            </a:r>
          </a:p>
          <a:p>
            <a:endParaRPr lang="en-US"/>
          </a:p>
        </p:txBody>
      </p:sp>
      <p:pic>
        <p:nvPicPr>
          <p:cNvPr id="215045" name="Picture 5" descr="ba-bump2-200">
            <a:hlinkClick r:id="rId2"/>
          </p:cNvPr>
          <p:cNvPicPr>
            <a:picLocks noChangeAspect="1" noChangeArrowheads="1"/>
          </p:cNvPicPr>
          <p:nvPr/>
        </p:nvPicPr>
        <p:blipFill>
          <a:blip r:embed="rId3"/>
          <a:srcRect/>
          <a:stretch>
            <a:fillRect/>
          </a:stretch>
        </p:blipFill>
        <p:spPr bwMode="auto">
          <a:xfrm rot="-1287773">
            <a:off x="381000" y="4267200"/>
            <a:ext cx="3124200" cy="796925"/>
          </a:xfrm>
          <a:prstGeom prst="rect">
            <a:avLst/>
          </a:prstGeom>
          <a:noFill/>
        </p:spPr>
      </p:pic>
      <p:pic>
        <p:nvPicPr>
          <p:cNvPr id="215047" name="Picture 7" descr="ba-shirt-logo120">
            <a:hlinkClick r:id="rId4"/>
          </p:cNvPr>
          <p:cNvPicPr>
            <a:picLocks noChangeAspect="1" noChangeArrowheads="1"/>
          </p:cNvPicPr>
          <p:nvPr/>
        </p:nvPicPr>
        <p:blipFill>
          <a:blip r:embed="rId5"/>
          <a:srcRect/>
          <a:stretch>
            <a:fillRect/>
          </a:stretch>
        </p:blipFill>
        <p:spPr bwMode="auto">
          <a:xfrm>
            <a:off x="3733800" y="4038600"/>
            <a:ext cx="1911350" cy="2133600"/>
          </a:xfrm>
          <a:prstGeom prst="rect">
            <a:avLst/>
          </a:prstGeom>
          <a:noFill/>
        </p:spPr>
      </p:pic>
      <p:pic>
        <p:nvPicPr>
          <p:cNvPr id="215049" name="Picture 9" descr="licenseplate">
            <a:hlinkClick r:id="rId6"/>
          </p:cNvPr>
          <p:cNvPicPr>
            <a:picLocks noChangeAspect="1" noChangeArrowheads="1"/>
          </p:cNvPicPr>
          <p:nvPr/>
        </p:nvPicPr>
        <p:blipFill>
          <a:blip r:embed="rId7"/>
          <a:srcRect/>
          <a:stretch>
            <a:fillRect/>
          </a:stretch>
        </p:blipFill>
        <p:spPr bwMode="auto">
          <a:xfrm rot="1512068">
            <a:off x="6172200" y="4191000"/>
            <a:ext cx="2362200" cy="1181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4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4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78F411D7-9BEC-6048-8D0A-074167359F40}" type="slidenum">
              <a:rPr lang="en-US"/>
              <a:pPr/>
              <a:t>13</a:t>
            </a:fld>
            <a:endParaRPr lang="en-US"/>
          </a:p>
        </p:txBody>
      </p:sp>
      <p:sp>
        <p:nvSpPr>
          <p:cNvPr id="231426" name="Rectangle 2"/>
          <p:cNvSpPr>
            <a:spLocks noGrp="1" noChangeArrowheads="1"/>
          </p:cNvSpPr>
          <p:nvPr>
            <p:ph type="title"/>
          </p:nvPr>
        </p:nvSpPr>
        <p:spPr/>
        <p:txBody>
          <a:bodyPr/>
          <a:lstStyle/>
          <a:p>
            <a:r>
              <a:rPr lang="en-US" sz="4000"/>
              <a:t>Un-sensible Reasons for Protection</a:t>
            </a:r>
          </a:p>
        </p:txBody>
      </p:sp>
      <p:sp>
        <p:nvSpPr>
          <p:cNvPr id="231427" name="Rectangle 3"/>
          <p:cNvSpPr>
            <a:spLocks noGrp="1" noChangeArrowheads="1"/>
          </p:cNvSpPr>
          <p:nvPr>
            <p:ph type="body" idx="1"/>
          </p:nvPr>
        </p:nvSpPr>
        <p:spPr>
          <a:xfrm>
            <a:off x="474133" y="1363133"/>
            <a:ext cx="8229600" cy="4525963"/>
          </a:xfrm>
        </p:spPr>
        <p:txBody>
          <a:bodyPr/>
          <a:lstStyle/>
          <a:p>
            <a:r>
              <a:rPr lang="en-US" sz="2800" dirty="0"/>
              <a:t>Patriotism Argument - Answer</a:t>
            </a:r>
          </a:p>
          <a:p>
            <a:pPr lvl="1"/>
            <a:r>
              <a:rPr lang="en-US" sz="2400" dirty="0"/>
              <a:t>This confuses costs and benefits:  in fact, buyers benefit from </a:t>
            </a:r>
            <a:r>
              <a:rPr lang="en-US" sz="2400" u="sng" dirty="0"/>
              <a:t>consumption</a:t>
            </a:r>
            <a:r>
              <a:rPr lang="en-US" sz="2400" dirty="0"/>
              <a:t>, while sellers incur the </a:t>
            </a:r>
            <a:r>
              <a:rPr lang="en-US" sz="2400" u="sng" dirty="0"/>
              <a:t>cost</a:t>
            </a:r>
            <a:r>
              <a:rPr lang="en-US" sz="2400" dirty="0"/>
              <a:t> of production</a:t>
            </a:r>
          </a:p>
          <a:p>
            <a:pPr lvl="1"/>
            <a:r>
              <a:rPr lang="en-US" sz="2400" dirty="0"/>
              <a:t>If we import and don’t export, then we enjoy the fruits of someone else’s labor</a:t>
            </a:r>
          </a:p>
          <a:p>
            <a:pPr lvl="1"/>
            <a:r>
              <a:rPr lang="en-US" sz="2400" dirty="0"/>
              <a:t>If we both import and export, then comparative advantage says that we (and they) both benefit more</a:t>
            </a:r>
          </a:p>
          <a:p>
            <a:pPr lvl="1"/>
            <a:r>
              <a:rPr lang="en-US" sz="2400" dirty="0"/>
              <a:t>By “buying American” we substitute higher cost goods produced here for the greater amounts we could have bought, paid for with our exports.</a:t>
            </a:r>
          </a:p>
          <a:p>
            <a:pPr lvl="2"/>
            <a:r>
              <a:rPr lang="en-US" sz="2000" dirty="0"/>
              <a:t>Recall “Buying Local” reading last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1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14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14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142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1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DDA68FED-BEBC-974B-A1E0-B382211C39A5}" type="slidenum">
              <a:rPr lang="en-US"/>
              <a:pPr/>
              <a:t>14</a:t>
            </a:fld>
            <a:endParaRPr lang="en-US"/>
          </a:p>
        </p:txBody>
      </p:sp>
      <p:sp>
        <p:nvSpPr>
          <p:cNvPr id="216066" name="Rectangle 2"/>
          <p:cNvSpPr>
            <a:spLocks noGrp="1" noChangeArrowheads="1"/>
          </p:cNvSpPr>
          <p:nvPr>
            <p:ph type="title"/>
          </p:nvPr>
        </p:nvSpPr>
        <p:spPr/>
        <p:txBody>
          <a:bodyPr/>
          <a:lstStyle/>
          <a:p>
            <a:r>
              <a:rPr lang="en-US" sz="4000"/>
              <a:t>Un-sensible Reasons for Protection</a:t>
            </a:r>
          </a:p>
        </p:txBody>
      </p:sp>
      <p:sp>
        <p:nvSpPr>
          <p:cNvPr id="216067" name="Rectangle 3"/>
          <p:cNvSpPr>
            <a:spLocks noGrp="1" noChangeArrowheads="1"/>
          </p:cNvSpPr>
          <p:nvPr>
            <p:ph type="body" idx="1"/>
          </p:nvPr>
        </p:nvSpPr>
        <p:spPr/>
        <p:txBody>
          <a:bodyPr/>
          <a:lstStyle/>
          <a:p>
            <a:r>
              <a:rPr lang="en-US" sz="2800" dirty="0"/>
              <a:t>Retaliation Argument</a:t>
            </a:r>
          </a:p>
          <a:p>
            <a:pPr lvl="1"/>
            <a:r>
              <a:rPr lang="en-US" sz="2400" dirty="0"/>
              <a:t>“If others use tariffs against our exports, then we should use tariffs against their exports.”</a:t>
            </a:r>
          </a:p>
          <a:p>
            <a:pPr lvl="1"/>
            <a:r>
              <a:rPr lang="en-US" sz="2400" dirty="0"/>
              <a:t>This assumes that their tariffs hurt us (which they do), </a:t>
            </a:r>
            <a:r>
              <a:rPr lang="en-US" sz="2400" u="sng" dirty="0"/>
              <a:t>and</a:t>
            </a:r>
            <a:r>
              <a:rPr lang="en-US" sz="2400" dirty="0"/>
              <a:t> that we gain by fighting back</a:t>
            </a:r>
          </a:p>
          <a:p>
            <a:r>
              <a:rPr lang="en-US" sz="2800" dirty="0"/>
              <a:t>Answer</a:t>
            </a:r>
          </a:p>
          <a:p>
            <a:pPr lvl="1"/>
            <a:r>
              <a:rPr lang="en-US" sz="2400" dirty="0"/>
              <a:t>From the theory, foreign tariffs are irrelevant to the effects of our own tariffs</a:t>
            </a:r>
          </a:p>
          <a:p>
            <a:pPr lvl="1"/>
            <a:r>
              <a:rPr lang="en-US" sz="2400" dirty="0"/>
              <a:t>If using a tariff would hurt us when others do </a:t>
            </a:r>
            <a:r>
              <a:rPr lang="en-US" sz="2400" u="sng" dirty="0"/>
              <a:t>not</a:t>
            </a:r>
            <a:r>
              <a:rPr lang="en-US" sz="2400" dirty="0"/>
              <a:t> protect, then it will also hurt us when they </a:t>
            </a:r>
            <a:r>
              <a:rPr lang="en-US" sz="2400" u="sng" dirty="0"/>
              <a:t>do</a:t>
            </a:r>
          </a:p>
          <a:p>
            <a:pPr lvl="1"/>
            <a:r>
              <a:rPr lang="en-US" sz="2400" dirty="0"/>
              <a:t>So retaliation does not help us; it just hurts us more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2334056-F8F3-7A4A-88DA-85E32C751876}" type="slidenum">
              <a:rPr lang="en-US"/>
              <a:pPr/>
              <a:t>15</a:t>
            </a:fld>
            <a:endParaRPr lang="en-US"/>
          </a:p>
        </p:txBody>
      </p:sp>
      <p:sp>
        <p:nvSpPr>
          <p:cNvPr id="65538" name="Rectangle 2"/>
          <p:cNvSpPr>
            <a:spLocks noGrp="1" noChangeArrowheads="1"/>
          </p:cNvSpPr>
          <p:nvPr>
            <p:ph type="title"/>
          </p:nvPr>
        </p:nvSpPr>
        <p:spPr/>
        <p:txBody>
          <a:bodyPr/>
          <a:lstStyle/>
          <a:p>
            <a:r>
              <a:rPr lang="en-US"/>
              <a:t>Outline: Reasons for Protection</a:t>
            </a:r>
          </a:p>
        </p:txBody>
      </p:sp>
      <p:sp>
        <p:nvSpPr>
          <p:cNvPr id="65539" name="Rectangle 3"/>
          <p:cNvSpPr>
            <a:spLocks noGrp="1" noChangeArrowheads="1"/>
          </p:cNvSpPr>
          <p:nvPr>
            <p:ph type="body" idx="1"/>
          </p:nvPr>
        </p:nvSpPr>
        <p:spPr>
          <a:xfrm>
            <a:off x="457200" y="1600200"/>
            <a:ext cx="8229600" cy="4876800"/>
          </a:xfrm>
        </p:spPr>
        <p:txBody>
          <a:bodyPr/>
          <a:lstStyle/>
          <a:p>
            <a:pPr>
              <a:lnSpc>
                <a:spcPct val="80000"/>
              </a:lnSpc>
            </a:pPr>
            <a:r>
              <a:rPr lang="en-US" sz="2000" dirty="0">
                <a:solidFill>
                  <a:srgbClr val="BFBFBF"/>
                </a:solidFill>
              </a:rPr>
              <a:t>Reasons that DO NOT Make Economic Sense</a:t>
            </a:r>
          </a:p>
          <a:p>
            <a:pPr lvl="1">
              <a:lnSpc>
                <a:spcPct val="80000"/>
              </a:lnSpc>
            </a:pPr>
            <a:r>
              <a:rPr lang="en-US" sz="1800" dirty="0">
                <a:solidFill>
                  <a:srgbClr val="BFBFBF"/>
                </a:solidFill>
              </a:rPr>
              <a:t>Pauper Labor</a:t>
            </a:r>
          </a:p>
          <a:p>
            <a:pPr lvl="1">
              <a:lnSpc>
                <a:spcPct val="80000"/>
              </a:lnSpc>
            </a:pPr>
            <a:r>
              <a:rPr lang="en-US" sz="1800" dirty="0">
                <a:solidFill>
                  <a:srgbClr val="BFBFBF"/>
                </a:solidFill>
              </a:rPr>
              <a:t>Fairness</a:t>
            </a:r>
          </a:p>
          <a:p>
            <a:pPr lvl="1">
              <a:lnSpc>
                <a:spcPct val="80000"/>
              </a:lnSpc>
            </a:pPr>
            <a:r>
              <a:rPr lang="en-US" sz="1800" dirty="0">
                <a:solidFill>
                  <a:srgbClr val="BFBFBF"/>
                </a:solidFill>
              </a:rPr>
              <a:t>Patriotism</a:t>
            </a:r>
          </a:p>
          <a:p>
            <a:pPr lvl="1">
              <a:lnSpc>
                <a:spcPct val="80000"/>
              </a:lnSpc>
            </a:pPr>
            <a:r>
              <a:rPr lang="en-US" sz="1800" dirty="0">
                <a:solidFill>
                  <a:srgbClr val="BFBFBF"/>
                </a:solidFill>
              </a:rPr>
              <a:t>Retaliation</a:t>
            </a:r>
          </a:p>
          <a:p>
            <a:pPr>
              <a:lnSpc>
                <a:spcPct val="80000"/>
              </a:lnSpc>
            </a:pPr>
            <a:r>
              <a:rPr lang="en-US" sz="2000" dirty="0"/>
              <a:t>Reasons the DO Make Economic Sense, with Counter-Arguments</a:t>
            </a:r>
          </a:p>
          <a:p>
            <a:pPr lvl="1">
              <a:lnSpc>
                <a:spcPct val="80000"/>
              </a:lnSpc>
            </a:pPr>
            <a:r>
              <a:rPr lang="en-US" sz="1800" dirty="0"/>
              <a:t>Revenue</a:t>
            </a:r>
          </a:p>
          <a:p>
            <a:pPr lvl="1">
              <a:lnSpc>
                <a:spcPct val="80000"/>
              </a:lnSpc>
            </a:pPr>
            <a:r>
              <a:rPr lang="en-US" sz="1800" dirty="0"/>
              <a:t>Optimal Tariff</a:t>
            </a:r>
          </a:p>
          <a:p>
            <a:pPr lvl="1">
              <a:lnSpc>
                <a:spcPct val="80000"/>
              </a:lnSpc>
            </a:pPr>
            <a:r>
              <a:rPr lang="en-US" sz="1800" dirty="0"/>
              <a:t>Infant Industry</a:t>
            </a:r>
          </a:p>
          <a:p>
            <a:pPr lvl="1">
              <a:lnSpc>
                <a:spcPct val="80000"/>
              </a:lnSpc>
            </a:pPr>
            <a:r>
              <a:rPr lang="en-US" sz="1800" dirty="0"/>
              <a:t>National Security</a:t>
            </a:r>
          </a:p>
          <a:p>
            <a:pPr lvl="1">
              <a:lnSpc>
                <a:spcPct val="80000"/>
              </a:lnSpc>
            </a:pPr>
            <a:r>
              <a:rPr lang="en-US" sz="1800" dirty="0"/>
              <a:t>Culture</a:t>
            </a:r>
          </a:p>
          <a:p>
            <a:pPr lvl="1">
              <a:lnSpc>
                <a:spcPct val="80000"/>
              </a:lnSpc>
            </a:pPr>
            <a:r>
              <a:rPr lang="en-US" sz="1800" dirty="0"/>
              <a:t>Unfair Trade</a:t>
            </a:r>
          </a:p>
          <a:p>
            <a:pPr lvl="1">
              <a:lnSpc>
                <a:spcPct val="80000"/>
              </a:lnSpc>
            </a:pPr>
            <a:r>
              <a:rPr lang="en-US" sz="1800" dirty="0"/>
              <a:t>Protect Favored Industry</a:t>
            </a:r>
          </a:p>
          <a:p>
            <a:pPr lvl="1">
              <a:lnSpc>
                <a:spcPct val="80000"/>
              </a:lnSpc>
            </a:pPr>
            <a:r>
              <a:rPr lang="en-US" sz="1800" dirty="0"/>
              <a:t>Retaliation…</a:t>
            </a:r>
          </a:p>
          <a:p>
            <a:pPr>
              <a:lnSpc>
                <a:spcPct val="80000"/>
              </a:lnSpc>
            </a:pPr>
            <a:r>
              <a:rPr lang="en-US" sz="2000" dirty="0">
                <a:solidFill>
                  <a:srgbClr val="BFBFBF"/>
                </a:solidFill>
              </a:rPr>
              <a:t>Production Subsidy versus Tariff</a:t>
            </a:r>
          </a:p>
          <a:p>
            <a:pPr>
              <a:lnSpc>
                <a:spcPct val="80000"/>
              </a:lnSpc>
            </a:pPr>
            <a:r>
              <a:rPr lang="en-US" sz="2200" dirty="0">
                <a:solidFill>
                  <a:srgbClr val="BFBFBF"/>
                </a:solidFill>
              </a:rPr>
              <a:t>Why Aren’t Tariffs Higher?</a:t>
            </a:r>
          </a:p>
          <a:p>
            <a:pPr lvl="1">
              <a:lnSpc>
                <a:spcPct val="80000"/>
              </a:lnSpc>
            </a:pPr>
            <a:endParaRPr lang="en-US" sz="1800" dirty="0"/>
          </a:p>
        </p:txBody>
      </p:sp>
      <p:sp>
        <p:nvSpPr>
          <p:cNvPr id="6" name="Rectangle 5"/>
          <p:cNvSpPr/>
          <p:nvPr/>
        </p:nvSpPr>
        <p:spPr>
          <a:xfrm>
            <a:off x="0" y="0"/>
            <a:ext cx="9144000" cy="6858000"/>
          </a:xfrm>
          <a:prstGeom prst="rect">
            <a:avLst/>
          </a:prstGeom>
          <a:noFill/>
          <a:ln w="38100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1711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722CAB8C-46B7-9940-8F84-4CD8ED904C68}" type="slidenum">
              <a:rPr lang="en-US"/>
              <a:pPr/>
              <a:t>16</a:t>
            </a:fld>
            <a:endParaRPr lang="en-US"/>
          </a:p>
        </p:txBody>
      </p:sp>
      <p:sp>
        <p:nvSpPr>
          <p:cNvPr id="217090" name="Rectangle 2"/>
          <p:cNvSpPr>
            <a:spLocks noGrp="1" noChangeArrowheads="1"/>
          </p:cNvSpPr>
          <p:nvPr>
            <p:ph type="title"/>
          </p:nvPr>
        </p:nvSpPr>
        <p:spPr/>
        <p:txBody>
          <a:bodyPr/>
          <a:lstStyle/>
          <a:p>
            <a:r>
              <a:rPr lang="en-US"/>
              <a:t>Sensible Reasons for Protection</a:t>
            </a:r>
          </a:p>
        </p:txBody>
      </p:sp>
      <p:sp>
        <p:nvSpPr>
          <p:cNvPr id="217091" name="Rectangle 3"/>
          <p:cNvSpPr>
            <a:spLocks noGrp="1" noChangeArrowheads="1"/>
          </p:cNvSpPr>
          <p:nvPr>
            <p:ph type="body" idx="1"/>
          </p:nvPr>
        </p:nvSpPr>
        <p:spPr/>
        <p:txBody>
          <a:bodyPr/>
          <a:lstStyle/>
          <a:p>
            <a:r>
              <a:rPr lang="en-US" dirty="0"/>
              <a:t>“Sensible”?</a:t>
            </a:r>
          </a:p>
          <a:p>
            <a:pPr lvl="1"/>
            <a:r>
              <a:rPr lang="en-US" dirty="0"/>
              <a:t>Reasons based on effects that protection may actually have</a:t>
            </a:r>
          </a:p>
          <a:p>
            <a:pPr lvl="1"/>
            <a:r>
              <a:rPr lang="en-US" dirty="0"/>
              <a:t>These too have counter-arguments</a:t>
            </a:r>
          </a:p>
          <a:p>
            <a:pPr lvl="2"/>
            <a:r>
              <a:rPr lang="en-US" dirty="0"/>
              <a:t>Why they may not work</a:t>
            </a:r>
          </a:p>
          <a:p>
            <a:pPr lvl="2"/>
            <a:r>
              <a:rPr lang="en-US" dirty="0"/>
              <a:t>Why another policy would work better</a:t>
            </a:r>
          </a:p>
          <a:p>
            <a:pPr lvl="2">
              <a:buFontTx/>
              <a:buNone/>
            </a:pPr>
            <a:r>
              <a:rPr lang="en-US" dirty="0"/>
              <a:t>		(that is, protection is “second best”)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7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70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70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70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70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DA06FEE-9B8F-944D-881A-3176F7CC934B}" type="slidenum">
              <a:rPr lang="en-US"/>
              <a:pPr/>
              <a:t>17</a:t>
            </a:fld>
            <a:endParaRPr lang="en-US"/>
          </a:p>
        </p:txBody>
      </p:sp>
      <p:sp>
        <p:nvSpPr>
          <p:cNvPr id="219138" name="Rectangle 2"/>
          <p:cNvSpPr>
            <a:spLocks noGrp="1" noChangeArrowheads="1"/>
          </p:cNvSpPr>
          <p:nvPr>
            <p:ph type="title"/>
          </p:nvPr>
        </p:nvSpPr>
        <p:spPr/>
        <p:txBody>
          <a:bodyPr/>
          <a:lstStyle/>
          <a:p>
            <a:r>
              <a:rPr lang="en-US"/>
              <a:t>Sensible Reasons for Protection</a:t>
            </a:r>
          </a:p>
        </p:txBody>
      </p:sp>
      <p:sp>
        <p:nvSpPr>
          <p:cNvPr id="219139" name="Rectangle 3"/>
          <p:cNvSpPr>
            <a:spLocks noGrp="1" noChangeArrowheads="1"/>
          </p:cNvSpPr>
          <p:nvPr>
            <p:ph type="body" idx="1"/>
          </p:nvPr>
        </p:nvSpPr>
        <p:spPr/>
        <p:txBody>
          <a:bodyPr/>
          <a:lstStyle/>
          <a:p>
            <a:pPr>
              <a:lnSpc>
                <a:spcPct val="90000"/>
              </a:lnSpc>
            </a:pPr>
            <a:r>
              <a:rPr lang="en-US" sz="2800" dirty="0"/>
              <a:t>Revenue Argument</a:t>
            </a:r>
          </a:p>
          <a:p>
            <a:pPr lvl="1">
              <a:lnSpc>
                <a:spcPct val="90000"/>
              </a:lnSpc>
            </a:pPr>
            <a:r>
              <a:rPr lang="en-US" sz="2400" dirty="0"/>
              <a:t>Tariffs collect revenue for government</a:t>
            </a:r>
          </a:p>
          <a:p>
            <a:pPr lvl="1">
              <a:lnSpc>
                <a:spcPct val="90000"/>
              </a:lnSpc>
            </a:pPr>
            <a:r>
              <a:rPr lang="en-US" sz="2400" dirty="0"/>
              <a:t>Tariffs may be the only tax that a weak government can manage</a:t>
            </a:r>
          </a:p>
          <a:p>
            <a:pPr lvl="2">
              <a:lnSpc>
                <a:spcPct val="90000"/>
              </a:lnSpc>
            </a:pPr>
            <a:r>
              <a:rPr lang="en-US" sz="2000" dirty="0"/>
              <a:t>Tariffs are easier to collect than other taxes, because you only have to monitor the border (not the whole </a:t>
            </a:r>
            <a:r>
              <a:rPr lang="en-US" sz="2000" u="sng" dirty="0"/>
              <a:t>inside</a:t>
            </a:r>
            <a:r>
              <a:rPr lang="en-US" sz="2000" dirty="0"/>
              <a:t> of the country)</a:t>
            </a:r>
          </a:p>
          <a:p>
            <a:pPr>
              <a:lnSpc>
                <a:spcPct val="90000"/>
              </a:lnSpc>
            </a:pPr>
            <a:r>
              <a:rPr lang="en-US" sz="2800" dirty="0"/>
              <a:t>Counter-argument:  Tariff is 2</a:t>
            </a:r>
            <a:r>
              <a:rPr lang="en-US" sz="2800" baseline="30000" dirty="0"/>
              <a:t>nd</a:t>
            </a:r>
            <a:r>
              <a:rPr lang="en-US" sz="2800" dirty="0"/>
              <a:t> best</a:t>
            </a:r>
          </a:p>
          <a:p>
            <a:pPr lvl="1">
              <a:lnSpc>
                <a:spcPct val="90000"/>
              </a:lnSpc>
            </a:pPr>
            <a:r>
              <a:rPr lang="en-US" sz="2400" dirty="0"/>
              <a:t>If other taxes are feasible, then almost any other tax causes less distortion than a tariff</a:t>
            </a:r>
          </a:p>
          <a:p>
            <a:pPr lvl="1">
              <a:lnSpc>
                <a:spcPct val="90000"/>
              </a:lnSpc>
            </a:pPr>
            <a:r>
              <a:rPr lang="en-US" sz="2400" dirty="0"/>
              <a:t>Reason:  A tariff distorts </a:t>
            </a:r>
            <a:r>
              <a:rPr lang="en-US" sz="2400" u="sng" dirty="0"/>
              <a:t>both</a:t>
            </a:r>
            <a:r>
              <a:rPr lang="en-US" sz="2400" dirty="0"/>
              <a:t> supply and demand</a:t>
            </a:r>
          </a:p>
          <a:p>
            <a:pPr lvl="1">
              <a:lnSpc>
                <a:spcPct val="90000"/>
              </a:lnSpc>
            </a:pPr>
            <a:r>
              <a:rPr lang="en-US" sz="2400" dirty="0"/>
              <a:t>Example:  Tax consumption…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9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9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9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9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91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91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91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oter Placeholder 5"/>
          <p:cNvSpPr>
            <a:spLocks noGrp="1"/>
          </p:cNvSpPr>
          <p:nvPr>
            <p:ph type="ftr" sz="quarter" idx="11"/>
          </p:nvPr>
        </p:nvSpPr>
        <p:spPr>
          <a:xfrm>
            <a:off x="3124200" y="6262158"/>
            <a:ext cx="2895600" cy="476250"/>
          </a:xfrm>
        </p:spPr>
        <p:txBody>
          <a:bodyPr/>
          <a:lstStyle/>
          <a:p>
            <a:r>
              <a:rPr lang="en-US"/>
              <a:t>Lecture 7: Reasons</a:t>
            </a:r>
          </a:p>
        </p:txBody>
      </p:sp>
      <p:sp>
        <p:nvSpPr>
          <p:cNvPr id="30" name="Slide Number Placeholder 6"/>
          <p:cNvSpPr>
            <a:spLocks noGrp="1"/>
          </p:cNvSpPr>
          <p:nvPr>
            <p:ph type="sldNum" sz="quarter" idx="12"/>
          </p:nvPr>
        </p:nvSpPr>
        <p:spPr/>
        <p:txBody>
          <a:bodyPr/>
          <a:lstStyle/>
          <a:p>
            <a:fld id="{F7856B81-7360-B942-8DCD-99D028C345CE}" type="slidenum">
              <a:rPr lang="en-US"/>
              <a:pPr/>
              <a:t>18</a:t>
            </a:fld>
            <a:endParaRPr lang="en-US"/>
          </a:p>
        </p:txBody>
      </p:sp>
      <p:sp>
        <p:nvSpPr>
          <p:cNvPr id="242690" name="Rectangle 2"/>
          <p:cNvSpPr>
            <a:spLocks noGrp="1" noChangeArrowheads="1"/>
          </p:cNvSpPr>
          <p:nvPr>
            <p:ph type="title"/>
          </p:nvPr>
        </p:nvSpPr>
        <p:spPr/>
        <p:txBody>
          <a:bodyPr/>
          <a:lstStyle/>
          <a:p>
            <a:r>
              <a:rPr lang="en-US" sz="4000"/>
              <a:t>Recall Effects of Tariffs:  </a:t>
            </a:r>
            <a:br>
              <a:rPr lang="en-US" sz="4000"/>
            </a:br>
            <a:r>
              <a:rPr lang="en-US" sz="4000"/>
              <a:t>Small Country</a:t>
            </a:r>
          </a:p>
        </p:txBody>
      </p:sp>
      <p:sp>
        <p:nvSpPr>
          <p:cNvPr id="242691" name="Rectangle 3"/>
          <p:cNvSpPr>
            <a:spLocks noGrp="1" noChangeArrowheads="1"/>
          </p:cNvSpPr>
          <p:nvPr>
            <p:ph type="body" sz="half" idx="1"/>
          </p:nvPr>
        </p:nvSpPr>
        <p:spPr>
          <a:xfrm>
            <a:off x="457200" y="2362200"/>
            <a:ext cx="4038600" cy="3657600"/>
          </a:xfrm>
        </p:spPr>
        <p:txBody>
          <a:bodyPr/>
          <a:lstStyle/>
          <a:p>
            <a:r>
              <a:rPr lang="en-US" sz="2400" dirty="0"/>
              <a:t>Because </a:t>
            </a:r>
            <a:r>
              <a:rPr lang="en-US" sz="2400" u="sng" dirty="0"/>
              <a:t>demanders</a:t>
            </a:r>
            <a:r>
              <a:rPr lang="en-US" sz="2400" dirty="0"/>
              <a:t> and </a:t>
            </a:r>
            <a:r>
              <a:rPr lang="en-US" sz="2400" u="sng" dirty="0"/>
              <a:t>suppliers</a:t>
            </a:r>
            <a:r>
              <a:rPr lang="en-US" sz="2400" dirty="0"/>
              <a:t> both are led by the tariff to behave as if the good’s value were  </a:t>
            </a:r>
            <a:r>
              <a:rPr lang="en-US" sz="2400" dirty="0" err="1"/>
              <a:t>P</a:t>
            </a:r>
            <a:r>
              <a:rPr lang="en-US" sz="2400" baseline="-25000" dirty="0" err="1"/>
              <a:t>W</a:t>
            </a:r>
            <a:r>
              <a:rPr lang="en-US" sz="2400" dirty="0" err="1"/>
              <a:t>+t</a:t>
            </a:r>
            <a:r>
              <a:rPr lang="en-US" sz="2400" dirty="0"/>
              <a:t>, </a:t>
            </a:r>
          </a:p>
          <a:p>
            <a:r>
              <a:rPr lang="en-US" sz="2400" dirty="0"/>
              <a:t>when  in fact the country can buy or sell it for P</a:t>
            </a:r>
            <a:r>
              <a:rPr lang="en-US" sz="2400" baseline="-25000" dirty="0"/>
              <a:t>W</a:t>
            </a:r>
            <a:r>
              <a:rPr lang="en-US" sz="2400" dirty="0"/>
              <a:t>.</a:t>
            </a:r>
          </a:p>
        </p:txBody>
      </p:sp>
      <p:grpSp>
        <p:nvGrpSpPr>
          <p:cNvPr id="242692" name="Group 4"/>
          <p:cNvGrpSpPr>
            <a:grpSpLocks noChangeAspect="1"/>
          </p:cNvGrpSpPr>
          <p:nvPr/>
        </p:nvGrpSpPr>
        <p:grpSpPr bwMode="auto">
          <a:xfrm>
            <a:off x="4572000" y="2209800"/>
            <a:ext cx="4335463" cy="3859213"/>
            <a:chOff x="3910" y="289"/>
            <a:chExt cx="7500" cy="6677"/>
          </a:xfrm>
        </p:grpSpPr>
        <p:sp>
          <p:nvSpPr>
            <p:cNvPr id="242693" name="AutoShape 5"/>
            <p:cNvSpPr>
              <a:spLocks noChangeAspect="1" noChangeArrowheads="1"/>
            </p:cNvSpPr>
            <p:nvPr/>
          </p:nvSpPr>
          <p:spPr bwMode="auto">
            <a:xfrm>
              <a:off x="3910" y="289"/>
              <a:ext cx="7500" cy="6677"/>
            </a:xfrm>
            <a:prstGeom prst="rect">
              <a:avLst/>
            </a:prstGeom>
            <a:noFill/>
            <a:ln w="9525">
              <a:noFill/>
              <a:miter lim="800000"/>
              <a:headEnd/>
              <a:tailEnd/>
            </a:ln>
          </p:spPr>
          <p:txBody>
            <a:bodyPr>
              <a:prstTxWarp prst="textNoShape">
                <a:avLst/>
              </a:prstTxWarp>
            </a:bodyPr>
            <a:lstStyle/>
            <a:p>
              <a:endParaRPr lang="en-US"/>
            </a:p>
          </p:txBody>
        </p:sp>
        <p:sp>
          <p:nvSpPr>
            <p:cNvPr id="242694" name="Freeform 6"/>
            <p:cNvSpPr>
              <a:spLocks/>
            </p:cNvSpPr>
            <p:nvPr/>
          </p:nvSpPr>
          <p:spPr bwMode="auto">
            <a:xfrm flipH="1">
              <a:off x="8828" y="3486"/>
              <a:ext cx="650" cy="997"/>
            </a:xfrm>
            <a:custGeom>
              <a:avLst/>
              <a:gdLst/>
              <a:ahLst/>
              <a:cxnLst>
                <a:cxn ang="0">
                  <a:pos x="510" y="0"/>
                </a:cxn>
                <a:cxn ang="0">
                  <a:pos x="525" y="908"/>
                </a:cxn>
                <a:cxn ang="0">
                  <a:pos x="0" y="900"/>
                </a:cxn>
                <a:cxn ang="0">
                  <a:pos x="510" y="0"/>
                </a:cxn>
              </a:cxnLst>
              <a:rect l="0" t="0" r="r" b="b"/>
              <a:pathLst>
                <a:path w="525" h="908">
                  <a:moveTo>
                    <a:pt x="510" y="0"/>
                  </a:moveTo>
                  <a:cubicBezTo>
                    <a:pt x="525" y="390"/>
                    <a:pt x="525" y="548"/>
                    <a:pt x="525" y="908"/>
                  </a:cubicBezTo>
                  <a:cubicBezTo>
                    <a:pt x="180" y="900"/>
                    <a:pt x="180" y="908"/>
                    <a:pt x="0" y="900"/>
                  </a:cubicBezTo>
                  <a:cubicBezTo>
                    <a:pt x="233" y="473"/>
                    <a:pt x="338" y="300"/>
                    <a:pt x="510" y="0"/>
                  </a:cubicBezTo>
                  <a:close/>
                </a:path>
              </a:pathLst>
            </a:custGeom>
            <a:solidFill>
              <a:srgbClr val="FF0000"/>
            </a:solidFill>
            <a:ln w="9525">
              <a:solidFill>
                <a:srgbClr val="FF0000"/>
              </a:solidFill>
              <a:round/>
              <a:headEnd/>
              <a:tailEnd/>
            </a:ln>
          </p:spPr>
          <p:txBody>
            <a:bodyPr>
              <a:prstTxWarp prst="textNoShape">
                <a:avLst/>
              </a:prstTxWarp>
            </a:bodyPr>
            <a:lstStyle/>
            <a:p>
              <a:endParaRPr lang="en-US"/>
            </a:p>
          </p:txBody>
        </p:sp>
        <p:sp>
          <p:nvSpPr>
            <p:cNvPr id="242695" name="Freeform 7"/>
            <p:cNvSpPr>
              <a:spLocks/>
            </p:cNvSpPr>
            <p:nvPr/>
          </p:nvSpPr>
          <p:spPr bwMode="auto">
            <a:xfrm>
              <a:off x="6332" y="3502"/>
              <a:ext cx="577" cy="998"/>
            </a:xfrm>
            <a:custGeom>
              <a:avLst/>
              <a:gdLst/>
              <a:ahLst/>
              <a:cxnLst>
                <a:cxn ang="0">
                  <a:pos x="510" y="0"/>
                </a:cxn>
                <a:cxn ang="0">
                  <a:pos x="525" y="908"/>
                </a:cxn>
                <a:cxn ang="0">
                  <a:pos x="0" y="900"/>
                </a:cxn>
                <a:cxn ang="0">
                  <a:pos x="510" y="0"/>
                </a:cxn>
              </a:cxnLst>
              <a:rect l="0" t="0" r="r" b="b"/>
              <a:pathLst>
                <a:path w="525" h="908">
                  <a:moveTo>
                    <a:pt x="510" y="0"/>
                  </a:moveTo>
                  <a:cubicBezTo>
                    <a:pt x="525" y="390"/>
                    <a:pt x="525" y="548"/>
                    <a:pt x="525" y="908"/>
                  </a:cubicBezTo>
                  <a:cubicBezTo>
                    <a:pt x="180" y="900"/>
                    <a:pt x="180" y="908"/>
                    <a:pt x="0" y="900"/>
                  </a:cubicBezTo>
                  <a:cubicBezTo>
                    <a:pt x="233" y="473"/>
                    <a:pt x="338" y="300"/>
                    <a:pt x="510" y="0"/>
                  </a:cubicBezTo>
                  <a:close/>
                </a:path>
              </a:pathLst>
            </a:custGeom>
            <a:solidFill>
              <a:srgbClr val="FF0000"/>
            </a:solidFill>
            <a:ln w="9525">
              <a:solidFill>
                <a:srgbClr val="FF0000"/>
              </a:solidFill>
              <a:round/>
              <a:headEnd/>
              <a:tailEnd/>
            </a:ln>
          </p:spPr>
          <p:txBody>
            <a:bodyPr>
              <a:prstTxWarp prst="textNoShape">
                <a:avLst/>
              </a:prstTxWarp>
            </a:bodyPr>
            <a:lstStyle/>
            <a:p>
              <a:endParaRPr lang="en-US"/>
            </a:p>
          </p:txBody>
        </p:sp>
        <p:sp>
          <p:nvSpPr>
            <p:cNvPr id="242696" name="Line 8"/>
            <p:cNvSpPr>
              <a:spLocks noChangeShapeType="1"/>
            </p:cNvSpPr>
            <p:nvPr/>
          </p:nvSpPr>
          <p:spPr bwMode="auto">
            <a:xfrm>
              <a:off x="5010" y="389"/>
              <a:ext cx="0" cy="600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2697" name="Line 9"/>
            <p:cNvSpPr>
              <a:spLocks noChangeShapeType="1"/>
            </p:cNvSpPr>
            <p:nvPr/>
          </p:nvSpPr>
          <p:spPr bwMode="auto">
            <a:xfrm>
              <a:off x="5010" y="6389"/>
              <a:ext cx="6000" cy="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2698" name="Line 10"/>
            <p:cNvSpPr>
              <a:spLocks noChangeShapeType="1"/>
            </p:cNvSpPr>
            <p:nvPr/>
          </p:nvSpPr>
          <p:spPr bwMode="auto">
            <a:xfrm flipH="1">
              <a:off x="5610" y="789"/>
              <a:ext cx="2800" cy="500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2699" name="Line 11"/>
            <p:cNvSpPr>
              <a:spLocks noChangeShapeType="1"/>
            </p:cNvSpPr>
            <p:nvPr/>
          </p:nvSpPr>
          <p:spPr bwMode="auto">
            <a:xfrm>
              <a:off x="7110" y="789"/>
              <a:ext cx="3200" cy="500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2700" name="Line 12"/>
            <p:cNvSpPr>
              <a:spLocks noChangeShapeType="1"/>
            </p:cNvSpPr>
            <p:nvPr/>
          </p:nvSpPr>
          <p:spPr bwMode="auto">
            <a:xfrm>
              <a:off x="5010" y="4489"/>
              <a:ext cx="5700" cy="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2701" name="Text Box 13"/>
            <p:cNvSpPr txBox="1">
              <a:spLocks noChangeArrowheads="1"/>
            </p:cNvSpPr>
            <p:nvPr/>
          </p:nvSpPr>
          <p:spPr bwMode="auto">
            <a:xfrm>
              <a:off x="8310" y="389"/>
              <a:ext cx="700" cy="576"/>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S</a:t>
              </a:r>
              <a:endParaRPr lang="en-US"/>
            </a:p>
          </p:txBody>
        </p:sp>
        <p:sp>
          <p:nvSpPr>
            <p:cNvPr id="242702" name="Text Box 14"/>
            <p:cNvSpPr txBox="1">
              <a:spLocks noChangeArrowheads="1"/>
            </p:cNvSpPr>
            <p:nvPr/>
          </p:nvSpPr>
          <p:spPr bwMode="auto">
            <a:xfrm>
              <a:off x="10210" y="5489"/>
              <a:ext cx="700" cy="576"/>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D</a:t>
              </a:r>
              <a:endParaRPr lang="en-US"/>
            </a:p>
          </p:txBody>
        </p:sp>
        <p:sp>
          <p:nvSpPr>
            <p:cNvPr id="242703" name="Text Box 15"/>
            <p:cNvSpPr txBox="1">
              <a:spLocks noChangeArrowheads="1"/>
            </p:cNvSpPr>
            <p:nvPr/>
          </p:nvSpPr>
          <p:spPr bwMode="auto">
            <a:xfrm>
              <a:off x="4310" y="4089"/>
              <a:ext cx="800" cy="577"/>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P</a:t>
              </a:r>
              <a:r>
                <a:rPr lang="en-US" baseline="-25000">
                  <a:solidFill>
                    <a:srgbClr val="000000"/>
                  </a:solidFill>
                </a:rPr>
                <a:t>W</a:t>
              </a:r>
              <a:endParaRPr lang="en-US"/>
            </a:p>
          </p:txBody>
        </p:sp>
        <p:sp>
          <p:nvSpPr>
            <p:cNvPr id="242704" name="Text Box 16"/>
            <p:cNvSpPr txBox="1">
              <a:spLocks noChangeArrowheads="1"/>
            </p:cNvSpPr>
            <p:nvPr/>
          </p:nvSpPr>
          <p:spPr bwMode="auto">
            <a:xfrm>
              <a:off x="4410" y="289"/>
              <a:ext cx="800" cy="576"/>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P</a:t>
              </a:r>
              <a:endParaRPr lang="en-US"/>
            </a:p>
          </p:txBody>
        </p:sp>
        <p:sp>
          <p:nvSpPr>
            <p:cNvPr id="242705" name="Line 17"/>
            <p:cNvSpPr>
              <a:spLocks noChangeShapeType="1"/>
            </p:cNvSpPr>
            <p:nvPr/>
          </p:nvSpPr>
          <p:spPr bwMode="auto">
            <a:xfrm>
              <a:off x="6310" y="4489"/>
              <a:ext cx="0" cy="1900"/>
            </a:xfrm>
            <a:prstGeom prst="line">
              <a:avLst/>
            </a:prstGeom>
            <a:noFill/>
            <a:ln w="28575">
              <a:solidFill>
                <a:srgbClr val="000000"/>
              </a:solidFill>
              <a:prstDash val="lgDash"/>
              <a:round/>
              <a:headEnd/>
              <a:tailEnd/>
            </a:ln>
          </p:spPr>
          <p:txBody>
            <a:bodyPr>
              <a:prstTxWarp prst="textNoShape">
                <a:avLst/>
              </a:prstTxWarp>
            </a:bodyPr>
            <a:lstStyle/>
            <a:p>
              <a:endParaRPr lang="en-US"/>
            </a:p>
          </p:txBody>
        </p:sp>
        <p:sp>
          <p:nvSpPr>
            <p:cNvPr id="242706" name="Line 18"/>
            <p:cNvSpPr>
              <a:spLocks noChangeShapeType="1"/>
            </p:cNvSpPr>
            <p:nvPr/>
          </p:nvSpPr>
          <p:spPr bwMode="auto">
            <a:xfrm>
              <a:off x="9410" y="4489"/>
              <a:ext cx="0" cy="1900"/>
            </a:xfrm>
            <a:prstGeom prst="line">
              <a:avLst/>
            </a:prstGeom>
            <a:noFill/>
            <a:ln w="28575">
              <a:solidFill>
                <a:srgbClr val="000000"/>
              </a:solidFill>
              <a:prstDash val="lgDash"/>
              <a:round/>
              <a:headEnd/>
              <a:tailEnd/>
            </a:ln>
          </p:spPr>
          <p:txBody>
            <a:bodyPr>
              <a:prstTxWarp prst="textNoShape">
                <a:avLst/>
              </a:prstTxWarp>
            </a:bodyPr>
            <a:lstStyle/>
            <a:p>
              <a:endParaRPr lang="en-US"/>
            </a:p>
          </p:txBody>
        </p:sp>
        <p:sp>
          <p:nvSpPr>
            <p:cNvPr id="242707" name="Line 19"/>
            <p:cNvSpPr>
              <a:spLocks noChangeShapeType="1"/>
            </p:cNvSpPr>
            <p:nvPr/>
          </p:nvSpPr>
          <p:spPr bwMode="auto">
            <a:xfrm>
              <a:off x="5010" y="3489"/>
              <a:ext cx="5700" cy="0"/>
            </a:xfrm>
            <a:prstGeom prst="line">
              <a:avLst/>
            </a:prstGeom>
            <a:noFill/>
            <a:ln w="38100">
              <a:solidFill>
                <a:srgbClr val="FF0000"/>
              </a:solidFill>
              <a:prstDash val="lgDash"/>
              <a:round/>
              <a:headEnd/>
              <a:tailEnd/>
            </a:ln>
          </p:spPr>
          <p:txBody>
            <a:bodyPr>
              <a:prstTxWarp prst="textNoShape">
                <a:avLst/>
              </a:prstTxWarp>
            </a:bodyPr>
            <a:lstStyle/>
            <a:p>
              <a:endParaRPr lang="en-US"/>
            </a:p>
          </p:txBody>
        </p:sp>
        <p:sp>
          <p:nvSpPr>
            <p:cNvPr id="242708" name="Line 20"/>
            <p:cNvSpPr>
              <a:spLocks noChangeShapeType="1"/>
            </p:cNvSpPr>
            <p:nvPr/>
          </p:nvSpPr>
          <p:spPr bwMode="auto">
            <a:xfrm>
              <a:off x="6910" y="3489"/>
              <a:ext cx="0" cy="2900"/>
            </a:xfrm>
            <a:prstGeom prst="line">
              <a:avLst/>
            </a:prstGeom>
            <a:noFill/>
            <a:ln w="28575">
              <a:solidFill>
                <a:srgbClr val="FF0000"/>
              </a:solidFill>
              <a:prstDash val="lgDash"/>
              <a:round/>
              <a:headEnd/>
              <a:tailEnd/>
            </a:ln>
          </p:spPr>
          <p:txBody>
            <a:bodyPr>
              <a:prstTxWarp prst="textNoShape">
                <a:avLst/>
              </a:prstTxWarp>
            </a:bodyPr>
            <a:lstStyle/>
            <a:p>
              <a:endParaRPr lang="en-US"/>
            </a:p>
          </p:txBody>
        </p:sp>
        <p:sp>
          <p:nvSpPr>
            <p:cNvPr id="242709" name="Line 21"/>
            <p:cNvSpPr>
              <a:spLocks noChangeShapeType="1"/>
            </p:cNvSpPr>
            <p:nvPr/>
          </p:nvSpPr>
          <p:spPr bwMode="auto">
            <a:xfrm>
              <a:off x="8810" y="3489"/>
              <a:ext cx="0" cy="2900"/>
            </a:xfrm>
            <a:prstGeom prst="line">
              <a:avLst/>
            </a:prstGeom>
            <a:noFill/>
            <a:ln w="28575">
              <a:solidFill>
                <a:srgbClr val="FF0000"/>
              </a:solidFill>
              <a:prstDash val="lgDash"/>
              <a:round/>
              <a:headEnd/>
              <a:tailEnd/>
            </a:ln>
          </p:spPr>
          <p:txBody>
            <a:bodyPr>
              <a:prstTxWarp prst="textNoShape">
                <a:avLst/>
              </a:prstTxWarp>
            </a:bodyPr>
            <a:lstStyle/>
            <a:p>
              <a:endParaRPr lang="en-US"/>
            </a:p>
          </p:txBody>
        </p:sp>
        <p:sp>
          <p:nvSpPr>
            <p:cNvPr id="242710" name="Text Box 22"/>
            <p:cNvSpPr txBox="1">
              <a:spLocks noChangeArrowheads="1"/>
            </p:cNvSpPr>
            <p:nvPr/>
          </p:nvSpPr>
          <p:spPr bwMode="auto">
            <a:xfrm>
              <a:off x="3910" y="3189"/>
              <a:ext cx="1300" cy="576"/>
            </a:xfrm>
            <a:prstGeom prst="rect">
              <a:avLst/>
            </a:prstGeom>
            <a:noFill/>
            <a:ln w="9525">
              <a:noFill/>
              <a:miter lim="800000"/>
              <a:headEnd/>
              <a:tailEnd/>
            </a:ln>
          </p:spPr>
          <p:txBody>
            <a:bodyPr lIns="68967" tIns="34484" rIns="68967" bIns="34484">
              <a:prstTxWarp prst="textNoShape">
                <a:avLst/>
              </a:prstTxWarp>
            </a:bodyPr>
            <a:lstStyle/>
            <a:p>
              <a:r>
                <a:rPr lang="en-US">
                  <a:solidFill>
                    <a:srgbClr val="FF0000"/>
                  </a:solidFill>
                </a:rPr>
                <a:t>P</a:t>
              </a:r>
              <a:r>
                <a:rPr lang="en-US" baseline="-25000">
                  <a:solidFill>
                    <a:srgbClr val="FF0000"/>
                  </a:solidFill>
                </a:rPr>
                <a:t>W</a:t>
              </a:r>
              <a:r>
                <a:rPr lang="en-US">
                  <a:solidFill>
                    <a:srgbClr val="FF0000"/>
                  </a:solidFill>
                </a:rPr>
                <a:t>+t</a:t>
              </a:r>
              <a:endParaRPr lang="en-US"/>
            </a:p>
          </p:txBody>
        </p:sp>
        <p:sp>
          <p:nvSpPr>
            <p:cNvPr id="242711" name="Text Box 23"/>
            <p:cNvSpPr txBox="1">
              <a:spLocks noChangeArrowheads="1"/>
            </p:cNvSpPr>
            <p:nvPr/>
          </p:nvSpPr>
          <p:spPr bwMode="auto">
            <a:xfrm>
              <a:off x="10710" y="6289"/>
              <a:ext cx="700" cy="577"/>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Q</a:t>
              </a:r>
              <a:endParaRPr lang="en-US"/>
            </a:p>
          </p:txBody>
        </p:sp>
      </p:grpSp>
      <p:sp>
        <p:nvSpPr>
          <p:cNvPr id="242712" name="Freeform 24"/>
          <p:cNvSpPr>
            <a:spLocks/>
          </p:cNvSpPr>
          <p:nvPr/>
        </p:nvSpPr>
        <p:spPr bwMode="auto">
          <a:xfrm>
            <a:off x="3708399" y="1744133"/>
            <a:ext cx="4809067" cy="2599267"/>
          </a:xfrm>
          <a:custGeom>
            <a:avLst/>
            <a:gdLst/>
            <a:ahLst/>
            <a:cxnLst>
              <a:cxn ang="0">
                <a:pos x="0" y="416"/>
              </a:cxn>
              <a:cxn ang="0">
                <a:pos x="672" y="80"/>
              </a:cxn>
              <a:cxn ang="0">
                <a:pos x="2400" y="224"/>
              </a:cxn>
              <a:cxn ang="0">
                <a:pos x="2160" y="1424"/>
              </a:cxn>
            </a:cxnLst>
            <a:rect l="0" t="0" r="r" b="b"/>
            <a:pathLst>
              <a:path w="2648" h="1424">
                <a:moveTo>
                  <a:pt x="0" y="416"/>
                </a:moveTo>
                <a:cubicBezTo>
                  <a:pt x="136" y="264"/>
                  <a:pt x="272" y="112"/>
                  <a:pt x="672" y="80"/>
                </a:cubicBezTo>
                <a:cubicBezTo>
                  <a:pt x="1072" y="48"/>
                  <a:pt x="2152" y="0"/>
                  <a:pt x="2400" y="224"/>
                </a:cubicBezTo>
                <a:cubicBezTo>
                  <a:pt x="2648" y="448"/>
                  <a:pt x="2200" y="1224"/>
                  <a:pt x="2160" y="1424"/>
                </a:cubicBezTo>
              </a:path>
            </a:pathLst>
          </a:custGeom>
          <a:noFill/>
          <a:ln w="38100" cmpd="sng">
            <a:solidFill>
              <a:srgbClr val="FF0000"/>
            </a:solidFill>
            <a:round/>
            <a:headEnd type="none" w="med" len="med"/>
            <a:tailEnd type="triangle" w="lg" len="lg"/>
          </a:ln>
          <a:effectLst/>
        </p:spPr>
        <p:txBody>
          <a:bodyPr>
            <a:prstTxWarp prst="textNoShape">
              <a:avLst/>
            </a:prstTxWarp>
          </a:bodyPr>
          <a:lstStyle/>
          <a:p>
            <a:endParaRPr lang="en-US"/>
          </a:p>
        </p:txBody>
      </p:sp>
      <p:sp>
        <p:nvSpPr>
          <p:cNvPr id="242713" name="Freeform 25"/>
          <p:cNvSpPr>
            <a:spLocks/>
          </p:cNvSpPr>
          <p:nvPr/>
        </p:nvSpPr>
        <p:spPr bwMode="auto">
          <a:xfrm>
            <a:off x="2167467" y="2781300"/>
            <a:ext cx="4004733" cy="1562100"/>
          </a:xfrm>
          <a:custGeom>
            <a:avLst/>
            <a:gdLst/>
            <a:ahLst/>
            <a:cxnLst>
              <a:cxn ang="0">
                <a:pos x="0" y="216"/>
              </a:cxn>
              <a:cxn ang="0">
                <a:pos x="384" y="312"/>
              </a:cxn>
              <a:cxn ang="0">
                <a:pos x="1680" y="72"/>
              </a:cxn>
              <a:cxn ang="0">
                <a:pos x="1776" y="744"/>
              </a:cxn>
              <a:cxn ang="0">
                <a:pos x="1872" y="984"/>
              </a:cxn>
            </a:cxnLst>
            <a:rect l="0" t="0" r="r" b="b"/>
            <a:pathLst>
              <a:path w="1912" h="984">
                <a:moveTo>
                  <a:pt x="0" y="216"/>
                </a:moveTo>
                <a:cubicBezTo>
                  <a:pt x="52" y="276"/>
                  <a:pt x="104" y="336"/>
                  <a:pt x="384" y="312"/>
                </a:cubicBezTo>
                <a:cubicBezTo>
                  <a:pt x="664" y="288"/>
                  <a:pt x="1448" y="0"/>
                  <a:pt x="1680" y="72"/>
                </a:cubicBezTo>
                <a:cubicBezTo>
                  <a:pt x="1912" y="144"/>
                  <a:pt x="1744" y="592"/>
                  <a:pt x="1776" y="744"/>
                </a:cubicBezTo>
                <a:cubicBezTo>
                  <a:pt x="1808" y="896"/>
                  <a:pt x="1856" y="944"/>
                  <a:pt x="1872" y="984"/>
                </a:cubicBezTo>
              </a:path>
            </a:pathLst>
          </a:custGeom>
          <a:noFill/>
          <a:ln w="38100" cmpd="sng">
            <a:solidFill>
              <a:srgbClr val="FF0000"/>
            </a:solidFill>
            <a:round/>
            <a:headEnd type="none" w="med" len="med"/>
            <a:tailEnd type="triangle" w="lg" len="lg"/>
          </a:ln>
          <a:effectLst/>
        </p:spPr>
        <p:txBody>
          <a:bodyPr>
            <a:prstTxWarp prst="textNoShape">
              <a:avLst/>
            </a:prstTxWarp>
          </a:bodyPr>
          <a:lstStyle/>
          <a:p>
            <a:endParaRPr lang="en-US"/>
          </a:p>
        </p:txBody>
      </p:sp>
      <p:sp>
        <p:nvSpPr>
          <p:cNvPr id="242714" name="Rectangle 26" descr="Wide upward diagonal"/>
          <p:cNvSpPr>
            <a:spLocks noChangeArrowheads="1"/>
          </p:cNvSpPr>
          <p:nvPr/>
        </p:nvSpPr>
        <p:spPr bwMode="auto">
          <a:xfrm>
            <a:off x="6324600" y="4073525"/>
            <a:ext cx="1066800" cy="542925"/>
          </a:xfrm>
          <a:prstGeom prst="rect">
            <a:avLst/>
          </a:prstGeom>
          <a:pattFill prst="wdUpDiag">
            <a:fgClr>
              <a:srgbClr val="0000FF"/>
            </a:fgClr>
            <a:bgClr>
              <a:schemeClr val="bg1"/>
            </a:bgClr>
          </a:pattFill>
          <a:ln w="9525">
            <a:noFill/>
            <a:miter lim="800000"/>
            <a:headEnd/>
            <a:tailEnd/>
          </a:ln>
          <a:effectLst/>
        </p:spPr>
        <p:txBody>
          <a:bodyPr wrap="none" anchor="ctr">
            <a:prstTxWarp prst="textNoShape">
              <a:avLst/>
            </a:prstTxWarp>
          </a:bodyPr>
          <a:lstStyle/>
          <a:p>
            <a:endParaRPr lang="en-US"/>
          </a:p>
        </p:txBody>
      </p:sp>
      <p:sp>
        <p:nvSpPr>
          <p:cNvPr id="242715" name="Text Box 27"/>
          <p:cNvSpPr txBox="1">
            <a:spLocks noChangeArrowheads="1"/>
          </p:cNvSpPr>
          <p:nvPr/>
        </p:nvSpPr>
        <p:spPr bwMode="auto">
          <a:xfrm>
            <a:off x="5588000" y="5935663"/>
            <a:ext cx="2684463" cy="45720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2400">
                <a:solidFill>
                  <a:srgbClr val="0000FF"/>
                </a:solidFill>
              </a:rPr>
              <a:t>Revenue</a:t>
            </a:r>
          </a:p>
        </p:txBody>
      </p:sp>
      <p:sp>
        <p:nvSpPr>
          <p:cNvPr id="242716" name="Freeform 28"/>
          <p:cNvSpPr>
            <a:spLocks/>
          </p:cNvSpPr>
          <p:nvPr/>
        </p:nvSpPr>
        <p:spPr bwMode="auto">
          <a:xfrm>
            <a:off x="6508750" y="4281488"/>
            <a:ext cx="412750" cy="1654175"/>
          </a:xfrm>
          <a:custGeom>
            <a:avLst/>
            <a:gdLst/>
            <a:ahLst/>
            <a:cxnLst>
              <a:cxn ang="0">
                <a:pos x="215" y="1042"/>
              </a:cxn>
              <a:cxn ang="0">
                <a:pos x="5" y="658"/>
              </a:cxn>
              <a:cxn ang="0">
                <a:pos x="243" y="366"/>
              </a:cxn>
              <a:cxn ang="0">
                <a:pos x="106" y="0"/>
              </a:cxn>
            </a:cxnLst>
            <a:rect l="0" t="0" r="r" b="b"/>
            <a:pathLst>
              <a:path w="260" h="1042">
                <a:moveTo>
                  <a:pt x="215" y="1042"/>
                </a:moveTo>
                <a:cubicBezTo>
                  <a:pt x="107" y="906"/>
                  <a:pt x="0" y="771"/>
                  <a:pt x="5" y="658"/>
                </a:cubicBezTo>
                <a:cubicBezTo>
                  <a:pt x="10" y="545"/>
                  <a:pt x="226" y="476"/>
                  <a:pt x="243" y="366"/>
                </a:cubicBezTo>
                <a:cubicBezTo>
                  <a:pt x="260" y="256"/>
                  <a:pt x="129" y="61"/>
                  <a:pt x="106" y="0"/>
                </a:cubicBezTo>
              </a:path>
            </a:pathLst>
          </a:custGeom>
          <a:noFill/>
          <a:ln w="38100" cmpd="sng">
            <a:solidFill>
              <a:srgbClr val="0000FF"/>
            </a:solidFill>
            <a:round/>
            <a:headEnd type="none" w="med" len="med"/>
            <a:tailEnd type="triangle" w="lg" len="lg"/>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26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27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27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p:bldP spid="242712" grpId="0" animBg="1"/>
      <p:bldP spid="2427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ooter Placeholder 5"/>
          <p:cNvSpPr>
            <a:spLocks noGrp="1"/>
          </p:cNvSpPr>
          <p:nvPr>
            <p:ph type="ftr" sz="quarter" idx="11"/>
          </p:nvPr>
        </p:nvSpPr>
        <p:spPr/>
        <p:txBody>
          <a:bodyPr/>
          <a:lstStyle/>
          <a:p>
            <a:r>
              <a:rPr lang="en-US"/>
              <a:t>Lecture 7: Reasons</a:t>
            </a:r>
          </a:p>
        </p:txBody>
      </p:sp>
      <p:sp>
        <p:nvSpPr>
          <p:cNvPr id="26" name="Slide Number Placeholder 6"/>
          <p:cNvSpPr>
            <a:spLocks noGrp="1"/>
          </p:cNvSpPr>
          <p:nvPr>
            <p:ph type="sldNum" sz="quarter" idx="12"/>
          </p:nvPr>
        </p:nvSpPr>
        <p:spPr/>
        <p:txBody>
          <a:bodyPr/>
          <a:lstStyle/>
          <a:p>
            <a:fld id="{16176EB6-6343-224F-8604-314BCF646E2A}" type="slidenum">
              <a:rPr lang="en-US"/>
              <a:pPr/>
              <a:t>19</a:t>
            </a:fld>
            <a:endParaRPr lang="en-US"/>
          </a:p>
        </p:txBody>
      </p:sp>
      <p:sp>
        <p:nvSpPr>
          <p:cNvPr id="249882" name="Rectangle 26" descr="Wide upward diagonal"/>
          <p:cNvSpPr>
            <a:spLocks noChangeArrowheads="1"/>
          </p:cNvSpPr>
          <p:nvPr/>
        </p:nvSpPr>
        <p:spPr bwMode="auto">
          <a:xfrm>
            <a:off x="5221288" y="4073525"/>
            <a:ext cx="2170112" cy="542925"/>
          </a:xfrm>
          <a:prstGeom prst="rect">
            <a:avLst/>
          </a:prstGeom>
          <a:pattFill prst="wdUpDiag">
            <a:fgClr>
              <a:srgbClr val="0000FF"/>
            </a:fgClr>
            <a:bgClr>
              <a:schemeClr val="bg1"/>
            </a:bgClr>
          </a:pattFill>
          <a:ln w="9525">
            <a:noFill/>
            <a:miter lim="800000"/>
            <a:headEnd/>
            <a:tailEnd/>
          </a:ln>
          <a:effectLst/>
        </p:spPr>
        <p:txBody>
          <a:bodyPr wrap="none" anchor="ctr">
            <a:prstTxWarp prst="textNoShape">
              <a:avLst/>
            </a:prstTxWarp>
          </a:bodyPr>
          <a:lstStyle/>
          <a:p>
            <a:endParaRPr lang="en-US"/>
          </a:p>
        </p:txBody>
      </p:sp>
      <p:sp>
        <p:nvSpPr>
          <p:cNvPr id="249858" name="Rectangle 2"/>
          <p:cNvSpPr>
            <a:spLocks noGrp="1" noChangeArrowheads="1"/>
          </p:cNvSpPr>
          <p:nvPr>
            <p:ph type="title"/>
          </p:nvPr>
        </p:nvSpPr>
        <p:spPr/>
        <p:txBody>
          <a:bodyPr/>
          <a:lstStyle/>
          <a:p>
            <a:r>
              <a:rPr lang="en-US" sz="4000"/>
              <a:t>Effects of a Consumption Tax:  </a:t>
            </a:r>
            <a:br>
              <a:rPr lang="en-US" sz="4000"/>
            </a:br>
            <a:r>
              <a:rPr lang="en-US" sz="4000"/>
              <a:t>Small Country</a:t>
            </a:r>
          </a:p>
        </p:txBody>
      </p:sp>
      <p:sp>
        <p:nvSpPr>
          <p:cNvPr id="249859" name="Rectangle 3"/>
          <p:cNvSpPr>
            <a:spLocks noGrp="1" noChangeArrowheads="1"/>
          </p:cNvSpPr>
          <p:nvPr>
            <p:ph type="body" sz="half" idx="1"/>
          </p:nvPr>
        </p:nvSpPr>
        <p:spPr>
          <a:xfrm>
            <a:off x="457200" y="2187575"/>
            <a:ext cx="4038600" cy="3657600"/>
          </a:xfrm>
        </p:spPr>
        <p:txBody>
          <a:bodyPr/>
          <a:lstStyle/>
          <a:p>
            <a:endParaRPr lang="en-US"/>
          </a:p>
          <a:p>
            <a:endParaRPr lang="en-US"/>
          </a:p>
          <a:p>
            <a:r>
              <a:rPr lang="en-US"/>
              <a:t>A tax on, say, consumption of the good would produce </a:t>
            </a:r>
          </a:p>
          <a:p>
            <a:pPr lvl="1"/>
            <a:r>
              <a:rPr lang="en-US"/>
              <a:t>Less dead-weight loss</a:t>
            </a:r>
          </a:p>
          <a:p>
            <a:pPr lvl="1"/>
            <a:r>
              <a:rPr lang="en-US"/>
              <a:t>More tax revenue</a:t>
            </a:r>
          </a:p>
        </p:txBody>
      </p:sp>
      <p:sp>
        <p:nvSpPr>
          <p:cNvPr id="249861" name="AutoShape 5"/>
          <p:cNvSpPr>
            <a:spLocks noChangeAspect="1" noChangeArrowheads="1"/>
          </p:cNvSpPr>
          <p:nvPr/>
        </p:nvSpPr>
        <p:spPr bwMode="auto">
          <a:xfrm>
            <a:off x="4572000" y="2209800"/>
            <a:ext cx="4335463" cy="3859213"/>
          </a:xfrm>
          <a:prstGeom prst="rect">
            <a:avLst/>
          </a:prstGeom>
          <a:noFill/>
          <a:ln w="9525">
            <a:noFill/>
            <a:miter lim="800000"/>
            <a:headEnd/>
            <a:tailEnd/>
          </a:ln>
        </p:spPr>
        <p:txBody>
          <a:bodyPr>
            <a:prstTxWarp prst="textNoShape">
              <a:avLst/>
            </a:prstTxWarp>
          </a:bodyPr>
          <a:lstStyle/>
          <a:p>
            <a:endParaRPr lang="en-US"/>
          </a:p>
        </p:txBody>
      </p:sp>
      <p:sp>
        <p:nvSpPr>
          <p:cNvPr id="249862" name="Freeform 6"/>
          <p:cNvSpPr>
            <a:spLocks/>
          </p:cNvSpPr>
          <p:nvPr/>
        </p:nvSpPr>
        <p:spPr bwMode="auto">
          <a:xfrm flipH="1">
            <a:off x="7415213" y="4057650"/>
            <a:ext cx="374650" cy="576263"/>
          </a:xfrm>
          <a:custGeom>
            <a:avLst/>
            <a:gdLst/>
            <a:ahLst/>
            <a:cxnLst>
              <a:cxn ang="0">
                <a:pos x="510" y="0"/>
              </a:cxn>
              <a:cxn ang="0">
                <a:pos x="525" y="908"/>
              </a:cxn>
              <a:cxn ang="0">
                <a:pos x="0" y="900"/>
              </a:cxn>
              <a:cxn ang="0">
                <a:pos x="510" y="0"/>
              </a:cxn>
            </a:cxnLst>
            <a:rect l="0" t="0" r="r" b="b"/>
            <a:pathLst>
              <a:path w="525" h="908">
                <a:moveTo>
                  <a:pt x="510" y="0"/>
                </a:moveTo>
                <a:cubicBezTo>
                  <a:pt x="525" y="390"/>
                  <a:pt x="525" y="548"/>
                  <a:pt x="525" y="908"/>
                </a:cubicBezTo>
                <a:cubicBezTo>
                  <a:pt x="180" y="900"/>
                  <a:pt x="180" y="908"/>
                  <a:pt x="0" y="900"/>
                </a:cubicBezTo>
                <a:cubicBezTo>
                  <a:pt x="233" y="473"/>
                  <a:pt x="338" y="300"/>
                  <a:pt x="510" y="0"/>
                </a:cubicBezTo>
                <a:close/>
              </a:path>
            </a:pathLst>
          </a:custGeom>
          <a:solidFill>
            <a:srgbClr val="FF0000"/>
          </a:solidFill>
          <a:ln w="9525">
            <a:solidFill>
              <a:srgbClr val="FF0000"/>
            </a:solidFill>
            <a:round/>
            <a:headEnd/>
            <a:tailEnd/>
          </a:ln>
        </p:spPr>
        <p:txBody>
          <a:bodyPr>
            <a:prstTxWarp prst="textNoShape">
              <a:avLst/>
            </a:prstTxWarp>
          </a:bodyPr>
          <a:lstStyle/>
          <a:p>
            <a:endParaRPr lang="en-US"/>
          </a:p>
        </p:txBody>
      </p:sp>
      <p:sp>
        <p:nvSpPr>
          <p:cNvPr id="249864" name="Line 8"/>
          <p:cNvSpPr>
            <a:spLocks noChangeShapeType="1"/>
          </p:cNvSpPr>
          <p:nvPr/>
        </p:nvSpPr>
        <p:spPr bwMode="auto">
          <a:xfrm>
            <a:off x="5208588" y="2266950"/>
            <a:ext cx="0" cy="3468688"/>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9865" name="Line 9"/>
          <p:cNvSpPr>
            <a:spLocks noChangeShapeType="1"/>
          </p:cNvSpPr>
          <p:nvPr/>
        </p:nvSpPr>
        <p:spPr bwMode="auto">
          <a:xfrm>
            <a:off x="5208588" y="5735638"/>
            <a:ext cx="3467100" cy="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9866" name="Line 10"/>
          <p:cNvSpPr>
            <a:spLocks noChangeShapeType="1"/>
          </p:cNvSpPr>
          <p:nvPr/>
        </p:nvSpPr>
        <p:spPr bwMode="auto">
          <a:xfrm flipH="1">
            <a:off x="5554663" y="2498725"/>
            <a:ext cx="1619250" cy="288925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9867" name="Line 11"/>
          <p:cNvSpPr>
            <a:spLocks noChangeShapeType="1"/>
          </p:cNvSpPr>
          <p:nvPr/>
        </p:nvSpPr>
        <p:spPr bwMode="auto">
          <a:xfrm>
            <a:off x="6421438" y="2498725"/>
            <a:ext cx="1849437" cy="288925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9868" name="Line 12"/>
          <p:cNvSpPr>
            <a:spLocks noChangeShapeType="1"/>
          </p:cNvSpPr>
          <p:nvPr/>
        </p:nvSpPr>
        <p:spPr bwMode="auto">
          <a:xfrm>
            <a:off x="5208588" y="4637088"/>
            <a:ext cx="3294062" cy="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49869" name="Text Box 13"/>
          <p:cNvSpPr txBox="1">
            <a:spLocks noChangeArrowheads="1"/>
          </p:cNvSpPr>
          <p:nvPr/>
        </p:nvSpPr>
        <p:spPr bwMode="auto">
          <a:xfrm>
            <a:off x="7115175" y="2266950"/>
            <a:ext cx="404813" cy="333375"/>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S</a:t>
            </a:r>
            <a:endParaRPr lang="en-US"/>
          </a:p>
        </p:txBody>
      </p:sp>
      <p:sp>
        <p:nvSpPr>
          <p:cNvPr id="249870" name="Text Box 14"/>
          <p:cNvSpPr txBox="1">
            <a:spLocks noChangeArrowheads="1"/>
          </p:cNvSpPr>
          <p:nvPr/>
        </p:nvSpPr>
        <p:spPr bwMode="auto">
          <a:xfrm>
            <a:off x="8213725" y="5214938"/>
            <a:ext cx="404813" cy="333375"/>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D</a:t>
            </a:r>
            <a:endParaRPr lang="en-US"/>
          </a:p>
        </p:txBody>
      </p:sp>
      <p:sp>
        <p:nvSpPr>
          <p:cNvPr id="249871" name="Text Box 15"/>
          <p:cNvSpPr txBox="1">
            <a:spLocks noChangeArrowheads="1"/>
          </p:cNvSpPr>
          <p:nvPr/>
        </p:nvSpPr>
        <p:spPr bwMode="auto">
          <a:xfrm>
            <a:off x="4803775" y="4406900"/>
            <a:ext cx="461963" cy="333375"/>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P</a:t>
            </a:r>
            <a:r>
              <a:rPr lang="en-US" baseline="-25000">
                <a:solidFill>
                  <a:srgbClr val="000000"/>
                </a:solidFill>
              </a:rPr>
              <a:t>W</a:t>
            </a:r>
            <a:endParaRPr lang="en-US"/>
          </a:p>
        </p:txBody>
      </p:sp>
      <p:sp>
        <p:nvSpPr>
          <p:cNvPr id="249872" name="Text Box 16"/>
          <p:cNvSpPr txBox="1">
            <a:spLocks noChangeArrowheads="1"/>
          </p:cNvSpPr>
          <p:nvPr/>
        </p:nvSpPr>
        <p:spPr bwMode="auto">
          <a:xfrm>
            <a:off x="4860925" y="2209800"/>
            <a:ext cx="461963" cy="333375"/>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P</a:t>
            </a:r>
            <a:endParaRPr lang="en-US"/>
          </a:p>
        </p:txBody>
      </p:sp>
      <p:sp>
        <p:nvSpPr>
          <p:cNvPr id="249873" name="Line 17"/>
          <p:cNvSpPr>
            <a:spLocks noChangeShapeType="1"/>
          </p:cNvSpPr>
          <p:nvPr/>
        </p:nvSpPr>
        <p:spPr bwMode="auto">
          <a:xfrm>
            <a:off x="5959475" y="4637088"/>
            <a:ext cx="0" cy="1098550"/>
          </a:xfrm>
          <a:prstGeom prst="line">
            <a:avLst/>
          </a:prstGeom>
          <a:noFill/>
          <a:ln w="28575">
            <a:solidFill>
              <a:srgbClr val="000000"/>
            </a:solidFill>
            <a:prstDash val="lgDash"/>
            <a:round/>
            <a:headEnd/>
            <a:tailEnd/>
          </a:ln>
        </p:spPr>
        <p:txBody>
          <a:bodyPr>
            <a:prstTxWarp prst="textNoShape">
              <a:avLst/>
            </a:prstTxWarp>
          </a:bodyPr>
          <a:lstStyle/>
          <a:p>
            <a:endParaRPr lang="en-US"/>
          </a:p>
        </p:txBody>
      </p:sp>
      <p:sp>
        <p:nvSpPr>
          <p:cNvPr id="249874" name="Line 18"/>
          <p:cNvSpPr>
            <a:spLocks noChangeShapeType="1"/>
          </p:cNvSpPr>
          <p:nvPr/>
        </p:nvSpPr>
        <p:spPr bwMode="auto">
          <a:xfrm>
            <a:off x="7751763" y="4637088"/>
            <a:ext cx="0" cy="1098550"/>
          </a:xfrm>
          <a:prstGeom prst="line">
            <a:avLst/>
          </a:prstGeom>
          <a:noFill/>
          <a:ln w="28575">
            <a:solidFill>
              <a:srgbClr val="000000"/>
            </a:solidFill>
            <a:prstDash val="lgDash"/>
            <a:round/>
            <a:headEnd/>
            <a:tailEnd/>
          </a:ln>
        </p:spPr>
        <p:txBody>
          <a:bodyPr>
            <a:prstTxWarp prst="textNoShape">
              <a:avLst/>
            </a:prstTxWarp>
          </a:bodyPr>
          <a:lstStyle/>
          <a:p>
            <a:endParaRPr lang="en-US"/>
          </a:p>
        </p:txBody>
      </p:sp>
      <p:sp>
        <p:nvSpPr>
          <p:cNvPr id="249875" name="Line 19"/>
          <p:cNvSpPr>
            <a:spLocks noChangeShapeType="1"/>
          </p:cNvSpPr>
          <p:nvPr/>
        </p:nvSpPr>
        <p:spPr bwMode="auto">
          <a:xfrm>
            <a:off x="5208588" y="4059238"/>
            <a:ext cx="3294062" cy="0"/>
          </a:xfrm>
          <a:prstGeom prst="line">
            <a:avLst/>
          </a:prstGeom>
          <a:noFill/>
          <a:ln w="38100">
            <a:solidFill>
              <a:srgbClr val="FF0000"/>
            </a:solidFill>
            <a:prstDash val="lgDash"/>
            <a:round/>
            <a:headEnd/>
            <a:tailEnd/>
          </a:ln>
        </p:spPr>
        <p:txBody>
          <a:bodyPr>
            <a:prstTxWarp prst="textNoShape">
              <a:avLst/>
            </a:prstTxWarp>
          </a:bodyPr>
          <a:lstStyle/>
          <a:p>
            <a:endParaRPr lang="en-US"/>
          </a:p>
        </p:txBody>
      </p:sp>
      <p:sp>
        <p:nvSpPr>
          <p:cNvPr id="249876" name="Line 20"/>
          <p:cNvSpPr>
            <a:spLocks noChangeShapeType="1"/>
          </p:cNvSpPr>
          <p:nvPr/>
        </p:nvSpPr>
        <p:spPr bwMode="auto">
          <a:xfrm>
            <a:off x="6305550" y="4059238"/>
            <a:ext cx="0" cy="1676400"/>
          </a:xfrm>
          <a:prstGeom prst="line">
            <a:avLst/>
          </a:prstGeom>
          <a:noFill/>
          <a:ln w="28575">
            <a:solidFill>
              <a:srgbClr val="FF0000"/>
            </a:solidFill>
            <a:prstDash val="lgDash"/>
            <a:round/>
            <a:headEnd/>
            <a:tailEnd/>
          </a:ln>
        </p:spPr>
        <p:txBody>
          <a:bodyPr>
            <a:prstTxWarp prst="textNoShape">
              <a:avLst/>
            </a:prstTxWarp>
          </a:bodyPr>
          <a:lstStyle/>
          <a:p>
            <a:endParaRPr lang="en-US"/>
          </a:p>
        </p:txBody>
      </p:sp>
      <p:sp>
        <p:nvSpPr>
          <p:cNvPr id="249877" name="Line 21"/>
          <p:cNvSpPr>
            <a:spLocks noChangeShapeType="1"/>
          </p:cNvSpPr>
          <p:nvPr/>
        </p:nvSpPr>
        <p:spPr bwMode="auto">
          <a:xfrm>
            <a:off x="7404100" y="4059238"/>
            <a:ext cx="0" cy="1676400"/>
          </a:xfrm>
          <a:prstGeom prst="line">
            <a:avLst/>
          </a:prstGeom>
          <a:noFill/>
          <a:ln w="28575">
            <a:solidFill>
              <a:srgbClr val="FF0000"/>
            </a:solidFill>
            <a:prstDash val="lgDash"/>
            <a:round/>
            <a:headEnd/>
            <a:tailEnd/>
          </a:ln>
        </p:spPr>
        <p:txBody>
          <a:bodyPr>
            <a:prstTxWarp prst="textNoShape">
              <a:avLst/>
            </a:prstTxWarp>
          </a:bodyPr>
          <a:lstStyle/>
          <a:p>
            <a:endParaRPr lang="en-US"/>
          </a:p>
        </p:txBody>
      </p:sp>
      <p:sp>
        <p:nvSpPr>
          <p:cNvPr id="249878" name="Text Box 22"/>
          <p:cNvSpPr txBox="1">
            <a:spLocks noChangeArrowheads="1"/>
          </p:cNvSpPr>
          <p:nvPr/>
        </p:nvSpPr>
        <p:spPr bwMode="auto">
          <a:xfrm>
            <a:off x="4572000" y="3886200"/>
            <a:ext cx="750888" cy="333375"/>
          </a:xfrm>
          <a:prstGeom prst="rect">
            <a:avLst/>
          </a:prstGeom>
          <a:noFill/>
          <a:ln w="9525">
            <a:noFill/>
            <a:miter lim="800000"/>
            <a:headEnd/>
            <a:tailEnd/>
          </a:ln>
        </p:spPr>
        <p:txBody>
          <a:bodyPr lIns="68967" tIns="34484" rIns="68967" bIns="34484">
            <a:prstTxWarp prst="textNoShape">
              <a:avLst/>
            </a:prstTxWarp>
          </a:bodyPr>
          <a:lstStyle/>
          <a:p>
            <a:r>
              <a:rPr lang="en-US">
                <a:solidFill>
                  <a:srgbClr val="FF0000"/>
                </a:solidFill>
              </a:rPr>
              <a:t>P</a:t>
            </a:r>
            <a:r>
              <a:rPr lang="en-US" baseline="-25000">
                <a:solidFill>
                  <a:srgbClr val="FF0000"/>
                </a:solidFill>
              </a:rPr>
              <a:t>W</a:t>
            </a:r>
            <a:r>
              <a:rPr lang="en-US">
                <a:solidFill>
                  <a:srgbClr val="FF0000"/>
                </a:solidFill>
              </a:rPr>
              <a:t>+t</a:t>
            </a:r>
            <a:endParaRPr lang="en-US"/>
          </a:p>
        </p:txBody>
      </p:sp>
      <p:sp>
        <p:nvSpPr>
          <p:cNvPr id="249879" name="Text Box 23"/>
          <p:cNvSpPr txBox="1">
            <a:spLocks noChangeArrowheads="1"/>
          </p:cNvSpPr>
          <p:nvPr/>
        </p:nvSpPr>
        <p:spPr bwMode="auto">
          <a:xfrm>
            <a:off x="8502650" y="5678488"/>
            <a:ext cx="404813" cy="333375"/>
          </a:xfrm>
          <a:prstGeom prst="rect">
            <a:avLst/>
          </a:prstGeom>
          <a:noFill/>
          <a:ln w="9525">
            <a:noFill/>
            <a:miter lim="800000"/>
            <a:headEnd/>
            <a:tailEnd/>
          </a:ln>
        </p:spPr>
        <p:txBody>
          <a:bodyPr lIns="68967" tIns="34484" rIns="68967" bIns="34484">
            <a:prstTxWarp prst="textNoShape">
              <a:avLst/>
            </a:prstTxWarp>
          </a:bodyPr>
          <a:lstStyle/>
          <a:p>
            <a:r>
              <a:rPr lang="en-US">
                <a:solidFill>
                  <a:srgbClr val="000000"/>
                </a:solidFill>
              </a:rPr>
              <a:t>Q</a:t>
            </a:r>
            <a:endParaRPr lang="en-US"/>
          </a:p>
        </p:txBody>
      </p:sp>
      <p:sp>
        <p:nvSpPr>
          <p:cNvPr id="249885" name="Freeform 29"/>
          <p:cNvSpPr>
            <a:spLocks/>
          </p:cNvSpPr>
          <p:nvPr/>
        </p:nvSpPr>
        <p:spPr bwMode="auto">
          <a:xfrm>
            <a:off x="4151313" y="3003550"/>
            <a:ext cx="3206750" cy="1611313"/>
          </a:xfrm>
          <a:custGeom>
            <a:avLst/>
            <a:gdLst/>
            <a:ahLst/>
            <a:cxnLst>
              <a:cxn ang="0">
                <a:pos x="0" y="1015"/>
              </a:cxn>
              <a:cxn ang="0">
                <a:pos x="448" y="65"/>
              </a:cxn>
              <a:cxn ang="0">
                <a:pos x="1536" y="622"/>
              </a:cxn>
              <a:cxn ang="0">
                <a:pos x="2084" y="778"/>
              </a:cxn>
            </a:cxnLst>
            <a:rect l="0" t="0" r="r" b="b"/>
            <a:pathLst>
              <a:path w="2084" h="1015">
                <a:moveTo>
                  <a:pt x="0" y="1015"/>
                </a:moveTo>
                <a:cubicBezTo>
                  <a:pt x="96" y="572"/>
                  <a:pt x="192" y="130"/>
                  <a:pt x="448" y="65"/>
                </a:cubicBezTo>
                <a:cubicBezTo>
                  <a:pt x="704" y="0"/>
                  <a:pt x="1263" y="503"/>
                  <a:pt x="1536" y="622"/>
                </a:cubicBezTo>
                <a:cubicBezTo>
                  <a:pt x="1809" y="741"/>
                  <a:pt x="1993" y="752"/>
                  <a:pt x="2084" y="778"/>
                </a:cubicBezTo>
              </a:path>
            </a:pathLst>
          </a:custGeom>
          <a:noFill/>
          <a:ln w="38100" cmpd="sng">
            <a:solidFill>
              <a:srgbClr val="FF0000"/>
            </a:solidFill>
            <a:round/>
            <a:headEnd type="none" w="med" len="med"/>
            <a:tailEnd type="triangle" w="lg" len="lg"/>
          </a:ln>
          <a:effectLst/>
        </p:spPr>
        <p:txBody>
          <a:bodyPr>
            <a:prstTxWarp prst="textNoShape">
              <a:avLst/>
            </a:prstTxWarp>
          </a:bodyPr>
          <a:lstStyle/>
          <a:p>
            <a:endParaRPr lang="en-US"/>
          </a:p>
        </p:txBody>
      </p:sp>
      <p:sp>
        <p:nvSpPr>
          <p:cNvPr id="249887" name="Freeform 31"/>
          <p:cNvSpPr>
            <a:spLocks/>
          </p:cNvSpPr>
          <p:nvPr/>
        </p:nvSpPr>
        <p:spPr bwMode="auto">
          <a:xfrm>
            <a:off x="3497263" y="4441825"/>
            <a:ext cx="3382962" cy="1792288"/>
          </a:xfrm>
          <a:custGeom>
            <a:avLst/>
            <a:gdLst/>
            <a:ahLst/>
            <a:cxnLst>
              <a:cxn ang="0">
                <a:pos x="0" y="612"/>
              </a:cxn>
              <a:cxn ang="0">
                <a:pos x="714" y="1088"/>
              </a:cxn>
              <a:cxn ang="0">
                <a:pos x="1591" y="365"/>
              </a:cxn>
              <a:cxn ang="0">
                <a:pos x="2131" y="0"/>
              </a:cxn>
            </a:cxnLst>
            <a:rect l="0" t="0" r="r" b="b"/>
            <a:pathLst>
              <a:path w="2131" h="1129">
                <a:moveTo>
                  <a:pt x="0" y="612"/>
                </a:moveTo>
                <a:cubicBezTo>
                  <a:pt x="224" y="870"/>
                  <a:pt x="449" y="1129"/>
                  <a:pt x="714" y="1088"/>
                </a:cubicBezTo>
                <a:cubicBezTo>
                  <a:pt x="979" y="1047"/>
                  <a:pt x="1355" y="546"/>
                  <a:pt x="1591" y="365"/>
                </a:cubicBezTo>
                <a:cubicBezTo>
                  <a:pt x="1827" y="184"/>
                  <a:pt x="2041" y="61"/>
                  <a:pt x="2131" y="0"/>
                </a:cubicBezTo>
              </a:path>
            </a:pathLst>
          </a:custGeom>
          <a:noFill/>
          <a:ln w="38100" cmpd="sng">
            <a:solidFill>
              <a:srgbClr val="0000FF"/>
            </a:solidFill>
            <a:round/>
            <a:headEnd type="none" w="med" len="med"/>
            <a:tailEnd type="triangle" w="lg" len="lg"/>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4985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9859">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98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98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985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988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98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82" grpId="0" animBg="1"/>
      <p:bldP spid="249859" grpId="0" uiExpand="1" build="p"/>
      <p:bldP spid="249862" grpId="0" animBg="1"/>
      <p:bldP spid="249885" grpId="0" animBg="1"/>
      <p:bldP spid="2498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2334056-F8F3-7A4A-88DA-85E32C751876}" type="slidenum">
              <a:rPr lang="en-US"/>
              <a:pPr/>
              <a:t>2</a:t>
            </a:fld>
            <a:endParaRPr lang="en-US"/>
          </a:p>
        </p:txBody>
      </p:sp>
      <p:sp>
        <p:nvSpPr>
          <p:cNvPr id="65538" name="Rectangle 2"/>
          <p:cNvSpPr>
            <a:spLocks noGrp="1" noChangeArrowheads="1"/>
          </p:cNvSpPr>
          <p:nvPr>
            <p:ph type="title"/>
          </p:nvPr>
        </p:nvSpPr>
        <p:spPr/>
        <p:txBody>
          <a:bodyPr/>
          <a:lstStyle/>
          <a:p>
            <a:r>
              <a:rPr lang="en-US"/>
              <a:t>Outline: Reasons for Protection</a:t>
            </a:r>
          </a:p>
        </p:txBody>
      </p:sp>
      <p:sp>
        <p:nvSpPr>
          <p:cNvPr id="65539" name="Rectangle 3"/>
          <p:cNvSpPr>
            <a:spLocks noGrp="1" noChangeArrowheads="1"/>
          </p:cNvSpPr>
          <p:nvPr>
            <p:ph type="body" idx="1"/>
          </p:nvPr>
        </p:nvSpPr>
        <p:spPr>
          <a:xfrm>
            <a:off x="457200" y="1600200"/>
            <a:ext cx="8229600" cy="4876800"/>
          </a:xfrm>
        </p:spPr>
        <p:txBody>
          <a:bodyPr/>
          <a:lstStyle/>
          <a:p>
            <a:pPr>
              <a:lnSpc>
                <a:spcPct val="80000"/>
              </a:lnSpc>
            </a:pPr>
            <a:r>
              <a:rPr lang="en-US" sz="2000" dirty="0"/>
              <a:t>Reasons that DO NOT Make Economic Sense</a:t>
            </a:r>
          </a:p>
          <a:p>
            <a:pPr lvl="1">
              <a:lnSpc>
                <a:spcPct val="80000"/>
              </a:lnSpc>
            </a:pPr>
            <a:r>
              <a:rPr lang="en-US" sz="1800" dirty="0"/>
              <a:t>Pauper Labor</a:t>
            </a:r>
          </a:p>
          <a:p>
            <a:pPr lvl="1">
              <a:lnSpc>
                <a:spcPct val="80000"/>
              </a:lnSpc>
            </a:pPr>
            <a:r>
              <a:rPr lang="en-US" sz="1800" dirty="0"/>
              <a:t>Fairness</a:t>
            </a:r>
          </a:p>
          <a:p>
            <a:pPr lvl="1">
              <a:lnSpc>
                <a:spcPct val="80000"/>
              </a:lnSpc>
            </a:pPr>
            <a:r>
              <a:rPr lang="en-US" sz="1800" dirty="0"/>
              <a:t>Patriotism</a:t>
            </a:r>
          </a:p>
          <a:p>
            <a:pPr lvl="1">
              <a:lnSpc>
                <a:spcPct val="80000"/>
              </a:lnSpc>
            </a:pPr>
            <a:r>
              <a:rPr lang="en-US" sz="1800" dirty="0"/>
              <a:t>Retaliation</a:t>
            </a:r>
          </a:p>
          <a:p>
            <a:pPr>
              <a:lnSpc>
                <a:spcPct val="80000"/>
              </a:lnSpc>
            </a:pPr>
            <a:r>
              <a:rPr lang="en-US" sz="2000" dirty="0"/>
              <a:t>Reasons the DO Make Economic Sense, with Counter-Arguments</a:t>
            </a:r>
          </a:p>
          <a:p>
            <a:pPr lvl="1">
              <a:lnSpc>
                <a:spcPct val="80000"/>
              </a:lnSpc>
            </a:pPr>
            <a:r>
              <a:rPr lang="en-US" sz="1800" dirty="0"/>
              <a:t>Revenue</a:t>
            </a:r>
          </a:p>
          <a:p>
            <a:pPr lvl="1">
              <a:lnSpc>
                <a:spcPct val="80000"/>
              </a:lnSpc>
            </a:pPr>
            <a:r>
              <a:rPr lang="en-US" sz="1800" dirty="0"/>
              <a:t>Optimal Tariff</a:t>
            </a:r>
          </a:p>
          <a:p>
            <a:pPr lvl="1">
              <a:lnSpc>
                <a:spcPct val="80000"/>
              </a:lnSpc>
            </a:pPr>
            <a:r>
              <a:rPr lang="en-US" sz="1800" dirty="0"/>
              <a:t>Infant Industry</a:t>
            </a:r>
          </a:p>
          <a:p>
            <a:pPr lvl="1">
              <a:lnSpc>
                <a:spcPct val="80000"/>
              </a:lnSpc>
            </a:pPr>
            <a:r>
              <a:rPr lang="en-US" sz="1800" dirty="0"/>
              <a:t>National Security</a:t>
            </a:r>
          </a:p>
          <a:p>
            <a:pPr lvl="1">
              <a:lnSpc>
                <a:spcPct val="80000"/>
              </a:lnSpc>
            </a:pPr>
            <a:r>
              <a:rPr lang="en-US" sz="1800" dirty="0"/>
              <a:t>Culture</a:t>
            </a:r>
          </a:p>
          <a:p>
            <a:pPr lvl="1">
              <a:lnSpc>
                <a:spcPct val="80000"/>
              </a:lnSpc>
            </a:pPr>
            <a:r>
              <a:rPr lang="en-US" sz="1800" dirty="0"/>
              <a:t>Unfair Trade</a:t>
            </a:r>
          </a:p>
          <a:p>
            <a:pPr lvl="1">
              <a:lnSpc>
                <a:spcPct val="80000"/>
              </a:lnSpc>
            </a:pPr>
            <a:r>
              <a:rPr lang="en-US" sz="1800" dirty="0"/>
              <a:t>Protect Favored Industry</a:t>
            </a:r>
          </a:p>
          <a:p>
            <a:pPr lvl="1">
              <a:lnSpc>
                <a:spcPct val="80000"/>
              </a:lnSpc>
            </a:pPr>
            <a:r>
              <a:rPr lang="en-US" sz="1800" dirty="0"/>
              <a:t>Retaliation…</a:t>
            </a:r>
          </a:p>
          <a:p>
            <a:pPr>
              <a:lnSpc>
                <a:spcPct val="80000"/>
              </a:lnSpc>
            </a:pPr>
            <a:r>
              <a:rPr lang="en-US" sz="2000" dirty="0"/>
              <a:t>Production Subsidy versus Tariff</a:t>
            </a:r>
          </a:p>
          <a:p>
            <a:pPr>
              <a:lnSpc>
                <a:spcPct val="80000"/>
              </a:lnSpc>
            </a:pPr>
            <a:r>
              <a:rPr lang="en-US" sz="2200" dirty="0"/>
              <a:t>Why Aren’t Tariffs Higher?</a:t>
            </a:r>
          </a:p>
          <a:p>
            <a:pPr lvl="1">
              <a:lnSpc>
                <a:spcPct val="80000"/>
              </a:lnSpc>
            </a:pPr>
            <a:endParaRPr lang="en-US" sz="1800" dirty="0"/>
          </a:p>
        </p:txBody>
      </p:sp>
      <p:sp>
        <p:nvSpPr>
          <p:cNvPr id="6" name="Rectangle 5"/>
          <p:cNvSpPr/>
          <p:nvPr/>
        </p:nvSpPr>
        <p:spPr>
          <a:xfrm>
            <a:off x="0" y="0"/>
            <a:ext cx="9144000" cy="6858000"/>
          </a:xfrm>
          <a:prstGeom prst="rect">
            <a:avLst/>
          </a:prstGeom>
          <a:noFill/>
          <a:ln w="38100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Lecture 7: Reasons</a:t>
            </a:r>
          </a:p>
        </p:txBody>
      </p:sp>
      <p:sp>
        <p:nvSpPr>
          <p:cNvPr id="6" name="Slide Number Placeholder 5"/>
          <p:cNvSpPr>
            <a:spLocks noGrp="1"/>
          </p:cNvSpPr>
          <p:nvPr>
            <p:ph type="sldNum" sz="quarter" idx="12"/>
          </p:nvPr>
        </p:nvSpPr>
        <p:spPr/>
        <p:txBody>
          <a:bodyPr/>
          <a:lstStyle/>
          <a:p>
            <a:fld id="{50AF3780-8AF6-7849-A86C-8E7C382A8840}" type="slidenum">
              <a:rPr lang="en-US"/>
              <a:pPr/>
              <a:t>20</a:t>
            </a:fld>
            <a:endParaRPr lang="en-US"/>
          </a:p>
        </p:txBody>
      </p:sp>
      <p:sp>
        <p:nvSpPr>
          <p:cNvPr id="220162" name="Rectangle 2"/>
          <p:cNvSpPr>
            <a:spLocks noGrp="1" noChangeArrowheads="1"/>
          </p:cNvSpPr>
          <p:nvPr>
            <p:ph type="title"/>
          </p:nvPr>
        </p:nvSpPr>
        <p:spPr/>
        <p:txBody>
          <a:bodyPr/>
          <a:lstStyle/>
          <a:p>
            <a:r>
              <a:rPr lang="en-US"/>
              <a:t>Sensible Reasons for Protection</a:t>
            </a:r>
          </a:p>
        </p:txBody>
      </p:sp>
      <p:sp>
        <p:nvSpPr>
          <p:cNvPr id="220163" name="Rectangle 3"/>
          <p:cNvSpPr>
            <a:spLocks noGrp="1" noChangeArrowheads="1"/>
          </p:cNvSpPr>
          <p:nvPr>
            <p:ph type="body" idx="1"/>
          </p:nvPr>
        </p:nvSpPr>
        <p:spPr>
          <a:xfrm>
            <a:off x="457200" y="1600200"/>
            <a:ext cx="8229600" cy="4724400"/>
          </a:xfrm>
        </p:spPr>
        <p:txBody>
          <a:bodyPr/>
          <a:lstStyle/>
          <a:p>
            <a:pPr>
              <a:lnSpc>
                <a:spcPct val="80000"/>
              </a:lnSpc>
            </a:pPr>
            <a:r>
              <a:rPr lang="en-US" sz="2800" dirty="0"/>
              <a:t>Optimal Tariff Argument</a:t>
            </a:r>
          </a:p>
          <a:p>
            <a:pPr lvl="1">
              <a:lnSpc>
                <a:spcPct val="80000"/>
              </a:lnSpc>
            </a:pPr>
            <a:r>
              <a:rPr lang="en-US" sz="2400" dirty="0"/>
              <a:t>We saw this when we analyzed a large country:  Tariff can improve the country’s terms of trade and thus raise its welfare</a:t>
            </a:r>
          </a:p>
          <a:p>
            <a:pPr>
              <a:lnSpc>
                <a:spcPct val="80000"/>
              </a:lnSpc>
            </a:pPr>
            <a:r>
              <a:rPr lang="en-US" sz="2800" dirty="0"/>
              <a:t>Counter-arguments</a:t>
            </a:r>
          </a:p>
          <a:p>
            <a:pPr lvl="1">
              <a:lnSpc>
                <a:spcPct val="80000"/>
              </a:lnSpc>
            </a:pPr>
            <a:r>
              <a:rPr lang="en-US" sz="2400" dirty="0"/>
              <a:t>Optimal tariff benefits the country only </a:t>
            </a:r>
            <a:r>
              <a:rPr lang="en-US" sz="2400" u="sng" dirty="0"/>
              <a:t>at the expense</a:t>
            </a:r>
            <a:r>
              <a:rPr lang="en-US" sz="2400" dirty="0"/>
              <a:t> of other countries</a:t>
            </a:r>
          </a:p>
          <a:p>
            <a:pPr lvl="2">
              <a:lnSpc>
                <a:spcPct val="80000"/>
              </a:lnSpc>
            </a:pPr>
            <a:r>
              <a:rPr lang="en-US" sz="2000" dirty="0"/>
              <a:t>Other countries lose more than this country gains</a:t>
            </a:r>
          </a:p>
          <a:p>
            <a:pPr lvl="2">
              <a:lnSpc>
                <a:spcPct val="80000"/>
              </a:lnSpc>
            </a:pPr>
            <a:r>
              <a:rPr lang="en-US" sz="2000" dirty="0"/>
              <a:t>Use of a tariff for this purpose is therefore both inefficient and unethical</a:t>
            </a:r>
          </a:p>
          <a:p>
            <a:pPr lvl="2">
              <a:lnSpc>
                <a:spcPct val="80000"/>
              </a:lnSpc>
            </a:pPr>
            <a:r>
              <a:rPr lang="en-US" sz="2000" dirty="0"/>
              <a:t>It’s </a:t>
            </a:r>
            <a:r>
              <a:rPr lang="en-US" sz="2000" dirty="0">
                <a:solidFill>
                  <a:srgbClr val="FF0000"/>
                </a:solidFill>
              </a:rPr>
              <a:t>NOT NICE!</a:t>
            </a:r>
          </a:p>
          <a:p>
            <a:pPr lvl="1">
              <a:lnSpc>
                <a:spcPct val="80000"/>
              </a:lnSpc>
            </a:pPr>
            <a:r>
              <a:rPr lang="en-US" sz="2400" dirty="0"/>
              <a:t>More practically, other countries are likely to </a:t>
            </a:r>
            <a:r>
              <a:rPr lang="en-US" sz="2400" u="sng" dirty="0"/>
              <a:t>retaliate</a:t>
            </a:r>
            <a:r>
              <a:rPr lang="en-US" sz="2400" dirty="0"/>
              <a:t>, with tariffs of their own</a:t>
            </a:r>
          </a:p>
          <a:p>
            <a:pPr lvl="2">
              <a:lnSpc>
                <a:spcPct val="80000"/>
              </a:lnSpc>
            </a:pPr>
            <a:r>
              <a:rPr lang="en-US" sz="2000" dirty="0"/>
              <a:t>Then everybody loses (probably) </a:t>
            </a:r>
          </a:p>
        </p:txBody>
      </p:sp>
      <p:sp>
        <p:nvSpPr>
          <p:cNvPr id="220164" name="Rectangle 4"/>
          <p:cNvSpPr>
            <a:spLocks noChangeArrowheads="1"/>
          </p:cNvSpPr>
          <p:nvPr/>
        </p:nvSpPr>
        <p:spPr bwMode="auto">
          <a:xfrm>
            <a:off x="4267200" y="5867400"/>
            <a:ext cx="1143000" cy="304800"/>
          </a:xfrm>
          <a:prstGeom prst="rect">
            <a:avLst/>
          </a:prstGeom>
          <a:solidFill>
            <a:schemeClr val="bg1"/>
          </a:solidFill>
          <a:ln w="9525">
            <a:solidFill>
              <a:schemeClr val="bg1"/>
            </a:solidFill>
            <a:miter lim="800000"/>
            <a:headEnd/>
            <a:tailEnd/>
          </a:ln>
          <a:effectLst/>
        </p:spPr>
        <p:txBody>
          <a:bodyPr wrap="none" anchor="ctr">
            <a:prstTxWarp prst="textNoShape">
              <a:avLst/>
            </a:prstTxWarp>
          </a:bodyPr>
          <a:lstStyle/>
          <a:p>
            <a:endParaRPr lang="en-US"/>
          </a:p>
        </p:txBody>
      </p:sp>
      <p:sp>
        <p:nvSpPr>
          <p:cNvPr id="2" name="TextBox 1">
            <a:extLst>
              <a:ext uri="{FF2B5EF4-FFF2-40B4-BE49-F238E27FC236}">
                <a16:creationId xmlns:a16="http://schemas.microsoft.com/office/drawing/2014/main" id="{B67B561C-A595-D24C-BD9D-67223574B7F7}"/>
              </a:ext>
            </a:extLst>
          </p:cNvPr>
          <p:cNvSpPr txBox="1"/>
          <p:nvPr/>
        </p:nvSpPr>
        <p:spPr>
          <a:xfrm rot="21168394">
            <a:off x="6294782" y="5592417"/>
            <a:ext cx="2517913" cy="923330"/>
          </a:xfrm>
          <a:prstGeom prst="rect">
            <a:avLst/>
          </a:prstGeom>
          <a:noFill/>
          <a:ln w="38100">
            <a:solidFill>
              <a:srgbClr val="FF0000"/>
            </a:solidFill>
          </a:ln>
        </p:spPr>
        <p:txBody>
          <a:bodyPr wrap="square" rtlCol="0">
            <a:spAutoFit/>
          </a:bodyPr>
          <a:lstStyle/>
          <a:p>
            <a:pPr algn="ctr"/>
            <a:r>
              <a:rPr lang="en-US" dirty="0">
                <a:solidFill>
                  <a:srgbClr val="FF0000"/>
                </a:solidFill>
              </a:rPr>
              <a:t>Note what happened last year in response to Trump’s tariffs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0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0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01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01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01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016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016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016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01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uiExpand="1" build="p"/>
      <p:bldP spid="220164" grpId="0" animBg="1"/>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Lecture 7: Reasons</a:t>
            </a:r>
          </a:p>
        </p:txBody>
      </p:sp>
      <p:sp>
        <p:nvSpPr>
          <p:cNvPr id="6" name="Slide Number Placeholder 5"/>
          <p:cNvSpPr>
            <a:spLocks noGrp="1"/>
          </p:cNvSpPr>
          <p:nvPr>
            <p:ph type="sldNum" sz="quarter" idx="12"/>
          </p:nvPr>
        </p:nvSpPr>
        <p:spPr/>
        <p:txBody>
          <a:bodyPr/>
          <a:lstStyle/>
          <a:p>
            <a:fld id="{CE355FB8-9CD9-2A4E-BE2B-645A8D9B6FF0}" type="slidenum">
              <a:rPr lang="en-US"/>
              <a:pPr/>
              <a:t>21</a:t>
            </a:fld>
            <a:endParaRPr lang="en-US"/>
          </a:p>
        </p:txBody>
      </p:sp>
      <p:sp>
        <p:nvSpPr>
          <p:cNvPr id="221186" name="Rectangle 2"/>
          <p:cNvSpPr>
            <a:spLocks noGrp="1" noChangeArrowheads="1"/>
          </p:cNvSpPr>
          <p:nvPr>
            <p:ph type="title"/>
          </p:nvPr>
        </p:nvSpPr>
        <p:spPr/>
        <p:txBody>
          <a:bodyPr/>
          <a:lstStyle/>
          <a:p>
            <a:r>
              <a:rPr lang="en-US"/>
              <a:t>Sensible Reasons for Protection</a:t>
            </a:r>
          </a:p>
        </p:txBody>
      </p:sp>
      <p:sp>
        <p:nvSpPr>
          <p:cNvPr id="221187" name="Rectangle 3"/>
          <p:cNvSpPr>
            <a:spLocks noGrp="1" noChangeArrowheads="1"/>
          </p:cNvSpPr>
          <p:nvPr>
            <p:ph type="body" idx="1"/>
          </p:nvPr>
        </p:nvSpPr>
        <p:spPr/>
        <p:txBody>
          <a:bodyPr/>
          <a:lstStyle/>
          <a:p>
            <a:pPr>
              <a:lnSpc>
                <a:spcPct val="90000"/>
              </a:lnSpc>
            </a:pPr>
            <a:r>
              <a:rPr lang="en-US"/>
              <a:t>Infant Industry Argument</a:t>
            </a:r>
          </a:p>
          <a:p>
            <a:pPr lvl="1">
              <a:lnSpc>
                <a:spcPct val="90000"/>
              </a:lnSpc>
            </a:pPr>
            <a:r>
              <a:rPr lang="en-US"/>
              <a:t>When a developing country is trying to start a new industry, there are reasons why a tariff may help</a:t>
            </a:r>
          </a:p>
          <a:p>
            <a:pPr lvl="1">
              <a:lnSpc>
                <a:spcPct val="90000"/>
              </a:lnSpc>
            </a:pPr>
            <a:r>
              <a:rPr lang="en-US"/>
              <a:t>We’ll discuss this further later, when we look at trade and development</a:t>
            </a:r>
          </a:p>
          <a:p>
            <a:pPr>
              <a:lnSpc>
                <a:spcPct val="90000"/>
              </a:lnSpc>
            </a:pPr>
            <a:r>
              <a:rPr lang="en-US"/>
              <a:t>Counter-argument:  Protection is 2</a:t>
            </a:r>
            <a:r>
              <a:rPr lang="en-US" baseline="30000"/>
              <a:t>nd</a:t>
            </a:r>
            <a:r>
              <a:rPr lang="en-US"/>
              <a:t> best</a:t>
            </a:r>
          </a:p>
          <a:p>
            <a:pPr lvl="1">
              <a:lnSpc>
                <a:spcPct val="90000"/>
              </a:lnSpc>
            </a:pPr>
            <a:r>
              <a:rPr lang="en-US"/>
              <a:t>As we will see, a direct subsidy to the industry is a less costly way of helping an infant industry (in terms of welfare, not budget)</a:t>
            </a:r>
          </a:p>
        </p:txBody>
      </p:sp>
      <p:sp>
        <p:nvSpPr>
          <p:cNvPr id="221188" name="Rectangle 4"/>
          <p:cNvSpPr>
            <a:spLocks noChangeArrowheads="1"/>
          </p:cNvSpPr>
          <p:nvPr/>
        </p:nvSpPr>
        <p:spPr bwMode="auto">
          <a:xfrm>
            <a:off x="2590800" y="5562600"/>
            <a:ext cx="5105400" cy="381000"/>
          </a:xfrm>
          <a:prstGeom prst="rect">
            <a:avLst/>
          </a:prstGeom>
          <a:solidFill>
            <a:schemeClr val="bg1"/>
          </a:solidFill>
          <a:ln w="9525">
            <a:solidFill>
              <a:schemeClr val="bg1"/>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11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11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11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11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2211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uiExpand="1" build="p"/>
      <p:bldP spid="22118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288057E4-42E6-6742-9E03-897B31240AD4}" type="slidenum">
              <a:rPr lang="en-US"/>
              <a:pPr/>
              <a:t>22</a:t>
            </a:fld>
            <a:endParaRPr lang="en-US"/>
          </a:p>
        </p:txBody>
      </p:sp>
      <p:sp>
        <p:nvSpPr>
          <p:cNvPr id="222210" name="Rectangle 2"/>
          <p:cNvSpPr>
            <a:spLocks noGrp="1" noChangeArrowheads="1"/>
          </p:cNvSpPr>
          <p:nvPr>
            <p:ph type="title"/>
          </p:nvPr>
        </p:nvSpPr>
        <p:spPr/>
        <p:txBody>
          <a:bodyPr/>
          <a:lstStyle/>
          <a:p>
            <a:r>
              <a:rPr lang="en-US"/>
              <a:t>Sensible Reasons for Protection</a:t>
            </a:r>
          </a:p>
        </p:txBody>
      </p:sp>
      <p:sp>
        <p:nvSpPr>
          <p:cNvPr id="222211" name="Rectangle 3"/>
          <p:cNvSpPr>
            <a:spLocks noGrp="1" noChangeArrowheads="1"/>
          </p:cNvSpPr>
          <p:nvPr>
            <p:ph type="body" idx="1"/>
          </p:nvPr>
        </p:nvSpPr>
        <p:spPr/>
        <p:txBody>
          <a:bodyPr/>
          <a:lstStyle/>
          <a:p>
            <a:pPr>
              <a:lnSpc>
                <a:spcPct val="90000"/>
              </a:lnSpc>
            </a:pPr>
            <a:r>
              <a:rPr lang="en-US" sz="2800" dirty="0"/>
              <a:t>National Security Arguments</a:t>
            </a:r>
          </a:p>
          <a:p>
            <a:pPr lvl="1">
              <a:lnSpc>
                <a:spcPct val="90000"/>
              </a:lnSpc>
            </a:pPr>
            <a:r>
              <a:rPr lang="en-US" sz="2400" dirty="0"/>
              <a:t>Protect a military capability  (e.g., steel, motor vehicles)</a:t>
            </a:r>
          </a:p>
          <a:p>
            <a:pPr lvl="1">
              <a:lnSpc>
                <a:spcPct val="90000"/>
              </a:lnSpc>
            </a:pPr>
            <a:r>
              <a:rPr lang="en-US" sz="2400" dirty="0"/>
              <a:t>Reduce vulnerability to disruptions of supply (e.g., oil)</a:t>
            </a:r>
          </a:p>
          <a:p>
            <a:pPr lvl="1">
              <a:lnSpc>
                <a:spcPct val="90000"/>
              </a:lnSpc>
            </a:pPr>
            <a:r>
              <a:rPr lang="en-US" sz="2400" dirty="0"/>
              <a:t>Note:  </a:t>
            </a:r>
            <a:r>
              <a:rPr lang="en-US" sz="2400" dirty="0" err="1"/>
              <a:t>Kain</a:t>
            </a:r>
            <a:r>
              <a:rPr lang="en-US" sz="2400" dirty="0"/>
              <a:t> reading sites “National Security.” But his argument is not about this.  We’ll see his later.</a:t>
            </a:r>
          </a:p>
          <a:p>
            <a:pPr>
              <a:lnSpc>
                <a:spcPct val="90000"/>
              </a:lnSpc>
            </a:pPr>
            <a:r>
              <a:rPr lang="en-US" sz="2800" dirty="0"/>
              <a:t>Counter-argument:  Protection is 2</a:t>
            </a:r>
            <a:r>
              <a:rPr lang="en-US" sz="2800" baseline="30000" dirty="0"/>
              <a:t>nd</a:t>
            </a:r>
            <a:r>
              <a:rPr lang="en-US" sz="2800" dirty="0"/>
              <a:t> best</a:t>
            </a:r>
          </a:p>
          <a:p>
            <a:pPr lvl="1">
              <a:lnSpc>
                <a:spcPct val="90000"/>
              </a:lnSpc>
            </a:pPr>
            <a:r>
              <a:rPr lang="en-US" sz="2400" dirty="0"/>
              <a:t>Direct subsidy to industry is better</a:t>
            </a:r>
          </a:p>
          <a:p>
            <a:pPr lvl="1">
              <a:lnSpc>
                <a:spcPct val="90000"/>
              </a:lnSpc>
            </a:pPr>
            <a:r>
              <a:rPr lang="en-US" sz="2400" dirty="0"/>
              <a:t>Other even better options also exist (e.g., stockpile the good, as in the US Strategic Petroleum Reserve)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2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2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2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22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22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22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Lecture 7: Reasons</a:t>
            </a:r>
          </a:p>
        </p:txBody>
      </p:sp>
      <p:sp>
        <p:nvSpPr>
          <p:cNvPr id="6" name="Slide Number Placeholder 6"/>
          <p:cNvSpPr>
            <a:spLocks noGrp="1"/>
          </p:cNvSpPr>
          <p:nvPr>
            <p:ph type="sldNum" sz="quarter" idx="12"/>
          </p:nvPr>
        </p:nvSpPr>
        <p:spPr/>
        <p:txBody>
          <a:bodyPr/>
          <a:lstStyle/>
          <a:p>
            <a:fld id="{6DB311B9-0E1B-D841-8930-31778C15F1AE}" type="slidenum">
              <a:rPr lang="en-US"/>
              <a:pPr/>
              <a:t>23</a:t>
            </a:fld>
            <a:endParaRPr lang="en-US"/>
          </a:p>
        </p:txBody>
      </p:sp>
      <p:pic>
        <p:nvPicPr>
          <p:cNvPr id="223237" name="Picture 5" descr="Strategic Petroleum Reserve Sites"/>
          <p:cNvPicPr>
            <a:picLocks noChangeAspect="1" noChangeArrowheads="1"/>
          </p:cNvPicPr>
          <p:nvPr/>
        </p:nvPicPr>
        <p:blipFill>
          <a:blip r:embed="rId2"/>
          <a:srcRect/>
          <a:stretch>
            <a:fillRect/>
          </a:stretch>
        </p:blipFill>
        <p:spPr bwMode="auto">
          <a:xfrm>
            <a:off x="4495800" y="1905000"/>
            <a:ext cx="4171950" cy="3727450"/>
          </a:xfrm>
          <a:prstGeom prst="rect">
            <a:avLst/>
          </a:prstGeom>
          <a:noFill/>
        </p:spPr>
      </p:pic>
      <p:sp>
        <p:nvSpPr>
          <p:cNvPr id="223238" name="Text Box 6"/>
          <p:cNvSpPr txBox="1">
            <a:spLocks noChangeArrowheads="1"/>
          </p:cNvSpPr>
          <p:nvPr/>
        </p:nvSpPr>
        <p:spPr bwMode="auto">
          <a:xfrm>
            <a:off x="1447800" y="533400"/>
            <a:ext cx="6096000" cy="106680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3200" dirty="0"/>
              <a:t>United States Strategic Petroleum Reserve</a:t>
            </a:r>
          </a:p>
        </p:txBody>
      </p:sp>
      <p:sp>
        <p:nvSpPr>
          <p:cNvPr id="223240" name="Rectangle 8"/>
          <p:cNvSpPr>
            <a:spLocks noGrp="1" noChangeArrowheads="1"/>
          </p:cNvSpPr>
          <p:nvPr>
            <p:ph type="body" sz="half" idx="1"/>
          </p:nvPr>
        </p:nvSpPr>
        <p:spPr>
          <a:xfrm>
            <a:off x="457200" y="1600200"/>
            <a:ext cx="4038600" cy="4834467"/>
          </a:xfrm>
        </p:spPr>
        <p:txBody>
          <a:bodyPr/>
          <a:lstStyle/>
          <a:p>
            <a:pPr>
              <a:lnSpc>
                <a:spcPct val="90000"/>
              </a:lnSpc>
              <a:buFontTx/>
              <a:buNone/>
            </a:pPr>
            <a:r>
              <a:rPr lang="en-US" sz="2400" dirty="0"/>
              <a:t>In August 2005 it held 700 million barrels of oil, contained in salt caverns</a:t>
            </a:r>
          </a:p>
          <a:p>
            <a:pPr>
              <a:lnSpc>
                <a:spcPct val="90000"/>
              </a:lnSpc>
              <a:buFontTx/>
              <a:buNone/>
            </a:pPr>
            <a:r>
              <a:rPr lang="en-US" sz="2400" dirty="0"/>
              <a:t>Compare:  In 2005 US imported about 13 million barrels per day</a:t>
            </a:r>
          </a:p>
          <a:p>
            <a:pPr>
              <a:lnSpc>
                <a:spcPct val="90000"/>
              </a:lnSpc>
              <a:buFontTx/>
              <a:buNone/>
            </a:pPr>
            <a:r>
              <a:rPr lang="en-US" sz="2400" dirty="0"/>
              <a:t>SPR could replace imports for more than 50 days</a:t>
            </a:r>
          </a:p>
          <a:p>
            <a:pPr>
              <a:lnSpc>
                <a:spcPct val="90000"/>
              </a:lnSpc>
              <a:buFontTx/>
              <a:buNone/>
            </a:pPr>
            <a:r>
              <a:rPr lang="en-US" sz="2400" dirty="0"/>
              <a:t>Recent report (2016):</a:t>
            </a:r>
          </a:p>
          <a:p>
            <a:pPr>
              <a:lnSpc>
                <a:spcPct val="90000"/>
              </a:lnSpc>
            </a:pPr>
            <a:r>
              <a:rPr lang="en-US" sz="2400" dirty="0"/>
              <a:t>Questions the need for this today</a:t>
            </a:r>
          </a:p>
          <a:p>
            <a:pPr>
              <a:lnSpc>
                <a:spcPct val="90000"/>
              </a:lnSpc>
            </a:pPr>
            <a:r>
              <a:rPr lang="en-US" sz="2400" dirty="0"/>
              <a:t>Says the infrastructure needs maintenance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32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32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324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324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324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324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3240">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3240">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324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288057E4-42E6-6742-9E03-897B31240AD4}" type="slidenum">
              <a:rPr lang="en-US"/>
              <a:pPr/>
              <a:t>24</a:t>
            </a:fld>
            <a:endParaRPr lang="en-US"/>
          </a:p>
        </p:txBody>
      </p:sp>
      <p:sp>
        <p:nvSpPr>
          <p:cNvPr id="222210" name="Rectangle 2"/>
          <p:cNvSpPr>
            <a:spLocks noGrp="1" noChangeArrowheads="1"/>
          </p:cNvSpPr>
          <p:nvPr>
            <p:ph type="title"/>
          </p:nvPr>
        </p:nvSpPr>
        <p:spPr/>
        <p:txBody>
          <a:bodyPr/>
          <a:lstStyle/>
          <a:p>
            <a:r>
              <a:rPr lang="en-US"/>
              <a:t>Sensible Reasons for Protection</a:t>
            </a:r>
          </a:p>
        </p:txBody>
      </p:sp>
      <p:sp>
        <p:nvSpPr>
          <p:cNvPr id="222211" name="Rectangle 3"/>
          <p:cNvSpPr>
            <a:spLocks noGrp="1" noChangeArrowheads="1"/>
          </p:cNvSpPr>
          <p:nvPr>
            <p:ph type="body" idx="1"/>
          </p:nvPr>
        </p:nvSpPr>
        <p:spPr/>
        <p:txBody>
          <a:bodyPr/>
          <a:lstStyle/>
          <a:p>
            <a:pPr>
              <a:lnSpc>
                <a:spcPct val="90000"/>
              </a:lnSpc>
            </a:pPr>
            <a:r>
              <a:rPr lang="en-US" sz="2800" dirty="0"/>
              <a:t>National Security Arguments</a:t>
            </a:r>
          </a:p>
          <a:p>
            <a:pPr lvl="1">
              <a:lnSpc>
                <a:spcPct val="90000"/>
              </a:lnSpc>
            </a:pPr>
            <a:r>
              <a:rPr lang="en-US" sz="2400" dirty="0"/>
              <a:t>Trump’s National Security Strategy (announced Dec. 18, 2017) included:  “economic security is national security”</a:t>
            </a:r>
          </a:p>
          <a:p>
            <a:pPr lvl="1">
              <a:lnSpc>
                <a:spcPct val="90000"/>
              </a:lnSpc>
            </a:pPr>
            <a:r>
              <a:rPr lang="en-US" sz="2400" dirty="0"/>
              <a:t>He views economic security as </a:t>
            </a:r>
            <a:r>
              <a:rPr lang="en-US" sz="2400" u="sng" dirty="0"/>
              <a:t>not</a:t>
            </a:r>
            <a:r>
              <a:rPr lang="en-US" sz="2400" dirty="0"/>
              <a:t> having a trade deficit</a:t>
            </a:r>
          </a:p>
          <a:p>
            <a:pPr lvl="1">
              <a:lnSpc>
                <a:spcPct val="90000"/>
              </a:lnSpc>
            </a:pPr>
            <a:r>
              <a:rPr lang="en-US" sz="2400" dirty="0"/>
              <a:t>Trump administration imposed tariffs on aluminum and steel imports, based on national security</a:t>
            </a:r>
          </a:p>
          <a:p>
            <a:pPr lvl="1">
              <a:lnSpc>
                <a:spcPct val="90000"/>
              </a:lnSpc>
            </a:pPr>
            <a:r>
              <a:rPr lang="en-US" sz="2400" dirty="0"/>
              <a:t>It is also considering tariffs on imported cars for the same reason</a:t>
            </a:r>
          </a:p>
          <a:p>
            <a:pPr lvl="1">
              <a:lnSpc>
                <a:spcPct val="90000"/>
              </a:lnSpc>
            </a:pPr>
            <a:endParaRPr lang="en-US" sz="2400" dirty="0"/>
          </a:p>
        </p:txBody>
      </p:sp>
    </p:spTree>
    <p:extLst>
      <p:ext uri="{BB962C8B-B14F-4D97-AF65-F5344CB8AC3E}">
        <p14:creationId xmlns:p14="http://schemas.microsoft.com/office/powerpoint/2010/main" val="68846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22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22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221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22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0AD55791-C04C-1143-B6FF-36BD6BA936D9}" type="slidenum">
              <a:rPr lang="en-US"/>
              <a:pPr/>
              <a:t>25</a:t>
            </a:fld>
            <a:endParaRPr lang="en-US"/>
          </a:p>
        </p:txBody>
      </p:sp>
      <p:sp>
        <p:nvSpPr>
          <p:cNvPr id="230402" name="Rectangle 2"/>
          <p:cNvSpPr>
            <a:spLocks noGrp="1" noChangeArrowheads="1"/>
          </p:cNvSpPr>
          <p:nvPr>
            <p:ph type="title"/>
          </p:nvPr>
        </p:nvSpPr>
        <p:spPr/>
        <p:txBody>
          <a:bodyPr/>
          <a:lstStyle/>
          <a:p>
            <a:r>
              <a:rPr lang="en-US"/>
              <a:t>Sensible Reasons for Protection</a:t>
            </a:r>
          </a:p>
        </p:txBody>
      </p:sp>
      <p:sp>
        <p:nvSpPr>
          <p:cNvPr id="230403" name="Rectangle 3"/>
          <p:cNvSpPr>
            <a:spLocks noGrp="1" noChangeArrowheads="1"/>
          </p:cNvSpPr>
          <p:nvPr>
            <p:ph type="body" idx="1"/>
          </p:nvPr>
        </p:nvSpPr>
        <p:spPr/>
        <p:txBody>
          <a:bodyPr/>
          <a:lstStyle/>
          <a:p>
            <a:pPr>
              <a:lnSpc>
                <a:spcPct val="90000"/>
              </a:lnSpc>
            </a:pPr>
            <a:r>
              <a:rPr lang="en-US" dirty="0"/>
              <a:t>Cultural Argument</a:t>
            </a:r>
          </a:p>
          <a:p>
            <a:pPr lvl="1">
              <a:lnSpc>
                <a:spcPct val="90000"/>
              </a:lnSpc>
            </a:pPr>
            <a:r>
              <a:rPr lang="en-US" dirty="0"/>
              <a:t>Imports displace products of domestic culture</a:t>
            </a:r>
          </a:p>
          <a:p>
            <a:pPr lvl="2">
              <a:lnSpc>
                <a:spcPct val="90000"/>
              </a:lnSpc>
            </a:pPr>
            <a:r>
              <a:rPr lang="en-US" dirty="0"/>
              <a:t>French films</a:t>
            </a:r>
          </a:p>
          <a:p>
            <a:pPr lvl="2">
              <a:lnSpc>
                <a:spcPct val="90000"/>
              </a:lnSpc>
            </a:pPr>
            <a:r>
              <a:rPr lang="en-US" dirty="0"/>
              <a:t>Canadian music</a:t>
            </a:r>
          </a:p>
          <a:p>
            <a:pPr lvl="1">
              <a:lnSpc>
                <a:spcPct val="90000"/>
              </a:lnSpc>
            </a:pPr>
            <a:r>
              <a:rPr lang="en-US" dirty="0"/>
              <a:t>By limiting imports, distinctive domestic producers are allowed to survive</a:t>
            </a:r>
          </a:p>
          <a:p>
            <a:pPr>
              <a:lnSpc>
                <a:spcPct val="90000"/>
              </a:lnSpc>
            </a:pPr>
            <a:r>
              <a:rPr lang="en-US" dirty="0"/>
              <a:t>Counter-argument:  Protection is 2</a:t>
            </a:r>
            <a:r>
              <a:rPr lang="en-US" baseline="30000" dirty="0"/>
              <a:t>nd</a:t>
            </a:r>
            <a:r>
              <a:rPr lang="en-US" dirty="0"/>
              <a:t> best</a:t>
            </a:r>
          </a:p>
          <a:p>
            <a:pPr lvl="1">
              <a:lnSpc>
                <a:spcPct val="90000"/>
              </a:lnSpc>
            </a:pPr>
            <a:r>
              <a:rPr lang="en-US" dirty="0"/>
              <a:t>Direct subsidy to industry would be better</a:t>
            </a:r>
          </a:p>
          <a:p>
            <a:pPr lvl="1">
              <a:lnSpc>
                <a:spcPct val="90000"/>
              </a:lnSpc>
            </a:pPr>
            <a:r>
              <a:rPr lang="en-US" dirty="0"/>
              <a:t>Subsidy leaves consumers free to choose: perhaps they really prefer foreign culture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0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04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04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04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04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04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02CC06C-0351-7E40-8A52-D51192D76018}" type="slidenum">
              <a:rPr lang="en-US"/>
              <a:pPr/>
              <a:t>26</a:t>
            </a:fld>
            <a:endParaRPr lang="en-US"/>
          </a:p>
        </p:txBody>
      </p:sp>
      <p:sp>
        <p:nvSpPr>
          <p:cNvPr id="247810" name="Rectangle 2"/>
          <p:cNvSpPr>
            <a:spLocks noGrp="1" noChangeArrowheads="1"/>
          </p:cNvSpPr>
          <p:nvPr>
            <p:ph type="title"/>
          </p:nvPr>
        </p:nvSpPr>
        <p:spPr/>
        <p:txBody>
          <a:bodyPr/>
          <a:lstStyle/>
          <a:p>
            <a:r>
              <a:rPr lang="en-US"/>
              <a:t>Sensible Reasons for Protection</a:t>
            </a:r>
          </a:p>
        </p:txBody>
      </p:sp>
      <p:sp>
        <p:nvSpPr>
          <p:cNvPr id="247811" name="Rectangle 3"/>
          <p:cNvSpPr>
            <a:spLocks noGrp="1" noChangeArrowheads="1"/>
          </p:cNvSpPr>
          <p:nvPr>
            <p:ph type="body" idx="1"/>
          </p:nvPr>
        </p:nvSpPr>
        <p:spPr>
          <a:xfrm>
            <a:off x="457200" y="1600200"/>
            <a:ext cx="8229600" cy="5062538"/>
          </a:xfrm>
        </p:spPr>
        <p:txBody>
          <a:bodyPr/>
          <a:lstStyle/>
          <a:p>
            <a:pPr>
              <a:lnSpc>
                <a:spcPct val="80000"/>
              </a:lnSpc>
            </a:pPr>
            <a:r>
              <a:rPr lang="en-US" sz="2800" dirty="0"/>
              <a:t>Unfair Trade</a:t>
            </a:r>
          </a:p>
          <a:p>
            <a:pPr lvl="1">
              <a:lnSpc>
                <a:spcPct val="80000"/>
              </a:lnSpc>
            </a:pPr>
            <a:r>
              <a:rPr lang="en-US" sz="2400" dirty="0"/>
              <a:t>If foreign exports are “dumped” or subsidized (thus below a “fair” price), domestic producers deserve protection</a:t>
            </a:r>
          </a:p>
          <a:p>
            <a:pPr lvl="1">
              <a:lnSpc>
                <a:spcPct val="80000"/>
              </a:lnSpc>
            </a:pPr>
            <a:r>
              <a:rPr lang="en-US" sz="2400" dirty="0"/>
              <a:t>See </a:t>
            </a:r>
            <a:r>
              <a:rPr lang="en-US" sz="2400" dirty="0" err="1"/>
              <a:t>Mastel</a:t>
            </a:r>
            <a:r>
              <a:rPr lang="en-US" sz="2400" dirty="0"/>
              <a:t>, “Keep Anti-Dumping Laws Intact”</a:t>
            </a:r>
          </a:p>
          <a:p>
            <a:pPr lvl="2">
              <a:lnSpc>
                <a:spcPct val="80000"/>
              </a:lnSpc>
            </a:pPr>
            <a:r>
              <a:rPr lang="en-US" sz="2000" dirty="0"/>
              <a:t>He cites:  industrial subsidies, market collusion, government pricing, and sanctuary markets</a:t>
            </a:r>
          </a:p>
          <a:p>
            <a:pPr>
              <a:lnSpc>
                <a:spcPct val="80000"/>
              </a:lnSpc>
            </a:pPr>
            <a:r>
              <a:rPr lang="en-US" sz="2800" dirty="0"/>
              <a:t>Counter-argument:  </a:t>
            </a:r>
          </a:p>
          <a:p>
            <a:pPr lvl="1">
              <a:lnSpc>
                <a:spcPct val="80000"/>
              </a:lnSpc>
            </a:pPr>
            <a:r>
              <a:rPr lang="en-US" sz="2400" dirty="0"/>
              <a:t>Domestic import-competing firms do lose from “unfair trade,” but consumers in their country gain more than the firms lose, from the cheap imports</a:t>
            </a:r>
          </a:p>
          <a:p>
            <a:pPr lvl="1">
              <a:lnSpc>
                <a:spcPct val="80000"/>
              </a:lnSpc>
            </a:pPr>
            <a:r>
              <a:rPr lang="en-US" sz="2400" dirty="0"/>
              <a:t>Protection is “sensible” here because it </a:t>
            </a:r>
            <a:r>
              <a:rPr lang="en-US" sz="2400" u="sng" dirty="0"/>
              <a:t>does</a:t>
            </a:r>
            <a:r>
              <a:rPr lang="en-US" sz="2400" dirty="0"/>
              <a:t> benefit domestic producers</a:t>
            </a:r>
          </a:p>
          <a:p>
            <a:pPr lvl="1">
              <a:lnSpc>
                <a:spcPct val="80000"/>
              </a:lnSpc>
            </a:pPr>
            <a:r>
              <a:rPr lang="en-US" sz="2400" dirty="0"/>
              <a:t>But here again it is second best.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78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78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78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78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78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78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78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1859B1EE-877F-9645-85F4-A38EF55F9989}" type="slidenum">
              <a:rPr lang="en-US"/>
              <a:pPr/>
              <a:t>27</a:t>
            </a:fld>
            <a:endParaRPr lang="en-US"/>
          </a:p>
        </p:txBody>
      </p:sp>
      <p:sp>
        <p:nvSpPr>
          <p:cNvPr id="225282" name="Rectangle 2"/>
          <p:cNvSpPr>
            <a:spLocks noGrp="1" noChangeArrowheads="1"/>
          </p:cNvSpPr>
          <p:nvPr>
            <p:ph type="title"/>
          </p:nvPr>
        </p:nvSpPr>
        <p:spPr/>
        <p:txBody>
          <a:bodyPr/>
          <a:lstStyle/>
          <a:p>
            <a:r>
              <a:rPr lang="en-US"/>
              <a:t>Sensible Reasons for Protection</a:t>
            </a:r>
          </a:p>
        </p:txBody>
      </p:sp>
      <p:sp>
        <p:nvSpPr>
          <p:cNvPr id="225283" name="Rectangle 3"/>
          <p:cNvSpPr>
            <a:spLocks noGrp="1" noChangeArrowheads="1"/>
          </p:cNvSpPr>
          <p:nvPr>
            <p:ph type="body" idx="1"/>
          </p:nvPr>
        </p:nvSpPr>
        <p:spPr/>
        <p:txBody>
          <a:bodyPr/>
          <a:lstStyle/>
          <a:p>
            <a:pPr>
              <a:lnSpc>
                <a:spcPct val="80000"/>
              </a:lnSpc>
            </a:pPr>
            <a:r>
              <a:rPr lang="en-US" sz="2800" dirty="0"/>
              <a:t>Protect Favored Industry</a:t>
            </a:r>
          </a:p>
          <a:p>
            <a:pPr lvl="1">
              <a:lnSpc>
                <a:spcPct val="80000"/>
              </a:lnSpc>
            </a:pPr>
            <a:r>
              <a:rPr lang="en-US" sz="2400" dirty="0"/>
              <a:t>Sometimes governments simply want to help an industry</a:t>
            </a:r>
          </a:p>
          <a:p>
            <a:pPr lvl="2">
              <a:lnSpc>
                <a:spcPct val="80000"/>
              </a:lnSpc>
            </a:pPr>
            <a:r>
              <a:rPr lang="en-US" sz="2000" dirty="0"/>
              <a:t>To get their political support</a:t>
            </a:r>
          </a:p>
          <a:p>
            <a:pPr lvl="2">
              <a:lnSpc>
                <a:spcPct val="80000"/>
              </a:lnSpc>
            </a:pPr>
            <a:r>
              <a:rPr lang="en-US" sz="2000" dirty="0"/>
              <a:t>And/or because workers in the industry are suffering</a:t>
            </a:r>
          </a:p>
          <a:p>
            <a:pPr lvl="1">
              <a:lnSpc>
                <a:spcPct val="80000"/>
              </a:lnSpc>
            </a:pPr>
            <a:r>
              <a:rPr lang="en-US" sz="2400" dirty="0"/>
              <a:t>Protection (tariff or quota) certainly </a:t>
            </a:r>
            <a:r>
              <a:rPr lang="en-US" sz="2400" u="sng" dirty="0"/>
              <a:t>does</a:t>
            </a:r>
            <a:r>
              <a:rPr lang="en-US" sz="2400" dirty="0"/>
              <a:t> help the protected industry (area “a” in our figures)</a:t>
            </a:r>
          </a:p>
          <a:p>
            <a:pPr>
              <a:lnSpc>
                <a:spcPct val="80000"/>
              </a:lnSpc>
            </a:pPr>
            <a:r>
              <a:rPr lang="en-US" sz="2800" dirty="0"/>
              <a:t>Counter-argument:  Protection is 2</a:t>
            </a:r>
            <a:r>
              <a:rPr lang="en-US" sz="2800" baseline="30000" dirty="0"/>
              <a:t>nd</a:t>
            </a:r>
            <a:r>
              <a:rPr lang="en-US" sz="2800" dirty="0"/>
              <a:t> best</a:t>
            </a:r>
          </a:p>
          <a:p>
            <a:pPr lvl="1">
              <a:lnSpc>
                <a:spcPct val="80000"/>
              </a:lnSpc>
            </a:pPr>
            <a:r>
              <a:rPr lang="en-US" sz="2400" dirty="0"/>
              <a:t>Direct subsidy to industry can help just as much, at lower cost</a:t>
            </a:r>
          </a:p>
          <a:p>
            <a:pPr lvl="1">
              <a:lnSpc>
                <a:spcPct val="80000"/>
              </a:lnSpc>
            </a:pPr>
            <a:r>
              <a:rPr lang="en-US" sz="2400" dirty="0"/>
              <a:t>Subsidy is also more transparent and easier to evaluate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2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2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2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2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2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528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52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1859B1EE-877F-9645-85F4-A38EF55F9989}" type="slidenum">
              <a:rPr lang="en-US"/>
              <a:pPr/>
              <a:t>28</a:t>
            </a:fld>
            <a:endParaRPr lang="en-US"/>
          </a:p>
        </p:txBody>
      </p:sp>
      <p:sp>
        <p:nvSpPr>
          <p:cNvPr id="225282" name="Rectangle 2"/>
          <p:cNvSpPr>
            <a:spLocks noGrp="1" noChangeArrowheads="1"/>
          </p:cNvSpPr>
          <p:nvPr>
            <p:ph type="title"/>
          </p:nvPr>
        </p:nvSpPr>
        <p:spPr/>
        <p:txBody>
          <a:bodyPr/>
          <a:lstStyle/>
          <a:p>
            <a:r>
              <a:rPr lang="en-US"/>
              <a:t>Sensible Reasons for Protection</a:t>
            </a:r>
          </a:p>
        </p:txBody>
      </p:sp>
      <p:sp>
        <p:nvSpPr>
          <p:cNvPr id="225283" name="Rectangle 3"/>
          <p:cNvSpPr>
            <a:spLocks noGrp="1" noChangeArrowheads="1"/>
          </p:cNvSpPr>
          <p:nvPr>
            <p:ph type="body" idx="1"/>
          </p:nvPr>
        </p:nvSpPr>
        <p:spPr/>
        <p:txBody>
          <a:bodyPr/>
          <a:lstStyle/>
          <a:p>
            <a:pPr>
              <a:lnSpc>
                <a:spcPct val="80000"/>
              </a:lnSpc>
            </a:pPr>
            <a:r>
              <a:rPr lang="en-US" dirty="0"/>
              <a:t>Protect Favored Industry:  Example</a:t>
            </a:r>
          </a:p>
          <a:p>
            <a:pPr lvl="1">
              <a:lnSpc>
                <a:spcPct val="80000"/>
              </a:lnSpc>
            </a:pPr>
            <a:r>
              <a:rPr lang="en-US" dirty="0"/>
              <a:t>Reading by </a:t>
            </a:r>
            <a:r>
              <a:rPr lang="en-US" dirty="0" err="1"/>
              <a:t>Kain</a:t>
            </a:r>
            <a:r>
              <a:rPr lang="en-US" dirty="0"/>
              <a:t>, “Protectionism and National Security”</a:t>
            </a:r>
          </a:p>
          <a:p>
            <a:pPr lvl="2">
              <a:lnSpc>
                <a:spcPct val="80000"/>
              </a:lnSpc>
            </a:pPr>
            <a:r>
              <a:rPr lang="en-US" dirty="0"/>
              <a:t>He believes that US should keep</a:t>
            </a:r>
          </a:p>
          <a:p>
            <a:pPr lvl="3">
              <a:lnSpc>
                <a:spcPct val="80000"/>
              </a:lnSpc>
            </a:pPr>
            <a:r>
              <a:rPr lang="en-US" dirty="0"/>
              <a:t>Good jobs</a:t>
            </a:r>
          </a:p>
          <a:p>
            <a:pPr lvl="3">
              <a:lnSpc>
                <a:spcPct val="80000"/>
              </a:lnSpc>
            </a:pPr>
            <a:r>
              <a:rPr lang="en-US" dirty="0"/>
              <a:t>Self-sufficiency in agriculture</a:t>
            </a:r>
          </a:p>
          <a:p>
            <a:pPr lvl="2">
              <a:lnSpc>
                <a:spcPct val="80000"/>
              </a:lnSpc>
            </a:pPr>
            <a:r>
              <a:rPr lang="en-US" dirty="0"/>
              <a:t>Views this as a matter of morality:</a:t>
            </a:r>
          </a:p>
          <a:p>
            <a:pPr lvl="3">
              <a:lnSpc>
                <a:spcPct val="80000"/>
              </a:lnSpc>
            </a:pPr>
            <a:r>
              <a:rPr lang="en-US" dirty="0"/>
              <a:t>“But I think a nation that’s lost its builders, its carpenters, its laborers, its blue collar workers, its middle class, becomes a nation ready for collapse.  We become morally bankrupt, and literally bankrupt as well, as our entire system becomes one reliant upon debt and growth.  There is a missing piece in all of this free trade </a:t>
            </a:r>
            <a:r>
              <a:rPr lang="en-US" dirty="0" err="1"/>
              <a:t>econo</a:t>
            </a:r>
            <a:r>
              <a:rPr lang="en-US" dirty="0"/>
              <a:t>-speak, and that is the moral element, the question of good, civil order and proportion.” </a:t>
            </a:r>
          </a:p>
          <a:p>
            <a:pPr lvl="3">
              <a:lnSpc>
                <a:spcPct val="80000"/>
              </a:lnSpc>
            </a:pPr>
            <a:endParaRPr lang="en-US" sz="1600" dirty="0"/>
          </a:p>
        </p:txBody>
      </p:sp>
      <p:cxnSp>
        <p:nvCxnSpPr>
          <p:cNvPr id="3" name="Straight Connector 2"/>
          <p:cNvCxnSpPr/>
          <p:nvPr/>
        </p:nvCxnSpPr>
        <p:spPr>
          <a:xfrm>
            <a:off x="5416550" y="5892800"/>
            <a:ext cx="160020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281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2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2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2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28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528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28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E9A8B461-5326-7941-9A43-947F696AD773}" type="slidenum">
              <a:rPr lang="en-US"/>
              <a:pPr/>
              <a:t>29</a:t>
            </a:fld>
            <a:endParaRPr lang="en-US"/>
          </a:p>
        </p:txBody>
      </p:sp>
      <p:sp>
        <p:nvSpPr>
          <p:cNvPr id="229378" name="Rectangle 2"/>
          <p:cNvSpPr>
            <a:spLocks noGrp="1" noChangeArrowheads="1"/>
          </p:cNvSpPr>
          <p:nvPr>
            <p:ph type="title"/>
          </p:nvPr>
        </p:nvSpPr>
        <p:spPr/>
        <p:txBody>
          <a:bodyPr/>
          <a:lstStyle/>
          <a:p>
            <a:r>
              <a:rPr lang="en-US"/>
              <a:t>Sensible Reasons for Protection</a:t>
            </a:r>
          </a:p>
        </p:txBody>
      </p:sp>
      <p:sp>
        <p:nvSpPr>
          <p:cNvPr id="229379" name="Rectangle 3"/>
          <p:cNvSpPr>
            <a:spLocks noGrp="1" noChangeArrowheads="1"/>
          </p:cNvSpPr>
          <p:nvPr>
            <p:ph type="body" idx="1"/>
          </p:nvPr>
        </p:nvSpPr>
        <p:spPr/>
        <p:txBody>
          <a:bodyPr/>
          <a:lstStyle/>
          <a:p>
            <a:r>
              <a:rPr lang="en-US" sz="2800" dirty="0"/>
              <a:t>Retaliation</a:t>
            </a:r>
          </a:p>
          <a:p>
            <a:pPr lvl="1"/>
            <a:r>
              <a:rPr lang="en-US" sz="2400" dirty="0"/>
              <a:t>Direct effect of retaliation:  Negative, as we’ve seen</a:t>
            </a:r>
          </a:p>
          <a:p>
            <a:pPr lvl="2"/>
            <a:r>
              <a:rPr lang="en-US" sz="2000" dirty="0"/>
              <a:t>Our retaliation against foreign barriers makes </a:t>
            </a:r>
            <a:r>
              <a:rPr lang="en-US" sz="2000" u="sng" dirty="0"/>
              <a:t>us</a:t>
            </a:r>
            <a:r>
              <a:rPr lang="en-US" sz="2000" dirty="0"/>
              <a:t> worse off</a:t>
            </a:r>
          </a:p>
          <a:p>
            <a:pPr lvl="1"/>
            <a:r>
              <a:rPr lang="en-US" sz="2400" dirty="0"/>
              <a:t>Possible indirect effect of retaliation:  May change behavior of foreign governments</a:t>
            </a:r>
          </a:p>
          <a:p>
            <a:pPr lvl="2"/>
            <a:r>
              <a:rPr lang="en-US" sz="2000" dirty="0"/>
              <a:t>Tariffs against “unfair” trade policies:  May cause those policies to cease.</a:t>
            </a:r>
          </a:p>
          <a:p>
            <a:pPr lvl="2"/>
            <a:r>
              <a:rPr lang="en-US" sz="2000" dirty="0"/>
              <a:t>Tariffs in retaliation against optimal tariff:  May cause optimal tariff to be withdrawn</a:t>
            </a:r>
          </a:p>
          <a:p>
            <a:pPr lvl="1"/>
            <a:r>
              <a:rPr lang="en-US" sz="2400" dirty="0"/>
              <a:t>WTO uses </a:t>
            </a:r>
            <a:r>
              <a:rPr lang="en-US" sz="2400" u="sng" dirty="0"/>
              <a:t>permission to retaliate</a:t>
            </a:r>
            <a:r>
              <a:rPr lang="en-US" sz="2400" dirty="0"/>
              <a:t> as a means of enforcing its rules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9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93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937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937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937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937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9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Lecture 7: Reasons</a:t>
            </a:r>
          </a:p>
        </p:txBody>
      </p:sp>
      <p:sp>
        <p:nvSpPr>
          <p:cNvPr id="6" name="Slide Number Placeholder 5"/>
          <p:cNvSpPr>
            <a:spLocks noGrp="1"/>
          </p:cNvSpPr>
          <p:nvPr>
            <p:ph type="sldNum" sz="quarter" idx="12"/>
          </p:nvPr>
        </p:nvSpPr>
        <p:spPr/>
        <p:txBody>
          <a:bodyPr/>
          <a:lstStyle/>
          <a:p>
            <a:fld id="{781A9927-6931-1246-9423-44D00A6C6BB9}" type="slidenum">
              <a:rPr lang="en-US"/>
              <a:pPr/>
              <a:t>3</a:t>
            </a:fld>
            <a:endParaRPr lang="en-US"/>
          </a:p>
        </p:txBody>
      </p:sp>
      <p:sp>
        <p:nvSpPr>
          <p:cNvPr id="186370" name="Rectangle 2"/>
          <p:cNvSpPr>
            <a:spLocks noGrp="1" noChangeArrowheads="1"/>
          </p:cNvSpPr>
          <p:nvPr>
            <p:ph type="title"/>
          </p:nvPr>
        </p:nvSpPr>
        <p:spPr/>
        <p:txBody>
          <a:bodyPr/>
          <a:lstStyle/>
          <a:p>
            <a:r>
              <a:rPr lang="en-US" sz="4000"/>
              <a:t>Why Do Countries Use Protection?</a:t>
            </a:r>
          </a:p>
        </p:txBody>
      </p:sp>
      <p:sp>
        <p:nvSpPr>
          <p:cNvPr id="186371" name="Rectangle 3"/>
          <p:cNvSpPr>
            <a:spLocks noGrp="1" noChangeArrowheads="1"/>
          </p:cNvSpPr>
          <p:nvPr>
            <p:ph type="body" idx="1"/>
          </p:nvPr>
        </p:nvSpPr>
        <p:spPr>
          <a:xfrm>
            <a:off x="457200" y="1498600"/>
            <a:ext cx="8229600" cy="4525963"/>
          </a:xfrm>
        </p:spPr>
        <p:txBody>
          <a:bodyPr/>
          <a:lstStyle/>
          <a:p>
            <a:pPr>
              <a:lnSpc>
                <a:spcPct val="90000"/>
              </a:lnSpc>
            </a:pPr>
            <a:r>
              <a:rPr lang="en-US" sz="2400" dirty="0"/>
              <a:t>Models say that tariffs, quotas, etc. mostly </a:t>
            </a:r>
            <a:r>
              <a:rPr lang="en-US" sz="2400" u="sng" dirty="0"/>
              <a:t>hurt</a:t>
            </a:r>
            <a:r>
              <a:rPr lang="en-US" sz="2400" dirty="0"/>
              <a:t> the countries that use them</a:t>
            </a:r>
          </a:p>
          <a:p>
            <a:pPr>
              <a:lnSpc>
                <a:spcPct val="90000"/>
              </a:lnSpc>
            </a:pPr>
            <a:r>
              <a:rPr lang="en-US" sz="2400" dirty="0"/>
              <a:t>But almost all countries </a:t>
            </a:r>
            <a:r>
              <a:rPr lang="en-US" sz="2400" u="sng" dirty="0"/>
              <a:t>do</a:t>
            </a:r>
            <a:r>
              <a:rPr lang="en-US" sz="2400" dirty="0"/>
              <a:t> use them, and always have, even more than today.  Why?</a:t>
            </a:r>
          </a:p>
          <a:p>
            <a:pPr>
              <a:lnSpc>
                <a:spcPct val="90000"/>
              </a:lnSpc>
            </a:pPr>
            <a:r>
              <a:rPr lang="en-US" sz="2400" dirty="0"/>
              <a:t>Many reasons have been given (I list 26 arguments in my Glossary); we’ll go through some of them.  </a:t>
            </a:r>
          </a:p>
          <a:p>
            <a:pPr>
              <a:lnSpc>
                <a:spcPct val="90000"/>
              </a:lnSpc>
            </a:pPr>
            <a:r>
              <a:rPr lang="en-US" sz="2400" dirty="0"/>
              <a:t>Of these, what usually explains </a:t>
            </a:r>
            <a:r>
              <a:rPr lang="en-US" sz="2400" u="sng" dirty="0"/>
              <a:t>actual</a:t>
            </a:r>
            <a:r>
              <a:rPr lang="en-US" sz="2400" dirty="0"/>
              <a:t> protection today is</a:t>
            </a:r>
          </a:p>
          <a:p>
            <a:pPr>
              <a:lnSpc>
                <a:spcPct val="90000"/>
              </a:lnSpc>
            </a:pPr>
            <a:endParaRPr lang="en-US" sz="2400" dirty="0"/>
          </a:p>
          <a:p>
            <a:pPr>
              <a:lnSpc>
                <a:spcPct val="90000"/>
              </a:lnSpc>
            </a:pPr>
            <a:endParaRPr lang="en-US" sz="2400" dirty="0"/>
          </a:p>
          <a:p>
            <a:pPr>
              <a:lnSpc>
                <a:spcPct val="90000"/>
              </a:lnSpc>
            </a:pPr>
            <a:r>
              <a:rPr lang="en-US" sz="2400" dirty="0"/>
              <a:t>Why?</a:t>
            </a:r>
          </a:p>
          <a:p>
            <a:pPr lvl="1">
              <a:lnSpc>
                <a:spcPct val="90000"/>
              </a:lnSpc>
            </a:pPr>
            <a:r>
              <a:rPr lang="en-US" sz="2000" dirty="0"/>
              <a:t>Benefits of protection go to a </a:t>
            </a:r>
            <a:r>
              <a:rPr lang="en-US" sz="2000" u="sng" dirty="0"/>
              <a:t>few</a:t>
            </a:r>
          </a:p>
          <a:p>
            <a:pPr lvl="1">
              <a:lnSpc>
                <a:spcPct val="90000"/>
              </a:lnSpc>
            </a:pPr>
            <a:r>
              <a:rPr lang="en-US" sz="2000" dirty="0"/>
              <a:t>Costs of protection, though larger, are spread over </a:t>
            </a:r>
            <a:r>
              <a:rPr lang="en-US" sz="2000" u="sng" dirty="0"/>
              <a:t>many</a:t>
            </a:r>
          </a:p>
          <a:p>
            <a:pPr lvl="2">
              <a:lnSpc>
                <a:spcPct val="90000"/>
              </a:lnSpc>
            </a:pPr>
            <a:r>
              <a:rPr lang="en-US" sz="1600" dirty="0"/>
              <a:t>And are therefore much, much smaller for each</a:t>
            </a:r>
          </a:p>
        </p:txBody>
      </p:sp>
      <p:sp>
        <p:nvSpPr>
          <p:cNvPr id="186372" name="Text Box 4"/>
          <p:cNvSpPr txBox="1">
            <a:spLocks noChangeArrowheads="1"/>
          </p:cNvSpPr>
          <p:nvPr/>
        </p:nvSpPr>
        <p:spPr bwMode="auto">
          <a:xfrm>
            <a:off x="2184399" y="4351866"/>
            <a:ext cx="4487333" cy="523220"/>
          </a:xfrm>
          <a:prstGeom prst="rect">
            <a:avLst/>
          </a:prstGeom>
          <a:noFill/>
          <a:ln w="28575">
            <a:solidFill>
              <a:schemeClr val="tx1"/>
            </a:solidFill>
            <a:miter lim="800000"/>
            <a:headEnd/>
            <a:tailEnd/>
          </a:ln>
          <a:effectLst/>
        </p:spPr>
        <p:txBody>
          <a:bodyPr wrap="square">
            <a:prstTxWarp prst="textNoShape">
              <a:avLst/>
            </a:prstTxWarp>
            <a:spAutoFit/>
          </a:bodyPr>
          <a:lstStyle/>
          <a:p>
            <a:pPr algn="ctr">
              <a:spcBef>
                <a:spcPct val="50000"/>
              </a:spcBef>
            </a:pPr>
            <a:r>
              <a:rPr lang="en-US" sz="2800" dirty="0"/>
              <a:t>Protect a Favored Industry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637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63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637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6371">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63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p:bldP spid="18637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2334056-F8F3-7A4A-88DA-85E32C751876}" type="slidenum">
              <a:rPr lang="en-US"/>
              <a:pPr/>
              <a:t>30</a:t>
            </a:fld>
            <a:endParaRPr lang="en-US"/>
          </a:p>
        </p:txBody>
      </p:sp>
      <p:sp>
        <p:nvSpPr>
          <p:cNvPr id="65538" name="Rectangle 2"/>
          <p:cNvSpPr>
            <a:spLocks noGrp="1" noChangeArrowheads="1"/>
          </p:cNvSpPr>
          <p:nvPr>
            <p:ph type="title"/>
          </p:nvPr>
        </p:nvSpPr>
        <p:spPr/>
        <p:txBody>
          <a:bodyPr/>
          <a:lstStyle/>
          <a:p>
            <a:r>
              <a:rPr lang="en-US"/>
              <a:t>Outline: Reasons for Protection</a:t>
            </a:r>
          </a:p>
        </p:txBody>
      </p:sp>
      <p:sp>
        <p:nvSpPr>
          <p:cNvPr id="65539" name="Rectangle 3"/>
          <p:cNvSpPr>
            <a:spLocks noGrp="1" noChangeArrowheads="1"/>
          </p:cNvSpPr>
          <p:nvPr>
            <p:ph type="body" idx="1"/>
          </p:nvPr>
        </p:nvSpPr>
        <p:spPr>
          <a:xfrm>
            <a:off x="457200" y="1600200"/>
            <a:ext cx="8229600" cy="4876800"/>
          </a:xfrm>
        </p:spPr>
        <p:txBody>
          <a:bodyPr/>
          <a:lstStyle/>
          <a:p>
            <a:pPr>
              <a:lnSpc>
                <a:spcPct val="80000"/>
              </a:lnSpc>
            </a:pPr>
            <a:r>
              <a:rPr lang="en-US" sz="2000" dirty="0">
                <a:solidFill>
                  <a:srgbClr val="BFBFBF"/>
                </a:solidFill>
              </a:rPr>
              <a:t>Reasons that DO NOT Make Economic Sense</a:t>
            </a:r>
          </a:p>
          <a:p>
            <a:pPr lvl="1">
              <a:lnSpc>
                <a:spcPct val="80000"/>
              </a:lnSpc>
            </a:pPr>
            <a:r>
              <a:rPr lang="en-US" sz="1800" dirty="0">
                <a:solidFill>
                  <a:srgbClr val="BFBFBF"/>
                </a:solidFill>
              </a:rPr>
              <a:t>Pauper Labor</a:t>
            </a:r>
          </a:p>
          <a:p>
            <a:pPr lvl="1">
              <a:lnSpc>
                <a:spcPct val="80000"/>
              </a:lnSpc>
            </a:pPr>
            <a:r>
              <a:rPr lang="en-US" sz="1800" dirty="0">
                <a:solidFill>
                  <a:srgbClr val="BFBFBF"/>
                </a:solidFill>
              </a:rPr>
              <a:t>Fairness</a:t>
            </a:r>
          </a:p>
          <a:p>
            <a:pPr lvl="1">
              <a:lnSpc>
                <a:spcPct val="80000"/>
              </a:lnSpc>
            </a:pPr>
            <a:r>
              <a:rPr lang="en-US" sz="1800" dirty="0">
                <a:solidFill>
                  <a:srgbClr val="BFBFBF"/>
                </a:solidFill>
              </a:rPr>
              <a:t>Patriotism</a:t>
            </a:r>
          </a:p>
          <a:p>
            <a:pPr lvl="1">
              <a:lnSpc>
                <a:spcPct val="80000"/>
              </a:lnSpc>
            </a:pPr>
            <a:r>
              <a:rPr lang="en-US" sz="1800" dirty="0">
                <a:solidFill>
                  <a:srgbClr val="BFBFBF"/>
                </a:solidFill>
              </a:rPr>
              <a:t>Retaliation</a:t>
            </a:r>
          </a:p>
          <a:p>
            <a:pPr>
              <a:lnSpc>
                <a:spcPct val="80000"/>
              </a:lnSpc>
            </a:pPr>
            <a:r>
              <a:rPr lang="en-US" sz="2000" dirty="0">
                <a:solidFill>
                  <a:srgbClr val="BFBFBF"/>
                </a:solidFill>
              </a:rPr>
              <a:t>Reasons the DO Make Economic Sense, with Counter-Arguments</a:t>
            </a:r>
          </a:p>
          <a:p>
            <a:pPr lvl="1">
              <a:lnSpc>
                <a:spcPct val="80000"/>
              </a:lnSpc>
            </a:pPr>
            <a:r>
              <a:rPr lang="en-US" sz="1800" dirty="0">
                <a:solidFill>
                  <a:srgbClr val="BFBFBF"/>
                </a:solidFill>
              </a:rPr>
              <a:t>Revenue</a:t>
            </a:r>
          </a:p>
          <a:p>
            <a:pPr lvl="1">
              <a:lnSpc>
                <a:spcPct val="80000"/>
              </a:lnSpc>
            </a:pPr>
            <a:r>
              <a:rPr lang="en-US" sz="1800" dirty="0">
                <a:solidFill>
                  <a:srgbClr val="BFBFBF"/>
                </a:solidFill>
              </a:rPr>
              <a:t>Optimal Tariff</a:t>
            </a:r>
          </a:p>
          <a:p>
            <a:pPr lvl="1">
              <a:lnSpc>
                <a:spcPct val="80000"/>
              </a:lnSpc>
            </a:pPr>
            <a:r>
              <a:rPr lang="en-US" sz="1800" dirty="0">
                <a:solidFill>
                  <a:srgbClr val="BFBFBF"/>
                </a:solidFill>
              </a:rPr>
              <a:t>Infant Industry</a:t>
            </a:r>
          </a:p>
          <a:p>
            <a:pPr lvl="1">
              <a:lnSpc>
                <a:spcPct val="80000"/>
              </a:lnSpc>
            </a:pPr>
            <a:r>
              <a:rPr lang="en-US" sz="1800" dirty="0">
                <a:solidFill>
                  <a:srgbClr val="BFBFBF"/>
                </a:solidFill>
              </a:rPr>
              <a:t>National Security</a:t>
            </a:r>
          </a:p>
          <a:p>
            <a:pPr lvl="1">
              <a:lnSpc>
                <a:spcPct val="80000"/>
              </a:lnSpc>
            </a:pPr>
            <a:r>
              <a:rPr lang="en-US" sz="1800" dirty="0">
                <a:solidFill>
                  <a:srgbClr val="BFBFBF"/>
                </a:solidFill>
              </a:rPr>
              <a:t>Culture</a:t>
            </a:r>
          </a:p>
          <a:p>
            <a:pPr lvl="1">
              <a:lnSpc>
                <a:spcPct val="80000"/>
              </a:lnSpc>
            </a:pPr>
            <a:r>
              <a:rPr lang="en-US" sz="1800" dirty="0">
                <a:solidFill>
                  <a:srgbClr val="BFBFBF"/>
                </a:solidFill>
              </a:rPr>
              <a:t>Unfair Trade</a:t>
            </a:r>
          </a:p>
          <a:p>
            <a:pPr lvl="1">
              <a:lnSpc>
                <a:spcPct val="80000"/>
              </a:lnSpc>
            </a:pPr>
            <a:r>
              <a:rPr lang="en-US" sz="1800" dirty="0">
                <a:solidFill>
                  <a:srgbClr val="BFBFBF"/>
                </a:solidFill>
              </a:rPr>
              <a:t>Protect Favored Industry</a:t>
            </a:r>
          </a:p>
          <a:p>
            <a:pPr lvl="1">
              <a:lnSpc>
                <a:spcPct val="80000"/>
              </a:lnSpc>
            </a:pPr>
            <a:r>
              <a:rPr lang="en-US" sz="1800" dirty="0">
                <a:solidFill>
                  <a:srgbClr val="BFBFBF"/>
                </a:solidFill>
              </a:rPr>
              <a:t>Retaliation…</a:t>
            </a:r>
          </a:p>
          <a:p>
            <a:pPr>
              <a:lnSpc>
                <a:spcPct val="80000"/>
              </a:lnSpc>
            </a:pPr>
            <a:r>
              <a:rPr lang="en-US" sz="2000" dirty="0"/>
              <a:t>Production Subsidy versus Tariff</a:t>
            </a:r>
          </a:p>
          <a:p>
            <a:pPr>
              <a:lnSpc>
                <a:spcPct val="80000"/>
              </a:lnSpc>
            </a:pPr>
            <a:r>
              <a:rPr lang="en-US" sz="2200" dirty="0">
                <a:solidFill>
                  <a:srgbClr val="BFBFBF"/>
                </a:solidFill>
              </a:rPr>
              <a:t>Why Aren’t Tariffs Higher?</a:t>
            </a:r>
          </a:p>
          <a:p>
            <a:pPr lvl="1">
              <a:lnSpc>
                <a:spcPct val="80000"/>
              </a:lnSpc>
            </a:pPr>
            <a:endParaRPr lang="en-US" sz="1800" dirty="0"/>
          </a:p>
        </p:txBody>
      </p:sp>
      <p:sp>
        <p:nvSpPr>
          <p:cNvPr id="6" name="Rectangle 5"/>
          <p:cNvSpPr/>
          <p:nvPr/>
        </p:nvSpPr>
        <p:spPr>
          <a:xfrm>
            <a:off x="0" y="0"/>
            <a:ext cx="9144000" cy="6858000"/>
          </a:xfrm>
          <a:prstGeom prst="rect">
            <a:avLst/>
          </a:prstGeom>
          <a:noFill/>
          <a:ln w="38100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1711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2316E938-56C4-D141-AE6B-A7A6EA9D1E9E}" type="slidenum">
              <a:rPr lang="en-US"/>
              <a:pPr/>
              <a:t>31</a:t>
            </a:fld>
            <a:endParaRPr lang="en-US"/>
          </a:p>
        </p:txBody>
      </p:sp>
      <p:sp>
        <p:nvSpPr>
          <p:cNvPr id="233474" name="Rectangle 2"/>
          <p:cNvSpPr>
            <a:spLocks noGrp="1" noChangeArrowheads="1"/>
          </p:cNvSpPr>
          <p:nvPr>
            <p:ph type="title"/>
          </p:nvPr>
        </p:nvSpPr>
        <p:spPr/>
        <p:txBody>
          <a:bodyPr/>
          <a:lstStyle/>
          <a:p>
            <a:r>
              <a:rPr lang="en-US" sz="4000"/>
              <a:t>Production Subsidy versus Tariff</a:t>
            </a:r>
          </a:p>
        </p:txBody>
      </p:sp>
      <p:sp>
        <p:nvSpPr>
          <p:cNvPr id="233475" name="Rectangle 3"/>
          <p:cNvSpPr>
            <a:spLocks noGrp="1" noChangeArrowheads="1"/>
          </p:cNvSpPr>
          <p:nvPr>
            <p:ph type="body" idx="1"/>
          </p:nvPr>
        </p:nvSpPr>
        <p:spPr/>
        <p:txBody>
          <a:bodyPr/>
          <a:lstStyle/>
          <a:p>
            <a:pPr>
              <a:lnSpc>
                <a:spcPct val="90000"/>
              </a:lnSpc>
            </a:pPr>
            <a:r>
              <a:rPr lang="en-US" sz="2800" dirty="0"/>
              <a:t>Why a tariff is 2</a:t>
            </a:r>
            <a:r>
              <a:rPr lang="en-US" sz="2800" baseline="30000" dirty="0"/>
              <a:t>nd</a:t>
            </a:r>
            <a:r>
              <a:rPr lang="en-US" sz="2800" dirty="0"/>
              <a:t> best for any of the above purposes that seek to increase domestic production of an industry</a:t>
            </a:r>
          </a:p>
          <a:p>
            <a:pPr lvl="1">
              <a:lnSpc>
                <a:spcPct val="90000"/>
              </a:lnSpc>
            </a:pPr>
            <a:r>
              <a:rPr lang="en-US" sz="2400" dirty="0"/>
              <a:t>Compare a 50% tariff with a 50% production subsidy (small country case)</a:t>
            </a:r>
          </a:p>
          <a:p>
            <a:pPr lvl="1">
              <a:lnSpc>
                <a:spcPct val="90000"/>
              </a:lnSpc>
            </a:pPr>
            <a:r>
              <a:rPr lang="en-US" sz="2400" dirty="0"/>
              <a:t>Tariff raises domestic price by 50%</a:t>
            </a:r>
          </a:p>
          <a:p>
            <a:pPr lvl="1">
              <a:lnSpc>
                <a:spcPct val="90000"/>
              </a:lnSpc>
            </a:pPr>
            <a:r>
              <a:rPr lang="en-US" sz="2400" dirty="0"/>
              <a:t>Subsidy leaves price unchanged, but gives producers an extra 50% payment</a:t>
            </a:r>
          </a:p>
          <a:p>
            <a:pPr lvl="1">
              <a:lnSpc>
                <a:spcPct val="90000"/>
              </a:lnSpc>
            </a:pPr>
            <a:r>
              <a:rPr lang="en-US" sz="2400" dirty="0"/>
              <a:t>Either way, producers get 50% more for their output</a:t>
            </a:r>
          </a:p>
          <a:p>
            <a:pPr lvl="1">
              <a:lnSpc>
                <a:spcPct val="90000"/>
              </a:lnSpc>
            </a:pPr>
            <a:r>
              <a:rPr lang="en-US" sz="2400" dirty="0"/>
              <a:t>What are the welfare effects?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3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3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34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34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34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34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ooter Placeholder 4"/>
          <p:cNvSpPr>
            <a:spLocks noGrp="1"/>
          </p:cNvSpPr>
          <p:nvPr>
            <p:ph type="ftr" sz="quarter" idx="11"/>
          </p:nvPr>
        </p:nvSpPr>
        <p:spPr/>
        <p:txBody>
          <a:bodyPr/>
          <a:lstStyle/>
          <a:p>
            <a:r>
              <a:rPr lang="en-US"/>
              <a:t>Lecture 7: Reasons</a:t>
            </a:r>
          </a:p>
        </p:txBody>
      </p:sp>
      <p:sp>
        <p:nvSpPr>
          <p:cNvPr id="28" name="Slide Number Placeholder 5"/>
          <p:cNvSpPr>
            <a:spLocks noGrp="1"/>
          </p:cNvSpPr>
          <p:nvPr>
            <p:ph type="sldNum" sz="quarter" idx="12"/>
          </p:nvPr>
        </p:nvSpPr>
        <p:spPr/>
        <p:txBody>
          <a:bodyPr/>
          <a:lstStyle/>
          <a:p>
            <a:fld id="{814828D8-8B9C-C34E-8F94-30849A2F84E5}" type="slidenum">
              <a:rPr lang="en-US"/>
              <a:pPr/>
              <a:t>32</a:t>
            </a:fld>
            <a:endParaRPr lang="en-US"/>
          </a:p>
        </p:txBody>
      </p:sp>
      <p:sp>
        <p:nvSpPr>
          <p:cNvPr id="227330" name="Rectangle 2"/>
          <p:cNvSpPr>
            <a:spLocks noGrp="1" noChangeArrowheads="1"/>
          </p:cNvSpPr>
          <p:nvPr>
            <p:ph type="title"/>
          </p:nvPr>
        </p:nvSpPr>
        <p:spPr>
          <a:xfrm>
            <a:off x="0" y="274638"/>
            <a:ext cx="9144000" cy="1143000"/>
          </a:xfrm>
        </p:spPr>
        <p:txBody>
          <a:bodyPr/>
          <a:lstStyle/>
          <a:p>
            <a:r>
              <a:rPr lang="en-US" sz="4000"/>
              <a:t>Compare 50% Tariff and 50% Subsidy</a:t>
            </a:r>
          </a:p>
        </p:txBody>
      </p:sp>
      <p:sp>
        <p:nvSpPr>
          <p:cNvPr id="227331" name="Line 3"/>
          <p:cNvSpPr>
            <a:spLocks noChangeShapeType="1"/>
          </p:cNvSpPr>
          <p:nvPr/>
        </p:nvSpPr>
        <p:spPr bwMode="auto">
          <a:xfrm>
            <a:off x="1524000" y="1219200"/>
            <a:ext cx="0" cy="4572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27332" name="Line 4"/>
          <p:cNvSpPr>
            <a:spLocks noChangeShapeType="1"/>
          </p:cNvSpPr>
          <p:nvPr/>
        </p:nvSpPr>
        <p:spPr bwMode="auto">
          <a:xfrm>
            <a:off x="1524000" y="5791200"/>
            <a:ext cx="45720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27333" name="Line 5"/>
          <p:cNvSpPr>
            <a:spLocks noChangeShapeType="1"/>
          </p:cNvSpPr>
          <p:nvPr/>
        </p:nvSpPr>
        <p:spPr bwMode="auto">
          <a:xfrm flipH="1">
            <a:off x="1981200" y="1524000"/>
            <a:ext cx="2133600" cy="3810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27334" name="Line 6"/>
          <p:cNvSpPr>
            <a:spLocks noChangeShapeType="1"/>
          </p:cNvSpPr>
          <p:nvPr/>
        </p:nvSpPr>
        <p:spPr bwMode="auto">
          <a:xfrm>
            <a:off x="3124200" y="1524000"/>
            <a:ext cx="2438400" cy="3810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27335" name="Line 7"/>
          <p:cNvSpPr>
            <a:spLocks noChangeShapeType="1"/>
          </p:cNvSpPr>
          <p:nvPr/>
        </p:nvSpPr>
        <p:spPr bwMode="auto">
          <a:xfrm>
            <a:off x="1524000" y="4343400"/>
            <a:ext cx="43434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27336" name="Text Box 8"/>
          <p:cNvSpPr txBox="1">
            <a:spLocks noChangeArrowheads="1"/>
          </p:cNvSpPr>
          <p:nvPr/>
        </p:nvSpPr>
        <p:spPr bwMode="auto">
          <a:xfrm>
            <a:off x="4038600" y="1219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S</a:t>
            </a:r>
          </a:p>
        </p:txBody>
      </p:sp>
      <p:sp>
        <p:nvSpPr>
          <p:cNvPr id="227337" name="Text Box 9"/>
          <p:cNvSpPr txBox="1">
            <a:spLocks noChangeArrowheads="1"/>
          </p:cNvSpPr>
          <p:nvPr/>
        </p:nvSpPr>
        <p:spPr bwMode="auto">
          <a:xfrm>
            <a:off x="5486400" y="51054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D</a:t>
            </a:r>
          </a:p>
        </p:txBody>
      </p:sp>
      <p:sp>
        <p:nvSpPr>
          <p:cNvPr id="227338" name="Text Box 10"/>
          <p:cNvSpPr txBox="1">
            <a:spLocks noChangeArrowheads="1"/>
          </p:cNvSpPr>
          <p:nvPr/>
        </p:nvSpPr>
        <p:spPr bwMode="auto">
          <a:xfrm>
            <a:off x="1066800" y="1143000"/>
            <a:ext cx="609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P</a:t>
            </a:r>
          </a:p>
        </p:txBody>
      </p:sp>
      <p:sp>
        <p:nvSpPr>
          <p:cNvPr id="227339" name="Line 11"/>
          <p:cNvSpPr>
            <a:spLocks noChangeShapeType="1"/>
          </p:cNvSpPr>
          <p:nvPr/>
        </p:nvSpPr>
        <p:spPr bwMode="auto">
          <a:xfrm>
            <a:off x="2532063" y="4343400"/>
            <a:ext cx="0" cy="1447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27340" name="Line 12"/>
          <p:cNvSpPr>
            <a:spLocks noChangeShapeType="1"/>
          </p:cNvSpPr>
          <p:nvPr/>
        </p:nvSpPr>
        <p:spPr bwMode="auto">
          <a:xfrm>
            <a:off x="4906963" y="4343400"/>
            <a:ext cx="0" cy="1447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27341" name="Line 13"/>
          <p:cNvSpPr>
            <a:spLocks noChangeShapeType="1"/>
          </p:cNvSpPr>
          <p:nvPr/>
        </p:nvSpPr>
        <p:spPr bwMode="auto">
          <a:xfrm>
            <a:off x="1524000" y="3581400"/>
            <a:ext cx="4343400" cy="0"/>
          </a:xfrm>
          <a:prstGeom prst="line">
            <a:avLst/>
          </a:prstGeom>
          <a:noFill/>
          <a:ln w="38100">
            <a:solidFill>
              <a:schemeClr val="tx1"/>
            </a:solidFill>
            <a:prstDash val="lgDash"/>
            <a:round/>
            <a:headEnd/>
            <a:tailEnd/>
          </a:ln>
          <a:effectLst/>
        </p:spPr>
        <p:txBody>
          <a:bodyPr>
            <a:prstTxWarp prst="textNoShape">
              <a:avLst/>
            </a:prstTxWarp>
          </a:bodyPr>
          <a:lstStyle/>
          <a:p>
            <a:endParaRPr lang="en-US"/>
          </a:p>
        </p:txBody>
      </p:sp>
      <p:sp>
        <p:nvSpPr>
          <p:cNvPr id="227342" name="Line 14"/>
          <p:cNvSpPr>
            <a:spLocks noChangeShapeType="1"/>
          </p:cNvSpPr>
          <p:nvPr/>
        </p:nvSpPr>
        <p:spPr bwMode="auto">
          <a:xfrm>
            <a:off x="2971800" y="3581400"/>
            <a:ext cx="0" cy="2209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27343" name="Line 15"/>
          <p:cNvSpPr>
            <a:spLocks noChangeShapeType="1"/>
          </p:cNvSpPr>
          <p:nvPr/>
        </p:nvSpPr>
        <p:spPr bwMode="auto">
          <a:xfrm>
            <a:off x="4419600" y="3581400"/>
            <a:ext cx="0" cy="2209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27344" name="Text Box 16"/>
          <p:cNvSpPr txBox="1">
            <a:spLocks noChangeArrowheads="1"/>
          </p:cNvSpPr>
          <p:nvPr/>
        </p:nvSpPr>
        <p:spPr bwMode="auto">
          <a:xfrm>
            <a:off x="5867400" y="57150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Q</a:t>
            </a:r>
          </a:p>
        </p:txBody>
      </p:sp>
      <p:sp>
        <p:nvSpPr>
          <p:cNvPr id="227345" name="Text Box 17"/>
          <p:cNvSpPr txBox="1">
            <a:spLocks noChangeArrowheads="1"/>
          </p:cNvSpPr>
          <p:nvPr/>
        </p:nvSpPr>
        <p:spPr bwMode="auto">
          <a:xfrm>
            <a:off x="1828800" y="37338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a:t>
            </a:r>
          </a:p>
        </p:txBody>
      </p:sp>
      <p:sp>
        <p:nvSpPr>
          <p:cNvPr id="227346" name="Text Box 18"/>
          <p:cNvSpPr txBox="1">
            <a:spLocks noChangeArrowheads="1"/>
          </p:cNvSpPr>
          <p:nvPr/>
        </p:nvSpPr>
        <p:spPr bwMode="auto">
          <a:xfrm>
            <a:off x="2667000" y="3886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a:t>
            </a:r>
          </a:p>
        </p:txBody>
      </p:sp>
      <p:sp>
        <p:nvSpPr>
          <p:cNvPr id="227347" name="Text Box 19"/>
          <p:cNvSpPr txBox="1">
            <a:spLocks noChangeArrowheads="1"/>
          </p:cNvSpPr>
          <p:nvPr/>
        </p:nvSpPr>
        <p:spPr bwMode="auto">
          <a:xfrm>
            <a:off x="3505200" y="37338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c</a:t>
            </a:r>
          </a:p>
        </p:txBody>
      </p:sp>
      <p:sp>
        <p:nvSpPr>
          <p:cNvPr id="227348" name="Text Box 20"/>
          <p:cNvSpPr txBox="1">
            <a:spLocks noChangeArrowheads="1"/>
          </p:cNvSpPr>
          <p:nvPr/>
        </p:nvSpPr>
        <p:spPr bwMode="auto">
          <a:xfrm>
            <a:off x="4419600" y="3886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d</a:t>
            </a:r>
          </a:p>
        </p:txBody>
      </p:sp>
      <p:sp>
        <p:nvSpPr>
          <p:cNvPr id="227353" name="Text Box 25"/>
          <p:cNvSpPr txBox="1">
            <a:spLocks noChangeArrowheads="1"/>
          </p:cNvSpPr>
          <p:nvPr/>
        </p:nvSpPr>
        <p:spPr bwMode="auto">
          <a:xfrm>
            <a:off x="990600" y="4114800"/>
            <a:ext cx="609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P</a:t>
            </a:r>
            <a:r>
              <a:rPr lang="en-US" sz="2400" baseline="-25000"/>
              <a:t>W</a:t>
            </a:r>
            <a:endParaRPr lang="en-US" sz="2400"/>
          </a:p>
        </p:txBody>
      </p:sp>
      <p:sp>
        <p:nvSpPr>
          <p:cNvPr id="227354" name="AutoShape 26"/>
          <p:cNvSpPr>
            <a:spLocks/>
          </p:cNvSpPr>
          <p:nvPr/>
        </p:nvSpPr>
        <p:spPr bwMode="auto">
          <a:xfrm>
            <a:off x="990600" y="3581400"/>
            <a:ext cx="76200" cy="762000"/>
          </a:xfrm>
          <a:prstGeom prst="leftBrace">
            <a:avLst>
              <a:gd name="adj1" fmla="val 83333"/>
              <a:gd name="adj2" fmla="val 50000"/>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27355" name="Text Box 27"/>
          <p:cNvSpPr txBox="1">
            <a:spLocks noChangeArrowheads="1"/>
          </p:cNvSpPr>
          <p:nvPr/>
        </p:nvSpPr>
        <p:spPr bwMode="auto">
          <a:xfrm>
            <a:off x="152400" y="3733800"/>
            <a:ext cx="914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50%</a:t>
            </a:r>
          </a:p>
        </p:txBody>
      </p:sp>
      <p:sp>
        <p:nvSpPr>
          <p:cNvPr id="227356" name="Text Box 28"/>
          <p:cNvSpPr txBox="1">
            <a:spLocks noChangeArrowheads="1"/>
          </p:cNvSpPr>
          <p:nvPr/>
        </p:nvSpPr>
        <p:spPr bwMode="auto">
          <a:xfrm>
            <a:off x="6112933" y="1312333"/>
            <a:ext cx="2209800" cy="831850"/>
          </a:xfrm>
          <a:prstGeom prst="rect">
            <a:avLst/>
          </a:prstGeom>
          <a:noFill/>
          <a:ln w="9525">
            <a:solidFill>
              <a:srgbClr val="FF0000"/>
            </a:solidFill>
            <a:miter lim="800000"/>
            <a:headEnd/>
            <a:tailEnd/>
          </a:ln>
          <a:effectLst/>
        </p:spPr>
        <p:txBody>
          <a:bodyPr>
            <a:prstTxWarp prst="textNoShape">
              <a:avLst/>
            </a:prstTxWarp>
            <a:spAutoFit/>
          </a:bodyPr>
          <a:lstStyle/>
          <a:p>
            <a:pPr algn="ctr">
              <a:spcBef>
                <a:spcPct val="50000"/>
              </a:spcBef>
            </a:pPr>
            <a:r>
              <a:rPr lang="en-US" sz="2400">
                <a:solidFill>
                  <a:srgbClr val="FF0000"/>
                </a:solidFill>
              </a:rPr>
              <a:t>Effects on Welfare</a:t>
            </a:r>
          </a:p>
        </p:txBody>
      </p:sp>
      <p:sp>
        <p:nvSpPr>
          <p:cNvPr id="227357" name="Text Box 29"/>
          <p:cNvSpPr txBox="1">
            <a:spLocks noChangeArrowheads="1"/>
          </p:cNvSpPr>
          <p:nvPr/>
        </p:nvSpPr>
        <p:spPr bwMode="auto">
          <a:xfrm>
            <a:off x="5715000" y="2133600"/>
            <a:ext cx="3056468" cy="2677656"/>
          </a:xfrm>
          <a:prstGeom prst="rect">
            <a:avLst/>
          </a:prstGeom>
          <a:solidFill>
            <a:schemeClr val="bg1"/>
          </a:solidFill>
          <a:ln w="9525">
            <a:solidFill>
              <a:srgbClr val="FF0000"/>
            </a:solidFill>
            <a:miter lim="800000"/>
            <a:headEnd/>
            <a:tailEnd/>
          </a:ln>
          <a:effectLst/>
        </p:spPr>
        <p:txBody>
          <a:bodyPr wrap="square">
            <a:prstTxWarp prst="textNoShape">
              <a:avLst/>
            </a:prstTxWarp>
            <a:spAutoFit/>
          </a:bodyPr>
          <a:lstStyle/>
          <a:p>
            <a:pPr>
              <a:spcBef>
                <a:spcPct val="50000"/>
              </a:spcBef>
              <a:tabLst>
                <a:tab pos="1481138" algn="ctr"/>
                <a:tab pos="2511425" algn="ctr"/>
              </a:tabLst>
            </a:pPr>
            <a:r>
              <a:rPr lang="en-US" sz="2400" dirty="0">
                <a:solidFill>
                  <a:srgbClr val="FF0000"/>
                </a:solidFill>
              </a:rPr>
              <a:t>	Tar	Sub</a:t>
            </a:r>
          </a:p>
          <a:p>
            <a:pPr>
              <a:spcBef>
                <a:spcPct val="50000"/>
              </a:spcBef>
              <a:tabLst>
                <a:tab pos="1481138" algn="ctr"/>
                <a:tab pos="2511425" algn="ctr"/>
              </a:tabLst>
            </a:pPr>
            <a:r>
              <a:rPr lang="en-US" sz="2400" dirty="0">
                <a:solidFill>
                  <a:srgbClr val="FF0000"/>
                </a:solidFill>
              </a:rPr>
              <a:t>Sup	+a	+a</a:t>
            </a:r>
          </a:p>
          <a:p>
            <a:pPr>
              <a:spcBef>
                <a:spcPct val="50000"/>
              </a:spcBef>
              <a:tabLst>
                <a:tab pos="1481138" algn="ctr"/>
                <a:tab pos="2511425" algn="ctr"/>
              </a:tabLst>
            </a:pPr>
            <a:r>
              <a:rPr lang="en-US" sz="2400" dirty="0">
                <a:solidFill>
                  <a:srgbClr val="FF0000"/>
                </a:solidFill>
              </a:rPr>
              <a:t>Dem	-(</a:t>
            </a:r>
            <a:r>
              <a:rPr lang="en-US" sz="2400" dirty="0" err="1">
                <a:solidFill>
                  <a:srgbClr val="FF0000"/>
                </a:solidFill>
              </a:rPr>
              <a:t>abcd</a:t>
            </a:r>
            <a:r>
              <a:rPr lang="en-US" sz="2400" dirty="0">
                <a:solidFill>
                  <a:srgbClr val="FF0000"/>
                </a:solidFill>
              </a:rPr>
              <a:t>)	0</a:t>
            </a:r>
          </a:p>
          <a:p>
            <a:pPr>
              <a:spcBef>
                <a:spcPct val="50000"/>
              </a:spcBef>
              <a:tabLst>
                <a:tab pos="1481138" algn="ctr"/>
                <a:tab pos="2511425" algn="ctr"/>
              </a:tabLst>
            </a:pPr>
            <a:r>
              <a:rPr lang="en-US" sz="2400" dirty="0">
                <a:solidFill>
                  <a:srgbClr val="FF0000"/>
                </a:solidFill>
              </a:rPr>
              <a:t>Gov	+c	-(</a:t>
            </a:r>
            <a:r>
              <a:rPr lang="en-US" sz="2400" dirty="0" err="1">
                <a:solidFill>
                  <a:srgbClr val="FF0000"/>
                </a:solidFill>
              </a:rPr>
              <a:t>ab</a:t>
            </a:r>
            <a:r>
              <a:rPr lang="en-US" sz="2400" dirty="0">
                <a:solidFill>
                  <a:srgbClr val="FF0000"/>
                </a:solidFill>
              </a:rPr>
              <a:t>)</a:t>
            </a:r>
          </a:p>
          <a:p>
            <a:pPr>
              <a:spcBef>
                <a:spcPct val="50000"/>
              </a:spcBef>
              <a:tabLst>
                <a:tab pos="1481138" algn="ctr"/>
                <a:tab pos="2511425" algn="ctr"/>
              </a:tabLst>
            </a:pPr>
            <a:r>
              <a:rPr lang="en-US" sz="2400" dirty="0" err="1">
                <a:solidFill>
                  <a:srgbClr val="FF0000"/>
                </a:solidFill>
              </a:rPr>
              <a:t>Cty</a:t>
            </a:r>
            <a:r>
              <a:rPr lang="en-US" sz="2400" dirty="0">
                <a:solidFill>
                  <a:srgbClr val="FF0000"/>
                </a:solidFill>
              </a:rPr>
              <a:t>	-(</a:t>
            </a:r>
            <a:r>
              <a:rPr lang="en-US" sz="2400" dirty="0" err="1">
                <a:solidFill>
                  <a:srgbClr val="FF0000"/>
                </a:solidFill>
              </a:rPr>
              <a:t>bd</a:t>
            </a:r>
            <a:r>
              <a:rPr lang="en-US" sz="2400" dirty="0">
                <a:solidFill>
                  <a:srgbClr val="FF0000"/>
                </a:solidFill>
              </a:rPr>
              <a:t>)	-</a:t>
            </a:r>
            <a:r>
              <a:rPr lang="en-US" sz="2400" dirty="0" err="1">
                <a:solidFill>
                  <a:srgbClr val="FF0000"/>
                </a:solidFill>
              </a:rPr>
              <a:t>b</a:t>
            </a:r>
            <a:endParaRPr lang="en-US" sz="2400" dirty="0">
              <a:solidFill>
                <a:srgbClr val="FF0000"/>
              </a:solidFill>
            </a:endParaRPr>
          </a:p>
        </p:txBody>
      </p:sp>
      <p:sp>
        <p:nvSpPr>
          <p:cNvPr id="227358" name="Line 30"/>
          <p:cNvSpPr>
            <a:spLocks noChangeShapeType="1"/>
          </p:cNvSpPr>
          <p:nvPr/>
        </p:nvSpPr>
        <p:spPr bwMode="auto">
          <a:xfrm>
            <a:off x="5943600" y="4267200"/>
            <a:ext cx="2667000" cy="0"/>
          </a:xfrm>
          <a:prstGeom prst="line">
            <a:avLst/>
          </a:prstGeom>
          <a:noFill/>
          <a:ln w="28575">
            <a:solidFill>
              <a:srgbClr val="FF0000"/>
            </a:solidFill>
            <a:round/>
            <a:headEnd/>
            <a:tailEnd/>
          </a:ln>
          <a:effectLst/>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73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73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73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56" grpId="0" animBg="1"/>
      <p:bldP spid="227357" grpId="0" animBg="1"/>
      <p:bldP spid="22735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FCF35DB7-6684-C24C-92D6-3CE1424F22B7}" type="slidenum">
              <a:rPr lang="en-US"/>
              <a:pPr/>
              <a:t>33</a:t>
            </a:fld>
            <a:endParaRPr lang="en-US"/>
          </a:p>
        </p:txBody>
      </p:sp>
      <p:sp>
        <p:nvSpPr>
          <p:cNvPr id="228354" name="Rectangle 2"/>
          <p:cNvSpPr>
            <a:spLocks noGrp="1" noChangeArrowheads="1"/>
          </p:cNvSpPr>
          <p:nvPr>
            <p:ph type="title"/>
          </p:nvPr>
        </p:nvSpPr>
        <p:spPr/>
        <p:txBody>
          <a:bodyPr/>
          <a:lstStyle/>
          <a:p>
            <a:r>
              <a:rPr lang="en-US" sz="4000"/>
              <a:t>Production Subsidy versus Tariff</a:t>
            </a:r>
          </a:p>
        </p:txBody>
      </p:sp>
      <p:sp>
        <p:nvSpPr>
          <p:cNvPr id="228355" name="Rectangle 3"/>
          <p:cNvSpPr>
            <a:spLocks noGrp="1" noChangeArrowheads="1"/>
          </p:cNvSpPr>
          <p:nvPr>
            <p:ph type="body" idx="1"/>
          </p:nvPr>
        </p:nvSpPr>
        <p:spPr/>
        <p:txBody>
          <a:bodyPr/>
          <a:lstStyle/>
          <a:p>
            <a:r>
              <a:rPr lang="en-US" dirty="0"/>
              <a:t>From the figure:</a:t>
            </a:r>
          </a:p>
          <a:p>
            <a:pPr lvl="1"/>
            <a:r>
              <a:rPr lang="en-US" dirty="0"/>
              <a:t>Net cost of tariff is Dead Weight Loss we saw before:  </a:t>
            </a:r>
            <a:r>
              <a:rPr lang="en-US" dirty="0">
                <a:ea typeface="Arial" pitchFamily="-65" charset="0"/>
                <a:cs typeface="Arial" pitchFamily="-65" charset="0"/>
              </a:rPr>
              <a:t>−(</a:t>
            </a:r>
            <a:r>
              <a:rPr lang="en-US" dirty="0" err="1">
                <a:ea typeface="Arial" pitchFamily="-65" charset="0"/>
                <a:cs typeface="Arial" pitchFamily="-65" charset="0"/>
              </a:rPr>
              <a:t>b+d</a:t>
            </a:r>
            <a:r>
              <a:rPr lang="en-US" dirty="0">
                <a:ea typeface="Arial" pitchFamily="-65" charset="0"/>
                <a:cs typeface="Arial" pitchFamily="-65" charset="0"/>
              </a:rPr>
              <a:t>)</a:t>
            </a:r>
          </a:p>
          <a:p>
            <a:pPr lvl="1"/>
            <a:r>
              <a:rPr lang="en-US" dirty="0">
                <a:ea typeface="Arial" pitchFamily="-65" charset="0"/>
                <a:cs typeface="Arial" pitchFamily="-65" charset="0"/>
              </a:rPr>
              <a:t>Net cost of subsidy is only −</a:t>
            </a:r>
            <a:r>
              <a:rPr lang="en-US" dirty="0" err="1">
                <a:ea typeface="Arial" pitchFamily="-65" charset="0"/>
                <a:cs typeface="Arial" pitchFamily="-65" charset="0"/>
              </a:rPr>
              <a:t>b</a:t>
            </a:r>
            <a:r>
              <a:rPr lang="en-US" dirty="0">
                <a:ea typeface="Arial" pitchFamily="-65" charset="0"/>
                <a:cs typeface="Arial" pitchFamily="-65" charset="0"/>
              </a:rPr>
              <a:t>, thus smaller</a:t>
            </a:r>
          </a:p>
          <a:p>
            <a:pPr lvl="1"/>
            <a:r>
              <a:rPr lang="en-US" dirty="0">
                <a:ea typeface="Arial" pitchFamily="-65" charset="0"/>
                <a:cs typeface="Arial" pitchFamily="-65" charset="0"/>
              </a:rPr>
              <a:t>Reason:  Subsidy does not distort buyers’ behavior, only sellers’</a:t>
            </a:r>
          </a:p>
          <a:p>
            <a:pPr lvl="1"/>
            <a:r>
              <a:rPr lang="en-US" dirty="0">
                <a:ea typeface="Arial" pitchFamily="-65" charset="0"/>
                <a:cs typeface="Arial" pitchFamily="-65" charset="0"/>
              </a:rPr>
              <a:t>But there is an important difference</a:t>
            </a:r>
          </a:p>
          <a:p>
            <a:pPr lvl="2"/>
            <a:r>
              <a:rPr lang="en-US" dirty="0">
                <a:ea typeface="Arial" pitchFamily="-65" charset="0"/>
                <a:cs typeface="Arial" pitchFamily="-65" charset="0"/>
              </a:rPr>
              <a:t>Tariff is </a:t>
            </a:r>
            <a:r>
              <a:rPr lang="en-US" u="sng" dirty="0">
                <a:ea typeface="Arial" pitchFamily="-65" charset="0"/>
                <a:cs typeface="Arial" pitchFamily="-65" charset="0"/>
              </a:rPr>
              <a:t>revenue</a:t>
            </a:r>
            <a:r>
              <a:rPr lang="en-US" dirty="0">
                <a:ea typeface="Arial" pitchFamily="-65" charset="0"/>
                <a:cs typeface="Arial" pitchFamily="-65" charset="0"/>
              </a:rPr>
              <a:t> for government</a:t>
            </a:r>
          </a:p>
          <a:p>
            <a:pPr lvl="2"/>
            <a:r>
              <a:rPr lang="en-US" dirty="0">
                <a:ea typeface="Arial" pitchFamily="-65" charset="0"/>
                <a:cs typeface="Arial" pitchFamily="-65" charset="0"/>
              </a:rPr>
              <a:t>Subsidy is budgetary </a:t>
            </a:r>
            <a:r>
              <a:rPr lang="en-US" u="sng" dirty="0">
                <a:ea typeface="Arial" pitchFamily="-65" charset="0"/>
                <a:cs typeface="Arial" pitchFamily="-65" charset="0"/>
              </a:rPr>
              <a:t>cost</a:t>
            </a:r>
            <a:r>
              <a:rPr lang="en-US" dirty="0">
                <a:ea typeface="Arial" pitchFamily="-65" charset="0"/>
                <a:cs typeface="Arial" pitchFamily="-65" charset="0"/>
              </a:rPr>
              <a:t> for government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83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83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83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83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83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8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ABABE48-D92A-D64C-B9EA-F056A1915E0F}" type="slidenum">
              <a:rPr lang="en-US"/>
              <a:pPr/>
              <a:t>34</a:t>
            </a:fld>
            <a:endParaRPr lang="en-US"/>
          </a:p>
        </p:txBody>
      </p:sp>
      <p:sp>
        <p:nvSpPr>
          <p:cNvPr id="243714" name="Rectangle 2"/>
          <p:cNvSpPr>
            <a:spLocks noGrp="1" noChangeArrowheads="1"/>
          </p:cNvSpPr>
          <p:nvPr>
            <p:ph type="title"/>
          </p:nvPr>
        </p:nvSpPr>
        <p:spPr/>
        <p:txBody>
          <a:bodyPr/>
          <a:lstStyle/>
          <a:p>
            <a:r>
              <a:rPr lang="en-US" sz="4000"/>
              <a:t>Production Subsidy versus Tariff</a:t>
            </a:r>
          </a:p>
        </p:txBody>
      </p:sp>
      <p:sp>
        <p:nvSpPr>
          <p:cNvPr id="243715" name="Rectangle 3"/>
          <p:cNvSpPr>
            <a:spLocks noGrp="1" noChangeArrowheads="1"/>
          </p:cNvSpPr>
          <p:nvPr>
            <p:ph type="body" idx="1"/>
          </p:nvPr>
        </p:nvSpPr>
        <p:spPr/>
        <p:txBody>
          <a:bodyPr/>
          <a:lstStyle/>
          <a:p>
            <a:r>
              <a:rPr lang="en-US" dirty="0"/>
              <a:t>Alternative analysis</a:t>
            </a:r>
          </a:p>
          <a:p>
            <a:pPr lvl="1"/>
            <a:r>
              <a:rPr lang="en-US" dirty="0">
                <a:ea typeface="Arial" pitchFamily="-65" charset="0"/>
                <a:cs typeface="Arial" pitchFamily="-65" charset="0"/>
              </a:rPr>
              <a:t>In Econ 101 you may have learned to analyze a subsidy by shifting the supply curve</a:t>
            </a:r>
          </a:p>
          <a:p>
            <a:pPr lvl="1"/>
            <a:r>
              <a:rPr lang="en-US" dirty="0">
                <a:ea typeface="Arial" pitchFamily="-65" charset="0"/>
                <a:cs typeface="Arial" pitchFamily="-65" charset="0"/>
              </a:rPr>
              <a:t>That is equivalent to what I showed above</a:t>
            </a:r>
          </a:p>
          <a:p>
            <a:pPr lvl="2"/>
            <a:r>
              <a:rPr lang="en-US" dirty="0">
                <a:ea typeface="Arial" pitchFamily="-65" charset="0"/>
                <a:cs typeface="Arial" pitchFamily="-65" charset="0"/>
              </a:rPr>
              <a:t>Production subsidy shifts supply curve enough to get the same increase in output</a:t>
            </a:r>
          </a:p>
          <a:p>
            <a:pPr lvl="2"/>
            <a:r>
              <a:rPr lang="en-US" dirty="0">
                <a:ea typeface="Arial" pitchFamily="-65" charset="0"/>
                <a:cs typeface="Arial" pitchFamily="-65" charset="0"/>
              </a:rPr>
              <a:t>But be careful to use the </a:t>
            </a:r>
            <a:r>
              <a:rPr lang="en-US" u="sng" dirty="0">
                <a:ea typeface="Arial" pitchFamily="-65" charset="0"/>
                <a:cs typeface="Arial" pitchFamily="-65" charset="0"/>
              </a:rPr>
              <a:t>old</a:t>
            </a:r>
            <a:r>
              <a:rPr lang="en-US" dirty="0">
                <a:ea typeface="Arial" pitchFamily="-65" charset="0"/>
                <a:cs typeface="Arial" pitchFamily="-65" charset="0"/>
              </a:rPr>
              <a:t> supply curve to measure producer surplus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3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3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3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37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4"/>
          <p:cNvSpPr>
            <a:spLocks noGrp="1"/>
          </p:cNvSpPr>
          <p:nvPr>
            <p:ph type="ftr" sz="quarter" idx="11"/>
          </p:nvPr>
        </p:nvSpPr>
        <p:spPr/>
        <p:txBody>
          <a:bodyPr/>
          <a:lstStyle/>
          <a:p>
            <a:r>
              <a:rPr lang="en-US"/>
              <a:t>Lecture 7: Reasons</a:t>
            </a:r>
          </a:p>
        </p:txBody>
      </p:sp>
      <p:sp>
        <p:nvSpPr>
          <p:cNvPr id="31" name="Slide Number Placeholder 5"/>
          <p:cNvSpPr>
            <a:spLocks noGrp="1"/>
          </p:cNvSpPr>
          <p:nvPr>
            <p:ph type="sldNum" sz="quarter" idx="12"/>
          </p:nvPr>
        </p:nvSpPr>
        <p:spPr/>
        <p:txBody>
          <a:bodyPr/>
          <a:lstStyle/>
          <a:p>
            <a:fld id="{28327D31-33FE-3741-9B6C-5CC4CDBEA527}" type="slidenum">
              <a:rPr lang="en-US"/>
              <a:pPr/>
              <a:t>35</a:t>
            </a:fld>
            <a:endParaRPr lang="en-US"/>
          </a:p>
        </p:txBody>
      </p:sp>
      <p:sp>
        <p:nvSpPr>
          <p:cNvPr id="244738" name="Rectangle 2"/>
          <p:cNvSpPr>
            <a:spLocks noGrp="1" noChangeArrowheads="1"/>
          </p:cNvSpPr>
          <p:nvPr>
            <p:ph type="title"/>
          </p:nvPr>
        </p:nvSpPr>
        <p:spPr>
          <a:xfrm>
            <a:off x="0" y="274638"/>
            <a:ext cx="9144000" cy="1143000"/>
          </a:xfrm>
        </p:spPr>
        <p:txBody>
          <a:bodyPr/>
          <a:lstStyle/>
          <a:p>
            <a:r>
              <a:rPr lang="en-US" sz="4000"/>
              <a:t>Compare 50% Tariff and 50% Subsidy</a:t>
            </a:r>
          </a:p>
        </p:txBody>
      </p:sp>
      <p:sp>
        <p:nvSpPr>
          <p:cNvPr id="244739" name="Line 3"/>
          <p:cNvSpPr>
            <a:spLocks noChangeShapeType="1"/>
          </p:cNvSpPr>
          <p:nvPr/>
        </p:nvSpPr>
        <p:spPr bwMode="auto">
          <a:xfrm>
            <a:off x="1524000" y="1219200"/>
            <a:ext cx="0" cy="4572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44740" name="Line 4"/>
          <p:cNvSpPr>
            <a:spLocks noChangeShapeType="1"/>
          </p:cNvSpPr>
          <p:nvPr/>
        </p:nvSpPr>
        <p:spPr bwMode="auto">
          <a:xfrm>
            <a:off x="1524000" y="5791200"/>
            <a:ext cx="45720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44741" name="Line 5"/>
          <p:cNvSpPr>
            <a:spLocks noChangeShapeType="1"/>
          </p:cNvSpPr>
          <p:nvPr/>
        </p:nvSpPr>
        <p:spPr bwMode="auto">
          <a:xfrm flipH="1">
            <a:off x="1981200" y="1524000"/>
            <a:ext cx="2133600" cy="3810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44742" name="Line 6"/>
          <p:cNvSpPr>
            <a:spLocks noChangeShapeType="1"/>
          </p:cNvSpPr>
          <p:nvPr/>
        </p:nvSpPr>
        <p:spPr bwMode="auto">
          <a:xfrm>
            <a:off x="3124200" y="1524000"/>
            <a:ext cx="2438400" cy="3810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44743" name="Line 7"/>
          <p:cNvSpPr>
            <a:spLocks noChangeShapeType="1"/>
          </p:cNvSpPr>
          <p:nvPr/>
        </p:nvSpPr>
        <p:spPr bwMode="auto">
          <a:xfrm>
            <a:off x="1524000" y="4343400"/>
            <a:ext cx="43434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44744" name="Text Box 8"/>
          <p:cNvSpPr txBox="1">
            <a:spLocks noChangeArrowheads="1"/>
          </p:cNvSpPr>
          <p:nvPr/>
        </p:nvSpPr>
        <p:spPr bwMode="auto">
          <a:xfrm>
            <a:off x="4038600" y="1219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S</a:t>
            </a:r>
          </a:p>
        </p:txBody>
      </p:sp>
      <p:sp>
        <p:nvSpPr>
          <p:cNvPr id="244745" name="Text Box 9"/>
          <p:cNvSpPr txBox="1">
            <a:spLocks noChangeArrowheads="1"/>
          </p:cNvSpPr>
          <p:nvPr/>
        </p:nvSpPr>
        <p:spPr bwMode="auto">
          <a:xfrm>
            <a:off x="5486400" y="51054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D</a:t>
            </a:r>
          </a:p>
        </p:txBody>
      </p:sp>
      <p:sp>
        <p:nvSpPr>
          <p:cNvPr id="244746" name="Text Box 10"/>
          <p:cNvSpPr txBox="1">
            <a:spLocks noChangeArrowheads="1"/>
          </p:cNvSpPr>
          <p:nvPr/>
        </p:nvSpPr>
        <p:spPr bwMode="auto">
          <a:xfrm>
            <a:off x="1066800" y="1143000"/>
            <a:ext cx="609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P</a:t>
            </a:r>
          </a:p>
        </p:txBody>
      </p:sp>
      <p:sp>
        <p:nvSpPr>
          <p:cNvPr id="244747" name="Line 11"/>
          <p:cNvSpPr>
            <a:spLocks noChangeShapeType="1"/>
          </p:cNvSpPr>
          <p:nvPr/>
        </p:nvSpPr>
        <p:spPr bwMode="auto">
          <a:xfrm>
            <a:off x="2532063" y="4343400"/>
            <a:ext cx="0" cy="1447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44748" name="Line 12"/>
          <p:cNvSpPr>
            <a:spLocks noChangeShapeType="1"/>
          </p:cNvSpPr>
          <p:nvPr/>
        </p:nvSpPr>
        <p:spPr bwMode="auto">
          <a:xfrm>
            <a:off x="4906963" y="4343400"/>
            <a:ext cx="0" cy="1447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44749" name="Line 13"/>
          <p:cNvSpPr>
            <a:spLocks noChangeShapeType="1"/>
          </p:cNvSpPr>
          <p:nvPr/>
        </p:nvSpPr>
        <p:spPr bwMode="auto">
          <a:xfrm>
            <a:off x="1524000" y="3581400"/>
            <a:ext cx="4343400" cy="0"/>
          </a:xfrm>
          <a:prstGeom prst="line">
            <a:avLst/>
          </a:prstGeom>
          <a:noFill/>
          <a:ln w="38100">
            <a:solidFill>
              <a:schemeClr val="tx1"/>
            </a:solidFill>
            <a:prstDash val="lgDash"/>
            <a:round/>
            <a:headEnd/>
            <a:tailEnd/>
          </a:ln>
          <a:effectLst/>
        </p:spPr>
        <p:txBody>
          <a:bodyPr>
            <a:prstTxWarp prst="textNoShape">
              <a:avLst/>
            </a:prstTxWarp>
          </a:bodyPr>
          <a:lstStyle/>
          <a:p>
            <a:endParaRPr lang="en-US"/>
          </a:p>
        </p:txBody>
      </p:sp>
      <p:sp>
        <p:nvSpPr>
          <p:cNvPr id="244750" name="Line 14"/>
          <p:cNvSpPr>
            <a:spLocks noChangeShapeType="1"/>
          </p:cNvSpPr>
          <p:nvPr/>
        </p:nvSpPr>
        <p:spPr bwMode="auto">
          <a:xfrm>
            <a:off x="2971800" y="3581400"/>
            <a:ext cx="0" cy="2209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44751" name="Line 15"/>
          <p:cNvSpPr>
            <a:spLocks noChangeShapeType="1"/>
          </p:cNvSpPr>
          <p:nvPr/>
        </p:nvSpPr>
        <p:spPr bwMode="auto">
          <a:xfrm>
            <a:off x="4419600" y="3581400"/>
            <a:ext cx="0" cy="2209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44752" name="Text Box 16"/>
          <p:cNvSpPr txBox="1">
            <a:spLocks noChangeArrowheads="1"/>
          </p:cNvSpPr>
          <p:nvPr/>
        </p:nvSpPr>
        <p:spPr bwMode="auto">
          <a:xfrm>
            <a:off x="5867400" y="57150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Q</a:t>
            </a:r>
          </a:p>
        </p:txBody>
      </p:sp>
      <p:sp>
        <p:nvSpPr>
          <p:cNvPr id="244753" name="Text Box 17"/>
          <p:cNvSpPr txBox="1">
            <a:spLocks noChangeArrowheads="1"/>
          </p:cNvSpPr>
          <p:nvPr/>
        </p:nvSpPr>
        <p:spPr bwMode="auto">
          <a:xfrm>
            <a:off x="1828800" y="37338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a:t>
            </a:r>
          </a:p>
        </p:txBody>
      </p:sp>
      <p:sp>
        <p:nvSpPr>
          <p:cNvPr id="244754" name="Text Box 18"/>
          <p:cNvSpPr txBox="1">
            <a:spLocks noChangeArrowheads="1"/>
          </p:cNvSpPr>
          <p:nvPr/>
        </p:nvSpPr>
        <p:spPr bwMode="auto">
          <a:xfrm>
            <a:off x="2667000" y="3886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a:t>
            </a:r>
          </a:p>
        </p:txBody>
      </p:sp>
      <p:sp>
        <p:nvSpPr>
          <p:cNvPr id="244755" name="Text Box 19"/>
          <p:cNvSpPr txBox="1">
            <a:spLocks noChangeArrowheads="1"/>
          </p:cNvSpPr>
          <p:nvPr/>
        </p:nvSpPr>
        <p:spPr bwMode="auto">
          <a:xfrm>
            <a:off x="3505200" y="37338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c</a:t>
            </a:r>
          </a:p>
        </p:txBody>
      </p:sp>
      <p:sp>
        <p:nvSpPr>
          <p:cNvPr id="244756" name="Text Box 20"/>
          <p:cNvSpPr txBox="1">
            <a:spLocks noChangeArrowheads="1"/>
          </p:cNvSpPr>
          <p:nvPr/>
        </p:nvSpPr>
        <p:spPr bwMode="auto">
          <a:xfrm>
            <a:off x="4419600" y="3886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d</a:t>
            </a:r>
          </a:p>
        </p:txBody>
      </p:sp>
      <p:sp>
        <p:nvSpPr>
          <p:cNvPr id="244757" name="Text Box 21"/>
          <p:cNvSpPr txBox="1">
            <a:spLocks noChangeArrowheads="1"/>
          </p:cNvSpPr>
          <p:nvPr/>
        </p:nvSpPr>
        <p:spPr bwMode="auto">
          <a:xfrm>
            <a:off x="990600" y="4114800"/>
            <a:ext cx="609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P</a:t>
            </a:r>
            <a:r>
              <a:rPr lang="en-US" sz="2400" baseline="-25000"/>
              <a:t>W</a:t>
            </a:r>
            <a:endParaRPr lang="en-US" sz="2400"/>
          </a:p>
        </p:txBody>
      </p:sp>
      <p:sp>
        <p:nvSpPr>
          <p:cNvPr id="244758" name="AutoShape 22"/>
          <p:cNvSpPr>
            <a:spLocks/>
          </p:cNvSpPr>
          <p:nvPr/>
        </p:nvSpPr>
        <p:spPr bwMode="auto">
          <a:xfrm>
            <a:off x="990600" y="3581400"/>
            <a:ext cx="76200" cy="762000"/>
          </a:xfrm>
          <a:prstGeom prst="leftBrace">
            <a:avLst>
              <a:gd name="adj1" fmla="val 83333"/>
              <a:gd name="adj2" fmla="val 50000"/>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44759" name="Text Box 23"/>
          <p:cNvSpPr txBox="1">
            <a:spLocks noChangeArrowheads="1"/>
          </p:cNvSpPr>
          <p:nvPr/>
        </p:nvSpPr>
        <p:spPr bwMode="auto">
          <a:xfrm>
            <a:off x="152400" y="3733800"/>
            <a:ext cx="914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50%</a:t>
            </a:r>
          </a:p>
        </p:txBody>
      </p:sp>
      <p:sp>
        <p:nvSpPr>
          <p:cNvPr id="244763" name="Line 27"/>
          <p:cNvSpPr>
            <a:spLocks noChangeShapeType="1"/>
          </p:cNvSpPr>
          <p:nvPr/>
        </p:nvSpPr>
        <p:spPr bwMode="auto">
          <a:xfrm flipH="1">
            <a:off x="2286000" y="1752600"/>
            <a:ext cx="2133600" cy="3810000"/>
          </a:xfrm>
          <a:prstGeom prst="line">
            <a:avLst/>
          </a:prstGeom>
          <a:noFill/>
          <a:ln w="38100">
            <a:solidFill>
              <a:srgbClr val="FF0000"/>
            </a:solidFill>
            <a:prstDash val="lgDash"/>
            <a:round/>
            <a:headEnd/>
            <a:tailEnd/>
          </a:ln>
          <a:effectLst/>
        </p:spPr>
        <p:txBody>
          <a:bodyPr>
            <a:prstTxWarp prst="textNoShape">
              <a:avLst/>
            </a:prstTxWarp>
          </a:bodyPr>
          <a:lstStyle/>
          <a:p>
            <a:endParaRPr lang="en-US"/>
          </a:p>
        </p:txBody>
      </p:sp>
      <p:sp>
        <p:nvSpPr>
          <p:cNvPr id="244764" name="Text Box 28"/>
          <p:cNvSpPr txBox="1">
            <a:spLocks noChangeArrowheads="1"/>
          </p:cNvSpPr>
          <p:nvPr/>
        </p:nvSpPr>
        <p:spPr bwMode="auto">
          <a:xfrm>
            <a:off x="4419600" y="1600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solidFill>
                  <a:srgbClr val="FF0000"/>
                </a:solidFill>
              </a:rPr>
              <a:t>S</a:t>
            </a:r>
            <a:r>
              <a:rPr lang="en-US" sz="2400">
                <a:solidFill>
                  <a:srgbClr val="FF0000"/>
                </a:solidFill>
                <a:ea typeface="Arial" pitchFamily="-65" charset="0"/>
                <a:cs typeface="Arial" pitchFamily="-65" charset="0"/>
              </a:rPr>
              <a:t>′</a:t>
            </a:r>
          </a:p>
        </p:txBody>
      </p:sp>
      <p:sp>
        <p:nvSpPr>
          <p:cNvPr id="244765" name="Text Box 29"/>
          <p:cNvSpPr txBox="1">
            <a:spLocks noChangeArrowheads="1"/>
          </p:cNvSpPr>
          <p:nvPr/>
        </p:nvSpPr>
        <p:spPr bwMode="auto">
          <a:xfrm>
            <a:off x="5562600" y="1524000"/>
            <a:ext cx="2819400" cy="822325"/>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2400">
                <a:solidFill>
                  <a:srgbClr val="FF0000"/>
                </a:solidFill>
              </a:rPr>
              <a:t>Production subsidy shifts S to S</a:t>
            </a:r>
            <a:r>
              <a:rPr lang="en-US" sz="2400">
                <a:solidFill>
                  <a:srgbClr val="FF0000"/>
                </a:solidFill>
                <a:ea typeface="Arial" pitchFamily="-65" charset="0"/>
                <a:cs typeface="Arial" pitchFamily="-65" charset="0"/>
              </a:rPr>
              <a:t>′</a:t>
            </a:r>
          </a:p>
        </p:txBody>
      </p:sp>
      <p:sp>
        <p:nvSpPr>
          <p:cNvPr id="244766" name="Line 30"/>
          <p:cNvSpPr>
            <a:spLocks noChangeShapeType="1"/>
          </p:cNvSpPr>
          <p:nvPr/>
        </p:nvSpPr>
        <p:spPr bwMode="auto">
          <a:xfrm>
            <a:off x="3962400" y="1905000"/>
            <a:ext cx="304800" cy="76200"/>
          </a:xfrm>
          <a:prstGeom prst="line">
            <a:avLst/>
          </a:prstGeom>
          <a:noFill/>
          <a:ln w="28575">
            <a:solidFill>
              <a:srgbClr val="FF0000"/>
            </a:solidFill>
            <a:round/>
            <a:headEnd/>
            <a:tailEnd type="triangle" w="lg" len="lg"/>
          </a:ln>
          <a:effectLst/>
        </p:spPr>
        <p:txBody>
          <a:bodyPr>
            <a:prstTxWarp prst="textNoShape">
              <a:avLst/>
            </a:prstTxWarp>
          </a:bodyPr>
          <a:lstStyle/>
          <a:p>
            <a:endParaRPr lang="en-US"/>
          </a:p>
        </p:txBody>
      </p:sp>
      <p:sp>
        <p:nvSpPr>
          <p:cNvPr id="244767" name="Line 31"/>
          <p:cNvSpPr>
            <a:spLocks noChangeShapeType="1"/>
          </p:cNvSpPr>
          <p:nvPr/>
        </p:nvSpPr>
        <p:spPr bwMode="auto">
          <a:xfrm>
            <a:off x="2133600" y="5181600"/>
            <a:ext cx="304800" cy="76200"/>
          </a:xfrm>
          <a:prstGeom prst="line">
            <a:avLst/>
          </a:prstGeom>
          <a:noFill/>
          <a:ln w="28575">
            <a:solidFill>
              <a:srgbClr val="FF0000"/>
            </a:solidFill>
            <a:round/>
            <a:headEnd/>
            <a:tailEnd type="triangle" w="lg" len="lg"/>
          </a:ln>
          <a:effectLst/>
        </p:spPr>
        <p:txBody>
          <a:bodyPr>
            <a:prstTxWarp prst="textNoShape">
              <a:avLst/>
            </a:prstTxWarp>
          </a:bodyPr>
          <a:lstStyle/>
          <a:p>
            <a:endParaRPr lang="en-US"/>
          </a:p>
        </p:txBody>
      </p:sp>
      <p:sp>
        <p:nvSpPr>
          <p:cNvPr id="244773" name="Text Box 37"/>
          <p:cNvSpPr txBox="1">
            <a:spLocks noChangeArrowheads="1"/>
          </p:cNvSpPr>
          <p:nvPr/>
        </p:nvSpPr>
        <p:spPr bwMode="auto">
          <a:xfrm>
            <a:off x="5576888" y="2511425"/>
            <a:ext cx="2819400" cy="822325"/>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2400">
                <a:solidFill>
                  <a:srgbClr val="FF0000"/>
                </a:solidFill>
              </a:rPr>
              <a:t>Effects are same as before</a:t>
            </a:r>
            <a:endParaRPr lang="en-US" sz="2400">
              <a:solidFill>
                <a:srgbClr val="FF0000"/>
              </a:solidFill>
              <a:ea typeface="Arial" pitchFamily="-65" charset="0"/>
              <a:cs typeface="Arial" pitchFamily="-6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476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476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476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476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47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47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63" grpId="0" animBg="1"/>
      <p:bldP spid="244764" grpId="0"/>
      <p:bldP spid="244765" grpId="0"/>
      <p:bldP spid="244766" grpId="0" animBg="1"/>
      <p:bldP spid="244767" grpId="0" animBg="1"/>
      <p:bldP spid="24477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2334056-F8F3-7A4A-88DA-85E32C751876}" type="slidenum">
              <a:rPr lang="en-US"/>
              <a:pPr/>
              <a:t>36</a:t>
            </a:fld>
            <a:endParaRPr lang="en-US"/>
          </a:p>
        </p:txBody>
      </p:sp>
      <p:sp>
        <p:nvSpPr>
          <p:cNvPr id="65538" name="Rectangle 2"/>
          <p:cNvSpPr>
            <a:spLocks noGrp="1" noChangeArrowheads="1"/>
          </p:cNvSpPr>
          <p:nvPr>
            <p:ph type="title"/>
          </p:nvPr>
        </p:nvSpPr>
        <p:spPr/>
        <p:txBody>
          <a:bodyPr/>
          <a:lstStyle/>
          <a:p>
            <a:r>
              <a:rPr lang="en-US"/>
              <a:t>Outline: Reasons for Protection</a:t>
            </a:r>
          </a:p>
        </p:txBody>
      </p:sp>
      <p:sp>
        <p:nvSpPr>
          <p:cNvPr id="65539" name="Rectangle 3"/>
          <p:cNvSpPr>
            <a:spLocks noGrp="1" noChangeArrowheads="1"/>
          </p:cNvSpPr>
          <p:nvPr>
            <p:ph type="body" idx="1"/>
          </p:nvPr>
        </p:nvSpPr>
        <p:spPr>
          <a:xfrm>
            <a:off x="457200" y="1600200"/>
            <a:ext cx="8229600" cy="4876800"/>
          </a:xfrm>
        </p:spPr>
        <p:txBody>
          <a:bodyPr/>
          <a:lstStyle/>
          <a:p>
            <a:pPr>
              <a:lnSpc>
                <a:spcPct val="80000"/>
              </a:lnSpc>
            </a:pPr>
            <a:r>
              <a:rPr lang="en-US" sz="2000" dirty="0">
                <a:solidFill>
                  <a:srgbClr val="BFBFBF"/>
                </a:solidFill>
              </a:rPr>
              <a:t>Reasons that DO NOT Make Economic Sense</a:t>
            </a:r>
          </a:p>
          <a:p>
            <a:pPr lvl="1">
              <a:lnSpc>
                <a:spcPct val="80000"/>
              </a:lnSpc>
            </a:pPr>
            <a:r>
              <a:rPr lang="en-US" sz="1800" dirty="0">
                <a:solidFill>
                  <a:srgbClr val="BFBFBF"/>
                </a:solidFill>
              </a:rPr>
              <a:t>Pauper Labor</a:t>
            </a:r>
          </a:p>
          <a:p>
            <a:pPr lvl="1">
              <a:lnSpc>
                <a:spcPct val="80000"/>
              </a:lnSpc>
            </a:pPr>
            <a:r>
              <a:rPr lang="en-US" sz="1800" dirty="0">
                <a:solidFill>
                  <a:srgbClr val="BFBFBF"/>
                </a:solidFill>
              </a:rPr>
              <a:t>Fairness</a:t>
            </a:r>
          </a:p>
          <a:p>
            <a:pPr lvl="1">
              <a:lnSpc>
                <a:spcPct val="80000"/>
              </a:lnSpc>
            </a:pPr>
            <a:r>
              <a:rPr lang="en-US" sz="1800" dirty="0">
                <a:solidFill>
                  <a:srgbClr val="BFBFBF"/>
                </a:solidFill>
              </a:rPr>
              <a:t>Patriotism</a:t>
            </a:r>
          </a:p>
          <a:p>
            <a:pPr lvl="1">
              <a:lnSpc>
                <a:spcPct val="80000"/>
              </a:lnSpc>
            </a:pPr>
            <a:r>
              <a:rPr lang="en-US" sz="1800" dirty="0">
                <a:solidFill>
                  <a:srgbClr val="BFBFBF"/>
                </a:solidFill>
              </a:rPr>
              <a:t>Retaliation</a:t>
            </a:r>
          </a:p>
          <a:p>
            <a:pPr>
              <a:lnSpc>
                <a:spcPct val="80000"/>
              </a:lnSpc>
            </a:pPr>
            <a:r>
              <a:rPr lang="en-US" sz="2000" dirty="0">
                <a:solidFill>
                  <a:srgbClr val="BFBFBF"/>
                </a:solidFill>
              </a:rPr>
              <a:t>Reasons the DO Make Economic Sense, with Counter-Arguments</a:t>
            </a:r>
          </a:p>
          <a:p>
            <a:pPr lvl="1">
              <a:lnSpc>
                <a:spcPct val="80000"/>
              </a:lnSpc>
            </a:pPr>
            <a:r>
              <a:rPr lang="en-US" sz="1800" dirty="0">
                <a:solidFill>
                  <a:srgbClr val="BFBFBF"/>
                </a:solidFill>
              </a:rPr>
              <a:t>Revenue</a:t>
            </a:r>
          </a:p>
          <a:p>
            <a:pPr lvl="1">
              <a:lnSpc>
                <a:spcPct val="80000"/>
              </a:lnSpc>
            </a:pPr>
            <a:r>
              <a:rPr lang="en-US" sz="1800" dirty="0">
                <a:solidFill>
                  <a:srgbClr val="BFBFBF"/>
                </a:solidFill>
              </a:rPr>
              <a:t>Optimal Tariff</a:t>
            </a:r>
          </a:p>
          <a:p>
            <a:pPr lvl="1">
              <a:lnSpc>
                <a:spcPct val="80000"/>
              </a:lnSpc>
            </a:pPr>
            <a:r>
              <a:rPr lang="en-US" sz="1800" dirty="0">
                <a:solidFill>
                  <a:srgbClr val="BFBFBF"/>
                </a:solidFill>
              </a:rPr>
              <a:t>Infant Industry</a:t>
            </a:r>
          </a:p>
          <a:p>
            <a:pPr lvl="1">
              <a:lnSpc>
                <a:spcPct val="80000"/>
              </a:lnSpc>
            </a:pPr>
            <a:r>
              <a:rPr lang="en-US" sz="1800" dirty="0">
                <a:solidFill>
                  <a:srgbClr val="BFBFBF"/>
                </a:solidFill>
              </a:rPr>
              <a:t>National Security</a:t>
            </a:r>
          </a:p>
          <a:p>
            <a:pPr lvl="1">
              <a:lnSpc>
                <a:spcPct val="80000"/>
              </a:lnSpc>
            </a:pPr>
            <a:r>
              <a:rPr lang="en-US" sz="1800" dirty="0">
                <a:solidFill>
                  <a:srgbClr val="BFBFBF"/>
                </a:solidFill>
              </a:rPr>
              <a:t>Culture</a:t>
            </a:r>
          </a:p>
          <a:p>
            <a:pPr lvl="1">
              <a:lnSpc>
                <a:spcPct val="80000"/>
              </a:lnSpc>
            </a:pPr>
            <a:r>
              <a:rPr lang="en-US" sz="1800" dirty="0">
                <a:solidFill>
                  <a:srgbClr val="BFBFBF"/>
                </a:solidFill>
              </a:rPr>
              <a:t>Unfair Trade</a:t>
            </a:r>
          </a:p>
          <a:p>
            <a:pPr lvl="1">
              <a:lnSpc>
                <a:spcPct val="80000"/>
              </a:lnSpc>
            </a:pPr>
            <a:r>
              <a:rPr lang="en-US" sz="1800" dirty="0">
                <a:solidFill>
                  <a:srgbClr val="BFBFBF"/>
                </a:solidFill>
              </a:rPr>
              <a:t>Protect Favored Industry</a:t>
            </a:r>
          </a:p>
          <a:p>
            <a:pPr lvl="1">
              <a:lnSpc>
                <a:spcPct val="80000"/>
              </a:lnSpc>
            </a:pPr>
            <a:r>
              <a:rPr lang="en-US" sz="1800" dirty="0">
                <a:solidFill>
                  <a:srgbClr val="BFBFBF"/>
                </a:solidFill>
              </a:rPr>
              <a:t>Retaliation…</a:t>
            </a:r>
          </a:p>
          <a:p>
            <a:pPr>
              <a:lnSpc>
                <a:spcPct val="80000"/>
              </a:lnSpc>
            </a:pPr>
            <a:r>
              <a:rPr lang="en-US" sz="2000" dirty="0">
                <a:solidFill>
                  <a:srgbClr val="BFBFBF"/>
                </a:solidFill>
              </a:rPr>
              <a:t>Production Subsidy versus Tariff</a:t>
            </a:r>
          </a:p>
          <a:p>
            <a:pPr>
              <a:lnSpc>
                <a:spcPct val="80000"/>
              </a:lnSpc>
            </a:pPr>
            <a:r>
              <a:rPr lang="en-US" sz="2000" dirty="0"/>
              <a:t>Why Aren’t Tariffs Higher?</a:t>
            </a:r>
          </a:p>
          <a:p>
            <a:pPr lvl="1">
              <a:lnSpc>
                <a:spcPct val="80000"/>
              </a:lnSpc>
            </a:pPr>
            <a:endParaRPr lang="en-US" sz="1800" dirty="0"/>
          </a:p>
        </p:txBody>
      </p:sp>
      <p:sp>
        <p:nvSpPr>
          <p:cNvPr id="6" name="Rectangle 5"/>
          <p:cNvSpPr/>
          <p:nvPr/>
        </p:nvSpPr>
        <p:spPr>
          <a:xfrm>
            <a:off x="0" y="0"/>
            <a:ext cx="9144000" cy="6858000"/>
          </a:xfrm>
          <a:prstGeom prst="rect">
            <a:avLst/>
          </a:prstGeom>
          <a:noFill/>
          <a:ln w="38100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1711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ABABE48-D92A-D64C-B9EA-F056A1915E0F}" type="slidenum">
              <a:rPr lang="en-US"/>
              <a:pPr/>
              <a:t>37</a:t>
            </a:fld>
            <a:endParaRPr lang="en-US"/>
          </a:p>
        </p:txBody>
      </p:sp>
      <p:sp>
        <p:nvSpPr>
          <p:cNvPr id="243714" name="Rectangle 2"/>
          <p:cNvSpPr>
            <a:spLocks noGrp="1" noChangeArrowheads="1"/>
          </p:cNvSpPr>
          <p:nvPr>
            <p:ph type="title"/>
          </p:nvPr>
        </p:nvSpPr>
        <p:spPr/>
        <p:txBody>
          <a:bodyPr/>
          <a:lstStyle/>
          <a:p>
            <a:r>
              <a:rPr lang="en-US" sz="4000" dirty="0"/>
              <a:t>Why Aren’t Tariffs Higher?</a:t>
            </a:r>
          </a:p>
        </p:txBody>
      </p:sp>
      <p:sp>
        <p:nvSpPr>
          <p:cNvPr id="243715" name="Rectangle 3"/>
          <p:cNvSpPr>
            <a:spLocks noGrp="1" noChangeArrowheads="1"/>
          </p:cNvSpPr>
          <p:nvPr>
            <p:ph type="body" idx="1"/>
          </p:nvPr>
        </p:nvSpPr>
        <p:spPr/>
        <p:txBody>
          <a:bodyPr/>
          <a:lstStyle/>
          <a:p>
            <a:r>
              <a:rPr lang="en-US" dirty="0"/>
              <a:t>With all these reasons for protection (albeit, not very good ones), why are US tariffs on average so small:  only 2-3%? </a:t>
            </a:r>
          </a:p>
          <a:p>
            <a:pPr marL="0" indent="0">
              <a:buNone/>
            </a:pPr>
            <a:r>
              <a:rPr lang="en-US" dirty="0"/>
              <a:t>	(See Magee)</a:t>
            </a:r>
          </a:p>
        </p:txBody>
      </p:sp>
    </p:spTree>
    <p:extLst>
      <p:ext uri="{BB962C8B-B14F-4D97-AF65-F5344CB8AC3E}">
        <p14:creationId xmlns:p14="http://schemas.microsoft.com/office/powerpoint/2010/main" val="9998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3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ABABE48-D92A-D64C-B9EA-F056A1915E0F}" type="slidenum">
              <a:rPr lang="en-US"/>
              <a:pPr/>
              <a:t>38</a:t>
            </a:fld>
            <a:endParaRPr lang="en-US"/>
          </a:p>
        </p:txBody>
      </p:sp>
      <p:sp>
        <p:nvSpPr>
          <p:cNvPr id="243714" name="Rectangle 2"/>
          <p:cNvSpPr>
            <a:spLocks noGrp="1" noChangeArrowheads="1"/>
          </p:cNvSpPr>
          <p:nvPr>
            <p:ph type="title"/>
          </p:nvPr>
        </p:nvSpPr>
        <p:spPr/>
        <p:txBody>
          <a:bodyPr/>
          <a:lstStyle/>
          <a:p>
            <a:r>
              <a:rPr lang="en-US" sz="4000" dirty="0"/>
              <a:t>Why Aren’t Tariffs Higher?</a:t>
            </a:r>
          </a:p>
        </p:txBody>
      </p:sp>
      <p:sp>
        <p:nvSpPr>
          <p:cNvPr id="243715" name="Rectangle 3"/>
          <p:cNvSpPr>
            <a:spLocks noGrp="1" noChangeArrowheads="1"/>
          </p:cNvSpPr>
          <p:nvPr>
            <p:ph type="body" idx="1"/>
          </p:nvPr>
        </p:nvSpPr>
        <p:spPr/>
        <p:txBody>
          <a:bodyPr/>
          <a:lstStyle/>
          <a:p>
            <a:r>
              <a:rPr lang="en-US" dirty="0"/>
              <a:t>How do reasons for protection become protection?</a:t>
            </a:r>
          </a:p>
          <a:p>
            <a:pPr lvl="1"/>
            <a:r>
              <a:rPr lang="en-US" dirty="0"/>
              <a:t>Politicians balance</a:t>
            </a:r>
          </a:p>
          <a:p>
            <a:pPr lvl="2"/>
            <a:r>
              <a:rPr lang="en-US" dirty="0"/>
              <a:t>Contributions from those who would benefit from protection</a:t>
            </a:r>
          </a:p>
          <a:p>
            <a:pPr marL="914400" lvl="2" indent="0">
              <a:buNone/>
            </a:pPr>
            <a:r>
              <a:rPr lang="en-US" dirty="0"/>
              <a:t>against</a:t>
            </a:r>
          </a:p>
          <a:p>
            <a:pPr lvl="2"/>
            <a:r>
              <a:rPr lang="en-US" dirty="0"/>
              <a:t>Their perception of the benefits to society</a:t>
            </a:r>
          </a:p>
          <a:p>
            <a:pPr lvl="1"/>
            <a:r>
              <a:rPr lang="en-US" dirty="0"/>
              <a:t>Result is said to be “Protection for Sale”</a:t>
            </a:r>
          </a:p>
        </p:txBody>
      </p:sp>
    </p:spTree>
    <p:extLst>
      <p:ext uri="{BB962C8B-B14F-4D97-AF65-F5344CB8AC3E}">
        <p14:creationId xmlns:p14="http://schemas.microsoft.com/office/powerpoint/2010/main" val="111090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37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37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371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371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3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ABABE48-D92A-D64C-B9EA-F056A1915E0F}" type="slidenum">
              <a:rPr lang="en-US"/>
              <a:pPr/>
              <a:t>39</a:t>
            </a:fld>
            <a:endParaRPr lang="en-US"/>
          </a:p>
        </p:txBody>
      </p:sp>
      <p:sp>
        <p:nvSpPr>
          <p:cNvPr id="243714" name="Rectangle 2"/>
          <p:cNvSpPr>
            <a:spLocks noGrp="1" noChangeArrowheads="1"/>
          </p:cNvSpPr>
          <p:nvPr>
            <p:ph type="title"/>
          </p:nvPr>
        </p:nvSpPr>
        <p:spPr/>
        <p:txBody>
          <a:bodyPr/>
          <a:lstStyle/>
          <a:p>
            <a:r>
              <a:rPr lang="en-US" sz="4000" dirty="0"/>
              <a:t>Why Aren’t Tariffs Higher?</a:t>
            </a:r>
          </a:p>
        </p:txBody>
      </p:sp>
      <p:sp>
        <p:nvSpPr>
          <p:cNvPr id="243715" name="Rectangle 3"/>
          <p:cNvSpPr>
            <a:spLocks noGrp="1" noChangeArrowheads="1"/>
          </p:cNvSpPr>
          <p:nvPr>
            <p:ph type="body" idx="1"/>
          </p:nvPr>
        </p:nvSpPr>
        <p:spPr/>
        <p:txBody>
          <a:bodyPr/>
          <a:lstStyle/>
          <a:p>
            <a:r>
              <a:rPr lang="en-US" sz="2400" dirty="0"/>
              <a:t>Magee lists 6 possible reasons why tariffs are not higher:</a:t>
            </a:r>
          </a:p>
          <a:p>
            <a:pPr marL="914400" lvl="1" indent="-457200">
              <a:buFont typeface="+mj-lt"/>
              <a:buAutoNum type="arabicPeriod"/>
            </a:pPr>
            <a:r>
              <a:rPr lang="en-US" sz="2000" dirty="0"/>
              <a:t>Politicians are not responsive to lobbying efforts</a:t>
            </a:r>
          </a:p>
          <a:p>
            <a:pPr marL="914400" lvl="1" indent="-457200">
              <a:buFont typeface="+mj-lt"/>
              <a:buAutoNum type="arabicPeriod"/>
            </a:pPr>
            <a:r>
              <a:rPr lang="en-US" sz="2000" dirty="0"/>
              <a:t>Welfare costs of tariffs are higher than traditionally measured</a:t>
            </a:r>
          </a:p>
          <a:p>
            <a:pPr marL="914400" lvl="1" indent="-457200">
              <a:buFont typeface="+mj-lt"/>
              <a:buAutoNum type="arabicPeriod"/>
            </a:pPr>
            <a:r>
              <a:rPr lang="en-US" sz="2000" dirty="0"/>
              <a:t>The GATT was successful in reducing trade barriers</a:t>
            </a:r>
          </a:p>
          <a:p>
            <a:pPr marL="914400" lvl="1" indent="-457200">
              <a:buFont typeface="+mj-lt"/>
              <a:buAutoNum type="arabicPeriod"/>
            </a:pPr>
            <a:r>
              <a:rPr lang="en-US" sz="2000" dirty="0"/>
              <a:t>Free riding by firms hinders lobby organization</a:t>
            </a:r>
          </a:p>
          <a:p>
            <a:pPr marL="914400" lvl="1" indent="-457200">
              <a:buFont typeface="+mj-lt"/>
              <a:buAutoNum type="arabicPeriod"/>
            </a:pPr>
            <a:r>
              <a:rPr lang="en-US" sz="2000" dirty="0"/>
              <a:t>Users of imported goods lobby against tariffs</a:t>
            </a:r>
          </a:p>
          <a:p>
            <a:pPr marL="914400" lvl="1" indent="-457200">
              <a:buFont typeface="+mj-lt"/>
              <a:buAutoNum type="arabicPeriod"/>
            </a:pPr>
            <a:r>
              <a:rPr lang="en-US" sz="2000" dirty="0"/>
              <a:t>Protection is given, but by non-tariff barriers, which are high</a:t>
            </a:r>
          </a:p>
          <a:p>
            <a:r>
              <a:rPr lang="en-US" sz="2400" dirty="0"/>
              <a:t>Magee’s view of the evidence</a:t>
            </a:r>
          </a:p>
          <a:p>
            <a:pPr lvl="1"/>
            <a:r>
              <a:rPr lang="en-US" sz="2000" dirty="0"/>
              <a:t>#1, 5 not important</a:t>
            </a:r>
          </a:p>
          <a:p>
            <a:pPr lvl="1"/>
            <a:r>
              <a:rPr lang="en-US" sz="2000" dirty="0"/>
              <a:t>#2, 3, 4 play a small role</a:t>
            </a:r>
          </a:p>
          <a:p>
            <a:pPr lvl="1"/>
            <a:r>
              <a:rPr lang="en-US" sz="2000" dirty="0"/>
              <a:t>#6 is most important:  actual protection is much higher than tariffs</a:t>
            </a:r>
          </a:p>
          <a:p>
            <a:pPr lvl="1"/>
            <a:endParaRPr lang="en-US" sz="2000" dirty="0"/>
          </a:p>
          <a:p>
            <a:pPr lvl="1"/>
            <a:endParaRPr lang="en-US" dirty="0"/>
          </a:p>
        </p:txBody>
      </p:sp>
      <p:sp>
        <p:nvSpPr>
          <p:cNvPr id="2" name="TextBox 1"/>
          <p:cNvSpPr txBox="1"/>
          <p:nvPr/>
        </p:nvSpPr>
        <p:spPr>
          <a:xfrm>
            <a:off x="905933" y="2002367"/>
            <a:ext cx="389850" cy="461665"/>
          </a:xfrm>
          <a:prstGeom prst="rect">
            <a:avLst/>
          </a:prstGeom>
          <a:noFill/>
        </p:spPr>
        <p:txBody>
          <a:bodyPr wrap="none" rtlCol="0">
            <a:spAutoFit/>
          </a:bodyPr>
          <a:lstStyle/>
          <a:p>
            <a:r>
              <a:rPr lang="en-US" sz="2400" dirty="0">
                <a:solidFill>
                  <a:srgbClr val="FF0000"/>
                </a:solidFill>
                <a:latin typeface="Zapf Dingbats"/>
                <a:ea typeface="Zapf Dingbats"/>
                <a:cs typeface="Zapf Dingbats"/>
                <a:sym typeface="Zapf Dingbats"/>
              </a:rPr>
              <a:t>✗</a:t>
            </a:r>
            <a:endParaRPr lang="en-US" sz="2400" dirty="0">
              <a:solidFill>
                <a:srgbClr val="FF0000"/>
              </a:solidFill>
            </a:endParaRPr>
          </a:p>
        </p:txBody>
      </p:sp>
      <p:sp>
        <p:nvSpPr>
          <p:cNvPr id="8" name="TextBox 7"/>
          <p:cNvSpPr txBox="1"/>
          <p:nvPr/>
        </p:nvSpPr>
        <p:spPr>
          <a:xfrm>
            <a:off x="719666" y="2362200"/>
            <a:ext cx="417001" cy="461665"/>
          </a:xfrm>
          <a:prstGeom prst="rect">
            <a:avLst/>
          </a:prstGeom>
          <a:noFill/>
        </p:spPr>
        <p:txBody>
          <a:bodyPr wrap="none" rtlCol="0">
            <a:spAutoFit/>
          </a:bodyPr>
          <a:lstStyle/>
          <a:p>
            <a:r>
              <a:rPr lang="en-US" sz="2400" dirty="0">
                <a:solidFill>
                  <a:srgbClr val="FF6600"/>
                </a:solidFill>
                <a:latin typeface="Zapf Dingbats"/>
                <a:ea typeface="Zapf Dingbats"/>
                <a:cs typeface="Zapf Dingbats"/>
                <a:sym typeface="Zapf Dingbats"/>
              </a:rPr>
              <a:t>✓</a:t>
            </a:r>
            <a:endParaRPr lang="en-US" sz="2400" dirty="0">
              <a:solidFill>
                <a:srgbClr val="FF6600"/>
              </a:solidFill>
            </a:endParaRPr>
          </a:p>
        </p:txBody>
      </p:sp>
      <p:sp>
        <p:nvSpPr>
          <p:cNvPr id="9" name="TextBox 8"/>
          <p:cNvSpPr txBox="1"/>
          <p:nvPr/>
        </p:nvSpPr>
        <p:spPr>
          <a:xfrm>
            <a:off x="249766" y="3810000"/>
            <a:ext cx="881672" cy="461665"/>
          </a:xfrm>
          <a:prstGeom prst="rect">
            <a:avLst/>
          </a:prstGeom>
          <a:noFill/>
        </p:spPr>
        <p:txBody>
          <a:bodyPr wrap="none" rtlCol="0">
            <a:spAutoFit/>
          </a:bodyPr>
          <a:lstStyle/>
          <a:p>
            <a:r>
              <a:rPr lang="en-US" sz="2400" dirty="0">
                <a:solidFill>
                  <a:srgbClr val="008000"/>
                </a:solidFill>
                <a:latin typeface="Zapf Dingbats"/>
                <a:ea typeface="Zapf Dingbats"/>
                <a:cs typeface="Zapf Dingbats"/>
                <a:sym typeface="Zapf Dingbats"/>
              </a:rPr>
              <a:t>✓✓✓</a:t>
            </a:r>
            <a:endParaRPr lang="en-US" sz="2400" dirty="0">
              <a:solidFill>
                <a:srgbClr val="008000"/>
              </a:solidFill>
            </a:endParaRPr>
          </a:p>
        </p:txBody>
      </p:sp>
      <p:sp>
        <p:nvSpPr>
          <p:cNvPr id="10" name="TextBox 9"/>
          <p:cNvSpPr txBox="1"/>
          <p:nvPr/>
        </p:nvSpPr>
        <p:spPr>
          <a:xfrm>
            <a:off x="905933" y="3458633"/>
            <a:ext cx="389850" cy="461665"/>
          </a:xfrm>
          <a:prstGeom prst="rect">
            <a:avLst/>
          </a:prstGeom>
          <a:noFill/>
        </p:spPr>
        <p:txBody>
          <a:bodyPr wrap="none" rtlCol="0">
            <a:spAutoFit/>
          </a:bodyPr>
          <a:lstStyle/>
          <a:p>
            <a:r>
              <a:rPr lang="en-US" sz="2400" dirty="0">
                <a:solidFill>
                  <a:srgbClr val="FF0000"/>
                </a:solidFill>
                <a:latin typeface="Zapf Dingbats"/>
                <a:ea typeface="Zapf Dingbats"/>
                <a:cs typeface="Zapf Dingbats"/>
                <a:sym typeface="Zapf Dingbats"/>
              </a:rPr>
              <a:t>✗</a:t>
            </a:r>
            <a:endParaRPr lang="en-US" sz="2400" dirty="0">
              <a:solidFill>
                <a:srgbClr val="FF0000"/>
              </a:solidFill>
            </a:endParaRPr>
          </a:p>
        </p:txBody>
      </p:sp>
      <p:sp>
        <p:nvSpPr>
          <p:cNvPr id="11" name="TextBox 10"/>
          <p:cNvSpPr txBox="1"/>
          <p:nvPr/>
        </p:nvSpPr>
        <p:spPr>
          <a:xfrm>
            <a:off x="728133" y="2692400"/>
            <a:ext cx="417001" cy="461665"/>
          </a:xfrm>
          <a:prstGeom prst="rect">
            <a:avLst/>
          </a:prstGeom>
          <a:noFill/>
        </p:spPr>
        <p:txBody>
          <a:bodyPr wrap="none" rtlCol="0">
            <a:spAutoFit/>
          </a:bodyPr>
          <a:lstStyle/>
          <a:p>
            <a:r>
              <a:rPr lang="en-US" sz="2400" dirty="0">
                <a:solidFill>
                  <a:srgbClr val="FF6600"/>
                </a:solidFill>
                <a:latin typeface="Zapf Dingbats"/>
                <a:ea typeface="Zapf Dingbats"/>
                <a:cs typeface="Zapf Dingbats"/>
                <a:sym typeface="Zapf Dingbats"/>
              </a:rPr>
              <a:t>✓</a:t>
            </a:r>
            <a:endParaRPr lang="en-US" sz="2400" dirty="0">
              <a:solidFill>
                <a:srgbClr val="FF6600"/>
              </a:solidFill>
            </a:endParaRPr>
          </a:p>
        </p:txBody>
      </p:sp>
      <p:sp>
        <p:nvSpPr>
          <p:cNvPr id="12" name="TextBox 11"/>
          <p:cNvSpPr txBox="1"/>
          <p:nvPr/>
        </p:nvSpPr>
        <p:spPr>
          <a:xfrm>
            <a:off x="736600" y="3073401"/>
            <a:ext cx="417001" cy="461665"/>
          </a:xfrm>
          <a:prstGeom prst="rect">
            <a:avLst/>
          </a:prstGeom>
          <a:noFill/>
        </p:spPr>
        <p:txBody>
          <a:bodyPr wrap="none" rtlCol="0">
            <a:spAutoFit/>
          </a:bodyPr>
          <a:lstStyle/>
          <a:p>
            <a:r>
              <a:rPr lang="en-US" sz="2400" dirty="0">
                <a:solidFill>
                  <a:srgbClr val="FF6600"/>
                </a:solidFill>
                <a:latin typeface="Zapf Dingbats"/>
                <a:ea typeface="Zapf Dingbats"/>
                <a:cs typeface="Zapf Dingbats"/>
                <a:sym typeface="Zapf Dingbats"/>
              </a:rPr>
              <a:t>✓</a:t>
            </a:r>
            <a:endParaRPr lang="en-US" sz="2400" dirty="0">
              <a:solidFill>
                <a:srgbClr val="FF6600"/>
              </a:solidFill>
            </a:endParaRPr>
          </a:p>
        </p:txBody>
      </p:sp>
    </p:spTree>
    <p:extLst>
      <p:ext uri="{BB962C8B-B14F-4D97-AF65-F5344CB8AC3E}">
        <p14:creationId xmlns:p14="http://schemas.microsoft.com/office/powerpoint/2010/main" val="91594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3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3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3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3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3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3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3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3715">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43715">
                                            <p:txEl>
                                              <p:pRg st="9" end="9"/>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43715">
                                            <p:txEl>
                                              <p:pRg st="10" end="10"/>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uiExpand="1" build="p"/>
      <p:bldP spid="2" grpId="0"/>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ooter Placeholder 4"/>
          <p:cNvSpPr>
            <a:spLocks noGrp="1"/>
          </p:cNvSpPr>
          <p:nvPr>
            <p:ph type="ftr" sz="quarter" idx="11"/>
          </p:nvPr>
        </p:nvSpPr>
        <p:spPr/>
        <p:txBody>
          <a:bodyPr/>
          <a:lstStyle/>
          <a:p>
            <a:r>
              <a:rPr lang="en-US"/>
              <a:t>Lecture 7: Reasons</a:t>
            </a:r>
          </a:p>
        </p:txBody>
      </p:sp>
      <p:sp>
        <p:nvSpPr>
          <p:cNvPr id="26" name="Slide Number Placeholder 5"/>
          <p:cNvSpPr>
            <a:spLocks noGrp="1"/>
          </p:cNvSpPr>
          <p:nvPr>
            <p:ph type="sldNum" sz="quarter" idx="12"/>
          </p:nvPr>
        </p:nvSpPr>
        <p:spPr/>
        <p:txBody>
          <a:bodyPr/>
          <a:lstStyle/>
          <a:p>
            <a:fld id="{25120576-A088-834A-885E-389E5A8CD3E3}" type="slidenum">
              <a:rPr lang="en-US"/>
              <a:pPr/>
              <a:t>4</a:t>
            </a:fld>
            <a:endParaRPr lang="en-US"/>
          </a:p>
        </p:txBody>
      </p:sp>
      <p:sp>
        <p:nvSpPr>
          <p:cNvPr id="210948" name="Rectangle 4"/>
          <p:cNvSpPr>
            <a:spLocks noGrp="1" noChangeArrowheads="1"/>
          </p:cNvSpPr>
          <p:nvPr>
            <p:ph type="title"/>
          </p:nvPr>
        </p:nvSpPr>
        <p:spPr/>
        <p:txBody>
          <a:bodyPr/>
          <a:lstStyle/>
          <a:p>
            <a:r>
              <a:rPr lang="en-US"/>
              <a:t>Recall Effects of Tariffs</a:t>
            </a:r>
          </a:p>
        </p:txBody>
      </p:sp>
      <p:sp>
        <p:nvSpPr>
          <p:cNvPr id="210949" name="Line 5"/>
          <p:cNvSpPr>
            <a:spLocks noChangeShapeType="1"/>
          </p:cNvSpPr>
          <p:nvPr/>
        </p:nvSpPr>
        <p:spPr bwMode="auto">
          <a:xfrm>
            <a:off x="2590800" y="1219200"/>
            <a:ext cx="0" cy="4572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10950" name="Line 6"/>
          <p:cNvSpPr>
            <a:spLocks noChangeShapeType="1"/>
          </p:cNvSpPr>
          <p:nvPr/>
        </p:nvSpPr>
        <p:spPr bwMode="auto">
          <a:xfrm>
            <a:off x="2590800" y="5791200"/>
            <a:ext cx="45720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10951" name="Line 7"/>
          <p:cNvSpPr>
            <a:spLocks noChangeShapeType="1"/>
          </p:cNvSpPr>
          <p:nvPr/>
        </p:nvSpPr>
        <p:spPr bwMode="auto">
          <a:xfrm flipH="1">
            <a:off x="3048000" y="1524000"/>
            <a:ext cx="2133600" cy="3810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10952" name="Line 8"/>
          <p:cNvSpPr>
            <a:spLocks noChangeShapeType="1"/>
          </p:cNvSpPr>
          <p:nvPr/>
        </p:nvSpPr>
        <p:spPr bwMode="auto">
          <a:xfrm>
            <a:off x="4191000" y="1524000"/>
            <a:ext cx="2438400" cy="38100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10954" name="Line 10"/>
          <p:cNvSpPr>
            <a:spLocks noChangeShapeType="1"/>
          </p:cNvSpPr>
          <p:nvPr/>
        </p:nvSpPr>
        <p:spPr bwMode="auto">
          <a:xfrm>
            <a:off x="2590800" y="4343400"/>
            <a:ext cx="43434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210955" name="Text Box 11"/>
          <p:cNvSpPr txBox="1">
            <a:spLocks noChangeArrowheads="1"/>
          </p:cNvSpPr>
          <p:nvPr/>
        </p:nvSpPr>
        <p:spPr bwMode="auto">
          <a:xfrm>
            <a:off x="5105400" y="1219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S</a:t>
            </a:r>
          </a:p>
        </p:txBody>
      </p:sp>
      <p:sp>
        <p:nvSpPr>
          <p:cNvPr id="210956" name="Text Box 12"/>
          <p:cNvSpPr txBox="1">
            <a:spLocks noChangeArrowheads="1"/>
          </p:cNvSpPr>
          <p:nvPr/>
        </p:nvSpPr>
        <p:spPr bwMode="auto">
          <a:xfrm>
            <a:off x="6553200" y="51054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D</a:t>
            </a:r>
          </a:p>
        </p:txBody>
      </p:sp>
      <p:sp>
        <p:nvSpPr>
          <p:cNvPr id="210958" name="Text Box 14"/>
          <p:cNvSpPr txBox="1">
            <a:spLocks noChangeArrowheads="1"/>
          </p:cNvSpPr>
          <p:nvPr/>
        </p:nvSpPr>
        <p:spPr bwMode="auto">
          <a:xfrm>
            <a:off x="2133600" y="1143000"/>
            <a:ext cx="609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P</a:t>
            </a:r>
          </a:p>
        </p:txBody>
      </p:sp>
      <p:sp>
        <p:nvSpPr>
          <p:cNvPr id="210959" name="Line 15"/>
          <p:cNvSpPr>
            <a:spLocks noChangeShapeType="1"/>
          </p:cNvSpPr>
          <p:nvPr/>
        </p:nvSpPr>
        <p:spPr bwMode="auto">
          <a:xfrm>
            <a:off x="3598863" y="4343400"/>
            <a:ext cx="0" cy="1447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10960" name="Line 16"/>
          <p:cNvSpPr>
            <a:spLocks noChangeShapeType="1"/>
          </p:cNvSpPr>
          <p:nvPr/>
        </p:nvSpPr>
        <p:spPr bwMode="auto">
          <a:xfrm>
            <a:off x="5973763" y="4343400"/>
            <a:ext cx="0" cy="1447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10961" name="Line 17"/>
          <p:cNvSpPr>
            <a:spLocks noChangeShapeType="1"/>
          </p:cNvSpPr>
          <p:nvPr/>
        </p:nvSpPr>
        <p:spPr bwMode="auto">
          <a:xfrm>
            <a:off x="2590800" y="3581400"/>
            <a:ext cx="4343400" cy="0"/>
          </a:xfrm>
          <a:prstGeom prst="line">
            <a:avLst/>
          </a:prstGeom>
          <a:noFill/>
          <a:ln w="38100">
            <a:solidFill>
              <a:schemeClr val="tx1"/>
            </a:solidFill>
            <a:prstDash val="lgDash"/>
            <a:round/>
            <a:headEnd/>
            <a:tailEnd/>
          </a:ln>
          <a:effectLst/>
        </p:spPr>
        <p:txBody>
          <a:bodyPr>
            <a:prstTxWarp prst="textNoShape">
              <a:avLst/>
            </a:prstTxWarp>
          </a:bodyPr>
          <a:lstStyle/>
          <a:p>
            <a:endParaRPr lang="en-US"/>
          </a:p>
        </p:txBody>
      </p:sp>
      <p:sp>
        <p:nvSpPr>
          <p:cNvPr id="210962" name="Line 18"/>
          <p:cNvSpPr>
            <a:spLocks noChangeShapeType="1"/>
          </p:cNvSpPr>
          <p:nvPr/>
        </p:nvSpPr>
        <p:spPr bwMode="auto">
          <a:xfrm>
            <a:off x="4038600" y="3581400"/>
            <a:ext cx="0" cy="2209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10963" name="Line 19"/>
          <p:cNvSpPr>
            <a:spLocks noChangeShapeType="1"/>
          </p:cNvSpPr>
          <p:nvPr/>
        </p:nvSpPr>
        <p:spPr bwMode="auto">
          <a:xfrm>
            <a:off x="5486400" y="3581400"/>
            <a:ext cx="0" cy="2209800"/>
          </a:xfrm>
          <a:prstGeom prst="line">
            <a:avLst/>
          </a:prstGeom>
          <a:noFill/>
          <a:ln w="28575">
            <a:solidFill>
              <a:schemeClr val="tx1"/>
            </a:solidFill>
            <a:prstDash val="lgDash"/>
            <a:round/>
            <a:headEnd/>
            <a:tailEnd/>
          </a:ln>
          <a:effectLst/>
        </p:spPr>
        <p:txBody>
          <a:bodyPr>
            <a:prstTxWarp prst="textNoShape">
              <a:avLst/>
            </a:prstTxWarp>
          </a:bodyPr>
          <a:lstStyle/>
          <a:p>
            <a:endParaRPr lang="en-US"/>
          </a:p>
        </p:txBody>
      </p:sp>
      <p:sp>
        <p:nvSpPr>
          <p:cNvPr id="210967" name="Text Box 23"/>
          <p:cNvSpPr txBox="1">
            <a:spLocks noChangeArrowheads="1"/>
          </p:cNvSpPr>
          <p:nvPr/>
        </p:nvSpPr>
        <p:spPr bwMode="auto">
          <a:xfrm>
            <a:off x="6934200" y="57150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Q</a:t>
            </a:r>
          </a:p>
        </p:txBody>
      </p:sp>
      <p:sp>
        <p:nvSpPr>
          <p:cNvPr id="210972" name="Text Box 28"/>
          <p:cNvSpPr txBox="1">
            <a:spLocks noChangeArrowheads="1"/>
          </p:cNvSpPr>
          <p:nvPr/>
        </p:nvSpPr>
        <p:spPr bwMode="auto">
          <a:xfrm>
            <a:off x="2895600" y="37338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a:t>
            </a:r>
          </a:p>
        </p:txBody>
      </p:sp>
      <p:sp>
        <p:nvSpPr>
          <p:cNvPr id="210973" name="Text Box 29"/>
          <p:cNvSpPr txBox="1">
            <a:spLocks noChangeArrowheads="1"/>
          </p:cNvSpPr>
          <p:nvPr/>
        </p:nvSpPr>
        <p:spPr bwMode="auto">
          <a:xfrm>
            <a:off x="3733800" y="3886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a:t>
            </a:r>
          </a:p>
        </p:txBody>
      </p:sp>
      <p:sp>
        <p:nvSpPr>
          <p:cNvPr id="210974" name="Text Box 30"/>
          <p:cNvSpPr txBox="1">
            <a:spLocks noChangeArrowheads="1"/>
          </p:cNvSpPr>
          <p:nvPr/>
        </p:nvSpPr>
        <p:spPr bwMode="auto">
          <a:xfrm>
            <a:off x="4572000" y="37338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c</a:t>
            </a:r>
          </a:p>
        </p:txBody>
      </p:sp>
      <p:sp>
        <p:nvSpPr>
          <p:cNvPr id="210975" name="Text Box 31"/>
          <p:cNvSpPr txBox="1">
            <a:spLocks noChangeArrowheads="1"/>
          </p:cNvSpPr>
          <p:nvPr/>
        </p:nvSpPr>
        <p:spPr bwMode="auto">
          <a:xfrm>
            <a:off x="5486400" y="3886200"/>
            <a:ext cx="53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d</a:t>
            </a:r>
          </a:p>
        </p:txBody>
      </p:sp>
      <p:sp>
        <p:nvSpPr>
          <p:cNvPr id="210981" name="AutoShape 37"/>
          <p:cNvSpPr>
            <a:spLocks noChangeArrowheads="1"/>
          </p:cNvSpPr>
          <p:nvPr/>
        </p:nvSpPr>
        <p:spPr bwMode="auto">
          <a:xfrm rot="-796924">
            <a:off x="381000" y="1600200"/>
            <a:ext cx="2895600" cy="1752600"/>
          </a:xfrm>
          <a:prstGeom prst="wedgeRoundRectCallout">
            <a:avLst>
              <a:gd name="adj1" fmla="val 22769"/>
              <a:gd name="adj2" fmla="val 85134"/>
              <a:gd name="adj3" fmla="val 16667"/>
            </a:avLst>
          </a:prstGeom>
          <a:solidFill>
            <a:srgbClr val="99FF99"/>
          </a:solidFill>
          <a:ln w="28575">
            <a:solidFill>
              <a:srgbClr val="008000"/>
            </a:solidFill>
            <a:miter lim="800000"/>
            <a:headEnd/>
            <a:tailEnd/>
          </a:ln>
          <a:effectLst/>
        </p:spPr>
        <p:txBody>
          <a:bodyPr>
            <a:prstTxWarp prst="textNoShape">
              <a:avLst/>
            </a:prstTxWarp>
          </a:bodyPr>
          <a:lstStyle/>
          <a:p>
            <a:pPr algn="ctr"/>
            <a:r>
              <a:rPr lang="en-US" sz="2400">
                <a:solidFill>
                  <a:srgbClr val="008000"/>
                </a:solidFill>
              </a:rPr>
              <a:t>Benefits go only to the (few) producers in the protected industry</a:t>
            </a:r>
          </a:p>
        </p:txBody>
      </p:sp>
      <p:sp>
        <p:nvSpPr>
          <p:cNvPr id="210982" name="Oval 38"/>
          <p:cNvSpPr>
            <a:spLocks noChangeArrowheads="1"/>
          </p:cNvSpPr>
          <p:nvPr/>
        </p:nvSpPr>
        <p:spPr bwMode="auto">
          <a:xfrm>
            <a:off x="2667000" y="3733800"/>
            <a:ext cx="838200" cy="457200"/>
          </a:xfrm>
          <a:prstGeom prst="ellipse">
            <a:avLst/>
          </a:prstGeom>
          <a:noFill/>
          <a:ln w="28575">
            <a:solidFill>
              <a:srgbClr val="008000"/>
            </a:solidFill>
            <a:round/>
            <a:headEnd/>
            <a:tailEnd/>
          </a:ln>
          <a:effectLst/>
        </p:spPr>
        <p:txBody>
          <a:bodyPr wrap="none" anchor="ctr">
            <a:prstTxWarp prst="textNoShape">
              <a:avLst/>
            </a:prstTxWarp>
          </a:bodyPr>
          <a:lstStyle/>
          <a:p>
            <a:endParaRPr lang="en-US"/>
          </a:p>
        </p:txBody>
      </p:sp>
      <p:sp>
        <p:nvSpPr>
          <p:cNvPr id="210983" name="AutoShape 39"/>
          <p:cNvSpPr>
            <a:spLocks noChangeArrowheads="1"/>
          </p:cNvSpPr>
          <p:nvPr/>
        </p:nvSpPr>
        <p:spPr bwMode="auto">
          <a:xfrm rot="945070">
            <a:off x="5562600" y="1447800"/>
            <a:ext cx="3352800" cy="2057400"/>
          </a:xfrm>
          <a:prstGeom prst="wedgeRoundRectCallout">
            <a:avLst>
              <a:gd name="adj1" fmla="val -22139"/>
              <a:gd name="adj2" fmla="val 71338"/>
              <a:gd name="adj3" fmla="val 16667"/>
            </a:avLst>
          </a:prstGeom>
          <a:solidFill>
            <a:srgbClr val="FFCCCC"/>
          </a:solidFill>
          <a:ln w="28575">
            <a:solidFill>
              <a:srgbClr val="FF0000"/>
            </a:solidFill>
            <a:miter lim="800000"/>
            <a:headEnd/>
            <a:tailEnd/>
          </a:ln>
          <a:effectLst/>
        </p:spPr>
        <p:txBody>
          <a:bodyPr>
            <a:prstTxWarp prst="textNoShape">
              <a:avLst/>
            </a:prstTxWarp>
          </a:bodyPr>
          <a:lstStyle/>
          <a:p>
            <a:pPr algn="ctr"/>
            <a:r>
              <a:rPr lang="en-US" sz="2400">
                <a:solidFill>
                  <a:srgbClr val="FF0000"/>
                </a:solidFill>
              </a:rPr>
              <a:t>Costs are borne by the (many) consumers of the product of the protected industry</a:t>
            </a:r>
          </a:p>
        </p:txBody>
      </p:sp>
      <p:sp>
        <p:nvSpPr>
          <p:cNvPr id="210984" name="Oval 40"/>
          <p:cNvSpPr>
            <a:spLocks noChangeArrowheads="1"/>
          </p:cNvSpPr>
          <p:nvPr/>
        </p:nvSpPr>
        <p:spPr bwMode="auto">
          <a:xfrm>
            <a:off x="2286000" y="3505200"/>
            <a:ext cx="4191000" cy="914400"/>
          </a:xfrm>
          <a:prstGeom prst="ellipse">
            <a:avLst/>
          </a:prstGeom>
          <a:noFill/>
          <a:ln w="28575">
            <a:solidFill>
              <a:srgbClr val="FF0000"/>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098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09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09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81" grpId="0" animBg="1"/>
      <p:bldP spid="210982" grpId="0" animBg="1"/>
      <p:bldP spid="210983" grpId="0" animBg="1"/>
      <p:bldP spid="21098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E6CE6A8-2209-DA43-BF5D-6C39CC01FD3A}" type="slidenum">
              <a:rPr lang="en-US"/>
              <a:pPr/>
              <a:t>40</a:t>
            </a:fld>
            <a:endParaRPr lang="en-US"/>
          </a:p>
        </p:txBody>
      </p:sp>
      <p:sp>
        <p:nvSpPr>
          <p:cNvPr id="245762" name="Rectangle 2"/>
          <p:cNvSpPr>
            <a:spLocks noGrp="1" noChangeArrowheads="1"/>
          </p:cNvSpPr>
          <p:nvPr>
            <p:ph type="title"/>
          </p:nvPr>
        </p:nvSpPr>
        <p:spPr/>
        <p:txBody>
          <a:bodyPr/>
          <a:lstStyle/>
          <a:p>
            <a:r>
              <a:rPr lang="en-US"/>
              <a:t>Next Time</a:t>
            </a:r>
          </a:p>
        </p:txBody>
      </p:sp>
      <p:sp>
        <p:nvSpPr>
          <p:cNvPr id="245763" name="Rectangle 3"/>
          <p:cNvSpPr>
            <a:spLocks noGrp="1" noChangeArrowheads="1"/>
          </p:cNvSpPr>
          <p:nvPr>
            <p:ph type="body" idx="1"/>
          </p:nvPr>
        </p:nvSpPr>
        <p:spPr/>
        <p:txBody>
          <a:bodyPr/>
          <a:lstStyle/>
          <a:p>
            <a:r>
              <a:rPr lang="en-US"/>
              <a:t>US Trade Policies and Institutions</a:t>
            </a:r>
          </a:p>
          <a:p>
            <a:pPr lvl="1"/>
            <a:r>
              <a:rPr lang="en-US"/>
              <a:t>Who handles trade policy in the US</a:t>
            </a:r>
          </a:p>
          <a:p>
            <a:pPr lvl="1"/>
            <a:r>
              <a:rPr lang="en-US"/>
              <a:t>What policies the US uses</a:t>
            </a:r>
          </a:p>
          <a:p>
            <a:pPr lvl="1"/>
            <a:r>
              <a:rPr lang="en-US"/>
              <a:t>Dumping and Anti-Dumping</a:t>
            </a:r>
          </a:p>
          <a:p>
            <a:pPr lvl="1"/>
            <a:r>
              <a:rPr lang="en-US"/>
              <a:t>Why the US Protects</a:t>
            </a:r>
          </a:p>
          <a:p>
            <a:pPr lvl="1"/>
            <a:r>
              <a:rPr lang="en-US"/>
              <a:t>Trends in US Trade Policy</a:t>
            </a: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2334056-F8F3-7A4A-88DA-85E32C751876}" type="slidenum">
              <a:rPr lang="en-US"/>
              <a:pPr/>
              <a:t>5</a:t>
            </a:fld>
            <a:endParaRPr lang="en-US"/>
          </a:p>
        </p:txBody>
      </p:sp>
      <p:sp>
        <p:nvSpPr>
          <p:cNvPr id="65538" name="Rectangle 2"/>
          <p:cNvSpPr>
            <a:spLocks noGrp="1" noChangeArrowheads="1"/>
          </p:cNvSpPr>
          <p:nvPr>
            <p:ph type="title"/>
          </p:nvPr>
        </p:nvSpPr>
        <p:spPr/>
        <p:txBody>
          <a:bodyPr/>
          <a:lstStyle/>
          <a:p>
            <a:r>
              <a:rPr lang="en-US"/>
              <a:t>Outline: Reasons for Protection</a:t>
            </a:r>
          </a:p>
        </p:txBody>
      </p:sp>
      <p:sp>
        <p:nvSpPr>
          <p:cNvPr id="65539" name="Rectangle 3"/>
          <p:cNvSpPr>
            <a:spLocks noGrp="1" noChangeArrowheads="1"/>
          </p:cNvSpPr>
          <p:nvPr>
            <p:ph type="body" idx="1"/>
          </p:nvPr>
        </p:nvSpPr>
        <p:spPr>
          <a:xfrm>
            <a:off x="457200" y="1600200"/>
            <a:ext cx="8229600" cy="4876800"/>
          </a:xfrm>
        </p:spPr>
        <p:txBody>
          <a:bodyPr/>
          <a:lstStyle/>
          <a:p>
            <a:pPr>
              <a:lnSpc>
                <a:spcPct val="80000"/>
              </a:lnSpc>
            </a:pPr>
            <a:r>
              <a:rPr lang="en-US" sz="2000" dirty="0"/>
              <a:t>Reasons that DO NOT Make Economic Sense</a:t>
            </a:r>
          </a:p>
          <a:p>
            <a:pPr lvl="1">
              <a:lnSpc>
                <a:spcPct val="80000"/>
              </a:lnSpc>
            </a:pPr>
            <a:r>
              <a:rPr lang="en-US" sz="1800" dirty="0"/>
              <a:t>Pauper Labor</a:t>
            </a:r>
          </a:p>
          <a:p>
            <a:pPr lvl="1">
              <a:lnSpc>
                <a:spcPct val="80000"/>
              </a:lnSpc>
            </a:pPr>
            <a:r>
              <a:rPr lang="en-US" sz="1800" dirty="0"/>
              <a:t>Fairness</a:t>
            </a:r>
          </a:p>
          <a:p>
            <a:pPr lvl="1">
              <a:lnSpc>
                <a:spcPct val="80000"/>
              </a:lnSpc>
            </a:pPr>
            <a:r>
              <a:rPr lang="en-US" sz="1800" dirty="0"/>
              <a:t>Patriotism</a:t>
            </a:r>
          </a:p>
          <a:p>
            <a:pPr lvl="1">
              <a:lnSpc>
                <a:spcPct val="80000"/>
              </a:lnSpc>
            </a:pPr>
            <a:r>
              <a:rPr lang="en-US" sz="1800" dirty="0"/>
              <a:t>Retaliation</a:t>
            </a:r>
          </a:p>
          <a:p>
            <a:pPr>
              <a:lnSpc>
                <a:spcPct val="80000"/>
              </a:lnSpc>
            </a:pPr>
            <a:r>
              <a:rPr lang="en-US" sz="2000" dirty="0">
                <a:solidFill>
                  <a:srgbClr val="BFBFBF"/>
                </a:solidFill>
              </a:rPr>
              <a:t>Reasons the DO Make Economic Sense, with Counter-Arguments</a:t>
            </a:r>
          </a:p>
          <a:p>
            <a:pPr lvl="1">
              <a:lnSpc>
                <a:spcPct val="80000"/>
              </a:lnSpc>
            </a:pPr>
            <a:r>
              <a:rPr lang="en-US" sz="1800" dirty="0">
                <a:solidFill>
                  <a:srgbClr val="BFBFBF"/>
                </a:solidFill>
              </a:rPr>
              <a:t>Revenue</a:t>
            </a:r>
          </a:p>
          <a:p>
            <a:pPr lvl="1">
              <a:lnSpc>
                <a:spcPct val="80000"/>
              </a:lnSpc>
            </a:pPr>
            <a:r>
              <a:rPr lang="en-US" sz="1800" dirty="0">
                <a:solidFill>
                  <a:srgbClr val="BFBFBF"/>
                </a:solidFill>
              </a:rPr>
              <a:t>Optimal Tariff</a:t>
            </a:r>
          </a:p>
          <a:p>
            <a:pPr lvl="1">
              <a:lnSpc>
                <a:spcPct val="80000"/>
              </a:lnSpc>
            </a:pPr>
            <a:r>
              <a:rPr lang="en-US" sz="1800" dirty="0">
                <a:solidFill>
                  <a:srgbClr val="BFBFBF"/>
                </a:solidFill>
              </a:rPr>
              <a:t>Infant Industry</a:t>
            </a:r>
          </a:p>
          <a:p>
            <a:pPr lvl="1">
              <a:lnSpc>
                <a:spcPct val="80000"/>
              </a:lnSpc>
            </a:pPr>
            <a:r>
              <a:rPr lang="en-US" sz="1800" dirty="0">
                <a:solidFill>
                  <a:srgbClr val="BFBFBF"/>
                </a:solidFill>
              </a:rPr>
              <a:t>National Security</a:t>
            </a:r>
          </a:p>
          <a:p>
            <a:pPr lvl="1">
              <a:lnSpc>
                <a:spcPct val="80000"/>
              </a:lnSpc>
            </a:pPr>
            <a:r>
              <a:rPr lang="en-US" sz="1800" dirty="0">
                <a:solidFill>
                  <a:srgbClr val="BFBFBF"/>
                </a:solidFill>
              </a:rPr>
              <a:t>Culture</a:t>
            </a:r>
          </a:p>
          <a:p>
            <a:pPr lvl="1">
              <a:lnSpc>
                <a:spcPct val="80000"/>
              </a:lnSpc>
            </a:pPr>
            <a:r>
              <a:rPr lang="en-US" sz="1800" dirty="0">
                <a:solidFill>
                  <a:srgbClr val="BFBFBF"/>
                </a:solidFill>
              </a:rPr>
              <a:t>Unfair Trade</a:t>
            </a:r>
          </a:p>
          <a:p>
            <a:pPr lvl="1">
              <a:lnSpc>
                <a:spcPct val="80000"/>
              </a:lnSpc>
            </a:pPr>
            <a:r>
              <a:rPr lang="en-US" sz="1800" dirty="0">
                <a:solidFill>
                  <a:srgbClr val="BFBFBF"/>
                </a:solidFill>
              </a:rPr>
              <a:t>Protect Favored Industry</a:t>
            </a:r>
          </a:p>
          <a:p>
            <a:pPr lvl="1">
              <a:lnSpc>
                <a:spcPct val="80000"/>
              </a:lnSpc>
            </a:pPr>
            <a:r>
              <a:rPr lang="en-US" sz="1800" dirty="0">
                <a:solidFill>
                  <a:srgbClr val="BFBFBF"/>
                </a:solidFill>
              </a:rPr>
              <a:t>Retaliation…</a:t>
            </a:r>
          </a:p>
          <a:p>
            <a:pPr>
              <a:lnSpc>
                <a:spcPct val="80000"/>
              </a:lnSpc>
            </a:pPr>
            <a:r>
              <a:rPr lang="en-US" sz="2000" dirty="0">
                <a:solidFill>
                  <a:srgbClr val="BFBFBF"/>
                </a:solidFill>
              </a:rPr>
              <a:t>Production Subsidy versus Tariff</a:t>
            </a:r>
          </a:p>
          <a:p>
            <a:pPr>
              <a:lnSpc>
                <a:spcPct val="80000"/>
              </a:lnSpc>
            </a:pPr>
            <a:r>
              <a:rPr lang="en-US" sz="2200" dirty="0">
                <a:solidFill>
                  <a:srgbClr val="BFBFBF"/>
                </a:solidFill>
              </a:rPr>
              <a:t>Why Aren’t Tariffs Higher?</a:t>
            </a:r>
          </a:p>
          <a:p>
            <a:pPr lvl="1">
              <a:lnSpc>
                <a:spcPct val="80000"/>
              </a:lnSpc>
            </a:pPr>
            <a:endParaRPr lang="en-US" sz="1800" dirty="0"/>
          </a:p>
        </p:txBody>
      </p:sp>
      <p:sp>
        <p:nvSpPr>
          <p:cNvPr id="6" name="Rectangle 5"/>
          <p:cNvSpPr/>
          <p:nvPr/>
        </p:nvSpPr>
        <p:spPr>
          <a:xfrm>
            <a:off x="0" y="0"/>
            <a:ext cx="9144000" cy="6858000"/>
          </a:xfrm>
          <a:prstGeom prst="rect">
            <a:avLst/>
          </a:prstGeom>
          <a:noFill/>
          <a:ln w="38100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1711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C068624-3C56-CE4A-8392-509708B9E45A}" type="slidenum">
              <a:rPr lang="en-US"/>
              <a:pPr/>
              <a:t>6</a:t>
            </a:fld>
            <a:endParaRPr lang="en-US"/>
          </a:p>
        </p:txBody>
      </p:sp>
      <p:sp>
        <p:nvSpPr>
          <p:cNvPr id="211970" name="Rectangle 2"/>
          <p:cNvSpPr>
            <a:spLocks noGrp="1" noChangeArrowheads="1"/>
          </p:cNvSpPr>
          <p:nvPr>
            <p:ph type="title"/>
          </p:nvPr>
        </p:nvSpPr>
        <p:spPr/>
        <p:txBody>
          <a:bodyPr/>
          <a:lstStyle/>
          <a:p>
            <a:r>
              <a:rPr lang="en-US" sz="4000"/>
              <a:t>Un-sensible Reasons for Protection</a:t>
            </a:r>
          </a:p>
        </p:txBody>
      </p:sp>
      <p:sp>
        <p:nvSpPr>
          <p:cNvPr id="211971" name="Rectangle 3"/>
          <p:cNvSpPr>
            <a:spLocks noGrp="1" noChangeArrowheads="1"/>
          </p:cNvSpPr>
          <p:nvPr>
            <p:ph type="body" idx="1"/>
          </p:nvPr>
        </p:nvSpPr>
        <p:spPr/>
        <p:txBody>
          <a:bodyPr/>
          <a:lstStyle/>
          <a:p>
            <a:r>
              <a:rPr lang="en-US"/>
              <a:t>“Un-sensible”?</a:t>
            </a:r>
          </a:p>
          <a:p>
            <a:pPr lvl="1"/>
            <a:r>
              <a:rPr lang="en-US"/>
              <a:t>Reasons that are based on misunderstanding of what protection will actually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19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C3827458-BAB0-1341-9FBB-913F580BD2B2}" type="slidenum">
              <a:rPr lang="en-US"/>
              <a:pPr/>
              <a:t>7</a:t>
            </a:fld>
            <a:endParaRPr lang="en-US" dirty="0"/>
          </a:p>
        </p:txBody>
      </p:sp>
      <p:sp>
        <p:nvSpPr>
          <p:cNvPr id="218114" name="Rectangle 2"/>
          <p:cNvSpPr>
            <a:spLocks noGrp="1" noChangeArrowheads="1"/>
          </p:cNvSpPr>
          <p:nvPr>
            <p:ph type="title"/>
          </p:nvPr>
        </p:nvSpPr>
        <p:spPr/>
        <p:txBody>
          <a:bodyPr/>
          <a:lstStyle/>
          <a:p>
            <a:r>
              <a:rPr lang="en-US" sz="4000"/>
              <a:t>Un-sensible Reasons for Protection</a:t>
            </a:r>
          </a:p>
        </p:txBody>
      </p:sp>
      <p:sp>
        <p:nvSpPr>
          <p:cNvPr id="218115" name="Rectangle 3"/>
          <p:cNvSpPr>
            <a:spLocks noGrp="1" noChangeArrowheads="1"/>
          </p:cNvSpPr>
          <p:nvPr>
            <p:ph type="body" idx="1"/>
          </p:nvPr>
        </p:nvSpPr>
        <p:spPr/>
        <p:txBody>
          <a:bodyPr/>
          <a:lstStyle/>
          <a:p>
            <a:r>
              <a:rPr lang="en-US" dirty="0"/>
              <a:t>Pauper Labor Argument</a:t>
            </a:r>
          </a:p>
          <a:p>
            <a:pPr lvl="1"/>
            <a:r>
              <a:rPr lang="en-US" dirty="0"/>
              <a:t>“We hold that the most efficient way of protecting American labor is to prevent the importation of foreign pauper labor to compete with it in the home market…”   (Democratic Party Platform, July 9, 1896)</a:t>
            </a:r>
          </a:p>
          <a:p>
            <a:pPr lvl="1"/>
            <a:r>
              <a:rPr lang="en-US" dirty="0"/>
              <a:t>Based on belief that trade with poor countries will drive US wages down to the very low (“pauper”) levels of poor countries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8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8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890E8114-6794-4B43-A6A3-0E2D673A6913}" type="slidenum">
              <a:rPr lang="en-US"/>
              <a:pPr/>
              <a:t>8</a:t>
            </a:fld>
            <a:endParaRPr lang="en-US"/>
          </a:p>
        </p:txBody>
      </p:sp>
      <p:sp>
        <p:nvSpPr>
          <p:cNvPr id="212994" name="Rectangle 2"/>
          <p:cNvSpPr>
            <a:spLocks noGrp="1" noChangeArrowheads="1"/>
          </p:cNvSpPr>
          <p:nvPr>
            <p:ph type="title"/>
          </p:nvPr>
        </p:nvSpPr>
        <p:spPr/>
        <p:txBody>
          <a:bodyPr/>
          <a:lstStyle/>
          <a:p>
            <a:r>
              <a:rPr lang="en-US" sz="4000"/>
              <a:t>Un-sensible Reasons for Protection</a:t>
            </a:r>
          </a:p>
        </p:txBody>
      </p:sp>
      <p:sp>
        <p:nvSpPr>
          <p:cNvPr id="212995" name="Rectangle 3"/>
          <p:cNvSpPr>
            <a:spLocks noGrp="1" noChangeArrowheads="1"/>
          </p:cNvSpPr>
          <p:nvPr>
            <p:ph type="body" idx="1"/>
          </p:nvPr>
        </p:nvSpPr>
        <p:spPr/>
        <p:txBody>
          <a:bodyPr/>
          <a:lstStyle/>
          <a:p>
            <a:pPr>
              <a:lnSpc>
                <a:spcPct val="80000"/>
              </a:lnSpc>
            </a:pPr>
            <a:r>
              <a:rPr lang="en-US" sz="2800"/>
              <a:t>Pauper Labor Argument – Answer</a:t>
            </a:r>
          </a:p>
          <a:p>
            <a:pPr lvl="1">
              <a:lnSpc>
                <a:spcPct val="80000"/>
              </a:lnSpc>
            </a:pPr>
            <a:r>
              <a:rPr lang="en-US" sz="2400"/>
              <a:t>See Ricardian Model:  Labor in poor countries earns low wages because it is less productive than labor in rich countries.  Trade will in fact raise wages in both</a:t>
            </a:r>
          </a:p>
          <a:p>
            <a:pPr lvl="1">
              <a:lnSpc>
                <a:spcPct val="80000"/>
              </a:lnSpc>
            </a:pPr>
            <a:r>
              <a:rPr lang="en-US" sz="2400"/>
              <a:t>Caveat:  Heckscher-Ohlin Model implies Factor Price Equalization (FPE)</a:t>
            </a:r>
          </a:p>
          <a:p>
            <a:pPr lvl="2">
              <a:lnSpc>
                <a:spcPct val="80000"/>
              </a:lnSpc>
            </a:pPr>
            <a:r>
              <a:rPr lang="en-US" sz="2000"/>
              <a:t>At level above poor-country autarky wage</a:t>
            </a:r>
          </a:p>
          <a:p>
            <a:pPr lvl="2">
              <a:lnSpc>
                <a:spcPct val="80000"/>
              </a:lnSpc>
              <a:buFontTx/>
              <a:buNone/>
            </a:pPr>
            <a:r>
              <a:rPr lang="en-US" sz="2000"/>
              <a:t>	 But below the rich-country autarky wage</a:t>
            </a:r>
          </a:p>
          <a:p>
            <a:pPr lvl="2">
              <a:lnSpc>
                <a:spcPct val="80000"/>
              </a:lnSpc>
              <a:buFontTx/>
              <a:buNone/>
            </a:pPr>
            <a:r>
              <a:rPr lang="en-US" sz="2000"/>
              <a:t>	  Thus an element of truth to the pauper labor argument</a:t>
            </a:r>
          </a:p>
          <a:p>
            <a:pPr lvl="2">
              <a:lnSpc>
                <a:spcPct val="80000"/>
              </a:lnSpc>
            </a:pPr>
            <a:r>
              <a:rPr lang="en-US" sz="2000"/>
              <a:t>But empirical evidence indicates technology differences account for much of the wage difference, preventing FPE</a:t>
            </a:r>
          </a:p>
          <a:p>
            <a:pPr lvl="2">
              <a:lnSpc>
                <a:spcPct val="80000"/>
              </a:lnSpc>
            </a:pPr>
            <a:r>
              <a:rPr lang="en-US" sz="2000"/>
              <a:t>Thus rich-country wages </a:t>
            </a:r>
            <a:r>
              <a:rPr lang="en-US" sz="2000" u="sng"/>
              <a:t>may</a:t>
            </a:r>
            <a:r>
              <a:rPr lang="en-US" sz="2000"/>
              <a:t> fall due to trade, </a:t>
            </a:r>
          </a:p>
          <a:p>
            <a:pPr lvl="2">
              <a:lnSpc>
                <a:spcPct val="80000"/>
              </a:lnSpc>
              <a:buFontTx/>
              <a:buNone/>
            </a:pPr>
            <a:r>
              <a:rPr lang="en-US" sz="2000"/>
              <a:t>	  but not nearly to poor-country levels</a:t>
            </a:r>
          </a:p>
          <a:p>
            <a:pPr lvl="2">
              <a:lnSpc>
                <a:spcPct val="80000"/>
              </a:lnSpc>
            </a:pP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2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2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2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29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29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29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29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29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Lecture 7: Reasons</a:t>
            </a:r>
          </a:p>
        </p:txBody>
      </p:sp>
      <p:sp>
        <p:nvSpPr>
          <p:cNvPr id="5" name="Slide Number Placeholder 5"/>
          <p:cNvSpPr>
            <a:spLocks noGrp="1"/>
          </p:cNvSpPr>
          <p:nvPr>
            <p:ph type="sldNum" sz="quarter" idx="12"/>
          </p:nvPr>
        </p:nvSpPr>
        <p:spPr/>
        <p:txBody>
          <a:bodyPr/>
          <a:lstStyle/>
          <a:p>
            <a:fld id="{2A4A45C8-E8CE-8649-BB86-4B51BC8125E6}" type="slidenum">
              <a:rPr lang="en-US"/>
              <a:pPr/>
              <a:t>9</a:t>
            </a:fld>
            <a:endParaRPr lang="en-US"/>
          </a:p>
        </p:txBody>
      </p:sp>
      <p:sp>
        <p:nvSpPr>
          <p:cNvPr id="214018" name="Rectangle 2"/>
          <p:cNvSpPr>
            <a:spLocks noGrp="1" noChangeArrowheads="1"/>
          </p:cNvSpPr>
          <p:nvPr>
            <p:ph type="title"/>
          </p:nvPr>
        </p:nvSpPr>
        <p:spPr/>
        <p:txBody>
          <a:bodyPr/>
          <a:lstStyle/>
          <a:p>
            <a:r>
              <a:rPr lang="en-US" sz="4000" dirty="0"/>
              <a:t>Un-sensible Reasons for Protection</a:t>
            </a:r>
          </a:p>
        </p:txBody>
      </p:sp>
      <p:sp>
        <p:nvSpPr>
          <p:cNvPr id="214019" name="Rectangle 3"/>
          <p:cNvSpPr>
            <a:spLocks noGrp="1" noChangeArrowheads="1"/>
          </p:cNvSpPr>
          <p:nvPr>
            <p:ph type="body" idx="1"/>
          </p:nvPr>
        </p:nvSpPr>
        <p:spPr/>
        <p:txBody>
          <a:bodyPr/>
          <a:lstStyle/>
          <a:p>
            <a:pPr>
              <a:lnSpc>
                <a:spcPct val="90000"/>
              </a:lnSpc>
            </a:pPr>
            <a:r>
              <a:rPr lang="en-US" sz="2800" dirty="0"/>
              <a:t>Fairness Argument</a:t>
            </a:r>
          </a:p>
          <a:p>
            <a:pPr lvl="1">
              <a:lnSpc>
                <a:spcPct val="90000"/>
              </a:lnSpc>
            </a:pPr>
            <a:r>
              <a:rPr lang="en-US" sz="2400" dirty="0"/>
              <a:t>It is “unfair” to make workers compete with those who are either more productive or lower paid.</a:t>
            </a:r>
          </a:p>
          <a:p>
            <a:pPr lvl="1">
              <a:lnSpc>
                <a:spcPct val="90000"/>
              </a:lnSpc>
            </a:pPr>
            <a:r>
              <a:rPr lang="en-US" sz="2400" dirty="0"/>
              <a:t>Analogy is to players in a game, who want a “level playing field” because one side must lose.</a:t>
            </a:r>
          </a:p>
          <a:p>
            <a:pPr>
              <a:lnSpc>
                <a:spcPct val="90000"/>
              </a:lnSpc>
            </a:pPr>
            <a:r>
              <a:rPr lang="en-US" sz="2800" dirty="0"/>
              <a:t>Answer</a:t>
            </a:r>
          </a:p>
          <a:p>
            <a:pPr lvl="1">
              <a:lnSpc>
                <a:spcPct val="90000"/>
              </a:lnSpc>
            </a:pPr>
            <a:r>
              <a:rPr lang="en-US" sz="2400" dirty="0"/>
              <a:t>Trade is not a “zero-sum game”:  There are benefits for </a:t>
            </a:r>
            <a:r>
              <a:rPr lang="en-US" sz="2400" u="sng" dirty="0"/>
              <a:t>both</a:t>
            </a:r>
            <a:r>
              <a:rPr lang="en-US" sz="2400" dirty="0"/>
              <a:t> countries</a:t>
            </a:r>
          </a:p>
          <a:p>
            <a:pPr lvl="2">
              <a:lnSpc>
                <a:spcPct val="90000"/>
              </a:lnSpc>
            </a:pPr>
            <a:r>
              <a:rPr lang="en-US" sz="2000" dirty="0"/>
              <a:t>If “field is tilted” favoring another country’s exports (e.g., by a subsidy, low wages, or cheap currency), we actually </a:t>
            </a:r>
            <a:r>
              <a:rPr lang="en-US" sz="2000" u="sng" dirty="0"/>
              <a:t>benefit</a:t>
            </a:r>
            <a:r>
              <a:rPr lang="en-US" sz="2000" dirty="0"/>
              <a:t> from that through cheap imports.</a:t>
            </a:r>
          </a:p>
          <a:p>
            <a:pPr lvl="1">
              <a:lnSpc>
                <a:spcPct val="90000"/>
              </a:lnSpc>
            </a:pPr>
            <a:r>
              <a:rPr lang="en-US" sz="2400" dirty="0"/>
              <a:t>Also, even those who lose can be compensated by others in their countries, who gain (in principle)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40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40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40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40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40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40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65785</TotalTime>
  <Words>2561</Words>
  <Application>Microsoft Macintosh PowerPoint</Application>
  <PresentationFormat>On-screen Show (4:3)</PresentationFormat>
  <Paragraphs>441</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ＭＳ Ｐゴシック</vt:lpstr>
      <vt:lpstr>Arial</vt:lpstr>
      <vt:lpstr>Zapf Dingbats</vt:lpstr>
      <vt:lpstr>Default Design</vt:lpstr>
      <vt:lpstr>Lecture 7 Reasons for Protection</vt:lpstr>
      <vt:lpstr>Outline: Reasons for Protection</vt:lpstr>
      <vt:lpstr>Why Do Countries Use Protection?</vt:lpstr>
      <vt:lpstr>Recall Effects of Tariffs</vt:lpstr>
      <vt:lpstr>Outline: Reasons for Protection</vt:lpstr>
      <vt:lpstr>Un-sensible Reasons for Protection</vt:lpstr>
      <vt:lpstr>Un-sensible Reasons for Protection</vt:lpstr>
      <vt:lpstr>Un-sensible Reasons for Protection</vt:lpstr>
      <vt:lpstr>Un-sensible Reasons for Protection</vt:lpstr>
      <vt:lpstr>Un-sensible Reasons for Protection</vt:lpstr>
      <vt:lpstr>PowerPoint Presentation</vt:lpstr>
      <vt:lpstr>Un-sensible Reasons for Protection</vt:lpstr>
      <vt:lpstr>Un-sensible Reasons for Protection</vt:lpstr>
      <vt:lpstr>Un-sensible Reasons for Protection</vt:lpstr>
      <vt:lpstr>Outline: Reasons for Protection</vt:lpstr>
      <vt:lpstr>Sensible Reasons for Protection</vt:lpstr>
      <vt:lpstr>Sensible Reasons for Protection</vt:lpstr>
      <vt:lpstr>Recall Effects of Tariffs:   Small Country</vt:lpstr>
      <vt:lpstr>Effects of a Consumption Tax:   Small Country</vt:lpstr>
      <vt:lpstr>Sensible Reasons for Protection</vt:lpstr>
      <vt:lpstr>Sensible Reasons for Protection</vt:lpstr>
      <vt:lpstr>Sensible Reasons for Protection</vt:lpstr>
      <vt:lpstr>PowerPoint Presentation</vt:lpstr>
      <vt:lpstr>Sensible Reasons for Protection</vt:lpstr>
      <vt:lpstr>Sensible Reasons for Protection</vt:lpstr>
      <vt:lpstr>Sensible Reasons for Protection</vt:lpstr>
      <vt:lpstr>Sensible Reasons for Protection</vt:lpstr>
      <vt:lpstr>Sensible Reasons for Protection</vt:lpstr>
      <vt:lpstr>Sensible Reasons for Protection</vt:lpstr>
      <vt:lpstr>Outline: Reasons for Protection</vt:lpstr>
      <vt:lpstr>Production Subsidy versus Tariff</vt:lpstr>
      <vt:lpstr>Compare 50% Tariff and 50% Subsidy</vt:lpstr>
      <vt:lpstr>Production Subsidy versus Tariff</vt:lpstr>
      <vt:lpstr>Production Subsidy versus Tariff</vt:lpstr>
      <vt:lpstr>Compare 50% Tariff and 50% Subsidy</vt:lpstr>
      <vt:lpstr>Outline: Reasons for Protection</vt:lpstr>
      <vt:lpstr>Why Aren’t Tariffs Higher?</vt:lpstr>
      <vt:lpstr>Why Aren’t Tariffs Higher?</vt:lpstr>
      <vt:lpstr>Why Aren’t Tariffs Higher?</vt:lpstr>
      <vt:lpstr>Next Time</vt:lpstr>
    </vt:vector>
  </TitlesOfParts>
  <Company>University of Michigan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International Economics Introduction and Overview</dc:title>
  <dc:creator>Ford School</dc:creator>
  <cp:lastModifiedBy>Microsoft Office User</cp:lastModifiedBy>
  <cp:revision>95</cp:revision>
  <cp:lastPrinted>2018-01-07T20:52:19Z</cp:lastPrinted>
  <dcterms:created xsi:type="dcterms:W3CDTF">2011-01-30T21:23:20Z</dcterms:created>
  <dcterms:modified xsi:type="dcterms:W3CDTF">2019-09-24T20:10:35Z</dcterms:modified>
</cp:coreProperties>
</file>