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omments/comment1.xml" ContentType="application/vnd.openxmlformats-officedocument.presentationml.comments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77"/>
  </p:notesMasterIdLst>
  <p:handoutMasterIdLst>
    <p:handoutMasterId r:id="rId78"/>
  </p:handoutMasterIdLst>
  <p:sldIdLst>
    <p:sldId id="256" r:id="rId2"/>
    <p:sldId id="462" r:id="rId3"/>
    <p:sldId id="463" r:id="rId4"/>
    <p:sldId id="464" r:id="rId5"/>
    <p:sldId id="465" r:id="rId6"/>
    <p:sldId id="466" r:id="rId7"/>
    <p:sldId id="467" r:id="rId8"/>
    <p:sldId id="468" r:id="rId9"/>
    <p:sldId id="469" r:id="rId10"/>
    <p:sldId id="282" r:id="rId11"/>
    <p:sldId id="284" r:id="rId12"/>
    <p:sldId id="387" r:id="rId13"/>
    <p:sldId id="285" r:id="rId14"/>
    <p:sldId id="286" r:id="rId15"/>
    <p:sldId id="287" r:id="rId16"/>
    <p:sldId id="288" r:id="rId17"/>
    <p:sldId id="402" r:id="rId18"/>
    <p:sldId id="388" r:id="rId19"/>
    <p:sldId id="289" r:id="rId20"/>
    <p:sldId id="292" r:id="rId21"/>
    <p:sldId id="294" r:id="rId22"/>
    <p:sldId id="293" r:id="rId23"/>
    <p:sldId id="291" r:id="rId24"/>
    <p:sldId id="295" r:id="rId25"/>
    <p:sldId id="296" r:id="rId26"/>
    <p:sldId id="297" r:id="rId27"/>
    <p:sldId id="299" r:id="rId28"/>
    <p:sldId id="302" r:id="rId29"/>
    <p:sldId id="300" r:id="rId30"/>
    <p:sldId id="301" r:id="rId31"/>
    <p:sldId id="303" r:id="rId32"/>
    <p:sldId id="393" r:id="rId33"/>
    <p:sldId id="394" r:id="rId34"/>
    <p:sldId id="397" r:id="rId35"/>
    <p:sldId id="398" r:id="rId36"/>
    <p:sldId id="459" r:id="rId37"/>
    <p:sldId id="460" r:id="rId38"/>
    <p:sldId id="403" r:id="rId39"/>
    <p:sldId id="404" r:id="rId40"/>
    <p:sldId id="389" r:id="rId41"/>
    <p:sldId id="304" r:id="rId42"/>
    <p:sldId id="313" r:id="rId43"/>
    <p:sldId id="305" r:id="rId44"/>
    <p:sldId id="386" r:id="rId45"/>
    <p:sldId id="360" r:id="rId46"/>
    <p:sldId id="365" r:id="rId47"/>
    <p:sldId id="367" r:id="rId48"/>
    <p:sldId id="366" r:id="rId49"/>
    <p:sldId id="405" r:id="rId50"/>
    <p:sldId id="406" r:id="rId51"/>
    <p:sldId id="390" r:id="rId52"/>
    <p:sldId id="306" r:id="rId53"/>
    <p:sldId id="400" r:id="rId54"/>
    <p:sldId id="307" r:id="rId55"/>
    <p:sldId id="308" r:id="rId56"/>
    <p:sldId id="309" r:id="rId57"/>
    <p:sldId id="407" r:id="rId58"/>
    <p:sldId id="391" r:id="rId59"/>
    <p:sldId id="378" r:id="rId60"/>
    <p:sldId id="312" r:id="rId61"/>
    <p:sldId id="345" r:id="rId62"/>
    <p:sldId id="399" r:id="rId63"/>
    <p:sldId id="353" r:id="rId64"/>
    <p:sldId id="368" r:id="rId65"/>
    <p:sldId id="369" r:id="rId66"/>
    <p:sldId id="370" r:id="rId67"/>
    <p:sldId id="371" r:id="rId68"/>
    <p:sldId id="461" r:id="rId69"/>
    <p:sldId id="392" r:id="rId70"/>
    <p:sldId id="395" r:id="rId71"/>
    <p:sldId id="396" r:id="rId72"/>
    <p:sldId id="372" r:id="rId73"/>
    <p:sldId id="408" r:id="rId74"/>
    <p:sldId id="409" r:id="rId75"/>
    <p:sldId id="344" r:id="rId76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icrosoft Office User" initials="Office [8] [3] [2] [2] [5] [2] [11] [2] [5]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FFCCCC"/>
    <a:srgbClr val="99FF99"/>
    <a:srgbClr val="0000FF"/>
    <a:srgbClr val="008000"/>
    <a:srgbClr val="FF7C80"/>
    <a:srgbClr val="00FF00"/>
    <a:srgbClr val="B2B2B2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8672" autoAdjust="0"/>
    <p:restoredTop sz="89764" autoAdjust="0"/>
  </p:normalViewPr>
  <p:slideViewPr>
    <p:cSldViewPr>
      <p:cViewPr varScale="1">
        <p:scale>
          <a:sx n="98" d="100"/>
          <a:sy n="98" d="100"/>
        </p:scale>
        <p:origin x="848" y="1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16" Type="http://schemas.openxmlformats.org/officeDocument/2006/relationships/slide" Target="slides/slide15.xml"/><Relationship Id="rId11" Type="http://schemas.openxmlformats.org/officeDocument/2006/relationships/slide" Target="slides/slide10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74" Type="http://schemas.openxmlformats.org/officeDocument/2006/relationships/slide" Target="slides/slide73.xml"/><Relationship Id="rId79" Type="http://schemas.openxmlformats.org/officeDocument/2006/relationships/commentAuthors" Target="commentAuthors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theme" Target="theme/theme1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presProps" Target="pres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handoutMaster" Target="handoutMasters/handoutMaster1.xml"/><Relationship Id="rId8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6" Type="http://schemas.openxmlformats.org/officeDocument/2006/relationships/slide" Target="slides/slide75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29" Type="http://schemas.openxmlformats.org/officeDocument/2006/relationships/slide" Target="slides/slide28.xml"/><Relationship Id="rId24" Type="http://schemas.openxmlformats.org/officeDocument/2006/relationships/slide" Target="slides/slide23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66" Type="http://schemas.openxmlformats.org/officeDocument/2006/relationships/slide" Target="slides/slide65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17-11-29T10:51:43.923" idx="1">
    <p:pos x="10" y="10"/>
    <p:text/>
    <p:extLst>
      <p:ext uri="{C676402C-5697-4E1C-873F-D02D1690AC5C}">
        <p15:threadingInfo xmlns:p15="http://schemas.microsoft.com/office/powerpoint/2012/main" timeZoneBias="300"/>
      </p:ext>
    </p:extLst>
  </p:cm>
</p:cmLst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49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6249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6250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6250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71F387A7-A695-984C-91AF-8C7122ED8BD4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272221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US"/>
          </a:p>
        </p:txBody>
      </p:sp>
      <p:sp>
        <p:nvSpPr>
          <p:cNvPr id="3891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3891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891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/>
          </a:p>
        </p:txBody>
      </p:sp>
      <p:sp>
        <p:nvSpPr>
          <p:cNvPr id="3891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1AD93E60-DF7A-5B4C-93DD-A0198B3F87A7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665276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economist.com/news/finance-and-economics/21718873-whatever-politicians-say-world-needs-more-immigration-not-less" TargetMode="External"/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dirty="0"/>
              <a:t>W17:  Add Economist on </a:t>
            </a:r>
            <a:r>
              <a:rPr lang="en-US" sz="1200"/>
              <a:t>South-South migration</a:t>
            </a:r>
          </a:p>
          <a:p>
            <a:r>
              <a:rPr lang="en-US" sz="1200" dirty="0"/>
              <a:t>F16:  Added </a:t>
            </a:r>
            <a:r>
              <a:rPr lang="en-US" sz="1200" dirty="0" err="1"/>
              <a:t>Donnan</a:t>
            </a:r>
            <a:r>
              <a:rPr lang="en-US" sz="1200" dirty="0"/>
              <a:t> &amp; Economist on Mariel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D93E60-DF7A-5B4C-93DD-A0198B3F87A7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16068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Economist, “The Progressive Case for Immigration,” </a:t>
            </a:r>
            <a:r>
              <a:rPr lang="en-US" sz="1200" i="1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The Economist</a:t>
            </a:r>
            <a:r>
              <a:rPr lang="en-US" sz="12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, March 18, 2017.  [5p]  </a:t>
            </a:r>
            <a:r>
              <a:rPr lang="en-US" sz="1200" u="sng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  <a:hlinkClick r:id="rId3"/>
              </a:rPr>
              <a:t>https://www.economist.com</a:t>
            </a:r>
            <a:r>
              <a:rPr lang="en-US" sz="1200" u="sng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  <a:hlinkClick r:id="rId3"/>
              </a:rPr>
              <a:t>/news/finance-and-economics/21718873-whatever-politicians-say-world-needs-more-immigration-not-less</a:t>
            </a:r>
            <a:r>
              <a:rPr lang="en-US">
                <a:effectLst/>
              </a:rPr>
              <a:t> </a:t>
            </a:r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20D28A0-C32B-034E-A118-7A9F9568F43F}" type="slidenum">
              <a:rPr lang="en-US" smtClean="0"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917744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Source:  http://</a:t>
            </a:r>
            <a:r>
              <a:rPr lang="en-US" dirty="0" err="1"/>
              <a:t>www.censusscope.org/us/chart_age.html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D93E60-DF7A-5B4C-93DD-A0198B3F87A7}" type="slidenum">
              <a:rPr lang="en-US" smtClean="0"/>
              <a:pPr/>
              <a:t>46</a:t>
            </a:fld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Source:  http://economistsview.typepad.com/economistsview/2005/09/the_changing_ag.html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D93E60-DF7A-5B4C-93DD-A0198B3F87A7}" type="slidenum">
              <a:rPr lang="en-US" smtClean="0"/>
              <a:pPr/>
              <a:t>47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Source:  http://www.stat.go.jp/english/data/handbook/c02cont.htm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D93E60-DF7A-5B4C-93DD-A0198B3F87A7}" type="slidenum">
              <a:rPr lang="en-US" smtClean="0"/>
              <a:pPr/>
              <a:t>48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Source:  Passel and Cohn, “U.S. Population Projections, 2005-2050,” Pew</a:t>
            </a:r>
            <a:r>
              <a:rPr lang="en-US" baseline="0" dirty="0"/>
              <a:t> Research Center, Feb 11, 2008.</a:t>
            </a:r>
          </a:p>
          <a:p>
            <a:r>
              <a:rPr lang="en-US" dirty="0"/>
              <a:t>http://pewresearch.org/pubs/729/united-states-population-projections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D93E60-DF7A-5B4C-93DD-A0198B3F87A7}" type="slidenum">
              <a:rPr lang="en-US" smtClean="0"/>
              <a:pPr/>
              <a:t>59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https://</a:t>
            </a:r>
            <a:r>
              <a:rPr lang="en-US" dirty="0" err="1"/>
              <a:t>www.nbcnews.com</a:t>
            </a:r>
            <a:r>
              <a:rPr lang="en-US" dirty="0"/>
              <a:t>/politics/</a:t>
            </a:r>
            <a:r>
              <a:rPr lang="en-US" dirty="0" err="1"/>
              <a:t>donald</a:t>
            </a:r>
            <a:r>
              <a:rPr lang="en-US" dirty="0"/>
              <a:t>-trump/dhs-chief-marks-first-section-trump-s-border-wall-it-n924941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AD93E60-DF7A-5B4C-93DD-A0198B3F87A7}" type="slidenum">
              <a:rPr lang="en-US" smtClean="0"/>
              <a:pPr/>
              <a:t>68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512164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0D406D4-7C79-EB46-BC1F-54A3D3FEC2E8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BA8BFCA-249D-6D41-B8D2-08901FBD36D1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44E6B859-D1A0-6E47-B537-57E95D9909A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977AB7A7-A9A9-844F-B9B2-6C268B53680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7F2FF72F-1F77-7046-B318-E7222AE9040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2ED93EAC-BDF2-B24E-B03D-360EFFF610E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686B1C61-47F6-9449-8563-78FB411C15A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D4C7C163-697B-5B49-8E2A-EFA612FC0137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827F5988-9CB5-1A41-BC96-A88D68EFDB1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A4543EB0-B594-6647-AF81-F64AA2E9E1D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mtClean="0"/>
            </a:lvl1pPr>
          </a:lstStyle>
          <a:p>
            <a:fld id="{E3C28856-190E-6B47-8917-FC6DE1C2FAC6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 smtClean="0"/>
            </a:lvl1pPr>
          </a:lstStyle>
          <a:p>
            <a:fld id="{3B47A00D-8EA4-7B49-89C4-2D44FCBEA6C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/>
              <a:t>Lecture 10:  Migration</a:t>
            </a: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3BCF3985-F859-D540-876A-4C948668E1AA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hdr="0" dt="0"/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  <a:ea typeface="ＭＳ Ｐゴシック" charset="-128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ＭＳ Ｐゴシック" charset="-128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ＭＳ Ｐゴシック" charset="-128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comments" Target="../comments/comment1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7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3048000"/>
            <a:ext cx="7772400" cy="1470025"/>
          </a:xfrm>
        </p:spPr>
        <p:txBody>
          <a:bodyPr/>
          <a:lstStyle/>
          <a:p>
            <a:r>
              <a:rPr lang="en-US" sz="4000"/>
              <a:t>Lecture 10</a:t>
            </a:r>
            <a:br>
              <a:rPr lang="en-US" sz="4000"/>
            </a:br>
            <a:r>
              <a:rPr lang="en-US" sz="4000"/>
              <a:t>Migration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447800" y="1524000"/>
            <a:ext cx="6400800" cy="1066800"/>
          </a:xfrm>
        </p:spPr>
        <p:txBody>
          <a:bodyPr/>
          <a:lstStyle/>
          <a:p>
            <a:r>
              <a:rPr lang="en-US" sz="5400"/>
              <a:t>Econ 340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/>
              <a:t>Lecture 9:  WTO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C8AA51D-026D-C744-9474-018CE00FC7E1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7475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/>
              <a:t>Left-over from last time:</a:t>
            </a:r>
            <a:br>
              <a:rPr lang="en-US" dirty="0"/>
            </a:br>
            <a:r>
              <a:rPr lang="en-US" dirty="0"/>
              <a:t>WTO Critiques</a:t>
            </a:r>
          </a:p>
        </p:txBody>
      </p:sp>
      <p:sp>
        <p:nvSpPr>
          <p:cNvPr id="29696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295400"/>
            <a:ext cx="8229600" cy="4525963"/>
          </a:xfrm>
        </p:spPr>
        <p:txBody>
          <a:bodyPr/>
          <a:lstStyle/>
          <a:p>
            <a:pPr eaLnBrk="1" hangingPunct="1"/>
            <a:r>
              <a:rPr lang="en-US" dirty="0"/>
              <a:t>Trump</a:t>
            </a:r>
          </a:p>
          <a:p>
            <a:pPr lvl="1" eaLnBrk="1" hangingPunct="1"/>
            <a:r>
              <a:rPr lang="en-US" sz="2400" dirty="0"/>
              <a:t>Oct 25, 2017, on Fox interview with Lou Dobbs:</a:t>
            </a:r>
          </a:p>
          <a:p>
            <a:pPr lvl="2"/>
            <a:r>
              <a:rPr lang="en-US" sz="1800" dirty="0"/>
              <a:t>“The WTO, World Trade Organization, was set up for the benefit for everybody but us.”</a:t>
            </a:r>
          </a:p>
          <a:p>
            <a:pPr lvl="2"/>
            <a:r>
              <a:rPr lang="en-US" sz="1800" dirty="0"/>
              <a:t>“we lose the lawsuits, almost all of the lawsuits … within the WTO”</a:t>
            </a:r>
          </a:p>
          <a:p>
            <a:pPr lvl="1" eaLnBrk="1" hangingPunct="1"/>
            <a:r>
              <a:rPr lang="en-US" sz="2400" dirty="0"/>
              <a:t> In fact, like other countries, US </a:t>
            </a:r>
          </a:p>
          <a:p>
            <a:pPr lvl="2"/>
            <a:r>
              <a:rPr lang="en-US" sz="1800" dirty="0"/>
              <a:t>Wins most of the cases it brings</a:t>
            </a:r>
          </a:p>
          <a:p>
            <a:pPr lvl="2"/>
            <a:r>
              <a:rPr lang="en-US" sz="1800" dirty="0"/>
              <a:t>Loses most the cases brought against it</a:t>
            </a:r>
          </a:p>
          <a:p>
            <a:pPr lvl="1"/>
            <a:r>
              <a:rPr lang="en-US" sz="2400" dirty="0"/>
              <a:t>Since 1995, in all cases complainant has won 90%</a:t>
            </a:r>
          </a:p>
          <a:p>
            <a:pPr lvl="2"/>
            <a:r>
              <a:rPr lang="en-US" sz="1800" dirty="0"/>
              <a:t>As complainant, US has won 91%</a:t>
            </a:r>
          </a:p>
          <a:p>
            <a:pPr lvl="2"/>
            <a:r>
              <a:rPr lang="en-US" sz="1800" dirty="0"/>
              <a:t>As respondent, US has lost 89%</a:t>
            </a:r>
          </a:p>
          <a:p>
            <a:pPr lvl="1"/>
            <a:r>
              <a:rPr lang="en-US" sz="2200" dirty="0"/>
              <a:t>But…Trump may be closer to right if we’ve been respondent much more than complainant</a:t>
            </a:r>
          </a:p>
          <a:p>
            <a:pPr eaLnBrk="1" hangingPunct="1"/>
            <a:endParaRPr lang="en-US" dirty="0"/>
          </a:p>
          <a:p>
            <a:pPr eaLnBrk="1" hangingPunct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0651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6963" grpId="0" uiExpand="1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/>
              <a:t>Lecture 9:  WTO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C8AA51D-026D-C744-9474-018CE00FC7E1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7475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/>
              <a:t>WTO Critiques</a:t>
            </a:r>
          </a:p>
        </p:txBody>
      </p:sp>
      <p:sp>
        <p:nvSpPr>
          <p:cNvPr id="2969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/>
              <a:t>Trump</a:t>
            </a:r>
          </a:p>
          <a:p>
            <a:pPr lvl="1" eaLnBrk="1" hangingPunct="1"/>
            <a:r>
              <a:rPr lang="en-US" dirty="0"/>
              <a:t>Oct 30, 2018, FT:</a:t>
            </a:r>
          </a:p>
          <a:p>
            <a:pPr lvl="2"/>
            <a:r>
              <a:rPr lang="en-US" b="1" dirty="0"/>
              <a:t>Donald Trump threatens to pull US out of the WTO</a:t>
            </a:r>
          </a:p>
          <a:p>
            <a:pPr lvl="2"/>
            <a:r>
              <a:rPr lang="en-US" dirty="0"/>
              <a:t>“If they don’t shape up, I would withdraw from the WTO,” </a:t>
            </a:r>
            <a:r>
              <a:rPr lang="en-US" dirty="0" err="1"/>
              <a:t>Mr</a:t>
            </a:r>
            <a:r>
              <a:rPr lang="en-US" dirty="0"/>
              <a:t> Trump said in an interview.</a:t>
            </a:r>
          </a:p>
          <a:p>
            <a:pPr eaLnBrk="1" hangingPunct="1"/>
            <a:endParaRPr lang="en-US" dirty="0"/>
          </a:p>
          <a:p>
            <a:pPr eaLnBrk="1" hangingPunct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44698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696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/>
              <a:t>Lecture 9:  WTO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C8AA51D-026D-C744-9474-018CE00FC7E1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7475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/>
              <a:t>WTO Critiques</a:t>
            </a:r>
          </a:p>
        </p:txBody>
      </p:sp>
      <p:sp>
        <p:nvSpPr>
          <p:cNvPr id="2969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/>
              <a:t>Rodrik</a:t>
            </a:r>
          </a:p>
          <a:p>
            <a:pPr lvl="1" eaLnBrk="1" hangingPunct="1"/>
            <a:r>
              <a:rPr lang="en-US" dirty="0"/>
              <a:t>WTO extended GATT into “inside the border” policies that countries resist</a:t>
            </a:r>
          </a:p>
          <a:p>
            <a:pPr lvl="1" eaLnBrk="1" hangingPunct="1"/>
            <a:r>
              <a:rPr lang="en-US" dirty="0"/>
              <a:t>It is not well suited to dealing with countries that are very different (China)</a:t>
            </a:r>
          </a:p>
          <a:p>
            <a:pPr lvl="1" eaLnBrk="1" hangingPunct="1"/>
            <a:r>
              <a:rPr lang="en-US" dirty="0"/>
              <a:t>US would have had a hard time developing under WTO rules</a:t>
            </a:r>
          </a:p>
          <a:p>
            <a:pPr lvl="1" eaLnBrk="1" hangingPunct="1"/>
            <a:r>
              <a:rPr lang="en-US" dirty="0"/>
              <a:t>WTO has been unable to adapt to change, and instead the Appellate Body has made new law</a:t>
            </a:r>
          </a:p>
          <a:p>
            <a:pPr eaLnBrk="1" hangingPunct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19247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6963" grpId="0" uiExpand="1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Footer Placeholder 4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r>
              <a:rPr lang="en-US"/>
              <a:t>Lecture 9:  WTO</a:t>
            </a:r>
          </a:p>
        </p:txBody>
      </p:sp>
      <p:sp>
        <p:nvSpPr>
          <p:cNvPr id="74755" name="Slide Number Placeholder 5"/>
          <p:cNvSpPr>
            <a:spLocks noGrp="1"/>
          </p:cNvSpPr>
          <p:nvPr>
            <p:ph type="sldNum" sz="quarter" idx="12"/>
          </p:nvPr>
        </p:nvSpPr>
        <p:spPr>
          <a:noFill/>
        </p:spPr>
        <p:txBody>
          <a:bodyPr/>
          <a:lstStyle/>
          <a:p>
            <a:fld id="{DC8AA51D-026D-C744-9474-018CE00FC7E1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7475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dirty="0"/>
              <a:t>WTO Critiques</a:t>
            </a:r>
          </a:p>
        </p:txBody>
      </p:sp>
      <p:sp>
        <p:nvSpPr>
          <p:cNvPr id="2969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en-US" dirty="0"/>
              <a:t>The future of WTO?</a:t>
            </a:r>
          </a:p>
          <a:p>
            <a:pPr lvl="1" eaLnBrk="1" hangingPunct="1"/>
            <a:r>
              <a:rPr lang="en-US" dirty="0"/>
              <a:t>May slip into irrelevance as US and others ignore its rules</a:t>
            </a:r>
          </a:p>
          <a:p>
            <a:pPr lvl="1" eaLnBrk="1" hangingPunct="1"/>
            <a:r>
              <a:rPr lang="en-US" dirty="0"/>
              <a:t>Or maybe these issues will prompt it to restructure itself to work better</a:t>
            </a:r>
          </a:p>
          <a:p>
            <a:pPr eaLnBrk="1" hangingPunct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484952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69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6963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How does the US do in WTO disputes as complainant and as respondent?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loses most as both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loses most as complainant but wins most as respondent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loses most as respondent but wins most as complainant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wins most as both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34290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717196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AFA2D86-E568-F14C-B444-F7A3DE87D5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0F687E4-2062-E84D-A3E5-13B072D1B8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7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4509D08-8EE8-174B-B724-5A5E5903193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8800" y="749300"/>
            <a:ext cx="8026400" cy="5359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70050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AFA2D86-E568-F14C-B444-F7A3DE87D5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0F687E4-2062-E84D-A3E5-13B072D1B8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8</a:t>
            </a:fld>
            <a:endParaRPr lang="en-US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8500A341-1B55-3E4E-8DB8-7E4E6AFB8D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648292"/>
            <a:ext cx="9144000" cy="35614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651069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AFA2D86-E568-F14C-B444-F7A3DE87D5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0F687E4-2062-E84D-A3E5-13B072D1B8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9</a:t>
            </a:fld>
            <a:endParaRPr lang="en-US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C0F74D14-14F6-9544-BAFC-7CC42C093F0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2544535"/>
            <a:ext cx="9144000" cy="17689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899017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5D60B9-262A-5641-BB6E-79D416FECF21}" type="slidenum">
              <a:rPr lang="en-US"/>
              <a:pPr/>
              <a:t>10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Migration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Why People Migrate</a:t>
            </a:r>
          </a:p>
          <a:p>
            <a:pPr>
              <a:lnSpc>
                <a:spcPct val="90000"/>
              </a:lnSpc>
            </a:pPr>
            <a:r>
              <a:rPr lang="en-US" dirty="0"/>
              <a:t>Why Wages Differ across Countries</a:t>
            </a:r>
          </a:p>
          <a:p>
            <a:pPr>
              <a:lnSpc>
                <a:spcPct val="90000"/>
              </a:lnSpc>
            </a:pPr>
            <a:r>
              <a:rPr lang="en-US" dirty="0"/>
              <a:t>Effects of Migration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On Payments to Factors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Labor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Other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Other Effects</a:t>
            </a:r>
          </a:p>
          <a:p>
            <a:pPr>
              <a:lnSpc>
                <a:spcPct val="90000"/>
              </a:lnSpc>
            </a:pPr>
            <a:r>
              <a:rPr lang="en-US" dirty="0"/>
              <a:t>Policies to Affect Migration</a:t>
            </a:r>
          </a:p>
          <a:p>
            <a:pPr>
              <a:lnSpc>
                <a:spcPct val="90000"/>
              </a:lnSpc>
            </a:pPr>
            <a:r>
              <a:rPr lang="en-US" dirty="0"/>
              <a:t>Facts about Migration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74B03-6986-8941-81AD-66C416B06823}" type="slidenum">
              <a:rPr lang="en-US"/>
              <a:pPr/>
              <a:t>11</a:t>
            </a:fld>
            <a:endParaRPr lang="en-US"/>
          </a:p>
        </p:txBody>
      </p:sp>
      <p:sp>
        <p:nvSpPr>
          <p:cNvPr id="1863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Why People Migrate</a:t>
            </a:r>
          </a:p>
        </p:txBody>
      </p:sp>
      <p:sp>
        <p:nvSpPr>
          <p:cNvPr id="1863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Main Reason for Migration:  Better Wages</a:t>
            </a:r>
          </a:p>
          <a:p>
            <a:r>
              <a:rPr lang="en-US"/>
              <a:t>Other Reasons</a:t>
            </a:r>
          </a:p>
          <a:p>
            <a:pPr lvl="1"/>
            <a:r>
              <a:rPr lang="en-US"/>
              <a:t>Better living conditions</a:t>
            </a:r>
          </a:p>
          <a:p>
            <a:pPr lvl="1"/>
            <a:r>
              <a:rPr lang="en-US"/>
              <a:t>Freedom/Persecution</a:t>
            </a:r>
          </a:p>
          <a:p>
            <a:pPr lvl="1"/>
            <a:r>
              <a:rPr lang="en-US"/>
              <a:t>Climate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6371" grpId="0" uiExpand="1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5D60B9-262A-5641-BB6E-79D416FECF21}" type="slidenum">
              <a:rPr lang="en-US"/>
              <a:pPr/>
              <a:t>12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Migration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>
                <a:solidFill>
                  <a:schemeClr val="bg1">
                    <a:lumMod val="75000"/>
                  </a:schemeClr>
                </a:solidFill>
              </a:rPr>
              <a:t>Why People Migrate</a:t>
            </a:r>
          </a:p>
          <a:p>
            <a:pPr>
              <a:lnSpc>
                <a:spcPct val="90000"/>
              </a:lnSpc>
            </a:pPr>
            <a:r>
              <a:rPr lang="en-US" dirty="0"/>
              <a:t>Why Wages Differ across Countries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Effects of Migration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On Payments to Factors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Labor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 Effects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Policies to Affect Migration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chemeClr val="bg1">
                    <a:lumMod val="75000"/>
                  </a:schemeClr>
                </a:solidFill>
              </a:rPr>
              <a:t>Facts about Migration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49157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2F8FA0-7A02-F745-A702-8F019CBBBC0A}" type="slidenum">
              <a:rPr lang="en-US"/>
              <a:pPr/>
              <a:t>13</a:t>
            </a:fld>
            <a:endParaRPr lang="en-US"/>
          </a:p>
        </p:txBody>
      </p:sp>
      <p:sp>
        <p:nvSpPr>
          <p:cNvPr id="2990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Why Wages Differ across Countries</a:t>
            </a:r>
          </a:p>
        </p:txBody>
      </p:sp>
      <p:sp>
        <p:nvSpPr>
          <p:cNvPr id="2990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  <a:buFontTx/>
              <a:buNone/>
            </a:pPr>
            <a:r>
              <a:rPr lang="en-US" dirty="0"/>
              <a:t>(These are mostly the same reasons we’ve seen before, for why countries trade)</a:t>
            </a:r>
          </a:p>
          <a:p>
            <a:pPr>
              <a:lnSpc>
                <a:spcPct val="90000"/>
              </a:lnSpc>
            </a:pPr>
            <a:r>
              <a:rPr lang="en-US" dirty="0"/>
              <a:t>Relative Factor Endowments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Of labor relative to other factors, such as land, capital, natural resources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Countries that have an abundance of these other factors tend to have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High demand for labor, and thus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High wage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They are likely to attract migration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90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9011" grpId="0" uiExpand="1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515D57-A0D9-6A4E-93B5-2380C4DB5A03}" type="slidenum">
              <a:rPr lang="en-US"/>
              <a:pPr/>
              <a:t>14</a:t>
            </a:fld>
            <a:endParaRPr lang="en-US"/>
          </a:p>
        </p:txBody>
      </p:sp>
      <p:sp>
        <p:nvSpPr>
          <p:cNvPr id="300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Why Wages Differ across Countries</a:t>
            </a:r>
          </a:p>
        </p:txBody>
      </p:sp>
      <p:sp>
        <p:nvSpPr>
          <p:cNvPr id="3000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Differences in Technology</a:t>
            </a:r>
          </a:p>
          <a:p>
            <a:pPr lvl="1"/>
            <a:r>
              <a:rPr lang="en-US"/>
              <a:t>Advanced technology makes labor more productive</a:t>
            </a:r>
          </a:p>
          <a:p>
            <a:pPr lvl="1"/>
            <a:r>
              <a:rPr lang="en-US"/>
              <a:t>Causes higher wages, and attracts migration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00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00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00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0035" grpId="0" uiExpand="1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47EB33-BC61-1847-98BB-995FCC6B8E27}" type="slidenum">
              <a:rPr lang="en-US"/>
              <a:pPr/>
              <a:t>15</a:t>
            </a:fld>
            <a:endParaRPr lang="en-US"/>
          </a:p>
        </p:txBody>
      </p:sp>
      <p:sp>
        <p:nvSpPr>
          <p:cNvPr id="3010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Why Wages Differ across Countries</a:t>
            </a:r>
          </a:p>
        </p:txBody>
      </p:sp>
      <p:sp>
        <p:nvSpPr>
          <p:cNvPr id="3010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8895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Other causes for a country to have high wages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Infrastructure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Competitive and efficient markets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Strong institutions (“Intangible wealth”)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trust among people in a society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an efficient judicial system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clear property rights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effective government </a:t>
            </a:r>
          </a:p>
          <a:p>
            <a:pPr lvl="2">
              <a:lnSpc>
                <a:spcPct val="90000"/>
              </a:lnSpc>
              <a:buFontTx/>
              <a:buNone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105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1059" grpId="0" uiExpand="1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79CA1B7-2A96-4C4D-A724-CD211F0C34E3}" type="slidenum">
              <a:rPr lang="en-US"/>
              <a:pPr/>
              <a:t>16</a:t>
            </a:fld>
            <a:endParaRPr lang="en-US"/>
          </a:p>
        </p:txBody>
      </p:sp>
      <p:sp>
        <p:nvSpPr>
          <p:cNvPr id="3020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Why Wages Differ across Countries</a:t>
            </a:r>
          </a:p>
        </p:txBody>
      </p:sp>
      <p:sp>
        <p:nvSpPr>
          <p:cNvPr id="3020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Labor Unions? </a:t>
            </a:r>
          </a:p>
          <a:p>
            <a:pPr>
              <a:buFontTx/>
              <a:buNone/>
            </a:pPr>
            <a:r>
              <a:rPr lang="en-US" dirty="0"/>
              <a:t>	Do these contribute to high wages and thus attract migration?</a:t>
            </a:r>
          </a:p>
          <a:p>
            <a:pPr lvl="1"/>
            <a:r>
              <a:rPr lang="en-US" dirty="0"/>
              <a:t>This cuts both ways:</a:t>
            </a:r>
          </a:p>
          <a:p>
            <a:pPr lvl="2"/>
            <a:r>
              <a:rPr lang="en-US" dirty="0"/>
              <a:t>Labor unions do seek to increase wages and improve working conditions for their members</a:t>
            </a:r>
          </a:p>
          <a:p>
            <a:pPr lvl="2"/>
            <a:r>
              <a:rPr lang="en-US" dirty="0"/>
              <a:t>But one way to do that is to </a:t>
            </a:r>
            <a:r>
              <a:rPr lang="en-US" u="sng" dirty="0"/>
              <a:t>keep out</a:t>
            </a:r>
            <a:r>
              <a:rPr lang="en-US" dirty="0"/>
              <a:t> migrant labor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20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208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208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208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208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2083" grpId="0" uiExpand="1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Which of these would cause wages of unskilled workers to be higher in Country A than in Country B?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A has a larger population than B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B has stronger labor unions than A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B has relatively more skilled workers than A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A has relatively more capital than B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A has a smaller population than B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23421" y="388053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49482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5D60B9-262A-5641-BB6E-79D416FECF21}" type="slidenum">
              <a:rPr lang="en-US"/>
              <a:pPr/>
              <a:t>18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Migration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People Migrate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Wages Differ across Countries</a:t>
            </a:r>
          </a:p>
          <a:p>
            <a:pPr>
              <a:lnSpc>
                <a:spcPct val="90000"/>
              </a:lnSpc>
            </a:pPr>
            <a:r>
              <a:rPr lang="en-US" dirty="0"/>
              <a:t>Effects of Migration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On Payments to Factors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Labor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Other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 Effects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Policies to Affect Migration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chemeClr val="bg1">
                    <a:lumMod val="75000"/>
                  </a:schemeClr>
                </a:solidFill>
              </a:rPr>
              <a:t>Facts about Migration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49157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2F9A98F-F5EC-F349-BE42-5EB614234A93}" type="slidenum">
              <a:rPr lang="en-US"/>
              <a:pPr/>
              <a:t>19</a:t>
            </a:fld>
            <a:endParaRPr lang="en-US"/>
          </a:p>
        </p:txBody>
      </p:sp>
      <p:sp>
        <p:nvSpPr>
          <p:cNvPr id="3031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</a:t>
            </a:r>
          </a:p>
        </p:txBody>
      </p:sp>
      <p:sp>
        <p:nvSpPr>
          <p:cNvPr id="3031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buFontTx/>
              <a:buNone/>
            </a:pPr>
            <a:r>
              <a:rPr lang="en-US" dirty="0"/>
              <a:t>	(See Deardorff “Migration”)</a:t>
            </a:r>
          </a:p>
          <a:p>
            <a:endParaRPr lang="en-US" dirty="0"/>
          </a:p>
          <a:p>
            <a:r>
              <a:rPr lang="en-US" dirty="0"/>
              <a:t>Look at supply and demand </a:t>
            </a:r>
          </a:p>
          <a:p>
            <a:pPr lvl="1"/>
            <a:r>
              <a:rPr lang="en-US" dirty="0"/>
              <a:t>In two countries with different wages</a:t>
            </a:r>
          </a:p>
          <a:p>
            <a:pPr lvl="1"/>
            <a:r>
              <a:rPr lang="en-US" dirty="0"/>
              <a:t>What happens when labor migrates?</a:t>
            </a:r>
          </a:p>
          <a:p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31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31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31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31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3107" grpId="0" uiExpand="1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2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7E4FAB-18EC-5146-87A2-A405B878DF81}" type="slidenum">
              <a:rPr lang="en-US"/>
              <a:pPr/>
              <a:t>20</a:t>
            </a:fld>
            <a:endParaRPr lang="en-US"/>
          </a:p>
        </p:txBody>
      </p:sp>
      <p:sp>
        <p:nvSpPr>
          <p:cNvPr id="3061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</a:t>
            </a:r>
          </a:p>
        </p:txBody>
      </p:sp>
      <p:sp>
        <p:nvSpPr>
          <p:cNvPr id="306180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81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82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06183" name="Text Box 7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6184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6185" name="Line 9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86" name="Line 10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87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88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89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06190" name="Text Box 14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6191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6192" name="Line 16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93" name="Line 17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94" name="Line 18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195" name="Text Box 19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6196" name="Text Box 20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6197" name="Text Box 21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6198" name="Text Box 22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6199" name="Text Box 23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6200" name="Line 24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6201" name="Text Box 25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6224" name="Text Box 48"/>
          <p:cNvSpPr txBox="1">
            <a:spLocks noChangeArrowheads="1"/>
          </p:cNvSpPr>
          <p:nvPr/>
        </p:nvSpPr>
        <p:spPr bwMode="auto">
          <a:xfrm>
            <a:off x="1876425" y="1306513"/>
            <a:ext cx="5257800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Labor markets in two countries before migration</a:t>
            </a:r>
          </a:p>
        </p:txBody>
      </p:sp>
      <p:cxnSp>
        <p:nvCxnSpPr>
          <p:cNvPr id="29" name="Straight Arrow Connector 28"/>
          <p:cNvCxnSpPr/>
          <p:nvPr/>
        </p:nvCxnSpPr>
        <p:spPr>
          <a:xfrm>
            <a:off x="4343401" y="3276600"/>
            <a:ext cx="0" cy="1219200"/>
          </a:xfrm>
          <a:prstGeom prst="straightConnector1">
            <a:avLst/>
          </a:prstGeom>
          <a:ln>
            <a:solidFill>
              <a:srgbClr val="0000FF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0" name="TextBox 29"/>
          <p:cNvSpPr txBox="1"/>
          <p:nvPr/>
        </p:nvSpPr>
        <p:spPr>
          <a:xfrm rot="19660377">
            <a:off x="3068914" y="3641915"/>
            <a:ext cx="1295400" cy="738664"/>
          </a:xfrm>
          <a:prstGeom prst="rect">
            <a:avLst/>
          </a:prstGeom>
          <a:noFill/>
          <a:ln w="25400">
            <a:solidFill>
              <a:srgbClr val="0000FF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/>
              <a:t>Incentive to migrate from Mexico to US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3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371E29C-D940-124D-BF6C-404FDD8A46C6}" type="slidenum">
              <a:rPr lang="en-US"/>
              <a:pPr/>
              <a:t>21</a:t>
            </a:fld>
            <a:endParaRPr lang="en-US"/>
          </a:p>
        </p:txBody>
      </p:sp>
      <p:sp>
        <p:nvSpPr>
          <p:cNvPr id="3082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</a:t>
            </a:r>
          </a:p>
        </p:txBody>
      </p:sp>
      <p:sp>
        <p:nvSpPr>
          <p:cNvPr id="308228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29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30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08231" name="Text Box 7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8232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8233" name="Line 9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34" name="Line 10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35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36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37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08238" name="Text Box 14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8239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8240" name="Line 16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41" name="Line 17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42" name="Line 18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43" name="Text Box 19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8244" name="Text Box 20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8245" name="Text Box 21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8246" name="Text Box 22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8247" name="Text Box 23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8248" name="Line 24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49" name="Text Box 25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8250" name="AutoShape 26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51" name="Line 27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52" name="Line 28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53" name="Line 29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54" name="AutoShape 30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55" name="Line 31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8256" name="Text Box 32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8257" name="Text Box 33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8258" name="Text Box 34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8259" name="Text Box 35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8260" name="Text Box 36"/>
          <p:cNvSpPr txBox="1">
            <a:spLocks noChangeArrowheads="1"/>
          </p:cNvSpPr>
          <p:nvPr/>
        </p:nvSpPr>
        <p:spPr bwMode="auto">
          <a:xfrm>
            <a:off x="1905000" y="15240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Effect of migration on labor supplies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4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4640D5-B50B-B043-81DD-D481AB7F08A8}" type="slidenum">
              <a:rPr lang="en-US"/>
              <a:pPr/>
              <a:t>22</a:t>
            </a:fld>
            <a:endParaRPr lang="en-US"/>
          </a:p>
        </p:txBody>
      </p:sp>
      <p:sp>
        <p:nvSpPr>
          <p:cNvPr id="3072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</a:t>
            </a:r>
          </a:p>
        </p:txBody>
      </p:sp>
      <p:sp>
        <p:nvSpPr>
          <p:cNvPr id="307204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05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06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07207" name="Text Box 7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7208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7209" name="Line 9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0" name="Line 10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1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2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3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07214" name="Text Box 14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7215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7216" name="Line 16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7" name="Line 17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8" name="Line 18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19" name="Text Box 19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7220" name="Text Box 20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7221" name="Text Box 21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7222" name="Text Box 22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7223" name="Text Box 23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7224" name="Line 24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25" name="Text Box 25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7226" name="AutoShape 26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27" name="Line 27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28" name="Line 28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29" name="Line 29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30" name="AutoShape 30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31" name="Line 31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32" name="Text Box 32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7233" name="Text Box 33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7234" name="Line 34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35" name="Line 35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36" name="Text Box 36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7237" name="Text Box 37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7238" name="Text Box 38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7239" name="Text Box 39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7240" name="Line 40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41" name="Line 41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42" name="Line 42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7243" name="Text Box 43"/>
          <p:cNvSpPr txBox="1">
            <a:spLocks noChangeArrowheads="1"/>
          </p:cNvSpPr>
          <p:nvPr/>
        </p:nvSpPr>
        <p:spPr bwMode="auto">
          <a:xfrm>
            <a:off x="1905000" y="15240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Effect of migration on wages</a:t>
            </a:r>
          </a:p>
        </p:txBody>
      </p:sp>
      <p:sp>
        <p:nvSpPr>
          <p:cNvPr id="307244" name="AutoShape 44"/>
          <p:cNvSpPr>
            <a:spLocks noChangeArrowheads="1"/>
          </p:cNvSpPr>
          <p:nvPr/>
        </p:nvSpPr>
        <p:spPr bwMode="auto">
          <a:xfrm rot="-930424">
            <a:off x="2917825" y="4178300"/>
            <a:ext cx="3221038" cy="1552575"/>
          </a:xfrm>
          <a:prstGeom prst="wedgeEllipseCallout">
            <a:avLst>
              <a:gd name="adj1" fmla="val 26750"/>
              <a:gd name="adj2" fmla="val -71634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 sz="2400"/>
              <a:t>Migration pulls wages closer together</a:t>
            </a:r>
          </a:p>
        </p:txBody>
      </p:sp>
      <p:sp>
        <p:nvSpPr>
          <p:cNvPr id="307245" name="AutoShape 45"/>
          <p:cNvSpPr>
            <a:spLocks noChangeArrowheads="1"/>
          </p:cNvSpPr>
          <p:nvPr/>
        </p:nvSpPr>
        <p:spPr bwMode="auto">
          <a:xfrm rot="-930424">
            <a:off x="2897188" y="4170363"/>
            <a:ext cx="3221037" cy="1552575"/>
          </a:xfrm>
          <a:prstGeom prst="wedgeEllipseCallout">
            <a:avLst>
              <a:gd name="adj1" fmla="val -93444"/>
              <a:gd name="adj2" fmla="val -93204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pPr algn="ctr"/>
            <a:r>
              <a:rPr lang="en-US" sz="2400"/>
              <a:t>Migration pulls wages closer together</a:t>
            </a:r>
          </a:p>
        </p:txBody>
      </p:sp>
      <p:sp>
        <p:nvSpPr>
          <p:cNvPr id="307246" name="Oval 46"/>
          <p:cNvSpPr>
            <a:spLocks noChangeArrowheads="1"/>
          </p:cNvSpPr>
          <p:nvPr/>
        </p:nvSpPr>
        <p:spPr bwMode="auto">
          <a:xfrm rot="-1275030">
            <a:off x="4498975" y="4011613"/>
            <a:ext cx="671513" cy="325437"/>
          </a:xfrm>
          <a:prstGeom prst="ellipse">
            <a:avLst/>
          </a:prstGeom>
          <a:solidFill>
            <a:schemeClr val="accent1"/>
          </a:solidFill>
          <a:ln w="9525">
            <a:noFill/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12" grpId="0" animBg="1"/>
      <p:bldP spid="307215" grpId="0"/>
      <p:bldP spid="307216" grpId="0" animBg="1"/>
      <p:bldP spid="307218" grpId="0" animBg="1"/>
      <p:bldP spid="307219" grpId="0"/>
      <p:bldP spid="307224" grpId="0" animBg="1"/>
      <p:bldP spid="307226" grpId="0" animBg="1"/>
      <p:bldP spid="307228" grpId="0" animBg="1"/>
      <p:bldP spid="307235" grpId="0" animBg="1"/>
      <p:bldP spid="307237" grpId="0"/>
      <p:bldP spid="307238" grpId="0"/>
      <p:bldP spid="307240" grpId="0" animBg="1"/>
      <p:bldP spid="307241" grpId="0" animBg="1"/>
      <p:bldP spid="307242" grpId="0" animBg="1"/>
      <p:bldP spid="307244" grpId="0" animBg="1"/>
      <p:bldP spid="307245" grpId="0" animBg="1"/>
      <p:bldP spid="307246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0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F20176-47C4-AD4F-9F9F-0865FE5653DE}" type="slidenum">
              <a:rPr lang="en-US"/>
              <a:pPr/>
              <a:t>23</a:t>
            </a:fld>
            <a:endParaRPr lang="en-US"/>
          </a:p>
        </p:txBody>
      </p:sp>
      <p:sp>
        <p:nvSpPr>
          <p:cNvPr id="3051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Effects of Migration</a:t>
            </a:r>
          </a:p>
        </p:txBody>
      </p:sp>
      <p:sp>
        <p:nvSpPr>
          <p:cNvPr id="305156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57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58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05159" name="Text Box 7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5160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5161" name="Line 9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62" name="Line 10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63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64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65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05166" name="Text Box 14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5167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5168" name="Line 16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69" name="Line 17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70" name="Line 18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72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5173" name="Text Box 21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5174" name="Text Box 22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5175" name="Text Box 23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5178" name="Text Box 26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5179" name="Line 27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0" name="Text Box 28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5181" name="AutoShape 29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2" name="Line 30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3" name="Line 31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4" name="Line 32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5" name="AutoShape 33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6" name="Line 34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87" name="Text Box 35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5188" name="Text Box 36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5189" name="Line 37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90" name="Line 38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91" name="Text Box 39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5192" name="Text Box 40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5193" name="Text Box 41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5194" name="Text Box 42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5195" name="Line 43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96" name="Line 44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197" name="Text Box 45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05198" name="Text Box 46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05199" name="Line 47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5200" name="Text Box 48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05201" name="Text Box 49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05202" name="Text Box 50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05203" name="Text Box 51"/>
          <p:cNvSpPr txBox="1">
            <a:spLocks noChangeArrowheads="1"/>
          </p:cNvSpPr>
          <p:nvPr/>
        </p:nvSpPr>
        <p:spPr bwMode="auto">
          <a:xfrm>
            <a:off x="1905000" y="15240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Effect of migration on welfare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5FB6329-0022-DA40-8B48-816BDACA8BF5}" type="slidenum">
              <a:rPr lang="en-US"/>
              <a:pPr/>
              <a:t>24</a:t>
            </a:fld>
            <a:endParaRPr lang="en-US"/>
          </a:p>
        </p:txBody>
      </p:sp>
      <p:sp>
        <p:nvSpPr>
          <p:cNvPr id="309297" name="Rectangle 49" descr="Wide upward diagonal"/>
          <p:cNvSpPr>
            <a:spLocks noChangeArrowheads="1"/>
          </p:cNvSpPr>
          <p:nvPr/>
        </p:nvSpPr>
        <p:spPr bwMode="auto">
          <a:xfrm>
            <a:off x="2133600" y="3581400"/>
            <a:ext cx="609600" cy="990600"/>
          </a:xfrm>
          <a:prstGeom prst="rect">
            <a:avLst/>
          </a:pr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Migration: Labor</a:t>
            </a:r>
          </a:p>
        </p:txBody>
      </p:sp>
      <p:sp>
        <p:nvSpPr>
          <p:cNvPr id="309252" name="Line 4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53" name="Line 5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54" name="Text Box 6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09255" name="Text Box 7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9256" name="Text Box 8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9257" name="Line 9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58" name="Line 10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59" name="Line 11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60" name="Line 12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61" name="Text Box 13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09262" name="Text Box 14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9263" name="Text Box 15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09264" name="Line 16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65" name="Line 17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66" name="Line 18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67" name="Text Box 19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09268" name="Text Box 20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09269" name="Text Box 21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9270" name="Text Box 22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9271" name="Text Box 23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9272" name="Line 24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73" name="Text Box 25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09274" name="AutoShape 26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75" name="Line 27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76" name="Line 28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77" name="Line 29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78" name="AutoShape 30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79" name="Line 31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80" name="Text Box 32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9281" name="Text Box 33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9282" name="Line 34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83" name="Line 35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84" name="Text Box 36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9285" name="Text Box 37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09286" name="Text Box 38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9287" name="Text Box 39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09288" name="Line 40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89" name="Line 41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90" name="Text Box 42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09291" name="Text Box 43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09292" name="Line 44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09293" name="Text Box 45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09294" name="Text Box 46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09295" name="Text Box 47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09296" name="Text Box 48"/>
          <p:cNvSpPr txBox="1">
            <a:spLocks noChangeArrowheads="1"/>
          </p:cNvSpPr>
          <p:nvPr/>
        </p:nvSpPr>
        <p:spPr bwMode="auto">
          <a:xfrm>
            <a:off x="1905000" y="15240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Gain to migrants</a:t>
            </a:r>
          </a:p>
        </p:txBody>
      </p:sp>
      <p:sp>
        <p:nvSpPr>
          <p:cNvPr id="309298" name="Freeform 50"/>
          <p:cNvSpPr>
            <a:spLocks/>
          </p:cNvSpPr>
          <p:nvPr/>
        </p:nvSpPr>
        <p:spPr bwMode="auto">
          <a:xfrm>
            <a:off x="2819400" y="1905000"/>
            <a:ext cx="1066800" cy="2057400"/>
          </a:xfrm>
          <a:custGeom>
            <a:avLst/>
            <a:gdLst/>
            <a:ahLst/>
            <a:cxnLst>
              <a:cxn ang="0">
                <a:pos x="624" y="0"/>
              </a:cxn>
              <a:cxn ang="0">
                <a:pos x="288" y="720"/>
              </a:cxn>
              <a:cxn ang="0">
                <a:pos x="624" y="768"/>
              </a:cxn>
              <a:cxn ang="0">
                <a:pos x="0" y="1296"/>
              </a:cxn>
            </a:cxnLst>
            <a:rect l="0" t="0" r="r" b="b"/>
            <a:pathLst>
              <a:path w="672" h="1296">
                <a:moveTo>
                  <a:pt x="624" y="0"/>
                </a:moveTo>
                <a:cubicBezTo>
                  <a:pt x="456" y="296"/>
                  <a:pt x="288" y="592"/>
                  <a:pt x="288" y="720"/>
                </a:cubicBezTo>
                <a:cubicBezTo>
                  <a:pt x="288" y="848"/>
                  <a:pt x="672" y="672"/>
                  <a:pt x="624" y="768"/>
                </a:cubicBezTo>
                <a:cubicBezTo>
                  <a:pt x="576" y="864"/>
                  <a:pt x="104" y="1208"/>
                  <a:pt x="0" y="1296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35E60C5-1C1B-5C41-B9BF-D50EC9553B87}" type="slidenum">
              <a:rPr lang="en-US"/>
              <a:pPr/>
              <a:t>25</a:t>
            </a:fld>
            <a:endParaRPr lang="en-US"/>
          </a:p>
        </p:txBody>
      </p:sp>
      <p:sp>
        <p:nvSpPr>
          <p:cNvPr id="310274" name="Rectangle 2" descr="Wide upward diagonal"/>
          <p:cNvSpPr>
            <a:spLocks noChangeArrowheads="1"/>
          </p:cNvSpPr>
          <p:nvPr/>
        </p:nvSpPr>
        <p:spPr bwMode="auto">
          <a:xfrm>
            <a:off x="990600" y="4095750"/>
            <a:ext cx="1143000" cy="476250"/>
          </a:xfrm>
          <a:prstGeom prst="rect">
            <a:avLst/>
          </a:pr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75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Migration: Labor</a:t>
            </a:r>
          </a:p>
        </p:txBody>
      </p:sp>
      <p:sp>
        <p:nvSpPr>
          <p:cNvPr id="310277" name="Line 5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78" name="Line 6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79" name="Text Box 7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10280" name="Text Box 8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0281" name="Text Box 9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0282" name="Line 10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83" name="Line 11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84" name="Line 12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85" name="Line 13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86" name="Text Box 14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10287" name="Text Box 15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0288" name="Text Box 16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0289" name="Line 17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90" name="Line 18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91" name="Line 19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92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0293" name="Text Box 21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0294" name="Text Box 22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0295" name="Text Box 23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0296" name="Text Box 24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0297" name="Line 25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298" name="Text Box 26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0299" name="AutoShape 27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0" name="Line 28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1" name="Line 29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2" name="Line 30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3" name="AutoShape 31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4" name="Line 32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5" name="Text Box 33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0306" name="Text Box 34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0307" name="Line 35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8" name="Line 36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09" name="Text Box 37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0310" name="Text Box 38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0311" name="Text Box 39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0312" name="Text Box 40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0313" name="Line 41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14" name="Line 42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15" name="Text Box 43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0316" name="Text Box 44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10317" name="Line 45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0318" name="Text Box 46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10319" name="Text Box 47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10320" name="Text Box 48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10321" name="Text Box 49"/>
          <p:cNvSpPr txBox="1">
            <a:spLocks noChangeArrowheads="1"/>
          </p:cNvSpPr>
          <p:nvPr/>
        </p:nvSpPr>
        <p:spPr bwMode="auto">
          <a:xfrm>
            <a:off x="1905000" y="15240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Gain to workers left behind</a:t>
            </a:r>
          </a:p>
        </p:txBody>
      </p:sp>
      <p:sp>
        <p:nvSpPr>
          <p:cNvPr id="310322" name="Freeform 50"/>
          <p:cNvSpPr>
            <a:spLocks/>
          </p:cNvSpPr>
          <p:nvPr/>
        </p:nvSpPr>
        <p:spPr bwMode="auto">
          <a:xfrm>
            <a:off x="1335088" y="1828800"/>
            <a:ext cx="1365250" cy="2220913"/>
          </a:xfrm>
          <a:custGeom>
            <a:avLst/>
            <a:gdLst/>
            <a:ahLst/>
            <a:cxnLst>
              <a:cxn ang="0">
                <a:pos x="860" y="0"/>
              </a:cxn>
              <a:cxn ang="0">
                <a:pos x="9" y="585"/>
              </a:cxn>
              <a:cxn ang="0">
                <a:pos x="302" y="686"/>
              </a:cxn>
              <a:cxn ang="0">
                <a:pos x="165" y="1399"/>
              </a:cxn>
            </a:cxnLst>
            <a:rect l="0" t="0" r="r" b="b"/>
            <a:pathLst>
              <a:path w="860" h="1399">
                <a:moveTo>
                  <a:pt x="860" y="0"/>
                </a:moveTo>
                <a:cubicBezTo>
                  <a:pt x="357" y="91"/>
                  <a:pt x="0" y="357"/>
                  <a:pt x="9" y="585"/>
                </a:cubicBezTo>
                <a:cubicBezTo>
                  <a:pt x="18" y="813"/>
                  <a:pt x="276" y="551"/>
                  <a:pt x="302" y="686"/>
                </a:cubicBezTo>
                <a:cubicBezTo>
                  <a:pt x="328" y="821"/>
                  <a:pt x="194" y="1251"/>
                  <a:pt x="165" y="1399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A7768F3-F9C3-E247-AFB3-A21556A656E5}" type="slidenum">
              <a:rPr lang="en-US"/>
              <a:pPr/>
              <a:t>26</a:t>
            </a:fld>
            <a:endParaRPr lang="en-US"/>
          </a:p>
        </p:txBody>
      </p:sp>
      <p:sp>
        <p:nvSpPr>
          <p:cNvPr id="311298" name="Rectangle 2" descr="Wide downward diagonal"/>
          <p:cNvSpPr>
            <a:spLocks noChangeArrowheads="1"/>
          </p:cNvSpPr>
          <p:nvPr/>
        </p:nvSpPr>
        <p:spPr bwMode="auto">
          <a:xfrm>
            <a:off x="4953000" y="3276600"/>
            <a:ext cx="1143000" cy="323850"/>
          </a:xfrm>
          <a:prstGeom prst="rect">
            <a:avLst/>
          </a:prstGeom>
          <a:pattFill prst="wdDnDiag">
            <a:fgClr>
              <a:srgbClr val="FFCCCC"/>
            </a:fgClr>
            <a:bgClr>
              <a:schemeClr val="bg1"/>
            </a:bgClr>
          </a:pattFill>
          <a:ln w="9525">
            <a:noFill/>
            <a:miter lim="800000"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299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Migration: Labor</a:t>
            </a:r>
          </a:p>
        </p:txBody>
      </p:sp>
      <p:sp>
        <p:nvSpPr>
          <p:cNvPr id="311301" name="Line 5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02" name="Line 6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03" name="Text Box 7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11304" name="Text Box 8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1305" name="Text Box 9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1306" name="Line 10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07" name="Line 11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08" name="Line 12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09" name="Line 13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10" name="Text Box 14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11311" name="Text Box 15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1312" name="Text Box 16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1313" name="Line 17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14" name="Line 18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15" name="Line 19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16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1317" name="Text Box 21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1318" name="Text Box 22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1319" name="Text Box 23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1320" name="Text Box 24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1321" name="Line 25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2" name="Text Box 26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1323" name="AutoShape 27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4" name="Line 28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5" name="Line 29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6" name="Line 30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7" name="AutoShape 31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8" name="Line 32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29" name="Text Box 33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1330" name="Text Box 34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1331" name="Line 35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32" name="Line 36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33" name="Text Box 37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1334" name="Text Box 38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1335" name="Text Box 39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1336" name="Text Box 40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1337" name="Line 41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38" name="Line 42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39" name="Text Box 43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1340" name="Text Box 44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11341" name="Line 45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1342" name="Text Box 46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11343" name="Text Box 47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11344" name="Text Box 48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11345" name="Text Box 49"/>
          <p:cNvSpPr txBox="1">
            <a:spLocks noChangeArrowheads="1"/>
          </p:cNvSpPr>
          <p:nvPr/>
        </p:nvSpPr>
        <p:spPr bwMode="auto">
          <a:xfrm>
            <a:off x="1543050" y="1524000"/>
            <a:ext cx="6084888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Loss to competing workers already in US</a:t>
            </a:r>
          </a:p>
        </p:txBody>
      </p:sp>
      <p:sp>
        <p:nvSpPr>
          <p:cNvPr id="311347" name="Freeform 51"/>
          <p:cNvSpPr>
            <a:spLocks/>
          </p:cNvSpPr>
          <p:nvPr/>
        </p:nvSpPr>
        <p:spPr bwMode="auto">
          <a:xfrm>
            <a:off x="2989263" y="1887538"/>
            <a:ext cx="2482850" cy="1363662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805" y="576"/>
              </a:cxn>
              <a:cxn ang="0">
                <a:pos x="997" y="82"/>
              </a:cxn>
              <a:cxn ang="0">
                <a:pos x="1564" y="859"/>
              </a:cxn>
            </a:cxnLst>
            <a:rect l="0" t="0" r="r" b="b"/>
            <a:pathLst>
              <a:path w="1564" h="859">
                <a:moveTo>
                  <a:pt x="0" y="0"/>
                </a:moveTo>
                <a:cubicBezTo>
                  <a:pt x="327" y="276"/>
                  <a:pt x="639" y="562"/>
                  <a:pt x="805" y="576"/>
                </a:cubicBezTo>
                <a:cubicBezTo>
                  <a:pt x="971" y="590"/>
                  <a:pt x="750" y="55"/>
                  <a:pt x="997" y="82"/>
                </a:cubicBezTo>
                <a:cubicBezTo>
                  <a:pt x="1244" y="109"/>
                  <a:pt x="1446" y="697"/>
                  <a:pt x="1564" y="859"/>
                </a:cubicBezTo>
              </a:path>
            </a:pathLst>
          </a:custGeom>
          <a:noFill/>
          <a:ln w="9525">
            <a:solidFill>
              <a:srgbClr val="FF00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23C106-D59F-B249-8144-C0F9AF845CD0}" type="slidenum">
              <a:rPr lang="en-US"/>
              <a:pPr/>
              <a:t>27</a:t>
            </a:fld>
            <a:endParaRPr lang="en-US"/>
          </a:p>
        </p:txBody>
      </p:sp>
      <p:sp>
        <p:nvSpPr>
          <p:cNvPr id="313395" name="Freeform 51" descr="Wide upward diagonal"/>
          <p:cNvSpPr>
            <a:spLocks/>
          </p:cNvSpPr>
          <p:nvPr/>
        </p:nvSpPr>
        <p:spPr bwMode="auto">
          <a:xfrm>
            <a:off x="4948238" y="3268663"/>
            <a:ext cx="1762125" cy="336550"/>
          </a:xfrm>
          <a:custGeom>
            <a:avLst/>
            <a:gdLst/>
            <a:ahLst/>
            <a:cxnLst>
              <a:cxn ang="0">
                <a:pos x="3" y="0"/>
              </a:cxn>
              <a:cxn ang="0">
                <a:pos x="729" y="2"/>
              </a:cxn>
              <a:cxn ang="0">
                <a:pos x="1110" y="209"/>
              </a:cxn>
              <a:cxn ang="0">
                <a:pos x="3" y="209"/>
              </a:cxn>
              <a:cxn ang="0">
                <a:pos x="3" y="0"/>
              </a:cxn>
            </a:cxnLst>
            <a:rect l="0" t="0" r="r" b="b"/>
            <a:pathLst>
              <a:path w="1110" h="212">
                <a:moveTo>
                  <a:pt x="3" y="0"/>
                </a:moveTo>
                <a:cubicBezTo>
                  <a:pt x="366" y="2"/>
                  <a:pt x="348" y="8"/>
                  <a:pt x="729" y="2"/>
                </a:cubicBezTo>
                <a:cubicBezTo>
                  <a:pt x="912" y="104"/>
                  <a:pt x="849" y="65"/>
                  <a:pt x="1110" y="209"/>
                </a:cubicBezTo>
                <a:cubicBezTo>
                  <a:pt x="528" y="212"/>
                  <a:pt x="456" y="209"/>
                  <a:pt x="3" y="209"/>
                </a:cubicBezTo>
                <a:cubicBezTo>
                  <a:pt x="3" y="83"/>
                  <a:pt x="0" y="162"/>
                  <a:pt x="3" y="0"/>
                </a:cubicBezTo>
                <a:close/>
              </a:path>
            </a:pathLst>
          </a:cu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47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Migration: Other</a:t>
            </a:r>
          </a:p>
        </p:txBody>
      </p:sp>
      <p:sp>
        <p:nvSpPr>
          <p:cNvPr id="313349" name="Line 5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50" name="Line 6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51" name="Text Box 7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13352" name="Text Box 8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3353" name="Text Box 9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3354" name="Line 10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55" name="Line 11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56" name="Line 12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57" name="Line 13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58" name="Text Box 14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13359" name="Text Box 15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3360" name="Text Box 16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3361" name="Line 17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62" name="Line 18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63" name="Line 19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64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3365" name="Text Box 21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3366" name="Text Box 22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3367" name="Text Box 23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3368" name="Text Box 24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3369" name="Line 25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0" name="Text Box 26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3371" name="AutoShape 27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2" name="Line 28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3" name="Line 29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4" name="Line 30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5" name="AutoShape 31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6" name="Line 32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77" name="Text Box 33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3378" name="Text Box 34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3379" name="Line 35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80" name="Line 36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81" name="Text Box 37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3382" name="Text Box 38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3383" name="Text Box 39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3384" name="Text Box 40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3385" name="Line 41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86" name="Line 42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87" name="Text Box 43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3388" name="Text Box 44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13389" name="Line 45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3390" name="Text Box 46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13391" name="Text Box 47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13392" name="Text Box 48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13393" name="Text Box 49"/>
          <p:cNvSpPr txBox="1">
            <a:spLocks noChangeArrowheads="1"/>
          </p:cNvSpPr>
          <p:nvPr/>
        </p:nvSpPr>
        <p:spPr bwMode="auto">
          <a:xfrm>
            <a:off x="1905000" y="1524000"/>
            <a:ext cx="5257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Gain to factors other than labor in US</a:t>
            </a:r>
          </a:p>
        </p:txBody>
      </p:sp>
      <p:sp>
        <p:nvSpPr>
          <p:cNvPr id="313396" name="Freeform 52"/>
          <p:cNvSpPr>
            <a:spLocks/>
          </p:cNvSpPr>
          <p:nvPr/>
        </p:nvSpPr>
        <p:spPr bwMode="auto">
          <a:xfrm>
            <a:off x="3265488" y="1916113"/>
            <a:ext cx="2308225" cy="1335087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594" y="448"/>
              </a:cxn>
              <a:cxn ang="0">
                <a:pos x="914" y="91"/>
              </a:cxn>
              <a:cxn ang="0">
                <a:pos x="1454" y="841"/>
              </a:cxn>
            </a:cxnLst>
            <a:rect l="0" t="0" r="r" b="b"/>
            <a:pathLst>
              <a:path w="1454" h="841">
                <a:moveTo>
                  <a:pt x="0" y="0"/>
                </a:moveTo>
                <a:cubicBezTo>
                  <a:pt x="221" y="216"/>
                  <a:pt x="442" y="433"/>
                  <a:pt x="594" y="448"/>
                </a:cubicBezTo>
                <a:cubicBezTo>
                  <a:pt x="746" y="463"/>
                  <a:pt x="771" y="25"/>
                  <a:pt x="914" y="91"/>
                </a:cubicBezTo>
                <a:cubicBezTo>
                  <a:pt x="1057" y="157"/>
                  <a:pt x="1364" y="716"/>
                  <a:pt x="1454" y="841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4E32E9A-9BD6-5748-A591-F87F4C3A229F}" type="slidenum">
              <a:rPr lang="en-US"/>
              <a:pPr/>
              <a:t>28</a:t>
            </a:fld>
            <a:endParaRPr lang="en-US"/>
          </a:p>
        </p:txBody>
      </p:sp>
      <p:sp>
        <p:nvSpPr>
          <p:cNvPr id="3164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Migration: All</a:t>
            </a:r>
          </a:p>
        </p:txBody>
      </p:sp>
      <p:sp>
        <p:nvSpPr>
          <p:cNvPr id="3164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56644" y="3136734"/>
            <a:ext cx="7054850" cy="3008672"/>
          </a:xfrm>
        </p:spPr>
        <p:txBody>
          <a:bodyPr/>
          <a:lstStyle/>
          <a:p>
            <a:pPr>
              <a:lnSpc>
                <a:spcPct val="80000"/>
              </a:lnSpc>
              <a:buFontTx/>
              <a:buNone/>
            </a:pPr>
            <a:r>
              <a:rPr lang="en-US" sz="2000" dirty="0"/>
              <a:t>Mexico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/>
              <a:t>		Workers who migrate		+(</a:t>
            </a:r>
            <a:r>
              <a:rPr lang="en-US" sz="2000" dirty="0" err="1"/>
              <a:t>b+c</a:t>
            </a:r>
            <a:r>
              <a:rPr lang="en-US" sz="2000" dirty="0"/>
              <a:t>)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/>
              <a:t>		Workers who don’t migrate	+a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/>
              <a:t>		Other factors in Mexico		</a:t>
            </a:r>
            <a:r>
              <a:rPr lang="en-US" sz="2000" dirty="0">
                <a:ea typeface="Arial" charset="0"/>
                <a:cs typeface="Arial" charset="0"/>
              </a:rPr>
              <a:t>−(</a:t>
            </a:r>
            <a:r>
              <a:rPr lang="en-US" sz="2000" dirty="0" err="1">
                <a:ea typeface="Arial" charset="0"/>
                <a:cs typeface="Arial" charset="0"/>
              </a:rPr>
              <a:t>a+b</a:t>
            </a:r>
            <a:r>
              <a:rPr lang="en-US" sz="2000" dirty="0">
                <a:ea typeface="Arial" charset="0"/>
                <a:cs typeface="Arial" charset="0"/>
              </a:rPr>
              <a:t>)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>
                <a:ea typeface="Arial" charset="0"/>
                <a:cs typeface="Arial" charset="0"/>
              </a:rPr>
              <a:t>	Mexico as a whole			+c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>
                <a:ea typeface="Arial" charset="0"/>
                <a:cs typeface="Arial" charset="0"/>
              </a:rPr>
              <a:t>US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>
                <a:ea typeface="Arial" charset="0"/>
                <a:cs typeface="Arial" charset="0"/>
              </a:rPr>
              <a:t>		Workers			−</a:t>
            </a:r>
            <a:r>
              <a:rPr lang="en-US" sz="2000" dirty="0" err="1">
                <a:ea typeface="Arial" charset="0"/>
                <a:cs typeface="Arial" charset="0"/>
              </a:rPr>
              <a:t>d</a:t>
            </a:r>
            <a:endParaRPr lang="en-US" sz="2000" dirty="0">
              <a:ea typeface="Arial" charset="0"/>
              <a:cs typeface="Arial" charset="0"/>
            </a:endParaRP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>
                <a:ea typeface="Arial" charset="0"/>
                <a:cs typeface="Arial" charset="0"/>
              </a:rPr>
              <a:t>		Other factors in US		+(</a:t>
            </a:r>
            <a:r>
              <a:rPr lang="en-US" sz="2000" dirty="0" err="1">
                <a:ea typeface="Arial" charset="0"/>
                <a:cs typeface="Arial" charset="0"/>
              </a:rPr>
              <a:t>d+e</a:t>
            </a:r>
            <a:r>
              <a:rPr lang="en-US" sz="2000" dirty="0">
                <a:ea typeface="Arial" charset="0"/>
                <a:cs typeface="Arial" charset="0"/>
              </a:rPr>
              <a:t>)</a:t>
            </a: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>
                <a:ea typeface="Arial" charset="0"/>
                <a:cs typeface="Arial" charset="0"/>
              </a:rPr>
              <a:t>	US as a whole			+</a:t>
            </a:r>
            <a:r>
              <a:rPr lang="en-US" sz="2000" dirty="0" err="1">
                <a:ea typeface="Arial" charset="0"/>
                <a:cs typeface="Arial" charset="0"/>
              </a:rPr>
              <a:t>e</a:t>
            </a:r>
            <a:endParaRPr lang="en-US" sz="2000" dirty="0">
              <a:ea typeface="Arial" charset="0"/>
              <a:cs typeface="Arial" charset="0"/>
            </a:endParaRPr>
          </a:p>
          <a:p>
            <a:pPr>
              <a:lnSpc>
                <a:spcPct val="80000"/>
              </a:lnSpc>
              <a:buFontTx/>
              <a:buNone/>
            </a:pPr>
            <a:r>
              <a:rPr lang="en-US" sz="2000" dirty="0">
                <a:ea typeface="Arial" charset="0"/>
                <a:cs typeface="Arial" charset="0"/>
              </a:rPr>
              <a:t>World				    	+(</a:t>
            </a:r>
            <a:r>
              <a:rPr lang="en-US" sz="2000" dirty="0" err="1">
                <a:ea typeface="Arial" charset="0"/>
                <a:cs typeface="Arial" charset="0"/>
              </a:rPr>
              <a:t>c+e</a:t>
            </a:r>
            <a:r>
              <a:rPr lang="en-US" sz="2000" dirty="0">
                <a:ea typeface="Arial" charset="0"/>
                <a:cs typeface="Arial" charset="0"/>
              </a:rPr>
              <a:t>)</a:t>
            </a:r>
          </a:p>
        </p:txBody>
      </p:sp>
      <p:sp>
        <p:nvSpPr>
          <p:cNvPr id="316421" name="Line 5"/>
          <p:cNvSpPr>
            <a:spLocks noChangeShapeType="1"/>
          </p:cNvSpPr>
          <p:nvPr/>
        </p:nvSpPr>
        <p:spPr bwMode="auto">
          <a:xfrm>
            <a:off x="5147128" y="4401876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6422" name="Line 6"/>
          <p:cNvSpPr>
            <a:spLocks noChangeShapeType="1"/>
          </p:cNvSpPr>
          <p:nvPr/>
        </p:nvSpPr>
        <p:spPr bwMode="auto">
          <a:xfrm>
            <a:off x="5070995" y="5628738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6423" name="Line 7"/>
          <p:cNvSpPr>
            <a:spLocks noChangeShapeType="1"/>
          </p:cNvSpPr>
          <p:nvPr/>
        </p:nvSpPr>
        <p:spPr bwMode="auto">
          <a:xfrm>
            <a:off x="5083504" y="5885138"/>
            <a:ext cx="1001713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9" name="Line 4"/>
          <p:cNvSpPr>
            <a:spLocks noChangeShapeType="1"/>
          </p:cNvSpPr>
          <p:nvPr/>
        </p:nvSpPr>
        <p:spPr bwMode="auto">
          <a:xfrm>
            <a:off x="6612053" y="1528765"/>
            <a:ext cx="0" cy="1735719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0" name="Line 5"/>
          <p:cNvSpPr>
            <a:spLocks noChangeShapeType="1"/>
          </p:cNvSpPr>
          <p:nvPr/>
        </p:nvSpPr>
        <p:spPr bwMode="auto">
          <a:xfrm>
            <a:off x="6612053" y="3264484"/>
            <a:ext cx="190334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1" name="Text Box 6"/>
          <p:cNvSpPr txBox="1">
            <a:spLocks noChangeArrowheads="1"/>
          </p:cNvSpPr>
          <p:nvPr/>
        </p:nvSpPr>
        <p:spPr bwMode="auto">
          <a:xfrm>
            <a:off x="7051286" y="1268407"/>
            <a:ext cx="976073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14" name="Line 9"/>
          <p:cNvSpPr>
            <a:spLocks noChangeShapeType="1"/>
          </p:cNvSpPr>
          <p:nvPr/>
        </p:nvSpPr>
        <p:spPr bwMode="auto">
          <a:xfrm>
            <a:off x="6807268" y="1702337"/>
            <a:ext cx="1464109" cy="6942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5" name="Line 10"/>
          <p:cNvSpPr>
            <a:spLocks noChangeShapeType="1"/>
          </p:cNvSpPr>
          <p:nvPr/>
        </p:nvSpPr>
        <p:spPr bwMode="auto">
          <a:xfrm flipV="1">
            <a:off x="7344108" y="1615551"/>
            <a:ext cx="0" cy="164893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6" name="Line 11"/>
          <p:cNvSpPr>
            <a:spLocks noChangeShapeType="1"/>
          </p:cNvSpPr>
          <p:nvPr/>
        </p:nvSpPr>
        <p:spPr bwMode="auto">
          <a:xfrm>
            <a:off x="4074264" y="1528765"/>
            <a:ext cx="0" cy="1735719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7" name="Line 12"/>
          <p:cNvSpPr>
            <a:spLocks noChangeShapeType="1"/>
          </p:cNvSpPr>
          <p:nvPr/>
        </p:nvSpPr>
        <p:spPr bwMode="auto">
          <a:xfrm>
            <a:off x="4074264" y="3264484"/>
            <a:ext cx="1903342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8" name="Text Box 13"/>
          <p:cNvSpPr txBox="1">
            <a:spLocks noChangeArrowheads="1"/>
          </p:cNvSpPr>
          <p:nvPr/>
        </p:nvSpPr>
        <p:spPr bwMode="auto">
          <a:xfrm>
            <a:off x="4513496" y="1268407"/>
            <a:ext cx="976073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21" name="Line 16"/>
          <p:cNvSpPr>
            <a:spLocks noChangeShapeType="1"/>
          </p:cNvSpPr>
          <p:nvPr/>
        </p:nvSpPr>
        <p:spPr bwMode="auto">
          <a:xfrm>
            <a:off x="4269478" y="2049481"/>
            <a:ext cx="1512913" cy="105228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2" name="Line 17"/>
          <p:cNvSpPr>
            <a:spLocks noChangeShapeType="1"/>
          </p:cNvSpPr>
          <p:nvPr/>
        </p:nvSpPr>
        <p:spPr bwMode="auto">
          <a:xfrm flipH="1" flipV="1">
            <a:off x="5196747" y="1615551"/>
            <a:ext cx="0" cy="164893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3" name="Line 18"/>
          <p:cNvSpPr>
            <a:spLocks noChangeShapeType="1"/>
          </p:cNvSpPr>
          <p:nvPr/>
        </p:nvSpPr>
        <p:spPr bwMode="auto">
          <a:xfrm flipH="1">
            <a:off x="4074264" y="2700375"/>
            <a:ext cx="1122484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24" name="Text Box 20"/>
          <p:cNvSpPr txBox="1">
            <a:spLocks noChangeArrowheads="1"/>
          </p:cNvSpPr>
          <p:nvPr/>
        </p:nvSpPr>
        <p:spPr bwMode="auto">
          <a:xfrm>
            <a:off x="5733588" y="2917340"/>
            <a:ext cx="489412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D</a:t>
            </a:r>
            <a:r>
              <a:rPr lang="en-US" baseline="-25000" dirty="0"/>
              <a:t>M</a:t>
            </a:r>
            <a:endParaRPr lang="en-US" dirty="0"/>
          </a:p>
        </p:txBody>
      </p:sp>
      <p:sp>
        <p:nvSpPr>
          <p:cNvPr id="25" name="Text Box 21"/>
          <p:cNvSpPr txBox="1">
            <a:spLocks noChangeArrowheads="1"/>
          </p:cNvSpPr>
          <p:nvPr/>
        </p:nvSpPr>
        <p:spPr bwMode="auto">
          <a:xfrm>
            <a:off x="8173770" y="2223053"/>
            <a:ext cx="481280" cy="36933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/>
              <a:t>D</a:t>
            </a:r>
            <a:r>
              <a:rPr lang="en-US" baseline="-25000" dirty="0"/>
              <a:t>U</a:t>
            </a:r>
            <a:endParaRPr lang="en-US" dirty="0"/>
          </a:p>
        </p:txBody>
      </p:sp>
      <p:sp>
        <p:nvSpPr>
          <p:cNvPr id="29" name="Line 27"/>
          <p:cNvSpPr>
            <a:spLocks noChangeShapeType="1"/>
          </p:cNvSpPr>
          <p:nvPr/>
        </p:nvSpPr>
        <p:spPr bwMode="auto">
          <a:xfrm flipH="1">
            <a:off x="6612053" y="1962695"/>
            <a:ext cx="732055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" name="AutoShape 29"/>
          <p:cNvSpPr>
            <a:spLocks/>
          </p:cNvSpPr>
          <p:nvPr/>
        </p:nvSpPr>
        <p:spPr bwMode="auto">
          <a:xfrm rot="16200000">
            <a:off x="4958140" y="3112662"/>
            <a:ext cx="86786" cy="390429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2" name="Line 30"/>
          <p:cNvSpPr>
            <a:spLocks noChangeShapeType="1"/>
          </p:cNvSpPr>
          <p:nvPr/>
        </p:nvSpPr>
        <p:spPr bwMode="auto">
          <a:xfrm flipH="1" flipV="1">
            <a:off x="4806318" y="1615551"/>
            <a:ext cx="0" cy="1648933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3" name="Line 31"/>
          <p:cNvSpPr>
            <a:spLocks noChangeShapeType="1"/>
          </p:cNvSpPr>
          <p:nvPr/>
        </p:nvSpPr>
        <p:spPr bwMode="auto">
          <a:xfrm flipH="1">
            <a:off x="4806318" y="3177698"/>
            <a:ext cx="390429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4" name="Line 32"/>
          <p:cNvSpPr>
            <a:spLocks noChangeShapeType="1"/>
          </p:cNvSpPr>
          <p:nvPr/>
        </p:nvSpPr>
        <p:spPr bwMode="auto">
          <a:xfrm>
            <a:off x="7344108" y="3177698"/>
            <a:ext cx="390429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5" name="AutoShape 33"/>
          <p:cNvSpPr>
            <a:spLocks/>
          </p:cNvSpPr>
          <p:nvPr/>
        </p:nvSpPr>
        <p:spPr bwMode="auto">
          <a:xfrm rot="16200000">
            <a:off x="7495929" y="3112662"/>
            <a:ext cx="86786" cy="390429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6" name="Line 34"/>
          <p:cNvSpPr>
            <a:spLocks noChangeShapeType="1"/>
          </p:cNvSpPr>
          <p:nvPr/>
        </p:nvSpPr>
        <p:spPr bwMode="auto">
          <a:xfrm flipH="1" flipV="1">
            <a:off x="7734537" y="1615551"/>
            <a:ext cx="0" cy="1648933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9" name="Line 37"/>
          <p:cNvSpPr>
            <a:spLocks noChangeShapeType="1"/>
          </p:cNvSpPr>
          <p:nvPr/>
        </p:nvSpPr>
        <p:spPr bwMode="auto">
          <a:xfrm flipH="1">
            <a:off x="6610020" y="2148923"/>
            <a:ext cx="1122484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0" name="Line 38"/>
          <p:cNvSpPr>
            <a:spLocks noChangeShapeType="1"/>
          </p:cNvSpPr>
          <p:nvPr/>
        </p:nvSpPr>
        <p:spPr bwMode="auto">
          <a:xfrm flipH="1">
            <a:off x="4072230" y="2427361"/>
            <a:ext cx="732055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5" name="Line 43"/>
          <p:cNvSpPr>
            <a:spLocks noChangeShapeType="1"/>
          </p:cNvSpPr>
          <p:nvPr/>
        </p:nvSpPr>
        <p:spPr bwMode="auto">
          <a:xfrm flipH="1" flipV="1">
            <a:off x="4169837" y="2427361"/>
            <a:ext cx="2033" cy="273014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6" name="Line 44"/>
          <p:cNvSpPr>
            <a:spLocks noChangeShapeType="1"/>
          </p:cNvSpPr>
          <p:nvPr/>
        </p:nvSpPr>
        <p:spPr bwMode="auto">
          <a:xfrm>
            <a:off x="6709660" y="1962695"/>
            <a:ext cx="0" cy="18442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47" name="Text Box 45"/>
          <p:cNvSpPr txBox="1">
            <a:spLocks noChangeArrowheads="1"/>
          </p:cNvSpPr>
          <p:nvPr/>
        </p:nvSpPr>
        <p:spPr bwMode="auto">
          <a:xfrm>
            <a:off x="4309935" y="2356410"/>
            <a:ext cx="292822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48" name="Text Box 46"/>
          <p:cNvSpPr txBox="1">
            <a:spLocks noChangeArrowheads="1"/>
          </p:cNvSpPr>
          <p:nvPr/>
        </p:nvSpPr>
        <p:spPr bwMode="auto">
          <a:xfrm>
            <a:off x="4761868" y="2407210"/>
            <a:ext cx="292822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 err="1">
                <a:solidFill>
                  <a:srgbClr val="FF0000"/>
                </a:solidFill>
              </a:rPr>
              <a:t>b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9" name="Line 47"/>
          <p:cNvSpPr>
            <a:spLocks noChangeShapeType="1"/>
          </p:cNvSpPr>
          <p:nvPr/>
        </p:nvSpPr>
        <p:spPr bwMode="auto">
          <a:xfrm flipH="1">
            <a:off x="4806318" y="2136267"/>
            <a:ext cx="1415306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50" name="Text Box 48"/>
          <p:cNvSpPr txBox="1">
            <a:spLocks noChangeArrowheads="1"/>
          </p:cNvSpPr>
          <p:nvPr/>
        </p:nvSpPr>
        <p:spPr bwMode="auto">
          <a:xfrm>
            <a:off x="4891226" y="2121453"/>
            <a:ext cx="292822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 err="1">
                <a:solidFill>
                  <a:srgbClr val="FF0000"/>
                </a:solidFill>
              </a:rPr>
              <a:t>c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51" name="Text Box 49"/>
          <p:cNvSpPr txBox="1">
            <a:spLocks noChangeArrowheads="1"/>
          </p:cNvSpPr>
          <p:nvPr/>
        </p:nvSpPr>
        <p:spPr bwMode="auto">
          <a:xfrm>
            <a:off x="6847725" y="1873795"/>
            <a:ext cx="292822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 err="1">
                <a:solidFill>
                  <a:srgbClr val="FF0000"/>
                </a:solidFill>
              </a:rPr>
              <a:t>d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52" name="Text Box 50"/>
          <p:cNvSpPr txBox="1">
            <a:spLocks noChangeArrowheads="1"/>
          </p:cNvSpPr>
          <p:nvPr/>
        </p:nvSpPr>
        <p:spPr bwMode="auto">
          <a:xfrm>
            <a:off x="7288954" y="1886495"/>
            <a:ext cx="292822" cy="208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dirty="0" err="1">
                <a:solidFill>
                  <a:srgbClr val="FF0000"/>
                </a:solidFill>
              </a:rPr>
              <a:t>e</a:t>
            </a:r>
            <a:endParaRPr lang="en-US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641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6419" grpId="0" uiExpand="1" build="p"/>
      <p:bldP spid="316421" grpId="0" animBg="1"/>
      <p:bldP spid="316422" grpId="0" animBg="1"/>
      <p:bldP spid="316423" grpId="0" animBg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6698EB-586B-A543-8137-C6B36D62B99D}" type="slidenum">
              <a:rPr lang="en-US"/>
              <a:pPr/>
              <a:t>29</a:t>
            </a:fld>
            <a:endParaRPr lang="en-US"/>
          </a:p>
        </p:txBody>
      </p:sp>
      <p:sp>
        <p:nvSpPr>
          <p:cNvPr id="314370" name="Freeform 2" descr="Wide upward diagonal"/>
          <p:cNvSpPr>
            <a:spLocks/>
          </p:cNvSpPr>
          <p:nvPr/>
        </p:nvSpPr>
        <p:spPr bwMode="auto">
          <a:xfrm>
            <a:off x="2128838" y="3576638"/>
            <a:ext cx="614362" cy="985837"/>
          </a:xfrm>
          <a:custGeom>
            <a:avLst/>
            <a:gdLst/>
            <a:ahLst/>
            <a:cxnLst>
              <a:cxn ang="0">
                <a:pos x="3" y="3"/>
              </a:cxn>
              <a:cxn ang="0">
                <a:pos x="381" y="0"/>
              </a:cxn>
              <a:cxn ang="0">
                <a:pos x="387" y="621"/>
              </a:cxn>
              <a:cxn ang="0">
                <a:pos x="0" y="324"/>
              </a:cxn>
              <a:cxn ang="0">
                <a:pos x="3" y="3"/>
              </a:cxn>
            </a:cxnLst>
            <a:rect l="0" t="0" r="r" b="b"/>
            <a:pathLst>
              <a:path w="387" h="621">
                <a:moveTo>
                  <a:pt x="3" y="3"/>
                </a:moveTo>
                <a:cubicBezTo>
                  <a:pt x="135" y="0"/>
                  <a:pt x="192" y="0"/>
                  <a:pt x="381" y="0"/>
                </a:cubicBezTo>
                <a:cubicBezTo>
                  <a:pt x="384" y="306"/>
                  <a:pt x="381" y="261"/>
                  <a:pt x="387" y="621"/>
                </a:cubicBezTo>
                <a:cubicBezTo>
                  <a:pt x="168" y="456"/>
                  <a:pt x="177" y="453"/>
                  <a:pt x="0" y="324"/>
                </a:cubicBezTo>
                <a:cubicBezTo>
                  <a:pt x="3" y="120"/>
                  <a:pt x="2" y="494"/>
                  <a:pt x="3" y="3"/>
                </a:cubicBezTo>
                <a:close/>
              </a:path>
            </a:pathLst>
          </a:cu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71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Migration: Mexico</a:t>
            </a:r>
          </a:p>
        </p:txBody>
      </p:sp>
      <p:sp>
        <p:nvSpPr>
          <p:cNvPr id="314373" name="Line 5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74" name="Line 6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75" name="Text Box 7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14376" name="Text Box 8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4377" name="Text Box 9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4378" name="Line 10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79" name="Line 11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80" name="Line 12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81" name="Line 13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82" name="Text Box 14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14383" name="Text Box 15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4384" name="Text Box 16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4385" name="Line 17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86" name="Line 18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87" name="Line 19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88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4389" name="Text Box 21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4390" name="Text Box 22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4391" name="Text Box 23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4392" name="Text Box 24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4393" name="Line 25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94" name="Text Box 26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4395" name="AutoShape 27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96" name="Line 28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97" name="Line 29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98" name="Line 30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399" name="AutoShape 31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00" name="Line 32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01" name="Text Box 33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4402" name="Text Box 34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4403" name="Line 35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04" name="Line 36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05" name="Text Box 37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4406" name="Text Box 38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4407" name="Text Box 39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4408" name="Text Box 40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4409" name="Line 41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10" name="Line 42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11" name="Text Box 43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4412" name="Text Box 44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14413" name="Line 45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4414" name="Text Box 46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14415" name="Text Box 47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14416" name="Text Box 48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14417" name="Text Box 49"/>
          <p:cNvSpPr txBox="1">
            <a:spLocks noChangeArrowheads="1"/>
          </p:cNvSpPr>
          <p:nvPr/>
        </p:nvSpPr>
        <p:spPr bwMode="auto">
          <a:xfrm>
            <a:off x="1368425" y="1524000"/>
            <a:ext cx="647541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Gain to Mexico as a whole, including migrants</a:t>
            </a:r>
          </a:p>
        </p:txBody>
      </p:sp>
      <p:sp>
        <p:nvSpPr>
          <p:cNvPr id="314418" name="Freeform 50"/>
          <p:cNvSpPr>
            <a:spLocks/>
          </p:cNvSpPr>
          <p:nvPr/>
        </p:nvSpPr>
        <p:spPr bwMode="auto">
          <a:xfrm>
            <a:off x="1768475" y="1897063"/>
            <a:ext cx="873125" cy="1663700"/>
          </a:xfrm>
          <a:custGeom>
            <a:avLst/>
            <a:gdLst/>
            <a:ahLst/>
            <a:cxnLst>
              <a:cxn ang="0">
                <a:pos x="37" y="0"/>
              </a:cxn>
              <a:cxn ang="0">
                <a:pos x="75" y="341"/>
              </a:cxn>
              <a:cxn ang="0">
                <a:pos x="485" y="477"/>
              </a:cxn>
              <a:cxn ang="0">
                <a:pos x="465" y="1075"/>
              </a:cxn>
            </a:cxnLst>
            <a:rect l="0" t="0" r="r" b="b"/>
            <a:pathLst>
              <a:path w="550" h="1075">
                <a:moveTo>
                  <a:pt x="37" y="0"/>
                </a:moveTo>
                <a:cubicBezTo>
                  <a:pt x="43" y="57"/>
                  <a:pt x="0" y="261"/>
                  <a:pt x="75" y="341"/>
                </a:cubicBezTo>
                <a:cubicBezTo>
                  <a:pt x="150" y="421"/>
                  <a:pt x="420" y="355"/>
                  <a:pt x="485" y="477"/>
                </a:cubicBezTo>
                <a:cubicBezTo>
                  <a:pt x="550" y="599"/>
                  <a:pt x="468" y="975"/>
                  <a:pt x="465" y="1075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2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BA06A9-96CB-994C-A666-2432FAAE12A4}" type="slidenum">
              <a:rPr lang="en-US"/>
              <a:pPr/>
              <a:t>30</a:t>
            </a:fld>
            <a:endParaRPr lang="en-US"/>
          </a:p>
        </p:txBody>
      </p:sp>
      <p:sp>
        <p:nvSpPr>
          <p:cNvPr id="315443" name="Freeform 51" descr="Wide upward diagonal"/>
          <p:cNvSpPr>
            <a:spLocks/>
          </p:cNvSpPr>
          <p:nvPr/>
        </p:nvSpPr>
        <p:spPr bwMode="auto">
          <a:xfrm>
            <a:off x="6091238" y="3248025"/>
            <a:ext cx="619125" cy="352425"/>
          </a:xfrm>
          <a:custGeom>
            <a:avLst/>
            <a:gdLst/>
            <a:ahLst/>
            <a:cxnLst>
              <a:cxn ang="0">
                <a:pos x="3" y="0"/>
              </a:cxn>
              <a:cxn ang="0">
                <a:pos x="390" y="216"/>
              </a:cxn>
              <a:cxn ang="0">
                <a:pos x="0" y="222"/>
              </a:cxn>
              <a:cxn ang="0">
                <a:pos x="3" y="0"/>
              </a:cxn>
            </a:cxnLst>
            <a:rect l="0" t="0" r="r" b="b"/>
            <a:pathLst>
              <a:path w="390" h="222">
                <a:moveTo>
                  <a:pt x="3" y="0"/>
                </a:moveTo>
                <a:cubicBezTo>
                  <a:pt x="183" y="108"/>
                  <a:pt x="195" y="117"/>
                  <a:pt x="390" y="216"/>
                </a:cubicBezTo>
                <a:cubicBezTo>
                  <a:pt x="216" y="222"/>
                  <a:pt x="156" y="222"/>
                  <a:pt x="0" y="222"/>
                </a:cubicBezTo>
                <a:cubicBezTo>
                  <a:pt x="3" y="18"/>
                  <a:pt x="0" y="117"/>
                  <a:pt x="3" y="0"/>
                </a:cubicBezTo>
                <a:close/>
              </a:path>
            </a:pathLst>
          </a:custGeom>
          <a:pattFill prst="wdUpDiag">
            <a:fgClr>
              <a:srgbClr val="99FF99"/>
            </a:fgClr>
            <a:bgClr>
              <a:schemeClr val="bg1"/>
            </a:bgClr>
          </a:pattFill>
          <a:ln w="9525">
            <a:noFill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395" name="Rectangle 3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Effects of Migration: US</a:t>
            </a:r>
          </a:p>
        </p:txBody>
      </p:sp>
      <p:sp>
        <p:nvSpPr>
          <p:cNvPr id="315397" name="Line 5"/>
          <p:cNvSpPr>
            <a:spLocks noChangeShapeType="1"/>
          </p:cNvSpPr>
          <p:nvPr/>
        </p:nvSpPr>
        <p:spPr bwMode="auto">
          <a:xfrm>
            <a:off x="49530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398" name="Line 6"/>
          <p:cNvSpPr>
            <a:spLocks noChangeShapeType="1"/>
          </p:cNvSpPr>
          <p:nvPr/>
        </p:nvSpPr>
        <p:spPr bwMode="auto">
          <a:xfrm>
            <a:off x="49530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399" name="Text Box 7"/>
          <p:cNvSpPr txBox="1">
            <a:spLocks noChangeArrowheads="1"/>
          </p:cNvSpPr>
          <p:nvPr/>
        </p:nvSpPr>
        <p:spPr bwMode="auto">
          <a:xfrm>
            <a:off x="56388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U.S.</a:t>
            </a:r>
          </a:p>
        </p:txBody>
      </p:sp>
      <p:sp>
        <p:nvSpPr>
          <p:cNvPr id="315400" name="Text Box 8"/>
          <p:cNvSpPr txBox="1">
            <a:spLocks noChangeArrowheads="1"/>
          </p:cNvSpPr>
          <p:nvPr/>
        </p:nvSpPr>
        <p:spPr bwMode="auto">
          <a:xfrm>
            <a:off x="4495800" y="23622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5401" name="Text Box 9"/>
          <p:cNvSpPr txBox="1">
            <a:spLocks noChangeArrowheads="1"/>
          </p:cNvSpPr>
          <p:nvPr/>
        </p:nvSpPr>
        <p:spPr bwMode="auto">
          <a:xfrm>
            <a:off x="77724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5402" name="Line 10"/>
          <p:cNvSpPr>
            <a:spLocks noChangeShapeType="1"/>
          </p:cNvSpPr>
          <p:nvPr/>
        </p:nvSpPr>
        <p:spPr bwMode="auto">
          <a:xfrm>
            <a:off x="5257800" y="2819400"/>
            <a:ext cx="2286000" cy="1219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03" name="Line 11"/>
          <p:cNvSpPr>
            <a:spLocks noChangeShapeType="1"/>
          </p:cNvSpPr>
          <p:nvPr/>
        </p:nvSpPr>
        <p:spPr bwMode="auto">
          <a:xfrm flipV="1">
            <a:off x="60960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04" name="Line 12"/>
          <p:cNvSpPr>
            <a:spLocks noChangeShapeType="1"/>
          </p:cNvSpPr>
          <p:nvPr/>
        </p:nvSpPr>
        <p:spPr bwMode="auto">
          <a:xfrm>
            <a:off x="990600" y="2514600"/>
            <a:ext cx="0" cy="3048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05" name="Line 13"/>
          <p:cNvSpPr>
            <a:spLocks noChangeShapeType="1"/>
          </p:cNvSpPr>
          <p:nvPr/>
        </p:nvSpPr>
        <p:spPr bwMode="auto">
          <a:xfrm>
            <a:off x="990600" y="5562600"/>
            <a:ext cx="29718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06" name="Text Box 14"/>
          <p:cNvSpPr txBox="1">
            <a:spLocks noChangeArrowheads="1"/>
          </p:cNvSpPr>
          <p:nvPr/>
        </p:nvSpPr>
        <p:spPr bwMode="auto">
          <a:xfrm>
            <a:off x="1676400" y="2057400"/>
            <a:ext cx="1524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/>
              <a:t>Mexico</a:t>
            </a:r>
          </a:p>
        </p:txBody>
      </p:sp>
      <p:sp>
        <p:nvSpPr>
          <p:cNvPr id="315407" name="Text Box 15"/>
          <p:cNvSpPr txBox="1">
            <a:spLocks noChangeArrowheads="1"/>
          </p:cNvSpPr>
          <p:nvPr/>
        </p:nvSpPr>
        <p:spPr bwMode="auto">
          <a:xfrm>
            <a:off x="533400" y="23622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5408" name="Text Box 16"/>
          <p:cNvSpPr txBox="1">
            <a:spLocks noChangeArrowheads="1"/>
          </p:cNvSpPr>
          <p:nvPr/>
        </p:nvSpPr>
        <p:spPr bwMode="auto">
          <a:xfrm>
            <a:off x="3810000" y="5562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L</a:t>
            </a:r>
          </a:p>
        </p:txBody>
      </p:sp>
      <p:sp>
        <p:nvSpPr>
          <p:cNvPr id="315409" name="Line 17"/>
          <p:cNvSpPr>
            <a:spLocks noChangeShapeType="1"/>
          </p:cNvSpPr>
          <p:nvPr/>
        </p:nvSpPr>
        <p:spPr bwMode="auto">
          <a:xfrm>
            <a:off x="1295400" y="3429000"/>
            <a:ext cx="2362200" cy="18478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10" name="Line 18"/>
          <p:cNvSpPr>
            <a:spLocks noChangeShapeType="1"/>
          </p:cNvSpPr>
          <p:nvPr/>
        </p:nvSpPr>
        <p:spPr bwMode="auto">
          <a:xfrm flipH="1" flipV="1">
            <a:off x="2743200" y="2667000"/>
            <a:ext cx="0" cy="28956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11" name="Line 19"/>
          <p:cNvSpPr>
            <a:spLocks noChangeShapeType="1"/>
          </p:cNvSpPr>
          <p:nvPr/>
        </p:nvSpPr>
        <p:spPr bwMode="auto">
          <a:xfrm flipH="1">
            <a:off x="990600" y="4572000"/>
            <a:ext cx="17526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12" name="Text Box 20"/>
          <p:cNvSpPr txBox="1">
            <a:spLocks noChangeArrowheads="1"/>
          </p:cNvSpPr>
          <p:nvPr/>
        </p:nvSpPr>
        <p:spPr bwMode="auto">
          <a:xfrm>
            <a:off x="3581400" y="4953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M</a:t>
            </a:r>
            <a:endParaRPr lang="en-US"/>
          </a:p>
        </p:txBody>
      </p:sp>
      <p:sp>
        <p:nvSpPr>
          <p:cNvPr id="315413" name="Text Box 21"/>
          <p:cNvSpPr txBox="1">
            <a:spLocks noChangeArrowheads="1"/>
          </p:cNvSpPr>
          <p:nvPr/>
        </p:nvSpPr>
        <p:spPr bwMode="auto">
          <a:xfrm>
            <a:off x="7391400" y="37338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D</a:t>
            </a:r>
            <a:r>
              <a:rPr lang="en-US" baseline="-25000"/>
              <a:t>U</a:t>
            </a:r>
            <a:endParaRPr lang="en-US"/>
          </a:p>
        </p:txBody>
      </p:sp>
      <p:sp>
        <p:nvSpPr>
          <p:cNvPr id="315414" name="Text Box 22"/>
          <p:cNvSpPr txBox="1">
            <a:spLocks noChangeArrowheads="1"/>
          </p:cNvSpPr>
          <p:nvPr/>
        </p:nvSpPr>
        <p:spPr bwMode="auto">
          <a:xfrm>
            <a:off x="60198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5415" name="Text Box 23"/>
          <p:cNvSpPr txBox="1">
            <a:spLocks noChangeArrowheads="1"/>
          </p:cNvSpPr>
          <p:nvPr/>
        </p:nvSpPr>
        <p:spPr bwMode="auto">
          <a:xfrm>
            <a:off x="2743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S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5416" name="Text Box 24"/>
          <p:cNvSpPr txBox="1">
            <a:spLocks noChangeArrowheads="1"/>
          </p:cNvSpPr>
          <p:nvPr/>
        </p:nvSpPr>
        <p:spPr bwMode="auto">
          <a:xfrm>
            <a:off x="457200" y="43434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M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5417" name="Line 25"/>
          <p:cNvSpPr>
            <a:spLocks noChangeShapeType="1"/>
          </p:cNvSpPr>
          <p:nvPr/>
        </p:nvSpPr>
        <p:spPr bwMode="auto">
          <a:xfrm flipH="1">
            <a:off x="4953000" y="3276600"/>
            <a:ext cx="1143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18" name="Text Box 26"/>
          <p:cNvSpPr txBox="1">
            <a:spLocks noChangeArrowheads="1"/>
          </p:cNvSpPr>
          <p:nvPr/>
        </p:nvSpPr>
        <p:spPr bwMode="auto">
          <a:xfrm>
            <a:off x="4419600" y="3048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w</a:t>
            </a:r>
            <a:r>
              <a:rPr lang="en-US" baseline="-25000"/>
              <a:t>U</a:t>
            </a:r>
            <a:r>
              <a:rPr lang="en-US" baseline="30000"/>
              <a:t>0</a:t>
            </a:r>
            <a:endParaRPr lang="en-US"/>
          </a:p>
        </p:txBody>
      </p:sp>
      <p:sp>
        <p:nvSpPr>
          <p:cNvPr id="315419" name="AutoShape 27"/>
          <p:cNvSpPr>
            <a:spLocks/>
          </p:cNvSpPr>
          <p:nvPr/>
        </p:nvSpPr>
        <p:spPr bwMode="auto">
          <a:xfrm rot="-5400000">
            <a:off x="23622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0" name="Line 28"/>
          <p:cNvSpPr>
            <a:spLocks noChangeShapeType="1"/>
          </p:cNvSpPr>
          <p:nvPr/>
        </p:nvSpPr>
        <p:spPr bwMode="auto">
          <a:xfrm flipH="1" flipV="1">
            <a:off x="2133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1" name="Line 29"/>
          <p:cNvSpPr>
            <a:spLocks noChangeShapeType="1"/>
          </p:cNvSpPr>
          <p:nvPr/>
        </p:nvSpPr>
        <p:spPr bwMode="auto">
          <a:xfrm flipH="1">
            <a:off x="21336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2" name="Line 30"/>
          <p:cNvSpPr>
            <a:spLocks noChangeShapeType="1"/>
          </p:cNvSpPr>
          <p:nvPr/>
        </p:nvSpPr>
        <p:spPr bwMode="auto">
          <a:xfrm>
            <a:off x="6096000" y="5410200"/>
            <a:ext cx="609600" cy="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3" name="AutoShape 31"/>
          <p:cNvSpPr>
            <a:spLocks/>
          </p:cNvSpPr>
          <p:nvPr/>
        </p:nvSpPr>
        <p:spPr bwMode="auto">
          <a:xfrm rot="-5400000">
            <a:off x="6324600" y="5334000"/>
            <a:ext cx="152400" cy="609600"/>
          </a:xfrm>
          <a:prstGeom prst="leftBrace">
            <a:avLst>
              <a:gd name="adj1" fmla="val 33333"/>
              <a:gd name="adj2" fmla="val 50000"/>
            </a:avLst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</p:spPr>
        <p:txBody>
          <a:bodyPr wrap="none" anchor="ctr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4" name="Line 32"/>
          <p:cNvSpPr>
            <a:spLocks noChangeShapeType="1"/>
          </p:cNvSpPr>
          <p:nvPr/>
        </p:nvSpPr>
        <p:spPr bwMode="auto">
          <a:xfrm flipH="1" flipV="1">
            <a:off x="6705600" y="2667000"/>
            <a:ext cx="0" cy="2895600"/>
          </a:xfrm>
          <a:prstGeom prst="line">
            <a:avLst/>
          </a:prstGeom>
          <a:noFill/>
          <a:ln w="28575">
            <a:solidFill>
              <a:srgbClr val="FF0000"/>
            </a:solidFill>
            <a:prstDash val="lg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5" name="Text Box 33"/>
          <p:cNvSpPr txBox="1">
            <a:spLocks noChangeArrowheads="1"/>
          </p:cNvSpPr>
          <p:nvPr/>
        </p:nvSpPr>
        <p:spPr bwMode="auto">
          <a:xfrm>
            <a:off x="16002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5426" name="Text Box 34"/>
          <p:cNvSpPr txBox="1">
            <a:spLocks noChangeArrowheads="1"/>
          </p:cNvSpPr>
          <p:nvPr/>
        </p:nvSpPr>
        <p:spPr bwMode="auto">
          <a:xfrm>
            <a:off x="6629400" y="24384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S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5427" name="Line 35"/>
          <p:cNvSpPr>
            <a:spLocks noChangeShapeType="1"/>
          </p:cNvSpPr>
          <p:nvPr/>
        </p:nvSpPr>
        <p:spPr bwMode="auto">
          <a:xfrm flipH="1">
            <a:off x="4949825" y="3603625"/>
            <a:ext cx="17526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8" name="Line 36"/>
          <p:cNvSpPr>
            <a:spLocks noChangeShapeType="1"/>
          </p:cNvSpPr>
          <p:nvPr/>
        </p:nvSpPr>
        <p:spPr bwMode="auto">
          <a:xfrm flipH="1">
            <a:off x="987425" y="4092575"/>
            <a:ext cx="11430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29" name="Text Box 37"/>
          <p:cNvSpPr txBox="1">
            <a:spLocks noChangeArrowheads="1"/>
          </p:cNvSpPr>
          <p:nvPr/>
        </p:nvSpPr>
        <p:spPr bwMode="auto">
          <a:xfrm>
            <a:off x="457200" y="3886200"/>
            <a:ext cx="762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M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5430" name="Text Box 38"/>
          <p:cNvSpPr txBox="1">
            <a:spLocks noChangeArrowheads="1"/>
          </p:cNvSpPr>
          <p:nvPr/>
        </p:nvSpPr>
        <p:spPr bwMode="auto">
          <a:xfrm>
            <a:off x="4419600" y="3429000"/>
            <a:ext cx="6858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w</a:t>
            </a:r>
            <a:r>
              <a:rPr lang="en-US" baseline="-25000">
                <a:solidFill>
                  <a:srgbClr val="FF0000"/>
                </a:solidFill>
              </a:rPr>
              <a:t>U</a:t>
            </a:r>
            <a:r>
              <a:rPr lang="en-US" baseline="30000">
                <a:solidFill>
                  <a:srgbClr val="FF0000"/>
                </a:solidFill>
              </a:rPr>
              <a:t>1</a:t>
            </a:r>
            <a:endParaRPr lang="en-US">
              <a:solidFill>
                <a:srgbClr val="FF0000"/>
              </a:solidFill>
            </a:endParaRPr>
          </a:p>
        </p:txBody>
      </p:sp>
      <p:sp>
        <p:nvSpPr>
          <p:cNvPr id="315431" name="Text Box 39"/>
          <p:cNvSpPr txBox="1">
            <a:spLocks noChangeArrowheads="1"/>
          </p:cNvSpPr>
          <p:nvPr/>
        </p:nvSpPr>
        <p:spPr bwMode="auto">
          <a:xfrm>
            <a:off x="21336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−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5432" name="Text Box 40"/>
          <p:cNvSpPr txBox="1">
            <a:spLocks noChangeArrowheads="1"/>
          </p:cNvSpPr>
          <p:nvPr/>
        </p:nvSpPr>
        <p:spPr bwMode="auto">
          <a:xfrm>
            <a:off x="6096000" y="5715000"/>
            <a:ext cx="6096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  <a:ea typeface="Arial" charset="0"/>
                <a:cs typeface="Arial" charset="0"/>
                <a:sym typeface="Symbol" charset="2"/>
              </a:rPr>
              <a:t>+</a:t>
            </a:r>
            <a:r>
              <a:rPr lang="en-US">
                <a:solidFill>
                  <a:srgbClr val="FF0000"/>
                </a:solidFill>
                <a:sym typeface="Symbol" charset="2"/>
              </a:rPr>
              <a:t></a:t>
            </a:r>
            <a:r>
              <a:rPr lang="en-US">
                <a:solidFill>
                  <a:srgbClr val="FF0000"/>
                </a:solidFill>
              </a:rPr>
              <a:t>L</a:t>
            </a:r>
          </a:p>
        </p:txBody>
      </p:sp>
      <p:sp>
        <p:nvSpPr>
          <p:cNvPr id="315433" name="Line 41"/>
          <p:cNvSpPr>
            <a:spLocks noChangeShapeType="1"/>
          </p:cNvSpPr>
          <p:nvPr/>
        </p:nvSpPr>
        <p:spPr bwMode="auto">
          <a:xfrm flipH="1" flipV="1">
            <a:off x="1139825" y="4092575"/>
            <a:ext cx="3175" cy="479425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34" name="Line 42"/>
          <p:cNvSpPr>
            <a:spLocks noChangeShapeType="1"/>
          </p:cNvSpPr>
          <p:nvPr/>
        </p:nvSpPr>
        <p:spPr bwMode="auto">
          <a:xfrm>
            <a:off x="5105400" y="3276600"/>
            <a:ext cx="0" cy="323850"/>
          </a:xfrm>
          <a:prstGeom prst="line">
            <a:avLst/>
          </a:prstGeom>
          <a:noFill/>
          <a:ln w="28575">
            <a:solidFill>
              <a:srgbClr val="FF0000"/>
            </a:solidFill>
            <a:round/>
            <a:headEnd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35" name="Text Box 43"/>
          <p:cNvSpPr txBox="1">
            <a:spLocks noChangeArrowheads="1"/>
          </p:cNvSpPr>
          <p:nvPr/>
        </p:nvSpPr>
        <p:spPr bwMode="auto">
          <a:xfrm>
            <a:off x="14478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a</a:t>
            </a:r>
          </a:p>
        </p:txBody>
      </p:sp>
      <p:sp>
        <p:nvSpPr>
          <p:cNvPr id="315436" name="Text Box 44"/>
          <p:cNvSpPr txBox="1">
            <a:spLocks noChangeArrowheads="1"/>
          </p:cNvSpPr>
          <p:nvPr/>
        </p:nvSpPr>
        <p:spPr bwMode="auto">
          <a:xfrm>
            <a:off x="2133600" y="41910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b</a:t>
            </a:r>
          </a:p>
        </p:txBody>
      </p:sp>
      <p:sp>
        <p:nvSpPr>
          <p:cNvPr id="315437" name="Line 45"/>
          <p:cNvSpPr>
            <a:spLocks noChangeShapeType="1"/>
          </p:cNvSpPr>
          <p:nvPr/>
        </p:nvSpPr>
        <p:spPr bwMode="auto">
          <a:xfrm flipH="1">
            <a:off x="2133600" y="3581400"/>
            <a:ext cx="2209800" cy="0"/>
          </a:xfrm>
          <a:prstGeom prst="line">
            <a:avLst/>
          </a:prstGeom>
          <a:noFill/>
          <a:ln w="9525">
            <a:solidFill>
              <a:srgbClr val="FF0000"/>
            </a:solidFill>
            <a:prstDash val="dash"/>
            <a:round/>
            <a:headEnd/>
            <a:tailEnd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15438" name="Text Box 46"/>
          <p:cNvSpPr txBox="1">
            <a:spLocks noChangeArrowheads="1"/>
          </p:cNvSpPr>
          <p:nvPr/>
        </p:nvSpPr>
        <p:spPr bwMode="auto">
          <a:xfrm>
            <a:off x="2286000" y="37338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c</a:t>
            </a:r>
          </a:p>
        </p:txBody>
      </p:sp>
      <p:sp>
        <p:nvSpPr>
          <p:cNvPr id="315439" name="Text Box 47"/>
          <p:cNvSpPr txBox="1">
            <a:spLocks noChangeArrowheads="1"/>
          </p:cNvSpPr>
          <p:nvPr/>
        </p:nvSpPr>
        <p:spPr bwMode="auto">
          <a:xfrm>
            <a:off x="54102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d</a:t>
            </a:r>
          </a:p>
        </p:txBody>
      </p:sp>
      <p:sp>
        <p:nvSpPr>
          <p:cNvPr id="315440" name="Text Box 48"/>
          <p:cNvSpPr txBox="1">
            <a:spLocks noChangeArrowheads="1"/>
          </p:cNvSpPr>
          <p:nvPr/>
        </p:nvSpPr>
        <p:spPr bwMode="auto">
          <a:xfrm>
            <a:off x="6019800" y="3276600"/>
            <a:ext cx="457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>
                <a:solidFill>
                  <a:srgbClr val="FF0000"/>
                </a:solidFill>
              </a:rPr>
              <a:t>e</a:t>
            </a:r>
          </a:p>
        </p:txBody>
      </p:sp>
      <p:sp>
        <p:nvSpPr>
          <p:cNvPr id="315441" name="Text Box 49"/>
          <p:cNvSpPr txBox="1">
            <a:spLocks noChangeArrowheads="1"/>
          </p:cNvSpPr>
          <p:nvPr/>
        </p:nvSpPr>
        <p:spPr bwMode="auto">
          <a:xfrm>
            <a:off x="1368425" y="1524000"/>
            <a:ext cx="647541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prstTxWarp prst="textNoShape">
              <a:avLst/>
            </a:prstTxWarp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400"/>
              <a:t>Gain to US as a whole, excluding migrants</a:t>
            </a:r>
          </a:p>
        </p:txBody>
      </p:sp>
      <p:sp>
        <p:nvSpPr>
          <p:cNvPr id="315442" name="Freeform 50"/>
          <p:cNvSpPr>
            <a:spLocks/>
          </p:cNvSpPr>
          <p:nvPr/>
        </p:nvSpPr>
        <p:spPr bwMode="auto">
          <a:xfrm>
            <a:off x="2365375" y="1887538"/>
            <a:ext cx="3671888" cy="1538287"/>
          </a:xfrm>
          <a:custGeom>
            <a:avLst/>
            <a:gdLst/>
            <a:ahLst/>
            <a:cxnLst>
              <a:cxn ang="0">
                <a:pos x="0" y="0"/>
              </a:cxn>
              <a:cxn ang="0">
                <a:pos x="979" y="502"/>
              </a:cxn>
              <a:cxn ang="0">
                <a:pos x="1463" y="118"/>
              </a:cxn>
              <a:cxn ang="0">
                <a:pos x="2313" y="969"/>
              </a:cxn>
            </a:cxnLst>
            <a:rect l="0" t="0" r="r" b="b"/>
            <a:pathLst>
              <a:path w="2313" h="969">
                <a:moveTo>
                  <a:pt x="0" y="0"/>
                </a:moveTo>
                <a:cubicBezTo>
                  <a:pt x="163" y="85"/>
                  <a:pt x="735" y="482"/>
                  <a:pt x="979" y="502"/>
                </a:cubicBezTo>
                <a:cubicBezTo>
                  <a:pt x="1223" y="522"/>
                  <a:pt x="1241" y="40"/>
                  <a:pt x="1463" y="118"/>
                </a:cubicBezTo>
                <a:cubicBezTo>
                  <a:pt x="1685" y="196"/>
                  <a:pt x="2136" y="792"/>
                  <a:pt x="2313" y="969"/>
                </a:cubicBezTo>
              </a:path>
            </a:pathLst>
          </a:custGeom>
          <a:noFill/>
          <a:ln w="9525">
            <a:solidFill>
              <a:srgbClr val="00FF00"/>
            </a:solidFill>
            <a:round/>
            <a:headEnd type="none" w="med" len="med"/>
            <a:tailEnd type="triangle" w="lg" len="lg"/>
          </a:ln>
          <a:effectLst/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001900-F09E-B44B-9E78-6CA878E15C10}" type="slidenum">
              <a:rPr lang="en-US"/>
              <a:pPr/>
              <a:t>31</a:t>
            </a:fld>
            <a:endParaRPr lang="en-US"/>
          </a:p>
        </p:txBody>
      </p:sp>
      <p:sp>
        <p:nvSpPr>
          <p:cNvPr id="317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174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9163"/>
          </a:xfrm>
        </p:spPr>
        <p:txBody>
          <a:bodyPr/>
          <a:lstStyle/>
          <a:p>
            <a:r>
              <a:rPr lang="en-US" sz="2800" dirty="0"/>
              <a:t>Losers from migration</a:t>
            </a:r>
          </a:p>
          <a:p>
            <a:pPr lvl="1"/>
            <a:r>
              <a:rPr lang="en-US" sz="2400" dirty="0"/>
              <a:t>In country of </a:t>
            </a:r>
            <a:r>
              <a:rPr lang="en-US" sz="2400" u="sng" dirty="0"/>
              <a:t>em</a:t>
            </a:r>
            <a:r>
              <a:rPr lang="en-US" sz="2400" dirty="0"/>
              <a:t>igration:  owners of factors other than labor</a:t>
            </a:r>
          </a:p>
          <a:p>
            <a:pPr lvl="2"/>
            <a:r>
              <a:rPr lang="en-US" sz="2000" dirty="0"/>
              <a:t>Their productivity and incomes are reduced by having less labor to work with</a:t>
            </a:r>
          </a:p>
          <a:p>
            <a:pPr lvl="1"/>
            <a:r>
              <a:rPr lang="en-US" sz="2400" dirty="0"/>
              <a:t>In the country of </a:t>
            </a:r>
            <a:r>
              <a:rPr lang="en-US" sz="2400" u="sng" dirty="0"/>
              <a:t>im</a:t>
            </a:r>
            <a:r>
              <a:rPr lang="en-US" sz="2400" dirty="0"/>
              <a:t>migration:  workers </a:t>
            </a:r>
          </a:p>
          <a:p>
            <a:pPr lvl="2"/>
            <a:r>
              <a:rPr lang="en-US" sz="2000" dirty="0"/>
              <a:t>They compete with the incoming workers and their wage falls</a:t>
            </a:r>
          </a:p>
          <a:p>
            <a:pPr>
              <a:buFontTx/>
              <a:buNone/>
            </a:pPr>
            <a:r>
              <a:rPr lang="en-US" sz="2800" dirty="0"/>
              <a:t>	Note that there are </a:t>
            </a:r>
            <a:r>
              <a:rPr lang="en-US" sz="2800" u="sng" dirty="0"/>
              <a:t>different kinds</a:t>
            </a:r>
            <a:r>
              <a:rPr lang="en-US" sz="2800" dirty="0"/>
              <a:t> of labor.  Only those most similar to the immigrants lose.</a:t>
            </a:r>
          </a:p>
          <a:p>
            <a:pPr lvl="1"/>
            <a:r>
              <a:rPr lang="en-US" sz="2400" dirty="0"/>
              <a:t>These tend to be unskilled workers in the most common cases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7443" grpId="0" uiExpand="1" build="p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001900-F09E-B44B-9E78-6CA878E15C10}" type="slidenum">
              <a:rPr lang="en-US"/>
              <a:pPr/>
              <a:t>32</a:t>
            </a:fld>
            <a:endParaRPr lang="en-US"/>
          </a:p>
        </p:txBody>
      </p:sp>
      <p:sp>
        <p:nvSpPr>
          <p:cNvPr id="317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174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9163"/>
          </a:xfrm>
        </p:spPr>
        <p:txBody>
          <a:bodyPr/>
          <a:lstStyle/>
          <a:p>
            <a:r>
              <a:rPr lang="en-US" sz="2800" dirty="0"/>
              <a:t>Example:  The Mariel boatlift of April 1980 </a:t>
            </a:r>
          </a:p>
          <a:p>
            <a:pPr lvl="2"/>
            <a:r>
              <a:rPr lang="en-US" sz="2000" dirty="0"/>
              <a:t>See Economist, “Immigration Economics:  The Wages of Mariel”</a:t>
            </a:r>
          </a:p>
          <a:p>
            <a:pPr lvl="1"/>
            <a:r>
              <a:rPr lang="en-US" sz="2400" dirty="0"/>
              <a:t>125,000 Cubans migrated to Miami, adding 8% to its workforce</a:t>
            </a:r>
          </a:p>
          <a:p>
            <a:pPr lvl="1"/>
            <a:r>
              <a:rPr lang="en-US" sz="2400" dirty="0"/>
              <a:t>Economists have studied this as a “natural experiment”</a:t>
            </a:r>
          </a:p>
          <a:p>
            <a:pPr lvl="1"/>
            <a:r>
              <a:rPr lang="en-US" sz="2400" dirty="0"/>
              <a:t>David Card in 1990 found no effect for bottom quarter of workers</a:t>
            </a:r>
          </a:p>
          <a:p>
            <a:pPr lvl="1"/>
            <a:r>
              <a:rPr lang="en-US" sz="2400" dirty="0"/>
              <a:t>George </a:t>
            </a:r>
            <a:r>
              <a:rPr lang="en-US" sz="2400" dirty="0" err="1"/>
              <a:t>Borjas</a:t>
            </a:r>
            <a:r>
              <a:rPr lang="en-US" sz="2400" dirty="0"/>
              <a:t> in 2016 found substantial lowering of wage of unskilled workers (high-school dropouts)</a:t>
            </a:r>
          </a:p>
        </p:txBody>
      </p:sp>
    </p:spTree>
    <p:extLst>
      <p:ext uri="{BB962C8B-B14F-4D97-AF65-F5344CB8AC3E}">
        <p14:creationId xmlns:p14="http://schemas.microsoft.com/office/powerpoint/2010/main" val="37539422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7443" grpId="0" build="p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33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6800" y="0"/>
            <a:ext cx="700463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7485209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001900-F09E-B44B-9E78-6CA878E15C10}" type="slidenum">
              <a:rPr lang="en-US"/>
              <a:pPr/>
              <a:t>34</a:t>
            </a:fld>
            <a:endParaRPr lang="en-US"/>
          </a:p>
        </p:txBody>
      </p:sp>
      <p:sp>
        <p:nvSpPr>
          <p:cNvPr id="3174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174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9163"/>
          </a:xfrm>
        </p:spPr>
        <p:txBody>
          <a:bodyPr/>
          <a:lstStyle/>
          <a:p>
            <a:r>
              <a:rPr lang="en-US" sz="2800" dirty="0"/>
              <a:t>Wages versus other effects</a:t>
            </a:r>
          </a:p>
          <a:p>
            <a:pPr lvl="1"/>
            <a:r>
              <a:rPr lang="en-US" sz="2400" dirty="0"/>
              <a:t>So far I have stressed effects only on wages</a:t>
            </a:r>
          </a:p>
          <a:p>
            <a:pPr lvl="1"/>
            <a:r>
              <a:rPr lang="en-US" sz="2400" dirty="0"/>
              <a:t>Economist “Progressive Case for Immigration”</a:t>
            </a:r>
          </a:p>
          <a:p>
            <a:pPr lvl="2"/>
            <a:r>
              <a:rPr lang="en-US" sz="2000" dirty="0"/>
              <a:t>Notes that focus on wage effects misses much that is more important</a:t>
            </a:r>
          </a:p>
          <a:p>
            <a:pPr lvl="2"/>
            <a:r>
              <a:rPr lang="en-US" sz="2000" dirty="0"/>
              <a:t>See below for some additional effects</a:t>
            </a:r>
          </a:p>
          <a:p>
            <a:pPr lvl="1"/>
            <a:r>
              <a:rPr lang="en-US" sz="2400" dirty="0"/>
              <a:t>But the effect on wages of the migrants themselves is huge:</a:t>
            </a:r>
          </a:p>
          <a:p>
            <a:pPr lvl="2"/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3512152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7443" grpId="0" uiExpand="1" build="p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152400" y="5943600"/>
            <a:ext cx="448887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 Economist (2017)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05025" y="1062038"/>
            <a:ext cx="4933950" cy="47339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020327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9F9E406-55A2-E649-B69A-EE75FC4735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23:  Environment, Labor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023CF71-5EE0-A941-BB87-01D32D21B3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10CFB-C5D0-7E4C-8ABB-3B94C0A65A6F}" type="slidenum">
              <a:rPr lang="en-US" smtClean="0"/>
              <a:pPr/>
              <a:t>36</a:t>
            </a:fld>
            <a:endParaRPr lang="en-US"/>
          </a:p>
        </p:txBody>
      </p:sp>
      <p:grpSp>
        <p:nvGrpSpPr>
          <p:cNvPr id="48" name="Group 47">
            <a:extLst>
              <a:ext uri="{FF2B5EF4-FFF2-40B4-BE49-F238E27FC236}">
                <a16:creationId xmlns:a16="http://schemas.microsoft.com/office/drawing/2014/main" id="{167274D3-10F2-B04D-95F0-0DE13328F2E8}"/>
              </a:ext>
            </a:extLst>
          </p:cNvPr>
          <p:cNvGrpSpPr/>
          <p:nvPr/>
        </p:nvGrpSpPr>
        <p:grpSpPr>
          <a:xfrm>
            <a:off x="3429000" y="3505200"/>
            <a:ext cx="4800600" cy="2655332"/>
            <a:chOff x="281066" y="2057400"/>
            <a:chExt cx="7948534" cy="4147422"/>
          </a:xfrm>
        </p:grpSpPr>
        <p:sp>
          <p:nvSpPr>
            <p:cNvPr id="6" name="Line 4">
              <a:extLst>
                <a:ext uri="{FF2B5EF4-FFF2-40B4-BE49-F238E27FC236}">
                  <a16:creationId xmlns:a16="http://schemas.microsoft.com/office/drawing/2014/main" id="{E5F1BF81-F752-1143-A58A-AE479061459A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4953000" y="2514600"/>
              <a:ext cx="0" cy="30480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" name="Line 5">
              <a:extLst>
                <a:ext uri="{FF2B5EF4-FFF2-40B4-BE49-F238E27FC236}">
                  <a16:creationId xmlns:a16="http://schemas.microsoft.com/office/drawing/2014/main" id="{90F7158D-4F0C-F44B-90CF-5C0661813C7E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4953000" y="5562600"/>
              <a:ext cx="2971800" cy="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8" name="Text Box 6">
              <a:extLst>
                <a:ext uri="{FF2B5EF4-FFF2-40B4-BE49-F238E27FC236}">
                  <a16:creationId xmlns:a16="http://schemas.microsoft.com/office/drawing/2014/main" id="{F475B616-6E72-674A-A9AE-5C831F89663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638800" y="2057400"/>
              <a:ext cx="15240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/>
                <a:t>U.S.</a:t>
              </a:r>
            </a:p>
          </p:txBody>
        </p:sp>
        <p:sp>
          <p:nvSpPr>
            <p:cNvPr id="9" name="Text Box 7">
              <a:extLst>
                <a:ext uri="{FF2B5EF4-FFF2-40B4-BE49-F238E27FC236}">
                  <a16:creationId xmlns:a16="http://schemas.microsoft.com/office/drawing/2014/main" id="{E8B0170F-E4D2-454F-ACEF-CA68EB032E9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318417" y="2295437"/>
              <a:ext cx="1210455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 err="1"/>
                <a:t>w</a:t>
              </a:r>
              <a:r>
                <a:rPr lang="en-US" baseline="-25000" dirty="0" err="1"/>
                <a:t>U</a:t>
              </a:r>
              <a:endParaRPr lang="en-US" dirty="0"/>
            </a:p>
          </p:txBody>
        </p:sp>
        <p:sp>
          <p:nvSpPr>
            <p:cNvPr id="10" name="Text Box 8">
              <a:extLst>
                <a:ext uri="{FF2B5EF4-FFF2-40B4-BE49-F238E27FC236}">
                  <a16:creationId xmlns:a16="http://schemas.microsoft.com/office/drawing/2014/main" id="{83EA7338-4ACC-5741-8E8D-F67238412BB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772400" y="5562600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/>
                <a:t>L</a:t>
              </a:r>
            </a:p>
          </p:txBody>
        </p:sp>
        <p:sp>
          <p:nvSpPr>
            <p:cNvPr id="11" name="Line 9">
              <a:extLst>
                <a:ext uri="{FF2B5EF4-FFF2-40B4-BE49-F238E27FC236}">
                  <a16:creationId xmlns:a16="http://schemas.microsoft.com/office/drawing/2014/main" id="{616A1E3E-42DA-154E-8ADD-EC2F6C47B2C5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257800" y="2819400"/>
              <a:ext cx="2286000" cy="12192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Line 10">
              <a:extLst>
                <a:ext uri="{FF2B5EF4-FFF2-40B4-BE49-F238E27FC236}">
                  <a16:creationId xmlns:a16="http://schemas.microsoft.com/office/drawing/2014/main" id="{38C3D162-2F85-B244-B0F1-C2B88C57A3E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6096000" y="2667000"/>
              <a:ext cx="0" cy="28956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Line 11">
              <a:extLst>
                <a:ext uri="{FF2B5EF4-FFF2-40B4-BE49-F238E27FC236}">
                  <a16:creationId xmlns:a16="http://schemas.microsoft.com/office/drawing/2014/main" id="{14C888C7-D392-A040-A449-53D01BF20E1F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990600" y="2514600"/>
              <a:ext cx="0" cy="30480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Line 12">
              <a:extLst>
                <a:ext uri="{FF2B5EF4-FFF2-40B4-BE49-F238E27FC236}">
                  <a16:creationId xmlns:a16="http://schemas.microsoft.com/office/drawing/2014/main" id="{E758FBD9-839B-D34F-810A-E9EF8F0FCB18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990600" y="5562600"/>
              <a:ext cx="2971800" cy="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Text Box 13">
              <a:extLst>
                <a:ext uri="{FF2B5EF4-FFF2-40B4-BE49-F238E27FC236}">
                  <a16:creationId xmlns:a16="http://schemas.microsoft.com/office/drawing/2014/main" id="{844C2558-87B0-544A-BE8E-AE893F77BA9C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676400" y="2057400"/>
              <a:ext cx="15240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/>
                <a:t>Mexico</a:t>
              </a:r>
            </a:p>
          </p:txBody>
        </p:sp>
        <p:sp>
          <p:nvSpPr>
            <p:cNvPr id="16" name="Text Box 14">
              <a:extLst>
                <a:ext uri="{FF2B5EF4-FFF2-40B4-BE49-F238E27FC236}">
                  <a16:creationId xmlns:a16="http://schemas.microsoft.com/office/drawing/2014/main" id="{7AEBC4C7-D382-FE45-98BA-71DF33C6DE3E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81066" y="2295437"/>
              <a:ext cx="1009338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 err="1"/>
                <a:t>w</a:t>
              </a:r>
              <a:r>
                <a:rPr lang="en-US" baseline="-25000" dirty="0" err="1"/>
                <a:t>M</a:t>
              </a:r>
              <a:endParaRPr lang="en-US" dirty="0"/>
            </a:p>
          </p:txBody>
        </p:sp>
        <p:sp>
          <p:nvSpPr>
            <p:cNvPr id="17" name="Text Box 15">
              <a:extLst>
                <a:ext uri="{FF2B5EF4-FFF2-40B4-BE49-F238E27FC236}">
                  <a16:creationId xmlns:a16="http://schemas.microsoft.com/office/drawing/2014/main" id="{583869E6-13A0-7A4B-9B47-F0BE787B831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810000" y="5562600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/>
                <a:t>L</a:t>
              </a:r>
            </a:p>
          </p:txBody>
        </p:sp>
        <p:sp>
          <p:nvSpPr>
            <p:cNvPr id="18" name="Line 16">
              <a:extLst>
                <a:ext uri="{FF2B5EF4-FFF2-40B4-BE49-F238E27FC236}">
                  <a16:creationId xmlns:a16="http://schemas.microsoft.com/office/drawing/2014/main" id="{C4D5DD13-D200-554A-A451-17084E2A4C49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1295400" y="3429000"/>
              <a:ext cx="2362200" cy="184785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Line 17">
              <a:extLst>
                <a:ext uri="{FF2B5EF4-FFF2-40B4-BE49-F238E27FC236}">
                  <a16:creationId xmlns:a16="http://schemas.microsoft.com/office/drawing/2014/main" id="{2FA86BEE-AFE8-FF4D-96C8-1C9478C6C052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2743200" y="2667000"/>
              <a:ext cx="0" cy="28956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Line 18">
              <a:extLst>
                <a:ext uri="{FF2B5EF4-FFF2-40B4-BE49-F238E27FC236}">
                  <a16:creationId xmlns:a16="http://schemas.microsoft.com/office/drawing/2014/main" id="{AFE9CCE6-F9E6-C24A-B880-2ACBEB5546CF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990600" y="4572000"/>
              <a:ext cx="17526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1" name="Text Box 20">
              <a:extLst>
                <a:ext uri="{FF2B5EF4-FFF2-40B4-BE49-F238E27FC236}">
                  <a16:creationId xmlns:a16="http://schemas.microsoft.com/office/drawing/2014/main" id="{2BA5B987-F650-2148-94C6-46AC85268A31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581398" y="4952999"/>
              <a:ext cx="1241687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D</a:t>
              </a:r>
              <a:r>
                <a:rPr lang="en-US" baseline="-25000" dirty="0"/>
                <a:t>M</a:t>
              </a:r>
              <a:endParaRPr lang="en-US" dirty="0"/>
            </a:p>
          </p:txBody>
        </p:sp>
        <p:sp>
          <p:nvSpPr>
            <p:cNvPr id="22" name="Text Box 21">
              <a:extLst>
                <a:ext uri="{FF2B5EF4-FFF2-40B4-BE49-F238E27FC236}">
                  <a16:creationId xmlns:a16="http://schemas.microsoft.com/office/drawing/2014/main" id="{38B5909F-7C61-C14F-B1E9-9AF2AD5F2BB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391399" y="3733800"/>
              <a:ext cx="838201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D</a:t>
              </a:r>
              <a:r>
                <a:rPr lang="en-US" baseline="-25000" dirty="0"/>
                <a:t>U</a:t>
              </a:r>
              <a:endParaRPr lang="en-US" dirty="0"/>
            </a:p>
          </p:txBody>
        </p:sp>
        <p:sp>
          <p:nvSpPr>
            <p:cNvPr id="23" name="Text Box 22">
              <a:extLst>
                <a:ext uri="{FF2B5EF4-FFF2-40B4-BE49-F238E27FC236}">
                  <a16:creationId xmlns:a16="http://schemas.microsoft.com/office/drawing/2014/main" id="{6D4D9FED-ECD8-B146-AA31-45F41EF0723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327754" y="2438400"/>
              <a:ext cx="1301645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S</a:t>
              </a:r>
              <a:r>
                <a:rPr lang="en-US" baseline="-25000" dirty="0"/>
                <a:t>U</a:t>
              </a:r>
              <a:r>
                <a:rPr lang="en-US" baseline="30000" dirty="0"/>
                <a:t>0</a:t>
              </a:r>
              <a:endParaRPr lang="en-US" dirty="0"/>
            </a:p>
          </p:txBody>
        </p:sp>
        <p:sp>
          <p:nvSpPr>
            <p:cNvPr id="24" name="Text Box 23">
              <a:extLst>
                <a:ext uri="{FF2B5EF4-FFF2-40B4-BE49-F238E27FC236}">
                  <a16:creationId xmlns:a16="http://schemas.microsoft.com/office/drawing/2014/main" id="{FEA1FD7B-18B7-A148-9C6F-794AC5A1AFDC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743201" y="2438400"/>
              <a:ext cx="1070547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S</a:t>
              </a:r>
              <a:r>
                <a:rPr lang="en-US" baseline="-25000" dirty="0"/>
                <a:t>M</a:t>
              </a:r>
              <a:r>
                <a:rPr lang="en-US" baseline="30000" dirty="0"/>
                <a:t>0</a:t>
              </a:r>
              <a:endParaRPr lang="en-US" dirty="0"/>
            </a:p>
          </p:txBody>
        </p:sp>
        <p:sp>
          <p:nvSpPr>
            <p:cNvPr id="25" name="Line 27">
              <a:extLst>
                <a:ext uri="{FF2B5EF4-FFF2-40B4-BE49-F238E27FC236}">
                  <a16:creationId xmlns:a16="http://schemas.microsoft.com/office/drawing/2014/main" id="{9575C1F1-A5F6-E14C-AF49-00F2372942B3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4953000" y="3276600"/>
              <a:ext cx="11430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AutoShape 29">
              <a:extLst>
                <a:ext uri="{FF2B5EF4-FFF2-40B4-BE49-F238E27FC236}">
                  <a16:creationId xmlns:a16="http://schemas.microsoft.com/office/drawing/2014/main" id="{5D1DAFE0-0F42-0644-B1FA-18ADAD671B58}"/>
                </a:ext>
              </a:extLst>
            </p:cNvPr>
            <p:cNvSpPr>
              <a:spLocks/>
            </p:cNvSpPr>
            <p:nvPr/>
          </p:nvSpPr>
          <p:spPr bwMode="auto">
            <a:xfrm rot="-5400000">
              <a:off x="2362200" y="5334000"/>
              <a:ext cx="152400" cy="609600"/>
            </a:xfrm>
            <a:prstGeom prst="leftBrace">
              <a:avLst>
                <a:gd name="adj1" fmla="val 33333"/>
                <a:gd name="adj2" fmla="val 50000"/>
              </a:avLst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Line 30">
              <a:extLst>
                <a:ext uri="{FF2B5EF4-FFF2-40B4-BE49-F238E27FC236}">
                  <a16:creationId xmlns:a16="http://schemas.microsoft.com/office/drawing/2014/main" id="{F9F05AB4-D7E9-DE48-83D1-9B1F5B9C893D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2133600" y="2667000"/>
              <a:ext cx="0" cy="28956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9" name="Line 31">
              <a:extLst>
                <a:ext uri="{FF2B5EF4-FFF2-40B4-BE49-F238E27FC236}">
                  <a16:creationId xmlns:a16="http://schemas.microsoft.com/office/drawing/2014/main" id="{A99E5D6F-6601-334B-8144-F4954A8EC1D3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2133600" y="5410200"/>
              <a:ext cx="609600" cy="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0" name="Line 32">
              <a:extLst>
                <a:ext uri="{FF2B5EF4-FFF2-40B4-BE49-F238E27FC236}">
                  <a16:creationId xmlns:a16="http://schemas.microsoft.com/office/drawing/2014/main" id="{B794178A-33C4-6C4E-AADA-5A951D82DAD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6096000" y="5410200"/>
              <a:ext cx="609600" cy="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1" name="AutoShape 33">
              <a:extLst>
                <a:ext uri="{FF2B5EF4-FFF2-40B4-BE49-F238E27FC236}">
                  <a16:creationId xmlns:a16="http://schemas.microsoft.com/office/drawing/2014/main" id="{28A39945-0012-8542-94BA-0191EEFDB844}"/>
                </a:ext>
              </a:extLst>
            </p:cNvPr>
            <p:cNvSpPr>
              <a:spLocks/>
            </p:cNvSpPr>
            <p:nvPr/>
          </p:nvSpPr>
          <p:spPr bwMode="auto">
            <a:xfrm rot="-5400000">
              <a:off x="6324600" y="5334000"/>
              <a:ext cx="152400" cy="609600"/>
            </a:xfrm>
            <a:prstGeom prst="leftBrace">
              <a:avLst>
                <a:gd name="adj1" fmla="val 33333"/>
                <a:gd name="adj2" fmla="val 50000"/>
              </a:avLst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2" name="Line 34">
              <a:extLst>
                <a:ext uri="{FF2B5EF4-FFF2-40B4-BE49-F238E27FC236}">
                  <a16:creationId xmlns:a16="http://schemas.microsoft.com/office/drawing/2014/main" id="{3F4EC5E1-590F-6240-9385-570F8471244C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6705600" y="2667000"/>
              <a:ext cx="0" cy="28956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3" name="Text Box 35">
              <a:extLst>
                <a:ext uri="{FF2B5EF4-FFF2-40B4-BE49-F238E27FC236}">
                  <a16:creationId xmlns:a16="http://schemas.microsoft.com/office/drawing/2014/main" id="{80D92C8A-B947-6B40-9B97-2F73646F16C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290403" y="2414455"/>
              <a:ext cx="1204210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S</a:t>
              </a:r>
              <a:r>
                <a:rPr lang="en-US" baseline="-25000" dirty="0">
                  <a:solidFill>
                    <a:srgbClr val="FF0000"/>
                  </a:solidFill>
                </a:rPr>
                <a:t>M</a:t>
              </a:r>
              <a:r>
                <a:rPr lang="en-US" baseline="30000" dirty="0">
                  <a:solidFill>
                    <a:srgbClr val="FF0000"/>
                  </a:solidFill>
                </a:rPr>
                <a:t>1</a:t>
              </a:r>
              <a:endParaRPr lang="en-US" dirty="0">
                <a:solidFill>
                  <a:srgbClr val="FF0000"/>
                </a:solidFill>
              </a:endParaRPr>
            </a:p>
          </p:txBody>
        </p:sp>
        <p:sp>
          <p:nvSpPr>
            <p:cNvPr id="34" name="Text Box 36">
              <a:extLst>
                <a:ext uri="{FF2B5EF4-FFF2-40B4-BE49-F238E27FC236}">
                  <a16:creationId xmlns:a16="http://schemas.microsoft.com/office/drawing/2014/main" id="{FE3C490C-C57C-3B47-BF80-CA9666D2D2A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6629399" y="2438400"/>
              <a:ext cx="1221698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S</a:t>
              </a:r>
              <a:r>
                <a:rPr lang="en-US" baseline="-25000" dirty="0">
                  <a:solidFill>
                    <a:srgbClr val="FF0000"/>
                  </a:solidFill>
                </a:rPr>
                <a:t>U</a:t>
              </a:r>
              <a:r>
                <a:rPr lang="en-US" baseline="30000" dirty="0">
                  <a:solidFill>
                    <a:srgbClr val="FF0000"/>
                  </a:solidFill>
                </a:rPr>
                <a:t>1</a:t>
              </a:r>
              <a:endParaRPr lang="en-US" dirty="0">
                <a:solidFill>
                  <a:srgbClr val="FF0000"/>
                </a:solidFill>
              </a:endParaRPr>
            </a:p>
          </p:txBody>
        </p:sp>
        <p:sp>
          <p:nvSpPr>
            <p:cNvPr id="35" name="Line 37">
              <a:extLst>
                <a:ext uri="{FF2B5EF4-FFF2-40B4-BE49-F238E27FC236}">
                  <a16:creationId xmlns:a16="http://schemas.microsoft.com/office/drawing/2014/main" id="{7E583E8C-58C5-7745-BCB4-D86C3FCCA6BC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4949825" y="3603625"/>
              <a:ext cx="1752600" cy="0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6" name="Line 38">
              <a:extLst>
                <a:ext uri="{FF2B5EF4-FFF2-40B4-BE49-F238E27FC236}">
                  <a16:creationId xmlns:a16="http://schemas.microsoft.com/office/drawing/2014/main" id="{D1C4375B-6DF4-9743-8068-08EE7CBDE2C6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987425" y="4092575"/>
              <a:ext cx="1143000" cy="0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8" name="Text Box 41">
              <a:extLst>
                <a:ext uri="{FF2B5EF4-FFF2-40B4-BE49-F238E27FC236}">
                  <a16:creationId xmlns:a16="http://schemas.microsoft.com/office/drawing/2014/main" id="{39AB87A3-16A4-3F43-A19A-4B4551B4607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921240" y="5627954"/>
              <a:ext cx="1301647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  <a:ea typeface="Arial" charset="0"/>
                  <a:cs typeface="Arial" charset="0"/>
                  <a:sym typeface="Symbol" charset="2"/>
                </a:rPr>
                <a:t>−</a:t>
              </a:r>
              <a:r>
                <a:rPr lang="en-US" dirty="0">
                  <a:solidFill>
                    <a:srgbClr val="FF0000"/>
                  </a:solidFill>
                  <a:sym typeface="Symbol" charset="2"/>
                </a:rPr>
                <a:t></a:t>
              </a:r>
              <a:r>
                <a:rPr lang="en-US" dirty="0">
                  <a:solidFill>
                    <a:srgbClr val="FF0000"/>
                  </a:solidFill>
                </a:rPr>
                <a:t>L</a:t>
              </a:r>
            </a:p>
          </p:txBody>
        </p:sp>
        <p:sp>
          <p:nvSpPr>
            <p:cNvPr id="39" name="Text Box 42">
              <a:extLst>
                <a:ext uri="{FF2B5EF4-FFF2-40B4-BE49-F238E27FC236}">
                  <a16:creationId xmlns:a16="http://schemas.microsoft.com/office/drawing/2014/main" id="{078C6D5F-1F36-A741-9A9D-18ED4AA34A9F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958590" y="5627954"/>
              <a:ext cx="1502764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  <a:ea typeface="Arial" charset="0"/>
                  <a:cs typeface="Arial" charset="0"/>
                  <a:sym typeface="Symbol" charset="2"/>
                </a:rPr>
                <a:t>+</a:t>
              </a:r>
              <a:r>
                <a:rPr lang="en-US" dirty="0">
                  <a:solidFill>
                    <a:srgbClr val="FF0000"/>
                  </a:solidFill>
                  <a:sym typeface="Symbol" charset="2"/>
                </a:rPr>
                <a:t></a:t>
              </a:r>
              <a:r>
                <a:rPr lang="en-US" dirty="0">
                  <a:solidFill>
                    <a:srgbClr val="FF0000"/>
                  </a:solidFill>
                </a:rPr>
                <a:t>L</a:t>
              </a:r>
            </a:p>
          </p:txBody>
        </p:sp>
        <p:sp>
          <p:nvSpPr>
            <p:cNvPr id="40" name="Line 43">
              <a:extLst>
                <a:ext uri="{FF2B5EF4-FFF2-40B4-BE49-F238E27FC236}">
                  <a16:creationId xmlns:a16="http://schemas.microsoft.com/office/drawing/2014/main" id="{D080455C-25DB-954E-85D2-49C3CA9FB902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1139825" y="4092575"/>
              <a:ext cx="3175" cy="479425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1" name="Line 44">
              <a:extLst>
                <a:ext uri="{FF2B5EF4-FFF2-40B4-BE49-F238E27FC236}">
                  <a16:creationId xmlns:a16="http://schemas.microsoft.com/office/drawing/2014/main" id="{E989B6B7-9AB9-2344-9391-68C29463B70D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105400" y="3276600"/>
              <a:ext cx="0" cy="32385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2" name="Text Box 45">
              <a:extLst>
                <a:ext uri="{FF2B5EF4-FFF2-40B4-BE49-F238E27FC236}">
                  <a16:creationId xmlns:a16="http://schemas.microsoft.com/office/drawing/2014/main" id="{96DA4144-E696-1442-BCBF-06247C671E56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290404" y="4080714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a</a:t>
              </a:r>
            </a:p>
          </p:txBody>
        </p:sp>
        <p:sp>
          <p:nvSpPr>
            <p:cNvPr id="43" name="Text Box 46">
              <a:extLst>
                <a:ext uri="{FF2B5EF4-FFF2-40B4-BE49-F238E27FC236}">
                  <a16:creationId xmlns:a16="http://schemas.microsoft.com/office/drawing/2014/main" id="{E373BAB9-EFE1-D745-A9BE-BBC616C5B264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047698" y="4140353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b</a:t>
              </a:r>
            </a:p>
          </p:txBody>
        </p:sp>
        <p:sp>
          <p:nvSpPr>
            <p:cNvPr id="44" name="Line 47">
              <a:extLst>
                <a:ext uri="{FF2B5EF4-FFF2-40B4-BE49-F238E27FC236}">
                  <a16:creationId xmlns:a16="http://schemas.microsoft.com/office/drawing/2014/main" id="{E2847BDC-F6F7-2142-B5EA-98266F0EBA25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2133600" y="3581400"/>
              <a:ext cx="2209800" cy="0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5" name="Text Box 48">
              <a:extLst>
                <a:ext uri="{FF2B5EF4-FFF2-40B4-BE49-F238E27FC236}">
                  <a16:creationId xmlns:a16="http://schemas.microsoft.com/office/drawing/2014/main" id="{B19367CC-412B-964C-B005-9E16F6C52AB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200099" y="3642637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c</a:t>
              </a:r>
            </a:p>
          </p:txBody>
        </p:sp>
        <p:sp>
          <p:nvSpPr>
            <p:cNvPr id="46" name="Text Box 49">
              <a:extLst>
                <a:ext uri="{FF2B5EF4-FFF2-40B4-BE49-F238E27FC236}">
                  <a16:creationId xmlns:a16="http://schemas.microsoft.com/office/drawing/2014/main" id="{8AB11FE5-A63A-3641-81C0-6859750FCE5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281347" y="3144921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d</a:t>
              </a:r>
            </a:p>
          </p:txBody>
        </p:sp>
        <p:sp>
          <p:nvSpPr>
            <p:cNvPr id="47" name="Text Box 50">
              <a:extLst>
                <a:ext uri="{FF2B5EF4-FFF2-40B4-BE49-F238E27FC236}">
                  <a16:creationId xmlns:a16="http://schemas.microsoft.com/office/drawing/2014/main" id="{9CB97345-AAC1-C547-9FE7-07326BD0FAE6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966112" y="3165179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e</a:t>
              </a:r>
            </a:p>
          </p:txBody>
        </p:sp>
      </p:grpSp>
      <p:sp>
        <p:nvSpPr>
          <p:cNvPr id="49" name="Rectangle 48">
            <a:extLst>
              <a:ext uri="{FF2B5EF4-FFF2-40B4-BE49-F238E27FC236}">
                <a16:creationId xmlns:a16="http://schemas.microsoft.com/office/drawing/2014/main" id="{86D97EE4-1F95-3641-9CD1-6FF0695AE9E0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Title 1">
            <a:extLst>
              <a:ext uri="{FF2B5EF4-FFF2-40B4-BE49-F238E27FC236}">
                <a16:creationId xmlns:a16="http://schemas.microsoft.com/office/drawing/2014/main" id="{F7B64D47-05BC-B945-A3B6-36E6FFD9C3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51" name="Content Placeholder 2">
            <a:extLst>
              <a:ext uri="{FF2B5EF4-FFF2-40B4-BE49-F238E27FC236}">
                <a16:creationId xmlns:a16="http://schemas.microsoft.com/office/drawing/2014/main" id="{4C1593EB-0F13-D248-8FCD-326623E180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In the graph below, showing migration from Mexico to the U.S., which area shows the gain to Mexican workers who don’t migrate?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a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b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c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d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e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C24ADA9D-F3B0-B74F-B260-291BE63C09F2}"/>
              </a:ext>
            </a:extLst>
          </p:cNvPr>
          <p:cNvSpPr txBox="1"/>
          <p:nvPr/>
        </p:nvSpPr>
        <p:spPr>
          <a:xfrm>
            <a:off x="518746" y="2551235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</p:spTree>
    <p:extLst>
      <p:ext uri="{BB962C8B-B14F-4D97-AF65-F5344CB8AC3E}">
        <p14:creationId xmlns:p14="http://schemas.microsoft.com/office/powerpoint/2010/main" val="9018964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9F9E406-55A2-E649-B69A-EE75FC4735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Econ 340, Deardorff, Lecture 23:  Environment, Labor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023CF71-5EE0-A941-BB87-01D32D21B3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8110CFB-C5D0-7E4C-8ABB-3B94C0A65A6F}" type="slidenum">
              <a:rPr lang="en-US" smtClean="0"/>
              <a:pPr/>
              <a:t>37</a:t>
            </a:fld>
            <a:endParaRPr lang="en-US"/>
          </a:p>
        </p:txBody>
      </p:sp>
      <p:grpSp>
        <p:nvGrpSpPr>
          <p:cNvPr id="48" name="Group 47">
            <a:extLst>
              <a:ext uri="{FF2B5EF4-FFF2-40B4-BE49-F238E27FC236}">
                <a16:creationId xmlns:a16="http://schemas.microsoft.com/office/drawing/2014/main" id="{167274D3-10F2-B04D-95F0-0DE13328F2E8}"/>
              </a:ext>
            </a:extLst>
          </p:cNvPr>
          <p:cNvGrpSpPr/>
          <p:nvPr/>
        </p:nvGrpSpPr>
        <p:grpSpPr>
          <a:xfrm>
            <a:off x="3429000" y="3505200"/>
            <a:ext cx="4800600" cy="2655332"/>
            <a:chOff x="281066" y="2057400"/>
            <a:chExt cx="7948534" cy="4147422"/>
          </a:xfrm>
        </p:grpSpPr>
        <p:sp>
          <p:nvSpPr>
            <p:cNvPr id="6" name="Line 4">
              <a:extLst>
                <a:ext uri="{FF2B5EF4-FFF2-40B4-BE49-F238E27FC236}">
                  <a16:creationId xmlns:a16="http://schemas.microsoft.com/office/drawing/2014/main" id="{E5F1BF81-F752-1143-A58A-AE479061459A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4953000" y="2514600"/>
              <a:ext cx="0" cy="30480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" name="Line 5">
              <a:extLst>
                <a:ext uri="{FF2B5EF4-FFF2-40B4-BE49-F238E27FC236}">
                  <a16:creationId xmlns:a16="http://schemas.microsoft.com/office/drawing/2014/main" id="{90F7158D-4F0C-F44B-90CF-5C0661813C7E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4953000" y="5562600"/>
              <a:ext cx="2971800" cy="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8" name="Text Box 6">
              <a:extLst>
                <a:ext uri="{FF2B5EF4-FFF2-40B4-BE49-F238E27FC236}">
                  <a16:creationId xmlns:a16="http://schemas.microsoft.com/office/drawing/2014/main" id="{F475B616-6E72-674A-A9AE-5C831F89663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638800" y="2057400"/>
              <a:ext cx="15240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/>
                <a:t>U.S.</a:t>
              </a:r>
            </a:p>
          </p:txBody>
        </p:sp>
        <p:sp>
          <p:nvSpPr>
            <p:cNvPr id="9" name="Text Box 7">
              <a:extLst>
                <a:ext uri="{FF2B5EF4-FFF2-40B4-BE49-F238E27FC236}">
                  <a16:creationId xmlns:a16="http://schemas.microsoft.com/office/drawing/2014/main" id="{E8B0170F-E4D2-454F-ACEF-CA68EB032E9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4318417" y="2295437"/>
              <a:ext cx="1210455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 err="1"/>
                <a:t>w</a:t>
              </a:r>
              <a:r>
                <a:rPr lang="en-US" baseline="-25000" dirty="0" err="1"/>
                <a:t>U</a:t>
              </a:r>
              <a:endParaRPr lang="en-US" dirty="0"/>
            </a:p>
          </p:txBody>
        </p:sp>
        <p:sp>
          <p:nvSpPr>
            <p:cNvPr id="10" name="Text Box 8">
              <a:extLst>
                <a:ext uri="{FF2B5EF4-FFF2-40B4-BE49-F238E27FC236}">
                  <a16:creationId xmlns:a16="http://schemas.microsoft.com/office/drawing/2014/main" id="{83EA7338-4ACC-5741-8E8D-F67238412BB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772400" y="5562600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/>
                <a:t>L</a:t>
              </a:r>
            </a:p>
          </p:txBody>
        </p:sp>
        <p:sp>
          <p:nvSpPr>
            <p:cNvPr id="11" name="Line 9">
              <a:extLst>
                <a:ext uri="{FF2B5EF4-FFF2-40B4-BE49-F238E27FC236}">
                  <a16:creationId xmlns:a16="http://schemas.microsoft.com/office/drawing/2014/main" id="{616A1E3E-42DA-154E-8ADD-EC2F6C47B2C5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257800" y="2819400"/>
              <a:ext cx="2286000" cy="12192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Line 10">
              <a:extLst>
                <a:ext uri="{FF2B5EF4-FFF2-40B4-BE49-F238E27FC236}">
                  <a16:creationId xmlns:a16="http://schemas.microsoft.com/office/drawing/2014/main" id="{38C3D162-2F85-B244-B0F1-C2B88C57A3EC}"/>
                </a:ext>
              </a:extLst>
            </p:cNvPr>
            <p:cNvSpPr>
              <a:spLocks noChangeShapeType="1"/>
            </p:cNvSpPr>
            <p:nvPr/>
          </p:nvSpPr>
          <p:spPr bwMode="auto">
            <a:xfrm flipV="1">
              <a:off x="6096000" y="2667000"/>
              <a:ext cx="0" cy="28956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Line 11">
              <a:extLst>
                <a:ext uri="{FF2B5EF4-FFF2-40B4-BE49-F238E27FC236}">
                  <a16:creationId xmlns:a16="http://schemas.microsoft.com/office/drawing/2014/main" id="{14C888C7-D392-A040-A449-53D01BF20E1F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990600" y="2514600"/>
              <a:ext cx="0" cy="30480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Line 12">
              <a:extLst>
                <a:ext uri="{FF2B5EF4-FFF2-40B4-BE49-F238E27FC236}">
                  <a16:creationId xmlns:a16="http://schemas.microsoft.com/office/drawing/2014/main" id="{E758FBD9-839B-D34F-810A-E9EF8F0FCB18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990600" y="5562600"/>
              <a:ext cx="2971800" cy="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Text Box 13">
              <a:extLst>
                <a:ext uri="{FF2B5EF4-FFF2-40B4-BE49-F238E27FC236}">
                  <a16:creationId xmlns:a16="http://schemas.microsoft.com/office/drawing/2014/main" id="{844C2558-87B0-544A-BE8E-AE893F77BA9C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676400" y="2057400"/>
              <a:ext cx="15240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/>
                <a:t>Mexico</a:t>
              </a:r>
            </a:p>
          </p:txBody>
        </p:sp>
        <p:sp>
          <p:nvSpPr>
            <p:cNvPr id="16" name="Text Box 14">
              <a:extLst>
                <a:ext uri="{FF2B5EF4-FFF2-40B4-BE49-F238E27FC236}">
                  <a16:creationId xmlns:a16="http://schemas.microsoft.com/office/drawing/2014/main" id="{7AEBC4C7-D382-FE45-98BA-71DF33C6DE3E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81066" y="2295437"/>
              <a:ext cx="1009338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 err="1"/>
                <a:t>w</a:t>
              </a:r>
              <a:r>
                <a:rPr lang="en-US" baseline="-25000" dirty="0" err="1"/>
                <a:t>M</a:t>
              </a:r>
              <a:endParaRPr lang="en-US" dirty="0"/>
            </a:p>
          </p:txBody>
        </p:sp>
        <p:sp>
          <p:nvSpPr>
            <p:cNvPr id="17" name="Text Box 15">
              <a:extLst>
                <a:ext uri="{FF2B5EF4-FFF2-40B4-BE49-F238E27FC236}">
                  <a16:creationId xmlns:a16="http://schemas.microsoft.com/office/drawing/2014/main" id="{583869E6-13A0-7A4B-9B47-F0BE787B831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810000" y="5562600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/>
                <a:t>L</a:t>
              </a:r>
            </a:p>
          </p:txBody>
        </p:sp>
        <p:sp>
          <p:nvSpPr>
            <p:cNvPr id="18" name="Line 16">
              <a:extLst>
                <a:ext uri="{FF2B5EF4-FFF2-40B4-BE49-F238E27FC236}">
                  <a16:creationId xmlns:a16="http://schemas.microsoft.com/office/drawing/2014/main" id="{C4D5DD13-D200-554A-A451-17084E2A4C49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1295400" y="3429000"/>
              <a:ext cx="2362200" cy="184785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Line 17">
              <a:extLst>
                <a:ext uri="{FF2B5EF4-FFF2-40B4-BE49-F238E27FC236}">
                  <a16:creationId xmlns:a16="http://schemas.microsoft.com/office/drawing/2014/main" id="{2FA86BEE-AFE8-FF4D-96C8-1C9478C6C052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2743200" y="2667000"/>
              <a:ext cx="0" cy="2895600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Line 18">
              <a:extLst>
                <a:ext uri="{FF2B5EF4-FFF2-40B4-BE49-F238E27FC236}">
                  <a16:creationId xmlns:a16="http://schemas.microsoft.com/office/drawing/2014/main" id="{AFE9CCE6-F9E6-C24A-B880-2ACBEB5546CF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990600" y="4572000"/>
              <a:ext cx="17526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1" name="Text Box 20">
              <a:extLst>
                <a:ext uri="{FF2B5EF4-FFF2-40B4-BE49-F238E27FC236}">
                  <a16:creationId xmlns:a16="http://schemas.microsoft.com/office/drawing/2014/main" id="{2BA5B987-F650-2148-94C6-46AC85268A31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581398" y="4952999"/>
              <a:ext cx="1241687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D</a:t>
              </a:r>
              <a:r>
                <a:rPr lang="en-US" baseline="-25000" dirty="0"/>
                <a:t>M</a:t>
              </a:r>
              <a:endParaRPr lang="en-US" dirty="0"/>
            </a:p>
          </p:txBody>
        </p:sp>
        <p:sp>
          <p:nvSpPr>
            <p:cNvPr id="22" name="Text Box 21">
              <a:extLst>
                <a:ext uri="{FF2B5EF4-FFF2-40B4-BE49-F238E27FC236}">
                  <a16:creationId xmlns:a16="http://schemas.microsoft.com/office/drawing/2014/main" id="{38B5909F-7C61-C14F-B1E9-9AF2AD5F2BB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391399" y="3733800"/>
              <a:ext cx="838201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D</a:t>
              </a:r>
              <a:r>
                <a:rPr lang="en-US" baseline="-25000" dirty="0"/>
                <a:t>U</a:t>
              </a:r>
              <a:endParaRPr lang="en-US" dirty="0"/>
            </a:p>
          </p:txBody>
        </p:sp>
        <p:sp>
          <p:nvSpPr>
            <p:cNvPr id="23" name="Text Box 22">
              <a:extLst>
                <a:ext uri="{FF2B5EF4-FFF2-40B4-BE49-F238E27FC236}">
                  <a16:creationId xmlns:a16="http://schemas.microsoft.com/office/drawing/2014/main" id="{6D4D9FED-ECD8-B146-AA31-45F41EF0723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327754" y="2438400"/>
              <a:ext cx="1301645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S</a:t>
              </a:r>
              <a:r>
                <a:rPr lang="en-US" baseline="-25000" dirty="0"/>
                <a:t>U</a:t>
              </a:r>
              <a:r>
                <a:rPr lang="en-US" baseline="30000" dirty="0"/>
                <a:t>0</a:t>
              </a:r>
              <a:endParaRPr lang="en-US" dirty="0"/>
            </a:p>
          </p:txBody>
        </p:sp>
        <p:sp>
          <p:nvSpPr>
            <p:cNvPr id="24" name="Text Box 23">
              <a:extLst>
                <a:ext uri="{FF2B5EF4-FFF2-40B4-BE49-F238E27FC236}">
                  <a16:creationId xmlns:a16="http://schemas.microsoft.com/office/drawing/2014/main" id="{FEA1FD7B-18B7-A148-9C6F-794AC5A1AFDC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743201" y="2438400"/>
              <a:ext cx="1070547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/>
                <a:t>S</a:t>
              </a:r>
              <a:r>
                <a:rPr lang="en-US" baseline="-25000" dirty="0"/>
                <a:t>M</a:t>
              </a:r>
              <a:r>
                <a:rPr lang="en-US" baseline="30000" dirty="0"/>
                <a:t>0</a:t>
              </a:r>
              <a:endParaRPr lang="en-US" dirty="0"/>
            </a:p>
          </p:txBody>
        </p:sp>
        <p:sp>
          <p:nvSpPr>
            <p:cNvPr id="25" name="Line 27">
              <a:extLst>
                <a:ext uri="{FF2B5EF4-FFF2-40B4-BE49-F238E27FC236}">
                  <a16:creationId xmlns:a16="http://schemas.microsoft.com/office/drawing/2014/main" id="{9575C1F1-A5F6-E14C-AF49-00F2372942B3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4953000" y="3276600"/>
              <a:ext cx="1143000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AutoShape 29">
              <a:extLst>
                <a:ext uri="{FF2B5EF4-FFF2-40B4-BE49-F238E27FC236}">
                  <a16:creationId xmlns:a16="http://schemas.microsoft.com/office/drawing/2014/main" id="{5D1DAFE0-0F42-0644-B1FA-18ADAD671B58}"/>
                </a:ext>
              </a:extLst>
            </p:cNvPr>
            <p:cNvSpPr>
              <a:spLocks/>
            </p:cNvSpPr>
            <p:nvPr/>
          </p:nvSpPr>
          <p:spPr bwMode="auto">
            <a:xfrm rot="-5400000">
              <a:off x="2362200" y="5334000"/>
              <a:ext cx="152400" cy="609600"/>
            </a:xfrm>
            <a:prstGeom prst="leftBrace">
              <a:avLst>
                <a:gd name="adj1" fmla="val 33333"/>
                <a:gd name="adj2" fmla="val 50000"/>
              </a:avLst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Line 30">
              <a:extLst>
                <a:ext uri="{FF2B5EF4-FFF2-40B4-BE49-F238E27FC236}">
                  <a16:creationId xmlns:a16="http://schemas.microsoft.com/office/drawing/2014/main" id="{F9F05AB4-D7E9-DE48-83D1-9B1F5B9C893D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2133600" y="2667000"/>
              <a:ext cx="0" cy="28956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9" name="Line 31">
              <a:extLst>
                <a:ext uri="{FF2B5EF4-FFF2-40B4-BE49-F238E27FC236}">
                  <a16:creationId xmlns:a16="http://schemas.microsoft.com/office/drawing/2014/main" id="{A99E5D6F-6601-334B-8144-F4954A8EC1D3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2133600" y="5410200"/>
              <a:ext cx="609600" cy="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0" name="Line 32">
              <a:extLst>
                <a:ext uri="{FF2B5EF4-FFF2-40B4-BE49-F238E27FC236}">
                  <a16:creationId xmlns:a16="http://schemas.microsoft.com/office/drawing/2014/main" id="{B794178A-33C4-6C4E-AADA-5A951D82DADC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6096000" y="5410200"/>
              <a:ext cx="609600" cy="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1" name="AutoShape 33">
              <a:extLst>
                <a:ext uri="{FF2B5EF4-FFF2-40B4-BE49-F238E27FC236}">
                  <a16:creationId xmlns:a16="http://schemas.microsoft.com/office/drawing/2014/main" id="{28A39945-0012-8542-94BA-0191EEFDB844}"/>
                </a:ext>
              </a:extLst>
            </p:cNvPr>
            <p:cNvSpPr>
              <a:spLocks/>
            </p:cNvSpPr>
            <p:nvPr/>
          </p:nvSpPr>
          <p:spPr bwMode="auto">
            <a:xfrm rot="-5400000">
              <a:off x="6324600" y="5334000"/>
              <a:ext cx="152400" cy="609600"/>
            </a:xfrm>
            <a:prstGeom prst="leftBrace">
              <a:avLst>
                <a:gd name="adj1" fmla="val 33333"/>
                <a:gd name="adj2" fmla="val 50000"/>
              </a:avLst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ffectLst/>
          </p:spPr>
          <p:txBody>
            <a:bodyPr wrap="none" anchor="ctr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2" name="Line 34">
              <a:extLst>
                <a:ext uri="{FF2B5EF4-FFF2-40B4-BE49-F238E27FC236}">
                  <a16:creationId xmlns:a16="http://schemas.microsoft.com/office/drawing/2014/main" id="{3F4EC5E1-590F-6240-9385-570F8471244C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6705600" y="2667000"/>
              <a:ext cx="0" cy="289560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prstDash val="lg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3" name="Text Box 35">
              <a:extLst>
                <a:ext uri="{FF2B5EF4-FFF2-40B4-BE49-F238E27FC236}">
                  <a16:creationId xmlns:a16="http://schemas.microsoft.com/office/drawing/2014/main" id="{80D92C8A-B947-6B40-9B97-2F73646F16C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290403" y="2414455"/>
              <a:ext cx="1204210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S</a:t>
              </a:r>
              <a:r>
                <a:rPr lang="en-US" baseline="-25000" dirty="0">
                  <a:solidFill>
                    <a:srgbClr val="FF0000"/>
                  </a:solidFill>
                </a:rPr>
                <a:t>M</a:t>
              </a:r>
              <a:r>
                <a:rPr lang="en-US" baseline="30000" dirty="0">
                  <a:solidFill>
                    <a:srgbClr val="FF0000"/>
                  </a:solidFill>
                </a:rPr>
                <a:t>1</a:t>
              </a:r>
              <a:endParaRPr lang="en-US" dirty="0">
                <a:solidFill>
                  <a:srgbClr val="FF0000"/>
                </a:solidFill>
              </a:endParaRPr>
            </a:p>
          </p:txBody>
        </p:sp>
        <p:sp>
          <p:nvSpPr>
            <p:cNvPr id="34" name="Text Box 36">
              <a:extLst>
                <a:ext uri="{FF2B5EF4-FFF2-40B4-BE49-F238E27FC236}">
                  <a16:creationId xmlns:a16="http://schemas.microsoft.com/office/drawing/2014/main" id="{FE3C490C-C57C-3B47-BF80-CA9666D2D2A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6629399" y="2438400"/>
              <a:ext cx="1221698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S</a:t>
              </a:r>
              <a:r>
                <a:rPr lang="en-US" baseline="-25000" dirty="0">
                  <a:solidFill>
                    <a:srgbClr val="FF0000"/>
                  </a:solidFill>
                </a:rPr>
                <a:t>U</a:t>
              </a:r>
              <a:r>
                <a:rPr lang="en-US" baseline="30000" dirty="0">
                  <a:solidFill>
                    <a:srgbClr val="FF0000"/>
                  </a:solidFill>
                </a:rPr>
                <a:t>1</a:t>
              </a:r>
              <a:endParaRPr lang="en-US" dirty="0">
                <a:solidFill>
                  <a:srgbClr val="FF0000"/>
                </a:solidFill>
              </a:endParaRPr>
            </a:p>
          </p:txBody>
        </p:sp>
        <p:sp>
          <p:nvSpPr>
            <p:cNvPr id="35" name="Line 37">
              <a:extLst>
                <a:ext uri="{FF2B5EF4-FFF2-40B4-BE49-F238E27FC236}">
                  <a16:creationId xmlns:a16="http://schemas.microsoft.com/office/drawing/2014/main" id="{7E583E8C-58C5-7745-BCB4-D86C3FCCA6BC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4949825" y="3603625"/>
              <a:ext cx="1752600" cy="0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6" name="Line 38">
              <a:extLst>
                <a:ext uri="{FF2B5EF4-FFF2-40B4-BE49-F238E27FC236}">
                  <a16:creationId xmlns:a16="http://schemas.microsoft.com/office/drawing/2014/main" id="{D1C4375B-6DF4-9743-8068-08EE7CBDE2C6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987425" y="4092575"/>
              <a:ext cx="1143000" cy="0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8" name="Text Box 41">
              <a:extLst>
                <a:ext uri="{FF2B5EF4-FFF2-40B4-BE49-F238E27FC236}">
                  <a16:creationId xmlns:a16="http://schemas.microsoft.com/office/drawing/2014/main" id="{39AB87A3-16A4-3F43-A19A-4B4551B4607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921240" y="5627954"/>
              <a:ext cx="1301647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  <a:ea typeface="Arial" charset="0"/>
                  <a:cs typeface="Arial" charset="0"/>
                  <a:sym typeface="Symbol" charset="2"/>
                </a:rPr>
                <a:t>−</a:t>
              </a:r>
              <a:r>
                <a:rPr lang="en-US" dirty="0">
                  <a:solidFill>
                    <a:srgbClr val="FF0000"/>
                  </a:solidFill>
                  <a:sym typeface="Symbol" charset="2"/>
                </a:rPr>
                <a:t></a:t>
              </a:r>
              <a:r>
                <a:rPr lang="en-US" dirty="0">
                  <a:solidFill>
                    <a:srgbClr val="FF0000"/>
                  </a:solidFill>
                </a:rPr>
                <a:t>L</a:t>
              </a:r>
            </a:p>
          </p:txBody>
        </p:sp>
        <p:sp>
          <p:nvSpPr>
            <p:cNvPr id="39" name="Text Box 42">
              <a:extLst>
                <a:ext uri="{FF2B5EF4-FFF2-40B4-BE49-F238E27FC236}">
                  <a16:creationId xmlns:a16="http://schemas.microsoft.com/office/drawing/2014/main" id="{078C6D5F-1F36-A741-9A9D-18ED4AA34A9F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958590" y="5627954"/>
              <a:ext cx="1502764" cy="5768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  <a:ea typeface="Arial" charset="0"/>
                  <a:cs typeface="Arial" charset="0"/>
                  <a:sym typeface="Symbol" charset="2"/>
                </a:rPr>
                <a:t>+</a:t>
              </a:r>
              <a:r>
                <a:rPr lang="en-US" dirty="0">
                  <a:solidFill>
                    <a:srgbClr val="FF0000"/>
                  </a:solidFill>
                  <a:sym typeface="Symbol" charset="2"/>
                </a:rPr>
                <a:t></a:t>
              </a:r>
              <a:r>
                <a:rPr lang="en-US" dirty="0">
                  <a:solidFill>
                    <a:srgbClr val="FF0000"/>
                  </a:solidFill>
                </a:rPr>
                <a:t>L</a:t>
              </a:r>
            </a:p>
          </p:txBody>
        </p:sp>
        <p:sp>
          <p:nvSpPr>
            <p:cNvPr id="40" name="Line 43">
              <a:extLst>
                <a:ext uri="{FF2B5EF4-FFF2-40B4-BE49-F238E27FC236}">
                  <a16:creationId xmlns:a16="http://schemas.microsoft.com/office/drawing/2014/main" id="{D080455C-25DB-954E-85D2-49C3CA9FB902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 flipV="1">
              <a:off x="1139825" y="4092575"/>
              <a:ext cx="3175" cy="479425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1" name="Line 44">
              <a:extLst>
                <a:ext uri="{FF2B5EF4-FFF2-40B4-BE49-F238E27FC236}">
                  <a16:creationId xmlns:a16="http://schemas.microsoft.com/office/drawing/2014/main" id="{E989B6B7-9AB9-2344-9391-68C29463B70D}"/>
                </a:ext>
              </a:extLst>
            </p:cNvPr>
            <p:cNvSpPr>
              <a:spLocks noChangeShapeType="1"/>
            </p:cNvSpPr>
            <p:nvPr/>
          </p:nvSpPr>
          <p:spPr bwMode="auto">
            <a:xfrm>
              <a:off x="5105400" y="3276600"/>
              <a:ext cx="0" cy="323850"/>
            </a:xfrm>
            <a:prstGeom prst="line">
              <a:avLst/>
            </a:prstGeom>
            <a:noFill/>
            <a:ln w="28575">
              <a:solidFill>
                <a:srgbClr val="FF0000"/>
              </a:solidFill>
              <a:round/>
              <a:headEnd/>
              <a:tailEnd type="triangle" w="lg" len="lg"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2" name="Text Box 45">
              <a:extLst>
                <a:ext uri="{FF2B5EF4-FFF2-40B4-BE49-F238E27FC236}">
                  <a16:creationId xmlns:a16="http://schemas.microsoft.com/office/drawing/2014/main" id="{96DA4144-E696-1442-BCBF-06247C671E56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290404" y="4080714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a</a:t>
              </a:r>
            </a:p>
          </p:txBody>
        </p:sp>
        <p:sp>
          <p:nvSpPr>
            <p:cNvPr id="43" name="Text Box 46">
              <a:extLst>
                <a:ext uri="{FF2B5EF4-FFF2-40B4-BE49-F238E27FC236}">
                  <a16:creationId xmlns:a16="http://schemas.microsoft.com/office/drawing/2014/main" id="{E373BAB9-EFE1-D745-A9BE-BBC616C5B264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047698" y="4140353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b</a:t>
              </a:r>
            </a:p>
          </p:txBody>
        </p:sp>
        <p:sp>
          <p:nvSpPr>
            <p:cNvPr id="44" name="Line 47">
              <a:extLst>
                <a:ext uri="{FF2B5EF4-FFF2-40B4-BE49-F238E27FC236}">
                  <a16:creationId xmlns:a16="http://schemas.microsoft.com/office/drawing/2014/main" id="{E2847BDC-F6F7-2142-B5EA-98266F0EBA25}"/>
                </a:ext>
              </a:extLst>
            </p:cNvPr>
            <p:cNvSpPr>
              <a:spLocks noChangeShapeType="1"/>
            </p:cNvSpPr>
            <p:nvPr/>
          </p:nvSpPr>
          <p:spPr bwMode="auto">
            <a:xfrm flipH="1">
              <a:off x="2133600" y="3581400"/>
              <a:ext cx="2209800" cy="0"/>
            </a:xfrm>
            <a:prstGeom prst="line">
              <a:avLst/>
            </a:prstGeom>
            <a:noFill/>
            <a:ln w="9525">
              <a:solidFill>
                <a:srgbClr val="FF0000"/>
              </a:solidFill>
              <a:prstDash val="dash"/>
              <a:round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5" name="Text Box 48">
              <a:extLst>
                <a:ext uri="{FF2B5EF4-FFF2-40B4-BE49-F238E27FC236}">
                  <a16:creationId xmlns:a16="http://schemas.microsoft.com/office/drawing/2014/main" id="{B19367CC-412B-964C-B005-9E16F6C52AB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200099" y="3642637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c</a:t>
              </a:r>
            </a:p>
          </p:txBody>
        </p:sp>
        <p:sp>
          <p:nvSpPr>
            <p:cNvPr id="46" name="Text Box 49">
              <a:extLst>
                <a:ext uri="{FF2B5EF4-FFF2-40B4-BE49-F238E27FC236}">
                  <a16:creationId xmlns:a16="http://schemas.microsoft.com/office/drawing/2014/main" id="{8AB11FE5-A63A-3641-81C0-6859750FCE5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281347" y="3144921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d</a:t>
              </a:r>
            </a:p>
          </p:txBody>
        </p:sp>
        <p:sp>
          <p:nvSpPr>
            <p:cNvPr id="47" name="Text Box 50">
              <a:extLst>
                <a:ext uri="{FF2B5EF4-FFF2-40B4-BE49-F238E27FC236}">
                  <a16:creationId xmlns:a16="http://schemas.microsoft.com/office/drawing/2014/main" id="{9CB97345-AAC1-C547-9FE7-07326BD0FAE6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5966112" y="3165179"/>
              <a:ext cx="457200" cy="366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dirty="0">
                  <a:solidFill>
                    <a:srgbClr val="FF0000"/>
                  </a:solidFill>
                </a:rPr>
                <a:t>e</a:t>
              </a:r>
            </a:p>
          </p:txBody>
        </p:sp>
      </p:grpSp>
      <p:sp>
        <p:nvSpPr>
          <p:cNvPr id="49" name="Rectangle 48">
            <a:extLst>
              <a:ext uri="{FF2B5EF4-FFF2-40B4-BE49-F238E27FC236}">
                <a16:creationId xmlns:a16="http://schemas.microsoft.com/office/drawing/2014/main" id="{86D97EE4-1F95-3641-9CD1-6FF0695AE9E0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0" name="Title 1">
            <a:extLst>
              <a:ext uri="{FF2B5EF4-FFF2-40B4-BE49-F238E27FC236}">
                <a16:creationId xmlns:a16="http://schemas.microsoft.com/office/drawing/2014/main" id="{F7B64D47-05BC-B945-A3B6-36E6FFD9C3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51" name="Content Placeholder 2">
            <a:extLst>
              <a:ext uri="{FF2B5EF4-FFF2-40B4-BE49-F238E27FC236}">
                <a16:creationId xmlns:a16="http://schemas.microsoft.com/office/drawing/2014/main" id="{4C1593EB-0F13-D248-8FCD-326623E180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Same graph.  Which area shows the gain to US factors other than labor?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 err="1">
                <a:ea typeface="Arial" pitchFamily="-65" charset="0"/>
                <a:cs typeface="Arial" pitchFamily="-65" charset="0"/>
              </a:rPr>
              <a:t>a+b</a:t>
            </a: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 err="1"/>
              <a:t>b+c</a:t>
            </a: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 err="1"/>
              <a:t>c+d</a:t>
            </a: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 err="1"/>
              <a:t>d+e</a:t>
            </a: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 err="1"/>
              <a:t>e+a</a:t>
            </a:r>
            <a:endParaRPr lang="en-US" sz="2400" dirty="0"/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C24ADA9D-F3B0-B74F-B260-291BE63C09F2}"/>
              </a:ext>
            </a:extLst>
          </p:cNvPr>
          <p:cNvSpPr txBox="1"/>
          <p:nvPr/>
        </p:nvSpPr>
        <p:spPr>
          <a:xfrm>
            <a:off x="553915" y="3448051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rgbClr val="00B050"/>
                </a:solidFill>
              </a:rPr>
              <a:t>✓</a:t>
            </a:r>
          </a:p>
        </p:txBody>
      </p:sp>
    </p:spTree>
    <p:extLst>
      <p:ext uri="{BB962C8B-B14F-4D97-AF65-F5344CB8AC3E}">
        <p14:creationId xmlns:p14="http://schemas.microsoft.com/office/powerpoint/2010/main" val="21740325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In the model of migration that we looked at, why does the US as a whole gain from immigration from Mexico?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Immigration raises the wages of US workers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Immigration causes the US demand for labor to increase for any given wage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Migrant workers pay more in taxes than they use in benefits from government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The gain to the migrants themselves is larger than the loss to US residents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Factors other than US labor gain more than US labor loses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54102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52835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Who in Miami was hurt by the Mariel Boatlift of 1980?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High-school drop-outs 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Owners of manufacturing firms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Owners of restaurants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Workers in the bottom quarter of the wage distribution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/>
              <a:t>Landlords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21336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781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5D60B9-262A-5641-BB6E-79D416FECF21}" type="slidenum">
              <a:rPr lang="en-US"/>
              <a:pPr/>
              <a:t>40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Migration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People Migrate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Wages Differ across Countries</a:t>
            </a:r>
          </a:p>
          <a:p>
            <a:pPr>
              <a:lnSpc>
                <a:spcPct val="90000"/>
              </a:lnSpc>
            </a:pPr>
            <a:r>
              <a:rPr lang="en-US" dirty="0"/>
              <a:t>Effects of Migration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On Payments to Factors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Labor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Other Effects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Policies to Affect Migration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chemeClr val="bg1">
                    <a:lumMod val="75000"/>
                  </a:schemeClr>
                </a:solidFill>
              </a:rPr>
              <a:t>Facts about Migration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491578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381890-CBB9-C846-9AB7-4A8F3EF2E985}" type="slidenum">
              <a:rPr lang="en-US"/>
              <a:pPr/>
              <a:t>41</a:t>
            </a:fld>
            <a:endParaRPr lang="en-US"/>
          </a:p>
        </p:txBody>
      </p:sp>
      <p:sp>
        <p:nvSpPr>
          <p:cNvPr id="3184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184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Other effects, not in this simple model</a:t>
            </a:r>
          </a:p>
          <a:p>
            <a:pPr lvl="1"/>
            <a:r>
              <a:rPr lang="en-US"/>
              <a:t>Migrants</a:t>
            </a:r>
          </a:p>
          <a:p>
            <a:pPr lvl="2"/>
            <a:r>
              <a:rPr lang="en-US"/>
              <a:t>Pay taxes</a:t>
            </a:r>
          </a:p>
          <a:p>
            <a:pPr lvl="2"/>
            <a:r>
              <a:rPr lang="en-US"/>
              <a:t>Use government services</a:t>
            </a:r>
          </a:p>
          <a:p>
            <a:pPr lvl="2"/>
            <a:r>
              <a:rPr lang="en-US"/>
              <a:t>Which is larger?  There is debate on this</a:t>
            </a:r>
          </a:p>
          <a:p>
            <a:pPr lvl="2"/>
            <a:r>
              <a:rPr lang="en-US"/>
              <a:t>Griswold cites study saying </a:t>
            </a:r>
          </a:p>
          <a:p>
            <a:pPr lvl="3"/>
            <a:r>
              <a:rPr lang="en-US"/>
              <a:t>Typical immigrants and their offspring will pay $80,000 more in taxes than they will collect in government services during their lifetimes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84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8467" grpId="0" uiExpand="1" build="p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147B1BF-7B97-2541-82EA-0CC5717D7A25}" type="slidenum">
              <a:rPr lang="en-US"/>
              <a:pPr/>
              <a:t>42</a:t>
            </a:fld>
            <a:endParaRPr lang="en-US"/>
          </a:p>
        </p:txBody>
      </p:sp>
      <p:sp>
        <p:nvSpPr>
          <p:cNvPr id="3276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276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Other effects, not in this simple model</a:t>
            </a:r>
          </a:p>
          <a:p>
            <a:pPr lvl="1"/>
            <a:r>
              <a:rPr lang="en-US"/>
              <a:t>Migration changes population density; may cause congestion</a:t>
            </a:r>
          </a:p>
          <a:p>
            <a:pPr lvl="2"/>
            <a:r>
              <a:rPr lang="en-US"/>
              <a:t>Eldredge blames immigration for </a:t>
            </a:r>
          </a:p>
          <a:p>
            <a:pPr lvl="2">
              <a:buFontTx/>
              <a:buNone/>
            </a:pPr>
            <a:r>
              <a:rPr lang="en-US"/>
              <a:t>	“overcrowded schools, congested highways, deteriorating ecology and lagging infrastructure”</a:t>
            </a:r>
          </a:p>
          <a:p>
            <a:pPr lvl="1"/>
            <a:r>
              <a:rPr lang="en-US"/>
              <a:t>Diversity:  presence of immigrants adds</a:t>
            </a:r>
          </a:p>
          <a:p>
            <a:pPr lvl="2"/>
            <a:r>
              <a:rPr lang="en-US"/>
              <a:t>Cultural enrichment</a:t>
            </a:r>
          </a:p>
          <a:p>
            <a:pPr lvl="2"/>
            <a:r>
              <a:rPr lang="en-US"/>
              <a:t>Cultural (ethnic) frictions</a:t>
            </a:r>
          </a:p>
          <a:p>
            <a:pPr lvl="3"/>
            <a:r>
              <a:rPr lang="en-US"/>
              <a:t>Xenophobia (fear or dislike of “others”)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68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7683" grpId="0" uiExpand="1" build="p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43DD1F-A1B9-D548-ACDF-F75E6F3674AE}" type="slidenum">
              <a:rPr lang="en-US"/>
              <a:pPr/>
              <a:t>43</a:t>
            </a:fld>
            <a:endParaRPr lang="en-US"/>
          </a:p>
        </p:txBody>
      </p:sp>
      <p:sp>
        <p:nvSpPr>
          <p:cNvPr id="3194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194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Other effects, not in this simple model</a:t>
            </a:r>
          </a:p>
          <a:p>
            <a:pPr lvl="1"/>
            <a:r>
              <a:rPr lang="en-US" dirty="0"/>
              <a:t>Many migrants carry wealth with them </a:t>
            </a:r>
            <a:r>
              <a:rPr lang="en-US" u="sng" dirty="0"/>
              <a:t>out of </a:t>
            </a:r>
            <a:r>
              <a:rPr lang="en-US" dirty="0"/>
              <a:t>their country of origin</a:t>
            </a:r>
          </a:p>
          <a:p>
            <a:pPr lvl="2"/>
            <a:r>
              <a:rPr lang="en-US" dirty="0"/>
              <a:t>Financial</a:t>
            </a:r>
          </a:p>
          <a:p>
            <a:pPr lvl="2"/>
            <a:r>
              <a:rPr lang="en-US" dirty="0"/>
              <a:t>Human capital</a:t>
            </a:r>
          </a:p>
          <a:p>
            <a:pPr lvl="3"/>
            <a:r>
              <a:rPr lang="en-US" dirty="0"/>
              <a:t>Raising concern about a “brain drain” </a:t>
            </a:r>
          </a:p>
          <a:p>
            <a:pPr lvl="3"/>
            <a:r>
              <a:rPr lang="en-US" dirty="0"/>
              <a:t>But see Economics Focus</a:t>
            </a:r>
          </a:p>
          <a:p>
            <a:pPr lvl="4"/>
            <a:r>
              <a:rPr lang="en-US" dirty="0"/>
              <a:t>Possibility of emigration provides incentive to acquire more education</a:t>
            </a:r>
          </a:p>
          <a:p>
            <a:pPr lvl="4"/>
            <a:r>
              <a:rPr lang="en-US" dirty="0"/>
              <a:t>Leads to more education even at home</a:t>
            </a:r>
          </a:p>
          <a:p>
            <a:pPr lvl="1"/>
            <a:endParaRPr lang="en-US" dirty="0"/>
          </a:p>
          <a:p>
            <a:pPr lvl="3">
              <a:buFontTx/>
              <a:buNone/>
            </a:pPr>
            <a:r>
              <a:rPr lang="en-US" dirty="0"/>
              <a:t>				</a:t>
            </a:r>
          </a:p>
          <a:p>
            <a:pPr lvl="3">
              <a:buFontTx/>
              <a:buNone/>
            </a:pPr>
            <a:r>
              <a:rPr lang="en-US" dirty="0"/>
              <a:t>		</a:t>
            </a:r>
          </a:p>
          <a:p>
            <a:pPr lvl="3">
              <a:buFontTx/>
              <a:buNone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9491" grpId="0" uiExpand="1" build="p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43DD1F-A1B9-D548-ACDF-F75E6F3674AE}" type="slidenum">
              <a:rPr lang="en-US"/>
              <a:pPr/>
              <a:t>44</a:t>
            </a:fld>
            <a:endParaRPr lang="en-US"/>
          </a:p>
        </p:txBody>
      </p:sp>
      <p:sp>
        <p:nvSpPr>
          <p:cNvPr id="3194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1949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Other effects, not in this simple model</a:t>
            </a:r>
          </a:p>
          <a:p>
            <a:pPr lvl="1"/>
            <a:r>
              <a:rPr lang="en-US" dirty="0"/>
              <a:t>Many migrants send money </a:t>
            </a:r>
            <a:r>
              <a:rPr lang="en-US" u="sng" dirty="0"/>
              <a:t>back to</a:t>
            </a:r>
            <a:r>
              <a:rPr lang="en-US" dirty="0"/>
              <a:t> their country of origin</a:t>
            </a:r>
          </a:p>
          <a:p>
            <a:pPr lvl="2"/>
            <a:r>
              <a:rPr lang="en-US" dirty="0"/>
              <a:t>Such “remittances” provide important income for poor countries</a:t>
            </a:r>
          </a:p>
          <a:p>
            <a:pPr lvl="3">
              <a:buFontTx/>
              <a:buNone/>
            </a:pPr>
            <a:r>
              <a:rPr lang="en-US" dirty="0"/>
              <a:t>				</a:t>
            </a:r>
          </a:p>
          <a:p>
            <a:pPr lvl="3">
              <a:buFontTx/>
              <a:buNone/>
            </a:pPr>
            <a:r>
              <a:rPr lang="en-US" dirty="0"/>
              <a:t>		</a:t>
            </a:r>
          </a:p>
          <a:p>
            <a:pPr lvl="3">
              <a:buFontTx/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1914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94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9491" grpId="0" build="p"/>
    </p:bld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7DB806-8993-6942-A238-FC57210E7111}" type="slidenum">
              <a:rPr lang="en-US"/>
              <a:pPr/>
              <a:t>45</a:t>
            </a:fld>
            <a:endParaRPr lang="en-US"/>
          </a:p>
        </p:txBody>
      </p:sp>
      <p:sp>
        <p:nvSpPr>
          <p:cNvPr id="3799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800"/>
              <a:t>Effects of Migration</a:t>
            </a:r>
          </a:p>
        </p:txBody>
      </p:sp>
      <p:sp>
        <p:nvSpPr>
          <p:cNvPr id="3799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Other effects, not in this simple model</a:t>
            </a:r>
          </a:p>
          <a:p>
            <a:pPr lvl="1"/>
            <a:r>
              <a:rPr lang="en-US" dirty="0"/>
              <a:t>Demographic effects</a:t>
            </a:r>
          </a:p>
          <a:p>
            <a:pPr lvl="2"/>
            <a:r>
              <a:rPr lang="en-US" dirty="0"/>
              <a:t>Immigrants tend to be young and have large families</a:t>
            </a:r>
          </a:p>
          <a:p>
            <a:pPr lvl="2"/>
            <a:r>
              <a:rPr lang="en-US" dirty="0"/>
              <a:t>This provides a larger young generation, whose earnings can support the elderly</a:t>
            </a:r>
          </a:p>
          <a:p>
            <a:pPr lvl="3"/>
            <a:r>
              <a:rPr lang="en-US" dirty="0"/>
              <a:t>Aging population is less of a problem for the US than for Europe and Japan, because of immigration</a:t>
            </a:r>
          </a:p>
          <a:p>
            <a:pPr lvl="3">
              <a:buFontTx/>
              <a:buNone/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9907" grpId="0" uiExpand="1" build="p"/>
    </p:bld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Population Pyramid:  US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46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12850" y="1250950"/>
            <a:ext cx="6718300" cy="4356100"/>
          </a:xfrm>
          <a:prstGeom prst="rect">
            <a:avLst/>
          </a:prstGeom>
        </p:spPr>
      </p:pic>
    </p:spTree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47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575336"/>
            <a:ext cx="4559975" cy="25527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40734" y="1575337"/>
            <a:ext cx="4603266" cy="255270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559974" y="4305300"/>
            <a:ext cx="4584025" cy="2552700"/>
          </a:xfrm>
          <a:prstGeom prst="rect">
            <a:avLst/>
          </a:prstGeom>
        </p:spPr>
      </p:pic>
      <p:sp>
        <p:nvSpPr>
          <p:cNvPr id="1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Population Pyramid:  US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4305300"/>
            <a:ext cx="4559975" cy="2552700"/>
          </a:xfrm>
          <a:prstGeom prst="rect">
            <a:avLst/>
          </a:prstGeom>
        </p:spPr>
      </p:pic>
    </p:spTree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Population Pyramid: Japan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48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00750" y="1577557"/>
            <a:ext cx="6239585" cy="5280443"/>
          </a:xfrm>
          <a:prstGeom prst="rect">
            <a:avLst/>
          </a:prstGeom>
        </p:spPr>
      </p:pic>
    </p:spTree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What are remittances, and how big are they for some countries, according to the assigned article from </a:t>
            </a:r>
            <a:r>
              <a:rPr lang="en-US" sz="2800" i="1" dirty="0"/>
              <a:t>The Economist</a:t>
            </a:r>
            <a:r>
              <a:rPr lang="en-US" sz="2800" dirty="0"/>
              <a:t>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Payments </a:t>
            </a:r>
            <a:r>
              <a:rPr lang="en-US" sz="2400" u="sng" dirty="0">
                <a:ea typeface="Arial" pitchFamily="-65" charset="0"/>
                <a:cs typeface="Arial" pitchFamily="-65" charset="0"/>
              </a:rPr>
              <a:t>to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 migrants from relatives at home, often larger than their wages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Payments </a:t>
            </a:r>
            <a:r>
              <a:rPr lang="en-US" sz="2400" u="sng" dirty="0">
                <a:ea typeface="Arial" pitchFamily="-65" charset="0"/>
                <a:cs typeface="Arial" pitchFamily="-65" charset="0"/>
              </a:rPr>
              <a:t>to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 migrants from relatives at home, usually only a fraction of their wages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Payments </a:t>
            </a:r>
            <a:r>
              <a:rPr lang="en-US" sz="2400" u="sng" dirty="0">
                <a:ea typeface="Arial" pitchFamily="-65" charset="0"/>
                <a:cs typeface="Arial" pitchFamily="-65" charset="0"/>
              </a:rPr>
              <a:t>from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 migrants to relatives at home, seldom very important for their countries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Payments </a:t>
            </a:r>
            <a:r>
              <a:rPr lang="en-US" sz="2400" u="sng" dirty="0">
                <a:ea typeface="Arial" pitchFamily="-65" charset="0"/>
                <a:cs typeface="Arial" pitchFamily="-65" charset="0"/>
              </a:rPr>
              <a:t>from</a:t>
            </a:r>
            <a:r>
              <a:rPr lang="en-US" sz="2400" dirty="0">
                <a:ea typeface="Arial" pitchFamily="-65" charset="0"/>
                <a:cs typeface="Arial" pitchFamily="-65" charset="0"/>
              </a:rPr>
              <a:t> migrants to relatives at home, more than 20% of GDP in some countries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533400" y="50292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662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“Immigrants are young and tend to have large families.”  Is that good or bad for the country of immigration, and why?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Bad because they compete for places in schools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Good because their earnings can support the elderly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Bad because young people are more likely to commit crimes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Good because today’s young are smarter than old people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Bad because they take food from the native population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30480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49997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5D60B9-262A-5641-BB6E-79D416FECF21}" type="slidenum">
              <a:rPr lang="en-US"/>
              <a:pPr/>
              <a:t>51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Migration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People Migrate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Wages Differ across Countries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Effects of Migration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On Payments to Factors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Labor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 Effects</a:t>
            </a:r>
          </a:p>
          <a:p>
            <a:pPr>
              <a:lnSpc>
                <a:spcPct val="90000"/>
              </a:lnSpc>
            </a:pPr>
            <a:r>
              <a:rPr lang="en-US" dirty="0"/>
              <a:t>Policies to Affect Migration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chemeClr val="bg1">
                    <a:lumMod val="75000"/>
                  </a:schemeClr>
                </a:solidFill>
              </a:rPr>
              <a:t>Facts about Migration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491578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80DCE1-8558-0946-9C44-779BA2DC402D}" type="slidenum">
              <a:rPr lang="en-US"/>
              <a:pPr/>
              <a:t>52</a:t>
            </a:fld>
            <a:endParaRPr lang="en-US"/>
          </a:p>
        </p:txBody>
      </p:sp>
      <p:sp>
        <p:nvSpPr>
          <p:cNvPr id="3205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Policies to Affect Migration</a:t>
            </a:r>
          </a:p>
        </p:txBody>
      </p:sp>
      <p:sp>
        <p:nvSpPr>
          <p:cNvPr id="3205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Immigration Quotas, based on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rabicPeriod"/>
            </a:pPr>
            <a:r>
              <a:rPr lang="en-US" dirty="0"/>
              <a:t>Race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rabicPeriod"/>
            </a:pPr>
            <a:r>
              <a:rPr lang="en-US" dirty="0"/>
              <a:t>Country of origin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US used to limit or ban immigrants from most of Asia, eastern &amp; southern Europe, and Africa (see Porter)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rabicPeriod"/>
            </a:pPr>
            <a:r>
              <a:rPr lang="en-US" dirty="0"/>
              <a:t>Income, wealth, skill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rabicPeriod"/>
            </a:pPr>
            <a:r>
              <a:rPr lang="en-US" dirty="0"/>
              <a:t>Family connections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rabicPeriod"/>
            </a:pPr>
            <a:endParaRPr lang="en-US" dirty="0"/>
          </a:p>
          <a:p>
            <a:pPr lvl="1">
              <a:lnSpc>
                <a:spcPct val="90000"/>
              </a:lnSpc>
            </a:pPr>
            <a:r>
              <a:rPr lang="en-US" dirty="0"/>
              <a:t>US has recently debated switch from #4 to #3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0515" grpId="0" uiExpand="1" build="p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780DCE1-8558-0946-9C44-779BA2DC402D}" type="slidenum">
              <a:rPr lang="en-US"/>
              <a:pPr/>
              <a:t>53</a:t>
            </a:fld>
            <a:endParaRPr lang="en-US"/>
          </a:p>
        </p:txBody>
      </p:sp>
      <p:sp>
        <p:nvSpPr>
          <p:cNvPr id="3205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Policies to Affect Migration</a:t>
            </a:r>
          </a:p>
        </p:txBody>
      </p:sp>
      <p:sp>
        <p:nvSpPr>
          <p:cNvPr id="3205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“Guest worker” Programs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Permit workers to enter temporarily to fill a labor-market need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Hard to enforce “temporary”</a:t>
            </a:r>
          </a:p>
        </p:txBody>
      </p:sp>
    </p:spTree>
    <p:extLst>
      <p:ext uri="{BB962C8B-B14F-4D97-AF65-F5344CB8AC3E}">
        <p14:creationId xmlns:p14="http://schemas.microsoft.com/office/powerpoint/2010/main" val="18866927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05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0515" grpId="0" build="p"/>
    </p:bld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36D938C-D705-9045-835B-0E752E07552E}" type="slidenum">
              <a:rPr lang="en-US"/>
              <a:pPr/>
              <a:t>54</a:t>
            </a:fld>
            <a:endParaRPr lang="en-US"/>
          </a:p>
        </p:txBody>
      </p:sp>
      <p:sp>
        <p:nvSpPr>
          <p:cNvPr id="321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Policies to Affect Migration</a:t>
            </a:r>
          </a:p>
        </p:txBody>
      </p:sp>
      <p:sp>
        <p:nvSpPr>
          <p:cNvPr id="321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Trade Policies</a:t>
            </a:r>
          </a:p>
          <a:p>
            <a:pPr lvl="1"/>
            <a:r>
              <a:rPr lang="en-US" dirty="0"/>
              <a:t>Recall Factor Price Equalization</a:t>
            </a:r>
          </a:p>
          <a:p>
            <a:pPr lvl="1"/>
            <a:r>
              <a:rPr lang="en-US" dirty="0"/>
              <a:t>If this works, it reduces the incentive for migration</a:t>
            </a:r>
          </a:p>
          <a:p>
            <a:pPr lvl="1"/>
            <a:r>
              <a:rPr lang="en-US" dirty="0"/>
              <a:t>This was one motive for NAFTA:  raise wages in Mexico so that fewer will try to enter the US</a:t>
            </a:r>
          </a:p>
          <a:p>
            <a:pPr lvl="2"/>
            <a:r>
              <a:rPr lang="en-US" dirty="0"/>
              <a:t>As we’ll see later, Mexican wages did </a:t>
            </a:r>
            <a:r>
              <a:rPr lang="en-US" u="sng" dirty="0"/>
              <a:t>not</a:t>
            </a:r>
            <a:r>
              <a:rPr lang="en-US" dirty="0"/>
              <a:t> rise</a:t>
            </a:r>
          </a:p>
          <a:p>
            <a:pPr lvl="2"/>
            <a:r>
              <a:rPr lang="en-US" dirty="0"/>
              <a:t>Mexico-US migration fell anyway, for other reasons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5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5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5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5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5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15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1539" grpId="0" uiExpand="1" build="p"/>
    </p:bld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68DDB9-E306-3A42-BC5C-12E3FD864A28}" type="slidenum">
              <a:rPr lang="en-US"/>
              <a:pPr/>
              <a:t>55</a:t>
            </a:fld>
            <a:endParaRPr lang="en-US"/>
          </a:p>
        </p:txBody>
      </p:sp>
      <p:sp>
        <p:nvSpPr>
          <p:cNvPr id="322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Policies to Affect Migration</a:t>
            </a:r>
          </a:p>
        </p:txBody>
      </p:sp>
      <p:sp>
        <p:nvSpPr>
          <p:cNvPr id="322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Encourage high-income immigration</a:t>
            </a:r>
          </a:p>
          <a:p>
            <a:pPr lvl="1"/>
            <a:r>
              <a:rPr lang="en-US" dirty="0"/>
              <a:t>Provide larger quotas for workers likely to earn high incomes</a:t>
            </a:r>
          </a:p>
          <a:p>
            <a:pPr lvl="1"/>
            <a:r>
              <a:rPr lang="en-US" dirty="0"/>
              <a:t>Deny welfare benefits to recent immigrants, so poor won’t be tempted to come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5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5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25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2563" grpId="0" uiExpand="1" build="p"/>
    </p:bld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DF0780-89C1-974D-8B8A-611E79CF48E5}" type="slidenum">
              <a:rPr lang="en-US"/>
              <a:pPr/>
              <a:t>56</a:t>
            </a:fld>
            <a:endParaRPr lang="en-US"/>
          </a:p>
        </p:txBody>
      </p:sp>
      <p:sp>
        <p:nvSpPr>
          <p:cNvPr id="3235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Policies to Affect Migration</a:t>
            </a:r>
          </a:p>
        </p:txBody>
      </p:sp>
      <p:sp>
        <p:nvSpPr>
          <p:cNvPr id="3235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Control the border</a:t>
            </a:r>
          </a:p>
          <a:p>
            <a:pPr lvl="1"/>
            <a:r>
              <a:rPr lang="en-US"/>
              <a:t>Make it hard for illegal immigrants to enter</a:t>
            </a:r>
          </a:p>
          <a:p>
            <a:pPr lvl="1"/>
            <a:r>
              <a:rPr lang="en-US"/>
              <a:t>But note the costs of doing this (See Skerry and Rockwell)</a:t>
            </a:r>
          </a:p>
          <a:p>
            <a:pPr lvl="2"/>
            <a:r>
              <a:rPr lang="en-US"/>
              <a:t>Encourages organized crime to smuggle migrants</a:t>
            </a:r>
          </a:p>
          <a:p>
            <a:pPr lvl="2"/>
            <a:r>
              <a:rPr lang="en-US"/>
              <a:t>These make life worse for the migrants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358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35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35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35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35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3587" grpId="0" uiExpand="1" build="p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indent="0">
              <a:buNone/>
            </a:pPr>
            <a:r>
              <a:rPr lang="en-US" sz="2800" dirty="0"/>
              <a:t>According to the assigned article by </a:t>
            </a:r>
            <a:r>
              <a:rPr lang="en-US" sz="2800" dirty="0" err="1"/>
              <a:t>Skerry</a:t>
            </a:r>
            <a:r>
              <a:rPr lang="en-US" sz="2800" dirty="0"/>
              <a:t> and Rockwell, what is a “cost of a tighter border”?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undermines the business model of people smugglers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reduces the cost illegal entry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The agents that patrol the border are likely to shoot people who are not migrants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Migrants that succeed in entering are more likely forced into prostitution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sz="2400" dirty="0">
                <a:ea typeface="Arial" pitchFamily="-65" charset="0"/>
                <a:cs typeface="Arial" pitchFamily="-65" charset="0"/>
              </a:rPr>
              <a:t>It makes it harder for tourists to enter the country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42672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8860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5D60B9-262A-5641-BB6E-79D416FECF21}" type="slidenum">
              <a:rPr lang="en-US"/>
              <a:pPr/>
              <a:t>58</a:t>
            </a:fld>
            <a:endParaRPr lang="en-US"/>
          </a:p>
        </p:txBody>
      </p:sp>
      <p:sp>
        <p:nvSpPr>
          <p:cNvPr id="65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Outline: Migration</a:t>
            </a:r>
          </a:p>
        </p:txBody>
      </p:sp>
      <p:sp>
        <p:nvSpPr>
          <p:cNvPr id="655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People Migrate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Why Wages Differ across Countries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Effects of Migration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On Payments to Factors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Labor</a:t>
            </a:r>
          </a:p>
          <a:p>
            <a:pPr lvl="2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</a:t>
            </a:r>
          </a:p>
          <a:p>
            <a:pPr lvl="1"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Other Effects</a:t>
            </a:r>
          </a:p>
          <a:p>
            <a:pPr>
              <a:lnSpc>
                <a:spcPct val="90000"/>
              </a:lnSpc>
            </a:pPr>
            <a:r>
              <a:rPr lang="en-US" dirty="0">
                <a:solidFill>
                  <a:srgbClr val="BFBFBF"/>
                </a:solidFill>
              </a:rPr>
              <a:t>Policies to Affect Migration</a:t>
            </a:r>
          </a:p>
          <a:p>
            <a:pPr>
              <a:lnSpc>
                <a:spcPct val="90000"/>
              </a:lnSpc>
            </a:pPr>
            <a:r>
              <a:rPr lang="en-US" dirty="0"/>
              <a:t>Facts about Migration</a:t>
            </a:r>
          </a:p>
        </p:txBody>
      </p:sp>
      <p:sp>
        <p:nvSpPr>
          <p:cNvPr id="6" name="Rectangle 5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chemeClr val="bg2">
                <a:lumMod val="50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4491578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59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" y="0"/>
            <a:ext cx="9143999" cy="6858000"/>
          </a:xfrm>
          <a:prstGeom prst="rect">
            <a:avLst/>
          </a:prstGeom>
        </p:spPr>
      </p:pic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487108-2405-F24A-9308-FA1A6ACC60BD}" type="slidenum">
              <a:rPr lang="en-US"/>
              <a:pPr/>
              <a:t>60</a:t>
            </a:fld>
            <a:endParaRPr lang="en-US"/>
          </a:p>
        </p:txBody>
      </p:sp>
      <p:sp>
        <p:nvSpPr>
          <p:cNvPr id="3266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Facts about US Immigration</a:t>
            </a:r>
          </a:p>
        </p:txBody>
      </p:sp>
      <p:sp>
        <p:nvSpPr>
          <p:cNvPr id="3266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Hostility toward immigrant groups often exists, but it fades over time</a:t>
            </a:r>
          </a:p>
          <a:p>
            <a:pPr>
              <a:lnSpc>
                <a:spcPct val="90000"/>
              </a:lnSpc>
            </a:pPr>
            <a:r>
              <a:rPr lang="en-US"/>
              <a:t>Recall the hostility once felt in the U.S. toward</a:t>
            </a:r>
          </a:p>
          <a:p>
            <a:pPr lvl="1">
              <a:lnSpc>
                <a:spcPct val="90000"/>
              </a:lnSpc>
            </a:pPr>
            <a:r>
              <a:rPr lang="en-US"/>
              <a:t>Irish</a:t>
            </a:r>
          </a:p>
          <a:p>
            <a:pPr lvl="1">
              <a:lnSpc>
                <a:spcPct val="90000"/>
              </a:lnSpc>
            </a:pPr>
            <a:r>
              <a:rPr lang="en-US"/>
              <a:t>Southern Europeans (Italians, Greeks)</a:t>
            </a:r>
          </a:p>
          <a:p>
            <a:pPr lvl="1">
              <a:lnSpc>
                <a:spcPct val="90000"/>
              </a:lnSpc>
            </a:pPr>
            <a:r>
              <a:rPr lang="en-US"/>
              <a:t>Asians (“coolie labor”)</a:t>
            </a:r>
          </a:p>
          <a:p>
            <a:pPr>
              <a:lnSpc>
                <a:spcPct val="90000"/>
              </a:lnSpc>
            </a:pPr>
            <a:r>
              <a:rPr lang="en-US"/>
              <a:t>Hispanics are likely to follow the same path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6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6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6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6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6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66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6659" grpId="0" build="p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291C82-CD0B-174C-85D9-AE951CEAE677}" type="slidenum">
              <a:rPr lang="en-US"/>
              <a:pPr/>
              <a:t>61</a:t>
            </a:fld>
            <a:endParaRPr lang="en-US"/>
          </a:p>
        </p:txBody>
      </p:sp>
      <p:sp>
        <p:nvSpPr>
          <p:cNvPr id="3614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Facts about US Immigration</a:t>
            </a:r>
          </a:p>
        </p:txBody>
      </p:sp>
      <p:sp>
        <p:nvSpPr>
          <p:cNvPr id="3614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800" dirty="0"/>
              <a:t>But see also </a:t>
            </a:r>
            <a:r>
              <a:rPr lang="en-US" sz="2800" dirty="0" err="1"/>
              <a:t>Borjas</a:t>
            </a:r>
            <a:r>
              <a:rPr lang="en-US" sz="2800" dirty="0"/>
              <a:t>: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Compared to 1970, today’s immigration is much higher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Foreign-born share of US population </a:t>
            </a:r>
          </a:p>
          <a:p>
            <a:pPr lvl="3">
              <a:lnSpc>
                <a:spcPct val="90000"/>
              </a:lnSpc>
            </a:pPr>
            <a:r>
              <a:rPr lang="en-US" sz="1800" dirty="0"/>
              <a:t>1970:  4.7%</a:t>
            </a:r>
          </a:p>
          <a:p>
            <a:pPr lvl="3">
              <a:lnSpc>
                <a:spcPct val="90000"/>
              </a:lnSpc>
            </a:pPr>
            <a:r>
              <a:rPr lang="en-US" sz="1800" dirty="0"/>
              <a:t>2003:  12.7%</a:t>
            </a:r>
          </a:p>
          <a:p>
            <a:pPr lvl="1">
              <a:lnSpc>
                <a:spcPct val="90000"/>
              </a:lnSpc>
            </a:pPr>
            <a:r>
              <a:rPr lang="en-US" sz="2400" dirty="0"/>
              <a:t>And he argues that today’s immigrants will take longer to assimilate than earlier ones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lower incomes and levels of education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the decline of manufacturing to employ them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the fact that they are less diverse ethnically</a:t>
            </a:r>
          </a:p>
          <a:p>
            <a:pPr lvl="2">
              <a:lnSpc>
                <a:spcPct val="90000"/>
              </a:lnSpc>
            </a:pPr>
            <a:r>
              <a:rPr lang="en-US" sz="2000" dirty="0"/>
              <a:t>policies and attitudes of society 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1475" grpId="0" build="p"/>
    </p:bld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291C82-CD0B-174C-85D9-AE951CEAE677}" type="slidenum">
              <a:rPr lang="en-US"/>
              <a:pPr/>
              <a:t>62</a:t>
            </a:fld>
            <a:endParaRPr lang="en-US"/>
          </a:p>
        </p:txBody>
      </p:sp>
      <p:sp>
        <p:nvSpPr>
          <p:cNvPr id="3614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Facts about US Immigration</a:t>
            </a:r>
          </a:p>
        </p:txBody>
      </p:sp>
      <p:sp>
        <p:nvSpPr>
          <p:cNvPr id="3614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sz="2400" dirty="0" err="1"/>
              <a:t>Borjas</a:t>
            </a:r>
            <a:r>
              <a:rPr lang="en-US" sz="2400" dirty="0"/>
              <a:t> is also cited among others by Porter (“Can Immigration Hurt the Economy?:  An Old Prejudice Returns”)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Immigrants from other cultures “bring their culture with them”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They are less productive than earlier immigrants</a:t>
            </a:r>
          </a:p>
          <a:p>
            <a:pPr>
              <a:lnSpc>
                <a:spcPct val="90000"/>
              </a:lnSpc>
            </a:pPr>
            <a:r>
              <a:rPr lang="en-US" sz="2400" dirty="0"/>
              <a:t>Porter argues against these views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Many studies show they increase productivity and output</a:t>
            </a:r>
          </a:p>
          <a:p>
            <a:pPr lvl="1">
              <a:lnSpc>
                <a:spcPct val="90000"/>
              </a:lnSpc>
            </a:pPr>
            <a:r>
              <a:rPr lang="en-US" sz="2000" dirty="0"/>
              <a:t>The critics’ arguments lack empirical support</a:t>
            </a:r>
          </a:p>
        </p:txBody>
      </p:sp>
    </p:spTree>
    <p:extLst>
      <p:ext uri="{BB962C8B-B14F-4D97-AF65-F5344CB8AC3E}">
        <p14:creationId xmlns:p14="http://schemas.microsoft.com/office/powerpoint/2010/main" val="7477785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14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1475" grpId="0" build="p"/>
    </p:bld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91802CB-7A92-5441-8D42-B93FE6068EA7}" type="slidenum">
              <a:rPr lang="en-US"/>
              <a:pPr/>
              <a:t>63</a:t>
            </a:fld>
            <a:endParaRPr lang="en-US"/>
          </a:p>
        </p:txBody>
      </p:sp>
      <p:sp>
        <p:nvSpPr>
          <p:cNvPr id="3717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Facts about US Immigration</a:t>
            </a:r>
          </a:p>
        </p:txBody>
      </p:sp>
      <p:sp>
        <p:nvSpPr>
          <p:cNvPr id="3717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2007 US Immigration Bill </a:t>
            </a:r>
          </a:p>
          <a:p>
            <a:pPr lvl="1"/>
            <a:r>
              <a:rPr lang="en-US"/>
              <a:t>Pushed by Bush, McCain, favored by many Democrats</a:t>
            </a:r>
          </a:p>
          <a:p>
            <a:pPr lvl="1"/>
            <a:r>
              <a:rPr lang="en-US"/>
              <a:t>Defeated in Congress June 2007</a:t>
            </a:r>
          </a:p>
          <a:p>
            <a:pPr lvl="1"/>
            <a:r>
              <a:rPr lang="en-US"/>
              <a:t>Would have</a:t>
            </a:r>
          </a:p>
          <a:p>
            <a:pPr lvl="2"/>
            <a:r>
              <a:rPr lang="en-US"/>
              <a:t>Provided legal status (&amp; eventually citizenship) for illegal immigrants</a:t>
            </a:r>
          </a:p>
          <a:p>
            <a:pPr lvl="2"/>
            <a:r>
              <a:rPr lang="en-US"/>
              <a:t>Increased border enforcement to reduce future illegal immigration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7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7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7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7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7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171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1715" grpId="0" uiExpand="1" build="p"/>
    </p:bld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340C04-054E-0347-BD3E-EE1D845B9280}" type="slidenum">
              <a:rPr lang="en-US"/>
              <a:pPr/>
              <a:t>64</a:t>
            </a:fld>
            <a:endParaRPr lang="en-US"/>
          </a:p>
        </p:txBody>
      </p:sp>
      <p:sp>
        <p:nvSpPr>
          <p:cNvPr id="372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Facts about US Immigration</a:t>
            </a:r>
          </a:p>
        </p:txBody>
      </p:sp>
      <p:sp>
        <p:nvSpPr>
          <p:cNvPr id="3727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The Wall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We had, before Trump, built a wall along parts of the US-Mexico the border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Problems: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Rivers, etc.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Wall is often not on actual border, but inside it, cutting properties in two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Wildlife movement</a:t>
            </a:r>
          </a:p>
          <a:p>
            <a:pPr lvl="2">
              <a:lnSpc>
                <a:spcPct val="90000"/>
              </a:lnSpc>
            </a:pP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2739" grpId="0" build="p"/>
    </p:bld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65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1421" y="412273"/>
            <a:ext cx="2286000" cy="34163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25563" y="3508389"/>
            <a:ext cx="5448300" cy="2997200"/>
          </a:xfrm>
          <a:prstGeom prst="rect">
            <a:avLst/>
          </a:prstGeom>
        </p:spPr>
      </p:pic>
    </p:spTree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66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97000" y="1314450"/>
            <a:ext cx="6350000" cy="4229100"/>
          </a:xfrm>
          <a:prstGeom prst="rect">
            <a:avLst/>
          </a:prstGeom>
        </p:spPr>
      </p:pic>
    </p:spTree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67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97000" y="1308100"/>
            <a:ext cx="6350000" cy="4241800"/>
          </a:xfrm>
          <a:prstGeom prst="rect">
            <a:avLst/>
          </a:prstGeom>
        </p:spPr>
      </p:pic>
    </p:spTree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68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1FA26B0-436E-B24A-BA88-785C2369504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3610" y="0"/>
            <a:ext cx="791677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0186281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340C04-054E-0347-BD3E-EE1D845B9280}" type="slidenum">
              <a:rPr lang="en-US"/>
              <a:pPr/>
              <a:t>69</a:t>
            </a:fld>
            <a:endParaRPr lang="en-US"/>
          </a:p>
        </p:txBody>
      </p:sp>
      <p:sp>
        <p:nvSpPr>
          <p:cNvPr id="372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Facts about World Migration</a:t>
            </a:r>
          </a:p>
        </p:txBody>
      </p:sp>
      <p:sp>
        <p:nvSpPr>
          <p:cNvPr id="3727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See </a:t>
            </a:r>
            <a:r>
              <a:rPr lang="en-US" dirty="0" err="1"/>
              <a:t>Donnan</a:t>
            </a:r>
            <a:r>
              <a:rPr lang="en-US" dirty="0"/>
              <a:t> (from 2014, before the surge of refugees from Syria)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Number of migrants was higher than ever, but not as share of population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About 3% of global population lived </a:t>
            </a:r>
            <a:r>
              <a:rPr lang="en-US" u="sng" dirty="0"/>
              <a:t>outside</a:t>
            </a:r>
            <a:r>
              <a:rPr lang="en-US" dirty="0"/>
              <a:t> their country of birth 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Greatest migrations today are </a:t>
            </a:r>
            <a:r>
              <a:rPr lang="en-US" u="sng" dirty="0"/>
              <a:t>inside</a:t>
            </a:r>
            <a:r>
              <a:rPr lang="en-US" dirty="0"/>
              <a:t> countries (China)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Budgetary cost of new migrants, while probably positive, is generally small</a:t>
            </a:r>
          </a:p>
          <a:p>
            <a:pPr lvl="1">
              <a:lnSpc>
                <a:spcPct val="90000"/>
              </a:lnSpc>
            </a:pPr>
            <a:endParaRPr lang="en-US" dirty="0"/>
          </a:p>
          <a:p>
            <a:pPr lvl="1">
              <a:lnSpc>
                <a:spcPct val="90000"/>
              </a:lnSpc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984708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2739" grpId="0" build="p"/>
    </p:bld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340C04-054E-0347-BD3E-EE1D845B9280}" type="slidenum">
              <a:rPr lang="en-US"/>
              <a:pPr/>
              <a:t>70</a:t>
            </a:fld>
            <a:endParaRPr lang="en-US"/>
          </a:p>
        </p:txBody>
      </p:sp>
      <p:sp>
        <p:nvSpPr>
          <p:cNvPr id="372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Facts about World Migration</a:t>
            </a:r>
          </a:p>
        </p:txBody>
      </p:sp>
      <p:sp>
        <p:nvSpPr>
          <p:cNvPr id="3727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See Economist “From South to South”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Not all migration is from developing to developed countries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Much migration takes place from very poor developing countries to others that are just somewhat less poor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Why don’t they go to developed countries?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Often they can’t afford the trip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Less poor neighbors may be ones they can reach by bus or by walking</a:t>
            </a:r>
          </a:p>
          <a:p>
            <a:pPr lvl="1">
              <a:lnSpc>
                <a:spcPct val="90000"/>
              </a:lnSpc>
            </a:pPr>
            <a:endParaRPr lang="en-US" dirty="0"/>
          </a:p>
          <a:p>
            <a:pPr lvl="1">
              <a:lnSpc>
                <a:spcPct val="90000"/>
              </a:lnSpc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86259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2739" grpId="0" uiExpand="1" build="p"/>
    </p:bldLst>
  </p:timing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8BFCA-249D-6D41-B8D2-08901FBD36D1}" type="slidenum">
              <a:rPr lang="en-US" smtClean="0"/>
              <a:pPr/>
              <a:t>71</a:t>
            </a:fld>
            <a:endParaRPr lang="en-US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73628" y="0"/>
            <a:ext cx="7596743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87047716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340C04-054E-0347-BD3E-EE1D845B9280}" type="slidenum">
              <a:rPr lang="en-US"/>
              <a:pPr/>
              <a:t>72</a:t>
            </a:fld>
            <a:endParaRPr lang="en-US"/>
          </a:p>
        </p:txBody>
      </p:sp>
      <p:sp>
        <p:nvSpPr>
          <p:cNvPr id="372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Facts about US Immigration</a:t>
            </a:r>
          </a:p>
        </p:txBody>
      </p:sp>
      <p:sp>
        <p:nvSpPr>
          <p:cNvPr id="3727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dirty="0"/>
              <a:t>The Future?</a:t>
            </a:r>
          </a:p>
          <a:p>
            <a:pPr lvl="1">
              <a:lnSpc>
                <a:spcPct val="90000"/>
              </a:lnSpc>
            </a:pPr>
            <a:r>
              <a:rPr lang="en-US" dirty="0"/>
              <a:t>President Trump has already tried to take several actions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To build the wall</a:t>
            </a:r>
          </a:p>
          <a:p>
            <a:pPr lvl="2">
              <a:lnSpc>
                <a:spcPct val="90000"/>
              </a:lnSpc>
            </a:pPr>
            <a:r>
              <a:rPr lang="en-US" dirty="0"/>
              <a:t>To stop immigration from certain countries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27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2739" grpId="0" build="p"/>
    </p:bldLst>
  </p:timing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lvl="1" indent="0">
              <a:buNone/>
            </a:pPr>
            <a:r>
              <a:rPr lang="en-US" sz="2800" dirty="0"/>
              <a:t>Which of the following is </a:t>
            </a:r>
            <a:r>
              <a:rPr lang="en-US" sz="2800" b="1" u="sng" dirty="0"/>
              <a:t>not</a:t>
            </a:r>
            <a:r>
              <a:rPr lang="en-US" sz="2800" dirty="0"/>
              <a:t> one of the reasons that </a:t>
            </a:r>
            <a:r>
              <a:rPr lang="en-US" sz="2800" dirty="0" err="1"/>
              <a:t>Borjas</a:t>
            </a:r>
            <a:r>
              <a:rPr lang="en-US" sz="2800" dirty="0"/>
              <a:t> gives for </a:t>
            </a:r>
            <a:r>
              <a:rPr lang="en-US" dirty="0"/>
              <a:t>today’s immigrants to take longer to assimilate than earlier ones</a:t>
            </a:r>
            <a:r>
              <a:rPr lang="en-US" sz="2800" dirty="0"/>
              <a:t>?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lphaLcParenR"/>
            </a:pPr>
            <a:r>
              <a:rPr lang="en-US" dirty="0"/>
              <a:t>Lower incomes and levels of education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lphaLcParenR"/>
            </a:pPr>
            <a:r>
              <a:rPr lang="en-US" dirty="0"/>
              <a:t>Greater difficulty learning English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lphaLcParenR"/>
            </a:pPr>
            <a:r>
              <a:rPr lang="en-US" dirty="0"/>
              <a:t>The decline of manufacturing to employ them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lphaLcParenR"/>
            </a:pPr>
            <a:r>
              <a:rPr lang="en-US" dirty="0"/>
              <a:t>They are less diverse ethnically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lphaLcParenR"/>
            </a:pPr>
            <a:r>
              <a:rPr lang="en-US" dirty="0"/>
              <a:t>Policies and attitudes of society 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30480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77887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Clicker Question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572000"/>
          </a:xfrm>
        </p:spPr>
        <p:txBody>
          <a:bodyPr/>
          <a:lstStyle/>
          <a:p>
            <a:pPr marL="0" lvl="1" indent="0">
              <a:buNone/>
            </a:pPr>
            <a:r>
              <a:rPr lang="en-US" sz="2800" dirty="0"/>
              <a:t>In 2015, which of the following flows of migration was the largest?</a:t>
            </a:r>
          </a:p>
          <a:p>
            <a:pPr marL="971550" lvl="1" indent="-514350">
              <a:lnSpc>
                <a:spcPct val="90000"/>
              </a:lnSpc>
              <a:buFont typeface="+mj-lt"/>
              <a:buAutoNum type="alphaLcParenR"/>
            </a:pPr>
            <a:r>
              <a:rPr lang="en-US" dirty="0"/>
              <a:t>From developing countries to other developing countries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From developed countries to other developed countries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From developing countries to developed countries</a:t>
            </a:r>
          </a:p>
          <a:p>
            <a:pPr marL="971550" lvl="1" indent="-514350">
              <a:buFont typeface="+mj-lt"/>
              <a:buAutoNum type="alphaLcParenR"/>
            </a:pPr>
            <a:r>
              <a:rPr lang="en-US" dirty="0"/>
              <a:t>From developed countries to developing countries</a:t>
            </a: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>
              <a:ea typeface="Arial" pitchFamily="-65" charset="0"/>
              <a:cs typeface="Arial" pitchFamily="-65" charset="0"/>
            </a:endParaRPr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  <a:p>
            <a:pPr marL="971550" lvl="1" indent="-514350">
              <a:buFont typeface="+mj-lt"/>
              <a:buAutoNum type="alphaLcParenR"/>
            </a:pP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457200" y="3962400"/>
            <a:ext cx="609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>
                <a:solidFill>
                  <a:srgbClr val="00B050"/>
                </a:solidFill>
              </a:rPr>
              <a:t>✓</a:t>
            </a:r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noFill/>
          <a:ln w="381000">
            <a:solidFill>
              <a:srgbClr val="00B05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48076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Lecture 10:  Migration</a:t>
            </a: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02646F-332D-8D45-BCCC-48248495E0BE}" type="slidenum">
              <a:rPr lang="en-US"/>
              <a:pPr/>
              <a:t>75</a:t>
            </a:fld>
            <a:endParaRPr lang="en-US"/>
          </a:p>
        </p:txBody>
      </p:sp>
      <p:sp>
        <p:nvSpPr>
          <p:cNvPr id="3604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Next Time (Oct 16, after break)</a:t>
            </a:r>
          </a:p>
        </p:txBody>
      </p:sp>
      <p:sp>
        <p:nvSpPr>
          <p:cNvPr id="3604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International Movements of Capital</a:t>
            </a:r>
          </a:p>
          <a:p>
            <a:pPr lvl="1"/>
            <a:r>
              <a:rPr lang="en-US"/>
              <a:t>Multinational Corporations</a:t>
            </a:r>
          </a:p>
          <a:p>
            <a:pPr lvl="1"/>
            <a:r>
              <a:rPr lang="en-US"/>
              <a:t>Foreign Direct Investment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99048</TotalTime>
  <Words>3219</Words>
  <Application>Microsoft Macintosh PowerPoint</Application>
  <PresentationFormat>On-screen Show (4:3)</PresentationFormat>
  <Paragraphs>819</Paragraphs>
  <Slides>75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75</vt:i4>
      </vt:variant>
    </vt:vector>
  </HeadingPairs>
  <TitlesOfParts>
    <vt:vector size="80" baseType="lpstr">
      <vt:lpstr>ＭＳ Ｐゴシック</vt:lpstr>
      <vt:lpstr>Arial</vt:lpstr>
      <vt:lpstr>Calibri</vt:lpstr>
      <vt:lpstr>Symbol</vt:lpstr>
      <vt:lpstr>Default Design</vt:lpstr>
      <vt:lpstr>Lecture 10 Migration</vt:lpstr>
      <vt:lpstr>Left-over from last time: WTO Critiques</vt:lpstr>
      <vt:lpstr>WTO Critiques</vt:lpstr>
      <vt:lpstr>WTO Critiques</vt:lpstr>
      <vt:lpstr>WTO Critiques</vt:lpstr>
      <vt:lpstr>Clicker Question</vt:lpstr>
      <vt:lpstr>PowerPoint Presentation</vt:lpstr>
      <vt:lpstr>PowerPoint Presentation</vt:lpstr>
      <vt:lpstr>PowerPoint Presentation</vt:lpstr>
      <vt:lpstr>Outline: Migration</vt:lpstr>
      <vt:lpstr>Why People Migrate</vt:lpstr>
      <vt:lpstr>Outline: Migration</vt:lpstr>
      <vt:lpstr>Why Wages Differ across Countries</vt:lpstr>
      <vt:lpstr>Why Wages Differ across Countries</vt:lpstr>
      <vt:lpstr>Why Wages Differ across Countries</vt:lpstr>
      <vt:lpstr>Why Wages Differ across Countries</vt:lpstr>
      <vt:lpstr>Clicker Question</vt:lpstr>
      <vt:lpstr>Outline: Migration</vt:lpstr>
      <vt:lpstr>Effects of Migration</vt:lpstr>
      <vt:lpstr>Effects of Migration</vt:lpstr>
      <vt:lpstr>Effects of Migration</vt:lpstr>
      <vt:lpstr>Effects of Migration</vt:lpstr>
      <vt:lpstr>Effects of Migration</vt:lpstr>
      <vt:lpstr>Effects of Migration: Labor</vt:lpstr>
      <vt:lpstr>Effects of Migration: Labor</vt:lpstr>
      <vt:lpstr>Effects of Migration: Labor</vt:lpstr>
      <vt:lpstr>Effects of Migration: Other</vt:lpstr>
      <vt:lpstr>Effects of Migration: All</vt:lpstr>
      <vt:lpstr>Effects of Migration: Mexico</vt:lpstr>
      <vt:lpstr>Effects of Migration: US</vt:lpstr>
      <vt:lpstr>Effects of Migration</vt:lpstr>
      <vt:lpstr>Effects of Migration</vt:lpstr>
      <vt:lpstr>PowerPoint Presentation</vt:lpstr>
      <vt:lpstr>Effects of Migration</vt:lpstr>
      <vt:lpstr>PowerPoint Presentation</vt:lpstr>
      <vt:lpstr>Clicker Question</vt:lpstr>
      <vt:lpstr>Clicker Question</vt:lpstr>
      <vt:lpstr>Clicker Question</vt:lpstr>
      <vt:lpstr>Clicker Question</vt:lpstr>
      <vt:lpstr>Outline: Migration</vt:lpstr>
      <vt:lpstr>Effects of Migration</vt:lpstr>
      <vt:lpstr>Effects of Migration</vt:lpstr>
      <vt:lpstr>Effects of Migration</vt:lpstr>
      <vt:lpstr>Effects of Migration</vt:lpstr>
      <vt:lpstr>Effects of Migration</vt:lpstr>
      <vt:lpstr>Population Pyramid:  US</vt:lpstr>
      <vt:lpstr>Population Pyramid:  US</vt:lpstr>
      <vt:lpstr>Population Pyramid: Japan</vt:lpstr>
      <vt:lpstr>Clicker Question</vt:lpstr>
      <vt:lpstr>Clicker Question</vt:lpstr>
      <vt:lpstr>Outline: Migration</vt:lpstr>
      <vt:lpstr>Policies to Affect Migration</vt:lpstr>
      <vt:lpstr>Policies to Affect Migration</vt:lpstr>
      <vt:lpstr>Policies to Affect Migration</vt:lpstr>
      <vt:lpstr>Policies to Affect Migration</vt:lpstr>
      <vt:lpstr>Policies to Affect Migration</vt:lpstr>
      <vt:lpstr>Clicker Question</vt:lpstr>
      <vt:lpstr>Outline: Migration</vt:lpstr>
      <vt:lpstr>PowerPoint Presentation</vt:lpstr>
      <vt:lpstr>Facts about US Immigration</vt:lpstr>
      <vt:lpstr>Facts about US Immigration</vt:lpstr>
      <vt:lpstr>Facts about US Immigration</vt:lpstr>
      <vt:lpstr>Facts about US Immigration</vt:lpstr>
      <vt:lpstr>Facts about US Immigration</vt:lpstr>
      <vt:lpstr>PowerPoint Presentation</vt:lpstr>
      <vt:lpstr>PowerPoint Presentation</vt:lpstr>
      <vt:lpstr>PowerPoint Presentation</vt:lpstr>
      <vt:lpstr>PowerPoint Presentation</vt:lpstr>
      <vt:lpstr>Facts about World Migration</vt:lpstr>
      <vt:lpstr>Facts about World Migration</vt:lpstr>
      <vt:lpstr>PowerPoint Presentation</vt:lpstr>
      <vt:lpstr>Facts about US Immigration</vt:lpstr>
      <vt:lpstr>Clicker Question</vt:lpstr>
      <vt:lpstr>Clicker Question</vt:lpstr>
      <vt:lpstr>Next Time (Oct 16, after break)</vt:lpstr>
    </vt:vector>
  </TitlesOfParts>
  <Company>University of Michigan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Lecture 1 International Economics Introduction and Overview</dc:title>
  <dc:creator>Ford School</dc:creator>
  <cp:lastModifiedBy>Microsoft Office User</cp:lastModifiedBy>
  <cp:revision>137</cp:revision>
  <cp:lastPrinted>2018-01-14T19:25:15Z</cp:lastPrinted>
  <dcterms:created xsi:type="dcterms:W3CDTF">2011-02-17T22:04:47Z</dcterms:created>
  <dcterms:modified xsi:type="dcterms:W3CDTF">2019-10-09T12:21:37Z</dcterms:modified>
</cp:coreProperties>
</file>