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3"/>
  </p:notesMasterIdLst>
  <p:handoutMasterIdLst>
    <p:handoutMasterId r:id="rId114"/>
  </p:handoutMasterIdLst>
  <p:sldIdLst>
    <p:sldId id="256" r:id="rId2"/>
    <p:sldId id="595" r:id="rId3"/>
    <p:sldId id="596" r:id="rId4"/>
    <p:sldId id="590" r:id="rId5"/>
    <p:sldId id="591" r:id="rId6"/>
    <p:sldId id="592" r:id="rId7"/>
    <p:sldId id="597" r:id="rId8"/>
    <p:sldId id="600" r:id="rId9"/>
    <p:sldId id="598" r:id="rId10"/>
    <p:sldId id="593" r:id="rId11"/>
    <p:sldId id="594" r:id="rId12"/>
    <p:sldId id="599" r:id="rId13"/>
    <p:sldId id="282" r:id="rId14"/>
    <p:sldId id="284" r:id="rId15"/>
    <p:sldId id="324" r:id="rId16"/>
    <p:sldId id="359" r:id="rId17"/>
    <p:sldId id="285" r:id="rId18"/>
    <p:sldId id="366" r:id="rId19"/>
    <p:sldId id="286" r:id="rId20"/>
    <p:sldId id="287" r:id="rId21"/>
    <p:sldId id="288" r:id="rId22"/>
    <p:sldId id="373" r:id="rId23"/>
    <p:sldId id="289" r:id="rId24"/>
    <p:sldId id="328" r:id="rId25"/>
    <p:sldId id="388" r:id="rId26"/>
    <p:sldId id="374" r:id="rId27"/>
    <p:sldId id="375" r:id="rId28"/>
    <p:sldId id="376" r:id="rId29"/>
    <p:sldId id="377" r:id="rId30"/>
    <p:sldId id="378" r:id="rId31"/>
    <p:sldId id="379" r:id="rId32"/>
    <p:sldId id="380" r:id="rId33"/>
    <p:sldId id="389" r:id="rId34"/>
    <p:sldId id="390" r:id="rId35"/>
    <p:sldId id="391" r:id="rId36"/>
    <p:sldId id="360" r:id="rId37"/>
    <p:sldId id="290" r:id="rId38"/>
    <p:sldId id="291" r:id="rId39"/>
    <p:sldId id="292" r:id="rId40"/>
    <p:sldId id="293" r:id="rId41"/>
    <p:sldId id="294" r:id="rId42"/>
    <p:sldId id="295" r:id="rId43"/>
    <p:sldId id="296" r:id="rId44"/>
    <p:sldId id="297" r:id="rId45"/>
    <p:sldId id="361" r:id="rId46"/>
    <p:sldId id="298" r:id="rId47"/>
    <p:sldId id="299" r:id="rId48"/>
    <p:sldId id="329" r:id="rId49"/>
    <p:sldId id="358" r:id="rId50"/>
    <p:sldId id="392" r:id="rId51"/>
    <p:sldId id="395" r:id="rId52"/>
    <p:sldId id="476" r:id="rId53"/>
    <p:sldId id="477" r:id="rId54"/>
    <p:sldId id="362" r:id="rId55"/>
    <p:sldId id="300" r:id="rId56"/>
    <p:sldId id="301" r:id="rId57"/>
    <p:sldId id="302" r:id="rId58"/>
    <p:sldId id="304" r:id="rId59"/>
    <p:sldId id="342" r:id="rId60"/>
    <p:sldId id="305" r:id="rId61"/>
    <p:sldId id="336" r:id="rId62"/>
    <p:sldId id="303" r:id="rId63"/>
    <p:sldId id="363" r:id="rId64"/>
    <p:sldId id="306" r:id="rId65"/>
    <p:sldId id="319" r:id="rId66"/>
    <p:sldId id="307" r:id="rId67"/>
    <p:sldId id="308" r:id="rId68"/>
    <p:sldId id="364" r:id="rId69"/>
    <p:sldId id="309" r:id="rId70"/>
    <p:sldId id="315" r:id="rId71"/>
    <p:sldId id="311" r:id="rId72"/>
    <p:sldId id="312" r:id="rId73"/>
    <p:sldId id="313" r:id="rId74"/>
    <p:sldId id="314" r:id="rId75"/>
    <p:sldId id="316" r:id="rId76"/>
    <p:sldId id="317" r:id="rId77"/>
    <p:sldId id="318" r:id="rId78"/>
    <p:sldId id="320" r:id="rId79"/>
    <p:sldId id="371" r:id="rId80"/>
    <p:sldId id="386" r:id="rId81"/>
    <p:sldId id="409" r:id="rId82"/>
    <p:sldId id="408" r:id="rId83"/>
    <p:sldId id="347" r:id="rId84"/>
    <p:sldId id="348" r:id="rId85"/>
    <p:sldId id="384" r:id="rId86"/>
    <p:sldId id="414" r:id="rId87"/>
    <p:sldId id="406" r:id="rId88"/>
    <p:sldId id="588" r:id="rId89"/>
    <p:sldId id="415" r:id="rId90"/>
    <p:sldId id="417" r:id="rId91"/>
    <p:sldId id="418" r:id="rId92"/>
    <p:sldId id="565" r:id="rId93"/>
    <p:sldId id="566" r:id="rId94"/>
    <p:sldId id="567" r:id="rId95"/>
    <p:sldId id="568" r:id="rId96"/>
    <p:sldId id="569" r:id="rId97"/>
    <p:sldId id="570" r:id="rId98"/>
    <p:sldId id="571" r:id="rId99"/>
    <p:sldId id="574" r:id="rId100"/>
    <p:sldId id="573" r:id="rId101"/>
    <p:sldId id="572" r:id="rId102"/>
    <p:sldId id="576" r:id="rId103"/>
    <p:sldId id="575" r:id="rId104"/>
    <p:sldId id="585" r:id="rId105"/>
    <p:sldId id="586" r:id="rId106"/>
    <p:sldId id="587" r:id="rId107"/>
    <p:sldId id="339" r:id="rId108"/>
    <p:sldId id="589" r:id="rId109"/>
    <p:sldId id="411" r:id="rId110"/>
    <p:sldId id="412" r:id="rId111"/>
    <p:sldId id="413" r:id="rId1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65" charset="0"/>
        <a:ea typeface="+mn-ea"/>
        <a:cs typeface="+mn-cs"/>
      </a:defRPr>
    </a:lvl1pPr>
    <a:lvl2pPr marL="457200" algn="l" rtl="0" fontAlgn="base">
      <a:spcBef>
        <a:spcPct val="0"/>
      </a:spcBef>
      <a:spcAft>
        <a:spcPct val="0"/>
      </a:spcAft>
      <a:defRPr kern="1200">
        <a:solidFill>
          <a:schemeClr val="tx1"/>
        </a:solidFill>
        <a:latin typeface="Arial" pitchFamily="-65" charset="0"/>
        <a:ea typeface="+mn-ea"/>
        <a:cs typeface="+mn-cs"/>
      </a:defRPr>
    </a:lvl2pPr>
    <a:lvl3pPr marL="914400" algn="l" rtl="0" fontAlgn="base">
      <a:spcBef>
        <a:spcPct val="0"/>
      </a:spcBef>
      <a:spcAft>
        <a:spcPct val="0"/>
      </a:spcAft>
      <a:defRPr kern="1200">
        <a:solidFill>
          <a:schemeClr val="tx1"/>
        </a:solidFill>
        <a:latin typeface="Arial" pitchFamily="-65" charset="0"/>
        <a:ea typeface="+mn-ea"/>
        <a:cs typeface="+mn-cs"/>
      </a:defRPr>
    </a:lvl3pPr>
    <a:lvl4pPr marL="1371600" algn="l" rtl="0" fontAlgn="base">
      <a:spcBef>
        <a:spcPct val="0"/>
      </a:spcBef>
      <a:spcAft>
        <a:spcPct val="0"/>
      </a:spcAft>
      <a:defRPr kern="1200">
        <a:solidFill>
          <a:schemeClr val="tx1"/>
        </a:solidFill>
        <a:latin typeface="Arial" pitchFamily="-65" charset="0"/>
        <a:ea typeface="+mn-ea"/>
        <a:cs typeface="+mn-cs"/>
      </a:defRPr>
    </a:lvl4pPr>
    <a:lvl5pPr marL="1828800" algn="l" rtl="0" fontAlgn="base">
      <a:spcBef>
        <a:spcPct val="0"/>
      </a:spcBef>
      <a:spcAft>
        <a:spcPct val="0"/>
      </a:spcAft>
      <a:defRPr kern="1200">
        <a:solidFill>
          <a:schemeClr val="tx1"/>
        </a:solidFill>
        <a:latin typeface="Arial" pitchFamily="-65" charset="0"/>
        <a:ea typeface="+mn-ea"/>
        <a:cs typeface="+mn-cs"/>
      </a:defRPr>
    </a:lvl5pPr>
    <a:lvl6pPr marL="2286000" algn="l" defTabSz="457200" rtl="0" eaLnBrk="1" latinLnBrk="0" hangingPunct="1">
      <a:defRPr kern="1200">
        <a:solidFill>
          <a:schemeClr val="tx1"/>
        </a:solidFill>
        <a:latin typeface="Arial" pitchFamily="-65" charset="0"/>
        <a:ea typeface="+mn-ea"/>
        <a:cs typeface="+mn-cs"/>
      </a:defRPr>
    </a:lvl6pPr>
    <a:lvl7pPr marL="2743200" algn="l" defTabSz="457200" rtl="0" eaLnBrk="1" latinLnBrk="0" hangingPunct="1">
      <a:defRPr kern="1200">
        <a:solidFill>
          <a:schemeClr val="tx1"/>
        </a:solidFill>
        <a:latin typeface="Arial" pitchFamily="-65" charset="0"/>
        <a:ea typeface="+mn-ea"/>
        <a:cs typeface="+mn-cs"/>
      </a:defRPr>
    </a:lvl7pPr>
    <a:lvl8pPr marL="3200400" algn="l" defTabSz="457200" rtl="0" eaLnBrk="1" latinLnBrk="0" hangingPunct="1">
      <a:defRPr kern="1200">
        <a:solidFill>
          <a:schemeClr val="tx1"/>
        </a:solidFill>
        <a:latin typeface="Arial" pitchFamily="-65" charset="0"/>
        <a:ea typeface="+mn-ea"/>
        <a:cs typeface="+mn-cs"/>
      </a:defRPr>
    </a:lvl8pPr>
    <a:lvl9pPr marL="3657600" algn="l" defTabSz="457200" rtl="0" eaLnBrk="1" latinLnBrk="0" hangingPunct="1">
      <a:defRPr kern="1200">
        <a:solidFill>
          <a:schemeClr val="tx1"/>
        </a:solidFill>
        <a:latin typeface="Arial" pitchFamily="-65"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 Deardorff"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CCCC"/>
    <a:srgbClr val="99FF99"/>
    <a:srgbClr val="0000FF"/>
    <a:srgbClr val="008000"/>
    <a:srgbClr val="FF7C80"/>
    <a:srgbClr val="00FF00"/>
    <a:srgbClr val="B2B2B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78" autoAdjust="0"/>
    <p:restoredTop sz="89921" autoAdjust="0"/>
  </p:normalViewPr>
  <p:slideViewPr>
    <p:cSldViewPr snapToGrid="0">
      <p:cViewPr varScale="1">
        <p:scale>
          <a:sx n="81" d="100"/>
          <a:sy n="81" d="100"/>
        </p:scale>
        <p:origin x="176" y="5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3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5398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5398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5398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41EC15B-106D-A74E-AAF3-E9777245D7A8}" type="slidenum">
              <a:rPr lang="en-US"/>
              <a:pPr/>
              <a:t>‹#›</a:t>
            </a:fld>
            <a:endParaRPr lang="en-US"/>
          </a:p>
        </p:txBody>
      </p:sp>
    </p:spTree>
    <p:extLst>
      <p:ext uri="{BB962C8B-B14F-4D97-AF65-F5344CB8AC3E}">
        <p14:creationId xmlns:p14="http://schemas.microsoft.com/office/powerpoint/2010/main" val="29666620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3810A8A-8069-9F48-9F52-F024D4956192}" type="slidenum">
              <a:rPr lang="en-US"/>
              <a:pPr/>
              <a:t>‹#›</a:t>
            </a:fld>
            <a:endParaRPr lang="en-US"/>
          </a:p>
        </p:txBody>
      </p:sp>
    </p:spTree>
    <p:extLst>
      <p:ext uri="{BB962C8B-B14F-4D97-AF65-F5344CB8AC3E}">
        <p14:creationId xmlns:p14="http://schemas.microsoft.com/office/powerpoint/2010/main" val="187298439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itchFamily="-65" charset="0"/>
        <a:ea typeface="+mn-ea"/>
        <a:cs typeface="+mn-cs"/>
      </a:defRPr>
    </a:lvl1pPr>
    <a:lvl2pPr marL="4572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fontAlgn="base">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Delete </a:t>
            </a:r>
            <a:r>
              <a:rPr lang="en-US" sz="1200" dirty="0" err="1"/>
              <a:t>Kanter</a:t>
            </a:r>
            <a:r>
              <a:rPr lang="en-US" sz="1200" dirty="0"/>
              <a:t>-Jolly</a:t>
            </a:r>
          </a:p>
          <a:p>
            <a:r>
              <a:rPr lang="en-US" sz="1200" dirty="0"/>
              <a:t>Add Villarreal &amp; Fergusson, Brown</a:t>
            </a:r>
          </a:p>
          <a:p>
            <a:endParaRPr lang="en-US" dirty="0"/>
          </a:p>
        </p:txBody>
      </p:sp>
      <p:sp>
        <p:nvSpPr>
          <p:cNvPr id="4" name="Slide Number Placeholder 3"/>
          <p:cNvSpPr>
            <a:spLocks noGrp="1"/>
          </p:cNvSpPr>
          <p:nvPr>
            <p:ph type="sldNum" sz="quarter" idx="10"/>
          </p:nvPr>
        </p:nvSpPr>
        <p:spPr/>
        <p:txBody>
          <a:bodyPr/>
          <a:lstStyle/>
          <a:p>
            <a:fld id="{43810A8A-8069-9F48-9F52-F024D4956192}" type="slidenum">
              <a:rPr lang="en-US" smtClean="0"/>
              <a:pPr/>
              <a:t>1</a:t>
            </a:fld>
            <a:endParaRPr lang="en-US"/>
          </a:p>
        </p:txBody>
      </p:sp>
    </p:spTree>
    <p:extLst>
      <p:ext uri="{BB962C8B-B14F-4D97-AF65-F5344CB8AC3E}">
        <p14:creationId xmlns:p14="http://schemas.microsoft.com/office/powerpoint/2010/main" val="1123362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europa.eu</a:t>
            </a:r>
            <a:r>
              <a:rPr lang="en-US" dirty="0"/>
              <a:t>/</a:t>
            </a:r>
            <a:r>
              <a:rPr lang="en-US" dirty="0" err="1"/>
              <a:t>european</a:t>
            </a:r>
            <a:r>
              <a:rPr lang="en-US" dirty="0"/>
              <a:t>-union/about-</a:t>
            </a:r>
            <a:r>
              <a:rPr lang="en-US" dirty="0" err="1"/>
              <a:t>eu</a:t>
            </a:r>
            <a:r>
              <a:rPr lang="en-US" dirty="0"/>
              <a:t>/money/</a:t>
            </a:r>
            <a:r>
              <a:rPr lang="en-US" dirty="0" err="1"/>
              <a:t>euro_en</a:t>
            </a:r>
            <a:endParaRPr lang="en-US" dirty="0"/>
          </a:p>
        </p:txBody>
      </p:sp>
      <p:sp>
        <p:nvSpPr>
          <p:cNvPr id="4" name="Slide Number Placeholder 3"/>
          <p:cNvSpPr>
            <a:spLocks noGrp="1"/>
          </p:cNvSpPr>
          <p:nvPr>
            <p:ph type="sldNum" sz="quarter" idx="10"/>
          </p:nvPr>
        </p:nvSpPr>
        <p:spPr/>
        <p:txBody>
          <a:bodyPr/>
          <a:lstStyle/>
          <a:p>
            <a:fld id="{FC096313-70D5-BA4B-A494-33F5515BDC0F}" type="slidenum">
              <a:rPr lang="en-US" smtClean="0"/>
              <a:pPr/>
              <a:t>22</a:t>
            </a:fld>
            <a:endParaRPr lang="en-US"/>
          </a:p>
        </p:txBody>
      </p:sp>
    </p:spTree>
    <p:extLst>
      <p:ext uri="{BB962C8B-B14F-4D97-AF65-F5344CB8AC3E}">
        <p14:creationId xmlns:p14="http://schemas.microsoft.com/office/powerpoint/2010/main" val="1762001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http://</a:t>
            </a:r>
            <a:r>
              <a:rPr lang="en-US" dirty="0" err="1"/>
              <a:t>www.wto.org/english/tratop_e/region_e/regfac_e.htm</a:t>
            </a:r>
            <a:endParaRPr lang="en-US" dirty="0"/>
          </a:p>
        </p:txBody>
      </p:sp>
      <p:sp>
        <p:nvSpPr>
          <p:cNvPr id="4" name="Slide Number Placeholder 3"/>
          <p:cNvSpPr>
            <a:spLocks noGrp="1"/>
          </p:cNvSpPr>
          <p:nvPr>
            <p:ph type="sldNum" sz="quarter" idx="10"/>
          </p:nvPr>
        </p:nvSpPr>
        <p:spPr/>
        <p:txBody>
          <a:bodyPr/>
          <a:lstStyle/>
          <a:p>
            <a:fld id="{43810A8A-8069-9F48-9F52-F024D4956192}" type="slidenum">
              <a:rPr lang="en-US" smtClean="0"/>
              <a:pPr/>
              <a:t>25</a:t>
            </a:fld>
            <a:endParaRPr lang="en-US"/>
          </a:p>
        </p:txBody>
      </p:sp>
    </p:spTree>
    <p:extLst>
      <p:ext uri="{BB962C8B-B14F-4D97-AF65-F5344CB8AC3E}">
        <p14:creationId xmlns:p14="http://schemas.microsoft.com/office/powerpoint/2010/main" val="260151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17D20E-B92A-9F4B-BFAC-6BD3E5BC8CEB}" type="slidenum">
              <a:rPr lang="en-US"/>
              <a:pPr/>
              <a:t>69</a:t>
            </a:fld>
            <a:endParaRPr lang="en-US"/>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r>
              <a:rPr lang="en-US"/>
              <a:t>Source of data in slide and following:  IMF IFS online</a:t>
            </a:r>
          </a:p>
        </p:txBody>
      </p:sp>
    </p:spTree>
    <p:extLst>
      <p:ext uri="{BB962C8B-B14F-4D97-AF65-F5344CB8AC3E}">
        <p14:creationId xmlns:p14="http://schemas.microsoft.com/office/powerpoint/2010/main" val="148323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18: PTAs</a:t>
            </a:r>
          </a:p>
        </p:txBody>
      </p:sp>
      <p:sp>
        <p:nvSpPr>
          <p:cNvPr id="6" name="Slide Number Placeholder 5"/>
          <p:cNvSpPr>
            <a:spLocks noGrp="1"/>
          </p:cNvSpPr>
          <p:nvPr>
            <p:ph type="sldNum" sz="quarter" idx="12"/>
          </p:nvPr>
        </p:nvSpPr>
        <p:spPr/>
        <p:txBody>
          <a:bodyPr/>
          <a:lstStyle>
            <a:lvl1pPr>
              <a:defRPr smtClean="0"/>
            </a:lvl1pPr>
          </a:lstStyle>
          <a:p>
            <a:fld id="{8966F93C-1942-BB48-9D41-3CA40B3B7C6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18: PTAs</a:t>
            </a:r>
          </a:p>
        </p:txBody>
      </p:sp>
      <p:sp>
        <p:nvSpPr>
          <p:cNvPr id="6" name="Slide Number Placeholder 5"/>
          <p:cNvSpPr>
            <a:spLocks noGrp="1"/>
          </p:cNvSpPr>
          <p:nvPr>
            <p:ph type="sldNum" sz="quarter" idx="12"/>
          </p:nvPr>
        </p:nvSpPr>
        <p:spPr/>
        <p:txBody>
          <a:bodyPr/>
          <a:lstStyle>
            <a:lvl1pPr>
              <a:defRPr smtClean="0"/>
            </a:lvl1pPr>
          </a:lstStyle>
          <a:p>
            <a:fld id="{6D580C4A-59C0-8842-B35E-32E9CF5373F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18: PTAs</a:t>
            </a:r>
          </a:p>
        </p:txBody>
      </p:sp>
      <p:sp>
        <p:nvSpPr>
          <p:cNvPr id="6" name="Slide Number Placeholder 5"/>
          <p:cNvSpPr>
            <a:spLocks noGrp="1"/>
          </p:cNvSpPr>
          <p:nvPr>
            <p:ph type="sldNum" sz="quarter" idx="12"/>
          </p:nvPr>
        </p:nvSpPr>
        <p:spPr/>
        <p:txBody>
          <a:bodyPr/>
          <a:lstStyle>
            <a:lvl1pPr>
              <a:defRPr smtClean="0"/>
            </a:lvl1pPr>
          </a:lstStyle>
          <a:p>
            <a:fld id="{0F72722C-D295-734F-BF1B-696CA575240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t>Econ 340, Deardorff, Lecture 18: PTAs</a:t>
            </a:r>
          </a:p>
        </p:txBody>
      </p:sp>
      <p:sp>
        <p:nvSpPr>
          <p:cNvPr id="6" name="Slide Number Placeholder 5"/>
          <p:cNvSpPr>
            <a:spLocks noGrp="1"/>
          </p:cNvSpPr>
          <p:nvPr>
            <p:ph type="sldNum" sz="quarter" idx="12"/>
          </p:nvPr>
        </p:nvSpPr>
        <p:spPr>
          <a:xfrm>
            <a:off x="6553200" y="6245225"/>
            <a:ext cx="2133600" cy="476250"/>
          </a:xfrm>
        </p:spPr>
        <p:txBody>
          <a:bodyPr/>
          <a:lstStyle>
            <a:lvl1pPr>
              <a:defRPr smtClean="0"/>
            </a:lvl1pPr>
          </a:lstStyle>
          <a:p>
            <a:fld id="{0DECE9CE-D8FD-8C4B-8D29-4134605004F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Econ 340, Deardorff, Lecture 18: PTAs</a:t>
            </a:r>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F7800B7-0F54-714A-8F90-27290BB2320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18: PTAs</a:t>
            </a:r>
          </a:p>
        </p:txBody>
      </p:sp>
      <p:sp>
        <p:nvSpPr>
          <p:cNvPr id="6" name="Slide Number Placeholder 5"/>
          <p:cNvSpPr>
            <a:spLocks noGrp="1"/>
          </p:cNvSpPr>
          <p:nvPr>
            <p:ph type="sldNum" sz="quarter" idx="12"/>
          </p:nvPr>
        </p:nvSpPr>
        <p:spPr/>
        <p:txBody>
          <a:bodyPr/>
          <a:lstStyle>
            <a:lvl1pPr>
              <a:defRPr smtClean="0"/>
            </a:lvl1pPr>
          </a:lstStyle>
          <a:p>
            <a:fld id="{04FBE729-68BC-124E-93D5-51325DCE5D1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Econ 340, Deardorff, Lecture 18: PTAs</a:t>
            </a:r>
          </a:p>
        </p:txBody>
      </p:sp>
      <p:sp>
        <p:nvSpPr>
          <p:cNvPr id="6" name="Slide Number Placeholder 5"/>
          <p:cNvSpPr>
            <a:spLocks noGrp="1"/>
          </p:cNvSpPr>
          <p:nvPr>
            <p:ph type="sldNum" sz="quarter" idx="12"/>
          </p:nvPr>
        </p:nvSpPr>
        <p:spPr/>
        <p:txBody>
          <a:bodyPr/>
          <a:lstStyle>
            <a:lvl1pPr>
              <a:defRPr smtClean="0"/>
            </a:lvl1pPr>
          </a:lstStyle>
          <a:p>
            <a:fld id="{1396D320-EEE2-414F-B016-54F7DDCAD50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18: PTAs</a:t>
            </a:r>
          </a:p>
        </p:txBody>
      </p:sp>
      <p:sp>
        <p:nvSpPr>
          <p:cNvPr id="7" name="Slide Number Placeholder 6"/>
          <p:cNvSpPr>
            <a:spLocks noGrp="1"/>
          </p:cNvSpPr>
          <p:nvPr>
            <p:ph type="sldNum" sz="quarter" idx="12"/>
          </p:nvPr>
        </p:nvSpPr>
        <p:spPr/>
        <p:txBody>
          <a:bodyPr/>
          <a:lstStyle>
            <a:lvl1pPr>
              <a:defRPr smtClean="0"/>
            </a:lvl1pPr>
          </a:lstStyle>
          <a:p>
            <a:fld id="{90990B65-2E91-8F4F-8127-1F5A4285A5C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Econ 340, Deardorff, Lecture 18: PTAs</a:t>
            </a:r>
          </a:p>
        </p:txBody>
      </p:sp>
      <p:sp>
        <p:nvSpPr>
          <p:cNvPr id="9" name="Slide Number Placeholder 8"/>
          <p:cNvSpPr>
            <a:spLocks noGrp="1"/>
          </p:cNvSpPr>
          <p:nvPr>
            <p:ph type="sldNum" sz="quarter" idx="12"/>
          </p:nvPr>
        </p:nvSpPr>
        <p:spPr/>
        <p:txBody>
          <a:bodyPr/>
          <a:lstStyle>
            <a:lvl1pPr>
              <a:defRPr smtClean="0"/>
            </a:lvl1pPr>
          </a:lstStyle>
          <a:p>
            <a:fld id="{2ACB92EC-E57A-8846-B6B7-244801CC911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Econ 340, Deardorff, Lecture 18: PTAs</a:t>
            </a:r>
          </a:p>
        </p:txBody>
      </p:sp>
      <p:sp>
        <p:nvSpPr>
          <p:cNvPr id="5" name="Slide Number Placeholder 4"/>
          <p:cNvSpPr>
            <a:spLocks noGrp="1"/>
          </p:cNvSpPr>
          <p:nvPr>
            <p:ph type="sldNum" sz="quarter" idx="12"/>
          </p:nvPr>
        </p:nvSpPr>
        <p:spPr/>
        <p:txBody>
          <a:bodyPr/>
          <a:lstStyle>
            <a:lvl1pPr>
              <a:defRPr smtClean="0"/>
            </a:lvl1pPr>
          </a:lstStyle>
          <a:p>
            <a:fld id="{CEAD571E-BC93-4340-BFE7-970981CF025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Econ 340, Deardorff, Lecture 18: PTAs</a:t>
            </a:r>
          </a:p>
        </p:txBody>
      </p:sp>
      <p:sp>
        <p:nvSpPr>
          <p:cNvPr id="4" name="Slide Number Placeholder 3"/>
          <p:cNvSpPr>
            <a:spLocks noGrp="1"/>
          </p:cNvSpPr>
          <p:nvPr>
            <p:ph type="sldNum" sz="quarter" idx="12"/>
          </p:nvPr>
        </p:nvSpPr>
        <p:spPr/>
        <p:txBody>
          <a:bodyPr/>
          <a:lstStyle>
            <a:lvl1pPr>
              <a:defRPr smtClean="0"/>
            </a:lvl1pPr>
          </a:lstStyle>
          <a:p>
            <a:fld id="{405EEB1C-4592-AF45-9B26-C292A7D7734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18: PTAs</a:t>
            </a:r>
          </a:p>
        </p:txBody>
      </p:sp>
      <p:sp>
        <p:nvSpPr>
          <p:cNvPr id="7" name="Slide Number Placeholder 6"/>
          <p:cNvSpPr>
            <a:spLocks noGrp="1"/>
          </p:cNvSpPr>
          <p:nvPr>
            <p:ph type="sldNum" sz="quarter" idx="12"/>
          </p:nvPr>
        </p:nvSpPr>
        <p:spPr/>
        <p:txBody>
          <a:bodyPr/>
          <a:lstStyle>
            <a:lvl1pPr>
              <a:defRPr smtClean="0"/>
            </a:lvl1pPr>
          </a:lstStyle>
          <a:p>
            <a:fld id="{0046CF2B-7300-E443-923B-20A63D7F3B0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Econ 340, Deardorff, Lecture 18: PTAs</a:t>
            </a:r>
          </a:p>
        </p:txBody>
      </p:sp>
      <p:sp>
        <p:nvSpPr>
          <p:cNvPr id="7" name="Slide Number Placeholder 6"/>
          <p:cNvSpPr>
            <a:spLocks noGrp="1"/>
          </p:cNvSpPr>
          <p:nvPr>
            <p:ph type="sldNum" sz="quarter" idx="12"/>
          </p:nvPr>
        </p:nvSpPr>
        <p:spPr/>
        <p:txBody>
          <a:bodyPr/>
          <a:lstStyle>
            <a:lvl1pPr>
              <a:defRPr smtClean="0"/>
            </a:lvl1pPr>
          </a:lstStyle>
          <a:p>
            <a:fld id="{81E6FCB8-78D6-894D-A598-89997F95250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en-US"/>
              <a:t>Econ 340, Deardorff, Lecture 18: PTAs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7CCDF2F-34D8-2B46-BD4B-8B0AFF9E8B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65" charset="0"/>
        </a:defRPr>
      </a:lvl2pPr>
      <a:lvl3pPr algn="ctr" rtl="0" fontAlgn="base">
        <a:spcBef>
          <a:spcPct val="0"/>
        </a:spcBef>
        <a:spcAft>
          <a:spcPct val="0"/>
        </a:spcAft>
        <a:defRPr sz="4400">
          <a:solidFill>
            <a:schemeClr val="tx2"/>
          </a:solidFill>
          <a:latin typeface="Arial" pitchFamily="-65" charset="0"/>
        </a:defRPr>
      </a:lvl3pPr>
      <a:lvl4pPr algn="ctr" rtl="0" fontAlgn="base">
        <a:spcBef>
          <a:spcPct val="0"/>
        </a:spcBef>
        <a:spcAft>
          <a:spcPct val="0"/>
        </a:spcAft>
        <a:defRPr sz="4400">
          <a:solidFill>
            <a:schemeClr val="tx2"/>
          </a:solidFill>
          <a:latin typeface="Arial" pitchFamily="-65" charset="0"/>
        </a:defRPr>
      </a:lvl4pPr>
      <a:lvl5pPr algn="ctr" rtl="0" fontAlgn="base">
        <a:spcBef>
          <a:spcPct val="0"/>
        </a:spcBef>
        <a:spcAft>
          <a:spcPct val="0"/>
        </a:spcAft>
        <a:defRPr sz="4400">
          <a:solidFill>
            <a:schemeClr val="tx2"/>
          </a:solidFill>
          <a:latin typeface="Arial" pitchFamily="-65" charset="0"/>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65"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65"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65"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wsj.com/articles/china-lifts-4-year-ban-on-u-s-chicken-11573746696?tesla=y" TargetMode="External"/><Relationship Id="rId13" Type="http://schemas.openxmlformats.org/officeDocument/2006/relationships/hyperlink" Target="https://umich.instructure.com/courses/322202/files/folder/News?preview=13001234" TargetMode="External"/><Relationship Id="rId3" Type="http://schemas.openxmlformats.org/officeDocument/2006/relationships/hyperlink" Target="https://umich.instructure.com/files/12982108/download?download_frd=1" TargetMode="External"/><Relationship Id="rId7" Type="http://schemas.openxmlformats.org/officeDocument/2006/relationships/hyperlink" Target="https://umich.instructure.com/files/12982110/download?download_frd=1" TargetMode="External"/><Relationship Id="rId12" Type="http://schemas.openxmlformats.org/officeDocument/2006/relationships/hyperlink" Target="https://www.ft.com/content/b28162ac-ffef-11e9-be59-e49b2a136b8d" TargetMode="External"/><Relationship Id="rId17" Type="http://schemas.openxmlformats.org/officeDocument/2006/relationships/hyperlink" Target="https://umich.instructure.com/courses/322202/files/folder/News?preview=13001243" TargetMode="External"/><Relationship Id="rId2" Type="http://schemas.openxmlformats.org/officeDocument/2006/relationships/hyperlink" Target="https://www.ft.com/content/6c829fae-0572-11ea-9afa-d9e2401fa7ca" TargetMode="External"/><Relationship Id="rId16" Type="http://schemas.openxmlformats.org/officeDocument/2006/relationships/hyperlink" Target="https://www.wsj.com/articles/cracking-open-the-great-lobster-arbitrage-trade-11573657148?mod=itp_wsj&amp;ru=yahoo" TargetMode="External"/><Relationship Id="rId1" Type="http://schemas.openxmlformats.org/officeDocument/2006/relationships/slideLayout" Target="../slideLayouts/slideLayout2.xml"/><Relationship Id="rId6" Type="http://schemas.openxmlformats.org/officeDocument/2006/relationships/hyperlink" Target="https://www.wsj.com/articles/latin-america-currencies-continue-to-slip-11573757361?mod=itp_wsj&amp;ru=yahoo" TargetMode="External"/><Relationship Id="rId11" Type="http://schemas.openxmlformats.org/officeDocument/2006/relationships/hyperlink" Target="https://www.reuters.com/article/us-usa-china-trade-poultry/china-lifts-restrictions-on-u-s-poultry-meat-imports-customs-idUSKBN1XO191" TargetMode="External"/><Relationship Id="rId5" Type="http://schemas.openxmlformats.org/officeDocument/2006/relationships/hyperlink" Target="https://umich.instructure.com/files/12982109/download?download_frd=1" TargetMode="External"/><Relationship Id="rId15" Type="http://schemas.openxmlformats.org/officeDocument/2006/relationships/hyperlink" Target="https://umich.instructure.com/courses/322202/files/folder/News?preview=13001239" TargetMode="External"/><Relationship Id="rId10" Type="http://schemas.openxmlformats.org/officeDocument/2006/relationships/hyperlink" Target="https://apnews.com/258f7bdafc064734acac0b2a79a7713a" TargetMode="External"/><Relationship Id="rId4" Type="http://schemas.openxmlformats.org/officeDocument/2006/relationships/hyperlink" Target="https://www.wsj.com/articles/sweden-to-abandon-negative-rates-but-currency-cant-catch-a-break-11573650003?mod=itp_wsj&amp;ru=yahoo" TargetMode="External"/><Relationship Id="rId9" Type="http://schemas.openxmlformats.org/officeDocument/2006/relationships/hyperlink" Target="https://umich.instructure.com/files/12983143/download?download_frd=1" TargetMode="External"/><Relationship Id="rId14" Type="http://schemas.openxmlformats.org/officeDocument/2006/relationships/hyperlink" Target="https://www.ft.com/content/e4aa3a80-0083-11ea-b7bc-f3fa4e77dd47"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slide" Target="slide7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2.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3.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4.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5.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6.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7.emf"/></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8.e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048000"/>
            <a:ext cx="7772400" cy="1470025"/>
          </a:xfrm>
        </p:spPr>
        <p:txBody>
          <a:bodyPr/>
          <a:lstStyle/>
          <a:p>
            <a:r>
              <a:rPr lang="en-US" sz="4000" dirty="0"/>
              <a:t>Lecture 18</a:t>
            </a:r>
            <a:br>
              <a:rPr lang="en-US" sz="4000" dirty="0"/>
            </a:br>
            <a:r>
              <a:rPr lang="en-US" sz="4000" dirty="0"/>
              <a:t> Preferential Trading Arrangements and the NAFTA</a:t>
            </a:r>
          </a:p>
        </p:txBody>
      </p:sp>
      <p:sp>
        <p:nvSpPr>
          <p:cNvPr id="2051" name="Rectangle 3"/>
          <p:cNvSpPr>
            <a:spLocks noGrp="1" noChangeArrowheads="1"/>
          </p:cNvSpPr>
          <p:nvPr>
            <p:ph type="subTitle" idx="1"/>
          </p:nvPr>
        </p:nvSpPr>
        <p:spPr>
          <a:xfrm>
            <a:off x="1447800" y="1524000"/>
            <a:ext cx="6400800" cy="1066800"/>
          </a:xfrm>
        </p:spPr>
        <p:txBody>
          <a:bodyPr/>
          <a:lstStyle/>
          <a:p>
            <a:r>
              <a:rPr lang="en-US" sz="5400"/>
              <a:t>Econ 340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1BB4EE-DF8D-D043-9A1D-E7F3859E59D0}"/>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4F01E017-8BDA-5241-BD6E-0F837C97E868}"/>
              </a:ext>
            </a:extLst>
          </p:cNvPr>
          <p:cNvSpPr>
            <a:spLocks noGrp="1"/>
          </p:cNvSpPr>
          <p:nvPr>
            <p:ph type="sldNum" sz="quarter" idx="12"/>
          </p:nvPr>
        </p:nvSpPr>
        <p:spPr/>
        <p:txBody>
          <a:bodyPr/>
          <a:lstStyle/>
          <a:p>
            <a:fld id="{04FBE729-68BC-124E-93D5-51325DCE5D15}" type="slidenum">
              <a:rPr lang="en-US" smtClean="0"/>
              <a:pPr/>
              <a:t>10</a:t>
            </a:fld>
            <a:endParaRPr lang="en-US"/>
          </a:p>
        </p:txBody>
      </p:sp>
      <p:pic>
        <p:nvPicPr>
          <p:cNvPr id="2" name="Picture 1">
            <a:extLst>
              <a:ext uri="{FF2B5EF4-FFF2-40B4-BE49-F238E27FC236}">
                <a16:creationId xmlns:a16="http://schemas.microsoft.com/office/drawing/2014/main" id="{125BB38E-9589-C841-B096-1A9CB5F59361}"/>
              </a:ext>
            </a:extLst>
          </p:cNvPr>
          <p:cNvPicPr>
            <a:picLocks noChangeAspect="1"/>
          </p:cNvPicPr>
          <p:nvPr/>
        </p:nvPicPr>
        <p:blipFill>
          <a:blip r:embed="rId2"/>
          <a:stretch>
            <a:fillRect/>
          </a:stretch>
        </p:blipFill>
        <p:spPr>
          <a:xfrm>
            <a:off x="0" y="263769"/>
            <a:ext cx="9144000" cy="6330462"/>
          </a:xfrm>
          <a:prstGeom prst="rect">
            <a:avLst/>
          </a:prstGeom>
        </p:spPr>
      </p:pic>
    </p:spTree>
    <p:extLst>
      <p:ext uri="{BB962C8B-B14F-4D97-AF65-F5344CB8AC3E}">
        <p14:creationId xmlns:p14="http://schemas.microsoft.com/office/powerpoint/2010/main" val="28243999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USMCA</a:t>
            </a:r>
          </a:p>
        </p:txBody>
      </p:sp>
      <p:sp>
        <p:nvSpPr>
          <p:cNvPr id="3" name="Content Placeholder 2"/>
          <p:cNvSpPr>
            <a:spLocks noGrp="1"/>
          </p:cNvSpPr>
          <p:nvPr>
            <p:ph idx="1"/>
          </p:nvPr>
        </p:nvSpPr>
        <p:spPr>
          <a:xfrm>
            <a:off x="457199" y="1600200"/>
            <a:ext cx="7282543" cy="4525963"/>
          </a:xfrm>
        </p:spPr>
        <p:txBody>
          <a:bodyPr/>
          <a:lstStyle/>
          <a:p>
            <a:r>
              <a:rPr lang="en-US" dirty="0"/>
              <a:t>“Side letter” of USMCA</a:t>
            </a:r>
          </a:p>
          <a:p>
            <a:pPr lvl="1"/>
            <a:r>
              <a:rPr lang="en-US" dirty="0"/>
              <a:t>Promise to shield Canada Mexico from future “national-security-based” tariffs (i.e., cars) (not enforceable) </a:t>
            </a:r>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Econ 340, Deardorff, Lecture 18: PTAs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100</a:t>
            </a:fld>
            <a:endParaRPr lang="en-US"/>
          </a:p>
        </p:txBody>
      </p:sp>
    </p:spTree>
    <p:extLst>
      <p:ext uri="{BB962C8B-B14F-4D97-AF65-F5344CB8AC3E}">
        <p14:creationId xmlns:p14="http://schemas.microsoft.com/office/powerpoint/2010/main" val="13273812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USMCA</a:t>
            </a:r>
          </a:p>
        </p:txBody>
      </p:sp>
      <p:sp>
        <p:nvSpPr>
          <p:cNvPr id="3" name="Content Placeholder 2"/>
          <p:cNvSpPr>
            <a:spLocks noGrp="1"/>
          </p:cNvSpPr>
          <p:nvPr>
            <p:ph idx="1"/>
          </p:nvPr>
        </p:nvSpPr>
        <p:spPr>
          <a:xfrm>
            <a:off x="457199" y="1600200"/>
            <a:ext cx="7282543" cy="4525963"/>
          </a:xfrm>
        </p:spPr>
        <p:txBody>
          <a:bodyPr/>
          <a:lstStyle/>
          <a:p>
            <a:r>
              <a:rPr lang="en-US" u="sng" dirty="0"/>
              <a:t>NOT</a:t>
            </a:r>
            <a:r>
              <a:rPr lang="en-US" dirty="0"/>
              <a:t> a Feature of USMCA</a:t>
            </a:r>
          </a:p>
          <a:p>
            <a:pPr lvl="1"/>
            <a:r>
              <a:rPr lang="en-US" dirty="0"/>
              <a:t>Removal of US recent tariffs on steel and aluminum from Canada and Mexico</a:t>
            </a:r>
          </a:p>
          <a:p>
            <a:pPr lvl="1"/>
            <a:r>
              <a:rPr lang="en-US" dirty="0"/>
              <a:t>But these were eventually removed anyway, May 17, 2019</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Econ 340, Deardorff, Lecture 18: PTAs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101</a:t>
            </a:fld>
            <a:endParaRPr lang="en-US"/>
          </a:p>
        </p:txBody>
      </p:sp>
    </p:spTree>
    <p:extLst>
      <p:ext uri="{BB962C8B-B14F-4D97-AF65-F5344CB8AC3E}">
        <p14:creationId xmlns:p14="http://schemas.microsoft.com/office/powerpoint/2010/main" val="35124348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USMCA</a:t>
            </a:r>
          </a:p>
        </p:txBody>
      </p:sp>
      <p:sp>
        <p:nvSpPr>
          <p:cNvPr id="3" name="Content Placeholder 2"/>
          <p:cNvSpPr>
            <a:spLocks noGrp="1"/>
          </p:cNvSpPr>
          <p:nvPr>
            <p:ph idx="1"/>
          </p:nvPr>
        </p:nvSpPr>
        <p:spPr>
          <a:xfrm>
            <a:off x="457199" y="1600200"/>
            <a:ext cx="7282543" cy="4525963"/>
          </a:xfrm>
        </p:spPr>
        <p:txBody>
          <a:bodyPr/>
          <a:lstStyle/>
          <a:p>
            <a:r>
              <a:rPr lang="en-US" dirty="0"/>
              <a:t>Prospects for approval</a:t>
            </a:r>
          </a:p>
          <a:p>
            <a:pPr lvl="1"/>
            <a:r>
              <a:rPr lang="en-US" dirty="0"/>
              <a:t>Must be approved by all three legislatures</a:t>
            </a:r>
          </a:p>
          <a:p>
            <a:pPr lvl="2"/>
            <a:r>
              <a:rPr lang="en-US" dirty="0"/>
              <a:t>Canada:  Dairy will resist, but approval assured</a:t>
            </a:r>
          </a:p>
          <a:p>
            <a:pPr lvl="2"/>
            <a:r>
              <a:rPr lang="en-US" dirty="0"/>
              <a:t>Mexico: Ratified June 19, 2019</a:t>
            </a:r>
          </a:p>
          <a:p>
            <a:pPr lvl="2"/>
            <a:r>
              <a:rPr lang="en-US" dirty="0"/>
              <a:t>US:  Contentious, Democrats in House want changes</a:t>
            </a:r>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Econ 340, Deardorff, Lecture 18: PTAs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102</a:t>
            </a:fld>
            <a:endParaRPr lang="en-US"/>
          </a:p>
        </p:txBody>
      </p:sp>
    </p:spTree>
    <p:extLst>
      <p:ext uri="{BB962C8B-B14F-4D97-AF65-F5344CB8AC3E}">
        <p14:creationId xmlns:p14="http://schemas.microsoft.com/office/powerpoint/2010/main" val="24002683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USMCA</a:t>
            </a:r>
          </a:p>
        </p:txBody>
      </p:sp>
      <p:sp>
        <p:nvSpPr>
          <p:cNvPr id="3" name="Content Placeholder 2"/>
          <p:cNvSpPr>
            <a:spLocks noGrp="1"/>
          </p:cNvSpPr>
          <p:nvPr>
            <p:ph idx="1"/>
          </p:nvPr>
        </p:nvSpPr>
        <p:spPr>
          <a:xfrm>
            <a:off x="457199" y="1600200"/>
            <a:ext cx="7282543" cy="4525963"/>
          </a:xfrm>
        </p:spPr>
        <p:txBody>
          <a:bodyPr/>
          <a:lstStyle/>
          <a:p>
            <a:r>
              <a:rPr lang="en-US" dirty="0"/>
              <a:t>Importance of USMCA</a:t>
            </a:r>
          </a:p>
          <a:p>
            <a:pPr lvl="1"/>
            <a:r>
              <a:rPr lang="en-US" dirty="0"/>
              <a:t>Trump: “It’s not NAFTA redone, it’s a brand-new deal”</a:t>
            </a:r>
          </a:p>
          <a:p>
            <a:pPr lvl="1"/>
            <a:r>
              <a:rPr lang="en-US" dirty="0"/>
              <a:t>NYT:  “a consequential set of revisions”</a:t>
            </a:r>
          </a:p>
          <a:p>
            <a:pPr lvl="1"/>
            <a:r>
              <a:rPr lang="en-US" dirty="0"/>
              <a:t>Economist:  “a modest revision”, “inferior to the agreement it replaces”</a:t>
            </a:r>
          </a:p>
          <a:p>
            <a:pPr lvl="1"/>
            <a:r>
              <a:rPr lang="en-US" dirty="0" err="1"/>
              <a:t>Bown</a:t>
            </a:r>
            <a:r>
              <a:rPr lang="en-US" dirty="0"/>
              <a:t>: deal to “result in less trade, not more” </a:t>
            </a:r>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Econ 340, Deardorff, Lecture 18: PTAs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103</a:t>
            </a:fld>
            <a:endParaRPr lang="en-US"/>
          </a:p>
        </p:txBody>
      </p:sp>
    </p:spTree>
    <p:extLst>
      <p:ext uri="{BB962C8B-B14F-4D97-AF65-F5344CB8AC3E}">
        <p14:creationId xmlns:p14="http://schemas.microsoft.com/office/powerpoint/2010/main" val="11723380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Once the USMCA is fully in place, how much of a car imported to the US from Mexico with zero tariff can be made in China?</a:t>
            </a:r>
          </a:p>
          <a:p>
            <a:pPr marL="971550" lvl="1" indent="-514350">
              <a:buFont typeface="+mj-lt"/>
              <a:buAutoNum type="alphaLcParenR"/>
            </a:pPr>
            <a:r>
              <a:rPr lang="en-US" dirty="0"/>
              <a:t>None</a:t>
            </a:r>
          </a:p>
          <a:p>
            <a:pPr marL="971550" lvl="1" indent="-514350">
              <a:buFont typeface="+mj-lt"/>
              <a:buAutoNum type="alphaLcParenR"/>
            </a:pPr>
            <a:r>
              <a:rPr lang="en-US" dirty="0"/>
              <a:t>10%</a:t>
            </a:r>
          </a:p>
          <a:p>
            <a:pPr marL="971550" lvl="1" indent="-514350">
              <a:buFont typeface="+mj-lt"/>
              <a:buAutoNum type="alphaLcParenR"/>
            </a:pPr>
            <a:r>
              <a:rPr lang="en-US" dirty="0"/>
              <a:t>25%</a:t>
            </a:r>
          </a:p>
          <a:p>
            <a:pPr marL="971550" lvl="1" indent="-514350">
              <a:buFont typeface="+mj-lt"/>
              <a:buAutoNum type="alphaLcParenR"/>
            </a:pPr>
            <a:r>
              <a:rPr lang="en-US" dirty="0"/>
              <a:t>37.5%</a:t>
            </a:r>
          </a:p>
          <a:p>
            <a:pPr marL="971550" lvl="1" indent="-514350">
              <a:buFont typeface="+mj-lt"/>
              <a:buAutoNum type="alphaLcParenR"/>
            </a:pPr>
            <a:r>
              <a:rPr lang="en-US" dirty="0"/>
              <a:t>50%</a:t>
            </a:r>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33400" y="47244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1ED968-8F87-2A40-9E55-456412EA3816}"/>
              </a:ext>
            </a:extLst>
          </p:cNvPr>
          <p:cNvSpPr txBox="1"/>
          <p:nvPr/>
        </p:nvSpPr>
        <p:spPr>
          <a:xfrm>
            <a:off x="2819400" y="4572000"/>
            <a:ext cx="5562600" cy="830997"/>
          </a:xfrm>
          <a:prstGeom prst="rect">
            <a:avLst/>
          </a:prstGeom>
          <a:noFill/>
          <a:ln w="28575">
            <a:noFill/>
          </a:ln>
        </p:spPr>
        <p:txBody>
          <a:bodyPr wrap="square" rtlCol="0">
            <a:spAutoFit/>
          </a:bodyPr>
          <a:lstStyle/>
          <a:p>
            <a:r>
              <a:rPr lang="en-US" sz="2400" dirty="0">
                <a:solidFill>
                  <a:srgbClr val="00B050"/>
                </a:solidFill>
              </a:rPr>
              <a:t>The required North-American content will rise to 75% (from 62.5%)</a:t>
            </a:r>
          </a:p>
        </p:txBody>
      </p:sp>
      <p:sp>
        <p:nvSpPr>
          <p:cNvPr id="3" name="Footer Placeholder 2">
            <a:extLst>
              <a:ext uri="{FF2B5EF4-FFF2-40B4-BE49-F238E27FC236}">
                <a16:creationId xmlns:a16="http://schemas.microsoft.com/office/drawing/2014/main" id="{49C7961B-CD3D-E64D-BAF2-4A34C8A15D57}"/>
              </a:ext>
            </a:extLst>
          </p:cNvPr>
          <p:cNvSpPr>
            <a:spLocks noGrp="1"/>
          </p:cNvSpPr>
          <p:nvPr>
            <p:ph type="ftr" sz="quarter" idx="11"/>
          </p:nvPr>
        </p:nvSpPr>
        <p:spPr/>
        <p:txBody>
          <a:bodyPr/>
          <a:lstStyle/>
          <a:p>
            <a:r>
              <a:rPr lang="en-US"/>
              <a:t>Econ 340, Deardorff, Lecture 18: PTAs</a:t>
            </a:r>
          </a:p>
        </p:txBody>
      </p:sp>
      <p:sp>
        <p:nvSpPr>
          <p:cNvPr id="4" name="Slide Number Placeholder 3">
            <a:extLst>
              <a:ext uri="{FF2B5EF4-FFF2-40B4-BE49-F238E27FC236}">
                <a16:creationId xmlns:a16="http://schemas.microsoft.com/office/drawing/2014/main" id="{B9D5A259-6500-A146-8745-E1C3EB9092D3}"/>
              </a:ext>
            </a:extLst>
          </p:cNvPr>
          <p:cNvSpPr>
            <a:spLocks noGrp="1"/>
          </p:cNvSpPr>
          <p:nvPr>
            <p:ph type="sldNum" sz="quarter" idx="12"/>
          </p:nvPr>
        </p:nvSpPr>
        <p:spPr/>
        <p:txBody>
          <a:bodyPr/>
          <a:lstStyle/>
          <a:p>
            <a:pPr>
              <a:defRPr/>
            </a:pPr>
            <a:fld id="{659DFB22-C7E9-9E4B-8431-4E4E88AD005A}" type="slidenum">
              <a:rPr lang="en-US" smtClean="0"/>
              <a:pPr>
                <a:defRPr/>
              </a:pPr>
              <a:t>104</a:t>
            </a:fld>
            <a:endParaRPr lang="en-US"/>
          </a:p>
        </p:txBody>
      </p:sp>
    </p:spTree>
    <p:extLst>
      <p:ext uri="{BB962C8B-B14F-4D97-AF65-F5344CB8AC3E}">
        <p14:creationId xmlns:p14="http://schemas.microsoft.com/office/powerpoint/2010/main" val="113417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What country’s past currency manipulation was the reason for including this as a feature of USMCA?</a:t>
            </a:r>
          </a:p>
          <a:p>
            <a:pPr marL="971550" lvl="1" indent="-514350">
              <a:buFont typeface="+mj-lt"/>
              <a:buAutoNum type="alphaLcParenR"/>
            </a:pPr>
            <a:r>
              <a:rPr lang="en-US" dirty="0"/>
              <a:t>Canada</a:t>
            </a:r>
          </a:p>
          <a:p>
            <a:pPr marL="971550" lvl="1" indent="-514350">
              <a:buFont typeface="+mj-lt"/>
              <a:buAutoNum type="alphaLcParenR"/>
            </a:pPr>
            <a:r>
              <a:rPr lang="en-US" dirty="0"/>
              <a:t>China</a:t>
            </a:r>
          </a:p>
          <a:p>
            <a:pPr marL="971550" lvl="1" indent="-514350">
              <a:buFont typeface="+mj-lt"/>
              <a:buAutoNum type="alphaLcParenR"/>
            </a:pPr>
            <a:r>
              <a:rPr lang="en-US" dirty="0"/>
              <a:t>Mexico</a:t>
            </a:r>
          </a:p>
          <a:p>
            <a:pPr marL="971550" lvl="1" indent="-514350">
              <a:buFont typeface="+mj-lt"/>
              <a:buAutoNum type="alphaLcParenR"/>
            </a:pPr>
            <a:r>
              <a:rPr lang="en-US" dirty="0"/>
              <a:t>US</a:t>
            </a:r>
          </a:p>
          <a:p>
            <a:pPr marL="971550" lvl="1" indent="-514350">
              <a:buFont typeface="+mj-lt"/>
              <a:buAutoNum type="alphaLcParenR"/>
            </a:pPr>
            <a:r>
              <a:rPr lang="en-US" dirty="0"/>
              <a:t>All of the above except US</a:t>
            </a:r>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33400" y="36576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BCF14F99-CC0D-C84C-8E76-08DC5929A168}"/>
              </a:ext>
            </a:extLst>
          </p:cNvPr>
          <p:cNvSpPr>
            <a:spLocks noGrp="1"/>
          </p:cNvSpPr>
          <p:nvPr>
            <p:ph type="ftr" sz="quarter" idx="11"/>
          </p:nvPr>
        </p:nvSpPr>
        <p:spPr/>
        <p:txBody>
          <a:bodyPr/>
          <a:lstStyle/>
          <a:p>
            <a:r>
              <a:rPr lang="en-US"/>
              <a:t>Econ 340, Deardorff, Lecture 18: PTAs</a:t>
            </a:r>
          </a:p>
        </p:txBody>
      </p:sp>
      <p:sp>
        <p:nvSpPr>
          <p:cNvPr id="4" name="Slide Number Placeholder 3">
            <a:extLst>
              <a:ext uri="{FF2B5EF4-FFF2-40B4-BE49-F238E27FC236}">
                <a16:creationId xmlns:a16="http://schemas.microsoft.com/office/drawing/2014/main" id="{AC65EC37-F412-1B45-9E9E-B5CD145F6343}"/>
              </a:ext>
            </a:extLst>
          </p:cNvPr>
          <p:cNvSpPr>
            <a:spLocks noGrp="1"/>
          </p:cNvSpPr>
          <p:nvPr>
            <p:ph type="sldNum" sz="quarter" idx="12"/>
          </p:nvPr>
        </p:nvSpPr>
        <p:spPr/>
        <p:txBody>
          <a:bodyPr/>
          <a:lstStyle/>
          <a:p>
            <a:pPr>
              <a:defRPr/>
            </a:pPr>
            <a:fld id="{659DFB22-C7E9-9E4B-8431-4E4E88AD005A}" type="slidenum">
              <a:rPr lang="en-US" smtClean="0"/>
              <a:pPr>
                <a:defRPr/>
              </a:pPr>
              <a:t>105</a:t>
            </a:fld>
            <a:endParaRPr lang="en-US"/>
          </a:p>
        </p:txBody>
      </p:sp>
    </p:spTree>
    <p:extLst>
      <p:ext uri="{BB962C8B-B14F-4D97-AF65-F5344CB8AC3E}">
        <p14:creationId xmlns:p14="http://schemas.microsoft.com/office/powerpoint/2010/main" val="180663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CC5BDC1C-570F-1448-A77C-D340D99057BD}"/>
              </a:ext>
            </a:extLst>
          </p:cNvPr>
          <p:cNvSpPr>
            <a:spLocks noGrp="1"/>
          </p:cNvSpPr>
          <p:nvPr>
            <p:ph idx="1"/>
          </p:nvPr>
        </p:nvSpPr>
        <p:spPr>
          <a:xfrm>
            <a:off x="457200" y="1600200"/>
            <a:ext cx="8229600" cy="4525963"/>
          </a:xfrm>
        </p:spPr>
        <p:txBody>
          <a:bodyPr/>
          <a:lstStyle/>
          <a:p>
            <a:pPr marL="0" indent="0">
              <a:buNone/>
            </a:pPr>
            <a:r>
              <a:rPr lang="en-US" dirty="0"/>
              <a:t>Which of the following is </a:t>
            </a:r>
            <a:r>
              <a:rPr lang="en-US" u="sng" dirty="0"/>
              <a:t>not</a:t>
            </a:r>
            <a:r>
              <a:rPr lang="en-US" dirty="0"/>
              <a:t> an issue included in the USMCA?</a:t>
            </a:r>
          </a:p>
          <a:p>
            <a:pPr marL="971550" lvl="1" indent="-514350">
              <a:buFont typeface="+mj-lt"/>
              <a:buAutoNum type="alphaLcParenR"/>
            </a:pPr>
            <a:r>
              <a:rPr lang="en-US" dirty="0">
                <a:ea typeface="ＭＳ Ｐゴシック" pitchFamily="-109" charset="-128"/>
                <a:cs typeface="ＭＳ Ｐゴシック" pitchFamily="-109" charset="-128"/>
              </a:rPr>
              <a:t>Intellectual property</a:t>
            </a:r>
          </a:p>
          <a:p>
            <a:pPr marL="971550" lvl="1" indent="-514350">
              <a:buFont typeface="+mj-lt"/>
              <a:buAutoNum type="alphaLcParenR"/>
            </a:pPr>
            <a:r>
              <a:rPr lang="en-US" dirty="0">
                <a:ea typeface="ＭＳ Ｐゴシック" pitchFamily="-109" charset="-128"/>
                <a:cs typeface="ＭＳ Ｐゴシック" pitchFamily="-109" charset="-128"/>
              </a:rPr>
              <a:t>Environment</a:t>
            </a:r>
          </a:p>
          <a:p>
            <a:pPr marL="971550" lvl="1" indent="-514350">
              <a:buFont typeface="+mj-lt"/>
              <a:buAutoNum type="alphaLcParenR"/>
            </a:pPr>
            <a:r>
              <a:rPr lang="en-US" dirty="0">
                <a:ea typeface="ＭＳ Ｐゴシック" pitchFamily="-109" charset="-128"/>
                <a:cs typeface="ＭＳ Ｐゴシック" pitchFamily="-109" charset="-128"/>
              </a:rPr>
              <a:t>Labor </a:t>
            </a:r>
          </a:p>
          <a:p>
            <a:pPr marL="971550" lvl="1" indent="-514350">
              <a:buFont typeface="+mj-lt"/>
              <a:buAutoNum type="alphaLcParenR"/>
            </a:pPr>
            <a:r>
              <a:rPr lang="en-US" dirty="0">
                <a:ea typeface="ＭＳ Ｐゴシック" pitchFamily="-109" charset="-128"/>
                <a:cs typeface="ＭＳ Ｐゴシック" pitchFamily="-109" charset="-128"/>
              </a:rPr>
              <a:t>Aircraft</a:t>
            </a:r>
          </a:p>
          <a:p>
            <a:pPr marL="971550" lvl="1" indent="-514350">
              <a:buFont typeface="+mj-lt"/>
              <a:buAutoNum type="alphaLcParenR"/>
            </a:pPr>
            <a:r>
              <a:rPr lang="en-US" dirty="0">
                <a:ea typeface="ＭＳ Ｐゴシック" pitchFamily="-109" charset="-128"/>
                <a:cs typeface="ＭＳ Ｐゴシック" pitchFamily="-109" charset="-128"/>
              </a:rPr>
              <a:t>Digital trade</a:t>
            </a:r>
          </a:p>
          <a:p>
            <a:pPr marL="971550" lvl="1" indent="-514350">
              <a:buFont typeface="+mj-lt"/>
              <a:buAutoNum type="alphaLcParenR"/>
            </a:pPr>
            <a:endParaRPr lang="en-US" dirty="0"/>
          </a:p>
          <a:p>
            <a:pPr marL="971550" lvl="1" indent="-514350">
              <a:buFont typeface="+mj-lt"/>
              <a:buAutoNum type="alphaLcParenR"/>
            </a:pPr>
            <a:endParaRPr lang="en-US" dirty="0"/>
          </a:p>
          <a:p>
            <a:pPr marL="971550" lvl="1" indent="-514350">
              <a:buFont typeface="+mj-lt"/>
              <a:buAutoNum type="alphaLcParenR"/>
            </a:pPr>
            <a:endParaRPr lang="en-US" dirty="0"/>
          </a:p>
        </p:txBody>
      </p:sp>
      <p:sp>
        <p:nvSpPr>
          <p:cNvPr id="2" name="Title 1"/>
          <p:cNvSpPr>
            <a:spLocks noGrp="1"/>
          </p:cNvSpPr>
          <p:nvPr>
            <p:ph type="title"/>
          </p:nvPr>
        </p:nvSpPr>
        <p:spPr/>
        <p:txBody>
          <a:bodyPr/>
          <a:lstStyle/>
          <a:p>
            <a:r>
              <a:rPr lang="en-US" dirty="0"/>
              <a:t>Clicker Question</a:t>
            </a:r>
          </a:p>
        </p:txBody>
      </p:sp>
      <p:sp>
        <p:nvSpPr>
          <p:cNvPr id="6" name="TextBox 5"/>
          <p:cNvSpPr txBox="1"/>
          <p:nvPr/>
        </p:nvSpPr>
        <p:spPr>
          <a:xfrm>
            <a:off x="533400" y="419100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A5D29174-2C1E-E34D-95C4-D2641D6EFD08}"/>
              </a:ext>
            </a:extLst>
          </p:cNvPr>
          <p:cNvSpPr>
            <a:spLocks noGrp="1"/>
          </p:cNvSpPr>
          <p:nvPr>
            <p:ph type="ftr" sz="quarter" idx="11"/>
          </p:nvPr>
        </p:nvSpPr>
        <p:spPr/>
        <p:txBody>
          <a:bodyPr/>
          <a:lstStyle/>
          <a:p>
            <a:r>
              <a:rPr lang="en-US"/>
              <a:t>Econ 340, Deardorff, Lecture 18: PTAs</a:t>
            </a:r>
          </a:p>
        </p:txBody>
      </p:sp>
      <p:sp>
        <p:nvSpPr>
          <p:cNvPr id="4" name="Slide Number Placeholder 3">
            <a:extLst>
              <a:ext uri="{FF2B5EF4-FFF2-40B4-BE49-F238E27FC236}">
                <a16:creationId xmlns:a16="http://schemas.microsoft.com/office/drawing/2014/main" id="{923ABE9D-3470-5E4B-A701-3F36348A7CAA}"/>
              </a:ext>
            </a:extLst>
          </p:cNvPr>
          <p:cNvSpPr>
            <a:spLocks noGrp="1"/>
          </p:cNvSpPr>
          <p:nvPr>
            <p:ph type="sldNum" sz="quarter" idx="12"/>
          </p:nvPr>
        </p:nvSpPr>
        <p:spPr/>
        <p:txBody>
          <a:bodyPr/>
          <a:lstStyle/>
          <a:p>
            <a:pPr>
              <a:defRPr/>
            </a:pPr>
            <a:fld id="{659DFB22-C7E9-9E4B-8431-4E4E88AD005A}" type="slidenum">
              <a:rPr lang="en-US" smtClean="0"/>
              <a:pPr>
                <a:defRPr/>
              </a:pPr>
              <a:t>106</a:t>
            </a:fld>
            <a:endParaRPr lang="en-US"/>
          </a:p>
        </p:txBody>
      </p:sp>
    </p:spTree>
    <p:extLst>
      <p:ext uri="{BB962C8B-B14F-4D97-AF65-F5344CB8AC3E}">
        <p14:creationId xmlns:p14="http://schemas.microsoft.com/office/powerpoint/2010/main" val="94485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F79BA9BA-F89C-7F40-8F2D-3A4B15D07C35}" type="slidenum">
              <a:rPr lang="en-US"/>
              <a:pPr/>
              <a:t>107</a:t>
            </a:fld>
            <a:endParaRPr lang="en-US"/>
          </a:p>
        </p:txBody>
      </p:sp>
      <p:sp>
        <p:nvSpPr>
          <p:cNvPr id="565250" name="Rectangle 2"/>
          <p:cNvSpPr>
            <a:spLocks noGrp="1" noChangeArrowheads="1"/>
          </p:cNvSpPr>
          <p:nvPr>
            <p:ph type="title"/>
          </p:nvPr>
        </p:nvSpPr>
        <p:spPr/>
        <p:txBody>
          <a:bodyPr/>
          <a:lstStyle/>
          <a:p>
            <a:r>
              <a:rPr lang="en-US"/>
              <a:t>Next Time</a:t>
            </a:r>
            <a:endParaRPr lang="en-US" sz="3600" dirty="0"/>
          </a:p>
        </p:txBody>
      </p:sp>
      <p:sp>
        <p:nvSpPr>
          <p:cNvPr id="565251" name="Rectangle 3"/>
          <p:cNvSpPr>
            <a:spLocks noGrp="1" noChangeArrowheads="1"/>
          </p:cNvSpPr>
          <p:nvPr>
            <p:ph type="body" idx="1"/>
          </p:nvPr>
        </p:nvSpPr>
        <p:spPr/>
        <p:txBody>
          <a:bodyPr/>
          <a:lstStyle/>
          <a:p>
            <a:r>
              <a:rPr lang="en-US" dirty="0"/>
              <a:t>International Policies for Economic Development:  Trade</a:t>
            </a:r>
          </a:p>
          <a:p>
            <a:pPr lvl="1"/>
            <a:r>
              <a:rPr lang="en-US" dirty="0"/>
              <a:t>The Issues</a:t>
            </a:r>
          </a:p>
          <a:p>
            <a:pPr lvl="1"/>
            <a:r>
              <a:rPr lang="en-US" dirty="0"/>
              <a:t>Washington Consensus</a:t>
            </a:r>
          </a:p>
          <a:p>
            <a:pPr lvl="1"/>
            <a:r>
              <a:rPr lang="en-US" dirty="0"/>
              <a:t>Pros and cons of free trade for developing countries</a:t>
            </a:r>
          </a:p>
          <a:p>
            <a:pPr lvl="1"/>
            <a:r>
              <a:rPr lang="en-US" dirty="0"/>
              <a:t>Policy recommendations</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48320B7-2890-3D49-B1D4-576418BA8A29}"/>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74E9E13F-BDF9-D14E-9B41-2DAB4E5B59AF}"/>
              </a:ext>
            </a:extLst>
          </p:cNvPr>
          <p:cNvSpPr>
            <a:spLocks noGrp="1"/>
          </p:cNvSpPr>
          <p:nvPr>
            <p:ph type="sldNum" sz="quarter" idx="12"/>
          </p:nvPr>
        </p:nvSpPr>
        <p:spPr/>
        <p:txBody>
          <a:bodyPr/>
          <a:lstStyle/>
          <a:p>
            <a:fld id="{04FBE729-68BC-124E-93D5-51325DCE5D15}" type="slidenum">
              <a:rPr lang="en-US" smtClean="0"/>
              <a:pPr/>
              <a:t>108</a:t>
            </a:fld>
            <a:endParaRPr lang="en-US"/>
          </a:p>
        </p:txBody>
      </p:sp>
      <p:sp>
        <p:nvSpPr>
          <p:cNvPr id="6" name="TextBox 5">
            <a:extLst>
              <a:ext uri="{FF2B5EF4-FFF2-40B4-BE49-F238E27FC236}">
                <a16:creationId xmlns:a16="http://schemas.microsoft.com/office/drawing/2014/main" id="{A049EB52-347F-BE4F-8005-C061363CEB0C}"/>
              </a:ext>
            </a:extLst>
          </p:cNvPr>
          <p:cNvSpPr txBox="1"/>
          <p:nvPr/>
        </p:nvSpPr>
        <p:spPr>
          <a:xfrm>
            <a:off x="2273643" y="2174789"/>
            <a:ext cx="4955060" cy="1323439"/>
          </a:xfrm>
          <a:prstGeom prst="rect">
            <a:avLst/>
          </a:prstGeom>
          <a:noFill/>
        </p:spPr>
        <p:txBody>
          <a:bodyPr wrap="square" rtlCol="0">
            <a:spAutoFit/>
          </a:bodyPr>
          <a:lstStyle/>
          <a:p>
            <a:pPr algn="ctr"/>
            <a:r>
              <a:rPr lang="en-US" sz="4000" dirty="0"/>
              <a:t>Clicker questions on skipped slides.</a:t>
            </a:r>
          </a:p>
        </p:txBody>
      </p:sp>
      <p:sp>
        <p:nvSpPr>
          <p:cNvPr id="7" name="Rectangle 6">
            <a:extLst>
              <a:ext uri="{FF2B5EF4-FFF2-40B4-BE49-F238E27FC236}">
                <a16:creationId xmlns:a16="http://schemas.microsoft.com/office/drawing/2014/main" id="{0D4E865F-A6D1-5940-A5ED-4084CE979F82}"/>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96482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Under what US president was the NAFTA approved in Congress?</a:t>
            </a:r>
          </a:p>
          <a:p>
            <a:pPr marL="971550" lvl="1" indent="-514350">
              <a:buFont typeface="+mj-lt"/>
              <a:buAutoNum type="alphaLcParenR"/>
            </a:pPr>
            <a:r>
              <a:rPr lang="en-US" sz="2400" dirty="0"/>
              <a:t>Ronald Reagan</a:t>
            </a:r>
          </a:p>
          <a:p>
            <a:pPr marL="971550" lvl="1" indent="-514350">
              <a:buFont typeface="+mj-lt"/>
              <a:buAutoNum type="alphaLcParenR"/>
            </a:pPr>
            <a:r>
              <a:rPr lang="en-US" sz="2400" dirty="0"/>
              <a:t>George H. W. Bush</a:t>
            </a:r>
          </a:p>
          <a:p>
            <a:pPr marL="971550" lvl="1" indent="-514350">
              <a:buFont typeface="+mj-lt"/>
              <a:buAutoNum type="alphaLcParenR"/>
            </a:pPr>
            <a:r>
              <a:rPr lang="en-US" sz="2400" dirty="0"/>
              <a:t>Bill Clinton</a:t>
            </a:r>
          </a:p>
          <a:p>
            <a:pPr marL="971550" lvl="1" indent="-514350">
              <a:buFont typeface="+mj-lt"/>
              <a:buAutoNum type="alphaLcParenR"/>
            </a:pPr>
            <a:r>
              <a:rPr lang="en-US" sz="2400" dirty="0"/>
              <a:t>George W. Bush</a:t>
            </a:r>
          </a:p>
          <a:p>
            <a:pPr marL="971550" lvl="1" indent="-514350">
              <a:buFont typeface="+mj-lt"/>
              <a:buAutoNum type="alphaLcParenR"/>
            </a:pPr>
            <a:r>
              <a:rPr lang="en-US" sz="2400" dirty="0"/>
              <a:t>Barak Obama</a:t>
            </a:r>
          </a:p>
          <a:p>
            <a:pPr marL="971550" lvl="1" indent="-514350">
              <a:buFont typeface="+mj-lt"/>
              <a:buAutoNum type="alphaLcParenR"/>
            </a:pPr>
            <a:endParaRPr lang="en-US" sz="2400" dirty="0"/>
          </a:p>
        </p:txBody>
      </p:sp>
      <p:sp>
        <p:nvSpPr>
          <p:cNvPr id="6" name="TextBox 5"/>
          <p:cNvSpPr txBox="1"/>
          <p:nvPr/>
        </p:nvSpPr>
        <p:spPr>
          <a:xfrm>
            <a:off x="547466" y="2988212"/>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B06C8FF-F824-1A43-9310-371871BB4D76}"/>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1F973BE6-BEA9-8C40-9520-C6157548A7F5}"/>
              </a:ext>
            </a:extLst>
          </p:cNvPr>
          <p:cNvSpPr>
            <a:spLocks noGrp="1"/>
          </p:cNvSpPr>
          <p:nvPr>
            <p:ph type="sldNum" sz="quarter" idx="12"/>
          </p:nvPr>
        </p:nvSpPr>
        <p:spPr/>
        <p:txBody>
          <a:bodyPr/>
          <a:lstStyle/>
          <a:p>
            <a:fld id="{04FBE729-68BC-124E-93D5-51325DCE5D15}" type="slidenum">
              <a:rPr lang="en-US" smtClean="0"/>
              <a:pPr/>
              <a:t>109</a:t>
            </a:fld>
            <a:endParaRPr lang="en-US"/>
          </a:p>
        </p:txBody>
      </p:sp>
    </p:spTree>
    <p:extLst>
      <p:ext uri="{BB962C8B-B14F-4D97-AF65-F5344CB8AC3E}">
        <p14:creationId xmlns:p14="http://schemas.microsoft.com/office/powerpoint/2010/main" val="343673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1BB4EE-DF8D-D043-9A1D-E7F3859E59D0}"/>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4F01E017-8BDA-5241-BD6E-0F837C97E868}"/>
              </a:ext>
            </a:extLst>
          </p:cNvPr>
          <p:cNvSpPr>
            <a:spLocks noGrp="1"/>
          </p:cNvSpPr>
          <p:nvPr>
            <p:ph type="sldNum" sz="quarter" idx="12"/>
          </p:nvPr>
        </p:nvSpPr>
        <p:spPr/>
        <p:txBody>
          <a:bodyPr/>
          <a:lstStyle/>
          <a:p>
            <a:fld id="{04FBE729-68BC-124E-93D5-51325DCE5D15}" type="slidenum">
              <a:rPr lang="en-US" smtClean="0"/>
              <a:pPr/>
              <a:t>11</a:t>
            </a:fld>
            <a:endParaRPr lang="en-US"/>
          </a:p>
        </p:txBody>
      </p:sp>
      <p:pic>
        <p:nvPicPr>
          <p:cNvPr id="2" name="Picture 1">
            <a:extLst>
              <a:ext uri="{FF2B5EF4-FFF2-40B4-BE49-F238E27FC236}">
                <a16:creationId xmlns:a16="http://schemas.microsoft.com/office/drawing/2014/main" id="{6CDA8042-6EB3-1F49-8F2C-85D9653DA206}"/>
              </a:ext>
            </a:extLst>
          </p:cNvPr>
          <p:cNvPicPr>
            <a:picLocks noChangeAspect="1"/>
          </p:cNvPicPr>
          <p:nvPr/>
        </p:nvPicPr>
        <p:blipFill>
          <a:blip r:embed="rId2"/>
          <a:stretch>
            <a:fillRect/>
          </a:stretch>
        </p:blipFill>
        <p:spPr>
          <a:xfrm>
            <a:off x="0" y="266136"/>
            <a:ext cx="9144000" cy="6325728"/>
          </a:xfrm>
          <a:prstGeom prst="rect">
            <a:avLst/>
          </a:prstGeom>
        </p:spPr>
      </p:pic>
    </p:spTree>
    <p:extLst>
      <p:ext uri="{BB962C8B-B14F-4D97-AF65-F5344CB8AC3E}">
        <p14:creationId xmlns:p14="http://schemas.microsoft.com/office/powerpoint/2010/main" val="265741454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When did the Peso Crisis happen, compared to the NAFTA?</a:t>
            </a:r>
          </a:p>
          <a:p>
            <a:pPr marL="971550" lvl="1" indent="-514350">
              <a:buFont typeface="+mj-lt"/>
              <a:buAutoNum type="alphaLcParenR"/>
            </a:pPr>
            <a:r>
              <a:rPr lang="en-US" sz="2400" dirty="0"/>
              <a:t>One year before</a:t>
            </a:r>
          </a:p>
          <a:p>
            <a:pPr marL="971550" lvl="1" indent="-514350">
              <a:buFont typeface="+mj-lt"/>
              <a:buAutoNum type="alphaLcParenR"/>
            </a:pPr>
            <a:r>
              <a:rPr lang="en-US" sz="2400" dirty="0"/>
              <a:t>One month before</a:t>
            </a:r>
          </a:p>
          <a:p>
            <a:pPr marL="971550" lvl="1" indent="-514350">
              <a:buFont typeface="+mj-lt"/>
              <a:buAutoNum type="alphaLcParenR"/>
            </a:pPr>
            <a:r>
              <a:rPr lang="en-US" sz="2400" dirty="0"/>
              <a:t>One week after</a:t>
            </a:r>
          </a:p>
          <a:p>
            <a:pPr marL="971550" lvl="1" indent="-514350">
              <a:buFont typeface="+mj-lt"/>
              <a:buAutoNum type="alphaLcParenR"/>
            </a:pPr>
            <a:r>
              <a:rPr lang="en-US" sz="2400" dirty="0"/>
              <a:t>One year after</a:t>
            </a:r>
          </a:p>
          <a:p>
            <a:pPr marL="971550" lvl="1" indent="-514350">
              <a:buFont typeface="+mj-lt"/>
              <a:buAutoNum type="alphaLcParenR"/>
            </a:pPr>
            <a:r>
              <a:rPr lang="en-US" sz="2400" dirty="0"/>
              <a:t>Two years after</a:t>
            </a:r>
          </a:p>
          <a:p>
            <a:pPr marL="971550" lvl="1" indent="-514350">
              <a:buFont typeface="+mj-lt"/>
              <a:buAutoNum type="alphaLcParenR"/>
            </a:pPr>
            <a:endParaRPr lang="en-US" sz="2400" dirty="0"/>
          </a:p>
        </p:txBody>
      </p:sp>
      <p:sp>
        <p:nvSpPr>
          <p:cNvPr id="6" name="TextBox 5"/>
          <p:cNvSpPr txBox="1"/>
          <p:nvPr/>
        </p:nvSpPr>
        <p:spPr>
          <a:xfrm>
            <a:off x="561533" y="3410243"/>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7011830C-D2A5-034D-B276-4342A0981D2B}"/>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1ABEFE21-DF44-6641-B824-C6502D5660FB}"/>
              </a:ext>
            </a:extLst>
          </p:cNvPr>
          <p:cNvSpPr>
            <a:spLocks noGrp="1"/>
          </p:cNvSpPr>
          <p:nvPr>
            <p:ph type="sldNum" sz="quarter" idx="12"/>
          </p:nvPr>
        </p:nvSpPr>
        <p:spPr/>
        <p:txBody>
          <a:bodyPr/>
          <a:lstStyle/>
          <a:p>
            <a:fld id="{04FBE729-68BC-124E-93D5-51325DCE5D15}" type="slidenum">
              <a:rPr lang="en-US" smtClean="0"/>
              <a:pPr/>
              <a:t>110</a:t>
            </a:fld>
            <a:endParaRPr lang="en-US"/>
          </a:p>
        </p:txBody>
      </p:sp>
    </p:spTree>
    <p:extLst>
      <p:ext uri="{BB962C8B-B14F-4D97-AF65-F5344CB8AC3E}">
        <p14:creationId xmlns:p14="http://schemas.microsoft.com/office/powerpoint/2010/main" val="246185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What happened to real wages in the US and Mexico over the years after the NAFTA?</a:t>
            </a:r>
          </a:p>
          <a:p>
            <a:pPr marL="971550" lvl="1" indent="-514350">
              <a:buFont typeface="+mj-lt"/>
              <a:buAutoNum type="alphaLcParenR"/>
            </a:pPr>
            <a:r>
              <a:rPr lang="en-US" sz="2400" dirty="0"/>
              <a:t>Wages rose a lot in Mexico and fell a lot in the US</a:t>
            </a:r>
          </a:p>
          <a:p>
            <a:pPr marL="971550" lvl="1" indent="-514350">
              <a:buFont typeface="+mj-lt"/>
              <a:buAutoNum type="alphaLcParenR"/>
            </a:pPr>
            <a:r>
              <a:rPr lang="en-US" sz="2400" dirty="0"/>
              <a:t>Wages fell a lot in Mexico and rose a lot in the US</a:t>
            </a:r>
          </a:p>
          <a:p>
            <a:pPr marL="971550" lvl="1" indent="-514350">
              <a:buFont typeface="+mj-lt"/>
              <a:buAutoNum type="alphaLcParenR"/>
            </a:pPr>
            <a:r>
              <a:rPr lang="en-US" sz="2400" dirty="0"/>
              <a:t>Wages changed very little in both countries</a:t>
            </a:r>
          </a:p>
          <a:p>
            <a:pPr marL="971550" lvl="1" indent="-514350">
              <a:buFont typeface="+mj-lt"/>
              <a:buAutoNum type="alphaLcParenR"/>
            </a:pPr>
            <a:r>
              <a:rPr lang="en-US" sz="2400" dirty="0"/>
              <a:t>Wages changed little in Mexico and fell a lot in the US</a:t>
            </a:r>
          </a:p>
          <a:p>
            <a:pPr marL="971550" lvl="1" indent="-514350">
              <a:buFont typeface="+mj-lt"/>
              <a:buAutoNum type="alphaLcParenR"/>
            </a:pPr>
            <a:r>
              <a:rPr lang="en-US" sz="2400" dirty="0"/>
              <a:t>Wages changed little in the US and fell a lot in Mexico</a:t>
            </a: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19330" y="4268372"/>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59D715FB-3C9C-0746-90C3-4ECD9F6DC778}"/>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B78987F4-3443-D944-9981-A28F34B25C9D}"/>
              </a:ext>
            </a:extLst>
          </p:cNvPr>
          <p:cNvSpPr>
            <a:spLocks noGrp="1"/>
          </p:cNvSpPr>
          <p:nvPr>
            <p:ph type="sldNum" sz="quarter" idx="12"/>
          </p:nvPr>
        </p:nvSpPr>
        <p:spPr/>
        <p:txBody>
          <a:bodyPr/>
          <a:lstStyle/>
          <a:p>
            <a:fld id="{04FBE729-68BC-124E-93D5-51325DCE5D15}" type="slidenum">
              <a:rPr lang="en-US" smtClean="0"/>
              <a:pPr/>
              <a:t>111</a:t>
            </a:fld>
            <a:endParaRPr lang="en-US"/>
          </a:p>
        </p:txBody>
      </p:sp>
    </p:spTree>
    <p:extLst>
      <p:ext uri="{BB962C8B-B14F-4D97-AF65-F5344CB8AC3E}">
        <p14:creationId xmlns:p14="http://schemas.microsoft.com/office/powerpoint/2010/main" val="101010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92DBD-829B-854E-9814-DE7ADF6912EE}"/>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7EAD49B9-8613-0E45-AA21-2FD72B758259}"/>
              </a:ext>
            </a:extLst>
          </p:cNvPr>
          <p:cNvSpPr>
            <a:spLocks noGrp="1"/>
          </p:cNvSpPr>
          <p:nvPr>
            <p:ph idx="1"/>
          </p:nvPr>
        </p:nvSpPr>
        <p:spPr>
          <a:xfrm>
            <a:off x="457200" y="1600200"/>
            <a:ext cx="4898571" cy="4525963"/>
          </a:xfrm>
        </p:spPr>
        <p:txBody>
          <a:bodyPr/>
          <a:lstStyle/>
          <a:p>
            <a:r>
              <a:rPr lang="en-US" dirty="0"/>
              <a:t>John Sweetland gave me several copies of his recent autobiography, to lend to any of you who would like to borrow it.</a:t>
            </a:r>
          </a:p>
          <a:p>
            <a:r>
              <a:rPr lang="en-US" dirty="0"/>
              <a:t>If you are interested, email me or stop by my office.</a:t>
            </a:r>
          </a:p>
        </p:txBody>
      </p:sp>
      <p:sp>
        <p:nvSpPr>
          <p:cNvPr id="4" name="Footer Placeholder 3">
            <a:extLst>
              <a:ext uri="{FF2B5EF4-FFF2-40B4-BE49-F238E27FC236}">
                <a16:creationId xmlns:a16="http://schemas.microsoft.com/office/drawing/2014/main" id="{432631F4-31EF-2F46-9FE6-0E40BC3496F7}"/>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7D6078CF-90B9-ED49-A62D-6F14014B7357}"/>
              </a:ext>
            </a:extLst>
          </p:cNvPr>
          <p:cNvSpPr>
            <a:spLocks noGrp="1"/>
          </p:cNvSpPr>
          <p:nvPr>
            <p:ph type="sldNum" sz="quarter" idx="12"/>
          </p:nvPr>
        </p:nvSpPr>
        <p:spPr/>
        <p:txBody>
          <a:bodyPr/>
          <a:lstStyle/>
          <a:p>
            <a:fld id="{04FBE729-68BC-124E-93D5-51325DCE5D15}" type="slidenum">
              <a:rPr lang="en-US" smtClean="0"/>
              <a:pPr/>
              <a:t>12</a:t>
            </a:fld>
            <a:endParaRPr lang="en-US"/>
          </a:p>
        </p:txBody>
      </p:sp>
      <p:pic>
        <p:nvPicPr>
          <p:cNvPr id="6" name="Picture 5">
            <a:extLst>
              <a:ext uri="{FF2B5EF4-FFF2-40B4-BE49-F238E27FC236}">
                <a16:creationId xmlns:a16="http://schemas.microsoft.com/office/drawing/2014/main" id="{D3F504F7-A65C-AF49-9F26-A64959A61B00}"/>
              </a:ext>
            </a:extLst>
          </p:cNvPr>
          <p:cNvPicPr>
            <a:picLocks noChangeAspect="1"/>
          </p:cNvPicPr>
          <p:nvPr/>
        </p:nvPicPr>
        <p:blipFill>
          <a:blip r:embed="rId2"/>
          <a:stretch>
            <a:fillRect/>
          </a:stretch>
        </p:blipFill>
        <p:spPr>
          <a:xfrm>
            <a:off x="5688206" y="1558952"/>
            <a:ext cx="2920217" cy="4293207"/>
          </a:xfrm>
          <a:prstGeom prst="rect">
            <a:avLst/>
          </a:prstGeom>
        </p:spPr>
      </p:pic>
    </p:spTree>
    <p:extLst>
      <p:ext uri="{BB962C8B-B14F-4D97-AF65-F5344CB8AC3E}">
        <p14:creationId xmlns:p14="http://schemas.microsoft.com/office/powerpoint/2010/main" val="3194835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77891EAE-6F77-4C49-BADC-49E8A93DE2B3}" type="slidenum">
              <a:rPr lang="en-US"/>
              <a:pPr/>
              <a:t>13</a:t>
            </a:fld>
            <a:endParaRPr lang="en-US"/>
          </a:p>
        </p:txBody>
      </p:sp>
      <p:sp>
        <p:nvSpPr>
          <p:cNvPr id="65538" name="Rectangle 2"/>
          <p:cNvSpPr>
            <a:spLocks noGrp="1" noChangeArrowheads="1"/>
          </p:cNvSpPr>
          <p:nvPr>
            <p:ph type="title"/>
          </p:nvPr>
        </p:nvSpPr>
        <p:spPr/>
        <p:txBody>
          <a:bodyPr/>
          <a:lstStyle/>
          <a:p>
            <a:r>
              <a:rPr lang="en-US" sz="4000"/>
              <a:t>Outline: Preferential Trading Arrangements and the NAFTA</a:t>
            </a:r>
          </a:p>
        </p:txBody>
      </p:sp>
      <p:sp>
        <p:nvSpPr>
          <p:cNvPr id="65539" name="Rectangle 3"/>
          <p:cNvSpPr>
            <a:spLocks noGrp="1" noChangeArrowheads="1"/>
          </p:cNvSpPr>
          <p:nvPr>
            <p:ph type="body" idx="1"/>
          </p:nvPr>
        </p:nvSpPr>
        <p:spPr>
          <a:xfrm>
            <a:off x="457200" y="1600200"/>
            <a:ext cx="8229600" cy="4724400"/>
          </a:xfrm>
        </p:spPr>
        <p:txBody>
          <a:bodyPr/>
          <a:lstStyle/>
          <a:p>
            <a:pPr>
              <a:lnSpc>
                <a:spcPct val="80000"/>
              </a:lnSpc>
            </a:pPr>
            <a:r>
              <a:rPr lang="en-US" sz="2400" dirty="0"/>
              <a:t>What Are PTAs?</a:t>
            </a:r>
          </a:p>
          <a:p>
            <a:pPr>
              <a:lnSpc>
                <a:spcPct val="80000"/>
              </a:lnSpc>
            </a:pPr>
            <a:r>
              <a:rPr lang="en-US" sz="2400" dirty="0"/>
              <a:t>Examples</a:t>
            </a:r>
          </a:p>
          <a:p>
            <a:pPr lvl="1">
              <a:lnSpc>
                <a:spcPct val="80000"/>
              </a:lnSpc>
            </a:pPr>
            <a:r>
              <a:rPr lang="en-US" sz="2000" dirty="0"/>
              <a:t>European Union (EU)</a:t>
            </a:r>
          </a:p>
          <a:p>
            <a:pPr lvl="1">
              <a:lnSpc>
                <a:spcPct val="80000"/>
              </a:lnSpc>
            </a:pPr>
            <a:r>
              <a:rPr lang="en-US" sz="2000" dirty="0"/>
              <a:t>North American Free Trade Agreement (NAFTA)</a:t>
            </a:r>
          </a:p>
          <a:p>
            <a:pPr>
              <a:lnSpc>
                <a:spcPct val="80000"/>
              </a:lnSpc>
            </a:pPr>
            <a:r>
              <a:rPr lang="en-US" sz="2400" dirty="0"/>
              <a:t>Effects of PTAs</a:t>
            </a:r>
          </a:p>
          <a:p>
            <a:pPr lvl="1">
              <a:lnSpc>
                <a:spcPct val="80000"/>
              </a:lnSpc>
            </a:pPr>
            <a:r>
              <a:rPr lang="en-US" sz="2000" dirty="0"/>
              <a:t>Not the Same as Free Trade</a:t>
            </a:r>
          </a:p>
          <a:p>
            <a:pPr lvl="2">
              <a:lnSpc>
                <a:spcPct val="80000"/>
              </a:lnSpc>
            </a:pPr>
            <a:r>
              <a:rPr lang="en-US" sz="1800" dirty="0"/>
              <a:t>Trade Creation</a:t>
            </a:r>
          </a:p>
          <a:p>
            <a:pPr lvl="2">
              <a:lnSpc>
                <a:spcPct val="80000"/>
              </a:lnSpc>
            </a:pPr>
            <a:r>
              <a:rPr lang="en-US" sz="1800" dirty="0"/>
              <a:t>Trade Diversion</a:t>
            </a:r>
          </a:p>
          <a:p>
            <a:pPr lvl="1">
              <a:lnSpc>
                <a:spcPct val="80000"/>
              </a:lnSpc>
            </a:pPr>
            <a:r>
              <a:rPr lang="en-US" sz="2000" dirty="0"/>
              <a:t>Market Diagram Illustration</a:t>
            </a:r>
          </a:p>
          <a:p>
            <a:pPr>
              <a:lnSpc>
                <a:spcPct val="80000"/>
              </a:lnSpc>
            </a:pPr>
            <a:r>
              <a:rPr lang="en-US" sz="2400" dirty="0"/>
              <a:t>NAFTA</a:t>
            </a:r>
          </a:p>
          <a:p>
            <a:pPr lvl="1">
              <a:lnSpc>
                <a:spcPct val="80000"/>
              </a:lnSpc>
            </a:pPr>
            <a:r>
              <a:rPr lang="en-US" sz="2000" dirty="0"/>
              <a:t>History</a:t>
            </a:r>
          </a:p>
          <a:p>
            <a:pPr lvl="1">
              <a:lnSpc>
                <a:spcPct val="80000"/>
              </a:lnSpc>
            </a:pPr>
            <a:r>
              <a:rPr lang="en-US" sz="2000" dirty="0"/>
              <a:t>Analysis</a:t>
            </a:r>
          </a:p>
          <a:p>
            <a:pPr lvl="1">
              <a:lnSpc>
                <a:spcPct val="80000"/>
              </a:lnSpc>
            </a:pPr>
            <a:r>
              <a:rPr lang="en-US" sz="2000" dirty="0"/>
              <a:t>What Happened?</a:t>
            </a:r>
          </a:p>
          <a:p>
            <a:pPr>
              <a:lnSpc>
                <a:spcPct val="80000"/>
              </a:lnSpc>
            </a:pPr>
            <a:r>
              <a:rPr lang="en-US" sz="2400" dirty="0"/>
              <a:t>NAFTA Renegotiation and USMCA</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3FAB68F3-E515-764F-94D3-BB0C751A2741}" type="slidenum">
              <a:rPr lang="en-US"/>
              <a:pPr/>
              <a:t>14</a:t>
            </a:fld>
            <a:endParaRPr lang="en-US"/>
          </a:p>
        </p:txBody>
      </p:sp>
      <p:sp>
        <p:nvSpPr>
          <p:cNvPr id="186370" name="Rectangle 2"/>
          <p:cNvSpPr>
            <a:spLocks noGrp="1" noChangeArrowheads="1"/>
          </p:cNvSpPr>
          <p:nvPr>
            <p:ph type="title"/>
          </p:nvPr>
        </p:nvSpPr>
        <p:spPr/>
        <p:txBody>
          <a:bodyPr/>
          <a:lstStyle/>
          <a:p>
            <a:r>
              <a:rPr lang="en-US"/>
              <a:t>What Are PTAs?</a:t>
            </a:r>
          </a:p>
        </p:txBody>
      </p:sp>
      <p:sp>
        <p:nvSpPr>
          <p:cNvPr id="186371" name="Rectangle 3"/>
          <p:cNvSpPr>
            <a:spLocks noGrp="1" noChangeArrowheads="1"/>
          </p:cNvSpPr>
          <p:nvPr>
            <p:ph type="body" idx="1"/>
          </p:nvPr>
        </p:nvSpPr>
        <p:spPr>
          <a:xfrm>
            <a:off x="457200" y="1600200"/>
            <a:ext cx="8229600" cy="4953000"/>
          </a:xfrm>
        </p:spPr>
        <p:txBody>
          <a:bodyPr/>
          <a:lstStyle/>
          <a:p>
            <a:r>
              <a:rPr lang="en-US" sz="2800" dirty="0"/>
              <a:t>A Preferential Trading Arrangement (PTA) is a </a:t>
            </a:r>
            <a:r>
              <a:rPr lang="en-US" sz="2800" dirty="0">
                <a:solidFill>
                  <a:srgbClr val="FF0000"/>
                </a:solidFill>
              </a:rPr>
              <a:t>trade policy that favors one country over another</a:t>
            </a:r>
          </a:p>
          <a:p>
            <a:pPr lvl="1"/>
            <a:r>
              <a:rPr lang="en-US" sz="2400" dirty="0"/>
              <a:t>Most obvious cases:  Charge a lower, or zero, tariff on imports from one country while charging a higher tariff on imports from another</a:t>
            </a:r>
          </a:p>
          <a:p>
            <a:pPr lvl="1"/>
            <a:r>
              <a:rPr lang="en-US" sz="2400" dirty="0"/>
              <a:t>Also called a Regional Trade Agreement (RTA – the term used by the Gerber textbook and by the WTO) when a group of countries in a region do this with each other</a:t>
            </a:r>
          </a:p>
          <a:p>
            <a:pPr lvl="2"/>
            <a:r>
              <a:rPr lang="en-US" sz="2000" dirty="0"/>
              <a:t>Term is used even when the countries are not near each other</a:t>
            </a:r>
          </a:p>
          <a:p>
            <a:pPr lvl="1"/>
            <a:endParaRPr lang="en-US" sz="2400" dirty="0"/>
          </a:p>
          <a:p>
            <a:pPr lvl="2">
              <a:buFontTx/>
              <a:buNone/>
            </a:pP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63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37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63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CA8B071B-8F80-8344-9F8C-244BC25740F6}" type="slidenum">
              <a:rPr lang="en-US"/>
              <a:pPr/>
              <a:t>15</a:t>
            </a:fld>
            <a:endParaRPr lang="en-US"/>
          </a:p>
        </p:txBody>
      </p:sp>
      <p:sp>
        <p:nvSpPr>
          <p:cNvPr id="547842" name="Rectangle 2"/>
          <p:cNvSpPr>
            <a:spLocks noGrp="1" noChangeArrowheads="1"/>
          </p:cNvSpPr>
          <p:nvPr>
            <p:ph type="title"/>
          </p:nvPr>
        </p:nvSpPr>
        <p:spPr/>
        <p:txBody>
          <a:bodyPr/>
          <a:lstStyle/>
          <a:p>
            <a:r>
              <a:rPr lang="en-US"/>
              <a:t>What Are PTAs?</a:t>
            </a:r>
          </a:p>
        </p:txBody>
      </p:sp>
      <p:sp>
        <p:nvSpPr>
          <p:cNvPr id="547843" name="Rectangle 3"/>
          <p:cNvSpPr>
            <a:spLocks noGrp="1" noChangeArrowheads="1"/>
          </p:cNvSpPr>
          <p:nvPr>
            <p:ph type="body" idx="1"/>
          </p:nvPr>
        </p:nvSpPr>
        <p:spPr>
          <a:xfrm>
            <a:off x="457200" y="1600200"/>
            <a:ext cx="8229600" cy="4953000"/>
          </a:xfrm>
        </p:spPr>
        <p:txBody>
          <a:bodyPr/>
          <a:lstStyle/>
          <a:p>
            <a:r>
              <a:rPr lang="en-US" dirty="0"/>
              <a:t>In WTO (and GATT), the MFN principle would prohibit this</a:t>
            </a:r>
          </a:p>
          <a:p>
            <a:pPr lvl="1"/>
            <a:r>
              <a:rPr lang="en-US" dirty="0"/>
              <a:t>All members are supposed to be charged a country’s MFN (Most Favored Nation) tariff</a:t>
            </a:r>
          </a:p>
          <a:p>
            <a:pPr lvl="1"/>
            <a:r>
              <a:rPr lang="en-US" dirty="0"/>
              <a:t>However, some exceptions are explicitly permitted in rules of GATT &amp; WTO</a:t>
            </a:r>
          </a:p>
          <a:p>
            <a:pPr lvl="1"/>
            <a:endParaRPr lang="en-US" dirty="0"/>
          </a:p>
          <a:p>
            <a:pPr lvl="2">
              <a:buFontTx/>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7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7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7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77891EAE-6F77-4C49-BADC-49E8A93DE2B3}" type="slidenum">
              <a:rPr lang="en-US"/>
              <a:pPr/>
              <a:t>16</a:t>
            </a:fld>
            <a:endParaRPr lang="en-US"/>
          </a:p>
        </p:txBody>
      </p:sp>
      <p:sp>
        <p:nvSpPr>
          <p:cNvPr id="65538" name="Rectangle 2"/>
          <p:cNvSpPr>
            <a:spLocks noGrp="1" noChangeArrowheads="1"/>
          </p:cNvSpPr>
          <p:nvPr>
            <p:ph type="title"/>
          </p:nvPr>
        </p:nvSpPr>
        <p:spPr/>
        <p:txBody>
          <a:bodyPr/>
          <a:lstStyle/>
          <a:p>
            <a:r>
              <a:rPr lang="en-US" sz="4000"/>
              <a:t>Outline: Preferential Trading Arrangements and the NAFTA</a:t>
            </a:r>
          </a:p>
        </p:txBody>
      </p:sp>
      <p:sp>
        <p:nvSpPr>
          <p:cNvPr id="65539" name="Rectangle 3"/>
          <p:cNvSpPr>
            <a:spLocks noGrp="1" noChangeArrowheads="1"/>
          </p:cNvSpPr>
          <p:nvPr>
            <p:ph type="body" idx="1"/>
          </p:nvPr>
        </p:nvSpPr>
        <p:spPr>
          <a:xfrm>
            <a:off x="457200" y="1600200"/>
            <a:ext cx="8229600" cy="4724400"/>
          </a:xfrm>
        </p:spPr>
        <p:txBody>
          <a:bodyPr/>
          <a:lstStyle/>
          <a:p>
            <a:pPr>
              <a:lnSpc>
                <a:spcPct val="80000"/>
              </a:lnSpc>
            </a:pPr>
            <a:r>
              <a:rPr lang="en-US" sz="2400" dirty="0">
                <a:solidFill>
                  <a:srgbClr val="BFBFBF"/>
                </a:solidFill>
              </a:rPr>
              <a:t>What Are PTAs?</a:t>
            </a:r>
          </a:p>
          <a:p>
            <a:pPr>
              <a:lnSpc>
                <a:spcPct val="80000"/>
              </a:lnSpc>
            </a:pPr>
            <a:r>
              <a:rPr lang="en-US" sz="2400" dirty="0"/>
              <a:t>Examples</a:t>
            </a:r>
          </a:p>
          <a:p>
            <a:pPr lvl="1">
              <a:lnSpc>
                <a:spcPct val="80000"/>
              </a:lnSpc>
            </a:pPr>
            <a:r>
              <a:rPr lang="en-US" sz="2000" dirty="0"/>
              <a:t>European Union (EU)</a:t>
            </a:r>
          </a:p>
          <a:p>
            <a:pPr lvl="1">
              <a:lnSpc>
                <a:spcPct val="80000"/>
              </a:lnSpc>
            </a:pPr>
            <a:r>
              <a:rPr lang="en-US" sz="2000" dirty="0"/>
              <a:t>North American Free Trade Agreement (NAFTA)</a:t>
            </a:r>
          </a:p>
          <a:p>
            <a:pPr>
              <a:lnSpc>
                <a:spcPct val="80000"/>
              </a:lnSpc>
            </a:pPr>
            <a:r>
              <a:rPr lang="en-US" sz="2400" dirty="0">
                <a:solidFill>
                  <a:srgbClr val="BFBFBF"/>
                </a:solidFill>
              </a:rPr>
              <a:t>Effects of PTAs</a:t>
            </a:r>
          </a:p>
          <a:p>
            <a:pPr lvl="1">
              <a:lnSpc>
                <a:spcPct val="80000"/>
              </a:lnSpc>
            </a:pPr>
            <a:r>
              <a:rPr lang="en-US" sz="2000" dirty="0">
                <a:solidFill>
                  <a:srgbClr val="BFBFBF"/>
                </a:solidFill>
              </a:rPr>
              <a:t>Not the Same as Free Trade</a:t>
            </a:r>
          </a:p>
          <a:p>
            <a:pPr lvl="2">
              <a:lnSpc>
                <a:spcPct val="80000"/>
              </a:lnSpc>
            </a:pPr>
            <a:r>
              <a:rPr lang="en-US" sz="1800" dirty="0">
                <a:solidFill>
                  <a:srgbClr val="BFBFBF"/>
                </a:solidFill>
              </a:rPr>
              <a:t>Trade Creation</a:t>
            </a:r>
          </a:p>
          <a:p>
            <a:pPr lvl="2">
              <a:lnSpc>
                <a:spcPct val="80000"/>
              </a:lnSpc>
            </a:pPr>
            <a:r>
              <a:rPr lang="en-US" sz="1800" dirty="0">
                <a:solidFill>
                  <a:srgbClr val="BFBFBF"/>
                </a:solidFill>
              </a:rPr>
              <a:t>Trade Diversion</a:t>
            </a:r>
          </a:p>
          <a:p>
            <a:pPr lvl="1">
              <a:lnSpc>
                <a:spcPct val="80000"/>
              </a:lnSpc>
            </a:pPr>
            <a:r>
              <a:rPr lang="en-US" sz="2000" dirty="0">
                <a:solidFill>
                  <a:srgbClr val="BFBFBF"/>
                </a:solidFill>
              </a:rPr>
              <a:t>Market Diagram Illustration</a:t>
            </a:r>
          </a:p>
          <a:p>
            <a:pPr>
              <a:lnSpc>
                <a:spcPct val="80000"/>
              </a:lnSpc>
            </a:pPr>
            <a:r>
              <a:rPr lang="en-US" sz="2400" dirty="0">
                <a:solidFill>
                  <a:srgbClr val="BFBFBF"/>
                </a:solidFill>
              </a:rPr>
              <a:t>NAFTA</a:t>
            </a:r>
          </a:p>
          <a:p>
            <a:pPr lvl="1">
              <a:lnSpc>
                <a:spcPct val="80000"/>
              </a:lnSpc>
            </a:pPr>
            <a:r>
              <a:rPr lang="en-US" sz="2000" dirty="0">
                <a:solidFill>
                  <a:srgbClr val="BFBFBF"/>
                </a:solidFill>
              </a:rPr>
              <a:t>History</a:t>
            </a:r>
          </a:p>
          <a:p>
            <a:pPr lvl="1">
              <a:lnSpc>
                <a:spcPct val="80000"/>
              </a:lnSpc>
            </a:pPr>
            <a:r>
              <a:rPr lang="en-US" sz="2000" dirty="0">
                <a:solidFill>
                  <a:srgbClr val="BFBFBF"/>
                </a:solidFill>
              </a:rPr>
              <a:t>Analysis</a:t>
            </a:r>
          </a:p>
          <a:p>
            <a:pPr lvl="1">
              <a:lnSpc>
                <a:spcPct val="80000"/>
              </a:lnSpc>
            </a:pPr>
            <a:r>
              <a:rPr lang="en-US" sz="2000" dirty="0">
                <a:solidFill>
                  <a:srgbClr val="BFBFBF"/>
                </a:solidFill>
              </a:rPr>
              <a:t>What Happened?</a:t>
            </a:r>
          </a:p>
          <a:p>
            <a:pPr>
              <a:lnSpc>
                <a:spcPct val="80000"/>
              </a:lnSpc>
            </a:pPr>
            <a:r>
              <a:rPr lang="en-US" sz="2400" dirty="0">
                <a:solidFill>
                  <a:schemeClr val="bg1">
                    <a:lumMod val="75000"/>
                  </a:schemeClr>
                </a:solidFill>
              </a:rPr>
              <a:t>NAFTA Renegotiation</a:t>
            </a:r>
            <a:r>
              <a:rPr lang="en-US" sz="2400" dirty="0"/>
              <a:t> </a:t>
            </a:r>
            <a:r>
              <a:rPr lang="en-US" sz="2400" dirty="0">
                <a:solidFill>
                  <a:schemeClr val="bg1">
                    <a:lumMod val="75000"/>
                  </a:schemeClr>
                </a:solidFill>
              </a:rPr>
              <a:t>and USMCA</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656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F31A7808-F8C6-914A-A190-4E96BC7A0DD5}" type="slidenum">
              <a:rPr lang="en-US"/>
              <a:pPr/>
              <a:t>17</a:t>
            </a:fld>
            <a:endParaRPr lang="en-US"/>
          </a:p>
        </p:txBody>
      </p:sp>
      <p:sp>
        <p:nvSpPr>
          <p:cNvPr id="490498" name="Rectangle 2"/>
          <p:cNvSpPr>
            <a:spLocks noGrp="1" noChangeArrowheads="1"/>
          </p:cNvSpPr>
          <p:nvPr>
            <p:ph type="title"/>
          </p:nvPr>
        </p:nvSpPr>
        <p:spPr/>
        <p:txBody>
          <a:bodyPr/>
          <a:lstStyle/>
          <a:p>
            <a:r>
              <a:rPr lang="en-US"/>
              <a:t>Examples of Legal PTAs</a:t>
            </a:r>
          </a:p>
        </p:txBody>
      </p:sp>
      <p:sp>
        <p:nvSpPr>
          <p:cNvPr id="490499" name="Rectangle 3"/>
          <p:cNvSpPr>
            <a:spLocks noGrp="1" noChangeArrowheads="1"/>
          </p:cNvSpPr>
          <p:nvPr>
            <p:ph type="body" idx="1"/>
          </p:nvPr>
        </p:nvSpPr>
        <p:spPr/>
        <p:txBody>
          <a:bodyPr/>
          <a:lstStyle/>
          <a:p>
            <a:pPr>
              <a:lnSpc>
                <a:spcPct val="90000"/>
              </a:lnSpc>
              <a:buFontTx/>
              <a:buNone/>
            </a:pPr>
            <a:r>
              <a:rPr lang="en-US" sz="2800" dirty="0"/>
              <a:t>Permitted by WTO:</a:t>
            </a:r>
          </a:p>
          <a:p>
            <a:pPr>
              <a:lnSpc>
                <a:spcPct val="90000"/>
              </a:lnSpc>
            </a:pPr>
            <a:r>
              <a:rPr lang="en-US" sz="2800" dirty="0"/>
              <a:t>Free Trade Areas (</a:t>
            </a:r>
            <a:r>
              <a:rPr lang="en-US" sz="2800" dirty="0" err="1"/>
              <a:t>FTAs</a:t>
            </a:r>
            <a:r>
              <a:rPr lang="en-US" sz="2800" dirty="0"/>
              <a:t>)</a:t>
            </a:r>
          </a:p>
          <a:p>
            <a:pPr lvl="1">
              <a:lnSpc>
                <a:spcPct val="90000"/>
              </a:lnSpc>
            </a:pPr>
            <a:r>
              <a:rPr lang="en-US" sz="2400" dirty="0"/>
              <a:t>Members have zero tariffs against each other on essentially everything (also Customs Unions and Common Markets, which include </a:t>
            </a:r>
            <a:r>
              <a:rPr lang="en-US" sz="2400" dirty="0" err="1"/>
              <a:t>FTAs</a:t>
            </a:r>
            <a:r>
              <a:rPr lang="en-US" sz="2400" dirty="0"/>
              <a:t>)</a:t>
            </a:r>
          </a:p>
          <a:p>
            <a:pPr>
              <a:lnSpc>
                <a:spcPct val="90000"/>
              </a:lnSpc>
            </a:pPr>
            <a:r>
              <a:rPr lang="en-US" sz="2800" dirty="0"/>
              <a:t>GSP = Generalized System of Preferences</a:t>
            </a:r>
          </a:p>
          <a:p>
            <a:pPr lvl="1">
              <a:lnSpc>
                <a:spcPct val="90000"/>
              </a:lnSpc>
            </a:pPr>
            <a:r>
              <a:rPr lang="en-US" sz="2400" dirty="0"/>
              <a:t>Developed countries have lower (not usually zero) tariffs on some goods from developing countries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0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0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0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0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04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4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F31A7808-F8C6-914A-A190-4E96BC7A0DD5}" type="slidenum">
              <a:rPr lang="en-US"/>
              <a:pPr/>
              <a:t>18</a:t>
            </a:fld>
            <a:endParaRPr lang="en-US"/>
          </a:p>
        </p:txBody>
      </p:sp>
      <p:sp>
        <p:nvSpPr>
          <p:cNvPr id="490498" name="Rectangle 2"/>
          <p:cNvSpPr>
            <a:spLocks noGrp="1" noChangeArrowheads="1"/>
          </p:cNvSpPr>
          <p:nvPr>
            <p:ph type="title"/>
          </p:nvPr>
        </p:nvSpPr>
        <p:spPr/>
        <p:txBody>
          <a:bodyPr/>
          <a:lstStyle/>
          <a:p>
            <a:r>
              <a:rPr lang="en-US"/>
              <a:t>Examples of Legal PTAs</a:t>
            </a:r>
          </a:p>
        </p:txBody>
      </p:sp>
      <p:sp>
        <p:nvSpPr>
          <p:cNvPr id="490499" name="Rectangle 3"/>
          <p:cNvSpPr>
            <a:spLocks noGrp="1" noChangeArrowheads="1"/>
          </p:cNvSpPr>
          <p:nvPr>
            <p:ph type="body" idx="1"/>
          </p:nvPr>
        </p:nvSpPr>
        <p:spPr/>
        <p:txBody>
          <a:bodyPr/>
          <a:lstStyle/>
          <a:p>
            <a:pPr>
              <a:lnSpc>
                <a:spcPct val="90000"/>
              </a:lnSpc>
              <a:buFontTx/>
              <a:buNone/>
            </a:pPr>
            <a:r>
              <a:rPr lang="en-US" sz="2800" dirty="0"/>
              <a:t>Permitted by WTO:</a:t>
            </a:r>
          </a:p>
          <a:p>
            <a:pPr>
              <a:lnSpc>
                <a:spcPct val="90000"/>
              </a:lnSpc>
            </a:pPr>
            <a:r>
              <a:rPr lang="en-US" sz="2800" dirty="0"/>
              <a:t>Also</a:t>
            </a:r>
          </a:p>
          <a:p>
            <a:pPr lvl="1">
              <a:lnSpc>
                <a:spcPct val="90000"/>
              </a:lnSpc>
            </a:pPr>
            <a:r>
              <a:rPr lang="en-US" sz="2400" dirty="0"/>
              <a:t>Anti Dumping Duties (higher tariff against some than against others)</a:t>
            </a:r>
          </a:p>
          <a:p>
            <a:pPr lvl="1">
              <a:lnSpc>
                <a:spcPct val="90000"/>
              </a:lnSpc>
            </a:pPr>
            <a:r>
              <a:rPr lang="en-US" sz="2400" dirty="0"/>
              <a:t>Countervailing Duties (ditto)</a:t>
            </a:r>
          </a:p>
          <a:p>
            <a:pPr lvl="1">
              <a:lnSpc>
                <a:spcPct val="90000"/>
              </a:lnSpc>
            </a:pPr>
            <a:r>
              <a:rPr lang="en-US" sz="2400" dirty="0"/>
              <a:t>Note: “safeguards” tariffs are also permitted, </a:t>
            </a:r>
          </a:p>
          <a:p>
            <a:pPr lvl="2">
              <a:lnSpc>
                <a:spcPct val="90000"/>
              </a:lnSpc>
            </a:pPr>
            <a:r>
              <a:rPr lang="en-US" sz="2000" dirty="0"/>
              <a:t>But they are </a:t>
            </a:r>
            <a:r>
              <a:rPr lang="en-US" sz="2000" u="sng" dirty="0"/>
              <a:t>not</a:t>
            </a:r>
            <a:r>
              <a:rPr lang="en-US" sz="2000" dirty="0"/>
              <a:t> normally PTAs; they are supposed to be nondiscriminatory</a:t>
            </a:r>
          </a:p>
        </p:txBody>
      </p:sp>
    </p:spTree>
    <p:extLst>
      <p:ext uri="{BB962C8B-B14F-4D97-AF65-F5344CB8AC3E}">
        <p14:creationId xmlns:p14="http://schemas.microsoft.com/office/powerpoint/2010/main" val="48992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04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04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04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04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049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0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49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9B46A9B3-37BF-8942-BE41-82EA77A63D6A}" type="slidenum">
              <a:rPr lang="en-US"/>
              <a:pPr/>
              <a:t>19</a:t>
            </a:fld>
            <a:endParaRPr lang="en-US"/>
          </a:p>
        </p:txBody>
      </p:sp>
      <p:sp>
        <p:nvSpPr>
          <p:cNvPr id="491522" name="Rectangle 2"/>
          <p:cNvSpPr>
            <a:spLocks noGrp="1" noChangeArrowheads="1"/>
          </p:cNvSpPr>
          <p:nvPr>
            <p:ph type="title"/>
          </p:nvPr>
        </p:nvSpPr>
        <p:spPr/>
        <p:txBody>
          <a:bodyPr/>
          <a:lstStyle/>
          <a:p>
            <a:r>
              <a:rPr lang="en-US"/>
              <a:t>Examples of PTAs</a:t>
            </a:r>
          </a:p>
        </p:txBody>
      </p:sp>
      <p:sp>
        <p:nvSpPr>
          <p:cNvPr id="491523" name="Rectangle 3"/>
          <p:cNvSpPr>
            <a:spLocks noGrp="1" noChangeArrowheads="1"/>
          </p:cNvSpPr>
          <p:nvPr>
            <p:ph type="body" idx="1"/>
          </p:nvPr>
        </p:nvSpPr>
        <p:spPr/>
        <p:txBody>
          <a:bodyPr/>
          <a:lstStyle/>
          <a:p>
            <a:r>
              <a:rPr lang="en-US" dirty="0"/>
              <a:t>Variations on </a:t>
            </a:r>
            <a:r>
              <a:rPr lang="en-US" dirty="0" err="1"/>
              <a:t>FTAs</a:t>
            </a:r>
            <a:endParaRPr lang="en-US" dirty="0"/>
          </a:p>
          <a:p>
            <a:pPr lvl="1"/>
            <a:r>
              <a:rPr lang="en-US" dirty="0"/>
              <a:t>FTA:  </a:t>
            </a:r>
          </a:p>
          <a:p>
            <a:pPr lvl="2"/>
            <a:r>
              <a:rPr lang="en-US" dirty="0"/>
              <a:t>Two or more countries set zero tariffs on all (or almost all) imports from each other</a:t>
            </a:r>
          </a:p>
          <a:p>
            <a:pPr lvl="2"/>
            <a:r>
              <a:rPr lang="en-US" dirty="0"/>
              <a:t>Keeping their old (presumably different) tariffs against outside countries</a:t>
            </a:r>
          </a:p>
          <a:p>
            <a:pPr lvl="2"/>
            <a:r>
              <a:rPr lang="en-US" dirty="0"/>
              <a:t>Must include “rules of origin” (</a:t>
            </a:r>
            <a:r>
              <a:rPr lang="en-US" dirty="0" err="1"/>
              <a:t>ROOs</a:t>
            </a:r>
            <a:r>
              <a:rPr lang="en-US" dirty="0"/>
              <a:t>)</a:t>
            </a:r>
          </a:p>
          <a:p>
            <a:pPr lvl="3"/>
            <a:r>
              <a:rPr lang="en-US" dirty="0"/>
              <a:t>ROO = criteria that must be met, regarding location of production, for a good to cross a border tariff-free within the FTA</a:t>
            </a:r>
          </a:p>
          <a:p>
            <a:pPr lvl="3"/>
            <a:r>
              <a:rPr lang="en-US" dirty="0"/>
              <a:t>Otherwise, all trade would enter through lowest-tariff country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15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15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2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CABE-61B7-C14E-8260-A3AC341E3A8A}"/>
              </a:ext>
            </a:extLst>
          </p:cNvPr>
          <p:cNvSpPr>
            <a:spLocks noGrp="1"/>
          </p:cNvSpPr>
          <p:nvPr>
            <p:ph type="title"/>
          </p:nvPr>
        </p:nvSpPr>
        <p:spPr/>
        <p:txBody>
          <a:bodyPr/>
          <a:lstStyle/>
          <a:p>
            <a:r>
              <a:rPr lang="en-US" dirty="0"/>
              <a:t>News:  Nov 11-17</a:t>
            </a:r>
          </a:p>
        </p:txBody>
      </p:sp>
      <p:sp>
        <p:nvSpPr>
          <p:cNvPr id="3" name="Content Placeholder 2">
            <a:extLst>
              <a:ext uri="{FF2B5EF4-FFF2-40B4-BE49-F238E27FC236}">
                <a16:creationId xmlns:a16="http://schemas.microsoft.com/office/drawing/2014/main" id="{CE4DFE9C-2833-6B4E-BE3E-742D1C68AE8D}"/>
              </a:ext>
            </a:extLst>
          </p:cNvPr>
          <p:cNvSpPr>
            <a:spLocks noGrp="1"/>
          </p:cNvSpPr>
          <p:nvPr>
            <p:ph idx="1"/>
          </p:nvPr>
        </p:nvSpPr>
        <p:spPr/>
        <p:txBody>
          <a:bodyPr/>
          <a:lstStyle/>
          <a:p>
            <a:r>
              <a:rPr lang="en-US" sz="1200" dirty="0"/>
              <a:t>Currency news -- FT: </a:t>
            </a:r>
            <a:r>
              <a:rPr lang="en-US" sz="1200" dirty="0">
                <a:hlinkClick r:id="rId2"/>
              </a:rPr>
              <a:t>11/12</a:t>
            </a:r>
            <a:r>
              <a:rPr lang="en-US" sz="1200" dirty="0"/>
              <a:t> | </a:t>
            </a:r>
            <a:r>
              <a:rPr lang="en-US" sz="1200" dirty="0">
                <a:hlinkClick r:id="rId3"/>
              </a:rPr>
              <a:t>Canvas</a:t>
            </a:r>
            <a:r>
              <a:rPr lang="en-US" sz="1200" dirty="0"/>
              <a:t> | WSJ: </a:t>
            </a:r>
            <a:r>
              <a:rPr lang="en-US" sz="1200" dirty="0">
                <a:hlinkClick r:id="rId4"/>
              </a:rPr>
              <a:t>11/13</a:t>
            </a:r>
            <a:r>
              <a:rPr lang="en-US" sz="1200" dirty="0"/>
              <a:t> | </a:t>
            </a:r>
            <a:r>
              <a:rPr lang="en-US" sz="1200" dirty="0">
                <a:hlinkClick r:id="rId5"/>
              </a:rPr>
              <a:t>Canvas</a:t>
            </a:r>
            <a:r>
              <a:rPr lang="en-US" sz="1200" dirty="0"/>
              <a:t> | WSJ: </a:t>
            </a:r>
            <a:r>
              <a:rPr lang="en-US" sz="1200" dirty="0">
                <a:hlinkClick r:id="rId6"/>
              </a:rPr>
              <a:t>11/14</a:t>
            </a:r>
            <a:r>
              <a:rPr lang="en-US" sz="1200" dirty="0"/>
              <a:t> | </a:t>
            </a:r>
            <a:r>
              <a:rPr lang="en-US" sz="1200" dirty="0">
                <a:hlinkClick r:id="rId7"/>
              </a:rPr>
              <a:t>Canvas</a:t>
            </a:r>
            <a:r>
              <a:rPr lang="en-US" sz="1200" dirty="0"/>
              <a:t> </a:t>
            </a:r>
          </a:p>
          <a:p>
            <a:pPr lvl="1"/>
            <a:r>
              <a:rPr lang="en-US" sz="1200" dirty="0"/>
              <a:t>Chile's peso fell nearly 5% to its lowest level in history on Nov 12, responding to widespread protests against the government. Protests were initially prompted by a 3% increase in metro fares that has since been suspended. </a:t>
            </a:r>
          </a:p>
          <a:p>
            <a:pPr lvl="1"/>
            <a:r>
              <a:rPr lang="en-US" sz="1200" dirty="0"/>
              <a:t>Sweden's krona continues to perform worse than most other major currencies. In response, Sweden's central bank will soon cease using negative interest rates. </a:t>
            </a:r>
          </a:p>
          <a:p>
            <a:pPr lvl="1"/>
            <a:r>
              <a:rPr lang="en-US" sz="1200" dirty="0"/>
              <a:t>Currencies of Latin America are continuing to depreciate. Chile's peso continued to slide, along with Colombia's peso, and Brazil's real. There are also concerns about the currencies of Argentina, Bolivia, and Mexico. </a:t>
            </a:r>
          </a:p>
          <a:p>
            <a:r>
              <a:rPr lang="en-US" sz="1200" dirty="0"/>
              <a:t>China removes ban on US chicken -- WSJ: </a:t>
            </a:r>
            <a:r>
              <a:rPr lang="en-US" sz="1200" dirty="0">
                <a:hlinkClick r:id="rId8"/>
              </a:rPr>
              <a:t>11/14</a:t>
            </a:r>
            <a:r>
              <a:rPr lang="en-US" sz="1200" dirty="0"/>
              <a:t> | </a:t>
            </a:r>
            <a:r>
              <a:rPr lang="en-US" sz="1200" dirty="0">
                <a:hlinkClick r:id="rId9"/>
              </a:rPr>
              <a:t>Canvas</a:t>
            </a:r>
            <a:r>
              <a:rPr lang="en-US" sz="1200" dirty="0"/>
              <a:t> | AP: </a:t>
            </a:r>
            <a:r>
              <a:rPr lang="en-US" sz="1200" dirty="0">
                <a:hlinkClick r:id="rId10"/>
              </a:rPr>
              <a:t>11/14</a:t>
            </a:r>
            <a:r>
              <a:rPr lang="en-US" sz="1200" dirty="0"/>
              <a:t> | Reuters: </a:t>
            </a:r>
            <a:r>
              <a:rPr lang="en-US" sz="1200" dirty="0">
                <a:hlinkClick r:id="rId11"/>
              </a:rPr>
              <a:t>11/14</a:t>
            </a:r>
            <a:r>
              <a:rPr lang="en-US" sz="1200" dirty="0"/>
              <a:t> </a:t>
            </a:r>
          </a:p>
          <a:p>
            <a:pPr lvl="1"/>
            <a:r>
              <a:rPr lang="en-US" sz="1200" dirty="0"/>
              <a:t>China banned imports of American poultry in 2015, following an outbreak of avian influenza. The US has now been free of avian influenza for over 2 years. </a:t>
            </a:r>
          </a:p>
          <a:p>
            <a:pPr lvl="1"/>
            <a:r>
              <a:rPr lang="en-US" sz="1200" dirty="0"/>
              <a:t>As part of the current China-US trade talks, China is now lifting the ban, effective immediately. </a:t>
            </a:r>
          </a:p>
          <a:p>
            <a:pPr lvl="1"/>
            <a:r>
              <a:rPr lang="en-US" sz="1200" dirty="0"/>
              <a:t>The US is now expected to export $1-2 billion of chicken, including $1 billion of chicken feet. </a:t>
            </a:r>
          </a:p>
          <a:p>
            <a:r>
              <a:rPr lang="en-US" sz="1200" dirty="0"/>
              <a:t>Trade war effects -- FT: </a:t>
            </a:r>
            <a:r>
              <a:rPr lang="en-US" sz="1200" dirty="0">
                <a:hlinkClick r:id="rId12"/>
              </a:rPr>
              <a:t>11/10</a:t>
            </a:r>
            <a:r>
              <a:rPr lang="en-US" sz="1200" dirty="0"/>
              <a:t> | </a:t>
            </a:r>
            <a:r>
              <a:rPr lang="en-US" sz="1200" dirty="0">
                <a:hlinkClick r:id="rId13"/>
              </a:rPr>
              <a:t>Canvas</a:t>
            </a:r>
            <a:r>
              <a:rPr lang="en-US" sz="1200" dirty="0"/>
              <a:t> | FT: </a:t>
            </a:r>
            <a:r>
              <a:rPr lang="en-US" sz="1200" dirty="0">
                <a:hlinkClick r:id="rId14"/>
              </a:rPr>
              <a:t>11/12</a:t>
            </a:r>
            <a:r>
              <a:rPr lang="en-US" sz="1200" dirty="0"/>
              <a:t> | </a:t>
            </a:r>
            <a:r>
              <a:rPr lang="en-US" sz="1200" dirty="0">
                <a:hlinkClick r:id="rId15"/>
              </a:rPr>
              <a:t>Canvas</a:t>
            </a:r>
            <a:r>
              <a:rPr lang="en-US" sz="1200" dirty="0"/>
              <a:t> | WSJ: </a:t>
            </a:r>
            <a:r>
              <a:rPr lang="en-US" sz="1200" dirty="0">
                <a:hlinkClick r:id="rId16"/>
              </a:rPr>
              <a:t>11/13</a:t>
            </a:r>
            <a:r>
              <a:rPr lang="en-US" sz="1200" dirty="0"/>
              <a:t> | </a:t>
            </a:r>
            <a:r>
              <a:rPr lang="en-US" sz="1200" dirty="0">
                <a:hlinkClick r:id="rId17"/>
              </a:rPr>
              <a:t>Canvas</a:t>
            </a:r>
            <a:r>
              <a:rPr lang="en-US" sz="1200" dirty="0"/>
              <a:t> </a:t>
            </a:r>
          </a:p>
          <a:p>
            <a:pPr lvl="1"/>
            <a:r>
              <a:rPr lang="en-US" sz="1200" dirty="0"/>
              <a:t>Stock market prices world-wide have done worse for sectors most exposed to the trade war: cars, metals, technology, and telecoms. </a:t>
            </a:r>
          </a:p>
          <a:p>
            <a:pPr lvl="1"/>
            <a:r>
              <a:rPr lang="en-US" sz="1200" dirty="0"/>
              <a:t>US manufacturing has been hurt more than China's manufacturing. This is seen in the decline in the last year of the PMI (Purchasing Managers Index) in the US, while China's PMI has remained steady. </a:t>
            </a:r>
          </a:p>
          <a:p>
            <a:pPr lvl="1"/>
            <a:r>
              <a:rPr lang="en-US" sz="1200" dirty="0"/>
              <a:t>Particular markets have been disrupted. Most recently reported were: lobsters and bourbon. US lobster exports to China have been "hammered" by China's 25% tariff (but many lobsters now reach China through Canada). Kentucky bourbon has been hit by the EU's 25% tariff in retaliation for US tariffs on steel and aluminum. </a:t>
            </a:r>
          </a:p>
          <a:p>
            <a:endParaRPr lang="en-US" dirty="0"/>
          </a:p>
        </p:txBody>
      </p:sp>
      <p:sp>
        <p:nvSpPr>
          <p:cNvPr id="4" name="Footer Placeholder 3">
            <a:extLst>
              <a:ext uri="{FF2B5EF4-FFF2-40B4-BE49-F238E27FC236}">
                <a16:creationId xmlns:a16="http://schemas.microsoft.com/office/drawing/2014/main" id="{6DEC692E-8CCB-1542-8D13-077460554AD6}"/>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26769515-B229-E54E-A009-1AAC59F4A570}"/>
              </a:ext>
            </a:extLst>
          </p:cNvPr>
          <p:cNvSpPr>
            <a:spLocks noGrp="1"/>
          </p:cNvSpPr>
          <p:nvPr>
            <p:ph type="sldNum" sz="quarter" idx="12"/>
          </p:nvPr>
        </p:nvSpPr>
        <p:spPr/>
        <p:txBody>
          <a:bodyPr/>
          <a:lstStyle/>
          <a:p>
            <a:fld id="{04FBE729-68BC-124E-93D5-51325DCE5D15}" type="slidenum">
              <a:rPr lang="en-US" smtClean="0"/>
              <a:pPr/>
              <a:t>2</a:t>
            </a:fld>
            <a:endParaRPr lang="en-US"/>
          </a:p>
        </p:txBody>
      </p:sp>
    </p:spTree>
    <p:extLst>
      <p:ext uri="{BB962C8B-B14F-4D97-AF65-F5344CB8AC3E}">
        <p14:creationId xmlns:p14="http://schemas.microsoft.com/office/powerpoint/2010/main" val="2073212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37A92342-7E0E-B848-AC4C-7C42E39CC346}" type="slidenum">
              <a:rPr lang="en-US"/>
              <a:pPr/>
              <a:t>20</a:t>
            </a:fld>
            <a:endParaRPr lang="en-US"/>
          </a:p>
        </p:txBody>
      </p:sp>
      <p:sp>
        <p:nvSpPr>
          <p:cNvPr id="492546" name="Rectangle 2"/>
          <p:cNvSpPr>
            <a:spLocks noGrp="1" noChangeArrowheads="1"/>
          </p:cNvSpPr>
          <p:nvPr>
            <p:ph type="title"/>
          </p:nvPr>
        </p:nvSpPr>
        <p:spPr/>
        <p:txBody>
          <a:bodyPr/>
          <a:lstStyle/>
          <a:p>
            <a:r>
              <a:rPr lang="en-US"/>
              <a:t>Examples of PTAs</a:t>
            </a:r>
          </a:p>
        </p:txBody>
      </p:sp>
      <p:sp>
        <p:nvSpPr>
          <p:cNvPr id="492547" name="Rectangle 3"/>
          <p:cNvSpPr>
            <a:spLocks noGrp="1" noChangeArrowheads="1"/>
          </p:cNvSpPr>
          <p:nvPr>
            <p:ph type="body" idx="1"/>
          </p:nvPr>
        </p:nvSpPr>
        <p:spPr/>
        <p:txBody>
          <a:bodyPr/>
          <a:lstStyle/>
          <a:p>
            <a:r>
              <a:rPr lang="en-US" dirty="0"/>
              <a:t>Variations on FTAs</a:t>
            </a:r>
          </a:p>
          <a:p>
            <a:pPr lvl="1"/>
            <a:r>
              <a:rPr lang="en-US" dirty="0"/>
              <a:t>Customs Union (CU)</a:t>
            </a:r>
          </a:p>
          <a:p>
            <a:pPr lvl="2">
              <a:buFontTx/>
              <a:buNone/>
            </a:pPr>
            <a:r>
              <a:rPr lang="en-US" dirty="0"/>
              <a:t>= FTA + Common External Tariffs (on each good)</a:t>
            </a:r>
          </a:p>
          <a:p>
            <a:pPr lvl="2">
              <a:buFontTx/>
              <a:buNone/>
            </a:pPr>
            <a:r>
              <a:rPr lang="en-US" dirty="0"/>
              <a:t>    (no need for ROOs)</a:t>
            </a:r>
          </a:p>
          <a:p>
            <a:pPr lvl="1"/>
            <a:r>
              <a:rPr lang="en-US" dirty="0"/>
              <a:t>Common Market</a:t>
            </a:r>
          </a:p>
          <a:p>
            <a:pPr lvl="2">
              <a:buFontTx/>
              <a:buNone/>
            </a:pPr>
            <a:r>
              <a:rPr lang="en-US" dirty="0"/>
              <a:t>= CU + free movement of factors (capital and labor) among members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2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2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25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254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9254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2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2600914B-3C93-544E-B99F-2311351B60B8}" type="slidenum">
              <a:rPr lang="en-US"/>
              <a:pPr/>
              <a:t>21</a:t>
            </a:fld>
            <a:endParaRPr lang="en-US"/>
          </a:p>
        </p:txBody>
      </p:sp>
      <p:sp>
        <p:nvSpPr>
          <p:cNvPr id="493570" name="Rectangle 2"/>
          <p:cNvSpPr>
            <a:spLocks noGrp="1" noChangeArrowheads="1"/>
          </p:cNvSpPr>
          <p:nvPr>
            <p:ph type="title"/>
          </p:nvPr>
        </p:nvSpPr>
        <p:spPr/>
        <p:txBody>
          <a:bodyPr/>
          <a:lstStyle/>
          <a:p>
            <a:r>
              <a:rPr lang="en-US"/>
              <a:t>Examples of PTAs</a:t>
            </a:r>
          </a:p>
        </p:txBody>
      </p:sp>
      <p:sp>
        <p:nvSpPr>
          <p:cNvPr id="493571" name="Rectangle 3"/>
          <p:cNvSpPr>
            <a:spLocks noGrp="1" noChangeArrowheads="1"/>
          </p:cNvSpPr>
          <p:nvPr>
            <p:ph type="body" idx="1"/>
          </p:nvPr>
        </p:nvSpPr>
        <p:spPr>
          <a:xfrm>
            <a:off x="457200" y="1600200"/>
            <a:ext cx="8229600" cy="4800600"/>
          </a:xfrm>
        </p:spPr>
        <p:txBody>
          <a:bodyPr/>
          <a:lstStyle/>
          <a:p>
            <a:pPr>
              <a:lnSpc>
                <a:spcPct val="90000"/>
              </a:lnSpc>
            </a:pPr>
            <a:r>
              <a:rPr lang="en-US" sz="2800" dirty="0"/>
              <a:t>European Union (EU)</a:t>
            </a:r>
          </a:p>
          <a:p>
            <a:pPr lvl="1">
              <a:lnSpc>
                <a:spcPct val="90000"/>
              </a:lnSpc>
            </a:pPr>
            <a:r>
              <a:rPr lang="en-US" sz="2400" dirty="0"/>
              <a:t>A Customs Union</a:t>
            </a:r>
          </a:p>
          <a:p>
            <a:pPr lvl="2">
              <a:lnSpc>
                <a:spcPct val="90000"/>
              </a:lnSpc>
            </a:pPr>
            <a:r>
              <a:rPr lang="en-US" sz="2000" dirty="0"/>
              <a:t>Originally among 6 countries (France, Germany, Italy, Belgium, Netherlands, Luxembourg)</a:t>
            </a:r>
          </a:p>
          <a:p>
            <a:pPr lvl="2">
              <a:lnSpc>
                <a:spcPct val="90000"/>
              </a:lnSpc>
            </a:pPr>
            <a:r>
              <a:rPr lang="en-US" sz="2000" dirty="0"/>
              <a:t>Called, then, the “European Economic Community” (EEC)</a:t>
            </a:r>
          </a:p>
          <a:p>
            <a:pPr lvl="1">
              <a:lnSpc>
                <a:spcPct val="90000"/>
              </a:lnSpc>
            </a:pPr>
            <a:r>
              <a:rPr lang="en-US" sz="2400" dirty="0"/>
              <a:t>Later</a:t>
            </a:r>
          </a:p>
          <a:p>
            <a:pPr lvl="2">
              <a:lnSpc>
                <a:spcPct val="90000"/>
              </a:lnSpc>
            </a:pPr>
            <a:r>
              <a:rPr lang="en-US" sz="2000" dirty="0"/>
              <a:t>Became a Common Market</a:t>
            </a:r>
          </a:p>
          <a:p>
            <a:pPr lvl="2">
              <a:lnSpc>
                <a:spcPct val="90000"/>
              </a:lnSpc>
            </a:pPr>
            <a:r>
              <a:rPr lang="en-US" sz="2000" dirty="0"/>
              <a:t>Grew intermittently to 15 countries</a:t>
            </a:r>
          </a:p>
          <a:p>
            <a:pPr lvl="3">
              <a:lnSpc>
                <a:spcPct val="90000"/>
              </a:lnSpc>
            </a:pPr>
            <a:r>
              <a:rPr lang="en-US" sz="1800" dirty="0"/>
              <a:t>then, to 25 in 2004, to 27 in 2007</a:t>
            </a:r>
          </a:p>
          <a:p>
            <a:pPr lvl="3">
              <a:lnSpc>
                <a:spcPct val="90000"/>
              </a:lnSpc>
            </a:pPr>
            <a:r>
              <a:rPr lang="en-US" sz="1800" dirty="0"/>
              <a:t>and, in 2013, to 28 (adding Croatia)</a:t>
            </a:r>
          </a:p>
          <a:p>
            <a:pPr lvl="2">
              <a:lnSpc>
                <a:spcPct val="90000"/>
              </a:lnSpc>
            </a:pPr>
            <a:r>
              <a:rPr lang="en-US" sz="2000" dirty="0"/>
              <a:t>Changed name</a:t>
            </a:r>
          </a:p>
          <a:p>
            <a:pPr lvl="3">
              <a:lnSpc>
                <a:spcPct val="90000"/>
              </a:lnSpc>
            </a:pPr>
            <a:r>
              <a:rPr lang="en-US" sz="1800" dirty="0"/>
              <a:t>First to “European Community” (EC) </a:t>
            </a:r>
          </a:p>
          <a:p>
            <a:pPr lvl="3">
              <a:lnSpc>
                <a:spcPct val="90000"/>
              </a:lnSpc>
            </a:pPr>
            <a:r>
              <a:rPr lang="en-US" sz="1800" dirty="0"/>
              <a:t>Then later to “European Union”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3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35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35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35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35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35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3571">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3571">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3571">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93571">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3571">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35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3571"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18: PTAs</a:t>
            </a:r>
          </a:p>
        </p:txBody>
      </p:sp>
      <p:pic>
        <p:nvPicPr>
          <p:cNvPr id="2" name="Picture 1"/>
          <p:cNvPicPr>
            <a:picLocks noChangeAspect="1"/>
          </p:cNvPicPr>
          <p:nvPr/>
        </p:nvPicPr>
        <p:blipFill>
          <a:blip r:embed="rId3"/>
          <a:stretch>
            <a:fillRect/>
          </a:stretch>
        </p:blipFill>
        <p:spPr>
          <a:xfrm>
            <a:off x="3223750" y="0"/>
            <a:ext cx="5920250" cy="6858000"/>
          </a:xfrm>
          <a:prstGeom prst="rect">
            <a:avLst/>
          </a:prstGeom>
        </p:spPr>
      </p:pic>
      <p:sp>
        <p:nvSpPr>
          <p:cNvPr id="5" name="Slide Number Placeholder 4"/>
          <p:cNvSpPr>
            <a:spLocks noGrp="1"/>
          </p:cNvSpPr>
          <p:nvPr>
            <p:ph type="sldNum" sz="quarter" idx="12"/>
          </p:nvPr>
        </p:nvSpPr>
        <p:spPr/>
        <p:txBody>
          <a:bodyPr/>
          <a:lstStyle/>
          <a:p>
            <a:fld id="{BB30699D-D69B-704B-BA58-0B069A9F7FA8}" type="slidenum">
              <a:rPr lang="en-US" smtClean="0"/>
              <a:pPr/>
              <a:t>22</a:t>
            </a:fld>
            <a:endParaRPr lang="en-US"/>
          </a:p>
        </p:txBody>
      </p:sp>
      <p:sp>
        <p:nvSpPr>
          <p:cNvPr id="7" name="Title 1"/>
          <p:cNvSpPr>
            <a:spLocks noGrp="1"/>
          </p:cNvSpPr>
          <p:nvPr>
            <p:ph type="title"/>
          </p:nvPr>
        </p:nvSpPr>
        <p:spPr>
          <a:xfrm>
            <a:off x="0" y="0"/>
            <a:ext cx="3190672" cy="1476341"/>
          </a:xfrm>
        </p:spPr>
        <p:txBody>
          <a:bodyPr/>
          <a:lstStyle/>
          <a:p>
            <a:r>
              <a:rPr lang="en-US" sz="2800" dirty="0"/>
              <a:t>EU Members</a:t>
            </a:r>
          </a:p>
        </p:txBody>
      </p:sp>
      <p:graphicFrame>
        <p:nvGraphicFramePr>
          <p:cNvPr id="10" name="Table 9"/>
          <p:cNvGraphicFramePr>
            <a:graphicFrameLocks noGrp="1"/>
          </p:cNvGraphicFramePr>
          <p:nvPr>
            <p:extLst>
              <p:ext uri="{D42A27DB-BD31-4B8C-83A1-F6EECF244321}">
                <p14:modId xmlns:p14="http://schemas.microsoft.com/office/powerpoint/2010/main" val="877470617"/>
              </p:ext>
            </p:extLst>
          </p:nvPr>
        </p:nvGraphicFramePr>
        <p:xfrm>
          <a:off x="99871" y="945907"/>
          <a:ext cx="1363169" cy="6824980"/>
        </p:xfrm>
        <a:graphic>
          <a:graphicData uri="http://schemas.openxmlformats.org/drawingml/2006/table">
            <a:tbl>
              <a:tblPr>
                <a:tableStyleId>{5C22544A-7EE6-4342-B048-85BDC9FD1C3A}</a:tableStyleId>
              </a:tblPr>
              <a:tblGrid>
                <a:gridCol w="1363169">
                  <a:extLst>
                    <a:ext uri="{9D8B030D-6E8A-4147-A177-3AD203B41FA5}">
                      <a16:colId xmlns:a16="http://schemas.microsoft.com/office/drawing/2014/main" val="20000"/>
                    </a:ext>
                  </a:extLst>
                </a:gridCol>
              </a:tblGrid>
              <a:tr h="235811">
                <a:tc>
                  <a:txBody>
                    <a:bodyPr/>
                    <a:lstStyle/>
                    <a:p>
                      <a:pPr algn="l" fontAlgn="b"/>
                      <a:r>
                        <a:rPr lang="en-US" sz="1800" u="none" strike="noStrike">
                          <a:effectLst/>
                          <a:latin typeface="Calibri" charset="0"/>
                          <a:ea typeface="Calibri" charset="0"/>
                          <a:cs typeface="Calibri" charset="0"/>
                        </a:rPr>
                        <a:t>Austria</a:t>
                      </a:r>
                      <a:endParaRPr lang="en-US" sz="1800" b="0" i="0" u="none" strike="noStrike">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0"/>
                  </a:ext>
                </a:extLst>
              </a:tr>
              <a:tr h="911942">
                <a:tc>
                  <a:txBody>
                    <a:bodyPr/>
                    <a:lstStyle/>
                    <a:p>
                      <a:pPr algn="l" fontAlgn="b"/>
                      <a:r>
                        <a:rPr lang="en-US" sz="1800" u="none" strike="noStrike" dirty="0">
                          <a:effectLst/>
                          <a:latin typeface="Calibri" charset="0"/>
                          <a:ea typeface="Calibri" charset="0"/>
                          <a:cs typeface="Calibri" charset="0"/>
                        </a:rPr>
                        <a:t>Belgium</a:t>
                      </a:r>
                    </a:p>
                    <a:p>
                      <a:pPr algn="l" fontAlgn="b"/>
                      <a:r>
                        <a:rPr lang="en-US" sz="1800" u="none" strike="noStrike" dirty="0">
                          <a:effectLst/>
                          <a:latin typeface="Calibri" charset="0"/>
                          <a:ea typeface="Calibri" charset="0"/>
                          <a:cs typeface="Calibri" charset="0"/>
                        </a:rPr>
                        <a:t>Bulgaria</a:t>
                      </a:r>
                    </a:p>
                    <a:p>
                      <a:pPr algn="l" fontAlgn="b"/>
                      <a:r>
                        <a:rPr lang="en-US" sz="1800" u="none" strike="noStrike" dirty="0">
                          <a:effectLst/>
                          <a:latin typeface="Calibri" charset="0"/>
                          <a:ea typeface="Calibri" charset="0"/>
                          <a:cs typeface="Calibri" charset="0"/>
                        </a:rPr>
                        <a:t>Croatia</a:t>
                      </a:r>
                    </a:p>
                    <a:p>
                      <a:pPr algn="l" fontAlgn="b"/>
                      <a:r>
                        <a:rPr lang="en-US" sz="1800" b="0" i="0" u="none" strike="noStrike" dirty="0">
                          <a:solidFill>
                            <a:srgbClr val="000000"/>
                          </a:solidFill>
                          <a:effectLst/>
                          <a:latin typeface="Calibri" charset="0"/>
                          <a:ea typeface="Calibri" charset="0"/>
                          <a:cs typeface="Calibri" charset="0"/>
                        </a:rPr>
                        <a:t>Czech Repub.</a:t>
                      </a:r>
                    </a:p>
                  </a:txBody>
                  <a:tcPr marL="12700" marR="12700" marT="12700" marB="0" anchor="b"/>
                </a:tc>
                <a:extLst>
                  <a:ext uri="{0D108BD9-81ED-4DB2-BD59-A6C34878D82A}">
                    <a16:rowId xmlns:a16="http://schemas.microsoft.com/office/drawing/2014/main" val="10001"/>
                  </a:ext>
                </a:extLst>
              </a:tr>
              <a:tr h="461188">
                <a:tc>
                  <a:txBody>
                    <a:bodyPr/>
                    <a:lstStyle/>
                    <a:p>
                      <a:pPr algn="l" fontAlgn="b"/>
                      <a:r>
                        <a:rPr lang="en-US" sz="1800" u="none" strike="noStrike" dirty="0">
                          <a:effectLst/>
                          <a:latin typeface="Calibri" charset="0"/>
                          <a:ea typeface="Calibri" charset="0"/>
                          <a:cs typeface="Calibri" charset="0"/>
                        </a:rPr>
                        <a:t>Cyprus</a:t>
                      </a:r>
                    </a:p>
                    <a:p>
                      <a:pPr algn="l" fontAlgn="b"/>
                      <a:r>
                        <a:rPr lang="en-US" sz="1800" b="0" i="0" u="none" strike="noStrike" dirty="0">
                          <a:solidFill>
                            <a:srgbClr val="000000"/>
                          </a:solidFill>
                          <a:effectLst/>
                          <a:latin typeface="Calibri" charset="0"/>
                          <a:ea typeface="Calibri" charset="0"/>
                          <a:cs typeface="Calibri" charset="0"/>
                        </a:rPr>
                        <a:t>Denmark</a:t>
                      </a:r>
                    </a:p>
                  </a:txBody>
                  <a:tcPr marL="12700" marR="12700" marT="12700" marB="0" anchor="b"/>
                </a:tc>
                <a:extLst>
                  <a:ext uri="{0D108BD9-81ED-4DB2-BD59-A6C34878D82A}">
                    <a16:rowId xmlns:a16="http://schemas.microsoft.com/office/drawing/2014/main" val="10002"/>
                  </a:ext>
                </a:extLst>
              </a:tr>
              <a:tr h="235811">
                <a:tc>
                  <a:txBody>
                    <a:bodyPr/>
                    <a:lstStyle/>
                    <a:p>
                      <a:pPr algn="l" fontAlgn="b"/>
                      <a:r>
                        <a:rPr lang="en-US" sz="1800" u="none" strike="noStrike">
                          <a:effectLst/>
                          <a:latin typeface="Calibri" charset="0"/>
                          <a:ea typeface="Calibri" charset="0"/>
                          <a:cs typeface="Calibri" charset="0"/>
                        </a:rPr>
                        <a:t>Estonia</a:t>
                      </a:r>
                      <a:endParaRPr lang="en-US" sz="1800" b="0" i="0" u="none" strike="noStrike">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3"/>
                  </a:ext>
                </a:extLst>
              </a:tr>
              <a:tr h="235811">
                <a:tc>
                  <a:txBody>
                    <a:bodyPr/>
                    <a:lstStyle/>
                    <a:p>
                      <a:pPr algn="l" fontAlgn="b"/>
                      <a:r>
                        <a:rPr lang="en-US" sz="1800" u="none" strike="noStrike" dirty="0">
                          <a:effectLst/>
                          <a:latin typeface="Calibri" charset="0"/>
                          <a:ea typeface="Calibri" charset="0"/>
                          <a:cs typeface="Calibri" charset="0"/>
                        </a:rPr>
                        <a:t>Finland</a:t>
                      </a:r>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4"/>
                  </a:ext>
                </a:extLst>
              </a:tr>
              <a:tr h="235811">
                <a:tc>
                  <a:txBody>
                    <a:bodyPr/>
                    <a:lstStyle/>
                    <a:p>
                      <a:pPr algn="l" fontAlgn="b"/>
                      <a:r>
                        <a:rPr lang="en-US" sz="1800" u="none" strike="noStrike">
                          <a:effectLst/>
                          <a:latin typeface="Calibri" charset="0"/>
                          <a:ea typeface="Calibri" charset="0"/>
                          <a:cs typeface="Calibri" charset="0"/>
                        </a:rPr>
                        <a:t>France</a:t>
                      </a:r>
                      <a:endParaRPr lang="en-US" sz="1800" b="0" i="0" u="none" strike="noStrike">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5"/>
                  </a:ext>
                </a:extLst>
              </a:tr>
              <a:tr h="235811">
                <a:tc>
                  <a:txBody>
                    <a:bodyPr/>
                    <a:lstStyle/>
                    <a:p>
                      <a:pPr algn="l" fontAlgn="b"/>
                      <a:r>
                        <a:rPr lang="en-US" sz="1800" u="none" strike="noStrike">
                          <a:effectLst/>
                          <a:latin typeface="Calibri" charset="0"/>
                          <a:ea typeface="Calibri" charset="0"/>
                          <a:cs typeface="Calibri" charset="0"/>
                        </a:rPr>
                        <a:t>Germany</a:t>
                      </a:r>
                      <a:endParaRPr lang="en-US" sz="1800" b="0" i="0" u="none" strike="noStrike">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6"/>
                  </a:ext>
                </a:extLst>
              </a:tr>
              <a:tr h="461188">
                <a:tc>
                  <a:txBody>
                    <a:bodyPr/>
                    <a:lstStyle/>
                    <a:p>
                      <a:pPr algn="l" fontAlgn="b"/>
                      <a:r>
                        <a:rPr lang="en-US" sz="1800" u="none" strike="noStrike" dirty="0">
                          <a:effectLst/>
                          <a:latin typeface="Calibri" charset="0"/>
                          <a:ea typeface="Calibri" charset="0"/>
                          <a:cs typeface="Calibri" charset="0"/>
                        </a:rPr>
                        <a:t>Greece</a:t>
                      </a:r>
                    </a:p>
                    <a:p>
                      <a:pPr algn="l" fontAlgn="b"/>
                      <a:r>
                        <a:rPr lang="en-US" sz="1800" b="0" i="0" u="none" strike="noStrike" dirty="0">
                          <a:solidFill>
                            <a:srgbClr val="000000"/>
                          </a:solidFill>
                          <a:effectLst/>
                          <a:latin typeface="Calibri" charset="0"/>
                          <a:ea typeface="Calibri" charset="0"/>
                          <a:cs typeface="Calibri" charset="0"/>
                        </a:rPr>
                        <a:t>Hungary</a:t>
                      </a:r>
                    </a:p>
                  </a:txBody>
                  <a:tcPr marL="12700" marR="12700" marT="12700" marB="0" anchor="b"/>
                </a:tc>
                <a:extLst>
                  <a:ext uri="{0D108BD9-81ED-4DB2-BD59-A6C34878D82A}">
                    <a16:rowId xmlns:a16="http://schemas.microsoft.com/office/drawing/2014/main" val="10007"/>
                  </a:ext>
                </a:extLst>
              </a:tr>
              <a:tr h="235811">
                <a:tc>
                  <a:txBody>
                    <a:bodyPr/>
                    <a:lstStyle/>
                    <a:p>
                      <a:pPr algn="l" fontAlgn="b"/>
                      <a:r>
                        <a:rPr lang="en-US" sz="1800" u="none" strike="noStrike">
                          <a:effectLst/>
                          <a:latin typeface="Calibri" charset="0"/>
                          <a:ea typeface="Calibri" charset="0"/>
                          <a:cs typeface="Calibri" charset="0"/>
                        </a:rPr>
                        <a:t>Ireland</a:t>
                      </a:r>
                      <a:endParaRPr lang="en-US" sz="1800" b="0" i="0" u="none" strike="noStrike">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8"/>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9"/>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0"/>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1"/>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2"/>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3"/>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4"/>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5"/>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6"/>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7"/>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8"/>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79411801"/>
              </p:ext>
            </p:extLst>
          </p:nvPr>
        </p:nvGraphicFramePr>
        <p:xfrm>
          <a:off x="1755951" y="935747"/>
          <a:ext cx="1363169" cy="6550660"/>
        </p:xfrm>
        <a:graphic>
          <a:graphicData uri="http://schemas.openxmlformats.org/drawingml/2006/table">
            <a:tbl>
              <a:tblPr>
                <a:tableStyleId>{5C22544A-7EE6-4342-B048-85BDC9FD1C3A}</a:tableStyleId>
              </a:tblPr>
              <a:tblGrid>
                <a:gridCol w="1363169">
                  <a:extLst>
                    <a:ext uri="{9D8B030D-6E8A-4147-A177-3AD203B41FA5}">
                      <a16:colId xmlns:a16="http://schemas.microsoft.com/office/drawing/2014/main" val="20000"/>
                    </a:ext>
                  </a:extLst>
                </a:gridCol>
              </a:tblGrid>
              <a:tr h="235811">
                <a:tc>
                  <a:txBody>
                    <a:bodyPr/>
                    <a:lstStyle/>
                    <a:p>
                      <a:pPr algn="l" fontAlgn="b"/>
                      <a:r>
                        <a:rPr lang="en-US" sz="1800" u="none" strike="noStrike" dirty="0">
                          <a:effectLst/>
                          <a:latin typeface="Calibri" charset="0"/>
                          <a:ea typeface="Calibri" charset="0"/>
                          <a:cs typeface="Calibri" charset="0"/>
                        </a:rPr>
                        <a:t>Italy</a:t>
                      </a:r>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0"/>
                  </a:ext>
                </a:extLst>
              </a:tr>
              <a:tr h="280913">
                <a:tc>
                  <a:txBody>
                    <a:bodyPr/>
                    <a:lstStyle/>
                    <a:p>
                      <a:pPr algn="l" fontAlgn="b"/>
                      <a:r>
                        <a:rPr lang="en-US" sz="1800" u="none" strike="noStrike" dirty="0">
                          <a:effectLst/>
                          <a:latin typeface="Calibri" charset="0"/>
                          <a:ea typeface="Calibri" charset="0"/>
                          <a:cs typeface="Calibri" charset="0"/>
                        </a:rPr>
                        <a:t>Latvia</a:t>
                      </a:r>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1"/>
                  </a:ext>
                </a:extLst>
              </a:tr>
              <a:tr h="227573">
                <a:tc>
                  <a:txBody>
                    <a:bodyPr/>
                    <a:lstStyle/>
                    <a:p>
                      <a:pPr algn="l" fontAlgn="b"/>
                      <a:r>
                        <a:rPr lang="en-US" sz="1800" u="none" strike="noStrike" dirty="0">
                          <a:effectLst/>
                          <a:latin typeface="Calibri" charset="0"/>
                          <a:ea typeface="Calibri" charset="0"/>
                          <a:cs typeface="Calibri" charset="0"/>
                        </a:rPr>
                        <a:t>Lithuania</a:t>
                      </a:r>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2"/>
                  </a:ext>
                </a:extLst>
              </a:tr>
              <a:tr h="235811">
                <a:tc>
                  <a:txBody>
                    <a:bodyPr/>
                    <a:lstStyle/>
                    <a:p>
                      <a:pPr algn="l" fontAlgn="b"/>
                      <a:r>
                        <a:rPr lang="en-US" sz="1800" u="none" strike="noStrike" dirty="0">
                          <a:effectLst/>
                          <a:latin typeface="Calibri" charset="0"/>
                          <a:ea typeface="Calibri" charset="0"/>
                          <a:cs typeface="Calibri" charset="0"/>
                        </a:rPr>
                        <a:t>Luxembourg</a:t>
                      </a:r>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3"/>
                  </a:ext>
                </a:extLst>
              </a:tr>
              <a:tr h="235811">
                <a:tc>
                  <a:txBody>
                    <a:bodyPr/>
                    <a:lstStyle/>
                    <a:p>
                      <a:pPr algn="l" fontAlgn="b"/>
                      <a:r>
                        <a:rPr lang="en-US" sz="1800" u="none" strike="noStrike">
                          <a:effectLst/>
                          <a:latin typeface="Calibri" charset="0"/>
                          <a:ea typeface="Calibri" charset="0"/>
                          <a:cs typeface="Calibri" charset="0"/>
                        </a:rPr>
                        <a:t>Malta</a:t>
                      </a:r>
                      <a:endParaRPr lang="en-US" sz="1800" b="0" i="0" u="none" strike="noStrike">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4"/>
                  </a:ext>
                </a:extLst>
              </a:tr>
              <a:tr h="235811">
                <a:tc>
                  <a:txBody>
                    <a:bodyPr/>
                    <a:lstStyle/>
                    <a:p>
                      <a:pPr algn="l" fontAlgn="b"/>
                      <a:r>
                        <a:rPr lang="en-US" sz="1800" u="none" strike="noStrike" dirty="0">
                          <a:effectLst/>
                          <a:latin typeface="Calibri" charset="0"/>
                          <a:ea typeface="Calibri" charset="0"/>
                          <a:cs typeface="Calibri" charset="0"/>
                        </a:rPr>
                        <a:t>Netherlands</a:t>
                      </a:r>
                    </a:p>
                    <a:p>
                      <a:pPr algn="l" fontAlgn="b"/>
                      <a:r>
                        <a:rPr lang="en-US" sz="1800" b="0" i="0" u="none" strike="noStrike" dirty="0">
                          <a:solidFill>
                            <a:srgbClr val="000000"/>
                          </a:solidFill>
                          <a:effectLst/>
                          <a:latin typeface="Calibri" charset="0"/>
                          <a:ea typeface="Calibri" charset="0"/>
                          <a:cs typeface="Calibri" charset="0"/>
                        </a:rPr>
                        <a:t>Poland</a:t>
                      </a:r>
                    </a:p>
                  </a:txBody>
                  <a:tcPr marL="12700" marR="12700" marT="12700" marB="0" anchor="b"/>
                </a:tc>
                <a:extLst>
                  <a:ext uri="{0D108BD9-81ED-4DB2-BD59-A6C34878D82A}">
                    <a16:rowId xmlns:a16="http://schemas.microsoft.com/office/drawing/2014/main" val="10005"/>
                  </a:ext>
                </a:extLst>
              </a:tr>
              <a:tr h="235811">
                <a:tc>
                  <a:txBody>
                    <a:bodyPr/>
                    <a:lstStyle/>
                    <a:p>
                      <a:pPr algn="l" fontAlgn="b"/>
                      <a:r>
                        <a:rPr lang="en-US" sz="1800" u="none" strike="noStrike" dirty="0">
                          <a:effectLst/>
                          <a:latin typeface="Calibri" charset="0"/>
                          <a:ea typeface="Calibri" charset="0"/>
                          <a:cs typeface="Calibri" charset="0"/>
                        </a:rPr>
                        <a:t>Portugal</a:t>
                      </a:r>
                    </a:p>
                    <a:p>
                      <a:pPr algn="l" fontAlgn="b"/>
                      <a:r>
                        <a:rPr lang="en-US" sz="1800" b="0" i="0" u="none" strike="noStrike" dirty="0">
                          <a:solidFill>
                            <a:srgbClr val="000000"/>
                          </a:solidFill>
                          <a:effectLst/>
                          <a:latin typeface="Calibri" charset="0"/>
                          <a:ea typeface="Calibri" charset="0"/>
                          <a:cs typeface="Calibri" charset="0"/>
                        </a:rPr>
                        <a:t>Romania</a:t>
                      </a:r>
                    </a:p>
                  </a:txBody>
                  <a:tcPr marL="12700" marR="12700" marT="12700" marB="0" anchor="b"/>
                </a:tc>
                <a:extLst>
                  <a:ext uri="{0D108BD9-81ED-4DB2-BD59-A6C34878D82A}">
                    <a16:rowId xmlns:a16="http://schemas.microsoft.com/office/drawing/2014/main" val="10006"/>
                  </a:ext>
                </a:extLst>
              </a:tr>
              <a:tr h="214873">
                <a:tc>
                  <a:txBody>
                    <a:bodyPr/>
                    <a:lstStyle/>
                    <a:p>
                      <a:pPr algn="l" fontAlgn="b"/>
                      <a:r>
                        <a:rPr lang="en-US" sz="1800" u="none" strike="noStrike" dirty="0">
                          <a:effectLst/>
                          <a:latin typeface="Calibri" charset="0"/>
                          <a:ea typeface="Calibri" charset="0"/>
                          <a:cs typeface="Calibri" charset="0"/>
                        </a:rPr>
                        <a:t>Slovakia</a:t>
                      </a:r>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7"/>
                  </a:ext>
                </a:extLst>
              </a:tr>
              <a:tr h="235811">
                <a:tc>
                  <a:txBody>
                    <a:bodyPr/>
                    <a:lstStyle/>
                    <a:p>
                      <a:pPr algn="l" fontAlgn="b"/>
                      <a:r>
                        <a:rPr lang="en-US" sz="1800" u="none" strike="noStrike" dirty="0">
                          <a:effectLst/>
                          <a:latin typeface="Calibri" charset="0"/>
                          <a:ea typeface="Calibri" charset="0"/>
                          <a:cs typeface="Calibri" charset="0"/>
                        </a:rPr>
                        <a:t>Slovenia</a:t>
                      </a:r>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08"/>
                  </a:ext>
                </a:extLst>
              </a:tr>
              <a:tr h="235811">
                <a:tc>
                  <a:txBody>
                    <a:bodyPr/>
                    <a:lstStyle/>
                    <a:p>
                      <a:pPr algn="l" fontAlgn="b"/>
                      <a:r>
                        <a:rPr lang="en-US" sz="1800" u="none" strike="noStrike" dirty="0">
                          <a:effectLst/>
                          <a:latin typeface="Calibri" charset="0"/>
                          <a:ea typeface="Calibri" charset="0"/>
                          <a:cs typeface="Calibri" charset="0"/>
                        </a:rPr>
                        <a:t>Spain</a:t>
                      </a:r>
                    </a:p>
                    <a:p>
                      <a:pPr algn="l" fontAlgn="b"/>
                      <a:r>
                        <a:rPr lang="en-US" sz="1800" b="0" i="0" u="none" strike="noStrike" dirty="0">
                          <a:solidFill>
                            <a:srgbClr val="000000"/>
                          </a:solidFill>
                          <a:effectLst/>
                          <a:latin typeface="Calibri" charset="0"/>
                          <a:ea typeface="Calibri" charset="0"/>
                          <a:cs typeface="Calibri" charset="0"/>
                        </a:rPr>
                        <a:t>Sweden</a:t>
                      </a:r>
                    </a:p>
                    <a:p>
                      <a:pPr algn="l" fontAlgn="b"/>
                      <a:r>
                        <a:rPr lang="en-US" sz="1800" b="0" i="0" u="none" strike="noStrike" dirty="0">
                          <a:solidFill>
                            <a:srgbClr val="000000"/>
                          </a:solidFill>
                          <a:effectLst/>
                          <a:latin typeface="Calibri" charset="0"/>
                          <a:ea typeface="Calibri" charset="0"/>
                          <a:cs typeface="Calibri" charset="0"/>
                        </a:rPr>
                        <a:t>U.K.</a:t>
                      </a:r>
                    </a:p>
                  </a:txBody>
                  <a:tcPr marL="12700" marR="12700" marT="12700" marB="0" anchor="b"/>
                </a:tc>
                <a:extLst>
                  <a:ext uri="{0D108BD9-81ED-4DB2-BD59-A6C34878D82A}">
                    <a16:rowId xmlns:a16="http://schemas.microsoft.com/office/drawing/2014/main" val="10009"/>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0"/>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1"/>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2"/>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3"/>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4"/>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5"/>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6"/>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7"/>
                  </a:ext>
                </a:extLst>
              </a:tr>
              <a:tr h="235811">
                <a:tc>
                  <a:txBody>
                    <a:bodyPr/>
                    <a:lstStyle/>
                    <a:p>
                      <a:pPr algn="l" fontAlgn="b"/>
                      <a:endParaRPr lang="en-US" sz="1800" b="0" i="0" u="none" strike="noStrike" dirty="0">
                        <a:solidFill>
                          <a:srgbClr val="000000"/>
                        </a:solidFill>
                        <a:effectLst/>
                        <a:latin typeface="Calibri" charset="0"/>
                        <a:ea typeface="Calibri" charset="0"/>
                        <a:cs typeface="Calibri" charset="0"/>
                      </a:endParaRPr>
                    </a:p>
                  </a:txBody>
                  <a:tcPr marL="12700" marR="12700" marT="12700" marB="0" anchor="b"/>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1243209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CAC610C8-7ECC-0C42-B7F2-203918599CCF}" type="slidenum">
              <a:rPr lang="en-US"/>
              <a:pPr/>
              <a:t>23</a:t>
            </a:fld>
            <a:endParaRPr lang="en-US"/>
          </a:p>
        </p:txBody>
      </p:sp>
      <p:sp>
        <p:nvSpPr>
          <p:cNvPr id="494594" name="Rectangle 2"/>
          <p:cNvSpPr>
            <a:spLocks noGrp="1" noChangeArrowheads="1"/>
          </p:cNvSpPr>
          <p:nvPr>
            <p:ph type="title"/>
          </p:nvPr>
        </p:nvSpPr>
        <p:spPr/>
        <p:txBody>
          <a:bodyPr/>
          <a:lstStyle/>
          <a:p>
            <a:r>
              <a:rPr lang="en-US" dirty="0"/>
              <a:t>Examples of PTAs</a:t>
            </a:r>
          </a:p>
        </p:txBody>
      </p:sp>
      <p:sp>
        <p:nvSpPr>
          <p:cNvPr id="494595" name="Rectangle 3"/>
          <p:cNvSpPr>
            <a:spLocks noGrp="1" noChangeArrowheads="1"/>
          </p:cNvSpPr>
          <p:nvPr>
            <p:ph type="body" idx="1"/>
          </p:nvPr>
        </p:nvSpPr>
        <p:spPr>
          <a:xfrm>
            <a:off x="457200" y="1600200"/>
            <a:ext cx="6017342" cy="1791929"/>
          </a:xfrm>
        </p:spPr>
        <p:txBody>
          <a:bodyPr/>
          <a:lstStyle/>
          <a:p>
            <a:pPr>
              <a:lnSpc>
                <a:spcPct val="90000"/>
              </a:lnSpc>
            </a:pPr>
            <a:r>
              <a:rPr lang="en-US" sz="2800" dirty="0"/>
              <a:t>North American Free Trade Area (NAFTA)</a:t>
            </a:r>
          </a:p>
          <a:p>
            <a:pPr lvl="1">
              <a:lnSpc>
                <a:spcPct val="90000"/>
              </a:lnSpc>
            </a:pPr>
            <a:r>
              <a:rPr lang="en-US" sz="2400" dirty="0"/>
              <a:t>US, Canada, Mexico</a:t>
            </a:r>
          </a:p>
          <a:p>
            <a:pPr lvl="1">
              <a:lnSpc>
                <a:spcPct val="90000"/>
              </a:lnSpc>
            </a:pPr>
            <a:r>
              <a:rPr lang="en-US" sz="2400" dirty="0"/>
              <a:t>Started in 1994</a:t>
            </a:r>
          </a:p>
          <a:p>
            <a:pPr lvl="1">
              <a:lnSpc>
                <a:spcPct val="90000"/>
              </a:lnSpc>
            </a:pPr>
            <a:r>
              <a:rPr lang="en-US" sz="2400" dirty="0"/>
              <a:t>More on this later</a:t>
            </a:r>
          </a:p>
        </p:txBody>
      </p:sp>
      <p:sp>
        <p:nvSpPr>
          <p:cNvPr id="2" name="AutoShape 2" descr="mage result for Mercosur"/>
          <p:cNvSpPr>
            <a:spLocks noChangeAspect="1" noChangeArrowheads="1"/>
          </p:cNvSpPr>
          <p:nvPr/>
        </p:nvSpPr>
        <p:spPr bwMode="auto">
          <a:xfrm>
            <a:off x="0" y="0"/>
            <a:ext cx="1171575"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3"/>
          <p:cNvSpPr txBox="1">
            <a:spLocks noChangeArrowheads="1"/>
          </p:cNvSpPr>
          <p:nvPr/>
        </p:nvSpPr>
        <p:spPr bwMode="auto">
          <a:xfrm>
            <a:off x="447368" y="3817374"/>
            <a:ext cx="5732206" cy="21262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65"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65"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65"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pPr>
              <a:lnSpc>
                <a:spcPct val="90000"/>
              </a:lnSpc>
            </a:pPr>
            <a:r>
              <a:rPr lang="en-US" sz="2800" kern="0" dirty="0"/>
              <a:t>Mercosur</a:t>
            </a:r>
          </a:p>
          <a:p>
            <a:pPr lvl="1">
              <a:lnSpc>
                <a:spcPct val="90000"/>
              </a:lnSpc>
            </a:pPr>
            <a:r>
              <a:rPr lang="en-US" sz="2400" kern="0" dirty="0"/>
              <a:t>Customs union in South America</a:t>
            </a:r>
          </a:p>
          <a:p>
            <a:pPr lvl="1">
              <a:lnSpc>
                <a:spcPct val="90000"/>
              </a:lnSpc>
            </a:pPr>
            <a:r>
              <a:rPr lang="en-US" sz="2400" kern="0" dirty="0"/>
              <a:t>Includes Brazil, Argentina, Paraguay, Uruguay, Venezuela </a:t>
            </a:r>
          </a:p>
        </p:txBody>
      </p:sp>
      <p:pic>
        <p:nvPicPr>
          <p:cNvPr id="10" name="Picture 9"/>
          <p:cNvPicPr>
            <a:picLocks noChangeAspect="1"/>
          </p:cNvPicPr>
          <p:nvPr/>
        </p:nvPicPr>
        <p:blipFill>
          <a:blip r:embed="rId2"/>
          <a:stretch>
            <a:fillRect/>
          </a:stretch>
        </p:blipFill>
        <p:spPr>
          <a:xfrm>
            <a:off x="6616700" y="3568700"/>
            <a:ext cx="2527300" cy="3289300"/>
          </a:xfrm>
          <a:prstGeom prst="rect">
            <a:avLst/>
          </a:prstGeom>
        </p:spPr>
      </p:pic>
      <p:pic>
        <p:nvPicPr>
          <p:cNvPr id="1028" name="Picture 4" descr="mage result for nafta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135626"/>
            <a:ext cx="2895600"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45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45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45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45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595" grpId="0" uiExpand="1" build="p"/>
      <p:bldP spid="9"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72E11522-5426-9B49-9940-622134B8DED2}" type="slidenum">
              <a:rPr lang="en-US"/>
              <a:pPr/>
              <a:t>24</a:t>
            </a:fld>
            <a:endParaRPr lang="en-US"/>
          </a:p>
        </p:txBody>
      </p:sp>
      <p:sp>
        <p:nvSpPr>
          <p:cNvPr id="551938" name="Rectangle 2"/>
          <p:cNvSpPr>
            <a:spLocks noGrp="1" noChangeArrowheads="1"/>
          </p:cNvSpPr>
          <p:nvPr>
            <p:ph type="title"/>
          </p:nvPr>
        </p:nvSpPr>
        <p:spPr/>
        <p:txBody>
          <a:bodyPr/>
          <a:lstStyle/>
          <a:p>
            <a:r>
              <a:rPr lang="en-US"/>
              <a:t>Examples of PTAs</a:t>
            </a:r>
          </a:p>
        </p:txBody>
      </p:sp>
      <p:sp>
        <p:nvSpPr>
          <p:cNvPr id="551939" name="Rectangle 3"/>
          <p:cNvSpPr>
            <a:spLocks noGrp="1" noChangeArrowheads="1"/>
          </p:cNvSpPr>
          <p:nvPr>
            <p:ph type="body" idx="1"/>
          </p:nvPr>
        </p:nvSpPr>
        <p:spPr/>
        <p:txBody>
          <a:bodyPr/>
          <a:lstStyle/>
          <a:p>
            <a:r>
              <a:rPr lang="en-US" sz="2400" dirty="0"/>
              <a:t>US also now has smaller FTAs:</a:t>
            </a:r>
          </a:p>
          <a:p>
            <a:pPr lvl="1"/>
            <a:r>
              <a:rPr lang="en-US" sz="2000" dirty="0"/>
              <a:t>With Israel (since 1985)</a:t>
            </a:r>
          </a:p>
          <a:p>
            <a:pPr lvl="1"/>
            <a:r>
              <a:rPr lang="en-US" sz="2000" dirty="0"/>
              <a:t>2-country FTAs with Australia, Bahrain, Chile, Jordan, Morocco, Oman, Peru, Singapore </a:t>
            </a:r>
          </a:p>
          <a:p>
            <a:pPr lvl="1"/>
            <a:r>
              <a:rPr lang="en-US" sz="2000" dirty="0"/>
              <a:t>A contentious FTA was CAFTA (Central American Free Trade Agreement), approved 2005</a:t>
            </a:r>
          </a:p>
          <a:p>
            <a:pPr lvl="1"/>
            <a:r>
              <a:rPr lang="en-US" sz="2000" dirty="0"/>
              <a:t>Somewhat recently, 3 more (Colombia, Panama, and S. Korea) </a:t>
            </a:r>
          </a:p>
          <a:p>
            <a:pPr lvl="2"/>
            <a:r>
              <a:rPr lang="en-US" sz="1600" dirty="0"/>
              <a:t>Negotiated 2007</a:t>
            </a:r>
          </a:p>
          <a:p>
            <a:pPr lvl="2"/>
            <a:r>
              <a:rPr lang="en-US" sz="1600" dirty="0"/>
              <a:t>Approved late 2011</a:t>
            </a:r>
          </a:p>
          <a:p>
            <a:pPr lvl="2"/>
            <a:r>
              <a:rPr lang="en-US" sz="1600" dirty="0"/>
              <a:t>Went into effect in 2012</a:t>
            </a:r>
          </a:p>
          <a:p>
            <a:pPr lvl="1"/>
            <a:r>
              <a:rPr lang="en-US" sz="2000" dirty="0"/>
              <a:t>US was to be part of TPP under Obama, but no longer.</a:t>
            </a:r>
          </a:p>
          <a:p>
            <a:r>
              <a:rPr lang="en-US" sz="2400" dirty="0"/>
              <a:t>There are more than 400 FTAs and similar arrangements that have been notified to the WTO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1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1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19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19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1939">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193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193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193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193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5193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193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Econ 340, Deardorff, Lecture 18: PTAs</a:t>
            </a:r>
          </a:p>
        </p:txBody>
      </p:sp>
      <p:sp>
        <p:nvSpPr>
          <p:cNvPr id="5" name="Slide Number Placeholder 4"/>
          <p:cNvSpPr>
            <a:spLocks noGrp="1"/>
          </p:cNvSpPr>
          <p:nvPr>
            <p:ph type="sldNum" sz="quarter" idx="12"/>
          </p:nvPr>
        </p:nvSpPr>
        <p:spPr/>
        <p:txBody>
          <a:bodyPr/>
          <a:lstStyle/>
          <a:p>
            <a:fld id="{04FBE729-68BC-124E-93D5-51325DCE5D15}" type="slidenum">
              <a:rPr lang="en-US" smtClean="0"/>
              <a:pPr/>
              <a:t>25</a:t>
            </a:fld>
            <a:endParaRPr lang="en-US"/>
          </a:p>
        </p:txBody>
      </p:sp>
      <p:sp>
        <p:nvSpPr>
          <p:cNvPr id="7" name="Text Box 6"/>
          <p:cNvSpPr txBox="1">
            <a:spLocks noChangeArrowheads="1"/>
          </p:cNvSpPr>
          <p:nvPr/>
        </p:nvSpPr>
        <p:spPr bwMode="auto">
          <a:xfrm>
            <a:off x="533400" y="320944"/>
            <a:ext cx="7848600" cy="42703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200" dirty="0">
                <a:solidFill>
                  <a:schemeClr val="tx2"/>
                </a:solidFill>
              </a:rPr>
              <a:t>Regional Trade Agreements (</a:t>
            </a:r>
            <a:r>
              <a:rPr lang="en-US" sz="2200" dirty="0" err="1">
                <a:solidFill>
                  <a:schemeClr val="tx2"/>
                </a:solidFill>
              </a:rPr>
              <a:t>RTAs</a:t>
            </a:r>
            <a:r>
              <a:rPr lang="en-US" sz="2200" dirty="0">
                <a:solidFill>
                  <a:schemeClr val="tx2"/>
                </a:solidFill>
              </a:rPr>
              <a:t>) Notified to GATT/WTO</a:t>
            </a:r>
          </a:p>
        </p:txBody>
      </p:sp>
      <p:pic>
        <p:nvPicPr>
          <p:cNvPr id="2" name="Picture 1">
            <a:extLst>
              <a:ext uri="{FF2B5EF4-FFF2-40B4-BE49-F238E27FC236}">
                <a16:creationId xmlns:a16="http://schemas.microsoft.com/office/drawing/2014/main" id="{408F07D5-A5E6-B446-BB55-D30DE70596BB}"/>
              </a:ext>
            </a:extLst>
          </p:cNvPr>
          <p:cNvPicPr>
            <a:picLocks noChangeAspect="1"/>
          </p:cNvPicPr>
          <p:nvPr/>
        </p:nvPicPr>
        <p:blipFill>
          <a:blip r:embed="rId3"/>
          <a:stretch>
            <a:fillRect/>
          </a:stretch>
        </p:blipFill>
        <p:spPr>
          <a:xfrm>
            <a:off x="0" y="403578"/>
            <a:ext cx="9144000" cy="6050844"/>
          </a:xfrm>
          <a:prstGeom prst="rect">
            <a:avLst/>
          </a:prstGeom>
        </p:spPr>
      </p:pic>
    </p:spTree>
    <p:extLst>
      <p:ext uri="{BB962C8B-B14F-4D97-AF65-F5344CB8AC3E}">
        <p14:creationId xmlns:p14="http://schemas.microsoft.com/office/powerpoint/2010/main" val="4069305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3" descr="FTA charts to 2015.pdf"/>
          <p:cNvPicPr>
            <a:picLocks noGrp="1" noChangeAspect="1"/>
          </p:cNvPicPr>
          <p:nvPr>
            <p:ph idx="1"/>
          </p:nvPr>
        </p:nvPicPr>
        <p:blipFill>
          <a:blip r:embed="rId2">
            <a:extLst>
              <a:ext uri="{28A0092B-C50C-407E-A947-70E740481C1C}">
                <a14:useLocalDpi xmlns:a14="http://schemas.microsoft.com/office/drawing/2010/main" val="0"/>
              </a:ext>
            </a:extLst>
          </a:blip>
          <a:srcRect t="1471" b="1471"/>
          <a:stretch>
            <a:fillRect/>
          </a:stretch>
        </p:blipFill>
        <p:spPr>
          <a:xfrm>
            <a:off x="0" y="0"/>
            <a:ext cx="9144000" cy="6858000"/>
          </a:xfrm>
        </p:spPr>
      </p:pic>
      <p:sp>
        <p:nvSpPr>
          <p:cNvPr id="3" name="Footer Placeholder 2">
            <a:extLst>
              <a:ext uri="{FF2B5EF4-FFF2-40B4-BE49-F238E27FC236}">
                <a16:creationId xmlns:a16="http://schemas.microsoft.com/office/drawing/2014/main" id="{AA41650D-DD62-0F45-AD07-CD1CFA22A588}"/>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3688A8D0-0B48-824A-9E14-4C0306B4B30A}"/>
              </a:ext>
            </a:extLst>
          </p:cNvPr>
          <p:cNvSpPr>
            <a:spLocks noGrp="1"/>
          </p:cNvSpPr>
          <p:nvPr>
            <p:ph type="sldNum" sz="quarter" idx="12"/>
          </p:nvPr>
        </p:nvSpPr>
        <p:spPr/>
        <p:txBody>
          <a:bodyPr/>
          <a:lstStyle/>
          <a:p>
            <a:fld id="{04FBE729-68BC-124E-93D5-51325DCE5D15}" type="slidenum">
              <a:rPr lang="en-US" smtClean="0"/>
              <a:pPr/>
              <a:t>26</a:t>
            </a:fld>
            <a:endParaRPr lang="en-US"/>
          </a:p>
        </p:txBody>
      </p:sp>
    </p:spTree>
    <p:extLst>
      <p:ext uri="{BB962C8B-B14F-4D97-AF65-F5344CB8AC3E}">
        <p14:creationId xmlns:p14="http://schemas.microsoft.com/office/powerpoint/2010/main" val="1065817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Content Placeholder 1" descr="FTAs 1995.pdf"/>
          <p:cNvPicPr>
            <a:picLocks noGrp="1" noChangeAspect="1"/>
          </p:cNvPicPr>
          <p:nvPr>
            <p:ph idx="1"/>
          </p:nvPr>
        </p:nvPicPr>
        <p:blipFill>
          <a:blip r:embed="rId2">
            <a:extLst>
              <a:ext uri="{28A0092B-C50C-407E-A947-70E740481C1C}">
                <a14:useLocalDpi xmlns:a14="http://schemas.microsoft.com/office/drawing/2010/main" val="0"/>
              </a:ext>
            </a:extLst>
          </a:blip>
          <a:srcRect t="1471" b="1471"/>
          <a:stretch>
            <a:fillRect/>
          </a:stretch>
        </p:blipFill>
        <p:spPr>
          <a:xfrm>
            <a:off x="0" y="0"/>
            <a:ext cx="9144000" cy="6858000"/>
          </a:xfrm>
        </p:spPr>
      </p:pic>
      <p:sp>
        <p:nvSpPr>
          <p:cNvPr id="4" name="Footer Placeholder 3">
            <a:extLst>
              <a:ext uri="{FF2B5EF4-FFF2-40B4-BE49-F238E27FC236}">
                <a16:creationId xmlns:a16="http://schemas.microsoft.com/office/drawing/2014/main" id="{6E0FAA90-FC87-154D-ABD8-0CCE90CDE146}"/>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FD60AB55-4C47-8541-83D5-DBD35DB37462}"/>
              </a:ext>
            </a:extLst>
          </p:cNvPr>
          <p:cNvSpPr>
            <a:spLocks noGrp="1"/>
          </p:cNvSpPr>
          <p:nvPr>
            <p:ph type="sldNum" sz="quarter" idx="12"/>
          </p:nvPr>
        </p:nvSpPr>
        <p:spPr/>
        <p:txBody>
          <a:bodyPr/>
          <a:lstStyle/>
          <a:p>
            <a:fld id="{04FBE729-68BC-124E-93D5-51325DCE5D15}" type="slidenum">
              <a:rPr lang="en-US" smtClean="0"/>
              <a:pPr/>
              <a:t>27</a:t>
            </a:fld>
            <a:endParaRPr lang="en-US"/>
          </a:p>
        </p:txBody>
      </p:sp>
    </p:spTree>
    <p:extLst>
      <p:ext uri="{BB962C8B-B14F-4D97-AF65-F5344CB8AC3E}">
        <p14:creationId xmlns:p14="http://schemas.microsoft.com/office/powerpoint/2010/main" val="1028009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Content Placeholder 1" descr="FTAs 2000.pdf"/>
          <p:cNvPicPr>
            <a:picLocks noGrp="1" noChangeAspect="1"/>
          </p:cNvPicPr>
          <p:nvPr>
            <p:ph idx="1"/>
          </p:nvPr>
        </p:nvPicPr>
        <p:blipFill>
          <a:blip r:embed="rId2">
            <a:extLst>
              <a:ext uri="{28A0092B-C50C-407E-A947-70E740481C1C}">
                <a14:useLocalDpi xmlns:a14="http://schemas.microsoft.com/office/drawing/2010/main" val="0"/>
              </a:ext>
            </a:extLst>
          </a:blip>
          <a:srcRect t="1471" b="1471"/>
          <a:stretch>
            <a:fillRect/>
          </a:stretch>
        </p:blipFill>
        <p:spPr>
          <a:xfrm>
            <a:off x="0" y="0"/>
            <a:ext cx="9144000" cy="6858000"/>
          </a:xfrm>
        </p:spPr>
      </p:pic>
      <p:sp>
        <p:nvSpPr>
          <p:cNvPr id="4" name="Footer Placeholder 3">
            <a:extLst>
              <a:ext uri="{FF2B5EF4-FFF2-40B4-BE49-F238E27FC236}">
                <a16:creationId xmlns:a16="http://schemas.microsoft.com/office/drawing/2014/main" id="{FA9BF45A-D01F-8146-B84F-AA91EC56598C}"/>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529F7072-EF84-0F45-8131-4054A44555F4}"/>
              </a:ext>
            </a:extLst>
          </p:cNvPr>
          <p:cNvSpPr>
            <a:spLocks noGrp="1"/>
          </p:cNvSpPr>
          <p:nvPr>
            <p:ph type="sldNum" sz="quarter" idx="12"/>
          </p:nvPr>
        </p:nvSpPr>
        <p:spPr/>
        <p:txBody>
          <a:bodyPr/>
          <a:lstStyle/>
          <a:p>
            <a:fld id="{04FBE729-68BC-124E-93D5-51325DCE5D15}" type="slidenum">
              <a:rPr lang="en-US" smtClean="0"/>
              <a:pPr/>
              <a:t>28</a:t>
            </a:fld>
            <a:endParaRPr lang="en-US"/>
          </a:p>
        </p:txBody>
      </p:sp>
    </p:spTree>
    <p:extLst>
      <p:ext uri="{BB962C8B-B14F-4D97-AF65-F5344CB8AC3E}">
        <p14:creationId xmlns:p14="http://schemas.microsoft.com/office/powerpoint/2010/main" val="1246953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Content Placeholder 1" descr="FTAs 2005.pdf"/>
          <p:cNvPicPr>
            <a:picLocks noGrp="1" noChangeAspect="1"/>
          </p:cNvPicPr>
          <p:nvPr>
            <p:ph idx="1"/>
          </p:nvPr>
        </p:nvPicPr>
        <p:blipFill>
          <a:blip r:embed="rId2">
            <a:extLst>
              <a:ext uri="{28A0092B-C50C-407E-A947-70E740481C1C}">
                <a14:useLocalDpi xmlns:a14="http://schemas.microsoft.com/office/drawing/2010/main" val="0"/>
              </a:ext>
            </a:extLst>
          </a:blip>
          <a:srcRect t="1471" b="1471"/>
          <a:stretch>
            <a:fillRect/>
          </a:stretch>
        </p:blipFill>
        <p:spPr>
          <a:xfrm>
            <a:off x="0" y="0"/>
            <a:ext cx="9144000" cy="6858000"/>
          </a:xfrm>
        </p:spPr>
      </p:pic>
      <p:sp>
        <p:nvSpPr>
          <p:cNvPr id="4" name="Footer Placeholder 3">
            <a:extLst>
              <a:ext uri="{FF2B5EF4-FFF2-40B4-BE49-F238E27FC236}">
                <a16:creationId xmlns:a16="http://schemas.microsoft.com/office/drawing/2014/main" id="{F2629891-8FEA-F94B-ABAA-7BCC15EAB34D}"/>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E4A1C982-7D3F-A446-9BCC-59A905132855}"/>
              </a:ext>
            </a:extLst>
          </p:cNvPr>
          <p:cNvSpPr>
            <a:spLocks noGrp="1"/>
          </p:cNvSpPr>
          <p:nvPr>
            <p:ph type="sldNum" sz="quarter" idx="12"/>
          </p:nvPr>
        </p:nvSpPr>
        <p:spPr/>
        <p:txBody>
          <a:bodyPr/>
          <a:lstStyle/>
          <a:p>
            <a:fld id="{04FBE729-68BC-124E-93D5-51325DCE5D15}" type="slidenum">
              <a:rPr lang="en-US" smtClean="0"/>
              <a:pPr/>
              <a:t>29</a:t>
            </a:fld>
            <a:endParaRPr lang="en-US"/>
          </a:p>
        </p:txBody>
      </p:sp>
    </p:spTree>
    <p:extLst>
      <p:ext uri="{BB962C8B-B14F-4D97-AF65-F5344CB8AC3E}">
        <p14:creationId xmlns:p14="http://schemas.microsoft.com/office/powerpoint/2010/main" val="250025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CABE-61B7-C14E-8260-A3AC341E3A8A}"/>
              </a:ext>
            </a:extLst>
          </p:cNvPr>
          <p:cNvSpPr>
            <a:spLocks noGrp="1"/>
          </p:cNvSpPr>
          <p:nvPr>
            <p:ph type="title"/>
          </p:nvPr>
        </p:nvSpPr>
        <p:spPr/>
        <p:txBody>
          <a:bodyPr/>
          <a:lstStyle/>
          <a:p>
            <a:r>
              <a:rPr lang="en-US" dirty="0"/>
              <a:t>News:  Nov 11-17</a:t>
            </a:r>
          </a:p>
        </p:txBody>
      </p:sp>
      <p:sp>
        <p:nvSpPr>
          <p:cNvPr id="3" name="Content Placeholder 2">
            <a:extLst>
              <a:ext uri="{FF2B5EF4-FFF2-40B4-BE49-F238E27FC236}">
                <a16:creationId xmlns:a16="http://schemas.microsoft.com/office/drawing/2014/main" id="{CE4DFE9C-2833-6B4E-BE3E-742D1C68AE8D}"/>
              </a:ext>
            </a:extLst>
          </p:cNvPr>
          <p:cNvSpPr>
            <a:spLocks noGrp="1"/>
          </p:cNvSpPr>
          <p:nvPr>
            <p:ph idx="1"/>
          </p:nvPr>
        </p:nvSpPr>
        <p:spPr/>
        <p:txBody>
          <a:bodyPr/>
          <a:lstStyle/>
          <a:p>
            <a:r>
              <a:rPr lang="en-US" sz="2000" dirty="0"/>
              <a:t>Currency news  </a:t>
            </a:r>
          </a:p>
          <a:p>
            <a:pPr lvl="1"/>
            <a:r>
              <a:rPr lang="en-US" sz="2000" dirty="0"/>
              <a:t>Chile's peso fell nearly 5% to its lowest level in history on Nov 12, responding to widespread protests against the government. Protests were initially prompted by a 3% increase in metro fares that has since been suspended. </a:t>
            </a:r>
          </a:p>
          <a:p>
            <a:pPr lvl="1"/>
            <a:r>
              <a:rPr lang="en-US" sz="2000" dirty="0"/>
              <a:t>Sweden's krona continues to perform worse than most other major currencies. In response, Sweden's central bank will soon cease using negative interest rates. </a:t>
            </a:r>
          </a:p>
          <a:p>
            <a:pPr lvl="1"/>
            <a:r>
              <a:rPr lang="en-US" sz="2000" dirty="0"/>
              <a:t>Currencies of Latin America are continuing to depreciate. Chile's peso continued to slide, along with Colombia's peso, and Brazil's real. There are also concerns about the currencies of Argentina, Bolivia, and Mexico. </a:t>
            </a:r>
          </a:p>
          <a:p>
            <a:endParaRPr lang="en-US" dirty="0"/>
          </a:p>
        </p:txBody>
      </p:sp>
      <p:sp>
        <p:nvSpPr>
          <p:cNvPr id="4" name="Footer Placeholder 3">
            <a:extLst>
              <a:ext uri="{FF2B5EF4-FFF2-40B4-BE49-F238E27FC236}">
                <a16:creationId xmlns:a16="http://schemas.microsoft.com/office/drawing/2014/main" id="{6DEC692E-8CCB-1542-8D13-077460554AD6}"/>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26769515-B229-E54E-A009-1AAC59F4A570}"/>
              </a:ext>
            </a:extLst>
          </p:cNvPr>
          <p:cNvSpPr>
            <a:spLocks noGrp="1"/>
          </p:cNvSpPr>
          <p:nvPr>
            <p:ph type="sldNum" sz="quarter" idx="12"/>
          </p:nvPr>
        </p:nvSpPr>
        <p:spPr/>
        <p:txBody>
          <a:bodyPr/>
          <a:lstStyle/>
          <a:p>
            <a:fld id="{04FBE729-68BC-124E-93D5-51325DCE5D15}" type="slidenum">
              <a:rPr lang="en-US" smtClean="0"/>
              <a:pPr/>
              <a:t>3</a:t>
            </a:fld>
            <a:endParaRPr lang="en-US"/>
          </a:p>
        </p:txBody>
      </p:sp>
    </p:spTree>
    <p:extLst>
      <p:ext uri="{BB962C8B-B14F-4D97-AF65-F5344CB8AC3E}">
        <p14:creationId xmlns:p14="http://schemas.microsoft.com/office/powerpoint/2010/main" val="568851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Content Placeholder 1" descr="FTAs 2010.pdf"/>
          <p:cNvPicPr>
            <a:picLocks noGrp="1" noChangeAspect="1"/>
          </p:cNvPicPr>
          <p:nvPr>
            <p:ph idx="1"/>
          </p:nvPr>
        </p:nvPicPr>
        <p:blipFill>
          <a:blip r:embed="rId2">
            <a:extLst>
              <a:ext uri="{28A0092B-C50C-407E-A947-70E740481C1C}">
                <a14:useLocalDpi xmlns:a14="http://schemas.microsoft.com/office/drawing/2010/main" val="0"/>
              </a:ext>
            </a:extLst>
          </a:blip>
          <a:srcRect t="1471" b="1471"/>
          <a:stretch>
            <a:fillRect/>
          </a:stretch>
        </p:blipFill>
        <p:spPr>
          <a:xfrm>
            <a:off x="0" y="0"/>
            <a:ext cx="9144000" cy="6858000"/>
          </a:xfrm>
        </p:spPr>
      </p:pic>
      <p:sp>
        <p:nvSpPr>
          <p:cNvPr id="4" name="Footer Placeholder 3">
            <a:extLst>
              <a:ext uri="{FF2B5EF4-FFF2-40B4-BE49-F238E27FC236}">
                <a16:creationId xmlns:a16="http://schemas.microsoft.com/office/drawing/2014/main" id="{DA8A7D5F-9EF4-1F40-B14F-C334C66D6D43}"/>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D5D99F7E-9D4F-4B4E-9483-1C082540D526}"/>
              </a:ext>
            </a:extLst>
          </p:cNvPr>
          <p:cNvSpPr>
            <a:spLocks noGrp="1"/>
          </p:cNvSpPr>
          <p:nvPr>
            <p:ph type="sldNum" sz="quarter" idx="12"/>
          </p:nvPr>
        </p:nvSpPr>
        <p:spPr/>
        <p:txBody>
          <a:bodyPr/>
          <a:lstStyle/>
          <a:p>
            <a:fld id="{04FBE729-68BC-124E-93D5-51325DCE5D15}" type="slidenum">
              <a:rPr lang="en-US" smtClean="0"/>
              <a:pPr/>
              <a:t>30</a:t>
            </a:fld>
            <a:endParaRPr lang="en-US"/>
          </a:p>
        </p:txBody>
      </p:sp>
    </p:spTree>
    <p:extLst>
      <p:ext uri="{BB962C8B-B14F-4D97-AF65-F5344CB8AC3E}">
        <p14:creationId xmlns:p14="http://schemas.microsoft.com/office/powerpoint/2010/main" val="1701186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Content Placeholder 1" descr="FTAs 2015.pdf"/>
          <p:cNvPicPr>
            <a:picLocks noGrp="1" noChangeAspect="1"/>
          </p:cNvPicPr>
          <p:nvPr>
            <p:ph idx="1"/>
          </p:nvPr>
        </p:nvPicPr>
        <p:blipFill>
          <a:blip r:embed="rId2">
            <a:extLst>
              <a:ext uri="{28A0092B-C50C-407E-A947-70E740481C1C}">
                <a14:useLocalDpi xmlns:a14="http://schemas.microsoft.com/office/drawing/2010/main" val="0"/>
              </a:ext>
            </a:extLst>
          </a:blip>
          <a:srcRect t="1471" b="1471"/>
          <a:stretch>
            <a:fillRect/>
          </a:stretch>
        </p:blipFill>
        <p:spPr>
          <a:xfrm>
            <a:off x="0" y="0"/>
            <a:ext cx="9144000" cy="6858000"/>
          </a:xfrm>
        </p:spPr>
      </p:pic>
      <p:sp>
        <p:nvSpPr>
          <p:cNvPr id="4" name="Footer Placeholder 3">
            <a:extLst>
              <a:ext uri="{FF2B5EF4-FFF2-40B4-BE49-F238E27FC236}">
                <a16:creationId xmlns:a16="http://schemas.microsoft.com/office/drawing/2014/main" id="{AAFFE5A1-D3C3-A340-B510-4718D7E0B383}"/>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589C470E-0991-644D-865D-B99604C1813D}"/>
              </a:ext>
            </a:extLst>
          </p:cNvPr>
          <p:cNvSpPr>
            <a:spLocks noGrp="1"/>
          </p:cNvSpPr>
          <p:nvPr>
            <p:ph type="sldNum" sz="quarter" idx="12"/>
          </p:nvPr>
        </p:nvSpPr>
        <p:spPr/>
        <p:txBody>
          <a:bodyPr/>
          <a:lstStyle/>
          <a:p>
            <a:fld id="{04FBE729-68BC-124E-93D5-51325DCE5D15}" type="slidenum">
              <a:rPr lang="en-US" smtClean="0"/>
              <a:pPr/>
              <a:t>31</a:t>
            </a:fld>
            <a:endParaRPr lang="en-US"/>
          </a:p>
        </p:txBody>
      </p:sp>
    </p:spTree>
    <p:extLst>
      <p:ext uri="{BB962C8B-B14F-4D97-AF65-F5344CB8AC3E}">
        <p14:creationId xmlns:p14="http://schemas.microsoft.com/office/powerpoint/2010/main" val="249725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Content Placeholder 1" descr="FTAs or CUs 2015.pdf"/>
          <p:cNvPicPr>
            <a:picLocks noGrp="1" noChangeAspect="1"/>
          </p:cNvPicPr>
          <p:nvPr>
            <p:ph idx="1"/>
          </p:nvPr>
        </p:nvPicPr>
        <p:blipFill>
          <a:blip r:embed="rId2">
            <a:extLst>
              <a:ext uri="{28A0092B-C50C-407E-A947-70E740481C1C}">
                <a14:useLocalDpi xmlns:a14="http://schemas.microsoft.com/office/drawing/2010/main" val="0"/>
              </a:ext>
            </a:extLst>
          </a:blip>
          <a:srcRect t="1471" b="1471"/>
          <a:stretch>
            <a:fillRect/>
          </a:stretch>
        </p:blipFill>
        <p:spPr>
          <a:xfrm>
            <a:off x="0" y="0"/>
            <a:ext cx="9144000" cy="6858000"/>
          </a:xfrm>
        </p:spPr>
      </p:pic>
      <p:sp>
        <p:nvSpPr>
          <p:cNvPr id="4" name="Footer Placeholder 3">
            <a:extLst>
              <a:ext uri="{FF2B5EF4-FFF2-40B4-BE49-F238E27FC236}">
                <a16:creationId xmlns:a16="http://schemas.microsoft.com/office/drawing/2014/main" id="{FC9C166E-6D54-FE47-98AA-FA6B02C48C45}"/>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7337E192-B78F-B144-AAC0-0162B42D7A3F}"/>
              </a:ext>
            </a:extLst>
          </p:cNvPr>
          <p:cNvSpPr>
            <a:spLocks noGrp="1"/>
          </p:cNvSpPr>
          <p:nvPr>
            <p:ph type="sldNum" sz="quarter" idx="12"/>
          </p:nvPr>
        </p:nvSpPr>
        <p:spPr/>
        <p:txBody>
          <a:bodyPr/>
          <a:lstStyle/>
          <a:p>
            <a:fld id="{04FBE729-68BC-124E-93D5-51325DCE5D15}" type="slidenum">
              <a:rPr lang="en-US" smtClean="0"/>
              <a:pPr/>
              <a:t>32</a:t>
            </a:fld>
            <a:endParaRPr lang="en-US"/>
          </a:p>
        </p:txBody>
      </p:sp>
    </p:spTree>
    <p:extLst>
      <p:ext uri="{BB962C8B-B14F-4D97-AF65-F5344CB8AC3E}">
        <p14:creationId xmlns:p14="http://schemas.microsoft.com/office/powerpoint/2010/main" val="9489111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In which of the following are tariffs on trade among members mostly zero?</a:t>
            </a:r>
          </a:p>
          <a:p>
            <a:pPr marL="971550" lvl="1" indent="-514350">
              <a:buFont typeface="+mj-lt"/>
              <a:buAutoNum type="alphaLcParenR"/>
            </a:pPr>
            <a:r>
              <a:rPr lang="en-US" sz="2400" dirty="0"/>
              <a:t>Free trade agreement</a:t>
            </a:r>
          </a:p>
          <a:p>
            <a:pPr marL="971550" lvl="1" indent="-514350">
              <a:buFont typeface="+mj-lt"/>
              <a:buAutoNum type="alphaLcParenR"/>
            </a:pPr>
            <a:r>
              <a:rPr lang="en-US" sz="2400" dirty="0"/>
              <a:t>Customs union</a:t>
            </a:r>
          </a:p>
          <a:p>
            <a:pPr marL="971550" lvl="1" indent="-514350">
              <a:buFont typeface="+mj-lt"/>
              <a:buAutoNum type="alphaLcParenR"/>
            </a:pPr>
            <a:r>
              <a:rPr lang="en-US" sz="2400" dirty="0"/>
              <a:t>Common market</a:t>
            </a:r>
          </a:p>
          <a:p>
            <a:pPr marL="971550" lvl="1" indent="-514350">
              <a:buFont typeface="+mj-lt"/>
              <a:buAutoNum type="alphaLcParenR"/>
            </a:pPr>
            <a:r>
              <a:rPr lang="en-US" sz="2400" dirty="0"/>
              <a:t>All of the above</a:t>
            </a:r>
          </a:p>
          <a:p>
            <a:pPr marL="971550" lvl="1" indent="-514350">
              <a:buFont typeface="+mj-lt"/>
              <a:buAutoNum type="alphaLcParenR"/>
            </a:pPr>
            <a:r>
              <a:rPr lang="en-US" sz="2400" dirty="0"/>
              <a:t>None of the above</a:t>
            </a:r>
          </a:p>
          <a:p>
            <a:pPr marL="971550" lvl="1" indent="-514350">
              <a:buFont typeface="+mj-lt"/>
              <a:buAutoNum type="alphaLcParenR"/>
            </a:pPr>
            <a:endParaRPr lang="en-US" sz="2400" dirty="0"/>
          </a:p>
        </p:txBody>
      </p:sp>
      <p:sp>
        <p:nvSpPr>
          <p:cNvPr id="6" name="TextBox 5"/>
          <p:cNvSpPr txBox="1"/>
          <p:nvPr/>
        </p:nvSpPr>
        <p:spPr>
          <a:xfrm>
            <a:off x="533400" y="3424311"/>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88E94F0D-C08E-CD4C-ABF4-588DEB39A505}"/>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E4A89AA9-D9D0-8441-9F3B-BE60AEDF0779}"/>
              </a:ext>
            </a:extLst>
          </p:cNvPr>
          <p:cNvSpPr>
            <a:spLocks noGrp="1"/>
          </p:cNvSpPr>
          <p:nvPr>
            <p:ph type="sldNum" sz="quarter" idx="12"/>
          </p:nvPr>
        </p:nvSpPr>
        <p:spPr/>
        <p:txBody>
          <a:bodyPr/>
          <a:lstStyle/>
          <a:p>
            <a:fld id="{04FBE729-68BC-124E-93D5-51325DCE5D15}" type="slidenum">
              <a:rPr lang="en-US" smtClean="0"/>
              <a:pPr/>
              <a:t>33</a:t>
            </a:fld>
            <a:endParaRPr lang="en-US"/>
          </a:p>
        </p:txBody>
      </p:sp>
    </p:spTree>
    <p:extLst>
      <p:ext uri="{BB962C8B-B14F-4D97-AF65-F5344CB8AC3E}">
        <p14:creationId xmlns:p14="http://schemas.microsoft.com/office/powerpoint/2010/main" val="183304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In which of the following do labor and capital flow freely among members?</a:t>
            </a:r>
          </a:p>
          <a:p>
            <a:pPr marL="971550" lvl="1" indent="-514350">
              <a:buFont typeface="+mj-lt"/>
              <a:buAutoNum type="alphaLcParenR"/>
            </a:pPr>
            <a:r>
              <a:rPr lang="en-US" sz="2400" dirty="0"/>
              <a:t>Free trade agreement</a:t>
            </a:r>
          </a:p>
          <a:p>
            <a:pPr marL="971550" lvl="1" indent="-514350">
              <a:buFont typeface="+mj-lt"/>
              <a:buAutoNum type="alphaLcParenR"/>
            </a:pPr>
            <a:r>
              <a:rPr lang="en-US" sz="2400" dirty="0"/>
              <a:t>Customs union</a:t>
            </a:r>
          </a:p>
          <a:p>
            <a:pPr marL="971550" lvl="1" indent="-514350">
              <a:buFont typeface="+mj-lt"/>
              <a:buAutoNum type="alphaLcParenR"/>
            </a:pPr>
            <a:r>
              <a:rPr lang="en-US" sz="2400" dirty="0"/>
              <a:t>Common market</a:t>
            </a:r>
          </a:p>
          <a:p>
            <a:pPr marL="971550" lvl="1" indent="-514350">
              <a:buFont typeface="+mj-lt"/>
              <a:buAutoNum type="alphaLcParenR"/>
            </a:pPr>
            <a:r>
              <a:rPr lang="en-US" sz="2400" dirty="0"/>
              <a:t>All of the above</a:t>
            </a:r>
          </a:p>
          <a:p>
            <a:pPr marL="971550" lvl="1" indent="-514350">
              <a:buFont typeface="+mj-lt"/>
              <a:buAutoNum type="alphaLcParenR"/>
            </a:pPr>
            <a:r>
              <a:rPr lang="en-US" sz="2400" dirty="0"/>
              <a:t>None of the above</a:t>
            </a:r>
          </a:p>
          <a:p>
            <a:pPr marL="971550" lvl="1" indent="-514350">
              <a:buFont typeface="+mj-lt"/>
              <a:buAutoNum type="alphaLcParenR"/>
            </a:pPr>
            <a:endParaRPr lang="en-US" sz="2400" dirty="0"/>
          </a:p>
        </p:txBody>
      </p:sp>
      <p:sp>
        <p:nvSpPr>
          <p:cNvPr id="6" name="TextBox 5"/>
          <p:cNvSpPr txBox="1"/>
          <p:nvPr/>
        </p:nvSpPr>
        <p:spPr>
          <a:xfrm>
            <a:off x="533400" y="300228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CC03744-4FDE-254E-A414-25769BE7C9EC}"/>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A2F2E6BA-898F-784C-B89D-906B51C2FCAF}"/>
              </a:ext>
            </a:extLst>
          </p:cNvPr>
          <p:cNvSpPr>
            <a:spLocks noGrp="1"/>
          </p:cNvSpPr>
          <p:nvPr>
            <p:ph type="sldNum" sz="quarter" idx="12"/>
          </p:nvPr>
        </p:nvSpPr>
        <p:spPr/>
        <p:txBody>
          <a:bodyPr/>
          <a:lstStyle/>
          <a:p>
            <a:fld id="{04FBE729-68BC-124E-93D5-51325DCE5D15}" type="slidenum">
              <a:rPr lang="en-US" smtClean="0"/>
              <a:pPr/>
              <a:t>34</a:t>
            </a:fld>
            <a:endParaRPr lang="en-US"/>
          </a:p>
        </p:txBody>
      </p:sp>
    </p:spTree>
    <p:extLst>
      <p:ext uri="{BB962C8B-B14F-4D97-AF65-F5344CB8AC3E}">
        <p14:creationId xmlns:p14="http://schemas.microsoft.com/office/powerpoint/2010/main" val="171780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Which of the following pairs of countries are included within a customs union?</a:t>
            </a:r>
          </a:p>
          <a:p>
            <a:pPr marL="971550" lvl="1" indent="-514350">
              <a:buFont typeface="+mj-lt"/>
              <a:buAutoNum type="alphaLcParenR"/>
            </a:pPr>
            <a:r>
              <a:rPr lang="en-US" sz="2400" dirty="0"/>
              <a:t>Argentina and Brazil</a:t>
            </a:r>
          </a:p>
          <a:p>
            <a:pPr marL="971550" lvl="1" indent="-514350">
              <a:buFont typeface="+mj-lt"/>
              <a:buAutoNum type="alphaLcParenR"/>
            </a:pPr>
            <a:r>
              <a:rPr lang="en-US" sz="2400" dirty="0"/>
              <a:t>China and Japan</a:t>
            </a:r>
          </a:p>
          <a:p>
            <a:pPr marL="971550" lvl="1" indent="-514350">
              <a:buFont typeface="+mj-lt"/>
              <a:buAutoNum type="alphaLcParenR"/>
            </a:pPr>
            <a:r>
              <a:rPr lang="en-US" sz="2400" dirty="0"/>
              <a:t>Mexico and Canada</a:t>
            </a:r>
          </a:p>
          <a:p>
            <a:pPr marL="971550" lvl="1" indent="-514350">
              <a:buFont typeface="+mj-lt"/>
              <a:buAutoNum type="alphaLcParenR"/>
            </a:pPr>
            <a:r>
              <a:rPr lang="en-US" sz="2400" dirty="0"/>
              <a:t>Russia and the European Union</a:t>
            </a:r>
          </a:p>
          <a:p>
            <a:pPr marL="971550" lvl="1" indent="-514350">
              <a:buFont typeface="+mj-lt"/>
              <a:buAutoNum type="alphaLcParenR"/>
            </a:pPr>
            <a:r>
              <a:rPr lang="en-US" sz="2400" dirty="0"/>
              <a:t>US and South Korea</a:t>
            </a:r>
          </a:p>
        </p:txBody>
      </p:sp>
      <p:sp>
        <p:nvSpPr>
          <p:cNvPr id="6" name="TextBox 5"/>
          <p:cNvSpPr txBox="1"/>
          <p:nvPr/>
        </p:nvSpPr>
        <p:spPr>
          <a:xfrm>
            <a:off x="519332" y="2144151"/>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2038A1AF-8A14-8943-9585-AF730BBCF668}"/>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89080D2D-2DFB-D64F-8A13-53C07A6EF8CC}"/>
              </a:ext>
            </a:extLst>
          </p:cNvPr>
          <p:cNvSpPr>
            <a:spLocks noGrp="1"/>
          </p:cNvSpPr>
          <p:nvPr>
            <p:ph type="sldNum" sz="quarter" idx="12"/>
          </p:nvPr>
        </p:nvSpPr>
        <p:spPr/>
        <p:txBody>
          <a:bodyPr/>
          <a:lstStyle/>
          <a:p>
            <a:fld id="{04FBE729-68BC-124E-93D5-51325DCE5D15}" type="slidenum">
              <a:rPr lang="en-US" smtClean="0"/>
              <a:pPr/>
              <a:t>35</a:t>
            </a:fld>
            <a:endParaRPr lang="en-US"/>
          </a:p>
        </p:txBody>
      </p:sp>
    </p:spTree>
    <p:extLst>
      <p:ext uri="{BB962C8B-B14F-4D97-AF65-F5344CB8AC3E}">
        <p14:creationId xmlns:p14="http://schemas.microsoft.com/office/powerpoint/2010/main" val="376265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77891EAE-6F77-4C49-BADC-49E8A93DE2B3}" type="slidenum">
              <a:rPr lang="en-US"/>
              <a:pPr/>
              <a:t>36</a:t>
            </a:fld>
            <a:endParaRPr lang="en-US"/>
          </a:p>
        </p:txBody>
      </p:sp>
      <p:sp>
        <p:nvSpPr>
          <p:cNvPr id="65538" name="Rectangle 2"/>
          <p:cNvSpPr>
            <a:spLocks noGrp="1" noChangeArrowheads="1"/>
          </p:cNvSpPr>
          <p:nvPr>
            <p:ph type="title"/>
          </p:nvPr>
        </p:nvSpPr>
        <p:spPr/>
        <p:txBody>
          <a:bodyPr/>
          <a:lstStyle/>
          <a:p>
            <a:r>
              <a:rPr lang="en-US" sz="4000"/>
              <a:t>Outline: Preferential Trading Arrangements and the NAFTA</a:t>
            </a:r>
          </a:p>
        </p:txBody>
      </p:sp>
      <p:sp>
        <p:nvSpPr>
          <p:cNvPr id="65539" name="Rectangle 3"/>
          <p:cNvSpPr>
            <a:spLocks noGrp="1" noChangeArrowheads="1"/>
          </p:cNvSpPr>
          <p:nvPr>
            <p:ph type="body" idx="1"/>
          </p:nvPr>
        </p:nvSpPr>
        <p:spPr>
          <a:xfrm>
            <a:off x="457200" y="1600200"/>
            <a:ext cx="8229600" cy="4724400"/>
          </a:xfrm>
        </p:spPr>
        <p:txBody>
          <a:bodyPr/>
          <a:lstStyle/>
          <a:p>
            <a:pPr>
              <a:lnSpc>
                <a:spcPct val="80000"/>
              </a:lnSpc>
            </a:pPr>
            <a:r>
              <a:rPr lang="en-US" sz="2400" dirty="0">
                <a:solidFill>
                  <a:srgbClr val="BFBFBF"/>
                </a:solidFill>
              </a:rPr>
              <a:t>What Are PTAs?</a:t>
            </a:r>
          </a:p>
          <a:p>
            <a:pPr>
              <a:lnSpc>
                <a:spcPct val="80000"/>
              </a:lnSpc>
            </a:pPr>
            <a:r>
              <a:rPr lang="en-US" sz="2400" dirty="0">
                <a:solidFill>
                  <a:srgbClr val="BFBFBF"/>
                </a:solidFill>
              </a:rPr>
              <a:t>Examples</a:t>
            </a:r>
          </a:p>
          <a:p>
            <a:pPr lvl="1">
              <a:lnSpc>
                <a:spcPct val="80000"/>
              </a:lnSpc>
            </a:pPr>
            <a:r>
              <a:rPr lang="en-US" sz="2000" dirty="0">
                <a:solidFill>
                  <a:srgbClr val="BFBFBF"/>
                </a:solidFill>
              </a:rPr>
              <a:t>European Union (EU)</a:t>
            </a:r>
          </a:p>
          <a:p>
            <a:pPr lvl="1">
              <a:lnSpc>
                <a:spcPct val="80000"/>
              </a:lnSpc>
            </a:pPr>
            <a:r>
              <a:rPr lang="en-US" sz="2000" dirty="0">
                <a:solidFill>
                  <a:srgbClr val="BFBFBF"/>
                </a:solidFill>
              </a:rPr>
              <a:t>North American Free Trade Agreement (NAFTA)</a:t>
            </a:r>
          </a:p>
          <a:p>
            <a:pPr>
              <a:lnSpc>
                <a:spcPct val="80000"/>
              </a:lnSpc>
            </a:pPr>
            <a:r>
              <a:rPr lang="en-US" sz="2400" dirty="0"/>
              <a:t>Effects of PTAs</a:t>
            </a:r>
          </a:p>
          <a:p>
            <a:pPr lvl="1">
              <a:lnSpc>
                <a:spcPct val="80000"/>
              </a:lnSpc>
            </a:pPr>
            <a:r>
              <a:rPr lang="en-US" sz="2000" dirty="0"/>
              <a:t>Not the Same as Free Trade</a:t>
            </a:r>
          </a:p>
          <a:p>
            <a:pPr lvl="2">
              <a:lnSpc>
                <a:spcPct val="80000"/>
              </a:lnSpc>
            </a:pPr>
            <a:r>
              <a:rPr lang="en-US" sz="1800" dirty="0"/>
              <a:t>Trade Creation</a:t>
            </a:r>
          </a:p>
          <a:p>
            <a:pPr lvl="2">
              <a:lnSpc>
                <a:spcPct val="80000"/>
              </a:lnSpc>
            </a:pPr>
            <a:r>
              <a:rPr lang="en-US" sz="1800" dirty="0"/>
              <a:t>Trade Diversion</a:t>
            </a:r>
          </a:p>
          <a:p>
            <a:pPr lvl="1">
              <a:lnSpc>
                <a:spcPct val="80000"/>
              </a:lnSpc>
            </a:pPr>
            <a:r>
              <a:rPr lang="en-US" sz="2000" dirty="0">
                <a:solidFill>
                  <a:srgbClr val="BFBFBF"/>
                </a:solidFill>
              </a:rPr>
              <a:t>Market Diagram Illustration</a:t>
            </a:r>
          </a:p>
          <a:p>
            <a:pPr>
              <a:lnSpc>
                <a:spcPct val="80000"/>
              </a:lnSpc>
            </a:pPr>
            <a:r>
              <a:rPr lang="en-US" sz="2400" dirty="0">
                <a:solidFill>
                  <a:srgbClr val="BFBFBF"/>
                </a:solidFill>
              </a:rPr>
              <a:t>NAFTA</a:t>
            </a:r>
          </a:p>
          <a:p>
            <a:pPr lvl="1">
              <a:lnSpc>
                <a:spcPct val="80000"/>
              </a:lnSpc>
            </a:pPr>
            <a:r>
              <a:rPr lang="en-US" sz="2000" dirty="0">
                <a:solidFill>
                  <a:srgbClr val="BFBFBF"/>
                </a:solidFill>
              </a:rPr>
              <a:t>History</a:t>
            </a:r>
          </a:p>
          <a:p>
            <a:pPr lvl="1">
              <a:lnSpc>
                <a:spcPct val="80000"/>
              </a:lnSpc>
            </a:pPr>
            <a:r>
              <a:rPr lang="en-US" sz="2000" dirty="0">
                <a:solidFill>
                  <a:srgbClr val="BFBFBF"/>
                </a:solidFill>
              </a:rPr>
              <a:t>Analysis</a:t>
            </a:r>
          </a:p>
          <a:p>
            <a:pPr lvl="1">
              <a:lnSpc>
                <a:spcPct val="80000"/>
              </a:lnSpc>
            </a:pPr>
            <a:r>
              <a:rPr lang="en-US" sz="2000" dirty="0">
                <a:solidFill>
                  <a:srgbClr val="BFBFBF"/>
                </a:solidFill>
              </a:rPr>
              <a:t>What Happened?</a:t>
            </a:r>
          </a:p>
          <a:p>
            <a:pPr>
              <a:lnSpc>
                <a:spcPct val="80000"/>
              </a:lnSpc>
            </a:pPr>
            <a:r>
              <a:rPr lang="en-US" sz="2400" dirty="0">
                <a:solidFill>
                  <a:schemeClr val="bg1">
                    <a:lumMod val="75000"/>
                  </a:schemeClr>
                </a:solidFill>
              </a:rPr>
              <a:t>NAFTA Renegotiation and USMCA</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656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FE9CEA18-CE8A-0740-B7E0-7310AC701483}" type="slidenum">
              <a:rPr lang="en-US"/>
              <a:pPr/>
              <a:t>37</a:t>
            </a:fld>
            <a:endParaRPr lang="en-US"/>
          </a:p>
        </p:txBody>
      </p:sp>
      <p:sp>
        <p:nvSpPr>
          <p:cNvPr id="495618" name="Rectangle 2"/>
          <p:cNvSpPr>
            <a:spLocks noGrp="1" noChangeArrowheads="1"/>
          </p:cNvSpPr>
          <p:nvPr>
            <p:ph type="title"/>
          </p:nvPr>
        </p:nvSpPr>
        <p:spPr/>
        <p:txBody>
          <a:bodyPr/>
          <a:lstStyle/>
          <a:p>
            <a:r>
              <a:rPr lang="en-US"/>
              <a:t>Effects of PTAs</a:t>
            </a:r>
          </a:p>
        </p:txBody>
      </p:sp>
      <p:sp>
        <p:nvSpPr>
          <p:cNvPr id="495619" name="Rectangle 3"/>
          <p:cNvSpPr>
            <a:spLocks noGrp="1" noChangeArrowheads="1"/>
          </p:cNvSpPr>
          <p:nvPr>
            <p:ph type="body" idx="1"/>
          </p:nvPr>
        </p:nvSpPr>
        <p:spPr/>
        <p:txBody>
          <a:bodyPr/>
          <a:lstStyle/>
          <a:p>
            <a:r>
              <a:rPr lang="en-US" dirty="0"/>
              <a:t>They are </a:t>
            </a:r>
            <a:r>
              <a:rPr lang="en-US" u="sng" dirty="0"/>
              <a:t>NOT</a:t>
            </a:r>
            <a:r>
              <a:rPr lang="en-US" dirty="0"/>
              <a:t> the same as </a:t>
            </a:r>
            <a:r>
              <a:rPr lang="en-US" u="sng" dirty="0"/>
              <a:t>multilateral</a:t>
            </a:r>
            <a:r>
              <a:rPr lang="en-US" dirty="0"/>
              <a:t> free trade, when a country eliminates tariffs against </a:t>
            </a:r>
            <a:r>
              <a:rPr lang="en-US" u="sng" dirty="0"/>
              <a:t>all</a:t>
            </a:r>
            <a:r>
              <a:rPr lang="en-US" dirty="0"/>
              <a:t> other countries</a:t>
            </a:r>
          </a:p>
          <a:p>
            <a:pPr lvl="1"/>
            <a:r>
              <a:rPr lang="en-US" dirty="0"/>
              <a:t>The name “free trade area” is misleading</a:t>
            </a:r>
          </a:p>
          <a:p>
            <a:pPr lvl="1"/>
            <a:r>
              <a:rPr lang="en-US" dirty="0"/>
              <a:t>It is likely that countries outside a PTA will lose from it</a:t>
            </a:r>
          </a:p>
          <a:p>
            <a:pPr lvl="1"/>
            <a:r>
              <a:rPr lang="en-US" dirty="0"/>
              <a:t>Even the </a:t>
            </a:r>
            <a:r>
              <a:rPr lang="en-US" u="sng" dirty="0"/>
              <a:t>members</a:t>
            </a:r>
            <a:r>
              <a:rPr lang="en-US" dirty="0"/>
              <a:t> of the PTA </a:t>
            </a:r>
            <a:r>
              <a:rPr lang="en-US" u="sng" dirty="0"/>
              <a:t>may</a:t>
            </a:r>
            <a:r>
              <a:rPr lang="en-US" dirty="0"/>
              <a:t> lose from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5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56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56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56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9"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130E5482-0E2E-A24E-A7D0-9A122FE4CEFF}" type="slidenum">
              <a:rPr lang="en-US"/>
              <a:pPr/>
              <a:t>38</a:t>
            </a:fld>
            <a:endParaRPr lang="en-US" dirty="0"/>
          </a:p>
        </p:txBody>
      </p:sp>
      <p:sp>
        <p:nvSpPr>
          <p:cNvPr id="496642" name="Rectangle 2"/>
          <p:cNvSpPr>
            <a:spLocks noGrp="1" noChangeArrowheads="1"/>
          </p:cNvSpPr>
          <p:nvPr>
            <p:ph type="title"/>
          </p:nvPr>
        </p:nvSpPr>
        <p:spPr/>
        <p:txBody>
          <a:bodyPr/>
          <a:lstStyle/>
          <a:p>
            <a:r>
              <a:rPr lang="en-US"/>
              <a:t>Effects of PTAs</a:t>
            </a:r>
          </a:p>
        </p:txBody>
      </p:sp>
      <p:sp>
        <p:nvSpPr>
          <p:cNvPr id="496643" name="Rectangle 3"/>
          <p:cNvSpPr>
            <a:spLocks noGrp="1" noChangeArrowheads="1"/>
          </p:cNvSpPr>
          <p:nvPr>
            <p:ph type="body" idx="1"/>
          </p:nvPr>
        </p:nvSpPr>
        <p:spPr/>
        <p:txBody>
          <a:bodyPr/>
          <a:lstStyle/>
          <a:p>
            <a:r>
              <a:rPr lang="en-US" dirty="0"/>
              <a:t>Two main effects of a PTA</a:t>
            </a:r>
          </a:p>
          <a:p>
            <a:pPr lvl="1"/>
            <a:r>
              <a:rPr lang="en-US" dirty="0"/>
              <a:t>Trade Creation</a:t>
            </a:r>
          </a:p>
          <a:p>
            <a:pPr lvl="2">
              <a:buFontTx/>
              <a:buNone/>
            </a:pPr>
            <a:r>
              <a:rPr lang="en-US" dirty="0"/>
              <a:t>= Importing from the partner what you would otherwise produce at home</a:t>
            </a:r>
          </a:p>
          <a:p>
            <a:pPr lvl="1"/>
            <a:r>
              <a:rPr lang="en-US" dirty="0"/>
              <a:t>Trade Diversion</a:t>
            </a:r>
          </a:p>
          <a:p>
            <a:pPr lvl="2">
              <a:buFontTx/>
              <a:buNone/>
            </a:pPr>
            <a:r>
              <a:rPr lang="en-US" dirty="0"/>
              <a:t>= Importing from the partner what you would otherwise import from another (“third”) country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66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66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664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664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66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664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CE1242D3-EE6D-5747-A0B4-39FDB978A8CA}" type="slidenum">
              <a:rPr lang="en-US"/>
              <a:pPr/>
              <a:t>39</a:t>
            </a:fld>
            <a:endParaRPr lang="en-US"/>
          </a:p>
        </p:txBody>
      </p:sp>
      <p:sp>
        <p:nvSpPr>
          <p:cNvPr id="498690" name="Rectangle 2"/>
          <p:cNvSpPr>
            <a:spLocks noGrp="1" noChangeArrowheads="1"/>
          </p:cNvSpPr>
          <p:nvPr>
            <p:ph type="title"/>
          </p:nvPr>
        </p:nvSpPr>
        <p:spPr/>
        <p:txBody>
          <a:bodyPr/>
          <a:lstStyle/>
          <a:p>
            <a:r>
              <a:rPr lang="en-US"/>
              <a:t>Effects of PTAs</a:t>
            </a:r>
          </a:p>
        </p:txBody>
      </p:sp>
      <p:sp>
        <p:nvSpPr>
          <p:cNvPr id="498691" name="Rectangle 3"/>
          <p:cNvSpPr>
            <a:spLocks noGrp="1" noChangeArrowheads="1"/>
          </p:cNvSpPr>
          <p:nvPr>
            <p:ph type="body" idx="1"/>
          </p:nvPr>
        </p:nvSpPr>
        <p:spPr/>
        <p:txBody>
          <a:bodyPr/>
          <a:lstStyle/>
          <a:p>
            <a:r>
              <a:rPr lang="en-US" dirty="0"/>
              <a:t>Welfare effects of one country reducing its tariff on a good from a partner country:</a:t>
            </a:r>
          </a:p>
          <a:p>
            <a:pPr lvl="1"/>
            <a:r>
              <a:rPr lang="en-US" dirty="0"/>
              <a:t>Importing country </a:t>
            </a:r>
          </a:p>
          <a:p>
            <a:pPr lvl="2"/>
            <a:r>
              <a:rPr lang="en-US" dirty="0"/>
              <a:t>Gains from trade creation</a:t>
            </a:r>
          </a:p>
          <a:p>
            <a:pPr lvl="2"/>
            <a:r>
              <a:rPr lang="en-US" u="sng" dirty="0"/>
              <a:t>Loses</a:t>
            </a:r>
            <a:r>
              <a:rPr lang="en-US" dirty="0"/>
              <a:t> from trade diversion (we’ll see why shortly)</a:t>
            </a:r>
          </a:p>
          <a:p>
            <a:pPr lvl="1"/>
            <a:r>
              <a:rPr lang="en-US" dirty="0"/>
              <a:t>Partner country gains regardless</a:t>
            </a:r>
          </a:p>
          <a:p>
            <a:pPr lvl="1"/>
            <a:r>
              <a:rPr lang="en-US" dirty="0"/>
              <a:t>Rest of world </a:t>
            </a:r>
          </a:p>
          <a:p>
            <a:pPr lvl="2"/>
            <a:r>
              <a:rPr lang="en-US" dirty="0"/>
              <a:t>Loses from trade diversion</a:t>
            </a:r>
          </a:p>
          <a:p>
            <a:pPr lvl="2"/>
            <a:r>
              <a:rPr lang="en-US" dirty="0"/>
              <a:t>Not much affected by trade creation</a:t>
            </a:r>
          </a:p>
          <a:p>
            <a:pPr lvl="1"/>
            <a:endParaRPr lang="en-US" dirty="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8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8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8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8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8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8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8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1BB4EE-DF8D-D043-9A1D-E7F3859E59D0}"/>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4F01E017-8BDA-5241-BD6E-0F837C97E868}"/>
              </a:ext>
            </a:extLst>
          </p:cNvPr>
          <p:cNvSpPr>
            <a:spLocks noGrp="1"/>
          </p:cNvSpPr>
          <p:nvPr>
            <p:ph type="sldNum" sz="quarter" idx="12"/>
          </p:nvPr>
        </p:nvSpPr>
        <p:spPr/>
        <p:txBody>
          <a:bodyPr/>
          <a:lstStyle/>
          <a:p>
            <a:fld id="{04FBE729-68BC-124E-93D5-51325DCE5D15}" type="slidenum">
              <a:rPr lang="en-US" smtClean="0"/>
              <a:pPr/>
              <a:t>4</a:t>
            </a:fld>
            <a:endParaRPr lang="en-US"/>
          </a:p>
        </p:txBody>
      </p:sp>
      <p:pic>
        <p:nvPicPr>
          <p:cNvPr id="6" name="Picture 5">
            <a:extLst>
              <a:ext uri="{FF2B5EF4-FFF2-40B4-BE49-F238E27FC236}">
                <a16:creationId xmlns:a16="http://schemas.microsoft.com/office/drawing/2014/main" id="{76990AFB-CCE6-B449-B218-A812E7B42C5B}"/>
              </a:ext>
            </a:extLst>
          </p:cNvPr>
          <p:cNvPicPr>
            <a:picLocks noChangeAspect="1"/>
          </p:cNvPicPr>
          <p:nvPr/>
        </p:nvPicPr>
        <p:blipFill>
          <a:blip r:embed="rId2"/>
          <a:stretch>
            <a:fillRect/>
          </a:stretch>
        </p:blipFill>
        <p:spPr>
          <a:xfrm>
            <a:off x="0" y="647344"/>
            <a:ext cx="9144000" cy="5563312"/>
          </a:xfrm>
          <a:prstGeom prst="rect">
            <a:avLst/>
          </a:prstGeom>
        </p:spPr>
      </p:pic>
    </p:spTree>
    <p:extLst>
      <p:ext uri="{BB962C8B-B14F-4D97-AF65-F5344CB8AC3E}">
        <p14:creationId xmlns:p14="http://schemas.microsoft.com/office/powerpoint/2010/main" val="1665714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B001371E-5756-6141-9207-0F09C3478802}" type="slidenum">
              <a:rPr lang="en-US"/>
              <a:pPr/>
              <a:t>40</a:t>
            </a:fld>
            <a:endParaRPr lang="en-US"/>
          </a:p>
        </p:txBody>
      </p:sp>
      <p:sp>
        <p:nvSpPr>
          <p:cNvPr id="499714" name="Rectangle 2"/>
          <p:cNvSpPr>
            <a:spLocks noGrp="1" noChangeArrowheads="1"/>
          </p:cNvSpPr>
          <p:nvPr>
            <p:ph type="title"/>
          </p:nvPr>
        </p:nvSpPr>
        <p:spPr/>
        <p:txBody>
          <a:bodyPr/>
          <a:lstStyle/>
          <a:p>
            <a:r>
              <a:rPr lang="en-US"/>
              <a:t>Effects of PTAs</a:t>
            </a:r>
          </a:p>
        </p:txBody>
      </p:sp>
      <p:sp>
        <p:nvSpPr>
          <p:cNvPr id="499715" name="Rectangle 3"/>
          <p:cNvSpPr>
            <a:spLocks noGrp="1" noChangeArrowheads="1"/>
          </p:cNvSpPr>
          <p:nvPr>
            <p:ph type="body" idx="1"/>
          </p:nvPr>
        </p:nvSpPr>
        <p:spPr/>
        <p:txBody>
          <a:bodyPr/>
          <a:lstStyle/>
          <a:p>
            <a:pPr>
              <a:lnSpc>
                <a:spcPct val="90000"/>
              </a:lnSpc>
            </a:pPr>
            <a:r>
              <a:rPr lang="en-US" dirty="0"/>
              <a:t>Reasons</a:t>
            </a:r>
          </a:p>
          <a:p>
            <a:pPr lvl="1">
              <a:lnSpc>
                <a:spcPct val="90000"/>
              </a:lnSpc>
            </a:pPr>
            <a:r>
              <a:rPr lang="en-US" dirty="0"/>
              <a:t>Trade creation is much like true free trade  </a:t>
            </a:r>
          </a:p>
          <a:p>
            <a:pPr lvl="2">
              <a:lnSpc>
                <a:spcPct val="90000"/>
              </a:lnSpc>
            </a:pPr>
            <a:r>
              <a:rPr lang="en-US" dirty="0"/>
              <a:t>At zero tariff, import from partner only if its cost is lower</a:t>
            </a:r>
          </a:p>
          <a:p>
            <a:pPr lvl="2">
              <a:lnSpc>
                <a:spcPct val="90000"/>
              </a:lnSpc>
            </a:pPr>
            <a:r>
              <a:rPr lang="en-US" dirty="0"/>
              <a:t>Thus resources are used more efficiently</a:t>
            </a:r>
          </a:p>
          <a:p>
            <a:pPr lvl="1">
              <a:lnSpc>
                <a:spcPct val="90000"/>
              </a:lnSpc>
            </a:pPr>
            <a:r>
              <a:rPr lang="en-US" dirty="0"/>
              <a:t>Trade diversion is </a:t>
            </a:r>
            <a:r>
              <a:rPr lang="en-US" u="sng" dirty="0"/>
              <a:t>not</a:t>
            </a:r>
            <a:r>
              <a:rPr lang="en-US" dirty="0"/>
              <a:t> like true free trade</a:t>
            </a:r>
          </a:p>
          <a:p>
            <a:pPr lvl="2">
              <a:lnSpc>
                <a:spcPct val="90000"/>
              </a:lnSpc>
            </a:pPr>
            <a:r>
              <a:rPr lang="en-US" dirty="0"/>
              <a:t>What was imported from 3</a:t>
            </a:r>
            <a:r>
              <a:rPr lang="en-US" baseline="30000" dirty="0"/>
              <a:t>rd</a:t>
            </a:r>
            <a:r>
              <a:rPr lang="en-US" dirty="0"/>
              <a:t> country, not partner, when both paid the same tariff, must have cost </a:t>
            </a:r>
            <a:r>
              <a:rPr lang="en-US" u="sng" dirty="0"/>
              <a:t>more</a:t>
            </a:r>
            <a:r>
              <a:rPr lang="en-US" dirty="0"/>
              <a:t> in the partner than in the 3</a:t>
            </a:r>
            <a:r>
              <a:rPr lang="en-US" baseline="30000" dirty="0"/>
              <a:t>rd</a:t>
            </a:r>
            <a:r>
              <a:rPr lang="en-US" dirty="0"/>
              <a:t> country</a:t>
            </a:r>
          </a:p>
          <a:p>
            <a:pPr lvl="2">
              <a:lnSpc>
                <a:spcPct val="90000"/>
              </a:lnSpc>
            </a:pPr>
            <a:r>
              <a:rPr lang="en-US" dirty="0"/>
              <a:t>Switching to the partner is a switch to a </a:t>
            </a:r>
            <a:r>
              <a:rPr lang="en-US" u="sng" dirty="0"/>
              <a:t>higher cost</a:t>
            </a:r>
            <a:r>
              <a:rPr lang="en-US" dirty="0"/>
              <a:t> source for the good</a:t>
            </a:r>
          </a:p>
          <a:p>
            <a:pPr lvl="1">
              <a:lnSpc>
                <a:spcPct val="90000"/>
              </a:lnSpc>
            </a:pPr>
            <a:endParaRPr lang="en-US" dirty="0"/>
          </a:p>
          <a:p>
            <a:pPr lvl="1">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9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9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97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97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97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97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97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971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CE9BA2A7-6C3D-834B-89D1-B374F620BDCB}" type="slidenum">
              <a:rPr lang="en-US"/>
              <a:pPr/>
              <a:t>41</a:t>
            </a:fld>
            <a:endParaRPr lang="en-US"/>
          </a:p>
        </p:txBody>
      </p:sp>
      <p:sp>
        <p:nvSpPr>
          <p:cNvPr id="500738" name="Rectangle 2"/>
          <p:cNvSpPr>
            <a:spLocks noGrp="1" noChangeArrowheads="1"/>
          </p:cNvSpPr>
          <p:nvPr>
            <p:ph type="title"/>
          </p:nvPr>
        </p:nvSpPr>
        <p:spPr/>
        <p:txBody>
          <a:bodyPr/>
          <a:lstStyle/>
          <a:p>
            <a:r>
              <a:rPr lang="en-US"/>
              <a:t>Effects of PTAs</a:t>
            </a:r>
          </a:p>
        </p:txBody>
      </p:sp>
      <p:sp>
        <p:nvSpPr>
          <p:cNvPr id="500739" name="Rectangle 3"/>
          <p:cNvSpPr>
            <a:spLocks noGrp="1" noChangeArrowheads="1"/>
          </p:cNvSpPr>
          <p:nvPr>
            <p:ph type="body" idx="1"/>
          </p:nvPr>
        </p:nvSpPr>
        <p:spPr/>
        <p:txBody>
          <a:bodyPr/>
          <a:lstStyle/>
          <a:p>
            <a:r>
              <a:rPr lang="en-US"/>
              <a:t>With trade diversion, importing </a:t>
            </a:r>
            <a:r>
              <a:rPr lang="en-US" u="sng"/>
              <a:t>country</a:t>
            </a:r>
            <a:r>
              <a:rPr lang="en-US"/>
              <a:t> is </a:t>
            </a:r>
            <a:r>
              <a:rPr lang="en-US" u="sng"/>
              <a:t>paying more</a:t>
            </a:r>
            <a:r>
              <a:rPr lang="en-US"/>
              <a:t> for the good</a:t>
            </a:r>
          </a:p>
          <a:p>
            <a:pPr lvl="1"/>
            <a:r>
              <a:rPr lang="en-US"/>
              <a:t>The importing </a:t>
            </a:r>
            <a:r>
              <a:rPr lang="en-US" u="sng"/>
              <a:t>person</a:t>
            </a:r>
            <a:r>
              <a:rPr lang="en-US"/>
              <a:t> is not paying more, since the person doesn’t pay a tariff on imports from the partner</a:t>
            </a:r>
          </a:p>
          <a:p>
            <a:pPr lvl="1"/>
            <a:r>
              <a:rPr lang="en-US"/>
              <a:t>But the importing </a:t>
            </a:r>
            <a:r>
              <a:rPr lang="en-US" u="sng"/>
              <a:t>country</a:t>
            </a:r>
            <a:r>
              <a:rPr lang="en-US"/>
              <a:t> got to keep the tariff revenue on imports from 3</a:t>
            </a:r>
            <a:r>
              <a:rPr lang="en-US" baseline="30000"/>
              <a:t>rd</a:t>
            </a:r>
            <a:r>
              <a:rPr lang="en-US"/>
              <a:t> countries</a:t>
            </a:r>
          </a:p>
          <a:p>
            <a:pPr lvl="2"/>
            <a:r>
              <a:rPr lang="en-US"/>
              <a:t>Thus the price a </a:t>
            </a:r>
            <a:r>
              <a:rPr lang="en-US" u="sng"/>
              <a:t>person</a:t>
            </a:r>
            <a:r>
              <a:rPr lang="en-US"/>
              <a:t> paid on import from 3</a:t>
            </a:r>
            <a:r>
              <a:rPr lang="en-US" baseline="30000"/>
              <a:t>rd</a:t>
            </a:r>
            <a:r>
              <a:rPr lang="en-US"/>
              <a:t> country was higher than the price the </a:t>
            </a:r>
            <a:r>
              <a:rPr lang="en-US" u="sng"/>
              <a:t>country</a:t>
            </a:r>
            <a:r>
              <a:rPr lang="en-US"/>
              <a:t> paid</a:t>
            </a:r>
          </a:p>
          <a:p>
            <a:pPr lvl="1"/>
            <a:endParaRPr lang="en-US"/>
          </a:p>
          <a:p>
            <a:pPr lvl="1"/>
            <a:endParaRPr lang="en-US"/>
          </a:p>
          <a:p>
            <a:pPr lvl="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0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07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07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a:t>Econ 340, Deardorff, Lecture 18: PTAs</a:t>
            </a:r>
          </a:p>
        </p:txBody>
      </p:sp>
      <p:sp>
        <p:nvSpPr>
          <p:cNvPr id="10" name="Slide Number Placeholder 5"/>
          <p:cNvSpPr>
            <a:spLocks noGrp="1"/>
          </p:cNvSpPr>
          <p:nvPr>
            <p:ph type="sldNum" sz="quarter" idx="12"/>
          </p:nvPr>
        </p:nvSpPr>
        <p:spPr/>
        <p:txBody>
          <a:bodyPr/>
          <a:lstStyle/>
          <a:p>
            <a:fld id="{F63F8868-17B8-A342-AEA1-714C3ACBA355}" type="slidenum">
              <a:rPr lang="en-US"/>
              <a:pPr/>
              <a:t>42</a:t>
            </a:fld>
            <a:endParaRPr lang="en-US"/>
          </a:p>
        </p:txBody>
      </p:sp>
      <p:sp>
        <p:nvSpPr>
          <p:cNvPr id="501762" name="Rectangle 2"/>
          <p:cNvSpPr>
            <a:spLocks noGrp="1" noChangeArrowheads="1"/>
          </p:cNvSpPr>
          <p:nvPr>
            <p:ph type="title"/>
          </p:nvPr>
        </p:nvSpPr>
        <p:spPr/>
        <p:txBody>
          <a:bodyPr/>
          <a:lstStyle/>
          <a:p>
            <a:r>
              <a:rPr lang="en-US"/>
              <a:t>Effects of PTAs</a:t>
            </a:r>
          </a:p>
        </p:txBody>
      </p:sp>
      <p:sp>
        <p:nvSpPr>
          <p:cNvPr id="501763" name="Rectangle 3"/>
          <p:cNvSpPr>
            <a:spLocks noGrp="1" noChangeArrowheads="1"/>
          </p:cNvSpPr>
          <p:nvPr>
            <p:ph type="body" idx="1"/>
          </p:nvPr>
        </p:nvSpPr>
        <p:spPr/>
        <p:txBody>
          <a:bodyPr/>
          <a:lstStyle/>
          <a:p>
            <a:pPr>
              <a:lnSpc>
                <a:spcPct val="90000"/>
              </a:lnSpc>
            </a:pPr>
            <a:r>
              <a:rPr lang="en-US" sz="2800"/>
              <a:t>Example</a:t>
            </a:r>
          </a:p>
          <a:p>
            <a:pPr lvl="1">
              <a:lnSpc>
                <a:spcPct val="90000"/>
              </a:lnSpc>
            </a:pPr>
            <a:r>
              <a:rPr lang="en-US" sz="2400"/>
              <a:t>Suppose that, before NAFTA</a:t>
            </a:r>
          </a:p>
          <a:p>
            <a:pPr lvl="2">
              <a:lnSpc>
                <a:spcPct val="90000"/>
              </a:lnSpc>
            </a:pPr>
            <a:r>
              <a:rPr lang="en-US" sz="2000"/>
              <a:t>The US imported sugar subject to a 25% tariff</a:t>
            </a:r>
          </a:p>
          <a:p>
            <a:pPr lvl="2">
              <a:lnSpc>
                <a:spcPct val="90000"/>
              </a:lnSpc>
            </a:pPr>
            <a:r>
              <a:rPr lang="en-US" sz="2000"/>
              <a:t>The cost of sugar was</a:t>
            </a:r>
          </a:p>
          <a:p>
            <a:pPr lvl="3">
              <a:lnSpc>
                <a:spcPct val="90000"/>
              </a:lnSpc>
            </a:pPr>
            <a:r>
              <a:rPr lang="en-US" sz="1800"/>
              <a:t>$8 in Haiti</a:t>
            </a:r>
          </a:p>
          <a:p>
            <a:pPr lvl="3">
              <a:lnSpc>
                <a:spcPct val="90000"/>
              </a:lnSpc>
            </a:pPr>
            <a:r>
              <a:rPr lang="en-US" sz="1800"/>
              <a:t>$9 in Mexico</a:t>
            </a:r>
          </a:p>
          <a:p>
            <a:pPr lvl="2">
              <a:lnSpc>
                <a:spcPct val="90000"/>
              </a:lnSpc>
            </a:pPr>
            <a:r>
              <a:rPr lang="en-US" sz="2000"/>
              <a:t>US sugar importers would pay, with the tariff, </a:t>
            </a:r>
          </a:p>
          <a:p>
            <a:pPr lvl="3">
              <a:lnSpc>
                <a:spcPct val="90000"/>
              </a:lnSpc>
            </a:pPr>
            <a:r>
              <a:rPr lang="en-US" sz="1800"/>
              <a:t>1.25</a:t>
            </a:r>
            <a:r>
              <a:rPr lang="en-US" sz="1800">
                <a:ea typeface="Arial" pitchFamily="-65" charset="0"/>
                <a:cs typeface="Arial" pitchFamily="-65" charset="0"/>
              </a:rPr>
              <a:t>×8=$10.00 from Haiti</a:t>
            </a:r>
          </a:p>
          <a:p>
            <a:pPr lvl="3">
              <a:lnSpc>
                <a:spcPct val="90000"/>
              </a:lnSpc>
            </a:pPr>
            <a:r>
              <a:rPr lang="en-US" sz="1800">
                <a:ea typeface="Arial" pitchFamily="-65" charset="0"/>
                <a:cs typeface="Arial" pitchFamily="-65" charset="0"/>
              </a:rPr>
              <a:t>1.25×9=$11.25 from Mexico</a:t>
            </a:r>
          </a:p>
          <a:p>
            <a:pPr lvl="2">
              <a:lnSpc>
                <a:spcPct val="90000"/>
              </a:lnSpc>
            </a:pPr>
            <a:r>
              <a:rPr lang="en-US" sz="2000">
                <a:ea typeface="Arial" pitchFamily="-65" charset="0"/>
                <a:cs typeface="Arial" pitchFamily="-65" charset="0"/>
              </a:rPr>
              <a:t>So they buy from Haiti</a:t>
            </a:r>
          </a:p>
          <a:p>
            <a:pPr lvl="3">
              <a:lnSpc>
                <a:spcPct val="90000"/>
              </a:lnSpc>
            </a:pPr>
            <a:r>
              <a:rPr lang="en-US" sz="1800">
                <a:ea typeface="Arial" pitchFamily="-65" charset="0"/>
                <a:cs typeface="Arial" pitchFamily="-65" charset="0"/>
              </a:rPr>
              <a:t>The importers pay $10.00</a:t>
            </a:r>
          </a:p>
          <a:p>
            <a:pPr lvl="3">
              <a:lnSpc>
                <a:spcPct val="90000"/>
              </a:lnSpc>
            </a:pPr>
            <a:r>
              <a:rPr lang="en-US" sz="1800">
                <a:ea typeface="Arial" pitchFamily="-65" charset="0"/>
                <a:cs typeface="Arial" pitchFamily="-65" charset="0"/>
              </a:rPr>
              <a:t>The US government keeps $2.00 of that</a:t>
            </a:r>
          </a:p>
          <a:p>
            <a:pPr lvl="3">
              <a:lnSpc>
                <a:spcPct val="90000"/>
              </a:lnSpc>
            </a:pPr>
            <a:r>
              <a:rPr lang="en-US" sz="1800">
                <a:ea typeface="Arial" pitchFamily="-65" charset="0"/>
                <a:cs typeface="Arial" pitchFamily="-65" charset="0"/>
              </a:rPr>
              <a:t>So the US as a </a:t>
            </a:r>
            <a:r>
              <a:rPr lang="en-US" sz="1800" u="sng">
                <a:ea typeface="Arial" pitchFamily="-65" charset="0"/>
                <a:cs typeface="Arial" pitchFamily="-65" charset="0"/>
              </a:rPr>
              <a:t>country</a:t>
            </a:r>
            <a:r>
              <a:rPr lang="en-US" sz="1800">
                <a:ea typeface="Arial" pitchFamily="-65" charset="0"/>
                <a:cs typeface="Arial" pitchFamily="-65" charset="0"/>
              </a:rPr>
              <a:t> pays only $8.00</a:t>
            </a:r>
          </a:p>
          <a:p>
            <a:pPr lvl="1">
              <a:lnSpc>
                <a:spcPct val="90000"/>
              </a:lnSpc>
            </a:pPr>
            <a:endParaRPr lang="en-US" sz="2400"/>
          </a:p>
          <a:p>
            <a:pPr lvl="1">
              <a:lnSpc>
                <a:spcPct val="90000"/>
              </a:lnSpc>
            </a:pPr>
            <a:endParaRPr lang="en-US" sz="2400"/>
          </a:p>
          <a:p>
            <a:pPr lvl="1">
              <a:lnSpc>
                <a:spcPct val="90000"/>
              </a:lnSpc>
            </a:pPr>
            <a:endParaRPr lang="en-US" sz="2400"/>
          </a:p>
        </p:txBody>
      </p:sp>
      <p:sp>
        <p:nvSpPr>
          <p:cNvPr id="501764" name="Oval 4"/>
          <p:cNvSpPr>
            <a:spLocks noChangeArrowheads="1"/>
          </p:cNvSpPr>
          <p:nvPr/>
        </p:nvSpPr>
        <p:spPr bwMode="auto">
          <a:xfrm>
            <a:off x="2305050" y="4054475"/>
            <a:ext cx="304800" cy="304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501765" name="Oval 5"/>
          <p:cNvSpPr>
            <a:spLocks noChangeArrowheads="1"/>
          </p:cNvSpPr>
          <p:nvPr/>
        </p:nvSpPr>
        <p:spPr bwMode="auto">
          <a:xfrm>
            <a:off x="2301875" y="4352925"/>
            <a:ext cx="304800" cy="304800"/>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501766" name="Oval 6"/>
          <p:cNvSpPr>
            <a:spLocks noChangeArrowheads="1"/>
          </p:cNvSpPr>
          <p:nvPr/>
        </p:nvSpPr>
        <p:spPr bwMode="auto">
          <a:xfrm>
            <a:off x="5730875" y="2368550"/>
            <a:ext cx="538163" cy="492125"/>
          </a:xfrm>
          <a:prstGeom prst="ellipse">
            <a:avLst/>
          </a:prstGeom>
          <a:noFill/>
          <a:ln w="19050">
            <a:solidFill>
              <a:srgbClr val="FF0000"/>
            </a:solidFill>
            <a:round/>
            <a:headEnd/>
            <a:tailEnd/>
          </a:ln>
          <a:effectLst/>
        </p:spPr>
        <p:txBody>
          <a:bodyPr wrap="none" anchor="ctr">
            <a:prstTxWarp prst="textNoShape">
              <a:avLst/>
            </a:prstTxWarp>
          </a:bodyPr>
          <a:lstStyle/>
          <a:p>
            <a:endParaRPr lang="en-US"/>
          </a:p>
        </p:txBody>
      </p:sp>
      <p:sp>
        <p:nvSpPr>
          <p:cNvPr id="501767" name="Line 7"/>
          <p:cNvSpPr>
            <a:spLocks noChangeShapeType="1"/>
          </p:cNvSpPr>
          <p:nvPr/>
        </p:nvSpPr>
        <p:spPr bwMode="auto">
          <a:xfrm flipV="1">
            <a:off x="2568575" y="2786063"/>
            <a:ext cx="3265488" cy="1306512"/>
          </a:xfrm>
          <a:prstGeom prst="line">
            <a:avLst/>
          </a:prstGeom>
          <a:noFill/>
          <a:ln w="9525">
            <a:solidFill>
              <a:srgbClr val="FF0000"/>
            </a:solidFill>
            <a:round/>
            <a:headEnd/>
            <a:tailEnd/>
          </a:ln>
          <a:effectLst/>
        </p:spPr>
        <p:txBody>
          <a:bodyPr>
            <a:prstTxWarp prst="textNoShape">
              <a:avLst/>
            </a:prstTxWarp>
          </a:bodyPr>
          <a:lstStyle/>
          <a:p>
            <a:endParaRPr lang="en-US"/>
          </a:p>
        </p:txBody>
      </p:sp>
      <p:sp>
        <p:nvSpPr>
          <p:cNvPr id="501768" name="Line 8"/>
          <p:cNvSpPr>
            <a:spLocks noChangeShapeType="1"/>
          </p:cNvSpPr>
          <p:nvPr/>
        </p:nvSpPr>
        <p:spPr bwMode="auto">
          <a:xfrm flipV="1">
            <a:off x="2598738" y="2786063"/>
            <a:ext cx="3235325" cy="1625600"/>
          </a:xfrm>
          <a:prstGeom prst="line">
            <a:avLst/>
          </a:prstGeom>
          <a:noFill/>
          <a:ln w="9525">
            <a:solidFill>
              <a:srgbClr val="FF0000"/>
            </a:solidFill>
            <a:round/>
            <a:headEnd/>
            <a:tailEnd/>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6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76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176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176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017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176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1763">
                                            <p:txEl>
                                              <p:pRg st="8" end="8"/>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17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17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01763">
                                            <p:txEl>
                                              <p:pRg st="9" end="9"/>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01763">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01763">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0176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3" grpId="0" build="p"/>
      <p:bldP spid="501764" grpId="0" animBg="1"/>
      <p:bldP spid="501765" grpId="0" animBg="1"/>
      <p:bldP spid="501766" grpId="0" animBg="1"/>
      <p:bldP spid="501767" grpId="0" animBg="1"/>
      <p:bldP spid="50176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1AAFD388-4F8D-CA45-B009-5F0959963211}" type="slidenum">
              <a:rPr lang="en-US"/>
              <a:pPr/>
              <a:t>43</a:t>
            </a:fld>
            <a:endParaRPr lang="en-US"/>
          </a:p>
        </p:txBody>
      </p:sp>
      <p:sp>
        <p:nvSpPr>
          <p:cNvPr id="502786" name="Rectangle 2"/>
          <p:cNvSpPr>
            <a:spLocks noGrp="1" noChangeArrowheads="1"/>
          </p:cNvSpPr>
          <p:nvPr>
            <p:ph type="title"/>
          </p:nvPr>
        </p:nvSpPr>
        <p:spPr/>
        <p:txBody>
          <a:bodyPr/>
          <a:lstStyle/>
          <a:p>
            <a:r>
              <a:rPr lang="en-US"/>
              <a:t>Effects of PTAs</a:t>
            </a:r>
          </a:p>
        </p:txBody>
      </p:sp>
      <p:sp>
        <p:nvSpPr>
          <p:cNvPr id="502787" name="Rectangle 3"/>
          <p:cNvSpPr>
            <a:spLocks noGrp="1" noChangeArrowheads="1"/>
          </p:cNvSpPr>
          <p:nvPr>
            <p:ph type="body" idx="1"/>
          </p:nvPr>
        </p:nvSpPr>
        <p:spPr/>
        <p:txBody>
          <a:bodyPr/>
          <a:lstStyle/>
          <a:p>
            <a:r>
              <a:rPr lang="en-US"/>
              <a:t>Example</a:t>
            </a:r>
          </a:p>
          <a:p>
            <a:pPr lvl="1"/>
            <a:r>
              <a:rPr lang="en-US"/>
              <a:t>Now with NAFTA</a:t>
            </a:r>
          </a:p>
          <a:p>
            <a:pPr lvl="2"/>
            <a:r>
              <a:rPr lang="en-US"/>
              <a:t>the tariff on sugar from Mexico becomes zero</a:t>
            </a:r>
          </a:p>
          <a:p>
            <a:pPr lvl="2"/>
            <a:r>
              <a:rPr lang="en-US"/>
              <a:t>US sugar importers would pay, </a:t>
            </a:r>
          </a:p>
          <a:p>
            <a:pPr lvl="3"/>
            <a:r>
              <a:rPr lang="en-US"/>
              <a:t>1.25</a:t>
            </a:r>
            <a:r>
              <a:rPr lang="en-US">
                <a:ea typeface="Arial" pitchFamily="-65" charset="0"/>
                <a:cs typeface="Arial" pitchFamily="-65" charset="0"/>
              </a:rPr>
              <a:t>×8=$10.00 from Haiti</a:t>
            </a:r>
          </a:p>
          <a:p>
            <a:pPr lvl="3"/>
            <a:r>
              <a:rPr lang="en-US">
                <a:ea typeface="Arial" pitchFamily="-65" charset="0"/>
                <a:cs typeface="Arial" pitchFamily="-65" charset="0"/>
              </a:rPr>
              <a:t>$9.00 from Mexico</a:t>
            </a:r>
          </a:p>
          <a:p>
            <a:pPr lvl="2"/>
            <a:r>
              <a:rPr lang="en-US">
                <a:ea typeface="Arial" pitchFamily="-65" charset="0"/>
                <a:cs typeface="Arial" pitchFamily="-65" charset="0"/>
              </a:rPr>
              <a:t>So they buy from Mexico</a:t>
            </a:r>
          </a:p>
          <a:p>
            <a:pPr lvl="3"/>
            <a:r>
              <a:rPr lang="en-US">
                <a:ea typeface="Arial" pitchFamily="-65" charset="0"/>
                <a:cs typeface="Arial" pitchFamily="-65" charset="0"/>
              </a:rPr>
              <a:t>The importers pay $9.00</a:t>
            </a:r>
          </a:p>
          <a:p>
            <a:pPr lvl="3"/>
            <a:r>
              <a:rPr lang="en-US">
                <a:ea typeface="Arial" pitchFamily="-65" charset="0"/>
                <a:cs typeface="Arial" pitchFamily="-65" charset="0"/>
              </a:rPr>
              <a:t>The US government gets nothing</a:t>
            </a:r>
          </a:p>
          <a:p>
            <a:pPr lvl="3"/>
            <a:r>
              <a:rPr lang="en-US">
                <a:ea typeface="Arial" pitchFamily="-65" charset="0"/>
                <a:cs typeface="Arial" pitchFamily="-65" charset="0"/>
              </a:rPr>
              <a:t>So the US as a </a:t>
            </a:r>
            <a:r>
              <a:rPr lang="en-US" u="sng">
                <a:ea typeface="Arial" pitchFamily="-65" charset="0"/>
                <a:cs typeface="Arial" pitchFamily="-65" charset="0"/>
              </a:rPr>
              <a:t>country</a:t>
            </a:r>
            <a:r>
              <a:rPr lang="en-US">
                <a:ea typeface="Arial" pitchFamily="-65" charset="0"/>
                <a:cs typeface="Arial" pitchFamily="-65" charset="0"/>
              </a:rPr>
              <a:t> pays $9.00</a:t>
            </a:r>
          </a:p>
          <a:p>
            <a:pPr lvl="1"/>
            <a:endParaRPr lang="en-US"/>
          </a:p>
          <a:p>
            <a:pPr lvl="1"/>
            <a:endParaRPr lang="en-US"/>
          </a:p>
          <a:p>
            <a:pPr lvl="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2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2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27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27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27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27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27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27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278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27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4"/>
          <p:cNvSpPr>
            <a:spLocks noGrp="1"/>
          </p:cNvSpPr>
          <p:nvPr>
            <p:ph type="ftr" sz="quarter" idx="11"/>
          </p:nvPr>
        </p:nvSpPr>
        <p:spPr/>
        <p:txBody>
          <a:bodyPr/>
          <a:lstStyle/>
          <a:p>
            <a:r>
              <a:rPr lang="en-US"/>
              <a:t>Econ 340, Deardorff, Lecture 18: PTAs</a:t>
            </a:r>
          </a:p>
        </p:txBody>
      </p:sp>
      <p:sp>
        <p:nvSpPr>
          <p:cNvPr id="58" name="Slide Number Placeholder 5"/>
          <p:cNvSpPr>
            <a:spLocks noGrp="1"/>
          </p:cNvSpPr>
          <p:nvPr>
            <p:ph type="sldNum" sz="quarter" idx="12"/>
          </p:nvPr>
        </p:nvSpPr>
        <p:spPr/>
        <p:txBody>
          <a:bodyPr/>
          <a:lstStyle/>
          <a:p>
            <a:fld id="{9A7E32F5-CAB9-1741-A8F5-2595D619A140}" type="slidenum">
              <a:rPr lang="en-US"/>
              <a:pPr/>
              <a:t>44</a:t>
            </a:fld>
            <a:endParaRPr lang="en-US"/>
          </a:p>
        </p:txBody>
      </p:sp>
      <p:sp>
        <p:nvSpPr>
          <p:cNvPr id="503847" name="Rectangle 39"/>
          <p:cNvSpPr>
            <a:spLocks noGrp="1" noChangeArrowheads="1"/>
          </p:cNvSpPr>
          <p:nvPr>
            <p:ph type="title"/>
          </p:nvPr>
        </p:nvSpPr>
        <p:spPr/>
        <p:txBody>
          <a:bodyPr/>
          <a:lstStyle/>
          <a:p>
            <a:r>
              <a:rPr lang="en-US"/>
              <a:t>Effects of PTAs</a:t>
            </a:r>
          </a:p>
        </p:txBody>
      </p:sp>
      <p:graphicFrame>
        <p:nvGraphicFramePr>
          <p:cNvPr id="503889" name="Group 81"/>
          <p:cNvGraphicFramePr>
            <a:graphicFrameLocks noGrp="1"/>
          </p:cNvGraphicFramePr>
          <p:nvPr>
            <p:ph idx="1"/>
          </p:nvPr>
        </p:nvGraphicFramePr>
        <p:xfrm>
          <a:off x="457200" y="1219200"/>
          <a:ext cx="8229600" cy="4358640"/>
        </p:xfrm>
        <a:graphic>
          <a:graphicData uri="http://schemas.openxmlformats.org/drawingml/2006/table">
            <a:tbl>
              <a:tblPr/>
              <a:tblGrid>
                <a:gridCol w="3810000">
                  <a:extLst>
                    <a:ext uri="{9D8B030D-6E8A-4147-A177-3AD203B41FA5}">
                      <a16:colId xmlns:a16="http://schemas.microsoft.com/office/drawing/2014/main" val="20000"/>
                    </a:ext>
                  </a:extLst>
                </a:gridCol>
                <a:gridCol w="2278063">
                  <a:extLst>
                    <a:ext uri="{9D8B030D-6E8A-4147-A177-3AD203B41FA5}">
                      <a16:colId xmlns:a16="http://schemas.microsoft.com/office/drawing/2014/main" val="20001"/>
                    </a:ext>
                  </a:extLst>
                </a:gridCol>
                <a:gridCol w="2141537">
                  <a:extLst>
                    <a:ext uri="{9D8B030D-6E8A-4147-A177-3AD203B41FA5}">
                      <a16:colId xmlns:a16="http://schemas.microsoft.com/office/drawing/2014/main" val="20002"/>
                    </a:ext>
                  </a:extLst>
                </a:gridCol>
              </a:tblGrid>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65" charset="0"/>
                        </a:rPr>
                        <a:t>EXAMPLE: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65" charset="0"/>
                        </a:rPr>
                        <a:t>Without NAFTA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Arial" pitchFamily="-65" charset="0"/>
                        </a:rPr>
                        <a:t>With NAFTA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a. Price in Haiti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b. Price in Mexico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0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c. Tariff on Haiti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d. Tariff on Mexico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e. Price from Haiti [(1+c)</a:t>
                      </a:r>
                      <a:r>
                        <a:rPr kumimoji="0" lang="en-US" sz="2000" b="0" i="0" u="none" strike="noStrike" cap="none" normalizeH="0" baseline="0">
                          <a:ln>
                            <a:noFill/>
                          </a:ln>
                          <a:solidFill>
                            <a:schemeClr val="tx1"/>
                          </a:solidFill>
                          <a:effectLst/>
                          <a:latin typeface="Arial" pitchFamily="-65" charset="0"/>
                          <a:ea typeface="Arial" pitchFamily="-65" charset="0"/>
                          <a:cs typeface="Arial" pitchFamily="-65"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f. Price from Mexico [(1+d) </a:t>
                      </a:r>
                      <a:r>
                        <a:rPr kumimoji="0" lang="en-US" sz="2000" b="0" i="0" u="none" strike="noStrike" cap="none" normalizeH="0" baseline="0">
                          <a:ln>
                            <a:noFill/>
                          </a:ln>
                          <a:solidFill>
                            <a:schemeClr val="tx1"/>
                          </a:solidFill>
                          <a:effectLst/>
                          <a:latin typeface="Arial" pitchFamily="-65" charset="0"/>
                          <a:ea typeface="Arial" pitchFamily="-65" charset="0"/>
                          <a:cs typeface="Arial" pitchFamily="-65"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$11.25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g. Imports come from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Haiti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Mexico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h. Importers pay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5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i. Government gets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88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j. Country’s net cost [h</a:t>
                      </a:r>
                      <a:r>
                        <a:rPr kumimoji="0" lang="en-US" sz="2000" b="0" i="0" u="none" strike="noStrike" cap="none" normalizeH="0" baseline="0">
                          <a:ln>
                            <a:noFill/>
                          </a:ln>
                          <a:solidFill>
                            <a:schemeClr val="tx1"/>
                          </a:solidFill>
                          <a:effectLst/>
                          <a:latin typeface="Arial" pitchFamily="-65" charset="0"/>
                          <a:ea typeface="Arial" pitchFamily="-65" charset="0"/>
                          <a:cs typeface="Arial" pitchFamily="-65"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65" charset="0"/>
                        </a:rPr>
                        <a:t>$9.00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503881" name="Oval 73"/>
          <p:cNvSpPr>
            <a:spLocks noChangeArrowheads="1"/>
          </p:cNvSpPr>
          <p:nvPr/>
        </p:nvSpPr>
        <p:spPr bwMode="auto">
          <a:xfrm>
            <a:off x="4379913" y="3886200"/>
            <a:ext cx="4191000" cy="609600"/>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503882" name="Oval 74"/>
          <p:cNvSpPr>
            <a:spLocks noChangeArrowheads="1"/>
          </p:cNvSpPr>
          <p:nvPr/>
        </p:nvSpPr>
        <p:spPr bwMode="auto">
          <a:xfrm>
            <a:off x="4379913" y="5043488"/>
            <a:ext cx="4191000" cy="609600"/>
          </a:xfrm>
          <a:prstGeom prst="ellipse">
            <a:avLst/>
          </a:prstGeom>
          <a:noFill/>
          <a:ln w="38100">
            <a:solidFill>
              <a:srgbClr val="FF0000"/>
            </a:solidFill>
            <a:round/>
            <a:headEnd/>
            <a:tailEnd/>
          </a:ln>
          <a:effectLst/>
        </p:spPr>
        <p:txBody>
          <a:bodyPr wrap="none" anchor="ctr">
            <a:prstTxWarp prst="textNoShape">
              <a:avLst/>
            </a:prstTxWarp>
          </a:bodyPr>
          <a:lstStyle/>
          <a:p>
            <a:endParaRPr lang="en-US"/>
          </a:p>
        </p:txBody>
      </p:sp>
      <p:sp>
        <p:nvSpPr>
          <p:cNvPr id="503883" name="AutoShape 75"/>
          <p:cNvSpPr>
            <a:spLocks noChangeArrowheads="1"/>
          </p:cNvSpPr>
          <p:nvPr/>
        </p:nvSpPr>
        <p:spPr bwMode="auto">
          <a:xfrm rot="-1390207">
            <a:off x="2590800" y="2438400"/>
            <a:ext cx="1676400" cy="838200"/>
          </a:xfrm>
          <a:prstGeom prst="wedgeRoundRectCallout">
            <a:avLst>
              <a:gd name="adj1" fmla="val 29097"/>
              <a:gd name="adj2" fmla="val 183028"/>
              <a:gd name="adj3" fmla="val 16667"/>
            </a:avLst>
          </a:prstGeom>
          <a:solidFill>
            <a:srgbClr val="FFCCCC"/>
          </a:solidFill>
          <a:ln w="9525">
            <a:solidFill>
              <a:srgbClr val="FF0000"/>
            </a:solidFill>
            <a:miter lim="800000"/>
            <a:headEnd/>
            <a:tailEnd/>
          </a:ln>
          <a:effectLst/>
        </p:spPr>
        <p:txBody>
          <a:bodyPr>
            <a:prstTxWarp prst="textNoShape">
              <a:avLst/>
            </a:prstTxWarp>
          </a:bodyPr>
          <a:lstStyle/>
          <a:p>
            <a:pPr algn="ctr"/>
            <a:r>
              <a:rPr lang="en-US" sz="2400">
                <a:solidFill>
                  <a:srgbClr val="FF0000"/>
                </a:solidFill>
              </a:rPr>
              <a:t>Trade Diversion</a:t>
            </a:r>
          </a:p>
        </p:txBody>
      </p:sp>
      <p:sp>
        <p:nvSpPr>
          <p:cNvPr id="503884" name="AutoShape 76"/>
          <p:cNvSpPr>
            <a:spLocks noChangeArrowheads="1"/>
          </p:cNvSpPr>
          <p:nvPr/>
        </p:nvSpPr>
        <p:spPr bwMode="auto">
          <a:xfrm rot="-361535">
            <a:off x="625475" y="5759450"/>
            <a:ext cx="2690813" cy="838200"/>
          </a:xfrm>
          <a:prstGeom prst="wedgeRoundRectCallout">
            <a:avLst>
              <a:gd name="adj1" fmla="val 94995"/>
              <a:gd name="adj2" fmla="val -59486"/>
              <a:gd name="adj3" fmla="val 16667"/>
            </a:avLst>
          </a:prstGeom>
          <a:solidFill>
            <a:srgbClr val="FFCCCC"/>
          </a:solidFill>
          <a:ln w="9525">
            <a:solidFill>
              <a:srgbClr val="FF0000"/>
            </a:solidFill>
            <a:miter lim="800000"/>
            <a:headEnd/>
            <a:tailEnd/>
          </a:ln>
          <a:effectLst/>
        </p:spPr>
        <p:txBody>
          <a:bodyPr>
            <a:prstTxWarp prst="textNoShape">
              <a:avLst/>
            </a:prstTxWarp>
          </a:bodyPr>
          <a:lstStyle/>
          <a:p>
            <a:pPr algn="ctr"/>
            <a:r>
              <a:rPr lang="en-US" sz="2400" dirty="0">
                <a:solidFill>
                  <a:srgbClr val="FF0000"/>
                </a:solidFill>
              </a:rPr>
              <a:t>US Loss from Trade Diversion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38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38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388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3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81" grpId="0" animBg="1"/>
      <p:bldP spid="503882" grpId="0" animBg="1"/>
      <p:bldP spid="503883" grpId="0" animBg="1"/>
      <p:bldP spid="50388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77891EAE-6F77-4C49-BADC-49E8A93DE2B3}" type="slidenum">
              <a:rPr lang="en-US"/>
              <a:pPr/>
              <a:t>45</a:t>
            </a:fld>
            <a:endParaRPr lang="en-US"/>
          </a:p>
        </p:txBody>
      </p:sp>
      <p:sp>
        <p:nvSpPr>
          <p:cNvPr id="65538" name="Rectangle 2"/>
          <p:cNvSpPr>
            <a:spLocks noGrp="1" noChangeArrowheads="1"/>
          </p:cNvSpPr>
          <p:nvPr>
            <p:ph type="title"/>
          </p:nvPr>
        </p:nvSpPr>
        <p:spPr/>
        <p:txBody>
          <a:bodyPr/>
          <a:lstStyle/>
          <a:p>
            <a:r>
              <a:rPr lang="en-US" sz="4000"/>
              <a:t>Outline: Preferential Trading Arrangements and the NAFTA</a:t>
            </a:r>
          </a:p>
        </p:txBody>
      </p:sp>
      <p:sp>
        <p:nvSpPr>
          <p:cNvPr id="65539" name="Rectangle 3"/>
          <p:cNvSpPr>
            <a:spLocks noGrp="1" noChangeArrowheads="1"/>
          </p:cNvSpPr>
          <p:nvPr>
            <p:ph type="body" idx="1"/>
          </p:nvPr>
        </p:nvSpPr>
        <p:spPr>
          <a:xfrm>
            <a:off x="457200" y="1600200"/>
            <a:ext cx="8229600" cy="4724400"/>
          </a:xfrm>
        </p:spPr>
        <p:txBody>
          <a:bodyPr/>
          <a:lstStyle/>
          <a:p>
            <a:pPr>
              <a:lnSpc>
                <a:spcPct val="80000"/>
              </a:lnSpc>
            </a:pPr>
            <a:r>
              <a:rPr lang="en-US" sz="2400" dirty="0">
                <a:solidFill>
                  <a:srgbClr val="BFBFBF"/>
                </a:solidFill>
              </a:rPr>
              <a:t>What Are PTAs?</a:t>
            </a:r>
          </a:p>
          <a:p>
            <a:pPr>
              <a:lnSpc>
                <a:spcPct val="80000"/>
              </a:lnSpc>
            </a:pPr>
            <a:r>
              <a:rPr lang="en-US" sz="2400" dirty="0">
                <a:solidFill>
                  <a:srgbClr val="BFBFBF"/>
                </a:solidFill>
              </a:rPr>
              <a:t>Examples</a:t>
            </a:r>
          </a:p>
          <a:p>
            <a:pPr lvl="1">
              <a:lnSpc>
                <a:spcPct val="80000"/>
              </a:lnSpc>
            </a:pPr>
            <a:r>
              <a:rPr lang="en-US" sz="2000" dirty="0">
                <a:solidFill>
                  <a:srgbClr val="BFBFBF"/>
                </a:solidFill>
              </a:rPr>
              <a:t>European Union (EU)</a:t>
            </a:r>
          </a:p>
          <a:p>
            <a:pPr lvl="1">
              <a:lnSpc>
                <a:spcPct val="80000"/>
              </a:lnSpc>
            </a:pPr>
            <a:r>
              <a:rPr lang="en-US" sz="2000" dirty="0">
                <a:solidFill>
                  <a:srgbClr val="BFBFBF"/>
                </a:solidFill>
              </a:rPr>
              <a:t>North American Free Trade Agreement (NAFTA)</a:t>
            </a:r>
          </a:p>
          <a:p>
            <a:pPr>
              <a:lnSpc>
                <a:spcPct val="80000"/>
              </a:lnSpc>
            </a:pPr>
            <a:r>
              <a:rPr lang="en-US" sz="2400" dirty="0"/>
              <a:t>Effects of PTAs</a:t>
            </a:r>
          </a:p>
          <a:p>
            <a:pPr lvl="1">
              <a:lnSpc>
                <a:spcPct val="80000"/>
              </a:lnSpc>
            </a:pPr>
            <a:r>
              <a:rPr lang="en-US" sz="2000" dirty="0">
                <a:solidFill>
                  <a:srgbClr val="BFBFBF"/>
                </a:solidFill>
              </a:rPr>
              <a:t>Not the Same as Free Trade</a:t>
            </a:r>
          </a:p>
          <a:p>
            <a:pPr lvl="2">
              <a:lnSpc>
                <a:spcPct val="80000"/>
              </a:lnSpc>
            </a:pPr>
            <a:r>
              <a:rPr lang="en-US" sz="1800" dirty="0">
                <a:solidFill>
                  <a:srgbClr val="BFBFBF"/>
                </a:solidFill>
              </a:rPr>
              <a:t>Trade Creation</a:t>
            </a:r>
          </a:p>
          <a:p>
            <a:pPr lvl="2">
              <a:lnSpc>
                <a:spcPct val="80000"/>
              </a:lnSpc>
            </a:pPr>
            <a:r>
              <a:rPr lang="en-US" sz="1800" dirty="0">
                <a:solidFill>
                  <a:srgbClr val="BFBFBF"/>
                </a:solidFill>
              </a:rPr>
              <a:t>Trade Diversion</a:t>
            </a:r>
          </a:p>
          <a:p>
            <a:pPr lvl="1">
              <a:lnSpc>
                <a:spcPct val="80000"/>
              </a:lnSpc>
            </a:pPr>
            <a:r>
              <a:rPr lang="en-US" sz="2000" dirty="0"/>
              <a:t>Market Diagram Illustration</a:t>
            </a:r>
          </a:p>
          <a:p>
            <a:pPr>
              <a:lnSpc>
                <a:spcPct val="80000"/>
              </a:lnSpc>
            </a:pPr>
            <a:r>
              <a:rPr lang="en-US" sz="2400" dirty="0">
                <a:solidFill>
                  <a:srgbClr val="BFBFBF"/>
                </a:solidFill>
              </a:rPr>
              <a:t>NAFTA</a:t>
            </a:r>
          </a:p>
          <a:p>
            <a:pPr lvl="1">
              <a:lnSpc>
                <a:spcPct val="80000"/>
              </a:lnSpc>
            </a:pPr>
            <a:r>
              <a:rPr lang="en-US" sz="2000" dirty="0">
                <a:solidFill>
                  <a:srgbClr val="BFBFBF"/>
                </a:solidFill>
              </a:rPr>
              <a:t>History</a:t>
            </a:r>
          </a:p>
          <a:p>
            <a:pPr lvl="1">
              <a:lnSpc>
                <a:spcPct val="80000"/>
              </a:lnSpc>
            </a:pPr>
            <a:r>
              <a:rPr lang="en-US" sz="2000" dirty="0">
                <a:solidFill>
                  <a:srgbClr val="BFBFBF"/>
                </a:solidFill>
              </a:rPr>
              <a:t>Analysis</a:t>
            </a:r>
          </a:p>
          <a:p>
            <a:pPr lvl="1">
              <a:lnSpc>
                <a:spcPct val="80000"/>
              </a:lnSpc>
            </a:pPr>
            <a:r>
              <a:rPr lang="en-US" sz="2000" dirty="0">
                <a:solidFill>
                  <a:srgbClr val="BFBFBF"/>
                </a:solidFill>
              </a:rPr>
              <a:t>What Happened?</a:t>
            </a:r>
          </a:p>
          <a:p>
            <a:pPr>
              <a:lnSpc>
                <a:spcPct val="80000"/>
              </a:lnSpc>
            </a:pPr>
            <a:r>
              <a:rPr lang="en-US" sz="2400" dirty="0">
                <a:solidFill>
                  <a:schemeClr val="bg1">
                    <a:lumMod val="75000"/>
                  </a:schemeClr>
                </a:solidFill>
              </a:rPr>
              <a:t>NAFTA Renegotiation and USMCA</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656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BD628703-B76F-5B47-AEBF-FA66D182A610}" type="slidenum">
              <a:rPr lang="en-US"/>
              <a:pPr/>
              <a:t>46</a:t>
            </a:fld>
            <a:endParaRPr lang="en-US"/>
          </a:p>
        </p:txBody>
      </p:sp>
      <p:sp>
        <p:nvSpPr>
          <p:cNvPr id="505858" name="Rectangle 2"/>
          <p:cNvSpPr>
            <a:spLocks noGrp="1" noChangeArrowheads="1"/>
          </p:cNvSpPr>
          <p:nvPr>
            <p:ph type="title"/>
          </p:nvPr>
        </p:nvSpPr>
        <p:spPr/>
        <p:txBody>
          <a:bodyPr/>
          <a:lstStyle/>
          <a:p>
            <a:r>
              <a:rPr lang="en-US"/>
              <a:t>Effects of PTAs</a:t>
            </a:r>
          </a:p>
        </p:txBody>
      </p:sp>
      <p:sp>
        <p:nvSpPr>
          <p:cNvPr id="505859" name="Rectangle 3"/>
          <p:cNvSpPr>
            <a:spLocks noGrp="1" noChangeArrowheads="1"/>
          </p:cNvSpPr>
          <p:nvPr>
            <p:ph type="body" idx="1"/>
          </p:nvPr>
        </p:nvSpPr>
        <p:spPr/>
        <p:txBody>
          <a:bodyPr/>
          <a:lstStyle/>
          <a:p>
            <a:r>
              <a:rPr lang="en-US" sz="2800" dirty="0"/>
              <a:t>Market-diagram Illustration</a:t>
            </a:r>
          </a:p>
          <a:p>
            <a:pPr lvl="1"/>
            <a:r>
              <a:rPr lang="en-US" sz="2400" dirty="0"/>
              <a:t>Suppose Country A can import a good from either Country B or Country C at prices</a:t>
            </a:r>
          </a:p>
          <a:p>
            <a:pPr lvl="1">
              <a:buFontTx/>
              <a:buNone/>
            </a:pPr>
            <a:r>
              <a:rPr lang="en-US" sz="2400" dirty="0"/>
              <a:t>				P</a:t>
            </a:r>
            <a:r>
              <a:rPr lang="en-US" sz="2400" baseline="-25000" dirty="0"/>
              <a:t>C</a:t>
            </a:r>
            <a:r>
              <a:rPr lang="en-US" sz="2400" dirty="0"/>
              <a:t> &lt; P</a:t>
            </a:r>
            <a:r>
              <a:rPr lang="en-US" sz="2400" baseline="-25000" dirty="0"/>
              <a:t>B</a:t>
            </a:r>
            <a:endParaRPr lang="en-US" sz="2400" dirty="0"/>
          </a:p>
          <a:p>
            <a:pPr lvl="1"/>
            <a:r>
              <a:rPr lang="en-US" sz="2400" dirty="0"/>
              <a:t>And Country A has a tariff greater than the price difference:</a:t>
            </a:r>
          </a:p>
          <a:p>
            <a:pPr lvl="1">
              <a:buFontTx/>
              <a:buNone/>
            </a:pPr>
            <a:r>
              <a:rPr lang="en-US" sz="2400" dirty="0"/>
              <a:t>				</a:t>
            </a:r>
            <a:r>
              <a:rPr lang="en-US" sz="2400" dirty="0" err="1"/>
              <a:t>t</a:t>
            </a:r>
            <a:r>
              <a:rPr lang="en-US" sz="2400" dirty="0"/>
              <a:t> &gt; (P</a:t>
            </a:r>
            <a:r>
              <a:rPr lang="en-US" sz="2400" baseline="-25000" dirty="0"/>
              <a:t>B</a:t>
            </a:r>
            <a:r>
              <a:rPr lang="en-US" sz="2400" dirty="0"/>
              <a:t> </a:t>
            </a:r>
            <a:r>
              <a:rPr lang="en-US" sz="2400" dirty="0">
                <a:ea typeface="Arial" pitchFamily="-65" charset="0"/>
                <a:cs typeface="Arial" pitchFamily="-65" charset="0"/>
              </a:rPr>
              <a:t>− P</a:t>
            </a:r>
            <a:r>
              <a:rPr lang="en-US" sz="2400" baseline="-25000" dirty="0">
                <a:ea typeface="Arial" pitchFamily="-65" charset="0"/>
                <a:cs typeface="Arial" pitchFamily="-65" charset="0"/>
              </a:rPr>
              <a:t>C</a:t>
            </a:r>
            <a:r>
              <a:rPr lang="en-US" sz="2400" dirty="0">
                <a:ea typeface="Arial" pitchFamily="-65" charset="0"/>
                <a:cs typeface="Arial" pitchFamily="-65" charset="0"/>
              </a:rPr>
              <a:t>)</a:t>
            </a:r>
          </a:p>
          <a:p>
            <a:pPr lvl="1"/>
            <a:r>
              <a:rPr lang="en-US" sz="2400" dirty="0"/>
              <a:t>What happens when Country A forms a PTA with high-cost Country B, lowering its tariff to zero on imports from Country B?</a:t>
            </a:r>
            <a:endParaRPr lang="en-US" sz="2400" dirty="0">
              <a:ea typeface="Arial" pitchFamily="-65" charset="0"/>
              <a:cs typeface="Arial" pitchFamily="-65" charset="0"/>
            </a:endParaRPr>
          </a:p>
          <a:p>
            <a:pPr lvl="1"/>
            <a:endParaRPr lang="en-US" sz="2400" dirty="0"/>
          </a:p>
          <a:p>
            <a:pPr lvl="1"/>
            <a:endParaRPr lang="en-US" sz="2400" dirty="0"/>
          </a:p>
          <a:p>
            <a:pPr lvl="1"/>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058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58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585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585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585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58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859"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4"/>
          <p:cNvSpPr>
            <a:spLocks noGrp="1"/>
          </p:cNvSpPr>
          <p:nvPr>
            <p:ph type="ftr" sz="quarter" idx="11"/>
          </p:nvPr>
        </p:nvSpPr>
        <p:spPr/>
        <p:txBody>
          <a:bodyPr/>
          <a:lstStyle/>
          <a:p>
            <a:r>
              <a:rPr lang="en-US"/>
              <a:t>Econ 340, Deardorff, Lecture 18: PTAs</a:t>
            </a:r>
          </a:p>
        </p:txBody>
      </p:sp>
      <p:sp>
        <p:nvSpPr>
          <p:cNvPr id="37" name="Slide Number Placeholder 5"/>
          <p:cNvSpPr>
            <a:spLocks noGrp="1"/>
          </p:cNvSpPr>
          <p:nvPr>
            <p:ph type="sldNum" sz="quarter" idx="12"/>
          </p:nvPr>
        </p:nvSpPr>
        <p:spPr/>
        <p:txBody>
          <a:bodyPr/>
          <a:lstStyle/>
          <a:p>
            <a:fld id="{5B135BB7-5E35-C544-9B37-A88E7CEF84D5}" type="slidenum">
              <a:rPr lang="en-US"/>
              <a:pPr/>
              <a:t>47</a:t>
            </a:fld>
            <a:endParaRPr lang="en-US"/>
          </a:p>
        </p:txBody>
      </p:sp>
      <p:sp>
        <p:nvSpPr>
          <p:cNvPr id="506882" name="Rectangle 2"/>
          <p:cNvSpPr>
            <a:spLocks noGrp="1" noChangeArrowheads="1"/>
          </p:cNvSpPr>
          <p:nvPr>
            <p:ph type="title"/>
          </p:nvPr>
        </p:nvSpPr>
        <p:spPr/>
        <p:txBody>
          <a:bodyPr/>
          <a:lstStyle/>
          <a:p>
            <a:r>
              <a:rPr lang="en-US"/>
              <a:t>Effects of PTAs</a:t>
            </a:r>
          </a:p>
        </p:txBody>
      </p:sp>
      <p:sp>
        <p:nvSpPr>
          <p:cNvPr id="506885" name="Line 5"/>
          <p:cNvSpPr>
            <a:spLocks noChangeShapeType="1"/>
          </p:cNvSpPr>
          <p:nvPr/>
        </p:nvSpPr>
        <p:spPr bwMode="auto">
          <a:xfrm>
            <a:off x="4953000" y="2133600"/>
            <a:ext cx="0" cy="30480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06886" name="Line 6"/>
          <p:cNvSpPr>
            <a:spLocks noChangeShapeType="1"/>
          </p:cNvSpPr>
          <p:nvPr/>
        </p:nvSpPr>
        <p:spPr bwMode="auto">
          <a:xfrm flipH="1">
            <a:off x="4953000" y="5181600"/>
            <a:ext cx="30480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06887" name="Line 7"/>
          <p:cNvSpPr>
            <a:spLocks noChangeShapeType="1"/>
          </p:cNvSpPr>
          <p:nvPr/>
        </p:nvSpPr>
        <p:spPr bwMode="auto">
          <a:xfrm flipH="1">
            <a:off x="5334000" y="2286000"/>
            <a:ext cx="1447800" cy="2438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06888" name="Line 8"/>
          <p:cNvSpPr>
            <a:spLocks noChangeShapeType="1"/>
          </p:cNvSpPr>
          <p:nvPr/>
        </p:nvSpPr>
        <p:spPr bwMode="auto">
          <a:xfrm>
            <a:off x="6248400" y="2286000"/>
            <a:ext cx="1447800" cy="2438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06889" name="Line 9"/>
          <p:cNvSpPr>
            <a:spLocks noChangeShapeType="1"/>
          </p:cNvSpPr>
          <p:nvPr/>
        </p:nvSpPr>
        <p:spPr bwMode="auto">
          <a:xfrm flipH="1">
            <a:off x="4953000" y="4495800"/>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06890" name="Line 10"/>
          <p:cNvSpPr>
            <a:spLocks noChangeShapeType="1"/>
          </p:cNvSpPr>
          <p:nvPr/>
        </p:nvSpPr>
        <p:spPr bwMode="auto">
          <a:xfrm flipH="1">
            <a:off x="4953000" y="3886200"/>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06891" name="Line 11"/>
          <p:cNvSpPr>
            <a:spLocks noChangeShapeType="1"/>
          </p:cNvSpPr>
          <p:nvPr/>
        </p:nvSpPr>
        <p:spPr bwMode="auto">
          <a:xfrm flipH="1">
            <a:off x="4953000" y="3352800"/>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06893" name="Line 13"/>
          <p:cNvSpPr>
            <a:spLocks noChangeShapeType="1"/>
          </p:cNvSpPr>
          <p:nvPr/>
        </p:nvSpPr>
        <p:spPr bwMode="auto">
          <a:xfrm>
            <a:off x="6867525" y="3352800"/>
            <a:ext cx="0" cy="182880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506894" name="Line 14"/>
          <p:cNvSpPr>
            <a:spLocks noChangeShapeType="1"/>
          </p:cNvSpPr>
          <p:nvPr/>
        </p:nvSpPr>
        <p:spPr bwMode="auto">
          <a:xfrm>
            <a:off x="6162675" y="3352800"/>
            <a:ext cx="0" cy="182880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506895" name="Line 15"/>
          <p:cNvSpPr>
            <a:spLocks noChangeShapeType="1"/>
          </p:cNvSpPr>
          <p:nvPr/>
        </p:nvSpPr>
        <p:spPr bwMode="auto">
          <a:xfrm>
            <a:off x="5838825" y="3886200"/>
            <a:ext cx="0" cy="129540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506896" name="Line 16"/>
          <p:cNvSpPr>
            <a:spLocks noChangeShapeType="1"/>
          </p:cNvSpPr>
          <p:nvPr/>
        </p:nvSpPr>
        <p:spPr bwMode="auto">
          <a:xfrm>
            <a:off x="7191375" y="3881438"/>
            <a:ext cx="0" cy="129540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506897" name="Text Box 17"/>
          <p:cNvSpPr txBox="1">
            <a:spLocks noChangeArrowheads="1"/>
          </p:cNvSpPr>
          <p:nvPr/>
        </p:nvSpPr>
        <p:spPr bwMode="auto">
          <a:xfrm>
            <a:off x="7848600" y="5410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Q</a:t>
            </a:r>
          </a:p>
        </p:txBody>
      </p:sp>
      <p:sp>
        <p:nvSpPr>
          <p:cNvPr id="506898" name="Text Box 18"/>
          <p:cNvSpPr txBox="1">
            <a:spLocks noChangeArrowheads="1"/>
          </p:cNvSpPr>
          <p:nvPr/>
        </p:nvSpPr>
        <p:spPr bwMode="auto">
          <a:xfrm>
            <a:off x="4572000" y="1981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p>
        </p:txBody>
      </p:sp>
      <p:sp>
        <p:nvSpPr>
          <p:cNvPr id="506899" name="Text Box 19"/>
          <p:cNvSpPr txBox="1">
            <a:spLocks noChangeArrowheads="1"/>
          </p:cNvSpPr>
          <p:nvPr/>
        </p:nvSpPr>
        <p:spPr bwMode="auto">
          <a:xfrm>
            <a:off x="4419600" y="4267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r>
              <a:rPr lang="en-US" sz="2400" baseline="-25000"/>
              <a:t>C</a:t>
            </a:r>
            <a:endParaRPr lang="en-US" sz="2400"/>
          </a:p>
        </p:txBody>
      </p:sp>
      <p:sp>
        <p:nvSpPr>
          <p:cNvPr id="506900" name="Text Box 20"/>
          <p:cNvSpPr txBox="1">
            <a:spLocks noChangeArrowheads="1"/>
          </p:cNvSpPr>
          <p:nvPr/>
        </p:nvSpPr>
        <p:spPr bwMode="auto">
          <a:xfrm>
            <a:off x="4419600" y="35814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r>
              <a:rPr lang="en-US" sz="2400" baseline="-25000"/>
              <a:t>B</a:t>
            </a:r>
            <a:endParaRPr lang="en-US" sz="2400"/>
          </a:p>
        </p:txBody>
      </p:sp>
      <p:sp>
        <p:nvSpPr>
          <p:cNvPr id="506901" name="Text Box 21"/>
          <p:cNvSpPr txBox="1">
            <a:spLocks noChangeArrowheads="1"/>
          </p:cNvSpPr>
          <p:nvPr/>
        </p:nvSpPr>
        <p:spPr bwMode="auto">
          <a:xfrm>
            <a:off x="4191000" y="3124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r>
              <a:rPr lang="en-US" sz="2400" baseline="-25000"/>
              <a:t>C</a:t>
            </a:r>
            <a:r>
              <a:rPr lang="en-US" sz="2400"/>
              <a:t>+t</a:t>
            </a:r>
          </a:p>
        </p:txBody>
      </p:sp>
      <p:sp>
        <p:nvSpPr>
          <p:cNvPr id="506902" name="Text Box 22"/>
          <p:cNvSpPr txBox="1">
            <a:spLocks noChangeArrowheads="1"/>
          </p:cNvSpPr>
          <p:nvPr/>
        </p:nvSpPr>
        <p:spPr bwMode="auto">
          <a:xfrm>
            <a:off x="7620000" y="4648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r>
              <a:rPr lang="en-US" sz="2400" baseline="30000"/>
              <a:t>A</a:t>
            </a:r>
            <a:endParaRPr lang="en-US" sz="2400"/>
          </a:p>
        </p:txBody>
      </p:sp>
      <p:sp>
        <p:nvSpPr>
          <p:cNvPr id="506903" name="Text Box 23"/>
          <p:cNvSpPr txBox="1">
            <a:spLocks noChangeArrowheads="1"/>
          </p:cNvSpPr>
          <p:nvPr/>
        </p:nvSpPr>
        <p:spPr bwMode="auto">
          <a:xfrm>
            <a:off x="4953000" y="1676400"/>
            <a:ext cx="29718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a:t>Market in Country A</a:t>
            </a:r>
          </a:p>
        </p:txBody>
      </p:sp>
      <p:sp>
        <p:nvSpPr>
          <p:cNvPr id="506904" name="Text Box 24"/>
          <p:cNvSpPr txBox="1">
            <a:spLocks noChangeArrowheads="1"/>
          </p:cNvSpPr>
          <p:nvPr/>
        </p:nvSpPr>
        <p:spPr bwMode="auto">
          <a:xfrm>
            <a:off x="6705600" y="2209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30000"/>
              <a:t>A</a:t>
            </a:r>
            <a:endParaRPr lang="en-US" sz="2400"/>
          </a:p>
        </p:txBody>
      </p:sp>
      <p:sp>
        <p:nvSpPr>
          <p:cNvPr id="506918" name="Text Box 38"/>
          <p:cNvSpPr txBox="1">
            <a:spLocks noChangeArrowheads="1"/>
          </p:cNvSpPr>
          <p:nvPr/>
        </p:nvSpPr>
        <p:spPr bwMode="auto">
          <a:xfrm>
            <a:off x="381000" y="1752600"/>
            <a:ext cx="29718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Before FTA</a:t>
            </a:r>
          </a:p>
        </p:txBody>
      </p:sp>
      <p:sp>
        <p:nvSpPr>
          <p:cNvPr id="506927" name="Line 47"/>
          <p:cNvSpPr>
            <a:spLocks noChangeShapeType="1"/>
          </p:cNvSpPr>
          <p:nvPr/>
        </p:nvSpPr>
        <p:spPr bwMode="auto">
          <a:xfrm flipH="1">
            <a:off x="4953000" y="2667000"/>
            <a:ext cx="1524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06928" name="Text Box 48"/>
          <p:cNvSpPr txBox="1">
            <a:spLocks noChangeArrowheads="1"/>
          </p:cNvSpPr>
          <p:nvPr/>
        </p:nvSpPr>
        <p:spPr bwMode="auto">
          <a:xfrm>
            <a:off x="4191000" y="24384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r>
              <a:rPr lang="en-US" sz="2400" baseline="-25000"/>
              <a:t>B</a:t>
            </a:r>
            <a:r>
              <a:rPr lang="en-US" sz="2400"/>
              <a:t>+t</a:t>
            </a:r>
          </a:p>
        </p:txBody>
      </p:sp>
      <p:sp>
        <p:nvSpPr>
          <p:cNvPr id="506929" name="Text Box 49"/>
          <p:cNvSpPr txBox="1">
            <a:spLocks noChangeArrowheads="1"/>
          </p:cNvSpPr>
          <p:nvPr/>
        </p:nvSpPr>
        <p:spPr bwMode="auto">
          <a:xfrm>
            <a:off x="685800" y="2895600"/>
            <a:ext cx="29718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A imports from C</a:t>
            </a:r>
          </a:p>
        </p:txBody>
      </p:sp>
      <p:sp>
        <p:nvSpPr>
          <p:cNvPr id="506930" name="AutoShape 50"/>
          <p:cNvSpPr>
            <a:spLocks/>
          </p:cNvSpPr>
          <p:nvPr/>
        </p:nvSpPr>
        <p:spPr bwMode="auto">
          <a:xfrm rot="5400000">
            <a:off x="6438900" y="4914900"/>
            <a:ext cx="152400" cy="685800"/>
          </a:xfrm>
          <a:prstGeom prst="rightBrace">
            <a:avLst>
              <a:gd name="adj1" fmla="val 37500"/>
              <a:gd name="adj2" fmla="val 50000"/>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506931" name="Line 51"/>
          <p:cNvSpPr>
            <a:spLocks noChangeShapeType="1"/>
          </p:cNvSpPr>
          <p:nvPr/>
        </p:nvSpPr>
        <p:spPr bwMode="auto">
          <a:xfrm flipH="1">
            <a:off x="4953000" y="3886200"/>
            <a:ext cx="1524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06932" name="Text Box 52"/>
          <p:cNvSpPr txBox="1">
            <a:spLocks noChangeArrowheads="1"/>
          </p:cNvSpPr>
          <p:nvPr/>
        </p:nvSpPr>
        <p:spPr bwMode="auto">
          <a:xfrm>
            <a:off x="381000" y="3505200"/>
            <a:ext cx="29718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With FTA</a:t>
            </a:r>
          </a:p>
        </p:txBody>
      </p:sp>
      <p:sp>
        <p:nvSpPr>
          <p:cNvPr id="506933" name="Text Box 53"/>
          <p:cNvSpPr txBox="1">
            <a:spLocks noChangeArrowheads="1"/>
          </p:cNvSpPr>
          <p:nvPr/>
        </p:nvSpPr>
        <p:spPr bwMode="auto">
          <a:xfrm>
            <a:off x="762000" y="4038600"/>
            <a:ext cx="29718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P</a:t>
            </a:r>
            <a:r>
              <a:rPr lang="en-US" sz="2800" baseline="-25000"/>
              <a:t>B</a:t>
            </a:r>
            <a:r>
              <a:rPr lang="en-US" sz="2800"/>
              <a:t>&lt; P</a:t>
            </a:r>
            <a:r>
              <a:rPr lang="en-US" sz="2800" baseline="-25000"/>
              <a:t>C</a:t>
            </a:r>
            <a:r>
              <a:rPr lang="en-US" sz="2800"/>
              <a:t>+t, so</a:t>
            </a:r>
          </a:p>
        </p:txBody>
      </p:sp>
      <p:sp>
        <p:nvSpPr>
          <p:cNvPr id="506934" name="AutoShape 54"/>
          <p:cNvSpPr>
            <a:spLocks/>
          </p:cNvSpPr>
          <p:nvPr/>
        </p:nvSpPr>
        <p:spPr bwMode="auto">
          <a:xfrm rot="5400000">
            <a:off x="6438900" y="4838700"/>
            <a:ext cx="152400" cy="1295400"/>
          </a:xfrm>
          <a:prstGeom prst="rightBrace">
            <a:avLst>
              <a:gd name="adj1" fmla="val 70833"/>
              <a:gd name="adj2" fmla="val 50000"/>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506935" name="Line 55"/>
          <p:cNvSpPr>
            <a:spLocks noChangeShapeType="1"/>
          </p:cNvSpPr>
          <p:nvPr/>
        </p:nvSpPr>
        <p:spPr bwMode="auto">
          <a:xfrm flipH="1">
            <a:off x="4953000" y="3352800"/>
            <a:ext cx="1524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06936" name="Text Box 56"/>
          <p:cNvSpPr txBox="1">
            <a:spLocks noChangeArrowheads="1"/>
          </p:cNvSpPr>
          <p:nvPr/>
        </p:nvSpPr>
        <p:spPr bwMode="auto">
          <a:xfrm>
            <a:off x="685800" y="2286000"/>
            <a:ext cx="29718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P</a:t>
            </a:r>
            <a:r>
              <a:rPr lang="en-US" sz="2800" baseline="-25000"/>
              <a:t>C</a:t>
            </a:r>
            <a:r>
              <a:rPr lang="en-US" sz="2800"/>
              <a:t>+t &lt; P</a:t>
            </a:r>
            <a:r>
              <a:rPr lang="en-US" sz="2800" baseline="-25000"/>
              <a:t>B</a:t>
            </a:r>
            <a:r>
              <a:rPr lang="en-US" sz="2800"/>
              <a:t>+t, so</a:t>
            </a:r>
          </a:p>
        </p:txBody>
      </p:sp>
      <p:sp>
        <p:nvSpPr>
          <p:cNvPr id="506937" name="Text Box 57"/>
          <p:cNvSpPr txBox="1">
            <a:spLocks noChangeArrowheads="1"/>
          </p:cNvSpPr>
          <p:nvPr/>
        </p:nvSpPr>
        <p:spPr bwMode="auto">
          <a:xfrm>
            <a:off x="762000" y="4648200"/>
            <a:ext cx="2971800" cy="5191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t>A imports from B</a:t>
            </a:r>
          </a:p>
        </p:txBody>
      </p:sp>
      <p:sp>
        <p:nvSpPr>
          <p:cNvPr id="506938" name="Freeform 58"/>
          <p:cNvSpPr>
            <a:spLocks/>
          </p:cNvSpPr>
          <p:nvPr/>
        </p:nvSpPr>
        <p:spPr bwMode="auto">
          <a:xfrm>
            <a:off x="3598863" y="3175000"/>
            <a:ext cx="2878137" cy="2282825"/>
          </a:xfrm>
          <a:custGeom>
            <a:avLst/>
            <a:gdLst/>
            <a:ahLst/>
            <a:cxnLst>
              <a:cxn ang="0">
                <a:pos x="0" y="2"/>
              </a:cxn>
              <a:cxn ang="0">
                <a:pos x="275" y="277"/>
              </a:cxn>
              <a:cxn ang="0">
                <a:pos x="613" y="1360"/>
              </a:cxn>
              <a:cxn ang="0">
                <a:pos x="1813" y="1360"/>
              </a:cxn>
            </a:cxnLst>
            <a:rect l="0" t="0" r="r" b="b"/>
            <a:pathLst>
              <a:path w="1813" h="1438">
                <a:moveTo>
                  <a:pt x="0" y="2"/>
                </a:moveTo>
                <a:cubicBezTo>
                  <a:pt x="103" y="0"/>
                  <a:pt x="173" y="51"/>
                  <a:pt x="275" y="277"/>
                </a:cubicBezTo>
                <a:cubicBezTo>
                  <a:pt x="377" y="503"/>
                  <a:pt x="311" y="1282"/>
                  <a:pt x="613" y="1360"/>
                </a:cubicBezTo>
                <a:cubicBezTo>
                  <a:pt x="915" y="1438"/>
                  <a:pt x="1701" y="1410"/>
                  <a:pt x="1813" y="1360"/>
                </a:cubicBezTo>
              </a:path>
            </a:pathLst>
          </a:custGeom>
          <a:noFill/>
          <a:ln w="28575" cmpd="sng">
            <a:solidFill>
              <a:schemeClr val="tx1"/>
            </a:solidFill>
            <a:round/>
            <a:headEnd type="none" w="med" len="med"/>
            <a:tailEnd type="triangle" w="lg" len="lg"/>
          </a:ln>
          <a:effectLst/>
        </p:spPr>
        <p:txBody>
          <a:bodyPr>
            <a:prstTxWarp prst="textNoShape">
              <a:avLst/>
            </a:prstTxWarp>
          </a:bodyPr>
          <a:lstStyle/>
          <a:p>
            <a:endParaRPr lang="en-US"/>
          </a:p>
        </p:txBody>
      </p:sp>
      <p:sp>
        <p:nvSpPr>
          <p:cNvPr id="506939" name="Freeform 59"/>
          <p:cNvSpPr>
            <a:spLocks/>
          </p:cNvSpPr>
          <p:nvPr/>
        </p:nvSpPr>
        <p:spPr bwMode="auto">
          <a:xfrm>
            <a:off x="3584575" y="4887913"/>
            <a:ext cx="2874963" cy="900112"/>
          </a:xfrm>
          <a:custGeom>
            <a:avLst/>
            <a:gdLst/>
            <a:ahLst/>
            <a:cxnLst>
              <a:cxn ang="0">
                <a:pos x="0" y="2"/>
              </a:cxn>
              <a:cxn ang="0">
                <a:pos x="284" y="130"/>
              </a:cxn>
              <a:cxn ang="0">
                <a:pos x="611" y="489"/>
              </a:cxn>
              <a:cxn ang="0">
                <a:pos x="1811" y="441"/>
              </a:cxn>
            </a:cxnLst>
            <a:rect l="0" t="0" r="r" b="b"/>
            <a:pathLst>
              <a:path w="1811" h="567">
                <a:moveTo>
                  <a:pt x="0" y="2"/>
                </a:moveTo>
                <a:cubicBezTo>
                  <a:pt x="103" y="0"/>
                  <a:pt x="182" y="49"/>
                  <a:pt x="284" y="130"/>
                </a:cubicBezTo>
                <a:cubicBezTo>
                  <a:pt x="386" y="211"/>
                  <a:pt x="356" y="437"/>
                  <a:pt x="611" y="489"/>
                </a:cubicBezTo>
                <a:cubicBezTo>
                  <a:pt x="913" y="567"/>
                  <a:pt x="1699" y="491"/>
                  <a:pt x="1811" y="441"/>
                </a:cubicBezTo>
              </a:path>
            </a:pathLst>
          </a:custGeom>
          <a:noFill/>
          <a:ln w="28575" cmpd="sng">
            <a:solidFill>
              <a:schemeClr val="tx1"/>
            </a:solidFill>
            <a:round/>
            <a:headEnd type="none" w="med" len="med"/>
            <a:tailEnd type="triangle" w="lg" len="lg"/>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69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69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69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68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68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689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69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69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06932"/>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50693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69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69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68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0689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69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689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6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90" grpId="0" animBg="1"/>
      <p:bldP spid="506891" grpId="0" animBg="1"/>
      <p:bldP spid="506893" grpId="0" animBg="1"/>
      <p:bldP spid="506894" grpId="0" animBg="1"/>
      <p:bldP spid="506895" grpId="0" animBg="1"/>
      <p:bldP spid="506896" grpId="0" animBg="1"/>
      <p:bldP spid="506918" grpId="0"/>
      <p:bldP spid="506929" grpId="0"/>
      <p:bldP spid="506930" grpId="0" animBg="1"/>
      <p:bldP spid="506932" grpId="0"/>
      <p:bldP spid="506933" grpId="0"/>
      <p:bldP spid="506934" grpId="0" animBg="1"/>
      <p:bldP spid="506936" grpId="0"/>
      <p:bldP spid="506937" grpId="0"/>
      <p:bldP spid="506938" grpId="0" animBg="1"/>
      <p:bldP spid="506938" grpId="1" animBg="1"/>
      <p:bldP spid="50693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4"/>
          <p:cNvSpPr>
            <a:spLocks noGrp="1"/>
          </p:cNvSpPr>
          <p:nvPr>
            <p:ph type="ftr" sz="quarter" idx="11"/>
          </p:nvPr>
        </p:nvSpPr>
        <p:spPr/>
        <p:txBody>
          <a:bodyPr/>
          <a:lstStyle/>
          <a:p>
            <a:r>
              <a:rPr lang="en-US"/>
              <a:t>Econ 340, Deardorff, Lecture 18: PTAs</a:t>
            </a:r>
          </a:p>
        </p:txBody>
      </p:sp>
      <p:sp>
        <p:nvSpPr>
          <p:cNvPr id="49" name="Slide Number Placeholder 5"/>
          <p:cNvSpPr>
            <a:spLocks noGrp="1"/>
          </p:cNvSpPr>
          <p:nvPr>
            <p:ph type="sldNum" sz="quarter" idx="12"/>
          </p:nvPr>
        </p:nvSpPr>
        <p:spPr/>
        <p:txBody>
          <a:bodyPr/>
          <a:lstStyle/>
          <a:p>
            <a:fld id="{7054B1E8-6CCE-B045-A4F9-ADC1E25F2C6E}" type="slidenum">
              <a:rPr lang="en-US"/>
              <a:pPr/>
              <a:t>48</a:t>
            </a:fld>
            <a:endParaRPr lang="en-US"/>
          </a:p>
        </p:txBody>
      </p:sp>
      <p:sp>
        <p:nvSpPr>
          <p:cNvPr id="552962" name="AutoShape 2"/>
          <p:cNvSpPr>
            <a:spLocks noChangeArrowheads="1"/>
          </p:cNvSpPr>
          <p:nvPr/>
        </p:nvSpPr>
        <p:spPr bwMode="auto">
          <a:xfrm flipH="1">
            <a:off x="5848350" y="3357563"/>
            <a:ext cx="314325" cy="523875"/>
          </a:xfrm>
          <a:prstGeom prst="rtTriangle">
            <a:avLst/>
          </a:prstGeom>
          <a:solidFill>
            <a:srgbClr val="99FF99"/>
          </a:solidFill>
          <a:ln w="9525">
            <a:noFill/>
            <a:miter lim="800000"/>
            <a:headEnd/>
            <a:tailEnd/>
          </a:ln>
          <a:effectLst/>
        </p:spPr>
        <p:txBody>
          <a:bodyPr wrap="none" anchor="ctr">
            <a:prstTxWarp prst="textNoShape">
              <a:avLst/>
            </a:prstTxWarp>
          </a:bodyPr>
          <a:lstStyle/>
          <a:p>
            <a:endParaRPr lang="en-US"/>
          </a:p>
        </p:txBody>
      </p:sp>
      <p:sp>
        <p:nvSpPr>
          <p:cNvPr id="552963" name="AutoShape 3"/>
          <p:cNvSpPr>
            <a:spLocks noChangeArrowheads="1"/>
          </p:cNvSpPr>
          <p:nvPr/>
        </p:nvSpPr>
        <p:spPr bwMode="auto">
          <a:xfrm>
            <a:off x="6867525" y="3348038"/>
            <a:ext cx="314325" cy="523875"/>
          </a:xfrm>
          <a:prstGeom prst="rtTriangle">
            <a:avLst/>
          </a:prstGeom>
          <a:solidFill>
            <a:srgbClr val="99FF99"/>
          </a:solidFill>
          <a:ln w="9525">
            <a:noFill/>
            <a:miter lim="800000"/>
            <a:headEnd/>
            <a:tailEnd/>
          </a:ln>
          <a:effectLst/>
        </p:spPr>
        <p:txBody>
          <a:bodyPr wrap="none" anchor="ctr">
            <a:prstTxWarp prst="textNoShape">
              <a:avLst/>
            </a:prstTxWarp>
          </a:bodyPr>
          <a:lstStyle/>
          <a:p>
            <a:endParaRPr lang="en-US"/>
          </a:p>
        </p:txBody>
      </p:sp>
      <p:sp>
        <p:nvSpPr>
          <p:cNvPr id="552964" name="Rectangle 4"/>
          <p:cNvSpPr>
            <a:spLocks noChangeArrowheads="1"/>
          </p:cNvSpPr>
          <p:nvPr/>
        </p:nvSpPr>
        <p:spPr bwMode="auto">
          <a:xfrm>
            <a:off x="6162675" y="3886200"/>
            <a:ext cx="704850" cy="604838"/>
          </a:xfrm>
          <a:prstGeom prst="rect">
            <a:avLst/>
          </a:prstGeom>
          <a:solidFill>
            <a:srgbClr val="FF7C80"/>
          </a:solidFill>
          <a:ln w="9525">
            <a:noFill/>
            <a:miter lim="800000"/>
            <a:headEnd/>
            <a:tailEnd/>
          </a:ln>
          <a:effectLst/>
        </p:spPr>
        <p:txBody>
          <a:bodyPr wrap="none" anchor="ctr">
            <a:prstTxWarp prst="textNoShape">
              <a:avLst/>
            </a:prstTxWarp>
          </a:bodyPr>
          <a:lstStyle/>
          <a:p>
            <a:endParaRPr lang="en-US"/>
          </a:p>
        </p:txBody>
      </p:sp>
      <p:sp>
        <p:nvSpPr>
          <p:cNvPr id="552965" name="Rectangle 5"/>
          <p:cNvSpPr>
            <a:spLocks noGrp="1" noChangeArrowheads="1"/>
          </p:cNvSpPr>
          <p:nvPr>
            <p:ph type="title"/>
          </p:nvPr>
        </p:nvSpPr>
        <p:spPr/>
        <p:txBody>
          <a:bodyPr/>
          <a:lstStyle/>
          <a:p>
            <a:r>
              <a:rPr lang="en-US"/>
              <a:t>Effects of PTAs</a:t>
            </a:r>
          </a:p>
        </p:txBody>
      </p:sp>
      <p:sp>
        <p:nvSpPr>
          <p:cNvPr id="552966" name="Rectangle 6"/>
          <p:cNvSpPr>
            <a:spLocks noGrp="1" noChangeArrowheads="1"/>
          </p:cNvSpPr>
          <p:nvPr>
            <p:ph type="body" idx="1"/>
          </p:nvPr>
        </p:nvSpPr>
        <p:spPr>
          <a:xfrm>
            <a:off x="457200" y="3505200"/>
            <a:ext cx="3505200" cy="2286000"/>
          </a:xfrm>
          <a:ln w="38100">
            <a:solidFill>
              <a:schemeClr val="tx1"/>
            </a:solidFill>
          </a:ln>
        </p:spPr>
        <p:txBody>
          <a:bodyPr/>
          <a:lstStyle/>
          <a:p>
            <a:pPr algn="ctr">
              <a:buFontTx/>
              <a:buNone/>
              <a:tabLst>
                <a:tab pos="1944688" algn="l"/>
              </a:tabLst>
            </a:pPr>
            <a:r>
              <a:rPr lang="en-US" sz="2000"/>
              <a:t>Welfare effects</a:t>
            </a:r>
          </a:p>
          <a:p>
            <a:pPr>
              <a:buFontTx/>
              <a:buNone/>
              <a:tabLst>
                <a:tab pos="1944688" algn="l"/>
              </a:tabLst>
            </a:pPr>
            <a:r>
              <a:rPr lang="en-US" sz="2000"/>
              <a:t>Producers lose	</a:t>
            </a:r>
            <a:r>
              <a:rPr lang="en-US" sz="2000">
                <a:ea typeface="Arial" pitchFamily="-65" charset="0"/>
                <a:cs typeface="Arial" pitchFamily="-65" charset="0"/>
              </a:rPr>
              <a:t>−a</a:t>
            </a:r>
          </a:p>
          <a:p>
            <a:pPr>
              <a:buFontTx/>
              <a:buNone/>
              <a:tabLst>
                <a:tab pos="1944688" algn="l"/>
              </a:tabLst>
            </a:pPr>
            <a:r>
              <a:rPr lang="en-US" sz="2000">
                <a:ea typeface="Arial" pitchFamily="-65" charset="0"/>
                <a:cs typeface="Arial" pitchFamily="-65" charset="0"/>
              </a:rPr>
              <a:t>Consumers gain	+(a+b+c+d)</a:t>
            </a:r>
          </a:p>
          <a:p>
            <a:pPr>
              <a:buFontTx/>
              <a:buNone/>
              <a:tabLst>
                <a:tab pos="1944688" algn="l"/>
              </a:tabLst>
            </a:pPr>
            <a:r>
              <a:rPr lang="en-US" sz="2000">
                <a:ea typeface="Arial" pitchFamily="-65" charset="0"/>
                <a:cs typeface="Arial" pitchFamily="-65" charset="0"/>
              </a:rPr>
              <a:t>Gov’t loses	−(c+e)</a:t>
            </a:r>
          </a:p>
          <a:p>
            <a:pPr>
              <a:buFontTx/>
              <a:buNone/>
              <a:tabLst>
                <a:tab pos="1944688" algn="l"/>
              </a:tabLst>
            </a:pPr>
            <a:endParaRPr lang="en-US" sz="2000">
              <a:ea typeface="Arial" pitchFamily="-65" charset="0"/>
              <a:cs typeface="Arial" pitchFamily="-65" charset="0"/>
            </a:endParaRPr>
          </a:p>
          <a:p>
            <a:pPr>
              <a:buFontTx/>
              <a:buNone/>
              <a:tabLst>
                <a:tab pos="1944688" algn="l"/>
              </a:tabLst>
            </a:pPr>
            <a:r>
              <a:rPr lang="en-US" sz="2000">
                <a:ea typeface="Arial" pitchFamily="-65" charset="0"/>
                <a:cs typeface="Arial" pitchFamily="-65" charset="0"/>
              </a:rPr>
              <a:t>Net	+(b+d)−e</a:t>
            </a:r>
          </a:p>
        </p:txBody>
      </p:sp>
      <p:sp>
        <p:nvSpPr>
          <p:cNvPr id="552967" name="Line 7"/>
          <p:cNvSpPr>
            <a:spLocks noChangeShapeType="1"/>
          </p:cNvSpPr>
          <p:nvPr/>
        </p:nvSpPr>
        <p:spPr bwMode="auto">
          <a:xfrm>
            <a:off x="4953000" y="2133600"/>
            <a:ext cx="0" cy="30480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2968" name="Line 8"/>
          <p:cNvSpPr>
            <a:spLocks noChangeShapeType="1"/>
          </p:cNvSpPr>
          <p:nvPr/>
        </p:nvSpPr>
        <p:spPr bwMode="auto">
          <a:xfrm flipH="1">
            <a:off x="4953000" y="5181600"/>
            <a:ext cx="30480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2969" name="Line 9"/>
          <p:cNvSpPr>
            <a:spLocks noChangeShapeType="1"/>
          </p:cNvSpPr>
          <p:nvPr/>
        </p:nvSpPr>
        <p:spPr bwMode="auto">
          <a:xfrm flipH="1">
            <a:off x="5334000" y="2286000"/>
            <a:ext cx="1447800" cy="2438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2970" name="Line 10"/>
          <p:cNvSpPr>
            <a:spLocks noChangeShapeType="1"/>
          </p:cNvSpPr>
          <p:nvPr/>
        </p:nvSpPr>
        <p:spPr bwMode="auto">
          <a:xfrm>
            <a:off x="6248400" y="2286000"/>
            <a:ext cx="1447800" cy="2438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2971" name="Line 11"/>
          <p:cNvSpPr>
            <a:spLocks noChangeShapeType="1"/>
          </p:cNvSpPr>
          <p:nvPr/>
        </p:nvSpPr>
        <p:spPr bwMode="auto">
          <a:xfrm flipH="1">
            <a:off x="4953000" y="4495800"/>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2972" name="Line 12"/>
          <p:cNvSpPr>
            <a:spLocks noChangeShapeType="1"/>
          </p:cNvSpPr>
          <p:nvPr/>
        </p:nvSpPr>
        <p:spPr bwMode="auto">
          <a:xfrm flipH="1">
            <a:off x="4953000" y="3886200"/>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2973" name="Line 13"/>
          <p:cNvSpPr>
            <a:spLocks noChangeShapeType="1"/>
          </p:cNvSpPr>
          <p:nvPr/>
        </p:nvSpPr>
        <p:spPr bwMode="auto">
          <a:xfrm flipH="1">
            <a:off x="4953000" y="3352800"/>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2974" name="Line 14"/>
          <p:cNvSpPr>
            <a:spLocks noChangeShapeType="1"/>
          </p:cNvSpPr>
          <p:nvPr/>
        </p:nvSpPr>
        <p:spPr bwMode="auto">
          <a:xfrm>
            <a:off x="6867525" y="3352800"/>
            <a:ext cx="0" cy="182880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552975" name="Line 15"/>
          <p:cNvSpPr>
            <a:spLocks noChangeShapeType="1"/>
          </p:cNvSpPr>
          <p:nvPr/>
        </p:nvSpPr>
        <p:spPr bwMode="auto">
          <a:xfrm>
            <a:off x="6162675" y="3352800"/>
            <a:ext cx="0" cy="182880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552976" name="Line 16"/>
          <p:cNvSpPr>
            <a:spLocks noChangeShapeType="1"/>
          </p:cNvSpPr>
          <p:nvPr/>
        </p:nvSpPr>
        <p:spPr bwMode="auto">
          <a:xfrm>
            <a:off x="5838825" y="3886200"/>
            <a:ext cx="0" cy="1295400"/>
          </a:xfrm>
          <a:prstGeom prst="line">
            <a:avLst/>
          </a:prstGeom>
          <a:noFill/>
          <a:ln w="28575">
            <a:solidFill>
              <a:srgbClr val="0000FF"/>
            </a:solidFill>
            <a:prstDash val="dash"/>
            <a:round/>
            <a:headEnd/>
            <a:tailEnd/>
          </a:ln>
          <a:effectLst/>
        </p:spPr>
        <p:txBody>
          <a:bodyPr>
            <a:prstTxWarp prst="textNoShape">
              <a:avLst/>
            </a:prstTxWarp>
          </a:bodyPr>
          <a:lstStyle/>
          <a:p>
            <a:endParaRPr lang="en-US"/>
          </a:p>
        </p:txBody>
      </p:sp>
      <p:sp>
        <p:nvSpPr>
          <p:cNvPr id="552977" name="Line 17"/>
          <p:cNvSpPr>
            <a:spLocks noChangeShapeType="1"/>
          </p:cNvSpPr>
          <p:nvPr/>
        </p:nvSpPr>
        <p:spPr bwMode="auto">
          <a:xfrm>
            <a:off x="7191375" y="3881438"/>
            <a:ext cx="0" cy="1295400"/>
          </a:xfrm>
          <a:prstGeom prst="line">
            <a:avLst/>
          </a:prstGeom>
          <a:noFill/>
          <a:ln w="28575">
            <a:solidFill>
              <a:srgbClr val="0000FF"/>
            </a:solidFill>
            <a:prstDash val="dash"/>
            <a:round/>
            <a:headEnd/>
            <a:tailEnd/>
          </a:ln>
          <a:effectLst/>
        </p:spPr>
        <p:txBody>
          <a:bodyPr>
            <a:prstTxWarp prst="textNoShape">
              <a:avLst/>
            </a:prstTxWarp>
          </a:bodyPr>
          <a:lstStyle/>
          <a:p>
            <a:endParaRPr lang="en-US"/>
          </a:p>
        </p:txBody>
      </p:sp>
      <p:sp>
        <p:nvSpPr>
          <p:cNvPr id="552978" name="Text Box 18"/>
          <p:cNvSpPr txBox="1">
            <a:spLocks noChangeArrowheads="1"/>
          </p:cNvSpPr>
          <p:nvPr/>
        </p:nvSpPr>
        <p:spPr bwMode="auto">
          <a:xfrm>
            <a:off x="7848600" y="5410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Q</a:t>
            </a:r>
          </a:p>
        </p:txBody>
      </p:sp>
      <p:sp>
        <p:nvSpPr>
          <p:cNvPr id="552979" name="Text Box 19"/>
          <p:cNvSpPr txBox="1">
            <a:spLocks noChangeArrowheads="1"/>
          </p:cNvSpPr>
          <p:nvPr/>
        </p:nvSpPr>
        <p:spPr bwMode="auto">
          <a:xfrm>
            <a:off x="4572000" y="1981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p>
        </p:txBody>
      </p:sp>
      <p:sp>
        <p:nvSpPr>
          <p:cNvPr id="552980" name="Text Box 20"/>
          <p:cNvSpPr txBox="1">
            <a:spLocks noChangeArrowheads="1"/>
          </p:cNvSpPr>
          <p:nvPr/>
        </p:nvSpPr>
        <p:spPr bwMode="auto">
          <a:xfrm>
            <a:off x="4419600" y="4267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r>
              <a:rPr lang="en-US" sz="2400" baseline="-25000"/>
              <a:t>C</a:t>
            </a:r>
            <a:endParaRPr lang="en-US" sz="2400"/>
          </a:p>
        </p:txBody>
      </p:sp>
      <p:sp>
        <p:nvSpPr>
          <p:cNvPr id="552981" name="Text Box 21"/>
          <p:cNvSpPr txBox="1">
            <a:spLocks noChangeArrowheads="1"/>
          </p:cNvSpPr>
          <p:nvPr/>
        </p:nvSpPr>
        <p:spPr bwMode="auto">
          <a:xfrm>
            <a:off x="4419600" y="35814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r>
              <a:rPr lang="en-US" sz="2400" baseline="-25000"/>
              <a:t>B</a:t>
            </a:r>
            <a:endParaRPr lang="en-US" sz="2400"/>
          </a:p>
        </p:txBody>
      </p:sp>
      <p:sp>
        <p:nvSpPr>
          <p:cNvPr id="552982" name="Text Box 22"/>
          <p:cNvSpPr txBox="1">
            <a:spLocks noChangeArrowheads="1"/>
          </p:cNvSpPr>
          <p:nvPr/>
        </p:nvSpPr>
        <p:spPr bwMode="auto">
          <a:xfrm>
            <a:off x="4191000" y="3124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r>
              <a:rPr lang="en-US" sz="2400" baseline="-25000"/>
              <a:t>C</a:t>
            </a:r>
            <a:r>
              <a:rPr lang="en-US" sz="2400"/>
              <a:t>+t</a:t>
            </a:r>
          </a:p>
        </p:txBody>
      </p:sp>
      <p:sp>
        <p:nvSpPr>
          <p:cNvPr id="552983" name="Text Box 23"/>
          <p:cNvSpPr txBox="1">
            <a:spLocks noChangeArrowheads="1"/>
          </p:cNvSpPr>
          <p:nvPr/>
        </p:nvSpPr>
        <p:spPr bwMode="auto">
          <a:xfrm>
            <a:off x="7620000" y="4648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r>
              <a:rPr lang="en-US" sz="2400" baseline="30000"/>
              <a:t>A</a:t>
            </a:r>
            <a:endParaRPr lang="en-US" sz="2400"/>
          </a:p>
        </p:txBody>
      </p:sp>
      <p:sp>
        <p:nvSpPr>
          <p:cNvPr id="552984" name="Text Box 24"/>
          <p:cNvSpPr txBox="1">
            <a:spLocks noChangeArrowheads="1"/>
          </p:cNvSpPr>
          <p:nvPr/>
        </p:nvSpPr>
        <p:spPr bwMode="auto">
          <a:xfrm>
            <a:off x="4953000" y="1676400"/>
            <a:ext cx="29718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a:t>Market in Country A</a:t>
            </a:r>
          </a:p>
        </p:txBody>
      </p:sp>
      <p:sp>
        <p:nvSpPr>
          <p:cNvPr id="552985" name="Text Box 25"/>
          <p:cNvSpPr txBox="1">
            <a:spLocks noChangeArrowheads="1"/>
          </p:cNvSpPr>
          <p:nvPr/>
        </p:nvSpPr>
        <p:spPr bwMode="auto">
          <a:xfrm>
            <a:off x="6705600" y="2209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30000"/>
              <a:t>A</a:t>
            </a:r>
            <a:endParaRPr lang="en-US" sz="2400"/>
          </a:p>
        </p:txBody>
      </p:sp>
      <p:sp>
        <p:nvSpPr>
          <p:cNvPr id="552986" name="Text Box 26"/>
          <p:cNvSpPr txBox="1">
            <a:spLocks noChangeArrowheads="1"/>
          </p:cNvSpPr>
          <p:nvPr/>
        </p:nvSpPr>
        <p:spPr bwMode="auto">
          <a:xfrm>
            <a:off x="5181600" y="3352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a</a:t>
            </a:r>
          </a:p>
        </p:txBody>
      </p:sp>
      <p:sp>
        <p:nvSpPr>
          <p:cNvPr id="552987" name="Text Box 27"/>
          <p:cNvSpPr txBox="1">
            <a:spLocks noChangeArrowheads="1"/>
          </p:cNvSpPr>
          <p:nvPr/>
        </p:nvSpPr>
        <p:spPr bwMode="auto">
          <a:xfrm>
            <a:off x="6324600" y="3352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c</a:t>
            </a:r>
          </a:p>
        </p:txBody>
      </p:sp>
      <p:sp>
        <p:nvSpPr>
          <p:cNvPr id="552988" name="Text Box 28"/>
          <p:cNvSpPr txBox="1">
            <a:spLocks noChangeArrowheads="1"/>
          </p:cNvSpPr>
          <p:nvPr/>
        </p:nvSpPr>
        <p:spPr bwMode="auto">
          <a:xfrm>
            <a:off x="5895975" y="3514725"/>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b</a:t>
            </a:r>
          </a:p>
        </p:txBody>
      </p:sp>
      <p:sp>
        <p:nvSpPr>
          <p:cNvPr id="552989" name="Text Box 29"/>
          <p:cNvSpPr txBox="1">
            <a:spLocks noChangeArrowheads="1"/>
          </p:cNvSpPr>
          <p:nvPr/>
        </p:nvSpPr>
        <p:spPr bwMode="auto">
          <a:xfrm>
            <a:off x="6781800" y="3505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p>
        </p:txBody>
      </p:sp>
      <p:sp>
        <p:nvSpPr>
          <p:cNvPr id="552990" name="Text Box 30"/>
          <p:cNvSpPr txBox="1">
            <a:spLocks noChangeArrowheads="1"/>
          </p:cNvSpPr>
          <p:nvPr/>
        </p:nvSpPr>
        <p:spPr bwMode="auto">
          <a:xfrm>
            <a:off x="6324600" y="39624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a:t>
            </a:r>
          </a:p>
        </p:txBody>
      </p:sp>
      <p:sp>
        <p:nvSpPr>
          <p:cNvPr id="552991" name="AutoShape 31"/>
          <p:cNvSpPr>
            <a:spLocks/>
          </p:cNvSpPr>
          <p:nvPr/>
        </p:nvSpPr>
        <p:spPr bwMode="auto">
          <a:xfrm rot="5400000">
            <a:off x="6955632" y="5098256"/>
            <a:ext cx="152400" cy="319087"/>
          </a:xfrm>
          <a:prstGeom prst="rightBrace">
            <a:avLst>
              <a:gd name="adj1" fmla="val 17448"/>
              <a:gd name="adj2" fmla="val 50000"/>
            </a:avLst>
          </a:prstGeom>
          <a:noFill/>
          <a:ln w="28575">
            <a:solidFill>
              <a:srgbClr val="00FF00"/>
            </a:solidFill>
            <a:round/>
            <a:headEnd/>
            <a:tailEnd/>
          </a:ln>
          <a:effectLst/>
        </p:spPr>
        <p:txBody>
          <a:bodyPr wrap="none" anchor="ctr">
            <a:prstTxWarp prst="textNoShape">
              <a:avLst/>
            </a:prstTxWarp>
          </a:bodyPr>
          <a:lstStyle/>
          <a:p>
            <a:endParaRPr lang="en-US"/>
          </a:p>
        </p:txBody>
      </p:sp>
      <p:sp>
        <p:nvSpPr>
          <p:cNvPr id="552992" name="AutoShape 32"/>
          <p:cNvSpPr>
            <a:spLocks/>
          </p:cNvSpPr>
          <p:nvPr/>
        </p:nvSpPr>
        <p:spPr bwMode="auto">
          <a:xfrm rot="5400000">
            <a:off x="6438900" y="4914900"/>
            <a:ext cx="152400" cy="685800"/>
          </a:xfrm>
          <a:prstGeom prst="rightBrace">
            <a:avLst>
              <a:gd name="adj1" fmla="val 37500"/>
              <a:gd name="adj2" fmla="val 50000"/>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552993" name="AutoShape 33"/>
          <p:cNvSpPr>
            <a:spLocks/>
          </p:cNvSpPr>
          <p:nvPr/>
        </p:nvSpPr>
        <p:spPr bwMode="auto">
          <a:xfrm rot="5400000">
            <a:off x="5924550" y="5095875"/>
            <a:ext cx="152400" cy="323850"/>
          </a:xfrm>
          <a:prstGeom prst="rightBrace">
            <a:avLst>
              <a:gd name="adj1" fmla="val 17708"/>
              <a:gd name="adj2" fmla="val 50000"/>
            </a:avLst>
          </a:prstGeom>
          <a:noFill/>
          <a:ln w="28575">
            <a:solidFill>
              <a:srgbClr val="00FF00"/>
            </a:solidFill>
            <a:round/>
            <a:headEnd/>
            <a:tailEnd/>
          </a:ln>
          <a:effectLst/>
        </p:spPr>
        <p:txBody>
          <a:bodyPr wrap="none" anchor="ctr">
            <a:prstTxWarp prst="textNoShape">
              <a:avLst/>
            </a:prstTxWarp>
          </a:bodyPr>
          <a:lstStyle/>
          <a:p>
            <a:endParaRPr lang="en-US"/>
          </a:p>
        </p:txBody>
      </p:sp>
      <p:sp>
        <p:nvSpPr>
          <p:cNvPr id="552994" name="Text Box 34"/>
          <p:cNvSpPr txBox="1">
            <a:spLocks noChangeArrowheads="1"/>
          </p:cNvSpPr>
          <p:nvPr/>
        </p:nvSpPr>
        <p:spPr bwMode="auto">
          <a:xfrm>
            <a:off x="5181600" y="5791200"/>
            <a:ext cx="2667000" cy="495300"/>
          </a:xfrm>
          <a:prstGeom prst="rect">
            <a:avLst/>
          </a:prstGeom>
          <a:noFill/>
          <a:ln w="38100">
            <a:solidFill>
              <a:srgbClr val="FF0000"/>
            </a:solidFill>
            <a:miter lim="800000"/>
            <a:headEnd/>
            <a:tailEnd/>
          </a:ln>
          <a:effectLst/>
        </p:spPr>
        <p:txBody>
          <a:bodyPr>
            <a:prstTxWarp prst="textNoShape">
              <a:avLst/>
            </a:prstTxWarp>
            <a:spAutoFit/>
          </a:bodyPr>
          <a:lstStyle/>
          <a:p>
            <a:pPr algn="ctr">
              <a:spcBef>
                <a:spcPct val="50000"/>
              </a:spcBef>
            </a:pPr>
            <a:r>
              <a:rPr lang="en-US" sz="2400">
                <a:solidFill>
                  <a:srgbClr val="FF0000"/>
                </a:solidFill>
              </a:rPr>
              <a:t>Trade Diversion</a:t>
            </a:r>
          </a:p>
        </p:txBody>
      </p:sp>
      <p:sp>
        <p:nvSpPr>
          <p:cNvPr id="552995" name="Line 35"/>
          <p:cNvSpPr>
            <a:spLocks noChangeShapeType="1"/>
          </p:cNvSpPr>
          <p:nvPr/>
        </p:nvSpPr>
        <p:spPr bwMode="auto">
          <a:xfrm flipV="1">
            <a:off x="6510338" y="5338763"/>
            <a:ext cx="0" cy="447675"/>
          </a:xfrm>
          <a:prstGeom prst="line">
            <a:avLst/>
          </a:prstGeom>
          <a:noFill/>
          <a:ln w="38100">
            <a:solidFill>
              <a:srgbClr val="FF0000"/>
            </a:solidFill>
            <a:round/>
            <a:headEnd/>
            <a:tailEnd type="triangle" w="lg" len="lg"/>
          </a:ln>
          <a:effectLst/>
        </p:spPr>
        <p:txBody>
          <a:bodyPr>
            <a:prstTxWarp prst="textNoShape">
              <a:avLst/>
            </a:prstTxWarp>
          </a:bodyPr>
          <a:lstStyle/>
          <a:p>
            <a:endParaRPr lang="en-US"/>
          </a:p>
        </p:txBody>
      </p:sp>
      <p:sp>
        <p:nvSpPr>
          <p:cNvPr id="552996" name="Text Box 36"/>
          <p:cNvSpPr txBox="1">
            <a:spLocks noChangeArrowheads="1"/>
          </p:cNvSpPr>
          <p:nvPr/>
        </p:nvSpPr>
        <p:spPr bwMode="auto">
          <a:xfrm>
            <a:off x="7315200" y="2286000"/>
            <a:ext cx="1447800" cy="860425"/>
          </a:xfrm>
          <a:prstGeom prst="rect">
            <a:avLst/>
          </a:prstGeom>
          <a:noFill/>
          <a:ln w="38100">
            <a:solidFill>
              <a:srgbClr val="00FF00"/>
            </a:solidFill>
            <a:miter lim="800000"/>
            <a:headEnd/>
            <a:tailEnd/>
          </a:ln>
          <a:effectLst/>
        </p:spPr>
        <p:txBody>
          <a:bodyPr>
            <a:prstTxWarp prst="textNoShape">
              <a:avLst/>
            </a:prstTxWarp>
            <a:spAutoFit/>
          </a:bodyPr>
          <a:lstStyle/>
          <a:p>
            <a:pPr algn="ctr">
              <a:spcBef>
                <a:spcPct val="50000"/>
              </a:spcBef>
            </a:pPr>
            <a:r>
              <a:rPr lang="en-US" sz="2400">
                <a:solidFill>
                  <a:srgbClr val="00FF00"/>
                </a:solidFill>
              </a:rPr>
              <a:t>Trade Creation</a:t>
            </a:r>
          </a:p>
        </p:txBody>
      </p:sp>
      <p:sp>
        <p:nvSpPr>
          <p:cNvPr id="552997" name="Freeform 37"/>
          <p:cNvSpPr>
            <a:spLocks/>
          </p:cNvSpPr>
          <p:nvPr/>
        </p:nvSpPr>
        <p:spPr bwMode="auto">
          <a:xfrm>
            <a:off x="7029450" y="3124200"/>
            <a:ext cx="1492250" cy="2489200"/>
          </a:xfrm>
          <a:custGeom>
            <a:avLst/>
            <a:gdLst/>
            <a:ahLst/>
            <a:cxnLst>
              <a:cxn ang="0">
                <a:pos x="624" y="0"/>
              </a:cxn>
              <a:cxn ang="0">
                <a:pos x="672" y="384"/>
              </a:cxn>
              <a:cxn ang="0">
                <a:pos x="912" y="1200"/>
              </a:cxn>
              <a:cxn ang="0">
                <a:pos x="432" y="1536"/>
              </a:cxn>
              <a:cxn ang="0">
                <a:pos x="0" y="1392"/>
              </a:cxn>
            </a:cxnLst>
            <a:rect l="0" t="0" r="r" b="b"/>
            <a:pathLst>
              <a:path w="952" h="1568">
                <a:moveTo>
                  <a:pt x="624" y="0"/>
                </a:moveTo>
                <a:cubicBezTo>
                  <a:pt x="624" y="92"/>
                  <a:pt x="624" y="184"/>
                  <a:pt x="672" y="384"/>
                </a:cubicBezTo>
                <a:cubicBezTo>
                  <a:pt x="720" y="584"/>
                  <a:pt x="952" y="1008"/>
                  <a:pt x="912" y="1200"/>
                </a:cubicBezTo>
                <a:cubicBezTo>
                  <a:pt x="872" y="1392"/>
                  <a:pt x="584" y="1504"/>
                  <a:pt x="432" y="1536"/>
                </a:cubicBezTo>
                <a:cubicBezTo>
                  <a:pt x="280" y="1568"/>
                  <a:pt x="53" y="1515"/>
                  <a:pt x="0" y="1392"/>
                </a:cubicBezTo>
              </a:path>
            </a:pathLst>
          </a:custGeom>
          <a:noFill/>
          <a:ln w="28575" cmpd="sng">
            <a:solidFill>
              <a:srgbClr val="00FF00"/>
            </a:solidFill>
            <a:round/>
            <a:headEnd type="none" w="med" len="med"/>
            <a:tailEnd type="triangle" w="lg" len="lg"/>
          </a:ln>
          <a:effectLst/>
        </p:spPr>
        <p:txBody>
          <a:bodyPr>
            <a:prstTxWarp prst="textNoShape">
              <a:avLst/>
            </a:prstTxWarp>
          </a:bodyPr>
          <a:lstStyle/>
          <a:p>
            <a:endParaRPr lang="en-US"/>
          </a:p>
        </p:txBody>
      </p:sp>
      <p:sp>
        <p:nvSpPr>
          <p:cNvPr id="552998" name="Freeform 38"/>
          <p:cNvSpPr>
            <a:spLocks/>
          </p:cNvSpPr>
          <p:nvPr/>
        </p:nvSpPr>
        <p:spPr bwMode="auto">
          <a:xfrm>
            <a:off x="6000750" y="5343525"/>
            <a:ext cx="1690688" cy="311150"/>
          </a:xfrm>
          <a:custGeom>
            <a:avLst/>
            <a:gdLst/>
            <a:ahLst/>
            <a:cxnLst>
              <a:cxn ang="0">
                <a:pos x="1065" y="141"/>
              </a:cxn>
              <a:cxn ang="0">
                <a:pos x="483" y="195"/>
              </a:cxn>
              <a:cxn ang="0">
                <a:pos x="120" y="150"/>
              </a:cxn>
              <a:cxn ang="0">
                <a:pos x="0" y="0"/>
              </a:cxn>
            </a:cxnLst>
            <a:rect l="0" t="0" r="r" b="b"/>
            <a:pathLst>
              <a:path w="1065" h="196">
                <a:moveTo>
                  <a:pt x="1065" y="141"/>
                </a:moveTo>
                <a:cubicBezTo>
                  <a:pt x="855" y="179"/>
                  <a:pt x="640" y="194"/>
                  <a:pt x="483" y="195"/>
                </a:cubicBezTo>
                <a:cubicBezTo>
                  <a:pt x="326" y="196"/>
                  <a:pt x="200" y="182"/>
                  <a:pt x="120" y="150"/>
                </a:cubicBezTo>
                <a:cubicBezTo>
                  <a:pt x="40" y="118"/>
                  <a:pt x="25" y="31"/>
                  <a:pt x="0" y="0"/>
                </a:cubicBezTo>
              </a:path>
            </a:pathLst>
          </a:custGeom>
          <a:noFill/>
          <a:ln w="28575" cmpd="sng">
            <a:solidFill>
              <a:srgbClr val="00FF00"/>
            </a:solidFill>
            <a:round/>
            <a:headEnd type="none" w="med" len="med"/>
            <a:tailEnd type="triangle" w="lg" len="lg"/>
          </a:ln>
          <a:effectLst/>
        </p:spPr>
        <p:txBody>
          <a:bodyPr>
            <a:prstTxWarp prst="textNoShape">
              <a:avLst/>
            </a:prstTxWarp>
          </a:bodyPr>
          <a:lstStyle/>
          <a:p>
            <a:endParaRPr lang="en-US"/>
          </a:p>
        </p:txBody>
      </p:sp>
      <p:sp>
        <p:nvSpPr>
          <p:cNvPr id="552999" name="Text Box 39"/>
          <p:cNvSpPr txBox="1">
            <a:spLocks noChangeArrowheads="1"/>
          </p:cNvSpPr>
          <p:nvPr/>
        </p:nvSpPr>
        <p:spPr bwMode="auto">
          <a:xfrm>
            <a:off x="1371600" y="1981200"/>
            <a:ext cx="2971800" cy="946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rgbClr val="0000FF"/>
                </a:solidFill>
              </a:rPr>
              <a:t>FTA of Country A and Country B:</a:t>
            </a:r>
          </a:p>
        </p:txBody>
      </p:sp>
      <p:sp>
        <p:nvSpPr>
          <p:cNvPr id="553000" name="Line 40"/>
          <p:cNvSpPr>
            <a:spLocks noChangeShapeType="1"/>
          </p:cNvSpPr>
          <p:nvPr/>
        </p:nvSpPr>
        <p:spPr bwMode="auto">
          <a:xfrm flipV="1">
            <a:off x="5105400" y="3352800"/>
            <a:ext cx="0" cy="523875"/>
          </a:xfrm>
          <a:prstGeom prst="line">
            <a:avLst/>
          </a:prstGeom>
          <a:noFill/>
          <a:ln w="38100">
            <a:solidFill>
              <a:srgbClr val="0000FF"/>
            </a:solidFill>
            <a:round/>
            <a:headEnd type="triangle" w="lg" len="lg"/>
            <a:tailEnd type="none" w="lg" len="lg"/>
          </a:ln>
          <a:effectLst/>
        </p:spPr>
        <p:txBody>
          <a:bodyPr>
            <a:prstTxWarp prst="textNoShape">
              <a:avLst/>
            </a:prstTxWarp>
          </a:bodyPr>
          <a:lstStyle/>
          <a:p>
            <a:endParaRPr lang="en-US"/>
          </a:p>
        </p:txBody>
      </p:sp>
      <p:sp>
        <p:nvSpPr>
          <p:cNvPr id="553001" name="Line 41"/>
          <p:cNvSpPr>
            <a:spLocks noChangeShapeType="1"/>
          </p:cNvSpPr>
          <p:nvPr/>
        </p:nvSpPr>
        <p:spPr bwMode="auto">
          <a:xfrm flipH="1">
            <a:off x="6858000" y="4953000"/>
            <a:ext cx="328613" cy="0"/>
          </a:xfrm>
          <a:prstGeom prst="line">
            <a:avLst/>
          </a:prstGeom>
          <a:noFill/>
          <a:ln w="38100">
            <a:solidFill>
              <a:srgbClr val="0000FF"/>
            </a:solidFill>
            <a:round/>
            <a:headEnd type="triangle" w="lg" len="lg"/>
            <a:tailEnd type="none" w="lg" len="lg"/>
          </a:ln>
          <a:effectLst/>
        </p:spPr>
        <p:txBody>
          <a:bodyPr>
            <a:prstTxWarp prst="textNoShape">
              <a:avLst/>
            </a:prstTxWarp>
          </a:bodyPr>
          <a:lstStyle/>
          <a:p>
            <a:endParaRPr lang="en-US"/>
          </a:p>
        </p:txBody>
      </p:sp>
      <p:sp>
        <p:nvSpPr>
          <p:cNvPr id="553002" name="Line 42"/>
          <p:cNvSpPr>
            <a:spLocks noChangeShapeType="1"/>
          </p:cNvSpPr>
          <p:nvPr/>
        </p:nvSpPr>
        <p:spPr bwMode="auto">
          <a:xfrm>
            <a:off x="5834063" y="4953000"/>
            <a:ext cx="338137" cy="0"/>
          </a:xfrm>
          <a:prstGeom prst="line">
            <a:avLst/>
          </a:prstGeom>
          <a:noFill/>
          <a:ln w="38100">
            <a:solidFill>
              <a:srgbClr val="0000FF"/>
            </a:solidFill>
            <a:round/>
            <a:headEnd type="triangle" w="lg" len="lg"/>
            <a:tailEnd type="none" w="lg" len="lg"/>
          </a:ln>
          <a:effectLst/>
        </p:spPr>
        <p:txBody>
          <a:bodyPr>
            <a:prstTxWarp prst="textNoShape">
              <a:avLst/>
            </a:prstTxWarp>
          </a:bodyPr>
          <a:lstStyle/>
          <a:p>
            <a:endParaRPr lang="en-US"/>
          </a:p>
        </p:txBody>
      </p:sp>
      <p:sp>
        <p:nvSpPr>
          <p:cNvPr id="553003" name="Line 43"/>
          <p:cNvSpPr>
            <a:spLocks noChangeShapeType="1"/>
          </p:cNvSpPr>
          <p:nvPr/>
        </p:nvSpPr>
        <p:spPr bwMode="auto">
          <a:xfrm flipH="1">
            <a:off x="2514600" y="5210175"/>
            <a:ext cx="128428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3004" name="AutoShape 44"/>
          <p:cNvSpPr>
            <a:spLocks/>
          </p:cNvSpPr>
          <p:nvPr/>
        </p:nvSpPr>
        <p:spPr bwMode="auto">
          <a:xfrm rot="5400000">
            <a:off x="3352800" y="5562600"/>
            <a:ext cx="152400" cy="304800"/>
          </a:xfrm>
          <a:prstGeom prst="rightBrace">
            <a:avLst>
              <a:gd name="adj1" fmla="val 16667"/>
              <a:gd name="adj2" fmla="val 50000"/>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553005" name="AutoShape 45"/>
          <p:cNvSpPr>
            <a:spLocks/>
          </p:cNvSpPr>
          <p:nvPr/>
        </p:nvSpPr>
        <p:spPr bwMode="auto">
          <a:xfrm rot="16200000" flipV="1">
            <a:off x="2895600" y="5105400"/>
            <a:ext cx="152400" cy="609600"/>
          </a:xfrm>
          <a:prstGeom prst="rightBrace">
            <a:avLst>
              <a:gd name="adj1" fmla="val 33333"/>
              <a:gd name="adj2" fmla="val 50000"/>
            </a:avLst>
          </a:prstGeom>
          <a:noFill/>
          <a:ln w="28575">
            <a:solidFill>
              <a:srgbClr val="00FF00"/>
            </a:solidFill>
            <a:round/>
            <a:headEnd/>
            <a:tailEnd/>
          </a:ln>
          <a:effectLst/>
        </p:spPr>
        <p:txBody>
          <a:bodyPr wrap="none" anchor="ctr">
            <a:prstTxWarp prst="textNoShape">
              <a:avLst/>
            </a:prstTxWarp>
          </a:bodyPr>
          <a:lstStyle/>
          <a:p>
            <a:endParaRPr lang="en-US"/>
          </a:p>
        </p:txBody>
      </p:sp>
      <p:sp>
        <p:nvSpPr>
          <p:cNvPr id="553006" name="Freeform 46"/>
          <p:cNvSpPr>
            <a:spLocks/>
          </p:cNvSpPr>
          <p:nvPr/>
        </p:nvSpPr>
        <p:spPr bwMode="auto">
          <a:xfrm>
            <a:off x="2971800" y="5237163"/>
            <a:ext cx="3681413" cy="541337"/>
          </a:xfrm>
          <a:custGeom>
            <a:avLst/>
            <a:gdLst/>
            <a:ahLst/>
            <a:cxnLst>
              <a:cxn ang="0">
                <a:pos x="2319" y="265"/>
              </a:cxn>
              <a:cxn ang="0">
                <a:pos x="1049" y="304"/>
              </a:cxn>
              <a:cxn ang="0">
                <a:pos x="258" y="40"/>
              </a:cxn>
              <a:cxn ang="0">
                <a:pos x="0" y="61"/>
              </a:cxn>
            </a:cxnLst>
            <a:rect l="0" t="0" r="r" b="b"/>
            <a:pathLst>
              <a:path w="2319" h="341">
                <a:moveTo>
                  <a:pt x="2319" y="265"/>
                </a:moveTo>
                <a:cubicBezTo>
                  <a:pt x="1863" y="312"/>
                  <a:pt x="1392" y="341"/>
                  <a:pt x="1049" y="304"/>
                </a:cubicBezTo>
                <a:cubicBezTo>
                  <a:pt x="706" y="267"/>
                  <a:pt x="433" y="80"/>
                  <a:pt x="258" y="40"/>
                </a:cubicBezTo>
                <a:cubicBezTo>
                  <a:pt x="83" y="0"/>
                  <a:pt x="54" y="57"/>
                  <a:pt x="0" y="61"/>
                </a:cubicBezTo>
              </a:path>
            </a:pathLst>
          </a:custGeom>
          <a:noFill/>
          <a:ln w="28575" cmpd="sng">
            <a:solidFill>
              <a:srgbClr val="00FF00"/>
            </a:solidFill>
            <a:round/>
            <a:headEnd type="none" w="med" len="med"/>
            <a:tailEnd type="triangle" w="lg" len="lg"/>
          </a:ln>
          <a:effectLst/>
        </p:spPr>
        <p:txBody>
          <a:bodyPr>
            <a:prstTxWarp prst="textNoShape">
              <a:avLst/>
            </a:prstTxWarp>
          </a:bodyPr>
          <a:lstStyle/>
          <a:p>
            <a:endParaRPr lang="en-US"/>
          </a:p>
        </p:txBody>
      </p:sp>
      <p:sp>
        <p:nvSpPr>
          <p:cNvPr id="553007" name="Freeform 47"/>
          <p:cNvSpPr>
            <a:spLocks/>
          </p:cNvSpPr>
          <p:nvPr/>
        </p:nvSpPr>
        <p:spPr bwMode="auto">
          <a:xfrm>
            <a:off x="3429000" y="5791200"/>
            <a:ext cx="1752600" cy="311150"/>
          </a:xfrm>
          <a:custGeom>
            <a:avLst/>
            <a:gdLst/>
            <a:ahLst/>
            <a:cxnLst>
              <a:cxn ang="0">
                <a:pos x="1065" y="141"/>
              </a:cxn>
              <a:cxn ang="0">
                <a:pos x="483" y="195"/>
              </a:cxn>
              <a:cxn ang="0">
                <a:pos x="120" y="150"/>
              </a:cxn>
              <a:cxn ang="0">
                <a:pos x="0" y="0"/>
              </a:cxn>
            </a:cxnLst>
            <a:rect l="0" t="0" r="r" b="b"/>
            <a:pathLst>
              <a:path w="1065" h="196">
                <a:moveTo>
                  <a:pt x="1065" y="141"/>
                </a:moveTo>
                <a:cubicBezTo>
                  <a:pt x="855" y="179"/>
                  <a:pt x="640" y="194"/>
                  <a:pt x="483" y="195"/>
                </a:cubicBezTo>
                <a:cubicBezTo>
                  <a:pt x="326" y="196"/>
                  <a:pt x="200" y="182"/>
                  <a:pt x="120" y="150"/>
                </a:cubicBezTo>
                <a:cubicBezTo>
                  <a:pt x="40" y="118"/>
                  <a:pt x="25" y="31"/>
                  <a:pt x="0" y="0"/>
                </a:cubicBezTo>
              </a:path>
            </a:pathLst>
          </a:custGeom>
          <a:noFill/>
          <a:ln w="28575" cmpd="sng">
            <a:solidFill>
              <a:srgbClr val="FF0000"/>
            </a:solidFill>
            <a:round/>
            <a:headEnd type="none" w="med" len="med"/>
            <a:tailEnd type="triangle" w="lg" len="lg"/>
          </a:ln>
          <a:effectLst/>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297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300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29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29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29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299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299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299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299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299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299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52966">
                                            <p:bg/>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296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52966">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5296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296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2966">
                                            <p:txEl>
                                              <p:pRg st="5" end="5"/>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5300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5296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5296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5296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5300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5300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300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3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2" grpId="0" animBg="1"/>
      <p:bldP spid="552963" grpId="0" animBg="1"/>
      <p:bldP spid="552964" grpId="0" animBg="1"/>
      <p:bldP spid="552966" grpId="0" build="p" animBg="1"/>
      <p:bldP spid="552976" grpId="0" animBg="1"/>
      <p:bldP spid="552977" grpId="0" animBg="1"/>
      <p:bldP spid="552991" grpId="0" animBg="1"/>
      <p:bldP spid="552992" grpId="0" animBg="1"/>
      <p:bldP spid="552993" grpId="0" animBg="1"/>
      <p:bldP spid="552994" grpId="0" animBg="1"/>
      <p:bldP spid="552995" grpId="0" animBg="1"/>
      <p:bldP spid="552996" grpId="0" animBg="1"/>
      <p:bldP spid="552997" grpId="0" animBg="1"/>
      <p:bldP spid="552998" grpId="0" animBg="1"/>
      <p:bldP spid="552999" grpId="0"/>
      <p:bldP spid="553000" grpId="0" animBg="1"/>
      <p:bldP spid="553001" grpId="0" animBg="1"/>
      <p:bldP spid="553002" grpId="0" animBg="1"/>
      <p:bldP spid="553003" grpId="0" animBg="1"/>
      <p:bldP spid="553004" grpId="0" animBg="1"/>
      <p:bldP spid="553005" grpId="0" animBg="1"/>
      <p:bldP spid="553006" grpId="0" animBg="1"/>
      <p:bldP spid="55300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4"/>
          <p:cNvSpPr>
            <a:spLocks noGrp="1"/>
          </p:cNvSpPr>
          <p:nvPr>
            <p:ph type="ftr" sz="quarter" idx="11"/>
          </p:nvPr>
        </p:nvSpPr>
        <p:spPr/>
        <p:txBody>
          <a:bodyPr/>
          <a:lstStyle/>
          <a:p>
            <a:r>
              <a:rPr lang="en-US"/>
              <a:t>Econ 340, Deardorff, Lecture 18: PTAs</a:t>
            </a:r>
          </a:p>
        </p:txBody>
      </p:sp>
      <p:sp>
        <p:nvSpPr>
          <p:cNvPr id="49" name="Slide Number Placeholder 5"/>
          <p:cNvSpPr>
            <a:spLocks noGrp="1"/>
          </p:cNvSpPr>
          <p:nvPr>
            <p:ph type="sldNum" sz="quarter" idx="12"/>
          </p:nvPr>
        </p:nvSpPr>
        <p:spPr/>
        <p:txBody>
          <a:bodyPr/>
          <a:lstStyle/>
          <a:p>
            <a:fld id="{7054B1E8-6CCE-B045-A4F9-ADC1E25F2C6E}" type="slidenum">
              <a:rPr lang="en-US"/>
              <a:pPr/>
              <a:t>49</a:t>
            </a:fld>
            <a:endParaRPr lang="en-US"/>
          </a:p>
        </p:txBody>
      </p:sp>
      <p:sp>
        <p:nvSpPr>
          <p:cNvPr id="552962" name="AutoShape 2"/>
          <p:cNvSpPr>
            <a:spLocks noChangeArrowheads="1"/>
          </p:cNvSpPr>
          <p:nvPr/>
        </p:nvSpPr>
        <p:spPr bwMode="auto">
          <a:xfrm flipH="1">
            <a:off x="5848350" y="3357563"/>
            <a:ext cx="314325" cy="523875"/>
          </a:xfrm>
          <a:prstGeom prst="rtTriangle">
            <a:avLst/>
          </a:prstGeom>
          <a:solidFill>
            <a:srgbClr val="99FF99"/>
          </a:solidFill>
          <a:ln w="9525">
            <a:noFill/>
            <a:miter lim="800000"/>
            <a:headEnd/>
            <a:tailEnd/>
          </a:ln>
          <a:effectLst/>
        </p:spPr>
        <p:txBody>
          <a:bodyPr wrap="none" anchor="ctr">
            <a:prstTxWarp prst="textNoShape">
              <a:avLst/>
            </a:prstTxWarp>
          </a:bodyPr>
          <a:lstStyle/>
          <a:p>
            <a:endParaRPr lang="en-US"/>
          </a:p>
        </p:txBody>
      </p:sp>
      <p:sp>
        <p:nvSpPr>
          <p:cNvPr id="552963" name="AutoShape 3"/>
          <p:cNvSpPr>
            <a:spLocks noChangeArrowheads="1"/>
          </p:cNvSpPr>
          <p:nvPr/>
        </p:nvSpPr>
        <p:spPr bwMode="auto">
          <a:xfrm>
            <a:off x="6867525" y="3348038"/>
            <a:ext cx="314325" cy="523875"/>
          </a:xfrm>
          <a:prstGeom prst="rtTriangle">
            <a:avLst/>
          </a:prstGeom>
          <a:solidFill>
            <a:srgbClr val="99FF99"/>
          </a:solidFill>
          <a:ln w="9525">
            <a:noFill/>
            <a:miter lim="800000"/>
            <a:headEnd/>
            <a:tailEnd/>
          </a:ln>
          <a:effectLst/>
        </p:spPr>
        <p:txBody>
          <a:bodyPr wrap="none" anchor="ctr">
            <a:prstTxWarp prst="textNoShape">
              <a:avLst/>
            </a:prstTxWarp>
          </a:bodyPr>
          <a:lstStyle/>
          <a:p>
            <a:endParaRPr lang="en-US"/>
          </a:p>
        </p:txBody>
      </p:sp>
      <p:sp>
        <p:nvSpPr>
          <p:cNvPr id="552964" name="Rectangle 4"/>
          <p:cNvSpPr>
            <a:spLocks noChangeArrowheads="1"/>
          </p:cNvSpPr>
          <p:nvPr/>
        </p:nvSpPr>
        <p:spPr bwMode="auto">
          <a:xfrm>
            <a:off x="6162675" y="3886200"/>
            <a:ext cx="704850" cy="604838"/>
          </a:xfrm>
          <a:prstGeom prst="rect">
            <a:avLst/>
          </a:prstGeom>
          <a:solidFill>
            <a:srgbClr val="FF7C80"/>
          </a:solidFill>
          <a:ln w="9525">
            <a:noFill/>
            <a:miter lim="800000"/>
            <a:headEnd/>
            <a:tailEnd/>
          </a:ln>
          <a:effectLst/>
        </p:spPr>
        <p:txBody>
          <a:bodyPr wrap="none" anchor="ctr">
            <a:prstTxWarp prst="textNoShape">
              <a:avLst/>
            </a:prstTxWarp>
          </a:bodyPr>
          <a:lstStyle/>
          <a:p>
            <a:endParaRPr lang="en-US"/>
          </a:p>
        </p:txBody>
      </p:sp>
      <p:sp>
        <p:nvSpPr>
          <p:cNvPr id="552965" name="Rectangle 5"/>
          <p:cNvSpPr>
            <a:spLocks noGrp="1" noChangeArrowheads="1"/>
          </p:cNvSpPr>
          <p:nvPr>
            <p:ph type="title"/>
          </p:nvPr>
        </p:nvSpPr>
        <p:spPr/>
        <p:txBody>
          <a:bodyPr/>
          <a:lstStyle/>
          <a:p>
            <a:r>
              <a:rPr lang="en-US"/>
              <a:t>Effects of PTAs</a:t>
            </a:r>
          </a:p>
        </p:txBody>
      </p:sp>
      <p:sp>
        <p:nvSpPr>
          <p:cNvPr id="552966" name="Rectangle 6"/>
          <p:cNvSpPr>
            <a:spLocks noGrp="1" noChangeArrowheads="1"/>
          </p:cNvSpPr>
          <p:nvPr>
            <p:ph type="body" idx="1"/>
          </p:nvPr>
        </p:nvSpPr>
        <p:spPr>
          <a:xfrm>
            <a:off x="457200" y="3505200"/>
            <a:ext cx="3505200" cy="1844569"/>
          </a:xfrm>
          <a:ln w="38100">
            <a:solidFill>
              <a:schemeClr val="tx1"/>
            </a:solidFill>
          </a:ln>
        </p:spPr>
        <p:txBody>
          <a:bodyPr/>
          <a:lstStyle/>
          <a:p>
            <a:pPr>
              <a:buFontTx/>
              <a:buNone/>
              <a:tabLst>
                <a:tab pos="1944688" algn="l"/>
              </a:tabLst>
            </a:pPr>
            <a:r>
              <a:rPr lang="en-US" sz="2000" dirty="0"/>
              <a:t>Implication:</a:t>
            </a:r>
          </a:p>
          <a:p>
            <a:pPr>
              <a:buFontTx/>
              <a:buNone/>
              <a:tabLst>
                <a:tab pos="1944688" algn="l"/>
              </a:tabLst>
            </a:pPr>
            <a:r>
              <a:rPr lang="en-US" sz="2000" dirty="0">
                <a:ea typeface="Arial" pitchFamily="-65" charset="0"/>
                <a:cs typeface="Arial" pitchFamily="-65" charset="0"/>
              </a:rPr>
              <a:t>Country A can </a:t>
            </a:r>
            <a:r>
              <a:rPr lang="en-US" sz="2000" u="sng" dirty="0">
                <a:ea typeface="Arial" pitchFamily="-65" charset="0"/>
                <a:cs typeface="Arial" pitchFamily="-65" charset="0"/>
              </a:rPr>
              <a:t>lose</a:t>
            </a:r>
            <a:r>
              <a:rPr lang="en-US" sz="2000" dirty="0">
                <a:ea typeface="Arial" pitchFamily="-65" charset="0"/>
                <a:cs typeface="Arial" pitchFamily="-65" charset="0"/>
              </a:rPr>
              <a:t> from the FTA in this market, if </a:t>
            </a:r>
          </a:p>
          <a:p>
            <a:pPr>
              <a:buFontTx/>
              <a:buNone/>
              <a:tabLst>
                <a:tab pos="1944688" algn="l"/>
              </a:tabLst>
            </a:pPr>
            <a:r>
              <a:rPr lang="en-US" sz="2000" dirty="0">
                <a:ea typeface="Arial" pitchFamily="-65" charset="0"/>
                <a:cs typeface="Arial" pitchFamily="-65" charset="0"/>
              </a:rPr>
              <a:t>	   e &gt; (</a:t>
            </a:r>
            <a:r>
              <a:rPr lang="en-US" sz="2000" dirty="0" err="1">
                <a:ea typeface="Arial" pitchFamily="-65" charset="0"/>
                <a:cs typeface="Arial" pitchFamily="-65" charset="0"/>
              </a:rPr>
              <a:t>b+d</a:t>
            </a:r>
            <a:r>
              <a:rPr lang="en-US" sz="2000" dirty="0">
                <a:ea typeface="Arial" pitchFamily="-65" charset="0"/>
                <a:cs typeface="Arial" pitchFamily="-65" charset="0"/>
              </a:rPr>
              <a:t>)</a:t>
            </a:r>
          </a:p>
          <a:p>
            <a:pPr>
              <a:buFontTx/>
              <a:buNone/>
              <a:tabLst>
                <a:tab pos="1944688" algn="l"/>
              </a:tabLst>
            </a:pPr>
            <a:r>
              <a:rPr lang="en-US" sz="2000" dirty="0">
                <a:ea typeface="Arial" pitchFamily="-65" charset="0"/>
                <a:cs typeface="Arial" pitchFamily="-65" charset="0"/>
              </a:rPr>
              <a:t>(as it is in this picture)</a:t>
            </a:r>
          </a:p>
        </p:txBody>
      </p:sp>
      <p:sp>
        <p:nvSpPr>
          <p:cNvPr id="552967" name="Line 7"/>
          <p:cNvSpPr>
            <a:spLocks noChangeShapeType="1"/>
          </p:cNvSpPr>
          <p:nvPr/>
        </p:nvSpPr>
        <p:spPr bwMode="auto">
          <a:xfrm>
            <a:off x="4953000" y="2133600"/>
            <a:ext cx="0" cy="30480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2968" name="Line 8"/>
          <p:cNvSpPr>
            <a:spLocks noChangeShapeType="1"/>
          </p:cNvSpPr>
          <p:nvPr/>
        </p:nvSpPr>
        <p:spPr bwMode="auto">
          <a:xfrm flipH="1">
            <a:off x="4953000" y="5181600"/>
            <a:ext cx="30480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2969" name="Line 9"/>
          <p:cNvSpPr>
            <a:spLocks noChangeShapeType="1"/>
          </p:cNvSpPr>
          <p:nvPr/>
        </p:nvSpPr>
        <p:spPr bwMode="auto">
          <a:xfrm flipH="1">
            <a:off x="5334000" y="2286000"/>
            <a:ext cx="1447800" cy="2438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2970" name="Line 10"/>
          <p:cNvSpPr>
            <a:spLocks noChangeShapeType="1"/>
          </p:cNvSpPr>
          <p:nvPr/>
        </p:nvSpPr>
        <p:spPr bwMode="auto">
          <a:xfrm>
            <a:off x="6248400" y="2286000"/>
            <a:ext cx="1447800" cy="2438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2971" name="Line 11"/>
          <p:cNvSpPr>
            <a:spLocks noChangeShapeType="1"/>
          </p:cNvSpPr>
          <p:nvPr/>
        </p:nvSpPr>
        <p:spPr bwMode="auto">
          <a:xfrm flipH="1">
            <a:off x="4953000" y="4495800"/>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2972" name="Line 12"/>
          <p:cNvSpPr>
            <a:spLocks noChangeShapeType="1"/>
          </p:cNvSpPr>
          <p:nvPr/>
        </p:nvSpPr>
        <p:spPr bwMode="auto">
          <a:xfrm flipH="1">
            <a:off x="4953000" y="3886200"/>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2973" name="Line 13"/>
          <p:cNvSpPr>
            <a:spLocks noChangeShapeType="1"/>
          </p:cNvSpPr>
          <p:nvPr/>
        </p:nvSpPr>
        <p:spPr bwMode="auto">
          <a:xfrm flipH="1">
            <a:off x="4953000" y="3352800"/>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552974" name="Line 14"/>
          <p:cNvSpPr>
            <a:spLocks noChangeShapeType="1"/>
          </p:cNvSpPr>
          <p:nvPr/>
        </p:nvSpPr>
        <p:spPr bwMode="auto">
          <a:xfrm>
            <a:off x="6867525" y="3352800"/>
            <a:ext cx="0" cy="182880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552975" name="Line 15"/>
          <p:cNvSpPr>
            <a:spLocks noChangeShapeType="1"/>
          </p:cNvSpPr>
          <p:nvPr/>
        </p:nvSpPr>
        <p:spPr bwMode="auto">
          <a:xfrm>
            <a:off x="6162675" y="3352800"/>
            <a:ext cx="0" cy="182880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552976" name="Line 16"/>
          <p:cNvSpPr>
            <a:spLocks noChangeShapeType="1"/>
          </p:cNvSpPr>
          <p:nvPr/>
        </p:nvSpPr>
        <p:spPr bwMode="auto">
          <a:xfrm>
            <a:off x="5838825" y="3886200"/>
            <a:ext cx="0" cy="1295400"/>
          </a:xfrm>
          <a:prstGeom prst="line">
            <a:avLst/>
          </a:prstGeom>
          <a:noFill/>
          <a:ln w="28575">
            <a:solidFill>
              <a:srgbClr val="0000FF"/>
            </a:solidFill>
            <a:prstDash val="dash"/>
            <a:round/>
            <a:headEnd/>
            <a:tailEnd/>
          </a:ln>
          <a:effectLst/>
        </p:spPr>
        <p:txBody>
          <a:bodyPr>
            <a:prstTxWarp prst="textNoShape">
              <a:avLst/>
            </a:prstTxWarp>
          </a:bodyPr>
          <a:lstStyle/>
          <a:p>
            <a:endParaRPr lang="en-US"/>
          </a:p>
        </p:txBody>
      </p:sp>
      <p:sp>
        <p:nvSpPr>
          <p:cNvPr id="552977" name="Line 17"/>
          <p:cNvSpPr>
            <a:spLocks noChangeShapeType="1"/>
          </p:cNvSpPr>
          <p:nvPr/>
        </p:nvSpPr>
        <p:spPr bwMode="auto">
          <a:xfrm>
            <a:off x="7191375" y="3881438"/>
            <a:ext cx="0" cy="1295400"/>
          </a:xfrm>
          <a:prstGeom prst="line">
            <a:avLst/>
          </a:prstGeom>
          <a:noFill/>
          <a:ln w="28575">
            <a:solidFill>
              <a:srgbClr val="0000FF"/>
            </a:solidFill>
            <a:prstDash val="dash"/>
            <a:round/>
            <a:headEnd/>
            <a:tailEnd/>
          </a:ln>
          <a:effectLst/>
        </p:spPr>
        <p:txBody>
          <a:bodyPr>
            <a:prstTxWarp prst="textNoShape">
              <a:avLst/>
            </a:prstTxWarp>
          </a:bodyPr>
          <a:lstStyle/>
          <a:p>
            <a:endParaRPr lang="en-US"/>
          </a:p>
        </p:txBody>
      </p:sp>
      <p:sp>
        <p:nvSpPr>
          <p:cNvPr id="552978" name="Text Box 18"/>
          <p:cNvSpPr txBox="1">
            <a:spLocks noChangeArrowheads="1"/>
          </p:cNvSpPr>
          <p:nvPr/>
        </p:nvSpPr>
        <p:spPr bwMode="auto">
          <a:xfrm>
            <a:off x="7848600" y="5410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Q</a:t>
            </a:r>
          </a:p>
        </p:txBody>
      </p:sp>
      <p:sp>
        <p:nvSpPr>
          <p:cNvPr id="552979" name="Text Box 19"/>
          <p:cNvSpPr txBox="1">
            <a:spLocks noChangeArrowheads="1"/>
          </p:cNvSpPr>
          <p:nvPr/>
        </p:nvSpPr>
        <p:spPr bwMode="auto">
          <a:xfrm>
            <a:off x="4572000" y="1981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p>
        </p:txBody>
      </p:sp>
      <p:sp>
        <p:nvSpPr>
          <p:cNvPr id="552980" name="Text Box 20"/>
          <p:cNvSpPr txBox="1">
            <a:spLocks noChangeArrowheads="1"/>
          </p:cNvSpPr>
          <p:nvPr/>
        </p:nvSpPr>
        <p:spPr bwMode="auto">
          <a:xfrm>
            <a:off x="4419600" y="4267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r>
              <a:rPr lang="en-US" sz="2400" baseline="-25000"/>
              <a:t>C</a:t>
            </a:r>
            <a:endParaRPr lang="en-US" sz="2400"/>
          </a:p>
        </p:txBody>
      </p:sp>
      <p:sp>
        <p:nvSpPr>
          <p:cNvPr id="552981" name="Text Box 21"/>
          <p:cNvSpPr txBox="1">
            <a:spLocks noChangeArrowheads="1"/>
          </p:cNvSpPr>
          <p:nvPr/>
        </p:nvSpPr>
        <p:spPr bwMode="auto">
          <a:xfrm>
            <a:off x="4419600" y="35814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r>
              <a:rPr lang="en-US" sz="2400" baseline="-25000"/>
              <a:t>B</a:t>
            </a:r>
            <a:endParaRPr lang="en-US" sz="2400"/>
          </a:p>
        </p:txBody>
      </p:sp>
      <p:sp>
        <p:nvSpPr>
          <p:cNvPr id="552982" name="Text Box 22"/>
          <p:cNvSpPr txBox="1">
            <a:spLocks noChangeArrowheads="1"/>
          </p:cNvSpPr>
          <p:nvPr/>
        </p:nvSpPr>
        <p:spPr bwMode="auto">
          <a:xfrm>
            <a:off x="4191000" y="3124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r>
              <a:rPr lang="en-US" sz="2400" baseline="-25000"/>
              <a:t>C</a:t>
            </a:r>
            <a:r>
              <a:rPr lang="en-US" sz="2400"/>
              <a:t>+t</a:t>
            </a:r>
          </a:p>
        </p:txBody>
      </p:sp>
      <p:sp>
        <p:nvSpPr>
          <p:cNvPr id="552983" name="Text Box 23"/>
          <p:cNvSpPr txBox="1">
            <a:spLocks noChangeArrowheads="1"/>
          </p:cNvSpPr>
          <p:nvPr/>
        </p:nvSpPr>
        <p:spPr bwMode="auto">
          <a:xfrm>
            <a:off x="7620000" y="4648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r>
              <a:rPr lang="en-US" sz="2400" baseline="30000"/>
              <a:t>A</a:t>
            </a:r>
            <a:endParaRPr lang="en-US" sz="2400"/>
          </a:p>
        </p:txBody>
      </p:sp>
      <p:sp>
        <p:nvSpPr>
          <p:cNvPr id="552984" name="Text Box 24"/>
          <p:cNvSpPr txBox="1">
            <a:spLocks noChangeArrowheads="1"/>
          </p:cNvSpPr>
          <p:nvPr/>
        </p:nvSpPr>
        <p:spPr bwMode="auto">
          <a:xfrm>
            <a:off x="4953000" y="1676400"/>
            <a:ext cx="29718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a:t>Market in Country A</a:t>
            </a:r>
          </a:p>
        </p:txBody>
      </p:sp>
      <p:sp>
        <p:nvSpPr>
          <p:cNvPr id="552985" name="Text Box 25"/>
          <p:cNvSpPr txBox="1">
            <a:spLocks noChangeArrowheads="1"/>
          </p:cNvSpPr>
          <p:nvPr/>
        </p:nvSpPr>
        <p:spPr bwMode="auto">
          <a:xfrm>
            <a:off x="6705600" y="2209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30000"/>
              <a:t>A</a:t>
            </a:r>
            <a:endParaRPr lang="en-US" sz="2400"/>
          </a:p>
        </p:txBody>
      </p:sp>
      <p:sp>
        <p:nvSpPr>
          <p:cNvPr id="552986" name="Text Box 26"/>
          <p:cNvSpPr txBox="1">
            <a:spLocks noChangeArrowheads="1"/>
          </p:cNvSpPr>
          <p:nvPr/>
        </p:nvSpPr>
        <p:spPr bwMode="auto">
          <a:xfrm>
            <a:off x="5181600" y="3352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a</a:t>
            </a:r>
          </a:p>
        </p:txBody>
      </p:sp>
      <p:sp>
        <p:nvSpPr>
          <p:cNvPr id="552987" name="Text Box 27"/>
          <p:cNvSpPr txBox="1">
            <a:spLocks noChangeArrowheads="1"/>
          </p:cNvSpPr>
          <p:nvPr/>
        </p:nvSpPr>
        <p:spPr bwMode="auto">
          <a:xfrm>
            <a:off x="6324600" y="3352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c</a:t>
            </a:r>
          </a:p>
        </p:txBody>
      </p:sp>
      <p:sp>
        <p:nvSpPr>
          <p:cNvPr id="552988" name="Text Box 28"/>
          <p:cNvSpPr txBox="1">
            <a:spLocks noChangeArrowheads="1"/>
          </p:cNvSpPr>
          <p:nvPr/>
        </p:nvSpPr>
        <p:spPr bwMode="auto">
          <a:xfrm>
            <a:off x="5895975" y="3514725"/>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b</a:t>
            </a:r>
          </a:p>
        </p:txBody>
      </p:sp>
      <p:sp>
        <p:nvSpPr>
          <p:cNvPr id="552989" name="Text Box 29"/>
          <p:cNvSpPr txBox="1">
            <a:spLocks noChangeArrowheads="1"/>
          </p:cNvSpPr>
          <p:nvPr/>
        </p:nvSpPr>
        <p:spPr bwMode="auto">
          <a:xfrm>
            <a:off x="6781800" y="35052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p>
        </p:txBody>
      </p:sp>
      <p:sp>
        <p:nvSpPr>
          <p:cNvPr id="552990" name="Text Box 30"/>
          <p:cNvSpPr txBox="1">
            <a:spLocks noChangeArrowheads="1"/>
          </p:cNvSpPr>
          <p:nvPr/>
        </p:nvSpPr>
        <p:spPr bwMode="auto">
          <a:xfrm>
            <a:off x="6324600" y="39624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e</a:t>
            </a:r>
          </a:p>
        </p:txBody>
      </p:sp>
      <p:sp>
        <p:nvSpPr>
          <p:cNvPr id="552991" name="AutoShape 31"/>
          <p:cNvSpPr>
            <a:spLocks/>
          </p:cNvSpPr>
          <p:nvPr/>
        </p:nvSpPr>
        <p:spPr bwMode="auto">
          <a:xfrm rot="5400000">
            <a:off x="6955632" y="5098256"/>
            <a:ext cx="152400" cy="319087"/>
          </a:xfrm>
          <a:prstGeom prst="rightBrace">
            <a:avLst>
              <a:gd name="adj1" fmla="val 17448"/>
              <a:gd name="adj2" fmla="val 50000"/>
            </a:avLst>
          </a:prstGeom>
          <a:noFill/>
          <a:ln w="28575">
            <a:solidFill>
              <a:srgbClr val="00FF00"/>
            </a:solidFill>
            <a:round/>
            <a:headEnd/>
            <a:tailEnd/>
          </a:ln>
          <a:effectLst/>
        </p:spPr>
        <p:txBody>
          <a:bodyPr wrap="none" anchor="ctr">
            <a:prstTxWarp prst="textNoShape">
              <a:avLst/>
            </a:prstTxWarp>
          </a:bodyPr>
          <a:lstStyle/>
          <a:p>
            <a:endParaRPr lang="en-US"/>
          </a:p>
        </p:txBody>
      </p:sp>
      <p:sp>
        <p:nvSpPr>
          <p:cNvPr id="552992" name="AutoShape 32"/>
          <p:cNvSpPr>
            <a:spLocks/>
          </p:cNvSpPr>
          <p:nvPr/>
        </p:nvSpPr>
        <p:spPr bwMode="auto">
          <a:xfrm rot="5400000">
            <a:off x="6438900" y="4914900"/>
            <a:ext cx="152400" cy="685800"/>
          </a:xfrm>
          <a:prstGeom prst="rightBrace">
            <a:avLst>
              <a:gd name="adj1" fmla="val 37500"/>
              <a:gd name="adj2" fmla="val 50000"/>
            </a:avLst>
          </a:prstGeom>
          <a:noFill/>
          <a:ln w="28575">
            <a:solidFill>
              <a:srgbClr val="FF0000"/>
            </a:solidFill>
            <a:round/>
            <a:headEnd/>
            <a:tailEnd/>
          </a:ln>
          <a:effectLst/>
        </p:spPr>
        <p:txBody>
          <a:bodyPr wrap="none" anchor="ctr">
            <a:prstTxWarp prst="textNoShape">
              <a:avLst/>
            </a:prstTxWarp>
          </a:bodyPr>
          <a:lstStyle/>
          <a:p>
            <a:endParaRPr lang="en-US"/>
          </a:p>
        </p:txBody>
      </p:sp>
      <p:sp>
        <p:nvSpPr>
          <p:cNvPr id="552993" name="AutoShape 33"/>
          <p:cNvSpPr>
            <a:spLocks/>
          </p:cNvSpPr>
          <p:nvPr/>
        </p:nvSpPr>
        <p:spPr bwMode="auto">
          <a:xfrm rot="5400000">
            <a:off x="5924550" y="5095875"/>
            <a:ext cx="152400" cy="323850"/>
          </a:xfrm>
          <a:prstGeom prst="rightBrace">
            <a:avLst>
              <a:gd name="adj1" fmla="val 17708"/>
              <a:gd name="adj2" fmla="val 50000"/>
            </a:avLst>
          </a:prstGeom>
          <a:noFill/>
          <a:ln w="28575">
            <a:solidFill>
              <a:srgbClr val="00FF00"/>
            </a:solidFill>
            <a:round/>
            <a:headEnd/>
            <a:tailEnd/>
          </a:ln>
          <a:effectLst/>
        </p:spPr>
        <p:txBody>
          <a:bodyPr wrap="none" anchor="ctr">
            <a:prstTxWarp prst="textNoShape">
              <a:avLst/>
            </a:prstTxWarp>
          </a:bodyPr>
          <a:lstStyle/>
          <a:p>
            <a:endParaRPr lang="en-US"/>
          </a:p>
        </p:txBody>
      </p:sp>
      <p:sp>
        <p:nvSpPr>
          <p:cNvPr id="552994" name="Text Box 34"/>
          <p:cNvSpPr txBox="1">
            <a:spLocks noChangeArrowheads="1"/>
          </p:cNvSpPr>
          <p:nvPr/>
        </p:nvSpPr>
        <p:spPr bwMode="auto">
          <a:xfrm>
            <a:off x="5181600" y="5791200"/>
            <a:ext cx="2667000" cy="495300"/>
          </a:xfrm>
          <a:prstGeom prst="rect">
            <a:avLst/>
          </a:prstGeom>
          <a:noFill/>
          <a:ln w="38100">
            <a:solidFill>
              <a:srgbClr val="FF0000"/>
            </a:solidFill>
            <a:miter lim="800000"/>
            <a:headEnd/>
            <a:tailEnd/>
          </a:ln>
          <a:effectLst/>
        </p:spPr>
        <p:txBody>
          <a:bodyPr>
            <a:prstTxWarp prst="textNoShape">
              <a:avLst/>
            </a:prstTxWarp>
            <a:spAutoFit/>
          </a:bodyPr>
          <a:lstStyle/>
          <a:p>
            <a:pPr algn="ctr">
              <a:spcBef>
                <a:spcPct val="50000"/>
              </a:spcBef>
            </a:pPr>
            <a:r>
              <a:rPr lang="en-US" sz="2400">
                <a:solidFill>
                  <a:srgbClr val="FF0000"/>
                </a:solidFill>
              </a:rPr>
              <a:t>Trade Diversion</a:t>
            </a:r>
          </a:p>
        </p:txBody>
      </p:sp>
      <p:sp>
        <p:nvSpPr>
          <p:cNvPr id="552995" name="Line 35"/>
          <p:cNvSpPr>
            <a:spLocks noChangeShapeType="1"/>
          </p:cNvSpPr>
          <p:nvPr/>
        </p:nvSpPr>
        <p:spPr bwMode="auto">
          <a:xfrm flipV="1">
            <a:off x="6510338" y="5338763"/>
            <a:ext cx="0" cy="447675"/>
          </a:xfrm>
          <a:prstGeom prst="line">
            <a:avLst/>
          </a:prstGeom>
          <a:noFill/>
          <a:ln w="38100">
            <a:solidFill>
              <a:srgbClr val="FF0000"/>
            </a:solidFill>
            <a:round/>
            <a:headEnd/>
            <a:tailEnd type="triangle" w="lg" len="lg"/>
          </a:ln>
          <a:effectLst/>
        </p:spPr>
        <p:txBody>
          <a:bodyPr>
            <a:prstTxWarp prst="textNoShape">
              <a:avLst/>
            </a:prstTxWarp>
          </a:bodyPr>
          <a:lstStyle/>
          <a:p>
            <a:endParaRPr lang="en-US"/>
          </a:p>
        </p:txBody>
      </p:sp>
      <p:sp>
        <p:nvSpPr>
          <p:cNvPr id="552996" name="Text Box 36"/>
          <p:cNvSpPr txBox="1">
            <a:spLocks noChangeArrowheads="1"/>
          </p:cNvSpPr>
          <p:nvPr/>
        </p:nvSpPr>
        <p:spPr bwMode="auto">
          <a:xfrm>
            <a:off x="7315200" y="2286000"/>
            <a:ext cx="1447800" cy="860425"/>
          </a:xfrm>
          <a:prstGeom prst="rect">
            <a:avLst/>
          </a:prstGeom>
          <a:noFill/>
          <a:ln w="38100">
            <a:solidFill>
              <a:srgbClr val="00FF00"/>
            </a:solidFill>
            <a:miter lim="800000"/>
            <a:headEnd/>
            <a:tailEnd/>
          </a:ln>
          <a:effectLst/>
        </p:spPr>
        <p:txBody>
          <a:bodyPr>
            <a:prstTxWarp prst="textNoShape">
              <a:avLst/>
            </a:prstTxWarp>
            <a:spAutoFit/>
          </a:bodyPr>
          <a:lstStyle/>
          <a:p>
            <a:pPr algn="ctr">
              <a:spcBef>
                <a:spcPct val="50000"/>
              </a:spcBef>
            </a:pPr>
            <a:r>
              <a:rPr lang="en-US" sz="2400">
                <a:solidFill>
                  <a:srgbClr val="00FF00"/>
                </a:solidFill>
              </a:rPr>
              <a:t>Trade Creation</a:t>
            </a:r>
          </a:p>
        </p:txBody>
      </p:sp>
      <p:sp>
        <p:nvSpPr>
          <p:cNvPr id="552997" name="Freeform 37"/>
          <p:cNvSpPr>
            <a:spLocks/>
          </p:cNvSpPr>
          <p:nvPr/>
        </p:nvSpPr>
        <p:spPr bwMode="auto">
          <a:xfrm>
            <a:off x="7029450" y="3124200"/>
            <a:ext cx="1492250" cy="2489200"/>
          </a:xfrm>
          <a:custGeom>
            <a:avLst/>
            <a:gdLst/>
            <a:ahLst/>
            <a:cxnLst>
              <a:cxn ang="0">
                <a:pos x="624" y="0"/>
              </a:cxn>
              <a:cxn ang="0">
                <a:pos x="672" y="384"/>
              </a:cxn>
              <a:cxn ang="0">
                <a:pos x="912" y="1200"/>
              </a:cxn>
              <a:cxn ang="0">
                <a:pos x="432" y="1536"/>
              </a:cxn>
              <a:cxn ang="0">
                <a:pos x="0" y="1392"/>
              </a:cxn>
            </a:cxnLst>
            <a:rect l="0" t="0" r="r" b="b"/>
            <a:pathLst>
              <a:path w="952" h="1568">
                <a:moveTo>
                  <a:pt x="624" y="0"/>
                </a:moveTo>
                <a:cubicBezTo>
                  <a:pt x="624" y="92"/>
                  <a:pt x="624" y="184"/>
                  <a:pt x="672" y="384"/>
                </a:cubicBezTo>
                <a:cubicBezTo>
                  <a:pt x="720" y="584"/>
                  <a:pt x="952" y="1008"/>
                  <a:pt x="912" y="1200"/>
                </a:cubicBezTo>
                <a:cubicBezTo>
                  <a:pt x="872" y="1392"/>
                  <a:pt x="584" y="1504"/>
                  <a:pt x="432" y="1536"/>
                </a:cubicBezTo>
                <a:cubicBezTo>
                  <a:pt x="280" y="1568"/>
                  <a:pt x="53" y="1515"/>
                  <a:pt x="0" y="1392"/>
                </a:cubicBezTo>
              </a:path>
            </a:pathLst>
          </a:custGeom>
          <a:noFill/>
          <a:ln w="28575" cmpd="sng">
            <a:solidFill>
              <a:srgbClr val="00FF00"/>
            </a:solidFill>
            <a:round/>
            <a:headEnd type="none" w="med" len="med"/>
            <a:tailEnd type="triangle" w="lg" len="lg"/>
          </a:ln>
          <a:effectLst/>
        </p:spPr>
        <p:txBody>
          <a:bodyPr>
            <a:prstTxWarp prst="textNoShape">
              <a:avLst/>
            </a:prstTxWarp>
          </a:bodyPr>
          <a:lstStyle/>
          <a:p>
            <a:endParaRPr lang="en-US"/>
          </a:p>
        </p:txBody>
      </p:sp>
      <p:sp>
        <p:nvSpPr>
          <p:cNvPr id="552998" name="Freeform 38"/>
          <p:cNvSpPr>
            <a:spLocks/>
          </p:cNvSpPr>
          <p:nvPr/>
        </p:nvSpPr>
        <p:spPr bwMode="auto">
          <a:xfrm>
            <a:off x="6000750" y="5343525"/>
            <a:ext cx="1690688" cy="311150"/>
          </a:xfrm>
          <a:custGeom>
            <a:avLst/>
            <a:gdLst/>
            <a:ahLst/>
            <a:cxnLst>
              <a:cxn ang="0">
                <a:pos x="1065" y="141"/>
              </a:cxn>
              <a:cxn ang="0">
                <a:pos x="483" y="195"/>
              </a:cxn>
              <a:cxn ang="0">
                <a:pos x="120" y="150"/>
              </a:cxn>
              <a:cxn ang="0">
                <a:pos x="0" y="0"/>
              </a:cxn>
            </a:cxnLst>
            <a:rect l="0" t="0" r="r" b="b"/>
            <a:pathLst>
              <a:path w="1065" h="196">
                <a:moveTo>
                  <a:pt x="1065" y="141"/>
                </a:moveTo>
                <a:cubicBezTo>
                  <a:pt x="855" y="179"/>
                  <a:pt x="640" y="194"/>
                  <a:pt x="483" y="195"/>
                </a:cubicBezTo>
                <a:cubicBezTo>
                  <a:pt x="326" y="196"/>
                  <a:pt x="200" y="182"/>
                  <a:pt x="120" y="150"/>
                </a:cubicBezTo>
                <a:cubicBezTo>
                  <a:pt x="40" y="118"/>
                  <a:pt x="25" y="31"/>
                  <a:pt x="0" y="0"/>
                </a:cubicBezTo>
              </a:path>
            </a:pathLst>
          </a:custGeom>
          <a:noFill/>
          <a:ln w="28575" cmpd="sng">
            <a:solidFill>
              <a:srgbClr val="00FF00"/>
            </a:solidFill>
            <a:round/>
            <a:headEnd type="none" w="med" len="med"/>
            <a:tailEnd type="triangle" w="lg" len="lg"/>
          </a:ln>
          <a:effectLst/>
        </p:spPr>
        <p:txBody>
          <a:bodyPr>
            <a:prstTxWarp prst="textNoShape">
              <a:avLst/>
            </a:prstTxWarp>
          </a:bodyPr>
          <a:lstStyle/>
          <a:p>
            <a:endParaRPr lang="en-US"/>
          </a:p>
        </p:txBody>
      </p:sp>
      <p:sp>
        <p:nvSpPr>
          <p:cNvPr id="552999" name="Text Box 39"/>
          <p:cNvSpPr txBox="1">
            <a:spLocks noChangeArrowheads="1"/>
          </p:cNvSpPr>
          <p:nvPr/>
        </p:nvSpPr>
        <p:spPr bwMode="auto">
          <a:xfrm>
            <a:off x="1371600" y="1981200"/>
            <a:ext cx="2971800" cy="9461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800">
                <a:solidFill>
                  <a:srgbClr val="0000FF"/>
                </a:solidFill>
              </a:rPr>
              <a:t>FTA of Country A and Country B:</a:t>
            </a:r>
          </a:p>
        </p:txBody>
      </p:sp>
      <p:sp>
        <p:nvSpPr>
          <p:cNvPr id="553000" name="Line 40"/>
          <p:cNvSpPr>
            <a:spLocks noChangeShapeType="1"/>
          </p:cNvSpPr>
          <p:nvPr/>
        </p:nvSpPr>
        <p:spPr bwMode="auto">
          <a:xfrm flipV="1">
            <a:off x="5105400" y="3352800"/>
            <a:ext cx="0" cy="523875"/>
          </a:xfrm>
          <a:prstGeom prst="line">
            <a:avLst/>
          </a:prstGeom>
          <a:noFill/>
          <a:ln w="38100">
            <a:solidFill>
              <a:srgbClr val="0000FF"/>
            </a:solidFill>
            <a:round/>
            <a:headEnd type="triangle" w="lg" len="lg"/>
            <a:tailEnd type="none" w="lg" len="lg"/>
          </a:ln>
          <a:effectLst/>
        </p:spPr>
        <p:txBody>
          <a:bodyPr>
            <a:prstTxWarp prst="textNoShape">
              <a:avLst/>
            </a:prstTxWarp>
          </a:bodyPr>
          <a:lstStyle/>
          <a:p>
            <a:endParaRPr lang="en-US"/>
          </a:p>
        </p:txBody>
      </p:sp>
      <p:sp>
        <p:nvSpPr>
          <p:cNvPr id="553001" name="Line 41"/>
          <p:cNvSpPr>
            <a:spLocks noChangeShapeType="1"/>
          </p:cNvSpPr>
          <p:nvPr/>
        </p:nvSpPr>
        <p:spPr bwMode="auto">
          <a:xfrm flipH="1">
            <a:off x="6858000" y="4953000"/>
            <a:ext cx="328613" cy="0"/>
          </a:xfrm>
          <a:prstGeom prst="line">
            <a:avLst/>
          </a:prstGeom>
          <a:noFill/>
          <a:ln w="38100">
            <a:solidFill>
              <a:srgbClr val="0000FF"/>
            </a:solidFill>
            <a:round/>
            <a:headEnd type="triangle" w="lg" len="lg"/>
            <a:tailEnd type="none" w="lg" len="lg"/>
          </a:ln>
          <a:effectLst/>
        </p:spPr>
        <p:txBody>
          <a:bodyPr>
            <a:prstTxWarp prst="textNoShape">
              <a:avLst/>
            </a:prstTxWarp>
          </a:bodyPr>
          <a:lstStyle/>
          <a:p>
            <a:endParaRPr lang="en-US"/>
          </a:p>
        </p:txBody>
      </p:sp>
      <p:sp>
        <p:nvSpPr>
          <p:cNvPr id="553002" name="Line 42"/>
          <p:cNvSpPr>
            <a:spLocks noChangeShapeType="1"/>
          </p:cNvSpPr>
          <p:nvPr/>
        </p:nvSpPr>
        <p:spPr bwMode="auto">
          <a:xfrm>
            <a:off x="5834063" y="4953000"/>
            <a:ext cx="338137" cy="0"/>
          </a:xfrm>
          <a:prstGeom prst="line">
            <a:avLst/>
          </a:prstGeom>
          <a:noFill/>
          <a:ln w="38100">
            <a:solidFill>
              <a:srgbClr val="0000FF"/>
            </a:solidFill>
            <a:round/>
            <a:headEnd type="triangle" w="lg" len="lg"/>
            <a:tailEnd type="none" w="lg" len="lg"/>
          </a:ln>
          <a:effectLst/>
        </p:spPr>
        <p:txBody>
          <a:bodyPr>
            <a:prstTxWarp prst="textNoShape">
              <a:avLst/>
            </a:prstTxWarp>
          </a:bodyPr>
          <a:lstStyle/>
          <a:p>
            <a:endParaRPr lang="en-US"/>
          </a:p>
        </p:txBody>
      </p:sp>
    </p:spTree>
    <p:extLst>
      <p:ext uri="{BB962C8B-B14F-4D97-AF65-F5344CB8AC3E}">
        <p14:creationId xmlns:p14="http://schemas.microsoft.com/office/powerpoint/2010/main" val="62692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6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6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296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5296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529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6"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1BB4EE-DF8D-D043-9A1D-E7F3859E59D0}"/>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4F01E017-8BDA-5241-BD6E-0F837C97E868}"/>
              </a:ext>
            </a:extLst>
          </p:cNvPr>
          <p:cNvSpPr>
            <a:spLocks noGrp="1"/>
          </p:cNvSpPr>
          <p:nvPr>
            <p:ph type="sldNum" sz="quarter" idx="12"/>
          </p:nvPr>
        </p:nvSpPr>
        <p:spPr/>
        <p:txBody>
          <a:bodyPr/>
          <a:lstStyle/>
          <a:p>
            <a:fld id="{04FBE729-68BC-124E-93D5-51325DCE5D15}" type="slidenum">
              <a:rPr lang="en-US" smtClean="0"/>
              <a:pPr/>
              <a:t>5</a:t>
            </a:fld>
            <a:endParaRPr lang="en-US"/>
          </a:p>
        </p:txBody>
      </p:sp>
      <p:pic>
        <p:nvPicPr>
          <p:cNvPr id="2" name="Picture 1">
            <a:extLst>
              <a:ext uri="{FF2B5EF4-FFF2-40B4-BE49-F238E27FC236}">
                <a16:creationId xmlns:a16="http://schemas.microsoft.com/office/drawing/2014/main" id="{538F6A1D-D6F5-6B49-860E-984680E558B1}"/>
              </a:ext>
            </a:extLst>
          </p:cNvPr>
          <p:cNvPicPr>
            <a:picLocks noChangeAspect="1"/>
          </p:cNvPicPr>
          <p:nvPr/>
        </p:nvPicPr>
        <p:blipFill>
          <a:blip r:embed="rId2"/>
          <a:stretch>
            <a:fillRect/>
          </a:stretch>
        </p:blipFill>
        <p:spPr>
          <a:xfrm>
            <a:off x="471510" y="0"/>
            <a:ext cx="8200979" cy="6858000"/>
          </a:xfrm>
          <a:prstGeom prst="rect">
            <a:avLst/>
          </a:prstGeom>
        </p:spPr>
      </p:pic>
    </p:spTree>
    <p:extLst>
      <p:ext uri="{BB962C8B-B14F-4D97-AF65-F5344CB8AC3E}">
        <p14:creationId xmlns:p14="http://schemas.microsoft.com/office/powerpoint/2010/main" val="3660602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Which of the following would be an example of trade diversion due to NAFTA (which includes only US, Canada, and Mexico)?</a:t>
            </a:r>
          </a:p>
          <a:p>
            <a:pPr marL="971550" lvl="1" indent="-514350">
              <a:buFont typeface="+mj-lt"/>
              <a:buAutoNum type="alphaLcParenR"/>
            </a:pPr>
            <a:r>
              <a:rPr lang="en-US" sz="2400" dirty="0"/>
              <a:t>US continues to buy lumber from Canada</a:t>
            </a:r>
          </a:p>
          <a:p>
            <a:pPr marL="971550" lvl="1" indent="-514350">
              <a:buFont typeface="+mj-lt"/>
              <a:buAutoNum type="alphaLcParenR"/>
            </a:pPr>
            <a:r>
              <a:rPr lang="en-US" sz="2400" dirty="0"/>
              <a:t>Mexico buys corn from the US instead of from its own farmers </a:t>
            </a:r>
          </a:p>
          <a:p>
            <a:pPr marL="971550" lvl="1" indent="-514350">
              <a:buFont typeface="+mj-lt"/>
              <a:buAutoNum type="alphaLcParenR"/>
            </a:pPr>
            <a:r>
              <a:rPr lang="en-US" sz="2400" dirty="0"/>
              <a:t>Japan buys more cars from the US</a:t>
            </a:r>
          </a:p>
          <a:p>
            <a:pPr marL="971550" lvl="1" indent="-514350">
              <a:buFont typeface="+mj-lt"/>
              <a:buAutoNum type="alphaLcParenR"/>
            </a:pPr>
            <a:r>
              <a:rPr lang="en-US" sz="2400" dirty="0"/>
              <a:t>Canada buys machine tools from the US instead of from Germany</a:t>
            </a:r>
          </a:p>
          <a:p>
            <a:pPr marL="971550" lvl="1" indent="-514350">
              <a:buFont typeface="+mj-lt"/>
              <a:buAutoNum type="alphaLcParenR"/>
            </a:pPr>
            <a:r>
              <a:rPr lang="en-US" sz="2400" dirty="0"/>
              <a:t>None of the above (none are trade diversion)</a:t>
            </a:r>
          </a:p>
          <a:p>
            <a:pPr marL="971550" lvl="1" indent="-514350">
              <a:buFont typeface="+mj-lt"/>
              <a:buAutoNum type="alphaLcParenR"/>
            </a:pPr>
            <a:endParaRPr lang="en-US" sz="2400" dirty="0"/>
          </a:p>
        </p:txBody>
      </p:sp>
      <p:sp>
        <p:nvSpPr>
          <p:cNvPr id="6" name="TextBox 5"/>
          <p:cNvSpPr txBox="1"/>
          <p:nvPr/>
        </p:nvSpPr>
        <p:spPr>
          <a:xfrm>
            <a:off x="533399" y="4226169"/>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5CF904C-67FD-8446-AB38-F9606585A295}"/>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87CE1A2E-6FAE-C64F-BF30-8F4F8F8EDFF7}"/>
              </a:ext>
            </a:extLst>
          </p:cNvPr>
          <p:cNvSpPr>
            <a:spLocks noGrp="1"/>
          </p:cNvSpPr>
          <p:nvPr>
            <p:ph type="sldNum" sz="quarter" idx="12"/>
          </p:nvPr>
        </p:nvSpPr>
        <p:spPr/>
        <p:txBody>
          <a:bodyPr/>
          <a:lstStyle/>
          <a:p>
            <a:fld id="{04FBE729-68BC-124E-93D5-51325DCE5D15}" type="slidenum">
              <a:rPr lang="en-US" smtClean="0"/>
              <a:pPr/>
              <a:t>50</a:t>
            </a:fld>
            <a:endParaRPr lang="en-US"/>
          </a:p>
        </p:txBody>
      </p:sp>
    </p:spTree>
    <p:extLst>
      <p:ext uri="{BB962C8B-B14F-4D97-AF65-F5344CB8AC3E}">
        <p14:creationId xmlns:p14="http://schemas.microsoft.com/office/powerpoint/2010/main" val="154337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The graph is like the one above, but P</a:t>
            </a:r>
            <a:r>
              <a:rPr lang="en-US" sz="2800" baseline="-25000" dirty="0"/>
              <a:t>C</a:t>
            </a:r>
            <a:r>
              <a:rPr lang="en-US" sz="2800" dirty="0"/>
              <a:t> is higher, at P’</a:t>
            </a:r>
            <a:r>
              <a:rPr lang="en-US" sz="2800" baseline="-25000" dirty="0"/>
              <a:t>C</a:t>
            </a:r>
            <a:r>
              <a:rPr lang="en-US" sz="2800" dirty="0"/>
              <a:t>.  Which of these effects of the FTA is </a:t>
            </a:r>
            <a:r>
              <a:rPr lang="en-US" sz="2800" u="sng" dirty="0"/>
              <a:t>not</a:t>
            </a:r>
            <a:r>
              <a:rPr lang="en-US" sz="2800" dirty="0"/>
              <a:t> larger than when P</a:t>
            </a:r>
            <a:r>
              <a:rPr lang="en-US" sz="2800" baseline="-25000" dirty="0"/>
              <a:t>C</a:t>
            </a:r>
            <a:r>
              <a:rPr lang="en-US" sz="2800" dirty="0"/>
              <a:t> was lower?</a:t>
            </a:r>
          </a:p>
          <a:p>
            <a:pPr marL="971550" lvl="1" indent="-514350">
              <a:buFont typeface="+mj-lt"/>
              <a:buAutoNum type="alphaLcParenR"/>
            </a:pPr>
            <a:r>
              <a:rPr lang="en-US" sz="2400" dirty="0"/>
              <a:t>Demander gain</a:t>
            </a:r>
          </a:p>
          <a:p>
            <a:pPr marL="971550" lvl="1" indent="-514350">
              <a:buFont typeface="+mj-lt"/>
              <a:buAutoNum type="alphaLcParenR"/>
            </a:pPr>
            <a:r>
              <a:rPr lang="en-US" sz="2400" dirty="0"/>
              <a:t>Supplier loss</a:t>
            </a:r>
          </a:p>
          <a:p>
            <a:pPr marL="971550" lvl="1" indent="-514350">
              <a:buFont typeface="+mj-lt"/>
              <a:buAutoNum type="alphaLcParenR"/>
            </a:pPr>
            <a:r>
              <a:rPr lang="en-US" sz="2400" dirty="0"/>
              <a:t>Trade creation</a:t>
            </a:r>
          </a:p>
          <a:p>
            <a:pPr marL="971550" lvl="1" indent="-514350">
              <a:buFont typeface="+mj-lt"/>
              <a:buAutoNum type="alphaLcParenR"/>
            </a:pPr>
            <a:r>
              <a:rPr lang="en-US" sz="2400" dirty="0"/>
              <a:t>Trade diversion</a:t>
            </a:r>
          </a:p>
          <a:p>
            <a:pPr marL="971550" lvl="1" indent="-514350">
              <a:buFont typeface="+mj-lt"/>
              <a:buAutoNum type="alphaLcParenR"/>
            </a:pPr>
            <a:r>
              <a:rPr lang="en-US" sz="2400" dirty="0"/>
              <a:t>Net benefit from FTA</a:t>
            </a:r>
          </a:p>
        </p:txBody>
      </p:sp>
      <p:sp>
        <p:nvSpPr>
          <p:cNvPr id="6" name="TextBox 5"/>
          <p:cNvSpPr txBox="1"/>
          <p:nvPr/>
        </p:nvSpPr>
        <p:spPr>
          <a:xfrm>
            <a:off x="550652" y="3846607"/>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utoShape 2">
            <a:extLst>
              <a:ext uri="{FF2B5EF4-FFF2-40B4-BE49-F238E27FC236}">
                <a16:creationId xmlns:a16="http://schemas.microsoft.com/office/drawing/2014/main" id="{EC8C3D61-0ED2-A04E-BF7D-5FD8F9099CEC}"/>
              </a:ext>
            </a:extLst>
          </p:cNvPr>
          <p:cNvSpPr>
            <a:spLocks noChangeArrowheads="1"/>
          </p:cNvSpPr>
          <p:nvPr/>
        </p:nvSpPr>
        <p:spPr bwMode="auto">
          <a:xfrm flipH="1">
            <a:off x="6193405" y="3501342"/>
            <a:ext cx="515279" cy="863175"/>
          </a:xfrm>
          <a:prstGeom prst="rtTriangle">
            <a:avLst/>
          </a:prstGeom>
          <a:solidFill>
            <a:srgbClr val="99FF99"/>
          </a:solidFill>
          <a:ln w="9525">
            <a:noFill/>
            <a:miter lim="800000"/>
            <a:headEnd/>
            <a:tailEnd/>
          </a:ln>
          <a:effectLst/>
        </p:spPr>
        <p:txBody>
          <a:bodyPr wrap="none" anchor="ctr">
            <a:prstTxWarp prst="textNoShape">
              <a:avLst/>
            </a:prstTxWarp>
          </a:bodyPr>
          <a:lstStyle/>
          <a:p>
            <a:endParaRPr lang="en-US"/>
          </a:p>
        </p:txBody>
      </p:sp>
      <p:sp>
        <p:nvSpPr>
          <p:cNvPr id="10" name="AutoShape 3">
            <a:extLst>
              <a:ext uri="{FF2B5EF4-FFF2-40B4-BE49-F238E27FC236}">
                <a16:creationId xmlns:a16="http://schemas.microsoft.com/office/drawing/2014/main" id="{63211E16-7547-FB4A-8ADE-8D721CC0D1BA}"/>
              </a:ext>
            </a:extLst>
          </p:cNvPr>
          <p:cNvSpPr>
            <a:spLocks noChangeArrowheads="1"/>
          </p:cNvSpPr>
          <p:nvPr/>
        </p:nvSpPr>
        <p:spPr bwMode="auto">
          <a:xfrm>
            <a:off x="7013485" y="3501343"/>
            <a:ext cx="513421" cy="853650"/>
          </a:xfrm>
          <a:prstGeom prst="rtTriangle">
            <a:avLst/>
          </a:prstGeom>
          <a:solidFill>
            <a:srgbClr val="99FF99"/>
          </a:solidFill>
          <a:ln w="9525">
            <a:noFill/>
            <a:miter lim="800000"/>
            <a:headEnd/>
            <a:tailEnd/>
          </a:ln>
          <a:effectLst/>
        </p:spPr>
        <p:txBody>
          <a:bodyPr wrap="none" anchor="ctr">
            <a:prstTxWarp prst="textNoShape">
              <a:avLst/>
            </a:prstTxWarp>
          </a:bodyPr>
          <a:lstStyle/>
          <a:p>
            <a:endParaRPr lang="en-US"/>
          </a:p>
        </p:txBody>
      </p:sp>
      <p:sp>
        <p:nvSpPr>
          <p:cNvPr id="11" name="Rectangle 4">
            <a:extLst>
              <a:ext uri="{FF2B5EF4-FFF2-40B4-BE49-F238E27FC236}">
                <a16:creationId xmlns:a16="http://schemas.microsoft.com/office/drawing/2014/main" id="{4294C49D-7354-614A-B71D-6DE9639AABF8}"/>
              </a:ext>
            </a:extLst>
          </p:cNvPr>
          <p:cNvSpPr>
            <a:spLocks noChangeArrowheads="1"/>
          </p:cNvSpPr>
          <p:nvPr/>
        </p:nvSpPr>
        <p:spPr bwMode="auto">
          <a:xfrm>
            <a:off x="6723554" y="4369279"/>
            <a:ext cx="289932" cy="284356"/>
          </a:xfrm>
          <a:prstGeom prst="rect">
            <a:avLst/>
          </a:prstGeom>
          <a:solidFill>
            <a:srgbClr val="FF7C80"/>
          </a:solidFill>
          <a:ln w="9525">
            <a:noFill/>
            <a:miter lim="800000"/>
            <a:headEnd/>
            <a:tailEnd/>
          </a:ln>
          <a:effectLst/>
        </p:spPr>
        <p:txBody>
          <a:bodyPr wrap="none" anchor="ctr">
            <a:prstTxWarp prst="textNoShape">
              <a:avLst/>
            </a:prstTxWarp>
          </a:bodyPr>
          <a:lstStyle/>
          <a:p>
            <a:endParaRPr lang="en-US"/>
          </a:p>
        </p:txBody>
      </p:sp>
      <p:sp>
        <p:nvSpPr>
          <p:cNvPr id="12" name="Line 7">
            <a:extLst>
              <a:ext uri="{FF2B5EF4-FFF2-40B4-BE49-F238E27FC236}">
                <a16:creationId xmlns:a16="http://schemas.microsoft.com/office/drawing/2014/main" id="{30030E35-52B0-F246-9B98-00BC6DDA18B5}"/>
              </a:ext>
            </a:extLst>
          </p:cNvPr>
          <p:cNvSpPr>
            <a:spLocks noChangeShapeType="1"/>
          </p:cNvSpPr>
          <p:nvPr/>
        </p:nvSpPr>
        <p:spPr bwMode="auto">
          <a:xfrm>
            <a:off x="5298056" y="2616679"/>
            <a:ext cx="0" cy="30480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3" name="Line 8">
            <a:extLst>
              <a:ext uri="{FF2B5EF4-FFF2-40B4-BE49-F238E27FC236}">
                <a16:creationId xmlns:a16="http://schemas.microsoft.com/office/drawing/2014/main" id="{5D5FB071-8DC6-284B-B321-0BBBC5D4C8FA}"/>
              </a:ext>
            </a:extLst>
          </p:cNvPr>
          <p:cNvSpPr>
            <a:spLocks noChangeShapeType="1"/>
          </p:cNvSpPr>
          <p:nvPr/>
        </p:nvSpPr>
        <p:spPr bwMode="auto">
          <a:xfrm flipH="1">
            <a:off x="5298056" y="5664679"/>
            <a:ext cx="30480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4" name="Line 9">
            <a:extLst>
              <a:ext uri="{FF2B5EF4-FFF2-40B4-BE49-F238E27FC236}">
                <a16:creationId xmlns:a16="http://schemas.microsoft.com/office/drawing/2014/main" id="{C97130DE-08F8-7844-92B5-21132F847E65}"/>
              </a:ext>
            </a:extLst>
          </p:cNvPr>
          <p:cNvSpPr>
            <a:spLocks noChangeShapeType="1"/>
          </p:cNvSpPr>
          <p:nvPr/>
        </p:nvSpPr>
        <p:spPr bwMode="auto">
          <a:xfrm flipH="1">
            <a:off x="5679056" y="2769079"/>
            <a:ext cx="1447800" cy="2438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5" name="Line 10">
            <a:extLst>
              <a:ext uri="{FF2B5EF4-FFF2-40B4-BE49-F238E27FC236}">
                <a16:creationId xmlns:a16="http://schemas.microsoft.com/office/drawing/2014/main" id="{CEA952B8-BA51-E24D-A9B9-E82D12ED5CF3}"/>
              </a:ext>
            </a:extLst>
          </p:cNvPr>
          <p:cNvSpPr>
            <a:spLocks noChangeShapeType="1"/>
          </p:cNvSpPr>
          <p:nvPr/>
        </p:nvSpPr>
        <p:spPr bwMode="auto">
          <a:xfrm>
            <a:off x="6593456" y="2769079"/>
            <a:ext cx="1447800" cy="2438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6" name="Line 11">
            <a:extLst>
              <a:ext uri="{FF2B5EF4-FFF2-40B4-BE49-F238E27FC236}">
                <a16:creationId xmlns:a16="http://schemas.microsoft.com/office/drawing/2014/main" id="{A99A94D6-3FE3-0649-8C05-40FC19C39639}"/>
              </a:ext>
            </a:extLst>
          </p:cNvPr>
          <p:cNvSpPr>
            <a:spLocks noChangeShapeType="1"/>
          </p:cNvSpPr>
          <p:nvPr/>
        </p:nvSpPr>
        <p:spPr bwMode="auto">
          <a:xfrm flipH="1">
            <a:off x="5298056" y="4641254"/>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7" name="Line 12">
            <a:extLst>
              <a:ext uri="{FF2B5EF4-FFF2-40B4-BE49-F238E27FC236}">
                <a16:creationId xmlns:a16="http://schemas.microsoft.com/office/drawing/2014/main" id="{3A21789E-4726-E34D-B35C-AC192E78793D}"/>
              </a:ext>
            </a:extLst>
          </p:cNvPr>
          <p:cNvSpPr>
            <a:spLocks noChangeShapeType="1"/>
          </p:cNvSpPr>
          <p:nvPr/>
        </p:nvSpPr>
        <p:spPr bwMode="auto">
          <a:xfrm flipH="1">
            <a:off x="5298056" y="4369279"/>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8" name="Line 13">
            <a:extLst>
              <a:ext uri="{FF2B5EF4-FFF2-40B4-BE49-F238E27FC236}">
                <a16:creationId xmlns:a16="http://schemas.microsoft.com/office/drawing/2014/main" id="{38838A50-2830-FA4B-8F00-5329B90A4B87}"/>
              </a:ext>
            </a:extLst>
          </p:cNvPr>
          <p:cNvSpPr>
            <a:spLocks noChangeShapeType="1"/>
          </p:cNvSpPr>
          <p:nvPr/>
        </p:nvSpPr>
        <p:spPr bwMode="auto">
          <a:xfrm flipH="1">
            <a:off x="5298056" y="3470119"/>
            <a:ext cx="28956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 name="Line 15">
            <a:extLst>
              <a:ext uri="{FF2B5EF4-FFF2-40B4-BE49-F238E27FC236}">
                <a16:creationId xmlns:a16="http://schemas.microsoft.com/office/drawing/2014/main" id="{12F2DE36-EA22-BE4A-9590-8DCFE7556FCD}"/>
              </a:ext>
            </a:extLst>
          </p:cNvPr>
          <p:cNvSpPr>
            <a:spLocks noChangeShapeType="1"/>
          </p:cNvSpPr>
          <p:nvPr/>
        </p:nvSpPr>
        <p:spPr bwMode="auto">
          <a:xfrm flipH="1">
            <a:off x="6717721" y="3526389"/>
            <a:ext cx="1025" cy="2091397"/>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20" name="Line 16">
            <a:extLst>
              <a:ext uri="{FF2B5EF4-FFF2-40B4-BE49-F238E27FC236}">
                <a16:creationId xmlns:a16="http://schemas.microsoft.com/office/drawing/2014/main" id="{D4A3DC18-B756-7345-BC80-C92F1BB6F2E2}"/>
              </a:ext>
            </a:extLst>
          </p:cNvPr>
          <p:cNvSpPr>
            <a:spLocks noChangeShapeType="1"/>
          </p:cNvSpPr>
          <p:nvPr/>
        </p:nvSpPr>
        <p:spPr bwMode="auto">
          <a:xfrm>
            <a:off x="6183881" y="4369279"/>
            <a:ext cx="0" cy="129540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21" name="Line 17">
            <a:extLst>
              <a:ext uri="{FF2B5EF4-FFF2-40B4-BE49-F238E27FC236}">
                <a16:creationId xmlns:a16="http://schemas.microsoft.com/office/drawing/2014/main" id="{3775E8CA-2795-B54E-9BFA-01C47CABC7B0}"/>
              </a:ext>
            </a:extLst>
          </p:cNvPr>
          <p:cNvSpPr>
            <a:spLocks noChangeShapeType="1"/>
          </p:cNvSpPr>
          <p:nvPr/>
        </p:nvSpPr>
        <p:spPr bwMode="auto">
          <a:xfrm>
            <a:off x="7536431" y="4364517"/>
            <a:ext cx="0" cy="1295400"/>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22" name="Text Box 18">
            <a:extLst>
              <a:ext uri="{FF2B5EF4-FFF2-40B4-BE49-F238E27FC236}">
                <a16:creationId xmlns:a16="http://schemas.microsoft.com/office/drawing/2014/main" id="{940DF00B-F5EA-1348-A134-6BF0316C593C}"/>
              </a:ext>
            </a:extLst>
          </p:cNvPr>
          <p:cNvSpPr txBox="1">
            <a:spLocks noChangeArrowheads="1"/>
          </p:cNvSpPr>
          <p:nvPr/>
        </p:nvSpPr>
        <p:spPr bwMode="auto">
          <a:xfrm>
            <a:off x="8107392" y="5617233"/>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Q</a:t>
            </a:r>
          </a:p>
        </p:txBody>
      </p:sp>
      <p:sp>
        <p:nvSpPr>
          <p:cNvPr id="23" name="Text Box 19">
            <a:extLst>
              <a:ext uri="{FF2B5EF4-FFF2-40B4-BE49-F238E27FC236}">
                <a16:creationId xmlns:a16="http://schemas.microsoft.com/office/drawing/2014/main" id="{CFBFD581-51FF-5743-B06E-81443CAA60DA}"/>
              </a:ext>
            </a:extLst>
          </p:cNvPr>
          <p:cNvSpPr txBox="1">
            <a:spLocks noChangeArrowheads="1"/>
          </p:cNvSpPr>
          <p:nvPr/>
        </p:nvSpPr>
        <p:spPr bwMode="auto">
          <a:xfrm>
            <a:off x="4917056" y="2464279"/>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p>
        </p:txBody>
      </p:sp>
      <p:sp>
        <p:nvSpPr>
          <p:cNvPr id="24" name="Text Box 20">
            <a:extLst>
              <a:ext uri="{FF2B5EF4-FFF2-40B4-BE49-F238E27FC236}">
                <a16:creationId xmlns:a16="http://schemas.microsoft.com/office/drawing/2014/main" id="{8A403435-D8C2-7546-B097-0AA8C8E928B8}"/>
              </a:ext>
            </a:extLst>
          </p:cNvPr>
          <p:cNvSpPr txBox="1">
            <a:spLocks noChangeArrowheads="1"/>
          </p:cNvSpPr>
          <p:nvPr/>
        </p:nvSpPr>
        <p:spPr bwMode="auto">
          <a:xfrm>
            <a:off x="4764656" y="4412654"/>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P’</a:t>
            </a:r>
            <a:r>
              <a:rPr lang="en-US" sz="2400" baseline="-25000" dirty="0"/>
              <a:t>C</a:t>
            </a:r>
            <a:endParaRPr lang="en-US" sz="2400" dirty="0"/>
          </a:p>
        </p:txBody>
      </p:sp>
      <p:sp>
        <p:nvSpPr>
          <p:cNvPr id="25" name="Text Box 21">
            <a:extLst>
              <a:ext uri="{FF2B5EF4-FFF2-40B4-BE49-F238E27FC236}">
                <a16:creationId xmlns:a16="http://schemas.microsoft.com/office/drawing/2014/main" id="{DA6BB01A-02B9-ED4D-A45A-CDF2BCA1E380}"/>
              </a:ext>
            </a:extLst>
          </p:cNvPr>
          <p:cNvSpPr txBox="1">
            <a:spLocks noChangeArrowheads="1"/>
          </p:cNvSpPr>
          <p:nvPr/>
        </p:nvSpPr>
        <p:spPr bwMode="auto">
          <a:xfrm>
            <a:off x="4764656" y="4064479"/>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P</a:t>
            </a:r>
            <a:r>
              <a:rPr lang="en-US" sz="2400" baseline="-25000"/>
              <a:t>B</a:t>
            </a:r>
            <a:endParaRPr lang="en-US" sz="2400"/>
          </a:p>
        </p:txBody>
      </p:sp>
      <p:sp>
        <p:nvSpPr>
          <p:cNvPr id="26" name="Text Box 22">
            <a:extLst>
              <a:ext uri="{FF2B5EF4-FFF2-40B4-BE49-F238E27FC236}">
                <a16:creationId xmlns:a16="http://schemas.microsoft.com/office/drawing/2014/main" id="{9565A052-5B41-AF44-BD82-0DE2A4F5EE1B}"/>
              </a:ext>
            </a:extLst>
          </p:cNvPr>
          <p:cNvSpPr txBox="1">
            <a:spLocks noChangeArrowheads="1"/>
          </p:cNvSpPr>
          <p:nvPr/>
        </p:nvSpPr>
        <p:spPr bwMode="auto">
          <a:xfrm>
            <a:off x="4536056" y="3227451"/>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err="1"/>
              <a:t>P’</a:t>
            </a:r>
            <a:r>
              <a:rPr lang="en-US" sz="2400" baseline="-25000" dirty="0" err="1"/>
              <a:t>C</a:t>
            </a:r>
            <a:r>
              <a:rPr lang="en-US" sz="2400" dirty="0" err="1"/>
              <a:t>+t</a:t>
            </a:r>
            <a:endParaRPr lang="en-US" sz="2400" dirty="0"/>
          </a:p>
        </p:txBody>
      </p:sp>
      <p:sp>
        <p:nvSpPr>
          <p:cNvPr id="27" name="Text Box 23">
            <a:extLst>
              <a:ext uri="{FF2B5EF4-FFF2-40B4-BE49-F238E27FC236}">
                <a16:creationId xmlns:a16="http://schemas.microsoft.com/office/drawing/2014/main" id="{571A2050-1B0A-CB4E-B300-AE82031D2DFB}"/>
              </a:ext>
            </a:extLst>
          </p:cNvPr>
          <p:cNvSpPr txBox="1">
            <a:spLocks noChangeArrowheads="1"/>
          </p:cNvSpPr>
          <p:nvPr/>
        </p:nvSpPr>
        <p:spPr bwMode="auto">
          <a:xfrm>
            <a:off x="7965056" y="5131279"/>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r>
              <a:rPr lang="en-US" sz="2400" baseline="30000"/>
              <a:t>A</a:t>
            </a:r>
            <a:endParaRPr lang="en-US" sz="2400"/>
          </a:p>
        </p:txBody>
      </p:sp>
      <p:sp>
        <p:nvSpPr>
          <p:cNvPr id="28" name="Text Box 25">
            <a:extLst>
              <a:ext uri="{FF2B5EF4-FFF2-40B4-BE49-F238E27FC236}">
                <a16:creationId xmlns:a16="http://schemas.microsoft.com/office/drawing/2014/main" id="{B857F6A6-BA85-0B41-8D9D-513BDED7EDE7}"/>
              </a:ext>
            </a:extLst>
          </p:cNvPr>
          <p:cNvSpPr txBox="1">
            <a:spLocks noChangeArrowheads="1"/>
          </p:cNvSpPr>
          <p:nvPr/>
        </p:nvSpPr>
        <p:spPr bwMode="auto">
          <a:xfrm>
            <a:off x="7050656" y="2692879"/>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30000"/>
              <a:t>A</a:t>
            </a:r>
            <a:endParaRPr lang="en-US" sz="2400"/>
          </a:p>
        </p:txBody>
      </p:sp>
      <p:sp>
        <p:nvSpPr>
          <p:cNvPr id="31" name="Line 15">
            <a:extLst>
              <a:ext uri="{FF2B5EF4-FFF2-40B4-BE49-F238E27FC236}">
                <a16:creationId xmlns:a16="http://schemas.microsoft.com/office/drawing/2014/main" id="{29E2723F-AC99-E648-80C3-4D6671CEB84B}"/>
              </a:ext>
            </a:extLst>
          </p:cNvPr>
          <p:cNvSpPr>
            <a:spLocks noChangeShapeType="1"/>
          </p:cNvSpPr>
          <p:nvPr/>
        </p:nvSpPr>
        <p:spPr bwMode="auto">
          <a:xfrm flipH="1">
            <a:off x="6996730" y="3538112"/>
            <a:ext cx="1025" cy="2091397"/>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4" name="TextBox 3">
            <a:extLst>
              <a:ext uri="{FF2B5EF4-FFF2-40B4-BE49-F238E27FC236}">
                <a16:creationId xmlns:a16="http://schemas.microsoft.com/office/drawing/2014/main" id="{AFBA4495-1CC9-E545-8BC3-859133404090}"/>
              </a:ext>
            </a:extLst>
          </p:cNvPr>
          <p:cNvSpPr txBox="1"/>
          <p:nvPr/>
        </p:nvSpPr>
        <p:spPr>
          <a:xfrm>
            <a:off x="3291840" y="521208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EF8966FE-FD93-CD49-9C28-6BEDFEA724AF}"/>
              </a:ext>
            </a:extLst>
          </p:cNvPr>
          <p:cNvSpPr txBox="1"/>
          <p:nvPr/>
        </p:nvSpPr>
        <p:spPr>
          <a:xfrm>
            <a:off x="2702560" y="5171440"/>
            <a:ext cx="184731" cy="369332"/>
          </a:xfrm>
          <a:prstGeom prst="rect">
            <a:avLst/>
          </a:prstGeom>
          <a:noFill/>
        </p:spPr>
        <p:txBody>
          <a:bodyPr wrap="none" rtlCol="0">
            <a:spAutoFit/>
          </a:bodyPr>
          <a:lstStyle/>
          <a:p>
            <a:endParaRPr lang="en-US" dirty="0"/>
          </a:p>
        </p:txBody>
      </p:sp>
      <p:sp>
        <p:nvSpPr>
          <p:cNvPr id="8" name="Footer Placeholder 7">
            <a:extLst>
              <a:ext uri="{FF2B5EF4-FFF2-40B4-BE49-F238E27FC236}">
                <a16:creationId xmlns:a16="http://schemas.microsoft.com/office/drawing/2014/main" id="{4AA9D26B-BB66-214A-B5C0-0DB7F62A1968}"/>
              </a:ext>
            </a:extLst>
          </p:cNvPr>
          <p:cNvSpPr>
            <a:spLocks noGrp="1"/>
          </p:cNvSpPr>
          <p:nvPr>
            <p:ph type="ftr" sz="quarter" idx="11"/>
          </p:nvPr>
        </p:nvSpPr>
        <p:spPr/>
        <p:txBody>
          <a:bodyPr/>
          <a:lstStyle/>
          <a:p>
            <a:r>
              <a:rPr lang="en-US"/>
              <a:t>Econ 340, Deardorff, Lecture 18: PTAs</a:t>
            </a:r>
          </a:p>
        </p:txBody>
      </p:sp>
      <p:sp>
        <p:nvSpPr>
          <p:cNvPr id="29" name="Slide Number Placeholder 28">
            <a:extLst>
              <a:ext uri="{FF2B5EF4-FFF2-40B4-BE49-F238E27FC236}">
                <a16:creationId xmlns:a16="http://schemas.microsoft.com/office/drawing/2014/main" id="{E9F73BB6-76A7-A541-9595-2249B82028C9}"/>
              </a:ext>
            </a:extLst>
          </p:cNvPr>
          <p:cNvSpPr>
            <a:spLocks noGrp="1"/>
          </p:cNvSpPr>
          <p:nvPr>
            <p:ph type="sldNum" sz="quarter" idx="12"/>
          </p:nvPr>
        </p:nvSpPr>
        <p:spPr/>
        <p:txBody>
          <a:bodyPr/>
          <a:lstStyle/>
          <a:p>
            <a:fld id="{04FBE729-68BC-124E-93D5-51325DCE5D15}" type="slidenum">
              <a:rPr lang="en-US" smtClean="0"/>
              <a:pPr/>
              <a:t>51</a:t>
            </a:fld>
            <a:endParaRPr lang="en-US"/>
          </a:p>
        </p:txBody>
      </p:sp>
      <p:sp>
        <p:nvSpPr>
          <p:cNvPr id="32" name="Line 11">
            <a:extLst>
              <a:ext uri="{FF2B5EF4-FFF2-40B4-BE49-F238E27FC236}">
                <a16:creationId xmlns:a16="http://schemas.microsoft.com/office/drawing/2014/main" id="{8206629B-C7CD-1B4A-B681-95ADB2121E73}"/>
              </a:ext>
            </a:extLst>
          </p:cNvPr>
          <p:cNvSpPr>
            <a:spLocks noChangeShapeType="1"/>
          </p:cNvSpPr>
          <p:nvPr/>
        </p:nvSpPr>
        <p:spPr bwMode="auto">
          <a:xfrm flipH="1">
            <a:off x="5304692" y="5016305"/>
            <a:ext cx="2895600" cy="0"/>
          </a:xfrm>
          <a:prstGeom prst="line">
            <a:avLst/>
          </a:prstGeom>
          <a:noFill/>
          <a:ln w="38100">
            <a:solidFill>
              <a:schemeClr val="bg1">
                <a:lumMod val="75000"/>
              </a:schemeClr>
            </a:solidFill>
            <a:round/>
            <a:headEnd/>
            <a:tailEnd/>
          </a:ln>
          <a:effectLst/>
        </p:spPr>
        <p:txBody>
          <a:bodyPr>
            <a:prstTxWarp prst="textNoShape">
              <a:avLst/>
            </a:prstTxWarp>
          </a:bodyPr>
          <a:lstStyle/>
          <a:p>
            <a:endParaRPr lang="en-US"/>
          </a:p>
        </p:txBody>
      </p:sp>
      <p:sp>
        <p:nvSpPr>
          <p:cNvPr id="33" name="Text Box 20">
            <a:extLst>
              <a:ext uri="{FF2B5EF4-FFF2-40B4-BE49-F238E27FC236}">
                <a16:creationId xmlns:a16="http://schemas.microsoft.com/office/drawing/2014/main" id="{A8547D37-86E9-504B-8998-AF972F48FA03}"/>
              </a:ext>
            </a:extLst>
          </p:cNvPr>
          <p:cNvSpPr txBox="1">
            <a:spLocks noChangeArrowheads="1"/>
          </p:cNvSpPr>
          <p:nvPr/>
        </p:nvSpPr>
        <p:spPr bwMode="auto">
          <a:xfrm>
            <a:off x="4762311" y="4733866"/>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solidFill>
                  <a:schemeClr val="bg1">
                    <a:lumMod val="75000"/>
                  </a:schemeClr>
                </a:solidFill>
              </a:rPr>
              <a:t>P</a:t>
            </a:r>
            <a:r>
              <a:rPr lang="en-US" sz="2400" baseline="-25000" dirty="0">
                <a:solidFill>
                  <a:schemeClr val="bg1">
                    <a:lumMod val="75000"/>
                  </a:schemeClr>
                </a:solidFill>
              </a:rPr>
              <a:t>C</a:t>
            </a:r>
            <a:endParaRPr lang="en-US" sz="2400" dirty="0">
              <a:solidFill>
                <a:schemeClr val="bg1">
                  <a:lumMod val="75000"/>
                </a:schemeClr>
              </a:solidFill>
            </a:endParaRPr>
          </a:p>
        </p:txBody>
      </p:sp>
      <p:sp>
        <p:nvSpPr>
          <p:cNvPr id="34" name="Line 11">
            <a:extLst>
              <a:ext uri="{FF2B5EF4-FFF2-40B4-BE49-F238E27FC236}">
                <a16:creationId xmlns:a16="http://schemas.microsoft.com/office/drawing/2014/main" id="{47F9C5D1-C216-DF43-ACA7-A55A0B313F8E}"/>
              </a:ext>
            </a:extLst>
          </p:cNvPr>
          <p:cNvSpPr>
            <a:spLocks noChangeShapeType="1"/>
          </p:cNvSpPr>
          <p:nvPr/>
        </p:nvSpPr>
        <p:spPr bwMode="auto">
          <a:xfrm flipH="1">
            <a:off x="5302347" y="3874478"/>
            <a:ext cx="2895600" cy="0"/>
          </a:xfrm>
          <a:prstGeom prst="line">
            <a:avLst/>
          </a:prstGeom>
          <a:noFill/>
          <a:ln w="38100">
            <a:solidFill>
              <a:schemeClr val="bg1">
                <a:lumMod val="75000"/>
              </a:schemeClr>
            </a:solidFill>
            <a:round/>
            <a:headEnd/>
            <a:tailEnd/>
          </a:ln>
          <a:effectLst/>
        </p:spPr>
        <p:txBody>
          <a:bodyPr>
            <a:prstTxWarp prst="textNoShape">
              <a:avLst/>
            </a:prstTxWarp>
          </a:bodyPr>
          <a:lstStyle/>
          <a:p>
            <a:endParaRPr lang="en-US"/>
          </a:p>
        </p:txBody>
      </p:sp>
      <p:sp>
        <p:nvSpPr>
          <p:cNvPr id="35" name="Text Box 22">
            <a:extLst>
              <a:ext uri="{FF2B5EF4-FFF2-40B4-BE49-F238E27FC236}">
                <a16:creationId xmlns:a16="http://schemas.microsoft.com/office/drawing/2014/main" id="{46027D5E-EE47-4642-B858-7AF55FE52BE2}"/>
              </a:ext>
            </a:extLst>
          </p:cNvPr>
          <p:cNvSpPr txBox="1">
            <a:spLocks noChangeArrowheads="1"/>
          </p:cNvSpPr>
          <p:nvPr/>
        </p:nvSpPr>
        <p:spPr bwMode="auto">
          <a:xfrm>
            <a:off x="4533711" y="3619002"/>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err="1">
                <a:solidFill>
                  <a:schemeClr val="bg1">
                    <a:lumMod val="75000"/>
                  </a:schemeClr>
                </a:solidFill>
              </a:rPr>
              <a:t>P</a:t>
            </a:r>
            <a:r>
              <a:rPr lang="en-US" sz="2400" baseline="-25000" dirty="0" err="1">
                <a:solidFill>
                  <a:schemeClr val="bg1">
                    <a:lumMod val="75000"/>
                  </a:schemeClr>
                </a:solidFill>
              </a:rPr>
              <a:t>C</a:t>
            </a:r>
            <a:r>
              <a:rPr lang="en-US" sz="2400" dirty="0" err="1">
                <a:solidFill>
                  <a:schemeClr val="bg1">
                    <a:lumMod val="75000"/>
                  </a:schemeClr>
                </a:solidFill>
              </a:rPr>
              <a:t>+t</a:t>
            </a:r>
            <a:endParaRPr lang="en-US" sz="2400" dirty="0">
              <a:solidFill>
                <a:schemeClr val="bg1">
                  <a:lumMod val="75000"/>
                </a:schemeClr>
              </a:solidFill>
            </a:endParaRPr>
          </a:p>
        </p:txBody>
      </p:sp>
      <p:sp>
        <p:nvSpPr>
          <p:cNvPr id="36" name="Line 15">
            <a:extLst>
              <a:ext uri="{FF2B5EF4-FFF2-40B4-BE49-F238E27FC236}">
                <a16:creationId xmlns:a16="http://schemas.microsoft.com/office/drawing/2014/main" id="{9DEEA400-B84C-A440-8580-90506B3234DC}"/>
              </a:ext>
            </a:extLst>
          </p:cNvPr>
          <p:cNvSpPr>
            <a:spLocks noChangeShapeType="1"/>
          </p:cNvSpPr>
          <p:nvPr/>
        </p:nvSpPr>
        <p:spPr bwMode="auto">
          <a:xfrm>
            <a:off x="6500299" y="3859237"/>
            <a:ext cx="0" cy="1828800"/>
          </a:xfrm>
          <a:prstGeom prst="line">
            <a:avLst/>
          </a:prstGeom>
          <a:noFill/>
          <a:ln w="28575">
            <a:solidFill>
              <a:schemeClr val="bg1">
                <a:lumMod val="75000"/>
              </a:schemeClr>
            </a:solidFill>
            <a:prstDash val="dash"/>
            <a:round/>
            <a:headEnd/>
            <a:tailEnd/>
          </a:ln>
          <a:effectLst/>
        </p:spPr>
        <p:txBody>
          <a:bodyPr>
            <a:prstTxWarp prst="textNoShape">
              <a:avLst/>
            </a:prstTxWarp>
          </a:bodyPr>
          <a:lstStyle/>
          <a:p>
            <a:endParaRPr lang="en-US"/>
          </a:p>
        </p:txBody>
      </p:sp>
      <p:sp>
        <p:nvSpPr>
          <p:cNvPr id="37" name="Line 15">
            <a:extLst>
              <a:ext uri="{FF2B5EF4-FFF2-40B4-BE49-F238E27FC236}">
                <a16:creationId xmlns:a16="http://schemas.microsoft.com/office/drawing/2014/main" id="{85D38134-39FD-174E-9EA1-7153298CF6E2}"/>
              </a:ext>
            </a:extLst>
          </p:cNvPr>
          <p:cNvSpPr>
            <a:spLocks noChangeShapeType="1"/>
          </p:cNvSpPr>
          <p:nvPr/>
        </p:nvSpPr>
        <p:spPr bwMode="auto">
          <a:xfrm>
            <a:off x="7243542" y="3870960"/>
            <a:ext cx="0" cy="1828800"/>
          </a:xfrm>
          <a:prstGeom prst="line">
            <a:avLst/>
          </a:prstGeom>
          <a:noFill/>
          <a:ln w="28575">
            <a:solidFill>
              <a:schemeClr val="bg1">
                <a:lumMod val="75000"/>
              </a:schemeClr>
            </a:solidFill>
            <a:prstDash val="dash"/>
            <a:round/>
            <a:headEnd/>
            <a:tailEnd/>
          </a:ln>
          <a:effectLst/>
        </p:spPr>
        <p:txBody>
          <a:bodyPr>
            <a:prstTxWarp prst="textNoShape">
              <a:avLst/>
            </a:prstTxWarp>
          </a:bodyPr>
          <a:lstStyle/>
          <a:p>
            <a:endParaRPr lang="en-US"/>
          </a:p>
        </p:txBody>
      </p:sp>
    </p:spTree>
    <p:extLst>
      <p:ext uri="{BB962C8B-B14F-4D97-AF65-F5344CB8AC3E}">
        <p14:creationId xmlns:p14="http://schemas.microsoft.com/office/powerpoint/2010/main" val="22458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10" grpId="0" animBg="1"/>
      <p:bldP spid="1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F946BE-5B88-8749-A0C8-880374314CB0}"/>
              </a:ext>
            </a:extLst>
          </p:cNvPr>
          <p:cNvSpPr>
            <a:spLocks noGrp="1"/>
          </p:cNvSpPr>
          <p:nvPr>
            <p:ph type="ftr" sz="quarter" idx="11"/>
          </p:nvPr>
        </p:nvSpPr>
        <p:spPr/>
        <p:txBody>
          <a:bodyPr/>
          <a:lstStyle/>
          <a:p>
            <a:r>
              <a:rPr lang="en-US"/>
              <a:t>Econ 340, Deardorff, Lecture 23:  Environment, Labor</a:t>
            </a:r>
          </a:p>
        </p:txBody>
      </p:sp>
      <p:sp>
        <p:nvSpPr>
          <p:cNvPr id="5" name="Slide Number Placeholder 4">
            <a:extLst>
              <a:ext uri="{FF2B5EF4-FFF2-40B4-BE49-F238E27FC236}">
                <a16:creationId xmlns:a16="http://schemas.microsoft.com/office/drawing/2014/main" id="{24D84F8A-EFC1-DC41-8FF6-13854AFCF5EA}"/>
              </a:ext>
            </a:extLst>
          </p:cNvPr>
          <p:cNvSpPr>
            <a:spLocks noGrp="1"/>
          </p:cNvSpPr>
          <p:nvPr>
            <p:ph type="sldNum" sz="quarter" idx="12"/>
          </p:nvPr>
        </p:nvSpPr>
        <p:spPr/>
        <p:txBody>
          <a:bodyPr/>
          <a:lstStyle/>
          <a:p>
            <a:fld id="{B8110CFB-C5D0-7E4C-8ABB-3B94C0A65A6F}" type="slidenum">
              <a:rPr lang="en-US" smtClean="0"/>
              <a:pPr/>
              <a:t>52</a:t>
            </a:fld>
            <a:endParaRPr lang="en-US"/>
          </a:p>
        </p:txBody>
      </p:sp>
      <p:sp>
        <p:nvSpPr>
          <p:cNvPr id="6" name="Line 5">
            <a:extLst>
              <a:ext uri="{FF2B5EF4-FFF2-40B4-BE49-F238E27FC236}">
                <a16:creationId xmlns:a16="http://schemas.microsoft.com/office/drawing/2014/main" id="{BD34FE43-0F18-EF4B-A34F-E71F24E9D992}"/>
              </a:ext>
            </a:extLst>
          </p:cNvPr>
          <p:cNvSpPr>
            <a:spLocks noChangeShapeType="1"/>
          </p:cNvSpPr>
          <p:nvPr/>
        </p:nvSpPr>
        <p:spPr bwMode="auto">
          <a:xfrm>
            <a:off x="6111688" y="3648799"/>
            <a:ext cx="0" cy="2272145"/>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7" name="Line 6">
            <a:extLst>
              <a:ext uri="{FF2B5EF4-FFF2-40B4-BE49-F238E27FC236}">
                <a16:creationId xmlns:a16="http://schemas.microsoft.com/office/drawing/2014/main" id="{51B37E78-6A56-A242-85E6-65661CC9FC63}"/>
              </a:ext>
            </a:extLst>
          </p:cNvPr>
          <p:cNvSpPr>
            <a:spLocks noChangeShapeType="1"/>
          </p:cNvSpPr>
          <p:nvPr/>
        </p:nvSpPr>
        <p:spPr bwMode="auto">
          <a:xfrm flipH="1">
            <a:off x="6111688" y="5920944"/>
            <a:ext cx="22860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8" name="Line 7">
            <a:extLst>
              <a:ext uri="{FF2B5EF4-FFF2-40B4-BE49-F238E27FC236}">
                <a16:creationId xmlns:a16="http://schemas.microsoft.com/office/drawing/2014/main" id="{544C6CCD-D9A1-C148-95B7-FC81ECE496D9}"/>
              </a:ext>
            </a:extLst>
          </p:cNvPr>
          <p:cNvSpPr>
            <a:spLocks noChangeShapeType="1"/>
          </p:cNvSpPr>
          <p:nvPr/>
        </p:nvSpPr>
        <p:spPr bwMode="auto">
          <a:xfrm flipH="1">
            <a:off x="6397438" y="3762406"/>
            <a:ext cx="1085850" cy="1817716"/>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9" name="Line 8">
            <a:extLst>
              <a:ext uri="{FF2B5EF4-FFF2-40B4-BE49-F238E27FC236}">
                <a16:creationId xmlns:a16="http://schemas.microsoft.com/office/drawing/2014/main" id="{A4506FAF-25FE-7C4A-89C2-55F3473280DE}"/>
              </a:ext>
            </a:extLst>
          </p:cNvPr>
          <p:cNvSpPr>
            <a:spLocks noChangeShapeType="1"/>
          </p:cNvSpPr>
          <p:nvPr/>
        </p:nvSpPr>
        <p:spPr bwMode="auto">
          <a:xfrm>
            <a:off x="7083238" y="3762406"/>
            <a:ext cx="1085850" cy="1817716"/>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0" name="Line 9">
            <a:extLst>
              <a:ext uri="{FF2B5EF4-FFF2-40B4-BE49-F238E27FC236}">
                <a16:creationId xmlns:a16="http://schemas.microsoft.com/office/drawing/2014/main" id="{DB1931D4-7909-A445-8DF9-DBEF539F9495}"/>
              </a:ext>
            </a:extLst>
          </p:cNvPr>
          <p:cNvSpPr>
            <a:spLocks noChangeShapeType="1"/>
          </p:cNvSpPr>
          <p:nvPr/>
        </p:nvSpPr>
        <p:spPr bwMode="auto">
          <a:xfrm flipH="1">
            <a:off x="6111688" y="5409712"/>
            <a:ext cx="21717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1" name="Line 10">
            <a:extLst>
              <a:ext uri="{FF2B5EF4-FFF2-40B4-BE49-F238E27FC236}">
                <a16:creationId xmlns:a16="http://schemas.microsoft.com/office/drawing/2014/main" id="{83DB2179-B872-594A-997A-F20CD64FEEF5}"/>
              </a:ext>
            </a:extLst>
          </p:cNvPr>
          <p:cNvSpPr>
            <a:spLocks noChangeShapeType="1"/>
          </p:cNvSpPr>
          <p:nvPr/>
        </p:nvSpPr>
        <p:spPr bwMode="auto">
          <a:xfrm flipH="1">
            <a:off x="6111688" y="4955282"/>
            <a:ext cx="21717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2" name="Line 11">
            <a:extLst>
              <a:ext uri="{FF2B5EF4-FFF2-40B4-BE49-F238E27FC236}">
                <a16:creationId xmlns:a16="http://schemas.microsoft.com/office/drawing/2014/main" id="{775FF0D2-88D2-CA4E-AC57-A8148DB75D45}"/>
              </a:ext>
            </a:extLst>
          </p:cNvPr>
          <p:cNvSpPr>
            <a:spLocks noChangeShapeType="1"/>
          </p:cNvSpPr>
          <p:nvPr/>
        </p:nvSpPr>
        <p:spPr bwMode="auto">
          <a:xfrm flipH="1">
            <a:off x="6111688" y="4557657"/>
            <a:ext cx="21717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3" name="Line 13">
            <a:extLst>
              <a:ext uri="{FF2B5EF4-FFF2-40B4-BE49-F238E27FC236}">
                <a16:creationId xmlns:a16="http://schemas.microsoft.com/office/drawing/2014/main" id="{E1B7EEE4-C5C8-7F40-857A-F85D63BFC294}"/>
              </a:ext>
            </a:extLst>
          </p:cNvPr>
          <p:cNvSpPr>
            <a:spLocks noChangeShapeType="1"/>
          </p:cNvSpPr>
          <p:nvPr/>
        </p:nvSpPr>
        <p:spPr bwMode="auto">
          <a:xfrm>
            <a:off x="7547582" y="4557657"/>
            <a:ext cx="0" cy="1363287"/>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14" name="Line 14">
            <a:extLst>
              <a:ext uri="{FF2B5EF4-FFF2-40B4-BE49-F238E27FC236}">
                <a16:creationId xmlns:a16="http://schemas.microsoft.com/office/drawing/2014/main" id="{C2E89853-C48C-524A-872E-7D48E724B767}"/>
              </a:ext>
            </a:extLst>
          </p:cNvPr>
          <p:cNvSpPr>
            <a:spLocks noChangeShapeType="1"/>
          </p:cNvSpPr>
          <p:nvPr/>
        </p:nvSpPr>
        <p:spPr bwMode="auto">
          <a:xfrm>
            <a:off x="7018944" y="4557657"/>
            <a:ext cx="0" cy="1363287"/>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15" name="Line 15">
            <a:extLst>
              <a:ext uri="{FF2B5EF4-FFF2-40B4-BE49-F238E27FC236}">
                <a16:creationId xmlns:a16="http://schemas.microsoft.com/office/drawing/2014/main" id="{EECFEE7E-F33A-7045-9C14-AC2461CE63BB}"/>
              </a:ext>
            </a:extLst>
          </p:cNvPr>
          <p:cNvSpPr>
            <a:spLocks noChangeShapeType="1"/>
          </p:cNvSpPr>
          <p:nvPr/>
        </p:nvSpPr>
        <p:spPr bwMode="auto">
          <a:xfrm>
            <a:off x="6776057" y="4955282"/>
            <a:ext cx="0" cy="965662"/>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16" name="Line 16">
            <a:extLst>
              <a:ext uri="{FF2B5EF4-FFF2-40B4-BE49-F238E27FC236}">
                <a16:creationId xmlns:a16="http://schemas.microsoft.com/office/drawing/2014/main" id="{B205489E-27FD-4442-BD32-E32D83D8B79D}"/>
              </a:ext>
            </a:extLst>
          </p:cNvPr>
          <p:cNvSpPr>
            <a:spLocks noChangeShapeType="1"/>
          </p:cNvSpPr>
          <p:nvPr/>
        </p:nvSpPr>
        <p:spPr bwMode="auto">
          <a:xfrm>
            <a:off x="7790469" y="4951733"/>
            <a:ext cx="0" cy="965662"/>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17" name="Text Box 17">
            <a:extLst>
              <a:ext uri="{FF2B5EF4-FFF2-40B4-BE49-F238E27FC236}">
                <a16:creationId xmlns:a16="http://schemas.microsoft.com/office/drawing/2014/main" id="{ED123934-F178-CD47-B17D-0DE0305930B5}"/>
              </a:ext>
            </a:extLst>
          </p:cNvPr>
          <p:cNvSpPr txBox="1">
            <a:spLocks noChangeArrowheads="1"/>
          </p:cNvSpPr>
          <p:nvPr/>
        </p:nvSpPr>
        <p:spPr bwMode="auto">
          <a:xfrm>
            <a:off x="8199839" y="5854632"/>
            <a:ext cx="685800" cy="34082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Q</a:t>
            </a:r>
          </a:p>
        </p:txBody>
      </p:sp>
      <p:sp>
        <p:nvSpPr>
          <p:cNvPr id="18" name="Text Box 18">
            <a:extLst>
              <a:ext uri="{FF2B5EF4-FFF2-40B4-BE49-F238E27FC236}">
                <a16:creationId xmlns:a16="http://schemas.microsoft.com/office/drawing/2014/main" id="{BBE18804-26EB-B247-9022-3827546C4608}"/>
              </a:ext>
            </a:extLst>
          </p:cNvPr>
          <p:cNvSpPr txBox="1">
            <a:spLocks noChangeArrowheads="1"/>
          </p:cNvSpPr>
          <p:nvPr/>
        </p:nvSpPr>
        <p:spPr bwMode="auto">
          <a:xfrm>
            <a:off x="5736291" y="3472439"/>
            <a:ext cx="685800" cy="34082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P</a:t>
            </a:r>
          </a:p>
        </p:txBody>
      </p:sp>
      <p:sp>
        <p:nvSpPr>
          <p:cNvPr id="19" name="Text Box 19">
            <a:extLst>
              <a:ext uri="{FF2B5EF4-FFF2-40B4-BE49-F238E27FC236}">
                <a16:creationId xmlns:a16="http://schemas.microsoft.com/office/drawing/2014/main" id="{A5CFCC24-5F64-8B41-9621-953BA181CCA7}"/>
              </a:ext>
            </a:extLst>
          </p:cNvPr>
          <p:cNvSpPr txBox="1">
            <a:spLocks noChangeArrowheads="1"/>
          </p:cNvSpPr>
          <p:nvPr/>
        </p:nvSpPr>
        <p:spPr bwMode="auto">
          <a:xfrm>
            <a:off x="5616388" y="5212977"/>
            <a:ext cx="685800" cy="34082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P</a:t>
            </a:r>
            <a:r>
              <a:rPr lang="en-US" sz="2400" baseline="-25000" dirty="0"/>
              <a:t>C</a:t>
            </a:r>
            <a:endParaRPr lang="en-US" sz="2400" dirty="0"/>
          </a:p>
        </p:txBody>
      </p:sp>
      <p:sp>
        <p:nvSpPr>
          <p:cNvPr id="20" name="Text Box 20">
            <a:extLst>
              <a:ext uri="{FF2B5EF4-FFF2-40B4-BE49-F238E27FC236}">
                <a16:creationId xmlns:a16="http://schemas.microsoft.com/office/drawing/2014/main" id="{0A39493F-ADE7-AC47-A35B-DD8643D7E40B}"/>
              </a:ext>
            </a:extLst>
          </p:cNvPr>
          <p:cNvSpPr txBox="1">
            <a:spLocks noChangeArrowheads="1"/>
          </p:cNvSpPr>
          <p:nvPr/>
        </p:nvSpPr>
        <p:spPr bwMode="auto">
          <a:xfrm>
            <a:off x="5616388" y="4755777"/>
            <a:ext cx="685800" cy="34082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P</a:t>
            </a:r>
            <a:r>
              <a:rPr lang="en-US" sz="2400" baseline="-25000" dirty="0"/>
              <a:t>B</a:t>
            </a:r>
            <a:endParaRPr lang="en-US" sz="2400" dirty="0"/>
          </a:p>
        </p:txBody>
      </p:sp>
      <p:sp>
        <p:nvSpPr>
          <p:cNvPr id="21" name="Text Box 21">
            <a:extLst>
              <a:ext uri="{FF2B5EF4-FFF2-40B4-BE49-F238E27FC236}">
                <a16:creationId xmlns:a16="http://schemas.microsoft.com/office/drawing/2014/main" id="{C1C0034D-B21A-C643-B412-7F813188DDB7}"/>
              </a:ext>
            </a:extLst>
          </p:cNvPr>
          <p:cNvSpPr txBox="1">
            <a:spLocks noChangeArrowheads="1"/>
          </p:cNvSpPr>
          <p:nvPr/>
        </p:nvSpPr>
        <p:spPr bwMode="auto">
          <a:xfrm>
            <a:off x="5311588" y="4298577"/>
            <a:ext cx="11430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err="1"/>
              <a:t>P</a:t>
            </a:r>
            <a:r>
              <a:rPr lang="en-US" sz="2400" baseline="-25000" dirty="0" err="1"/>
              <a:t>C</a:t>
            </a:r>
            <a:r>
              <a:rPr lang="en-US" sz="2400" dirty="0" err="1"/>
              <a:t>+t</a:t>
            </a:r>
            <a:endParaRPr lang="en-US" sz="2400" dirty="0"/>
          </a:p>
        </p:txBody>
      </p:sp>
      <p:sp>
        <p:nvSpPr>
          <p:cNvPr id="22" name="Text Box 22">
            <a:extLst>
              <a:ext uri="{FF2B5EF4-FFF2-40B4-BE49-F238E27FC236}">
                <a16:creationId xmlns:a16="http://schemas.microsoft.com/office/drawing/2014/main" id="{B8C02E6E-EE26-3843-98C0-A4CD52E1C790}"/>
              </a:ext>
            </a:extLst>
          </p:cNvPr>
          <p:cNvSpPr txBox="1">
            <a:spLocks noChangeArrowheads="1"/>
          </p:cNvSpPr>
          <p:nvPr/>
        </p:nvSpPr>
        <p:spPr bwMode="auto">
          <a:xfrm>
            <a:off x="8111938" y="5523319"/>
            <a:ext cx="685800" cy="34082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r>
              <a:rPr lang="en-US" sz="2400" baseline="30000"/>
              <a:t>A</a:t>
            </a:r>
            <a:endParaRPr lang="en-US" sz="2400"/>
          </a:p>
        </p:txBody>
      </p:sp>
      <p:sp>
        <p:nvSpPr>
          <p:cNvPr id="23" name="Text Box 23">
            <a:extLst>
              <a:ext uri="{FF2B5EF4-FFF2-40B4-BE49-F238E27FC236}">
                <a16:creationId xmlns:a16="http://schemas.microsoft.com/office/drawing/2014/main" id="{F6373639-3D2A-DF4D-8E70-99C1E73BABDD}"/>
              </a:ext>
            </a:extLst>
          </p:cNvPr>
          <p:cNvSpPr txBox="1">
            <a:spLocks noChangeArrowheads="1"/>
          </p:cNvSpPr>
          <p:nvPr/>
        </p:nvSpPr>
        <p:spPr bwMode="auto">
          <a:xfrm>
            <a:off x="6149788" y="2926977"/>
            <a:ext cx="2228850" cy="34082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dirty="0"/>
              <a:t>Market in Country A</a:t>
            </a:r>
          </a:p>
        </p:txBody>
      </p:sp>
      <p:sp>
        <p:nvSpPr>
          <p:cNvPr id="24" name="Text Box 24">
            <a:extLst>
              <a:ext uri="{FF2B5EF4-FFF2-40B4-BE49-F238E27FC236}">
                <a16:creationId xmlns:a16="http://schemas.microsoft.com/office/drawing/2014/main" id="{B1FA6D8B-E605-B647-8409-EFB385B24986}"/>
              </a:ext>
            </a:extLst>
          </p:cNvPr>
          <p:cNvSpPr txBox="1">
            <a:spLocks noChangeArrowheads="1"/>
          </p:cNvSpPr>
          <p:nvPr/>
        </p:nvSpPr>
        <p:spPr bwMode="auto">
          <a:xfrm>
            <a:off x="7426138" y="3705602"/>
            <a:ext cx="685800" cy="34082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30000"/>
              <a:t>A</a:t>
            </a:r>
            <a:endParaRPr lang="en-US" sz="2400"/>
          </a:p>
        </p:txBody>
      </p:sp>
      <p:sp>
        <p:nvSpPr>
          <p:cNvPr id="25" name="Line 47">
            <a:extLst>
              <a:ext uri="{FF2B5EF4-FFF2-40B4-BE49-F238E27FC236}">
                <a16:creationId xmlns:a16="http://schemas.microsoft.com/office/drawing/2014/main" id="{4DCD0360-E151-054B-ABDD-868BCD16CBF7}"/>
              </a:ext>
            </a:extLst>
          </p:cNvPr>
          <p:cNvSpPr>
            <a:spLocks noChangeShapeType="1"/>
          </p:cNvSpPr>
          <p:nvPr/>
        </p:nvSpPr>
        <p:spPr bwMode="auto">
          <a:xfrm flipH="1">
            <a:off x="6111688" y="4046424"/>
            <a:ext cx="1143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6" name="Text Box 48">
            <a:extLst>
              <a:ext uri="{FF2B5EF4-FFF2-40B4-BE49-F238E27FC236}">
                <a16:creationId xmlns:a16="http://schemas.microsoft.com/office/drawing/2014/main" id="{B52D41FF-940A-4548-B667-DD2B37365584}"/>
              </a:ext>
            </a:extLst>
          </p:cNvPr>
          <p:cNvSpPr txBox="1">
            <a:spLocks noChangeArrowheads="1"/>
          </p:cNvSpPr>
          <p:nvPr/>
        </p:nvSpPr>
        <p:spPr bwMode="auto">
          <a:xfrm>
            <a:off x="5311588" y="3841377"/>
            <a:ext cx="10668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err="1"/>
              <a:t>P</a:t>
            </a:r>
            <a:r>
              <a:rPr lang="en-US" sz="2400" baseline="-25000" dirty="0" err="1"/>
              <a:t>B</a:t>
            </a:r>
            <a:r>
              <a:rPr lang="en-US" sz="2400" dirty="0" err="1"/>
              <a:t>+t</a:t>
            </a:r>
            <a:endParaRPr lang="en-US" sz="2400" dirty="0"/>
          </a:p>
        </p:txBody>
      </p:sp>
      <p:sp>
        <p:nvSpPr>
          <p:cNvPr id="27" name="AutoShape 50">
            <a:extLst>
              <a:ext uri="{FF2B5EF4-FFF2-40B4-BE49-F238E27FC236}">
                <a16:creationId xmlns:a16="http://schemas.microsoft.com/office/drawing/2014/main" id="{13D2A207-9C8D-084D-9256-005CE0C24BA1}"/>
              </a:ext>
            </a:extLst>
          </p:cNvPr>
          <p:cNvSpPr>
            <a:spLocks/>
          </p:cNvSpPr>
          <p:nvPr/>
        </p:nvSpPr>
        <p:spPr bwMode="auto">
          <a:xfrm rot="5400000">
            <a:off x="6837578" y="5896789"/>
            <a:ext cx="113607" cy="269988"/>
          </a:xfrm>
          <a:prstGeom prst="rightBrace">
            <a:avLst>
              <a:gd name="adj1" fmla="val 37500"/>
              <a:gd name="adj2" fmla="val 50000"/>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28" name="Line 51">
            <a:extLst>
              <a:ext uri="{FF2B5EF4-FFF2-40B4-BE49-F238E27FC236}">
                <a16:creationId xmlns:a16="http://schemas.microsoft.com/office/drawing/2014/main" id="{B203FD0D-8A56-164E-B6B9-24F50BA43E6C}"/>
              </a:ext>
            </a:extLst>
          </p:cNvPr>
          <p:cNvSpPr>
            <a:spLocks noChangeShapeType="1"/>
          </p:cNvSpPr>
          <p:nvPr/>
        </p:nvSpPr>
        <p:spPr bwMode="auto">
          <a:xfrm flipH="1">
            <a:off x="6111688" y="4955282"/>
            <a:ext cx="1143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9" name="AutoShape 54">
            <a:extLst>
              <a:ext uri="{FF2B5EF4-FFF2-40B4-BE49-F238E27FC236}">
                <a16:creationId xmlns:a16="http://schemas.microsoft.com/office/drawing/2014/main" id="{226F2531-2EBA-0944-9B6C-5EF7FBA15F07}"/>
              </a:ext>
            </a:extLst>
          </p:cNvPr>
          <p:cNvSpPr>
            <a:spLocks/>
          </p:cNvSpPr>
          <p:nvPr/>
        </p:nvSpPr>
        <p:spPr bwMode="auto">
          <a:xfrm rot="5400000">
            <a:off x="7234823" y="5769532"/>
            <a:ext cx="113607" cy="524503"/>
          </a:xfrm>
          <a:prstGeom prst="rightBrace">
            <a:avLst>
              <a:gd name="adj1" fmla="val 70833"/>
              <a:gd name="adj2" fmla="val 50000"/>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0" name="Line 55">
            <a:extLst>
              <a:ext uri="{FF2B5EF4-FFF2-40B4-BE49-F238E27FC236}">
                <a16:creationId xmlns:a16="http://schemas.microsoft.com/office/drawing/2014/main" id="{5C561454-AF3D-1B4C-ABA1-B55229799B52}"/>
              </a:ext>
            </a:extLst>
          </p:cNvPr>
          <p:cNvSpPr>
            <a:spLocks noChangeShapeType="1"/>
          </p:cNvSpPr>
          <p:nvPr/>
        </p:nvSpPr>
        <p:spPr bwMode="auto">
          <a:xfrm flipH="1">
            <a:off x="6111688" y="4557657"/>
            <a:ext cx="1143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2" name="AutoShape 54">
            <a:extLst>
              <a:ext uri="{FF2B5EF4-FFF2-40B4-BE49-F238E27FC236}">
                <a16:creationId xmlns:a16="http://schemas.microsoft.com/office/drawing/2014/main" id="{551CAC97-F067-F448-B743-D22A3412A57F}"/>
              </a:ext>
            </a:extLst>
          </p:cNvPr>
          <p:cNvSpPr>
            <a:spLocks/>
          </p:cNvSpPr>
          <p:nvPr/>
        </p:nvSpPr>
        <p:spPr bwMode="auto">
          <a:xfrm rot="5400000">
            <a:off x="6397784" y="5726982"/>
            <a:ext cx="113607" cy="609600"/>
          </a:xfrm>
          <a:prstGeom prst="rightBrace">
            <a:avLst>
              <a:gd name="adj1" fmla="val 70833"/>
              <a:gd name="adj2" fmla="val 50000"/>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3" name="AutoShape 50">
            <a:extLst>
              <a:ext uri="{FF2B5EF4-FFF2-40B4-BE49-F238E27FC236}">
                <a16:creationId xmlns:a16="http://schemas.microsoft.com/office/drawing/2014/main" id="{6FDB7834-4239-8C4E-912B-03952C1436A4}"/>
              </a:ext>
            </a:extLst>
          </p:cNvPr>
          <p:cNvSpPr>
            <a:spLocks/>
          </p:cNvSpPr>
          <p:nvPr/>
        </p:nvSpPr>
        <p:spPr bwMode="auto">
          <a:xfrm rot="5400000">
            <a:off x="7615437" y="5904138"/>
            <a:ext cx="113607" cy="255289"/>
          </a:xfrm>
          <a:prstGeom prst="rightBrace">
            <a:avLst>
              <a:gd name="adj1" fmla="val 37500"/>
              <a:gd name="adj2" fmla="val 50000"/>
            </a:avLst>
          </a:prstGeom>
          <a:noFill/>
          <a:ln w="28575">
            <a:solidFill>
              <a:schemeClr val="tx1"/>
            </a:solidFill>
            <a:round/>
            <a:headEnd/>
            <a:tailEnd/>
          </a:ln>
          <a:effectLst/>
        </p:spPr>
        <p:txBody>
          <a:bodyPr wrap="none" anchor="ctr">
            <a:prstTxWarp prst="textNoShape">
              <a:avLst/>
            </a:prstTxWarp>
          </a:bodyPr>
          <a:lstStyle/>
          <a:p>
            <a:endParaRPr lang="en-US"/>
          </a:p>
        </p:txBody>
      </p:sp>
      <p:sp>
        <p:nvSpPr>
          <p:cNvPr id="34" name="Text Box 17">
            <a:extLst>
              <a:ext uri="{FF2B5EF4-FFF2-40B4-BE49-F238E27FC236}">
                <a16:creationId xmlns:a16="http://schemas.microsoft.com/office/drawing/2014/main" id="{CF5899ED-53D0-4F42-B659-902D34C05586}"/>
              </a:ext>
            </a:extLst>
          </p:cNvPr>
          <p:cNvSpPr txBox="1">
            <a:spLocks noChangeArrowheads="1"/>
          </p:cNvSpPr>
          <p:nvPr/>
        </p:nvSpPr>
        <p:spPr bwMode="auto">
          <a:xfrm>
            <a:off x="6282074" y="6030240"/>
            <a:ext cx="37133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t>1</a:t>
            </a:r>
          </a:p>
        </p:txBody>
      </p:sp>
      <p:sp>
        <p:nvSpPr>
          <p:cNvPr id="35" name="Text Box 17">
            <a:extLst>
              <a:ext uri="{FF2B5EF4-FFF2-40B4-BE49-F238E27FC236}">
                <a16:creationId xmlns:a16="http://schemas.microsoft.com/office/drawing/2014/main" id="{96166AC1-1603-344E-BC94-7FAA22B1FEAF}"/>
              </a:ext>
            </a:extLst>
          </p:cNvPr>
          <p:cNvSpPr txBox="1">
            <a:spLocks noChangeArrowheads="1"/>
          </p:cNvSpPr>
          <p:nvPr/>
        </p:nvSpPr>
        <p:spPr bwMode="auto">
          <a:xfrm>
            <a:off x="6708330" y="6029467"/>
            <a:ext cx="37133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t>2</a:t>
            </a:r>
          </a:p>
        </p:txBody>
      </p:sp>
      <p:sp>
        <p:nvSpPr>
          <p:cNvPr id="36" name="Text Box 17">
            <a:extLst>
              <a:ext uri="{FF2B5EF4-FFF2-40B4-BE49-F238E27FC236}">
                <a16:creationId xmlns:a16="http://schemas.microsoft.com/office/drawing/2014/main" id="{0B5E3BCC-EEA1-A145-9318-9946A180334D}"/>
              </a:ext>
            </a:extLst>
          </p:cNvPr>
          <p:cNvSpPr txBox="1">
            <a:spLocks noChangeArrowheads="1"/>
          </p:cNvSpPr>
          <p:nvPr/>
        </p:nvSpPr>
        <p:spPr bwMode="auto">
          <a:xfrm>
            <a:off x="7116019" y="6019410"/>
            <a:ext cx="37133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t>3</a:t>
            </a:r>
          </a:p>
        </p:txBody>
      </p:sp>
      <p:sp>
        <p:nvSpPr>
          <p:cNvPr id="37" name="Text Box 17">
            <a:extLst>
              <a:ext uri="{FF2B5EF4-FFF2-40B4-BE49-F238E27FC236}">
                <a16:creationId xmlns:a16="http://schemas.microsoft.com/office/drawing/2014/main" id="{D5F7A808-9D88-504E-AA19-4FAADDAC9CBF}"/>
              </a:ext>
            </a:extLst>
          </p:cNvPr>
          <p:cNvSpPr txBox="1">
            <a:spLocks noChangeArrowheads="1"/>
          </p:cNvSpPr>
          <p:nvPr/>
        </p:nvSpPr>
        <p:spPr bwMode="auto">
          <a:xfrm>
            <a:off x="7500500" y="6018636"/>
            <a:ext cx="37133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a:t>4</a:t>
            </a:r>
          </a:p>
        </p:txBody>
      </p:sp>
      <p:sp>
        <p:nvSpPr>
          <p:cNvPr id="48" name="Title 1">
            <a:extLst>
              <a:ext uri="{FF2B5EF4-FFF2-40B4-BE49-F238E27FC236}">
                <a16:creationId xmlns:a16="http://schemas.microsoft.com/office/drawing/2014/main" id="{81323C8D-E515-5E40-8898-5E74BD7978B3}"/>
              </a:ext>
            </a:extLst>
          </p:cNvPr>
          <p:cNvSpPr>
            <a:spLocks noGrp="1"/>
          </p:cNvSpPr>
          <p:nvPr>
            <p:ph type="title"/>
          </p:nvPr>
        </p:nvSpPr>
        <p:spPr>
          <a:xfrm>
            <a:off x="457200" y="274638"/>
            <a:ext cx="8229600" cy="1143000"/>
          </a:xfrm>
        </p:spPr>
        <p:txBody>
          <a:bodyPr/>
          <a:lstStyle/>
          <a:p>
            <a:r>
              <a:rPr lang="en-US" dirty="0"/>
              <a:t>Clicker Question</a:t>
            </a:r>
          </a:p>
        </p:txBody>
      </p:sp>
      <p:sp>
        <p:nvSpPr>
          <p:cNvPr id="49" name="Rectangle 48">
            <a:extLst>
              <a:ext uri="{FF2B5EF4-FFF2-40B4-BE49-F238E27FC236}">
                <a16:creationId xmlns:a16="http://schemas.microsoft.com/office/drawing/2014/main" id="{88DC2B22-9460-3E4F-93B4-4CF65C8E7F45}"/>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Content Placeholder 2">
            <a:extLst>
              <a:ext uri="{FF2B5EF4-FFF2-40B4-BE49-F238E27FC236}">
                <a16:creationId xmlns:a16="http://schemas.microsoft.com/office/drawing/2014/main" id="{07C257DE-8E60-2F40-8CF4-69D3818D6C18}"/>
              </a:ext>
            </a:extLst>
          </p:cNvPr>
          <p:cNvSpPr>
            <a:spLocks noGrp="1"/>
          </p:cNvSpPr>
          <p:nvPr>
            <p:ph idx="1"/>
          </p:nvPr>
        </p:nvSpPr>
        <p:spPr>
          <a:xfrm>
            <a:off x="466164" y="1210235"/>
            <a:ext cx="8229600" cy="1371600"/>
          </a:xfrm>
        </p:spPr>
        <p:txBody>
          <a:bodyPr/>
          <a:lstStyle/>
          <a:p>
            <a:pPr marL="0" indent="0">
              <a:buNone/>
            </a:pPr>
            <a:r>
              <a:rPr lang="en-US" sz="2800" dirty="0"/>
              <a:t>In the graph, country A initially levies tariff t on both countries B and C.  Then it forms a FTA with only country B.  Using the numbered quantities at the bottom, how much is trade diversion?</a:t>
            </a:r>
            <a:endParaRPr lang="en-US" sz="2400" dirty="0"/>
          </a:p>
          <a:p>
            <a:pPr marL="971550" lvl="1" indent="-514350">
              <a:buFont typeface="+mj-lt"/>
              <a:buAutoNum type="alphaLcParenR"/>
            </a:pPr>
            <a:endParaRPr lang="en-US" sz="2400" dirty="0"/>
          </a:p>
        </p:txBody>
      </p:sp>
      <p:sp>
        <p:nvSpPr>
          <p:cNvPr id="52" name="Content Placeholder 2">
            <a:extLst>
              <a:ext uri="{FF2B5EF4-FFF2-40B4-BE49-F238E27FC236}">
                <a16:creationId xmlns:a16="http://schemas.microsoft.com/office/drawing/2014/main" id="{F7CBB4FE-57B6-8D42-999C-9B484DDD9072}"/>
              </a:ext>
            </a:extLst>
          </p:cNvPr>
          <p:cNvSpPr txBox="1">
            <a:spLocks/>
          </p:cNvSpPr>
          <p:nvPr/>
        </p:nvSpPr>
        <p:spPr bwMode="auto">
          <a:xfrm>
            <a:off x="152400" y="3016624"/>
            <a:ext cx="5410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971550" lvl="1" indent="-514350">
              <a:buFont typeface="+mj-lt"/>
              <a:buAutoNum type="alphaLcParenR"/>
            </a:pPr>
            <a:r>
              <a:rPr lang="en-US" sz="2400" kern="0" dirty="0"/>
              <a:t>1</a:t>
            </a:r>
          </a:p>
          <a:p>
            <a:pPr marL="971550" lvl="1" indent="-514350">
              <a:buFont typeface="+mj-lt"/>
              <a:buAutoNum type="alphaLcParenR"/>
            </a:pPr>
            <a:r>
              <a:rPr lang="en-US" sz="2400" kern="0" dirty="0"/>
              <a:t>2</a:t>
            </a:r>
          </a:p>
          <a:p>
            <a:pPr marL="971550" lvl="1" indent="-514350">
              <a:buFont typeface="+mj-lt"/>
              <a:buAutoNum type="alphaLcParenR"/>
            </a:pPr>
            <a:r>
              <a:rPr lang="en-US" sz="2400" kern="0" dirty="0"/>
              <a:t>3</a:t>
            </a:r>
          </a:p>
          <a:p>
            <a:pPr marL="971550" lvl="1" indent="-514350">
              <a:buFont typeface="+mj-lt"/>
              <a:buAutoNum type="alphaLcParenR"/>
            </a:pPr>
            <a:r>
              <a:rPr lang="en-US" sz="2400" kern="0" dirty="0"/>
              <a:t>4</a:t>
            </a:r>
          </a:p>
          <a:p>
            <a:pPr marL="971550" lvl="1" indent="-514350">
              <a:buFont typeface="+mj-lt"/>
              <a:buAutoNum type="alphaLcParenR"/>
            </a:pPr>
            <a:r>
              <a:rPr lang="en-US" sz="2400" kern="0" dirty="0"/>
              <a:t>2+4</a:t>
            </a:r>
          </a:p>
        </p:txBody>
      </p:sp>
      <p:sp>
        <p:nvSpPr>
          <p:cNvPr id="53" name="TextBox 52">
            <a:extLst>
              <a:ext uri="{FF2B5EF4-FFF2-40B4-BE49-F238E27FC236}">
                <a16:creationId xmlns:a16="http://schemas.microsoft.com/office/drawing/2014/main" id="{3734F9B9-8BB4-6647-8F1F-BDDA8234BBF6}"/>
              </a:ext>
            </a:extLst>
          </p:cNvPr>
          <p:cNvSpPr txBox="1"/>
          <p:nvPr/>
        </p:nvSpPr>
        <p:spPr>
          <a:xfrm>
            <a:off x="304800" y="3890683"/>
            <a:ext cx="609600" cy="523220"/>
          </a:xfrm>
          <a:prstGeom prst="rect">
            <a:avLst/>
          </a:prstGeom>
          <a:noFill/>
        </p:spPr>
        <p:txBody>
          <a:bodyPr wrap="square" rtlCol="0">
            <a:spAutoFit/>
          </a:bodyPr>
          <a:lstStyle/>
          <a:p>
            <a:r>
              <a:rPr lang="en-US" sz="2800" dirty="0">
                <a:solidFill>
                  <a:srgbClr val="00B050"/>
                </a:solidFill>
              </a:rPr>
              <a:t>✓</a:t>
            </a:r>
          </a:p>
        </p:txBody>
      </p:sp>
      <p:sp>
        <p:nvSpPr>
          <p:cNvPr id="54" name="TextBox 53">
            <a:extLst>
              <a:ext uri="{FF2B5EF4-FFF2-40B4-BE49-F238E27FC236}">
                <a16:creationId xmlns:a16="http://schemas.microsoft.com/office/drawing/2014/main" id="{D1C863AF-2F65-5248-8E51-2E164B25C660}"/>
              </a:ext>
            </a:extLst>
          </p:cNvPr>
          <p:cNvSpPr txBox="1"/>
          <p:nvPr/>
        </p:nvSpPr>
        <p:spPr>
          <a:xfrm>
            <a:off x="430306" y="5401235"/>
            <a:ext cx="4760259" cy="923330"/>
          </a:xfrm>
          <a:prstGeom prst="rect">
            <a:avLst/>
          </a:prstGeom>
          <a:noFill/>
        </p:spPr>
        <p:txBody>
          <a:bodyPr wrap="square" rtlCol="0">
            <a:spAutoFit/>
          </a:bodyPr>
          <a:lstStyle/>
          <a:p>
            <a:r>
              <a:rPr lang="en-US" dirty="0">
                <a:solidFill>
                  <a:srgbClr val="00B050"/>
                </a:solidFill>
              </a:rPr>
              <a:t>The amount 3 was imported from C before the FTA and is imported from B after.  Trade creation is 2+4.</a:t>
            </a:r>
          </a:p>
        </p:txBody>
      </p:sp>
    </p:spTree>
    <p:extLst>
      <p:ext uri="{BB962C8B-B14F-4D97-AF65-F5344CB8AC3E}">
        <p14:creationId xmlns:p14="http://schemas.microsoft.com/office/powerpoint/2010/main" val="401357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2F946BE-5B88-8749-A0C8-880374314CB0}"/>
              </a:ext>
            </a:extLst>
          </p:cNvPr>
          <p:cNvSpPr>
            <a:spLocks noGrp="1"/>
          </p:cNvSpPr>
          <p:nvPr>
            <p:ph type="ftr" sz="quarter" idx="11"/>
          </p:nvPr>
        </p:nvSpPr>
        <p:spPr/>
        <p:txBody>
          <a:bodyPr/>
          <a:lstStyle/>
          <a:p>
            <a:r>
              <a:rPr lang="en-US"/>
              <a:t>Econ 340, Deardorff, Lecture 23:  Environment, Labor</a:t>
            </a:r>
          </a:p>
        </p:txBody>
      </p:sp>
      <p:sp>
        <p:nvSpPr>
          <p:cNvPr id="5" name="Slide Number Placeholder 4">
            <a:extLst>
              <a:ext uri="{FF2B5EF4-FFF2-40B4-BE49-F238E27FC236}">
                <a16:creationId xmlns:a16="http://schemas.microsoft.com/office/drawing/2014/main" id="{24D84F8A-EFC1-DC41-8FF6-13854AFCF5EA}"/>
              </a:ext>
            </a:extLst>
          </p:cNvPr>
          <p:cNvSpPr>
            <a:spLocks noGrp="1"/>
          </p:cNvSpPr>
          <p:nvPr>
            <p:ph type="sldNum" sz="quarter" idx="12"/>
          </p:nvPr>
        </p:nvSpPr>
        <p:spPr/>
        <p:txBody>
          <a:bodyPr/>
          <a:lstStyle/>
          <a:p>
            <a:fld id="{B8110CFB-C5D0-7E4C-8ABB-3B94C0A65A6F}" type="slidenum">
              <a:rPr lang="en-US" smtClean="0"/>
              <a:pPr/>
              <a:t>53</a:t>
            </a:fld>
            <a:endParaRPr lang="en-US" dirty="0"/>
          </a:p>
        </p:txBody>
      </p:sp>
      <p:sp>
        <p:nvSpPr>
          <p:cNvPr id="6" name="Line 5">
            <a:extLst>
              <a:ext uri="{FF2B5EF4-FFF2-40B4-BE49-F238E27FC236}">
                <a16:creationId xmlns:a16="http://schemas.microsoft.com/office/drawing/2014/main" id="{BD34FE43-0F18-EF4B-A34F-E71F24E9D992}"/>
              </a:ext>
            </a:extLst>
          </p:cNvPr>
          <p:cNvSpPr>
            <a:spLocks noChangeShapeType="1"/>
          </p:cNvSpPr>
          <p:nvPr/>
        </p:nvSpPr>
        <p:spPr bwMode="auto">
          <a:xfrm>
            <a:off x="6111688" y="3648799"/>
            <a:ext cx="0" cy="2272145"/>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7" name="Line 6">
            <a:extLst>
              <a:ext uri="{FF2B5EF4-FFF2-40B4-BE49-F238E27FC236}">
                <a16:creationId xmlns:a16="http://schemas.microsoft.com/office/drawing/2014/main" id="{51B37E78-6A56-A242-85E6-65661CC9FC63}"/>
              </a:ext>
            </a:extLst>
          </p:cNvPr>
          <p:cNvSpPr>
            <a:spLocks noChangeShapeType="1"/>
          </p:cNvSpPr>
          <p:nvPr/>
        </p:nvSpPr>
        <p:spPr bwMode="auto">
          <a:xfrm flipH="1">
            <a:off x="6111688" y="5920944"/>
            <a:ext cx="22860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8" name="Line 7">
            <a:extLst>
              <a:ext uri="{FF2B5EF4-FFF2-40B4-BE49-F238E27FC236}">
                <a16:creationId xmlns:a16="http://schemas.microsoft.com/office/drawing/2014/main" id="{544C6CCD-D9A1-C148-95B7-FC81ECE496D9}"/>
              </a:ext>
            </a:extLst>
          </p:cNvPr>
          <p:cNvSpPr>
            <a:spLocks noChangeShapeType="1"/>
          </p:cNvSpPr>
          <p:nvPr/>
        </p:nvSpPr>
        <p:spPr bwMode="auto">
          <a:xfrm flipH="1">
            <a:off x="6397438" y="3762406"/>
            <a:ext cx="1085850" cy="1817716"/>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9" name="Line 8">
            <a:extLst>
              <a:ext uri="{FF2B5EF4-FFF2-40B4-BE49-F238E27FC236}">
                <a16:creationId xmlns:a16="http://schemas.microsoft.com/office/drawing/2014/main" id="{A4506FAF-25FE-7C4A-89C2-55F3473280DE}"/>
              </a:ext>
            </a:extLst>
          </p:cNvPr>
          <p:cNvSpPr>
            <a:spLocks noChangeShapeType="1"/>
          </p:cNvSpPr>
          <p:nvPr/>
        </p:nvSpPr>
        <p:spPr bwMode="auto">
          <a:xfrm>
            <a:off x="7083238" y="3762406"/>
            <a:ext cx="1085850" cy="1817716"/>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0" name="Line 9">
            <a:extLst>
              <a:ext uri="{FF2B5EF4-FFF2-40B4-BE49-F238E27FC236}">
                <a16:creationId xmlns:a16="http://schemas.microsoft.com/office/drawing/2014/main" id="{DB1931D4-7909-A445-8DF9-DBEF539F9495}"/>
              </a:ext>
            </a:extLst>
          </p:cNvPr>
          <p:cNvSpPr>
            <a:spLocks noChangeShapeType="1"/>
          </p:cNvSpPr>
          <p:nvPr/>
        </p:nvSpPr>
        <p:spPr bwMode="auto">
          <a:xfrm flipH="1">
            <a:off x="6111688" y="5409712"/>
            <a:ext cx="21717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1" name="Line 10">
            <a:extLst>
              <a:ext uri="{FF2B5EF4-FFF2-40B4-BE49-F238E27FC236}">
                <a16:creationId xmlns:a16="http://schemas.microsoft.com/office/drawing/2014/main" id="{83DB2179-B872-594A-997A-F20CD64FEEF5}"/>
              </a:ext>
            </a:extLst>
          </p:cNvPr>
          <p:cNvSpPr>
            <a:spLocks noChangeShapeType="1"/>
          </p:cNvSpPr>
          <p:nvPr/>
        </p:nvSpPr>
        <p:spPr bwMode="auto">
          <a:xfrm flipH="1">
            <a:off x="6111688" y="4955282"/>
            <a:ext cx="21717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2" name="Line 11">
            <a:extLst>
              <a:ext uri="{FF2B5EF4-FFF2-40B4-BE49-F238E27FC236}">
                <a16:creationId xmlns:a16="http://schemas.microsoft.com/office/drawing/2014/main" id="{775FF0D2-88D2-CA4E-AC57-A8148DB75D45}"/>
              </a:ext>
            </a:extLst>
          </p:cNvPr>
          <p:cNvSpPr>
            <a:spLocks noChangeShapeType="1"/>
          </p:cNvSpPr>
          <p:nvPr/>
        </p:nvSpPr>
        <p:spPr bwMode="auto">
          <a:xfrm flipH="1">
            <a:off x="6111688" y="4557657"/>
            <a:ext cx="21717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3" name="Line 13">
            <a:extLst>
              <a:ext uri="{FF2B5EF4-FFF2-40B4-BE49-F238E27FC236}">
                <a16:creationId xmlns:a16="http://schemas.microsoft.com/office/drawing/2014/main" id="{E1B7EEE4-C5C8-7F40-857A-F85D63BFC294}"/>
              </a:ext>
            </a:extLst>
          </p:cNvPr>
          <p:cNvSpPr>
            <a:spLocks noChangeShapeType="1"/>
          </p:cNvSpPr>
          <p:nvPr/>
        </p:nvSpPr>
        <p:spPr bwMode="auto">
          <a:xfrm>
            <a:off x="7547582" y="4557657"/>
            <a:ext cx="0" cy="1363287"/>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14" name="Line 14">
            <a:extLst>
              <a:ext uri="{FF2B5EF4-FFF2-40B4-BE49-F238E27FC236}">
                <a16:creationId xmlns:a16="http://schemas.microsoft.com/office/drawing/2014/main" id="{C2E89853-C48C-524A-872E-7D48E724B767}"/>
              </a:ext>
            </a:extLst>
          </p:cNvPr>
          <p:cNvSpPr>
            <a:spLocks noChangeShapeType="1"/>
          </p:cNvSpPr>
          <p:nvPr/>
        </p:nvSpPr>
        <p:spPr bwMode="auto">
          <a:xfrm>
            <a:off x="7018944" y="4557657"/>
            <a:ext cx="0" cy="1363287"/>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15" name="Line 15">
            <a:extLst>
              <a:ext uri="{FF2B5EF4-FFF2-40B4-BE49-F238E27FC236}">
                <a16:creationId xmlns:a16="http://schemas.microsoft.com/office/drawing/2014/main" id="{EECFEE7E-F33A-7045-9C14-AC2461CE63BB}"/>
              </a:ext>
            </a:extLst>
          </p:cNvPr>
          <p:cNvSpPr>
            <a:spLocks noChangeShapeType="1"/>
          </p:cNvSpPr>
          <p:nvPr/>
        </p:nvSpPr>
        <p:spPr bwMode="auto">
          <a:xfrm>
            <a:off x="6776057" y="4955282"/>
            <a:ext cx="0" cy="965662"/>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16" name="Line 16">
            <a:extLst>
              <a:ext uri="{FF2B5EF4-FFF2-40B4-BE49-F238E27FC236}">
                <a16:creationId xmlns:a16="http://schemas.microsoft.com/office/drawing/2014/main" id="{B205489E-27FD-4442-BD32-E32D83D8B79D}"/>
              </a:ext>
            </a:extLst>
          </p:cNvPr>
          <p:cNvSpPr>
            <a:spLocks noChangeShapeType="1"/>
          </p:cNvSpPr>
          <p:nvPr/>
        </p:nvSpPr>
        <p:spPr bwMode="auto">
          <a:xfrm>
            <a:off x="7790469" y="4951733"/>
            <a:ext cx="0" cy="965662"/>
          </a:xfrm>
          <a:prstGeom prst="line">
            <a:avLst/>
          </a:prstGeom>
          <a:noFill/>
          <a:ln w="28575">
            <a:solidFill>
              <a:schemeClr val="tx1"/>
            </a:solidFill>
            <a:prstDash val="dash"/>
            <a:round/>
            <a:headEnd/>
            <a:tailEnd/>
          </a:ln>
          <a:effectLst/>
        </p:spPr>
        <p:txBody>
          <a:bodyPr>
            <a:prstTxWarp prst="textNoShape">
              <a:avLst/>
            </a:prstTxWarp>
          </a:bodyPr>
          <a:lstStyle/>
          <a:p>
            <a:endParaRPr lang="en-US"/>
          </a:p>
        </p:txBody>
      </p:sp>
      <p:sp>
        <p:nvSpPr>
          <p:cNvPr id="17" name="Text Box 17">
            <a:extLst>
              <a:ext uri="{FF2B5EF4-FFF2-40B4-BE49-F238E27FC236}">
                <a16:creationId xmlns:a16="http://schemas.microsoft.com/office/drawing/2014/main" id="{ED123934-F178-CD47-B17D-0DE0305930B5}"/>
              </a:ext>
            </a:extLst>
          </p:cNvPr>
          <p:cNvSpPr txBox="1">
            <a:spLocks noChangeArrowheads="1"/>
          </p:cNvSpPr>
          <p:nvPr/>
        </p:nvSpPr>
        <p:spPr bwMode="auto">
          <a:xfrm>
            <a:off x="8199839" y="5854632"/>
            <a:ext cx="685800" cy="34082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Q</a:t>
            </a:r>
          </a:p>
        </p:txBody>
      </p:sp>
      <p:sp>
        <p:nvSpPr>
          <p:cNvPr id="18" name="Text Box 18">
            <a:extLst>
              <a:ext uri="{FF2B5EF4-FFF2-40B4-BE49-F238E27FC236}">
                <a16:creationId xmlns:a16="http://schemas.microsoft.com/office/drawing/2014/main" id="{BBE18804-26EB-B247-9022-3827546C4608}"/>
              </a:ext>
            </a:extLst>
          </p:cNvPr>
          <p:cNvSpPr txBox="1">
            <a:spLocks noChangeArrowheads="1"/>
          </p:cNvSpPr>
          <p:nvPr/>
        </p:nvSpPr>
        <p:spPr bwMode="auto">
          <a:xfrm>
            <a:off x="5736291" y="3472439"/>
            <a:ext cx="685800" cy="34082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P</a:t>
            </a:r>
          </a:p>
        </p:txBody>
      </p:sp>
      <p:sp>
        <p:nvSpPr>
          <p:cNvPr id="19" name="Text Box 19">
            <a:extLst>
              <a:ext uri="{FF2B5EF4-FFF2-40B4-BE49-F238E27FC236}">
                <a16:creationId xmlns:a16="http://schemas.microsoft.com/office/drawing/2014/main" id="{A5CFCC24-5F64-8B41-9621-953BA181CCA7}"/>
              </a:ext>
            </a:extLst>
          </p:cNvPr>
          <p:cNvSpPr txBox="1">
            <a:spLocks noChangeArrowheads="1"/>
          </p:cNvSpPr>
          <p:nvPr/>
        </p:nvSpPr>
        <p:spPr bwMode="auto">
          <a:xfrm>
            <a:off x="5616388" y="5212977"/>
            <a:ext cx="685800" cy="34082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P</a:t>
            </a:r>
            <a:r>
              <a:rPr lang="en-US" sz="2400" baseline="-25000" dirty="0"/>
              <a:t>C</a:t>
            </a:r>
            <a:endParaRPr lang="en-US" sz="2400" dirty="0"/>
          </a:p>
        </p:txBody>
      </p:sp>
      <p:sp>
        <p:nvSpPr>
          <p:cNvPr id="20" name="Text Box 20">
            <a:extLst>
              <a:ext uri="{FF2B5EF4-FFF2-40B4-BE49-F238E27FC236}">
                <a16:creationId xmlns:a16="http://schemas.microsoft.com/office/drawing/2014/main" id="{0A39493F-ADE7-AC47-A35B-DD8643D7E40B}"/>
              </a:ext>
            </a:extLst>
          </p:cNvPr>
          <p:cNvSpPr txBox="1">
            <a:spLocks noChangeArrowheads="1"/>
          </p:cNvSpPr>
          <p:nvPr/>
        </p:nvSpPr>
        <p:spPr bwMode="auto">
          <a:xfrm>
            <a:off x="5616388" y="4755777"/>
            <a:ext cx="685800" cy="34082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t>P</a:t>
            </a:r>
            <a:r>
              <a:rPr lang="en-US" sz="2400" baseline="-25000" dirty="0"/>
              <a:t>B</a:t>
            </a:r>
            <a:endParaRPr lang="en-US" sz="2400" dirty="0"/>
          </a:p>
        </p:txBody>
      </p:sp>
      <p:sp>
        <p:nvSpPr>
          <p:cNvPr id="21" name="Text Box 21">
            <a:extLst>
              <a:ext uri="{FF2B5EF4-FFF2-40B4-BE49-F238E27FC236}">
                <a16:creationId xmlns:a16="http://schemas.microsoft.com/office/drawing/2014/main" id="{C1C0034D-B21A-C643-B412-7F813188DDB7}"/>
              </a:ext>
            </a:extLst>
          </p:cNvPr>
          <p:cNvSpPr txBox="1">
            <a:spLocks noChangeArrowheads="1"/>
          </p:cNvSpPr>
          <p:nvPr/>
        </p:nvSpPr>
        <p:spPr bwMode="auto">
          <a:xfrm>
            <a:off x="5311588" y="4298577"/>
            <a:ext cx="11430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err="1"/>
              <a:t>P</a:t>
            </a:r>
            <a:r>
              <a:rPr lang="en-US" sz="2400" baseline="-25000" dirty="0" err="1"/>
              <a:t>C</a:t>
            </a:r>
            <a:r>
              <a:rPr lang="en-US" sz="2400" dirty="0" err="1"/>
              <a:t>+t</a:t>
            </a:r>
            <a:endParaRPr lang="en-US" sz="2400" dirty="0"/>
          </a:p>
        </p:txBody>
      </p:sp>
      <p:sp>
        <p:nvSpPr>
          <p:cNvPr id="22" name="Text Box 22">
            <a:extLst>
              <a:ext uri="{FF2B5EF4-FFF2-40B4-BE49-F238E27FC236}">
                <a16:creationId xmlns:a16="http://schemas.microsoft.com/office/drawing/2014/main" id="{B8C02E6E-EE26-3843-98C0-A4CD52E1C790}"/>
              </a:ext>
            </a:extLst>
          </p:cNvPr>
          <p:cNvSpPr txBox="1">
            <a:spLocks noChangeArrowheads="1"/>
          </p:cNvSpPr>
          <p:nvPr/>
        </p:nvSpPr>
        <p:spPr bwMode="auto">
          <a:xfrm>
            <a:off x="8111938" y="5523319"/>
            <a:ext cx="685800" cy="34082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D</a:t>
            </a:r>
            <a:r>
              <a:rPr lang="en-US" sz="2400" baseline="30000"/>
              <a:t>A</a:t>
            </a:r>
            <a:endParaRPr lang="en-US" sz="2400"/>
          </a:p>
        </p:txBody>
      </p:sp>
      <p:sp>
        <p:nvSpPr>
          <p:cNvPr id="23" name="Text Box 23">
            <a:extLst>
              <a:ext uri="{FF2B5EF4-FFF2-40B4-BE49-F238E27FC236}">
                <a16:creationId xmlns:a16="http://schemas.microsoft.com/office/drawing/2014/main" id="{F6373639-3D2A-DF4D-8E70-99C1E73BABDD}"/>
              </a:ext>
            </a:extLst>
          </p:cNvPr>
          <p:cNvSpPr txBox="1">
            <a:spLocks noChangeArrowheads="1"/>
          </p:cNvSpPr>
          <p:nvPr/>
        </p:nvSpPr>
        <p:spPr bwMode="auto">
          <a:xfrm>
            <a:off x="6149788" y="2926977"/>
            <a:ext cx="2228850" cy="34082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400" dirty="0"/>
              <a:t>Market in Country A</a:t>
            </a:r>
          </a:p>
        </p:txBody>
      </p:sp>
      <p:sp>
        <p:nvSpPr>
          <p:cNvPr id="24" name="Text Box 24">
            <a:extLst>
              <a:ext uri="{FF2B5EF4-FFF2-40B4-BE49-F238E27FC236}">
                <a16:creationId xmlns:a16="http://schemas.microsoft.com/office/drawing/2014/main" id="{B1FA6D8B-E605-B647-8409-EFB385B24986}"/>
              </a:ext>
            </a:extLst>
          </p:cNvPr>
          <p:cNvSpPr txBox="1">
            <a:spLocks noChangeArrowheads="1"/>
          </p:cNvSpPr>
          <p:nvPr/>
        </p:nvSpPr>
        <p:spPr bwMode="auto">
          <a:xfrm>
            <a:off x="7426138" y="3705602"/>
            <a:ext cx="685800" cy="34082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t>S</a:t>
            </a:r>
            <a:r>
              <a:rPr lang="en-US" sz="2400" baseline="30000"/>
              <a:t>A</a:t>
            </a:r>
            <a:endParaRPr lang="en-US" sz="2400"/>
          </a:p>
        </p:txBody>
      </p:sp>
      <p:sp>
        <p:nvSpPr>
          <p:cNvPr id="25" name="Line 47">
            <a:extLst>
              <a:ext uri="{FF2B5EF4-FFF2-40B4-BE49-F238E27FC236}">
                <a16:creationId xmlns:a16="http://schemas.microsoft.com/office/drawing/2014/main" id="{4DCD0360-E151-054B-ABDD-868BCD16CBF7}"/>
              </a:ext>
            </a:extLst>
          </p:cNvPr>
          <p:cNvSpPr>
            <a:spLocks noChangeShapeType="1"/>
          </p:cNvSpPr>
          <p:nvPr/>
        </p:nvSpPr>
        <p:spPr bwMode="auto">
          <a:xfrm flipH="1">
            <a:off x="6111688" y="4046424"/>
            <a:ext cx="1143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6" name="Text Box 48">
            <a:extLst>
              <a:ext uri="{FF2B5EF4-FFF2-40B4-BE49-F238E27FC236}">
                <a16:creationId xmlns:a16="http://schemas.microsoft.com/office/drawing/2014/main" id="{B52D41FF-940A-4548-B667-DD2B37365584}"/>
              </a:ext>
            </a:extLst>
          </p:cNvPr>
          <p:cNvSpPr txBox="1">
            <a:spLocks noChangeArrowheads="1"/>
          </p:cNvSpPr>
          <p:nvPr/>
        </p:nvSpPr>
        <p:spPr bwMode="auto">
          <a:xfrm>
            <a:off x="5311588" y="3841377"/>
            <a:ext cx="1066800" cy="46166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dirty="0" err="1"/>
              <a:t>P</a:t>
            </a:r>
            <a:r>
              <a:rPr lang="en-US" sz="2400" baseline="-25000" dirty="0" err="1"/>
              <a:t>B</a:t>
            </a:r>
            <a:r>
              <a:rPr lang="en-US" sz="2400" dirty="0" err="1"/>
              <a:t>+t</a:t>
            </a:r>
            <a:endParaRPr lang="en-US" sz="2400" dirty="0"/>
          </a:p>
        </p:txBody>
      </p:sp>
      <p:sp>
        <p:nvSpPr>
          <p:cNvPr id="28" name="Line 51">
            <a:extLst>
              <a:ext uri="{FF2B5EF4-FFF2-40B4-BE49-F238E27FC236}">
                <a16:creationId xmlns:a16="http://schemas.microsoft.com/office/drawing/2014/main" id="{B203FD0D-8A56-164E-B6B9-24F50BA43E6C}"/>
              </a:ext>
            </a:extLst>
          </p:cNvPr>
          <p:cNvSpPr>
            <a:spLocks noChangeShapeType="1"/>
          </p:cNvSpPr>
          <p:nvPr/>
        </p:nvSpPr>
        <p:spPr bwMode="auto">
          <a:xfrm flipH="1">
            <a:off x="6111688" y="4955282"/>
            <a:ext cx="1143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0" name="Line 55">
            <a:extLst>
              <a:ext uri="{FF2B5EF4-FFF2-40B4-BE49-F238E27FC236}">
                <a16:creationId xmlns:a16="http://schemas.microsoft.com/office/drawing/2014/main" id="{5C561454-AF3D-1B4C-ABA1-B55229799B52}"/>
              </a:ext>
            </a:extLst>
          </p:cNvPr>
          <p:cNvSpPr>
            <a:spLocks noChangeShapeType="1"/>
          </p:cNvSpPr>
          <p:nvPr/>
        </p:nvSpPr>
        <p:spPr bwMode="auto">
          <a:xfrm flipH="1">
            <a:off x="6111688" y="4557657"/>
            <a:ext cx="1143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38" name="Text Box 17">
            <a:extLst>
              <a:ext uri="{FF2B5EF4-FFF2-40B4-BE49-F238E27FC236}">
                <a16:creationId xmlns:a16="http://schemas.microsoft.com/office/drawing/2014/main" id="{AB99E8E4-6072-1C4E-A827-2C5A1D1BD123}"/>
              </a:ext>
            </a:extLst>
          </p:cNvPr>
          <p:cNvSpPr txBox="1">
            <a:spLocks noChangeArrowheads="1"/>
          </p:cNvSpPr>
          <p:nvPr/>
        </p:nvSpPr>
        <p:spPr bwMode="auto">
          <a:xfrm>
            <a:off x="6346284" y="4548788"/>
            <a:ext cx="37133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a:t>a</a:t>
            </a:r>
          </a:p>
        </p:txBody>
      </p:sp>
      <p:sp>
        <p:nvSpPr>
          <p:cNvPr id="40" name="Text Box 17">
            <a:extLst>
              <a:ext uri="{FF2B5EF4-FFF2-40B4-BE49-F238E27FC236}">
                <a16:creationId xmlns:a16="http://schemas.microsoft.com/office/drawing/2014/main" id="{55736B72-70B8-E349-AB2B-92070BC194E6}"/>
              </a:ext>
            </a:extLst>
          </p:cNvPr>
          <p:cNvSpPr txBox="1">
            <a:spLocks noChangeArrowheads="1"/>
          </p:cNvSpPr>
          <p:nvPr/>
        </p:nvSpPr>
        <p:spPr bwMode="auto">
          <a:xfrm>
            <a:off x="6791106" y="4691905"/>
            <a:ext cx="371330" cy="338554"/>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600" dirty="0"/>
              <a:t>b</a:t>
            </a:r>
          </a:p>
        </p:txBody>
      </p:sp>
      <p:sp>
        <p:nvSpPr>
          <p:cNvPr id="41" name="Text Box 17">
            <a:extLst>
              <a:ext uri="{FF2B5EF4-FFF2-40B4-BE49-F238E27FC236}">
                <a16:creationId xmlns:a16="http://schemas.microsoft.com/office/drawing/2014/main" id="{0008D97F-12BE-9244-A00A-ACC803565C64}"/>
              </a:ext>
            </a:extLst>
          </p:cNvPr>
          <p:cNvSpPr txBox="1">
            <a:spLocks noChangeArrowheads="1"/>
          </p:cNvSpPr>
          <p:nvPr/>
        </p:nvSpPr>
        <p:spPr bwMode="auto">
          <a:xfrm>
            <a:off x="7133813" y="4565807"/>
            <a:ext cx="37133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a:t>c</a:t>
            </a:r>
          </a:p>
        </p:txBody>
      </p:sp>
      <p:sp>
        <p:nvSpPr>
          <p:cNvPr id="42" name="Text Box 17">
            <a:extLst>
              <a:ext uri="{FF2B5EF4-FFF2-40B4-BE49-F238E27FC236}">
                <a16:creationId xmlns:a16="http://schemas.microsoft.com/office/drawing/2014/main" id="{6B2D6739-B2D8-3843-9A82-F341FDB80675}"/>
              </a:ext>
            </a:extLst>
          </p:cNvPr>
          <p:cNvSpPr txBox="1">
            <a:spLocks noChangeArrowheads="1"/>
          </p:cNvSpPr>
          <p:nvPr/>
        </p:nvSpPr>
        <p:spPr bwMode="auto">
          <a:xfrm>
            <a:off x="7476520" y="4681074"/>
            <a:ext cx="371330" cy="338554"/>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1600" dirty="0"/>
              <a:t>d</a:t>
            </a:r>
          </a:p>
        </p:txBody>
      </p:sp>
      <p:sp>
        <p:nvSpPr>
          <p:cNvPr id="43" name="Text Box 17">
            <a:extLst>
              <a:ext uri="{FF2B5EF4-FFF2-40B4-BE49-F238E27FC236}">
                <a16:creationId xmlns:a16="http://schemas.microsoft.com/office/drawing/2014/main" id="{CEE23A7E-F4C4-3F46-9647-7CDE3BB55009}"/>
              </a:ext>
            </a:extLst>
          </p:cNvPr>
          <p:cNvSpPr txBox="1">
            <a:spLocks noChangeArrowheads="1"/>
          </p:cNvSpPr>
          <p:nvPr/>
        </p:nvSpPr>
        <p:spPr bwMode="auto">
          <a:xfrm>
            <a:off x="6237206" y="4978138"/>
            <a:ext cx="37133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a:t>e</a:t>
            </a:r>
          </a:p>
        </p:txBody>
      </p:sp>
      <p:sp>
        <p:nvSpPr>
          <p:cNvPr id="44" name="Text Box 17">
            <a:extLst>
              <a:ext uri="{FF2B5EF4-FFF2-40B4-BE49-F238E27FC236}">
                <a16:creationId xmlns:a16="http://schemas.microsoft.com/office/drawing/2014/main" id="{B0DEA06D-DA3B-8F4F-BC6E-876DC20A7B79}"/>
              </a:ext>
            </a:extLst>
          </p:cNvPr>
          <p:cNvSpPr txBox="1">
            <a:spLocks noChangeArrowheads="1"/>
          </p:cNvSpPr>
          <p:nvPr/>
        </p:nvSpPr>
        <p:spPr bwMode="auto">
          <a:xfrm>
            <a:off x="6556704" y="5121254"/>
            <a:ext cx="37133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a:t>f</a:t>
            </a:r>
          </a:p>
        </p:txBody>
      </p:sp>
      <p:sp>
        <p:nvSpPr>
          <p:cNvPr id="45" name="Text Box 17">
            <a:extLst>
              <a:ext uri="{FF2B5EF4-FFF2-40B4-BE49-F238E27FC236}">
                <a16:creationId xmlns:a16="http://schemas.microsoft.com/office/drawing/2014/main" id="{3B4419E9-65AD-CF41-BD79-08F9F9523CA7}"/>
              </a:ext>
            </a:extLst>
          </p:cNvPr>
          <p:cNvSpPr txBox="1">
            <a:spLocks noChangeArrowheads="1"/>
          </p:cNvSpPr>
          <p:nvPr/>
        </p:nvSpPr>
        <p:spPr bwMode="auto">
          <a:xfrm>
            <a:off x="6755520" y="4981232"/>
            <a:ext cx="37133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a:t>g</a:t>
            </a:r>
          </a:p>
        </p:txBody>
      </p:sp>
      <p:sp>
        <p:nvSpPr>
          <p:cNvPr id="46" name="Text Box 17">
            <a:extLst>
              <a:ext uri="{FF2B5EF4-FFF2-40B4-BE49-F238E27FC236}">
                <a16:creationId xmlns:a16="http://schemas.microsoft.com/office/drawing/2014/main" id="{4B70E451-6F73-D049-AC75-58283C698152}"/>
              </a:ext>
            </a:extLst>
          </p:cNvPr>
          <p:cNvSpPr txBox="1">
            <a:spLocks noChangeArrowheads="1"/>
          </p:cNvSpPr>
          <p:nvPr/>
        </p:nvSpPr>
        <p:spPr bwMode="auto">
          <a:xfrm>
            <a:off x="7140002" y="4985100"/>
            <a:ext cx="37133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a:t>h</a:t>
            </a:r>
          </a:p>
        </p:txBody>
      </p:sp>
      <p:sp>
        <p:nvSpPr>
          <p:cNvPr id="47" name="Text Box 17">
            <a:extLst>
              <a:ext uri="{FF2B5EF4-FFF2-40B4-BE49-F238E27FC236}">
                <a16:creationId xmlns:a16="http://schemas.microsoft.com/office/drawing/2014/main" id="{64920237-AC54-9343-8C65-4BFC66C20CD7}"/>
              </a:ext>
            </a:extLst>
          </p:cNvPr>
          <p:cNvSpPr txBox="1">
            <a:spLocks noChangeArrowheads="1"/>
          </p:cNvSpPr>
          <p:nvPr/>
        </p:nvSpPr>
        <p:spPr bwMode="auto">
          <a:xfrm>
            <a:off x="7556973" y="4993609"/>
            <a:ext cx="371330" cy="369332"/>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a:t>i</a:t>
            </a:r>
          </a:p>
        </p:txBody>
      </p:sp>
      <p:sp>
        <p:nvSpPr>
          <p:cNvPr id="48" name="Title 1">
            <a:extLst>
              <a:ext uri="{FF2B5EF4-FFF2-40B4-BE49-F238E27FC236}">
                <a16:creationId xmlns:a16="http://schemas.microsoft.com/office/drawing/2014/main" id="{81323C8D-E515-5E40-8898-5E74BD7978B3}"/>
              </a:ext>
            </a:extLst>
          </p:cNvPr>
          <p:cNvSpPr>
            <a:spLocks noGrp="1"/>
          </p:cNvSpPr>
          <p:nvPr>
            <p:ph type="title"/>
          </p:nvPr>
        </p:nvSpPr>
        <p:spPr>
          <a:xfrm>
            <a:off x="457200" y="274638"/>
            <a:ext cx="8229600" cy="1143000"/>
          </a:xfrm>
        </p:spPr>
        <p:txBody>
          <a:bodyPr/>
          <a:lstStyle/>
          <a:p>
            <a:r>
              <a:rPr lang="en-US" dirty="0"/>
              <a:t>Clicker Question</a:t>
            </a:r>
          </a:p>
        </p:txBody>
      </p:sp>
      <p:sp>
        <p:nvSpPr>
          <p:cNvPr id="49" name="Rectangle 48">
            <a:extLst>
              <a:ext uri="{FF2B5EF4-FFF2-40B4-BE49-F238E27FC236}">
                <a16:creationId xmlns:a16="http://schemas.microsoft.com/office/drawing/2014/main" id="{88DC2B22-9460-3E4F-93B4-4CF65C8E7F45}"/>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Content Placeholder 2">
            <a:extLst>
              <a:ext uri="{FF2B5EF4-FFF2-40B4-BE49-F238E27FC236}">
                <a16:creationId xmlns:a16="http://schemas.microsoft.com/office/drawing/2014/main" id="{07C257DE-8E60-2F40-8CF4-69D3818D6C18}"/>
              </a:ext>
            </a:extLst>
          </p:cNvPr>
          <p:cNvSpPr>
            <a:spLocks noGrp="1"/>
          </p:cNvSpPr>
          <p:nvPr>
            <p:ph idx="1"/>
          </p:nvPr>
        </p:nvSpPr>
        <p:spPr>
          <a:xfrm>
            <a:off x="466164" y="1210235"/>
            <a:ext cx="8229600" cy="1371600"/>
          </a:xfrm>
        </p:spPr>
        <p:txBody>
          <a:bodyPr/>
          <a:lstStyle/>
          <a:p>
            <a:pPr marL="0" indent="0">
              <a:buNone/>
            </a:pPr>
            <a:r>
              <a:rPr lang="en-US" sz="2800" dirty="0"/>
              <a:t>Same graph and situation.  Using the areas labeled with letters, what is the net welfare effect on country A?</a:t>
            </a:r>
            <a:endParaRPr lang="en-US" sz="2400" dirty="0"/>
          </a:p>
          <a:p>
            <a:pPr marL="971550" lvl="1" indent="-514350">
              <a:buFont typeface="+mj-lt"/>
              <a:buAutoNum type="alphaLcParenR"/>
            </a:pPr>
            <a:endParaRPr lang="en-US" sz="2400" dirty="0"/>
          </a:p>
        </p:txBody>
      </p:sp>
      <p:sp>
        <p:nvSpPr>
          <p:cNvPr id="52" name="Content Placeholder 2">
            <a:extLst>
              <a:ext uri="{FF2B5EF4-FFF2-40B4-BE49-F238E27FC236}">
                <a16:creationId xmlns:a16="http://schemas.microsoft.com/office/drawing/2014/main" id="{F7CBB4FE-57B6-8D42-999C-9B484DDD9072}"/>
              </a:ext>
            </a:extLst>
          </p:cNvPr>
          <p:cNvSpPr txBox="1">
            <a:spLocks/>
          </p:cNvSpPr>
          <p:nvPr/>
        </p:nvSpPr>
        <p:spPr bwMode="auto">
          <a:xfrm>
            <a:off x="152400" y="3016624"/>
            <a:ext cx="5410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charset="-128"/>
              </a:defRPr>
            </a:lvl2pPr>
            <a:lvl3pPr marL="1143000" indent="-228600" algn="l" rtl="0" fontAlgn="base">
              <a:spcBef>
                <a:spcPct val="20000"/>
              </a:spcBef>
              <a:spcAft>
                <a:spcPct val="0"/>
              </a:spcAft>
              <a:buChar char="•"/>
              <a:defRPr sz="2400">
                <a:solidFill>
                  <a:schemeClr val="tx1"/>
                </a:solidFill>
                <a:latin typeface="+mn-lt"/>
                <a:ea typeface="ＭＳ Ｐゴシック" charset="-128"/>
              </a:defRPr>
            </a:lvl3pPr>
            <a:lvl4pPr marL="1600200" indent="-228600" algn="l" rtl="0" fontAlgn="base">
              <a:spcBef>
                <a:spcPct val="20000"/>
              </a:spcBef>
              <a:spcAft>
                <a:spcPct val="0"/>
              </a:spcAft>
              <a:buChar char="–"/>
              <a:defRPr sz="2000">
                <a:solidFill>
                  <a:schemeClr val="tx1"/>
                </a:solidFill>
                <a:latin typeface="+mn-lt"/>
                <a:ea typeface="ＭＳ Ｐゴシック" charset="-128"/>
              </a:defRPr>
            </a:lvl4pPr>
            <a:lvl5pPr marL="2057400" indent="-228600" algn="l" rtl="0" fontAlgn="base">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971550" lvl="1" indent="-514350">
              <a:buFont typeface="+mj-lt"/>
              <a:buAutoNum type="alphaLcParenR"/>
            </a:pPr>
            <a:r>
              <a:rPr lang="en-US" sz="2400" kern="0" dirty="0"/>
              <a:t>+</a:t>
            </a:r>
            <a:r>
              <a:rPr lang="en-US" sz="2400" kern="0" dirty="0" err="1"/>
              <a:t>a+b+c+d</a:t>
            </a:r>
            <a:endParaRPr lang="en-US" sz="2400" kern="0" dirty="0"/>
          </a:p>
          <a:p>
            <a:pPr marL="971550" lvl="1" indent="-514350">
              <a:buFont typeface="+mj-lt"/>
              <a:buAutoNum type="alphaLcParenR"/>
            </a:pPr>
            <a:r>
              <a:rPr lang="en-US" sz="2400" kern="0" dirty="0"/>
              <a:t>+</a:t>
            </a:r>
            <a:r>
              <a:rPr lang="en-US" sz="2400" kern="0" dirty="0" err="1"/>
              <a:t>b+d</a:t>
            </a:r>
            <a:endParaRPr lang="en-US" sz="2400" kern="0" dirty="0"/>
          </a:p>
          <a:p>
            <a:pPr marL="971550" lvl="1" indent="-514350">
              <a:buFont typeface="+mj-lt"/>
              <a:buAutoNum type="alphaLcParenR"/>
            </a:pPr>
            <a:r>
              <a:rPr lang="en-US" sz="2400" kern="0" dirty="0"/>
              <a:t>–b–c–</a:t>
            </a:r>
            <a:r>
              <a:rPr lang="en-US" sz="2400" kern="0" dirty="0" err="1"/>
              <a:t>d+h</a:t>
            </a:r>
            <a:endParaRPr lang="en-US" sz="2400" kern="0" dirty="0"/>
          </a:p>
          <a:p>
            <a:pPr marL="971550" lvl="1" indent="-514350">
              <a:buFont typeface="+mj-lt"/>
              <a:buAutoNum type="alphaLcParenR"/>
            </a:pPr>
            <a:r>
              <a:rPr lang="en-US" sz="2400" kern="0" dirty="0"/>
              <a:t>+</a:t>
            </a:r>
            <a:r>
              <a:rPr lang="en-US" sz="2400" kern="0" dirty="0" err="1"/>
              <a:t>b+d</a:t>
            </a:r>
            <a:r>
              <a:rPr lang="en-US" sz="2400" kern="0" dirty="0"/>
              <a:t>–h</a:t>
            </a:r>
          </a:p>
          <a:p>
            <a:pPr marL="971550" lvl="1" indent="-514350">
              <a:buFont typeface="+mj-lt"/>
              <a:buAutoNum type="alphaLcParenR"/>
            </a:pPr>
            <a:r>
              <a:rPr lang="en-US" sz="2400" kern="0" dirty="0"/>
              <a:t>+(</a:t>
            </a:r>
            <a:r>
              <a:rPr lang="en-US" sz="2400" kern="0" dirty="0" err="1"/>
              <a:t>b+c+d</a:t>
            </a:r>
            <a:r>
              <a:rPr lang="en-US" sz="2400" kern="0" dirty="0"/>
              <a:t>)–(</a:t>
            </a:r>
            <a:r>
              <a:rPr lang="en-US" sz="2400" kern="0" dirty="0" err="1"/>
              <a:t>g+h+i</a:t>
            </a:r>
            <a:r>
              <a:rPr lang="en-US" sz="2400" kern="0" dirty="0"/>
              <a:t>)</a:t>
            </a:r>
          </a:p>
          <a:p>
            <a:pPr marL="971550" lvl="1" indent="-514350">
              <a:buFont typeface="+mj-lt"/>
              <a:buAutoNum type="alphaLcParenR"/>
            </a:pPr>
            <a:endParaRPr lang="en-US" sz="2400" kern="0" dirty="0"/>
          </a:p>
        </p:txBody>
      </p:sp>
      <p:sp>
        <p:nvSpPr>
          <p:cNvPr id="53" name="TextBox 52">
            <a:extLst>
              <a:ext uri="{FF2B5EF4-FFF2-40B4-BE49-F238E27FC236}">
                <a16:creationId xmlns:a16="http://schemas.microsoft.com/office/drawing/2014/main" id="{3734F9B9-8BB4-6647-8F1F-BDDA8234BBF6}"/>
              </a:ext>
            </a:extLst>
          </p:cNvPr>
          <p:cNvSpPr txBox="1"/>
          <p:nvPr/>
        </p:nvSpPr>
        <p:spPr>
          <a:xfrm>
            <a:off x="295835" y="4329954"/>
            <a:ext cx="609600" cy="523220"/>
          </a:xfrm>
          <a:prstGeom prst="rect">
            <a:avLst/>
          </a:prstGeom>
          <a:noFill/>
        </p:spPr>
        <p:txBody>
          <a:bodyPr wrap="square" rtlCol="0">
            <a:spAutoFit/>
          </a:bodyPr>
          <a:lstStyle/>
          <a:p>
            <a:r>
              <a:rPr lang="en-US" sz="2800" dirty="0">
                <a:solidFill>
                  <a:srgbClr val="00B050"/>
                </a:solidFill>
              </a:rPr>
              <a:t>✓</a:t>
            </a:r>
          </a:p>
        </p:txBody>
      </p:sp>
      <p:sp>
        <p:nvSpPr>
          <p:cNvPr id="54" name="TextBox 53">
            <a:extLst>
              <a:ext uri="{FF2B5EF4-FFF2-40B4-BE49-F238E27FC236}">
                <a16:creationId xmlns:a16="http://schemas.microsoft.com/office/drawing/2014/main" id="{D1C863AF-2F65-5248-8E51-2E164B25C660}"/>
              </a:ext>
            </a:extLst>
          </p:cNvPr>
          <p:cNvSpPr txBox="1"/>
          <p:nvPr/>
        </p:nvSpPr>
        <p:spPr>
          <a:xfrm>
            <a:off x="430306" y="5401235"/>
            <a:ext cx="3307976" cy="923330"/>
          </a:xfrm>
          <a:prstGeom prst="rect">
            <a:avLst/>
          </a:prstGeom>
          <a:noFill/>
        </p:spPr>
        <p:txBody>
          <a:bodyPr wrap="square" rtlCol="0">
            <a:spAutoFit/>
          </a:bodyPr>
          <a:lstStyle/>
          <a:p>
            <a:r>
              <a:rPr lang="en-US" dirty="0">
                <a:solidFill>
                  <a:srgbClr val="00B050"/>
                </a:solidFill>
              </a:rPr>
              <a:t>Demanders gain 	+(</a:t>
            </a:r>
            <a:r>
              <a:rPr lang="en-US" dirty="0" err="1">
                <a:solidFill>
                  <a:srgbClr val="00B050"/>
                </a:solidFill>
              </a:rPr>
              <a:t>a+b+c+d</a:t>
            </a:r>
            <a:r>
              <a:rPr lang="en-US" dirty="0">
                <a:solidFill>
                  <a:srgbClr val="00B050"/>
                </a:solidFill>
              </a:rPr>
              <a:t>) </a:t>
            </a:r>
          </a:p>
          <a:p>
            <a:r>
              <a:rPr lang="en-US" dirty="0">
                <a:solidFill>
                  <a:srgbClr val="00B050"/>
                </a:solidFill>
              </a:rPr>
              <a:t>Suppliers lose 	–a </a:t>
            </a:r>
          </a:p>
          <a:p>
            <a:r>
              <a:rPr lang="en-US" dirty="0">
                <a:solidFill>
                  <a:srgbClr val="00B050"/>
                </a:solidFill>
              </a:rPr>
              <a:t>Gov’t loses 	–(</a:t>
            </a:r>
            <a:r>
              <a:rPr lang="en-US" dirty="0" err="1">
                <a:solidFill>
                  <a:srgbClr val="00B050"/>
                </a:solidFill>
              </a:rPr>
              <a:t>c+h</a:t>
            </a:r>
            <a:r>
              <a:rPr lang="en-US" dirty="0">
                <a:solidFill>
                  <a:srgbClr val="00B050"/>
                </a:solidFill>
              </a:rPr>
              <a:t>)</a:t>
            </a:r>
          </a:p>
        </p:txBody>
      </p:sp>
    </p:spTree>
    <p:extLst>
      <p:ext uri="{BB962C8B-B14F-4D97-AF65-F5344CB8AC3E}">
        <p14:creationId xmlns:p14="http://schemas.microsoft.com/office/powerpoint/2010/main" val="143459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77891EAE-6F77-4C49-BADC-49E8A93DE2B3}" type="slidenum">
              <a:rPr lang="en-US"/>
              <a:pPr/>
              <a:t>54</a:t>
            </a:fld>
            <a:endParaRPr lang="en-US"/>
          </a:p>
        </p:txBody>
      </p:sp>
      <p:sp>
        <p:nvSpPr>
          <p:cNvPr id="65538" name="Rectangle 2"/>
          <p:cNvSpPr>
            <a:spLocks noGrp="1" noChangeArrowheads="1"/>
          </p:cNvSpPr>
          <p:nvPr>
            <p:ph type="title"/>
          </p:nvPr>
        </p:nvSpPr>
        <p:spPr/>
        <p:txBody>
          <a:bodyPr/>
          <a:lstStyle/>
          <a:p>
            <a:r>
              <a:rPr lang="en-US" sz="4000"/>
              <a:t>Outline: Preferential Trading Arrangements and the NAFTA</a:t>
            </a:r>
          </a:p>
        </p:txBody>
      </p:sp>
      <p:sp>
        <p:nvSpPr>
          <p:cNvPr id="65539" name="Rectangle 3"/>
          <p:cNvSpPr>
            <a:spLocks noGrp="1" noChangeArrowheads="1"/>
          </p:cNvSpPr>
          <p:nvPr>
            <p:ph type="body" idx="1"/>
          </p:nvPr>
        </p:nvSpPr>
        <p:spPr>
          <a:xfrm>
            <a:off x="457200" y="1600200"/>
            <a:ext cx="8229600" cy="4724400"/>
          </a:xfrm>
        </p:spPr>
        <p:txBody>
          <a:bodyPr/>
          <a:lstStyle/>
          <a:p>
            <a:pPr>
              <a:lnSpc>
                <a:spcPct val="80000"/>
              </a:lnSpc>
            </a:pPr>
            <a:r>
              <a:rPr lang="en-US" sz="2400" dirty="0">
                <a:solidFill>
                  <a:srgbClr val="BFBFBF"/>
                </a:solidFill>
              </a:rPr>
              <a:t>What Are PTAs?</a:t>
            </a:r>
          </a:p>
          <a:p>
            <a:pPr>
              <a:lnSpc>
                <a:spcPct val="80000"/>
              </a:lnSpc>
            </a:pPr>
            <a:r>
              <a:rPr lang="en-US" sz="2400" dirty="0">
                <a:solidFill>
                  <a:srgbClr val="BFBFBF"/>
                </a:solidFill>
              </a:rPr>
              <a:t>Examples</a:t>
            </a:r>
          </a:p>
          <a:p>
            <a:pPr lvl="1">
              <a:lnSpc>
                <a:spcPct val="80000"/>
              </a:lnSpc>
            </a:pPr>
            <a:r>
              <a:rPr lang="en-US" sz="2000" dirty="0">
                <a:solidFill>
                  <a:srgbClr val="BFBFBF"/>
                </a:solidFill>
              </a:rPr>
              <a:t>European Union (EU)</a:t>
            </a:r>
          </a:p>
          <a:p>
            <a:pPr lvl="1">
              <a:lnSpc>
                <a:spcPct val="80000"/>
              </a:lnSpc>
            </a:pPr>
            <a:r>
              <a:rPr lang="en-US" sz="2000" dirty="0">
                <a:solidFill>
                  <a:srgbClr val="BFBFBF"/>
                </a:solidFill>
              </a:rPr>
              <a:t>North American Free Trade Agreement (NAFTA)</a:t>
            </a:r>
          </a:p>
          <a:p>
            <a:pPr>
              <a:lnSpc>
                <a:spcPct val="80000"/>
              </a:lnSpc>
            </a:pPr>
            <a:r>
              <a:rPr lang="en-US" sz="2400" dirty="0">
                <a:solidFill>
                  <a:srgbClr val="BFBFBF"/>
                </a:solidFill>
              </a:rPr>
              <a:t>Effects of PTAs</a:t>
            </a:r>
          </a:p>
          <a:p>
            <a:pPr lvl="1">
              <a:lnSpc>
                <a:spcPct val="80000"/>
              </a:lnSpc>
            </a:pPr>
            <a:r>
              <a:rPr lang="en-US" sz="2000" dirty="0">
                <a:solidFill>
                  <a:srgbClr val="BFBFBF"/>
                </a:solidFill>
              </a:rPr>
              <a:t>Not the Same as Free Trade</a:t>
            </a:r>
          </a:p>
          <a:p>
            <a:pPr lvl="2">
              <a:lnSpc>
                <a:spcPct val="80000"/>
              </a:lnSpc>
            </a:pPr>
            <a:r>
              <a:rPr lang="en-US" sz="1800" dirty="0">
                <a:solidFill>
                  <a:srgbClr val="BFBFBF"/>
                </a:solidFill>
              </a:rPr>
              <a:t>Trade Creation</a:t>
            </a:r>
          </a:p>
          <a:p>
            <a:pPr lvl="2">
              <a:lnSpc>
                <a:spcPct val="80000"/>
              </a:lnSpc>
            </a:pPr>
            <a:r>
              <a:rPr lang="en-US" sz="1800" dirty="0">
                <a:solidFill>
                  <a:srgbClr val="BFBFBF"/>
                </a:solidFill>
              </a:rPr>
              <a:t>Trade Diversion</a:t>
            </a:r>
          </a:p>
          <a:p>
            <a:pPr lvl="1">
              <a:lnSpc>
                <a:spcPct val="80000"/>
              </a:lnSpc>
            </a:pPr>
            <a:r>
              <a:rPr lang="en-US" sz="2000" dirty="0">
                <a:solidFill>
                  <a:srgbClr val="BFBFBF"/>
                </a:solidFill>
              </a:rPr>
              <a:t>Market Diagram Illustration</a:t>
            </a:r>
          </a:p>
          <a:p>
            <a:pPr>
              <a:lnSpc>
                <a:spcPct val="80000"/>
              </a:lnSpc>
            </a:pPr>
            <a:r>
              <a:rPr lang="en-US" sz="2400" dirty="0"/>
              <a:t>NAFTA</a:t>
            </a:r>
          </a:p>
          <a:p>
            <a:pPr lvl="1">
              <a:lnSpc>
                <a:spcPct val="80000"/>
              </a:lnSpc>
            </a:pPr>
            <a:r>
              <a:rPr lang="en-US" sz="2000" dirty="0"/>
              <a:t>History</a:t>
            </a:r>
          </a:p>
          <a:p>
            <a:pPr lvl="1">
              <a:lnSpc>
                <a:spcPct val="80000"/>
              </a:lnSpc>
            </a:pPr>
            <a:r>
              <a:rPr lang="en-US" sz="2000" dirty="0">
                <a:solidFill>
                  <a:srgbClr val="BFBFBF"/>
                </a:solidFill>
              </a:rPr>
              <a:t>Analysis</a:t>
            </a:r>
          </a:p>
          <a:p>
            <a:pPr lvl="1">
              <a:lnSpc>
                <a:spcPct val="80000"/>
              </a:lnSpc>
            </a:pPr>
            <a:r>
              <a:rPr lang="en-US" sz="2000" dirty="0">
                <a:solidFill>
                  <a:srgbClr val="BFBFBF"/>
                </a:solidFill>
              </a:rPr>
              <a:t>What Happened?</a:t>
            </a:r>
          </a:p>
          <a:p>
            <a:pPr>
              <a:lnSpc>
                <a:spcPct val="80000"/>
              </a:lnSpc>
            </a:pPr>
            <a:r>
              <a:rPr lang="en-US" sz="2400" dirty="0">
                <a:solidFill>
                  <a:schemeClr val="bg1">
                    <a:lumMod val="75000"/>
                  </a:schemeClr>
                </a:solidFill>
              </a:rPr>
              <a:t>NAFTA Renegotiation and USMCA</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Brace 2">
            <a:extLst>
              <a:ext uri="{FF2B5EF4-FFF2-40B4-BE49-F238E27FC236}">
                <a16:creationId xmlns:a16="http://schemas.microsoft.com/office/drawing/2014/main" id="{FDE7D42C-6C4F-0D42-94FB-992197A7A413}"/>
              </a:ext>
            </a:extLst>
          </p:cNvPr>
          <p:cNvSpPr/>
          <p:nvPr/>
        </p:nvSpPr>
        <p:spPr>
          <a:xfrm>
            <a:off x="4797083" y="4572000"/>
            <a:ext cx="351692" cy="829994"/>
          </a:xfrm>
          <a:prstGeom prst="rightBrace">
            <a:avLst>
              <a:gd name="adj1" fmla="val 35591"/>
              <a:gd name="adj2" fmla="val 50000"/>
            </a:avLst>
          </a:prstGeom>
          <a:ln w="57150">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hlinkClick r:id="rId2" action="ppaction://hlinksldjump"/>
            <a:extLst>
              <a:ext uri="{FF2B5EF4-FFF2-40B4-BE49-F238E27FC236}">
                <a16:creationId xmlns:a16="http://schemas.microsoft.com/office/drawing/2014/main" id="{B5161EE1-0FD2-F744-8A1E-3432E3C5ABA6}"/>
              </a:ext>
            </a:extLst>
          </p:cNvPr>
          <p:cNvSpPr txBox="1"/>
          <p:nvPr/>
        </p:nvSpPr>
        <p:spPr>
          <a:xfrm>
            <a:off x="5169310" y="4689987"/>
            <a:ext cx="1305232" cy="646331"/>
          </a:xfrm>
          <a:prstGeom prst="rect">
            <a:avLst/>
          </a:prstGeom>
          <a:noFill/>
          <a:ln w="57150">
            <a:solidFill>
              <a:srgbClr val="FF0000"/>
            </a:solidFill>
          </a:ln>
        </p:spPr>
        <p:txBody>
          <a:bodyPr wrap="square" rtlCol="0">
            <a:spAutoFit/>
          </a:bodyPr>
          <a:lstStyle/>
          <a:p>
            <a:pPr algn="ctr"/>
            <a:r>
              <a:rPr lang="en-US" b="1" dirty="0">
                <a:solidFill>
                  <a:srgbClr val="FF0000"/>
                </a:solidFill>
              </a:rPr>
              <a:t>Skip this, to slide 68</a:t>
            </a:r>
          </a:p>
        </p:txBody>
      </p:sp>
    </p:spTree>
    <p:extLst>
      <p:ext uri="{BB962C8B-B14F-4D97-AF65-F5344CB8AC3E}">
        <p14:creationId xmlns:p14="http://schemas.microsoft.com/office/powerpoint/2010/main" val="3924353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2D42B77B-B8EC-F44E-8384-18CB611FCD0D}" type="slidenum">
              <a:rPr lang="en-US"/>
              <a:pPr/>
              <a:t>55</a:t>
            </a:fld>
            <a:endParaRPr lang="en-US"/>
          </a:p>
        </p:txBody>
      </p:sp>
      <p:sp>
        <p:nvSpPr>
          <p:cNvPr id="507906" name="Rectangle 2"/>
          <p:cNvSpPr>
            <a:spLocks noGrp="1" noChangeArrowheads="1"/>
          </p:cNvSpPr>
          <p:nvPr>
            <p:ph type="title"/>
          </p:nvPr>
        </p:nvSpPr>
        <p:spPr/>
        <p:txBody>
          <a:bodyPr/>
          <a:lstStyle/>
          <a:p>
            <a:r>
              <a:rPr lang="en-US"/>
              <a:t>NAFTA - History</a:t>
            </a:r>
          </a:p>
        </p:txBody>
      </p:sp>
      <p:sp>
        <p:nvSpPr>
          <p:cNvPr id="507907" name="Rectangle 3"/>
          <p:cNvSpPr>
            <a:spLocks noGrp="1" noChangeArrowheads="1"/>
          </p:cNvSpPr>
          <p:nvPr>
            <p:ph type="body" idx="1"/>
          </p:nvPr>
        </p:nvSpPr>
        <p:spPr/>
        <p:txBody>
          <a:bodyPr/>
          <a:lstStyle/>
          <a:p>
            <a:r>
              <a:rPr lang="en-US" dirty="0"/>
              <a:t>Before NAFTA, US had</a:t>
            </a:r>
          </a:p>
          <a:p>
            <a:pPr lvl="1"/>
            <a:r>
              <a:rPr lang="en-US" dirty="0"/>
              <a:t>US-Canada Auto Pact</a:t>
            </a:r>
          </a:p>
          <a:p>
            <a:pPr lvl="2"/>
            <a:r>
              <a:rPr lang="en-US" dirty="0"/>
              <a:t>Signed 1965</a:t>
            </a:r>
          </a:p>
          <a:p>
            <a:pPr lvl="2"/>
            <a:r>
              <a:rPr lang="en-US" dirty="0"/>
              <a:t>Free trade between US and Canada in cars and car parts</a:t>
            </a:r>
          </a:p>
          <a:p>
            <a:pPr lvl="1"/>
            <a:r>
              <a:rPr lang="en-US" dirty="0"/>
              <a:t>US-Canada FTA</a:t>
            </a:r>
          </a:p>
          <a:p>
            <a:pPr lvl="2"/>
            <a:r>
              <a:rPr lang="en-US" dirty="0"/>
              <a:t>1989</a:t>
            </a:r>
          </a:p>
          <a:p>
            <a:pPr lvl="2"/>
            <a:r>
              <a:rPr lang="en-US" dirty="0"/>
              <a:t>Prompted by</a:t>
            </a:r>
          </a:p>
          <a:p>
            <a:pPr lvl="3"/>
            <a:r>
              <a:rPr lang="en-US" dirty="0"/>
              <a:t>US frustration with multilateral negotiations</a:t>
            </a:r>
          </a:p>
          <a:p>
            <a:pPr lvl="3"/>
            <a:r>
              <a:rPr lang="en-US" dirty="0"/>
              <a:t>Canadian frustration with US AD and CVD policies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7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7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7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79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79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79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79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79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790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790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AB683ADA-DE83-9F4B-95D0-928E605CF56E}" type="slidenum">
              <a:rPr lang="en-US"/>
              <a:pPr/>
              <a:t>56</a:t>
            </a:fld>
            <a:endParaRPr lang="en-US"/>
          </a:p>
        </p:txBody>
      </p:sp>
      <p:sp>
        <p:nvSpPr>
          <p:cNvPr id="508930" name="Rectangle 2"/>
          <p:cNvSpPr>
            <a:spLocks noGrp="1" noChangeArrowheads="1"/>
          </p:cNvSpPr>
          <p:nvPr>
            <p:ph type="title"/>
          </p:nvPr>
        </p:nvSpPr>
        <p:spPr/>
        <p:txBody>
          <a:bodyPr/>
          <a:lstStyle/>
          <a:p>
            <a:r>
              <a:rPr lang="en-US"/>
              <a:t>NAFTA - History</a:t>
            </a:r>
          </a:p>
        </p:txBody>
      </p:sp>
      <p:sp>
        <p:nvSpPr>
          <p:cNvPr id="508931" name="Rectangle 3"/>
          <p:cNvSpPr>
            <a:spLocks noGrp="1" noChangeArrowheads="1"/>
          </p:cNvSpPr>
          <p:nvPr>
            <p:ph type="body" idx="1"/>
          </p:nvPr>
        </p:nvSpPr>
        <p:spPr/>
        <p:txBody>
          <a:bodyPr/>
          <a:lstStyle/>
          <a:p>
            <a:r>
              <a:rPr lang="en-US" dirty="0"/>
              <a:t>Before NAFTA,</a:t>
            </a:r>
          </a:p>
          <a:p>
            <a:pPr lvl="1"/>
            <a:r>
              <a:rPr lang="en-US" dirty="0"/>
              <a:t>Mexico had</a:t>
            </a:r>
          </a:p>
          <a:p>
            <a:pPr lvl="2"/>
            <a:r>
              <a:rPr lang="en-US" dirty="0"/>
              <a:t>High tariffs, like most developing countries</a:t>
            </a:r>
          </a:p>
          <a:p>
            <a:pPr lvl="2"/>
            <a:r>
              <a:rPr lang="en-US" dirty="0"/>
              <a:t>Had begun to reduce them in 1980s</a:t>
            </a:r>
          </a:p>
          <a:p>
            <a:pPr lvl="2"/>
            <a:r>
              <a:rPr lang="en-US" dirty="0"/>
              <a:t>Even after reductions, Mexican tariffs were much higher than US tariffs</a:t>
            </a:r>
          </a:p>
          <a:p>
            <a:pPr lvl="1"/>
            <a:r>
              <a:rPr lang="en-US" dirty="0"/>
              <a:t>Maquiladora Arrangements with Mexico</a:t>
            </a:r>
          </a:p>
          <a:p>
            <a:pPr lvl="2"/>
            <a:r>
              <a:rPr lang="en-US" dirty="0"/>
              <a:t>Low tariffs on US imports from Mexico of goods processed there from US inputs</a:t>
            </a:r>
          </a:p>
          <a:p>
            <a:pPr lvl="2"/>
            <a:r>
              <a:rPr lang="en-US" dirty="0"/>
              <a:t>Initially restricted to border region</a:t>
            </a:r>
          </a:p>
          <a:p>
            <a:pPr lvl="2"/>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89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8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89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89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89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89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893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89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8931" grpId="0" uiExpand="1"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39AFB0DD-DA01-5E44-BD98-92091C844E28}" type="slidenum">
              <a:rPr lang="en-US"/>
              <a:pPr/>
              <a:t>57</a:t>
            </a:fld>
            <a:endParaRPr lang="en-US"/>
          </a:p>
        </p:txBody>
      </p:sp>
      <p:sp>
        <p:nvSpPr>
          <p:cNvPr id="509954" name="Rectangle 2"/>
          <p:cNvSpPr>
            <a:spLocks noGrp="1" noChangeArrowheads="1"/>
          </p:cNvSpPr>
          <p:nvPr>
            <p:ph type="title"/>
          </p:nvPr>
        </p:nvSpPr>
        <p:spPr/>
        <p:txBody>
          <a:bodyPr/>
          <a:lstStyle/>
          <a:p>
            <a:r>
              <a:rPr lang="en-US"/>
              <a:t>NAFTA - History</a:t>
            </a:r>
          </a:p>
        </p:txBody>
      </p:sp>
      <p:sp>
        <p:nvSpPr>
          <p:cNvPr id="509955" name="Rectangle 3"/>
          <p:cNvSpPr>
            <a:spLocks noGrp="1" noChangeArrowheads="1"/>
          </p:cNvSpPr>
          <p:nvPr>
            <p:ph type="body" idx="1"/>
          </p:nvPr>
        </p:nvSpPr>
        <p:spPr/>
        <p:txBody>
          <a:bodyPr/>
          <a:lstStyle/>
          <a:p>
            <a:r>
              <a:rPr lang="en-US" dirty="0"/>
              <a:t>NAFTA Negotiations</a:t>
            </a:r>
          </a:p>
          <a:p>
            <a:pPr lvl="1"/>
            <a:r>
              <a:rPr lang="en-US" dirty="0"/>
              <a:t>Done by Bush (Sr.) administration, 1991-2</a:t>
            </a:r>
          </a:p>
          <a:p>
            <a:pPr lvl="1"/>
            <a:r>
              <a:rPr lang="en-US" dirty="0"/>
              <a:t>Extended US-Canada FTA to include Mexico</a:t>
            </a:r>
          </a:p>
          <a:p>
            <a:pPr lvl="1"/>
            <a:r>
              <a:rPr lang="en-US" dirty="0"/>
              <a:t>Covered many issues in addition to trade</a:t>
            </a:r>
          </a:p>
          <a:p>
            <a:pPr lvl="2"/>
            <a:r>
              <a:rPr lang="en-US" dirty="0"/>
              <a:t>Investment</a:t>
            </a:r>
          </a:p>
          <a:p>
            <a:pPr lvl="2"/>
            <a:r>
              <a:rPr lang="en-US" dirty="0"/>
              <a:t>Intellectual Property</a:t>
            </a:r>
          </a:p>
          <a:p>
            <a:pPr lvl="2"/>
            <a:r>
              <a:rPr lang="en-US" dirty="0"/>
              <a:t>Services</a:t>
            </a:r>
          </a:p>
          <a:p>
            <a:pPr lvl="1"/>
            <a:r>
              <a:rPr lang="en-US" dirty="0"/>
              <a:t>Agreement was reached under Bush, but was not yet approved by Congress before 1993</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99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99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99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99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99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99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9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6001AFA2-B56C-184A-91E9-D6912AB2DA21}" type="slidenum">
              <a:rPr lang="en-US"/>
              <a:pPr/>
              <a:t>58</a:t>
            </a:fld>
            <a:endParaRPr lang="en-US"/>
          </a:p>
        </p:txBody>
      </p:sp>
      <p:sp>
        <p:nvSpPr>
          <p:cNvPr id="512002" name="Rectangle 2"/>
          <p:cNvSpPr>
            <a:spLocks noGrp="1" noChangeArrowheads="1"/>
          </p:cNvSpPr>
          <p:nvPr>
            <p:ph type="title"/>
          </p:nvPr>
        </p:nvSpPr>
        <p:spPr/>
        <p:txBody>
          <a:bodyPr/>
          <a:lstStyle/>
          <a:p>
            <a:r>
              <a:rPr lang="en-US"/>
              <a:t>NAFTA - History</a:t>
            </a:r>
          </a:p>
        </p:txBody>
      </p:sp>
      <p:sp>
        <p:nvSpPr>
          <p:cNvPr id="512003" name="Rectangle 3"/>
          <p:cNvSpPr>
            <a:spLocks noGrp="1" noChangeArrowheads="1"/>
          </p:cNvSpPr>
          <p:nvPr>
            <p:ph type="body" idx="1"/>
          </p:nvPr>
        </p:nvSpPr>
        <p:spPr/>
        <p:txBody>
          <a:bodyPr/>
          <a:lstStyle/>
          <a:p>
            <a:r>
              <a:rPr lang="en-US" dirty="0"/>
              <a:t>NAFTA Debate (around 1992 US election)</a:t>
            </a:r>
          </a:p>
          <a:p>
            <a:pPr lvl="1"/>
            <a:r>
              <a:rPr lang="en-US" dirty="0"/>
              <a:t>Those opposed</a:t>
            </a:r>
          </a:p>
          <a:p>
            <a:pPr lvl="2"/>
            <a:r>
              <a:rPr lang="en-US" dirty="0"/>
              <a:t>Labor unions (feared lost jobs and lower wages)</a:t>
            </a:r>
          </a:p>
          <a:p>
            <a:pPr lvl="2"/>
            <a:r>
              <a:rPr lang="en-US" dirty="0"/>
              <a:t>Some environmental groups (feared dirty industries)</a:t>
            </a:r>
          </a:p>
          <a:p>
            <a:pPr lvl="2"/>
            <a:r>
              <a:rPr lang="en-US" dirty="0"/>
              <a:t>Ross Perot (ran for president)</a:t>
            </a:r>
          </a:p>
          <a:p>
            <a:pPr lvl="3"/>
            <a:r>
              <a:rPr lang="en-US" dirty="0"/>
              <a:t>Feared firms would move to Mexico:  </a:t>
            </a:r>
          </a:p>
          <a:p>
            <a:pPr lvl="3">
              <a:buNone/>
            </a:pPr>
            <a:r>
              <a:rPr lang="en-US" dirty="0"/>
              <a:t>  “Great sucking sound”</a:t>
            </a:r>
          </a:p>
          <a:p>
            <a:pPr lvl="2"/>
            <a:r>
              <a:rPr lang="en-US" dirty="0"/>
              <a:t>Some Democrats</a:t>
            </a:r>
          </a:p>
          <a:p>
            <a:pPr lvl="1"/>
            <a:endParaRPr lang="en-US" dirty="0"/>
          </a:p>
          <a:p>
            <a:pPr lvl="2"/>
            <a:endParaRPr lang="en-US" dirty="0"/>
          </a:p>
          <a:p>
            <a:endParaRPr lang="en-US" dirty="0"/>
          </a:p>
        </p:txBody>
      </p:sp>
      <p:pic>
        <p:nvPicPr>
          <p:cNvPr id="6" name="Picture 5"/>
          <p:cNvPicPr>
            <a:picLocks noChangeAspect="1"/>
          </p:cNvPicPr>
          <p:nvPr/>
        </p:nvPicPr>
        <p:blipFill>
          <a:blip r:embed="rId2"/>
          <a:stretch>
            <a:fillRect/>
          </a:stretch>
        </p:blipFill>
        <p:spPr>
          <a:xfrm>
            <a:off x="6560976" y="3913024"/>
            <a:ext cx="1917025" cy="26007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0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0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200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1200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200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20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D21C6E1A-1B45-8C4F-99A9-4A629A1FBF55}" type="slidenum">
              <a:rPr lang="en-US"/>
              <a:pPr/>
              <a:t>59</a:t>
            </a:fld>
            <a:endParaRPr lang="en-US"/>
          </a:p>
        </p:txBody>
      </p:sp>
      <p:sp>
        <p:nvSpPr>
          <p:cNvPr id="571394" name="Rectangle 2"/>
          <p:cNvSpPr>
            <a:spLocks noGrp="1" noChangeArrowheads="1"/>
          </p:cNvSpPr>
          <p:nvPr>
            <p:ph type="title"/>
          </p:nvPr>
        </p:nvSpPr>
        <p:spPr/>
        <p:txBody>
          <a:bodyPr/>
          <a:lstStyle/>
          <a:p>
            <a:r>
              <a:rPr lang="en-US"/>
              <a:t>NAFTA - History</a:t>
            </a:r>
          </a:p>
        </p:txBody>
      </p:sp>
      <p:sp>
        <p:nvSpPr>
          <p:cNvPr id="571395" name="Rectangle 3"/>
          <p:cNvSpPr>
            <a:spLocks noGrp="1" noChangeArrowheads="1"/>
          </p:cNvSpPr>
          <p:nvPr>
            <p:ph type="body" idx="1"/>
          </p:nvPr>
        </p:nvSpPr>
        <p:spPr/>
        <p:txBody>
          <a:bodyPr/>
          <a:lstStyle/>
          <a:p>
            <a:r>
              <a:rPr lang="en-US" dirty="0"/>
              <a:t>NAFTA Debate (around 1992 US election)</a:t>
            </a:r>
          </a:p>
          <a:p>
            <a:pPr lvl="1"/>
            <a:r>
              <a:rPr lang="en-US" dirty="0"/>
              <a:t>Those in favor</a:t>
            </a:r>
          </a:p>
          <a:p>
            <a:pPr lvl="2"/>
            <a:r>
              <a:rPr lang="en-US" dirty="0"/>
              <a:t>Bush (Sr.) administration</a:t>
            </a:r>
          </a:p>
          <a:p>
            <a:pPr lvl="2"/>
            <a:r>
              <a:rPr lang="en-US" dirty="0"/>
              <a:t>Clinton (Bill) (but with reservations about labor and environment)</a:t>
            </a:r>
          </a:p>
          <a:p>
            <a:pPr lvl="2"/>
            <a:r>
              <a:rPr lang="en-US" dirty="0"/>
              <a:t>Most of the business community</a:t>
            </a:r>
          </a:p>
          <a:p>
            <a:pPr lvl="2"/>
            <a:r>
              <a:rPr lang="en-US" dirty="0"/>
              <a:t>Most economists (Not all)</a:t>
            </a:r>
          </a:p>
          <a:p>
            <a:pPr lvl="2"/>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13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139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7139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713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A1BB4EE-DF8D-D043-9A1D-E7F3859E59D0}"/>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4F01E017-8BDA-5241-BD6E-0F837C97E868}"/>
              </a:ext>
            </a:extLst>
          </p:cNvPr>
          <p:cNvSpPr>
            <a:spLocks noGrp="1"/>
          </p:cNvSpPr>
          <p:nvPr>
            <p:ph type="sldNum" sz="quarter" idx="12"/>
          </p:nvPr>
        </p:nvSpPr>
        <p:spPr/>
        <p:txBody>
          <a:bodyPr/>
          <a:lstStyle/>
          <a:p>
            <a:fld id="{04FBE729-68BC-124E-93D5-51325DCE5D15}" type="slidenum">
              <a:rPr lang="en-US" smtClean="0"/>
              <a:pPr/>
              <a:t>6</a:t>
            </a:fld>
            <a:endParaRPr lang="en-US"/>
          </a:p>
        </p:txBody>
      </p:sp>
      <p:pic>
        <p:nvPicPr>
          <p:cNvPr id="2" name="Picture 1">
            <a:extLst>
              <a:ext uri="{FF2B5EF4-FFF2-40B4-BE49-F238E27FC236}">
                <a16:creationId xmlns:a16="http://schemas.microsoft.com/office/drawing/2014/main" id="{18FCE987-2958-6843-BB4B-185024C4BD21}"/>
              </a:ext>
            </a:extLst>
          </p:cNvPr>
          <p:cNvPicPr>
            <a:picLocks noChangeAspect="1"/>
          </p:cNvPicPr>
          <p:nvPr/>
        </p:nvPicPr>
        <p:blipFill>
          <a:blip r:embed="rId2"/>
          <a:stretch>
            <a:fillRect/>
          </a:stretch>
        </p:blipFill>
        <p:spPr>
          <a:xfrm>
            <a:off x="1947256" y="0"/>
            <a:ext cx="5249487" cy="6858000"/>
          </a:xfrm>
          <a:prstGeom prst="rect">
            <a:avLst/>
          </a:prstGeom>
        </p:spPr>
      </p:pic>
    </p:spTree>
    <p:extLst>
      <p:ext uri="{BB962C8B-B14F-4D97-AF65-F5344CB8AC3E}">
        <p14:creationId xmlns:p14="http://schemas.microsoft.com/office/powerpoint/2010/main" val="33561330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463D0FFC-1025-5B49-B8CA-5469EF4140AA}" type="slidenum">
              <a:rPr lang="en-US"/>
              <a:pPr/>
              <a:t>60</a:t>
            </a:fld>
            <a:endParaRPr lang="en-US"/>
          </a:p>
        </p:txBody>
      </p:sp>
      <p:sp>
        <p:nvSpPr>
          <p:cNvPr id="513026" name="Rectangle 2"/>
          <p:cNvSpPr>
            <a:spLocks noGrp="1" noChangeArrowheads="1"/>
          </p:cNvSpPr>
          <p:nvPr>
            <p:ph type="title"/>
          </p:nvPr>
        </p:nvSpPr>
        <p:spPr/>
        <p:txBody>
          <a:bodyPr/>
          <a:lstStyle/>
          <a:p>
            <a:r>
              <a:rPr lang="en-US"/>
              <a:t>NAFTA - History</a:t>
            </a:r>
          </a:p>
        </p:txBody>
      </p:sp>
      <p:sp>
        <p:nvSpPr>
          <p:cNvPr id="513027" name="Rectangle 3"/>
          <p:cNvSpPr>
            <a:spLocks noGrp="1" noChangeArrowheads="1"/>
          </p:cNvSpPr>
          <p:nvPr>
            <p:ph type="body" idx="1"/>
          </p:nvPr>
        </p:nvSpPr>
        <p:spPr/>
        <p:txBody>
          <a:bodyPr/>
          <a:lstStyle/>
          <a:p>
            <a:r>
              <a:rPr lang="en-US"/>
              <a:t>After Clinton won election</a:t>
            </a:r>
          </a:p>
          <a:p>
            <a:pPr lvl="1"/>
            <a:r>
              <a:rPr lang="en-US"/>
              <a:t>Clinton negotiated Side Agreements on Labor and Environment</a:t>
            </a:r>
          </a:p>
          <a:p>
            <a:pPr lvl="1"/>
            <a:r>
              <a:rPr lang="en-US"/>
              <a:t>NAFTA was approved (</a:t>
            </a:r>
            <a:r>
              <a:rPr lang="en-US" u="sng"/>
              <a:t>very</a:t>
            </a:r>
            <a:r>
              <a:rPr lang="en-US"/>
              <a:t> narrowly) by Congress Nov 1993</a:t>
            </a:r>
          </a:p>
        </p:txBody>
      </p:sp>
      <p:pic>
        <p:nvPicPr>
          <p:cNvPr id="6" name="Picture 5"/>
          <p:cNvPicPr>
            <a:picLocks noChangeAspect="1"/>
          </p:cNvPicPr>
          <p:nvPr/>
        </p:nvPicPr>
        <p:blipFill>
          <a:blip r:embed="rId2"/>
          <a:stretch>
            <a:fillRect/>
          </a:stretch>
        </p:blipFill>
        <p:spPr>
          <a:xfrm>
            <a:off x="0" y="4064807"/>
            <a:ext cx="9144000" cy="2268000"/>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3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30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30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7" grpId="0" uiExpand="1"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200E2098-B412-DD47-9684-B7B336427A07}" type="slidenum">
              <a:rPr lang="en-US"/>
              <a:pPr/>
              <a:t>61</a:t>
            </a:fld>
            <a:endParaRPr lang="en-US"/>
          </a:p>
        </p:txBody>
      </p:sp>
      <p:sp>
        <p:nvSpPr>
          <p:cNvPr id="562178" name="Rectangle 2"/>
          <p:cNvSpPr>
            <a:spLocks noGrp="1" noChangeArrowheads="1"/>
          </p:cNvSpPr>
          <p:nvPr>
            <p:ph type="title"/>
          </p:nvPr>
        </p:nvSpPr>
        <p:spPr/>
        <p:txBody>
          <a:bodyPr/>
          <a:lstStyle/>
          <a:p>
            <a:r>
              <a:rPr lang="en-US"/>
              <a:t>NAFTA - History</a:t>
            </a:r>
          </a:p>
        </p:txBody>
      </p:sp>
      <p:sp>
        <p:nvSpPr>
          <p:cNvPr id="562179" name="Rectangle 3"/>
          <p:cNvSpPr>
            <a:spLocks noGrp="1" noChangeArrowheads="1"/>
          </p:cNvSpPr>
          <p:nvPr>
            <p:ph type="body" idx="1"/>
          </p:nvPr>
        </p:nvSpPr>
        <p:spPr/>
        <p:txBody>
          <a:bodyPr/>
          <a:lstStyle/>
          <a:p>
            <a:r>
              <a:rPr lang="en-US"/>
              <a:t>Jan 1, 1994:  NAFTA took effect</a:t>
            </a:r>
          </a:p>
          <a:p>
            <a:r>
              <a:rPr lang="en-US"/>
              <a:t>What happened?</a:t>
            </a:r>
          </a:p>
          <a:p>
            <a:pPr lvl="1"/>
            <a:r>
              <a:rPr lang="en-US"/>
              <a:t>Not much, at first</a:t>
            </a:r>
          </a:p>
          <a:p>
            <a:pPr lvl="1"/>
            <a:r>
              <a:rPr lang="en-US"/>
              <a:t>Then, almost a year later, the “Peso Crisis”</a:t>
            </a:r>
          </a:p>
          <a:p>
            <a:pPr>
              <a:buFontTx/>
              <a:buNone/>
            </a:pP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2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2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2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21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79"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2B492E9F-B489-D84C-B785-37E140821C8A}" type="slidenum">
              <a:rPr lang="en-US"/>
              <a:pPr/>
              <a:t>62</a:t>
            </a:fld>
            <a:endParaRPr lang="en-US"/>
          </a:p>
        </p:txBody>
      </p:sp>
      <p:sp>
        <p:nvSpPr>
          <p:cNvPr id="510978" name="Rectangle 2"/>
          <p:cNvSpPr>
            <a:spLocks noGrp="1" noChangeArrowheads="1"/>
          </p:cNvSpPr>
          <p:nvPr>
            <p:ph type="title"/>
          </p:nvPr>
        </p:nvSpPr>
        <p:spPr/>
        <p:txBody>
          <a:bodyPr/>
          <a:lstStyle/>
          <a:p>
            <a:r>
              <a:rPr lang="en-US"/>
              <a:t>NAFTA - History</a:t>
            </a:r>
          </a:p>
        </p:txBody>
      </p:sp>
      <p:sp>
        <p:nvSpPr>
          <p:cNvPr id="510979" name="Rectangle 3"/>
          <p:cNvSpPr>
            <a:spLocks noGrp="1" noChangeArrowheads="1"/>
          </p:cNvSpPr>
          <p:nvPr>
            <p:ph type="body" idx="1"/>
          </p:nvPr>
        </p:nvSpPr>
        <p:spPr/>
        <p:txBody>
          <a:bodyPr/>
          <a:lstStyle/>
          <a:p>
            <a:pPr>
              <a:lnSpc>
                <a:spcPct val="90000"/>
              </a:lnSpc>
            </a:pPr>
            <a:r>
              <a:rPr lang="en-US" dirty="0"/>
              <a:t>Peso Crisis (also called “Tequila Crisis”)</a:t>
            </a:r>
          </a:p>
          <a:p>
            <a:pPr lvl="1">
              <a:lnSpc>
                <a:spcPct val="90000"/>
              </a:lnSpc>
            </a:pPr>
            <a:r>
              <a:rPr lang="en-US" dirty="0"/>
              <a:t>Mexico’s exchange rate had been pegged</a:t>
            </a:r>
          </a:p>
          <a:p>
            <a:pPr lvl="1">
              <a:lnSpc>
                <a:spcPct val="90000"/>
              </a:lnSpc>
            </a:pPr>
            <a:r>
              <a:rPr lang="en-US" dirty="0"/>
              <a:t>Resisted depreciation during 1994 due to Mexican presidential election in late ‘94</a:t>
            </a:r>
          </a:p>
          <a:p>
            <a:pPr lvl="2">
              <a:lnSpc>
                <a:spcPct val="90000"/>
              </a:lnSpc>
            </a:pPr>
            <a:r>
              <a:rPr lang="en-US" dirty="0"/>
              <a:t>Two assassinations in also 1994 disrupted Mexico</a:t>
            </a:r>
          </a:p>
          <a:p>
            <a:pPr lvl="1">
              <a:lnSpc>
                <a:spcPct val="90000"/>
              </a:lnSpc>
            </a:pPr>
            <a:r>
              <a:rPr lang="en-US" dirty="0"/>
              <a:t>Late 1994 (after Mexican election) </a:t>
            </a:r>
          </a:p>
          <a:p>
            <a:pPr lvl="2">
              <a:lnSpc>
                <a:spcPct val="90000"/>
              </a:lnSpc>
            </a:pPr>
            <a:r>
              <a:rPr lang="en-US" dirty="0"/>
              <a:t>Crisis hit</a:t>
            </a:r>
          </a:p>
          <a:p>
            <a:pPr lvl="2">
              <a:lnSpc>
                <a:spcPct val="90000"/>
              </a:lnSpc>
            </a:pPr>
            <a:r>
              <a:rPr lang="en-US" dirty="0"/>
              <a:t>Peso devalued</a:t>
            </a:r>
          </a:p>
          <a:p>
            <a:pPr lvl="1">
              <a:lnSpc>
                <a:spcPct val="90000"/>
              </a:lnSpc>
            </a:pPr>
            <a:r>
              <a:rPr lang="en-US" dirty="0"/>
              <a:t>Devaluation had devastating effects on the Mexican economy</a:t>
            </a:r>
          </a:p>
          <a:p>
            <a:pPr>
              <a:lnSpc>
                <a:spcPct val="90000"/>
              </a:lnSpc>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09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09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09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09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09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09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09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09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77891EAE-6F77-4C49-BADC-49E8A93DE2B3}" type="slidenum">
              <a:rPr lang="en-US"/>
              <a:pPr/>
              <a:t>63</a:t>
            </a:fld>
            <a:endParaRPr lang="en-US"/>
          </a:p>
        </p:txBody>
      </p:sp>
      <p:sp>
        <p:nvSpPr>
          <p:cNvPr id="65538" name="Rectangle 2"/>
          <p:cNvSpPr>
            <a:spLocks noGrp="1" noChangeArrowheads="1"/>
          </p:cNvSpPr>
          <p:nvPr>
            <p:ph type="title"/>
          </p:nvPr>
        </p:nvSpPr>
        <p:spPr/>
        <p:txBody>
          <a:bodyPr/>
          <a:lstStyle/>
          <a:p>
            <a:r>
              <a:rPr lang="en-US" sz="4000"/>
              <a:t>Outline: Preferential Trading Arrangements and the NAFTA</a:t>
            </a:r>
          </a:p>
        </p:txBody>
      </p:sp>
      <p:sp>
        <p:nvSpPr>
          <p:cNvPr id="65539" name="Rectangle 3"/>
          <p:cNvSpPr>
            <a:spLocks noGrp="1" noChangeArrowheads="1"/>
          </p:cNvSpPr>
          <p:nvPr>
            <p:ph type="body" idx="1"/>
          </p:nvPr>
        </p:nvSpPr>
        <p:spPr>
          <a:xfrm>
            <a:off x="457200" y="1600200"/>
            <a:ext cx="8229600" cy="4724400"/>
          </a:xfrm>
        </p:spPr>
        <p:txBody>
          <a:bodyPr/>
          <a:lstStyle/>
          <a:p>
            <a:pPr>
              <a:lnSpc>
                <a:spcPct val="80000"/>
              </a:lnSpc>
            </a:pPr>
            <a:r>
              <a:rPr lang="en-US" sz="2400" dirty="0">
                <a:solidFill>
                  <a:srgbClr val="BFBFBF"/>
                </a:solidFill>
              </a:rPr>
              <a:t>What Are PTAs?</a:t>
            </a:r>
          </a:p>
          <a:p>
            <a:pPr>
              <a:lnSpc>
                <a:spcPct val="80000"/>
              </a:lnSpc>
            </a:pPr>
            <a:r>
              <a:rPr lang="en-US" sz="2400" dirty="0">
                <a:solidFill>
                  <a:srgbClr val="BFBFBF"/>
                </a:solidFill>
              </a:rPr>
              <a:t>Examples</a:t>
            </a:r>
          </a:p>
          <a:p>
            <a:pPr lvl="1">
              <a:lnSpc>
                <a:spcPct val="80000"/>
              </a:lnSpc>
            </a:pPr>
            <a:r>
              <a:rPr lang="en-US" sz="2000" dirty="0">
                <a:solidFill>
                  <a:srgbClr val="BFBFBF"/>
                </a:solidFill>
              </a:rPr>
              <a:t>European Union (EU)</a:t>
            </a:r>
          </a:p>
          <a:p>
            <a:pPr lvl="1">
              <a:lnSpc>
                <a:spcPct val="80000"/>
              </a:lnSpc>
            </a:pPr>
            <a:r>
              <a:rPr lang="en-US" sz="2000" dirty="0">
                <a:solidFill>
                  <a:srgbClr val="BFBFBF"/>
                </a:solidFill>
              </a:rPr>
              <a:t>North American Free Trade Agreement (NAFTA)</a:t>
            </a:r>
          </a:p>
          <a:p>
            <a:pPr>
              <a:lnSpc>
                <a:spcPct val="80000"/>
              </a:lnSpc>
            </a:pPr>
            <a:r>
              <a:rPr lang="en-US" sz="2400" dirty="0">
                <a:solidFill>
                  <a:srgbClr val="BFBFBF"/>
                </a:solidFill>
              </a:rPr>
              <a:t>Effects of PTAs</a:t>
            </a:r>
          </a:p>
          <a:p>
            <a:pPr lvl="1">
              <a:lnSpc>
                <a:spcPct val="80000"/>
              </a:lnSpc>
            </a:pPr>
            <a:r>
              <a:rPr lang="en-US" sz="2000" dirty="0">
                <a:solidFill>
                  <a:srgbClr val="BFBFBF"/>
                </a:solidFill>
              </a:rPr>
              <a:t>Not the Same as Free Trade</a:t>
            </a:r>
          </a:p>
          <a:p>
            <a:pPr lvl="2">
              <a:lnSpc>
                <a:spcPct val="80000"/>
              </a:lnSpc>
            </a:pPr>
            <a:r>
              <a:rPr lang="en-US" sz="1800" dirty="0">
                <a:solidFill>
                  <a:srgbClr val="BFBFBF"/>
                </a:solidFill>
              </a:rPr>
              <a:t>Trade Creation</a:t>
            </a:r>
          </a:p>
          <a:p>
            <a:pPr lvl="2">
              <a:lnSpc>
                <a:spcPct val="80000"/>
              </a:lnSpc>
            </a:pPr>
            <a:r>
              <a:rPr lang="en-US" sz="1800" dirty="0">
                <a:solidFill>
                  <a:srgbClr val="BFBFBF"/>
                </a:solidFill>
              </a:rPr>
              <a:t>Trade Diversion</a:t>
            </a:r>
          </a:p>
          <a:p>
            <a:pPr lvl="1">
              <a:lnSpc>
                <a:spcPct val="80000"/>
              </a:lnSpc>
            </a:pPr>
            <a:r>
              <a:rPr lang="en-US" sz="2000" dirty="0">
                <a:solidFill>
                  <a:srgbClr val="BFBFBF"/>
                </a:solidFill>
              </a:rPr>
              <a:t>Market Diagram Illustration</a:t>
            </a:r>
          </a:p>
          <a:p>
            <a:pPr>
              <a:lnSpc>
                <a:spcPct val="80000"/>
              </a:lnSpc>
            </a:pPr>
            <a:r>
              <a:rPr lang="en-US" sz="2400" dirty="0"/>
              <a:t>NAFTA</a:t>
            </a:r>
          </a:p>
          <a:p>
            <a:pPr lvl="1">
              <a:lnSpc>
                <a:spcPct val="80000"/>
              </a:lnSpc>
            </a:pPr>
            <a:r>
              <a:rPr lang="en-US" sz="2000" dirty="0">
                <a:solidFill>
                  <a:srgbClr val="BFBFBF"/>
                </a:solidFill>
              </a:rPr>
              <a:t>History</a:t>
            </a:r>
          </a:p>
          <a:p>
            <a:pPr lvl="1">
              <a:lnSpc>
                <a:spcPct val="80000"/>
              </a:lnSpc>
            </a:pPr>
            <a:r>
              <a:rPr lang="en-US" sz="2000" dirty="0"/>
              <a:t>Analysis</a:t>
            </a:r>
          </a:p>
          <a:p>
            <a:pPr lvl="1">
              <a:lnSpc>
                <a:spcPct val="80000"/>
              </a:lnSpc>
            </a:pPr>
            <a:r>
              <a:rPr lang="en-US" sz="2000" dirty="0">
                <a:solidFill>
                  <a:srgbClr val="BFBFBF"/>
                </a:solidFill>
              </a:rPr>
              <a:t>What Happened?</a:t>
            </a:r>
          </a:p>
          <a:p>
            <a:pPr>
              <a:lnSpc>
                <a:spcPct val="80000"/>
              </a:lnSpc>
            </a:pPr>
            <a:r>
              <a:rPr lang="en-US" sz="2400" dirty="0">
                <a:solidFill>
                  <a:schemeClr val="bg1">
                    <a:lumMod val="75000"/>
                  </a:schemeClr>
                </a:solidFill>
              </a:rPr>
              <a:t>NAFTA Renegotiation and USMCA</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353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23704516-1BE4-8D4E-9472-9948204119B7}" type="slidenum">
              <a:rPr lang="en-US"/>
              <a:pPr/>
              <a:t>64</a:t>
            </a:fld>
            <a:endParaRPr lang="en-US"/>
          </a:p>
        </p:txBody>
      </p:sp>
      <p:sp>
        <p:nvSpPr>
          <p:cNvPr id="514050" name="Rectangle 2"/>
          <p:cNvSpPr>
            <a:spLocks noGrp="1" noChangeArrowheads="1"/>
          </p:cNvSpPr>
          <p:nvPr>
            <p:ph type="title"/>
          </p:nvPr>
        </p:nvSpPr>
        <p:spPr/>
        <p:txBody>
          <a:bodyPr/>
          <a:lstStyle/>
          <a:p>
            <a:r>
              <a:rPr lang="en-US"/>
              <a:t>NAFTA - Analysis</a:t>
            </a:r>
          </a:p>
        </p:txBody>
      </p:sp>
      <p:sp>
        <p:nvSpPr>
          <p:cNvPr id="514051" name="Rectangle 3"/>
          <p:cNvSpPr>
            <a:spLocks noGrp="1" noChangeArrowheads="1"/>
          </p:cNvSpPr>
          <p:nvPr>
            <p:ph type="body" idx="1"/>
          </p:nvPr>
        </p:nvSpPr>
        <p:spPr/>
        <p:txBody>
          <a:bodyPr/>
          <a:lstStyle/>
          <a:p>
            <a:r>
              <a:rPr lang="en-US" dirty="0"/>
              <a:t>Before NAFTA</a:t>
            </a:r>
          </a:p>
          <a:p>
            <a:pPr lvl="1"/>
            <a:r>
              <a:rPr lang="en-US" dirty="0"/>
              <a:t>Many studies examined likely effects</a:t>
            </a:r>
          </a:p>
          <a:p>
            <a:pPr lvl="1"/>
            <a:r>
              <a:rPr lang="en-US" dirty="0"/>
              <a:t>Some, from both sides of the debate, used spurious analysis to support their views</a:t>
            </a:r>
          </a:p>
          <a:p>
            <a:pPr lvl="2"/>
            <a:r>
              <a:rPr lang="en-US" dirty="0"/>
              <a:t>Example:  All imports from Mexico are viewed as costing jobs</a:t>
            </a:r>
          </a:p>
          <a:p>
            <a:pPr lvl="2"/>
            <a:r>
              <a:rPr lang="en-US" dirty="0"/>
              <a:t>On the positive side, advocates of NAFTA did the same with US exports, presumed to rise a lot because of Mexico’s high tariffs</a:t>
            </a:r>
          </a:p>
          <a:p>
            <a:pPr lvl="2"/>
            <a:r>
              <a:rPr lang="en-US" dirty="0"/>
              <a:t>Brown reading notes one study that overstated the benefits and understated the costs</a:t>
            </a:r>
          </a:p>
          <a:p>
            <a:pPr lvl="1"/>
            <a:endParaRPr lang="en-US"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0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40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40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40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40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40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1"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00368A28-8701-F94B-9AA9-02881966E2E5}" type="slidenum">
              <a:rPr lang="en-US"/>
              <a:pPr/>
              <a:t>65</a:t>
            </a:fld>
            <a:endParaRPr lang="en-US"/>
          </a:p>
        </p:txBody>
      </p:sp>
      <p:sp>
        <p:nvSpPr>
          <p:cNvPr id="540674" name="Rectangle 2"/>
          <p:cNvSpPr>
            <a:spLocks noGrp="1" noChangeArrowheads="1"/>
          </p:cNvSpPr>
          <p:nvPr>
            <p:ph type="title"/>
          </p:nvPr>
        </p:nvSpPr>
        <p:spPr/>
        <p:txBody>
          <a:bodyPr/>
          <a:lstStyle/>
          <a:p>
            <a:r>
              <a:rPr lang="en-US"/>
              <a:t>NAFTA - Analysis</a:t>
            </a:r>
          </a:p>
        </p:txBody>
      </p:sp>
      <p:sp>
        <p:nvSpPr>
          <p:cNvPr id="540675" name="Rectangle 3"/>
          <p:cNvSpPr>
            <a:spLocks noGrp="1" noChangeArrowheads="1"/>
          </p:cNvSpPr>
          <p:nvPr>
            <p:ph type="body" idx="1"/>
          </p:nvPr>
        </p:nvSpPr>
        <p:spPr/>
        <p:txBody>
          <a:bodyPr/>
          <a:lstStyle/>
          <a:p>
            <a:r>
              <a:rPr lang="en-US"/>
              <a:t>Before NAFTA</a:t>
            </a:r>
          </a:p>
          <a:p>
            <a:pPr lvl="1">
              <a:buFontTx/>
              <a:buNone/>
            </a:pPr>
            <a:r>
              <a:rPr lang="en-US"/>
              <a:t>Best academic studies (including “Michigan Model”) predicted</a:t>
            </a:r>
          </a:p>
          <a:p>
            <a:pPr lvl="2"/>
            <a:r>
              <a:rPr lang="en-US"/>
              <a:t>Positive, but very small, benefit to the US</a:t>
            </a:r>
          </a:p>
          <a:p>
            <a:pPr lvl="2"/>
            <a:r>
              <a:rPr lang="en-US"/>
              <a:t>Negligible disruption of US labor markets</a:t>
            </a:r>
          </a:p>
          <a:p>
            <a:pPr lvl="2"/>
            <a:r>
              <a:rPr lang="en-US"/>
              <a:t>Positive, somewhat larger, benefit to Mexico</a:t>
            </a:r>
          </a:p>
          <a:p>
            <a:pPr lvl="2"/>
            <a:r>
              <a:rPr lang="en-US"/>
              <a:t>Significant disruption in some Mexican markets</a:t>
            </a:r>
          </a:p>
          <a:p>
            <a:pPr lvl="1"/>
            <a:r>
              <a:rPr lang="en-US"/>
              <a:t>Nobody predicted Peso Crisis</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0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0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0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0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0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06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0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uiExpand="1"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1B1D478B-C51C-D043-B4E1-7811A41C99BF}" type="slidenum">
              <a:rPr lang="en-US"/>
              <a:pPr/>
              <a:t>66</a:t>
            </a:fld>
            <a:endParaRPr lang="en-US"/>
          </a:p>
        </p:txBody>
      </p:sp>
      <p:sp>
        <p:nvSpPr>
          <p:cNvPr id="515074" name="Rectangle 2"/>
          <p:cNvSpPr>
            <a:spLocks noGrp="1" noChangeArrowheads="1"/>
          </p:cNvSpPr>
          <p:nvPr>
            <p:ph type="title"/>
          </p:nvPr>
        </p:nvSpPr>
        <p:spPr/>
        <p:txBody>
          <a:bodyPr/>
          <a:lstStyle/>
          <a:p>
            <a:r>
              <a:rPr lang="en-US"/>
              <a:t>NAFTA - Analysis</a:t>
            </a:r>
          </a:p>
        </p:txBody>
      </p:sp>
      <p:sp>
        <p:nvSpPr>
          <p:cNvPr id="515075" name="Rectangle 3"/>
          <p:cNvSpPr>
            <a:spLocks noGrp="1" noChangeArrowheads="1"/>
          </p:cNvSpPr>
          <p:nvPr>
            <p:ph type="body" idx="1"/>
          </p:nvPr>
        </p:nvSpPr>
        <p:spPr/>
        <p:txBody>
          <a:bodyPr/>
          <a:lstStyle/>
          <a:p>
            <a:r>
              <a:rPr lang="en-US" dirty="0"/>
              <a:t>Reasons for small predicted effects on US</a:t>
            </a:r>
          </a:p>
          <a:p>
            <a:pPr lvl="1"/>
            <a:r>
              <a:rPr lang="en-US" dirty="0"/>
              <a:t>US MFN tariffs were already very low</a:t>
            </a:r>
          </a:p>
          <a:p>
            <a:pPr lvl="1"/>
            <a:r>
              <a:rPr lang="en-US" dirty="0"/>
              <a:t>Much trade with Mexico was already at even lower tariffs, under </a:t>
            </a:r>
            <a:r>
              <a:rPr lang="en-US" dirty="0" err="1"/>
              <a:t>Maquiladora</a:t>
            </a:r>
            <a:r>
              <a:rPr lang="en-US" dirty="0"/>
              <a:t> system</a:t>
            </a:r>
          </a:p>
          <a:p>
            <a:pPr lvl="1"/>
            <a:r>
              <a:rPr lang="en-US" dirty="0"/>
              <a:t>US trade with Mexico was big, but not all that big, compared to size of US economy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5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5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5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5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507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AEADDB00-4AA7-DB4F-8B71-2773FF0AA8EF}" type="slidenum">
              <a:rPr lang="en-US"/>
              <a:pPr/>
              <a:t>67</a:t>
            </a:fld>
            <a:endParaRPr lang="en-US"/>
          </a:p>
        </p:txBody>
      </p:sp>
      <p:sp>
        <p:nvSpPr>
          <p:cNvPr id="516098" name="Rectangle 2"/>
          <p:cNvSpPr>
            <a:spLocks noGrp="1" noChangeArrowheads="1"/>
          </p:cNvSpPr>
          <p:nvPr>
            <p:ph type="title"/>
          </p:nvPr>
        </p:nvSpPr>
        <p:spPr/>
        <p:txBody>
          <a:bodyPr/>
          <a:lstStyle/>
          <a:p>
            <a:r>
              <a:rPr lang="en-US"/>
              <a:t>NAFTA - Analysis</a:t>
            </a:r>
          </a:p>
        </p:txBody>
      </p:sp>
      <p:sp>
        <p:nvSpPr>
          <p:cNvPr id="516099" name="Rectangle 3"/>
          <p:cNvSpPr>
            <a:spLocks noGrp="1" noChangeArrowheads="1"/>
          </p:cNvSpPr>
          <p:nvPr>
            <p:ph type="body" idx="1"/>
          </p:nvPr>
        </p:nvSpPr>
        <p:spPr/>
        <p:txBody>
          <a:bodyPr/>
          <a:lstStyle/>
          <a:p>
            <a:pPr>
              <a:lnSpc>
                <a:spcPct val="90000"/>
              </a:lnSpc>
            </a:pPr>
            <a:r>
              <a:rPr lang="en-US" dirty="0"/>
              <a:t>The issue that raised concern</a:t>
            </a:r>
          </a:p>
          <a:p>
            <a:pPr lvl="1">
              <a:lnSpc>
                <a:spcPct val="90000"/>
              </a:lnSpc>
            </a:pPr>
            <a:r>
              <a:rPr lang="en-US" dirty="0"/>
              <a:t>Mexican wages were only about 1/10 of US wages</a:t>
            </a:r>
          </a:p>
          <a:p>
            <a:pPr lvl="1">
              <a:lnSpc>
                <a:spcPct val="90000"/>
              </a:lnSpc>
            </a:pPr>
            <a:r>
              <a:rPr lang="en-US" dirty="0"/>
              <a:t>Seemed obvious to many (e.g., Ross Perot) that employers would move to Mexico</a:t>
            </a:r>
          </a:p>
          <a:p>
            <a:pPr>
              <a:lnSpc>
                <a:spcPct val="90000"/>
              </a:lnSpc>
            </a:pPr>
            <a:r>
              <a:rPr lang="en-US" dirty="0"/>
              <a:t>Answer</a:t>
            </a:r>
          </a:p>
          <a:p>
            <a:pPr lvl="1">
              <a:lnSpc>
                <a:spcPct val="90000"/>
              </a:lnSpc>
            </a:pPr>
            <a:r>
              <a:rPr lang="en-US" dirty="0"/>
              <a:t>Mexican wages were low for a reason:  low productivity</a:t>
            </a:r>
          </a:p>
          <a:p>
            <a:pPr lvl="1">
              <a:lnSpc>
                <a:spcPct val="90000"/>
              </a:lnSpc>
            </a:pPr>
            <a:r>
              <a:rPr lang="en-US" dirty="0"/>
              <a:t>If this had not been true, jobs would already have moved, given our already low tariffs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6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6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609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609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609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60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77891EAE-6F77-4C49-BADC-49E8A93DE2B3}" type="slidenum">
              <a:rPr lang="en-US"/>
              <a:pPr/>
              <a:t>68</a:t>
            </a:fld>
            <a:endParaRPr lang="en-US"/>
          </a:p>
        </p:txBody>
      </p:sp>
      <p:sp>
        <p:nvSpPr>
          <p:cNvPr id="65538" name="Rectangle 2"/>
          <p:cNvSpPr>
            <a:spLocks noGrp="1" noChangeArrowheads="1"/>
          </p:cNvSpPr>
          <p:nvPr>
            <p:ph type="title"/>
          </p:nvPr>
        </p:nvSpPr>
        <p:spPr/>
        <p:txBody>
          <a:bodyPr/>
          <a:lstStyle/>
          <a:p>
            <a:r>
              <a:rPr lang="en-US" sz="4000"/>
              <a:t>Outline: Preferential Trading Arrangements and the NAFTA</a:t>
            </a:r>
          </a:p>
        </p:txBody>
      </p:sp>
      <p:sp>
        <p:nvSpPr>
          <p:cNvPr id="65539" name="Rectangle 3"/>
          <p:cNvSpPr>
            <a:spLocks noGrp="1" noChangeArrowheads="1"/>
          </p:cNvSpPr>
          <p:nvPr>
            <p:ph type="body" idx="1"/>
          </p:nvPr>
        </p:nvSpPr>
        <p:spPr>
          <a:xfrm>
            <a:off x="457200" y="1600200"/>
            <a:ext cx="8229600" cy="4724400"/>
          </a:xfrm>
        </p:spPr>
        <p:txBody>
          <a:bodyPr/>
          <a:lstStyle/>
          <a:p>
            <a:pPr>
              <a:lnSpc>
                <a:spcPct val="80000"/>
              </a:lnSpc>
            </a:pPr>
            <a:r>
              <a:rPr lang="en-US" sz="2400" dirty="0">
                <a:solidFill>
                  <a:srgbClr val="BFBFBF"/>
                </a:solidFill>
              </a:rPr>
              <a:t>What Are PTAs?</a:t>
            </a:r>
          </a:p>
          <a:p>
            <a:pPr>
              <a:lnSpc>
                <a:spcPct val="80000"/>
              </a:lnSpc>
            </a:pPr>
            <a:r>
              <a:rPr lang="en-US" sz="2400" dirty="0">
                <a:solidFill>
                  <a:srgbClr val="BFBFBF"/>
                </a:solidFill>
              </a:rPr>
              <a:t>Examples</a:t>
            </a:r>
          </a:p>
          <a:p>
            <a:pPr lvl="1">
              <a:lnSpc>
                <a:spcPct val="80000"/>
              </a:lnSpc>
            </a:pPr>
            <a:r>
              <a:rPr lang="en-US" sz="2000" dirty="0">
                <a:solidFill>
                  <a:srgbClr val="BFBFBF"/>
                </a:solidFill>
              </a:rPr>
              <a:t>European Union (EU)</a:t>
            </a:r>
          </a:p>
          <a:p>
            <a:pPr lvl="1">
              <a:lnSpc>
                <a:spcPct val="80000"/>
              </a:lnSpc>
            </a:pPr>
            <a:r>
              <a:rPr lang="en-US" sz="2000" dirty="0">
                <a:solidFill>
                  <a:srgbClr val="BFBFBF"/>
                </a:solidFill>
              </a:rPr>
              <a:t>North American Free Trade Agreement (NAFTA)</a:t>
            </a:r>
          </a:p>
          <a:p>
            <a:pPr>
              <a:lnSpc>
                <a:spcPct val="80000"/>
              </a:lnSpc>
            </a:pPr>
            <a:r>
              <a:rPr lang="en-US" sz="2400" dirty="0">
                <a:solidFill>
                  <a:srgbClr val="BFBFBF"/>
                </a:solidFill>
              </a:rPr>
              <a:t>Effects of PTAs</a:t>
            </a:r>
          </a:p>
          <a:p>
            <a:pPr lvl="1">
              <a:lnSpc>
                <a:spcPct val="80000"/>
              </a:lnSpc>
            </a:pPr>
            <a:r>
              <a:rPr lang="en-US" sz="2000" dirty="0">
                <a:solidFill>
                  <a:srgbClr val="BFBFBF"/>
                </a:solidFill>
              </a:rPr>
              <a:t>Not the Same as Free Trade</a:t>
            </a:r>
          </a:p>
          <a:p>
            <a:pPr lvl="2">
              <a:lnSpc>
                <a:spcPct val="80000"/>
              </a:lnSpc>
            </a:pPr>
            <a:r>
              <a:rPr lang="en-US" sz="1800" dirty="0">
                <a:solidFill>
                  <a:srgbClr val="BFBFBF"/>
                </a:solidFill>
              </a:rPr>
              <a:t>Trade Creation</a:t>
            </a:r>
          </a:p>
          <a:p>
            <a:pPr lvl="2">
              <a:lnSpc>
                <a:spcPct val="80000"/>
              </a:lnSpc>
            </a:pPr>
            <a:r>
              <a:rPr lang="en-US" sz="1800" dirty="0">
                <a:solidFill>
                  <a:srgbClr val="BFBFBF"/>
                </a:solidFill>
              </a:rPr>
              <a:t>Trade Diversion</a:t>
            </a:r>
          </a:p>
          <a:p>
            <a:pPr lvl="1">
              <a:lnSpc>
                <a:spcPct val="80000"/>
              </a:lnSpc>
            </a:pPr>
            <a:r>
              <a:rPr lang="en-US" sz="2000" dirty="0">
                <a:solidFill>
                  <a:srgbClr val="BFBFBF"/>
                </a:solidFill>
              </a:rPr>
              <a:t>Market Diagram Illustration</a:t>
            </a:r>
          </a:p>
          <a:p>
            <a:pPr>
              <a:lnSpc>
                <a:spcPct val="80000"/>
              </a:lnSpc>
            </a:pPr>
            <a:r>
              <a:rPr lang="en-US" sz="2400" dirty="0"/>
              <a:t>NAFTA</a:t>
            </a:r>
          </a:p>
          <a:p>
            <a:pPr lvl="1">
              <a:lnSpc>
                <a:spcPct val="80000"/>
              </a:lnSpc>
            </a:pPr>
            <a:r>
              <a:rPr lang="en-US" sz="2000" dirty="0">
                <a:solidFill>
                  <a:srgbClr val="BFBFBF"/>
                </a:solidFill>
              </a:rPr>
              <a:t>History</a:t>
            </a:r>
          </a:p>
          <a:p>
            <a:pPr lvl="1">
              <a:lnSpc>
                <a:spcPct val="80000"/>
              </a:lnSpc>
            </a:pPr>
            <a:r>
              <a:rPr lang="en-US" sz="2000" dirty="0">
                <a:solidFill>
                  <a:srgbClr val="BFBFBF"/>
                </a:solidFill>
              </a:rPr>
              <a:t>Analysis</a:t>
            </a:r>
          </a:p>
          <a:p>
            <a:pPr lvl="1">
              <a:lnSpc>
                <a:spcPct val="80000"/>
              </a:lnSpc>
            </a:pPr>
            <a:r>
              <a:rPr lang="en-US" sz="2000" dirty="0"/>
              <a:t>What Happened?</a:t>
            </a:r>
          </a:p>
          <a:p>
            <a:pPr>
              <a:lnSpc>
                <a:spcPct val="80000"/>
              </a:lnSpc>
            </a:pPr>
            <a:r>
              <a:rPr lang="en-US" sz="2400" dirty="0">
                <a:solidFill>
                  <a:schemeClr val="bg1">
                    <a:lumMod val="75000"/>
                  </a:schemeClr>
                </a:solidFill>
              </a:rPr>
              <a:t>NAFTA Renegotiation and USMCA</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3537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Footer Placeholder 5"/>
          <p:cNvSpPr>
            <a:spLocks noGrp="1"/>
          </p:cNvSpPr>
          <p:nvPr>
            <p:ph type="ftr" sz="quarter" idx="11"/>
          </p:nvPr>
        </p:nvSpPr>
        <p:spPr/>
        <p:txBody>
          <a:bodyPr/>
          <a:lstStyle/>
          <a:p>
            <a:r>
              <a:rPr lang="en-US"/>
              <a:t>Econ 340, Deardorff, Lecture 18: PTAs</a:t>
            </a:r>
          </a:p>
        </p:txBody>
      </p:sp>
      <p:sp>
        <p:nvSpPr>
          <p:cNvPr id="194" name="Slide Number Placeholder 6"/>
          <p:cNvSpPr>
            <a:spLocks noGrp="1"/>
          </p:cNvSpPr>
          <p:nvPr>
            <p:ph type="sldNum" sz="quarter" idx="12"/>
          </p:nvPr>
        </p:nvSpPr>
        <p:spPr/>
        <p:txBody>
          <a:bodyPr/>
          <a:lstStyle/>
          <a:p>
            <a:fld id="{457CA8CA-EE39-7143-9ADB-E0442E1EAE9D}" type="slidenum">
              <a:rPr lang="en-US"/>
              <a:pPr/>
              <a:t>69</a:t>
            </a:fld>
            <a:endParaRPr lang="en-US"/>
          </a:p>
        </p:txBody>
      </p:sp>
      <p:grpSp>
        <p:nvGrpSpPr>
          <p:cNvPr id="517135" name="Group 15"/>
          <p:cNvGrpSpPr>
            <a:grpSpLocks noChangeAspect="1"/>
          </p:cNvGrpSpPr>
          <p:nvPr/>
        </p:nvGrpSpPr>
        <p:grpSpPr bwMode="auto">
          <a:xfrm>
            <a:off x="533400" y="1676400"/>
            <a:ext cx="8077200" cy="4549775"/>
            <a:chOff x="336" y="1056"/>
            <a:chExt cx="5088" cy="2866"/>
          </a:xfrm>
        </p:grpSpPr>
        <p:sp>
          <p:nvSpPr>
            <p:cNvPr id="517134" name="AutoShape 14"/>
            <p:cNvSpPr>
              <a:spLocks noChangeAspect="1" noChangeArrowheads="1" noTextEdit="1"/>
            </p:cNvSpPr>
            <p:nvPr/>
          </p:nvSpPr>
          <p:spPr bwMode="auto">
            <a:xfrm>
              <a:off x="336" y="1056"/>
              <a:ext cx="5088" cy="2866"/>
            </a:xfrm>
            <a:prstGeom prst="rect">
              <a:avLst/>
            </a:prstGeom>
            <a:noFill/>
            <a:ln w="9525">
              <a:noFill/>
              <a:miter lim="800000"/>
              <a:headEnd/>
              <a:tailEnd/>
            </a:ln>
          </p:spPr>
          <p:txBody>
            <a:bodyPr>
              <a:prstTxWarp prst="textNoShape">
                <a:avLst/>
              </a:prstTxWarp>
            </a:bodyPr>
            <a:lstStyle/>
            <a:p>
              <a:endParaRPr lang="en-US"/>
            </a:p>
          </p:txBody>
        </p:sp>
        <p:sp>
          <p:nvSpPr>
            <p:cNvPr id="517136" name="Rectangle 16"/>
            <p:cNvSpPr>
              <a:spLocks noChangeArrowheads="1"/>
            </p:cNvSpPr>
            <p:nvPr/>
          </p:nvSpPr>
          <p:spPr bwMode="auto">
            <a:xfrm>
              <a:off x="392" y="1112"/>
              <a:ext cx="4965" cy="2754"/>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517137" name="Rectangle 17"/>
            <p:cNvSpPr>
              <a:spLocks noChangeArrowheads="1"/>
            </p:cNvSpPr>
            <p:nvPr/>
          </p:nvSpPr>
          <p:spPr bwMode="auto">
            <a:xfrm>
              <a:off x="1302" y="2011"/>
              <a:ext cx="3955" cy="1067"/>
            </a:xfrm>
            <a:prstGeom prst="rect">
              <a:avLst/>
            </a:prstGeom>
            <a:solidFill>
              <a:srgbClr val="C0C0C0"/>
            </a:solidFill>
            <a:ln w="9525">
              <a:noFill/>
              <a:miter lim="800000"/>
              <a:headEnd/>
              <a:tailEnd/>
            </a:ln>
          </p:spPr>
          <p:txBody>
            <a:bodyPr>
              <a:prstTxWarp prst="textNoShape">
                <a:avLst/>
              </a:prstTxWarp>
            </a:bodyPr>
            <a:lstStyle/>
            <a:p>
              <a:endParaRPr lang="en-US"/>
            </a:p>
          </p:txBody>
        </p:sp>
        <p:sp>
          <p:nvSpPr>
            <p:cNvPr id="517138" name="Line 18"/>
            <p:cNvSpPr>
              <a:spLocks noChangeShapeType="1"/>
            </p:cNvSpPr>
            <p:nvPr/>
          </p:nvSpPr>
          <p:spPr bwMode="auto">
            <a:xfrm>
              <a:off x="1302" y="2867"/>
              <a:ext cx="3955"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17139" name="Line 19"/>
            <p:cNvSpPr>
              <a:spLocks noChangeShapeType="1"/>
            </p:cNvSpPr>
            <p:nvPr/>
          </p:nvSpPr>
          <p:spPr bwMode="auto">
            <a:xfrm>
              <a:off x="1302" y="2656"/>
              <a:ext cx="3955"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17140" name="Line 20"/>
            <p:cNvSpPr>
              <a:spLocks noChangeShapeType="1"/>
            </p:cNvSpPr>
            <p:nvPr/>
          </p:nvSpPr>
          <p:spPr bwMode="auto">
            <a:xfrm>
              <a:off x="1302" y="2433"/>
              <a:ext cx="3955"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17141" name="Line 21"/>
            <p:cNvSpPr>
              <a:spLocks noChangeShapeType="1"/>
            </p:cNvSpPr>
            <p:nvPr/>
          </p:nvSpPr>
          <p:spPr bwMode="auto">
            <a:xfrm>
              <a:off x="1302" y="2222"/>
              <a:ext cx="3955"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17142" name="Line 22"/>
            <p:cNvSpPr>
              <a:spLocks noChangeShapeType="1"/>
            </p:cNvSpPr>
            <p:nvPr/>
          </p:nvSpPr>
          <p:spPr bwMode="auto">
            <a:xfrm>
              <a:off x="1302" y="2011"/>
              <a:ext cx="3955"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17143" name="Rectangle 23"/>
            <p:cNvSpPr>
              <a:spLocks noChangeArrowheads="1"/>
            </p:cNvSpPr>
            <p:nvPr/>
          </p:nvSpPr>
          <p:spPr bwMode="auto">
            <a:xfrm>
              <a:off x="1302" y="2011"/>
              <a:ext cx="3955" cy="1067"/>
            </a:xfrm>
            <a:prstGeom prst="rect">
              <a:avLst/>
            </a:prstGeom>
            <a:noFill/>
            <a:ln w="17463">
              <a:solidFill>
                <a:srgbClr val="808080"/>
              </a:solidFill>
              <a:miter lim="800000"/>
              <a:headEnd/>
              <a:tailEnd/>
            </a:ln>
          </p:spPr>
          <p:txBody>
            <a:bodyPr>
              <a:prstTxWarp prst="textNoShape">
                <a:avLst/>
              </a:prstTxWarp>
            </a:bodyPr>
            <a:lstStyle/>
            <a:p>
              <a:endParaRPr lang="en-US"/>
            </a:p>
          </p:txBody>
        </p:sp>
        <p:sp>
          <p:nvSpPr>
            <p:cNvPr id="517144" name="Line 24"/>
            <p:cNvSpPr>
              <a:spLocks noChangeShapeType="1"/>
            </p:cNvSpPr>
            <p:nvPr/>
          </p:nvSpPr>
          <p:spPr bwMode="auto">
            <a:xfrm>
              <a:off x="1302" y="2011"/>
              <a:ext cx="1" cy="1067"/>
            </a:xfrm>
            <a:prstGeom prst="line">
              <a:avLst/>
            </a:prstGeom>
            <a:noFill/>
            <a:ln w="0">
              <a:solidFill>
                <a:srgbClr val="000000"/>
              </a:solidFill>
              <a:round/>
              <a:headEnd/>
              <a:tailEnd/>
            </a:ln>
          </p:spPr>
          <p:txBody>
            <a:bodyPr>
              <a:prstTxWarp prst="textNoShape">
                <a:avLst/>
              </a:prstTxWarp>
            </a:bodyPr>
            <a:lstStyle/>
            <a:p>
              <a:endParaRPr lang="en-US"/>
            </a:p>
          </p:txBody>
        </p:sp>
        <p:sp>
          <p:nvSpPr>
            <p:cNvPr id="517145" name="Line 25"/>
            <p:cNvSpPr>
              <a:spLocks noChangeShapeType="1"/>
            </p:cNvSpPr>
            <p:nvPr/>
          </p:nvSpPr>
          <p:spPr bwMode="auto">
            <a:xfrm>
              <a:off x="1258" y="3078"/>
              <a:ext cx="4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17146" name="Line 26"/>
            <p:cNvSpPr>
              <a:spLocks noChangeShapeType="1"/>
            </p:cNvSpPr>
            <p:nvPr/>
          </p:nvSpPr>
          <p:spPr bwMode="auto">
            <a:xfrm>
              <a:off x="1258" y="2867"/>
              <a:ext cx="4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17147" name="Line 27"/>
            <p:cNvSpPr>
              <a:spLocks noChangeShapeType="1"/>
            </p:cNvSpPr>
            <p:nvPr/>
          </p:nvSpPr>
          <p:spPr bwMode="auto">
            <a:xfrm>
              <a:off x="1258" y="2656"/>
              <a:ext cx="4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17148" name="Line 28"/>
            <p:cNvSpPr>
              <a:spLocks noChangeShapeType="1"/>
            </p:cNvSpPr>
            <p:nvPr/>
          </p:nvSpPr>
          <p:spPr bwMode="auto">
            <a:xfrm>
              <a:off x="1258" y="2433"/>
              <a:ext cx="4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17149" name="Line 29"/>
            <p:cNvSpPr>
              <a:spLocks noChangeShapeType="1"/>
            </p:cNvSpPr>
            <p:nvPr/>
          </p:nvSpPr>
          <p:spPr bwMode="auto">
            <a:xfrm>
              <a:off x="1258" y="2222"/>
              <a:ext cx="4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17150" name="Line 30"/>
            <p:cNvSpPr>
              <a:spLocks noChangeShapeType="1"/>
            </p:cNvSpPr>
            <p:nvPr/>
          </p:nvSpPr>
          <p:spPr bwMode="auto">
            <a:xfrm>
              <a:off x="1258" y="2011"/>
              <a:ext cx="4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17151" name="Line 31"/>
            <p:cNvSpPr>
              <a:spLocks noChangeShapeType="1"/>
            </p:cNvSpPr>
            <p:nvPr/>
          </p:nvSpPr>
          <p:spPr bwMode="auto">
            <a:xfrm>
              <a:off x="1302" y="3078"/>
              <a:ext cx="3955"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17152" name="Line 32"/>
            <p:cNvSpPr>
              <a:spLocks noChangeShapeType="1"/>
            </p:cNvSpPr>
            <p:nvPr/>
          </p:nvSpPr>
          <p:spPr bwMode="auto">
            <a:xfrm flipV="1">
              <a:off x="1302"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53" name="Line 33"/>
            <p:cNvSpPr>
              <a:spLocks noChangeShapeType="1"/>
            </p:cNvSpPr>
            <p:nvPr/>
          </p:nvSpPr>
          <p:spPr bwMode="auto">
            <a:xfrm flipV="1">
              <a:off x="1358"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54" name="Line 34"/>
            <p:cNvSpPr>
              <a:spLocks noChangeShapeType="1"/>
            </p:cNvSpPr>
            <p:nvPr/>
          </p:nvSpPr>
          <p:spPr bwMode="auto">
            <a:xfrm flipV="1">
              <a:off x="1414"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55" name="Line 35"/>
            <p:cNvSpPr>
              <a:spLocks noChangeShapeType="1"/>
            </p:cNvSpPr>
            <p:nvPr/>
          </p:nvSpPr>
          <p:spPr bwMode="auto">
            <a:xfrm flipV="1">
              <a:off x="1469"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56" name="Line 36"/>
            <p:cNvSpPr>
              <a:spLocks noChangeShapeType="1"/>
            </p:cNvSpPr>
            <p:nvPr/>
          </p:nvSpPr>
          <p:spPr bwMode="auto">
            <a:xfrm flipV="1">
              <a:off x="1536"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57" name="Line 37"/>
            <p:cNvSpPr>
              <a:spLocks noChangeShapeType="1"/>
            </p:cNvSpPr>
            <p:nvPr/>
          </p:nvSpPr>
          <p:spPr bwMode="auto">
            <a:xfrm flipV="1">
              <a:off x="1591"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58" name="Line 38"/>
            <p:cNvSpPr>
              <a:spLocks noChangeShapeType="1"/>
            </p:cNvSpPr>
            <p:nvPr/>
          </p:nvSpPr>
          <p:spPr bwMode="auto">
            <a:xfrm flipV="1">
              <a:off x="1647"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59" name="Line 39"/>
            <p:cNvSpPr>
              <a:spLocks noChangeShapeType="1"/>
            </p:cNvSpPr>
            <p:nvPr/>
          </p:nvSpPr>
          <p:spPr bwMode="auto">
            <a:xfrm flipV="1">
              <a:off x="1702"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60" name="Line 40"/>
            <p:cNvSpPr>
              <a:spLocks noChangeShapeType="1"/>
            </p:cNvSpPr>
            <p:nvPr/>
          </p:nvSpPr>
          <p:spPr bwMode="auto">
            <a:xfrm flipV="1">
              <a:off x="1758"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61" name="Line 41"/>
            <p:cNvSpPr>
              <a:spLocks noChangeShapeType="1"/>
            </p:cNvSpPr>
            <p:nvPr/>
          </p:nvSpPr>
          <p:spPr bwMode="auto">
            <a:xfrm flipV="1">
              <a:off x="1813"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62" name="Line 42"/>
            <p:cNvSpPr>
              <a:spLocks noChangeShapeType="1"/>
            </p:cNvSpPr>
            <p:nvPr/>
          </p:nvSpPr>
          <p:spPr bwMode="auto">
            <a:xfrm flipV="1">
              <a:off x="1880"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63" name="Line 43"/>
            <p:cNvSpPr>
              <a:spLocks noChangeShapeType="1"/>
            </p:cNvSpPr>
            <p:nvPr/>
          </p:nvSpPr>
          <p:spPr bwMode="auto">
            <a:xfrm flipV="1">
              <a:off x="1936"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64" name="Line 44"/>
            <p:cNvSpPr>
              <a:spLocks noChangeShapeType="1"/>
            </p:cNvSpPr>
            <p:nvPr/>
          </p:nvSpPr>
          <p:spPr bwMode="auto">
            <a:xfrm flipV="1">
              <a:off x="1991"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65" name="Line 45"/>
            <p:cNvSpPr>
              <a:spLocks noChangeShapeType="1"/>
            </p:cNvSpPr>
            <p:nvPr/>
          </p:nvSpPr>
          <p:spPr bwMode="auto">
            <a:xfrm flipV="1">
              <a:off x="2047"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66" name="Line 46"/>
            <p:cNvSpPr>
              <a:spLocks noChangeShapeType="1"/>
            </p:cNvSpPr>
            <p:nvPr/>
          </p:nvSpPr>
          <p:spPr bwMode="auto">
            <a:xfrm flipV="1">
              <a:off x="2102"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67" name="Line 47"/>
            <p:cNvSpPr>
              <a:spLocks noChangeShapeType="1"/>
            </p:cNvSpPr>
            <p:nvPr/>
          </p:nvSpPr>
          <p:spPr bwMode="auto">
            <a:xfrm flipV="1">
              <a:off x="2158"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68" name="Line 48"/>
            <p:cNvSpPr>
              <a:spLocks noChangeShapeType="1"/>
            </p:cNvSpPr>
            <p:nvPr/>
          </p:nvSpPr>
          <p:spPr bwMode="auto">
            <a:xfrm flipV="1">
              <a:off x="2224"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69" name="Line 49"/>
            <p:cNvSpPr>
              <a:spLocks noChangeShapeType="1"/>
            </p:cNvSpPr>
            <p:nvPr/>
          </p:nvSpPr>
          <p:spPr bwMode="auto">
            <a:xfrm flipV="1">
              <a:off x="2280"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70" name="Line 50"/>
            <p:cNvSpPr>
              <a:spLocks noChangeShapeType="1"/>
            </p:cNvSpPr>
            <p:nvPr/>
          </p:nvSpPr>
          <p:spPr bwMode="auto">
            <a:xfrm flipV="1">
              <a:off x="2336"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71" name="Line 51"/>
            <p:cNvSpPr>
              <a:spLocks noChangeShapeType="1"/>
            </p:cNvSpPr>
            <p:nvPr/>
          </p:nvSpPr>
          <p:spPr bwMode="auto">
            <a:xfrm flipV="1">
              <a:off x="2391"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72" name="Line 52"/>
            <p:cNvSpPr>
              <a:spLocks noChangeShapeType="1"/>
            </p:cNvSpPr>
            <p:nvPr/>
          </p:nvSpPr>
          <p:spPr bwMode="auto">
            <a:xfrm flipV="1">
              <a:off x="2447"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73" name="Line 53"/>
            <p:cNvSpPr>
              <a:spLocks noChangeShapeType="1"/>
            </p:cNvSpPr>
            <p:nvPr/>
          </p:nvSpPr>
          <p:spPr bwMode="auto">
            <a:xfrm flipV="1">
              <a:off x="2502"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74" name="Line 54"/>
            <p:cNvSpPr>
              <a:spLocks noChangeShapeType="1"/>
            </p:cNvSpPr>
            <p:nvPr/>
          </p:nvSpPr>
          <p:spPr bwMode="auto">
            <a:xfrm flipV="1">
              <a:off x="2569"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75" name="Line 55"/>
            <p:cNvSpPr>
              <a:spLocks noChangeShapeType="1"/>
            </p:cNvSpPr>
            <p:nvPr/>
          </p:nvSpPr>
          <p:spPr bwMode="auto">
            <a:xfrm flipV="1">
              <a:off x="2624"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76" name="Line 56"/>
            <p:cNvSpPr>
              <a:spLocks noChangeShapeType="1"/>
            </p:cNvSpPr>
            <p:nvPr/>
          </p:nvSpPr>
          <p:spPr bwMode="auto">
            <a:xfrm flipV="1">
              <a:off x="2680"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77" name="Line 57"/>
            <p:cNvSpPr>
              <a:spLocks noChangeShapeType="1"/>
            </p:cNvSpPr>
            <p:nvPr/>
          </p:nvSpPr>
          <p:spPr bwMode="auto">
            <a:xfrm flipV="1">
              <a:off x="2735"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78" name="Line 58"/>
            <p:cNvSpPr>
              <a:spLocks noChangeShapeType="1"/>
            </p:cNvSpPr>
            <p:nvPr/>
          </p:nvSpPr>
          <p:spPr bwMode="auto">
            <a:xfrm flipV="1">
              <a:off x="2791"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79" name="Line 59"/>
            <p:cNvSpPr>
              <a:spLocks noChangeShapeType="1"/>
            </p:cNvSpPr>
            <p:nvPr/>
          </p:nvSpPr>
          <p:spPr bwMode="auto">
            <a:xfrm flipV="1">
              <a:off x="2847"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80" name="Line 60"/>
            <p:cNvSpPr>
              <a:spLocks noChangeShapeType="1"/>
            </p:cNvSpPr>
            <p:nvPr/>
          </p:nvSpPr>
          <p:spPr bwMode="auto">
            <a:xfrm flipV="1">
              <a:off x="2902"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81" name="Line 61"/>
            <p:cNvSpPr>
              <a:spLocks noChangeShapeType="1"/>
            </p:cNvSpPr>
            <p:nvPr/>
          </p:nvSpPr>
          <p:spPr bwMode="auto">
            <a:xfrm flipV="1">
              <a:off x="2969"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82" name="Line 62"/>
            <p:cNvSpPr>
              <a:spLocks noChangeShapeType="1"/>
            </p:cNvSpPr>
            <p:nvPr/>
          </p:nvSpPr>
          <p:spPr bwMode="auto">
            <a:xfrm flipV="1">
              <a:off x="3024"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83" name="Line 63"/>
            <p:cNvSpPr>
              <a:spLocks noChangeShapeType="1"/>
            </p:cNvSpPr>
            <p:nvPr/>
          </p:nvSpPr>
          <p:spPr bwMode="auto">
            <a:xfrm flipV="1">
              <a:off x="3080"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84" name="Line 64"/>
            <p:cNvSpPr>
              <a:spLocks noChangeShapeType="1"/>
            </p:cNvSpPr>
            <p:nvPr/>
          </p:nvSpPr>
          <p:spPr bwMode="auto">
            <a:xfrm flipV="1">
              <a:off x="3135"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85" name="Line 65"/>
            <p:cNvSpPr>
              <a:spLocks noChangeShapeType="1"/>
            </p:cNvSpPr>
            <p:nvPr/>
          </p:nvSpPr>
          <p:spPr bwMode="auto">
            <a:xfrm flipV="1">
              <a:off x="3191"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86" name="Line 66"/>
            <p:cNvSpPr>
              <a:spLocks noChangeShapeType="1"/>
            </p:cNvSpPr>
            <p:nvPr/>
          </p:nvSpPr>
          <p:spPr bwMode="auto">
            <a:xfrm flipV="1">
              <a:off x="3247"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87" name="Line 67"/>
            <p:cNvSpPr>
              <a:spLocks noChangeShapeType="1"/>
            </p:cNvSpPr>
            <p:nvPr/>
          </p:nvSpPr>
          <p:spPr bwMode="auto">
            <a:xfrm flipV="1">
              <a:off x="3313"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88" name="Line 68"/>
            <p:cNvSpPr>
              <a:spLocks noChangeShapeType="1"/>
            </p:cNvSpPr>
            <p:nvPr/>
          </p:nvSpPr>
          <p:spPr bwMode="auto">
            <a:xfrm flipV="1">
              <a:off x="3369"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89" name="Line 69"/>
            <p:cNvSpPr>
              <a:spLocks noChangeShapeType="1"/>
            </p:cNvSpPr>
            <p:nvPr/>
          </p:nvSpPr>
          <p:spPr bwMode="auto">
            <a:xfrm flipV="1">
              <a:off x="3424"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90" name="Line 70"/>
            <p:cNvSpPr>
              <a:spLocks noChangeShapeType="1"/>
            </p:cNvSpPr>
            <p:nvPr/>
          </p:nvSpPr>
          <p:spPr bwMode="auto">
            <a:xfrm flipV="1">
              <a:off x="3480"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91" name="Line 71"/>
            <p:cNvSpPr>
              <a:spLocks noChangeShapeType="1"/>
            </p:cNvSpPr>
            <p:nvPr/>
          </p:nvSpPr>
          <p:spPr bwMode="auto">
            <a:xfrm flipV="1">
              <a:off x="3535"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92" name="Line 72"/>
            <p:cNvSpPr>
              <a:spLocks noChangeShapeType="1"/>
            </p:cNvSpPr>
            <p:nvPr/>
          </p:nvSpPr>
          <p:spPr bwMode="auto">
            <a:xfrm flipV="1">
              <a:off x="3591"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93" name="Line 73"/>
            <p:cNvSpPr>
              <a:spLocks noChangeShapeType="1"/>
            </p:cNvSpPr>
            <p:nvPr/>
          </p:nvSpPr>
          <p:spPr bwMode="auto">
            <a:xfrm flipV="1">
              <a:off x="3658"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94" name="Line 74"/>
            <p:cNvSpPr>
              <a:spLocks noChangeShapeType="1"/>
            </p:cNvSpPr>
            <p:nvPr/>
          </p:nvSpPr>
          <p:spPr bwMode="auto">
            <a:xfrm flipV="1">
              <a:off x="3713"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95" name="Line 75"/>
            <p:cNvSpPr>
              <a:spLocks noChangeShapeType="1"/>
            </p:cNvSpPr>
            <p:nvPr/>
          </p:nvSpPr>
          <p:spPr bwMode="auto">
            <a:xfrm flipV="1">
              <a:off x="3769"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96" name="Line 76"/>
            <p:cNvSpPr>
              <a:spLocks noChangeShapeType="1"/>
            </p:cNvSpPr>
            <p:nvPr/>
          </p:nvSpPr>
          <p:spPr bwMode="auto">
            <a:xfrm flipV="1">
              <a:off x="3824"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97" name="Line 77"/>
            <p:cNvSpPr>
              <a:spLocks noChangeShapeType="1"/>
            </p:cNvSpPr>
            <p:nvPr/>
          </p:nvSpPr>
          <p:spPr bwMode="auto">
            <a:xfrm flipV="1">
              <a:off x="3880"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98" name="Line 78"/>
            <p:cNvSpPr>
              <a:spLocks noChangeShapeType="1"/>
            </p:cNvSpPr>
            <p:nvPr/>
          </p:nvSpPr>
          <p:spPr bwMode="auto">
            <a:xfrm flipV="1">
              <a:off x="3935"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199" name="Line 79"/>
            <p:cNvSpPr>
              <a:spLocks noChangeShapeType="1"/>
            </p:cNvSpPr>
            <p:nvPr/>
          </p:nvSpPr>
          <p:spPr bwMode="auto">
            <a:xfrm flipV="1">
              <a:off x="3991"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00" name="Line 80"/>
            <p:cNvSpPr>
              <a:spLocks noChangeShapeType="1"/>
            </p:cNvSpPr>
            <p:nvPr/>
          </p:nvSpPr>
          <p:spPr bwMode="auto">
            <a:xfrm flipV="1">
              <a:off x="4057"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01" name="Line 81"/>
            <p:cNvSpPr>
              <a:spLocks noChangeShapeType="1"/>
            </p:cNvSpPr>
            <p:nvPr/>
          </p:nvSpPr>
          <p:spPr bwMode="auto">
            <a:xfrm flipV="1">
              <a:off x="4113"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02" name="Line 82"/>
            <p:cNvSpPr>
              <a:spLocks noChangeShapeType="1"/>
            </p:cNvSpPr>
            <p:nvPr/>
          </p:nvSpPr>
          <p:spPr bwMode="auto">
            <a:xfrm flipV="1">
              <a:off x="4169"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03" name="Line 83"/>
            <p:cNvSpPr>
              <a:spLocks noChangeShapeType="1"/>
            </p:cNvSpPr>
            <p:nvPr/>
          </p:nvSpPr>
          <p:spPr bwMode="auto">
            <a:xfrm flipV="1">
              <a:off x="4224"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04" name="Line 84"/>
            <p:cNvSpPr>
              <a:spLocks noChangeShapeType="1"/>
            </p:cNvSpPr>
            <p:nvPr/>
          </p:nvSpPr>
          <p:spPr bwMode="auto">
            <a:xfrm flipV="1">
              <a:off x="4280"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05" name="Line 85"/>
            <p:cNvSpPr>
              <a:spLocks noChangeShapeType="1"/>
            </p:cNvSpPr>
            <p:nvPr/>
          </p:nvSpPr>
          <p:spPr bwMode="auto">
            <a:xfrm flipV="1">
              <a:off x="4335"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06" name="Line 86"/>
            <p:cNvSpPr>
              <a:spLocks noChangeShapeType="1"/>
            </p:cNvSpPr>
            <p:nvPr/>
          </p:nvSpPr>
          <p:spPr bwMode="auto">
            <a:xfrm flipV="1">
              <a:off x="4402"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07" name="Line 87"/>
            <p:cNvSpPr>
              <a:spLocks noChangeShapeType="1"/>
            </p:cNvSpPr>
            <p:nvPr/>
          </p:nvSpPr>
          <p:spPr bwMode="auto">
            <a:xfrm flipV="1">
              <a:off x="4457"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08" name="Line 88"/>
            <p:cNvSpPr>
              <a:spLocks noChangeShapeType="1"/>
            </p:cNvSpPr>
            <p:nvPr/>
          </p:nvSpPr>
          <p:spPr bwMode="auto">
            <a:xfrm flipV="1">
              <a:off x="4513"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09" name="Line 89"/>
            <p:cNvSpPr>
              <a:spLocks noChangeShapeType="1"/>
            </p:cNvSpPr>
            <p:nvPr/>
          </p:nvSpPr>
          <p:spPr bwMode="auto">
            <a:xfrm flipV="1">
              <a:off x="4568"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10" name="Line 90"/>
            <p:cNvSpPr>
              <a:spLocks noChangeShapeType="1"/>
            </p:cNvSpPr>
            <p:nvPr/>
          </p:nvSpPr>
          <p:spPr bwMode="auto">
            <a:xfrm flipV="1">
              <a:off x="4624"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11" name="Line 91"/>
            <p:cNvSpPr>
              <a:spLocks noChangeShapeType="1"/>
            </p:cNvSpPr>
            <p:nvPr/>
          </p:nvSpPr>
          <p:spPr bwMode="auto">
            <a:xfrm flipV="1">
              <a:off x="4680"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12" name="Line 92"/>
            <p:cNvSpPr>
              <a:spLocks noChangeShapeType="1"/>
            </p:cNvSpPr>
            <p:nvPr/>
          </p:nvSpPr>
          <p:spPr bwMode="auto">
            <a:xfrm flipV="1">
              <a:off x="4746"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13" name="Line 93"/>
            <p:cNvSpPr>
              <a:spLocks noChangeShapeType="1"/>
            </p:cNvSpPr>
            <p:nvPr/>
          </p:nvSpPr>
          <p:spPr bwMode="auto">
            <a:xfrm flipV="1">
              <a:off x="4802"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14" name="Line 94"/>
            <p:cNvSpPr>
              <a:spLocks noChangeShapeType="1"/>
            </p:cNvSpPr>
            <p:nvPr/>
          </p:nvSpPr>
          <p:spPr bwMode="auto">
            <a:xfrm flipV="1">
              <a:off x="4857"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15" name="Line 95"/>
            <p:cNvSpPr>
              <a:spLocks noChangeShapeType="1"/>
            </p:cNvSpPr>
            <p:nvPr/>
          </p:nvSpPr>
          <p:spPr bwMode="auto">
            <a:xfrm flipV="1">
              <a:off x="4913"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16" name="Line 96"/>
            <p:cNvSpPr>
              <a:spLocks noChangeShapeType="1"/>
            </p:cNvSpPr>
            <p:nvPr/>
          </p:nvSpPr>
          <p:spPr bwMode="auto">
            <a:xfrm flipV="1">
              <a:off x="4968"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17" name="Line 97"/>
            <p:cNvSpPr>
              <a:spLocks noChangeShapeType="1"/>
            </p:cNvSpPr>
            <p:nvPr/>
          </p:nvSpPr>
          <p:spPr bwMode="auto">
            <a:xfrm flipV="1">
              <a:off x="5024"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18" name="Line 98"/>
            <p:cNvSpPr>
              <a:spLocks noChangeShapeType="1"/>
            </p:cNvSpPr>
            <p:nvPr/>
          </p:nvSpPr>
          <p:spPr bwMode="auto">
            <a:xfrm flipV="1">
              <a:off x="5091"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19" name="Line 99"/>
            <p:cNvSpPr>
              <a:spLocks noChangeShapeType="1"/>
            </p:cNvSpPr>
            <p:nvPr/>
          </p:nvSpPr>
          <p:spPr bwMode="auto">
            <a:xfrm flipV="1">
              <a:off x="5146"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20" name="Line 100"/>
            <p:cNvSpPr>
              <a:spLocks noChangeShapeType="1"/>
            </p:cNvSpPr>
            <p:nvPr/>
          </p:nvSpPr>
          <p:spPr bwMode="auto">
            <a:xfrm flipV="1">
              <a:off x="5202"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21" name="Line 101"/>
            <p:cNvSpPr>
              <a:spLocks noChangeShapeType="1"/>
            </p:cNvSpPr>
            <p:nvPr/>
          </p:nvSpPr>
          <p:spPr bwMode="auto">
            <a:xfrm flipV="1">
              <a:off x="5257" y="3078"/>
              <a:ext cx="1" cy="44"/>
            </a:xfrm>
            <a:prstGeom prst="line">
              <a:avLst/>
            </a:prstGeom>
            <a:noFill/>
            <a:ln w="0">
              <a:solidFill>
                <a:srgbClr val="000000"/>
              </a:solidFill>
              <a:round/>
              <a:headEnd/>
              <a:tailEnd/>
            </a:ln>
          </p:spPr>
          <p:txBody>
            <a:bodyPr>
              <a:prstTxWarp prst="textNoShape">
                <a:avLst/>
              </a:prstTxWarp>
            </a:bodyPr>
            <a:lstStyle/>
            <a:p>
              <a:endParaRPr lang="en-US"/>
            </a:p>
          </p:txBody>
        </p:sp>
        <p:sp>
          <p:nvSpPr>
            <p:cNvPr id="517222" name="Freeform 102"/>
            <p:cNvSpPr>
              <a:spLocks/>
            </p:cNvSpPr>
            <p:nvPr/>
          </p:nvSpPr>
          <p:spPr bwMode="auto">
            <a:xfrm>
              <a:off x="1336" y="2145"/>
              <a:ext cx="3888" cy="744"/>
            </a:xfrm>
            <a:custGeom>
              <a:avLst/>
              <a:gdLst/>
              <a:ahLst/>
              <a:cxnLst>
                <a:cxn ang="0">
                  <a:pos x="5" y="0"/>
                </a:cxn>
                <a:cxn ang="0">
                  <a:pos x="15" y="0"/>
                </a:cxn>
                <a:cxn ang="0">
                  <a:pos x="25" y="6"/>
                </a:cxn>
                <a:cxn ang="0">
                  <a:pos x="36" y="11"/>
                </a:cxn>
                <a:cxn ang="0">
                  <a:pos x="46" y="16"/>
                </a:cxn>
                <a:cxn ang="0">
                  <a:pos x="56" y="19"/>
                </a:cxn>
                <a:cxn ang="0">
                  <a:pos x="67" y="20"/>
                </a:cxn>
                <a:cxn ang="0">
                  <a:pos x="77" y="21"/>
                </a:cxn>
                <a:cxn ang="0">
                  <a:pos x="87" y="23"/>
                </a:cxn>
                <a:cxn ang="0">
                  <a:pos x="98" y="22"/>
                </a:cxn>
                <a:cxn ang="0">
                  <a:pos x="108" y="22"/>
                </a:cxn>
                <a:cxn ang="0">
                  <a:pos x="118" y="22"/>
                </a:cxn>
                <a:cxn ang="0">
                  <a:pos x="129" y="27"/>
                </a:cxn>
                <a:cxn ang="0">
                  <a:pos x="139" y="48"/>
                </a:cxn>
                <a:cxn ang="0">
                  <a:pos x="149" y="54"/>
                </a:cxn>
                <a:cxn ang="0">
                  <a:pos x="160" y="59"/>
                </a:cxn>
                <a:cxn ang="0">
                  <a:pos x="170" y="59"/>
                </a:cxn>
                <a:cxn ang="0">
                  <a:pos x="180" y="60"/>
                </a:cxn>
                <a:cxn ang="0">
                  <a:pos x="190" y="60"/>
                </a:cxn>
                <a:cxn ang="0">
                  <a:pos x="201" y="60"/>
                </a:cxn>
                <a:cxn ang="0">
                  <a:pos x="211" y="63"/>
                </a:cxn>
                <a:cxn ang="0">
                  <a:pos x="221" y="65"/>
                </a:cxn>
                <a:cxn ang="0">
                  <a:pos x="232" y="64"/>
                </a:cxn>
                <a:cxn ang="0">
                  <a:pos x="242" y="64"/>
                </a:cxn>
                <a:cxn ang="0">
                  <a:pos x="252" y="65"/>
                </a:cxn>
                <a:cxn ang="0">
                  <a:pos x="263" y="64"/>
                </a:cxn>
                <a:cxn ang="0">
                  <a:pos x="273" y="63"/>
                </a:cxn>
                <a:cxn ang="0">
                  <a:pos x="283" y="63"/>
                </a:cxn>
                <a:cxn ang="0">
                  <a:pos x="294" y="65"/>
                </a:cxn>
                <a:cxn ang="0">
                  <a:pos x="304" y="65"/>
                </a:cxn>
                <a:cxn ang="0">
                  <a:pos x="314" y="66"/>
                </a:cxn>
                <a:cxn ang="0">
                  <a:pos x="325" y="67"/>
                </a:cxn>
                <a:cxn ang="0">
                  <a:pos x="335" y="67"/>
                </a:cxn>
                <a:cxn ang="0">
                  <a:pos x="345" y="67"/>
                </a:cxn>
              </a:cxnLst>
              <a:rect l="0" t="0" r="r" b="b"/>
              <a:pathLst>
                <a:path w="350" h="67">
                  <a:moveTo>
                    <a:pt x="0" y="0"/>
                  </a:moveTo>
                  <a:lnTo>
                    <a:pt x="5" y="0"/>
                  </a:lnTo>
                  <a:lnTo>
                    <a:pt x="10" y="0"/>
                  </a:lnTo>
                  <a:lnTo>
                    <a:pt x="15" y="0"/>
                  </a:lnTo>
                  <a:lnTo>
                    <a:pt x="20" y="3"/>
                  </a:lnTo>
                  <a:lnTo>
                    <a:pt x="25" y="6"/>
                  </a:lnTo>
                  <a:lnTo>
                    <a:pt x="31" y="9"/>
                  </a:lnTo>
                  <a:lnTo>
                    <a:pt x="36" y="11"/>
                  </a:lnTo>
                  <a:lnTo>
                    <a:pt x="41" y="14"/>
                  </a:lnTo>
                  <a:lnTo>
                    <a:pt x="46" y="16"/>
                  </a:lnTo>
                  <a:lnTo>
                    <a:pt x="51" y="18"/>
                  </a:lnTo>
                  <a:lnTo>
                    <a:pt x="56" y="19"/>
                  </a:lnTo>
                  <a:lnTo>
                    <a:pt x="61" y="20"/>
                  </a:lnTo>
                  <a:lnTo>
                    <a:pt x="67" y="20"/>
                  </a:lnTo>
                  <a:lnTo>
                    <a:pt x="72" y="21"/>
                  </a:lnTo>
                  <a:lnTo>
                    <a:pt x="77" y="21"/>
                  </a:lnTo>
                  <a:lnTo>
                    <a:pt x="82" y="22"/>
                  </a:lnTo>
                  <a:lnTo>
                    <a:pt x="87" y="23"/>
                  </a:lnTo>
                  <a:lnTo>
                    <a:pt x="92" y="22"/>
                  </a:lnTo>
                  <a:lnTo>
                    <a:pt x="98" y="22"/>
                  </a:lnTo>
                  <a:lnTo>
                    <a:pt x="103" y="22"/>
                  </a:lnTo>
                  <a:lnTo>
                    <a:pt x="108" y="22"/>
                  </a:lnTo>
                  <a:lnTo>
                    <a:pt x="113" y="22"/>
                  </a:lnTo>
                  <a:lnTo>
                    <a:pt x="118" y="22"/>
                  </a:lnTo>
                  <a:lnTo>
                    <a:pt x="123" y="27"/>
                  </a:lnTo>
                  <a:lnTo>
                    <a:pt x="129" y="27"/>
                  </a:lnTo>
                  <a:lnTo>
                    <a:pt x="134" y="28"/>
                  </a:lnTo>
                  <a:lnTo>
                    <a:pt x="139" y="48"/>
                  </a:lnTo>
                  <a:lnTo>
                    <a:pt x="144" y="56"/>
                  </a:lnTo>
                  <a:lnTo>
                    <a:pt x="149" y="54"/>
                  </a:lnTo>
                  <a:lnTo>
                    <a:pt x="154" y="54"/>
                  </a:lnTo>
                  <a:lnTo>
                    <a:pt x="160" y="59"/>
                  </a:lnTo>
                  <a:lnTo>
                    <a:pt x="165" y="59"/>
                  </a:lnTo>
                  <a:lnTo>
                    <a:pt x="170" y="59"/>
                  </a:lnTo>
                  <a:lnTo>
                    <a:pt x="175" y="59"/>
                  </a:lnTo>
                  <a:lnTo>
                    <a:pt x="180" y="60"/>
                  </a:lnTo>
                  <a:lnTo>
                    <a:pt x="185" y="60"/>
                  </a:lnTo>
                  <a:lnTo>
                    <a:pt x="190" y="60"/>
                  </a:lnTo>
                  <a:lnTo>
                    <a:pt x="196" y="59"/>
                  </a:lnTo>
                  <a:lnTo>
                    <a:pt x="201" y="60"/>
                  </a:lnTo>
                  <a:lnTo>
                    <a:pt x="206" y="61"/>
                  </a:lnTo>
                  <a:lnTo>
                    <a:pt x="211" y="63"/>
                  </a:lnTo>
                  <a:lnTo>
                    <a:pt x="216" y="65"/>
                  </a:lnTo>
                  <a:lnTo>
                    <a:pt x="221" y="65"/>
                  </a:lnTo>
                  <a:lnTo>
                    <a:pt x="227" y="64"/>
                  </a:lnTo>
                  <a:lnTo>
                    <a:pt x="232" y="64"/>
                  </a:lnTo>
                  <a:lnTo>
                    <a:pt x="237" y="63"/>
                  </a:lnTo>
                  <a:lnTo>
                    <a:pt x="242" y="64"/>
                  </a:lnTo>
                  <a:lnTo>
                    <a:pt x="247" y="63"/>
                  </a:lnTo>
                  <a:lnTo>
                    <a:pt x="252" y="65"/>
                  </a:lnTo>
                  <a:lnTo>
                    <a:pt x="258" y="64"/>
                  </a:lnTo>
                  <a:lnTo>
                    <a:pt x="263" y="64"/>
                  </a:lnTo>
                  <a:lnTo>
                    <a:pt x="268" y="64"/>
                  </a:lnTo>
                  <a:lnTo>
                    <a:pt x="273" y="63"/>
                  </a:lnTo>
                  <a:lnTo>
                    <a:pt x="278" y="64"/>
                  </a:lnTo>
                  <a:lnTo>
                    <a:pt x="283" y="63"/>
                  </a:lnTo>
                  <a:lnTo>
                    <a:pt x="289" y="63"/>
                  </a:lnTo>
                  <a:lnTo>
                    <a:pt x="294" y="65"/>
                  </a:lnTo>
                  <a:lnTo>
                    <a:pt x="299" y="65"/>
                  </a:lnTo>
                  <a:lnTo>
                    <a:pt x="304" y="65"/>
                  </a:lnTo>
                  <a:lnTo>
                    <a:pt x="309" y="66"/>
                  </a:lnTo>
                  <a:lnTo>
                    <a:pt x="314" y="66"/>
                  </a:lnTo>
                  <a:lnTo>
                    <a:pt x="319" y="66"/>
                  </a:lnTo>
                  <a:lnTo>
                    <a:pt x="325" y="67"/>
                  </a:lnTo>
                  <a:lnTo>
                    <a:pt x="330" y="67"/>
                  </a:lnTo>
                  <a:lnTo>
                    <a:pt x="335" y="67"/>
                  </a:lnTo>
                  <a:lnTo>
                    <a:pt x="340" y="67"/>
                  </a:lnTo>
                  <a:lnTo>
                    <a:pt x="345" y="67"/>
                  </a:lnTo>
                  <a:lnTo>
                    <a:pt x="350" y="67"/>
                  </a:lnTo>
                </a:path>
              </a:pathLst>
            </a:custGeom>
            <a:noFill/>
            <a:ln w="17463">
              <a:solidFill>
                <a:srgbClr val="000080"/>
              </a:solidFill>
              <a:prstDash val="solid"/>
              <a:round/>
              <a:headEnd/>
              <a:tailEnd/>
            </a:ln>
          </p:spPr>
          <p:txBody>
            <a:bodyPr>
              <a:prstTxWarp prst="textNoShape">
                <a:avLst/>
              </a:prstTxWarp>
            </a:bodyPr>
            <a:lstStyle/>
            <a:p>
              <a:endParaRPr lang="en-US"/>
            </a:p>
          </p:txBody>
        </p:sp>
        <p:sp>
          <p:nvSpPr>
            <p:cNvPr id="517223" name="Freeform 103"/>
            <p:cNvSpPr>
              <a:spLocks/>
            </p:cNvSpPr>
            <p:nvPr/>
          </p:nvSpPr>
          <p:spPr bwMode="auto">
            <a:xfrm>
              <a:off x="1302" y="2111"/>
              <a:ext cx="67" cy="67"/>
            </a:xfrm>
            <a:custGeom>
              <a:avLst/>
              <a:gdLst/>
              <a:ahLst/>
              <a:cxnLst>
                <a:cxn ang="0">
                  <a:pos x="34" y="0"/>
                </a:cxn>
                <a:cxn ang="0">
                  <a:pos x="67" y="34"/>
                </a:cxn>
                <a:cxn ang="0">
                  <a:pos x="34" y="67"/>
                </a:cxn>
                <a:cxn ang="0">
                  <a:pos x="0" y="34"/>
                </a:cxn>
                <a:cxn ang="0">
                  <a:pos x="34" y="0"/>
                </a:cxn>
              </a:cxnLst>
              <a:rect l="0" t="0" r="r" b="b"/>
              <a:pathLst>
                <a:path w="67" h="67">
                  <a:moveTo>
                    <a:pt x="34" y="0"/>
                  </a:moveTo>
                  <a:lnTo>
                    <a:pt x="67" y="34"/>
                  </a:lnTo>
                  <a:lnTo>
                    <a:pt x="34" y="67"/>
                  </a:lnTo>
                  <a:lnTo>
                    <a:pt x="0" y="34"/>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24" name="Freeform 104"/>
            <p:cNvSpPr>
              <a:spLocks/>
            </p:cNvSpPr>
            <p:nvPr/>
          </p:nvSpPr>
          <p:spPr bwMode="auto">
            <a:xfrm>
              <a:off x="1358" y="2111"/>
              <a:ext cx="67" cy="67"/>
            </a:xfrm>
            <a:custGeom>
              <a:avLst/>
              <a:gdLst/>
              <a:ahLst/>
              <a:cxnLst>
                <a:cxn ang="0">
                  <a:pos x="33" y="0"/>
                </a:cxn>
                <a:cxn ang="0">
                  <a:pos x="67" y="34"/>
                </a:cxn>
                <a:cxn ang="0">
                  <a:pos x="33" y="67"/>
                </a:cxn>
                <a:cxn ang="0">
                  <a:pos x="0" y="34"/>
                </a:cxn>
                <a:cxn ang="0">
                  <a:pos x="33" y="0"/>
                </a:cxn>
              </a:cxnLst>
              <a:rect l="0" t="0" r="r" b="b"/>
              <a:pathLst>
                <a:path w="67" h="67">
                  <a:moveTo>
                    <a:pt x="33" y="0"/>
                  </a:moveTo>
                  <a:lnTo>
                    <a:pt x="67"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25" name="Freeform 105"/>
            <p:cNvSpPr>
              <a:spLocks/>
            </p:cNvSpPr>
            <p:nvPr/>
          </p:nvSpPr>
          <p:spPr bwMode="auto">
            <a:xfrm>
              <a:off x="1414" y="2111"/>
              <a:ext cx="66" cy="67"/>
            </a:xfrm>
            <a:custGeom>
              <a:avLst/>
              <a:gdLst/>
              <a:ahLst/>
              <a:cxnLst>
                <a:cxn ang="0">
                  <a:pos x="33" y="0"/>
                </a:cxn>
                <a:cxn ang="0">
                  <a:pos x="66" y="34"/>
                </a:cxn>
                <a:cxn ang="0">
                  <a:pos x="33" y="67"/>
                </a:cxn>
                <a:cxn ang="0">
                  <a:pos x="0" y="34"/>
                </a:cxn>
                <a:cxn ang="0">
                  <a:pos x="33" y="0"/>
                </a:cxn>
              </a:cxnLst>
              <a:rect l="0" t="0" r="r" b="b"/>
              <a:pathLst>
                <a:path w="66" h="67">
                  <a:moveTo>
                    <a:pt x="33" y="0"/>
                  </a:moveTo>
                  <a:lnTo>
                    <a:pt x="66"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26" name="Freeform 106"/>
            <p:cNvSpPr>
              <a:spLocks/>
            </p:cNvSpPr>
            <p:nvPr/>
          </p:nvSpPr>
          <p:spPr bwMode="auto">
            <a:xfrm>
              <a:off x="1469" y="2111"/>
              <a:ext cx="67" cy="67"/>
            </a:xfrm>
            <a:custGeom>
              <a:avLst/>
              <a:gdLst/>
              <a:ahLst/>
              <a:cxnLst>
                <a:cxn ang="0">
                  <a:pos x="33" y="0"/>
                </a:cxn>
                <a:cxn ang="0">
                  <a:pos x="67" y="34"/>
                </a:cxn>
                <a:cxn ang="0">
                  <a:pos x="33" y="67"/>
                </a:cxn>
                <a:cxn ang="0">
                  <a:pos x="0" y="34"/>
                </a:cxn>
                <a:cxn ang="0">
                  <a:pos x="33" y="0"/>
                </a:cxn>
              </a:cxnLst>
              <a:rect l="0" t="0" r="r" b="b"/>
              <a:pathLst>
                <a:path w="67" h="67">
                  <a:moveTo>
                    <a:pt x="33" y="0"/>
                  </a:moveTo>
                  <a:lnTo>
                    <a:pt x="67"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27" name="Freeform 107"/>
            <p:cNvSpPr>
              <a:spLocks/>
            </p:cNvSpPr>
            <p:nvPr/>
          </p:nvSpPr>
          <p:spPr bwMode="auto">
            <a:xfrm>
              <a:off x="1525" y="2145"/>
              <a:ext cx="66" cy="66"/>
            </a:xfrm>
            <a:custGeom>
              <a:avLst/>
              <a:gdLst/>
              <a:ahLst/>
              <a:cxnLst>
                <a:cxn ang="0">
                  <a:pos x="33" y="0"/>
                </a:cxn>
                <a:cxn ang="0">
                  <a:pos x="66" y="33"/>
                </a:cxn>
                <a:cxn ang="0">
                  <a:pos x="33" y="66"/>
                </a:cxn>
                <a:cxn ang="0">
                  <a:pos x="0" y="33"/>
                </a:cxn>
                <a:cxn ang="0">
                  <a:pos x="33" y="0"/>
                </a:cxn>
              </a:cxnLst>
              <a:rect l="0" t="0" r="r" b="b"/>
              <a:pathLst>
                <a:path w="66" h="66">
                  <a:moveTo>
                    <a:pt x="33" y="0"/>
                  </a:moveTo>
                  <a:lnTo>
                    <a:pt x="66"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28" name="Freeform 108"/>
            <p:cNvSpPr>
              <a:spLocks/>
            </p:cNvSpPr>
            <p:nvPr/>
          </p:nvSpPr>
          <p:spPr bwMode="auto">
            <a:xfrm>
              <a:off x="1580" y="2178"/>
              <a:ext cx="67" cy="67"/>
            </a:xfrm>
            <a:custGeom>
              <a:avLst/>
              <a:gdLst/>
              <a:ahLst/>
              <a:cxnLst>
                <a:cxn ang="0">
                  <a:pos x="34" y="0"/>
                </a:cxn>
                <a:cxn ang="0">
                  <a:pos x="67" y="33"/>
                </a:cxn>
                <a:cxn ang="0">
                  <a:pos x="34" y="67"/>
                </a:cxn>
                <a:cxn ang="0">
                  <a:pos x="0" y="33"/>
                </a:cxn>
                <a:cxn ang="0">
                  <a:pos x="34" y="0"/>
                </a:cxn>
              </a:cxnLst>
              <a:rect l="0" t="0" r="r" b="b"/>
              <a:pathLst>
                <a:path w="67" h="67">
                  <a:moveTo>
                    <a:pt x="34" y="0"/>
                  </a:moveTo>
                  <a:lnTo>
                    <a:pt x="67" y="33"/>
                  </a:lnTo>
                  <a:lnTo>
                    <a:pt x="34" y="67"/>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29" name="Freeform 109"/>
            <p:cNvSpPr>
              <a:spLocks/>
            </p:cNvSpPr>
            <p:nvPr/>
          </p:nvSpPr>
          <p:spPr bwMode="auto">
            <a:xfrm>
              <a:off x="1647" y="2211"/>
              <a:ext cx="66" cy="67"/>
            </a:xfrm>
            <a:custGeom>
              <a:avLst/>
              <a:gdLst/>
              <a:ahLst/>
              <a:cxnLst>
                <a:cxn ang="0">
                  <a:pos x="33" y="0"/>
                </a:cxn>
                <a:cxn ang="0">
                  <a:pos x="66" y="34"/>
                </a:cxn>
                <a:cxn ang="0">
                  <a:pos x="33" y="67"/>
                </a:cxn>
                <a:cxn ang="0">
                  <a:pos x="0" y="34"/>
                </a:cxn>
                <a:cxn ang="0">
                  <a:pos x="33" y="0"/>
                </a:cxn>
              </a:cxnLst>
              <a:rect l="0" t="0" r="r" b="b"/>
              <a:pathLst>
                <a:path w="66" h="67">
                  <a:moveTo>
                    <a:pt x="33" y="0"/>
                  </a:moveTo>
                  <a:lnTo>
                    <a:pt x="66"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30" name="Freeform 110"/>
            <p:cNvSpPr>
              <a:spLocks/>
            </p:cNvSpPr>
            <p:nvPr/>
          </p:nvSpPr>
          <p:spPr bwMode="auto">
            <a:xfrm>
              <a:off x="1702" y="2233"/>
              <a:ext cx="67" cy="67"/>
            </a:xfrm>
            <a:custGeom>
              <a:avLst/>
              <a:gdLst/>
              <a:ahLst/>
              <a:cxnLst>
                <a:cxn ang="0">
                  <a:pos x="34" y="0"/>
                </a:cxn>
                <a:cxn ang="0">
                  <a:pos x="67" y="34"/>
                </a:cxn>
                <a:cxn ang="0">
                  <a:pos x="34" y="67"/>
                </a:cxn>
                <a:cxn ang="0">
                  <a:pos x="0" y="34"/>
                </a:cxn>
                <a:cxn ang="0">
                  <a:pos x="34" y="0"/>
                </a:cxn>
              </a:cxnLst>
              <a:rect l="0" t="0" r="r" b="b"/>
              <a:pathLst>
                <a:path w="67" h="67">
                  <a:moveTo>
                    <a:pt x="34" y="0"/>
                  </a:moveTo>
                  <a:lnTo>
                    <a:pt x="67" y="34"/>
                  </a:lnTo>
                  <a:lnTo>
                    <a:pt x="34" y="67"/>
                  </a:lnTo>
                  <a:lnTo>
                    <a:pt x="0" y="34"/>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31" name="Freeform 111"/>
            <p:cNvSpPr>
              <a:spLocks/>
            </p:cNvSpPr>
            <p:nvPr/>
          </p:nvSpPr>
          <p:spPr bwMode="auto">
            <a:xfrm>
              <a:off x="1758" y="2267"/>
              <a:ext cx="67" cy="66"/>
            </a:xfrm>
            <a:custGeom>
              <a:avLst/>
              <a:gdLst/>
              <a:ahLst/>
              <a:cxnLst>
                <a:cxn ang="0">
                  <a:pos x="33" y="0"/>
                </a:cxn>
                <a:cxn ang="0">
                  <a:pos x="67" y="33"/>
                </a:cxn>
                <a:cxn ang="0">
                  <a:pos x="33" y="66"/>
                </a:cxn>
                <a:cxn ang="0">
                  <a:pos x="0" y="33"/>
                </a:cxn>
                <a:cxn ang="0">
                  <a:pos x="33" y="0"/>
                </a:cxn>
              </a:cxnLst>
              <a:rect l="0" t="0" r="r" b="b"/>
              <a:pathLst>
                <a:path w="67" h="66">
                  <a:moveTo>
                    <a:pt x="33" y="0"/>
                  </a:moveTo>
                  <a:lnTo>
                    <a:pt x="67"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32" name="Freeform 112"/>
            <p:cNvSpPr>
              <a:spLocks/>
            </p:cNvSpPr>
            <p:nvPr/>
          </p:nvSpPr>
          <p:spPr bwMode="auto">
            <a:xfrm>
              <a:off x="1813" y="2289"/>
              <a:ext cx="67" cy="67"/>
            </a:xfrm>
            <a:custGeom>
              <a:avLst/>
              <a:gdLst/>
              <a:ahLst/>
              <a:cxnLst>
                <a:cxn ang="0">
                  <a:pos x="34" y="0"/>
                </a:cxn>
                <a:cxn ang="0">
                  <a:pos x="67" y="33"/>
                </a:cxn>
                <a:cxn ang="0">
                  <a:pos x="34" y="67"/>
                </a:cxn>
                <a:cxn ang="0">
                  <a:pos x="0" y="33"/>
                </a:cxn>
                <a:cxn ang="0">
                  <a:pos x="34" y="0"/>
                </a:cxn>
              </a:cxnLst>
              <a:rect l="0" t="0" r="r" b="b"/>
              <a:pathLst>
                <a:path w="67" h="67">
                  <a:moveTo>
                    <a:pt x="34" y="0"/>
                  </a:moveTo>
                  <a:lnTo>
                    <a:pt x="67" y="33"/>
                  </a:lnTo>
                  <a:lnTo>
                    <a:pt x="34" y="67"/>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33" name="Freeform 113"/>
            <p:cNvSpPr>
              <a:spLocks/>
            </p:cNvSpPr>
            <p:nvPr/>
          </p:nvSpPr>
          <p:spPr bwMode="auto">
            <a:xfrm>
              <a:off x="1869" y="2311"/>
              <a:ext cx="67" cy="67"/>
            </a:xfrm>
            <a:custGeom>
              <a:avLst/>
              <a:gdLst/>
              <a:ahLst/>
              <a:cxnLst>
                <a:cxn ang="0">
                  <a:pos x="33" y="0"/>
                </a:cxn>
                <a:cxn ang="0">
                  <a:pos x="67" y="34"/>
                </a:cxn>
                <a:cxn ang="0">
                  <a:pos x="33" y="67"/>
                </a:cxn>
                <a:cxn ang="0">
                  <a:pos x="0" y="34"/>
                </a:cxn>
                <a:cxn ang="0">
                  <a:pos x="33" y="0"/>
                </a:cxn>
              </a:cxnLst>
              <a:rect l="0" t="0" r="r" b="b"/>
              <a:pathLst>
                <a:path w="67" h="67">
                  <a:moveTo>
                    <a:pt x="33" y="0"/>
                  </a:moveTo>
                  <a:lnTo>
                    <a:pt x="67"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34" name="Freeform 114"/>
            <p:cNvSpPr>
              <a:spLocks/>
            </p:cNvSpPr>
            <p:nvPr/>
          </p:nvSpPr>
          <p:spPr bwMode="auto">
            <a:xfrm>
              <a:off x="1925" y="2322"/>
              <a:ext cx="66" cy="67"/>
            </a:xfrm>
            <a:custGeom>
              <a:avLst/>
              <a:gdLst/>
              <a:ahLst/>
              <a:cxnLst>
                <a:cxn ang="0">
                  <a:pos x="33" y="0"/>
                </a:cxn>
                <a:cxn ang="0">
                  <a:pos x="66" y="34"/>
                </a:cxn>
                <a:cxn ang="0">
                  <a:pos x="33" y="67"/>
                </a:cxn>
                <a:cxn ang="0">
                  <a:pos x="0" y="34"/>
                </a:cxn>
                <a:cxn ang="0">
                  <a:pos x="33" y="0"/>
                </a:cxn>
              </a:cxnLst>
              <a:rect l="0" t="0" r="r" b="b"/>
              <a:pathLst>
                <a:path w="66" h="67">
                  <a:moveTo>
                    <a:pt x="33" y="0"/>
                  </a:moveTo>
                  <a:lnTo>
                    <a:pt x="66"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35" name="Freeform 115"/>
            <p:cNvSpPr>
              <a:spLocks/>
            </p:cNvSpPr>
            <p:nvPr/>
          </p:nvSpPr>
          <p:spPr bwMode="auto">
            <a:xfrm>
              <a:off x="1980" y="2333"/>
              <a:ext cx="67" cy="67"/>
            </a:xfrm>
            <a:custGeom>
              <a:avLst/>
              <a:gdLst/>
              <a:ahLst/>
              <a:cxnLst>
                <a:cxn ang="0">
                  <a:pos x="33" y="0"/>
                </a:cxn>
                <a:cxn ang="0">
                  <a:pos x="67" y="34"/>
                </a:cxn>
                <a:cxn ang="0">
                  <a:pos x="33" y="67"/>
                </a:cxn>
                <a:cxn ang="0">
                  <a:pos x="0" y="34"/>
                </a:cxn>
                <a:cxn ang="0">
                  <a:pos x="33" y="0"/>
                </a:cxn>
              </a:cxnLst>
              <a:rect l="0" t="0" r="r" b="b"/>
              <a:pathLst>
                <a:path w="67" h="67">
                  <a:moveTo>
                    <a:pt x="33" y="0"/>
                  </a:moveTo>
                  <a:lnTo>
                    <a:pt x="67"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36" name="Freeform 116"/>
            <p:cNvSpPr>
              <a:spLocks/>
            </p:cNvSpPr>
            <p:nvPr/>
          </p:nvSpPr>
          <p:spPr bwMode="auto">
            <a:xfrm>
              <a:off x="2047" y="2333"/>
              <a:ext cx="66" cy="67"/>
            </a:xfrm>
            <a:custGeom>
              <a:avLst/>
              <a:gdLst/>
              <a:ahLst/>
              <a:cxnLst>
                <a:cxn ang="0">
                  <a:pos x="33" y="0"/>
                </a:cxn>
                <a:cxn ang="0">
                  <a:pos x="66" y="34"/>
                </a:cxn>
                <a:cxn ang="0">
                  <a:pos x="33" y="67"/>
                </a:cxn>
                <a:cxn ang="0">
                  <a:pos x="0" y="34"/>
                </a:cxn>
                <a:cxn ang="0">
                  <a:pos x="33" y="0"/>
                </a:cxn>
              </a:cxnLst>
              <a:rect l="0" t="0" r="r" b="b"/>
              <a:pathLst>
                <a:path w="66" h="67">
                  <a:moveTo>
                    <a:pt x="33" y="0"/>
                  </a:moveTo>
                  <a:lnTo>
                    <a:pt x="66"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37" name="Freeform 117"/>
            <p:cNvSpPr>
              <a:spLocks/>
            </p:cNvSpPr>
            <p:nvPr/>
          </p:nvSpPr>
          <p:spPr bwMode="auto">
            <a:xfrm>
              <a:off x="2102" y="2345"/>
              <a:ext cx="67" cy="66"/>
            </a:xfrm>
            <a:custGeom>
              <a:avLst/>
              <a:gdLst/>
              <a:ahLst/>
              <a:cxnLst>
                <a:cxn ang="0">
                  <a:pos x="34" y="0"/>
                </a:cxn>
                <a:cxn ang="0">
                  <a:pos x="67" y="33"/>
                </a:cxn>
                <a:cxn ang="0">
                  <a:pos x="34" y="66"/>
                </a:cxn>
                <a:cxn ang="0">
                  <a:pos x="0" y="33"/>
                </a:cxn>
                <a:cxn ang="0">
                  <a:pos x="34" y="0"/>
                </a:cxn>
              </a:cxnLst>
              <a:rect l="0" t="0" r="r" b="b"/>
              <a:pathLst>
                <a:path w="67" h="66">
                  <a:moveTo>
                    <a:pt x="34" y="0"/>
                  </a:moveTo>
                  <a:lnTo>
                    <a:pt x="67" y="33"/>
                  </a:lnTo>
                  <a:lnTo>
                    <a:pt x="34" y="66"/>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38" name="Freeform 118"/>
            <p:cNvSpPr>
              <a:spLocks/>
            </p:cNvSpPr>
            <p:nvPr/>
          </p:nvSpPr>
          <p:spPr bwMode="auto">
            <a:xfrm>
              <a:off x="2158" y="2345"/>
              <a:ext cx="66" cy="66"/>
            </a:xfrm>
            <a:custGeom>
              <a:avLst/>
              <a:gdLst/>
              <a:ahLst/>
              <a:cxnLst>
                <a:cxn ang="0">
                  <a:pos x="33" y="0"/>
                </a:cxn>
                <a:cxn ang="0">
                  <a:pos x="66" y="33"/>
                </a:cxn>
                <a:cxn ang="0">
                  <a:pos x="33" y="66"/>
                </a:cxn>
                <a:cxn ang="0">
                  <a:pos x="0" y="33"/>
                </a:cxn>
                <a:cxn ang="0">
                  <a:pos x="33" y="0"/>
                </a:cxn>
              </a:cxnLst>
              <a:rect l="0" t="0" r="r" b="b"/>
              <a:pathLst>
                <a:path w="66" h="66">
                  <a:moveTo>
                    <a:pt x="33" y="0"/>
                  </a:moveTo>
                  <a:lnTo>
                    <a:pt x="66"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39" name="Freeform 119"/>
            <p:cNvSpPr>
              <a:spLocks/>
            </p:cNvSpPr>
            <p:nvPr/>
          </p:nvSpPr>
          <p:spPr bwMode="auto">
            <a:xfrm>
              <a:off x="2213" y="2356"/>
              <a:ext cx="67" cy="66"/>
            </a:xfrm>
            <a:custGeom>
              <a:avLst/>
              <a:gdLst/>
              <a:ahLst/>
              <a:cxnLst>
                <a:cxn ang="0">
                  <a:pos x="34" y="0"/>
                </a:cxn>
                <a:cxn ang="0">
                  <a:pos x="67" y="33"/>
                </a:cxn>
                <a:cxn ang="0">
                  <a:pos x="34" y="66"/>
                </a:cxn>
                <a:cxn ang="0">
                  <a:pos x="0" y="33"/>
                </a:cxn>
                <a:cxn ang="0">
                  <a:pos x="34" y="0"/>
                </a:cxn>
              </a:cxnLst>
              <a:rect l="0" t="0" r="r" b="b"/>
              <a:pathLst>
                <a:path w="67" h="66">
                  <a:moveTo>
                    <a:pt x="34" y="0"/>
                  </a:moveTo>
                  <a:lnTo>
                    <a:pt x="67" y="33"/>
                  </a:lnTo>
                  <a:lnTo>
                    <a:pt x="34" y="66"/>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40" name="Freeform 120"/>
            <p:cNvSpPr>
              <a:spLocks/>
            </p:cNvSpPr>
            <p:nvPr/>
          </p:nvSpPr>
          <p:spPr bwMode="auto">
            <a:xfrm>
              <a:off x="2269" y="2367"/>
              <a:ext cx="67" cy="66"/>
            </a:xfrm>
            <a:custGeom>
              <a:avLst/>
              <a:gdLst/>
              <a:ahLst/>
              <a:cxnLst>
                <a:cxn ang="0">
                  <a:pos x="33" y="0"/>
                </a:cxn>
                <a:cxn ang="0">
                  <a:pos x="67" y="33"/>
                </a:cxn>
                <a:cxn ang="0">
                  <a:pos x="33" y="66"/>
                </a:cxn>
                <a:cxn ang="0">
                  <a:pos x="0" y="33"/>
                </a:cxn>
                <a:cxn ang="0">
                  <a:pos x="33" y="0"/>
                </a:cxn>
              </a:cxnLst>
              <a:rect l="0" t="0" r="r" b="b"/>
              <a:pathLst>
                <a:path w="67" h="66">
                  <a:moveTo>
                    <a:pt x="33" y="0"/>
                  </a:moveTo>
                  <a:lnTo>
                    <a:pt x="67"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41" name="Freeform 121"/>
            <p:cNvSpPr>
              <a:spLocks/>
            </p:cNvSpPr>
            <p:nvPr/>
          </p:nvSpPr>
          <p:spPr bwMode="auto">
            <a:xfrm>
              <a:off x="2324" y="2356"/>
              <a:ext cx="67" cy="66"/>
            </a:xfrm>
            <a:custGeom>
              <a:avLst/>
              <a:gdLst/>
              <a:ahLst/>
              <a:cxnLst>
                <a:cxn ang="0">
                  <a:pos x="34" y="0"/>
                </a:cxn>
                <a:cxn ang="0">
                  <a:pos x="67" y="33"/>
                </a:cxn>
                <a:cxn ang="0">
                  <a:pos x="34" y="66"/>
                </a:cxn>
                <a:cxn ang="0">
                  <a:pos x="0" y="33"/>
                </a:cxn>
                <a:cxn ang="0">
                  <a:pos x="34" y="0"/>
                </a:cxn>
              </a:cxnLst>
              <a:rect l="0" t="0" r="r" b="b"/>
              <a:pathLst>
                <a:path w="67" h="66">
                  <a:moveTo>
                    <a:pt x="34" y="0"/>
                  </a:moveTo>
                  <a:lnTo>
                    <a:pt x="67" y="33"/>
                  </a:lnTo>
                  <a:lnTo>
                    <a:pt x="34" y="66"/>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42" name="Freeform 122"/>
            <p:cNvSpPr>
              <a:spLocks/>
            </p:cNvSpPr>
            <p:nvPr/>
          </p:nvSpPr>
          <p:spPr bwMode="auto">
            <a:xfrm>
              <a:off x="2391" y="2356"/>
              <a:ext cx="67" cy="66"/>
            </a:xfrm>
            <a:custGeom>
              <a:avLst/>
              <a:gdLst/>
              <a:ahLst/>
              <a:cxnLst>
                <a:cxn ang="0">
                  <a:pos x="33" y="0"/>
                </a:cxn>
                <a:cxn ang="0">
                  <a:pos x="67" y="33"/>
                </a:cxn>
                <a:cxn ang="0">
                  <a:pos x="33" y="66"/>
                </a:cxn>
                <a:cxn ang="0">
                  <a:pos x="0" y="33"/>
                </a:cxn>
                <a:cxn ang="0">
                  <a:pos x="33" y="0"/>
                </a:cxn>
              </a:cxnLst>
              <a:rect l="0" t="0" r="r" b="b"/>
              <a:pathLst>
                <a:path w="67" h="66">
                  <a:moveTo>
                    <a:pt x="33" y="0"/>
                  </a:moveTo>
                  <a:lnTo>
                    <a:pt x="67"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43" name="Freeform 123"/>
            <p:cNvSpPr>
              <a:spLocks/>
            </p:cNvSpPr>
            <p:nvPr/>
          </p:nvSpPr>
          <p:spPr bwMode="auto">
            <a:xfrm>
              <a:off x="2447" y="2356"/>
              <a:ext cx="66" cy="66"/>
            </a:xfrm>
            <a:custGeom>
              <a:avLst/>
              <a:gdLst/>
              <a:ahLst/>
              <a:cxnLst>
                <a:cxn ang="0">
                  <a:pos x="33" y="0"/>
                </a:cxn>
                <a:cxn ang="0">
                  <a:pos x="66" y="33"/>
                </a:cxn>
                <a:cxn ang="0">
                  <a:pos x="33" y="66"/>
                </a:cxn>
                <a:cxn ang="0">
                  <a:pos x="0" y="33"/>
                </a:cxn>
                <a:cxn ang="0">
                  <a:pos x="33" y="0"/>
                </a:cxn>
              </a:cxnLst>
              <a:rect l="0" t="0" r="r" b="b"/>
              <a:pathLst>
                <a:path w="66" h="66">
                  <a:moveTo>
                    <a:pt x="33" y="0"/>
                  </a:moveTo>
                  <a:lnTo>
                    <a:pt x="66"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44" name="Freeform 124"/>
            <p:cNvSpPr>
              <a:spLocks/>
            </p:cNvSpPr>
            <p:nvPr/>
          </p:nvSpPr>
          <p:spPr bwMode="auto">
            <a:xfrm>
              <a:off x="2502" y="2356"/>
              <a:ext cx="67" cy="66"/>
            </a:xfrm>
            <a:custGeom>
              <a:avLst/>
              <a:gdLst/>
              <a:ahLst/>
              <a:cxnLst>
                <a:cxn ang="0">
                  <a:pos x="34" y="0"/>
                </a:cxn>
                <a:cxn ang="0">
                  <a:pos x="67" y="33"/>
                </a:cxn>
                <a:cxn ang="0">
                  <a:pos x="34" y="66"/>
                </a:cxn>
                <a:cxn ang="0">
                  <a:pos x="0" y="33"/>
                </a:cxn>
                <a:cxn ang="0">
                  <a:pos x="34" y="0"/>
                </a:cxn>
              </a:cxnLst>
              <a:rect l="0" t="0" r="r" b="b"/>
              <a:pathLst>
                <a:path w="67" h="66">
                  <a:moveTo>
                    <a:pt x="34" y="0"/>
                  </a:moveTo>
                  <a:lnTo>
                    <a:pt x="67" y="33"/>
                  </a:lnTo>
                  <a:lnTo>
                    <a:pt x="34" y="66"/>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45" name="Freeform 125"/>
            <p:cNvSpPr>
              <a:spLocks/>
            </p:cNvSpPr>
            <p:nvPr/>
          </p:nvSpPr>
          <p:spPr bwMode="auto">
            <a:xfrm>
              <a:off x="2558" y="2356"/>
              <a:ext cx="66" cy="66"/>
            </a:xfrm>
            <a:custGeom>
              <a:avLst/>
              <a:gdLst/>
              <a:ahLst/>
              <a:cxnLst>
                <a:cxn ang="0">
                  <a:pos x="33" y="0"/>
                </a:cxn>
                <a:cxn ang="0">
                  <a:pos x="66" y="33"/>
                </a:cxn>
                <a:cxn ang="0">
                  <a:pos x="33" y="66"/>
                </a:cxn>
                <a:cxn ang="0">
                  <a:pos x="0" y="33"/>
                </a:cxn>
                <a:cxn ang="0">
                  <a:pos x="33" y="0"/>
                </a:cxn>
              </a:cxnLst>
              <a:rect l="0" t="0" r="r" b="b"/>
              <a:pathLst>
                <a:path w="66" h="66">
                  <a:moveTo>
                    <a:pt x="33" y="0"/>
                  </a:moveTo>
                  <a:lnTo>
                    <a:pt x="66"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46" name="Freeform 126"/>
            <p:cNvSpPr>
              <a:spLocks/>
            </p:cNvSpPr>
            <p:nvPr/>
          </p:nvSpPr>
          <p:spPr bwMode="auto">
            <a:xfrm>
              <a:off x="2613" y="2356"/>
              <a:ext cx="67" cy="66"/>
            </a:xfrm>
            <a:custGeom>
              <a:avLst/>
              <a:gdLst/>
              <a:ahLst/>
              <a:cxnLst>
                <a:cxn ang="0">
                  <a:pos x="34" y="0"/>
                </a:cxn>
                <a:cxn ang="0">
                  <a:pos x="67" y="33"/>
                </a:cxn>
                <a:cxn ang="0">
                  <a:pos x="34" y="66"/>
                </a:cxn>
                <a:cxn ang="0">
                  <a:pos x="0" y="33"/>
                </a:cxn>
                <a:cxn ang="0">
                  <a:pos x="34" y="0"/>
                </a:cxn>
              </a:cxnLst>
              <a:rect l="0" t="0" r="r" b="b"/>
              <a:pathLst>
                <a:path w="67" h="66">
                  <a:moveTo>
                    <a:pt x="34" y="0"/>
                  </a:moveTo>
                  <a:lnTo>
                    <a:pt x="67" y="33"/>
                  </a:lnTo>
                  <a:lnTo>
                    <a:pt x="34" y="66"/>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47" name="Freeform 127"/>
            <p:cNvSpPr>
              <a:spLocks/>
            </p:cNvSpPr>
            <p:nvPr/>
          </p:nvSpPr>
          <p:spPr bwMode="auto">
            <a:xfrm>
              <a:off x="2669" y="2411"/>
              <a:ext cx="66" cy="67"/>
            </a:xfrm>
            <a:custGeom>
              <a:avLst/>
              <a:gdLst/>
              <a:ahLst/>
              <a:cxnLst>
                <a:cxn ang="0">
                  <a:pos x="33" y="0"/>
                </a:cxn>
                <a:cxn ang="0">
                  <a:pos x="66" y="33"/>
                </a:cxn>
                <a:cxn ang="0">
                  <a:pos x="33" y="67"/>
                </a:cxn>
                <a:cxn ang="0">
                  <a:pos x="0" y="33"/>
                </a:cxn>
                <a:cxn ang="0">
                  <a:pos x="33" y="0"/>
                </a:cxn>
              </a:cxnLst>
              <a:rect l="0" t="0" r="r" b="b"/>
              <a:pathLst>
                <a:path w="66" h="67">
                  <a:moveTo>
                    <a:pt x="33" y="0"/>
                  </a:moveTo>
                  <a:lnTo>
                    <a:pt x="66" y="33"/>
                  </a:lnTo>
                  <a:lnTo>
                    <a:pt x="33" y="67"/>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48" name="Freeform 128"/>
            <p:cNvSpPr>
              <a:spLocks/>
            </p:cNvSpPr>
            <p:nvPr/>
          </p:nvSpPr>
          <p:spPr bwMode="auto">
            <a:xfrm>
              <a:off x="2735" y="2411"/>
              <a:ext cx="67" cy="67"/>
            </a:xfrm>
            <a:custGeom>
              <a:avLst/>
              <a:gdLst/>
              <a:ahLst/>
              <a:cxnLst>
                <a:cxn ang="0">
                  <a:pos x="34" y="0"/>
                </a:cxn>
                <a:cxn ang="0">
                  <a:pos x="67" y="33"/>
                </a:cxn>
                <a:cxn ang="0">
                  <a:pos x="34" y="67"/>
                </a:cxn>
                <a:cxn ang="0">
                  <a:pos x="0" y="33"/>
                </a:cxn>
                <a:cxn ang="0">
                  <a:pos x="34" y="0"/>
                </a:cxn>
              </a:cxnLst>
              <a:rect l="0" t="0" r="r" b="b"/>
              <a:pathLst>
                <a:path w="67" h="67">
                  <a:moveTo>
                    <a:pt x="34" y="0"/>
                  </a:moveTo>
                  <a:lnTo>
                    <a:pt x="67" y="33"/>
                  </a:lnTo>
                  <a:lnTo>
                    <a:pt x="34" y="67"/>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49" name="Freeform 129"/>
            <p:cNvSpPr>
              <a:spLocks/>
            </p:cNvSpPr>
            <p:nvPr/>
          </p:nvSpPr>
          <p:spPr bwMode="auto">
            <a:xfrm>
              <a:off x="2791" y="2422"/>
              <a:ext cx="67" cy="67"/>
            </a:xfrm>
            <a:custGeom>
              <a:avLst/>
              <a:gdLst/>
              <a:ahLst/>
              <a:cxnLst>
                <a:cxn ang="0">
                  <a:pos x="33" y="0"/>
                </a:cxn>
                <a:cxn ang="0">
                  <a:pos x="67" y="34"/>
                </a:cxn>
                <a:cxn ang="0">
                  <a:pos x="33" y="67"/>
                </a:cxn>
                <a:cxn ang="0">
                  <a:pos x="0" y="34"/>
                </a:cxn>
                <a:cxn ang="0">
                  <a:pos x="33" y="0"/>
                </a:cxn>
              </a:cxnLst>
              <a:rect l="0" t="0" r="r" b="b"/>
              <a:pathLst>
                <a:path w="67" h="67">
                  <a:moveTo>
                    <a:pt x="33" y="0"/>
                  </a:moveTo>
                  <a:lnTo>
                    <a:pt x="67"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50" name="Freeform 130"/>
            <p:cNvSpPr>
              <a:spLocks/>
            </p:cNvSpPr>
            <p:nvPr/>
          </p:nvSpPr>
          <p:spPr bwMode="auto">
            <a:xfrm>
              <a:off x="2847" y="2644"/>
              <a:ext cx="66" cy="67"/>
            </a:xfrm>
            <a:custGeom>
              <a:avLst/>
              <a:gdLst/>
              <a:ahLst/>
              <a:cxnLst>
                <a:cxn ang="0">
                  <a:pos x="33" y="0"/>
                </a:cxn>
                <a:cxn ang="0">
                  <a:pos x="66" y="34"/>
                </a:cxn>
                <a:cxn ang="0">
                  <a:pos x="33" y="67"/>
                </a:cxn>
                <a:cxn ang="0">
                  <a:pos x="0" y="34"/>
                </a:cxn>
                <a:cxn ang="0">
                  <a:pos x="33" y="0"/>
                </a:cxn>
              </a:cxnLst>
              <a:rect l="0" t="0" r="r" b="b"/>
              <a:pathLst>
                <a:path w="66" h="67">
                  <a:moveTo>
                    <a:pt x="33" y="0"/>
                  </a:moveTo>
                  <a:lnTo>
                    <a:pt x="66"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51" name="Freeform 131"/>
            <p:cNvSpPr>
              <a:spLocks/>
            </p:cNvSpPr>
            <p:nvPr/>
          </p:nvSpPr>
          <p:spPr bwMode="auto">
            <a:xfrm>
              <a:off x="2902" y="2733"/>
              <a:ext cx="67" cy="67"/>
            </a:xfrm>
            <a:custGeom>
              <a:avLst/>
              <a:gdLst/>
              <a:ahLst/>
              <a:cxnLst>
                <a:cxn ang="0">
                  <a:pos x="33" y="0"/>
                </a:cxn>
                <a:cxn ang="0">
                  <a:pos x="67" y="34"/>
                </a:cxn>
                <a:cxn ang="0">
                  <a:pos x="33" y="67"/>
                </a:cxn>
                <a:cxn ang="0">
                  <a:pos x="0" y="34"/>
                </a:cxn>
                <a:cxn ang="0">
                  <a:pos x="33" y="0"/>
                </a:cxn>
              </a:cxnLst>
              <a:rect l="0" t="0" r="r" b="b"/>
              <a:pathLst>
                <a:path w="67" h="67">
                  <a:moveTo>
                    <a:pt x="33" y="0"/>
                  </a:moveTo>
                  <a:lnTo>
                    <a:pt x="67"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52" name="Freeform 132"/>
            <p:cNvSpPr>
              <a:spLocks/>
            </p:cNvSpPr>
            <p:nvPr/>
          </p:nvSpPr>
          <p:spPr bwMode="auto">
            <a:xfrm>
              <a:off x="2958" y="2711"/>
              <a:ext cx="66" cy="67"/>
            </a:xfrm>
            <a:custGeom>
              <a:avLst/>
              <a:gdLst/>
              <a:ahLst/>
              <a:cxnLst>
                <a:cxn ang="0">
                  <a:pos x="33" y="0"/>
                </a:cxn>
                <a:cxn ang="0">
                  <a:pos x="66" y="33"/>
                </a:cxn>
                <a:cxn ang="0">
                  <a:pos x="33" y="67"/>
                </a:cxn>
                <a:cxn ang="0">
                  <a:pos x="0" y="33"/>
                </a:cxn>
                <a:cxn ang="0">
                  <a:pos x="33" y="0"/>
                </a:cxn>
              </a:cxnLst>
              <a:rect l="0" t="0" r="r" b="b"/>
              <a:pathLst>
                <a:path w="66" h="67">
                  <a:moveTo>
                    <a:pt x="33" y="0"/>
                  </a:moveTo>
                  <a:lnTo>
                    <a:pt x="66" y="33"/>
                  </a:lnTo>
                  <a:lnTo>
                    <a:pt x="33" y="67"/>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53" name="Freeform 133"/>
            <p:cNvSpPr>
              <a:spLocks/>
            </p:cNvSpPr>
            <p:nvPr/>
          </p:nvSpPr>
          <p:spPr bwMode="auto">
            <a:xfrm>
              <a:off x="3013" y="2711"/>
              <a:ext cx="67" cy="67"/>
            </a:xfrm>
            <a:custGeom>
              <a:avLst/>
              <a:gdLst/>
              <a:ahLst/>
              <a:cxnLst>
                <a:cxn ang="0">
                  <a:pos x="34" y="0"/>
                </a:cxn>
                <a:cxn ang="0">
                  <a:pos x="67" y="33"/>
                </a:cxn>
                <a:cxn ang="0">
                  <a:pos x="34" y="67"/>
                </a:cxn>
                <a:cxn ang="0">
                  <a:pos x="0" y="33"/>
                </a:cxn>
                <a:cxn ang="0">
                  <a:pos x="34" y="0"/>
                </a:cxn>
              </a:cxnLst>
              <a:rect l="0" t="0" r="r" b="b"/>
              <a:pathLst>
                <a:path w="67" h="67">
                  <a:moveTo>
                    <a:pt x="34" y="0"/>
                  </a:moveTo>
                  <a:lnTo>
                    <a:pt x="67" y="33"/>
                  </a:lnTo>
                  <a:lnTo>
                    <a:pt x="34" y="67"/>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54" name="Freeform 134"/>
            <p:cNvSpPr>
              <a:spLocks/>
            </p:cNvSpPr>
            <p:nvPr/>
          </p:nvSpPr>
          <p:spPr bwMode="auto">
            <a:xfrm>
              <a:off x="3080" y="2767"/>
              <a:ext cx="67" cy="66"/>
            </a:xfrm>
            <a:custGeom>
              <a:avLst/>
              <a:gdLst/>
              <a:ahLst/>
              <a:cxnLst>
                <a:cxn ang="0">
                  <a:pos x="33" y="0"/>
                </a:cxn>
                <a:cxn ang="0">
                  <a:pos x="67" y="33"/>
                </a:cxn>
                <a:cxn ang="0">
                  <a:pos x="33" y="66"/>
                </a:cxn>
                <a:cxn ang="0">
                  <a:pos x="0" y="33"/>
                </a:cxn>
                <a:cxn ang="0">
                  <a:pos x="33" y="0"/>
                </a:cxn>
              </a:cxnLst>
              <a:rect l="0" t="0" r="r" b="b"/>
              <a:pathLst>
                <a:path w="67" h="66">
                  <a:moveTo>
                    <a:pt x="33" y="0"/>
                  </a:moveTo>
                  <a:lnTo>
                    <a:pt x="67"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55" name="Freeform 135"/>
            <p:cNvSpPr>
              <a:spLocks/>
            </p:cNvSpPr>
            <p:nvPr/>
          </p:nvSpPr>
          <p:spPr bwMode="auto">
            <a:xfrm>
              <a:off x="3135" y="2767"/>
              <a:ext cx="67" cy="66"/>
            </a:xfrm>
            <a:custGeom>
              <a:avLst/>
              <a:gdLst/>
              <a:ahLst/>
              <a:cxnLst>
                <a:cxn ang="0">
                  <a:pos x="34" y="0"/>
                </a:cxn>
                <a:cxn ang="0">
                  <a:pos x="67" y="33"/>
                </a:cxn>
                <a:cxn ang="0">
                  <a:pos x="34" y="66"/>
                </a:cxn>
                <a:cxn ang="0">
                  <a:pos x="0" y="33"/>
                </a:cxn>
                <a:cxn ang="0">
                  <a:pos x="34" y="0"/>
                </a:cxn>
              </a:cxnLst>
              <a:rect l="0" t="0" r="r" b="b"/>
              <a:pathLst>
                <a:path w="67" h="66">
                  <a:moveTo>
                    <a:pt x="34" y="0"/>
                  </a:moveTo>
                  <a:lnTo>
                    <a:pt x="67" y="33"/>
                  </a:lnTo>
                  <a:lnTo>
                    <a:pt x="34" y="66"/>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56" name="Freeform 136"/>
            <p:cNvSpPr>
              <a:spLocks/>
            </p:cNvSpPr>
            <p:nvPr/>
          </p:nvSpPr>
          <p:spPr bwMode="auto">
            <a:xfrm>
              <a:off x="3191" y="2767"/>
              <a:ext cx="67" cy="66"/>
            </a:xfrm>
            <a:custGeom>
              <a:avLst/>
              <a:gdLst/>
              <a:ahLst/>
              <a:cxnLst>
                <a:cxn ang="0">
                  <a:pos x="33" y="0"/>
                </a:cxn>
                <a:cxn ang="0">
                  <a:pos x="67" y="33"/>
                </a:cxn>
                <a:cxn ang="0">
                  <a:pos x="33" y="66"/>
                </a:cxn>
                <a:cxn ang="0">
                  <a:pos x="0" y="33"/>
                </a:cxn>
                <a:cxn ang="0">
                  <a:pos x="33" y="0"/>
                </a:cxn>
              </a:cxnLst>
              <a:rect l="0" t="0" r="r" b="b"/>
              <a:pathLst>
                <a:path w="67" h="66">
                  <a:moveTo>
                    <a:pt x="33" y="0"/>
                  </a:moveTo>
                  <a:lnTo>
                    <a:pt x="67"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57" name="Freeform 137"/>
            <p:cNvSpPr>
              <a:spLocks/>
            </p:cNvSpPr>
            <p:nvPr/>
          </p:nvSpPr>
          <p:spPr bwMode="auto">
            <a:xfrm>
              <a:off x="3247" y="2767"/>
              <a:ext cx="66" cy="66"/>
            </a:xfrm>
            <a:custGeom>
              <a:avLst/>
              <a:gdLst/>
              <a:ahLst/>
              <a:cxnLst>
                <a:cxn ang="0">
                  <a:pos x="33" y="0"/>
                </a:cxn>
                <a:cxn ang="0">
                  <a:pos x="66" y="33"/>
                </a:cxn>
                <a:cxn ang="0">
                  <a:pos x="33" y="66"/>
                </a:cxn>
                <a:cxn ang="0">
                  <a:pos x="0" y="33"/>
                </a:cxn>
                <a:cxn ang="0">
                  <a:pos x="33" y="0"/>
                </a:cxn>
              </a:cxnLst>
              <a:rect l="0" t="0" r="r" b="b"/>
              <a:pathLst>
                <a:path w="66" h="66">
                  <a:moveTo>
                    <a:pt x="33" y="0"/>
                  </a:moveTo>
                  <a:lnTo>
                    <a:pt x="66"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58" name="Freeform 138"/>
            <p:cNvSpPr>
              <a:spLocks/>
            </p:cNvSpPr>
            <p:nvPr/>
          </p:nvSpPr>
          <p:spPr bwMode="auto">
            <a:xfrm>
              <a:off x="3302" y="2778"/>
              <a:ext cx="67" cy="66"/>
            </a:xfrm>
            <a:custGeom>
              <a:avLst/>
              <a:gdLst/>
              <a:ahLst/>
              <a:cxnLst>
                <a:cxn ang="0">
                  <a:pos x="33" y="0"/>
                </a:cxn>
                <a:cxn ang="0">
                  <a:pos x="67" y="33"/>
                </a:cxn>
                <a:cxn ang="0">
                  <a:pos x="33" y="66"/>
                </a:cxn>
                <a:cxn ang="0">
                  <a:pos x="0" y="33"/>
                </a:cxn>
                <a:cxn ang="0">
                  <a:pos x="33" y="0"/>
                </a:cxn>
              </a:cxnLst>
              <a:rect l="0" t="0" r="r" b="b"/>
              <a:pathLst>
                <a:path w="67" h="66">
                  <a:moveTo>
                    <a:pt x="33" y="0"/>
                  </a:moveTo>
                  <a:lnTo>
                    <a:pt x="67"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59" name="Freeform 139"/>
            <p:cNvSpPr>
              <a:spLocks/>
            </p:cNvSpPr>
            <p:nvPr/>
          </p:nvSpPr>
          <p:spPr bwMode="auto">
            <a:xfrm>
              <a:off x="3358" y="2778"/>
              <a:ext cx="66" cy="66"/>
            </a:xfrm>
            <a:custGeom>
              <a:avLst/>
              <a:gdLst/>
              <a:ahLst/>
              <a:cxnLst>
                <a:cxn ang="0">
                  <a:pos x="33" y="0"/>
                </a:cxn>
                <a:cxn ang="0">
                  <a:pos x="66" y="33"/>
                </a:cxn>
                <a:cxn ang="0">
                  <a:pos x="33" y="66"/>
                </a:cxn>
                <a:cxn ang="0">
                  <a:pos x="0" y="33"/>
                </a:cxn>
                <a:cxn ang="0">
                  <a:pos x="33" y="0"/>
                </a:cxn>
              </a:cxnLst>
              <a:rect l="0" t="0" r="r" b="b"/>
              <a:pathLst>
                <a:path w="66" h="66">
                  <a:moveTo>
                    <a:pt x="33" y="0"/>
                  </a:moveTo>
                  <a:lnTo>
                    <a:pt x="66"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60" name="Freeform 140"/>
            <p:cNvSpPr>
              <a:spLocks/>
            </p:cNvSpPr>
            <p:nvPr/>
          </p:nvSpPr>
          <p:spPr bwMode="auto">
            <a:xfrm>
              <a:off x="3413" y="2778"/>
              <a:ext cx="67" cy="66"/>
            </a:xfrm>
            <a:custGeom>
              <a:avLst/>
              <a:gdLst/>
              <a:ahLst/>
              <a:cxnLst>
                <a:cxn ang="0">
                  <a:pos x="33" y="0"/>
                </a:cxn>
                <a:cxn ang="0">
                  <a:pos x="67" y="33"/>
                </a:cxn>
                <a:cxn ang="0">
                  <a:pos x="33" y="66"/>
                </a:cxn>
                <a:cxn ang="0">
                  <a:pos x="0" y="33"/>
                </a:cxn>
                <a:cxn ang="0">
                  <a:pos x="33" y="0"/>
                </a:cxn>
              </a:cxnLst>
              <a:rect l="0" t="0" r="r" b="b"/>
              <a:pathLst>
                <a:path w="67" h="66">
                  <a:moveTo>
                    <a:pt x="33" y="0"/>
                  </a:moveTo>
                  <a:lnTo>
                    <a:pt x="67"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61" name="Freeform 141"/>
            <p:cNvSpPr>
              <a:spLocks/>
            </p:cNvSpPr>
            <p:nvPr/>
          </p:nvSpPr>
          <p:spPr bwMode="auto">
            <a:xfrm>
              <a:off x="3480" y="2767"/>
              <a:ext cx="66" cy="66"/>
            </a:xfrm>
            <a:custGeom>
              <a:avLst/>
              <a:gdLst/>
              <a:ahLst/>
              <a:cxnLst>
                <a:cxn ang="0">
                  <a:pos x="33" y="0"/>
                </a:cxn>
                <a:cxn ang="0">
                  <a:pos x="66" y="33"/>
                </a:cxn>
                <a:cxn ang="0">
                  <a:pos x="33" y="66"/>
                </a:cxn>
                <a:cxn ang="0">
                  <a:pos x="0" y="33"/>
                </a:cxn>
                <a:cxn ang="0">
                  <a:pos x="33" y="0"/>
                </a:cxn>
              </a:cxnLst>
              <a:rect l="0" t="0" r="r" b="b"/>
              <a:pathLst>
                <a:path w="66" h="66">
                  <a:moveTo>
                    <a:pt x="33" y="0"/>
                  </a:moveTo>
                  <a:lnTo>
                    <a:pt x="66"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62" name="Freeform 142"/>
            <p:cNvSpPr>
              <a:spLocks/>
            </p:cNvSpPr>
            <p:nvPr/>
          </p:nvSpPr>
          <p:spPr bwMode="auto">
            <a:xfrm>
              <a:off x="3535" y="2778"/>
              <a:ext cx="67" cy="66"/>
            </a:xfrm>
            <a:custGeom>
              <a:avLst/>
              <a:gdLst/>
              <a:ahLst/>
              <a:cxnLst>
                <a:cxn ang="0">
                  <a:pos x="34" y="0"/>
                </a:cxn>
                <a:cxn ang="0">
                  <a:pos x="67" y="33"/>
                </a:cxn>
                <a:cxn ang="0">
                  <a:pos x="34" y="66"/>
                </a:cxn>
                <a:cxn ang="0">
                  <a:pos x="0" y="33"/>
                </a:cxn>
                <a:cxn ang="0">
                  <a:pos x="34" y="0"/>
                </a:cxn>
              </a:cxnLst>
              <a:rect l="0" t="0" r="r" b="b"/>
              <a:pathLst>
                <a:path w="67" h="66">
                  <a:moveTo>
                    <a:pt x="34" y="0"/>
                  </a:moveTo>
                  <a:lnTo>
                    <a:pt x="67" y="33"/>
                  </a:lnTo>
                  <a:lnTo>
                    <a:pt x="34" y="66"/>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63" name="Freeform 143"/>
            <p:cNvSpPr>
              <a:spLocks/>
            </p:cNvSpPr>
            <p:nvPr/>
          </p:nvSpPr>
          <p:spPr bwMode="auto">
            <a:xfrm>
              <a:off x="3591" y="2789"/>
              <a:ext cx="67" cy="66"/>
            </a:xfrm>
            <a:custGeom>
              <a:avLst/>
              <a:gdLst/>
              <a:ahLst/>
              <a:cxnLst>
                <a:cxn ang="0">
                  <a:pos x="33" y="0"/>
                </a:cxn>
                <a:cxn ang="0">
                  <a:pos x="67" y="33"/>
                </a:cxn>
                <a:cxn ang="0">
                  <a:pos x="33" y="66"/>
                </a:cxn>
                <a:cxn ang="0">
                  <a:pos x="0" y="33"/>
                </a:cxn>
                <a:cxn ang="0">
                  <a:pos x="33" y="0"/>
                </a:cxn>
              </a:cxnLst>
              <a:rect l="0" t="0" r="r" b="b"/>
              <a:pathLst>
                <a:path w="67" h="66">
                  <a:moveTo>
                    <a:pt x="33" y="0"/>
                  </a:moveTo>
                  <a:lnTo>
                    <a:pt x="67" y="33"/>
                  </a:lnTo>
                  <a:lnTo>
                    <a:pt x="33" y="66"/>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64" name="Freeform 144"/>
            <p:cNvSpPr>
              <a:spLocks/>
            </p:cNvSpPr>
            <p:nvPr/>
          </p:nvSpPr>
          <p:spPr bwMode="auto">
            <a:xfrm>
              <a:off x="3646" y="2811"/>
              <a:ext cx="67" cy="67"/>
            </a:xfrm>
            <a:custGeom>
              <a:avLst/>
              <a:gdLst/>
              <a:ahLst/>
              <a:cxnLst>
                <a:cxn ang="0">
                  <a:pos x="34" y="0"/>
                </a:cxn>
                <a:cxn ang="0">
                  <a:pos x="67" y="33"/>
                </a:cxn>
                <a:cxn ang="0">
                  <a:pos x="34" y="67"/>
                </a:cxn>
                <a:cxn ang="0">
                  <a:pos x="0" y="33"/>
                </a:cxn>
                <a:cxn ang="0">
                  <a:pos x="34" y="0"/>
                </a:cxn>
              </a:cxnLst>
              <a:rect l="0" t="0" r="r" b="b"/>
              <a:pathLst>
                <a:path w="67" h="67">
                  <a:moveTo>
                    <a:pt x="34" y="0"/>
                  </a:moveTo>
                  <a:lnTo>
                    <a:pt x="67" y="33"/>
                  </a:lnTo>
                  <a:lnTo>
                    <a:pt x="34" y="67"/>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65" name="Freeform 145"/>
            <p:cNvSpPr>
              <a:spLocks/>
            </p:cNvSpPr>
            <p:nvPr/>
          </p:nvSpPr>
          <p:spPr bwMode="auto">
            <a:xfrm>
              <a:off x="3702" y="2833"/>
              <a:ext cx="67" cy="67"/>
            </a:xfrm>
            <a:custGeom>
              <a:avLst/>
              <a:gdLst/>
              <a:ahLst/>
              <a:cxnLst>
                <a:cxn ang="0">
                  <a:pos x="33" y="0"/>
                </a:cxn>
                <a:cxn ang="0">
                  <a:pos x="67" y="34"/>
                </a:cxn>
                <a:cxn ang="0">
                  <a:pos x="33" y="67"/>
                </a:cxn>
                <a:cxn ang="0">
                  <a:pos x="0" y="34"/>
                </a:cxn>
                <a:cxn ang="0">
                  <a:pos x="33" y="0"/>
                </a:cxn>
              </a:cxnLst>
              <a:rect l="0" t="0" r="r" b="b"/>
              <a:pathLst>
                <a:path w="67" h="67">
                  <a:moveTo>
                    <a:pt x="33" y="0"/>
                  </a:moveTo>
                  <a:lnTo>
                    <a:pt x="67"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66" name="Freeform 146"/>
            <p:cNvSpPr>
              <a:spLocks/>
            </p:cNvSpPr>
            <p:nvPr/>
          </p:nvSpPr>
          <p:spPr bwMode="auto">
            <a:xfrm>
              <a:off x="3758" y="2833"/>
              <a:ext cx="66" cy="67"/>
            </a:xfrm>
            <a:custGeom>
              <a:avLst/>
              <a:gdLst/>
              <a:ahLst/>
              <a:cxnLst>
                <a:cxn ang="0">
                  <a:pos x="33" y="0"/>
                </a:cxn>
                <a:cxn ang="0">
                  <a:pos x="66" y="34"/>
                </a:cxn>
                <a:cxn ang="0">
                  <a:pos x="33" y="67"/>
                </a:cxn>
                <a:cxn ang="0">
                  <a:pos x="0" y="34"/>
                </a:cxn>
                <a:cxn ang="0">
                  <a:pos x="33" y="0"/>
                </a:cxn>
              </a:cxnLst>
              <a:rect l="0" t="0" r="r" b="b"/>
              <a:pathLst>
                <a:path w="66" h="67">
                  <a:moveTo>
                    <a:pt x="33" y="0"/>
                  </a:moveTo>
                  <a:lnTo>
                    <a:pt x="66"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67" name="Freeform 147"/>
            <p:cNvSpPr>
              <a:spLocks/>
            </p:cNvSpPr>
            <p:nvPr/>
          </p:nvSpPr>
          <p:spPr bwMode="auto">
            <a:xfrm>
              <a:off x="3824" y="2822"/>
              <a:ext cx="67" cy="67"/>
            </a:xfrm>
            <a:custGeom>
              <a:avLst/>
              <a:gdLst/>
              <a:ahLst/>
              <a:cxnLst>
                <a:cxn ang="0">
                  <a:pos x="33" y="0"/>
                </a:cxn>
                <a:cxn ang="0">
                  <a:pos x="67" y="33"/>
                </a:cxn>
                <a:cxn ang="0">
                  <a:pos x="33" y="67"/>
                </a:cxn>
                <a:cxn ang="0">
                  <a:pos x="0" y="33"/>
                </a:cxn>
                <a:cxn ang="0">
                  <a:pos x="33" y="0"/>
                </a:cxn>
              </a:cxnLst>
              <a:rect l="0" t="0" r="r" b="b"/>
              <a:pathLst>
                <a:path w="67" h="67">
                  <a:moveTo>
                    <a:pt x="33" y="0"/>
                  </a:moveTo>
                  <a:lnTo>
                    <a:pt x="67" y="33"/>
                  </a:lnTo>
                  <a:lnTo>
                    <a:pt x="33" y="67"/>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68" name="Freeform 148"/>
            <p:cNvSpPr>
              <a:spLocks/>
            </p:cNvSpPr>
            <p:nvPr/>
          </p:nvSpPr>
          <p:spPr bwMode="auto">
            <a:xfrm>
              <a:off x="3880" y="2822"/>
              <a:ext cx="66" cy="67"/>
            </a:xfrm>
            <a:custGeom>
              <a:avLst/>
              <a:gdLst/>
              <a:ahLst/>
              <a:cxnLst>
                <a:cxn ang="0">
                  <a:pos x="33" y="0"/>
                </a:cxn>
                <a:cxn ang="0">
                  <a:pos x="66" y="33"/>
                </a:cxn>
                <a:cxn ang="0">
                  <a:pos x="33" y="67"/>
                </a:cxn>
                <a:cxn ang="0">
                  <a:pos x="0" y="33"/>
                </a:cxn>
                <a:cxn ang="0">
                  <a:pos x="33" y="0"/>
                </a:cxn>
              </a:cxnLst>
              <a:rect l="0" t="0" r="r" b="b"/>
              <a:pathLst>
                <a:path w="66" h="67">
                  <a:moveTo>
                    <a:pt x="33" y="0"/>
                  </a:moveTo>
                  <a:lnTo>
                    <a:pt x="66" y="33"/>
                  </a:lnTo>
                  <a:lnTo>
                    <a:pt x="33" y="67"/>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69" name="Freeform 149"/>
            <p:cNvSpPr>
              <a:spLocks/>
            </p:cNvSpPr>
            <p:nvPr/>
          </p:nvSpPr>
          <p:spPr bwMode="auto">
            <a:xfrm>
              <a:off x="3935" y="2811"/>
              <a:ext cx="67" cy="67"/>
            </a:xfrm>
            <a:custGeom>
              <a:avLst/>
              <a:gdLst/>
              <a:ahLst/>
              <a:cxnLst>
                <a:cxn ang="0">
                  <a:pos x="34" y="0"/>
                </a:cxn>
                <a:cxn ang="0">
                  <a:pos x="67" y="33"/>
                </a:cxn>
                <a:cxn ang="0">
                  <a:pos x="34" y="67"/>
                </a:cxn>
                <a:cxn ang="0">
                  <a:pos x="0" y="33"/>
                </a:cxn>
                <a:cxn ang="0">
                  <a:pos x="34" y="0"/>
                </a:cxn>
              </a:cxnLst>
              <a:rect l="0" t="0" r="r" b="b"/>
              <a:pathLst>
                <a:path w="67" h="67">
                  <a:moveTo>
                    <a:pt x="34" y="0"/>
                  </a:moveTo>
                  <a:lnTo>
                    <a:pt x="67" y="33"/>
                  </a:lnTo>
                  <a:lnTo>
                    <a:pt x="34" y="67"/>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70" name="Freeform 150"/>
            <p:cNvSpPr>
              <a:spLocks/>
            </p:cNvSpPr>
            <p:nvPr/>
          </p:nvSpPr>
          <p:spPr bwMode="auto">
            <a:xfrm>
              <a:off x="3991" y="2822"/>
              <a:ext cx="66" cy="67"/>
            </a:xfrm>
            <a:custGeom>
              <a:avLst/>
              <a:gdLst/>
              <a:ahLst/>
              <a:cxnLst>
                <a:cxn ang="0">
                  <a:pos x="33" y="0"/>
                </a:cxn>
                <a:cxn ang="0">
                  <a:pos x="66" y="33"/>
                </a:cxn>
                <a:cxn ang="0">
                  <a:pos x="33" y="67"/>
                </a:cxn>
                <a:cxn ang="0">
                  <a:pos x="0" y="33"/>
                </a:cxn>
                <a:cxn ang="0">
                  <a:pos x="33" y="0"/>
                </a:cxn>
              </a:cxnLst>
              <a:rect l="0" t="0" r="r" b="b"/>
              <a:pathLst>
                <a:path w="66" h="67">
                  <a:moveTo>
                    <a:pt x="33" y="0"/>
                  </a:moveTo>
                  <a:lnTo>
                    <a:pt x="66" y="33"/>
                  </a:lnTo>
                  <a:lnTo>
                    <a:pt x="33" y="67"/>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71" name="Freeform 151"/>
            <p:cNvSpPr>
              <a:spLocks/>
            </p:cNvSpPr>
            <p:nvPr/>
          </p:nvSpPr>
          <p:spPr bwMode="auto">
            <a:xfrm>
              <a:off x="4046" y="2811"/>
              <a:ext cx="67" cy="67"/>
            </a:xfrm>
            <a:custGeom>
              <a:avLst/>
              <a:gdLst/>
              <a:ahLst/>
              <a:cxnLst>
                <a:cxn ang="0">
                  <a:pos x="34" y="0"/>
                </a:cxn>
                <a:cxn ang="0">
                  <a:pos x="67" y="33"/>
                </a:cxn>
                <a:cxn ang="0">
                  <a:pos x="34" y="67"/>
                </a:cxn>
                <a:cxn ang="0">
                  <a:pos x="0" y="33"/>
                </a:cxn>
                <a:cxn ang="0">
                  <a:pos x="34" y="0"/>
                </a:cxn>
              </a:cxnLst>
              <a:rect l="0" t="0" r="r" b="b"/>
              <a:pathLst>
                <a:path w="67" h="67">
                  <a:moveTo>
                    <a:pt x="34" y="0"/>
                  </a:moveTo>
                  <a:lnTo>
                    <a:pt x="67" y="33"/>
                  </a:lnTo>
                  <a:lnTo>
                    <a:pt x="34" y="67"/>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72" name="Freeform 152"/>
            <p:cNvSpPr>
              <a:spLocks/>
            </p:cNvSpPr>
            <p:nvPr/>
          </p:nvSpPr>
          <p:spPr bwMode="auto">
            <a:xfrm>
              <a:off x="4102" y="2833"/>
              <a:ext cx="67" cy="67"/>
            </a:xfrm>
            <a:custGeom>
              <a:avLst/>
              <a:gdLst/>
              <a:ahLst/>
              <a:cxnLst>
                <a:cxn ang="0">
                  <a:pos x="33" y="0"/>
                </a:cxn>
                <a:cxn ang="0">
                  <a:pos x="67" y="34"/>
                </a:cxn>
                <a:cxn ang="0">
                  <a:pos x="33" y="67"/>
                </a:cxn>
                <a:cxn ang="0">
                  <a:pos x="0" y="34"/>
                </a:cxn>
                <a:cxn ang="0">
                  <a:pos x="33" y="0"/>
                </a:cxn>
              </a:cxnLst>
              <a:rect l="0" t="0" r="r" b="b"/>
              <a:pathLst>
                <a:path w="67" h="67">
                  <a:moveTo>
                    <a:pt x="33" y="0"/>
                  </a:moveTo>
                  <a:lnTo>
                    <a:pt x="67"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73" name="Freeform 153"/>
            <p:cNvSpPr>
              <a:spLocks/>
            </p:cNvSpPr>
            <p:nvPr/>
          </p:nvSpPr>
          <p:spPr bwMode="auto">
            <a:xfrm>
              <a:off x="4169" y="2822"/>
              <a:ext cx="66" cy="67"/>
            </a:xfrm>
            <a:custGeom>
              <a:avLst/>
              <a:gdLst/>
              <a:ahLst/>
              <a:cxnLst>
                <a:cxn ang="0">
                  <a:pos x="33" y="0"/>
                </a:cxn>
                <a:cxn ang="0">
                  <a:pos x="66" y="33"/>
                </a:cxn>
                <a:cxn ang="0">
                  <a:pos x="33" y="67"/>
                </a:cxn>
                <a:cxn ang="0">
                  <a:pos x="0" y="33"/>
                </a:cxn>
                <a:cxn ang="0">
                  <a:pos x="33" y="0"/>
                </a:cxn>
              </a:cxnLst>
              <a:rect l="0" t="0" r="r" b="b"/>
              <a:pathLst>
                <a:path w="66" h="67">
                  <a:moveTo>
                    <a:pt x="33" y="0"/>
                  </a:moveTo>
                  <a:lnTo>
                    <a:pt x="66" y="33"/>
                  </a:lnTo>
                  <a:lnTo>
                    <a:pt x="33" y="67"/>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74" name="Freeform 154"/>
            <p:cNvSpPr>
              <a:spLocks/>
            </p:cNvSpPr>
            <p:nvPr/>
          </p:nvSpPr>
          <p:spPr bwMode="auto">
            <a:xfrm>
              <a:off x="4224" y="2822"/>
              <a:ext cx="67" cy="67"/>
            </a:xfrm>
            <a:custGeom>
              <a:avLst/>
              <a:gdLst/>
              <a:ahLst/>
              <a:cxnLst>
                <a:cxn ang="0">
                  <a:pos x="33" y="0"/>
                </a:cxn>
                <a:cxn ang="0">
                  <a:pos x="67" y="33"/>
                </a:cxn>
                <a:cxn ang="0">
                  <a:pos x="33" y="67"/>
                </a:cxn>
                <a:cxn ang="0">
                  <a:pos x="0" y="33"/>
                </a:cxn>
                <a:cxn ang="0">
                  <a:pos x="33" y="0"/>
                </a:cxn>
              </a:cxnLst>
              <a:rect l="0" t="0" r="r" b="b"/>
              <a:pathLst>
                <a:path w="67" h="67">
                  <a:moveTo>
                    <a:pt x="33" y="0"/>
                  </a:moveTo>
                  <a:lnTo>
                    <a:pt x="67" y="33"/>
                  </a:lnTo>
                  <a:lnTo>
                    <a:pt x="33" y="67"/>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75" name="Freeform 155"/>
            <p:cNvSpPr>
              <a:spLocks/>
            </p:cNvSpPr>
            <p:nvPr/>
          </p:nvSpPr>
          <p:spPr bwMode="auto">
            <a:xfrm>
              <a:off x="4280" y="2822"/>
              <a:ext cx="66" cy="67"/>
            </a:xfrm>
            <a:custGeom>
              <a:avLst/>
              <a:gdLst/>
              <a:ahLst/>
              <a:cxnLst>
                <a:cxn ang="0">
                  <a:pos x="33" y="0"/>
                </a:cxn>
                <a:cxn ang="0">
                  <a:pos x="66" y="33"/>
                </a:cxn>
                <a:cxn ang="0">
                  <a:pos x="33" y="67"/>
                </a:cxn>
                <a:cxn ang="0">
                  <a:pos x="0" y="33"/>
                </a:cxn>
                <a:cxn ang="0">
                  <a:pos x="33" y="0"/>
                </a:cxn>
              </a:cxnLst>
              <a:rect l="0" t="0" r="r" b="b"/>
              <a:pathLst>
                <a:path w="66" h="67">
                  <a:moveTo>
                    <a:pt x="33" y="0"/>
                  </a:moveTo>
                  <a:lnTo>
                    <a:pt x="66" y="33"/>
                  </a:lnTo>
                  <a:lnTo>
                    <a:pt x="33" y="67"/>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76" name="Freeform 156"/>
            <p:cNvSpPr>
              <a:spLocks/>
            </p:cNvSpPr>
            <p:nvPr/>
          </p:nvSpPr>
          <p:spPr bwMode="auto">
            <a:xfrm>
              <a:off x="4335" y="2811"/>
              <a:ext cx="67" cy="67"/>
            </a:xfrm>
            <a:custGeom>
              <a:avLst/>
              <a:gdLst/>
              <a:ahLst/>
              <a:cxnLst>
                <a:cxn ang="0">
                  <a:pos x="33" y="0"/>
                </a:cxn>
                <a:cxn ang="0">
                  <a:pos x="67" y="33"/>
                </a:cxn>
                <a:cxn ang="0">
                  <a:pos x="33" y="67"/>
                </a:cxn>
                <a:cxn ang="0">
                  <a:pos x="0" y="33"/>
                </a:cxn>
                <a:cxn ang="0">
                  <a:pos x="33" y="0"/>
                </a:cxn>
              </a:cxnLst>
              <a:rect l="0" t="0" r="r" b="b"/>
              <a:pathLst>
                <a:path w="67" h="67">
                  <a:moveTo>
                    <a:pt x="33" y="0"/>
                  </a:moveTo>
                  <a:lnTo>
                    <a:pt x="67" y="33"/>
                  </a:lnTo>
                  <a:lnTo>
                    <a:pt x="33" y="67"/>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77" name="Freeform 157"/>
            <p:cNvSpPr>
              <a:spLocks/>
            </p:cNvSpPr>
            <p:nvPr/>
          </p:nvSpPr>
          <p:spPr bwMode="auto">
            <a:xfrm>
              <a:off x="4391" y="2822"/>
              <a:ext cx="66" cy="67"/>
            </a:xfrm>
            <a:custGeom>
              <a:avLst/>
              <a:gdLst/>
              <a:ahLst/>
              <a:cxnLst>
                <a:cxn ang="0">
                  <a:pos x="33" y="0"/>
                </a:cxn>
                <a:cxn ang="0">
                  <a:pos x="66" y="33"/>
                </a:cxn>
                <a:cxn ang="0">
                  <a:pos x="33" y="67"/>
                </a:cxn>
                <a:cxn ang="0">
                  <a:pos x="0" y="33"/>
                </a:cxn>
                <a:cxn ang="0">
                  <a:pos x="33" y="0"/>
                </a:cxn>
              </a:cxnLst>
              <a:rect l="0" t="0" r="r" b="b"/>
              <a:pathLst>
                <a:path w="66" h="67">
                  <a:moveTo>
                    <a:pt x="33" y="0"/>
                  </a:moveTo>
                  <a:lnTo>
                    <a:pt x="66" y="33"/>
                  </a:lnTo>
                  <a:lnTo>
                    <a:pt x="33" y="67"/>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78" name="Freeform 158"/>
            <p:cNvSpPr>
              <a:spLocks/>
            </p:cNvSpPr>
            <p:nvPr/>
          </p:nvSpPr>
          <p:spPr bwMode="auto">
            <a:xfrm>
              <a:off x="4446" y="2811"/>
              <a:ext cx="67" cy="67"/>
            </a:xfrm>
            <a:custGeom>
              <a:avLst/>
              <a:gdLst/>
              <a:ahLst/>
              <a:cxnLst>
                <a:cxn ang="0">
                  <a:pos x="34" y="0"/>
                </a:cxn>
                <a:cxn ang="0">
                  <a:pos x="67" y="33"/>
                </a:cxn>
                <a:cxn ang="0">
                  <a:pos x="34" y="67"/>
                </a:cxn>
                <a:cxn ang="0">
                  <a:pos x="0" y="33"/>
                </a:cxn>
                <a:cxn ang="0">
                  <a:pos x="34" y="0"/>
                </a:cxn>
              </a:cxnLst>
              <a:rect l="0" t="0" r="r" b="b"/>
              <a:pathLst>
                <a:path w="67" h="67">
                  <a:moveTo>
                    <a:pt x="34" y="0"/>
                  </a:moveTo>
                  <a:lnTo>
                    <a:pt x="67" y="33"/>
                  </a:lnTo>
                  <a:lnTo>
                    <a:pt x="34" y="67"/>
                  </a:lnTo>
                  <a:lnTo>
                    <a:pt x="0" y="33"/>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79" name="Freeform 159"/>
            <p:cNvSpPr>
              <a:spLocks/>
            </p:cNvSpPr>
            <p:nvPr/>
          </p:nvSpPr>
          <p:spPr bwMode="auto">
            <a:xfrm>
              <a:off x="4513" y="2811"/>
              <a:ext cx="67" cy="67"/>
            </a:xfrm>
            <a:custGeom>
              <a:avLst/>
              <a:gdLst/>
              <a:ahLst/>
              <a:cxnLst>
                <a:cxn ang="0">
                  <a:pos x="33" y="0"/>
                </a:cxn>
                <a:cxn ang="0">
                  <a:pos x="67" y="33"/>
                </a:cxn>
                <a:cxn ang="0">
                  <a:pos x="33" y="67"/>
                </a:cxn>
                <a:cxn ang="0">
                  <a:pos x="0" y="33"/>
                </a:cxn>
                <a:cxn ang="0">
                  <a:pos x="33" y="0"/>
                </a:cxn>
              </a:cxnLst>
              <a:rect l="0" t="0" r="r" b="b"/>
              <a:pathLst>
                <a:path w="67" h="67">
                  <a:moveTo>
                    <a:pt x="33" y="0"/>
                  </a:moveTo>
                  <a:lnTo>
                    <a:pt x="67" y="33"/>
                  </a:lnTo>
                  <a:lnTo>
                    <a:pt x="33" y="67"/>
                  </a:lnTo>
                  <a:lnTo>
                    <a:pt x="0" y="33"/>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80" name="Freeform 160"/>
            <p:cNvSpPr>
              <a:spLocks/>
            </p:cNvSpPr>
            <p:nvPr/>
          </p:nvSpPr>
          <p:spPr bwMode="auto">
            <a:xfrm>
              <a:off x="4568" y="2833"/>
              <a:ext cx="67" cy="67"/>
            </a:xfrm>
            <a:custGeom>
              <a:avLst/>
              <a:gdLst/>
              <a:ahLst/>
              <a:cxnLst>
                <a:cxn ang="0">
                  <a:pos x="34" y="0"/>
                </a:cxn>
                <a:cxn ang="0">
                  <a:pos x="67" y="34"/>
                </a:cxn>
                <a:cxn ang="0">
                  <a:pos x="34" y="67"/>
                </a:cxn>
                <a:cxn ang="0">
                  <a:pos x="0" y="34"/>
                </a:cxn>
                <a:cxn ang="0">
                  <a:pos x="34" y="0"/>
                </a:cxn>
              </a:cxnLst>
              <a:rect l="0" t="0" r="r" b="b"/>
              <a:pathLst>
                <a:path w="67" h="67">
                  <a:moveTo>
                    <a:pt x="34" y="0"/>
                  </a:moveTo>
                  <a:lnTo>
                    <a:pt x="67" y="34"/>
                  </a:lnTo>
                  <a:lnTo>
                    <a:pt x="34" y="67"/>
                  </a:lnTo>
                  <a:lnTo>
                    <a:pt x="0" y="34"/>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81" name="Freeform 161"/>
            <p:cNvSpPr>
              <a:spLocks/>
            </p:cNvSpPr>
            <p:nvPr/>
          </p:nvSpPr>
          <p:spPr bwMode="auto">
            <a:xfrm>
              <a:off x="4624" y="2833"/>
              <a:ext cx="67" cy="67"/>
            </a:xfrm>
            <a:custGeom>
              <a:avLst/>
              <a:gdLst/>
              <a:ahLst/>
              <a:cxnLst>
                <a:cxn ang="0">
                  <a:pos x="33" y="0"/>
                </a:cxn>
                <a:cxn ang="0">
                  <a:pos x="67" y="34"/>
                </a:cxn>
                <a:cxn ang="0">
                  <a:pos x="33" y="67"/>
                </a:cxn>
                <a:cxn ang="0">
                  <a:pos x="0" y="34"/>
                </a:cxn>
                <a:cxn ang="0">
                  <a:pos x="33" y="0"/>
                </a:cxn>
              </a:cxnLst>
              <a:rect l="0" t="0" r="r" b="b"/>
              <a:pathLst>
                <a:path w="67" h="67">
                  <a:moveTo>
                    <a:pt x="33" y="0"/>
                  </a:moveTo>
                  <a:lnTo>
                    <a:pt x="67"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82" name="Freeform 162"/>
            <p:cNvSpPr>
              <a:spLocks/>
            </p:cNvSpPr>
            <p:nvPr/>
          </p:nvSpPr>
          <p:spPr bwMode="auto">
            <a:xfrm>
              <a:off x="4680" y="2833"/>
              <a:ext cx="66" cy="67"/>
            </a:xfrm>
            <a:custGeom>
              <a:avLst/>
              <a:gdLst/>
              <a:ahLst/>
              <a:cxnLst>
                <a:cxn ang="0">
                  <a:pos x="33" y="0"/>
                </a:cxn>
                <a:cxn ang="0">
                  <a:pos x="66" y="34"/>
                </a:cxn>
                <a:cxn ang="0">
                  <a:pos x="33" y="67"/>
                </a:cxn>
                <a:cxn ang="0">
                  <a:pos x="0" y="34"/>
                </a:cxn>
                <a:cxn ang="0">
                  <a:pos x="33" y="0"/>
                </a:cxn>
              </a:cxnLst>
              <a:rect l="0" t="0" r="r" b="b"/>
              <a:pathLst>
                <a:path w="66" h="67">
                  <a:moveTo>
                    <a:pt x="33" y="0"/>
                  </a:moveTo>
                  <a:lnTo>
                    <a:pt x="66"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83" name="Freeform 163"/>
            <p:cNvSpPr>
              <a:spLocks/>
            </p:cNvSpPr>
            <p:nvPr/>
          </p:nvSpPr>
          <p:spPr bwMode="auto">
            <a:xfrm>
              <a:off x="4735" y="2844"/>
              <a:ext cx="67" cy="67"/>
            </a:xfrm>
            <a:custGeom>
              <a:avLst/>
              <a:gdLst/>
              <a:ahLst/>
              <a:cxnLst>
                <a:cxn ang="0">
                  <a:pos x="33" y="0"/>
                </a:cxn>
                <a:cxn ang="0">
                  <a:pos x="67" y="34"/>
                </a:cxn>
                <a:cxn ang="0">
                  <a:pos x="33" y="67"/>
                </a:cxn>
                <a:cxn ang="0">
                  <a:pos x="0" y="34"/>
                </a:cxn>
                <a:cxn ang="0">
                  <a:pos x="33" y="0"/>
                </a:cxn>
              </a:cxnLst>
              <a:rect l="0" t="0" r="r" b="b"/>
              <a:pathLst>
                <a:path w="67" h="67">
                  <a:moveTo>
                    <a:pt x="33" y="0"/>
                  </a:moveTo>
                  <a:lnTo>
                    <a:pt x="67"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84" name="Freeform 164"/>
            <p:cNvSpPr>
              <a:spLocks/>
            </p:cNvSpPr>
            <p:nvPr/>
          </p:nvSpPr>
          <p:spPr bwMode="auto">
            <a:xfrm>
              <a:off x="4791" y="2844"/>
              <a:ext cx="66" cy="67"/>
            </a:xfrm>
            <a:custGeom>
              <a:avLst/>
              <a:gdLst/>
              <a:ahLst/>
              <a:cxnLst>
                <a:cxn ang="0">
                  <a:pos x="33" y="0"/>
                </a:cxn>
                <a:cxn ang="0">
                  <a:pos x="66" y="34"/>
                </a:cxn>
                <a:cxn ang="0">
                  <a:pos x="33" y="67"/>
                </a:cxn>
                <a:cxn ang="0">
                  <a:pos x="0" y="34"/>
                </a:cxn>
                <a:cxn ang="0">
                  <a:pos x="33" y="0"/>
                </a:cxn>
              </a:cxnLst>
              <a:rect l="0" t="0" r="r" b="b"/>
              <a:pathLst>
                <a:path w="66" h="67">
                  <a:moveTo>
                    <a:pt x="33" y="0"/>
                  </a:moveTo>
                  <a:lnTo>
                    <a:pt x="66"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85" name="Freeform 165"/>
            <p:cNvSpPr>
              <a:spLocks/>
            </p:cNvSpPr>
            <p:nvPr/>
          </p:nvSpPr>
          <p:spPr bwMode="auto">
            <a:xfrm>
              <a:off x="4846" y="2844"/>
              <a:ext cx="67" cy="67"/>
            </a:xfrm>
            <a:custGeom>
              <a:avLst/>
              <a:gdLst/>
              <a:ahLst/>
              <a:cxnLst>
                <a:cxn ang="0">
                  <a:pos x="33" y="0"/>
                </a:cxn>
                <a:cxn ang="0">
                  <a:pos x="67" y="34"/>
                </a:cxn>
                <a:cxn ang="0">
                  <a:pos x="33" y="67"/>
                </a:cxn>
                <a:cxn ang="0">
                  <a:pos x="0" y="34"/>
                </a:cxn>
                <a:cxn ang="0">
                  <a:pos x="33" y="0"/>
                </a:cxn>
              </a:cxnLst>
              <a:rect l="0" t="0" r="r" b="b"/>
              <a:pathLst>
                <a:path w="67" h="67">
                  <a:moveTo>
                    <a:pt x="33" y="0"/>
                  </a:moveTo>
                  <a:lnTo>
                    <a:pt x="67"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86" name="Freeform 166"/>
            <p:cNvSpPr>
              <a:spLocks/>
            </p:cNvSpPr>
            <p:nvPr/>
          </p:nvSpPr>
          <p:spPr bwMode="auto">
            <a:xfrm>
              <a:off x="4913" y="2855"/>
              <a:ext cx="66" cy="67"/>
            </a:xfrm>
            <a:custGeom>
              <a:avLst/>
              <a:gdLst/>
              <a:ahLst/>
              <a:cxnLst>
                <a:cxn ang="0">
                  <a:pos x="33" y="0"/>
                </a:cxn>
                <a:cxn ang="0">
                  <a:pos x="66" y="34"/>
                </a:cxn>
                <a:cxn ang="0">
                  <a:pos x="33" y="67"/>
                </a:cxn>
                <a:cxn ang="0">
                  <a:pos x="0" y="34"/>
                </a:cxn>
                <a:cxn ang="0">
                  <a:pos x="33" y="0"/>
                </a:cxn>
              </a:cxnLst>
              <a:rect l="0" t="0" r="r" b="b"/>
              <a:pathLst>
                <a:path w="66" h="67">
                  <a:moveTo>
                    <a:pt x="33" y="0"/>
                  </a:moveTo>
                  <a:lnTo>
                    <a:pt x="66"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87" name="Freeform 167"/>
            <p:cNvSpPr>
              <a:spLocks/>
            </p:cNvSpPr>
            <p:nvPr/>
          </p:nvSpPr>
          <p:spPr bwMode="auto">
            <a:xfrm>
              <a:off x="4968" y="2855"/>
              <a:ext cx="67" cy="67"/>
            </a:xfrm>
            <a:custGeom>
              <a:avLst/>
              <a:gdLst/>
              <a:ahLst/>
              <a:cxnLst>
                <a:cxn ang="0">
                  <a:pos x="34" y="0"/>
                </a:cxn>
                <a:cxn ang="0">
                  <a:pos x="67" y="34"/>
                </a:cxn>
                <a:cxn ang="0">
                  <a:pos x="34" y="67"/>
                </a:cxn>
                <a:cxn ang="0">
                  <a:pos x="0" y="34"/>
                </a:cxn>
                <a:cxn ang="0">
                  <a:pos x="34" y="0"/>
                </a:cxn>
              </a:cxnLst>
              <a:rect l="0" t="0" r="r" b="b"/>
              <a:pathLst>
                <a:path w="67" h="67">
                  <a:moveTo>
                    <a:pt x="34" y="0"/>
                  </a:moveTo>
                  <a:lnTo>
                    <a:pt x="67" y="34"/>
                  </a:lnTo>
                  <a:lnTo>
                    <a:pt x="34" y="67"/>
                  </a:lnTo>
                  <a:lnTo>
                    <a:pt x="0" y="34"/>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88" name="Freeform 168"/>
            <p:cNvSpPr>
              <a:spLocks/>
            </p:cNvSpPr>
            <p:nvPr/>
          </p:nvSpPr>
          <p:spPr bwMode="auto">
            <a:xfrm>
              <a:off x="5024" y="2855"/>
              <a:ext cx="67" cy="67"/>
            </a:xfrm>
            <a:custGeom>
              <a:avLst/>
              <a:gdLst/>
              <a:ahLst/>
              <a:cxnLst>
                <a:cxn ang="0">
                  <a:pos x="33" y="0"/>
                </a:cxn>
                <a:cxn ang="0">
                  <a:pos x="67" y="34"/>
                </a:cxn>
                <a:cxn ang="0">
                  <a:pos x="33" y="67"/>
                </a:cxn>
                <a:cxn ang="0">
                  <a:pos x="0" y="34"/>
                </a:cxn>
                <a:cxn ang="0">
                  <a:pos x="33" y="0"/>
                </a:cxn>
              </a:cxnLst>
              <a:rect l="0" t="0" r="r" b="b"/>
              <a:pathLst>
                <a:path w="67" h="67">
                  <a:moveTo>
                    <a:pt x="33" y="0"/>
                  </a:moveTo>
                  <a:lnTo>
                    <a:pt x="67"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89" name="Freeform 169"/>
            <p:cNvSpPr>
              <a:spLocks/>
            </p:cNvSpPr>
            <p:nvPr/>
          </p:nvSpPr>
          <p:spPr bwMode="auto">
            <a:xfrm>
              <a:off x="5079" y="2855"/>
              <a:ext cx="67" cy="67"/>
            </a:xfrm>
            <a:custGeom>
              <a:avLst/>
              <a:gdLst/>
              <a:ahLst/>
              <a:cxnLst>
                <a:cxn ang="0">
                  <a:pos x="34" y="0"/>
                </a:cxn>
                <a:cxn ang="0">
                  <a:pos x="67" y="34"/>
                </a:cxn>
                <a:cxn ang="0">
                  <a:pos x="34" y="67"/>
                </a:cxn>
                <a:cxn ang="0">
                  <a:pos x="0" y="34"/>
                </a:cxn>
                <a:cxn ang="0">
                  <a:pos x="34" y="0"/>
                </a:cxn>
              </a:cxnLst>
              <a:rect l="0" t="0" r="r" b="b"/>
              <a:pathLst>
                <a:path w="67" h="67">
                  <a:moveTo>
                    <a:pt x="34" y="0"/>
                  </a:moveTo>
                  <a:lnTo>
                    <a:pt x="67" y="34"/>
                  </a:lnTo>
                  <a:lnTo>
                    <a:pt x="34" y="67"/>
                  </a:lnTo>
                  <a:lnTo>
                    <a:pt x="0" y="34"/>
                  </a:lnTo>
                  <a:lnTo>
                    <a:pt x="34"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90" name="Freeform 170"/>
            <p:cNvSpPr>
              <a:spLocks/>
            </p:cNvSpPr>
            <p:nvPr/>
          </p:nvSpPr>
          <p:spPr bwMode="auto">
            <a:xfrm>
              <a:off x="5135" y="2855"/>
              <a:ext cx="67" cy="67"/>
            </a:xfrm>
            <a:custGeom>
              <a:avLst/>
              <a:gdLst/>
              <a:ahLst/>
              <a:cxnLst>
                <a:cxn ang="0">
                  <a:pos x="33" y="0"/>
                </a:cxn>
                <a:cxn ang="0">
                  <a:pos x="67" y="34"/>
                </a:cxn>
                <a:cxn ang="0">
                  <a:pos x="33" y="67"/>
                </a:cxn>
                <a:cxn ang="0">
                  <a:pos x="0" y="34"/>
                </a:cxn>
                <a:cxn ang="0">
                  <a:pos x="33" y="0"/>
                </a:cxn>
              </a:cxnLst>
              <a:rect l="0" t="0" r="r" b="b"/>
              <a:pathLst>
                <a:path w="67" h="67">
                  <a:moveTo>
                    <a:pt x="33" y="0"/>
                  </a:moveTo>
                  <a:lnTo>
                    <a:pt x="67"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91" name="Freeform 171"/>
            <p:cNvSpPr>
              <a:spLocks/>
            </p:cNvSpPr>
            <p:nvPr/>
          </p:nvSpPr>
          <p:spPr bwMode="auto">
            <a:xfrm>
              <a:off x="5191" y="2855"/>
              <a:ext cx="66" cy="67"/>
            </a:xfrm>
            <a:custGeom>
              <a:avLst/>
              <a:gdLst/>
              <a:ahLst/>
              <a:cxnLst>
                <a:cxn ang="0">
                  <a:pos x="33" y="0"/>
                </a:cxn>
                <a:cxn ang="0">
                  <a:pos x="66" y="34"/>
                </a:cxn>
                <a:cxn ang="0">
                  <a:pos x="33" y="67"/>
                </a:cxn>
                <a:cxn ang="0">
                  <a:pos x="0" y="34"/>
                </a:cxn>
                <a:cxn ang="0">
                  <a:pos x="33" y="0"/>
                </a:cxn>
              </a:cxnLst>
              <a:rect l="0" t="0" r="r" b="b"/>
              <a:pathLst>
                <a:path w="66" h="67">
                  <a:moveTo>
                    <a:pt x="33" y="0"/>
                  </a:moveTo>
                  <a:lnTo>
                    <a:pt x="66" y="34"/>
                  </a:lnTo>
                  <a:lnTo>
                    <a:pt x="33" y="67"/>
                  </a:lnTo>
                  <a:lnTo>
                    <a:pt x="0" y="34"/>
                  </a:lnTo>
                  <a:lnTo>
                    <a:pt x="33"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17292" name="Rectangle 172"/>
            <p:cNvSpPr>
              <a:spLocks noChangeArrowheads="1"/>
            </p:cNvSpPr>
            <p:nvPr/>
          </p:nvSpPr>
          <p:spPr bwMode="auto">
            <a:xfrm>
              <a:off x="1913" y="1223"/>
              <a:ext cx="1960" cy="211"/>
            </a:xfrm>
            <a:prstGeom prst="rect">
              <a:avLst/>
            </a:prstGeom>
            <a:noFill/>
            <a:ln w="9525">
              <a:noFill/>
              <a:miter lim="800000"/>
              <a:headEnd/>
              <a:tailEnd/>
            </a:ln>
          </p:spPr>
          <p:txBody>
            <a:bodyPr wrap="none" lIns="0" tIns="0" rIns="0" bIns="0">
              <a:prstTxWarp prst="textNoShape">
                <a:avLst/>
              </a:prstTxWarp>
              <a:spAutoFit/>
            </a:bodyPr>
            <a:lstStyle/>
            <a:p>
              <a:r>
                <a:rPr lang="en-US" sz="2200" b="1">
                  <a:solidFill>
                    <a:srgbClr val="000000"/>
                  </a:solidFill>
                </a:rPr>
                <a:t>Mexico Exchange Rate </a:t>
              </a:r>
              <a:endParaRPr lang="en-US"/>
            </a:p>
          </p:txBody>
        </p:sp>
        <p:sp>
          <p:nvSpPr>
            <p:cNvPr id="517293" name="Rectangle 173"/>
            <p:cNvSpPr>
              <a:spLocks noChangeArrowheads="1"/>
            </p:cNvSpPr>
            <p:nvPr/>
          </p:nvSpPr>
          <p:spPr bwMode="auto">
            <a:xfrm>
              <a:off x="2047" y="1456"/>
              <a:ext cx="1888" cy="267"/>
            </a:xfrm>
            <a:prstGeom prst="rect">
              <a:avLst/>
            </a:prstGeom>
            <a:noFill/>
            <a:ln w="9525">
              <a:noFill/>
              <a:miter lim="800000"/>
              <a:headEnd/>
              <a:tailEnd/>
            </a:ln>
          </p:spPr>
          <p:txBody>
            <a:bodyPr wrap="none" lIns="0" tIns="0" rIns="0" bIns="0">
              <a:prstTxWarp prst="textNoShape">
                <a:avLst/>
              </a:prstTxWarp>
              <a:spAutoFit/>
            </a:bodyPr>
            <a:lstStyle/>
            <a:p>
              <a:r>
                <a:rPr lang="en-US" sz="2200" b="1">
                  <a:solidFill>
                    <a:srgbClr val="000000"/>
                  </a:solidFill>
                </a:rPr>
                <a:t>Quarterly 1988-2004</a:t>
              </a:r>
              <a:endParaRPr lang="en-US"/>
            </a:p>
          </p:txBody>
        </p:sp>
        <p:sp>
          <p:nvSpPr>
            <p:cNvPr id="517294" name="Rectangle 174"/>
            <p:cNvSpPr>
              <a:spLocks noChangeArrowheads="1"/>
            </p:cNvSpPr>
            <p:nvPr/>
          </p:nvSpPr>
          <p:spPr bwMode="auto">
            <a:xfrm>
              <a:off x="1114" y="2989"/>
              <a:ext cx="144"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0</a:t>
              </a:r>
              <a:endParaRPr lang="en-US"/>
            </a:p>
          </p:txBody>
        </p:sp>
        <p:sp>
          <p:nvSpPr>
            <p:cNvPr id="517295" name="Rectangle 175"/>
            <p:cNvSpPr>
              <a:spLocks noChangeArrowheads="1"/>
            </p:cNvSpPr>
            <p:nvPr/>
          </p:nvSpPr>
          <p:spPr bwMode="auto">
            <a:xfrm>
              <a:off x="991" y="2778"/>
              <a:ext cx="267"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0.1</a:t>
              </a:r>
              <a:endParaRPr lang="en-US"/>
            </a:p>
          </p:txBody>
        </p:sp>
        <p:sp>
          <p:nvSpPr>
            <p:cNvPr id="517296" name="Rectangle 176"/>
            <p:cNvSpPr>
              <a:spLocks noChangeArrowheads="1"/>
            </p:cNvSpPr>
            <p:nvPr/>
          </p:nvSpPr>
          <p:spPr bwMode="auto">
            <a:xfrm>
              <a:off x="991" y="2567"/>
              <a:ext cx="267"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0.2</a:t>
              </a:r>
              <a:endParaRPr lang="en-US"/>
            </a:p>
          </p:txBody>
        </p:sp>
        <p:sp>
          <p:nvSpPr>
            <p:cNvPr id="517297" name="Rectangle 177"/>
            <p:cNvSpPr>
              <a:spLocks noChangeArrowheads="1"/>
            </p:cNvSpPr>
            <p:nvPr/>
          </p:nvSpPr>
          <p:spPr bwMode="auto">
            <a:xfrm>
              <a:off x="991" y="2345"/>
              <a:ext cx="267"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0.3</a:t>
              </a:r>
              <a:endParaRPr lang="en-US"/>
            </a:p>
          </p:txBody>
        </p:sp>
        <p:sp>
          <p:nvSpPr>
            <p:cNvPr id="517298" name="Rectangle 178"/>
            <p:cNvSpPr>
              <a:spLocks noChangeArrowheads="1"/>
            </p:cNvSpPr>
            <p:nvPr/>
          </p:nvSpPr>
          <p:spPr bwMode="auto">
            <a:xfrm>
              <a:off x="991" y="2133"/>
              <a:ext cx="267"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0.4</a:t>
              </a:r>
              <a:endParaRPr lang="en-US"/>
            </a:p>
          </p:txBody>
        </p:sp>
        <p:sp>
          <p:nvSpPr>
            <p:cNvPr id="517299" name="Rectangle 179"/>
            <p:cNvSpPr>
              <a:spLocks noChangeArrowheads="1"/>
            </p:cNvSpPr>
            <p:nvPr/>
          </p:nvSpPr>
          <p:spPr bwMode="auto">
            <a:xfrm>
              <a:off x="991" y="1922"/>
              <a:ext cx="267"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0.5</a:t>
              </a:r>
              <a:endParaRPr lang="en-US"/>
            </a:p>
          </p:txBody>
        </p:sp>
        <p:sp>
          <p:nvSpPr>
            <p:cNvPr id="517300" name="Rectangle 180"/>
            <p:cNvSpPr>
              <a:spLocks noChangeArrowheads="1"/>
            </p:cNvSpPr>
            <p:nvPr/>
          </p:nvSpPr>
          <p:spPr bwMode="auto">
            <a:xfrm rot="18900000">
              <a:off x="762" y="3354"/>
              <a:ext cx="622"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Q1 1988</a:t>
              </a:r>
              <a:endParaRPr lang="en-US"/>
            </a:p>
          </p:txBody>
        </p:sp>
        <p:sp>
          <p:nvSpPr>
            <p:cNvPr id="517301" name="Rectangle 181"/>
            <p:cNvSpPr>
              <a:spLocks noChangeArrowheads="1"/>
            </p:cNvSpPr>
            <p:nvPr/>
          </p:nvSpPr>
          <p:spPr bwMode="auto">
            <a:xfrm rot="18900000">
              <a:off x="1040" y="3354"/>
              <a:ext cx="622"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Q2 1989</a:t>
              </a:r>
              <a:endParaRPr lang="en-US"/>
            </a:p>
          </p:txBody>
        </p:sp>
        <p:sp>
          <p:nvSpPr>
            <p:cNvPr id="517302" name="Rectangle 182"/>
            <p:cNvSpPr>
              <a:spLocks noChangeArrowheads="1"/>
            </p:cNvSpPr>
            <p:nvPr/>
          </p:nvSpPr>
          <p:spPr bwMode="auto">
            <a:xfrm rot="18900000">
              <a:off x="1329" y="3354"/>
              <a:ext cx="622"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Q3 1990</a:t>
              </a:r>
              <a:endParaRPr lang="en-US"/>
            </a:p>
          </p:txBody>
        </p:sp>
        <p:sp>
          <p:nvSpPr>
            <p:cNvPr id="517303" name="Rectangle 183"/>
            <p:cNvSpPr>
              <a:spLocks noChangeArrowheads="1"/>
            </p:cNvSpPr>
            <p:nvPr/>
          </p:nvSpPr>
          <p:spPr bwMode="auto">
            <a:xfrm rot="18900000">
              <a:off x="1618" y="3354"/>
              <a:ext cx="622"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Q4 1991</a:t>
              </a:r>
              <a:endParaRPr lang="en-US"/>
            </a:p>
          </p:txBody>
        </p:sp>
        <p:sp>
          <p:nvSpPr>
            <p:cNvPr id="517304" name="Rectangle 184"/>
            <p:cNvSpPr>
              <a:spLocks noChangeArrowheads="1"/>
            </p:cNvSpPr>
            <p:nvPr/>
          </p:nvSpPr>
          <p:spPr bwMode="auto">
            <a:xfrm rot="18900000">
              <a:off x="1907" y="3354"/>
              <a:ext cx="622"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Q1 1993</a:t>
              </a:r>
              <a:endParaRPr lang="en-US"/>
            </a:p>
          </p:txBody>
        </p:sp>
        <p:sp>
          <p:nvSpPr>
            <p:cNvPr id="517305" name="Rectangle 185"/>
            <p:cNvSpPr>
              <a:spLocks noChangeArrowheads="1"/>
            </p:cNvSpPr>
            <p:nvPr/>
          </p:nvSpPr>
          <p:spPr bwMode="auto">
            <a:xfrm rot="18900000">
              <a:off x="2195" y="3354"/>
              <a:ext cx="622"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Q2 1994</a:t>
              </a:r>
              <a:endParaRPr lang="en-US"/>
            </a:p>
          </p:txBody>
        </p:sp>
        <p:sp>
          <p:nvSpPr>
            <p:cNvPr id="517306" name="Rectangle 186"/>
            <p:cNvSpPr>
              <a:spLocks noChangeArrowheads="1"/>
            </p:cNvSpPr>
            <p:nvPr/>
          </p:nvSpPr>
          <p:spPr bwMode="auto">
            <a:xfrm rot="18900000">
              <a:off x="2473" y="3354"/>
              <a:ext cx="622"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Q3 1995</a:t>
              </a:r>
              <a:endParaRPr lang="en-US"/>
            </a:p>
          </p:txBody>
        </p:sp>
        <p:sp>
          <p:nvSpPr>
            <p:cNvPr id="517307" name="Rectangle 187"/>
            <p:cNvSpPr>
              <a:spLocks noChangeArrowheads="1"/>
            </p:cNvSpPr>
            <p:nvPr/>
          </p:nvSpPr>
          <p:spPr bwMode="auto">
            <a:xfrm rot="18900000">
              <a:off x="2762" y="3354"/>
              <a:ext cx="622"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Q4 1996</a:t>
              </a:r>
              <a:endParaRPr lang="en-US"/>
            </a:p>
          </p:txBody>
        </p:sp>
        <p:sp>
          <p:nvSpPr>
            <p:cNvPr id="517308" name="Rectangle 188"/>
            <p:cNvSpPr>
              <a:spLocks noChangeArrowheads="1"/>
            </p:cNvSpPr>
            <p:nvPr/>
          </p:nvSpPr>
          <p:spPr bwMode="auto">
            <a:xfrm rot="18900000">
              <a:off x="3051" y="3354"/>
              <a:ext cx="622"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Q1 1998</a:t>
              </a:r>
              <a:endParaRPr lang="en-US"/>
            </a:p>
          </p:txBody>
        </p:sp>
        <p:sp>
          <p:nvSpPr>
            <p:cNvPr id="517309" name="Rectangle 189"/>
            <p:cNvSpPr>
              <a:spLocks noChangeArrowheads="1"/>
            </p:cNvSpPr>
            <p:nvPr/>
          </p:nvSpPr>
          <p:spPr bwMode="auto">
            <a:xfrm rot="18900000">
              <a:off x="3340" y="3354"/>
              <a:ext cx="622"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Q2 1999</a:t>
              </a:r>
              <a:endParaRPr lang="en-US"/>
            </a:p>
          </p:txBody>
        </p:sp>
        <p:sp>
          <p:nvSpPr>
            <p:cNvPr id="517310" name="Rectangle 190"/>
            <p:cNvSpPr>
              <a:spLocks noChangeArrowheads="1"/>
            </p:cNvSpPr>
            <p:nvPr/>
          </p:nvSpPr>
          <p:spPr bwMode="auto">
            <a:xfrm rot="18900000">
              <a:off x="3629" y="3354"/>
              <a:ext cx="622"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Q3 2000</a:t>
              </a:r>
              <a:endParaRPr lang="en-US"/>
            </a:p>
          </p:txBody>
        </p:sp>
        <p:sp>
          <p:nvSpPr>
            <p:cNvPr id="517311" name="Rectangle 191"/>
            <p:cNvSpPr>
              <a:spLocks noChangeArrowheads="1"/>
            </p:cNvSpPr>
            <p:nvPr/>
          </p:nvSpPr>
          <p:spPr bwMode="auto">
            <a:xfrm rot="18900000">
              <a:off x="3906" y="3354"/>
              <a:ext cx="622"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Q4 2001</a:t>
              </a:r>
              <a:endParaRPr lang="en-US"/>
            </a:p>
          </p:txBody>
        </p:sp>
        <p:sp>
          <p:nvSpPr>
            <p:cNvPr id="517312" name="Rectangle 192"/>
            <p:cNvSpPr>
              <a:spLocks noChangeArrowheads="1"/>
            </p:cNvSpPr>
            <p:nvPr/>
          </p:nvSpPr>
          <p:spPr bwMode="auto">
            <a:xfrm rot="18900000">
              <a:off x="4195" y="3354"/>
              <a:ext cx="622"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Q1 2003</a:t>
              </a:r>
              <a:endParaRPr lang="en-US"/>
            </a:p>
          </p:txBody>
        </p:sp>
        <p:sp>
          <p:nvSpPr>
            <p:cNvPr id="517313" name="Rectangle 193"/>
            <p:cNvSpPr>
              <a:spLocks noChangeArrowheads="1"/>
            </p:cNvSpPr>
            <p:nvPr/>
          </p:nvSpPr>
          <p:spPr bwMode="auto">
            <a:xfrm rot="18900000">
              <a:off x="4484" y="3354"/>
              <a:ext cx="622" cy="178"/>
            </a:xfrm>
            <a:prstGeom prst="rect">
              <a:avLst/>
            </a:prstGeom>
            <a:noFill/>
            <a:ln w="9525">
              <a:noFill/>
              <a:miter lim="800000"/>
              <a:headEnd/>
              <a:tailEnd/>
            </a:ln>
          </p:spPr>
          <p:txBody>
            <a:bodyPr wrap="none" lIns="0" tIns="0" rIns="0" bIns="0">
              <a:prstTxWarp prst="textNoShape">
                <a:avLst/>
              </a:prstTxWarp>
              <a:spAutoFit/>
            </a:bodyPr>
            <a:lstStyle/>
            <a:p>
              <a:r>
                <a:rPr lang="en-US">
                  <a:solidFill>
                    <a:srgbClr val="000000"/>
                  </a:solidFill>
                </a:rPr>
                <a:t>Q2 2004</a:t>
              </a:r>
              <a:endParaRPr lang="en-US"/>
            </a:p>
          </p:txBody>
        </p:sp>
        <p:sp>
          <p:nvSpPr>
            <p:cNvPr id="517314" name="Rectangle 194"/>
            <p:cNvSpPr>
              <a:spLocks noChangeArrowheads="1"/>
            </p:cNvSpPr>
            <p:nvPr/>
          </p:nvSpPr>
          <p:spPr bwMode="auto">
            <a:xfrm rot="16200000">
              <a:off x="385" y="2417"/>
              <a:ext cx="522" cy="200"/>
            </a:xfrm>
            <a:prstGeom prst="rect">
              <a:avLst/>
            </a:prstGeom>
            <a:noFill/>
            <a:ln w="9525">
              <a:noFill/>
              <a:miter lim="800000"/>
              <a:headEnd/>
              <a:tailEnd/>
            </a:ln>
          </p:spPr>
          <p:txBody>
            <a:bodyPr wrap="none" lIns="0" tIns="0" rIns="0" bIns="0">
              <a:prstTxWarp prst="textNoShape">
                <a:avLst/>
              </a:prstTxWarp>
              <a:spAutoFit/>
            </a:bodyPr>
            <a:lstStyle/>
            <a:p>
              <a:r>
                <a:rPr lang="en-US" b="1">
                  <a:solidFill>
                    <a:srgbClr val="000000"/>
                  </a:solidFill>
                </a:rPr>
                <a:t>$/peso</a:t>
              </a:r>
              <a:endParaRPr lang="en-US"/>
            </a:p>
          </p:txBody>
        </p:sp>
        <p:sp>
          <p:nvSpPr>
            <p:cNvPr id="517315" name="Rectangle 195"/>
            <p:cNvSpPr>
              <a:spLocks noChangeArrowheads="1"/>
            </p:cNvSpPr>
            <p:nvPr/>
          </p:nvSpPr>
          <p:spPr bwMode="auto">
            <a:xfrm>
              <a:off x="392" y="1112"/>
              <a:ext cx="4965" cy="2754"/>
            </a:xfrm>
            <a:prstGeom prst="rect">
              <a:avLst/>
            </a:prstGeom>
            <a:noFill/>
            <a:ln w="0">
              <a:solidFill>
                <a:srgbClr val="000000"/>
              </a:solidFill>
              <a:miter lim="800000"/>
              <a:headEnd/>
              <a:tailEnd/>
            </a:ln>
          </p:spPr>
          <p:txBody>
            <a:bodyPr>
              <a:prstTxWarp prst="textNoShape">
                <a:avLst/>
              </a:prstTxWarp>
            </a:bodyPr>
            <a:lstStyle/>
            <a:p>
              <a:endParaRPr lang="en-US"/>
            </a:p>
          </p:txBody>
        </p:sp>
      </p:grpSp>
      <p:sp>
        <p:nvSpPr>
          <p:cNvPr id="517122" name="Rectangle 2"/>
          <p:cNvSpPr>
            <a:spLocks noGrp="1" noChangeArrowheads="1"/>
          </p:cNvSpPr>
          <p:nvPr>
            <p:ph type="title"/>
          </p:nvPr>
        </p:nvSpPr>
        <p:spPr/>
        <p:txBody>
          <a:bodyPr/>
          <a:lstStyle/>
          <a:p>
            <a:r>
              <a:rPr lang="en-US" sz="4000"/>
              <a:t>NAFTA – What Happened</a:t>
            </a:r>
            <a:br>
              <a:rPr lang="en-US" sz="4000"/>
            </a:br>
            <a:endParaRPr lang="en-US" sz="4000"/>
          </a:p>
        </p:txBody>
      </p:sp>
      <p:sp>
        <p:nvSpPr>
          <p:cNvPr id="517123" name="Rectangle 3"/>
          <p:cNvSpPr>
            <a:spLocks noGrp="1" noChangeArrowheads="1"/>
          </p:cNvSpPr>
          <p:nvPr>
            <p:ph type="body" sz="half" idx="1"/>
          </p:nvPr>
        </p:nvSpPr>
        <p:spPr/>
        <p:txBody>
          <a:bodyPr/>
          <a:lstStyle/>
          <a:p>
            <a:endParaRPr lang="en-US" sz="2800"/>
          </a:p>
          <a:p>
            <a:endParaRPr lang="en-US" sz="2800"/>
          </a:p>
        </p:txBody>
      </p:sp>
      <p:sp>
        <p:nvSpPr>
          <p:cNvPr id="517128" name="Line 8"/>
          <p:cNvSpPr>
            <a:spLocks noChangeShapeType="1"/>
          </p:cNvSpPr>
          <p:nvPr/>
        </p:nvSpPr>
        <p:spPr bwMode="auto">
          <a:xfrm flipV="1">
            <a:off x="4191000" y="3048000"/>
            <a:ext cx="0" cy="1981200"/>
          </a:xfrm>
          <a:prstGeom prst="line">
            <a:avLst/>
          </a:prstGeom>
          <a:noFill/>
          <a:ln w="28575">
            <a:solidFill>
              <a:srgbClr val="008000"/>
            </a:solidFill>
            <a:round/>
            <a:headEnd/>
            <a:tailEnd/>
          </a:ln>
          <a:effectLst/>
        </p:spPr>
        <p:txBody>
          <a:bodyPr>
            <a:prstTxWarp prst="textNoShape">
              <a:avLst/>
            </a:prstTxWarp>
          </a:bodyPr>
          <a:lstStyle/>
          <a:p>
            <a:endParaRPr lang="en-US"/>
          </a:p>
        </p:txBody>
      </p:sp>
      <p:sp>
        <p:nvSpPr>
          <p:cNvPr id="517129" name="Line 9"/>
          <p:cNvSpPr>
            <a:spLocks noChangeShapeType="1"/>
          </p:cNvSpPr>
          <p:nvPr/>
        </p:nvSpPr>
        <p:spPr bwMode="auto">
          <a:xfrm flipV="1">
            <a:off x="4572000" y="3048000"/>
            <a:ext cx="0" cy="1981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517130" name="Text Box 10"/>
          <p:cNvSpPr txBox="1">
            <a:spLocks noChangeArrowheads="1"/>
          </p:cNvSpPr>
          <p:nvPr/>
        </p:nvSpPr>
        <p:spPr bwMode="auto">
          <a:xfrm>
            <a:off x="1066800" y="1905000"/>
            <a:ext cx="1676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008000"/>
                </a:solidFill>
              </a:rPr>
              <a:t>NAFTA</a:t>
            </a:r>
          </a:p>
        </p:txBody>
      </p:sp>
      <p:sp>
        <p:nvSpPr>
          <p:cNvPr id="517131" name="Text Box 11"/>
          <p:cNvSpPr txBox="1">
            <a:spLocks noChangeArrowheads="1"/>
          </p:cNvSpPr>
          <p:nvPr/>
        </p:nvSpPr>
        <p:spPr bwMode="auto">
          <a:xfrm>
            <a:off x="6324600" y="1905000"/>
            <a:ext cx="1905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CC0000"/>
                </a:solidFill>
              </a:rPr>
              <a:t>Peso Crisis</a:t>
            </a:r>
          </a:p>
        </p:txBody>
      </p:sp>
      <p:sp>
        <p:nvSpPr>
          <p:cNvPr id="517132" name="Freeform 12"/>
          <p:cNvSpPr>
            <a:spLocks/>
          </p:cNvSpPr>
          <p:nvPr/>
        </p:nvSpPr>
        <p:spPr bwMode="auto">
          <a:xfrm>
            <a:off x="1752600" y="2286000"/>
            <a:ext cx="2438400" cy="6858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008000"/>
            </a:solidFill>
            <a:round/>
            <a:headEnd type="none" w="med" len="med"/>
            <a:tailEnd type="triangle" w="lg" len="lg"/>
          </a:ln>
          <a:effectLst/>
        </p:spPr>
        <p:txBody>
          <a:bodyPr>
            <a:prstTxWarp prst="textNoShape">
              <a:avLst/>
            </a:prstTxWarp>
          </a:bodyPr>
          <a:lstStyle/>
          <a:p>
            <a:endParaRPr lang="en-US"/>
          </a:p>
        </p:txBody>
      </p:sp>
      <p:sp>
        <p:nvSpPr>
          <p:cNvPr id="517133" name="Freeform 13"/>
          <p:cNvSpPr>
            <a:spLocks/>
          </p:cNvSpPr>
          <p:nvPr/>
        </p:nvSpPr>
        <p:spPr bwMode="auto">
          <a:xfrm flipH="1">
            <a:off x="4572000" y="2286000"/>
            <a:ext cx="2438400" cy="6858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CC0000"/>
            </a:solidFill>
            <a:round/>
            <a:headEnd type="none" w="med" len="med"/>
            <a:tailEnd type="triangle" w="lg" len="lg"/>
          </a:ln>
          <a:effectLst/>
        </p:spPr>
        <p:txBody>
          <a:bodyPr>
            <a:prstTxWarp prst="textNoShape">
              <a:avLst/>
            </a:prstTxWarp>
          </a:bodyPr>
          <a:lstStyle/>
          <a:p>
            <a:endParaRPr lang="en-US"/>
          </a:p>
        </p:txBody>
      </p:sp>
      <p:sp>
        <p:nvSpPr>
          <p:cNvPr id="517316" name="Rectangle 196"/>
          <p:cNvSpPr>
            <a:spLocks noChangeArrowheads="1"/>
          </p:cNvSpPr>
          <p:nvPr/>
        </p:nvSpPr>
        <p:spPr bwMode="auto">
          <a:xfrm>
            <a:off x="457200" y="685800"/>
            <a:ext cx="8229600" cy="1143000"/>
          </a:xfrm>
          <a:prstGeom prst="rect">
            <a:avLst/>
          </a:prstGeom>
          <a:noFill/>
          <a:ln w="9525">
            <a:noFill/>
            <a:miter lim="800000"/>
            <a:headEnd/>
            <a:tailEnd/>
          </a:ln>
          <a:effectLst/>
        </p:spPr>
        <p:txBody>
          <a:bodyPr anchor="ctr">
            <a:prstTxWarp prst="textNoShape">
              <a:avLst/>
            </a:prstTxWarp>
          </a:bodyPr>
          <a:lstStyle/>
          <a:p>
            <a:pPr algn="ctr"/>
            <a:r>
              <a:rPr lang="en-US" sz="4000">
                <a:solidFill>
                  <a:schemeClr val="tx2"/>
                </a:solidFill>
              </a:rPr>
              <a:t>Peso Dropped One Year After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7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7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71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71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71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171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171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71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17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7122" grpId="0"/>
      <p:bldP spid="517128" grpId="0" animBg="1"/>
      <p:bldP spid="517129" grpId="0" animBg="1"/>
      <p:bldP spid="517130" grpId="0"/>
      <p:bldP spid="517131" grpId="0"/>
      <p:bldP spid="517132" grpId="0" animBg="1"/>
      <p:bldP spid="517133" grpId="0" animBg="1"/>
      <p:bldP spid="5173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CABE-61B7-C14E-8260-A3AC341E3A8A}"/>
              </a:ext>
            </a:extLst>
          </p:cNvPr>
          <p:cNvSpPr>
            <a:spLocks noGrp="1"/>
          </p:cNvSpPr>
          <p:nvPr>
            <p:ph type="title"/>
          </p:nvPr>
        </p:nvSpPr>
        <p:spPr/>
        <p:txBody>
          <a:bodyPr/>
          <a:lstStyle/>
          <a:p>
            <a:r>
              <a:rPr lang="en-US" dirty="0"/>
              <a:t>News:  Nov 11-17</a:t>
            </a:r>
          </a:p>
        </p:txBody>
      </p:sp>
      <p:sp>
        <p:nvSpPr>
          <p:cNvPr id="3" name="Content Placeholder 2">
            <a:extLst>
              <a:ext uri="{FF2B5EF4-FFF2-40B4-BE49-F238E27FC236}">
                <a16:creationId xmlns:a16="http://schemas.microsoft.com/office/drawing/2014/main" id="{CE4DFE9C-2833-6B4E-BE3E-742D1C68AE8D}"/>
              </a:ext>
            </a:extLst>
          </p:cNvPr>
          <p:cNvSpPr>
            <a:spLocks noGrp="1"/>
          </p:cNvSpPr>
          <p:nvPr>
            <p:ph idx="1"/>
          </p:nvPr>
        </p:nvSpPr>
        <p:spPr/>
        <p:txBody>
          <a:bodyPr/>
          <a:lstStyle/>
          <a:p>
            <a:r>
              <a:rPr lang="en-US" sz="2000" dirty="0"/>
              <a:t>China removes ban on US chicken  </a:t>
            </a:r>
          </a:p>
          <a:p>
            <a:pPr lvl="1"/>
            <a:r>
              <a:rPr lang="en-US" sz="2000" dirty="0"/>
              <a:t>China banned imports of American poultry in 2015, following an outbreak of avian influenza. The US has now been free of avian influenza for over 2 years. </a:t>
            </a:r>
          </a:p>
          <a:p>
            <a:pPr lvl="1"/>
            <a:r>
              <a:rPr lang="en-US" sz="2000" dirty="0"/>
              <a:t>As part of the current China-US trade talks, China is now lifting the ban, effective immediately. </a:t>
            </a:r>
          </a:p>
          <a:p>
            <a:pPr lvl="1"/>
            <a:r>
              <a:rPr lang="en-US" sz="2000" dirty="0"/>
              <a:t>The US is now expected to export $1-2 billion of chicken, including $1 billion of chicken feet. </a:t>
            </a:r>
          </a:p>
          <a:p>
            <a:endParaRPr lang="en-US" sz="2000" dirty="0"/>
          </a:p>
        </p:txBody>
      </p:sp>
      <p:sp>
        <p:nvSpPr>
          <p:cNvPr id="4" name="Footer Placeholder 3">
            <a:extLst>
              <a:ext uri="{FF2B5EF4-FFF2-40B4-BE49-F238E27FC236}">
                <a16:creationId xmlns:a16="http://schemas.microsoft.com/office/drawing/2014/main" id="{6DEC692E-8CCB-1542-8D13-077460554AD6}"/>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26769515-B229-E54E-A009-1AAC59F4A570}"/>
              </a:ext>
            </a:extLst>
          </p:cNvPr>
          <p:cNvSpPr>
            <a:spLocks noGrp="1"/>
          </p:cNvSpPr>
          <p:nvPr>
            <p:ph type="sldNum" sz="quarter" idx="12"/>
          </p:nvPr>
        </p:nvSpPr>
        <p:spPr/>
        <p:txBody>
          <a:bodyPr/>
          <a:lstStyle/>
          <a:p>
            <a:fld id="{04FBE729-68BC-124E-93D5-51325DCE5D15}" type="slidenum">
              <a:rPr lang="en-US" smtClean="0"/>
              <a:pPr/>
              <a:t>7</a:t>
            </a:fld>
            <a:endParaRPr lang="en-US"/>
          </a:p>
        </p:txBody>
      </p:sp>
    </p:spTree>
    <p:extLst>
      <p:ext uri="{BB962C8B-B14F-4D97-AF65-F5344CB8AC3E}">
        <p14:creationId xmlns:p14="http://schemas.microsoft.com/office/powerpoint/2010/main" val="36923006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Econ 340, Deardorff, Lecture 18: PTAs</a:t>
            </a:r>
          </a:p>
        </p:txBody>
      </p:sp>
      <p:sp>
        <p:nvSpPr>
          <p:cNvPr id="11" name="Slide Number Placeholder 5"/>
          <p:cNvSpPr>
            <a:spLocks noGrp="1"/>
          </p:cNvSpPr>
          <p:nvPr>
            <p:ph type="sldNum" sz="quarter" idx="12"/>
          </p:nvPr>
        </p:nvSpPr>
        <p:spPr/>
        <p:txBody>
          <a:bodyPr/>
          <a:lstStyle/>
          <a:p>
            <a:fld id="{D44D40B3-EC54-C34B-86E3-E234E93F68AF}" type="slidenum">
              <a:rPr lang="en-US"/>
              <a:pPr/>
              <a:t>70</a:t>
            </a:fld>
            <a:endParaRPr lang="en-US"/>
          </a:p>
        </p:txBody>
      </p:sp>
      <p:graphicFrame>
        <p:nvGraphicFramePr>
          <p:cNvPr id="531460" name="Object 4"/>
          <p:cNvGraphicFramePr>
            <a:graphicFrameLocks noGrp="1" noChangeAspect="1"/>
          </p:cNvGraphicFramePr>
          <p:nvPr>
            <p:ph idx="1"/>
          </p:nvPr>
        </p:nvGraphicFramePr>
        <p:xfrm>
          <a:off x="457200" y="1676400"/>
          <a:ext cx="8248650" cy="4808538"/>
        </p:xfrm>
        <a:graphic>
          <a:graphicData uri="http://schemas.openxmlformats.org/presentationml/2006/ole">
            <mc:AlternateContent xmlns:mc="http://schemas.openxmlformats.org/markup-compatibility/2006">
              <mc:Choice xmlns:v="urn:schemas-microsoft-com:vml" Requires="v">
                <p:oleObj spid="_x0000_s531550" name="Chart" r:id="rId3" imgW="5181600" imgH="3022600" progId="Excel.Sheet.8">
                  <p:embed/>
                </p:oleObj>
              </mc:Choice>
              <mc:Fallback>
                <p:oleObj name="Chart" r:id="rId3" imgW="5181600" imgH="3022600" progId="Excel.Shee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8248650" cy="4808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1461" name="Rectangle 5"/>
          <p:cNvSpPr>
            <a:spLocks noGrp="1" noChangeArrowheads="1"/>
          </p:cNvSpPr>
          <p:nvPr>
            <p:ph type="title"/>
          </p:nvPr>
        </p:nvSpPr>
        <p:spPr/>
        <p:txBody>
          <a:bodyPr/>
          <a:lstStyle/>
          <a:p>
            <a:r>
              <a:rPr lang="en-US" sz="4000"/>
              <a:t>NAFTA: What Happened - Mexico Reserves Dropped at Once</a:t>
            </a:r>
          </a:p>
        </p:txBody>
      </p:sp>
      <p:sp>
        <p:nvSpPr>
          <p:cNvPr id="531463" name="Line 7"/>
          <p:cNvSpPr>
            <a:spLocks noChangeShapeType="1"/>
          </p:cNvSpPr>
          <p:nvPr/>
        </p:nvSpPr>
        <p:spPr bwMode="auto">
          <a:xfrm flipV="1">
            <a:off x="4191000" y="3124200"/>
            <a:ext cx="0" cy="2209800"/>
          </a:xfrm>
          <a:prstGeom prst="line">
            <a:avLst/>
          </a:prstGeom>
          <a:noFill/>
          <a:ln w="28575">
            <a:solidFill>
              <a:srgbClr val="008000"/>
            </a:solidFill>
            <a:round/>
            <a:headEnd/>
            <a:tailEnd/>
          </a:ln>
          <a:effectLst/>
        </p:spPr>
        <p:txBody>
          <a:bodyPr>
            <a:prstTxWarp prst="textNoShape">
              <a:avLst/>
            </a:prstTxWarp>
          </a:bodyPr>
          <a:lstStyle/>
          <a:p>
            <a:endParaRPr lang="en-US"/>
          </a:p>
        </p:txBody>
      </p:sp>
      <p:sp>
        <p:nvSpPr>
          <p:cNvPr id="531464" name="Line 8"/>
          <p:cNvSpPr>
            <a:spLocks noChangeShapeType="1"/>
          </p:cNvSpPr>
          <p:nvPr/>
        </p:nvSpPr>
        <p:spPr bwMode="auto">
          <a:xfrm flipV="1">
            <a:off x="4572000" y="3124200"/>
            <a:ext cx="0" cy="22098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531465" name="Text Box 9"/>
          <p:cNvSpPr txBox="1">
            <a:spLocks noChangeArrowheads="1"/>
          </p:cNvSpPr>
          <p:nvPr/>
        </p:nvSpPr>
        <p:spPr bwMode="auto">
          <a:xfrm>
            <a:off x="1066800" y="1905000"/>
            <a:ext cx="1676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008000"/>
                </a:solidFill>
              </a:rPr>
              <a:t>NAFTA</a:t>
            </a:r>
          </a:p>
        </p:txBody>
      </p:sp>
      <p:sp>
        <p:nvSpPr>
          <p:cNvPr id="531466" name="Text Box 10"/>
          <p:cNvSpPr txBox="1">
            <a:spLocks noChangeArrowheads="1"/>
          </p:cNvSpPr>
          <p:nvPr/>
        </p:nvSpPr>
        <p:spPr bwMode="auto">
          <a:xfrm>
            <a:off x="6324600" y="1905000"/>
            <a:ext cx="1905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CC0000"/>
                </a:solidFill>
              </a:rPr>
              <a:t>Peso Crisis</a:t>
            </a:r>
          </a:p>
        </p:txBody>
      </p:sp>
      <p:sp>
        <p:nvSpPr>
          <p:cNvPr id="531467" name="Freeform 11"/>
          <p:cNvSpPr>
            <a:spLocks/>
          </p:cNvSpPr>
          <p:nvPr/>
        </p:nvSpPr>
        <p:spPr bwMode="auto">
          <a:xfrm>
            <a:off x="1752600" y="2286000"/>
            <a:ext cx="2438400" cy="7620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008000"/>
            </a:solidFill>
            <a:round/>
            <a:headEnd type="none" w="med" len="med"/>
            <a:tailEnd type="triangle" w="lg" len="lg"/>
          </a:ln>
          <a:effectLst/>
        </p:spPr>
        <p:txBody>
          <a:bodyPr>
            <a:prstTxWarp prst="textNoShape">
              <a:avLst/>
            </a:prstTxWarp>
          </a:bodyPr>
          <a:lstStyle/>
          <a:p>
            <a:endParaRPr lang="en-US"/>
          </a:p>
        </p:txBody>
      </p:sp>
      <p:sp>
        <p:nvSpPr>
          <p:cNvPr id="531468" name="Freeform 12"/>
          <p:cNvSpPr>
            <a:spLocks/>
          </p:cNvSpPr>
          <p:nvPr/>
        </p:nvSpPr>
        <p:spPr bwMode="auto">
          <a:xfrm flipH="1">
            <a:off x="4572000" y="2286000"/>
            <a:ext cx="2438400" cy="7620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CC0000"/>
            </a:solidFill>
            <a:round/>
            <a:headEnd type="none" w="med" len="med"/>
            <a:tailEnd type="triangle" w="lg" len="lg"/>
          </a:ln>
          <a:effectLst/>
        </p:spPr>
        <p:txBody>
          <a:bodyPr>
            <a:prstTxWarp prst="textNoShape">
              <a:avLst/>
            </a:prstTxWarp>
          </a:bodyP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Footer Placeholder 4"/>
          <p:cNvSpPr>
            <a:spLocks noGrp="1"/>
          </p:cNvSpPr>
          <p:nvPr>
            <p:ph type="ftr" sz="quarter" idx="11"/>
          </p:nvPr>
        </p:nvSpPr>
        <p:spPr/>
        <p:txBody>
          <a:bodyPr/>
          <a:lstStyle/>
          <a:p>
            <a:r>
              <a:rPr lang="en-US"/>
              <a:t>Econ 340, Deardorff, Lecture 18: PTAs</a:t>
            </a:r>
          </a:p>
        </p:txBody>
      </p:sp>
      <p:sp>
        <p:nvSpPr>
          <p:cNvPr id="200" name="Slide Number Placeholder 5"/>
          <p:cNvSpPr>
            <a:spLocks noGrp="1"/>
          </p:cNvSpPr>
          <p:nvPr>
            <p:ph type="sldNum" sz="quarter" idx="12"/>
          </p:nvPr>
        </p:nvSpPr>
        <p:spPr/>
        <p:txBody>
          <a:bodyPr/>
          <a:lstStyle/>
          <a:p>
            <a:fld id="{E0EDA4A9-33E3-6249-B73A-5FCF55EDE849}" type="slidenum">
              <a:rPr lang="en-US"/>
              <a:pPr/>
              <a:t>71</a:t>
            </a:fld>
            <a:endParaRPr lang="en-US"/>
          </a:p>
        </p:txBody>
      </p:sp>
      <p:grpSp>
        <p:nvGrpSpPr>
          <p:cNvPr id="521231" name="Group 15"/>
          <p:cNvGrpSpPr>
            <a:grpSpLocks noChangeAspect="1"/>
          </p:cNvGrpSpPr>
          <p:nvPr/>
        </p:nvGrpSpPr>
        <p:grpSpPr bwMode="auto">
          <a:xfrm>
            <a:off x="747713" y="1600200"/>
            <a:ext cx="7648575" cy="4525963"/>
            <a:chOff x="471" y="1008"/>
            <a:chExt cx="4818" cy="2851"/>
          </a:xfrm>
        </p:grpSpPr>
        <p:sp>
          <p:nvSpPr>
            <p:cNvPr id="521230" name="AutoShape 14"/>
            <p:cNvSpPr>
              <a:spLocks noChangeAspect="1" noChangeArrowheads="1" noTextEdit="1"/>
            </p:cNvSpPr>
            <p:nvPr/>
          </p:nvSpPr>
          <p:spPr bwMode="auto">
            <a:xfrm>
              <a:off x="471" y="1008"/>
              <a:ext cx="4818" cy="2851"/>
            </a:xfrm>
            <a:prstGeom prst="rect">
              <a:avLst/>
            </a:prstGeom>
            <a:noFill/>
            <a:ln w="9525">
              <a:noFill/>
              <a:miter lim="800000"/>
              <a:headEnd/>
              <a:tailEnd/>
            </a:ln>
          </p:spPr>
          <p:txBody>
            <a:bodyPr>
              <a:prstTxWarp prst="textNoShape">
                <a:avLst/>
              </a:prstTxWarp>
            </a:bodyPr>
            <a:lstStyle/>
            <a:p>
              <a:endParaRPr lang="en-US"/>
            </a:p>
          </p:txBody>
        </p:sp>
        <p:sp>
          <p:nvSpPr>
            <p:cNvPr id="521232" name="Rectangle 16"/>
            <p:cNvSpPr>
              <a:spLocks noChangeArrowheads="1"/>
            </p:cNvSpPr>
            <p:nvPr/>
          </p:nvSpPr>
          <p:spPr bwMode="auto">
            <a:xfrm>
              <a:off x="524" y="1061"/>
              <a:ext cx="4702" cy="2745"/>
            </a:xfrm>
            <a:prstGeom prst="rect">
              <a:avLst/>
            </a:prstGeom>
            <a:solidFill>
              <a:srgbClr val="FFFFFF"/>
            </a:solidFill>
            <a:ln w="0">
              <a:solidFill>
                <a:srgbClr val="000000"/>
              </a:solidFill>
              <a:miter lim="800000"/>
              <a:headEnd/>
              <a:tailEnd/>
            </a:ln>
          </p:spPr>
          <p:txBody>
            <a:bodyPr>
              <a:prstTxWarp prst="textNoShape">
                <a:avLst/>
              </a:prstTxWarp>
            </a:bodyPr>
            <a:lstStyle/>
            <a:p>
              <a:endParaRPr lang="en-US"/>
            </a:p>
          </p:txBody>
        </p:sp>
        <p:sp>
          <p:nvSpPr>
            <p:cNvPr id="521233" name="Rectangle 17"/>
            <p:cNvSpPr>
              <a:spLocks noChangeArrowheads="1"/>
            </p:cNvSpPr>
            <p:nvPr/>
          </p:nvSpPr>
          <p:spPr bwMode="auto">
            <a:xfrm>
              <a:off x="1134" y="1913"/>
              <a:ext cx="3997" cy="1146"/>
            </a:xfrm>
            <a:prstGeom prst="rect">
              <a:avLst/>
            </a:prstGeom>
            <a:solidFill>
              <a:srgbClr val="C0C0C0"/>
            </a:solidFill>
            <a:ln w="9525">
              <a:noFill/>
              <a:miter lim="800000"/>
              <a:headEnd/>
              <a:tailEnd/>
            </a:ln>
          </p:spPr>
          <p:txBody>
            <a:bodyPr>
              <a:prstTxWarp prst="textNoShape">
                <a:avLst/>
              </a:prstTxWarp>
            </a:bodyPr>
            <a:lstStyle/>
            <a:p>
              <a:endParaRPr lang="en-US"/>
            </a:p>
          </p:txBody>
        </p:sp>
        <p:sp>
          <p:nvSpPr>
            <p:cNvPr id="521234" name="Line 18"/>
            <p:cNvSpPr>
              <a:spLocks noChangeShapeType="1"/>
            </p:cNvSpPr>
            <p:nvPr/>
          </p:nvSpPr>
          <p:spPr bwMode="auto">
            <a:xfrm>
              <a:off x="1134" y="2912"/>
              <a:ext cx="3997"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35" name="Line 19"/>
            <p:cNvSpPr>
              <a:spLocks noChangeShapeType="1"/>
            </p:cNvSpPr>
            <p:nvPr/>
          </p:nvSpPr>
          <p:spPr bwMode="auto">
            <a:xfrm>
              <a:off x="1134" y="2775"/>
              <a:ext cx="3997"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36" name="Line 20"/>
            <p:cNvSpPr>
              <a:spLocks noChangeShapeType="1"/>
            </p:cNvSpPr>
            <p:nvPr/>
          </p:nvSpPr>
          <p:spPr bwMode="auto">
            <a:xfrm>
              <a:off x="1134" y="2628"/>
              <a:ext cx="3997"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37" name="Line 21"/>
            <p:cNvSpPr>
              <a:spLocks noChangeShapeType="1"/>
            </p:cNvSpPr>
            <p:nvPr/>
          </p:nvSpPr>
          <p:spPr bwMode="auto">
            <a:xfrm>
              <a:off x="1134" y="2491"/>
              <a:ext cx="3997"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38" name="Line 22"/>
            <p:cNvSpPr>
              <a:spLocks noChangeShapeType="1"/>
            </p:cNvSpPr>
            <p:nvPr/>
          </p:nvSpPr>
          <p:spPr bwMode="auto">
            <a:xfrm>
              <a:off x="1134" y="2344"/>
              <a:ext cx="3997"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39" name="Line 23"/>
            <p:cNvSpPr>
              <a:spLocks noChangeShapeType="1"/>
            </p:cNvSpPr>
            <p:nvPr/>
          </p:nvSpPr>
          <p:spPr bwMode="auto">
            <a:xfrm>
              <a:off x="1134" y="2197"/>
              <a:ext cx="3997"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40" name="Line 24"/>
            <p:cNvSpPr>
              <a:spLocks noChangeShapeType="1"/>
            </p:cNvSpPr>
            <p:nvPr/>
          </p:nvSpPr>
          <p:spPr bwMode="auto">
            <a:xfrm>
              <a:off x="1134" y="2060"/>
              <a:ext cx="3997"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41" name="Line 25"/>
            <p:cNvSpPr>
              <a:spLocks noChangeShapeType="1"/>
            </p:cNvSpPr>
            <p:nvPr/>
          </p:nvSpPr>
          <p:spPr bwMode="auto">
            <a:xfrm>
              <a:off x="1134" y="1913"/>
              <a:ext cx="3997"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42" name="Rectangle 26"/>
            <p:cNvSpPr>
              <a:spLocks noChangeArrowheads="1"/>
            </p:cNvSpPr>
            <p:nvPr/>
          </p:nvSpPr>
          <p:spPr bwMode="auto">
            <a:xfrm>
              <a:off x="1134" y="1913"/>
              <a:ext cx="3997" cy="1146"/>
            </a:xfrm>
            <a:prstGeom prst="rect">
              <a:avLst/>
            </a:prstGeom>
            <a:noFill/>
            <a:ln w="17463">
              <a:solidFill>
                <a:srgbClr val="808080"/>
              </a:solidFill>
              <a:miter lim="800000"/>
              <a:headEnd/>
              <a:tailEnd/>
            </a:ln>
          </p:spPr>
          <p:txBody>
            <a:bodyPr>
              <a:prstTxWarp prst="textNoShape">
                <a:avLst/>
              </a:prstTxWarp>
            </a:bodyPr>
            <a:lstStyle/>
            <a:p>
              <a:endParaRPr lang="en-US"/>
            </a:p>
          </p:txBody>
        </p:sp>
        <p:sp>
          <p:nvSpPr>
            <p:cNvPr id="521243" name="Line 27"/>
            <p:cNvSpPr>
              <a:spLocks noChangeShapeType="1"/>
            </p:cNvSpPr>
            <p:nvPr/>
          </p:nvSpPr>
          <p:spPr bwMode="auto">
            <a:xfrm>
              <a:off x="1134" y="1913"/>
              <a:ext cx="1" cy="1146"/>
            </a:xfrm>
            <a:prstGeom prst="line">
              <a:avLst/>
            </a:prstGeom>
            <a:noFill/>
            <a:ln w="0">
              <a:solidFill>
                <a:srgbClr val="000000"/>
              </a:solidFill>
              <a:round/>
              <a:headEnd/>
              <a:tailEnd/>
            </a:ln>
          </p:spPr>
          <p:txBody>
            <a:bodyPr>
              <a:prstTxWarp prst="textNoShape">
                <a:avLst/>
              </a:prstTxWarp>
            </a:bodyPr>
            <a:lstStyle/>
            <a:p>
              <a:endParaRPr lang="en-US"/>
            </a:p>
          </p:txBody>
        </p:sp>
        <p:sp>
          <p:nvSpPr>
            <p:cNvPr id="521244" name="Line 28"/>
            <p:cNvSpPr>
              <a:spLocks noChangeShapeType="1"/>
            </p:cNvSpPr>
            <p:nvPr/>
          </p:nvSpPr>
          <p:spPr bwMode="auto">
            <a:xfrm>
              <a:off x="1092" y="3059"/>
              <a:ext cx="4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45" name="Line 29"/>
            <p:cNvSpPr>
              <a:spLocks noChangeShapeType="1"/>
            </p:cNvSpPr>
            <p:nvPr/>
          </p:nvSpPr>
          <p:spPr bwMode="auto">
            <a:xfrm>
              <a:off x="1092" y="2912"/>
              <a:ext cx="4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46" name="Line 30"/>
            <p:cNvSpPr>
              <a:spLocks noChangeShapeType="1"/>
            </p:cNvSpPr>
            <p:nvPr/>
          </p:nvSpPr>
          <p:spPr bwMode="auto">
            <a:xfrm>
              <a:off x="1092" y="2775"/>
              <a:ext cx="4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47" name="Line 31"/>
            <p:cNvSpPr>
              <a:spLocks noChangeShapeType="1"/>
            </p:cNvSpPr>
            <p:nvPr/>
          </p:nvSpPr>
          <p:spPr bwMode="auto">
            <a:xfrm>
              <a:off x="1092" y="2628"/>
              <a:ext cx="4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48" name="Line 32"/>
            <p:cNvSpPr>
              <a:spLocks noChangeShapeType="1"/>
            </p:cNvSpPr>
            <p:nvPr/>
          </p:nvSpPr>
          <p:spPr bwMode="auto">
            <a:xfrm>
              <a:off x="1092" y="2491"/>
              <a:ext cx="4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49" name="Line 33"/>
            <p:cNvSpPr>
              <a:spLocks noChangeShapeType="1"/>
            </p:cNvSpPr>
            <p:nvPr/>
          </p:nvSpPr>
          <p:spPr bwMode="auto">
            <a:xfrm>
              <a:off x="1092" y="2344"/>
              <a:ext cx="4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50" name="Line 34"/>
            <p:cNvSpPr>
              <a:spLocks noChangeShapeType="1"/>
            </p:cNvSpPr>
            <p:nvPr/>
          </p:nvSpPr>
          <p:spPr bwMode="auto">
            <a:xfrm>
              <a:off x="1092" y="2197"/>
              <a:ext cx="4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51" name="Line 35"/>
            <p:cNvSpPr>
              <a:spLocks noChangeShapeType="1"/>
            </p:cNvSpPr>
            <p:nvPr/>
          </p:nvSpPr>
          <p:spPr bwMode="auto">
            <a:xfrm>
              <a:off x="1092" y="2060"/>
              <a:ext cx="4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52" name="Line 36"/>
            <p:cNvSpPr>
              <a:spLocks noChangeShapeType="1"/>
            </p:cNvSpPr>
            <p:nvPr/>
          </p:nvSpPr>
          <p:spPr bwMode="auto">
            <a:xfrm>
              <a:off x="1092" y="1913"/>
              <a:ext cx="42"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53" name="Line 37"/>
            <p:cNvSpPr>
              <a:spLocks noChangeShapeType="1"/>
            </p:cNvSpPr>
            <p:nvPr/>
          </p:nvSpPr>
          <p:spPr bwMode="auto">
            <a:xfrm>
              <a:off x="1134" y="3059"/>
              <a:ext cx="3997" cy="1"/>
            </a:xfrm>
            <a:prstGeom prst="line">
              <a:avLst/>
            </a:prstGeom>
            <a:noFill/>
            <a:ln w="0">
              <a:solidFill>
                <a:srgbClr val="000000"/>
              </a:solidFill>
              <a:round/>
              <a:headEnd/>
              <a:tailEnd/>
            </a:ln>
          </p:spPr>
          <p:txBody>
            <a:bodyPr>
              <a:prstTxWarp prst="textNoShape">
                <a:avLst/>
              </a:prstTxWarp>
            </a:bodyPr>
            <a:lstStyle/>
            <a:p>
              <a:endParaRPr lang="en-US"/>
            </a:p>
          </p:txBody>
        </p:sp>
        <p:sp>
          <p:nvSpPr>
            <p:cNvPr id="521254" name="Line 38"/>
            <p:cNvSpPr>
              <a:spLocks noChangeShapeType="1"/>
            </p:cNvSpPr>
            <p:nvPr/>
          </p:nvSpPr>
          <p:spPr bwMode="auto">
            <a:xfrm flipV="1">
              <a:off x="1134"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55" name="Line 39"/>
            <p:cNvSpPr>
              <a:spLocks noChangeShapeType="1"/>
            </p:cNvSpPr>
            <p:nvPr/>
          </p:nvSpPr>
          <p:spPr bwMode="auto">
            <a:xfrm flipV="1">
              <a:off x="1197"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56" name="Line 40"/>
            <p:cNvSpPr>
              <a:spLocks noChangeShapeType="1"/>
            </p:cNvSpPr>
            <p:nvPr/>
          </p:nvSpPr>
          <p:spPr bwMode="auto">
            <a:xfrm flipV="1">
              <a:off x="1249"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57" name="Line 41"/>
            <p:cNvSpPr>
              <a:spLocks noChangeShapeType="1"/>
            </p:cNvSpPr>
            <p:nvPr/>
          </p:nvSpPr>
          <p:spPr bwMode="auto">
            <a:xfrm flipV="1">
              <a:off x="1313"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58" name="Line 42"/>
            <p:cNvSpPr>
              <a:spLocks noChangeShapeType="1"/>
            </p:cNvSpPr>
            <p:nvPr/>
          </p:nvSpPr>
          <p:spPr bwMode="auto">
            <a:xfrm flipV="1">
              <a:off x="1365"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59" name="Line 43"/>
            <p:cNvSpPr>
              <a:spLocks noChangeShapeType="1"/>
            </p:cNvSpPr>
            <p:nvPr/>
          </p:nvSpPr>
          <p:spPr bwMode="auto">
            <a:xfrm flipV="1">
              <a:off x="1428"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60" name="Line 44"/>
            <p:cNvSpPr>
              <a:spLocks noChangeShapeType="1"/>
            </p:cNvSpPr>
            <p:nvPr/>
          </p:nvSpPr>
          <p:spPr bwMode="auto">
            <a:xfrm flipV="1">
              <a:off x="1481"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61" name="Line 45"/>
            <p:cNvSpPr>
              <a:spLocks noChangeShapeType="1"/>
            </p:cNvSpPr>
            <p:nvPr/>
          </p:nvSpPr>
          <p:spPr bwMode="auto">
            <a:xfrm flipV="1">
              <a:off x="1544"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62" name="Line 46"/>
            <p:cNvSpPr>
              <a:spLocks noChangeShapeType="1"/>
            </p:cNvSpPr>
            <p:nvPr/>
          </p:nvSpPr>
          <p:spPr bwMode="auto">
            <a:xfrm flipV="1">
              <a:off x="1597"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63" name="Line 47"/>
            <p:cNvSpPr>
              <a:spLocks noChangeShapeType="1"/>
            </p:cNvSpPr>
            <p:nvPr/>
          </p:nvSpPr>
          <p:spPr bwMode="auto">
            <a:xfrm flipV="1">
              <a:off x="1660"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64" name="Line 48"/>
            <p:cNvSpPr>
              <a:spLocks noChangeShapeType="1"/>
            </p:cNvSpPr>
            <p:nvPr/>
          </p:nvSpPr>
          <p:spPr bwMode="auto">
            <a:xfrm flipV="1">
              <a:off x="1712"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65" name="Line 49"/>
            <p:cNvSpPr>
              <a:spLocks noChangeShapeType="1"/>
            </p:cNvSpPr>
            <p:nvPr/>
          </p:nvSpPr>
          <p:spPr bwMode="auto">
            <a:xfrm flipV="1">
              <a:off x="1775"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66" name="Line 50"/>
            <p:cNvSpPr>
              <a:spLocks noChangeShapeType="1"/>
            </p:cNvSpPr>
            <p:nvPr/>
          </p:nvSpPr>
          <p:spPr bwMode="auto">
            <a:xfrm flipV="1">
              <a:off x="1828"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67" name="Line 51"/>
            <p:cNvSpPr>
              <a:spLocks noChangeShapeType="1"/>
            </p:cNvSpPr>
            <p:nvPr/>
          </p:nvSpPr>
          <p:spPr bwMode="auto">
            <a:xfrm flipV="1">
              <a:off x="1891"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68" name="Line 52"/>
            <p:cNvSpPr>
              <a:spLocks noChangeShapeType="1"/>
            </p:cNvSpPr>
            <p:nvPr/>
          </p:nvSpPr>
          <p:spPr bwMode="auto">
            <a:xfrm flipV="1">
              <a:off x="1944"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69" name="Line 53"/>
            <p:cNvSpPr>
              <a:spLocks noChangeShapeType="1"/>
            </p:cNvSpPr>
            <p:nvPr/>
          </p:nvSpPr>
          <p:spPr bwMode="auto">
            <a:xfrm flipV="1">
              <a:off x="2007"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70" name="Line 54"/>
            <p:cNvSpPr>
              <a:spLocks noChangeShapeType="1"/>
            </p:cNvSpPr>
            <p:nvPr/>
          </p:nvSpPr>
          <p:spPr bwMode="auto">
            <a:xfrm flipV="1">
              <a:off x="2059"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71" name="Line 55"/>
            <p:cNvSpPr>
              <a:spLocks noChangeShapeType="1"/>
            </p:cNvSpPr>
            <p:nvPr/>
          </p:nvSpPr>
          <p:spPr bwMode="auto">
            <a:xfrm flipV="1">
              <a:off x="2123"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72" name="Line 56"/>
            <p:cNvSpPr>
              <a:spLocks noChangeShapeType="1"/>
            </p:cNvSpPr>
            <p:nvPr/>
          </p:nvSpPr>
          <p:spPr bwMode="auto">
            <a:xfrm flipV="1">
              <a:off x="2175"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73" name="Line 57"/>
            <p:cNvSpPr>
              <a:spLocks noChangeShapeType="1"/>
            </p:cNvSpPr>
            <p:nvPr/>
          </p:nvSpPr>
          <p:spPr bwMode="auto">
            <a:xfrm flipV="1">
              <a:off x="2238"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74" name="Line 58"/>
            <p:cNvSpPr>
              <a:spLocks noChangeShapeType="1"/>
            </p:cNvSpPr>
            <p:nvPr/>
          </p:nvSpPr>
          <p:spPr bwMode="auto">
            <a:xfrm flipV="1">
              <a:off x="2291"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75" name="Line 59"/>
            <p:cNvSpPr>
              <a:spLocks noChangeShapeType="1"/>
            </p:cNvSpPr>
            <p:nvPr/>
          </p:nvSpPr>
          <p:spPr bwMode="auto">
            <a:xfrm flipV="1">
              <a:off x="2354"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76" name="Line 60"/>
            <p:cNvSpPr>
              <a:spLocks noChangeShapeType="1"/>
            </p:cNvSpPr>
            <p:nvPr/>
          </p:nvSpPr>
          <p:spPr bwMode="auto">
            <a:xfrm flipV="1">
              <a:off x="2407"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77" name="Line 61"/>
            <p:cNvSpPr>
              <a:spLocks noChangeShapeType="1"/>
            </p:cNvSpPr>
            <p:nvPr/>
          </p:nvSpPr>
          <p:spPr bwMode="auto">
            <a:xfrm flipV="1">
              <a:off x="2470"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78" name="Line 62"/>
            <p:cNvSpPr>
              <a:spLocks noChangeShapeType="1"/>
            </p:cNvSpPr>
            <p:nvPr/>
          </p:nvSpPr>
          <p:spPr bwMode="auto">
            <a:xfrm flipV="1">
              <a:off x="2522"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79" name="Line 63"/>
            <p:cNvSpPr>
              <a:spLocks noChangeShapeType="1"/>
            </p:cNvSpPr>
            <p:nvPr/>
          </p:nvSpPr>
          <p:spPr bwMode="auto">
            <a:xfrm flipV="1">
              <a:off x="2585"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80" name="Line 64"/>
            <p:cNvSpPr>
              <a:spLocks noChangeShapeType="1"/>
            </p:cNvSpPr>
            <p:nvPr/>
          </p:nvSpPr>
          <p:spPr bwMode="auto">
            <a:xfrm flipV="1">
              <a:off x="2638"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81" name="Line 65"/>
            <p:cNvSpPr>
              <a:spLocks noChangeShapeType="1"/>
            </p:cNvSpPr>
            <p:nvPr/>
          </p:nvSpPr>
          <p:spPr bwMode="auto">
            <a:xfrm flipV="1">
              <a:off x="2701"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82" name="Line 66"/>
            <p:cNvSpPr>
              <a:spLocks noChangeShapeType="1"/>
            </p:cNvSpPr>
            <p:nvPr/>
          </p:nvSpPr>
          <p:spPr bwMode="auto">
            <a:xfrm flipV="1">
              <a:off x="2754"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83" name="Line 67"/>
            <p:cNvSpPr>
              <a:spLocks noChangeShapeType="1"/>
            </p:cNvSpPr>
            <p:nvPr/>
          </p:nvSpPr>
          <p:spPr bwMode="auto">
            <a:xfrm flipV="1">
              <a:off x="2817"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84" name="Line 68"/>
            <p:cNvSpPr>
              <a:spLocks noChangeShapeType="1"/>
            </p:cNvSpPr>
            <p:nvPr/>
          </p:nvSpPr>
          <p:spPr bwMode="auto">
            <a:xfrm flipV="1">
              <a:off x="2869"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85" name="Line 69"/>
            <p:cNvSpPr>
              <a:spLocks noChangeShapeType="1"/>
            </p:cNvSpPr>
            <p:nvPr/>
          </p:nvSpPr>
          <p:spPr bwMode="auto">
            <a:xfrm flipV="1">
              <a:off x="2933"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86" name="Line 70"/>
            <p:cNvSpPr>
              <a:spLocks noChangeShapeType="1"/>
            </p:cNvSpPr>
            <p:nvPr/>
          </p:nvSpPr>
          <p:spPr bwMode="auto">
            <a:xfrm flipV="1">
              <a:off x="2985"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87" name="Line 71"/>
            <p:cNvSpPr>
              <a:spLocks noChangeShapeType="1"/>
            </p:cNvSpPr>
            <p:nvPr/>
          </p:nvSpPr>
          <p:spPr bwMode="auto">
            <a:xfrm flipV="1">
              <a:off x="3048"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88" name="Line 72"/>
            <p:cNvSpPr>
              <a:spLocks noChangeShapeType="1"/>
            </p:cNvSpPr>
            <p:nvPr/>
          </p:nvSpPr>
          <p:spPr bwMode="auto">
            <a:xfrm flipV="1">
              <a:off x="3101"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89" name="Line 73"/>
            <p:cNvSpPr>
              <a:spLocks noChangeShapeType="1"/>
            </p:cNvSpPr>
            <p:nvPr/>
          </p:nvSpPr>
          <p:spPr bwMode="auto">
            <a:xfrm flipV="1">
              <a:off x="3164"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90" name="Line 74"/>
            <p:cNvSpPr>
              <a:spLocks noChangeShapeType="1"/>
            </p:cNvSpPr>
            <p:nvPr/>
          </p:nvSpPr>
          <p:spPr bwMode="auto">
            <a:xfrm flipV="1">
              <a:off x="3217"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91" name="Line 75"/>
            <p:cNvSpPr>
              <a:spLocks noChangeShapeType="1"/>
            </p:cNvSpPr>
            <p:nvPr/>
          </p:nvSpPr>
          <p:spPr bwMode="auto">
            <a:xfrm flipV="1">
              <a:off x="3280"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92" name="Line 76"/>
            <p:cNvSpPr>
              <a:spLocks noChangeShapeType="1"/>
            </p:cNvSpPr>
            <p:nvPr/>
          </p:nvSpPr>
          <p:spPr bwMode="auto">
            <a:xfrm flipV="1">
              <a:off x="3332"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93" name="Line 77"/>
            <p:cNvSpPr>
              <a:spLocks noChangeShapeType="1"/>
            </p:cNvSpPr>
            <p:nvPr/>
          </p:nvSpPr>
          <p:spPr bwMode="auto">
            <a:xfrm flipV="1">
              <a:off x="3395"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94" name="Line 78"/>
            <p:cNvSpPr>
              <a:spLocks noChangeShapeType="1"/>
            </p:cNvSpPr>
            <p:nvPr/>
          </p:nvSpPr>
          <p:spPr bwMode="auto">
            <a:xfrm flipV="1">
              <a:off x="3448"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95" name="Line 79"/>
            <p:cNvSpPr>
              <a:spLocks noChangeShapeType="1"/>
            </p:cNvSpPr>
            <p:nvPr/>
          </p:nvSpPr>
          <p:spPr bwMode="auto">
            <a:xfrm flipV="1">
              <a:off x="3511"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96" name="Line 80"/>
            <p:cNvSpPr>
              <a:spLocks noChangeShapeType="1"/>
            </p:cNvSpPr>
            <p:nvPr/>
          </p:nvSpPr>
          <p:spPr bwMode="auto">
            <a:xfrm flipV="1">
              <a:off x="3564"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97" name="Line 81"/>
            <p:cNvSpPr>
              <a:spLocks noChangeShapeType="1"/>
            </p:cNvSpPr>
            <p:nvPr/>
          </p:nvSpPr>
          <p:spPr bwMode="auto">
            <a:xfrm flipV="1">
              <a:off x="3627"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98" name="Line 82"/>
            <p:cNvSpPr>
              <a:spLocks noChangeShapeType="1"/>
            </p:cNvSpPr>
            <p:nvPr/>
          </p:nvSpPr>
          <p:spPr bwMode="auto">
            <a:xfrm flipV="1">
              <a:off x="3679"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299" name="Line 83"/>
            <p:cNvSpPr>
              <a:spLocks noChangeShapeType="1"/>
            </p:cNvSpPr>
            <p:nvPr/>
          </p:nvSpPr>
          <p:spPr bwMode="auto">
            <a:xfrm flipV="1">
              <a:off x="3742"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00" name="Line 84"/>
            <p:cNvSpPr>
              <a:spLocks noChangeShapeType="1"/>
            </p:cNvSpPr>
            <p:nvPr/>
          </p:nvSpPr>
          <p:spPr bwMode="auto">
            <a:xfrm flipV="1">
              <a:off x="3795"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01" name="Line 85"/>
            <p:cNvSpPr>
              <a:spLocks noChangeShapeType="1"/>
            </p:cNvSpPr>
            <p:nvPr/>
          </p:nvSpPr>
          <p:spPr bwMode="auto">
            <a:xfrm flipV="1">
              <a:off x="3858"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02" name="Line 86"/>
            <p:cNvSpPr>
              <a:spLocks noChangeShapeType="1"/>
            </p:cNvSpPr>
            <p:nvPr/>
          </p:nvSpPr>
          <p:spPr bwMode="auto">
            <a:xfrm flipV="1">
              <a:off x="3911"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03" name="Line 87"/>
            <p:cNvSpPr>
              <a:spLocks noChangeShapeType="1"/>
            </p:cNvSpPr>
            <p:nvPr/>
          </p:nvSpPr>
          <p:spPr bwMode="auto">
            <a:xfrm flipV="1">
              <a:off x="3974"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04" name="Line 88"/>
            <p:cNvSpPr>
              <a:spLocks noChangeShapeType="1"/>
            </p:cNvSpPr>
            <p:nvPr/>
          </p:nvSpPr>
          <p:spPr bwMode="auto">
            <a:xfrm flipV="1">
              <a:off x="4027"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05" name="Line 89"/>
            <p:cNvSpPr>
              <a:spLocks noChangeShapeType="1"/>
            </p:cNvSpPr>
            <p:nvPr/>
          </p:nvSpPr>
          <p:spPr bwMode="auto">
            <a:xfrm flipV="1">
              <a:off x="4090"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06" name="Line 90"/>
            <p:cNvSpPr>
              <a:spLocks noChangeShapeType="1"/>
            </p:cNvSpPr>
            <p:nvPr/>
          </p:nvSpPr>
          <p:spPr bwMode="auto">
            <a:xfrm flipV="1">
              <a:off x="4142"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07" name="Line 91"/>
            <p:cNvSpPr>
              <a:spLocks noChangeShapeType="1"/>
            </p:cNvSpPr>
            <p:nvPr/>
          </p:nvSpPr>
          <p:spPr bwMode="auto">
            <a:xfrm flipV="1">
              <a:off x="4205"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08" name="Line 92"/>
            <p:cNvSpPr>
              <a:spLocks noChangeShapeType="1"/>
            </p:cNvSpPr>
            <p:nvPr/>
          </p:nvSpPr>
          <p:spPr bwMode="auto">
            <a:xfrm flipV="1">
              <a:off x="4258"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09" name="Line 93"/>
            <p:cNvSpPr>
              <a:spLocks noChangeShapeType="1"/>
            </p:cNvSpPr>
            <p:nvPr/>
          </p:nvSpPr>
          <p:spPr bwMode="auto">
            <a:xfrm flipV="1">
              <a:off x="4321"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10" name="Line 94"/>
            <p:cNvSpPr>
              <a:spLocks noChangeShapeType="1"/>
            </p:cNvSpPr>
            <p:nvPr/>
          </p:nvSpPr>
          <p:spPr bwMode="auto">
            <a:xfrm flipV="1">
              <a:off x="4374"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11" name="Line 95"/>
            <p:cNvSpPr>
              <a:spLocks noChangeShapeType="1"/>
            </p:cNvSpPr>
            <p:nvPr/>
          </p:nvSpPr>
          <p:spPr bwMode="auto">
            <a:xfrm flipV="1">
              <a:off x="4437"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12" name="Line 96"/>
            <p:cNvSpPr>
              <a:spLocks noChangeShapeType="1"/>
            </p:cNvSpPr>
            <p:nvPr/>
          </p:nvSpPr>
          <p:spPr bwMode="auto">
            <a:xfrm flipV="1">
              <a:off x="4489"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13" name="Line 97"/>
            <p:cNvSpPr>
              <a:spLocks noChangeShapeType="1"/>
            </p:cNvSpPr>
            <p:nvPr/>
          </p:nvSpPr>
          <p:spPr bwMode="auto">
            <a:xfrm flipV="1">
              <a:off x="4552"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14" name="Line 98"/>
            <p:cNvSpPr>
              <a:spLocks noChangeShapeType="1"/>
            </p:cNvSpPr>
            <p:nvPr/>
          </p:nvSpPr>
          <p:spPr bwMode="auto">
            <a:xfrm flipV="1">
              <a:off x="4605"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15" name="Line 99"/>
            <p:cNvSpPr>
              <a:spLocks noChangeShapeType="1"/>
            </p:cNvSpPr>
            <p:nvPr/>
          </p:nvSpPr>
          <p:spPr bwMode="auto">
            <a:xfrm flipV="1">
              <a:off x="4668"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16" name="Line 100"/>
            <p:cNvSpPr>
              <a:spLocks noChangeShapeType="1"/>
            </p:cNvSpPr>
            <p:nvPr/>
          </p:nvSpPr>
          <p:spPr bwMode="auto">
            <a:xfrm flipV="1">
              <a:off x="4721"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17" name="Line 101"/>
            <p:cNvSpPr>
              <a:spLocks noChangeShapeType="1"/>
            </p:cNvSpPr>
            <p:nvPr/>
          </p:nvSpPr>
          <p:spPr bwMode="auto">
            <a:xfrm flipV="1">
              <a:off x="4784"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18" name="Line 102"/>
            <p:cNvSpPr>
              <a:spLocks noChangeShapeType="1"/>
            </p:cNvSpPr>
            <p:nvPr/>
          </p:nvSpPr>
          <p:spPr bwMode="auto">
            <a:xfrm flipV="1">
              <a:off x="4837"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19" name="Line 103"/>
            <p:cNvSpPr>
              <a:spLocks noChangeShapeType="1"/>
            </p:cNvSpPr>
            <p:nvPr/>
          </p:nvSpPr>
          <p:spPr bwMode="auto">
            <a:xfrm flipV="1">
              <a:off x="4900"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20" name="Line 104"/>
            <p:cNvSpPr>
              <a:spLocks noChangeShapeType="1"/>
            </p:cNvSpPr>
            <p:nvPr/>
          </p:nvSpPr>
          <p:spPr bwMode="auto">
            <a:xfrm flipV="1">
              <a:off x="4952"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21" name="Line 105"/>
            <p:cNvSpPr>
              <a:spLocks noChangeShapeType="1"/>
            </p:cNvSpPr>
            <p:nvPr/>
          </p:nvSpPr>
          <p:spPr bwMode="auto">
            <a:xfrm flipV="1">
              <a:off x="5015"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22" name="Line 106"/>
            <p:cNvSpPr>
              <a:spLocks noChangeShapeType="1"/>
            </p:cNvSpPr>
            <p:nvPr/>
          </p:nvSpPr>
          <p:spPr bwMode="auto">
            <a:xfrm flipV="1">
              <a:off x="5068"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23" name="Line 107"/>
            <p:cNvSpPr>
              <a:spLocks noChangeShapeType="1"/>
            </p:cNvSpPr>
            <p:nvPr/>
          </p:nvSpPr>
          <p:spPr bwMode="auto">
            <a:xfrm flipV="1">
              <a:off x="5131" y="3059"/>
              <a:ext cx="1" cy="42"/>
            </a:xfrm>
            <a:prstGeom prst="line">
              <a:avLst/>
            </a:prstGeom>
            <a:noFill/>
            <a:ln w="0">
              <a:solidFill>
                <a:srgbClr val="000000"/>
              </a:solidFill>
              <a:round/>
              <a:headEnd/>
              <a:tailEnd/>
            </a:ln>
          </p:spPr>
          <p:txBody>
            <a:bodyPr>
              <a:prstTxWarp prst="textNoShape">
                <a:avLst/>
              </a:prstTxWarp>
            </a:bodyPr>
            <a:lstStyle/>
            <a:p>
              <a:endParaRPr lang="en-US"/>
            </a:p>
          </p:txBody>
        </p:sp>
        <p:sp>
          <p:nvSpPr>
            <p:cNvPr id="521324" name="Freeform 108"/>
            <p:cNvSpPr>
              <a:spLocks/>
            </p:cNvSpPr>
            <p:nvPr/>
          </p:nvSpPr>
          <p:spPr bwMode="auto">
            <a:xfrm>
              <a:off x="1165" y="2049"/>
              <a:ext cx="3934" cy="442"/>
            </a:xfrm>
            <a:custGeom>
              <a:avLst/>
              <a:gdLst/>
              <a:ahLst/>
              <a:cxnLst>
                <a:cxn ang="0">
                  <a:pos x="5" y="38"/>
                </a:cxn>
                <a:cxn ang="0">
                  <a:pos x="16" y="38"/>
                </a:cxn>
                <a:cxn ang="0">
                  <a:pos x="27" y="36"/>
                </a:cxn>
                <a:cxn ang="0">
                  <a:pos x="38" y="36"/>
                </a:cxn>
                <a:cxn ang="0">
                  <a:pos x="49" y="33"/>
                </a:cxn>
                <a:cxn ang="0">
                  <a:pos x="60" y="31"/>
                </a:cxn>
                <a:cxn ang="0">
                  <a:pos x="71" y="30"/>
                </a:cxn>
                <a:cxn ang="0">
                  <a:pos x="82" y="29"/>
                </a:cxn>
                <a:cxn ang="0">
                  <a:pos x="93" y="28"/>
                </a:cxn>
                <a:cxn ang="0">
                  <a:pos x="104" y="27"/>
                </a:cxn>
                <a:cxn ang="0">
                  <a:pos x="115" y="28"/>
                </a:cxn>
                <a:cxn ang="0">
                  <a:pos x="126" y="26"/>
                </a:cxn>
                <a:cxn ang="0">
                  <a:pos x="137" y="24"/>
                </a:cxn>
                <a:cxn ang="0">
                  <a:pos x="148" y="22"/>
                </a:cxn>
                <a:cxn ang="0">
                  <a:pos x="159" y="31"/>
                </a:cxn>
                <a:cxn ang="0">
                  <a:pos x="170" y="27"/>
                </a:cxn>
                <a:cxn ang="0">
                  <a:pos x="181" y="26"/>
                </a:cxn>
                <a:cxn ang="0">
                  <a:pos x="193" y="22"/>
                </a:cxn>
                <a:cxn ang="0">
                  <a:pos x="204" y="21"/>
                </a:cxn>
                <a:cxn ang="0">
                  <a:pos x="215" y="17"/>
                </a:cxn>
                <a:cxn ang="0">
                  <a:pos x="226" y="17"/>
                </a:cxn>
                <a:cxn ang="0">
                  <a:pos x="237" y="15"/>
                </a:cxn>
                <a:cxn ang="0">
                  <a:pos x="248" y="15"/>
                </a:cxn>
                <a:cxn ang="0">
                  <a:pos x="259" y="11"/>
                </a:cxn>
                <a:cxn ang="0">
                  <a:pos x="270" y="9"/>
                </a:cxn>
                <a:cxn ang="0">
                  <a:pos x="281" y="7"/>
                </a:cxn>
                <a:cxn ang="0">
                  <a:pos x="292" y="8"/>
                </a:cxn>
                <a:cxn ang="0">
                  <a:pos x="303" y="8"/>
                </a:cxn>
                <a:cxn ang="0">
                  <a:pos x="314" y="7"/>
                </a:cxn>
                <a:cxn ang="0">
                  <a:pos x="325" y="6"/>
                </a:cxn>
                <a:cxn ang="0">
                  <a:pos x="336" y="7"/>
                </a:cxn>
                <a:cxn ang="0">
                  <a:pos x="347" y="4"/>
                </a:cxn>
                <a:cxn ang="0">
                  <a:pos x="358" y="3"/>
                </a:cxn>
                <a:cxn ang="0">
                  <a:pos x="369" y="0"/>
                </a:cxn>
              </a:cxnLst>
              <a:rect l="0" t="0" r="r" b="b"/>
              <a:pathLst>
                <a:path w="374" h="42">
                  <a:moveTo>
                    <a:pt x="0" y="41"/>
                  </a:moveTo>
                  <a:lnTo>
                    <a:pt x="5" y="38"/>
                  </a:lnTo>
                  <a:lnTo>
                    <a:pt x="11" y="42"/>
                  </a:lnTo>
                  <a:lnTo>
                    <a:pt x="16" y="38"/>
                  </a:lnTo>
                  <a:lnTo>
                    <a:pt x="22" y="39"/>
                  </a:lnTo>
                  <a:lnTo>
                    <a:pt x="27" y="36"/>
                  </a:lnTo>
                  <a:lnTo>
                    <a:pt x="33" y="39"/>
                  </a:lnTo>
                  <a:lnTo>
                    <a:pt x="38" y="36"/>
                  </a:lnTo>
                  <a:lnTo>
                    <a:pt x="44" y="36"/>
                  </a:lnTo>
                  <a:lnTo>
                    <a:pt x="49" y="33"/>
                  </a:lnTo>
                  <a:lnTo>
                    <a:pt x="55" y="36"/>
                  </a:lnTo>
                  <a:lnTo>
                    <a:pt x="60" y="31"/>
                  </a:lnTo>
                  <a:lnTo>
                    <a:pt x="66" y="34"/>
                  </a:lnTo>
                  <a:lnTo>
                    <a:pt x="71" y="30"/>
                  </a:lnTo>
                  <a:lnTo>
                    <a:pt x="77" y="34"/>
                  </a:lnTo>
                  <a:lnTo>
                    <a:pt x="82" y="29"/>
                  </a:lnTo>
                  <a:lnTo>
                    <a:pt x="88" y="31"/>
                  </a:lnTo>
                  <a:lnTo>
                    <a:pt x="93" y="28"/>
                  </a:lnTo>
                  <a:lnTo>
                    <a:pt x="99" y="31"/>
                  </a:lnTo>
                  <a:lnTo>
                    <a:pt x="104" y="27"/>
                  </a:lnTo>
                  <a:lnTo>
                    <a:pt x="110" y="29"/>
                  </a:lnTo>
                  <a:lnTo>
                    <a:pt x="115" y="28"/>
                  </a:lnTo>
                  <a:lnTo>
                    <a:pt x="121" y="31"/>
                  </a:lnTo>
                  <a:lnTo>
                    <a:pt x="126" y="26"/>
                  </a:lnTo>
                  <a:lnTo>
                    <a:pt x="132" y="27"/>
                  </a:lnTo>
                  <a:lnTo>
                    <a:pt x="137" y="24"/>
                  </a:lnTo>
                  <a:lnTo>
                    <a:pt x="143" y="27"/>
                  </a:lnTo>
                  <a:lnTo>
                    <a:pt x="148" y="22"/>
                  </a:lnTo>
                  <a:lnTo>
                    <a:pt x="154" y="27"/>
                  </a:lnTo>
                  <a:lnTo>
                    <a:pt x="159" y="31"/>
                  </a:lnTo>
                  <a:lnTo>
                    <a:pt x="165" y="33"/>
                  </a:lnTo>
                  <a:lnTo>
                    <a:pt x="170" y="27"/>
                  </a:lnTo>
                  <a:lnTo>
                    <a:pt x="176" y="27"/>
                  </a:lnTo>
                  <a:lnTo>
                    <a:pt x="181" y="26"/>
                  </a:lnTo>
                  <a:lnTo>
                    <a:pt x="187" y="29"/>
                  </a:lnTo>
                  <a:lnTo>
                    <a:pt x="193" y="22"/>
                  </a:lnTo>
                  <a:lnTo>
                    <a:pt x="198" y="24"/>
                  </a:lnTo>
                  <a:lnTo>
                    <a:pt x="204" y="21"/>
                  </a:lnTo>
                  <a:lnTo>
                    <a:pt x="209" y="23"/>
                  </a:lnTo>
                  <a:lnTo>
                    <a:pt x="215" y="17"/>
                  </a:lnTo>
                  <a:lnTo>
                    <a:pt x="220" y="19"/>
                  </a:lnTo>
                  <a:lnTo>
                    <a:pt x="226" y="17"/>
                  </a:lnTo>
                  <a:lnTo>
                    <a:pt x="231" y="20"/>
                  </a:lnTo>
                  <a:lnTo>
                    <a:pt x="237" y="15"/>
                  </a:lnTo>
                  <a:lnTo>
                    <a:pt x="242" y="17"/>
                  </a:lnTo>
                  <a:lnTo>
                    <a:pt x="248" y="15"/>
                  </a:lnTo>
                  <a:lnTo>
                    <a:pt x="253" y="16"/>
                  </a:lnTo>
                  <a:lnTo>
                    <a:pt x="259" y="11"/>
                  </a:lnTo>
                  <a:lnTo>
                    <a:pt x="264" y="11"/>
                  </a:lnTo>
                  <a:lnTo>
                    <a:pt x="270" y="9"/>
                  </a:lnTo>
                  <a:lnTo>
                    <a:pt x="275" y="11"/>
                  </a:lnTo>
                  <a:lnTo>
                    <a:pt x="281" y="7"/>
                  </a:lnTo>
                  <a:lnTo>
                    <a:pt x="286" y="9"/>
                  </a:lnTo>
                  <a:lnTo>
                    <a:pt x="292" y="8"/>
                  </a:lnTo>
                  <a:lnTo>
                    <a:pt x="297" y="12"/>
                  </a:lnTo>
                  <a:lnTo>
                    <a:pt x="303" y="8"/>
                  </a:lnTo>
                  <a:lnTo>
                    <a:pt x="308" y="11"/>
                  </a:lnTo>
                  <a:lnTo>
                    <a:pt x="314" y="7"/>
                  </a:lnTo>
                  <a:lnTo>
                    <a:pt x="319" y="10"/>
                  </a:lnTo>
                  <a:lnTo>
                    <a:pt x="325" y="6"/>
                  </a:lnTo>
                  <a:lnTo>
                    <a:pt x="330" y="9"/>
                  </a:lnTo>
                  <a:lnTo>
                    <a:pt x="336" y="7"/>
                  </a:lnTo>
                  <a:lnTo>
                    <a:pt x="341" y="9"/>
                  </a:lnTo>
                  <a:lnTo>
                    <a:pt x="347" y="4"/>
                  </a:lnTo>
                  <a:lnTo>
                    <a:pt x="352" y="6"/>
                  </a:lnTo>
                  <a:lnTo>
                    <a:pt x="358" y="3"/>
                  </a:lnTo>
                  <a:lnTo>
                    <a:pt x="363" y="6"/>
                  </a:lnTo>
                  <a:lnTo>
                    <a:pt x="369" y="0"/>
                  </a:lnTo>
                  <a:lnTo>
                    <a:pt x="374" y="4"/>
                  </a:lnTo>
                </a:path>
              </a:pathLst>
            </a:custGeom>
            <a:noFill/>
            <a:ln w="17463">
              <a:solidFill>
                <a:srgbClr val="000080"/>
              </a:solidFill>
              <a:prstDash val="solid"/>
              <a:round/>
              <a:headEnd/>
              <a:tailEnd/>
            </a:ln>
          </p:spPr>
          <p:txBody>
            <a:bodyPr>
              <a:prstTxWarp prst="textNoShape">
                <a:avLst/>
              </a:prstTxWarp>
            </a:bodyPr>
            <a:lstStyle/>
            <a:p>
              <a:endParaRPr lang="en-US"/>
            </a:p>
          </p:txBody>
        </p:sp>
        <p:sp>
          <p:nvSpPr>
            <p:cNvPr id="521325" name="Freeform 109"/>
            <p:cNvSpPr>
              <a:spLocks/>
            </p:cNvSpPr>
            <p:nvPr/>
          </p:nvSpPr>
          <p:spPr bwMode="auto">
            <a:xfrm>
              <a:off x="1134" y="2449"/>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26" name="Freeform 110"/>
            <p:cNvSpPr>
              <a:spLocks/>
            </p:cNvSpPr>
            <p:nvPr/>
          </p:nvSpPr>
          <p:spPr bwMode="auto">
            <a:xfrm>
              <a:off x="1186" y="2418"/>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27" name="Freeform 111"/>
            <p:cNvSpPr>
              <a:spLocks/>
            </p:cNvSpPr>
            <p:nvPr/>
          </p:nvSpPr>
          <p:spPr bwMode="auto">
            <a:xfrm>
              <a:off x="1249" y="2460"/>
              <a:ext cx="64" cy="63"/>
            </a:xfrm>
            <a:custGeom>
              <a:avLst/>
              <a:gdLst/>
              <a:ahLst/>
              <a:cxnLst>
                <a:cxn ang="0">
                  <a:pos x="32" y="0"/>
                </a:cxn>
                <a:cxn ang="0">
                  <a:pos x="64" y="31"/>
                </a:cxn>
                <a:cxn ang="0">
                  <a:pos x="32" y="63"/>
                </a:cxn>
                <a:cxn ang="0">
                  <a:pos x="0" y="31"/>
                </a:cxn>
                <a:cxn ang="0">
                  <a:pos x="32" y="0"/>
                </a:cxn>
              </a:cxnLst>
              <a:rect l="0" t="0" r="r" b="b"/>
              <a:pathLst>
                <a:path w="64" h="63">
                  <a:moveTo>
                    <a:pt x="32" y="0"/>
                  </a:moveTo>
                  <a:lnTo>
                    <a:pt x="64"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28" name="Freeform 112"/>
            <p:cNvSpPr>
              <a:spLocks/>
            </p:cNvSpPr>
            <p:nvPr/>
          </p:nvSpPr>
          <p:spPr bwMode="auto">
            <a:xfrm>
              <a:off x="1302" y="2418"/>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29" name="Freeform 113"/>
            <p:cNvSpPr>
              <a:spLocks/>
            </p:cNvSpPr>
            <p:nvPr/>
          </p:nvSpPr>
          <p:spPr bwMode="auto">
            <a:xfrm>
              <a:off x="1365" y="2428"/>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30" name="Freeform 114"/>
            <p:cNvSpPr>
              <a:spLocks/>
            </p:cNvSpPr>
            <p:nvPr/>
          </p:nvSpPr>
          <p:spPr bwMode="auto">
            <a:xfrm>
              <a:off x="1418" y="2397"/>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31" name="Freeform 115"/>
            <p:cNvSpPr>
              <a:spLocks/>
            </p:cNvSpPr>
            <p:nvPr/>
          </p:nvSpPr>
          <p:spPr bwMode="auto">
            <a:xfrm>
              <a:off x="1481" y="2428"/>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32" name="Freeform 116"/>
            <p:cNvSpPr>
              <a:spLocks/>
            </p:cNvSpPr>
            <p:nvPr/>
          </p:nvSpPr>
          <p:spPr bwMode="auto">
            <a:xfrm>
              <a:off x="1533" y="2397"/>
              <a:ext cx="64" cy="63"/>
            </a:xfrm>
            <a:custGeom>
              <a:avLst/>
              <a:gdLst/>
              <a:ahLst/>
              <a:cxnLst>
                <a:cxn ang="0">
                  <a:pos x="32" y="0"/>
                </a:cxn>
                <a:cxn ang="0">
                  <a:pos x="64" y="31"/>
                </a:cxn>
                <a:cxn ang="0">
                  <a:pos x="32" y="63"/>
                </a:cxn>
                <a:cxn ang="0">
                  <a:pos x="0" y="31"/>
                </a:cxn>
                <a:cxn ang="0">
                  <a:pos x="32" y="0"/>
                </a:cxn>
              </a:cxnLst>
              <a:rect l="0" t="0" r="r" b="b"/>
              <a:pathLst>
                <a:path w="64" h="63">
                  <a:moveTo>
                    <a:pt x="32" y="0"/>
                  </a:moveTo>
                  <a:lnTo>
                    <a:pt x="64"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33" name="Freeform 117"/>
            <p:cNvSpPr>
              <a:spLocks/>
            </p:cNvSpPr>
            <p:nvPr/>
          </p:nvSpPr>
          <p:spPr bwMode="auto">
            <a:xfrm>
              <a:off x="1597" y="2397"/>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34" name="Freeform 118"/>
            <p:cNvSpPr>
              <a:spLocks/>
            </p:cNvSpPr>
            <p:nvPr/>
          </p:nvSpPr>
          <p:spPr bwMode="auto">
            <a:xfrm>
              <a:off x="1649" y="2365"/>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35" name="Freeform 119"/>
            <p:cNvSpPr>
              <a:spLocks/>
            </p:cNvSpPr>
            <p:nvPr/>
          </p:nvSpPr>
          <p:spPr bwMode="auto">
            <a:xfrm>
              <a:off x="1712" y="2397"/>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36" name="Freeform 120"/>
            <p:cNvSpPr>
              <a:spLocks/>
            </p:cNvSpPr>
            <p:nvPr/>
          </p:nvSpPr>
          <p:spPr bwMode="auto">
            <a:xfrm>
              <a:off x="1765" y="2344"/>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37" name="Freeform 121"/>
            <p:cNvSpPr>
              <a:spLocks/>
            </p:cNvSpPr>
            <p:nvPr/>
          </p:nvSpPr>
          <p:spPr bwMode="auto">
            <a:xfrm>
              <a:off x="1828" y="2376"/>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38" name="Freeform 122"/>
            <p:cNvSpPr>
              <a:spLocks/>
            </p:cNvSpPr>
            <p:nvPr/>
          </p:nvSpPr>
          <p:spPr bwMode="auto">
            <a:xfrm>
              <a:off x="1881" y="2334"/>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39" name="Freeform 123"/>
            <p:cNvSpPr>
              <a:spLocks/>
            </p:cNvSpPr>
            <p:nvPr/>
          </p:nvSpPr>
          <p:spPr bwMode="auto">
            <a:xfrm>
              <a:off x="1944" y="2376"/>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40" name="Freeform 124"/>
            <p:cNvSpPr>
              <a:spLocks/>
            </p:cNvSpPr>
            <p:nvPr/>
          </p:nvSpPr>
          <p:spPr bwMode="auto">
            <a:xfrm>
              <a:off x="1996" y="2323"/>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41" name="Freeform 125"/>
            <p:cNvSpPr>
              <a:spLocks/>
            </p:cNvSpPr>
            <p:nvPr/>
          </p:nvSpPr>
          <p:spPr bwMode="auto">
            <a:xfrm>
              <a:off x="2059" y="2344"/>
              <a:ext cx="64" cy="63"/>
            </a:xfrm>
            <a:custGeom>
              <a:avLst/>
              <a:gdLst/>
              <a:ahLst/>
              <a:cxnLst>
                <a:cxn ang="0">
                  <a:pos x="32" y="0"/>
                </a:cxn>
                <a:cxn ang="0">
                  <a:pos x="64" y="32"/>
                </a:cxn>
                <a:cxn ang="0">
                  <a:pos x="32" y="63"/>
                </a:cxn>
                <a:cxn ang="0">
                  <a:pos x="0" y="32"/>
                </a:cxn>
                <a:cxn ang="0">
                  <a:pos x="32" y="0"/>
                </a:cxn>
              </a:cxnLst>
              <a:rect l="0" t="0" r="r" b="b"/>
              <a:pathLst>
                <a:path w="64" h="63">
                  <a:moveTo>
                    <a:pt x="32" y="0"/>
                  </a:moveTo>
                  <a:lnTo>
                    <a:pt x="64"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42" name="Freeform 126"/>
            <p:cNvSpPr>
              <a:spLocks/>
            </p:cNvSpPr>
            <p:nvPr/>
          </p:nvSpPr>
          <p:spPr bwMode="auto">
            <a:xfrm>
              <a:off x="2112" y="2312"/>
              <a:ext cx="63" cy="64"/>
            </a:xfrm>
            <a:custGeom>
              <a:avLst/>
              <a:gdLst/>
              <a:ahLst/>
              <a:cxnLst>
                <a:cxn ang="0">
                  <a:pos x="32" y="0"/>
                </a:cxn>
                <a:cxn ang="0">
                  <a:pos x="63" y="32"/>
                </a:cxn>
                <a:cxn ang="0">
                  <a:pos x="32" y="64"/>
                </a:cxn>
                <a:cxn ang="0">
                  <a:pos x="0" y="32"/>
                </a:cxn>
                <a:cxn ang="0">
                  <a:pos x="32" y="0"/>
                </a:cxn>
              </a:cxnLst>
              <a:rect l="0" t="0" r="r" b="b"/>
              <a:pathLst>
                <a:path w="63" h="64">
                  <a:moveTo>
                    <a:pt x="32" y="0"/>
                  </a:moveTo>
                  <a:lnTo>
                    <a:pt x="63" y="32"/>
                  </a:lnTo>
                  <a:lnTo>
                    <a:pt x="32" y="64"/>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43" name="Freeform 127"/>
            <p:cNvSpPr>
              <a:spLocks/>
            </p:cNvSpPr>
            <p:nvPr/>
          </p:nvSpPr>
          <p:spPr bwMode="auto">
            <a:xfrm>
              <a:off x="2175" y="2344"/>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44" name="Freeform 128"/>
            <p:cNvSpPr>
              <a:spLocks/>
            </p:cNvSpPr>
            <p:nvPr/>
          </p:nvSpPr>
          <p:spPr bwMode="auto">
            <a:xfrm>
              <a:off x="2228" y="2302"/>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45" name="Freeform 129"/>
            <p:cNvSpPr>
              <a:spLocks/>
            </p:cNvSpPr>
            <p:nvPr/>
          </p:nvSpPr>
          <p:spPr bwMode="auto">
            <a:xfrm>
              <a:off x="2291" y="2323"/>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46" name="Freeform 130"/>
            <p:cNvSpPr>
              <a:spLocks/>
            </p:cNvSpPr>
            <p:nvPr/>
          </p:nvSpPr>
          <p:spPr bwMode="auto">
            <a:xfrm>
              <a:off x="2343" y="2312"/>
              <a:ext cx="64" cy="64"/>
            </a:xfrm>
            <a:custGeom>
              <a:avLst/>
              <a:gdLst/>
              <a:ahLst/>
              <a:cxnLst>
                <a:cxn ang="0">
                  <a:pos x="32" y="0"/>
                </a:cxn>
                <a:cxn ang="0">
                  <a:pos x="64" y="32"/>
                </a:cxn>
                <a:cxn ang="0">
                  <a:pos x="32" y="64"/>
                </a:cxn>
                <a:cxn ang="0">
                  <a:pos x="0" y="32"/>
                </a:cxn>
                <a:cxn ang="0">
                  <a:pos x="32" y="0"/>
                </a:cxn>
              </a:cxnLst>
              <a:rect l="0" t="0" r="r" b="b"/>
              <a:pathLst>
                <a:path w="64" h="64">
                  <a:moveTo>
                    <a:pt x="32" y="0"/>
                  </a:moveTo>
                  <a:lnTo>
                    <a:pt x="64" y="32"/>
                  </a:lnTo>
                  <a:lnTo>
                    <a:pt x="32" y="64"/>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47" name="Freeform 131"/>
            <p:cNvSpPr>
              <a:spLocks/>
            </p:cNvSpPr>
            <p:nvPr/>
          </p:nvSpPr>
          <p:spPr bwMode="auto">
            <a:xfrm>
              <a:off x="2407" y="2344"/>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48" name="Freeform 132"/>
            <p:cNvSpPr>
              <a:spLocks/>
            </p:cNvSpPr>
            <p:nvPr/>
          </p:nvSpPr>
          <p:spPr bwMode="auto">
            <a:xfrm>
              <a:off x="2459" y="2291"/>
              <a:ext cx="63" cy="64"/>
            </a:xfrm>
            <a:custGeom>
              <a:avLst/>
              <a:gdLst/>
              <a:ahLst/>
              <a:cxnLst>
                <a:cxn ang="0">
                  <a:pos x="32" y="0"/>
                </a:cxn>
                <a:cxn ang="0">
                  <a:pos x="63" y="32"/>
                </a:cxn>
                <a:cxn ang="0">
                  <a:pos x="32" y="64"/>
                </a:cxn>
                <a:cxn ang="0">
                  <a:pos x="0" y="32"/>
                </a:cxn>
                <a:cxn ang="0">
                  <a:pos x="32" y="0"/>
                </a:cxn>
              </a:cxnLst>
              <a:rect l="0" t="0" r="r" b="b"/>
              <a:pathLst>
                <a:path w="63" h="64">
                  <a:moveTo>
                    <a:pt x="32" y="0"/>
                  </a:moveTo>
                  <a:lnTo>
                    <a:pt x="63" y="32"/>
                  </a:lnTo>
                  <a:lnTo>
                    <a:pt x="32" y="64"/>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49" name="Freeform 133"/>
            <p:cNvSpPr>
              <a:spLocks/>
            </p:cNvSpPr>
            <p:nvPr/>
          </p:nvSpPr>
          <p:spPr bwMode="auto">
            <a:xfrm>
              <a:off x="2522" y="2302"/>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50" name="Freeform 134"/>
            <p:cNvSpPr>
              <a:spLocks/>
            </p:cNvSpPr>
            <p:nvPr/>
          </p:nvSpPr>
          <p:spPr bwMode="auto">
            <a:xfrm>
              <a:off x="2575" y="2270"/>
              <a:ext cx="63" cy="64"/>
            </a:xfrm>
            <a:custGeom>
              <a:avLst/>
              <a:gdLst/>
              <a:ahLst/>
              <a:cxnLst>
                <a:cxn ang="0">
                  <a:pos x="31" y="0"/>
                </a:cxn>
                <a:cxn ang="0">
                  <a:pos x="63" y="32"/>
                </a:cxn>
                <a:cxn ang="0">
                  <a:pos x="31" y="64"/>
                </a:cxn>
                <a:cxn ang="0">
                  <a:pos x="0" y="32"/>
                </a:cxn>
                <a:cxn ang="0">
                  <a:pos x="31" y="0"/>
                </a:cxn>
              </a:cxnLst>
              <a:rect l="0" t="0" r="r" b="b"/>
              <a:pathLst>
                <a:path w="63" h="64">
                  <a:moveTo>
                    <a:pt x="31" y="0"/>
                  </a:moveTo>
                  <a:lnTo>
                    <a:pt x="63" y="32"/>
                  </a:lnTo>
                  <a:lnTo>
                    <a:pt x="31" y="64"/>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51" name="Freeform 135"/>
            <p:cNvSpPr>
              <a:spLocks/>
            </p:cNvSpPr>
            <p:nvPr/>
          </p:nvSpPr>
          <p:spPr bwMode="auto">
            <a:xfrm>
              <a:off x="2638" y="2302"/>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52" name="Freeform 136"/>
            <p:cNvSpPr>
              <a:spLocks/>
            </p:cNvSpPr>
            <p:nvPr/>
          </p:nvSpPr>
          <p:spPr bwMode="auto">
            <a:xfrm>
              <a:off x="2691" y="2249"/>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53" name="Freeform 137"/>
            <p:cNvSpPr>
              <a:spLocks/>
            </p:cNvSpPr>
            <p:nvPr/>
          </p:nvSpPr>
          <p:spPr bwMode="auto">
            <a:xfrm>
              <a:off x="2754" y="2302"/>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54" name="Freeform 138"/>
            <p:cNvSpPr>
              <a:spLocks/>
            </p:cNvSpPr>
            <p:nvPr/>
          </p:nvSpPr>
          <p:spPr bwMode="auto">
            <a:xfrm>
              <a:off x="2806" y="2344"/>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55" name="Freeform 139"/>
            <p:cNvSpPr>
              <a:spLocks/>
            </p:cNvSpPr>
            <p:nvPr/>
          </p:nvSpPr>
          <p:spPr bwMode="auto">
            <a:xfrm>
              <a:off x="2869" y="2365"/>
              <a:ext cx="64" cy="63"/>
            </a:xfrm>
            <a:custGeom>
              <a:avLst/>
              <a:gdLst/>
              <a:ahLst/>
              <a:cxnLst>
                <a:cxn ang="0">
                  <a:pos x="32" y="0"/>
                </a:cxn>
                <a:cxn ang="0">
                  <a:pos x="64" y="32"/>
                </a:cxn>
                <a:cxn ang="0">
                  <a:pos x="32" y="63"/>
                </a:cxn>
                <a:cxn ang="0">
                  <a:pos x="0" y="32"/>
                </a:cxn>
                <a:cxn ang="0">
                  <a:pos x="32" y="0"/>
                </a:cxn>
              </a:cxnLst>
              <a:rect l="0" t="0" r="r" b="b"/>
              <a:pathLst>
                <a:path w="64" h="63">
                  <a:moveTo>
                    <a:pt x="32" y="0"/>
                  </a:moveTo>
                  <a:lnTo>
                    <a:pt x="64"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56" name="Freeform 140"/>
            <p:cNvSpPr>
              <a:spLocks/>
            </p:cNvSpPr>
            <p:nvPr/>
          </p:nvSpPr>
          <p:spPr bwMode="auto">
            <a:xfrm>
              <a:off x="2922" y="2302"/>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57" name="Freeform 141"/>
            <p:cNvSpPr>
              <a:spLocks/>
            </p:cNvSpPr>
            <p:nvPr/>
          </p:nvSpPr>
          <p:spPr bwMode="auto">
            <a:xfrm>
              <a:off x="2985" y="2302"/>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58" name="Freeform 142"/>
            <p:cNvSpPr>
              <a:spLocks/>
            </p:cNvSpPr>
            <p:nvPr/>
          </p:nvSpPr>
          <p:spPr bwMode="auto">
            <a:xfrm>
              <a:off x="3038" y="2291"/>
              <a:ext cx="63" cy="64"/>
            </a:xfrm>
            <a:custGeom>
              <a:avLst/>
              <a:gdLst/>
              <a:ahLst/>
              <a:cxnLst>
                <a:cxn ang="0">
                  <a:pos x="31" y="0"/>
                </a:cxn>
                <a:cxn ang="0">
                  <a:pos x="63" y="32"/>
                </a:cxn>
                <a:cxn ang="0">
                  <a:pos x="31" y="64"/>
                </a:cxn>
                <a:cxn ang="0">
                  <a:pos x="0" y="32"/>
                </a:cxn>
                <a:cxn ang="0">
                  <a:pos x="31" y="0"/>
                </a:cxn>
              </a:cxnLst>
              <a:rect l="0" t="0" r="r" b="b"/>
              <a:pathLst>
                <a:path w="63" h="64">
                  <a:moveTo>
                    <a:pt x="31" y="0"/>
                  </a:moveTo>
                  <a:lnTo>
                    <a:pt x="63" y="32"/>
                  </a:lnTo>
                  <a:lnTo>
                    <a:pt x="31" y="64"/>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59" name="Freeform 143"/>
            <p:cNvSpPr>
              <a:spLocks/>
            </p:cNvSpPr>
            <p:nvPr/>
          </p:nvSpPr>
          <p:spPr bwMode="auto">
            <a:xfrm>
              <a:off x="3101" y="2323"/>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60" name="Freeform 144"/>
            <p:cNvSpPr>
              <a:spLocks/>
            </p:cNvSpPr>
            <p:nvPr/>
          </p:nvSpPr>
          <p:spPr bwMode="auto">
            <a:xfrm>
              <a:off x="3164" y="2249"/>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61" name="Freeform 145"/>
            <p:cNvSpPr>
              <a:spLocks/>
            </p:cNvSpPr>
            <p:nvPr/>
          </p:nvSpPr>
          <p:spPr bwMode="auto">
            <a:xfrm>
              <a:off x="3217" y="2270"/>
              <a:ext cx="63" cy="64"/>
            </a:xfrm>
            <a:custGeom>
              <a:avLst/>
              <a:gdLst/>
              <a:ahLst/>
              <a:cxnLst>
                <a:cxn ang="0">
                  <a:pos x="31" y="0"/>
                </a:cxn>
                <a:cxn ang="0">
                  <a:pos x="63" y="32"/>
                </a:cxn>
                <a:cxn ang="0">
                  <a:pos x="31" y="64"/>
                </a:cxn>
                <a:cxn ang="0">
                  <a:pos x="0" y="32"/>
                </a:cxn>
                <a:cxn ang="0">
                  <a:pos x="31" y="0"/>
                </a:cxn>
              </a:cxnLst>
              <a:rect l="0" t="0" r="r" b="b"/>
              <a:pathLst>
                <a:path w="63" h="64">
                  <a:moveTo>
                    <a:pt x="31" y="0"/>
                  </a:moveTo>
                  <a:lnTo>
                    <a:pt x="63" y="32"/>
                  </a:lnTo>
                  <a:lnTo>
                    <a:pt x="31" y="64"/>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62" name="Freeform 146"/>
            <p:cNvSpPr>
              <a:spLocks/>
            </p:cNvSpPr>
            <p:nvPr/>
          </p:nvSpPr>
          <p:spPr bwMode="auto">
            <a:xfrm>
              <a:off x="3280" y="2239"/>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63" name="Freeform 147"/>
            <p:cNvSpPr>
              <a:spLocks/>
            </p:cNvSpPr>
            <p:nvPr/>
          </p:nvSpPr>
          <p:spPr bwMode="auto">
            <a:xfrm>
              <a:off x="3332" y="2260"/>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64" name="Freeform 148"/>
            <p:cNvSpPr>
              <a:spLocks/>
            </p:cNvSpPr>
            <p:nvPr/>
          </p:nvSpPr>
          <p:spPr bwMode="auto">
            <a:xfrm>
              <a:off x="3395" y="2197"/>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65" name="Freeform 149"/>
            <p:cNvSpPr>
              <a:spLocks/>
            </p:cNvSpPr>
            <p:nvPr/>
          </p:nvSpPr>
          <p:spPr bwMode="auto">
            <a:xfrm>
              <a:off x="3448" y="2218"/>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66" name="Freeform 150"/>
            <p:cNvSpPr>
              <a:spLocks/>
            </p:cNvSpPr>
            <p:nvPr/>
          </p:nvSpPr>
          <p:spPr bwMode="auto">
            <a:xfrm>
              <a:off x="3511" y="2197"/>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67" name="Freeform 151"/>
            <p:cNvSpPr>
              <a:spLocks/>
            </p:cNvSpPr>
            <p:nvPr/>
          </p:nvSpPr>
          <p:spPr bwMode="auto">
            <a:xfrm>
              <a:off x="3564" y="2228"/>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68" name="Freeform 152"/>
            <p:cNvSpPr>
              <a:spLocks/>
            </p:cNvSpPr>
            <p:nvPr/>
          </p:nvSpPr>
          <p:spPr bwMode="auto">
            <a:xfrm>
              <a:off x="3627" y="2176"/>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69" name="Freeform 153"/>
            <p:cNvSpPr>
              <a:spLocks/>
            </p:cNvSpPr>
            <p:nvPr/>
          </p:nvSpPr>
          <p:spPr bwMode="auto">
            <a:xfrm>
              <a:off x="3679" y="2197"/>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70" name="Freeform 154"/>
            <p:cNvSpPr>
              <a:spLocks/>
            </p:cNvSpPr>
            <p:nvPr/>
          </p:nvSpPr>
          <p:spPr bwMode="auto">
            <a:xfrm>
              <a:off x="3742" y="2176"/>
              <a:ext cx="64" cy="63"/>
            </a:xfrm>
            <a:custGeom>
              <a:avLst/>
              <a:gdLst/>
              <a:ahLst/>
              <a:cxnLst>
                <a:cxn ang="0">
                  <a:pos x="32" y="0"/>
                </a:cxn>
                <a:cxn ang="0">
                  <a:pos x="64" y="31"/>
                </a:cxn>
                <a:cxn ang="0">
                  <a:pos x="32" y="63"/>
                </a:cxn>
                <a:cxn ang="0">
                  <a:pos x="0" y="31"/>
                </a:cxn>
                <a:cxn ang="0">
                  <a:pos x="32" y="0"/>
                </a:cxn>
              </a:cxnLst>
              <a:rect l="0" t="0" r="r" b="b"/>
              <a:pathLst>
                <a:path w="64" h="63">
                  <a:moveTo>
                    <a:pt x="32" y="0"/>
                  </a:moveTo>
                  <a:lnTo>
                    <a:pt x="64"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71" name="Freeform 155"/>
            <p:cNvSpPr>
              <a:spLocks/>
            </p:cNvSpPr>
            <p:nvPr/>
          </p:nvSpPr>
          <p:spPr bwMode="auto">
            <a:xfrm>
              <a:off x="3795" y="2186"/>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72" name="Freeform 156"/>
            <p:cNvSpPr>
              <a:spLocks/>
            </p:cNvSpPr>
            <p:nvPr/>
          </p:nvSpPr>
          <p:spPr bwMode="auto">
            <a:xfrm>
              <a:off x="3858" y="2134"/>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73" name="Freeform 157"/>
            <p:cNvSpPr>
              <a:spLocks/>
            </p:cNvSpPr>
            <p:nvPr/>
          </p:nvSpPr>
          <p:spPr bwMode="auto">
            <a:xfrm>
              <a:off x="3911" y="2134"/>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74" name="Freeform 158"/>
            <p:cNvSpPr>
              <a:spLocks/>
            </p:cNvSpPr>
            <p:nvPr/>
          </p:nvSpPr>
          <p:spPr bwMode="auto">
            <a:xfrm>
              <a:off x="3974" y="2113"/>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75" name="Freeform 159"/>
            <p:cNvSpPr>
              <a:spLocks/>
            </p:cNvSpPr>
            <p:nvPr/>
          </p:nvSpPr>
          <p:spPr bwMode="auto">
            <a:xfrm>
              <a:off x="4027" y="2134"/>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76" name="Freeform 160"/>
            <p:cNvSpPr>
              <a:spLocks/>
            </p:cNvSpPr>
            <p:nvPr/>
          </p:nvSpPr>
          <p:spPr bwMode="auto">
            <a:xfrm>
              <a:off x="4090" y="2092"/>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77" name="Freeform 161"/>
            <p:cNvSpPr>
              <a:spLocks/>
            </p:cNvSpPr>
            <p:nvPr/>
          </p:nvSpPr>
          <p:spPr bwMode="auto">
            <a:xfrm>
              <a:off x="4142" y="2113"/>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78" name="Freeform 162"/>
            <p:cNvSpPr>
              <a:spLocks/>
            </p:cNvSpPr>
            <p:nvPr/>
          </p:nvSpPr>
          <p:spPr bwMode="auto">
            <a:xfrm>
              <a:off x="4205" y="2102"/>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79" name="Freeform 163"/>
            <p:cNvSpPr>
              <a:spLocks/>
            </p:cNvSpPr>
            <p:nvPr/>
          </p:nvSpPr>
          <p:spPr bwMode="auto">
            <a:xfrm>
              <a:off x="4258" y="2144"/>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80" name="Freeform 164"/>
            <p:cNvSpPr>
              <a:spLocks/>
            </p:cNvSpPr>
            <p:nvPr/>
          </p:nvSpPr>
          <p:spPr bwMode="auto">
            <a:xfrm>
              <a:off x="4321" y="2102"/>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81" name="Freeform 165"/>
            <p:cNvSpPr>
              <a:spLocks/>
            </p:cNvSpPr>
            <p:nvPr/>
          </p:nvSpPr>
          <p:spPr bwMode="auto">
            <a:xfrm>
              <a:off x="4374" y="2134"/>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82" name="Freeform 166"/>
            <p:cNvSpPr>
              <a:spLocks/>
            </p:cNvSpPr>
            <p:nvPr/>
          </p:nvSpPr>
          <p:spPr bwMode="auto">
            <a:xfrm>
              <a:off x="4437" y="2092"/>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83" name="Freeform 167"/>
            <p:cNvSpPr>
              <a:spLocks/>
            </p:cNvSpPr>
            <p:nvPr/>
          </p:nvSpPr>
          <p:spPr bwMode="auto">
            <a:xfrm>
              <a:off x="4489" y="2123"/>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84" name="Freeform 168"/>
            <p:cNvSpPr>
              <a:spLocks/>
            </p:cNvSpPr>
            <p:nvPr/>
          </p:nvSpPr>
          <p:spPr bwMode="auto">
            <a:xfrm>
              <a:off x="4552" y="2081"/>
              <a:ext cx="64" cy="63"/>
            </a:xfrm>
            <a:custGeom>
              <a:avLst/>
              <a:gdLst/>
              <a:ahLst/>
              <a:cxnLst>
                <a:cxn ang="0">
                  <a:pos x="32" y="0"/>
                </a:cxn>
                <a:cxn ang="0">
                  <a:pos x="64" y="32"/>
                </a:cxn>
                <a:cxn ang="0">
                  <a:pos x="32" y="63"/>
                </a:cxn>
                <a:cxn ang="0">
                  <a:pos x="0" y="32"/>
                </a:cxn>
                <a:cxn ang="0">
                  <a:pos x="32" y="0"/>
                </a:cxn>
              </a:cxnLst>
              <a:rect l="0" t="0" r="r" b="b"/>
              <a:pathLst>
                <a:path w="64" h="63">
                  <a:moveTo>
                    <a:pt x="32" y="0"/>
                  </a:moveTo>
                  <a:lnTo>
                    <a:pt x="64"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85" name="Freeform 169"/>
            <p:cNvSpPr>
              <a:spLocks/>
            </p:cNvSpPr>
            <p:nvPr/>
          </p:nvSpPr>
          <p:spPr bwMode="auto">
            <a:xfrm>
              <a:off x="4605" y="2113"/>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86" name="Freeform 170"/>
            <p:cNvSpPr>
              <a:spLocks/>
            </p:cNvSpPr>
            <p:nvPr/>
          </p:nvSpPr>
          <p:spPr bwMode="auto">
            <a:xfrm>
              <a:off x="4668" y="2092"/>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87" name="Freeform 171"/>
            <p:cNvSpPr>
              <a:spLocks/>
            </p:cNvSpPr>
            <p:nvPr/>
          </p:nvSpPr>
          <p:spPr bwMode="auto">
            <a:xfrm>
              <a:off x="4721" y="2113"/>
              <a:ext cx="63" cy="63"/>
            </a:xfrm>
            <a:custGeom>
              <a:avLst/>
              <a:gdLst/>
              <a:ahLst/>
              <a:cxnLst>
                <a:cxn ang="0">
                  <a:pos x="31" y="0"/>
                </a:cxn>
                <a:cxn ang="0">
                  <a:pos x="63" y="31"/>
                </a:cxn>
                <a:cxn ang="0">
                  <a:pos x="31" y="63"/>
                </a:cxn>
                <a:cxn ang="0">
                  <a:pos x="0" y="31"/>
                </a:cxn>
                <a:cxn ang="0">
                  <a:pos x="31" y="0"/>
                </a:cxn>
              </a:cxnLst>
              <a:rect l="0" t="0" r="r" b="b"/>
              <a:pathLst>
                <a:path w="63" h="63">
                  <a:moveTo>
                    <a:pt x="31" y="0"/>
                  </a:moveTo>
                  <a:lnTo>
                    <a:pt x="63" y="31"/>
                  </a:lnTo>
                  <a:lnTo>
                    <a:pt x="31" y="63"/>
                  </a:lnTo>
                  <a:lnTo>
                    <a:pt x="0" y="31"/>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88" name="Freeform 172"/>
            <p:cNvSpPr>
              <a:spLocks/>
            </p:cNvSpPr>
            <p:nvPr/>
          </p:nvSpPr>
          <p:spPr bwMode="auto">
            <a:xfrm>
              <a:off x="4784" y="2060"/>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89" name="Freeform 173"/>
            <p:cNvSpPr>
              <a:spLocks/>
            </p:cNvSpPr>
            <p:nvPr/>
          </p:nvSpPr>
          <p:spPr bwMode="auto">
            <a:xfrm>
              <a:off x="4837" y="2081"/>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90" name="Freeform 174"/>
            <p:cNvSpPr>
              <a:spLocks/>
            </p:cNvSpPr>
            <p:nvPr/>
          </p:nvSpPr>
          <p:spPr bwMode="auto">
            <a:xfrm>
              <a:off x="4900" y="2049"/>
              <a:ext cx="63" cy="64"/>
            </a:xfrm>
            <a:custGeom>
              <a:avLst/>
              <a:gdLst/>
              <a:ahLst/>
              <a:cxnLst>
                <a:cxn ang="0">
                  <a:pos x="31" y="0"/>
                </a:cxn>
                <a:cxn ang="0">
                  <a:pos x="63" y="32"/>
                </a:cxn>
                <a:cxn ang="0">
                  <a:pos x="31" y="64"/>
                </a:cxn>
                <a:cxn ang="0">
                  <a:pos x="0" y="32"/>
                </a:cxn>
                <a:cxn ang="0">
                  <a:pos x="31" y="0"/>
                </a:cxn>
              </a:cxnLst>
              <a:rect l="0" t="0" r="r" b="b"/>
              <a:pathLst>
                <a:path w="63" h="64">
                  <a:moveTo>
                    <a:pt x="31" y="0"/>
                  </a:moveTo>
                  <a:lnTo>
                    <a:pt x="63" y="32"/>
                  </a:lnTo>
                  <a:lnTo>
                    <a:pt x="31" y="64"/>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91" name="Freeform 175"/>
            <p:cNvSpPr>
              <a:spLocks/>
            </p:cNvSpPr>
            <p:nvPr/>
          </p:nvSpPr>
          <p:spPr bwMode="auto">
            <a:xfrm>
              <a:off x="4952" y="2081"/>
              <a:ext cx="63" cy="63"/>
            </a:xfrm>
            <a:custGeom>
              <a:avLst/>
              <a:gdLst/>
              <a:ahLst/>
              <a:cxnLst>
                <a:cxn ang="0">
                  <a:pos x="32" y="0"/>
                </a:cxn>
                <a:cxn ang="0">
                  <a:pos x="63" y="32"/>
                </a:cxn>
                <a:cxn ang="0">
                  <a:pos x="32" y="63"/>
                </a:cxn>
                <a:cxn ang="0">
                  <a:pos x="0" y="32"/>
                </a:cxn>
                <a:cxn ang="0">
                  <a:pos x="32" y="0"/>
                </a:cxn>
              </a:cxnLst>
              <a:rect l="0" t="0" r="r" b="b"/>
              <a:pathLst>
                <a:path w="63" h="63">
                  <a:moveTo>
                    <a:pt x="32" y="0"/>
                  </a:moveTo>
                  <a:lnTo>
                    <a:pt x="63" y="32"/>
                  </a:lnTo>
                  <a:lnTo>
                    <a:pt x="32" y="63"/>
                  </a:lnTo>
                  <a:lnTo>
                    <a:pt x="0" y="32"/>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92" name="Freeform 176"/>
            <p:cNvSpPr>
              <a:spLocks/>
            </p:cNvSpPr>
            <p:nvPr/>
          </p:nvSpPr>
          <p:spPr bwMode="auto">
            <a:xfrm>
              <a:off x="5015" y="2018"/>
              <a:ext cx="63" cy="63"/>
            </a:xfrm>
            <a:custGeom>
              <a:avLst/>
              <a:gdLst/>
              <a:ahLst/>
              <a:cxnLst>
                <a:cxn ang="0">
                  <a:pos x="32" y="0"/>
                </a:cxn>
                <a:cxn ang="0">
                  <a:pos x="63" y="31"/>
                </a:cxn>
                <a:cxn ang="0">
                  <a:pos x="32" y="63"/>
                </a:cxn>
                <a:cxn ang="0">
                  <a:pos x="0" y="31"/>
                </a:cxn>
                <a:cxn ang="0">
                  <a:pos x="32" y="0"/>
                </a:cxn>
              </a:cxnLst>
              <a:rect l="0" t="0" r="r" b="b"/>
              <a:pathLst>
                <a:path w="63" h="63">
                  <a:moveTo>
                    <a:pt x="32" y="0"/>
                  </a:moveTo>
                  <a:lnTo>
                    <a:pt x="63" y="31"/>
                  </a:lnTo>
                  <a:lnTo>
                    <a:pt x="32" y="63"/>
                  </a:lnTo>
                  <a:lnTo>
                    <a:pt x="0" y="31"/>
                  </a:lnTo>
                  <a:lnTo>
                    <a:pt x="32"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93" name="Freeform 177"/>
            <p:cNvSpPr>
              <a:spLocks/>
            </p:cNvSpPr>
            <p:nvPr/>
          </p:nvSpPr>
          <p:spPr bwMode="auto">
            <a:xfrm>
              <a:off x="5068" y="2060"/>
              <a:ext cx="63" cy="63"/>
            </a:xfrm>
            <a:custGeom>
              <a:avLst/>
              <a:gdLst/>
              <a:ahLst/>
              <a:cxnLst>
                <a:cxn ang="0">
                  <a:pos x="31" y="0"/>
                </a:cxn>
                <a:cxn ang="0">
                  <a:pos x="63" y="32"/>
                </a:cxn>
                <a:cxn ang="0">
                  <a:pos x="31" y="63"/>
                </a:cxn>
                <a:cxn ang="0">
                  <a:pos x="0" y="32"/>
                </a:cxn>
                <a:cxn ang="0">
                  <a:pos x="31" y="0"/>
                </a:cxn>
              </a:cxnLst>
              <a:rect l="0" t="0" r="r" b="b"/>
              <a:pathLst>
                <a:path w="63" h="63">
                  <a:moveTo>
                    <a:pt x="31" y="0"/>
                  </a:moveTo>
                  <a:lnTo>
                    <a:pt x="63" y="32"/>
                  </a:lnTo>
                  <a:lnTo>
                    <a:pt x="31" y="63"/>
                  </a:lnTo>
                  <a:lnTo>
                    <a:pt x="0" y="32"/>
                  </a:lnTo>
                  <a:lnTo>
                    <a:pt x="31" y="0"/>
                  </a:lnTo>
                  <a:close/>
                </a:path>
              </a:pathLst>
            </a:custGeom>
            <a:solidFill>
              <a:srgbClr val="000080"/>
            </a:solidFill>
            <a:ln w="17463">
              <a:solidFill>
                <a:srgbClr val="000080"/>
              </a:solidFill>
              <a:prstDash val="solid"/>
              <a:round/>
              <a:headEnd/>
              <a:tailEnd/>
            </a:ln>
          </p:spPr>
          <p:txBody>
            <a:bodyPr>
              <a:prstTxWarp prst="textNoShape">
                <a:avLst/>
              </a:prstTxWarp>
            </a:bodyPr>
            <a:lstStyle/>
            <a:p>
              <a:endParaRPr lang="en-US"/>
            </a:p>
          </p:txBody>
        </p:sp>
        <p:sp>
          <p:nvSpPr>
            <p:cNvPr id="521394" name="Rectangle 178"/>
            <p:cNvSpPr>
              <a:spLocks noChangeArrowheads="1"/>
            </p:cNvSpPr>
            <p:nvPr/>
          </p:nvSpPr>
          <p:spPr bwMode="auto">
            <a:xfrm>
              <a:off x="2175" y="1166"/>
              <a:ext cx="1433" cy="230"/>
            </a:xfrm>
            <a:prstGeom prst="rect">
              <a:avLst/>
            </a:prstGeom>
            <a:noFill/>
            <a:ln w="9525">
              <a:noFill/>
              <a:miter lim="800000"/>
              <a:headEnd/>
              <a:tailEnd/>
            </a:ln>
          </p:spPr>
          <p:txBody>
            <a:bodyPr wrap="none" lIns="0" tIns="0" rIns="0" bIns="0">
              <a:prstTxWarp prst="textNoShape">
                <a:avLst/>
              </a:prstTxWarp>
              <a:spAutoFit/>
            </a:bodyPr>
            <a:lstStyle/>
            <a:p>
              <a:r>
                <a:rPr lang="en-US" sz="2100" b="1">
                  <a:solidFill>
                    <a:srgbClr val="000000"/>
                  </a:solidFill>
                </a:rPr>
                <a:t>Mexico Real </a:t>
              </a:r>
              <a:r>
                <a:rPr lang="en-US" sz="2400" b="1">
                  <a:solidFill>
                    <a:srgbClr val="000000"/>
                  </a:solidFill>
                </a:rPr>
                <a:t>GDP</a:t>
              </a:r>
              <a:endParaRPr lang="en-US" sz="2400"/>
            </a:p>
          </p:txBody>
        </p:sp>
        <p:sp>
          <p:nvSpPr>
            <p:cNvPr id="521395" name="Rectangle 179"/>
            <p:cNvSpPr>
              <a:spLocks noChangeArrowheads="1"/>
            </p:cNvSpPr>
            <p:nvPr/>
          </p:nvSpPr>
          <p:spPr bwMode="auto">
            <a:xfrm>
              <a:off x="2512" y="1387"/>
              <a:ext cx="831" cy="221"/>
            </a:xfrm>
            <a:prstGeom prst="rect">
              <a:avLst/>
            </a:prstGeom>
            <a:noFill/>
            <a:ln w="9525">
              <a:noFill/>
              <a:miter lim="800000"/>
              <a:headEnd/>
              <a:tailEnd/>
            </a:ln>
          </p:spPr>
          <p:txBody>
            <a:bodyPr wrap="none" lIns="0" tIns="0" rIns="0" bIns="0">
              <a:prstTxWarp prst="textNoShape">
                <a:avLst/>
              </a:prstTxWarp>
              <a:spAutoFit/>
            </a:bodyPr>
            <a:lstStyle/>
            <a:p>
              <a:r>
                <a:rPr lang="en-US" sz="2100" b="1">
                  <a:solidFill>
                    <a:srgbClr val="000000"/>
                  </a:solidFill>
                </a:rPr>
                <a:t>1993=100</a:t>
              </a:r>
              <a:endParaRPr lang="en-US"/>
            </a:p>
          </p:txBody>
        </p:sp>
        <p:sp>
          <p:nvSpPr>
            <p:cNvPr id="521396" name="Rectangle 180"/>
            <p:cNvSpPr>
              <a:spLocks noChangeArrowheads="1"/>
            </p:cNvSpPr>
            <p:nvPr/>
          </p:nvSpPr>
          <p:spPr bwMode="auto">
            <a:xfrm>
              <a:off x="955" y="2975"/>
              <a:ext cx="147"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0</a:t>
              </a:r>
              <a:endParaRPr lang="en-US"/>
            </a:p>
          </p:txBody>
        </p:sp>
        <p:sp>
          <p:nvSpPr>
            <p:cNvPr id="521397" name="Rectangle 181"/>
            <p:cNvSpPr>
              <a:spLocks noChangeArrowheads="1"/>
            </p:cNvSpPr>
            <p:nvPr/>
          </p:nvSpPr>
          <p:spPr bwMode="auto">
            <a:xfrm>
              <a:off x="881" y="2828"/>
              <a:ext cx="2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20</a:t>
              </a:r>
              <a:endParaRPr lang="en-US"/>
            </a:p>
          </p:txBody>
        </p:sp>
        <p:sp>
          <p:nvSpPr>
            <p:cNvPr id="521398" name="Rectangle 182"/>
            <p:cNvSpPr>
              <a:spLocks noChangeArrowheads="1"/>
            </p:cNvSpPr>
            <p:nvPr/>
          </p:nvSpPr>
          <p:spPr bwMode="auto">
            <a:xfrm>
              <a:off x="881" y="2691"/>
              <a:ext cx="2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40</a:t>
              </a:r>
              <a:endParaRPr lang="en-US"/>
            </a:p>
          </p:txBody>
        </p:sp>
        <p:sp>
          <p:nvSpPr>
            <p:cNvPr id="521399" name="Rectangle 183"/>
            <p:cNvSpPr>
              <a:spLocks noChangeArrowheads="1"/>
            </p:cNvSpPr>
            <p:nvPr/>
          </p:nvSpPr>
          <p:spPr bwMode="auto">
            <a:xfrm>
              <a:off x="881" y="2544"/>
              <a:ext cx="2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60</a:t>
              </a:r>
              <a:endParaRPr lang="en-US"/>
            </a:p>
          </p:txBody>
        </p:sp>
        <p:sp>
          <p:nvSpPr>
            <p:cNvPr id="521400" name="Rectangle 184"/>
            <p:cNvSpPr>
              <a:spLocks noChangeArrowheads="1"/>
            </p:cNvSpPr>
            <p:nvPr/>
          </p:nvSpPr>
          <p:spPr bwMode="auto">
            <a:xfrm>
              <a:off x="881" y="2407"/>
              <a:ext cx="2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80</a:t>
              </a:r>
              <a:endParaRPr lang="en-US"/>
            </a:p>
          </p:txBody>
        </p:sp>
        <p:sp>
          <p:nvSpPr>
            <p:cNvPr id="521401" name="Rectangle 185"/>
            <p:cNvSpPr>
              <a:spLocks noChangeArrowheads="1"/>
            </p:cNvSpPr>
            <p:nvPr/>
          </p:nvSpPr>
          <p:spPr bwMode="auto">
            <a:xfrm>
              <a:off x="808" y="2260"/>
              <a:ext cx="305"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100</a:t>
              </a:r>
              <a:endParaRPr lang="en-US"/>
            </a:p>
          </p:txBody>
        </p:sp>
        <p:sp>
          <p:nvSpPr>
            <p:cNvPr id="521402" name="Rectangle 186"/>
            <p:cNvSpPr>
              <a:spLocks noChangeArrowheads="1"/>
            </p:cNvSpPr>
            <p:nvPr/>
          </p:nvSpPr>
          <p:spPr bwMode="auto">
            <a:xfrm>
              <a:off x="808" y="2113"/>
              <a:ext cx="305"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120</a:t>
              </a:r>
              <a:endParaRPr lang="en-US"/>
            </a:p>
          </p:txBody>
        </p:sp>
        <p:sp>
          <p:nvSpPr>
            <p:cNvPr id="521403" name="Rectangle 187"/>
            <p:cNvSpPr>
              <a:spLocks noChangeArrowheads="1"/>
            </p:cNvSpPr>
            <p:nvPr/>
          </p:nvSpPr>
          <p:spPr bwMode="auto">
            <a:xfrm>
              <a:off x="808" y="1976"/>
              <a:ext cx="305"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140</a:t>
              </a:r>
              <a:endParaRPr lang="en-US"/>
            </a:p>
          </p:txBody>
        </p:sp>
        <p:sp>
          <p:nvSpPr>
            <p:cNvPr id="521404" name="Rectangle 188"/>
            <p:cNvSpPr>
              <a:spLocks noChangeArrowheads="1"/>
            </p:cNvSpPr>
            <p:nvPr/>
          </p:nvSpPr>
          <p:spPr bwMode="auto">
            <a:xfrm>
              <a:off x="808" y="1829"/>
              <a:ext cx="305"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160</a:t>
              </a:r>
              <a:endParaRPr lang="en-US"/>
            </a:p>
          </p:txBody>
        </p:sp>
        <p:sp>
          <p:nvSpPr>
            <p:cNvPr id="521405" name="Rectangle 189"/>
            <p:cNvSpPr>
              <a:spLocks noChangeArrowheads="1"/>
            </p:cNvSpPr>
            <p:nvPr/>
          </p:nvSpPr>
          <p:spPr bwMode="auto">
            <a:xfrm rot="18900000">
              <a:off x="628" y="3301"/>
              <a:ext cx="6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Q1 1988</a:t>
              </a:r>
              <a:endParaRPr lang="en-US"/>
            </a:p>
          </p:txBody>
        </p:sp>
        <p:sp>
          <p:nvSpPr>
            <p:cNvPr id="521406" name="Rectangle 190"/>
            <p:cNvSpPr>
              <a:spLocks noChangeArrowheads="1"/>
            </p:cNvSpPr>
            <p:nvPr/>
          </p:nvSpPr>
          <p:spPr bwMode="auto">
            <a:xfrm rot="18900000">
              <a:off x="912" y="3301"/>
              <a:ext cx="6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Q2 1989</a:t>
              </a:r>
              <a:endParaRPr lang="en-US"/>
            </a:p>
          </p:txBody>
        </p:sp>
        <p:sp>
          <p:nvSpPr>
            <p:cNvPr id="521407" name="Rectangle 191"/>
            <p:cNvSpPr>
              <a:spLocks noChangeArrowheads="1"/>
            </p:cNvSpPr>
            <p:nvPr/>
          </p:nvSpPr>
          <p:spPr bwMode="auto">
            <a:xfrm rot="18900000">
              <a:off x="1206" y="3301"/>
              <a:ext cx="6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Q3 1990</a:t>
              </a:r>
              <a:endParaRPr lang="en-US"/>
            </a:p>
          </p:txBody>
        </p:sp>
        <p:sp>
          <p:nvSpPr>
            <p:cNvPr id="521408" name="Rectangle 192"/>
            <p:cNvSpPr>
              <a:spLocks noChangeArrowheads="1"/>
            </p:cNvSpPr>
            <p:nvPr/>
          </p:nvSpPr>
          <p:spPr bwMode="auto">
            <a:xfrm rot="18900000">
              <a:off x="1490" y="3301"/>
              <a:ext cx="6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Q4 1991</a:t>
              </a:r>
              <a:endParaRPr lang="en-US"/>
            </a:p>
          </p:txBody>
        </p:sp>
        <p:sp>
          <p:nvSpPr>
            <p:cNvPr id="521409" name="Rectangle 193"/>
            <p:cNvSpPr>
              <a:spLocks noChangeArrowheads="1"/>
            </p:cNvSpPr>
            <p:nvPr/>
          </p:nvSpPr>
          <p:spPr bwMode="auto">
            <a:xfrm rot="18900000">
              <a:off x="1785" y="3301"/>
              <a:ext cx="6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Q1 1993</a:t>
              </a:r>
              <a:endParaRPr lang="en-US"/>
            </a:p>
          </p:txBody>
        </p:sp>
        <p:sp>
          <p:nvSpPr>
            <p:cNvPr id="521410" name="Rectangle 194"/>
            <p:cNvSpPr>
              <a:spLocks noChangeArrowheads="1"/>
            </p:cNvSpPr>
            <p:nvPr/>
          </p:nvSpPr>
          <p:spPr bwMode="auto">
            <a:xfrm rot="18900000">
              <a:off x="2069" y="3301"/>
              <a:ext cx="6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Q2 1994</a:t>
              </a:r>
              <a:endParaRPr lang="en-US"/>
            </a:p>
          </p:txBody>
        </p:sp>
        <p:sp>
          <p:nvSpPr>
            <p:cNvPr id="521411" name="Rectangle 195"/>
            <p:cNvSpPr>
              <a:spLocks noChangeArrowheads="1"/>
            </p:cNvSpPr>
            <p:nvPr/>
          </p:nvSpPr>
          <p:spPr bwMode="auto">
            <a:xfrm rot="18900000">
              <a:off x="2364" y="3301"/>
              <a:ext cx="6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Q3 1995</a:t>
              </a:r>
              <a:endParaRPr lang="en-US"/>
            </a:p>
          </p:txBody>
        </p:sp>
        <p:sp>
          <p:nvSpPr>
            <p:cNvPr id="521412" name="Rectangle 196"/>
            <p:cNvSpPr>
              <a:spLocks noChangeArrowheads="1"/>
            </p:cNvSpPr>
            <p:nvPr/>
          </p:nvSpPr>
          <p:spPr bwMode="auto">
            <a:xfrm rot="18900000">
              <a:off x="2658" y="3301"/>
              <a:ext cx="6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Q4 1996</a:t>
              </a:r>
              <a:endParaRPr lang="en-US"/>
            </a:p>
          </p:txBody>
        </p:sp>
        <p:sp>
          <p:nvSpPr>
            <p:cNvPr id="521413" name="Rectangle 197"/>
            <p:cNvSpPr>
              <a:spLocks noChangeArrowheads="1"/>
            </p:cNvSpPr>
            <p:nvPr/>
          </p:nvSpPr>
          <p:spPr bwMode="auto">
            <a:xfrm rot="18900000">
              <a:off x="2942" y="3301"/>
              <a:ext cx="6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Q1 1998</a:t>
              </a:r>
              <a:endParaRPr lang="en-US"/>
            </a:p>
          </p:txBody>
        </p:sp>
        <p:sp>
          <p:nvSpPr>
            <p:cNvPr id="521414" name="Rectangle 198"/>
            <p:cNvSpPr>
              <a:spLocks noChangeArrowheads="1"/>
            </p:cNvSpPr>
            <p:nvPr/>
          </p:nvSpPr>
          <p:spPr bwMode="auto">
            <a:xfrm rot="18900000">
              <a:off x="3237" y="3301"/>
              <a:ext cx="6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Q2 1999</a:t>
              </a:r>
              <a:endParaRPr lang="en-US"/>
            </a:p>
          </p:txBody>
        </p:sp>
        <p:sp>
          <p:nvSpPr>
            <p:cNvPr id="521415" name="Rectangle 199"/>
            <p:cNvSpPr>
              <a:spLocks noChangeArrowheads="1"/>
            </p:cNvSpPr>
            <p:nvPr/>
          </p:nvSpPr>
          <p:spPr bwMode="auto">
            <a:xfrm rot="18900000">
              <a:off x="3521" y="3301"/>
              <a:ext cx="6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Q3 2000</a:t>
              </a:r>
              <a:endParaRPr lang="en-US"/>
            </a:p>
          </p:txBody>
        </p:sp>
        <p:sp>
          <p:nvSpPr>
            <p:cNvPr id="521416" name="Rectangle 200"/>
            <p:cNvSpPr>
              <a:spLocks noChangeArrowheads="1"/>
            </p:cNvSpPr>
            <p:nvPr/>
          </p:nvSpPr>
          <p:spPr bwMode="auto">
            <a:xfrm rot="18900000">
              <a:off x="3815" y="3301"/>
              <a:ext cx="6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Q4 2001</a:t>
              </a:r>
              <a:endParaRPr lang="en-US"/>
            </a:p>
          </p:txBody>
        </p:sp>
        <p:sp>
          <p:nvSpPr>
            <p:cNvPr id="521417" name="Rectangle 201"/>
            <p:cNvSpPr>
              <a:spLocks noChangeArrowheads="1"/>
            </p:cNvSpPr>
            <p:nvPr/>
          </p:nvSpPr>
          <p:spPr bwMode="auto">
            <a:xfrm rot="18900000">
              <a:off x="4099" y="3301"/>
              <a:ext cx="6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Q1 2003</a:t>
              </a:r>
              <a:endParaRPr lang="en-US"/>
            </a:p>
          </p:txBody>
        </p:sp>
        <p:sp>
          <p:nvSpPr>
            <p:cNvPr id="521418" name="Rectangle 202"/>
            <p:cNvSpPr>
              <a:spLocks noChangeArrowheads="1"/>
            </p:cNvSpPr>
            <p:nvPr/>
          </p:nvSpPr>
          <p:spPr bwMode="auto">
            <a:xfrm rot="18900000">
              <a:off x="4394" y="3301"/>
              <a:ext cx="631" cy="200"/>
            </a:xfrm>
            <a:prstGeom prst="rect">
              <a:avLst/>
            </a:prstGeom>
            <a:noFill/>
            <a:ln w="9525">
              <a:noFill/>
              <a:miter lim="800000"/>
              <a:headEnd/>
              <a:tailEnd/>
            </a:ln>
          </p:spPr>
          <p:txBody>
            <a:bodyPr wrap="none" lIns="0" tIns="0" rIns="0" bIns="0">
              <a:prstTxWarp prst="textNoShape">
                <a:avLst/>
              </a:prstTxWarp>
              <a:spAutoFit/>
            </a:bodyPr>
            <a:lstStyle/>
            <a:p>
              <a:r>
                <a:rPr lang="en-US" sz="1700">
                  <a:solidFill>
                    <a:srgbClr val="000000"/>
                  </a:solidFill>
                </a:rPr>
                <a:t>Q2 2004</a:t>
              </a:r>
              <a:endParaRPr lang="en-US"/>
            </a:p>
          </p:txBody>
        </p:sp>
        <p:sp>
          <p:nvSpPr>
            <p:cNvPr id="521419" name="Rectangle 203"/>
            <p:cNvSpPr>
              <a:spLocks noChangeArrowheads="1"/>
            </p:cNvSpPr>
            <p:nvPr/>
          </p:nvSpPr>
          <p:spPr bwMode="auto">
            <a:xfrm>
              <a:off x="524" y="1061"/>
              <a:ext cx="4702" cy="2745"/>
            </a:xfrm>
            <a:prstGeom prst="rect">
              <a:avLst/>
            </a:prstGeom>
            <a:noFill/>
            <a:ln w="0">
              <a:solidFill>
                <a:srgbClr val="000000"/>
              </a:solidFill>
              <a:miter lim="800000"/>
              <a:headEnd/>
              <a:tailEnd/>
            </a:ln>
          </p:spPr>
          <p:txBody>
            <a:bodyPr>
              <a:prstTxWarp prst="textNoShape">
                <a:avLst/>
              </a:prstTxWarp>
            </a:bodyPr>
            <a:lstStyle/>
            <a:p>
              <a:endParaRPr lang="en-US"/>
            </a:p>
          </p:txBody>
        </p:sp>
      </p:grpSp>
      <p:sp>
        <p:nvSpPr>
          <p:cNvPr id="521221" name="Rectangle 5"/>
          <p:cNvSpPr>
            <a:spLocks noGrp="1" noChangeArrowheads="1"/>
          </p:cNvSpPr>
          <p:nvPr>
            <p:ph type="title"/>
          </p:nvPr>
        </p:nvSpPr>
        <p:spPr/>
        <p:txBody>
          <a:bodyPr/>
          <a:lstStyle/>
          <a:p>
            <a:r>
              <a:rPr lang="en-US" sz="4000"/>
              <a:t>NAFTA: What Happened - Mexico </a:t>
            </a:r>
            <a:br>
              <a:rPr lang="en-US" sz="4000"/>
            </a:br>
            <a:r>
              <a:rPr lang="en-US" sz="4000"/>
              <a:t>GDP Fell after Peso Crisis</a:t>
            </a:r>
          </a:p>
        </p:txBody>
      </p:sp>
      <p:sp>
        <p:nvSpPr>
          <p:cNvPr id="521224" name="Line 8"/>
          <p:cNvSpPr>
            <a:spLocks noChangeShapeType="1"/>
          </p:cNvSpPr>
          <p:nvPr/>
        </p:nvSpPr>
        <p:spPr bwMode="auto">
          <a:xfrm flipV="1">
            <a:off x="3962400" y="2971800"/>
            <a:ext cx="0" cy="1981200"/>
          </a:xfrm>
          <a:prstGeom prst="line">
            <a:avLst/>
          </a:prstGeom>
          <a:noFill/>
          <a:ln w="28575">
            <a:solidFill>
              <a:srgbClr val="008000"/>
            </a:solidFill>
            <a:round/>
            <a:headEnd/>
            <a:tailEnd/>
          </a:ln>
          <a:effectLst/>
        </p:spPr>
        <p:txBody>
          <a:bodyPr>
            <a:prstTxWarp prst="textNoShape">
              <a:avLst/>
            </a:prstTxWarp>
          </a:bodyPr>
          <a:lstStyle/>
          <a:p>
            <a:endParaRPr lang="en-US"/>
          </a:p>
        </p:txBody>
      </p:sp>
      <p:sp>
        <p:nvSpPr>
          <p:cNvPr id="521225" name="Line 9"/>
          <p:cNvSpPr>
            <a:spLocks noChangeShapeType="1"/>
          </p:cNvSpPr>
          <p:nvPr/>
        </p:nvSpPr>
        <p:spPr bwMode="auto">
          <a:xfrm flipV="1">
            <a:off x="4343400" y="2971800"/>
            <a:ext cx="0" cy="19812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521226" name="Text Box 10"/>
          <p:cNvSpPr txBox="1">
            <a:spLocks noChangeArrowheads="1"/>
          </p:cNvSpPr>
          <p:nvPr/>
        </p:nvSpPr>
        <p:spPr bwMode="auto">
          <a:xfrm>
            <a:off x="1066800" y="1828800"/>
            <a:ext cx="1676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008000"/>
                </a:solidFill>
              </a:rPr>
              <a:t>NAFTA</a:t>
            </a:r>
          </a:p>
        </p:txBody>
      </p:sp>
      <p:sp>
        <p:nvSpPr>
          <p:cNvPr id="521227" name="Text Box 11"/>
          <p:cNvSpPr txBox="1">
            <a:spLocks noChangeArrowheads="1"/>
          </p:cNvSpPr>
          <p:nvPr/>
        </p:nvSpPr>
        <p:spPr bwMode="auto">
          <a:xfrm>
            <a:off x="6324600" y="1828800"/>
            <a:ext cx="1905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CC0000"/>
                </a:solidFill>
              </a:rPr>
              <a:t>Peso Crisis</a:t>
            </a:r>
          </a:p>
        </p:txBody>
      </p:sp>
      <p:sp>
        <p:nvSpPr>
          <p:cNvPr id="521228" name="Freeform 12"/>
          <p:cNvSpPr>
            <a:spLocks/>
          </p:cNvSpPr>
          <p:nvPr/>
        </p:nvSpPr>
        <p:spPr bwMode="auto">
          <a:xfrm>
            <a:off x="1752600" y="2209800"/>
            <a:ext cx="2209800" cy="6858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008000"/>
            </a:solidFill>
            <a:round/>
            <a:headEnd type="none" w="med" len="med"/>
            <a:tailEnd type="triangle" w="lg" len="lg"/>
          </a:ln>
          <a:effectLst/>
        </p:spPr>
        <p:txBody>
          <a:bodyPr>
            <a:prstTxWarp prst="textNoShape">
              <a:avLst/>
            </a:prstTxWarp>
          </a:bodyPr>
          <a:lstStyle/>
          <a:p>
            <a:endParaRPr lang="en-US"/>
          </a:p>
        </p:txBody>
      </p:sp>
      <p:sp>
        <p:nvSpPr>
          <p:cNvPr id="521229" name="Freeform 13"/>
          <p:cNvSpPr>
            <a:spLocks/>
          </p:cNvSpPr>
          <p:nvPr/>
        </p:nvSpPr>
        <p:spPr bwMode="auto">
          <a:xfrm flipH="1">
            <a:off x="4343400" y="2209800"/>
            <a:ext cx="2667000" cy="6858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CC0000"/>
            </a:solidFill>
            <a:round/>
            <a:headEnd type="none" w="med" len="med"/>
            <a:tailEnd type="triangle" w="lg" len="lg"/>
          </a:ln>
          <a:effectLst/>
        </p:spPr>
        <p:txBody>
          <a:bodyPr>
            <a:prstTxWarp prst="textNoShape">
              <a:avLst/>
            </a:prstTxWarp>
          </a:bodyPr>
          <a:lstStyle/>
          <a:p>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Econ 340, Deardorff, Lecture 18: PTAs</a:t>
            </a:r>
          </a:p>
        </p:txBody>
      </p:sp>
      <p:sp>
        <p:nvSpPr>
          <p:cNvPr id="11" name="Slide Number Placeholder 5"/>
          <p:cNvSpPr>
            <a:spLocks noGrp="1"/>
          </p:cNvSpPr>
          <p:nvPr>
            <p:ph type="sldNum" sz="quarter" idx="12"/>
          </p:nvPr>
        </p:nvSpPr>
        <p:spPr/>
        <p:txBody>
          <a:bodyPr/>
          <a:lstStyle/>
          <a:p>
            <a:fld id="{B69B4BFE-0A4F-5F45-B05E-7C39C4EC9D2E}" type="slidenum">
              <a:rPr lang="en-US"/>
              <a:pPr/>
              <a:t>72</a:t>
            </a:fld>
            <a:endParaRPr lang="en-US"/>
          </a:p>
        </p:txBody>
      </p:sp>
      <p:sp>
        <p:nvSpPr>
          <p:cNvPr id="525317" name="Rectangle 5"/>
          <p:cNvSpPr>
            <a:spLocks noGrp="1" noChangeArrowheads="1"/>
          </p:cNvSpPr>
          <p:nvPr>
            <p:ph type="title"/>
          </p:nvPr>
        </p:nvSpPr>
        <p:spPr/>
        <p:txBody>
          <a:bodyPr/>
          <a:lstStyle/>
          <a:p>
            <a:r>
              <a:rPr lang="en-US" sz="4000"/>
              <a:t>NAFTA: What Happened - Mexico </a:t>
            </a:r>
            <a:br>
              <a:rPr lang="en-US" sz="4000"/>
            </a:br>
            <a:r>
              <a:rPr lang="en-US" sz="4000"/>
              <a:t>Imports Fell after Crisis</a:t>
            </a:r>
          </a:p>
        </p:txBody>
      </p:sp>
      <p:graphicFrame>
        <p:nvGraphicFramePr>
          <p:cNvPr id="525316" name="Object 4"/>
          <p:cNvGraphicFramePr>
            <a:graphicFrameLocks noGrp="1" noChangeAspect="1"/>
          </p:cNvGraphicFramePr>
          <p:nvPr>
            <p:ph idx="1"/>
          </p:nvPr>
        </p:nvGraphicFramePr>
        <p:xfrm>
          <a:off x="457200" y="1676400"/>
          <a:ext cx="8201025" cy="4654550"/>
        </p:xfrm>
        <a:graphic>
          <a:graphicData uri="http://schemas.openxmlformats.org/presentationml/2006/ole">
            <mc:AlternateContent xmlns:mc="http://schemas.openxmlformats.org/markup-compatibility/2006">
              <mc:Choice xmlns:v="urn:schemas-microsoft-com:vml" Requires="v">
                <p:oleObj spid="_x0000_s525406" name="Chart" r:id="rId3" imgW="4673600" imgH="3073400" progId="Excel.Sheet.8">
                  <p:embed/>
                </p:oleObj>
              </mc:Choice>
              <mc:Fallback>
                <p:oleObj name="Chart" r:id="rId3" imgW="4673600" imgH="3073400" progId="Excel.Shee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8201025" cy="4654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25319" name="Line 7"/>
          <p:cNvSpPr>
            <a:spLocks noChangeShapeType="1"/>
          </p:cNvSpPr>
          <p:nvPr/>
        </p:nvSpPr>
        <p:spPr bwMode="auto">
          <a:xfrm flipV="1">
            <a:off x="4191000" y="2667000"/>
            <a:ext cx="0" cy="2133600"/>
          </a:xfrm>
          <a:prstGeom prst="line">
            <a:avLst/>
          </a:prstGeom>
          <a:noFill/>
          <a:ln w="28575">
            <a:solidFill>
              <a:srgbClr val="008000"/>
            </a:solidFill>
            <a:round/>
            <a:headEnd/>
            <a:tailEnd/>
          </a:ln>
          <a:effectLst/>
        </p:spPr>
        <p:txBody>
          <a:bodyPr>
            <a:prstTxWarp prst="textNoShape">
              <a:avLst/>
            </a:prstTxWarp>
          </a:bodyPr>
          <a:lstStyle/>
          <a:p>
            <a:endParaRPr lang="en-US"/>
          </a:p>
        </p:txBody>
      </p:sp>
      <p:sp>
        <p:nvSpPr>
          <p:cNvPr id="525320" name="Line 8"/>
          <p:cNvSpPr>
            <a:spLocks noChangeShapeType="1"/>
          </p:cNvSpPr>
          <p:nvPr/>
        </p:nvSpPr>
        <p:spPr bwMode="auto">
          <a:xfrm flipV="1">
            <a:off x="4572000" y="2667000"/>
            <a:ext cx="0" cy="21336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525321" name="Text Box 9"/>
          <p:cNvSpPr txBox="1">
            <a:spLocks noChangeArrowheads="1"/>
          </p:cNvSpPr>
          <p:nvPr/>
        </p:nvSpPr>
        <p:spPr bwMode="auto">
          <a:xfrm>
            <a:off x="1295400" y="1676400"/>
            <a:ext cx="1676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008000"/>
                </a:solidFill>
              </a:rPr>
              <a:t>NAFTA</a:t>
            </a:r>
          </a:p>
        </p:txBody>
      </p:sp>
      <p:sp>
        <p:nvSpPr>
          <p:cNvPr id="525322" name="Text Box 10"/>
          <p:cNvSpPr txBox="1">
            <a:spLocks noChangeArrowheads="1"/>
          </p:cNvSpPr>
          <p:nvPr/>
        </p:nvSpPr>
        <p:spPr bwMode="auto">
          <a:xfrm>
            <a:off x="6553200" y="1676400"/>
            <a:ext cx="1905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CC0000"/>
                </a:solidFill>
              </a:rPr>
              <a:t>Peso Crisis</a:t>
            </a:r>
          </a:p>
        </p:txBody>
      </p:sp>
      <p:sp>
        <p:nvSpPr>
          <p:cNvPr id="525323" name="Freeform 11"/>
          <p:cNvSpPr>
            <a:spLocks/>
          </p:cNvSpPr>
          <p:nvPr/>
        </p:nvSpPr>
        <p:spPr bwMode="auto">
          <a:xfrm>
            <a:off x="1981200" y="2057400"/>
            <a:ext cx="2209800" cy="5334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008000"/>
            </a:solidFill>
            <a:round/>
            <a:headEnd type="none" w="med" len="med"/>
            <a:tailEnd type="triangle" w="lg" len="lg"/>
          </a:ln>
          <a:effectLst/>
        </p:spPr>
        <p:txBody>
          <a:bodyPr>
            <a:prstTxWarp prst="textNoShape">
              <a:avLst/>
            </a:prstTxWarp>
          </a:bodyPr>
          <a:lstStyle/>
          <a:p>
            <a:endParaRPr lang="en-US"/>
          </a:p>
        </p:txBody>
      </p:sp>
      <p:sp>
        <p:nvSpPr>
          <p:cNvPr id="525324" name="Freeform 12"/>
          <p:cNvSpPr>
            <a:spLocks/>
          </p:cNvSpPr>
          <p:nvPr/>
        </p:nvSpPr>
        <p:spPr bwMode="auto">
          <a:xfrm flipH="1">
            <a:off x="4572000" y="2057400"/>
            <a:ext cx="2667000" cy="5334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CC0000"/>
            </a:solidFill>
            <a:round/>
            <a:headEnd type="none" w="med" len="med"/>
            <a:tailEnd type="triangle" w="lg" len="lg"/>
          </a:ln>
          <a:effectLst/>
        </p:spPr>
        <p:txBody>
          <a:bodyPr>
            <a:prstTxWarp prst="textNoShape">
              <a:avLst/>
            </a:prstTxWarp>
          </a:bodyPr>
          <a:lstStyle/>
          <a:p>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Econ 340, Deardorff, Lecture 18: PTAs</a:t>
            </a:r>
          </a:p>
        </p:txBody>
      </p:sp>
      <p:sp>
        <p:nvSpPr>
          <p:cNvPr id="11" name="Slide Number Placeholder 5"/>
          <p:cNvSpPr>
            <a:spLocks noGrp="1"/>
          </p:cNvSpPr>
          <p:nvPr>
            <p:ph type="sldNum" sz="quarter" idx="12"/>
          </p:nvPr>
        </p:nvSpPr>
        <p:spPr/>
        <p:txBody>
          <a:bodyPr/>
          <a:lstStyle/>
          <a:p>
            <a:fld id="{DF733D34-D586-4F4E-8903-776349BFA0D5}" type="slidenum">
              <a:rPr lang="en-US"/>
              <a:pPr/>
              <a:t>73</a:t>
            </a:fld>
            <a:endParaRPr lang="en-US"/>
          </a:p>
        </p:txBody>
      </p:sp>
      <p:sp>
        <p:nvSpPr>
          <p:cNvPr id="527365" name="Rectangle 5"/>
          <p:cNvSpPr>
            <a:spLocks noGrp="1" noChangeArrowheads="1"/>
          </p:cNvSpPr>
          <p:nvPr>
            <p:ph type="title"/>
          </p:nvPr>
        </p:nvSpPr>
        <p:spPr/>
        <p:txBody>
          <a:bodyPr/>
          <a:lstStyle/>
          <a:p>
            <a:r>
              <a:rPr lang="en-US" sz="4000"/>
              <a:t>NAFTA: What Happened - Mexico </a:t>
            </a:r>
            <a:br>
              <a:rPr lang="en-US" sz="4000"/>
            </a:br>
            <a:r>
              <a:rPr lang="en-US" sz="4000"/>
              <a:t>Wages Fell after Crisis</a:t>
            </a:r>
          </a:p>
        </p:txBody>
      </p:sp>
      <p:graphicFrame>
        <p:nvGraphicFramePr>
          <p:cNvPr id="527364" name="Object 4"/>
          <p:cNvGraphicFramePr>
            <a:graphicFrameLocks noGrp="1" noChangeAspect="1"/>
          </p:cNvGraphicFramePr>
          <p:nvPr>
            <p:ph idx="1"/>
          </p:nvPr>
        </p:nvGraphicFramePr>
        <p:xfrm>
          <a:off x="457200" y="1676400"/>
          <a:ext cx="8201025" cy="4805363"/>
        </p:xfrm>
        <a:graphic>
          <a:graphicData uri="http://schemas.openxmlformats.org/presentationml/2006/ole">
            <mc:AlternateContent xmlns:mc="http://schemas.openxmlformats.org/markup-compatibility/2006">
              <mc:Choice xmlns:v="urn:schemas-microsoft-com:vml" Requires="v">
                <p:oleObj spid="_x0000_s527454" name="Chart" r:id="rId3" imgW="4673600" imgH="2743200" progId="Excel.Sheet.8">
                  <p:embed/>
                </p:oleObj>
              </mc:Choice>
              <mc:Fallback>
                <p:oleObj name="Chart" r:id="rId3" imgW="4673600" imgH="2743200" progId="Excel.Shee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8201025" cy="4805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27367" name="Line 7"/>
          <p:cNvSpPr>
            <a:spLocks noChangeShapeType="1"/>
          </p:cNvSpPr>
          <p:nvPr/>
        </p:nvSpPr>
        <p:spPr bwMode="auto">
          <a:xfrm flipV="1">
            <a:off x="3733800" y="3200400"/>
            <a:ext cx="0" cy="2057400"/>
          </a:xfrm>
          <a:prstGeom prst="line">
            <a:avLst/>
          </a:prstGeom>
          <a:noFill/>
          <a:ln w="28575">
            <a:solidFill>
              <a:srgbClr val="008000"/>
            </a:solidFill>
            <a:round/>
            <a:headEnd/>
            <a:tailEnd/>
          </a:ln>
          <a:effectLst/>
        </p:spPr>
        <p:txBody>
          <a:bodyPr>
            <a:prstTxWarp prst="textNoShape">
              <a:avLst/>
            </a:prstTxWarp>
          </a:bodyPr>
          <a:lstStyle/>
          <a:p>
            <a:endParaRPr lang="en-US"/>
          </a:p>
        </p:txBody>
      </p:sp>
      <p:sp>
        <p:nvSpPr>
          <p:cNvPr id="527368" name="Line 8"/>
          <p:cNvSpPr>
            <a:spLocks noChangeShapeType="1"/>
          </p:cNvSpPr>
          <p:nvPr/>
        </p:nvSpPr>
        <p:spPr bwMode="auto">
          <a:xfrm flipV="1">
            <a:off x="4191000" y="3200400"/>
            <a:ext cx="0" cy="20574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527369" name="Text Box 9"/>
          <p:cNvSpPr txBox="1">
            <a:spLocks noChangeArrowheads="1"/>
          </p:cNvSpPr>
          <p:nvPr/>
        </p:nvSpPr>
        <p:spPr bwMode="auto">
          <a:xfrm>
            <a:off x="990600" y="2362200"/>
            <a:ext cx="1676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008000"/>
                </a:solidFill>
              </a:rPr>
              <a:t>NAFTA</a:t>
            </a:r>
          </a:p>
        </p:txBody>
      </p:sp>
      <p:sp>
        <p:nvSpPr>
          <p:cNvPr id="527370" name="Text Box 10"/>
          <p:cNvSpPr txBox="1">
            <a:spLocks noChangeArrowheads="1"/>
          </p:cNvSpPr>
          <p:nvPr/>
        </p:nvSpPr>
        <p:spPr bwMode="auto">
          <a:xfrm>
            <a:off x="6324600" y="2362200"/>
            <a:ext cx="1905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CC0000"/>
                </a:solidFill>
              </a:rPr>
              <a:t>Peso Crisis</a:t>
            </a:r>
          </a:p>
        </p:txBody>
      </p:sp>
      <p:sp>
        <p:nvSpPr>
          <p:cNvPr id="527371" name="Freeform 11"/>
          <p:cNvSpPr>
            <a:spLocks/>
          </p:cNvSpPr>
          <p:nvPr/>
        </p:nvSpPr>
        <p:spPr bwMode="auto">
          <a:xfrm>
            <a:off x="1524000" y="2743200"/>
            <a:ext cx="2209800" cy="4572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008000"/>
            </a:solidFill>
            <a:round/>
            <a:headEnd type="none" w="med" len="med"/>
            <a:tailEnd type="triangle" w="lg" len="lg"/>
          </a:ln>
          <a:effectLst/>
        </p:spPr>
        <p:txBody>
          <a:bodyPr>
            <a:prstTxWarp prst="textNoShape">
              <a:avLst/>
            </a:prstTxWarp>
          </a:bodyPr>
          <a:lstStyle/>
          <a:p>
            <a:endParaRPr lang="en-US"/>
          </a:p>
        </p:txBody>
      </p:sp>
      <p:sp>
        <p:nvSpPr>
          <p:cNvPr id="527372" name="Freeform 12"/>
          <p:cNvSpPr>
            <a:spLocks/>
          </p:cNvSpPr>
          <p:nvPr/>
        </p:nvSpPr>
        <p:spPr bwMode="auto">
          <a:xfrm flipH="1">
            <a:off x="4191000" y="2743200"/>
            <a:ext cx="2667000" cy="4572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CC0000"/>
            </a:solidFill>
            <a:round/>
            <a:headEnd type="none" w="med" len="med"/>
            <a:tailEnd type="triangle" w="lg" len="lg"/>
          </a:ln>
          <a:effectLst/>
        </p:spPr>
        <p:txBody>
          <a:bodyPr>
            <a:prstTxWarp prst="textNoShape">
              <a:avLst/>
            </a:prstTxWarp>
          </a:bodyPr>
          <a:lstStyle/>
          <a:p>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Econ 340, Deardorff, Lecture 18: PTAs</a:t>
            </a:r>
          </a:p>
        </p:txBody>
      </p:sp>
      <p:sp>
        <p:nvSpPr>
          <p:cNvPr id="11" name="Slide Number Placeholder 5"/>
          <p:cNvSpPr>
            <a:spLocks noGrp="1"/>
          </p:cNvSpPr>
          <p:nvPr>
            <p:ph type="sldNum" sz="quarter" idx="12"/>
          </p:nvPr>
        </p:nvSpPr>
        <p:spPr/>
        <p:txBody>
          <a:bodyPr/>
          <a:lstStyle/>
          <a:p>
            <a:fld id="{30CA20B4-53A9-EA4A-B23C-0F9702D0ACA8}" type="slidenum">
              <a:rPr lang="en-US"/>
              <a:pPr/>
              <a:t>74</a:t>
            </a:fld>
            <a:endParaRPr lang="en-US"/>
          </a:p>
        </p:txBody>
      </p:sp>
      <p:sp>
        <p:nvSpPr>
          <p:cNvPr id="529413" name="Rectangle 5"/>
          <p:cNvSpPr>
            <a:spLocks noGrp="1" noChangeArrowheads="1"/>
          </p:cNvSpPr>
          <p:nvPr>
            <p:ph type="title"/>
          </p:nvPr>
        </p:nvSpPr>
        <p:spPr/>
        <p:txBody>
          <a:bodyPr/>
          <a:lstStyle/>
          <a:p>
            <a:r>
              <a:rPr lang="en-US" sz="4000"/>
              <a:t>NAFTA: What Happened - Mexico Real Wages Plummeted!</a:t>
            </a:r>
          </a:p>
        </p:txBody>
      </p:sp>
      <p:graphicFrame>
        <p:nvGraphicFramePr>
          <p:cNvPr id="529412" name="Object 4"/>
          <p:cNvGraphicFramePr>
            <a:graphicFrameLocks noGrp="1" noChangeAspect="1"/>
          </p:cNvGraphicFramePr>
          <p:nvPr>
            <p:ph idx="1"/>
          </p:nvPr>
        </p:nvGraphicFramePr>
        <p:xfrm>
          <a:off x="457200" y="1676400"/>
          <a:ext cx="8201025" cy="4805363"/>
        </p:xfrm>
        <a:graphic>
          <a:graphicData uri="http://schemas.openxmlformats.org/presentationml/2006/ole">
            <mc:AlternateContent xmlns:mc="http://schemas.openxmlformats.org/markup-compatibility/2006">
              <mc:Choice xmlns:v="urn:schemas-microsoft-com:vml" Requires="v">
                <p:oleObj spid="_x0000_s529503" name="Chart" r:id="rId3" imgW="4673600" imgH="2743200" progId="Excel.Sheet.8">
                  <p:embed/>
                </p:oleObj>
              </mc:Choice>
              <mc:Fallback>
                <p:oleObj name="Chart" r:id="rId3" imgW="4673600" imgH="2743200" progId="Excel.Shee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8201025" cy="4805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29415" name="Line 7"/>
          <p:cNvSpPr>
            <a:spLocks noChangeShapeType="1"/>
          </p:cNvSpPr>
          <p:nvPr/>
        </p:nvSpPr>
        <p:spPr bwMode="auto">
          <a:xfrm flipV="1">
            <a:off x="3733800" y="2819400"/>
            <a:ext cx="0" cy="2438400"/>
          </a:xfrm>
          <a:prstGeom prst="line">
            <a:avLst/>
          </a:prstGeom>
          <a:noFill/>
          <a:ln w="28575">
            <a:solidFill>
              <a:srgbClr val="008000"/>
            </a:solidFill>
            <a:round/>
            <a:headEnd/>
            <a:tailEnd/>
          </a:ln>
          <a:effectLst/>
        </p:spPr>
        <p:txBody>
          <a:bodyPr>
            <a:prstTxWarp prst="textNoShape">
              <a:avLst/>
            </a:prstTxWarp>
          </a:bodyPr>
          <a:lstStyle/>
          <a:p>
            <a:endParaRPr lang="en-US"/>
          </a:p>
        </p:txBody>
      </p:sp>
      <p:sp>
        <p:nvSpPr>
          <p:cNvPr id="529416" name="Line 8"/>
          <p:cNvSpPr>
            <a:spLocks noChangeShapeType="1"/>
          </p:cNvSpPr>
          <p:nvPr/>
        </p:nvSpPr>
        <p:spPr bwMode="auto">
          <a:xfrm flipV="1">
            <a:off x="4191000" y="2819400"/>
            <a:ext cx="0" cy="24384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529417" name="Text Box 9"/>
          <p:cNvSpPr txBox="1">
            <a:spLocks noChangeArrowheads="1"/>
          </p:cNvSpPr>
          <p:nvPr/>
        </p:nvSpPr>
        <p:spPr bwMode="auto">
          <a:xfrm>
            <a:off x="990600" y="2362200"/>
            <a:ext cx="1676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008000"/>
                </a:solidFill>
              </a:rPr>
              <a:t>NAFTA</a:t>
            </a:r>
          </a:p>
        </p:txBody>
      </p:sp>
      <p:sp>
        <p:nvSpPr>
          <p:cNvPr id="529418" name="Text Box 10"/>
          <p:cNvSpPr txBox="1">
            <a:spLocks noChangeArrowheads="1"/>
          </p:cNvSpPr>
          <p:nvPr/>
        </p:nvSpPr>
        <p:spPr bwMode="auto">
          <a:xfrm>
            <a:off x="6324600" y="2362200"/>
            <a:ext cx="1905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CC0000"/>
                </a:solidFill>
              </a:rPr>
              <a:t>Peso Crisis</a:t>
            </a:r>
          </a:p>
        </p:txBody>
      </p:sp>
      <p:sp>
        <p:nvSpPr>
          <p:cNvPr id="529419" name="Freeform 11"/>
          <p:cNvSpPr>
            <a:spLocks/>
          </p:cNvSpPr>
          <p:nvPr/>
        </p:nvSpPr>
        <p:spPr bwMode="auto">
          <a:xfrm>
            <a:off x="1524000" y="2614613"/>
            <a:ext cx="2192338" cy="447675"/>
          </a:xfrm>
          <a:custGeom>
            <a:avLst/>
            <a:gdLst/>
            <a:ahLst/>
            <a:cxnLst>
              <a:cxn ang="0">
                <a:pos x="0" y="81"/>
              </a:cxn>
              <a:cxn ang="0">
                <a:pos x="218" y="273"/>
              </a:cxn>
              <a:cxn ang="0">
                <a:pos x="1134" y="26"/>
              </a:cxn>
              <a:cxn ang="0">
                <a:pos x="1381" y="118"/>
              </a:cxn>
            </a:cxnLst>
            <a:rect l="0" t="0" r="r" b="b"/>
            <a:pathLst>
              <a:path w="1381" h="282">
                <a:moveTo>
                  <a:pt x="0" y="81"/>
                </a:moveTo>
                <a:cubicBezTo>
                  <a:pt x="15" y="161"/>
                  <a:pt x="29" y="282"/>
                  <a:pt x="218" y="273"/>
                </a:cubicBezTo>
                <a:cubicBezTo>
                  <a:pt x="407" y="264"/>
                  <a:pt x="940" y="52"/>
                  <a:pt x="1134" y="26"/>
                </a:cubicBezTo>
                <a:cubicBezTo>
                  <a:pt x="1328" y="0"/>
                  <a:pt x="1330" y="99"/>
                  <a:pt x="1381" y="118"/>
                </a:cubicBezTo>
              </a:path>
            </a:pathLst>
          </a:custGeom>
          <a:noFill/>
          <a:ln w="28575" cmpd="sng">
            <a:solidFill>
              <a:srgbClr val="008000"/>
            </a:solidFill>
            <a:round/>
            <a:headEnd type="none" w="med" len="med"/>
            <a:tailEnd type="triangle" w="lg" len="lg"/>
          </a:ln>
          <a:effectLst/>
        </p:spPr>
        <p:txBody>
          <a:bodyPr>
            <a:prstTxWarp prst="textNoShape">
              <a:avLst/>
            </a:prstTxWarp>
          </a:bodyPr>
          <a:lstStyle/>
          <a:p>
            <a:endParaRPr lang="en-US"/>
          </a:p>
        </p:txBody>
      </p:sp>
      <p:sp>
        <p:nvSpPr>
          <p:cNvPr id="529420" name="Freeform 12"/>
          <p:cNvSpPr>
            <a:spLocks/>
          </p:cNvSpPr>
          <p:nvPr/>
        </p:nvSpPr>
        <p:spPr bwMode="auto">
          <a:xfrm>
            <a:off x="4224338" y="2600325"/>
            <a:ext cx="2633662" cy="465138"/>
          </a:xfrm>
          <a:custGeom>
            <a:avLst/>
            <a:gdLst/>
            <a:ahLst/>
            <a:cxnLst>
              <a:cxn ang="0">
                <a:pos x="1659" y="90"/>
              </a:cxn>
              <a:cxn ang="0">
                <a:pos x="1396" y="282"/>
              </a:cxn>
              <a:cxn ang="0">
                <a:pos x="301" y="26"/>
              </a:cxn>
              <a:cxn ang="0">
                <a:pos x="0" y="127"/>
              </a:cxn>
            </a:cxnLst>
            <a:rect l="0" t="0" r="r" b="b"/>
            <a:pathLst>
              <a:path w="1659" h="293">
                <a:moveTo>
                  <a:pt x="1659" y="90"/>
                </a:moveTo>
                <a:cubicBezTo>
                  <a:pt x="1641" y="170"/>
                  <a:pt x="1622" y="293"/>
                  <a:pt x="1396" y="282"/>
                </a:cubicBezTo>
                <a:cubicBezTo>
                  <a:pt x="1170" y="271"/>
                  <a:pt x="534" y="52"/>
                  <a:pt x="301" y="26"/>
                </a:cubicBezTo>
                <a:cubicBezTo>
                  <a:pt x="68" y="0"/>
                  <a:pt x="63" y="106"/>
                  <a:pt x="0" y="127"/>
                </a:cubicBezTo>
              </a:path>
            </a:pathLst>
          </a:custGeom>
          <a:noFill/>
          <a:ln w="28575" cmpd="sng">
            <a:solidFill>
              <a:srgbClr val="CC0000"/>
            </a:solidFill>
            <a:round/>
            <a:headEnd type="none" w="med" len="med"/>
            <a:tailEnd type="triangle" w="lg" len="lg"/>
          </a:ln>
          <a:effectLst/>
        </p:spPr>
        <p:txBody>
          <a:bodyPr>
            <a:prstTxWarp prst="textNoShape">
              <a:avLst/>
            </a:prstTxWarp>
          </a:bodyPr>
          <a:lstStyle/>
          <a:p>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Econ 340, Deardorff, Lecture 18: PTAs</a:t>
            </a:r>
          </a:p>
        </p:txBody>
      </p:sp>
      <p:sp>
        <p:nvSpPr>
          <p:cNvPr id="11" name="Slide Number Placeholder 5"/>
          <p:cNvSpPr>
            <a:spLocks noGrp="1"/>
          </p:cNvSpPr>
          <p:nvPr>
            <p:ph type="sldNum" sz="quarter" idx="12"/>
          </p:nvPr>
        </p:nvSpPr>
        <p:spPr/>
        <p:txBody>
          <a:bodyPr/>
          <a:lstStyle/>
          <a:p>
            <a:fld id="{A0CC119D-5DE3-EE49-83CB-4A61C2E81597}" type="slidenum">
              <a:rPr lang="en-US"/>
              <a:pPr/>
              <a:t>75</a:t>
            </a:fld>
            <a:endParaRPr lang="en-US"/>
          </a:p>
        </p:txBody>
      </p:sp>
      <p:sp>
        <p:nvSpPr>
          <p:cNvPr id="533509" name="Rectangle 5"/>
          <p:cNvSpPr>
            <a:spLocks noGrp="1" noChangeArrowheads="1"/>
          </p:cNvSpPr>
          <p:nvPr>
            <p:ph type="title"/>
          </p:nvPr>
        </p:nvSpPr>
        <p:spPr/>
        <p:txBody>
          <a:bodyPr/>
          <a:lstStyle/>
          <a:p>
            <a:r>
              <a:rPr lang="en-US" sz="4000"/>
              <a:t>NAFTA: What Happened - US Unemployment:  No effect (or fell)</a:t>
            </a:r>
          </a:p>
        </p:txBody>
      </p:sp>
      <p:graphicFrame>
        <p:nvGraphicFramePr>
          <p:cNvPr id="533508" name="Object 4"/>
          <p:cNvGraphicFramePr>
            <a:graphicFrameLocks noGrp="1" noChangeAspect="1"/>
          </p:cNvGraphicFramePr>
          <p:nvPr>
            <p:ph idx="1"/>
          </p:nvPr>
        </p:nvGraphicFramePr>
        <p:xfrm>
          <a:off x="457200" y="1676400"/>
          <a:ext cx="8248650" cy="4814888"/>
        </p:xfrm>
        <a:graphic>
          <a:graphicData uri="http://schemas.openxmlformats.org/presentationml/2006/ole">
            <mc:AlternateContent xmlns:mc="http://schemas.openxmlformats.org/markup-compatibility/2006">
              <mc:Choice xmlns:v="urn:schemas-microsoft-com:vml" Requires="v">
                <p:oleObj spid="_x0000_s533598" name="Chart" r:id="rId3" imgW="5537200" imgH="3238500" progId="Excel.Sheet.8">
                  <p:embed/>
                </p:oleObj>
              </mc:Choice>
              <mc:Fallback>
                <p:oleObj name="Chart" r:id="rId3" imgW="5537200" imgH="3238500" progId="Excel.Shee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8248650" cy="4814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3511" name="Line 7"/>
          <p:cNvSpPr>
            <a:spLocks noChangeShapeType="1"/>
          </p:cNvSpPr>
          <p:nvPr/>
        </p:nvSpPr>
        <p:spPr bwMode="auto">
          <a:xfrm flipV="1">
            <a:off x="3962400" y="2971800"/>
            <a:ext cx="0" cy="2514600"/>
          </a:xfrm>
          <a:prstGeom prst="line">
            <a:avLst/>
          </a:prstGeom>
          <a:noFill/>
          <a:ln w="28575">
            <a:solidFill>
              <a:srgbClr val="008000"/>
            </a:solidFill>
            <a:round/>
            <a:headEnd/>
            <a:tailEnd/>
          </a:ln>
          <a:effectLst/>
        </p:spPr>
        <p:txBody>
          <a:bodyPr>
            <a:prstTxWarp prst="textNoShape">
              <a:avLst/>
            </a:prstTxWarp>
          </a:bodyPr>
          <a:lstStyle/>
          <a:p>
            <a:endParaRPr lang="en-US"/>
          </a:p>
        </p:txBody>
      </p:sp>
      <p:sp>
        <p:nvSpPr>
          <p:cNvPr id="533512" name="Line 8"/>
          <p:cNvSpPr>
            <a:spLocks noChangeShapeType="1"/>
          </p:cNvSpPr>
          <p:nvPr/>
        </p:nvSpPr>
        <p:spPr bwMode="auto">
          <a:xfrm flipV="1">
            <a:off x="4343400" y="2971800"/>
            <a:ext cx="0" cy="25146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533513" name="Text Box 9"/>
          <p:cNvSpPr txBox="1">
            <a:spLocks noChangeArrowheads="1"/>
          </p:cNvSpPr>
          <p:nvPr/>
        </p:nvSpPr>
        <p:spPr bwMode="auto">
          <a:xfrm>
            <a:off x="838200" y="1905000"/>
            <a:ext cx="1676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008000"/>
                </a:solidFill>
              </a:rPr>
              <a:t>NAFTA</a:t>
            </a:r>
          </a:p>
        </p:txBody>
      </p:sp>
      <p:sp>
        <p:nvSpPr>
          <p:cNvPr id="533514" name="Text Box 10"/>
          <p:cNvSpPr txBox="1">
            <a:spLocks noChangeArrowheads="1"/>
          </p:cNvSpPr>
          <p:nvPr/>
        </p:nvSpPr>
        <p:spPr bwMode="auto">
          <a:xfrm>
            <a:off x="6248400" y="1905000"/>
            <a:ext cx="1905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CC0000"/>
                </a:solidFill>
              </a:rPr>
              <a:t>Peso Crisis</a:t>
            </a:r>
          </a:p>
        </p:txBody>
      </p:sp>
      <p:sp>
        <p:nvSpPr>
          <p:cNvPr id="533515" name="Freeform 11"/>
          <p:cNvSpPr>
            <a:spLocks/>
          </p:cNvSpPr>
          <p:nvPr/>
        </p:nvSpPr>
        <p:spPr bwMode="auto">
          <a:xfrm>
            <a:off x="1524000" y="2286000"/>
            <a:ext cx="2438400" cy="6858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008000"/>
            </a:solidFill>
            <a:round/>
            <a:headEnd type="none" w="med" len="med"/>
            <a:tailEnd type="triangle" w="lg" len="lg"/>
          </a:ln>
          <a:effectLst/>
        </p:spPr>
        <p:txBody>
          <a:bodyPr>
            <a:prstTxWarp prst="textNoShape">
              <a:avLst/>
            </a:prstTxWarp>
          </a:bodyPr>
          <a:lstStyle/>
          <a:p>
            <a:endParaRPr lang="en-US"/>
          </a:p>
        </p:txBody>
      </p:sp>
      <p:sp>
        <p:nvSpPr>
          <p:cNvPr id="533516" name="Freeform 12"/>
          <p:cNvSpPr>
            <a:spLocks/>
          </p:cNvSpPr>
          <p:nvPr/>
        </p:nvSpPr>
        <p:spPr bwMode="auto">
          <a:xfrm flipH="1">
            <a:off x="4343400" y="2362200"/>
            <a:ext cx="2438400" cy="6858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CC0000"/>
            </a:solidFill>
            <a:round/>
            <a:headEnd type="none" w="med" len="med"/>
            <a:tailEnd type="triangle" w="lg" len="lg"/>
          </a:ln>
          <a:effectLst/>
        </p:spPr>
        <p:txBody>
          <a:bodyPr>
            <a:prstTxWarp prst="textNoShape">
              <a:avLst/>
            </a:prstTxWarp>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Econ 340, Deardorff, Lecture 18: PTAs</a:t>
            </a:r>
          </a:p>
        </p:txBody>
      </p:sp>
      <p:sp>
        <p:nvSpPr>
          <p:cNvPr id="11" name="Slide Number Placeholder 5"/>
          <p:cNvSpPr>
            <a:spLocks noGrp="1"/>
          </p:cNvSpPr>
          <p:nvPr>
            <p:ph type="sldNum" sz="quarter" idx="12"/>
          </p:nvPr>
        </p:nvSpPr>
        <p:spPr/>
        <p:txBody>
          <a:bodyPr/>
          <a:lstStyle/>
          <a:p>
            <a:fld id="{17A4FF95-F514-3A4C-94FA-B1E8C065A09C}" type="slidenum">
              <a:rPr lang="en-US"/>
              <a:pPr/>
              <a:t>76</a:t>
            </a:fld>
            <a:endParaRPr lang="en-US"/>
          </a:p>
        </p:txBody>
      </p:sp>
      <p:sp>
        <p:nvSpPr>
          <p:cNvPr id="535557" name="Rectangle 5"/>
          <p:cNvSpPr>
            <a:spLocks noGrp="1" noChangeArrowheads="1"/>
          </p:cNvSpPr>
          <p:nvPr>
            <p:ph type="title"/>
          </p:nvPr>
        </p:nvSpPr>
        <p:spPr/>
        <p:txBody>
          <a:bodyPr/>
          <a:lstStyle/>
          <a:p>
            <a:r>
              <a:rPr lang="en-US" sz="4000"/>
              <a:t>NAFTA: What Happened - US Trade:  Continued growth</a:t>
            </a:r>
          </a:p>
        </p:txBody>
      </p:sp>
      <p:graphicFrame>
        <p:nvGraphicFramePr>
          <p:cNvPr id="535556" name="Object 4"/>
          <p:cNvGraphicFramePr>
            <a:graphicFrameLocks noGrp="1" noChangeAspect="1"/>
          </p:cNvGraphicFramePr>
          <p:nvPr>
            <p:ph idx="1"/>
          </p:nvPr>
        </p:nvGraphicFramePr>
        <p:xfrm>
          <a:off x="457200" y="1676400"/>
          <a:ext cx="8248650" cy="4949825"/>
        </p:xfrm>
        <a:graphic>
          <a:graphicData uri="http://schemas.openxmlformats.org/presentationml/2006/ole">
            <mc:AlternateContent xmlns:mc="http://schemas.openxmlformats.org/markup-compatibility/2006">
              <mc:Choice xmlns:v="urn:schemas-microsoft-com:vml" Requires="v">
                <p:oleObj spid="_x0000_s535647" name="Chart" r:id="rId3" imgW="5537200" imgH="3327400" progId="Excel.Sheet.8">
                  <p:embed/>
                </p:oleObj>
              </mc:Choice>
              <mc:Fallback>
                <p:oleObj name="Chart" r:id="rId3" imgW="5537200" imgH="3327400" progId="Excel.Shee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76400"/>
                        <a:ext cx="8248650" cy="494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5559" name="Line 7"/>
          <p:cNvSpPr>
            <a:spLocks noChangeShapeType="1"/>
          </p:cNvSpPr>
          <p:nvPr/>
        </p:nvSpPr>
        <p:spPr bwMode="auto">
          <a:xfrm flipV="1">
            <a:off x="4114800" y="2971800"/>
            <a:ext cx="0" cy="2895600"/>
          </a:xfrm>
          <a:prstGeom prst="line">
            <a:avLst/>
          </a:prstGeom>
          <a:noFill/>
          <a:ln w="28575">
            <a:solidFill>
              <a:srgbClr val="008000"/>
            </a:solidFill>
            <a:round/>
            <a:headEnd/>
            <a:tailEnd/>
          </a:ln>
          <a:effectLst/>
        </p:spPr>
        <p:txBody>
          <a:bodyPr>
            <a:prstTxWarp prst="textNoShape">
              <a:avLst/>
            </a:prstTxWarp>
          </a:bodyPr>
          <a:lstStyle/>
          <a:p>
            <a:endParaRPr lang="en-US"/>
          </a:p>
        </p:txBody>
      </p:sp>
      <p:sp>
        <p:nvSpPr>
          <p:cNvPr id="535560" name="Line 8"/>
          <p:cNvSpPr>
            <a:spLocks noChangeShapeType="1"/>
          </p:cNvSpPr>
          <p:nvPr/>
        </p:nvSpPr>
        <p:spPr bwMode="auto">
          <a:xfrm flipV="1">
            <a:off x="4495800" y="2971800"/>
            <a:ext cx="0" cy="28956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535561" name="Text Box 9"/>
          <p:cNvSpPr txBox="1">
            <a:spLocks noChangeArrowheads="1"/>
          </p:cNvSpPr>
          <p:nvPr/>
        </p:nvSpPr>
        <p:spPr bwMode="auto">
          <a:xfrm>
            <a:off x="990600" y="1905000"/>
            <a:ext cx="1676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solidFill>
                  <a:srgbClr val="008000"/>
                </a:solidFill>
              </a:rPr>
              <a:t>NAFTA</a:t>
            </a:r>
          </a:p>
        </p:txBody>
      </p:sp>
      <p:sp>
        <p:nvSpPr>
          <p:cNvPr id="535562" name="Text Box 10"/>
          <p:cNvSpPr txBox="1">
            <a:spLocks noChangeArrowheads="1"/>
          </p:cNvSpPr>
          <p:nvPr/>
        </p:nvSpPr>
        <p:spPr bwMode="auto">
          <a:xfrm>
            <a:off x="6400800" y="1905000"/>
            <a:ext cx="1905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CC0000"/>
                </a:solidFill>
              </a:rPr>
              <a:t>Peso Crisis</a:t>
            </a:r>
          </a:p>
        </p:txBody>
      </p:sp>
      <p:sp>
        <p:nvSpPr>
          <p:cNvPr id="535563" name="Freeform 11"/>
          <p:cNvSpPr>
            <a:spLocks/>
          </p:cNvSpPr>
          <p:nvPr/>
        </p:nvSpPr>
        <p:spPr bwMode="auto">
          <a:xfrm>
            <a:off x="1676400" y="2286000"/>
            <a:ext cx="2438400" cy="6858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008000"/>
            </a:solidFill>
            <a:round/>
            <a:headEnd type="none" w="med" len="med"/>
            <a:tailEnd type="triangle" w="lg" len="lg"/>
          </a:ln>
          <a:effectLst/>
        </p:spPr>
        <p:txBody>
          <a:bodyPr>
            <a:prstTxWarp prst="textNoShape">
              <a:avLst/>
            </a:prstTxWarp>
          </a:bodyPr>
          <a:lstStyle/>
          <a:p>
            <a:endParaRPr lang="en-US"/>
          </a:p>
        </p:txBody>
      </p:sp>
      <p:sp>
        <p:nvSpPr>
          <p:cNvPr id="535564" name="Freeform 12"/>
          <p:cNvSpPr>
            <a:spLocks/>
          </p:cNvSpPr>
          <p:nvPr/>
        </p:nvSpPr>
        <p:spPr bwMode="auto">
          <a:xfrm flipH="1">
            <a:off x="4495800" y="2286000"/>
            <a:ext cx="2438400" cy="6858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CC0000"/>
            </a:solidFill>
            <a:round/>
            <a:headEnd type="none" w="med" len="med"/>
            <a:tailEnd type="triangle" w="lg" len="lg"/>
          </a:ln>
          <a:effectLst/>
        </p:spPr>
        <p:txBody>
          <a:bodyPr>
            <a:prstTxWarp prst="textNoShape">
              <a:avLst/>
            </a:prstTxWarp>
          </a:bodyP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Econ 340, Deardorff, Lecture 18: PTAs</a:t>
            </a:r>
          </a:p>
        </p:txBody>
      </p:sp>
      <p:sp>
        <p:nvSpPr>
          <p:cNvPr id="11" name="Slide Number Placeholder 5"/>
          <p:cNvSpPr>
            <a:spLocks noGrp="1"/>
          </p:cNvSpPr>
          <p:nvPr>
            <p:ph type="sldNum" sz="quarter" idx="12"/>
          </p:nvPr>
        </p:nvSpPr>
        <p:spPr/>
        <p:txBody>
          <a:bodyPr/>
          <a:lstStyle/>
          <a:p>
            <a:fld id="{CCF88A62-1AD6-424C-9BF8-852C9EA8FCA0}" type="slidenum">
              <a:rPr lang="en-US"/>
              <a:pPr/>
              <a:t>77</a:t>
            </a:fld>
            <a:endParaRPr lang="en-US"/>
          </a:p>
        </p:txBody>
      </p:sp>
      <p:sp>
        <p:nvSpPr>
          <p:cNvPr id="537605" name="Rectangle 5"/>
          <p:cNvSpPr>
            <a:spLocks noGrp="1" noChangeArrowheads="1"/>
          </p:cNvSpPr>
          <p:nvPr>
            <p:ph type="title"/>
          </p:nvPr>
        </p:nvSpPr>
        <p:spPr/>
        <p:txBody>
          <a:bodyPr/>
          <a:lstStyle/>
          <a:p>
            <a:r>
              <a:rPr lang="en-US" sz="4000"/>
              <a:t>NAFTA: What Happened - US </a:t>
            </a:r>
            <a:br>
              <a:rPr lang="en-US" sz="4000"/>
            </a:br>
            <a:r>
              <a:rPr lang="en-US" sz="4000"/>
              <a:t>Real Wage:  No Change</a:t>
            </a:r>
          </a:p>
        </p:txBody>
      </p:sp>
      <p:graphicFrame>
        <p:nvGraphicFramePr>
          <p:cNvPr id="537604" name="Object 4"/>
          <p:cNvGraphicFramePr>
            <a:graphicFrameLocks noGrp="1" noChangeAspect="1"/>
          </p:cNvGraphicFramePr>
          <p:nvPr>
            <p:ph idx="1"/>
          </p:nvPr>
        </p:nvGraphicFramePr>
        <p:xfrm>
          <a:off x="457200" y="1752600"/>
          <a:ext cx="8248650" cy="4683125"/>
        </p:xfrm>
        <a:graphic>
          <a:graphicData uri="http://schemas.openxmlformats.org/presentationml/2006/ole">
            <mc:AlternateContent xmlns:mc="http://schemas.openxmlformats.org/markup-compatibility/2006">
              <mc:Choice xmlns:v="urn:schemas-microsoft-com:vml" Requires="v">
                <p:oleObj spid="_x0000_s537694" name="Chart" r:id="rId3" imgW="5181600" imgH="2946400" progId="Excel.Sheet.8">
                  <p:embed/>
                </p:oleObj>
              </mc:Choice>
              <mc:Fallback>
                <p:oleObj name="Chart" r:id="rId3" imgW="5181600" imgH="2946400" progId="Excel.Shee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52600"/>
                        <a:ext cx="8248650" cy="4683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37607" name="Line 7"/>
          <p:cNvSpPr>
            <a:spLocks noChangeShapeType="1"/>
          </p:cNvSpPr>
          <p:nvPr/>
        </p:nvSpPr>
        <p:spPr bwMode="auto">
          <a:xfrm flipV="1">
            <a:off x="4267200" y="3124200"/>
            <a:ext cx="0" cy="2209800"/>
          </a:xfrm>
          <a:prstGeom prst="line">
            <a:avLst/>
          </a:prstGeom>
          <a:noFill/>
          <a:ln w="28575">
            <a:solidFill>
              <a:srgbClr val="008000"/>
            </a:solidFill>
            <a:round/>
            <a:headEnd/>
            <a:tailEnd/>
          </a:ln>
          <a:effectLst/>
        </p:spPr>
        <p:txBody>
          <a:bodyPr>
            <a:prstTxWarp prst="textNoShape">
              <a:avLst/>
            </a:prstTxWarp>
          </a:bodyPr>
          <a:lstStyle/>
          <a:p>
            <a:endParaRPr lang="en-US"/>
          </a:p>
        </p:txBody>
      </p:sp>
      <p:sp>
        <p:nvSpPr>
          <p:cNvPr id="537608" name="Line 8"/>
          <p:cNvSpPr>
            <a:spLocks noChangeShapeType="1"/>
          </p:cNvSpPr>
          <p:nvPr/>
        </p:nvSpPr>
        <p:spPr bwMode="auto">
          <a:xfrm flipV="1">
            <a:off x="4648200" y="3124200"/>
            <a:ext cx="0" cy="22098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537609" name="Text Box 9"/>
          <p:cNvSpPr txBox="1">
            <a:spLocks noChangeArrowheads="1"/>
          </p:cNvSpPr>
          <p:nvPr/>
        </p:nvSpPr>
        <p:spPr bwMode="auto">
          <a:xfrm>
            <a:off x="990600" y="2057400"/>
            <a:ext cx="1676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008000"/>
                </a:solidFill>
              </a:rPr>
              <a:t>NAFTA</a:t>
            </a:r>
          </a:p>
        </p:txBody>
      </p:sp>
      <p:sp>
        <p:nvSpPr>
          <p:cNvPr id="537610" name="Text Box 10"/>
          <p:cNvSpPr txBox="1">
            <a:spLocks noChangeArrowheads="1"/>
          </p:cNvSpPr>
          <p:nvPr/>
        </p:nvSpPr>
        <p:spPr bwMode="auto">
          <a:xfrm>
            <a:off x="6400800" y="2057400"/>
            <a:ext cx="1905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CC0000"/>
                </a:solidFill>
              </a:rPr>
              <a:t>Peso Crisis</a:t>
            </a:r>
          </a:p>
        </p:txBody>
      </p:sp>
      <p:sp>
        <p:nvSpPr>
          <p:cNvPr id="537611" name="Freeform 11"/>
          <p:cNvSpPr>
            <a:spLocks/>
          </p:cNvSpPr>
          <p:nvPr/>
        </p:nvSpPr>
        <p:spPr bwMode="auto">
          <a:xfrm>
            <a:off x="1828800" y="2438400"/>
            <a:ext cx="2438400" cy="6858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008000"/>
            </a:solidFill>
            <a:round/>
            <a:headEnd type="none" w="med" len="med"/>
            <a:tailEnd type="triangle" w="lg" len="lg"/>
          </a:ln>
          <a:effectLst/>
        </p:spPr>
        <p:txBody>
          <a:bodyPr>
            <a:prstTxWarp prst="textNoShape">
              <a:avLst/>
            </a:prstTxWarp>
          </a:bodyPr>
          <a:lstStyle/>
          <a:p>
            <a:endParaRPr lang="en-US"/>
          </a:p>
        </p:txBody>
      </p:sp>
      <p:sp>
        <p:nvSpPr>
          <p:cNvPr id="537612" name="Freeform 12"/>
          <p:cNvSpPr>
            <a:spLocks/>
          </p:cNvSpPr>
          <p:nvPr/>
        </p:nvSpPr>
        <p:spPr bwMode="auto">
          <a:xfrm flipH="1">
            <a:off x="4648200" y="2438400"/>
            <a:ext cx="2438400" cy="6858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CC0000"/>
            </a:solidFill>
            <a:round/>
            <a:headEnd type="none" w="med" len="med"/>
            <a:tailEnd type="triangle" w="lg" len="lg"/>
          </a:ln>
          <a:effectLst/>
        </p:spPr>
        <p:txBody>
          <a:bodyPr>
            <a:prstTxWarp prst="textNoShape">
              <a:avLst/>
            </a:prstTxWarp>
          </a:bodyPr>
          <a:lstStyle/>
          <a:p>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p:cNvSpPr>
            <a:spLocks noGrp="1"/>
          </p:cNvSpPr>
          <p:nvPr>
            <p:ph type="ftr" sz="quarter" idx="11"/>
          </p:nvPr>
        </p:nvSpPr>
        <p:spPr/>
        <p:txBody>
          <a:bodyPr/>
          <a:lstStyle/>
          <a:p>
            <a:r>
              <a:rPr lang="en-US"/>
              <a:t>Econ 340, Deardorff, Lecture 18: PTAs</a:t>
            </a:r>
          </a:p>
        </p:txBody>
      </p:sp>
      <p:sp>
        <p:nvSpPr>
          <p:cNvPr id="11" name="Slide Number Placeholder 5"/>
          <p:cNvSpPr>
            <a:spLocks noGrp="1"/>
          </p:cNvSpPr>
          <p:nvPr>
            <p:ph type="sldNum" sz="quarter" idx="12"/>
          </p:nvPr>
        </p:nvSpPr>
        <p:spPr/>
        <p:txBody>
          <a:bodyPr/>
          <a:lstStyle/>
          <a:p>
            <a:fld id="{49A4AA5C-7659-2448-871B-7DB4DA8B0947}" type="slidenum">
              <a:rPr lang="en-US"/>
              <a:pPr/>
              <a:t>78</a:t>
            </a:fld>
            <a:endParaRPr lang="en-US"/>
          </a:p>
        </p:txBody>
      </p:sp>
      <p:sp>
        <p:nvSpPr>
          <p:cNvPr id="541701" name="Rectangle 5"/>
          <p:cNvSpPr>
            <a:spLocks noGrp="1" noChangeArrowheads="1"/>
          </p:cNvSpPr>
          <p:nvPr>
            <p:ph type="title"/>
          </p:nvPr>
        </p:nvSpPr>
        <p:spPr/>
        <p:txBody>
          <a:bodyPr/>
          <a:lstStyle/>
          <a:p>
            <a:r>
              <a:rPr lang="en-US" sz="4000"/>
              <a:t>NAFTA: What Happened </a:t>
            </a:r>
            <a:br>
              <a:rPr lang="en-US" sz="4000"/>
            </a:br>
            <a:r>
              <a:rPr lang="en-US" sz="3600"/>
              <a:t>Trade Grew, More </a:t>
            </a:r>
            <a:r>
              <a:rPr lang="en-US" sz="3600" u="sng"/>
              <a:t>To</a:t>
            </a:r>
            <a:r>
              <a:rPr lang="en-US" sz="3600"/>
              <a:t> US than </a:t>
            </a:r>
            <a:r>
              <a:rPr lang="en-US" sz="3600" u="sng"/>
              <a:t>From</a:t>
            </a:r>
          </a:p>
        </p:txBody>
      </p:sp>
      <p:graphicFrame>
        <p:nvGraphicFramePr>
          <p:cNvPr id="541700" name="Object 4"/>
          <p:cNvGraphicFramePr>
            <a:graphicFrameLocks noGrp="1" noChangeAspect="1"/>
          </p:cNvGraphicFramePr>
          <p:nvPr>
            <p:ph idx="1"/>
          </p:nvPr>
        </p:nvGraphicFramePr>
        <p:xfrm>
          <a:off x="914400" y="1447800"/>
          <a:ext cx="7267575" cy="4732338"/>
        </p:xfrm>
        <a:graphic>
          <a:graphicData uri="http://schemas.openxmlformats.org/presentationml/2006/ole">
            <mc:AlternateContent xmlns:mc="http://schemas.openxmlformats.org/markup-compatibility/2006">
              <mc:Choice xmlns:v="urn:schemas-microsoft-com:vml" Requires="v">
                <p:oleObj spid="_x0000_s541790" name="Chart" r:id="rId3" imgW="4381500" imgH="2857500" progId="Excel.Sheet.8">
                  <p:embed/>
                </p:oleObj>
              </mc:Choice>
              <mc:Fallback>
                <p:oleObj name="Chart" r:id="rId3" imgW="4381500" imgH="2857500" progId="Excel.Sheet.8">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447800"/>
                        <a:ext cx="7267575" cy="4732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41703" name="Line 7"/>
          <p:cNvSpPr>
            <a:spLocks noChangeShapeType="1"/>
          </p:cNvSpPr>
          <p:nvPr/>
        </p:nvSpPr>
        <p:spPr bwMode="auto">
          <a:xfrm flipV="1">
            <a:off x="3505200" y="2514600"/>
            <a:ext cx="0" cy="2209800"/>
          </a:xfrm>
          <a:prstGeom prst="line">
            <a:avLst/>
          </a:prstGeom>
          <a:noFill/>
          <a:ln w="28575">
            <a:solidFill>
              <a:srgbClr val="008000"/>
            </a:solidFill>
            <a:round/>
            <a:headEnd/>
            <a:tailEnd/>
          </a:ln>
          <a:effectLst/>
        </p:spPr>
        <p:txBody>
          <a:bodyPr>
            <a:prstTxWarp prst="textNoShape">
              <a:avLst/>
            </a:prstTxWarp>
          </a:bodyPr>
          <a:lstStyle/>
          <a:p>
            <a:endParaRPr lang="en-US"/>
          </a:p>
        </p:txBody>
      </p:sp>
      <p:sp>
        <p:nvSpPr>
          <p:cNvPr id="541704" name="Line 8"/>
          <p:cNvSpPr>
            <a:spLocks noChangeShapeType="1"/>
          </p:cNvSpPr>
          <p:nvPr/>
        </p:nvSpPr>
        <p:spPr bwMode="auto">
          <a:xfrm flipV="1">
            <a:off x="3962400" y="2514600"/>
            <a:ext cx="0" cy="2209800"/>
          </a:xfrm>
          <a:prstGeom prst="line">
            <a:avLst/>
          </a:prstGeom>
          <a:noFill/>
          <a:ln w="28575">
            <a:solidFill>
              <a:srgbClr val="CC0000"/>
            </a:solidFill>
            <a:round/>
            <a:headEnd/>
            <a:tailEnd/>
          </a:ln>
          <a:effectLst/>
        </p:spPr>
        <p:txBody>
          <a:bodyPr>
            <a:prstTxWarp prst="textNoShape">
              <a:avLst/>
            </a:prstTxWarp>
          </a:bodyPr>
          <a:lstStyle/>
          <a:p>
            <a:endParaRPr lang="en-US"/>
          </a:p>
        </p:txBody>
      </p:sp>
      <p:sp>
        <p:nvSpPr>
          <p:cNvPr id="541705" name="Text Box 9"/>
          <p:cNvSpPr txBox="1">
            <a:spLocks noChangeArrowheads="1"/>
          </p:cNvSpPr>
          <p:nvPr/>
        </p:nvSpPr>
        <p:spPr bwMode="auto">
          <a:xfrm>
            <a:off x="1295400" y="1600200"/>
            <a:ext cx="1676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008000"/>
                </a:solidFill>
              </a:rPr>
              <a:t>NAFTA</a:t>
            </a:r>
          </a:p>
        </p:txBody>
      </p:sp>
      <p:sp>
        <p:nvSpPr>
          <p:cNvPr id="541706" name="Text Box 10"/>
          <p:cNvSpPr txBox="1">
            <a:spLocks noChangeArrowheads="1"/>
          </p:cNvSpPr>
          <p:nvPr/>
        </p:nvSpPr>
        <p:spPr bwMode="auto">
          <a:xfrm>
            <a:off x="5867400" y="1600200"/>
            <a:ext cx="19050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a:solidFill>
                  <a:srgbClr val="CC0000"/>
                </a:solidFill>
              </a:rPr>
              <a:t>Peso Crisis</a:t>
            </a:r>
          </a:p>
        </p:txBody>
      </p:sp>
      <p:sp>
        <p:nvSpPr>
          <p:cNvPr id="541707" name="Freeform 11"/>
          <p:cNvSpPr>
            <a:spLocks/>
          </p:cNvSpPr>
          <p:nvPr/>
        </p:nvSpPr>
        <p:spPr bwMode="auto">
          <a:xfrm>
            <a:off x="2057400" y="1981200"/>
            <a:ext cx="1447800" cy="4572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008000"/>
            </a:solidFill>
            <a:round/>
            <a:headEnd type="none" w="med" len="med"/>
            <a:tailEnd type="triangle" w="lg" len="lg"/>
          </a:ln>
          <a:effectLst/>
        </p:spPr>
        <p:txBody>
          <a:bodyPr>
            <a:prstTxWarp prst="textNoShape">
              <a:avLst/>
            </a:prstTxWarp>
          </a:bodyPr>
          <a:lstStyle/>
          <a:p>
            <a:endParaRPr lang="en-US"/>
          </a:p>
        </p:txBody>
      </p:sp>
      <p:sp>
        <p:nvSpPr>
          <p:cNvPr id="541708" name="Freeform 12"/>
          <p:cNvSpPr>
            <a:spLocks/>
          </p:cNvSpPr>
          <p:nvPr/>
        </p:nvSpPr>
        <p:spPr bwMode="auto">
          <a:xfrm flipH="1">
            <a:off x="3962400" y="1981200"/>
            <a:ext cx="2819400" cy="457200"/>
          </a:xfrm>
          <a:custGeom>
            <a:avLst/>
            <a:gdLst/>
            <a:ahLst/>
            <a:cxnLst>
              <a:cxn ang="0">
                <a:pos x="0" y="0"/>
              </a:cxn>
              <a:cxn ang="0">
                <a:pos x="240" y="288"/>
              </a:cxn>
              <a:cxn ang="0">
                <a:pos x="1248" y="288"/>
              </a:cxn>
              <a:cxn ang="0">
                <a:pos x="1536" y="432"/>
              </a:cxn>
            </a:cxnLst>
            <a:rect l="0" t="0" r="r" b="b"/>
            <a:pathLst>
              <a:path w="1536" h="432">
                <a:moveTo>
                  <a:pt x="0" y="0"/>
                </a:moveTo>
                <a:cubicBezTo>
                  <a:pt x="16" y="120"/>
                  <a:pt x="32" y="240"/>
                  <a:pt x="240" y="288"/>
                </a:cubicBezTo>
                <a:cubicBezTo>
                  <a:pt x="448" y="336"/>
                  <a:pt x="1032" y="264"/>
                  <a:pt x="1248" y="288"/>
                </a:cubicBezTo>
                <a:cubicBezTo>
                  <a:pt x="1464" y="312"/>
                  <a:pt x="1488" y="408"/>
                  <a:pt x="1536" y="432"/>
                </a:cubicBezTo>
              </a:path>
            </a:pathLst>
          </a:custGeom>
          <a:noFill/>
          <a:ln w="28575" cmpd="sng">
            <a:solidFill>
              <a:srgbClr val="CC0000"/>
            </a:solidFill>
            <a:round/>
            <a:headEnd type="none" w="med" len="med"/>
            <a:tailEnd type="triangle" w="lg" len="lg"/>
          </a:ln>
          <a:effectLst/>
        </p:spPr>
        <p:txBody>
          <a:bodyPr>
            <a:prstTxWarp prst="textNoShape">
              <a:avLst/>
            </a:prstTxWarp>
          </a:bodyPr>
          <a:lstStyle/>
          <a:p>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DF902C4D-C4DA-054D-AC8F-79B297C50E5B}" type="slidenum">
              <a:rPr lang="en-US"/>
              <a:pPr/>
              <a:t>79</a:t>
            </a:fld>
            <a:endParaRPr lang="en-US"/>
          </a:p>
        </p:txBody>
      </p:sp>
      <p:sp>
        <p:nvSpPr>
          <p:cNvPr id="543746" name="Rectangle 2"/>
          <p:cNvSpPr>
            <a:spLocks noGrp="1" noChangeArrowheads="1"/>
          </p:cNvSpPr>
          <p:nvPr>
            <p:ph type="title"/>
          </p:nvPr>
        </p:nvSpPr>
        <p:spPr/>
        <p:txBody>
          <a:bodyPr/>
          <a:lstStyle/>
          <a:p>
            <a:r>
              <a:rPr lang="en-US" dirty="0"/>
              <a:t>NAFTA: What Happened</a:t>
            </a:r>
          </a:p>
        </p:txBody>
      </p:sp>
      <p:sp>
        <p:nvSpPr>
          <p:cNvPr id="543747" name="Rectangle 3"/>
          <p:cNvSpPr>
            <a:spLocks noGrp="1" noChangeArrowheads="1"/>
          </p:cNvSpPr>
          <p:nvPr>
            <p:ph type="body" idx="1"/>
          </p:nvPr>
        </p:nvSpPr>
        <p:spPr/>
        <p:txBody>
          <a:bodyPr/>
          <a:lstStyle/>
          <a:p>
            <a:pPr>
              <a:lnSpc>
                <a:spcPct val="80000"/>
              </a:lnSpc>
            </a:pPr>
            <a:r>
              <a:rPr lang="en-US" sz="2800" dirty="0"/>
              <a:t>Posen (see reading) says</a:t>
            </a:r>
            <a:endParaRPr lang="en-US" sz="1800" dirty="0"/>
          </a:p>
          <a:p>
            <a:pPr lvl="1">
              <a:lnSpc>
                <a:spcPct val="80000"/>
              </a:lnSpc>
            </a:pPr>
            <a:r>
              <a:rPr lang="en-US" sz="2400" dirty="0"/>
              <a:t>“For every 100 jobs US manufacturers created in Mexican manufacturing, they added nearly 250 jobs at their larger US home operations”</a:t>
            </a:r>
          </a:p>
          <a:p>
            <a:pPr lvl="1">
              <a:lnSpc>
                <a:spcPct val="80000"/>
              </a:lnSpc>
            </a:pPr>
            <a:r>
              <a:rPr lang="en-US" sz="2400" dirty="0"/>
              <a:t>Unemployment in US was actually lower after NAFTA than before (until the 2008 financial crisis)</a:t>
            </a:r>
          </a:p>
          <a:p>
            <a:pPr lvl="1">
              <a:lnSpc>
                <a:spcPct val="80000"/>
              </a:lnSpc>
            </a:pPr>
            <a:r>
              <a:rPr lang="en-US" sz="2400" dirty="0"/>
              <a:t>Fears of Mexican farmers crossing border into US haven’t happened:  </a:t>
            </a:r>
          </a:p>
          <a:p>
            <a:pPr lvl="2">
              <a:lnSpc>
                <a:spcPct val="80000"/>
              </a:lnSpc>
            </a:pPr>
            <a:r>
              <a:rPr lang="en-US" sz="2000" dirty="0"/>
              <a:t>border apprehensions have fallen since 2000, </a:t>
            </a:r>
          </a:p>
          <a:p>
            <a:pPr lvl="2">
              <a:lnSpc>
                <a:spcPct val="80000"/>
              </a:lnSpc>
            </a:pPr>
            <a:r>
              <a:rPr lang="en-US" sz="2000" dirty="0"/>
              <a:t>as have most estimates of illegal immigration </a:t>
            </a:r>
          </a:p>
          <a:p>
            <a:pPr lvl="1">
              <a:lnSpc>
                <a:spcPct val="80000"/>
              </a:lnSpc>
            </a:pPr>
            <a:r>
              <a:rPr lang="en-US" sz="2400" dirty="0"/>
              <a:t>Critics say NAFTA cost 45,000 jobs a year.</a:t>
            </a:r>
          </a:p>
          <a:p>
            <a:pPr lvl="2">
              <a:lnSpc>
                <a:spcPct val="80000"/>
              </a:lnSpc>
            </a:pPr>
            <a:r>
              <a:rPr lang="en-US" sz="2000" dirty="0"/>
              <a:t>That may be true</a:t>
            </a:r>
          </a:p>
          <a:p>
            <a:pPr lvl="2">
              <a:lnSpc>
                <a:spcPct val="80000"/>
              </a:lnSpc>
            </a:pPr>
            <a:r>
              <a:rPr lang="en-US" sz="2000" dirty="0"/>
              <a:t>But this is only 0.1% of normal job turnover in the US, where 4m-6m workers leave or lose jobs per month) </a:t>
            </a:r>
          </a:p>
        </p:txBody>
      </p:sp>
      <p:sp>
        <p:nvSpPr>
          <p:cNvPr id="2" name="TextBox 1">
            <a:extLst>
              <a:ext uri="{FF2B5EF4-FFF2-40B4-BE49-F238E27FC236}">
                <a16:creationId xmlns:a16="http://schemas.microsoft.com/office/drawing/2014/main" id="{DE29FA87-C830-C847-B2DD-021FAD133632}"/>
              </a:ext>
            </a:extLst>
          </p:cNvPr>
          <p:cNvSpPr txBox="1"/>
          <p:nvPr/>
        </p:nvSpPr>
        <p:spPr>
          <a:xfrm>
            <a:off x="6071015" y="1199213"/>
            <a:ext cx="1903751" cy="646331"/>
          </a:xfrm>
          <a:prstGeom prst="rect">
            <a:avLst/>
          </a:prstGeom>
          <a:noFill/>
          <a:ln w="38100">
            <a:solidFill>
              <a:srgbClr val="FF0000"/>
            </a:solidFill>
          </a:ln>
        </p:spPr>
        <p:txBody>
          <a:bodyPr wrap="square" rtlCol="0">
            <a:spAutoFit/>
          </a:bodyPr>
          <a:lstStyle/>
          <a:p>
            <a:pPr algn="ctr"/>
            <a:r>
              <a:rPr lang="en-US" b="1" dirty="0">
                <a:solidFill>
                  <a:srgbClr val="FF0000"/>
                </a:solidFill>
              </a:rPr>
              <a:t>Skipped to here from slide 43</a:t>
            </a:r>
          </a:p>
        </p:txBody>
      </p:sp>
    </p:spTree>
    <p:extLst>
      <p:ext uri="{BB962C8B-B14F-4D97-AF65-F5344CB8AC3E}">
        <p14:creationId xmlns:p14="http://schemas.microsoft.com/office/powerpoint/2010/main" val="340788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37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37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37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374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374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3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7AB0ED-F306-E847-AD17-552DA500A706}"/>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3E8B238C-D183-184B-93F6-941C2004F6F3}"/>
              </a:ext>
            </a:extLst>
          </p:cNvPr>
          <p:cNvSpPr>
            <a:spLocks noGrp="1"/>
          </p:cNvSpPr>
          <p:nvPr>
            <p:ph type="sldNum" sz="quarter" idx="12"/>
          </p:nvPr>
        </p:nvSpPr>
        <p:spPr/>
        <p:txBody>
          <a:bodyPr/>
          <a:lstStyle/>
          <a:p>
            <a:fld id="{04FBE729-68BC-124E-93D5-51325DCE5D15}" type="slidenum">
              <a:rPr lang="en-US" smtClean="0"/>
              <a:pPr/>
              <a:t>8</a:t>
            </a:fld>
            <a:endParaRPr lang="en-US"/>
          </a:p>
        </p:txBody>
      </p:sp>
      <p:pic>
        <p:nvPicPr>
          <p:cNvPr id="542722" name="Picture 2" descr="Image result for chicken feet">
            <a:extLst>
              <a:ext uri="{FF2B5EF4-FFF2-40B4-BE49-F238E27FC236}">
                <a16:creationId xmlns:a16="http://schemas.microsoft.com/office/drawing/2014/main" id="{3DBA315D-4BDE-E745-AB1B-9937149C26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889000"/>
            <a:ext cx="5080000" cy="5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24630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DF902C4D-C4DA-054D-AC8F-79B297C50E5B}" type="slidenum">
              <a:rPr lang="en-US"/>
              <a:pPr/>
              <a:t>80</a:t>
            </a:fld>
            <a:endParaRPr lang="en-US"/>
          </a:p>
        </p:txBody>
      </p:sp>
      <p:sp>
        <p:nvSpPr>
          <p:cNvPr id="543746" name="Rectangle 2"/>
          <p:cNvSpPr>
            <a:spLocks noGrp="1" noChangeArrowheads="1"/>
          </p:cNvSpPr>
          <p:nvPr>
            <p:ph type="title"/>
          </p:nvPr>
        </p:nvSpPr>
        <p:spPr/>
        <p:txBody>
          <a:bodyPr/>
          <a:lstStyle/>
          <a:p>
            <a:r>
              <a:rPr lang="en-US" dirty="0"/>
              <a:t>NAFTA: What Happened</a:t>
            </a:r>
          </a:p>
        </p:txBody>
      </p:sp>
      <p:sp>
        <p:nvSpPr>
          <p:cNvPr id="543747" name="Rectangle 3"/>
          <p:cNvSpPr>
            <a:spLocks noGrp="1" noChangeArrowheads="1"/>
          </p:cNvSpPr>
          <p:nvPr>
            <p:ph type="body" idx="1"/>
          </p:nvPr>
        </p:nvSpPr>
        <p:spPr/>
        <p:txBody>
          <a:bodyPr/>
          <a:lstStyle/>
          <a:p>
            <a:pPr>
              <a:lnSpc>
                <a:spcPct val="80000"/>
              </a:lnSpc>
            </a:pPr>
            <a:r>
              <a:rPr lang="en-US" sz="2800" dirty="0"/>
              <a:t>Villarreal &amp; Fergusson (see reading) say</a:t>
            </a:r>
          </a:p>
          <a:p>
            <a:pPr lvl="1"/>
            <a:r>
              <a:rPr lang="en-US" sz="2400" dirty="0"/>
              <a:t>“In reality, NAFTA </a:t>
            </a:r>
            <a:r>
              <a:rPr lang="en-US" sz="2400" dirty="0">
                <a:solidFill>
                  <a:srgbClr val="FF0000"/>
                </a:solidFill>
              </a:rPr>
              <a:t>did not cause the huge job losses</a:t>
            </a:r>
            <a:r>
              <a:rPr lang="en-US" sz="2400" dirty="0"/>
              <a:t> feared by the critics or the large economic gains predicted by supporters.” </a:t>
            </a:r>
          </a:p>
          <a:p>
            <a:pPr lvl="1"/>
            <a:r>
              <a:rPr lang="en-US" sz="2400" dirty="0"/>
              <a:t>“The net </a:t>
            </a:r>
            <a:r>
              <a:rPr lang="en-US" sz="2400" dirty="0">
                <a:solidFill>
                  <a:srgbClr val="FF0000"/>
                </a:solidFill>
              </a:rPr>
              <a:t>overall effect </a:t>
            </a:r>
            <a:r>
              <a:rPr lang="en-US" sz="2400" dirty="0"/>
              <a:t>of NAFTA on the U.S. economy appears to have been relatively modest, primarily because trade with Canada and Mexico accounts for a small percentage of U.S. GDP.” </a:t>
            </a:r>
          </a:p>
          <a:p>
            <a:pPr lvl="1"/>
            <a:r>
              <a:rPr lang="en-US" sz="2400" dirty="0"/>
              <a:t>“However, there were </a:t>
            </a:r>
            <a:r>
              <a:rPr lang="en-US" sz="2400" dirty="0">
                <a:solidFill>
                  <a:srgbClr val="FF0000"/>
                </a:solidFill>
              </a:rPr>
              <a:t>worker and firm adjustment costs</a:t>
            </a:r>
            <a:r>
              <a:rPr lang="en-US" sz="2400" dirty="0"/>
              <a:t> as the three countries adjusted to more open trade and investment among their economies.”</a:t>
            </a:r>
            <a:r>
              <a:rPr lang="en-US" dirty="0"/>
              <a:t> </a:t>
            </a:r>
          </a:p>
          <a:p>
            <a:pPr lvl="1">
              <a:lnSpc>
                <a:spcPct val="80000"/>
              </a:lnSpc>
            </a:pPr>
            <a:endParaRPr lang="en-US" sz="1400" dirty="0"/>
          </a:p>
        </p:txBody>
      </p:sp>
    </p:spTree>
    <p:extLst>
      <p:ext uri="{BB962C8B-B14F-4D97-AF65-F5344CB8AC3E}">
        <p14:creationId xmlns:p14="http://schemas.microsoft.com/office/powerpoint/2010/main" val="73397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3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3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uiExpand="1"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DF902C4D-C4DA-054D-AC8F-79B297C50E5B}" type="slidenum">
              <a:rPr lang="en-US"/>
              <a:pPr/>
              <a:t>81</a:t>
            </a:fld>
            <a:endParaRPr lang="en-US"/>
          </a:p>
        </p:txBody>
      </p:sp>
      <p:sp>
        <p:nvSpPr>
          <p:cNvPr id="543746" name="Rectangle 2"/>
          <p:cNvSpPr>
            <a:spLocks noGrp="1" noChangeArrowheads="1"/>
          </p:cNvSpPr>
          <p:nvPr>
            <p:ph type="title"/>
          </p:nvPr>
        </p:nvSpPr>
        <p:spPr/>
        <p:txBody>
          <a:bodyPr/>
          <a:lstStyle/>
          <a:p>
            <a:r>
              <a:rPr lang="en-US" dirty="0"/>
              <a:t>NAFTA: What Happened</a:t>
            </a:r>
          </a:p>
        </p:txBody>
      </p:sp>
      <p:sp>
        <p:nvSpPr>
          <p:cNvPr id="543747" name="Rectangle 3"/>
          <p:cNvSpPr>
            <a:spLocks noGrp="1" noChangeArrowheads="1"/>
          </p:cNvSpPr>
          <p:nvPr>
            <p:ph type="body" idx="1"/>
          </p:nvPr>
        </p:nvSpPr>
        <p:spPr/>
        <p:txBody>
          <a:bodyPr/>
          <a:lstStyle/>
          <a:p>
            <a:pPr>
              <a:lnSpc>
                <a:spcPct val="80000"/>
              </a:lnSpc>
            </a:pPr>
            <a:r>
              <a:rPr lang="en-US" sz="2800" dirty="0"/>
              <a:t>DeLong (see reading) notes that</a:t>
            </a:r>
          </a:p>
          <a:p>
            <a:pPr lvl="1">
              <a:lnSpc>
                <a:spcPct val="80000"/>
              </a:lnSpc>
            </a:pPr>
            <a:r>
              <a:rPr lang="en-US" sz="2400" dirty="0"/>
              <a:t>The shift from manufacturing to services is just one of many such shifts that have happened in history</a:t>
            </a:r>
          </a:p>
          <a:p>
            <a:pPr lvl="2">
              <a:lnSpc>
                <a:spcPct val="80000"/>
              </a:lnSpc>
            </a:pPr>
            <a:r>
              <a:rPr lang="en-US" sz="2000" dirty="0"/>
              <a:t>From hunter-gatherers to agriculture</a:t>
            </a:r>
          </a:p>
          <a:p>
            <a:pPr lvl="3">
              <a:lnSpc>
                <a:spcPct val="80000"/>
              </a:lnSpc>
            </a:pPr>
            <a:r>
              <a:rPr lang="en-US" sz="1600" dirty="0"/>
              <a:t>And then horses, fertilizer, mechanization</a:t>
            </a:r>
          </a:p>
          <a:p>
            <a:pPr lvl="2">
              <a:lnSpc>
                <a:spcPct val="80000"/>
              </a:lnSpc>
            </a:pPr>
            <a:r>
              <a:rPr lang="en-US" sz="2000" dirty="0"/>
              <a:t>From agriculture to manufacturing</a:t>
            </a:r>
          </a:p>
          <a:p>
            <a:pPr lvl="1">
              <a:lnSpc>
                <a:spcPct val="80000"/>
              </a:lnSpc>
            </a:pPr>
            <a:r>
              <a:rPr lang="en-US" sz="2400" dirty="0"/>
              <a:t>Estimates of any jobs lost (shifted really) due to NAFTA were a tiny fraction of US employment</a:t>
            </a:r>
          </a:p>
          <a:p>
            <a:pPr lvl="1">
              <a:lnSpc>
                <a:spcPct val="80000"/>
              </a:lnSpc>
            </a:pPr>
            <a:r>
              <a:rPr lang="en-US" sz="2400" dirty="0"/>
              <a:t>The decline in US manufacturing employment did not start, or even speed up, with NAFTA</a:t>
            </a:r>
          </a:p>
          <a:p>
            <a:pPr lvl="1">
              <a:lnSpc>
                <a:spcPct val="80000"/>
              </a:lnSpc>
            </a:pPr>
            <a:endParaRPr lang="en-US" sz="1400" dirty="0"/>
          </a:p>
        </p:txBody>
      </p:sp>
    </p:spTree>
    <p:extLst>
      <p:ext uri="{BB962C8B-B14F-4D97-AF65-F5344CB8AC3E}">
        <p14:creationId xmlns:p14="http://schemas.microsoft.com/office/powerpoint/2010/main" val="234403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37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374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374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374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37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3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uiExpan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DF902C4D-C4DA-054D-AC8F-79B297C50E5B}" type="slidenum">
              <a:rPr lang="en-US"/>
              <a:pPr/>
              <a:t>82</a:t>
            </a:fld>
            <a:endParaRPr lang="en-US"/>
          </a:p>
        </p:txBody>
      </p:sp>
      <p:pic>
        <p:nvPicPr>
          <p:cNvPr id="8" name="Picture 7">
            <a:extLst>
              <a:ext uri="{FF2B5EF4-FFF2-40B4-BE49-F238E27FC236}">
                <a16:creationId xmlns:a16="http://schemas.microsoft.com/office/drawing/2014/main" id="{D6DB01F0-00FB-E943-AB67-DEFFA0754273}"/>
              </a:ext>
            </a:extLst>
          </p:cNvPr>
          <p:cNvPicPr>
            <a:picLocks noChangeAspect="1"/>
          </p:cNvPicPr>
          <p:nvPr/>
        </p:nvPicPr>
        <p:blipFill>
          <a:blip r:embed="rId2"/>
          <a:stretch>
            <a:fillRect/>
          </a:stretch>
        </p:blipFill>
        <p:spPr>
          <a:xfrm>
            <a:off x="1451054" y="0"/>
            <a:ext cx="6241891" cy="6858000"/>
          </a:xfrm>
          <a:prstGeom prst="rect">
            <a:avLst/>
          </a:prstGeom>
        </p:spPr>
      </p:pic>
      <p:sp>
        <p:nvSpPr>
          <p:cNvPr id="9" name="TextBox 8">
            <a:extLst>
              <a:ext uri="{FF2B5EF4-FFF2-40B4-BE49-F238E27FC236}">
                <a16:creationId xmlns:a16="http://schemas.microsoft.com/office/drawing/2014/main" id="{9C963FAF-C37B-134A-BCD4-CC07642231C3}"/>
              </a:ext>
            </a:extLst>
          </p:cNvPr>
          <p:cNvSpPr txBox="1"/>
          <p:nvPr/>
        </p:nvSpPr>
        <p:spPr>
          <a:xfrm>
            <a:off x="1385455" y="5999018"/>
            <a:ext cx="928254" cy="646331"/>
          </a:xfrm>
          <a:prstGeom prst="rect">
            <a:avLst/>
          </a:prstGeom>
          <a:solidFill>
            <a:schemeClr val="bg1"/>
          </a:solidFill>
        </p:spPr>
        <p:txBody>
          <a:bodyPr wrap="square" rtlCol="0">
            <a:spAutoFit/>
          </a:bodyPr>
          <a:lstStyle/>
          <a:p>
            <a:pPr algn="ctr"/>
            <a:r>
              <a:rPr lang="en-US" dirty="0"/>
              <a:t>Jan 1950</a:t>
            </a:r>
          </a:p>
        </p:txBody>
      </p:sp>
      <p:sp>
        <p:nvSpPr>
          <p:cNvPr id="12" name="TextBox 11">
            <a:extLst>
              <a:ext uri="{FF2B5EF4-FFF2-40B4-BE49-F238E27FC236}">
                <a16:creationId xmlns:a16="http://schemas.microsoft.com/office/drawing/2014/main" id="{976B3185-506A-1C4A-A244-AA0EBD192D95}"/>
              </a:ext>
            </a:extLst>
          </p:cNvPr>
          <p:cNvSpPr txBox="1"/>
          <p:nvPr/>
        </p:nvSpPr>
        <p:spPr>
          <a:xfrm>
            <a:off x="6871855" y="6026727"/>
            <a:ext cx="928254" cy="646331"/>
          </a:xfrm>
          <a:prstGeom prst="rect">
            <a:avLst/>
          </a:prstGeom>
          <a:solidFill>
            <a:schemeClr val="bg1"/>
          </a:solidFill>
        </p:spPr>
        <p:txBody>
          <a:bodyPr wrap="square" rtlCol="0">
            <a:spAutoFit/>
          </a:bodyPr>
          <a:lstStyle/>
          <a:p>
            <a:pPr algn="ctr"/>
            <a:r>
              <a:rPr lang="en-US" dirty="0"/>
              <a:t>Jul 2016</a:t>
            </a:r>
          </a:p>
        </p:txBody>
      </p:sp>
      <p:sp>
        <p:nvSpPr>
          <p:cNvPr id="13" name="Line 7">
            <a:extLst>
              <a:ext uri="{FF2B5EF4-FFF2-40B4-BE49-F238E27FC236}">
                <a16:creationId xmlns:a16="http://schemas.microsoft.com/office/drawing/2014/main" id="{C3A7295E-1FF7-4C4A-8025-EFD4069AFDB9}"/>
              </a:ext>
            </a:extLst>
          </p:cNvPr>
          <p:cNvSpPr>
            <a:spLocks noChangeShapeType="1"/>
          </p:cNvSpPr>
          <p:nvPr/>
        </p:nvSpPr>
        <p:spPr bwMode="auto">
          <a:xfrm flipH="1" flipV="1">
            <a:off x="5555673" y="817418"/>
            <a:ext cx="62345" cy="5493328"/>
          </a:xfrm>
          <a:prstGeom prst="line">
            <a:avLst/>
          </a:prstGeom>
          <a:noFill/>
          <a:ln w="28575">
            <a:solidFill>
              <a:srgbClr val="008000"/>
            </a:solidFill>
            <a:round/>
            <a:headEnd/>
            <a:tailEnd/>
          </a:ln>
          <a:effectLst/>
        </p:spPr>
        <p:txBody>
          <a:bodyPr>
            <a:prstTxWarp prst="textNoShape">
              <a:avLst/>
            </a:prstTxWarp>
          </a:bodyPr>
          <a:lstStyle/>
          <a:p>
            <a:endParaRPr lang="en-US"/>
          </a:p>
        </p:txBody>
      </p:sp>
      <p:sp>
        <p:nvSpPr>
          <p:cNvPr id="14" name="Text Box 9">
            <a:extLst>
              <a:ext uri="{FF2B5EF4-FFF2-40B4-BE49-F238E27FC236}">
                <a16:creationId xmlns:a16="http://schemas.microsoft.com/office/drawing/2014/main" id="{7A617ECF-BAC9-A24E-9BC1-9EDF24F0A081}"/>
              </a:ext>
            </a:extLst>
          </p:cNvPr>
          <p:cNvSpPr txBox="1">
            <a:spLocks noChangeArrowheads="1"/>
          </p:cNvSpPr>
          <p:nvPr/>
        </p:nvSpPr>
        <p:spPr bwMode="auto">
          <a:xfrm>
            <a:off x="4994564" y="422563"/>
            <a:ext cx="16764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solidFill>
                  <a:srgbClr val="008000"/>
                </a:solidFill>
              </a:rPr>
              <a:t>NAFTA</a:t>
            </a:r>
          </a:p>
        </p:txBody>
      </p:sp>
    </p:spTree>
    <p:extLst>
      <p:ext uri="{BB962C8B-B14F-4D97-AF65-F5344CB8AC3E}">
        <p14:creationId xmlns:p14="http://schemas.microsoft.com/office/powerpoint/2010/main" val="281871735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DF902C4D-C4DA-054D-AC8F-79B297C50E5B}" type="slidenum">
              <a:rPr lang="en-US"/>
              <a:pPr/>
              <a:t>83</a:t>
            </a:fld>
            <a:endParaRPr lang="en-US"/>
          </a:p>
        </p:txBody>
      </p:sp>
      <p:sp>
        <p:nvSpPr>
          <p:cNvPr id="543746" name="Rectangle 2"/>
          <p:cNvSpPr>
            <a:spLocks noGrp="1" noChangeArrowheads="1"/>
          </p:cNvSpPr>
          <p:nvPr>
            <p:ph type="title"/>
          </p:nvPr>
        </p:nvSpPr>
        <p:spPr/>
        <p:txBody>
          <a:bodyPr/>
          <a:lstStyle/>
          <a:p>
            <a:r>
              <a:rPr lang="en-US" dirty="0"/>
              <a:t>NAFTA: What Should Happen?</a:t>
            </a:r>
          </a:p>
        </p:txBody>
      </p:sp>
      <p:sp>
        <p:nvSpPr>
          <p:cNvPr id="543747" name="Rectangle 3"/>
          <p:cNvSpPr>
            <a:spLocks noGrp="1" noChangeArrowheads="1"/>
          </p:cNvSpPr>
          <p:nvPr>
            <p:ph type="body" idx="1"/>
          </p:nvPr>
        </p:nvSpPr>
        <p:spPr/>
        <p:txBody>
          <a:bodyPr/>
          <a:lstStyle/>
          <a:p>
            <a:pPr>
              <a:lnSpc>
                <a:spcPct val="80000"/>
              </a:lnSpc>
            </a:pPr>
            <a:r>
              <a:rPr lang="en-US" sz="2800" dirty="0"/>
              <a:t>During 2008 primary campaign, Obama (&amp; Clinton) argued for “renegotiating NAFTA”</a:t>
            </a:r>
          </a:p>
          <a:p>
            <a:pPr lvl="1">
              <a:lnSpc>
                <a:spcPct val="80000"/>
              </a:lnSpc>
            </a:pPr>
            <a:r>
              <a:rPr lang="en-US" sz="2400" dirty="0"/>
              <a:t>Early on, said NAFTA was “devastating” and “a big mistake”</a:t>
            </a:r>
          </a:p>
          <a:p>
            <a:pPr lvl="1">
              <a:lnSpc>
                <a:spcPct val="80000"/>
              </a:lnSpc>
            </a:pPr>
            <a:r>
              <a:rPr lang="en-US" sz="2400" dirty="0"/>
              <a:t>Obama later said only that he would “open up a dialogue” with Canada and Mexico</a:t>
            </a:r>
          </a:p>
          <a:p>
            <a:pPr lvl="1">
              <a:lnSpc>
                <a:spcPct val="80000"/>
              </a:lnSpc>
            </a:pPr>
            <a:r>
              <a:rPr lang="en-US" sz="2400" dirty="0"/>
              <a:t>Wanted stronger agreements on labor and environmental standards</a:t>
            </a:r>
          </a:p>
          <a:p>
            <a:pPr>
              <a:lnSpc>
                <a:spcPct val="80000"/>
              </a:lnSpc>
            </a:pPr>
            <a:r>
              <a:rPr lang="en-US" dirty="0"/>
              <a:t>After 2008</a:t>
            </a:r>
          </a:p>
          <a:p>
            <a:pPr lvl="1">
              <a:lnSpc>
                <a:spcPct val="80000"/>
              </a:lnSpc>
            </a:pPr>
            <a:r>
              <a:rPr lang="en-US" sz="2400" dirty="0"/>
              <a:t>Obama administration did not tamper with NAFTA</a:t>
            </a:r>
          </a:p>
          <a:p>
            <a:pPr lvl="1">
              <a:lnSpc>
                <a:spcPct val="80000"/>
              </a:lnSpc>
            </a:pPr>
            <a:r>
              <a:rPr lang="en-US" sz="2400" dirty="0"/>
              <a:t>NAFTA was not an issue in the 2012 campaign</a:t>
            </a:r>
          </a:p>
          <a:p>
            <a:pPr lvl="1">
              <a:lnSpc>
                <a:spcPct val="80000"/>
              </a:lnSpc>
            </a:pPr>
            <a:r>
              <a:rPr lang="en-US" sz="2400" dirty="0"/>
              <a:t>Did negotiate TPP=Trans-Pacific Partnership, FTA that included Canada and Mexico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3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3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37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374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4374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374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3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DF902C4D-C4DA-054D-AC8F-79B297C50E5B}" type="slidenum">
              <a:rPr lang="en-US"/>
              <a:pPr/>
              <a:t>84</a:t>
            </a:fld>
            <a:endParaRPr lang="en-US"/>
          </a:p>
        </p:txBody>
      </p:sp>
      <p:sp>
        <p:nvSpPr>
          <p:cNvPr id="543746" name="Rectangle 2"/>
          <p:cNvSpPr>
            <a:spLocks noGrp="1" noChangeArrowheads="1"/>
          </p:cNvSpPr>
          <p:nvPr>
            <p:ph type="title"/>
          </p:nvPr>
        </p:nvSpPr>
        <p:spPr/>
        <p:txBody>
          <a:bodyPr/>
          <a:lstStyle/>
          <a:p>
            <a:r>
              <a:rPr lang="en-US" dirty="0"/>
              <a:t>NAFTA: What Should Happen?</a:t>
            </a:r>
          </a:p>
        </p:txBody>
      </p:sp>
      <p:sp>
        <p:nvSpPr>
          <p:cNvPr id="543747" name="Rectangle 3"/>
          <p:cNvSpPr>
            <a:spLocks noGrp="1" noChangeArrowheads="1"/>
          </p:cNvSpPr>
          <p:nvPr>
            <p:ph type="body" idx="1"/>
          </p:nvPr>
        </p:nvSpPr>
        <p:spPr/>
        <p:txBody>
          <a:bodyPr/>
          <a:lstStyle/>
          <a:p>
            <a:pPr>
              <a:lnSpc>
                <a:spcPct val="80000"/>
              </a:lnSpc>
            </a:pPr>
            <a:r>
              <a:rPr lang="en-US" sz="2800" dirty="0"/>
              <a:t>Faux (see reading) says</a:t>
            </a:r>
            <a:endParaRPr lang="en-US" sz="1800" dirty="0"/>
          </a:p>
          <a:p>
            <a:pPr lvl="1">
              <a:lnSpc>
                <a:spcPct val="80000"/>
              </a:lnSpc>
            </a:pPr>
            <a:r>
              <a:rPr lang="en-US" sz="2400" dirty="0"/>
              <a:t>NAFTA has</a:t>
            </a:r>
          </a:p>
          <a:p>
            <a:pPr lvl="2">
              <a:lnSpc>
                <a:spcPct val="80000"/>
              </a:lnSpc>
            </a:pPr>
            <a:r>
              <a:rPr lang="en-US" sz="1800" dirty="0"/>
              <a:t>Caused a larger wage gap between US and Mexico</a:t>
            </a:r>
          </a:p>
          <a:p>
            <a:pPr lvl="2">
              <a:lnSpc>
                <a:spcPct val="80000"/>
              </a:lnSpc>
            </a:pPr>
            <a:r>
              <a:rPr lang="en-US" sz="1800" dirty="0"/>
              <a:t>Turned US bilateral trade surplus into deficit</a:t>
            </a:r>
          </a:p>
          <a:p>
            <a:pPr lvl="2">
              <a:lnSpc>
                <a:spcPct val="80000"/>
              </a:lnSpc>
            </a:pPr>
            <a:r>
              <a:rPr lang="en-US" sz="1800" dirty="0"/>
              <a:t>Driven 2 million Mexican farmers off the land (due to US subsidies)</a:t>
            </a:r>
          </a:p>
          <a:p>
            <a:pPr lvl="2">
              <a:lnSpc>
                <a:spcPct val="80000"/>
              </a:lnSpc>
            </a:pPr>
            <a:r>
              <a:rPr lang="en-US" sz="1800" dirty="0"/>
              <a:t>Caused illegal immigration from Mexico to double</a:t>
            </a:r>
          </a:p>
          <a:p>
            <a:pPr lvl="1">
              <a:lnSpc>
                <a:spcPct val="80000"/>
              </a:lnSpc>
            </a:pPr>
            <a:r>
              <a:rPr lang="en-US" sz="2400" dirty="0"/>
              <a:t>Reason:  Mexico is “run by a small elite of crony capitalists” who were strengthened by NAFTA</a:t>
            </a:r>
          </a:p>
          <a:p>
            <a:pPr lvl="1">
              <a:lnSpc>
                <a:spcPct val="80000"/>
              </a:lnSpc>
            </a:pPr>
            <a:r>
              <a:rPr lang="en-US" sz="2400" dirty="0"/>
              <a:t>Argues for a deal that would</a:t>
            </a:r>
          </a:p>
          <a:p>
            <a:pPr lvl="2">
              <a:lnSpc>
                <a:spcPct val="80000"/>
              </a:lnSpc>
            </a:pPr>
            <a:r>
              <a:rPr lang="en-US" sz="1800" dirty="0"/>
              <a:t>Create a “fund for investment in Mexico” (like what EU did for Spain, Portugal, Ireland, Greece)</a:t>
            </a:r>
          </a:p>
          <a:p>
            <a:pPr lvl="2">
              <a:lnSpc>
                <a:spcPct val="80000"/>
              </a:lnSpc>
            </a:pPr>
            <a:r>
              <a:rPr lang="en-US" sz="1800" dirty="0"/>
              <a:t>In exchange, require “guarantees for free trade unions, enforceable minimum wages, and an increase in education and other social spending”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37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37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37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37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374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374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374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374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37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DF902C4D-C4DA-054D-AC8F-79B297C50E5B}" type="slidenum">
              <a:rPr lang="en-US"/>
              <a:pPr/>
              <a:t>85</a:t>
            </a:fld>
            <a:endParaRPr lang="en-US"/>
          </a:p>
        </p:txBody>
      </p:sp>
      <p:sp>
        <p:nvSpPr>
          <p:cNvPr id="543746" name="Rectangle 2"/>
          <p:cNvSpPr>
            <a:spLocks noGrp="1" noChangeArrowheads="1"/>
          </p:cNvSpPr>
          <p:nvPr>
            <p:ph type="title"/>
          </p:nvPr>
        </p:nvSpPr>
        <p:spPr/>
        <p:txBody>
          <a:bodyPr/>
          <a:lstStyle/>
          <a:p>
            <a:r>
              <a:rPr lang="en-US" dirty="0"/>
              <a:t>NAFTA: What Should Happen?</a:t>
            </a:r>
          </a:p>
        </p:txBody>
      </p:sp>
      <p:sp>
        <p:nvSpPr>
          <p:cNvPr id="543747" name="Rectangle 3"/>
          <p:cNvSpPr>
            <a:spLocks noGrp="1" noChangeArrowheads="1"/>
          </p:cNvSpPr>
          <p:nvPr>
            <p:ph type="body" idx="1"/>
          </p:nvPr>
        </p:nvSpPr>
        <p:spPr/>
        <p:txBody>
          <a:bodyPr/>
          <a:lstStyle/>
          <a:p>
            <a:pPr>
              <a:lnSpc>
                <a:spcPct val="80000"/>
              </a:lnSpc>
            </a:pPr>
            <a:r>
              <a:rPr lang="en-US" sz="2800" dirty="0"/>
              <a:t>Donald Trump, before election</a:t>
            </a:r>
          </a:p>
          <a:p>
            <a:pPr lvl="1"/>
            <a:r>
              <a:rPr lang="en-US" sz="2400" dirty="0">
                <a:solidFill>
                  <a:srgbClr val="002060"/>
                </a:solidFill>
              </a:rPr>
              <a:t>Trump opposed NAFTA as early as 1993</a:t>
            </a:r>
          </a:p>
          <a:p>
            <a:pPr lvl="2"/>
            <a:r>
              <a:rPr lang="en-US" sz="2000" dirty="0"/>
              <a:t>“The Mexicans want it, and that doesn't sound good to me.”</a:t>
            </a:r>
            <a:endParaRPr lang="en-US" sz="2000" dirty="0">
              <a:solidFill>
                <a:srgbClr val="002060"/>
              </a:solidFill>
            </a:endParaRPr>
          </a:p>
          <a:p>
            <a:pPr lvl="1">
              <a:lnSpc>
                <a:spcPct val="80000"/>
              </a:lnSpc>
            </a:pPr>
            <a:r>
              <a:rPr lang="en-US" sz="2400" dirty="0"/>
              <a:t>Called NAFTA “The single worst trade deal ever approved in this country”</a:t>
            </a:r>
          </a:p>
          <a:p>
            <a:pPr>
              <a:lnSpc>
                <a:spcPct val="80000"/>
              </a:lnSpc>
            </a:pPr>
            <a:r>
              <a:rPr lang="en-US" sz="2800" dirty="0"/>
              <a:t>Donald Trump, after election</a:t>
            </a:r>
          </a:p>
          <a:p>
            <a:pPr lvl="1">
              <a:lnSpc>
                <a:spcPct val="80000"/>
              </a:lnSpc>
            </a:pPr>
            <a:r>
              <a:rPr lang="en-US" sz="2400" dirty="0"/>
              <a:t>Called for renegotiation of NAFTA, as promised</a:t>
            </a:r>
          </a:p>
          <a:p>
            <a:pPr lvl="1">
              <a:lnSpc>
                <a:spcPct val="80000"/>
              </a:lnSpc>
            </a:pPr>
            <a:r>
              <a:rPr lang="en-US" sz="2400" dirty="0"/>
              <a:t>May 18, 2017, Trump formally launched renegotiation</a:t>
            </a:r>
          </a:p>
          <a:p>
            <a:pPr lvl="1">
              <a:lnSpc>
                <a:spcPct val="80000"/>
              </a:lnSpc>
            </a:pPr>
            <a:r>
              <a:rPr lang="en-US" sz="2400" dirty="0"/>
              <a:t>Aug 16, 2017, negotiations began</a:t>
            </a:r>
          </a:p>
        </p:txBody>
      </p:sp>
    </p:spTree>
    <p:extLst>
      <p:ext uri="{BB962C8B-B14F-4D97-AF65-F5344CB8AC3E}">
        <p14:creationId xmlns:p14="http://schemas.microsoft.com/office/powerpoint/2010/main" val="199757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3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374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374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374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374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374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3747">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37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747"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How has the US share of employment in manufacturing changed before and after NAFTA?</a:t>
            </a:r>
          </a:p>
          <a:p>
            <a:pPr marL="971550" lvl="1" indent="-514350">
              <a:buFont typeface="+mj-lt"/>
              <a:buAutoNum type="alphaLcParenR"/>
            </a:pPr>
            <a:r>
              <a:rPr lang="en-US" sz="2400" dirty="0"/>
              <a:t>It rose before NAFTA and fell after</a:t>
            </a:r>
          </a:p>
          <a:p>
            <a:pPr marL="971550" lvl="1" indent="-514350">
              <a:buFont typeface="+mj-lt"/>
              <a:buAutoNum type="alphaLcParenR"/>
            </a:pPr>
            <a:r>
              <a:rPr lang="en-US" sz="2400" dirty="0"/>
              <a:t>It fell before NAFTA and rose after</a:t>
            </a:r>
          </a:p>
          <a:p>
            <a:pPr marL="971550" lvl="1" indent="-514350">
              <a:buFont typeface="+mj-lt"/>
              <a:buAutoNum type="alphaLcParenR"/>
            </a:pPr>
            <a:r>
              <a:rPr lang="en-US" sz="2400" dirty="0"/>
              <a:t>It rose both before and after NAFTA</a:t>
            </a:r>
          </a:p>
          <a:p>
            <a:pPr marL="971550" lvl="1" indent="-514350">
              <a:buFont typeface="+mj-lt"/>
              <a:buAutoNum type="alphaLcParenR"/>
            </a:pPr>
            <a:r>
              <a:rPr lang="en-US" sz="2400" dirty="0"/>
              <a:t>It fell both before and after NAFTA</a:t>
            </a:r>
          </a:p>
          <a:p>
            <a:pPr marL="971550" lvl="1" indent="-514350">
              <a:buFont typeface="+mj-lt"/>
              <a:buAutoNum type="alphaLcParenR"/>
            </a:pPr>
            <a:r>
              <a:rPr lang="en-US" sz="2400" dirty="0"/>
              <a:t>It was constant over time before NAFTA and fell after</a:t>
            </a: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19330" y="3424310"/>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4C1DE2A0-C134-6742-B5BB-D655198774BD}"/>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0E50569C-2915-404E-A125-9C6767DD37C1}"/>
              </a:ext>
            </a:extLst>
          </p:cNvPr>
          <p:cNvSpPr>
            <a:spLocks noGrp="1"/>
          </p:cNvSpPr>
          <p:nvPr>
            <p:ph type="sldNum" sz="quarter" idx="12"/>
          </p:nvPr>
        </p:nvSpPr>
        <p:spPr/>
        <p:txBody>
          <a:bodyPr/>
          <a:lstStyle/>
          <a:p>
            <a:fld id="{04FBE729-68BC-124E-93D5-51325DCE5D15}" type="slidenum">
              <a:rPr lang="en-US" smtClean="0"/>
              <a:pPr/>
              <a:t>86</a:t>
            </a:fld>
            <a:endParaRPr lang="en-US"/>
          </a:p>
        </p:txBody>
      </p:sp>
    </p:spTree>
    <p:extLst>
      <p:ext uri="{BB962C8B-B14F-4D97-AF65-F5344CB8AC3E}">
        <p14:creationId xmlns:p14="http://schemas.microsoft.com/office/powerpoint/2010/main" val="70717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Econ 340, Deardorff, Lecture 18: PTAs</a:t>
            </a:r>
          </a:p>
        </p:txBody>
      </p:sp>
      <p:sp>
        <p:nvSpPr>
          <p:cNvPr id="5" name="Slide Number Placeholder 5"/>
          <p:cNvSpPr>
            <a:spLocks noGrp="1"/>
          </p:cNvSpPr>
          <p:nvPr>
            <p:ph type="sldNum" sz="quarter" idx="12"/>
          </p:nvPr>
        </p:nvSpPr>
        <p:spPr/>
        <p:txBody>
          <a:bodyPr/>
          <a:lstStyle/>
          <a:p>
            <a:fld id="{77891EAE-6F77-4C49-BADC-49E8A93DE2B3}" type="slidenum">
              <a:rPr lang="en-US"/>
              <a:pPr/>
              <a:t>87</a:t>
            </a:fld>
            <a:endParaRPr lang="en-US"/>
          </a:p>
        </p:txBody>
      </p:sp>
      <p:sp>
        <p:nvSpPr>
          <p:cNvPr id="65538" name="Rectangle 2"/>
          <p:cNvSpPr>
            <a:spLocks noGrp="1" noChangeArrowheads="1"/>
          </p:cNvSpPr>
          <p:nvPr>
            <p:ph type="title"/>
          </p:nvPr>
        </p:nvSpPr>
        <p:spPr/>
        <p:txBody>
          <a:bodyPr/>
          <a:lstStyle/>
          <a:p>
            <a:r>
              <a:rPr lang="en-US" sz="4000"/>
              <a:t>Outline: Preferential Trading Arrangements and the NAFTA</a:t>
            </a:r>
          </a:p>
        </p:txBody>
      </p:sp>
      <p:sp>
        <p:nvSpPr>
          <p:cNvPr id="65539" name="Rectangle 3"/>
          <p:cNvSpPr>
            <a:spLocks noGrp="1" noChangeArrowheads="1"/>
          </p:cNvSpPr>
          <p:nvPr>
            <p:ph type="body" idx="1"/>
          </p:nvPr>
        </p:nvSpPr>
        <p:spPr>
          <a:xfrm>
            <a:off x="457200" y="1600200"/>
            <a:ext cx="8229600" cy="4724400"/>
          </a:xfrm>
        </p:spPr>
        <p:txBody>
          <a:bodyPr/>
          <a:lstStyle/>
          <a:p>
            <a:pPr>
              <a:lnSpc>
                <a:spcPct val="80000"/>
              </a:lnSpc>
            </a:pPr>
            <a:r>
              <a:rPr lang="en-US" sz="2400" dirty="0">
                <a:solidFill>
                  <a:srgbClr val="BFBFBF"/>
                </a:solidFill>
              </a:rPr>
              <a:t>What Are PTAs?</a:t>
            </a:r>
          </a:p>
          <a:p>
            <a:pPr>
              <a:lnSpc>
                <a:spcPct val="80000"/>
              </a:lnSpc>
            </a:pPr>
            <a:r>
              <a:rPr lang="en-US" sz="2400" dirty="0">
                <a:solidFill>
                  <a:srgbClr val="BFBFBF"/>
                </a:solidFill>
              </a:rPr>
              <a:t>Examples</a:t>
            </a:r>
          </a:p>
          <a:p>
            <a:pPr lvl="1">
              <a:lnSpc>
                <a:spcPct val="80000"/>
              </a:lnSpc>
            </a:pPr>
            <a:r>
              <a:rPr lang="en-US" sz="2000" dirty="0">
                <a:solidFill>
                  <a:srgbClr val="BFBFBF"/>
                </a:solidFill>
              </a:rPr>
              <a:t>European Union (EU)</a:t>
            </a:r>
          </a:p>
          <a:p>
            <a:pPr lvl="1">
              <a:lnSpc>
                <a:spcPct val="80000"/>
              </a:lnSpc>
            </a:pPr>
            <a:r>
              <a:rPr lang="en-US" sz="2000" dirty="0">
                <a:solidFill>
                  <a:srgbClr val="BFBFBF"/>
                </a:solidFill>
              </a:rPr>
              <a:t>North American Free Trade Agreement (NAFTA)</a:t>
            </a:r>
          </a:p>
          <a:p>
            <a:pPr>
              <a:lnSpc>
                <a:spcPct val="80000"/>
              </a:lnSpc>
            </a:pPr>
            <a:r>
              <a:rPr lang="en-US" sz="2400" dirty="0">
                <a:solidFill>
                  <a:srgbClr val="BFBFBF"/>
                </a:solidFill>
              </a:rPr>
              <a:t>Effects of PTAs</a:t>
            </a:r>
          </a:p>
          <a:p>
            <a:pPr lvl="1">
              <a:lnSpc>
                <a:spcPct val="80000"/>
              </a:lnSpc>
            </a:pPr>
            <a:r>
              <a:rPr lang="en-US" sz="2000" dirty="0">
                <a:solidFill>
                  <a:srgbClr val="BFBFBF"/>
                </a:solidFill>
              </a:rPr>
              <a:t>Not the Same as Free Trade</a:t>
            </a:r>
          </a:p>
          <a:p>
            <a:pPr lvl="2">
              <a:lnSpc>
                <a:spcPct val="80000"/>
              </a:lnSpc>
            </a:pPr>
            <a:r>
              <a:rPr lang="en-US" sz="1800" dirty="0">
                <a:solidFill>
                  <a:srgbClr val="BFBFBF"/>
                </a:solidFill>
              </a:rPr>
              <a:t>Trade Creation</a:t>
            </a:r>
          </a:p>
          <a:p>
            <a:pPr lvl="2">
              <a:lnSpc>
                <a:spcPct val="80000"/>
              </a:lnSpc>
            </a:pPr>
            <a:r>
              <a:rPr lang="en-US" sz="1800" dirty="0">
                <a:solidFill>
                  <a:srgbClr val="BFBFBF"/>
                </a:solidFill>
              </a:rPr>
              <a:t>Trade Diversion</a:t>
            </a:r>
          </a:p>
          <a:p>
            <a:pPr lvl="1">
              <a:lnSpc>
                <a:spcPct val="80000"/>
              </a:lnSpc>
            </a:pPr>
            <a:r>
              <a:rPr lang="en-US" sz="2000" dirty="0">
                <a:solidFill>
                  <a:srgbClr val="BFBFBF"/>
                </a:solidFill>
              </a:rPr>
              <a:t>Market Diagram Illustration</a:t>
            </a:r>
          </a:p>
          <a:p>
            <a:pPr>
              <a:lnSpc>
                <a:spcPct val="80000"/>
              </a:lnSpc>
            </a:pPr>
            <a:r>
              <a:rPr lang="en-US" sz="2400" dirty="0">
                <a:solidFill>
                  <a:srgbClr val="BFBFBF"/>
                </a:solidFill>
              </a:rPr>
              <a:t>NAFTA</a:t>
            </a:r>
          </a:p>
          <a:p>
            <a:pPr lvl="1">
              <a:lnSpc>
                <a:spcPct val="80000"/>
              </a:lnSpc>
            </a:pPr>
            <a:r>
              <a:rPr lang="en-US" sz="2000" dirty="0">
                <a:solidFill>
                  <a:srgbClr val="BFBFBF"/>
                </a:solidFill>
              </a:rPr>
              <a:t>History</a:t>
            </a:r>
          </a:p>
          <a:p>
            <a:pPr lvl="1">
              <a:lnSpc>
                <a:spcPct val="80000"/>
              </a:lnSpc>
            </a:pPr>
            <a:r>
              <a:rPr lang="en-US" sz="2000" dirty="0">
                <a:solidFill>
                  <a:srgbClr val="BFBFBF"/>
                </a:solidFill>
              </a:rPr>
              <a:t>Analysis</a:t>
            </a:r>
          </a:p>
          <a:p>
            <a:pPr lvl="1">
              <a:lnSpc>
                <a:spcPct val="80000"/>
              </a:lnSpc>
            </a:pPr>
            <a:r>
              <a:rPr lang="en-US" sz="2000" dirty="0">
                <a:solidFill>
                  <a:srgbClr val="BFBFBF"/>
                </a:solidFill>
              </a:rPr>
              <a:t>What Happened?</a:t>
            </a:r>
          </a:p>
          <a:p>
            <a:pPr>
              <a:lnSpc>
                <a:spcPct val="80000"/>
              </a:lnSpc>
            </a:pPr>
            <a:r>
              <a:rPr lang="en-US" sz="2400" dirty="0"/>
              <a:t>NAFTA Renegotiation and USMCA</a:t>
            </a:r>
          </a:p>
        </p:txBody>
      </p:sp>
      <p:sp>
        <p:nvSpPr>
          <p:cNvPr id="6" name="Rectangle 5"/>
          <p:cNvSpPr/>
          <p:nvPr/>
        </p:nvSpPr>
        <p:spPr>
          <a:xfrm>
            <a:off x="0" y="0"/>
            <a:ext cx="9144000" cy="6858000"/>
          </a:xfrm>
          <a:prstGeom prst="rect">
            <a:avLst/>
          </a:prstGeom>
          <a:noFill/>
          <a:ln w="3810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6857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88</a:t>
            </a:fld>
            <a:endParaRPr lang="en-US"/>
          </a:p>
        </p:txBody>
      </p:sp>
      <p:sp>
        <p:nvSpPr>
          <p:cNvPr id="6" name="Content Placeholder 2"/>
          <p:cNvSpPr>
            <a:spLocks noGrp="1"/>
          </p:cNvSpPr>
          <p:nvPr>
            <p:ph idx="1"/>
          </p:nvPr>
        </p:nvSpPr>
        <p:spPr>
          <a:xfrm>
            <a:off x="767771" y="1311866"/>
            <a:ext cx="7282543" cy="5546134"/>
          </a:xfrm>
        </p:spPr>
        <p:txBody>
          <a:bodyPr/>
          <a:lstStyle/>
          <a:p>
            <a:r>
              <a:rPr lang="en-US" sz="2400" dirty="0"/>
              <a:t>Trade imbalances:  Trump wants deficits to fall</a:t>
            </a:r>
          </a:p>
          <a:p>
            <a:r>
              <a:rPr lang="en-US" sz="2400" dirty="0"/>
              <a:t>Rules of origin:  tighten them</a:t>
            </a:r>
          </a:p>
          <a:p>
            <a:r>
              <a:rPr lang="en-US" sz="2400" dirty="0"/>
              <a:t>Dispute mechanisms:  keep or remove</a:t>
            </a:r>
          </a:p>
          <a:p>
            <a:pPr lvl="1"/>
            <a:r>
              <a:rPr lang="en-US" sz="2000" dirty="0"/>
              <a:t>Chapter 11:  Investor-State Dispute Settlement (ISDS)</a:t>
            </a:r>
          </a:p>
          <a:p>
            <a:pPr lvl="1"/>
            <a:r>
              <a:rPr lang="en-US" sz="2000" dirty="0"/>
              <a:t>Chapter 19:  Dumping and CVD</a:t>
            </a:r>
          </a:p>
          <a:p>
            <a:r>
              <a:rPr lang="en-US" sz="2400" dirty="0"/>
              <a:t>Dairy and poultry (Canada’s policies)</a:t>
            </a:r>
          </a:p>
          <a:p>
            <a:r>
              <a:rPr lang="en-US" sz="2400" dirty="0"/>
              <a:t>Sunset clause</a:t>
            </a:r>
          </a:p>
          <a:p>
            <a:r>
              <a:rPr lang="en-US" sz="2400" dirty="0"/>
              <a:t>New issues (digital trade, state-owned enterprises, labor standards)</a:t>
            </a:r>
          </a:p>
          <a:p>
            <a:endParaRPr lang="en-US" sz="2400" dirty="0"/>
          </a:p>
          <a:p>
            <a:pPr lvl="2"/>
            <a:endParaRPr lang="en-US" sz="1800" u="sng" dirty="0"/>
          </a:p>
          <a:p>
            <a:pPr lvl="1"/>
            <a:endParaRPr lang="en-US" sz="2000" dirty="0"/>
          </a:p>
        </p:txBody>
      </p:sp>
      <p:sp>
        <p:nvSpPr>
          <p:cNvPr id="8" name="Rectangle 2">
            <a:extLst>
              <a:ext uri="{FF2B5EF4-FFF2-40B4-BE49-F238E27FC236}">
                <a16:creationId xmlns:a16="http://schemas.microsoft.com/office/drawing/2014/main" id="{34D45A2F-882F-F248-804C-77243455AEFF}"/>
              </a:ext>
            </a:extLst>
          </p:cNvPr>
          <p:cNvSpPr>
            <a:spLocks noGrp="1" noChangeArrowheads="1"/>
          </p:cNvSpPr>
          <p:nvPr>
            <p:ph type="title"/>
          </p:nvPr>
        </p:nvSpPr>
        <p:spPr>
          <a:xfrm>
            <a:off x="457200" y="274638"/>
            <a:ext cx="8229600" cy="1143000"/>
          </a:xfrm>
        </p:spPr>
        <p:txBody>
          <a:bodyPr/>
          <a:lstStyle/>
          <a:p>
            <a:r>
              <a:rPr lang="en-US" dirty="0"/>
              <a:t>NAFTA Renegotiation Issues</a:t>
            </a:r>
          </a:p>
        </p:txBody>
      </p:sp>
      <p:sp>
        <p:nvSpPr>
          <p:cNvPr id="2" name="Footer Placeholder 1">
            <a:extLst>
              <a:ext uri="{FF2B5EF4-FFF2-40B4-BE49-F238E27FC236}">
                <a16:creationId xmlns:a16="http://schemas.microsoft.com/office/drawing/2014/main" id="{4F0F91BE-C5E8-1749-A2C6-643E01F45E70}"/>
              </a:ext>
            </a:extLst>
          </p:cNvPr>
          <p:cNvSpPr>
            <a:spLocks noGrp="1"/>
          </p:cNvSpPr>
          <p:nvPr>
            <p:ph type="ftr" sz="quarter" idx="11"/>
          </p:nvPr>
        </p:nvSpPr>
        <p:spPr/>
        <p:txBody>
          <a:bodyPr/>
          <a:lstStyle/>
          <a:p>
            <a:r>
              <a:rPr lang="en-US"/>
              <a:t>Econ 340, Deardorff, Lecture 18: PTAs</a:t>
            </a:r>
          </a:p>
        </p:txBody>
      </p:sp>
    </p:spTree>
    <p:extLst>
      <p:ext uri="{BB962C8B-B14F-4D97-AF65-F5344CB8AC3E}">
        <p14:creationId xmlns:p14="http://schemas.microsoft.com/office/powerpoint/2010/main" val="24103569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Which of the following is </a:t>
            </a:r>
            <a:r>
              <a:rPr lang="en-US" sz="2800" u="sng" dirty="0"/>
              <a:t>not</a:t>
            </a:r>
            <a:r>
              <a:rPr lang="en-US" sz="2800" dirty="0"/>
              <a:t> being asked for by the US in the NAFTA renegotiation?</a:t>
            </a:r>
          </a:p>
          <a:p>
            <a:pPr marL="971550" lvl="1" indent="-514350">
              <a:buFont typeface="+mj-lt"/>
              <a:buAutoNum type="alphaLcParenR"/>
            </a:pPr>
            <a:r>
              <a:rPr lang="en-US" sz="2400" dirty="0"/>
              <a:t>That Mexico reduce its trade surplus with the US</a:t>
            </a:r>
          </a:p>
          <a:p>
            <a:pPr marL="971550" lvl="1" indent="-514350">
              <a:buFont typeface="+mj-lt"/>
              <a:buAutoNum type="alphaLcParenR"/>
            </a:pPr>
            <a:r>
              <a:rPr lang="en-US" sz="2400" dirty="0"/>
              <a:t>That Mexico pay for a wall between the US and Mexico</a:t>
            </a:r>
          </a:p>
          <a:p>
            <a:pPr marL="971550" lvl="1" indent="-514350">
              <a:buFont typeface="+mj-lt"/>
              <a:buAutoNum type="alphaLcParenR"/>
            </a:pPr>
            <a:r>
              <a:rPr lang="en-US" sz="2400" dirty="0"/>
              <a:t>That Canada reduce its tariff on imported dairy</a:t>
            </a:r>
          </a:p>
          <a:p>
            <a:pPr marL="971550" lvl="1" indent="-514350">
              <a:buFont typeface="+mj-lt"/>
              <a:buAutoNum type="alphaLcParenR"/>
            </a:pPr>
            <a:r>
              <a:rPr lang="en-US" sz="2400" dirty="0"/>
              <a:t>That any agreement have a “sunset clause”</a:t>
            </a:r>
          </a:p>
          <a:p>
            <a:pPr marL="971550" lvl="1" indent="-514350">
              <a:buFont typeface="+mj-lt"/>
              <a:buAutoNum type="alphaLcParenR"/>
            </a:pPr>
            <a:r>
              <a:rPr lang="en-US" sz="2400" dirty="0"/>
              <a:t>That more North American content be required for cars to be imported tariff-free into the US</a:t>
            </a:r>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19330" y="2538046"/>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02FFC271-2866-9B41-9B3D-166A4D79907E}"/>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53EBADCE-7B30-FC4A-B4E0-1B6001404241}"/>
              </a:ext>
            </a:extLst>
          </p:cNvPr>
          <p:cNvSpPr>
            <a:spLocks noGrp="1"/>
          </p:cNvSpPr>
          <p:nvPr>
            <p:ph type="sldNum" sz="quarter" idx="12"/>
          </p:nvPr>
        </p:nvSpPr>
        <p:spPr/>
        <p:txBody>
          <a:bodyPr/>
          <a:lstStyle/>
          <a:p>
            <a:fld id="{04FBE729-68BC-124E-93D5-51325DCE5D15}" type="slidenum">
              <a:rPr lang="en-US" smtClean="0"/>
              <a:pPr/>
              <a:t>89</a:t>
            </a:fld>
            <a:endParaRPr lang="en-US"/>
          </a:p>
        </p:txBody>
      </p:sp>
    </p:spTree>
    <p:extLst>
      <p:ext uri="{BB962C8B-B14F-4D97-AF65-F5344CB8AC3E}">
        <p14:creationId xmlns:p14="http://schemas.microsoft.com/office/powerpoint/2010/main" val="193175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CABE-61B7-C14E-8260-A3AC341E3A8A}"/>
              </a:ext>
            </a:extLst>
          </p:cNvPr>
          <p:cNvSpPr>
            <a:spLocks noGrp="1"/>
          </p:cNvSpPr>
          <p:nvPr>
            <p:ph type="title"/>
          </p:nvPr>
        </p:nvSpPr>
        <p:spPr/>
        <p:txBody>
          <a:bodyPr/>
          <a:lstStyle/>
          <a:p>
            <a:r>
              <a:rPr lang="en-US" dirty="0"/>
              <a:t>News:  Nov 11-17</a:t>
            </a:r>
          </a:p>
        </p:txBody>
      </p:sp>
      <p:sp>
        <p:nvSpPr>
          <p:cNvPr id="3" name="Content Placeholder 2">
            <a:extLst>
              <a:ext uri="{FF2B5EF4-FFF2-40B4-BE49-F238E27FC236}">
                <a16:creationId xmlns:a16="http://schemas.microsoft.com/office/drawing/2014/main" id="{CE4DFE9C-2833-6B4E-BE3E-742D1C68AE8D}"/>
              </a:ext>
            </a:extLst>
          </p:cNvPr>
          <p:cNvSpPr>
            <a:spLocks noGrp="1"/>
          </p:cNvSpPr>
          <p:nvPr>
            <p:ph idx="1"/>
          </p:nvPr>
        </p:nvSpPr>
        <p:spPr/>
        <p:txBody>
          <a:bodyPr/>
          <a:lstStyle/>
          <a:p>
            <a:r>
              <a:rPr lang="en-US" sz="2000" dirty="0"/>
              <a:t>Trade war effects</a:t>
            </a:r>
          </a:p>
          <a:p>
            <a:pPr lvl="1"/>
            <a:r>
              <a:rPr lang="en-US" sz="2000" dirty="0"/>
              <a:t>Stock market prices world-wide have done worse for sectors most exposed to the trade war: cars, metals, technology, and telecoms. </a:t>
            </a:r>
          </a:p>
          <a:p>
            <a:pPr lvl="1"/>
            <a:r>
              <a:rPr lang="en-US" sz="2000" dirty="0"/>
              <a:t>US manufacturing has been hurt more than China's manufacturing. This is seen in the decline in the last year of the PMI (Purchasing Managers Index) in the US, while China's PMI has remained steady. </a:t>
            </a:r>
          </a:p>
          <a:p>
            <a:pPr lvl="1"/>
            <a:r>
              <a:rPr lang="en-US" sz="2000" dirty="0"/>
              <a:t>Particular markets have been disrupted. Most recently reported were: lobsters and bourbon. US lobster exports to China have been "hammered" by China's 25% tariff (but many lobsters now reach China through Canada). Kentucky bourbon has been hit by the EU's 25% tariff in retaliation for US tariffs on steel and aluminum. </a:t>
            </a:r>
          </a:p>
          <a:p>
            <a:endParaRPr lang="en-US" dirty="0"/>
          </a:p>
        </p:txBody>
      </p:sp>
      <p:sp>
        <p:nvSpPr>
          <p:cNvPr id="4" name="Footer Placeholder 3">
            <a:extLst>
              <a:ext uri="{FF2B5EF4-FFF2-40B4-BE49-F238E27FC236}">
                <a16:creationId xmlns:a16="http://schemas.microsoft.com/office/drawing/2014/main" id="{6DEC692E-8CCB-1542-8D13-077460554AD6}"/>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26769515-B229-E54E-A009-1AAC59F4A570}"/>
              </a:ext>
            </a:extLst>
          </p:cNvPr>
          <p:cNvSpPr>
            <a:spLocks noGrp="1"/>
          </p:cNvSpPr>
          <p:nvPr>
            <p:ph type="sldNum" sz="quarter" idx="12"/>
          </p:nvPr>
        </p:nvSpPr>
        <p:spPr/>
        <p:txBody>
          <a:bodyPr/>
          <a:lstStyle/>
          <a:p>
            <a:fld id="{04FBE729-68BC-124E-93D5-51325DCE5D15}" type="slidenum">
              <a:rPr lang="en-US" smtClean="0"/>
              <a:pPr/>
              <a:t>9</a:t>
            </a:fld>
            <a:endParaRPr lang="en-US"/>
          </a:p>
        </p:txBody>
      </p:sp>
    </p:spTree>
    <p:extLst>
      <p:ext uri="{BB962C8B-B14F-4D97-AF65-F5344CB8AC3E}">
        <p14:creationId xmlns:p14="http://schemas.microsoft.com/office/powerpoint/2010/main" val="81512253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Clicker Question</a:t>
            </a:r>
          </a:p>
        </p:txBody>
      </p:sp>
      <p:sp>
        <p:nvSpPr>
          <p:cNvPr id="3" name="Content Placeholder 2"/>
          <p:cNvSpPr>
            <a:spLocks noGrp="1"/>
          </p:cNvSpPr>
          <p:nvPr>
            <p:ph idx="1"/>
          </p:nvPr>
        </p:nvSpPr>
        <p:spPr>
          <a:xfrm>
            <a:off x="457200" y="1219200"/>
            <a:ext cx="8229600" cy="4572000"/>
          </a:xfrm>
        </p:spPr>
        <p:txBody>
          <a:bodyPr/>
          <a:lstStyle/>
          <a:p>
            <a:pPr marL="0" indent="0">
              <a:buNone/>
            </a:pPr>
            <a:r>
              <a:rPr lang="en-US" sz="2800" dirty="0"/>
              <a:t>Why did the NAFTA not require free trade within North America in energy? (This is from the Schultz and </a:t>
            </a:r>
            <a:r>
              <a:rPr lang="en-US" sz="2800" dirty="0" err="1"/>
              <a:t>Aspe</a:t>
            </a:r>
            <a:r>
              <a:rPr lang="en-US" sz="2800" dirty="0"/>
              <a:t> reading</a:t>
            </a:r>
            <a:r>
              <a:rPr lang="en-US" sz="2400" dirty="0"/>
              <a:t>, </a:t>
            </a:r>
            <a:r>
              <a:rPr lang="en-US" sz="2800" dirty="0"/>
              <a:t>not lecture)</a:t>
            </a:r>
          </a:p>
          <a:p>
            <a:pPr marL="971550" lvl="1" indent="-514350">
              <a:buFont typeface="+mj-lt"/>
              <a:buAutoNum type="alphaLcParenR"/>
            </a:pPr>
            <a:r>
              <a:rPr lang="en-US" sz="2400" dirty="0"/>
              <a:t>Because the NAFTA countries did not then produce energy products</a:t>
            </a:r>
          </a:p>
          <a:p>
            <a:pPr marL="971550" lvl="1" indent="-514350">
              <a:buFont typeface="+mj-lt"/>
              <a:buAutoNum type="alphaLcParenR"/>
            </a:pPr>
            <a:r>
              <a:rPr lang="en-US" sz="2400" dirty="0"/>
              <a:t>Because Ross Perot, an oil company executive, would have objected.</a:t>
            </a:r>
            <a:endParaRPr lang="en-US" sz="1600" dirty="0"/>
          </a:p>
          <a:p>
            <a:pPr marL="971550" lvl="1" indent="-514350">
              <a:buFont typeface="+mj-lt"/>
              <a:buAutoNum type="alphaLcParenR"/>
            </a:pPr>
            <a:r>
              <a:rPr lang="en-US" sz="2400" dirty="0"/>
              <a:t>Because the oil sector in Mexico at that time was state owned.</a:t>
            </a:r>
            <a:endParaRPr lang="en-US" sz="1600" dirty="0"/>
          </a:p>
          <a:p>
            <a:pPr marL="971550" lvl="1" indent="-514350">
              <a:buFont typeface="+mj-lt"/>
              <a:buAutoNum type="alphaLcParenR"/>
            </a:pPr>
            <a:r>
              <a:rPr lang="en-US" sz="2400" dirty="0"/>
              <a:t>Because that would have violated the rules of the GATT.</a:t>
            </a:r>
            <a:endParaRPr lang="en-US" sz="1600" dirty="0"/>
          </a:p>
          <a:p>
            <a:pPr marL="971550" lvl="1" indent="-514350">
              <a:buFont typeface="+mj-lt"/>
              <a:buAutoNum type="alphaLcParenR"/>
            </a:pPr>
            <a:r>
              <a:rPr lang="en-US" sz="2400" dirty="0"/>
              <a:t>Because Republicans owned the US oil companies.</a:t>
            </a:r>
            <a:endParaRPr lang="en-US" sz="1600" dirty="0"/>
          </a:p>
          <a:p>
            <a:pPr marL="971550" lvl="1" indent="-514350">
              <a:buFont typeface="+mj-lt"/>
              <a:buAutoNum type="alphaLcParenR"/>
            </a:pPr>
            <a:endParaRPr lang="en-US" sz="2400" dirty="0"/>
          </a:p>
          <a:p>
            <a:pPr marL="971550" lvl="1" indent="-514350">
              <a:buFont typeface="+mj-lt"/>
              <a:buAutoNum type="alphaLcParenR"/>
            </a:pPr>
            <a:endParaRPr lang="en-US" sz="2400" dirty="0"/>
          </a:p>
        </p:txBody>
      </p:sp>
      <p:sp>
        <p:nvSpPr>
          <p:cNvPr id="6" name="TextBox 5"/>
          <p:cNvSpPr txBox="1"/>
          <p:nvPr/>
        </p:nvSpPr>
        <p:spPr>
          <a:xfrm>
            <a:off x="505262" y="4155831"/>
            <a:ext cx="609600" cy="523220"/>
          </a:xfrm>
          <a:prstGeom prst="rect">
            <a:avLst/>
          </a:prstGeom>
          <a:noFill/>
        </p:spPr>
        <p:txBody>
          <a:bodyPr wrap="square" rtlCol="0">
            <a:spAutoFit/>
          </a:bodyPr>
          <a:lstStyle/>
          <a:p>
            <a:r>
              <a:rPr lang="en-US" sz="2800" dirty="0">
                <a:solidFill>
                  <a:srgbClr val="00B050"/>
                </a:solidFill>
              </a:rPr>
              <a:t>✓</a:t>
            </a:r>
          </a:p>
        </p:txBody>
      </p:sp>
      <p:sp>
        <p:nvSpPr>
          <p:cNvPr id="7" name="Rectangle 6"/>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6FFB9D6-C9A8-584D-A07A-66993DB215F8}"/>
              </a:ext>
            </a:extLst>
          </p:cNvPr>
          <p:cNvSpPr>
            <a:spLocks noGrp="1"/>
          </p:cNvSpPr>
          <p:nvPr>
            <p:ph type="ftr" sz="quarter" idx="11"/>
          </p:nvPr>
        </p:nvSpPr>
        <p:spPr/>
        <p:txBody>
          <a:bodyPr/>
          <a:lstStyle/>
          <a:p>
            <a:r>
              <a:rPr lang="en-US"/>
              <a:t>Econ 340, Deardorff, Lecture 18: PTAs</a:t>
            </a:r>
          </a:p>
        </p:txBody>
      </p:sp>
      <p:sp>
        <p:nvSpPr>
          <p:cNvPr id="5" name="Slide Number Placeholder 4">
            <a:extLst>
              <a:ext uri="{FF2B5EF4-FFF2-40B4-BE49-F238E27FC236}">
                <a16:creationId xmlns:a16="http://schemas.microsoft.com/office/drawing/2014/main" id="{64168DA9-1D26-044D-A65A-30F5CCE3ACA3}"/>
              </a:ext>
            </a:extLst>
          </p:cNvPr>
          <p:cNvSpPr>
            <a:spLocks noGrp="1"/>
          </p:cNvSpPr>
          <p:nvPr>
            <p:ph type="sldNum" sz="quarter" idx="12"/>
          </p:nvPr>
        </p:nvSpPr>
        <p:spPr/>
        <p:txBody>
          <a:bodyPr/>
          <a:lstStyle/>
          <a:p>
            <a:fld id="{04FBE729-68BC-124E-93D5-51325DCE5D15}" type="slidenum">
              <a:rPr lang="en-US" smtClean="0"/>
              <a:pPr/>
              <a:t>90</a:t>
            </a:fld>
            <a:endParaRPr lang="en-US"/>
          </a:p>
        </p:txBody>
      </p:sp>
    </p:spTree>
    <p:extLst>
      <p:ext uri="{BB962C8B-B14F-4D97-AF65-F5344CB8AC3E}">
        <p14:creationId xmlns:p14="http://schemas.microsoft.com/office/powerpoint/2010/main" val="238100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934DB79-9026-674A-8CB3-9EAE7ABF02E6}" type="slidenum">
              <a:rPr lang="en-US" smtClean="0"/>
              <a:pPr/>
              <a:t>91</a:t>
            </a:fld>
            <a:endParaRPr lang="en-US"/>
          </a:p>
        </p:txBody>
      </p:sp>
      <p:sp>
        <p:nvSpPr>
          <p:cNvPr id="5" name="Content Placeholder 2"/>
          <p:cNvSpPr>
            <a:spLocks noGrp="1"/>
          </p:cNvSpPr>
          <p:nvPr>
            <p:ph idx="1"/>
          </p:nvPr>
        </p:nvSpPr>
        <p:spPr>
          <a:xfrm>
            <a:off x="861290" y="1347355"/>
            <a:ext cx="7282543" cy="4525963"/>
          </a:xfrm>
        </p:spPr>
        <p:txBody>
          <a:bodyPr/>
          <a:lstStyle/>
          <a:p>
            <a:r>
              <a:rPr lang="en-US" dirty="0"/>
              <a:t>Outcome of the Renegotiation</a:t>
            </a:r>
          </a:p>
          <a:p>
            <a:pPr lvl="1"/>
            <a:r>
              <a:rPr lang="en-US" dirty="0">
                <a:ea typeface="ＭＳ Ｐゴシック" pitchFamily="-109" charset="-128"/>
                <a:cs typeface="ＭＳ Ｐゴシック" pitchFamily="-109" charset="-128"/>
              </a:rPr>
              <a:t>May 18, 2017: </a:t>
            </a:r>
            <a:r>
              <a:rPr lang="en-US" dirty="0"/>
              <a:t>Renegotiation began</a:t>
            </a:r>
          </a:p>
          <a:p>
            <a:pPr lvl="1"/>
            <a:r>
              <a:rPr lang="en-US" dirty="0">
                <a:ea typeface="ＭＳ Ｐゴシック" pitchFamily="-109" charset="-128"/>
                <a:cs typeface="ＭＳ Ｐゴシック" pitchFamily="-109" charset="-128"/>
              </a:rPr>
              <a:t>Aug 27, 2018:  Agreement reached between US and Mexico</a:t>
            </a:r>
          </a:p>
          <a:p>
            <a:pPr lvl="1"/>
            <a:r>
              <a:rPr lang="en-US" dirty="0">
                <a:ea typeface="ＭＳ Ｐゴシック" pitchFamily="-109" charset="-128"/>
                <a:cs typeface="ＭＳ Ｐゴシック" pitchFamily="-109" charset="-128"/>
              </a:rPr>
              <a:t>Sep 30, 2018:  Agreement reached with Canada to join USMCA</a:t>
            </a:r>
          </a:p>
          <a:p>
            <a:r>
              <a:rPr lang="en-US" dirty="0">
                <a:ea typeface="ＭＳ Ｐゴシック" pitchFamily="-109" charset="-128"/>
                <a:cs typeface="ＭＳ Ｐゴシック" pitchFamily="-109" charset="-128"/>
              </a:rPr>
              <a:t>USMCA = U.S.-Mexico-Canada (Trade) Agreement</a:t>
            </a:r>
          </a:p>
        </p:txBody>
      </p:sp>
      <p:sp>
        <p:nvSpPr>
          <p:cNvPr id="7" name="Rectangle 2">
            <a:extLst>
              <a:ext uri="{FF2B5EF4-FFF2-40B4-BE49-F238E27FC236}">
                <a16:creationId xmlns:a16="http://schemas.microsoft.com/office/drawing/2014/main" id="{AF5BA1C0-AA5F-E048-9765-752323108642}"/>
              </a:ext>
            </a:extLst>
          </p:cNvPr>
          <p:cNvSpPr>
            <a:spLocks noGrp="1" noChangeArrowheads="1"/>
          </p:cNvSpPr>
          <p:nvPr>
            <p:ph type="title"/>
          </p:nvPr>
        </p:nvSpPr>
        <p:spPr>
          <a:xfrm>
            <a:off x="457200" y="274638"/>
            <a:ext cx="8229600" cy="1143000"/>
          </a:xfrm>
        </p:spPr>
        <p:txBody>
          <a:bodyPr/>
          <a:lstStyle/>
          <a:p>
            <a:r>
              <a:rPr lang="en-US" dirty="0"/>
              <a:t>USMCA</a:t>
            </a:r>
          </a:p>
        </p:txBody>
      </p:sp>
      <p:sp>
        <p:nvSpPr>
          <p:cNvPr id="2" name="Footer Placeholder 1">
            <a:extLst>
              <a:ext uri="{FF2B5EF4-FFF2-40B4-BE49-F238E27FC236}">
                <a16:creationId xmlns:a16="http://schemas.microsoft.com/office/drawing/2014/main" id="{820B8811-0288-C34D-9585-BB0D4E33B8AD}"/>
              </a:ext>
            </a:extLst>
          </p:cNvPr>
          <p:cNvSpPr>
            <a:spLocks noGrp="1"/>
          </p:cNvSpPr>
          <p:nvPr>
            <p:ph type="ftr" sz="quarter" idx="11"/>
          </p:nvPr>
        </p:nvSpPr>
        <p:spPr/>
        <p:txBody>
          <a:bodyPr/>
          <a:lstStyle/>
          <a:p>
            <a:r>
              <a:rPr lang="en-US"/>
              <a:t>Econ 340, Deardorff, Lecture 18: PTAs</a:t>
            </a:r>
          </a:p>
        </p:txBody>
      </p:sp>
    </p:spTree>
    <p:extLst>
      <p:ext uri="{BB962C8B-B14F-4D97-AF65-F5344CB8AC3E}">
        <p14:creationId xmlns:p14="http://schemas.microsoft.com/office/powerpoint/2010/main" val="30426282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USMCA</a:t>
            </a:r>
          </a:p>
        </p:txBody>
      </p:sp>
      <p:sp>
        <p:nvSpPr>
          <p:cNvPr id="3" name="Content Placeholder 2"/>
          <p:cNvSpPr>
            <a:spLocks noGrp="1"/>
          </p:cNvSpPr>
          <p:nvPr>
            <p:ph idx="1"/>
          </p:nvPr>
        </p:nvSpPr>
        <p:spPr>
          <a:xfrm>
            <a:off x="457199" y="1600200"/>
            <a:ext cx="7282543" cy="4525963"/>
          </a:xfrm>
        </p:spPr>
        <p:txBody>
          <a:bodyPr/>
          <a:lstStyle/>
          <a:p>
            <a:r>
              <a:rPr lang="en-US" dirty="0"/>
              <a:t>Features of USMCA</a:t>
            </a:r>
          </a:p>
          <a:p>
            <a:pPr lvl="1"/>
            <a:r>
              <a:rPr lang="en-US" dirty="0">
                <a:ea typeface="ＭＳ Ｐゴシック" pitchFamily="-109" charset="-128"/>
                <a:cs typeface="ＭＳ Ｐゴシック" pitchFamily="-109" charset="-128"/>
              </a:rPr>
              <a:t>Auto rules of origin</a:t>
            </a:r>
          </a:p>
          <a:p>
            <a:pPr lvl="2"/>
            <a:r>
              <a:rPr lang="en-US" dirty="0">
                <a:ea typeface="ＭＳ Ｐゴシック" pitchFamily="-109" charset="-128"/>
                <a:cs typeface="ＭＳ Ｐゴシック" pitchFamily="-109" charset="-128"/>
              </a:rPr>
              <a:t>Required North American content raised from 62.5% to 75%</a:t>
            </a:r>
          </a:p>
          <a:p>
            <a:pPr lvl="2"/>
            <a:r>
              <a:rPr lang="en-US" dirty="0">
                <a:ea typeface="ＭＳ Ｐゴシック" pitchFamily="-109" charset="-128"/>
                <a:cs typeface="ＭＳ Ｐゴシック" pitchFamily="-109" charset="-128"/>
              </a:rPr>
              <a:t>40-45% content must be from labor paid $16/</a:t>
            </a:r>
            <a:r>
              <a:rPr lang="en-US" dirty="0" err="1">
                <a:ea typeface="ＭＳ Ｐゴシック" pitchFamily="-109" charset="-128"/>
                <a:cs typeface="ＭＳ Ｐゴシック" pitchFamily="-109" charset="-128"/>
              </a:rPr>
              <a:t>hr</a:t>
            </a:r>
            <a:r>
              <a:rPr lang="en-US" dirty="0">
                <a:ea typeface="ＭＳ Ｐゴシック" pitchFamily="-109" charset="-128"/>
                <a:cs typeface="ＭＳ Ｐゴシック" pitchFamily="-109" charset="-128"/>
              </a:rPr>
              <a:t> or more (but does not rise with inflation)</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Econ 340, Deardorff, Lecture 18: PTAs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92</a:t>
            </a:fld>
            <a:endParaRPr lang="en-US"/>
          </a:p>
        </p:txBody>
      </p:sp>
    </p:spTree>
    <p:extLst>
      <p:ext uri="{BB962C8B-B14F-4D97-AF65-F5344CB8AC3E}">
        <p14:creationId xmlns:p14="http://schemas.microsoft.com/office/powerpoint/2010/main" val="33437428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USMCA</a:t>
            </a:r>
          </a:p>
        </p:txBody>
      </p:sp>
      <p:sp>
        <p:nvSpPr>
          <p:cNvPr id="3" name="Content Placeholder 2"/>
          <p:cNvSpPr>
            <a:spLocks noGrp="1"/>
          </p:cNvSpPr>
          <p:nvPr>
            <p:ph idx="1"/>
          </p:nvPr>
        </p:nvSpPr>
        <p:spPr>
          <a:xfrm>
            <a:off x="457199" y="1600200"/>
            <a:ext cx="7282543" cy="4525963"/>
          </a:xfrm>
        </p:spPr>
        <p:txBody>
          <a:bodyPr/>
          <a:lstStyle/>
          <a:p>
            <a:r>
              <a:rPr lang="en-US" dirty="0"/>
              <a:t>Features of USMCA</a:t>
            </a:r>
          </a:p>
          <a:p>
            <a:pPr lvl="1"/>
            <a:r>
              <a:rPr lang="en-US" dirty="0">
                <a:ea typeface="ＭＳ Ｐゴシック" pitchFamily="-109" charset="-128"/>
                <a:cs typeface="ＭＳ Ｐゴシック" pitchFamily="-109" charset="-128"/>
              </a:rPr>
              <a:t>New rules (similar to TPP) on</a:t>
            </a:r>
          </a:p>
          <a:p>
            <a:pPr lvl="2"/>
            <a:r>
              <a:rPr lang="en-US" dirty="0">
                <a:ea typeface="ＭＳ Ｐゴシック" pitchFamily="-109" charset="-128"/>
                <a:cs typeface="ＭＳ Ｐゴシック" pitchFamily="-109" charset="-128"/>
              </a:rPr>
              <a:t>Intellectual property</a:t>
            </a:r>
          </a:p>
          <a:p>
            <a:pPr lvl="2"/>
            <a:r>
              <a:rPr lang="en-US" dirty="0">
                <a:ea typeface="ＭＳ Ｐゴシック" pitchFamily="-109" charset="-128"/>
                <a:cs typeface="ＭＳ Ｐゴシック" pitchFamily="-109" charset="-128"/>
              </a:rPr>
              <a:t>Environment</a:t>
            </a:r>
          </a:p>
          <a:p>
            <a:pPr lvl="2"/>
            <a:r>
              <a:rPr lang="en-US" dirty="0">
                <a:ea typeface="ＭＳ Ｐゴシック" pitchFamily="-109" charset="-128"/>
                <a:cs typeface="ＭＳ Ｐゴシック" pitchFamily="-109" charset="-128"/>
              </a:rPr>
              <a:t>Labor </a:t>
            </a:r>
          </a:p>
          <a:p>
            <a:pPr lvl="2"/>
            <a:r>
              <a:rPr lang="en-US" dirty="0">
                <a:ea typeface="ＭＳ Ｐゴシック" pitchFamily="-109" charset="-128"/>
                <a:cs typeface="ＭＳ Ｐゴシック" pitchFamily="-109" charset="-128"/>
              </a:rPr>
              <a:t>Financial services</a:t>
            </a:r>
          </a:p>
          <a:p>
            <a:pPr lvl="2"/>
            <a:r>
              <a:rPr lang="en-US" dirty="0">
                <a:ea typeface="ＭＳ Ｐゴシック" pitchFamily="-109" charset="-128"/>
                <a:cs typeface="ＭＳ Ｐゴシック" pitchFamily="-109" charset="-128"/>
              </a:rPr>
              <a:t>Digital trade</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Econ 340, Deardorff, Lecture 18: PTAs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93</a:t>
            </a:fld>
            <a:endParaRPr lang="en-US"/>
          </a:p>
        </p:txBody>
      </p:sp>
    </p:spTree>
    <p:extLst>
      <p:ext uri="{BB962C8B-B14F-4D97-AF65-F5344CB8AC3E}">
        <p14:creationId xmlns:p14="http://schemas.microsoft.com/office/powerpoint/2010/main" val="9491919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USMCA</a:t>
            </a:r>
          </a:p>
        </p:txBody>
      </p:sp>
      <p:sp>
        <p:nvSpPr>
          <p:cNvPr id="3" name="Content Placeholder 2"/>
          <p:cNvSpPr>
            <a:spLocks noGrp="1"/>
          </p:cNvSpPr>
          <p:nvPr>
            <p:ph idx="1"/>
          </p:nvPr>
        </p:nvSpPr>
        <p:spPr>
          <a:xfrm>
            <a:off x="457199" y="1600200"/>
            <a:ext cx="7282543" cy="4525963"/>
          </a:xfrm>
        </p:spPr>
        <p:txBody>
          <a:bodyPr/>
          <a:lstStyle/>
          <a:p>
            <a:r>
              <a:rPr lang="en-US" dirty="0"/>
              <a:t>Features of USMCA</a:t>
            </a:r>
          </a:p>
          <a:p>
            <a:pPr lvl="1"/>
            <a:r>
              <a:rPr lang="en-US" dirty="0">
                <a:ea typeface="ＭＳ Ｐゴシック" pitchFamily="-109" charset="-128"/>
                <a:cs typeface="ＭＳ Ｐゴシック" pitchFamily="-109" charset="-128"/>
              </a:rPr>
              <a:t>Sunset clause?  Not exactly</a:t>
            </a:r>
          </a:p>
          <a:p>
            <a:pPr lvl="2"/>
            <a:r>
              <a:rPr lang="en-US" dirty="0">
                <a:ea typeface="ＭＳ Ｐゴシック" pitchFamily="-109" charset="-128"/>
                <a:cs typeface="ＭＳ Ｐゴシック" pitchFamily="-109" charset="-128"/>
              </a:rPr>
              <a:t>Revisit deal after 6 years</a:t>
            </a:r>
          </a:p>
          <a:p>
            <a:pPr lvl="3"/>
            <a:r>
              <a:rPr lang="en-US" dirty="0">
                <a:ea typeface="ＭＳ Ｐゴシック" pitchFamily="-109" charset="-128"/>
                <a:cs typeface="ＭＳ Ｐゴシック" pitchFamily="-109" charset="-128"/>
              </a:rPr>
              <a:t>If happy, extend for 10 more</a:t>
            </a:r>
          </a:p>
          <a:p>
            <a:pPr lvl="3"/>
            <a:r>
              <a:rPr lang="en-US" dirty="0">
                <a:ea typeface="ＭＳ Ｐゴシック" pitchFamily="-109" charset="-128"/>
                <a:cs typeface="ＭＳ Ｐゴシック" pitchFamily="-109" charset="-128"/>
              </a:rPr>
              <a:t>If not, new negotiations</a:t>
            </a:r>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Econ 340, Deardorff, Lecture 18: PTAs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94</a:t>
            </a:fld>
            <a:endParaRPr lang="en-US"/>
          </a:p>
        </p:txBody>
      </p:sp>
    </p:spTree>
    <p:extLst>
      <p:ext uri="{BB962C8B-B14F-4D97-AF65-F5344CB8AC3E}">
        <p14:creationId xmlns:p14="http://schemas.microsoft.com/office/powerpoint/2010/main" val="28217160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USMCA</a:t>
            </a:r>
          </a:p>
        </p:txBody>
      </p:sp>
      <p:sp>
        <p:nvSpPr>
          <p:cNvPr id="3" name="Content Placeholder 2"/>
          <p:cNvSpPr>
            <a:spLocks noGrp="1"/>
          </p:cNvSpPr>
          <p:nvPr>
            <p:ph idx="1"/>
          </p:nvPr>
        </p:nvSpPr>
        <p:spPr>
          <a:xfrm>
            <a:off x="457199" y="1600200"/>
            <a:ext cx="7282543" cy="4525963"/>
          </a:xfrm>
        </p:spPr>
        <p:txBody>
          <a:bodyPr/>
          <a:lstStyle/>
          <a:p>
            <a:r>
              <a:rPr lang="en-US" dirty="0"/>
              <a:t>Features of USMCA</a:t>
            </a:r>
          </a:p>
          <a:p>
            <a:pPr lvl="1"/>
            <a:r>
              <a:rPr lang="en-US" dirty="0"/>
              <a:t>Canadian dairy</a:t>
            </a:r>
          </a:p>
          <a:p>
            <a:pPr lvl="2"/>
            <a:r>
              <a:rPr lang="en-US" dirty="0"/>
              <a:t>Canada will increase permitted imports of dairy from US, to 3.6% of its market</a:t>
            </a:r>
          </a:p>
          <a:p>
            <a:pPr lvl="2"/>
            <a:r>
              <a:rPr lang="en-US" dirty="0"/>
              <a:t>Canada to cease selling some dairy ingredients abroad at low prices and will tax exports over over some threshold</a:t>
            </a:r>
          </a:p>
          <a:p>
            <a:pPr lvl="2"/>
            <a:endParaRPr lang="en-US" dirty="0"/>
          </a:p>
          <a:p>
            <a:pPr lvl="1"/>
            <a:endParaRPr lang="en-US" dirty="0"/>
          </a:p>
        </p:txBody>
      </p:sp>
      <p:sp>
        <p:nvSpPr>
          <p:cNvPr id="4" name="Footer Placeholder 3"/>
          <p:cNvSpPr>
            <a:spLocks noGrp="1"/>
          </p:cNvSpPr>
          <p:nvPr>
            <p:ph type="ftr" sz="quarter" idx="11"/>
          </p:nvPr>
        </p:nvSpPr>
        <p:spPr/>
        <p:txBody>
          <a:bodyPr/>
          <a:lstStyle/>
          <a:p>
            <a:r>
              <a:rPr lang="en-US"/>
              <a:t>Econ 340, Deardorff, Lecture 18: PTAs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95</a:t>
            </a:fld>
            <a:endParaRPr lang="en-US"/>
          </a:p>
        </p:txBody>
      </p:sp>
    </p:spTree>
    <p:extLst>
      <p:ext uri="{BB962C8B-B14F-4D97-AF65-F5344CB8AC3E}">
        <p14:creationId xmlns:p14="http://schemas.microsoft.com/office/powerpoint/2010/main" val="377107839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USMCA</a:t>
            </a:r>
          </a:p>
        </p:txBody>
      </p:sp>
      <p:sp>
        <p:nvSpPr>
          <p:cNvPr id="3" name="Content Placeholder 2"/>
          <p:cNvSpPr>
            <a:spLocks noGrp="1"/>
          </p:cNvSpPr>
          <p:nvPr>
            <p:ph idx="1"/>
          </p:nvPr>
        </p:nvSpPr>
        <p:spPr>
          <a:xfrm>
            <a:off x="457199" y="1600200"/>
            <a:ext cx="7282543" cy="4525963"/>
          </a:xfrm>
        </p:spPr>
        <p:txBody>
          <a:bodyPr/>
          <a:lstStyle/>
          <a:p>
            <a:r>
              <a:rPr lang="en-US" dirty="0"/>
              <a:t>Features of USMCA</a:t>
            </a:r>
          </a:p>
          <a:p>
            <a:pPr lvl="1"/>
            <a:r>
              <a:rPr lang="en-US" dirty="0"/>
              <a:t>Currencies</a:t>
            </a:r>
          </a:p>
          <a:p>
            <a:pPr lvl="2"/>
            <a:r>
              <a:rPr lang="en-US" dirty="0"/>
              <a:t>Commitment to “refrain from competitive devaluations and targeting exchange rates”</a:t>
            </a:r>
          </a:p>
          <a:p>
            <a:pPr lvl="2"/>
            <a:endParaRPr lang="en-US" dirty="0"/>
          </a:p>
          <a:p>
            <a:pPr lvl="1"/>
            <a:endParaRPr lang="en-US" dirty="0"/>
          </a:p>
        </p:txBody>
      </p:sp>
      <p:sp>
        <p:nvSpPr>
          <p:cNvPr id="4" name="Footer Placeholder 3"/>
          <p:cNvSpPr>
            <a:spLocks noGrp="1"/>
          </p:cNvSpPr>
          <p:nvPr>
            <p:ph type="ftr" sz="quarter" idx="11"/>
          </p:nvPr>
        </p:nvSpPr>
        <p:spPr/>
        <p:txBody>
          <a:bodyPr/>
          <a:lstStyle/>
          <a:p>
            <a:r>
              <a:rPr lang="en-US"/>
              <a:t>Econ 340, Deardorff, Lecture 18: PTAs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96</a:t>
            </a:fld>
            <a:endParaRPr lang="en-US"/>
          </a:p>
        </p:txBody>
      </p:sp>
    </p:spTree>
    <p:extLst>
      <p:ext uri="{BB962C8B-B14F-4D97-AF65-F5344CB8AC3E}">
        <p14:creationId xmlns:p14="http://schemas.microsoft.com/office/powerpoint/2010/main" val="2197645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USMCA</a:t>
            </a:r>
          </a:p>
        </p:txBody>
      </p:sp>
      <p:sp>
        <p:nvSpPr>
          <p:cNvPr id="3" name="Content Placeholder 2"/>
          <p:cNvSpPr>
            <a:spLocks noGrp="1"/>
          </p:cNvSpPr>
          <p:nvPr>
            <p:ph idx="1"/>
          </p:nvPr>
        </p:nvSpPr>
        <p:spPr>
          <a:xfrm>
            <a:off x="457199" y="1600200"/>
            <a:ext cx="7282543" cy="4525963"/>
          </a:xfrm>
        </p:spPr>
        <p:txBody>
          <a:bodyPr/>
          <a:lstStyle/>
          <a:p>
            <a:r>
              <a:rPr lang="en-US" dirty="0"/>
              <a:t>Features of USMCA</a:t>
            </a:r>
          </a:p>
          <a:p>
            <a:pPr lvl="1"/>
            <a:r>
              <a:rPr lang="en-US" dirty="0"/>
              <a:t>Trade with China</a:t>
            </a:r>
          </a:p>
          <a:p>
            <a:pPr lvl="2"/>
            <a:r>
              <a:rPr lang="en-US" dirty="0"/>
              <a:t>Countries must inform US 3 months before beginning trade negotiations with any “non-market economy” (i.e., China)</a:t>
            </a:r>
          </a:p>
          <a:p>
            <a:pPr lvl="2"/>
            <a:r>
              <a:rPr lang="en-US" dirty="0"/>
              <a:t>If agreement with such economy is reached, US can terminate USMCA with six months notice.</a:t>
            </a:r>
          </a:p>
          <a:p>
            <a:pPr lvl="1"/>
            <a:endParaRPr lang="en-US" dirty="0"/>
          </a:p>
        </p:txBody>
      </p:sp>
      <p:sp>
        <p:nvSpPr>
          <p:cNvPr id="4" name="Footer Placeholder 3"/>
          <p:cNvSpPr>
            <a:spLocks noGrp="1"/>
          </p:cNvSpPr>
          <p:nvPr>
            <p:ph type="ftr" sz="quarter" idx="11"/>
          </p:nvPr>
        </p:nvSpPr>
        <p:spPr/>
        <p:txBody>
          <a:bodyPr/>
          <a:lstStyle/>
          <a:p>
            <a:r>
              <a:rPr lang="en-US"/>
              <a:t>Econ 340, Deardorff, Lecture 18: PTAs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97</a:t>
            </a:fld>
            <a:endParaRPr lang="en-US"/>
          </a:p>
        </p:txBody>
      </p:sp>
    </p:spTree>
    <p:extLst>
      <p:ext uri="{BB962C8B-B14F-4D97-AF65-F5344CB8AC3E}">
        <p14:creationId xmlns:p14="http://schemas.microsoft.com/office/powerpoint/2010/main" val="5301404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USMCA</a:t>
            </a:r>
          </a:p>
        </p:txBody>
      </p:sp>
      <p:sp>
        <p:nvSpPr>
          <p:cNvPr id="3" name="Content Placeholder 2"/>
          <p:cNvSpPr>
            <a:spLocks noGrp="1"/>
          </p:cNvSpPr>
          <p:nvPr>
            <p:ph idx="1"/>
          </p:nvPr>
        </p:nvSpPr>
        <p:spPr>
          <a:xfrm>
            <a:off x="457199" y="1600200"/>
            <a:ext cx="7282543" cy="4525963"/>
          </a:xfrm>
        </p:spPr>
        <p:txBody>
          <a:bodyPr/>
          <a:lstStyle/>
          <a:p>
            <a:r>
              <a:rPr lang="en-US" dirty="0"/>
              <a:t>Features of USMCA</a:t>
            </a:r>
          </a:p>
          <a:p>
            <a:pPr lvl="1"/>
            <a:r>
              <a:rPr lang="en-US" dirty="0"/>
              <a:t>Chapter 19 </a:t>
            </a:r>
          </a:p>
          <a:p>
            <a:pPr lvl="2"/>
            <a:r>
              <a:rPr lang="en-US" dirty="0"/>
              <a:t>Keeps this dispute settlement system for trade remedies such as anti-dumping</a:t>
            </a:r>
          </a:p>
          <a:p>
            <a:pPr lvl="2"/>
            <a:r>
              <a:rPr lang="en-US" dirty="0"/>
              <a:t>Does not apply them to “national-security-based” tariffs </a:t>
            </a:r>
          </a:p>
          <a:p>
            <a:pPr lvl="1"/>
            <a:endParaRPr lang="en-US" dirty="0"/>
          </a:p>
        </p:txBody>
      </p:sp>
      <p:sp>
        <p:nvSpPr>
          <p:cNvPr id="4" name="Footer Placeholder 3"/>
          <p:cNvSpPr>
            <a:spLocks noGrp="1"/>
          </p:cNvSpPr>
          <p:nvPr>
            <p:ph type="ftr" sz="quarter" idx="11"/>
          </p:nvPr>
        </p:nvSpPr>
        <p:spPr/>
        <p:txBody>
          <a:bodyPr/>
          <a:lstStyle/>
          <a:p>
            <a:r>
              <a:rPr lang="en-US"/>
              <a:t>Econ 340, Deardorff, Lecture 18: PTAs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98</a:t>
            </a:fld>
            <a:endParaRPr lang="en-US"/>
          </a:p>
        </p:txBody>
      </p:sp>
    </p:spTree>
    <p:extLst>
      <p:ext uri="{BB962C8B-B14F-4D97-AF65-F5344CB8AC3E}">
        <p14:creationId xmlns:p14="http://schemas.microsoft.com/office/powerpoint/2010/main" val="29506876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USMCA</a:t>
            </a:r>
          </a:p>
        </p:txBody>
      </p:sp>
      <p:sp>
        <p:nvSpPr>
          <p:cNvPr id="3" name="Content Placeholder 2"/>
          <p:cNvSpPr>
            <a:spLocks noGrp="1"/>
          </p:cNvSpPr>
          <p:nvPr>
            <p:ph idx="1"/>
          </p:nvPr>
        </p:nvSpPr>
        <p:spPr>
          <a:xfrm>
            <a:off x="457199" y="1600200"/>
            <a:ext cx="7282543" cy="4525963"/>
          </a:xfrm>
        </p:spPr>
        <p:txBody>
          <a:bodyPr/>
          <a:lstStyle/>
          <a:p>
            <a:r>
              <a:rPr lang="en-US" dirty="0"/>
              <a:t>Features of USMCA</a:t>
            </a:r>
          </a:p>
          <a:p>
            <a:pPr lvl="1"/>
            <a:r>
              <a:rPr lang="en-US" dirty="0"/>
              <a:t>Chapter 11 (ISDS) </a:t>
            </a:r>
          </a:p>
          <a:p>
            <a:pPr lvl="2"/>
            <a:r>
              <a:rPr lang="en-US" dirty="0"/>
              <a:t>Removes this for disputes between US and Canada</a:t>
            </a:r>
          </a:p>
          <a:p>
            <a:pPr lvl="2"/>
            <a:r>
              <a:rPr lang="en-US" dirty="0"/>
              <a:t>Keeps it for disputes with Mexico</a:t>
            </a:r>
          </a:p>
          <a:p>
            <a:pPr lvl="1"/>
            <a:endParaRPr lang="en-US" dirty="0"/>
          </a:p>
        </p:txBody>
      </p:sp>
      <p:sp>
        <p:nvSpPr>
          <p:cNvPr id="4" name="Footer Placeholder 3"/>
          <p:cNvSpPr>
            <a:spLocks noGrp="1"/>
          </p:cNvSpPr>
          <p:nvPr>
            <p:ph type="ftr" sz="quarter" idx="11"/>
          </p:nvPr>
        </p:nvSpPr>
        <p:spPr/>
        <p:txBody>
          <a:bodyPr/>
          <a:lstStyle/>
          <a:p>
            <a:r>
              <a:rPr lang="en-US"/>
              <a:t>Econ 340, Deardorff, Lecture 18: PTAs</a:t>
            </a:r>
          </a:p>
        </p:txBody>
      </p:sp>
      <p:sp>
        <p:nvSpPr>
          <p:cNvPr id="5" name="Slide Number Placeholder 4"/>
          <p:cNvSpPr>
            <a:spLocks noGrp="1"/>
          </p:cNvSpPr>
          <p:nvPr>
            <p:ph type="sldNum" sz="quarter" idx="12"/>
          </p:nvPr>
        </p:nvSpPr>
        <p:spPr/>
        <p:txBody>
          <a:bodyPr/>
          <a:lstStyle/>
          <a:p>
            <a:pPr>
              <a:defRPr/>
            </a:pPr>
            <a:fld id="{659DFB22-C7E9-9E4B-8431-4E4E88AD005A}" type="slidenum">
              <a:rPr lang="en-US" smtClean="0"/>
              <a:pPr>
                <a:defRPr/>
              </a:pPr>
              <a:t>99</a:t>
            </a:fld>
            <a:endParaRPr lang="en-US"/>
          </a:p>
        </p:txBody>
      </p:sp>
    </p:spTree>
    <p:extLst>
      <p:ext uri="{BB962C8B-B14F-4D97-AF65-F5344CB8AC3E}">
        <p14:creationId xmlns:p14="http://schemas.microsoft.com/office/powerpoint/2010/main" val="186114660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66580</TotalTime>
  <Words>6457</Words>
  <Application>Microsoft Macintosh PowerPoint</Application>
  <PresentationFormat>On-screen Show (4:3)</PresentationFormat>
  <Paragraphs>1140</Paragraphs>
  <Slides>111</Slides>
  <Notes>4</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111</vt:i4>
      </vt:variant>
    </vt:vector>
  </HeadingPairs>
  <TitlesOfParts>
    <vt:vector size="116" baseType="lpstr">
      <vt:lpstr>ＭＳ Ｐゴシック</vt:lpstr>
      <vt:lpstr>Arial</vt:lpstr>
      <vt:lpstr>Calibri</vt:lpstr>
      <vt:lpstr>Default Design</vt:lpstr>
      <vt:lpstr>Chart</vt:lpstr>
      <vt:lpstr>Lecture 18  Preferential Trading Arrangements and the NAFTA</vt:lpstr>
      <vt:lpstr>News:  Nov 11-17</vt:lpstr>
      <vt:lpstr>News:  Nov 11-17</vt:lpstr>
      <vt:lpstr>PowerPoint Presentation</vt:lpstr>
      <vt:lpstr>PowerPoint Presentation</vt:lpstr>
      <vt:lpstr>PowerPoint Presentation</vt:lpstr>
      <vt:lpstr>News:  Nov 11-17</vt:lpstr>
      <vt:lpstr>PowerPoint Presentation</vt:lpstr>
      <vt:lpstr>News:  Nov 11-17</vt:lpstr>
      <vt:lpstr>PowerPoint Presentation</vt:lpstr>
      <vt:lpstr>PowerPoint Presentation</vt:lpstr>
      <vt:lpstr>Announcement</vt:lpstr>
      <vt:lpstr>Outline: Preferential Trading Arrangements and the NAFTA</vt:lpstr>
      <vt:lpstr>What Are PTAs?</vt:lpstr>
      <vt:lpstr>What Are PTAs?</vt:lpstr>
      <vt:lpstr>Outline: Preferential Trading Arrangements and the NAFTA</vt:lpstr>
      <vt:lpstr>Examples of Legal PTAs</vt:lpstr>
      <vt:lpstr>Examples of Legal PTAs</vt:lpstr>
      <vt:lpstr>Examples of PTAs</vt:lpstr>
      <vt:lpstr>Examples of PTAs</vt:lpstr>
      <vt:lpstr>Examples of PTAs</vt:lpstr>
      <vt:lpstr>EU Members</vt:lpstr>
      <vt:lpstr>Examples of PTAs</vt:lpstr>
      <vt:lpstr>Examples of PTAs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Clicker Question</vt:lpstr>
      <vt:lpstr>Clicker Question</vt:lpstr>
      <vt:lpstr>Clicker Question</vt:lpstr>
      <vt:lpstr>Outline: Preferential Trading Arrangements and the NAFTA</vt:lpstr>
      <vt:lpstr>Effects of PTAs</vt:lpstr>
      <vt:lpstr>Effects of PTAs</vt:lpstr>
      <vt:lpstr>Effects of PTAs</vt:lpstr>
      <vt:lpstr>Effects of PTAs</vt:lpstr>
      <vt:lpstr>Effects of PTAs</vt:lpstr>
      <vt:lpstr>Effects of PTAs</vt:lpstr>
      <vt:lpstr>Effects of PTAs</vt:lpstr>
      <vt:lpstr>Effects of PTAs</vt:lpstr>
      <vt:lpstr>Outline: Preferential Trading Arrangements and the NAFTA</vt:lpstr>
      <vt:lpstr>Effects of PTAs</vt:lpstr>
      <vt:lpstr>Effects of PTAs</vt:lpstr>
      <vt:lpstr>Effects of PTAs</vt:lpstr>
      <vt:lpstr>Effects of PTAs</vt:lpstr>
      <vt:lpstr>Clicker Question</vt:lpstr>
      <vt:lpstr>Clicker Question</vt:lpstr>
      <vt:lpstr>Clicker Question</vt:lpstr>
      <vt:lpstr>Clicker Question</vt:lpstr>
      <vt:lpstr>Outline: Preferential Trading Arrangements and the NAFTA</vt:lpstr>
      <vt:lpstr>NAFTA - History</vt:lpstr>
      <vt:lpstr>NAFTA - History</vt:lpstr>
      <vt:lpstr>NAFTA - History</vt:lpstr>
      <vt:lpstr>NAFTA - History</vt:lpstr>
      <vt:lpstr>NAFTA - History</vt:lpstr>
      <vt:lpstr>NAFTA - History</vt:lpstr>
      <vt:lpstr>NAFTA - History</vt:lpstr>
      <vt:lpstr>NAFTA - History</vt:lpstr>
      <vt:lpstr>Outline: Preferential Trading Arrangements and the NAFTA</vt:lpstr>
      <vt:lpstr>NAFTA - Analysis</vt:lpstr>
      <vt:lpstr>NAFTA - Analysis</vt:lpstr>
      <vt:lpstr>NAFTA - Analysis</vt:lpstr>
      <vt:lpstr>NAFTA - Analysis</vt:lpstr>
      <vt:lpstr>Outline: Preferential Trading Arrangements and the NAFTA</vt:lpstr>
      <vt:lpstr>NAFTA – What Happened </vt:lpstr>
      <vt:lpstr>NAFTA: What Happened - Mexico Reserves Dropped at Once</vt:lpstr>
      <vt:lpstr>NAFTA: What Happened - Mexico  GDP Fell after Peso Crisis</vt:lpstr>
      <vt:lpstr>NAFTA: What Happened - Mexico  Imports Fell after Crisis</vt:lpstr>
      <vt:lpstr>NAFTA: What Happened - Mexico  Wages Fell after Crisis</vt:lpstr>
      <vt:lpstr>NAFTA: What Happened - Mexico Real Wages Plummeted!</vt:lpstr>
      <vt:lpstr>NAFTA: What Happened - US Unemployment:  No effect (or fell)</vt:lpstr>
      <vt:lpstr>NAFTA: What Happened - US Trade:  Continued growth</vt:lpstr>
      <vt:lpstr>NAFTA: What Happened - US  Real Wage:  No Change</vt:lpstr>
      <vt:lpstr>NAFTA: What Happened  Trade Grew, More To US than From</vt:lpstr>
      <vt:lpstr>NAFTA: What Happened</vt:lpstr>
      <vt:lpstr>NAFTA: What Happened</vt:lpstr>
      <vt:lpstr>NAFTA: What Happened</vt:lpstr>
      <vt:lpstr>PowerPoint Presentation</vt:lpstr>
      <vt:lpstr>NAFTA: What Should Happen?</vt:lpstr>
      <vt:lpstr>NAFTA: What Should Happen?</vt:lpstr>
      <vt:lpstr>NAFTA: What Should Happen?</vt:lpstr>
      <vt:lpstr>Clicker Question</vt:lpstr>
      <vt:lpstr>Outline: Preferential Trading Arrangements and the NAFTA</vt:lpstr>
      <vt:lpstr>NAFTA Renegotiation Issues</vt:lpstr>
      <vt:lpstr>Clicker Question</vt:lpstr>
      <vt:lpstr>Clicker Question</vt:lpstr>
      <vt:lpstr>USMCA</vt:lpstr>
      <vt:lpstr>USMCA</vt:lpstr>
      <vt:lpstr>USMCA</vt:lpstr>
      <vt:lpstr>USMCA</vt:lpstr>
      <vt:lpstr>USMCA</vt:lpstr>
      <vt:lpstr>USMCA</vt:lpstr>
      <vt:lpstr>USMCA</vt:lpstr>
      <vt:lpstr>USMCA</vt:lpstr>
      <vt:lpstr>USMCA</vt:lpstr>
      <vt:lpstr>USMCA</vt:lpstr>
      <vt:lpstr>USMCA</vt:lpstr>
      <vt:lpstr>USMCA</vt:lpstr>
      <vt:lpstr>USMCA</vt:lpstr>
      <vt:lpstr>Clicker Question</vt:lpstr>
      <vt:lpstr>Clicker Question</vt:lpstr>
      <vt:lpstr>Clicker Question</vt:lpstr>
      <vt:lpstr>Next Time</vt:lpstr>
      <vt:lpstr>PowerPoint Presentation</vt:lpstr>
      <vt:lpstr>Clicker Question</vt:lpstr>
      <vt:lpstr>Clicker Question</vt:lpstr>
      <vt:lpstr>Clicker Question</vt:lpstr>
    </vt:vector>
  </TitlesOfParts>
  <Company>University of Michigan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Microsoft Office User</cp:lastModifiedBy>
  <cp:revision>186</cp:revision>
  <cp:lastPrinted>2017-03-16T17:58:09Z</cp:lastPrinted>
  <dcterms:created xsi:type="dcterms:W3CDTF">2011-03-20T18:14:37Z</dcterms:created>
  <dcterms:modified xsi:type="dcterms:W3CDTF">2019-11-20T13:18:10Z</dcterms:modified>
</cp:coreProperties>
</file>