
<file path=[Content_Types].xml><?xml version="1.0" encoding="utf-8"?>
<Types xmlns="http://schemas.openxmlformats.org/package/2006/content-types">
  <Default Extension="png" ContentType="image/png"/>
  <Default Extension="bin" ContentType="application/vnd.openxmlformats-officedocument.oleObject"/>
  <Default Extension="emf" ContentType="image/x-emf"/>
  <Default Extension="jpeg" ContentType="image/jpeg"/>
  <Default Extension="rels" ContentType="application/vnd.openxmlformats-package.relationships+xml"/>
  <Default Extension="xml" ContentType="application/xml"/>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48" r:id="rId1"/>
  </p:sldMasterIdLst>
  <p:notesMasterIdLst>
    <p:notesMasterId r:id="rId73"/>
  </p:notesMasterIdLst>
  <p:handoutMasterIdLst>
    <p:handoutMasterId r:id="rId74"/>
  </p:handoutMasterIdLst>
  <p:sldIdLst>
    <p:sldId id="256" r:id="rId2"/>
    <p:sldId id="376" r:id="rId3"/>
    <p:sldId id="377" r:id="rId4"/>
    <p:sldId id="374" r:id="rId5"/>
    <p:sldId id="378" r:id="rId6"/>
    <p:sldId id="371" r:id="rId7"/>
    <p:sldId id="379" r:id="rId8"/>
    <p:sldId id="373" r:id="rId9"/>
    <p:sldId id="372" r:id="rId10"/>
    <p:sldId id="375" r:id="rId11"/>
    <p:sldId id="282" r:id="rId12"/>
    <p:sldId id="344" r:id="rId13"/>
    <p:sldId id="284" r:id="rId14"/>
    <p:sldId id="345" r:id="rId15"/>
    <p:sldId id="285" r:id="rId16"/>
    <p:sldId id="286" r:id="rId17"/>
    <p:sldId id="287" r:id="rId18"/>
    <p:sldId id="346" r:id="rId19"/>
    <p:sldId id="288" r:id="rId20"/>
    <p:sldId id="289" r:id="rId21"/>
    <p:sldId id="292" r:id="rId22"/>
    <p:sldId id="335" r:id="rId23"/>
    <p:sldId id="336" r:id="rId24"/>
    <p:sldId id="293" r:id="rId25"/>
    <p:sldId id="294" r:id="rId26"/>
    <p:sldId id="334" r:id="rId27"/>
    <p:sldId id="295" r:id="rId28"/>
    <p:sldId id="363" r:id="rId29"/>
    <p:sldId id="364" r:id="rId30"/>
    <p:sldId id="380" r:id="rId31"/>
    <p:sldId id="347" r:id="rId32"/>
    <p:sldId id="296" r:id="rId33"/>
    <p:sldId id="352" r:id="rId34"/>
    <p:sldId id="297" r:id="rId35"/>
    <p:sldId id="298" r:id="rId36"/>
    <p:sldId id="299" r:id="rId37"/>
    <p:sldId id="300" r:id="rId38"/>
    <p:sldId id="370" r:id="rId39"/>
    <p:sldId id="301" r:id="rId40"/>
    <p:sldId id="302" r:id="rId41"/>
    <p:sldId id="303" r:id="rId42"/>
    <p:sldId id="348" r:id="rId43"/>
    <p:sldId id="304" r:id="rId44"/>
    <p:sldId id="332" r:id="rId45"/>
    <p:sldId id="337" r:id="rId46"/>
    <p:sldId id="338" r:id="rId47"/>
    <p:sldId id="339" r:id="rId48"/>
    <p:sldId id="340" r:id="rId49"/>
    <p:sldId id="349" r:id="rId50"/>
    <p:sldId id="305" r:id="rId51"/>
    <p:sldId id="306" r:id="rId52"/>
    <p:sldId id="307" r:id="rId53"/>
    <p:sldId id="308" r:id="rId54"/>
    <p:sldId id="365" r:id="rId55"/>
    <p:sldId id="366" r:id="rId56"/>
    <p:sldId id="367" r:id="rId57"/>
    <p:sldId id="350" r:id="rId58"/>
    <p:sldId id="313" r:id="rId59"/>
    <p:sldId id="314" r:id="rId60"/>
    <p:sldId id="315" r:id="rId61"/>
    <p:sldId id="316" r:id="rId62"/>
    <p:sldId id="317" r:id="rId63"/>
    <p:sldId id="318" r:id="rId64"/>
    <p:sldId id="368" r:id="rId65"/>
    <p:sldId id="351" r:id="rId66"/>
    <p:sldId id="362" r:id="rId67"/>
    <p:sldId id="309" r:id="rId68"/>
    <p:sldId id="319" r:id="rId69"/>
    <p:sldId id="320" r:id="rId70"/>
    <p:sldId id="369" r:id="rId71"/>
    <p:sldId id="312" r:id="rId72"/>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mn-cs"/>
      </a:defRPr>
    </a:lvl2pPr>
    <a:lvl3pPr marL="914400" algn="l" rtl="0" fontAlgn="base">
      <a:spcBef>
        <a:spcPct val="0"/>
      </a:spcBef>
      <a:spcAft>
        <a:spcPct val="0"/>
      </a:spcAft>
      <a:defRPr kern="1200">
        <a:solidFill>
          <a:schemeClr val="tx1"/>
        </a:solidFill>
        <a:latin typeface="Arial" charset="0"/>
        <a:ea typeface="+mn-ea"/>
        <a:cs typeface="+mn-cs"/>
      </a:defRPr>
    </a:lvl3pPr>
    <a:lvl4pPr marL="1371600" algn="l" rtl="0" fontAlgn="base">
      <a:spcBef>
        <a:spcPct val="0"/>
      </a:spcBef>
      <a:spcAft>
        <a:spcPct val="0"/>
      </a:spcAft>
      <a:defRPr kern="1200">
        <a:solidFill>
          <a:schemeClr val="tx1"/>
        </a:solidFill>
        <a:latin typeface="Arial" charset="0"/>
        <a:ea typeface="+mn-ea"/>
        <a:cs typeface="+mn-cs"/>
      </a:defRPr>
    </a:lvl4pPr>
    <a:lvl5pPr marL="1828800" algn="l" rtl="0" fontAlgn="base">
      <a:spcBef>
        <a:spcPct val="0"/>
      </a:spcBef>
      <a:spcAft>
        <a:spcPct val="0"/>
      </a:spcAft>
      <a:defRPr kern="1200">
        <a:solidFill>
          <a:schemeClr val="tx1"/>
        </a:solidFill>
        <a:latin typeface="Arial" charset="0"/>
        <a:ea typeface="+mn-ea"/>
        <a:cs typeface="+mn-cs"/>
      </a:defRPr>
    </a:lvl5pPr>
    <a:lvl6pPr marL="2286000" algn="l" defTabSz="457200" rtl="0" eaLnBrk="1" latinLnBrk="0" hangingPunct="1">
      <a:defRPr kern="1200">
        <a:solidFill>
          <a:schemeClr val="tx1"/>
        </a:solidFill>
        <a:latin typeface="Arial" charset="0"/>
        <a:ea typeface="+mn-ea"/>
        <a:cs typeface="+mn-cs"/>
      </a:defRPr>
    </a:lvl6pPr>
    <a:lvl7pPr marL="2743200" algn="l" defTabSz="457200" rtl="0" eaLnBrk="1" latinLnBrk="0" hangingPunct="1">
      <a:defRPr kern="1200">
        <a:solidFill>
          <a:schemeClr val="tx1"/>
        </a:solidFill>
        <a:latin typeface="Arial" charset="0"/>
        <a:ea typeface="+mn-ea"/>
        <a:cs typeface="+mn-cs"/>
      </a:defRPr>
    </a:lvl7pPr>
    <a:lvl8pPr marL="3200400" algn="l" defTabSz="457200" rtl="0" eaLnBrk="1" latinLnBrk="0" hangingPunct="1">
      <a:defRPr kern="1200">
        <a:solidFill>
          <a:schemeClr val="tx1"/>
        </a:solidFill>
        <a:latin typeface="Arial" charset="0"/>
        <a:ea typeface="+mn-ea"/>
        <a:cs typeface="+mn-cs"/>
      </a:defRPr>
    </a:lvl8pPr>
    <a:lvl9pPr marL="3657600" algn="l" defTabSz="457200" rtl="0" eaLnBrk="1" latinLnBrk="0" hangingPunct="1">
      <a:defRPr kern="1200">
        <a:solidFill>
          <a:schemeClr val="tx1"/>
        </a:solidFill>
        <a:latin typeface="Arial"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rnWhat="handouts6" frameSlides="1"/>
  <p:clrMru>
    <a:srgbClr val="FFCCCC"/>
    <a:srgbClr val="99FF99"/>
    <a:srgbClr val="0000FF"/>
    <a:srgbClr val="008000"/>
    <a:srgbClr val="00FF00"/>
    <a:srgbClr val="FF3300"/>
    <a:srgbClr val="9999FF"/>
    <a:srgbClr val="6699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2666" autoAdjust="0"/>
    <p:restoredTop sz="91496" autoAdjust="0"/>
  </p:normalViewPr>
  <p:slideViewPr>
    <p:cSldViewPr>
      <p:cViewPr varScale="1">
        <p:scale>
          <a:sx n="100" d="100"/>
          <a:sy n="100" d="100"/>
        </p:scale>
        <p:origin x="384" y="160"/>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16" Type="http://schemas.openxmlformats.org/officeDocument/2006/relationships/slide" Target="slides/slide1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handoutMaster" Target="handoutMasters/handoutMaster1.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theme" Target="theme/theme1.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notesMaster" Target="notesMasters/notesMaster1.xml"/><Relationship Id="rId78"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viewProps" Target="viewProps.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6.e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10.png"/></Relationships>
</file>

<file path=ppt/drawings/_rels/vmlDrawing3.vml.rels><?xml version="1.0" encoding="UTF-8" standalone="yes"?>
<Relationships xmlns="http://schemas.openxmlformats.org/package/2006/relationships"><Relationship Id="rId1" Type="http://schemas.openxmlformats.org/officeDocument/2006/relationships/image" Target="../media/image11.png"/></Relationships>
</file>

<file path=ppt/drawings/_rels/vmlDrawing4.vml.rels><?xml version="1.0" encoding="UTF-8" standalone="yes"?>
<Relationships xmlns="http://schemas.openxmlformats.org/package/2006/relationships"><Relationship Id="rId1" Type="http://schemas.openxmlformats.org/officeDocument/2006/relationships/image" Target="../media/image12.png"/></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17474"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617475" name="Rectangle 3"/>
          <p:cNvSpPr>
            <a:spLocks noGrp="1" noChangeArrowheads="1"/>
          </p:cNvSpPr>
          <p:nvPr>
            <p:ph type="dt" sz="quarter"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617476" name="Rectangle 4"/>
          <p:cNvSpPr>
            <a:spLocks noGrp="1" noChangeArrowheads="1"/>
          </p:cNvSpPr>
          <p:nvPr>
            <p:ph type="ftr" sz="quarter" idx="2"/>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617477" name="Rectangle 5"/>
          <p:cNvSpPr>
            <a:spLocks noGrp="1" noChangeArrowheads="1"/>
          </p:cNvSpPr>
          <p:nvPr>
            <p:ph type="sldNum" sz="quarter" idx="3"/>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1BA87943-5CA6-C448-8DE5-7DCDEEA75600}" type="slidenum">
              <a:rPr lang="en-US"/>
              <a:pPr/>
              <a:t>‹#›</a:t>
            </a:fld>
            <a:endParaRPr lang="en-US"/>
          </a:p>
        </p:txBody>
      </p:sp>
    </p:spTree>
    <p:extLst>
      <p:ext uri="{BB962C8B-B14F-4D97-AF65-F5344CB8AC3E}">
        <p14:creationId xmlns:p14="http://schemas.microsoft.com/office/powerpoint/2010/main" val="2402321653"/>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8914"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38915"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38916"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p:spPr>
      </p:sp>
      <p:sp>
        <p:nvSpPr>
          <p:cNvPr id="38917"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8918"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38919"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5CEEF7FB-01F9-4647-A0FE-1136A99D0475}" type="slidenum">
              <a:rPr lang="en-US"/>
              <a:pPr/>
              <a:t>‹#›</a:t>
            </a:fld>
            <a:endParaRPr lang="en-US"/>
          </a:p>
        </p:txBody>
      </p:sp>
    </p:spTree>
    <p:extLst>
      <p:ext uri="{BB962C8B-B14F-4D97-AF65-F5344CB8AC3E}">
        <p14:creationId xmlns:p14="http://schemas.microsoft.com/office/powerpoint/2010/main" val="4097949676"/>
      </p:ext>
    </p:extLst>
  </p:cSld>
  <p:clrMap bg1="lt1" tx1="dk1" bg2="lt2" tx2="dk2" accent1="accent1" accent2="accent2" accent3="accent3" accent4="accent4" accent5="accent5" accent6="accent6" hlink="hlink" folHlink="folHlink"/>
  <p:hf hdr="0" ftr="0" dt="0"/>
  <p:notesStyle>
    <a:lvl1pPr algn="l" rtl="0" fontAlgn="base">
      <a:spcBef>
        <a:spcPct val="30000"/>
      </a:spcBef>
      <a:spcAft>
        <a:spcPct val="0"/>
      </a:spcAft>
      <a:defRPr sz="1200" kern="1200">
        <a:solidFill>
          <a:schemeClr val="tx1"/>
        </a:solidFill>
        <a:latin typeface="Arial" charset="0"/>
        <a:ea typeface="+mn-ea"/>
        <a:cs typeface="+mn-cs"/>
      </a:defRPr>
    </a:lvl1pPr>
    <a:lvl2pPr marL="457200" algn="l" rtl="0" fontAlgn="base">
      <a:spcBef>
        <a:spcPct val="30000"/>
      </a:spcBef>
      <a:spcAft>
        <a:spcPct val="0"/>
      </a:spcAft>
      <a:defRPr sz="1200" kern="1200">
        <a:solidFill>
          <a:schemeClr val="tx1"/>
        </a:solidFill>
        <a:latin typeface="Arial" charset="0"/>
        <a:ea typeface="ＭＳ Ｐゴシック" charset="-128"/>
        <a:cs typeface="+mn-cs"/>
      </a:defRPr>
    </a:lvl2pPr>
    <a:lvl3pPr marL="914400" algn="l" rtl="0" fontAlgn="base">
      <a:spcBef>
        <a:spcPct val="30000"/>
      </a:spcBef>
      <a:spcAft>
        <a:spcPct val="0"/>
      </a:spcAft>
      <a:defRPr sz="1200" kern="1200">
        <a:solidFill>
          <a:schemeClr val="tx1"/>
        </a:solidFill>
        <a:latin typeface="Arial" charset="0"/>
        <a:ea typeface="ＭＳ Ｐゴシック" charset="-128"/>
        <a:cs typeface="+mn-cs"/>
      </a:defRPr>
    </a:lvl3pPr>
    <a:lvl4pPr marL="1371600" algn="l" rtl="0" fontAlgn="base">
      <a:spcBef>
        <a:spcPct val="30000"/>
      </a:spcBef>
      <a:spcAft>
        <a:spcPct val="0"/>
      </a:spcAft>
      <a:defRPr sz="1200" kern="1200">
        <a:solidFill>
          <a:schemeClr val="tx1"/>
        </a:solidFill>
        <a:latin typeface="Arial" charset="0"/>
        <a:ea typeface="ＭＳ Ｐゴシック" charset="-128"/>
        <a:cs typeface="+mn-cs"/>
      </a:defRPr>
    </a:lvl4pPr>
    <a:lvl5pPr marL="1828800" algn="l" rtl="0" fontAlgn="base">
      <a:spcBef>
        <a:spcPct val="30000"/>
      </a:spcBef>
      <a:spcAft>
        <a:spcPct val="0"/>
      </a:spcAft>
      <a:defRPr sz="1200" kern="1200">
        <a:solidFill>
          <a:schemeClr val="tx1"/>
        </a:solidFill>
        <a:latin typeface="Arial" charset="0"/>
        <a:ea typeface="ＭＳ Ｐゴシック" charset="-128"/>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3" Type="http://schemas.openxmlformats.org/officeDocument/2006/relationships/hyperlink" Target="http://www.jstor.org.proxy.lib.umich.edu/action/showPublication?journalCode=oxfoeconpape" TargetMode="External"/><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Source: </a:t>
            </a:r>
            <a:r>
              <a:rPr lang="en-US" dirty="0" err="1"/>
              <a:t>Bleaney</a:t>
            </a:r>
            <a:r>
              <a:rPr lang="en-US" dirty="0"/>
              <a:t>, Michael and David Greenaway,  “</a:t>
            </a:r>
            <a:r>
              <a:rPr lang="en-US" b="1" dirty="0"/>
              <a:t>Long-Run Trends in the Relative Price of Primary Commodities and in the Terms of Trade of Developing</a:t>
            </a:r>
            <a:r>
              <a:rPr lang="en-US" b="1" baseline="0" dirty="0"/>
              <a:t> Countries,</a:t>
            </a:r>
            <a:r>
              <a:rPr lang="en-US" b="1" baseline="0" dirty="0">
                <a:hlinkClick r:id="rId3"/>
              </a:rPr>
              <a:t>” </a:t>
            </a:r>
            <a:r>
              <a:rPr lang="en-US" i="1" dirty="0">
                <a:hlinkClick r:id="rId3"/>
              </a:rPr>
              <a:t>Oxford Economic Papers</a:t>
            </a:r>
            <a:r>
              <a:rPr lang="en-US" dirty="0"/>
              <a:t>, New Series, Vol. 45, No. 3 (Jul., 1993), pp. 349-363.</a:t>
            </a:r>
          </a:p>
        </p:txBody>
      </p:sp>
      <p:sp>
        <p:nvSpPr>
          <p:cNvPr id="4" name="Slide Number Placeholder 3"/>
          <p:cNvSpPr>
            <a:spLocks noGrp="1"/>
          </p:cNvSpPr>
          <p:nvPr>
            <p:ph type="sldNum" sz="quarter" idx="10"/>
          </p:nvPr>
        </p:nvSpPr>
        <p:spPr/>
        <p:txBody>
          <a:bodyPr/>
          <a:lstStyle/>
          <a:p>
            <a:fld id="{5CEEF7FB-01F9-4647-A0FE-1136A99D0475}" type="slidenum">
              <a:rPr lang="en-US" smtClean="0"/>
              <a:pPr/>
              <a:t>45</a:t>
            </a:fld>
            <a:endParaRPr lang="en-US"/>
          </a:p>
        </p:txBody>
      </p:sp>
    </p:spTree>
    <p:extLst>
      <p:ext uri="{BB962C8B-B14F-4D97-AF65-F5344CB8AC3E}">
        <p14:creationId xmlns:p14="http://schemas.microsoft.com/office/powerpoint/2010/main" val="138066231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From David Lam’s 534 lecture 2</a:t>
            </a:r>
          </a:p>
        </p:txBody>
      </p:sp>
      <p:sp>
        <p:nvSpPr>
          <p:cNvPr id="4" name="Slide Number Placeholder 3"/>
          <p:cNvSpPr>
            <a:spLocks noGrp="1"/>
          </p:cNvSpPr>
          <p:nvPr>
            <p:ph type="sldNum" sz="quarter" idx="10"/>
          </p:nvPr>
        </p:nvSpPr>
        <p:spPr/>
        <p:txBody>
          <a:bodyPr/>
          <a:lstStyle/>
          <a:p>
            <a:fld id="{5CEEF7FB-01F9-4647-A0FE-1136A99D0475}" type="slidenum">
              <a:rPr lang="en-US" smtClean="0"/>
              <a:pPr/>
              <a:t>46</a:t>
            </a:fld>
            <a:endParaRPr lang="en-US"/>
          </a:p>
        </p:txBody>
      </p:sp>
    </p:spTree>
    <p:extLst>
      <p:ext uri="{BB962C8B-B14F-4D97-AF65-F5344CB8AC3E}">
        <p14:creationId xmlns:p14="http://schemas.microsoft.com/office/powerpoint/2010/main" val="197775132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r>
              <a:rPr lang="en-US"/>
              <a:t>Econ 340, Deardorff, Lecture 19: Development Trade</a:t>
            </a:r>
          </a:p>
        </p:txBody>
      </p:sp>
      <p:sp>
        <p:nvSpPr>
          <p:cNvPr id="6" name="Slide Number Placeholder 5"/>
          <p:cNvSpPr>
            <a:spLocks noGrp="1"/>
          </p:cNvSpPr>
          <p:nvPr>
            <p:ph type="sldNum" sz="quarter" idx="12"/>
          </p:nvPr>
        </p:nvSpPr>
        <p:spPr/>
        <p:txBody>
          <a:bodyPr/>
          <a:lstStyle>
            <a:lvl1pPr>
              <a:defRPr smtClean="0"/>
            </a:lvl1pPr>
          </a:lstStyle>
          <a:p>
            <a:fld id="{978DAB80-0F78-6E4E-A7C3-217709BB8440}" type="slidenum">
              <a:rPr lang="en-US"/>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r>
              <a:rPr lang="en-US"/>
              <a:t>Econ 340, Deardorff, Lecture 19: Development Trade</a:t>
            </a:r>
          </a:p>
        </p:txBody>
      </p:sp>
      <p:sp>
        <p:nvSpPr>
          <p:cNvPr id="6" name="Slide Number Placeholder 5"/>
          <p:cNvSpPr>
            <a:spLocks noGrp="1"/>
          </p:cNvSpPr>
          <p:nvPr>
            <p:ph type="sldNum" sz="quarter" idx="12"/>
          </p:nvPr>
        </p:nvSpPr>
        <p:spPr/>
        <p:txBody>
          <a:bodyPr/>
          <a:lstStyle>
            <a:lvl1pPr>
              <a:defRPr smtClean="0"/>
            </a:lvl1pPr>
          </a:lstStyle>
          <a:p>
            <a:fld id="{864C0E6B-A288-2B43-95B1-1A7D99A5AC08}" type="slidenum">
              <a:rPr lang="en-US"/>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r>
              <a:rPr lang="en-US"/>
              <a:t>Econ 340, Deardorff, Lecture 19: Development Trade</a:t>
            </a:r>
          </a:p>
        </p:txBody>
      </p:sp>
      <p:sp>
        <p:nvSpPr>
          <p:cNvPr id="6" name="Slide Number Placeholder 5"/>
          <p:cNvSpPr>
            <a:spLocks noGrp="1"/>
          </p:cNvSpPr>
          <p:nvPr>
            <p:ph type="sldNum" sz="quarter" idx="12"/>
          </p:nvPr>
        </p:nvSpPr>
        <p:spPr/>
        <p:txBody>
          <a:bodyPr/>
          <a:lstStyle>
            <a:lvl1pPr>
              <a:defRPr smtClean="0"/>
            </a:lvl1pPr>
          </a:lstStyle>
          <a:p>
            <a:fld id="{55E08C84-E1CE-2F43-B473-C57E1E5ADF6D}" type="slidenum">
              <a:rPr lang="en-US"/>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r>
              <a:rPr lang="en-US"/>
              <a:t>Econ 340, Deardorff, Lecture 19: Development Trade</a:t>
            </a:r>
          </a:p>
        </p:txBody>
      </p:sp>
      <p:sp>
        <p:nvSpPr>
          <p:cNvPr id="7" name="Slide Number Placeholder 6"/>
          <p:cNvSpPr>
            <a:spLocks noGrp="1"/>
          </p:cNvSpPr>
          <p:nvPr>
            <p:ph type="sldNum" sz="quarter" idx="12"/>
          </p:nvPr>
        </p:nvSpPr>
        <p:spPr/>
        <p:txBody>
          <a:bodyPr/>
          <a:lstStyle>
            <a:lvl1pPr>
              <a:defRPr smtClean="0"/>
            </a:lvl1pPr>
          </a:lstStyle>
          <a:p>
            <a:fld id="{9C2C9FBA-9DE4-2345-B48A-1DB9E6B53D1D}" type="slidenum">
              <a:rPr lang="en-US"/>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lvl1pPr>
              <a:defRPr/>
            </a:lvl1pPr>
          </a:lstStyle>
          <a:p>
            <a:endParaRPr lang="en-US"/>
          </a:p>
        </p:txBody>
      </p:sp>
      <p:sp>
        <p:nvSpPr>
          <p:cNvPr id="8" name="Footer Placeholder 7"/>
          <p:cNvSpPr>
            <a:spLocks noGrp="1"/>
          </p:cNvSpPr>
          <p:nvPr>
            <p:ph type="ftr" sz="quarter" idx="11"/>
          </p:nvPr>
        </p:nvSpPr>
        <p:spPr/>
        <p:txBody>
          <a:bodyPr/>
          <a:lstStyle>
            <a:lvl1pPr>
              <a:defRPr/>
            </a:lvl1pPr>
          </a:lstStyle>
          <a:p>
            <a:r>
              <a:rPr lang="en-US"/>
              <a:t>Econ 340, Deardorff, Lecture 19: Development Trade</a:t>
            </a:r>
          </a:p>
        </p:txBody>
      </p:sp>
      <p:sp>
        <p:nvSpPr>
          <p:cNvPr id="9" name="Slide Number Placeholder 8"/>
          <p:cNvSpPr>
            <a:spLocks noGrp="1"/>
          </p:cNvSpPr>
          <p:nvPr>
            <p:ph type="sldNum" sz="quarter" idx="12"/>
          </p:nvPr>
        </p:nvSpPr>
        <p:spPr/>
        <p:txBody>
          <a:bodyPr/>
          <a:lstStyle>
            <a:lvl1pPr>
              <a:defRPr smtClean="0"/>
            </a:lvl1pPr>
          </a:lstStyle>
          <a:p>
            <a:fld id="{07F16929-A3CC-8E48-BC49-61602B90FBFA}" type="slidenum">
              <a:rPr lang="en-US"/>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lvl1pPr>
              <a:defRPr/>
            </a:lvl1pPr>
          </a:lstStyle>
          <a:p>
            <a:endParaRPr lang="en-US"/>
          </a:p>
        </p:txBody>
      </p:sp>
      <p:sp>
        <p:nvSpPr>
          <p:cNvPr id="4" name="Footer Placeholder 3"/>
          <p:cNvSpPr>
            <a:spLocks noGrp="1"/>
          </p:cNvSpPr>
          <p:nvPr>
            <p:ph type="ftr" sz="quarter" idx="11"/>
          </p:nvPr>
        </p:nvSpPr>
        <p:spPr/>
        <p:txBody>
          <a:bodyPr/>
          <a:lstStyle>
            <a:lvl1pPr>
              <a:defRPr/>
            </a:lvl1pPr>
          </a:lstStyle>
          <a:p>
            <a:r>
              <a:rPr lang="en-US"/>
              <a:t>Econ 340, Deardorff, Lecture 19: Development Trade</a:t>
            </a:r>
          </a:p>
        </p:txBody>
      </p:sp>
      <p:sp>
        <p:nvSpPr>
          <p:cNvPr id="5" name="Slide Number Placeholder 4"/>
          <p:cNvSpPr>
            <a:spLocks noGrp="1"/>
          </p:cNvSpPr>
          <p:nvPr>
            <p:ph type="sldNum" sz="quarter" idx="12"/>
          </p:nvPr>
        </p:nvSpPr>
        <p:spPr/>
        <p:txBody>
          <a:bodyPr/>
          <a:lstStyle>
            <a:lvl1pPr>
              <a:defRPr smtClean="0"/>
            </a:lvl1pPr>
          </a:lstStyle>
          <a:p>
            <a:fld id="{B6332C33-C913-9D4C-B66E-6619D4AFE53C}" type="slidenum">
              <a:rPr lang="en-US"/>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US"/>
          </a:p>
        </p:txBody>
      </p:sp>
      <p:sp>
        <p:nvSpPr>
          <p:cNvPr id="3" name="Footer Placeholder 2"/>
          <p:cNvSpPr>
            <a:spLocks noGrp="1"/>
          </p:cNvSpPr>
          <p:nvPr>
            <p:ph type="ftr" sz="quarter" idx="11"/>
          </p:nvPr>
        </p:nvSpPr>
        <p:spPr/>
        <p:txBody>
          <a:bodyPr/>
          <a:lstStyle>
            <a:lvl1pPr>
              <a:defRPr/>
            </a:lvl1pPr>
          </a:lstStyle>
          <a:p>
            <a:r>
              <a:rPr lang="en-US"/>
              <a:t>Econ 340, Deardorff, Lecture 19: Development Trade</a:t>
            </a:r>
          </a:p>
        </p:txBody>
      </p:sp>
      <p:sp>
        <p:nvSpPr>
          <p:cNvPr id="4" name="Slide Number Placeholder 3"/>
          <p:cNvSpPr>
            <a:spLocks noGrp="1"/>
          </p:cNvSpPr>
          <p:nvPr>
            <p:ph type="sldNum" sz="quarter" idx="12"/>
          </p:nvPr>
        </p:nvSpPr>
        <p:spPr/>
        <p:txBody>
          <a:bodyPr/>
          <a:lstStyle>
            <a:lvl1pPr>
              <a:defRPr smtClean="0"/>
            </a:lvl1pPr>
          </a:lstStyle>
          <a:p>
            <a:fld id="{00CDCB6B-96F8-1040-8D50-B8C7B625162F}" type="slidenum">
              <a:rPr lang="en-US"/>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r>
              <a:rPr lang="en-US"/>
              <a:t>Econ 340, Deardorff, Lecture 19: Development Trade</a:t>
            </a:r>
          </a:p>
        </p:txBody>
      </p:sp>
      <p:sp>
        <p:nvSpPr>
          <p:cNvPr id="7" name="Slide Number Placeholder 6"/>
          <p:cNvSpPr>
            <a:spLocks noGrp="1"/>
          </p:cNvSpPr>
          <p:nvPr>
            <p:ph type="sldNum" sz="quarter" idx="12"/>
          </p:nvPr>
        </p:nvSpPr>
        <p:spPr/>
        <p:txBody>
          <a:bodyPr/>
          <a:lstStyle>
            <a:lvl1pPr>
              <a:defRPr smtClean="0"/>
            </a:lvl1pPr>
          </a:lstStyle>
          <a:p>
            <a:fld id="{5471BEDA-6B2D-E240-9FD0-E454881F6026}" type="slidenum">
              <a:rPr lang="en-US"/>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r>
              <a:rPr lang="en-US"/>
              <a:t>Econ 340, Deardorff, Lecture 19: Development Trade</a:t>
            </a:r>
          </a:p>
        </p:txBody>
      </p:sp>
      <p:sp>
        <p:nvSpPr>
          <p:cNvPr id="7" name="Slide Number Placeholder 6"/>
          <p:cNvSpPr>
            <a:spLocks noGrp="1"/>
          </p:cNvSpPr>
          <p:nvPr>
            <p:ph type="sldNum" sz="quarter" idx="12"/>
          </p:nvPr>
        </p:nvSpPr>
        <p:spPr/>
        <p:txBody>
          <a:bodyPr/>
          <a:lstStyle>
            <a:lvl1pPr>
              <a:defRPr smtClean="0"/>
            </a:lvl1pPr>
          </a:lstStyle>
          <a:p>
            <a:fld id="{8D950C6B-68D1-4B4B-996B-D48A88723180}" type="slidenum">
              <a:rPr lang="en-US"/>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r>
              <a:rPr lang="en-US"/>
              <a:t>Econ 340, Deardorff, Lecture 19: Development Trade</a:t>
            </a:r>
          </a:p>
        </p:txBody>
      </p:sp>
      <p:sp>
        <p:nvSpPr>
          <p:cNvPr id="6" name="Slide Number Placeholder 5"/>
          <p:cNvSpPr>
            <a:spLocks noGrp="1"/>
          </p:cNvSpPr>
          <p:nvPr>
            <p:ph type="sldNum" sz="quarter" idx="12"/>
          </p:nvPr>
        </p:nvSpPr>
        <p:spPr/>
        <p:txBody>
          <a:bodyPr/>
          <a:lstStyle>
            <a:lvl1pPr>
              <a:defRPr smtClean="0"/>
            </a:lvl1pPr>
          </a:lstStyle>
          <a:p>
            <a:fld id="{B6F283A9-18DA-7B41-9E60-E6663B18A14F}" type="slidenum">
              <a:rPr lang="en-US"/>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r>
              <a:rPr lang="en-US"/>
              <a:t>Econ 340, Deardorff, Lecture 19: Development Trade</a:t>
            </a:r>
          </a:p>
        </p:txBody>
      </p:sp>
      <p:sp>
        <p:nvSpPr>
          <p:cNvPr id="6" name="Slide Number Placeholder 5"/>
          <p:cNvSpPr>
            <a:spLocks noGrp="1"/>
          </p:cNvSpPr>
          <p:nvPr>
            <p:ph type="sldNum" sz="quarter" idx="12"/>
          </p:nvPr>
        </p:nvSpPr>
        <p:spPr/>
        <p:txBody>
          <a:bodyPr/>
          <a:lstStyle>
            <a:lvl1pPr>
              <a:defRPr smtClean="0"/>
            </a:lvl1pPr>
          </a:lstStyle>
          <a:p>
            <a:fld id="{31ED8CD2-D594-F44B-ADB2-5BA17B886290}" type="slidenum">
              <a:rPr lang="en-US"/>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en-US"/>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r>
              <a:rPr lang="en-US"/>
              <a:t>Econ 340, Deardorff, Lecture 19: Development Trade</a:t>
            </a: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E32A53C8-BD39-C44B-AC89-8EFBD28E8C72}"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dt="0"/>
  <p:txStyles>
    <p:titleStyle>
      <a:lvl1pPr algn="ctr" rtl="0" fontAlgn="base">
        <a:spcBef>
          <a:spcPct val="0"/>
        </a:spcBef>
        <a:spcAft>
          <a:spcPct val="0"/>
        </a:spcAft>
        <a:defRPr sz="4400">
          <a:solidFill>
            <a:schemeClr val="tx2"/>
          </a:solidFill>
          <a:latin typeface="+mj-lt"/>
          <a:ea typeface="+mj-ea"/>
          <a:cs typeface="+mj-cs"/>
        </a:defRPr>
      </a:lvl1pPr>
      <a:lvl2pPr algn="ctr" rtl="0" fontAlgn="base">
        <a:spcBef>
          <a:spcPct val="0"/>
        </a:spcBef>
        <a:spcAft>
          <a:spcPct val="0"/>
        </a:spcAft>
        <a:defRPr sz="4400">
          <a:solidFill>
            <a:schemeClr val="tx2"/>
          </a:solidFill>
          <a:latin typeface="Arial" charset="0"/>
        </a:defRPr>
      </a:lvl2pPr>
      <a:lvl3pPr algn="ctr" rtl="0" fontAlgn="base">
        <a:spcBef>
          <a:spcPct val="0"/>
        </a:spcBef>
        <a:spcAft>
          <a:spcPct val="0"/>
        </a:spcAft>
        <a:defRPr sz="4400">
          <a:solidFill>
            <a:schemeClr val="tx2"/>
          </a:solidFill>
          <a:latin typeface="Arial" charset="0"/>
        </a:defRPr>
      </a:lvl3pPr>
      <a:lvl4pPr algn="ctr" rtl="0" fontAlgn="base">
        <a:spcBef>
          <a:spcPct val="0"/>
        </a:spcBef>
        <a:spcAft>
          <a:spcPct val="0"/>
        </a:spcAft>
        <a:defRPr sz="4400">
          <a:solidFill>
            <a:schemeClr val="tx2"/>
          </a:solidFill>
          <a:latin typeface="Arial" charset="0"/>
        </a:defRPr>
      </a:lvl4pPr>
      <a:lvl5pPr algn="ctr" rtl="0" fontAlgn="base">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ea typeface="ＭＳ Ｐゴシック" charset="-128"/>
        </a:defRPr>
      </a:lvl2pPr>
      <a:lvl3pPr marL="1143000" indent="-228600" algn="l" rtl="0" fontAlgn="base">
        <a:spcBef>
          <a:spcPct val="20000"/>
        </a:spcBef>
        <a:spcAft>
          <a:spcPct val="0"/>
        </a:spcAft>
        <a:buChar char="•"/>
        <a:defRPr sz="2400">
          <a:solidFill>
            <a:schemeClr val="tx1"/>
          </a:solidFill>
          <a:latin typeface="+mn-lt"/>
          <a:ea typeface="ＭＳ Ｐゴシック" charset="-128"/>
        </a:defRPr>
      </a:lvl3pPr>
      <a:lvl4pPr marL="1600200" indent="-228600" algn="l" rtl="0" fontAlgn="base">
        <a:spcBef>
          <a:spcPct val="20000"/>
        </a:spcBef>
        <a:spcAft>
          <a:spcPct val="0"/>
        </a:spcAft>
        <a:buChar char="–"/>
        <a:defRPr sz="2000">
          <a:solidFill>
            <a:schemeClr val="tx1"/>
          </a:solidFill>
          <a:latin typeface="+mn-lt"/>
          <a:ea typeface="ＭＳ Ｐゴシック" charset="-128"/>
        </a:defRPr>
      </a:lvl4pPr>
      <a:lvl5pPr marL="2057400" indent="-228600" algn="l" rtl="0" fontAlgn="base">
        <a:spcBef>
          <a:spcPct val="20000"/>
        </a:spcBef>
        <a:spcAft>
          <a:spcPct val="0"/>
        </a:spcAft>
        <a:buChar char="»"/>
        <a:defRPr sz="2000">
          <a:solidFill>
            <a:schemeClr val="tx1"/>
          </a:solidFill>
          <a:latin typeface="+mn-lt"/>
          <a:ea typeface="ＭＳ Ｐゴシック" charset="-128"/>
        </a:defRPr>
      </a:lvl5pPr>
      <a:lvl6pPr marL="2514600" indent="-228600" algn="l" rtl="0" fontAlgn="base">
        <a:spcBef>
          <a:spcPct val="20000"/>
        </a:spcBef>
        <a:spcAft>
          <a:spcPct val="0"/>
        </a:spcAft>
        <a:buChar char="»"/>
        <a:defRPr sz="2000">
          <a:solidFill>
            <a:schemeClr val="tx1"/>
          </a:solidFill>
          <a:latin typeface="+mn-lt"/>
          <a:ea typeface="ＭＳ Ｐゴシック" charset="-128"/>
        </a:defRPr>
      </a:lvl6pPr>
      <a:lvl7pPr marL="2971800" indent="-228600" algn="l" rtl="0" fontAlgn="base">
        <a:spcBef>
          <a:spcPct val="20000"/>
        </a:spcBef>
        <a:spcAft>
          <a:spcPct val="0"/>
        </a:spcAft>
        <a:buChar char="»"/>
        <a:defRPr sz="2000">
          <a:solidFill>
            <a:schemeClr val="tx1"/>
          </a:solidFill>
          <a:latin typeface="+mn-lt"/>
          <a:ea typeface="ＭＳ Ｐゴシック" charset="-128"/>
        </a:defRPr>
      </a:lvl7pPr>
      <a:lvl8pPr marL="3429000" indent="-228600" algn="l" rtl="0" fontAlgn="base">
        <a:spcBef>
          <a:spcPct val="20000"/>
        </a:spcBef>
        <a:spcAft>
          <a:spcPct val="0"/>
        </a:spcAft>
        <a:buChar char="»"/>
        <a:defRPr sz="2000">
          <a:solidFill>
            <a:schemeClr val="tx1"/>
          </a:solidFill>
          <a:latin typeface="+mn-lt"/>
          <a:ea typeface="ＭＳ Ｐゴシック" charset="-128"/>
        </a:defRPr>
      </a:lvl8pPr>
      <a:lvl9pPr marL="3886200" indent="-228600" algn="l" rtl="0" fontAlgn="base">
        <a:spcBef>
          <a:spcPct val="20000"/>
        </a:spcBef>
        <a:spcAft>
          <a:spcPct val="0"/>
        </a:spcAft>
        <a:buChar char="»"/>
        <a:defRPr sz="2000">
          <a:solidFill>
            <a:schemeClr val="tx1"/>
          </a:solidFill>
          <a:latin typeface="+mn-lt"/>
          <a:ea typeface="ＭＳ Ｐゴシック" charset="-128"/>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8" Type="http://schemas.openxmlformats.org/officeDocument/2006/relationships/hyperlink" Target="https://www.ft.com/content/ce7abd04-0d10-11ea-bb52-34c8d9dc6d84" TargetMode="External"/><Relationship Id="rId3" Type="http://schemas.openxmlformats.org/officeDocument/2006/relationships/hyperlink" Target="https://umich.instructure.com/files/13090114/download?download_frd=1" TargetMode="External"/><Relationship Id="rId7" Type="http://schemas.openxmlformats.org/officeDocument/2006/relationships/hyperlink" Target="https://umich.instructure.com/files/13090116/download?download_frd=1" TargetMode="External"/><Relationship Id="rId2" Type="http://schemas.openxmlformats.org/officeDocument/2006/relationships/hyperlink" Target="https://www.nytimes.com/2019/11/18/technology/huawei-us-china.html" TargetMode="External"/><Relationship Id="rId1" Type="http://schemas.openxmlformats.org/officeDocument/2006/relationships/slideLayout" Target="../slideLayouts/slideLayout2.xml"/><Relationship Id="rId6" Type="http://schemas.openxmlformats.org/officeDocument/2006/relationships/hyperlink" Target="https://www.bloomberg.com/news/articles/2019-11-19/swiss-watch-exports-stagnate-as-shipments-to-hong-kong-slump?cmpid=BBD111919_TRADE&amp;utm_medium=email&amp;utm_source=newsletter&amp;utm_term=191119&amp;utm_campaign=trade" TargetMode="External"/><Relationship Id="rId5" Type="http://schemas.openxmlformats.org/officeDocument/2006/relationships/hyperlink" Target="https://umich.instructure.com/files/13090113/download?download_frd=1" TargetMode="External"/><Relationship Id="rId4" Type="http://schemas.openxmlformats.org/officeDocument/2006/relationships/hyperlink" Target="https://www.ft.com/content/d360b4e0-0a22-11ea-bb52-34c8d9dc6d84" TargetMode="External"/><Relationship Id="rId9" Type="http://schemas.openxmlformats.org/officeDocument/2006/relationships/hyperlink" Target="https://umich.instructure.com/files/13090124/download?download_frd=1" TargetMode="Externa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4.xml"/><Relationship Id="rId1" Type="http://schemas.openxmlformats.org/officeDocument/2006/relationships/vmlDrawing" Target="../drawings/vmlDrawing1.vml"/><Relationship Id="rId4" Type="http://schemas.openxmlformats.org/officeDocument/2006/relationships/image" Target="../media/image6.emf"/></Relationships>
</file>

<file path=ppt/slides/_rels/slide22.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4.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2.xml"/><Relationship Id="rId1" Type="http://schemas.openxmlformats.org/officeDocument/2006/relationships/vmlDrawing" Target="../drawings/vmlDrawing2.vml"/><Relationship Id="rId5" Type="http://schemas.openxmlformats.org/officeDocument/2006/relationships/image" Target="../media/image10.png"/><Relationship Id="rId4" Type="http://schemas.openxmlformats.org/officeDocument/2006/relationships/oleObject" Target="../embeddings/oleObject2.bin"/></Relationships>
</file>

<file path=ppt/slides/_rels/slide47.xml.rels><?xml version="1.0" encoding="UTF-8" standalone="yes"?>
<Relationships xmlns="http://schemas.openxmlformats.org/package/2006/relationships"><Relationship Id="rId3" Type="http://schemas.openxmlformats.org/officeDocument/2006/relationships/oleObject" Target="../embeddings/oleObject3.bin"/><Relationship Id="rId2" Type="http://schemas.openxmlformats.org/officeDocument/2006/relationships/slideLayout" Target="../slideLayouts/slideLayout2.xml"/><Relationship Id="rId1" Type="http://schemas.openxmlformats.org/officeDocument/2006/relationships/vmlDrawing" Target="../drawings/vmlDrawing3.vml"/><Relationship Id="rId4" Type="http://schemas.openxmlformats.org/officeDocument/2006/relationships/image" Target="../media/image11.png"/></Relationships>
</file>

<file path=ppt/slides/_rels/slide48.xml.rels><?xml version="1.0" encoding="UTF-8" standalone="yes"?>
<Relationships xmlns="http://schemas.openxmlformats.org/package/2006/relationships"><Relationship Id="rId3" Type="http://schemas.openxmlformats.org/officeDocument/2006/relationships/oleObject" Target="../embeddings/oleObject4.bin"/><Relationship Id="rId2" Type="http://schemas.openxmlformats.org/officeDocument/2006/relationships/slideLayout" Target="../slideLayouts/slideLayout2.xml"/><Relationship Id="rId1" Type="http://schemas.openxmlformats.org/officeDocument/2006/relationships/vmlDrawing" Target="../drawings/vmlDrawing4.vml"/><Relationship Id="rId4" Type="http://schemas.openxmlformats.org/officeDocument/2006/relationships/image" Target="../media/image12.png"/></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ctrTitle"/>
          </p:nvPr>
        </p:nvSpPr>
        <p:spPr>
          <a:xfrm>
            <a:off x="685800" y="3048000"/>
            <a:ext cx="7772400" cy="1470025"/>
          </a:xfrm>
        </p:spPr>
        <p:txBody>
          <a:bodyPr/>
          <a:lstStyle/>
          <a:p>
            <a:r>
              <a:rPr lang="en-US" sz="4000" dirty="0"/>
              <a:t>Lecture 19</a:t>
            </a:r>
            <a:br>
              <a:rPr lang="en-US" sz="4000" dirty="0"/>
            </a:br>
            <a:r>
              <a:rPr lang="en-US" sz="4000" dirty="0"/>
              <a:t> International Policies for Economic Development:  Trade</a:t>
            </a:r>
          </a:p>
        </p:txBody>
      </p:sp>
      <p:sp>
        <p:nvSpPr>
          <p:cNvPr id="2051" name="Rectangle 3"/>
          <p:cNvSpPr>
            <a:spLocks noGrp="1" noChangeArrowheads="1"/>
          </p:cNvSpPr>
          <p:nvPr>
            <p:ph type="subTitle" idx="1"/>
          </p:nvPr>
        </p:nvSpPr>
        <p:spPr>
          <a:xfrm>
            <a:off x="1447800" y="1524000"/>
            <a:ext cx="6400800" cy="1066800"/>
          </a:xfrm>
        </p:spPr>
        <p:txBody>
          <a:bodyPr/>
          <a:lstStyle/>
          <a:p>
            <a:r>
              <a:rPr lang="en-US" sz="5400"/>
              <a:t>Econ 340</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D4EFBE-5F72-7943-94F2-7F366C0C9D0C}"/>
              </a:ext>
            </a:extLst>
          </p:cNvPr>
          <p:cNvSpPr>
            <a:spLocks noGrp="1"/>
          </p:cNvSpPr>
          <p:nvPr>
            <p:ph type="title"/>
          </p:nvPr>
        </p:nvSpPr>
        <p:spPr/>
        <p:txBody>
          <a:bodyPr/>
          <a:lstStyle/>
          <a:p>
            <a:r>
              <a:rPr lang="en-US" dirty="0"/>
              <a:t>News:  Nov 18-24</a:t>
            </a:r>
          </a:p>
        </p:txBody>
      </p:sp>
      <p:sp>
        <p:nvSpPr>
          <p:cNvPr id="3" name="Content Placeholder 2">
            <a:extLst>
              <a:ext uri="{FF2B5EF4-FFF2-40B4-BE49-F238E27FC236}">
                <a16:creationId xmlns:a16="http://schemas.microsoft.com/office/drawing/2014/main" id="{B2E40048-1CCA-D44D-BFCC-3AA14A392506}"/>
              </a:ext>
            </a:extLst>
          </p:cNvPr>
          <p:cNvSpPr>
            <a:spLocks noGrp="1"/>
          </p:cNvSpPr>
          <p:nvPr>
            <p:ph idx="1"/>
          </p:nvPr>
        </p:nvSpPr>
        <p:spPr/>
        <p:txBody>
          <a:bodyPr/>
          <a:lstStyle/>
          <a:p>
            <a:r>
              <a:rPr lang="en-US" sz="1000" dirty="0"/>
              <a:t>Huawei given 90-day reprieve by US -- NYT: </a:t>
            </a:r>
            <a:r>
              <a:rPr lang="en-US" sz="1000" dirty="0">
                <a:hlinkClick r:id="rId2"/>
              </a:rPr>
              <a:t>11/18</a:t>
            </a:r>
            <a:r>
              <a:rPr lang="en-US" sz="1000" dirty="0"/>
              <a:t> | </a:t>
            </a:r>
            <a:r>
              <a:rPr lang="en-US" sz="1000" dirty="0">
                <a:hlinkClick r:id="rId3"/>
              </a:rPr>
              <a:t>Canvas</a:t>
            </a:r>
            <a:r>
              <a:rPr lang="en-US" sz="1000" dirty="0"/>
              <a:t> | FT: </a:t>
            </a:r>
            <a:r>
              <a:rPr lang="en-US" sz="1000" dirty="0">
                <a:hlinkClick r:id="rId4"/>
              </a:rPr>
              <a:t>11/18</a:t>
            </a:r>
            <a:r>
              <a:rPr lang="en-US" sz="1000" dirty="0"/>
              <a:t> | </a:t>
            </a:r>
            <a:r>
              <a:rPr lang="en-US" sz="1000" dirty="0">
                <a:hlinkClick r:id="rId5"/>
              </a:rPr>
              <a:t>Canvas</a:t>
            </a:r>
            <a:r>
              <a:rPr lang="en-US" sz="1000" dirty="0"/>
              <a:t> </a:t>
            </a:r>
          </a:p>
          <a:p>
            <a:pPr lvl="1"/>
            <a:r>
              <a:rPr lang="en-US" sz="1000" dirty="0"/>
              <a:t>The Trump administration extended for 90 days permission for some US companies to do particular kinds of business with the Chinese telecoms company, Huawei. This is the latest of several such extensions that have been intended to minimize harm to US firms and their customers that rely on Huawei. </a:t>
            </a:r>
          </a:p>
          <a:p>
            <a:pPr lvl="1"/>
            <a:r>
              <a:rPr lang="en-US" sz="1000" dirty="0"/>
              <a:t>Huawei had been put on a backlist by the US on the grounds that Huawei devices might threaten US national security by giving the Chinese government access to US data and secrets. </a:t>
            </a:r>
          </a:p>
          <a:p>
            <a:pPr lvl="1"/>
            <a:r>
              <a:rPr lang="en-US" sz="1000" dirty="0"/>
              <a:t>The ban had limited both exports to Huawei and imports from Huawei, the company that currently leads the world in advancing 5G technology for phones. </a:t>
            </a:r>
          </a:p>
          <a:p>
            <a:r>
              <a:rPr lang="en-US" sz="1000" dirty="0"/>
              <a:t>Swiss watch exports to Hong Kong shrink -- Bloomberg: </a:t>
            </a:r>
            <a:r>
              <a:rPr lang="en-US" sz="1000" dirty="0">
                <a:hlinkClick r:id="rId6"/>
              </a:rPr>
              <a:t>11/19</a:t>
            </a:r>
            <a:r>
              <a:rPr lang="en-US" sz="1000" dirty="0"/>
              <a:t> | </a:t>
            </a:r>
            <a:r>
              <a:rPr lang="en-US" sz="1000" dirty="0">
                <a:hlinkClick r:id="rId7"/>
              </a:rPr>
              <a:t>Canvas</a:t>
            </a:r>
            <a:r>
              <a:rPr lang="en-US" sz="1000" dirty="0"/>
              <a:t> </a:t>
            </a:r>
          </a:p>
          <a:p>
            <a:pPr lvl="1"/>
            <a:r>
              <a:rPr lang="en-US" sz="1000" dirty="0"/>
              <a:t>Disruption in Hong Kong, as protests accelerate against Chinese rule and police respond, have dented the demand there for luxury goods. One result is that exports of watches from Switzerland to Hong Kong have declined. </a:t>
            </a:r>
          </a:p>
          <a:p>
            <a:pPr lvl="1"/>
            <a:r>
              <a:rPr lang="en-US" sz="1000" dirty="0"/>
              <a:t>For the first time in 30 years, mainland China imported more Swiss watches than did Hong Kong. Until the recent decline, Hong Kong also surpassed the US in imports of Swiss watches. But exports to China have increased, and exports of watches by Switzerland world wide have continued to grow. </a:t>
            </a:r>
          </a:p>
          <a:p>
            <a:pPr lvl="1"/>
            <a:r>
              <a:rPr lang="en-US" sz="1000" dirty="0"/>
              <a:t>Why the decline in Hong Kong? Fewer are being sold to tourists, and "Even Hong Kong locals are afraid of coming out onto the street," according to a spokesman for a watch retailer. </a:t>
            </a:r>
          </a:p>
          <a:p>
            <a:r>
              <a:rPr lang="en-US" sz="1000" dirty="0"/>
              <a:t>Nigeria's closed borders stop smuggling but raise prices -- FT: </a:t>
            </a:r>
            <a:r>
              <a:rPr lang="en-US" sz="1000" dirty="0">
                <a:hlinkClick r:id="rId8"/>
              </a:rPr>
              <a:t>11/24</a:t>
            </a:r>
            <a:r>
              <a:rPr lang="en-US" sz="1000" dirty="0"/>
              <a:t> | </a:t>
            </a:r>
            <a:r>
              <a:rPr lang="en-US" sz="1000" dirty="0">
                <a:hlinkClick r:id="rId9"/>
              </a:rPr>
              <a:t>Canvas</a:t>
            </a:r>
            <a:r>
              <a:rPr lang="en-US" sz="1000" dirty="0"/>
              <a:t> </a:t>
            </a:r>
          </a:p>
          <a:p>
            <a:pPr lvl="1"/>
            <a:r>
              <a:rPr lang="en-US" sz="1000" dirty="0"/>
              <a:t>Nigeria tightened control of all its land borders, completely stopping trade there, both exports and imports. The objective was to "curb smuggling, boost local production and achieve food security." </a:t>
            </a:r>
          </a:p>
          <a:p>
            <a:pPr lvl="1"/>
            <a:r>
              <a:rPr lang="en-US" sz="1000" dirty="0"/>
              <a:t>The result has been a huge reduction in both legal and illegal trade, as well as an increase in tariff revenues through Nigeria's ports. But the result has also been extreme hardship for those who engaged in legal trade, and also a steep rise in prices to consumers of food staples. The closing is also hard on Nigeria's neighbor, Benin, through which much of Nigeria's smuggled imports flowed. </a:t>
            </a:r>
          </a:p>
          <a:p>
            <a:pPr lvl="1"/>
            <a:r>
              <a:rPr lang="en-US" sz="1000" dirty="0"/>
              <a:t>Nigeria's foreign minister says it will only reopen its borders when its neighbors "properly enforce existing rules of origin within the regional trading bloc." </a:t>
            </a:r>
          </a:p>
          <a:p>
            <a:endParaRPr lang="en-US" dirty="0"/>
          </a:p>
        </p:txBody>
      </p:sp>
      <p:sp>
        <p:nvSpPr>
          <p:cNvPr id="4" name="Footer Placeholder 3">
            <a:extLst>
              <a:ext uri="{FF2B5EF4-FFF2-40B4-BE49-F238E27FC236}">
                <a16:creationId xmlns:a16="http://schemas.microsoft.com/office/drawing/2014/main" id="{D6D2FA6B-5FEB-9C4B-8BE6-7288F20F93DB}"/>
              </a:ext>
            </a:extLst>
          </p:cNvPr>
          <p:cNvSpPr>
            <a:spLocks noGrp="1"/>
          </p:cNvSpPr>
          <p:nvPr>
            <p:ph type="ftr" sz="quarter" idx="11"/>
          </p:nvPr>
        </p:nvSpPr>
        <p:spPr/>
        <p:txBody>
          <a:bodyPr/>
          <a:lstStyle/>
          <a:p>
            <a:r>
              <a:rPr lang="en-US"/>
              <a:t>Econ 340, Deardorff, Lecture 19: Development Trade</a:t>
            </a:r>
          </a:p>
        </p:txBody>
      </p:sp>
      <p:sp>
        <p:nvSpPr>
          <p:cNvPr id="5" name="Slide Number Placeholder 4">
            <a:extLst>
              <a:ext uri="{FF2B5EF4-FFF2-40B4-BE49-F238E27FC236}">
                <a16:creationId xmlns:a16="http://schemas.microsoft.com/office/drawing/2014/main" id="{809902FF-2E65-924F-805C-8791A6AA74AA}"/>
              </a:ext>
            </a:extLst>
          </p:cNvPr>
          <p:cNvSpPr>
            <a:spLocks noGrp="1"/>
          </p:cNvSpPr>
          <p:nvPr>
            <p:ph type="sldNum" sz="quarter" idx="12"/>
          </p:nvPr>
        </p:nvSpPr>
        <p:spPr/>
        <p:txBody>
          <a:bodyPr/>
          <a:lstStyle/>
          <a:p>
            <a:fld id="{864C0E6B-A288-2B43-95B1-1A7D99A5AC08}" type="slidenum">
              <a:rPr lang="en-US" smtClean="0"/>
              <a:pPr/>
              <a:t>2</a:t>
            </a:fld>
            <a:endParaRPr lang="en-US"/>
          </a:p>
        </p:txBody>
      </p:sp>
    </p:spTree>
    <p:extLst>
      <p:ext uri="{BB962C8B-B14F-4D97-AF65-F5344CB8AC3E}">
        <p14:creationId xmlns:p14="http://schemas.microsoft.com/office/powerpoint/2010/main" val="80895098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D4EFBE-5F72-7943-94F2-7F366C0C9D0C}"/>
              </a:ext>
            </a:extLst>
          </p:cNvPr>
          <p:cNvSpPr>
            <a:spLocks noGrp="1"/>
          </p:cNvSpPr>
          <p:nvPr>
            <p:ph type="title"/>
          </p:nvPr>
        </p:nvSpPr>
        <p:spPr/>
        <p:txBody>
          <a:bodyPr/>
          <a:lstStyle/>
          <a:p>
            <a:r>
              <a:rPr lang="en-US" dirty="0"/>
              <a:t>News:  Nov 18-24</a:t>
            </a:r>
          </a:p>
        </p:txBody>
      </p:sp>
      <p:sp>
        <p:nvSpPr>
          <p:cNvPr id="3" name="Content Placeholder 2">
            <a:extLst>
              <a:ext uri="{FF2B5EF4-FFF2-40B4-BE49-F238E27FC236}">
                <a16:creationId xmlns:a16="http://schemas.microsoft.com/office/drawing/2014/main" id="{B2E40048-1CCA-D44D-BFCC-3AA14A392506}"/>
              </a:ext>
            </a:extLst>
          </p:cNvPr>
          <p:cNvSpPr>
            <a:spLocks noGrp="1"/>
          </p:cNvSpPr>
          <p:nvPr>
            <p:ph idx="1"/>
          </p:nvPr>
        </p:nvSpPr>
        <p:spPr/>
        <p:txBody>
          <a:bodyPr/>
          <a:lstStyle/>
          <a:p>
            <a:r>
              <a:rPr lang="en-US" sz="2000" dirty="0"/>
              <a:t>Huawei given 90-day reprieve by US  </a:t>
            </a:r>
          </a:p>
          <a:p>
            <a:pPr lvl="1"/>
            <a:r>
              <a:rPr lang="en-US" sz="2000" dirty="0"/>
              <a:t>The Trump administration extended for 90 days permission for some US companies to do particular kinds of business with the Chinese telecoms company, Huawei. This is the latest of several such extensions that have been intended to minimize harm to US firms and their customers that rely on Huawei. </a:t>
            </a:r>
          </a:p>
          <a:p>
            <a:pPr lvl="1"/>
            <a:r>
              <a:rPr lang="en-US" sz="2000" dirty="0"/>
              <a:t>Huawei had been put on a backlist by the US on the grounds that Huawei devices might threaten US national security by giving the Chinese government access to US data and secrets. </a:t>
            </a:r>
          </a:p>
          <a:p>
            <a:pPr lvl="1"/>
            <a:r>
              <a:rPr lang="en-US" sz="2000" dirty="0"/>
              <a:t>The ban had limited both exports to Huawei and imports from Huawei, the company that currently leads the world in advancing 5G technology for phones. </a:t>
            </a:r>
          </a:p>
          <a:p>
            <a:endParaRPr lang="en-US" dirty="0"/>
          </a:p>
        </p:txBody>
      </p:sp>
      <p:sp>
        <p:nvSpPr>
          <p:cNvPr id="4" name="Footer Placeholder 3">
            <a:extLst>
              <a:ext uri="{FF2B5EF4-FFF2-40B4-BE49-F238E27FC236}">
                <a16:creationId xmlns:a16="http://schemas.microsoft.com/office/drawing/2014/main" id="{D6D2FA6B-5FEB-9C4B-8BE6-7288F20F93DB}"/>
              </a:ext>
            </a:extLst>
          </p:cNvPr>
          <p:cNvSpPr>
            <a:spLocks noGrp="1"/>
          </p:cNvSpPr>
          <p:nvPr>
            <p:ph type="ftr" sz="quarter" idx="11"/>
          </p:nvPr>
        </p:nvSpPr>
        <p:spPr/>
        <p:txBody>
          <a:bodyPr/>
          <a:lstStyle/>
          <a:p>
            <a:r>
              <a:rPr lang="en-US"/>
              <a:t>Econ 340, Deardorff, Lecture 19: Development Trade</a:t>
            </a:r>
          </a:p>
        </p:txBody>
      </p:sp>
      <p:sp>
        <p:nvSpPr>
          <p:cNvPr id="5" name="Slide Number Placeholder 4">
            <a:extLst>
              <a:ext uri="{FF2B5EF4-FFF2-40B4-BE49-F238E27FC236}">
                <a16:creationId xmlns:a16="http://schemas.microsoft.com/office/drawing/2014/main" id="{809902FF-2E65-924F-805C-8791A6AA74AA}"/>
              </a:ext>
            </a:extLst>
          </p:cNvPr>
          <p:cNvSpPr>
            <a:spLocks noGrp="1"/>
          </p:cNvSpPr>
          <p:nvPr>
            <p:ph type="sldNum" sz="quarter" idx="12"/>
          </p:nvPr>
        </p:nvSpPr>
        <p:spPr/>
        <p:txBody>
          <a:bodyPr/>
          <a:lstStyle/>
          <a:p>
            <a:fld id="{864C0E6B-A288-2B43-95B1-1A7D99A5AC08}" type="slidenum">
              <a:rPr lang="en-US" smtClean="0"/>
              <a:pPr/>
              <a:t>3</a:t>
            </a:fld>
            <a:endParaRPr lang="en-US"/>
          </a:p>
        </p:txBody>
      </p:sp>
    </p:spTree>
    <p:extLst>
      <p:ext uri="{BB962C8B-B14F-4D97-AF65-F5344CB8AC3E}">
        <p14:creationId xmlns:p14="http://schemas.microsoft.com/office/powerpoint/2010/main" val="190354965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a:extLst>
              <a:ext uri="{FF2B5EF4-FFF2-40B4-BE49-F238E27FC236}">
                <a16:creationId xmlns:a16="http://schemas.microsoft.com/office/drawing/2014/main" id="{65795D34-059A-0C47-9DDE-891158524A6A}"/>
              </a:ext>
            </a:extLst>
          </p:cNvPr>
          <p:cNvSpPr>
            <a:spLocks noGrp="1"/>
          </p:cNvSpPr>
          <p:nvPr>
            <p:ph type="ftr" sz="quarter" idx="11"/>
          </p:nvPr>
        </p:nvSpPr>
        <p:spPr/>
        <p:txBody>
          <a:bodyPr/>
          <a:lstStyle/>
          <a:p>
            <a:r>
              <a:rPr lang="en-US"/>
              <a:t>Econ 340, Deardorff, Lecture 19: Development Trade</a:t>
            </a:r>
          </a:p>
        </p:txBody>
      </p:sp>
      <p:sp>
        <p:nvSpPr>
          <p:cNvPr id="5" name="Slide Number Placeholder 4">
            <a:extLst>
              <a:ext uri="{FF2B5EF4-FFF2-40B4-BE49-F238E27FC236}">
                <a16:creationId xmlns:a16="http://schemas.microsoft.com/office/drawing/2014/main" id="{3333BBE2-65A7-BD47-A7F9-726ED8C6B754}"/>
              </a:ext>
            </a:extLst>
          </p:cNvPr>
          <p:cNvSpPr>
            <a:spLocks noGrp="1"/>
          </p:cNvSpPr>
          <p:nvPr>
            <p:ph type="sldNum" sz="quarter" idx="12"/>
          </p:nvPr>
        </p:nvSpPr>
        <p:spPr/>
        <p:txBody>
          <a:bodyPr/>
          <a:lstStyle/>
          <a:p>
            <a:fld id="{864C0E6B-A288-2B43-95B1-1A7D99A5AC08}" type="slidenum">
              <a:rPr lang="en-US" smtClean="0"/>
              <a:pPr/>
              <a:t>4</a:t>
            </a:fld>
            <a:endParaRPr lang="en-US"/>
          </a:p>
        </p:txBody>
      </p:sp>
      <p:pic>
        <p:nvPicPr>
          <p:cNvPr id="2" name="Picture 1">
            <a:extLst>
              <a:ext uri="{FF2B5EF4-FFF2-40B4-BE49-F238E27FC236}">
                <a16:creationId xmlns:a16="http://schemas.microsoft.com/office/drawing/2014/main" id="{78AAD4E7-85B7-FC4C-95CA-10820AF40810}"/>
              </a:ext>
            </a:extLst>
          </p:cNvPr>
          <p:cNvPicPr>
            <a:picLocks noChangeAspect="1"/>
          </p:cNvPicPr>
          <p:nvPr/>
        </p:nvPicPr>
        <p:blipFill>
          <a:blip r:embed="rId2"/>
          <a:stretch>
            <a:fillRect/>
          </a:stretch>
        </p:blipFill>
        <p:spPr>
          <a:xfrm>
            <a:off x="0" y="56213"/>
            <a:ext cx="9144000" cy="6745574"/>
          </a:xfrm>
          <a:prstGeom prst="rect">
            <a:avLst/>
          </a:prstGeom>
        </p:spPr>
      </p:pic>
    </p:spTree>
    <p:extLst>
      <p:ext uri="{BB962C8B-B14F-4D97-AF65-F5344CB8AC3E}">
        <p14:creationId xmlns:p14="http://schemas.microsoft.com/office/powerpoint/2010/main" val="256162943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D4EFBE-5F72-7943-94F2-7F366C0C9D0C}"/>
              </a:ext>
            </a:extLst>
          </p:cNvPr>
          <p:cNvSpPr>
            <a:spLocks noGrp="1"/>
          </p:cNvSpPr>
          <p:nvPr>
            <p:ph type="title"/>
          </p:nvPr>
        </p:nvSpPr>
        <p:spPr/>
        <p:txBody>
          <a:bodyPr/>
          <a:lstStyle/>
          <a:p>
            <a:r>
              <a:rPr lang="en-US" dirty="0"/>
              <a:t>News:  Nov 18-24</a:t>
            </a:r>
          </a:p>
        </p:txBody>
      </p:sp>
      <p:sp>
        <p:nvSpPr>
          <p:cNvPr id="3" name="Content Placeholder 2">
            <a:extLst>
              <a:ext uri="{FF2B5EF4-FFF2-40B4-BE49-F238E27FC236}">
                <a16:creationId xmlns:a16="http://schemas.microsoft.com/office/drawing/2014/main" id="{B2E40048-1CCA-D44D-BFCC-3AA14A392506}"/>
              </a:ext>
            </a:extLst>
          </p:cNvPr>
          <p:cNvSpPr>
            <a:spLocks noGrp="1"/>
          </p:cNvSpPr>
          <p:nvPr>
            <p:ph idx="1"/>
          </p:nvPr>
        </p:nvSpPr>
        <p:spPr/>
        <p:txBody>
          <a:bodyPr/>
          <a:lstStyle/>
          <a:p>
            <a:r>
              <a:rPr lang="en-US" sz="2000" dirty="0"/>
              <a:t>Swiss watch exports to Hong Kong shrink  </a:t>
            </a:r>
          </a:p>
          <a:p>
            <a:pPr lvl="1"/>
            <a:r>
              <a:rPr lang="en-US" sz="2000" dirty="0"/>
              <a:t>Disruption in Hong Kong, as protests accelerate against Chinese rule and police respond, have dented the demand there for luxury goods. One result is that exports of watches from Switzerland to Hong Kong have declined. </a:t>
            </a:r>
          </a:p>
          <a:p>
            <a:pPr lvl="1"/>
            <a:r>
              <a:rPr lang="en-US" sz="2000" dirty="0"/>
              <a:t>For the first time in 30 years, mainland China imported more Swiss watches than did Hong Kong. Until the recent decline, Hong Kong also surpassed the US in imports of Swiss watches. But exports to China have increased, and exports of watches by Switzerland world wide have continued to grow. </a:t>
            </a:r>
          </a:p>
          <a:p>
            <a:pPr lvl="1"/>
            <a:r>
              <a:rPr lang="en-US" sz="2000" dirty="0"/>
              <a:t>Why the decline in Hong Kong? Fewer are being sold to tourists, and "Even Hong Kong locals are afraid of coming out onto the street," according to a spokesman for a watch retailer. </a:t>
            </a:r>
          </a:p>
          <a:p>
            <a:endParaRPr lang="en-US" dirty="0"/>
          </a:p>
        </p:txBody>
      </p:sp>
      <p:sp>
        <p:nvSpPr>
          <p:cNvPr id="4" name="Footer Placeholder 3">
            <a:extLst>
              <a:ext uri="{FF2B5EF4-FFF2-40B4-BE49-F238E27FC236}">
                <a16:creationId xmlns:a16="http://schemas.microsoft.com/office/drawing/2014/main" id="{D6D2FA6B-5FEB-9C4B-8BE6-7288F20F93DB}"/>
              </a:ext>
            </a:extLst>
          </p:cNvPr>
          <p:cNvSpPr>
            <a:spLocks noGrp="1"/>
          </p:cNvSpPr>
          <p:nvPr>
            <p:ph type="ftr" sz="quarter" idx="11"/>
          </p:nvPr>
        </p:nvSpPr>
        <p:spPr/>
        <p:txBody>
          <a:bodyPr/>
          <a:lstStyle/>
          <a:p>
            <a:r>
              <a:rPr lang="en-US"/>
              <a:t>Econ 340, Deardorff, Lecture 19: Development Trade</a:t>
            </a:r>
          </a:p>
        </p:txBody>
      </p:sp>
      <p:sp>
        <p:nvSpPr>
          <p:cNvPr id="5" name="Slide Number Placeholder 4">
            <a:extLst>
              <a:ext uri="{FF2B5EF4-FFF2-40B4-BE49-F238E27FC236}">
                <a16:creationId xmlns:a16="http://schemas.microsoft.com/office/drawing/2014/main" id="{809902FF-2E65-924F-805C-8791A6AA74AA}"/>
              </a:ext>
            </a:extLst>
          </p:cNvPr>
          <p:cNvSpPr>
            <a:spLocks noGrp="1"/>
          </p:cNvSpPr>
          <p:nvPr>
            <p:ph type="sldNum" sz="quarter" idx="12"/>
          </p:nvPr>
        </p:nvSpPr>
        <p:spPr/>
        <p:txBody>
          <a:bodyPr/>
          <a:lstStyle/>
          <a:p>
            <a:fld id="{864C0E6B-A288-2B43-95B1-1A7D99A5AC08}" type="slidenum">
              <a:rPr lang="en-US" smtClean="0"/>
              <a:pPr/>
              <a:t>5</a:t>
            </a:fld>
            <a:endParaRPr lang="en-US"/>
          </a:p>
        </p:txBody>
      </p:sp>
    </p:spTree>
    <p:extLst>
      <p:ext uri="{BB962C8B-B14F-4D97-AF65-F5344CB8AC3E}">
        <p14:creationId xmlns:p14="http://schemas.microsoft.com/office/powerpoint/2010/main" val="23262332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a:extLst>
              <a:ext uri="{FF2B5EF4-FFF2-40B4-BE49-F238E27FC236}">
                <a16:creationId xmlns:a16="http://schemas.microsoft.com/office/drawing/2014/main" id="{65795D34-059A-0C47-9DDE-891158524A6A}"/>
              </a:ext>
            </a:extLst>
          </p:cNvPr>
          <p:cNvSpPr>
            <a:spLocks noGrp="1"/>
          </p:cNvSpPr>
          <p:nvPr>
            <p:ph type="ftr" sz="quarter" idx="11"/>
          </p:nvPr>
        </p:nvSpPr>
        <p:spPr/>
        <p:txBody>
          <a:bodyPr/>
          <a:lstStyle/>
          <a:p>
            <a:r>
              <a:rPr lang="en-US"/>
              <a:t>Econ 340, Deardorff, Lecture 19: Development Trade</a:t>
            </a:r>
          </a:p>
        </p:txBody>
      </p:sp>
      <p:sp>
        <p:nvSpPr>
          <p:cNvPr id="5" name="Slide Number Placeholder 4">
            <a:extLst>
              <a:ext uri="{FF2B5EF4-FFF2-40B4-BE49-F238E27FC236}">
                <a16:creationId xmlns:a16="http://schemas.microsoft.com/office/drawing/2014/main" id="{3333BBE2-65A7-BD47-A7F9-726ED8C6B754}"/>
              </a:ext>
            </a:extLst>
          </p:cNvPr>
          <p:cNvSpPr>
            <a:spLocks noGrp="1"/>
          </p:cNvSpPr>
          <p:nvPr>
            <p:ph type="sldNum" sz="quarter" idx="12"/>
          </p:nvPr>
        </p:nvSpPr>
        <p:spPr/>
        <p:txBody>
          <a:bodyPr/>
          <a:lstStyle/>
          <a:p>
            <a:fld id="{864C0E6B-A288-2B43-95B1-1A7D99A5AC08}" type="slidenum">
              <a:rPr lang="en-US" smtClean="0"/>
              <a:pPr/>
              <a:t>6</a:t>
            </a:fld>
            <a:endParaRPr lang="en-US"/>
          </a:p>
        </p:txBody>
      </p:sp>
      <p:pic>
        <p:nvPicPr>
          <p:cNvPr id="6" name="Picture 5">
            <a:extLst>
              <a:ext uri="{FF2B5EF4-FFF2-40B4-BE49-F238E27FC236}">
                <a16:creationId xmlns:a16="http://schemas.microsoft.com/office/drawing/2014/main" id="{78C6A13C-E0A7-7D4E-B459-CCE6E4AA39E0}"/>
              </a:ext>
            </a:extLst>
          </p:cNvPr>
          <p:cNvPicPr>
            <a:picLocks noChangeAspect="1"/>
          </p:cNvPicPr>
          <p:nvPr/>
        </p:nvPicPr>
        <p:blipFill>
          <a:blip r:embed="rId2"/>
          <a:stretch>
            <a:fillRect/>
          </a:stretch>
        </p:blipFill>
        <p:spPr>
          <a:xfrm>
            <a:off x="273050" y="355600"/>
            <a:ext cx="8597900" cy="6146800"/>
          </a:xfrm>
          <a:prstGeom prst="rect">
            <a:avLst/>
          </a:prstGeom>
        </p:spPr>
      </p:pic>
    </p:spTree>
    <p:extLst>
      <p:ext uri="{BB962C8B-B14F-4D97-AF65-F5344CB8AC3E}">
        <p14:creationId xmlns:p14="http://schemas.microsoft.com/office/powerpoint/2010/main" val="313117705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D4EFBE-5F72-7943-94F2-7F366C0C9D0C}"/>
              </a:ext>
            </a:extLst>
          </p:cNvPr>
          <p:cNvSpPr>
            <a:spLocks noGrp="1"/>
          </p:cNvSpPr>
          <p:nvPr>
            <p:ph type="title"/>
          </p:nvPr>
        </p:nvSpPr>
        <p:spPr/>
        <p:txBody>
          <a:bodyPr/>
          <a:lstStyle/>
          <a:p>
            <a:r>
              <a:rPr lang="en-US" dirty="0"/>
              <a:t>News:  Nov 18-24</a:t>
            </a:r>
          </a:p>
        </p:txBody>
      </p:sp>
      <p:sp>
        <p:nvSpPr>
          <p:cNvPr id="3" name="Content Placeholder 2">
            <a:extLst>
              <a:ext uri="{FF2B5EF4-FFF2-40B4-BE49-F238E27FC236}">
                <a16:creationId xmlns:a16="http://schemas.microsoft.com/office/drawing/2014/main" id="{B2E40048-1CCA-D44D-BFCC-3AA14A392506}"/>
              </a:ext>
            </a:extLst>
          </p:cNvPr>
          <p:cNvSpPr>
            <a:spLocks noGrp="1"/>
          </p:cNvSpPr>
          <p:nvPr>
            <p:ph idx="1"/>
          </p:nvPr>
        </p:nvSpPr>
        <p:spPr>
          <a:xfrm>
            <a:off x="457200" y="1143000"/>
            <a:ext cx="8229600" cy="4525963"/>
          </a:xfrm>
        </p:spPr>
        <p:txBody>
          <a:bodyPr/>
          <a:lstStyle/>
          <a:p>
            <a:endParaRPr lang="en-US" sz="1000" dirty="0"/>
          </a:p>
          <a:p>
            <a:r>
              <a:rPr lang="en-US" sz="2000" dirty="0"/>
              <a:t>Nigeria's closed borders stop smuggling but raise prices  </a:t>
            </a:r>
          </a:p>
          <a:p>
            <a:pPr lvl="1"/>
            <a:r>
              <a:rPr lang="en-US" sz="2000" dirty="0"/>
              <a:t>Nigeria tightened control of all its land borders, completely stopping trade there, both exports and imports. The objective was to "curb smuggling, boost local production and achieve food security." </a:t>
            </a:r>
          </a:p>
          <a:p>
            <a:pPr lvl="1"/>
            <a:r>
              <a:rPr lang="en-US" sz="2000" dirty="0"/>
              <a:t>The result has been a huge reduction in both legal and illegal trade, as well as an increase in tariff revenues through Nigeria's ports. But the result has also been extreme hardship for those who engaged in legal trade, and also a steep rise in prices to consumers of food staples. The closing is also hard on Nigeria's neighbor, Benin, through which much of Nigeria's smuggled imports flowed. </a:t>
            </a:r>
          </a:p>
          <a:p>
            <a:pPr lvl="1"/>
            <a:r>
              <a:rPr lang="en-US" sz="2000" dirty="0"/>
              <a:t>Nigeria's foreign minister says it will only reopen its borders when its neighbors "properly enforce existing rules of origin within the regional trading bloc." </a:t>
            </a:r>
          </a:p>
          <a:p>
            <a:endParaRPr lang="en-US" dirty="0"/>
          </a:p>
        </p:txBody>
      </p:sp>
      <p:sp>
        <p:nvSpPr>
          <p:cNvPr id="4" name="Footer Placeholder 3">
            <a:extLst>
              <a:ext uri="{FF2B5EF4-FFF2-40B4-BE49-F238E27FC236}">
                <a16:creationId xmlns:a16="http://schemas.microsoft.com/office/drawing/2014/main" id="{D6D2FA6B-5FEB-9C4B-8BE6-7288F20F93DB}"/>
              </a:ext>
            </a:extLst>
          </p:cNvPr>
          <p:cNvSpPr>
            <a:spLocks noGrp="1"/>
          </p:cNvSpPr>
          <p:nvPr>
            <p:ph type="ftr" sz="quarter" idx="11"/>
          </p:nvPr>
        </p:nvSpPr>
        <p:spPr/>
        <p:txBody>
          <a:bodyPr/>
          <a:lstStyle/>
          <a:p>
            <a:r>
              <a:rPr lang="en-US"/>
              <a:t>Econ 340, Deardorff, Lecture 19: Development Trade</a:t>
            </a:r>
          </a:p>
        </p:txBody>
      </p:sp>
      <p:sp>
        <p:nvSpPr>
          <p:cNvPr id="5" name="Slide Number Placeholder 4">
            <a:extLst>
              <a:ext uri="{FF2B5EF4-FFF2-40B4-BE49-F238E27FC236}">
                <a16:creationId xmlns:a16="http://schemas.microsoft.com/office/drawing/2014/main" id="{809902FF-2E65-924F-805C-8791A6AA74AA}"/>
              </a:ext>
            </a:extLst>
          </p:cNvPr>
          <p:cNvSpPr>
            <a:spLocks noGrp="1"/>
          </p:cNvSpPr>
          <p:nvPr>
            <p:ph type="sldNum" sz="quarter" idx="12"/>
          </p:nvPr>
        </p:nvSpPr>
        <p:spPr/>
        <p:txBody>
          <a:bodyPr/>
          <a:lstStyle/>
          <a:p>
            <a:fld id="{864C0E6B-A288-2B43-95B1-1A7D99A5AC08}" type="slidenum">
              <a:rPr lang="en-US" smtClean="0"/>
              <a:pPr/>
              <a:t>7</a:t>
            </a:fld>
            <a:endParaRPr lang="en-US"/>
          </a:p>
        </p:txBody>
      </p:sp>
    </p:spTree>
    <p:extLst>
      <p:ext uri="{BB962C8B-B14F-4D97-AF65-F5344CB8AC3E}">
        <p14:creationId xmlns:p14="http://schemas.microsoft.com/office/powerpoint/2010/main" val="93757522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a:extLst>
              <a:ext uri="{FF2B5EF4-FFF2-40B4-BE49-F238E27FC236}">
                <a16:creationId xmlns:a16="http://schemas.microsoft.com/office/drawing/2014/main" id="{65795D34-059A-0C47-9DDE-891158524A6A}"/>
              </a:ext>
            </a:extLst>
          </p:cNvPr>
          <p:cNvSpPr>
            <a:spLocks noGrp="1"/>
          </p:cNvSpPr>
          <p:nvPr>
            <p:ph type="ftr" sz="quarter" idx="11"/>
          </p:nvPr>
        </p:nvSpPr>
        <p:spPr/>
        <p:txBody>
          <a:bodyPr/>
          <a:lstStyle/>
          <a:p>
            <a:r>
              <a:rPr lang="en-US"/>
              <a:t>Econ 340, Deardorff, Lecture 19: Development Trade</a:t>
            </a:r>
          </a:p>
        </p:txBody>
      </p:sp>
      <p:sp>
        <p:nvSpPr>
          <p:cNvPr id="5" name="Slide Number Placeholder 4">
            <a:extLst>
              <a:ext uri="{FF2B5EF4-FFF2-40B4-BE49-F238E27FC236}">
                <a16:creationId xmlns:a16="http://schemas.microsoft.com/office/drawing/2014/main" id="{3333BBE2-65A7-BD47-A7F9-726ED8C6B754}"/>
              </a:ext>
            </a:extLst>
          </p:cNvPr>
          <p:cNvSpPr>
            <a:spLocks noGrp="1"/>
          </p:cNvSpPr>
          <p:nvPr>
            <p:ph type="sldNum" sz="quarter" idx="12"/>
          </p:nvPr>
        </p:nvSpPr>
        <p:spPr/>
        <p:txBody>
          <a:bodyPr/>
          <a:lstStyle/>
          <a:p>
            <a:fld id="{864C0E6B-A288-2B43-95B1-1A7D99A5AC08}" type="slidenum">
              <a:rPr lang="en-US" smtClean="0"/>
              <a:pPr/>
              <a:t>8</a:t>
            </a:fld>
            <a:endParaRPr lang="en-US"/>
          </a:p>
        </p:txBody>
      </p:sp>
      <p:pic>
        <p:nvPicPr>
          <p:cNvPr id="2" name="Picture 1">
            <a:extLst>
              <a:ext uri="{FF2B5EF4-FFF2-40B4-BE49-F238E27FC236}">
                <a16:creationId xmlns:a16="http://schemas.microsoft.com/office/drawing/2014/main" id="{A4D3B515-B590-3049-B45F-C1283690AD6F}"/>
              </a:ext>
            </a:extLst>
          </p:cNvPr>
          <p:cNvPicPr>
            <a:picLocks noChangeAspect="1"/>
          </p:cNvPicPr>
          <p:nvPr/>
        </p:nvPicPr>
        <p:blipFill>
          <a:blip r:embed="rId2"/>
          <a:stretch>
            <a:fillRect/>
          </a:stretch>
        </p:blipFill>
        <p:spPr>
          <a:xfrm>
            <a:off x="908050" y="717550"/>
            <a:ext cx="7327900" cy="5422900"/>
          </a:xfrm>
          <a:prstGeom prst="rect">
            <a:avLst/>
          </a:prstGeom>
        </p:spPr>
      </p:pic>
    </p:spTree>
    <p:extLst>
      <p:ext uri="{BB962C8B-B14F-4D97-AF65-F5344CB8AC3E}">
        <p14:creationId xmlns:p14="http://schemas.microsoft.com/office/powerpoint/2010/main" val="120412804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a:extLst>
              <a:ext uri="{FF2B5EF4-FFF2-40B4-BE49-F238E27FC236}">
                <a16:creationId xmlns:a16="http://schemas.microsoft.com/office/drawing/2014/main" id="{65795D34-059A-0C47-9DDE-891158524A6A}"/>
              </a:ext>
            </a:extLst>
          </p:cNvPr>
          <p:cNvSpPr>
            <a:spLocks noGrp="1"/>
          </p:cNvSpPr>
          <p:nvPr>
            <p:ph type="ftr" sz="quarter" idx="11"/>
          </p:nvPr>
        </p:nvSpPr>
        <p:spPr/>
        <p:txBody>
          <a:bodyPr/>
          <a:lstStyle/>
          <a:p>
            <a:r>
              <a:rPr lang="en-US"/>
              <a:t>Econ 340, Deardorff, Lecture 19: Development Trade</a:t>
            </a:r>
          </a:p>
        </p:txBody>
      </p:sp>
      <p:sp>
        <p:nvSpPr>
          <p:cNvPr id="5" name="Slide Number Placeholder 4">
            <a:extLst>
              <a:ext uri="{FF2B5EF4-FFF2-40B4-BE49-F238E27FC236}">
                <a16:creationId xmlns:a16="http://schemas.microsoft.com/office/drawing/2014/main" id="{3333BBE2-65A7-BD47-A7F9-726ED8C6B754}"/>
              </a:ext>
            </a:extLst>
          </p:cNvPr>
          <p:cNvSpPr>
            <a:spLocks noGrp="1"/>
          </p:cNvSpPr>
          <p:nvPr>
            <p:ph type="sldNum" sz="quarter" idx="12"/>
          </p:nvPr>
        </p:nvSpPr>
        <p:spPr/>
        <p:txBody>
          <a:bodyPr/>
          <a:lstStyle/>
          <a:p>
            <a:fld id="{864C0E6B-A288-2B43-95B1-1A7D99A5AC08}" type="slidenum">
              <a:rPr lang="en-US" smtClean="0"/>
              <a:pPr/>
              <a:t>9</a:t>
            </a:fld>
            <a:endParaRPr lang="en-US"/>
          </a:p>
        </p:txBody>
      </p:sp>
      <p:pic>
        <p:nvPicPr>
          <p:cNvPr id="2" name="Picture 1">
            <a:extLst>
              <a:ext uri="{FF2B5EF4-FFF2-40B4-BE49-F238E27FC236}">
                <a16:creationId xmlns:a16="http://schemas.microsoft.com/office/drawing/2014/main" id="{3AFA16DA-C138-9C48-A598-944936F635C4}"/>
              </a:ext>
            </a:extLst>
          </p:cNvPr>
          <p:cNvPicPr>
            <a:picLocks noChangeAspect="1"/>
          </p:cNvPicPr>
          <p:nvPr/>
        </p:nvPicPr>
        <p:blipFill>
          <a:blip r:embed="rId2"/>
          <a:stretch>
            <a:fillRect/>
          </a:stretch>
        </p:blipFill>
        <p:spPr>
          <a:xfrm>
            <a:off x="38100" y="127000"/>
            <a:ext cx="9067800" cy="6604000"/>
          </a:xfrm>
          <a:prstGeom prst="rect">
            <a:avLst/>
          </a:prstGeom>
        </p:spPr>
      </p:pic>
    </p:spTree>
    <p:extLst>
      <p:ext uri="{BB962C8B-B14F-4D97-AF65-F5344CB8AC3E}">
        <p14:creationId xmlns:p14="http://schemas.microsoft.com/office/powerpoint/2010/main" val="256457501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2F02129-DD98-6946-9D28-3671AEEB8D6F}"/>
              </a:ext>
            </a:extLst>
          </p:cNvPr>
          <p:cNvSpPr>
            <a:spLocks noGrp="1"/>
          </p:cNvSpPr>
          <p:nvPr>
            <p:ph type="title"/>
          </p:nvPr>
        </p:nvSpPr>
        <p:spPr/>
        <p:txBody>
          <a:bodyPr/>
          <a:lstStyle/>
          <a:p>
            <a:r>
              <a:rPr lang="en-US" dirty="0"/>
              <a:t>Exam 2 Curve</a:t>
            </a:r>
          </a:p>
        </p:txBody>
      </p:sp>
      <p:sp>
        <p:nvSpPr>
          <p:cNvPr id="4" name="Footer Placeholder 3">
            <a:extLst>
              <a:ext uri="{FF2B5EF4-FFF2-40B4-BE49-F238E27FC236}">
                <a16:creationId xmlns:a16="http://schemas.microsoft.com/office/drawing/2014/main" id="{00E9693F-CC79-3441-93C0-2C2B5315A305}"/>
              </a:ext>
            </a:extLst>
          </p:cNvPr>
          <p:cNvSpPr>
            <a:spLocks noGrp="1"/>
          </p:cNvSpPr>
          <p:nvPr>
            <p:ph type="ftr" sz="quarter" idx="11"/>
          </p:nvPr>
        </p:nvSpPr>
        <p:spPr/>
        <p:txBody>
          <a:bodyPr/>
          <a:lstStyle/>
          <a:p>
            <a:r>
              <a:rPr lang="en-US"/>
              <a:t>Econ 340, Deardorff, Lecture 20: Development Finance</a:t>
            </a:r>
          </a:p>
        </p:txBody>
      </p:sp>
      <p:sp>
        <p:nvSpPr>
          <p:cNvPr id="5" name="Slide Number Placeholder 4">
            <a:extLst>
              <a:ext uri="{FF2B5EF4-FFF2-40B4-BE49-F238E27FC236}">
                <a16:creationId xmlns:a16="http://schemas.microsoft.com/office/drawing/2014/main" id="{8C4618B9-B11B-2949-8149-4A9C451E7960}"/>
              </a:ext>
            </a:extLst>
          </p:cNvPr>
          <p:cNvSpPr>
            <a:spLocks noGrp="1"/>
          </p:cNvSpPr>
          <p:nvPr>
            <p:ph type="sldNum" sz="quarter" idx="12"/>
          </p:nvPr>
        </p:nvSpPr>
        <p:spPr/>
        <p:txBody>
          <a:bodyPr/>
          <a:lstStyle/>
          <a:p>
            <a:fld id="{9C253FF8-5F29-984E-94FE-98D9355EABC6}" type="slidenum">
              <a:rPr lang="en-US" smtClean="0"/>
              <a:pPr/>
              <a:t>10</a:t>
            </a:fld>
            <a:endParaRPr lang="en-US"/>
          </a:p>
        </p:txBody>
      </p:sp>
      <p:pic>
        <p:nvPicPr>
          <p:cNvPr id="8" name="Picture 7">
            <a:extLst>
              <a:ext uri="{FF2B5EF4-FFF2-40B4-BE49-F238E27FC236}">
                <a16:creationId xmlns:a16="http://schemas.microsoft.com/office/drawing/2014/main" id="{C313E2C3-D915-DD43-A1EC-20BD987C5705}"/>
              </a:ext>
            </a:extLst>
          </p:cNvPr>
          <p:cNvPicPr>
            <a:picLocks noChangeAspect="1"/>
          </p:cNvPicPr>
          <p:nvPr/>
        </p:nvPicPr>
        <p:blipFill>
          <a:blip r:embed="rId2"/>
          <a:stretch>
            <a:fillRect/>
          </a:stretch>
        </p:blipFill>
        <p:spPr>
          <a:xfrm>
            <a:off x="3232150" y="1905000"/>
            <a:ext cx="2679700" cy="3048000"/>
          </a:xfrm>
          <a:prstGeom prst="rect">
            <a:avLst/>
          </a:prstGeom>
        </p:spPr>
      </p:pic>
    </p:spTree>
    <p:extLst>
      <p:ext uri="{BB962C8B-B14F-4D97-AF65-F5344CB8AC3E}">
        <p14:creationId xmlns:p14="http://schemas.microsoft.com/office/powerpoint/2010/main" val="84710192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63E785B-102B-FE4D-843E-9CFAA3512F6D}" type="slidenum">
              <a:rPr lang="en-US"/>
              <a:pPr/>
              <a:t>11</a:t>
            </a:fld>
            <a:endParaRPr lang="en-US"/>
          </a:p>
        </p:txBody>
      </p:sp>
      <p:sp>
        <p:nvSpPr>
          <p:cNvPr id="65538" name="Rectangle 2"/>
          <p:cNvSpPr>
            <a:spLocks noGrp="1" noChangeArrowheads="1"/>
          </p:cNvSpPr>
          <p:nvPr>
            <p:ph type="title"/>
          </p:nvPr>
        </p:nvSpPr>
        <p:spPr/>
        <p:txBody>
          <a:bodyPr/>
          <a:lstStyle/>
          <a:p>
            <a:r>
              <a:rPr lang="en-US" sz="4000"/>
              <a:t>Outline: International Policies for Economic Development:  Trade</a:t>
            </a:r>
          </a:p>
        </p:txBody>
      </p:sp>
      <p:sp>
        <p:nvSpPr>
          <p:cNvPr id="65539" name="Rectangle 3"/>
          <p:cNvSpPr>
            <a:spLocks noGrp="1" noChangeArrowheads="1"/>
          </p:cNvSpPr>
          <p:nvPr>
            <p:ph type="body" idx="1"/>
          </p:nvPr>
        </p:nvSpPr>
        <p:spPr>
          <a:xfrm>
            <a:off x="457200" y="1600200"/>
            <a:ext cx="8229600" cy="4724400"/>
          </a:xfrm>
        </p:spPr>
        <p:txBody>
          <a:bodyPr/>
          <a:lstStyle/>
          <a:p>
            <a:pPr>
              <a:lnSpc>
                <a:spcPct val="90000"/>
              </a:lnSpc>
            </a:pPr>
            <a:r>
              <a:rPr lang="en-US" sz="2800" dirty="0"/>
              <a:t>The Main Issues of Development</a:t>
            </a:r>
          </a:p>
          <a:p>
            <a:pPr>
              <a:lnSpc>
                <a:spcPct val="90000"/>
              </a:lnSpc>
            </a:pPr>
            <a:r>
              <a:rPr lang="en-US" sz="2800" dirty="0"/>
              <a:t>The Washington Consensus</a:t>
            </a:r>
          </a:p>
          <a:p>
            <a:pPr>
              <a:lnSpc>
                <a:spcPct val="90000"/>
              </a:lnSpc>
            </a:pPr>
            <a:r>
              <a:rPr lang="en-US" sz="2800" dirty="0"/>
              <a:t>Special Problems of Developing Countries</a:t>
            </a:r>
          </a:p>
          <a:p>
            <a:pPr>
              <a:lnSpc>
                <a:spcPct val="90000"/>
              </a:lnSpc>
            </a:pPr>
            <a:r>
              <a:rPr lang="en-US" sz="2800" dirty="0"/>
              <a:t>Pros and Cons of Tariffs Used by Developing Countries</a:t>
            </a:r>
          </a:p>
          <a:p>
            <a:pPr lvl="1">
              <a:lnSpc>
                <a:spcPct val="90000"/>
              </a:lnSpc>
            </a:pPr>
            <a:r>
              <a:rPr lang="en-US" sz="2400" dirty="0"/>
              <a:t>The Infant Industry Argument</a:t>
            </a:r>
          </a:p>
          <a:p>
            <a:pPr lvl="1">
              <a:lnSpc>
                <a:spcPct val="90000"/>
              </a:lnSpc>
            </a:pPr>
            <a:r>
              <a:rPr lang="en-US" sz="2400" dirty="0"/>
              <a:t>Primary-Product Specialization</a:t>
            </a:r>
          </a:p>
          <a:p>
            <a:pPr lvl="1">
              <a:lnSpc>
                <a:spcPct val="90000"/>
              </a:lnSpc>
            </a:pPr>
            <a:r>
              <a:rPr lang="en-US" sz="2400" dirty="0"/>
              <a:t>Growth and Exports / Import Substitution</a:t>
            </a:r>
          </a:p>
          <a:p>
            <a:pPr>
              <a:lnSpc>
                <a:spcPct val="90000"/>
              </a:lnSpc>
            </a:pPr>
            <a:r>
              <a:rPr lang="en-US" sz="2800" dirty="0"/>
              <a:t>Pros and Cons of Subsidies Used by Developed Countries</a:t>
            </a:r>
          </a:p>
          <a:p>
            <a:pPr>
              <a:lnSpc>
                <a:spcPct val="90000"/>
              </a:lnSpc>
            </a:pPr>
            <a:r>
              <a:rPr lang="en-US" sz="2800" dirty="0"/>
              <a:t>Policy Recommendations</a:t>
            </a:r>
          </a:p>
        </p:txBody>
      </p:sp>
      <p:sp>
        <p:nvSpPr>
          <p:cNvPr id="6" name="Rectangle 5"/>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cSld>
  <p:clrMapOvr>
    <a:masterClrMapping/>
  </p:clrMapOvr>
  <p:transition/>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63E785B-102B-FE4D-843E-9CFAA3512F6D}" type="slidenum">
              <a:rPr lang="en-US"/>
              <a:pPr/>
              <a:t>12</a:t>
            </a:fld>
            <a:endParaRPr lang="en-US"/>
          </a:p>
        </p:txBody>
      </p:sp>
      <p:sp>
        <p:nvSpPr>
          <p:cNvPr id="65538" name="Rectangle 2"/>
          <p:cNvSpPr>
            <a:spLocks noGrp="1" noChangeArrowheads="1"/>
          </p:cNvSpPr>
          <p:nvPr>
            <p:ph type="title"/>
          </p:nvPr>
        </p:nvSpPr>
        <p:spPr/>
        <p:txBody>
          <a:bodyPr/>
          <a:lstStyle/>
          <a:p>
            <a:r>
              <a:rPr lang="en-US" sz="4000"/>
              <a:t>Outline: International Policies for Economic Development:  Trade</a:t>
            </a:r>
          </a:p>
        </p:txBody>
      </p:sp>
      <p:sp>
        <p:nvSpPr>
          <p:cNvPr id="65539" name="Rectangle 3"/>
          <p:cNvSpPr>
            <a:spLocks noGrp="1" noChangeArrowheads="1"/>
          </p:cNvSpPr>
          <p:nvPr>
            <p:ph type="body" idx="1"/>
          </p:nvPr>
        </p:nvSpPr>
        <p:spPr>
          <a:xfrm>
            <a:off x="457200" y="1600200"/>
            <a:ext cx="8229600" cy="4724400"/>
          </a:xfrm>
        </p:spPr>
        <p:txBody>
          <a:bodyPr/>
          <a:lstStyle/>
          <a:p>
            <a:pPr>
              <a:lnSpc>
                <a:spcPct val="90000"/>
              </a:lnSpc>
            </a:pPr>
            <a:r>
              <a:rPr lang="en-US" sz="2800" dirty="0"/>
              <a:t>The Main Issues of Development</a:t>
            </a:r>
          </a:p>
          <a:p>
            <a:pPr>
              <a:lnSpc>
                <a:spcPct val="90000"/>
              </a:lnSpc>
            </a:pPr>
            <a:r>
              <a:rPr lang="en-US" sz="2800" dirty="0"/>
              <a:t>The Washington Consensus</a:t>
            </a:r>
          </a:p>
          <a:p>
            <a:pPr>
              <a:lnSpc>
                <a:spcPct val="90000"/>
              </a:lnSpc>
            </a:pPr>
            <a:r>
              <a:rPr lang="en-US" sz="2800" dirty="0"/>
              <a:t>Special Problems of Developing Countries</a:t>
            </a:r>
          </a:p>
          <a:p>
            <a:pPr>
              <a:lnSpc>
                <a:spcPct val="90000"/>
              </a:lnSpc>
            </a:pPr>
            <a:r>
              <a:rPr lang="en-US" sz="2800" dirty="0"/>
              <a:t>Pros and Cons of </a:t>
            </a:r>
            <a:r>
              <a:rPr lang="en-US" sz="2800" dirty="0">
                <a:solidFill>
                  <a:srgbClr val="FF0000"/>
                </a:solidFill>
              </a:rPr>
              <a:t>Tariffs</a:t>
            </a:r>
            <a:r>
              <a:rPr lang="en-US" sz="2800" dirty="0"/>
              <a:t> Used by </a:t>
            </a:r>
            <a:r>
              <a:rPr lang="en-US" sz="2800" dirty="0">
                <a:solidFill>
                  <a:srgbClr val="FF0000"/>
                </a:solidFill>
              </a:rPr>
              <a:t>Developing</a:t>
            </a:r>
            <a:r>
              <a:rPr lang="en-US" sz="2800" dirty="0"/>
              <a:t> Countries</a:t>
            </a:r>
          </a:p>
          <a:p>
            <a:pPr lvl="1">
              <a:lnSpc>
                <a:spcPct val="90000"/>
              </a:lnSpc>
            </a:pPr>
            <a:r>
              <a:rPr lang="en-US" sz="2400" dirty="0"/>
              <a:t>The Infant Industry Argument</a:t>
            </a:r>
          </a:p>
          <a:p>
            <a:pPr lvl="1">
              <a:lnSpc>
                <a:spcPct val="90000"/>
              </a:lnSpc>
            </a:pPr>
            <a:r>
              <a:rPr lang="en-US" sz="2400" dirty="0"/>
              <a:t>Primary-Product Specialization</a:t>
            </a:r>
          </a:p>
          <a:p>
            <a:pPr lvl="1">
              <a:lnSpc>
                <a:spcPct val="90000"/>
              </a:lnSpc>
            </a:pPr>
            <a:r>
              <a:rPr lang="en-US" sz="2400" dirty="0"/>
              <a:t>Growth and Exports / Import Substitution</a:t>
            </a:r>
          </a:p>
          <a:p>
            <a:pPr>
              <a:lnSpc>
                <a:spcPct val="90000"/>
              </a:lnSpc>
            </a:pPr>
            <a:r>
              <a:rPr lang="en-US" sz="2800" dirty="0"/>
              <a:t>Pros and Cons of </a:t>
            </a:r>
            <a:r>
              <a:rPr lang="en-US" sz="2800" dirty="0">
                <a:solidFill>
                  <a:srgbClr val="FF0000"/>
                </a:solidFill>
              </a:rPr>
              <a:t>Subsidies</a:t>
            </a:r>
            <a:r>
              <a:rPr lang="en-US" sz="2800" dirty="0"/>
              <a:t> Used by </a:t>
            </a:r>
            <a:r>
              <a:rPr lang="en-US" sz="2800" dirty="0">
                <a:solidFill>
                  <a:srgbClr val="FF0000"/>
                </a:solidFill>
              </a:rPr>
              <a:t>Developed</a:t>
            </a:r>
            <a:r>
              <a:rPr lang="en-US" sz="2800" dirty="0"/>
              <a:t> Countries</a:t>
            </a:r>
          </a:p>
          <a:p>
            <a:pPr>
              <a:lnSpc>
                <a:spcPct val="90000"/>
              </a:lnSpc>
            </a:pPr>
            <a:r>
              <a:rPr lang="en-US" sz="2800" dirty="0"/>
              <a:t>Policy Recommendations</a:t>
            </a:r>
          </a:p>
        </p:txBody>
      </p:sp>
      <p:sp>
        <p:nvSpPr>
          <p:cNvPr id="6" name="Rectangle 5"/>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Oval 4"/>
          <p:cNvSpPr>
            <a:spLocks noChangeArrowheads="1"/>
          </p:cNvSpPr>
          <p:nvPr/>
        </p:nvSpPr>
        <p:spPr bwMode="auto">
          <a:xfrm>
            <a:off x="7467600" y="3048000"/>
            <a:ext cx="609600" cy="457200"/>
          </a:xfrm>
          <a:prstGeom prst="ellipse">
            <a:avLst/>
          </a:prstGeom>
          <a:noFill/>
          <a:ln w="38100">
            <a:solidFill>
              <a:srgbClr val="FF3300"/>
            </a:solidFill>
            <a:round/>
            <a:headEnd/>
            <a:tailEnd/>
          </a:ln>
          <a:effectLst/>
        </p:spPr>
        <p:txBody>
          <a:bodyPr wrap="none" anchor="ctr">
            <a:prstTxWarp prst="textNoShape">
              <a:avLst/>
            </a:prstTxWarp>
          </a:bodyPr>
          <a:lstStyle/>
          <a:p>
            <a:endParaRPr lang="en-US"/>
          </a:p>
        </p:txBody>
      </p:sp>
      <p:sp>
        <p:nvSpPr>
          <p:cNvPr id="8" name="Oval 4"/>
          <p:cNvSpPr>
            <a:spLocks noChangeArrowheads="1"/>
          </p:cNvSpPr>
          <p:nvPr/>
        </p:nvSpPr>
        <p:spPr bwMode="auto">
          <a:xfrm>
            <a:off x="8001000" y="5105400"/>
            <a:ext cx="609600" cy="457200"/>
          </a:xfrm>
          <a:prstGeom prst="ellipse">
            <a:avLst/>
          </a:prstGeom>
          <a:noFill/>
          <a:ln w="38100">
            <a:solidFill>
              <a:srgbClr val="FF3300"/>
            </a:solidFill>
            <a:round/>
            <a:headEnd/>
            <a:tailEnd/>
          </a:ln>
          <a:effectLst/>
        </p:spPr>
        <p:txBody>
          <a:bodyPr wrap="none" anchor="ctr">
            <a:prstTxWarp prst="textNoShape">
              <a:avLst/>
            </a:prstTxWarp>
          </a:bodyPr>
          <a:lstStyle/>
          <a:p>
            <a:endParaRPr lang="en-US"/>
          </a:p>
        </p:txBody>
      </p:sp>
    </p:spTree>
    <p:extLst>
      <p:ext uri="{BB962C8B-B14F-4D97-AF65-F5344CB8AC3E}">
        <p14:creationId xmlns:p14="http://schemas.microsoft.com/office/powerpoint/2010/main" val="3380721745"/>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3CA63289-1C88-154C-BCB6-7794D78B49C6}" type="slidenum">
              <a:rPr lang="en-US"/>
              <a:pPr/>
              <a:t>13</a:t>
            </a:fld>
            <a:endParaRPr lang="en-US"/>
          </a:p>
        </p:txBody>
      </p:sp>
      <p:sp>
        <p:nvSpPr>
          <p:cNvPr id="186370" name="Rectangle 2"/>
          <p:cNvSpPr>
            <a:spLocks noGrp="1" noChangeArrowheads="1"/>
          </p:cNvSpPr>
          <p:nvPr>
            <p:ph type="title"/>
          </p:nvPr>
        </p:nvSpPr>
        <p:spPr/>
        <p:txBody>
          <a:bodyPr/>
          <a:lstStyle/>
          <a:p>
            <a:r>
              <a:rPr lang="en-US"/>
              <a:t>The Issues</a:t>
            </a:r>
          </a:p>
        </p:txBody>
      </p:sp>
      <p:sp>
        <p:nvSpPr>
          <p:cNvPr id="186371" name="Rectangle 3"/>
          <p:cNvSpPr>
            <a:spLocks noGrp="1" noChangeArrowheads="1"/>
          </p:cNvSpPr>
          <p:nvPr>
            <p:ph type="body" idx="1"/>
          </p:nvPr>
        </p:nvSpPr>
        <p:spPr>
          <a:xfrm>
            <a:off x="457200" y="1600200"/>
            <a:ext cx="8229600" cy="4953000"/>
          </a:xfrm>
        </p:spPr>
        <p:txBody>
          <a:bodyPr/>
          <a:lstStyle/>
          <a:p>
            <a:pPr>
              <a:lnSpc>
                <a:spcPct val="90000"/>
              </a:lnSpc>
            </a:pPr>
            <a:r>
              <a:rPr lang="en-US" sz="2800"/>
              <a:t>The Two Main Issues:</a:t>
            </a:r>
          </a:p>
          <a:p>
            <a:pPr lvl="1">
              <a:lnSpc>
                <a:spcPct val="90000"/>
              </a:lnSpc>
            </a:pPr>
            <a:r>
              <a:rPr lang="en-US" sz="2400"/>
              <a:t>Should developing countries be open to international trade?</a:t>
            </a:r>
          </a:p>
          <a:p>
            <a:pPr lvl="1">
              <a:lnSpc>
                <a:spcPct val="90000"/>
              </a:lnSpc>
            </a:pPr>
            <a:r>
              <a:rPr lang="en-US" sz="2400"/>
              <a:t>Should developing countries be open to international capital movements?</a:t>
            </a:r>
          </a:p>
          <a:p>
            <a:pPr lvl="1">
              <a:lnSpc>
                <a:spcPct val="90000"/>
              </a:lnSpc>
              <a:buFontTx/>
              <a:buNone/>
            </a:pPr>
            <a:r>
              <a:rPr lang="en-US" sz="2400"/>
              <a:t>			(both financial and FDI)</a:t>
            </a:r>
          </a:p>
          <a:p>
            <a:pPr>
              <a:lnSpc>
                <a:spcPct val="90000"/>
              </a:lnSpc>
            </a:pPr>
            <a:r>
              <a:rPr lang="en-US" sz="2800"/>
              <a:t>Answers are </a:t>
            </a:r>
            <a:r>
              <a:rPr lang="en-US" sz="2800" u="sng"/>
              <a:t>not</a:t>
            </a:r>
            <a:r>
              <a:rPr lang="en-US" sz="2800"/>
              <a:t> easy and obvious</a:t>
            </a:r>
          </a:p>
          <a:p>
            <a:pPr lvl="1">
              <a:lnSpc>
                <a:spcPct val="90000"/>
              </a:lnSpc>
            </a:pPr>
            <a:r>
              <a:rPr lang="en-US" sz="2400"/>
              <a:t>Even though the standard advice of IMF, World Bank and most economists today is: </a:t>
            </a:r>
          </a:p>
          <a:p>
            <a:pPr lvl="1">
              <a:lnSpc>
                <a:spcPct val="90000"/>
              </a:lnSpc>
              <a:buFontTx/>
              <a:buNone/>
            </a:pPr>
            <a:r>
              <a:rPr lang="en-US" sz="2400"/>
              <a:t>			 YES to both</a:t>
            </a:r>
          </a:p>
          <a:p>
            <a:pPr lvl="1">
              <a:lnSpc>
                <a:spcPct val="90000"/>
              </a:lnSpc>
            </a:pPr>
            <a:endParaRPr lang="en-US" sz="2400"/>
          </a:p>
          <a:p>
            <a:pPr lvl="2">
              <a:lnSpc>
                <a:spcPct val="90000"/>
              </a:lnSpc>
              <a:buFontTx/>
              <a:buNone/>
            </a:pPr>
            <a:r>
              <a:rPr lang="en-US" sz="2000"/>
              <a:t>		</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8637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8637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86371">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86371">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86371">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186371">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186371">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6371" grpId="0" uiExpand="1" build="p"/>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63E785B-102B-FE4D-843E-9CFAA3512F6D}" type="slidenum">
              <a:rPr lang="en-US"/>
              <a:pPr/>
              <a:t>14</a:t>
            </a:fld>
            <a:endParaRPr lang="en-US"/>
          </a:p>
        </p:txBody>
      </p:sp>
      <p:sp>
        <p:nvSpPr>
          <p:cNvPr id="65538" name="Rectangle 2"/>
          <p:cNvSpPr>
            <a:spLocks noGrp="1" noChangeArrowheads="1"/>
          </p:cNvSpPr>
          <p:nvPr>
            <p:ph type="title"/>
          </p:nvPr>
        </p:nvSpPr>
        <p:spPr/>
        <p:txBody>
          <a:bodyPr/>
          <a:lstStyle/>
          <a:p>
            <a:r>
              <a:rPr lang="en-US" sz="4000"/>
              <a:t>Outline: International Policies for Economic Development:  Trade</a:t>
            </a:r>
          </a:p>
        </p:txBody>
      </p:sp>
      <p:sp>
        <p:nvSpPr>
          <p:cNvPr id="65539" name="Rectangle 3"/>
          <p:cNvSpPr>
            <a:spLocks noGrp="1" noChangeArrowheads="1"/>
          </p:cNvSpPr>
          <p:nvPr>
            <p:ph type="body" idx="1"/>
          </p:nvPr>
        </p:nvSpPr>
        <p:spPr>
          <a:xfrm>
            <a:off x="457200" y="1600200"/>
            <a:ext cx="8229600" cy="4724400"/>
          </a:xfrm>
        </p:spPr>
        <p:txBody>
          <a:bodyPr/>
          <a:lstStyle/>
          <a:p>
            <a:pPr>
              <a:lnSpc>
                <a:spcPct val="90000"/>
              </a:lnSpc>
            </a:pPr>
            <a:r>
              <a:rPr lang="en-US" sz="2800" dirty="0">
                <a:solidFill>
                  <a:schemeClr val="bg1">
                    <a:lumMod val="75000"/>
                  </a:schemeClr>
                </a:solidFill>
              </a:rPr>
              <a:t>The Main Issues of Development</a:t>
            </a:r>
          </a:p>
          <a:p>
            <a:pPr>
              <a:lnSpc>
                <a:spcPct val="90000"/>
              </a:lnSpc>
            </a:pPr>
            <a:r>
              <a:rPr lang="en-US" sz="2800" dirty="0"/>
              <a:t>The Washington Consensus</a:t>
            </a:r>
          </a:p>
          <a:p>
            <a:pPr>
              <a:lnSpc>
                <a:spcPct val="90000"/>
              </a:lnSpc>
            </a:pPr>
            <a:r>
              <a:rPr lang="en-US" sz="2800" dirty="0">
                <a:solidFill>
                  <a:srgbClr val="BFBFBF"/>
                </a:solidFill>
              </a:rPr>
              <a:t>Special Problems of Developing Countries</a:t>
            </a:r>
          </a:p>
          <a:p>
            <a:pPr>
              <a:lnSpc>
                <a:spcPct val="90000"/>
              </a:lnSpc>
            </a:pPr>
            <a:r>
              <a:rPr lang="en-US" sz="2800" dirty="0">
                <a:solidFill>
                  <a:srgbClr val="BFBFBF"/>
                </a:solidFill>
              </a:rPr>
              <a:t>Pros and Cons of Tariffs Used by Developing Countries</a:t>
            </a:r>
          </a:p>
          <a:p>
            <a:pPr lvl="1">
              <a:lnSpc>
                <a:spcPct val="90000"/>
              </a:lnSpc>
            </a:pPr>
            <a:r>
              <a:rPr lang="en-US" sz="2400" dirty="0">
                <a:solidFill>
                  <a:srgbClr val="BFBFBF"/>
                </a:solidFill>
              </a:rPr>
              <a:t>The Infant Industry Argument</a:t>
            </a:r>
          </a:p>
          <a:p>
            <a:pPr lvl="1">
              <a:lnSpc>
                <a:spcPct val="90000"/>
              </a:lnSpc>
            </a:pPr>
            <a:r>
              <a:rPr lang="en-US" sz="2400" dirty="0">
                <a:solidFill>
                  <a:srgbClr val="BFBFBF"/>
                </a:solidFill>
              </a:rPr>
              <a:t>Primary-Product Specialization</a:t>
            </a:r>
          </a:p>
          <a:p>
            <a:pPr lvl="1">
              <a:lnSpc>
                <a:spcPct val="90000"/>
              </a:lnSpc>
            </a:pPr>
            <a:r>
              <a:rPr lang="en-US" sz="2400" dirty="0">
                <a:solidFill>
                  <a:srgbClr val="BFBFBF"/>
                </a:solidFill>
              </a:rPr>
              <a:t>Growth and Exports / Import Substitution</a:t>
            </a:r>
          </a:p>
          <a:p>
            <a:pPr>
              <a:lnSpc>
                <a:spcPct val="90000"/>
              </a:lnSpc>
            </a:pPr>
            <a:r>
              <a:rPr lang="en-US" sz="2800" dirty="0">
                <a:solidFill>
                  <a:srgbClr val="BFBFBF"/>
                </a:solidFill>
              </a:rPr>
              <a:t>Pros and Cons of Subsidies Used by Developed Countries</a:t>
            </a:r>
          </a:p>
          <a:p>
            <a:pPr>
              <a:lnSpc>
                <a:spcPct val="90000"/>
              </a:lnSpc>
            </a:pPr>
            <a:r>
              <a:rPr lang="en-US" sz="2800" dirty="0">
                <a:solidFill>
                  <a:srgbClr val="BFBFBF"/>
                </a:solidFill>
              </a:rPr>
              <a:t>Policy Recommendations</a:t>
            </a:r>
          </a:p>
        </p:txBody>
      </p:sp>
      <p:sp>
        <p:nvSpPr>
          <p:cNvPr id="6" name="Rectangle 5"/>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551970670"/>
      </p:ext>
    </p:extLst>
  </p:cSld>
  <p:clrMapOvr>
    <a:masterClrMapping/>
  </p:clrMapOvr>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AF65949F-AA13-CD43-9519-79327BA180B1}" type="slidenum">
              <a:rPr lang="en-US"/>
              <a:pPr/>
              <a:t>15</a:t>
            </a:fld>
            <a:endParaRPr lang="en-US"/>
          </a:p>
        </p:txBody>
      </p:sp>
      <p:sp>
        <p:nvSpPr>
          <p:cNvPr id="548866" name="Rectangle 2"/>
          <p:cNvSpPr>
            <a:spLocks noGrp="1" noChangeArrowheads="1"/>
          </p:cNvSpPr>
          <p:nvPr>
            <p:ph type="title"/>
          </p:nvPr>
        </p:nvSpPr>
        <p:spPr/>
        <p:txBody>
          <a:bodyPr/>
          <a:lstStyle/>
          <a:p>
            <a:r>
              <a:rPr lang="en-US"/>
              <a:t>The Washington Consensus</a:t>
            </a:r>
          </a:p>
        </p:txBody>
      </p:sp>
      <p:sp>
        <p:nvSpPr>
          <p:cNvPr id="548867" name="Rectangle 3"/>
          <p:cNvSpPr>
            <a:spLocks noGrp="1" noChangeArrowheads="1"/>
          </p:cNvSpPr>
          <p:nvPr>
            <p:ph type="body" idx="1"/>
          </p:nvPr>
        </p:nvSpPr>
        <p:spPr/>
        <p:txBody>
          <a:bodyPr/>
          <a:lstStyle/>
          <a:p>
            <a:r>
              <a:rPr lang="en-US" sz="2400" dirty="0"/>
              <a:t>This is a list of policies and institutions that were said to be pushed upon developing countries by</a:t>
            </a:r>
          </a:p>
          <a:p>
            <a:pPr lvl="1"/>
            <a:r>
              <a:rPr lang="en-US" sz="2000" dirty="0"/>
              <a:t>The IMF</a:t>
            </a:r>
          </a:p>
          <a:p>
            <a:pPr lvl="1"/>
            <a:r>
              <a:rPr lang="en-US" sz="2000" dirty="0"/>
              <a:t>The World Bank</a:t>
            </a:r>
          </a:p>
          <a:p>
            <a:pPr lvl="1"/>
            <a:r>
              <a:rPr lang="en-US" sz="2000" dirty="0"/>
              <a:t>United States agencies that deal with developing countries </a:t>
            </a:r>
          </a:p>
          <a:p>
            <a:pPr lvl="2"/>
            <a:r>
              <a:rPr lang="en-US" sz="1800" dirty="0"/>
              <a:t>USAID (US Agency for International Development)</a:t>
            </a:r>
          </a:p>
          <a:p>
            <a:pPr lvl="2"/>
            <a:r>
              <a:rPr lang="en-US" sz="1800" dirty="0"/>
              <a:t>US Treasury Department</a:t>
            </a:r>
          </a:p>
          <a:p>
            <a:r>
              <a:rPr lang="en-US" sz="2400" dirty="0"/>
              <a:t>The name “Washington Consensus” was coined by economist John Williamson in 1989</a:t>
            </a:r>
          </a:p>
          <a:p>
            <a:pPr lvl="1"/>
            <a:r>
              <a:rPr lang="en-US" sz="2000" dirty="0"/>
              <a:t>He intended it “to refer to the lowest common denominator of policy advice being addressed by the Washington-based institutions to Latin </a:t>
            </a:r>
            <a:r>
              <a:rPr lang="en-US" sz="2000"/>
              <a:t>American countries as of 1989.”</a:t>
            </a:r>
            <a:endParaRPr lang="en-US" sz="2000"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4886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48867">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48867">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48867">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48867">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48867">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48867">
                                            <p:txEl>
                                              <p:pRg st="6" end="6"/>
                                            </p:txEl>
                                          </p:spTgt>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548867">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48867" grpId="0" uiExpand="1" build="p"/>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E1F75F19-509A-5344-94D4-3F641A9CC7FD}" type="slidenum">
              <a:rPr lang="en-US"/>
              <a:pPr/>
              <a:t>16</a:t>
            </a:fld>
            <a:endParaRPr lang="en-US"/>
          </a:p>
        </p:txBody>
      </p:sp>
      <p:sp>
        <p:nvSpPr>
          <p:cNvPr id="549890" name="Rectangle 2"/>
          <p:cNvSpPr>
            <a:spLocks noGrp="1" noChangeArrowheads="1"/>
          </p:cNvSpPr>
          <p:nvPr>
            <p:ph type="title"/>
          </p:nvPr>
        </p:nvSpPr>
        <p:spPr/>
        <p:txBody>
          <a:bodyPr/>
          <a:lstStyle/>
          <a:p>
            <a:r>
              <a:rPr lang="en-US" sz="4000"/>
              <a:t>The Washington Consensus:  </a:t>
            </a:r>
            <a:br>
              <a:rPr lang="en-US" sz="4000"/>
            </a:br>
            <a:r>
              <a:rPr lang="en-US" sz="4000"/>
              <a:t>The Policies</a:t>
            </a:r>
          </a:p>
        </p:txBody>
      </p:sp>
      <p:sp>
        <p:nvSpPr>
          <p:cNvPr id="549891" name="Rectangle 3"/>
          <p:cNvSpPr>
            <a:spLocks noGrp="1" noChangeArrowheads="1"/>
          </p:cNvSpPr>
          <p:nvPr>
            <p:ph type="body" idx="1"/>
          </p:nvPr>
        </p:nvSpPr>
        <p:spPr/>
        <p:txBody>
          <a:bodyPr/>
          <a:lstStyle/>
          <a:p>
            <a:pPr marL="609600" indent="-609600">
              <a:lnSpc>
                <a:spcPct val="90000"/>
              </a:lnSpc>
              <a:buFontTx/>
              <a:buAutoNum type="arabicPeriod"/>
            </a:pPr>
            <a:r>
              <a:rPr lang="en-US" sz="2800"/>
              <a:t>Fiscal Discipline</a:t>
            </a:r>
          </a:p>
          <a:p>
            <a:pPr marL="990600" lvl="1" indent="-533400">
              <a:lnSpc>
                <a:spcPct val="90000"/>
              </a:lnSpc>
              <a:buFontTx/>
              <a:buNone/>
            </a:pPr>
            <a:r>
              <a:rPr lang="en-US" sz="2400"/>
              <a:t>	Don’t spend too much</a:t>
            </a:r>
          </a:p>
          <a:p>
            <a:pPr marL="609600" indent="-609600">
              <a:lnSpc>
                <a:spcPct val="90000"/>
              </a:lnSpc>
              <a:buFontTx/>
              <a:buAutoNum type="arabicPeriod"/>
            </a:pPr>
            <a:r>
              <a:rPr lang="en-US" sz="2800"/>
              <a:t>Public Expenditure Priorities</a:t>
            </a:r>
          </a:p>
          <a:p>
            <a:pPr marL="990600" lvl="1" indent="-533400">
              <a:lnSpc>
                <a:spcPct val="90000"/>
              </a:lnSpc>
              <a:buFontTx/>
              <a:buNone/>
            </a:pPr>
            <a:r>
              <a:rPr lang="en-US" sz="2400"/>
              <a:t>	Spend intelligently</a:t>
            </a:r>
          </a:p>
          <a:p>
            <a:pPr marL="609600" indent="-609600">
              <a:lnSpc>
                <a:spcPct val="90000"/>
              </a:lnSpc>
              <a:buFontTx/>
              <a:buAutoNum type="arabicPeriod"/>
            </a:pPr>
            <a:r>
              <a:rPr lang="en-US" sz="2800"/>
              <a:t>Tax Reform</a:t>
            </a:r>
          </a:p>
          <a:p>
            <a:pPr marL="990600" lvl="1" indent="-533400">
              <a:lnSpc>
                <a:spcPct val="90000"/>
              </a:lnSpc>
              <a:buFontTx/>
              <a:buNone/>
            </a:pPr>
            <a:r>
              <a:rPr lang="en-US" sz="2400"/>
              <a:t>	Lower marginal tax rates and broaden tax base</a:t>
            </a:r>
          </a:p>
          <a:p>
            <a:pPr marL="609600" indent="-609600">
              <a:lnSpc>
                <a:spcPct val="90000"/>
              </a:lnSpc>
              <a:buFontTx/>
              <a:buAutoNum type="arabicPeriod"/>
            </a:pPr>
            <a:r>
              <a:rPr lang="en-US" sz="2800"/>
              <a:t>Financial Liberalization</a:t>
            </a:r>
          </a:p>
          <a:p>
            <a:pPr marL="990600" lvl="1" indent="-533400">
              <a:lnSpc>
                <a:spcPct val="90000"/>
              </a:lnSpc>
              <a:buFontTx/>
              <a:buNone/>
            </a:pPr>
            <a:r>
              <a:rPr lang="en-US" sz="2400"/>
              <a:t>	Allow financial markets to function competitively</a:t>
            </a:r>
          </a:p>
          <a:p>
            <a:pPr marL="609600" indent="-609600">
              <a:lnSpc>
                <a:spcPct val="90000"/>
              </a:lnSpc>
              <a:buFontTx/>
              <a:buAutoNum type="arabicPeriod"/>
            </a:pPr>
            <a:r>
              <a:rPr lang="en-US" sz="2800"/>
              <a:t>Exchange Rates</a:t>
            </a:r>
          </a:p>
          <a:p>
            <a:pPr marL="990600" lvl="1" indent="-533400">
              <a:lnSpc>
                <a:spcPct val="90000"/>
              </a:lnSpc>
              <a:buFontTx/>
              <a:buNone/>
            </a:pPr>
            <a:r>
              <a:rPr lang="en-US" sz="2400"/>
              <a:t>	Have a competitive (not overvalued) exchange rate</a:t>
            </a:r>
          </a:p>
          <a:p>
            <a:pPr marL="609600" indent="-609600">
              <a:lnSpc>
                <a:spcPct val="90000"/>
              </a:lnSpc>
            </a:pPr>
            <a:endParaRPr lang="en-US" sz="280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4989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4989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49891">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49891">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49891">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49891">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49891">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549891">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549891">
                                            <p:txEl>
                                              <p:pRg st="8" end="8"/>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549891">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49891" grpId="0" uiExpand="1" build="p"/>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6D90D81C-D4C4-6242-9315-5A0697A714BD}" type="slidenum">
              <a:rPr lang="en-US"/>
              <a:pPr/>
              <a:t>17</a:t>
            </a:fld>
            <a:endParaRPr lang="en-US"/>
          </a:p>
        </p:txBody>
      </p:sp>
      <p:sp>
        <p:nvSpPr>
          <p:cNvPr id="550914" name="Rectangle 2"/>
          <p:cNvSpPr>
            <a:spLocks noGrp="1" noChangeArrowheads="1"/>
          </p:cNvSpPr>
          <p:nvPr>
            <p:ph type="title"/>
          </p:nvPr>
        </p:nvSpPr>
        <p:spPr/>
        <p:txBody>
          <a:bodyPr/>
          <a:lstStyle/>
          <a:p>
            <a:r>
              <a:rPr lang="en-US" sz="4000"/>
              <a:t>The Washington Consensus:  </a:t>
            </a:r>
            <a:br>
              <a:rPr lang="en-US" sz="4000"/>
            </a:br>
            <a:r>
              <a:rPr lang="en-US" sz="4000"/>
              <a:t>The Policies</a:t>
            </a:r>
          </a:p>
        </p:txBody>
      </p:sp>
      <p:sp>
        <p:nvSpPr>
          <p:cNvPr id="550915" name="Rectangle 3"/>
          <p:cNvSpPr>
            <a:spLocks noGrp="1" noChangeArrowheads="1"/>
          </p:cNvSpPr>
          <p:nvPr>
            <p:ph type="body" idx="1"/>
          </p:nvPr>
        </p:nvSpPr>
        <p:spPr/>
        <p:txBody>
          <a:bodyPr/>
          <a:lstStyle/>
          <a:p>
            <a:pPr marL="609600" indent="-609600">
              <a:lnSpc>
                <a:spcPct val="90000"/>
              </a:lnSpc>
              <a:buFontTx/>
              <a:buAutoNum type="arabicPeriod" startAt="6"/>
            </a:pPr>
            <a:r>
              <a:rPr lang="en-US" sz="2800" dirty="0"/>
              <a:t>Trade Liberalization</a:t>
            </a:r>
          </a:p>
          <a:p>
            <a:pPr marL="990600" lvl="1" indent="-533400">
              <a:lnSpc>
                <a:spcPct val="90000"/>
              </a:lnSpc>
              <a:buFontTx/>
              <a:buNone/>
            </a:pPr>
            <a:r>
              <a:rPr lang="en-US" sz="2400" dirty="0"/>
              <a:t>	Reduce tariffs and NTBs</a:t>
            </a:r>
          </a:p>
          <a:p>
            <a:pPr marL="609600" indent="-609600">
              <a:lnSpc>
                <a:spcPct val="90000"/>
              </a:lnSpc>
              <a:buFontTx/>
              <a:buAutoNum type="arabicPeriod" startAt="6"/>
            </a:pPr>
            <a:r>
              <a:rPr lang="en-US" sz="2800" dirty="0"/>
              <a:t>Foreign Direct Investment</a:t>
            </a:r>
          </a:p>
          <a:p>
            <a:pPr marL="990600" lvl="1" indent="-533400">
              <a:lnSpc>
                <a:spcPct val="90000"/>
              </a:lnSpc>
              <a:buFontTx/>
              <a:buNone/>
            </a:pPr>
            <a:r>
              <a:rPr lang="en-US" sz="2400" dirty="0"/>
              <a:t>	Let it in</a:t>
            </a:r>
          </a:p>
          <a:p>
            <a:pPr marL="609600" indent="-609600">
              <a:lnSpc>
                <a:spcPct val="90000"/>
              </a:lnSpc>
              <a:buFontTx/>
              <a:buAutoNum type="arabicPeriod" startAt="6"/>
            </a:pPr>
            <a:r>
              <a:rPr lang="en-US" sz="2800" dirty="0"/>
              <a:t>Privatization</a:t>
            </a:r>
          </a:p>
          <a:p>
            <a:pPr marL="990600" lvl="1" indent="-533400">
              <a:lnSpc>
                <a:spcPct val="90000"/>
              </a:lnSpc>
              <a:buFontTx/>
              <a:buNone/>
            </a:pPr>
            <a:r>
              <a:rPr lang="en-US" sz="2400" dirty="0"/>
              <a:t>	Turn state-owned enterprises into private firms</a:t>
            </a:r>
          </a:p>
          <a:p>
            <a:pPr marL="609600" indent="-609600">
              <a:lnSpc>
                <a:spcPct val="90000"/>
              </a:lnSpc>
              <a:buFontTx/>
              <a:buAutoNum type="arabicPeriod" startAt="6"/>
            </a:pPr>
            <a:r>
              <a:rPr lang="en-US" sz="2800" dirty="0"/>
              <a:t>Deregulation</a:t>
            </a:r>
          </a:p>
          <a:p>
            <a:pPr marL="990600" lvl="1" indent="-533400">
              <a:lnSpc>
                <a:spcPct val="90000"/>
              </a:lnSpc>
              <a:buFontTx/>
              <a:buNone/>
            </a:pPr>
            <a:r>
              <a:rPr lang="en-US" sz="2400" dirty="0"/>
              <a:t>	Remove unnecessary regulation of industries</a:t>
            </a:r>
          </a:p>
          <a:p>
            <a:pPr marL="609600" indent="-609600">
              <a:lnSpc>
                <a:spcPct val="90000"/>
              </a:lnSpc>
              <a:buFontTx/>
              <a:buAutoNum type="arabicPeriod" startAt="6"/>
            </a:pPr>
            <a:r>
              <a:rPr lang="en-US" sz="2800" dirty="0"/>
              <a:t>Property Rights</a:t>
            </a:r>
          </a:p>
          <a:p>
            <a:pPr marL="990600" lvl="1" indent="-533400">
              <a:lnSpc>
                <a:spcPct val="90000"/>
              </a:lnSpc>
              <a:buFontTx/>
              <a:buNone/>
            </a:pPr>
            <a:r>
              <a:rPr lang="en-US" sz="2400" dirty="0"/>
              <a:t>	Define and enforce clear property rights</a:t>
            </a:r>
          </a:p>
          <a:p>
            <a:pPr marL="609600" indent="-609600">
              <a:lnSpc>
                <a:spcPct val="90000"/>
              </a:lnSpc>
            </a:pPr>
            <a:endParaRPr lang="en-US" sz="2800"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5091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5091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50915">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50915">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50915">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50915">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50915">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550915">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550915">
                                            <p:txEl>
                                              <p:pRg st="8" end="8"/>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550915">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0915" grpId="0" uiExpand="1" build="p"/>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63E785B-102B-FE4D-843E-9CFAA3512F6D}" type="slidenum">
              <a:rPr lang="en-US"/>
              <a:pPr/>
              <a:t>18</a:t>
            </a:fld>
            <a:endParaRPr lang="en-US"/>
          </a:p>
        </p:txBody>
      </p:sp>
      <p:sp>
        <p:nvSpPr>
          <p:cNvPr id="65538" name="Rectangle 2"/>
          <p:cNvSpPr>
            <a:spLocks noGrp="1" noChangeArrowheads="1"/>
          </p:cNvSpPr>
          <p:nvPr>
            <p:ph type="title"/>
          </p:nvPr>
        </p:nvSpPr>
        <p:spPr/>
        <p:txBody>
          <a:bodyPr/>
          <a:lstStyle/>
          <a:p>
            <a:r>
              <a:rPr lang="en-US" sz="4000"/>
              <a:t>Outline: International Policies for Economic Development:  Trade</a:t>
            </a:r>
          </a:p>
        </p:txBody>
      </p:sp>
      <p:sp>
        <p:nvSpPr>
          <p:cNvPr id="65539" name="Rectangle 3"/>
          <p:cNvSpPr>
            <a:spLocks noGrp="1" noChangeArrowheads="1"/>
          </p:cNvSpPr>
          <p:nvPr>
            <p:ph type="body" idx="1"/>
          </p:nvPr>
        </p:nvSpPr>
        <p:spPr>
          <a:xfrm>
            <a:off x="457200" y="1600200"/>
            <a:ext cx="8229600" cy="4724400"/>
          </a:xfrm>
        </p:spPr>
        <p:txBody>
          <a:bodyPr/>
          <a:lstStyle/>
          <a:p>
            <a:pPr>
              <a:lnSpc>
                <a:spcPct val="90000"/>
              </a:lnSpc>
            </a:pPr>
            <a:r>
              <a:rPr lang="en-US" sz="2800" dirty="0">
                <a:solidFill>
                  <a:srgbClr val="BFBFBF"/>
                </a:solidFill>
              </a:rPr>
              <a:t>The Main Issues of Development</a:t>
            </a:r>
          </a:p>
          <a:p>
            <a:pPr>
              <a:lnSpc>
                <a:spcPct val="90000"/>
              </a:lnSpc>
            </a:pPr>
            <a:r>
              <a:rPr lang="en-US" sz="2800" dirty="0">
                <a:solidFill>
                  <a:srgbClr val="BFBFBF"/>
                </a:solidFill>
              </a:rPr>
              <a:t>The Washington Consensus</a:t>
            </a:r>
          </a:p>
          <a:p>
            <a:pPr>
              <a:lnSpc>
                <a:spcPct val="90000"/>
              </a:lnSpc>
            </a:pPr>
            <a:r>
              <a:rPr lang="en-US" sz="2800" dirty="0"/>
              <a:t>Special Problems of Developing Countries</a:t>
            </a:r>
          </a:p>
          <a:p>
            <a:pPr>
              <a:lnSpc>
                <a:spcPct val="90000"/>
              </a:lnSpc>
            </a:pPr>
            <a:r>
              <a:rPr lang="en-US" sz="2800" dirty="0">
                <a:solidFill>
                  <a:srgbClr val="BFBFBF"/>
                </a:solidFill>
              </a:rPr>
              <a:t>Pros and Cons of Tariffs Used by Developing Countries</a:t>
            </a:r>
          </a:p>
          <a:p>
            <a:pPr lvl="1">
              <a:lnSpc>
                <a:spcPct val="90000"/>
              </a:lnSpc>
            </a:pPr>
            <a:r>
              <a:rPr lang="en-US" sz="2400" dirty="0">
                <a:solidFill>
                  <a:srgbClr val="BFBFBF"/>
                </a:solidFill>
              </a:rPr>
              <a:t>The Infant Industry Argument</a:t>
            </a:r>
          </a:p>
          <a:p>
            <a:pPr lvl="1">
              <a:lnSpc>
                <a:spcPct val="90000"/>
              </a:lnSpc>
            </a:pPr>
            <a:r>
              <a:rPr lang="en-US" sz="2400" dirty="0">
                <a:solidFill>
                  <a:srgbClr val="BFBFBF"/>
                </a:solidFill>
              </a:rPr>
              <a:t>Primary-Product Specialization</a:t>
            </a:r>
          </a:p>
          <a:p>
            <a:pPr lvl="1">
              <a:lnSpc>
                <a:spcPct val="90000"/>
              </a:lnSpc>
            </a:pPr>
            <a:r>
              <a:rPr lang="en-US" sz="2400" dirty="0">
                <a:solidFill>
                  <a:srgbClr val="BFBFBF"/>
                </a:solidFill>
              </a:rPr>
              <a:t>Growth and Exports / Import Substitution</a:t>
            </a:r>
          </a:p>
          <a:p>
            <a:pPr>
              <a:lnSpc>
                <a:spcPct val="90000"/>
              </a:lnSpc>
            </a:pPr>
            <a:r>
              <a:rPr lang="en-US" sz="2800" dirty="0">
                <a:solidFill>
                  <a:srgbClr val="BFBFBF"/>
                </a:solidFill>
              </a:rPr>
              <a:t>Pros and Cons of Subsidies Used by Developed Countries</a:t>
            </a:r>
          </a:p>
          <a:p>
            <a:pPr>
              <a:lnSpc>
                <a:spcPct val="90000"/>
              </a:lnSpc>
            </a:pPr>
            <a:r>
              <a:rPr lang="en-US" sz="2800" dirty="0">
                <a:solidFill>
                  <a:srgbClr val="BFBFBF"/>
                </a:solidFill>
              </a:rPr>
              <a:t>Policy Recommendations</a:t>
            </a:r>
          </a:p>
        </p:txBody>
      </p:sp>
      <p:sp>
        <p:nvSpPr>
          <p:cNvPr id="6" name="Rectangle 5"/>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83677127"/>
      </p:ext>
    </p:extLst>
  </p:cSld>
  <p:clrMapOvr>
    <a:masterClrMapping/>
  </p:clrMapOvr>
  <p:transition/>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A538AB38-1EE0-6444-9F5A-E7C7962684BB}" type="slidenum">
              <a:rPr lang="en-US"/>
              <a:pPr/>
              <a:t>19</a:t>
            </a:fld>
            <a:endParaRPr lang="en-US"/>
          </a:p>
        </p:txBody>
      </p:sp>
      <p:sp>
        <p:nvSpPr>
          <p:cNvPr id="551938" name="Rectangle 2"/>
          <p:cNvSpPr>
            <a:spLocks noGrp="1" noChangeArrowheads="1"/>
          </p:cNvSpPr>
          <p:nvPr>
            <p:ph type="title"/>
          </p:nvPr>
        </p:nvSpPr>
        <p:spPr/>
        <p:txBody>
          <a:bodyPr/>
          <a:lstStyle/>
          <a:p>
            <a:r>
              <a:rPr lang="en-US" sz="4000"/>
              <a:t>Special Problems of Developing Countries</a:t>
            </a:r>
          </a:p>
        </p:txBody>
      </p:sp>
      <p:sp>
        <p:nvSpPr>
          <p:cNvPr id="551939" name="Rectangle 3"/>
          <p:cNvSpPr>
            <a:spLocks noGrp="1" noChangeArrowheads="1"/>
          </p:cNvSpPr>
          <p:nvPr>
            <p:ph type="body" idx="1"/>
          </p:nvPr>
        </p:nvSpPr>
        <p:spPr/>
        <p:txBody>
          <a:bodyPr/>
          <a:lstStyle/>
          <a:p>
            <a:r>
              <a:rPr lang="en-US" sz="2800" dirty="0"/>
              <a:t>First, what to call developing countries</a:t>
            </a:r>
          </a:p>
          <a:p>
            <a:pPr lvl="1"/>
            <a:r>
              <a:rPr lang="en-US" sz="2400" dirty="0"/>
              <a:t>“LDCs” used to be = Less Developed Countries</a:t>
            </a:r>
          </a:p>
          <a:p>
            <a:pPr lvl="1"/>
            <a:r>
              <a:rPr lang="en-US" sz="2400" dirty="0"/>
              <a:t>“LDCs” now also = “Least Developed Countries”</a:t>
            </a:r>
          </a:p>
          <a:p>
            <a:pPr lvl="2"/>
            <a:r>
              <a:rPr lang="en-US" sz="2000" dirty="0"/>
              <a:t>Poorest of the poor</a:t>
            </a:r>
          </a:p>
          <a:p>
            <a:pPr lvl="2"/>
            <a:r>
              <a:rPr lang="en-US" sz="2000" dirty="0"/>
              <a:t>On a list of 47 at the United Nations (as of November 2019)</a:t>
            </a:r>
          </a:p>
          <a:p>
            <a:pPr lvl="1"/>
            <a:r>
              <a:rPr lang="en-US" sz="2400" dirty="0"/>
              <a:t>Developing Countries (a more optimistic name)</a:t>
            </a:r>
          </a:p>
          <a:p>
            <a:pPr lvl="1"/>
            <a:r>
              <a:rPr lang="en-US" sz="2400" dirty="0"/>
              <a:t>Emerging Markets (even more optimistic)</a:t>
            </a:r>
          </a:p>
          <a:p>
            <a:pPr lvl="1"/>
            <a:r>
              <a:rPr lang="en-US" sz="2400" dirty="0" err="1"/>
              <a:t>LICs</a:t>
            </a:r>
            <a:r>
              <a:rPr lang="en-US" sz="2400" dirty="0"/>
              <a:t> = Low Income Countries (vs. </a:t>
            </a:r>
            <a:r>
              <a:rPr lang="en-US" sz="2400" dirty="0" err="1"/>
              <a:t>MICs</a:t>
            </a:r>
            <a:r>
              <a:rPr lang="en-US" sz="2400" dirty="0"/>
              <a:t>, </a:t>
            </a:r>
            <a:r>
              <a:rPr lang="en-US" sz="2400" dirty="0" err="1"/>
              <a:t>HICs</a:t>
            </a:r>
            <a:r>
              <a:rPr lang="en-US" sz="2400" dirty="0"/>
              <a:t> = Middle, High Income Countries)</a:t>
            </a:r>
          </a:p>
          <a:p>
            <a:pPr lvl="1"/>
            <a:r>
              <a:rPr lang="en-US" sz="2400" dirty="0"/>
              <a:t>Third World (slightly obsolete)</a:t>
            </a:r>
          </a:p>
          <a:p>
            <a:pPr lvl="1"/>
            <a:r>
              <a:rPr lang="en-US" sz="2400" dirty="0"/>
              <a:t>(Used to be called “backward” countries)</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5193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51939">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51939">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51939">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51939">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51939">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51939">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551939">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551939">
                                            <p:txEl>
                                              <p:pRg st="8" end="8"/>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551939">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1939" grpId="0" uiExpand="1" build="p"/>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369741A4-21D6-8142-BB26-2FD751EFC225}" type="slidenum">
              <a:rPr lang="en-US"/>
              <a:pPr/>
              <a:t>20</a:t>
            </a:fld>
            <a:endParaRPr lang="en-US"/>
          </a:p>
        </p:txBody>
      </p:sp>
      <p:sp>
        <p:nvSpPr>
          <p:cNvPr id="552962" name="Rectangle 2"/>
          <p:cNvSpPr>
            <a:spLocks noGrp="1" noChangeArrowheads="1"/>
          </p:cNvSpPr>
          <p:nvPr>
            <p:ph type="title"/>
          </p:nvPr>
        </p:nvSpPr>
        <p:spPr/>
        <p:txBody>
          <a:bodyPr/>
          <a:lstStyle/>
          <a:p>
            <a:r>
              <a:rPr lang="en-US" sz="4000"/>
              <a:t>Special Problems of Developing Countries</a:t>
            </a:r>
          </a:p>
        </p:txBody>
      </p:sp>
      <p:sp>
        <p:nvSpPr>
          <p:cNvPr id="552963" name="Rectangle 3"/>
          <p:cNvSpPr>
            <a:spLocks noGrp="1" noChangeArrowheads="1"/>
          </p:cNvSpPr>
          <p:nvPr>
            <p:ph type="body" idx="1"/>
          </p:nvPr>
        </p:nvSpPr>
        <p:spPr/>
        <p:txBody>
          <a:bodyPr/>
          <a:lstStyle/>
          <a:p>
            <a:pPr>
              <a:lnSpc>
                <a:spcPct val="90000"/>
              </a:lnSpc>
            </a:pPr>
            <a:r>
              <a:rPr lang="en-US" sz="2800"/>
              <a:t>The defining and most basic problem of developing countries:  Low per capita income (low GDP per person)</a:t>
            </a:r>
          </a:p>
          <a:p>
            <a:pPr lvl="1">
              <a:lnSpc>
                <a:spcPct val="90000"/>
              </a:lnSpc>
            </a:pPr>
            <a:r>
              <a:rPr lang="en-US" sz="2400"/>
              <a:t>Compared to US in 1990 </a:t>
            </a:r>
          </a:p>
          <a:p>
            <a:pPr lvl="1">
              <a:lnSpc>
                <a:spcPct val="90000"/>
              </a:lnSpc>
              <a:buFontTx/>
              <a:buNone/>
            </a:pPr>
            <a:r>
              <a:rPr lang="en-US" sz="2400"/>
              <a:t>			(the data I happen to have) </a:t>
            </a:r>
          </a:p>
          <a:p>
            <a:pPr lvl="1">
              <a:lnSpc>
                <a:spcPct val="90000"/>
              </a:lnSpc>
              <a:buFontTx/>
              <a:buNone/>
            </a:pPr>
            <a:r>
              <a:rPr lang="en-US" sz="2400"/>
              <a:t>	real per capita incomes were only</a:t>
            </a:r>
          </a:p>
          <a:p>
            <a:pPr lvl="2">
              <a:lnSpc>
                <a:spcPct val="90000"/>
              </a:lnSpc>
            </a:pPr>
            <a:r>
              <a:rPr lang="en-US" sz="2000"/>
              <a:t>7% in China, India, Pakistan, Bangladesh</a:t>
            </a:r>
          </a:p>
          <a:p>
            <a:pPr lvl="2">
              <a:lnSpc>
                <a:spcPct val="90000"/>
              </a:lnSpc>
            </a:pPr>
            <a:r>
              <a:rPr lang="en-US" sz="2000"/>
              <a:t>Even less in much of Africa</a:t>
            </a:r>
          </a:p>
          <a:p>
            <a:pPr lvl="2">
              <a:lnSpc>
                <a:spcPct val="90000"/>
              </a:lnSpc>
            </a:pPr>
            <a:r>
              <a:rPr lang="en-US" sz="2000"/>
              <a:t>Less than 15% in Brazil, Turkey, Thailand, etc</a:t>
            </a:r>
          </a:p>
          <a:p>
            <a:pPr lvl="1">
              <a:lnSpc>
                <a:spcPct val="90000"/>
              </a:lnSpc>
            </a:pPr>
            <a:r>
              <a:rPr lang="en-US" sz="2400"/>
              <a:t>There were hardly any countries in the “middle,” between the poorest and Europe/US</a:t>
            </a:r>
          </a:p>
          <a:p>
            <a:pPr lvl="2">
              <a:lnSpc>
                <a:spcPct val="90000"/>
              </a:lnSpc>
            </a:pPr>
            <a:endParaRPr lang="en-US" sz="2000"/>
          </a:p>
          <a:p>
            <a:pPr lvl="2">
              <a:lnSpc>
                <a:spcPct val="90000"/>
              </a:lnSpc>
            </a:pPr>
            <a:endParaRPr lang="en-US" sz="200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5296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5296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5296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5296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5296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5296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52963">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55296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2963" grpId="0" uiExpand="1" build="p"/>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8" name="Footer Placeholder 5"/>
          <p:cNvSpPr>
            <a:spLocks noGrp="1"/>
          </p:cNvSpPr>
          <p:nvPr>
            <p:ph type="ftr" sz="quarter" idx="11"/>
          </p:nvPr>
        </p:nvSpPr>
        <p:spPr/>
        <p:txBody>
          <a:bodyPr/>
          <a:lstStyle/>
          <a:p>
            <a:r>
              <a:rPr lang="en-US"/>
              <a:t>Econ 340, Deardorff, Lecture 19: Development Trade</a:t>
            </a:r>
          </a:p>
        </p:txBody>
      </p:sp>
      <p:sp>
        <p:nvSpPr>
          <p:cNvPr id="169" name="Slide Number Placeholder 6"/>
          <p:cNvSpPr>
            <a:spLocks noGrp="1"/>
          </p:cNvSpPr>
          <p:nvPr>
            <p:ph type="sldNum" sz="quarter" idx="12"/>
          </p:nvPr>
        </p:nvSpPr>
        <p:spPr/>
        <p:txBody>
          <a:bodyPr/>
          <a:lstStyle/>
          <a:p>
            <a:fld id="{D2DF296D-E717-214A-A73A-6CEE6D771474}" type="slidenum">
              <a:rPr lang="en-US"/>
              <a:pPr/>
              <a:t>21</a:t>
            </a:fld>
            <a:endParaRPr lang="en-US"/>
          </a:p>
        </p:txBody>
      </p:sp>
      <p:graphicFrame>
        <p:nvGraphicFramePr>
          <p:cNvPr id="559106" name="Object 2"/>
          <p:cNvGraphicFramePr>
            <a:graphicFrameLocks noGrp="1" noChangeAspect="1"/>
          </p:cNvGraphicFramePr>
          <p:nvPr>
            <p:ph sz="half" idx="1"/>
          </p:nvPr>
        </p:nvGraphicFramePr>
        <p:xfrm>
          <a:off x="457200" y="2749550"/>
          <a:ext cx="4038600" cy="2225675"/>
        </p:xfrm>
        <a:graphic>
          <a:graphicData uri="http://schemas.openxmlformats.org/presentationml/2006/ole">
            <mc:AlternateContent xmlns:mc="http://schemas.openxmlformats.org/markup-compatibility/2006">
              <mc:Choice xmlns:v="urn:schemas-microsoft-com:vml" Requires="v">
                <p:oleObj spid="_x0000_s559181" name="Chart" r:id="rId3" imgW="9766300" imgH="5384800" progId="Excel.Sheet.8">
                  <p:embed followColorScheme="full"/>
                </p:oleObj>
              </mc:Choice>
              <mc:Fallback>
                <p:oleObj name="Chart" r:id="rId3" imgW="9766300" imgH="5384800" progId="Excel.Sheet.8">
                  <p:embed followColorScheme="full"/>
                  <p:pic>
                    <p:nvPicPr>
                      <p:cNvPr id="0"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2749550"/>
                        <a:ext cx="4038600" cy="2225675"/>
                      </a:xfrm>
                      <a:prstGeom prst="rect">
                        <a:avLst/>
                      </a:prstGeom>
                      <a:noFill/>
                      <a:extLst>
                        <a:ext uri="{909E8E84-426E-40dd-AFC4-6F175D3DCCD1}">
                          <a14:hiddenFill xmlns:a14="http://schemas.microsoft.com/office/drawing/2010/main" xmlns="">
                            <a:solidFill>
                              <a:srgbClr val="FFFFFF"/>
                            </a:solidFill>
                          </a14:hiddenFill>
                        </a:ext>
                      </a:extLst>
                    </p:spPr>
                  </p:pic>
                </p:oleObj>
              </mc:Fallback>
            </mc:AlternateContent>
          </a:graphicData>
        </a:graphic>
      </p:graphicFrame>
      <p:grpSp>
        <p:nvGrpSpPr>
          <p:cNvPr id="559112" name="Group 8"/>
          <p:cNvGrpSpPr>
            <a:grpSpLocks noChangeAspect="1"/>
          </p:cNvGrpSpPr>
          <p:nvPr/>
        </p:nvGrpSpPr>
        <p:grpSpPr bwMode="auto">
          <a:xfrm>
            <a:off x="609600" y="304800"/>
            <a:ext cx="8229600" cy="5627688"/>
            <a:chOff x="288" y="192"/>
            <a:chExt cx="5184" cy="3545"/>
          </a:xfrm>
        </p:grpSpPr>
        <p:sp>
          <p:nvSpPr>
            <p:cNvPr id="559111" name="AutoShape 7"/>
            <p:cNvSpPr>
              <a:spLocks noChangeAspect="1" noChangeArrowheads="1" noTextEdit="1"/>
            </p:cNvSpPr>
            <p:nvPr/>
          </p:nvSpPr>
          <p:spPr bwMode="auto">
            <a:xfrm>
              <a:off x="288" y="192"/>
              <a:ext cx="5184" cy="3545"/>
            </a:xfrm>
            <a:prstGeom prst="rect">
              <a:avLst/>
            </a:prstGeom>
            <a:noFill/>
            <a:ln w="9525">
              <a:noFill/>
              <a:miter lim="800000"/>
              <a:headEnd/>
              <a:tailEnd/>
            </a:ln>
          </p:spPr>
          <p:txBody>
            <a:bodyPr>
              <a:prstTxWarp prst="textNoShape">
                <a:avLst/>
              </a:prstTxWarp>
            </a:bodyPr>
            <a:lstStyle/>
            <a:p>
              <a:endParaRPr lang="en-US"/>
            </a:p>
          </p:txBody>
        </p:sp>
        <p:sp>
          <p:nvSpPr>
            <p:cNvPr id="559113" name="Rectangle 9"/>
            <p:cNvSpPr>
              <a:spLocks noChangeArrowheads="1"/>
            </p:cNvSpPr>
            <p:nvPr/>
          </p:nvSpPr>
          <p:spPr bwMode="auto">
            <a:xfrm>
              <a:off x="698" y="920"/>
              <a:ext cx="4296" cy="2385"/>
            </a:xfrm>
            <a:prstGeom prst="rect">
              <a:avLst/>
            </a:prstGeom>
            <a:solidFill>
              <a:srgbClr val="C0C0C0"/>
            </a:solidFill>
            <a:ln w="9525">
              <a:noFill/>
              <a:miter lim="800000"/>
              <a:headEnd/>
              <a:tailEnd/>
            </a:ln>
          </p:spPr>
          <p:txBody>
            <a:bodyPr>
              <a:prstTxWarp prst="textNoShape">
                <a:avLst/>
              </a:prstTxWarp>
            </a:bodyPr>
            <a:lstStyle/>
            <a:p>
              <a:endParaRPr lang="en-US"/>
            </a:p>
          </p:txBody>
        </p:sp>
        <p:sp>
          <p:nvSpPr>
            <p:cNvPr id="559114" name="Rectangle 10"/>
            <p:cNvSpPr>
              <a:spLocks noChangeArrowheads="1"/>
            </p:cNvSpPr>
            <p:nvPr/>
          </p:nvSpPr>
          <p:spPr bwMode="auto">
            <a:xfrm>
              <a:off x="698" y="920"/>
              <a:ext cx="4296" cy="2385"/>
            </a:xfrm>
            <a:prstGeom prst="rect">
              <a:avLst/>
            </a:prstGeom>
            <a:noFill/>
            <a:ln w="9525">
              <a:solidFill>
                <a:srgbClr val="808080"/>
              </a:solidFill>
              <a:miter lim="800000"/>
              <a:headEnd/>
              <a:tailEnd/>
            </a:ln>
          </p:spPr>
          <p:txBody>
            <a:bodyPr>
              <a:prstTxWarp prst="textNoShape">
                <a:avLst/>
              </a:prstTxWarp>
            </a:bodyPr>
            <a:lstStyle/>
            <a:p>
              <a:endParaRPr lang="en-US"/>
            </a:p>
          </p:txBody>
        </p:sp>
        <p:sp>
          <p:nvSpPr>
            <p:cNvPr id="559115" name="Rectangle 11"/>
            <p:cNvSpPr>
              <a:spLocks noChangeArrowheads="1"/>
            </p:cNvSpPr>
            <p:nvPr/>
          </p:nvSpPr>
          <p:spPr bwMode="auto">
            <a:xfrm>
              <a:off x="783" y="2753"/>
              <a:ext cx="85" cy="552"/>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16" name="Rectangle 12"/>
            <p:cNvSpPr>
              <a:spLocks noChangeArrowheads="1"/>
            </p:cNvSpPr>
            <p:nvPr/>
          </p:nvSpPr>
          <p:spPr bwMode="auto">
            <a:xfrm>
              <a:off x="868" y="1928"/>
              <a:ext cx="86" cy="1377"/>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17" name="Rectangle 13"/>
            <p:cNvSpPr>
              <a:spLocks noChangeArrowheads="1"/>
            </p:cNvSpPr>
            <p:nvPr/>
          </p:nvSpPr>
          <p:spPr bwMode="auto">
            <a:xfrm>
              <a:off x="954" y="1404"/>
              <a:ext cx="85" cy="1901"/>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18" name="Rectangle 14"/>
            <p:cNvSpPr>
              <a:spLocks noChangeArrowheads="1"/>
            </p:cNvSpPr>
            <p:nvPr/>
          </p:nvSpPr>
          <p:spPr bwMode="auto">
            <a:xfrm>
              <a:off x="1039" y="2838"/>
              <a:ext cx="91" cy="467"/>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19" name="Rectangle 15"/>
            <p:cNvSpPr>
              <a:spLocks noChangeArrowheads="1"/>
            </p:cNvSpPr>
            <p:nvPr/>
          </p:nvSpPr>
          <p:spPr bwMode="auto">
            <a:xfrm>
              <a:off x="1130" y="1256"/>
              <a:ext cx="86" cy="2049"/>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20" name="Rectangle 16"/>
            <p:cNvSpPr>
              <a:spLocks noChangeArrowheads="1"/>
            </p:cNvSpPr>
            <p:nvPr/>
          </p:nvSpPr>
          <p:spPr bwMode="auto">
            <a:xfrm>
              <a:off x="1216" y="3145"/>
              <a:ext cx="85" cy="160"/>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21" name="Rectangle 17"/>
            <p:cNvSpPr>
              <a:spLocks noChangeArrowheads="1"/>
            </p:cNvSpPr>
            <p:nvPr/>
          </p:nvSpPr>
          <p:spPr bwMode="auto">
            <a:xfrm>
              <a:off x="1301" y="3020"/>
              <a:ext cx="85" cy="285"/>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22" name="Rectangle 18"/>
            <p:cNvSpPr>
              <a:spLocks noChangeArrowheads="1"/>
            </p:cNvSpPr>
            <p:nvPr/>
          </p:nvSpPr>
          <p:spPr bwMode="auto">
            <a:xfrm>
              <a:off x="1386" y="2969"/>
              <a:ext cx="86" cy="336"/>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23" name="Rectangle 19"/>
            <p:cNvSpPr>
              <a:spLocks noChangeArrowheads="1"/>
            </p:cNvSpPr>
            <p:nvPr/>
          </p:nvSpPr>
          <p:spPr bwMode="auto">
            <a:xfrm>
              <a:off x="1472" y="2297"/>
              <a:ext cx="85" cy="1008"/>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24" name="Rectangle 20"/>
            <p:cNvSpPr>
              <a:spLocks noChangeArrowheads="1"/>
            </p:cNvSpPr>
            <p:nvPr/>
          </p:nvSpPr>
          <p:spPr bwMode="auto">
            <a:xfrm>
              <a:off x="1557" y="2570"/>
              <a:ext cx="85" cy="735"/>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25" name="Rectangle 21"/>
            <p:cNvSpPr>
              <a:spLocks noChangeArrowheads="1"/>
            </p:cNvSpPr>
            <p:nvPr/>
          </p:nvSpPr>
          <p:spPr bwMode="auto">
            <a:xfrm>
              <a:off x="1642" y="2178"/>
              <a:ext cx="86" cy="1127"/>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26" name="Rectangle 22"/>
            <p:cNvSpPr>
              <a:spLocks noChangeArrowheads="1"/>
            </p:cNvSpPr>
            <p:nvPr/>
          </p:nvSpPr>
          <p:spPr bwMode="auto">
            <a:xfrm>
              <a:off x="1728" y="3031"/>
              <a:ext cx="85" cy="274"/>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27" name="Rectangle 23"/>
            <p:cNvSpPr>
              <a:spLocks noChangeArrowheads="1"/>
            </p:cNvSpPr>
            <p:nvPr/>
          </p:nvSpPr>
          <p:spPr bwMode="auto">
            <a:xfrm>
              <a:off x="1813" y="3083"/>
              <a:ext cx="85" cy="222"/>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28" name="Rectangle 24"/>
            <p:cNvSpPr>
              <a:spLocks noChangeArrowheads="1"/>
            </p:cNvSpPr>
            <p:nvPr/>
          </p:nvSpPr>
          <p:spPr bwMode="auto">
            <a:xfrm>
              <a:off x="1898" y="3111"/>
              <a:ext cx="91" cy="194"/>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29" name="Rectangle 25"/>
            <p:cNvSpPr>
              <a:spLocks noChangeArrowheads="1"/>
            </p:cNvSpPr>
            <p:nvPr/>
          </p:nvSpPr>
          <p:spPr bwMode="auto">
            <a:xfrm>
              <a:off x="2075" y="2610"/>
              <a:ext cx="85" cy="695"/>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30" name="Rectangle 26"/>
            <p:cNvSpPr>
              <a:spLocks noChangeArrowheads="1"/>
            </p:cNvSpPr>
            <p:nvPr/>
          </p:nvSpPr>
          <p:spPr bwMode="auto">
            <a:xfrm>
              <a:off x="2160" y="3242"/>
              <a:ext cx="86" cy="63"/>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31" name="Rectangle 27"/>
            <p:cNvSpPr>
              <a:spLocks noChangeArrowheads="1"/>
            </p:cNvSpPr>
            <p:nvPr/>
          </p:nvSpPr>
          <p:spPr bwMode="auto">
            <a:xfrm>
              <a:off x="2246" y="2946"/>
              <a:ext cx="85" cy="359"/>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32" name="Rectangle 28"/>
            <p:cNvSpPr>
              <a:spLocks noChangeArrowheads="1"/>
            </p:cNvSpPr>
            <p:nvPr/>
          </p:nvSpPr>
          <p:spPr bwMode="auto">
            <a:xfrm>
              <a:off x="2416" y="3236"/>
              <a:ext cx="86" cy="69"/>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33" name="Rectangle 29"/>
            <p:cNvSpPr>
              <a:spLocks noChangeArrowheads="1"/>
            </p:cNvSpPr>
            <p:nvPr/>
          </p:nvSpPr>
          <p:spPr bwMode="auto">
            <a:xfrm>
              <a:off x="2502" y="3299"/>
              <a:ext cx="85" cy="6"/>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34" name="Rectangle 30"/>
            <p:cNvSpPr>
              <a:spLocks noChangeArrowheads="1"/>
            </p:cNvSpPr>
            <p:nvPr/>
          </p:nvSpPr>
          <p:spPr bwMode="auto">
            <a:xfrm>
              <a:off x="2587" y="3168"/>
              <a:ext cx="85" cy="137"/>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35" name="Rectangle 31"/>
            <p:cNvSpPr>
              <a:spLocks noChangeArrowheads="1"/>
            </p:cNvSpPr>
            <p:nvPr/>
          </p:nvSpPr>
          <p:spPr bwMode="auto">
            <a:xfrm>
              <a:off x="2672" y="3299"/>
              <a:ext cx="86" cy="6"/>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36" name="Rectangle 32"/>
            <p:cNvSpPr>
              <a:spLocks noChangeArrowheads="1"/>
            </p:cNvSpPr>
            <p:nvPr/>
          </p:nvSpPr>
          <p:spPr bwMode="auto">
            <a:xfrm>
              <a:off x="2849" y="3248"/>
              <a:ext cx="85" cy="57"/>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37" name="Rectangle 33"/>
            <p:cNvSpPr>
              <a:spLocks noChangeArrowheads="1"/>
            </p:cNvSpPr>
            <p:nvPr/>
          </p:nvSpPr>
          <p:spPr bwMode="auto">
            <a:xfrm>
              <a:off x="2934" y="3037"/>
              <a:ext cx="85" cy="268"/>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38" name="Rectangle 34"/>
            <p:cNvSpPr>
              <a:spLocks noChangeArrowheads="1"/>
            </p:cNvSpPr>
            <p:nvPr/>
          </p:nvSpPr>
          <p:spPr bwMode="auto">
            <a:xfrm>
              <a:off x="3361" y="3282"/>
              <a:ext cx="85" cy="23"/>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39" name="Rectangle 35"/>
            <p:cNvSpPr>
              <a:spLocks noChangeArrowheads="1"/>
            </p:cNvSpPr>
            <p:nvPr/>
          </p:nvSpPr>
          <p:spPr bwMode="auto">
            <a:xfrm>
              <a:off x="3446" y="3287"/>
              <a:ext cx="86" cy="18"/>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40" name="Rectangle 36"/>
            <p:cNvSpPr>
              <a:spLocks noChangeArrowheads="1"/>
            </p:cNvSpPr>
            <p:nvPr/>
          </p:nvSpPr>
          <p:spPr bwMode="auto">
            <a:xfrm>
              <a:off x="3617" y="2912"/>
              <a:ext cx="91" cy="393"/>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41" name="Rectangle 37"/>
            <p:cNvSpPr>
              <a:spLocks noChangeArrowheads="1"/>
            </p:cNvSpPr>
            <p:nvPr/>
          </p:nvSpPr>
          <p:spPr bwMode="auto">
            <a:xfrm>
              <a:off x="3708" y="3253"/>
              <a:ext cx="85" cy="52"/>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42" name="Rectangle 38"/>
            <p:cNvSpPr>
              <a:spLocks noChangeArrowheads="1"/>
            </p:cNvSpPr>
            <p:nvPr/>
          </p:nvSpPr>
          <p:spPr bwMode="auto">
            <a:xfrm>
              <a:off x="3793" y="2741"/>
              <a:ext cx="86" cy="564"/>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43" name="Rectangle 39"/>
            <p:cNvSpPr>
              <a:spLocks noChangeArrowheads="1"/>
            </p:cNvSpPr>
            <p:nvPr/>
          </p:nvSpPr>
          <p:spPr bwMode="auto">
            <a:xfrm>
              <a:off x="3964" y="2849"/>
              <a:ext cx="85" cy="456"/>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44" name="Rectangle 40"/>
            <p:cNvSpPr>
              <a:spLocks noChangeArrowheads="1"/>
            </p:cNvSpPr>
            <p:nvPr/>
          </p:nvSpPr>
          <p:spPr bwMode="auto">
            <a:xfrm>
              <a:off x="4049" y="2030"/>
              <a:ext cx="86" cy="1275"/>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45" name="Rectangle 41"/>
            <p:cNvSpPr>
              <a:spLocks noChangeArrowheads="1"/>
            </p:cNvSpPr>
            <p:nvPr/>
          </p:nvSpPr>
          <p:spPr bwMode="auto">
            <a:xfrm>
              <a:off x="4135" y="3128"/>
              <a:ext cx="85" cy="177"/>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46" name="Rectangle 42"/>
            <p:cNvSpPr>
              <a:spLocks noChangeArrowheads="1"/>
            </p:cNvSpPr>
            <p:nvPr/>
          </p:nvSpPr>
          <p:spPr bwMode="auto">
            <a:xfrm>
              <a:off x="4220" y="3236"/>
              <a:ext cx="85" cy="69"/>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47" name="Rectangle 43"/>
            <p:cNvSpPr>
              <a:spLocks noChangeArrowheads="1"/>
            </p:cNvSpPr>
            <p:nvPr/>
          </p:nvSpPr>
          <p:spPr bwMode="auto">
            <a:xfrm>
              <a:off x="4567" y="3259"/>
              <a:ext cx="86" cy="46"/>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48" name="Rectangle 44"/>
            <p:cNvSpPr>
              <a:spLocks noChangeArrowheads="1"/>
            </p:cNvSpPr>
            <p:nvPr/>
          </p:nvSpPr>
          <p:spPr bwMode="auto">
            <a:xfrm>
              <a:off x="4738" y="3122"/>
              <a:ext cx="85" cy="183"/>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49" name="Rectangle 45"/>
            <p:cNvSpPr>
              <a:spLocks noChangeArrowheads="1"/>
            </p:cNvSpPr>
            <p:nvPr/>
          </p:nvSpPr>
          <p:spPr bwMode="auto">
            <a:xfrm>
              <a:off x="4909" y="1597"/>
              <a:ext cx="85" cy="1708"/>
            </a:xfrm>
            <a:prstGeom prst="rect">
              <a:avLst/>
            </a:prstGeom>
            <a:solidFill>
              <a:srgbClr val="8080FF"/>
            </a:solidFill>
            <a:ln w="9525">
              <a:solidFill>
                <a:srgbClr val="000000"/>
              </a:solidFill>
              <a:miter lim="800000"/>
              <a:headEnd/>
              <a:tailEnd/>
            </a:ln>
          </p:spPr>
          <p:txBody>
            <a:bodyPr>
              <a:prstTxWarp prst="textNoShape">
                <a:avLst/>
              </a:prstTxWarp>
            </a:bodyPr>
            <a:lstStyle/>
            <a:p>
              <a:endParaRPr lang="en-US"/>
            </a:p>
          </p:txBody>
        </p:sp>
        <p:sp>
          <p:nvSpPr>
            <p:cNvPr id="559150" name="Line 46"/>
            <p:cNvSpPr>
              <a:spLocks noChangeShapeType="1"/>
            </p:cNvSpPr>
            <p:nvPr/>
          </p:nvSpPr>
          <p:spPr bwMode="auto">
            <a:xfrm>
              <a:off x="698" y="920"/>
              <a:ext cx="1" cy="238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51" name="Line 47"/>
            <p:cNvSpPr>
              <a:spLocks noChangeShapeType="1"/>
            </p:cNvSpPr>
            <p:nvPr/>
          </p:nvSpPr>
          <p:spPr bwMode="auto">
            <a:xfrm>
              <a:off x="675" y="3305"/>
              <a:ext cx="45" cy="1"/>
            </a:xfrm>
            <a:prstGeom prst="line">
              <a:avLst/>
            </a:prstGeom>
            <a:noFill/>
            <a:ln w="0">
              <a:solidFill>
                <a:srgbClr val="000000"/>
              </a:solidFill>
              <a:round/>
              <a:headEnd/>
              <a:tailEnd/>
            </a:ln>
          </p:spPr>
          <p:txBody>
            <a:bodyPr>
              <a:prstTxWarp prst="textNoShape">
                <a:avLst/>
              </a:prstTxWarp>
            </a:bodyPr>
            <a:lstStyle/>
            <a:p>
              <a:endParaRPr lang="en-US"/>
            </a:p>
          </p:txBody>
        </p:sp>
        <p:sp>
          <p:nvSpPr>
            <p:cNvPr id="559152" name="Line 48"/>
            <p:cNvSpPr>
              <a:spLocks noChangeShapeType="1"/>
            </p:cNvSpPr>
            <p:nvPr/>
          </p:nvSpPr>
          <p:spPr bwMode="auto">
            <a:xfrm>
              <a:off x="675" y="2963"/>
              <a:ext cx="45" cy="1"/>
            </a:xfrm>
            <a:prstGeom prst="line">
              <a:avLst/>
            </a:prstGeom>
            <a:noFill/>
            <a:ln w="0">
              <a:solidFill>
                <a:srgbClr val="000000"/>
              </a:solidFill>
              <a:round/>
              <a:headEnd/>
              <a:tailEnd/>
            </a:ln>
          </p:spPr>
          <p:txBody>
            <a:bodyPr>
              <a:prstTxWarp prst="textNoShape">
                <a:avLst/>
              </a:prstTxWarp>
            </a:bodyPr>
            <a:lstStyle/>
            <a:p>
              <a:endParaRPr lang="en-US"/>
            </a:p>
          </p:txBody>
        </p:sp>
        <p:sp>
          <p:nvSpPr>
            <p:cNvPr id="559153" name="Line 49"/>
            <p:cNvSpPr>
              <a:spLocks noChangeShapeType="1"/>
            </p:cNvSpPr>
            <p:nvPr/>
          </p:nvSpPr>
          <p:spPr bwMode="auto">
            <a:xfrm>
              <a:off x="675" y="2622"/>
              <a:ext cx="45" cy="1"/>
            </a:xfrm>
            <a:prstGeom prst="line">
              <a:avLst/>
            </a:prstGeom>
            <a:noFill/>
            <a:ln w="0">
              <a:solidFill>
                <a:srgbClr val="000000"/>
              </a:solidFill>
              <a:round/>
              <a:headEnd/>
              <a:tailEnd/>
            </a:ln>
          </p:spPr>
          <p:txBody>
            <a:bodyPr>
              <a:prstTxWarp prst="textNoShape">
                <a:avLst/>
              </a:prstTxWarp>
            </a:bodyPr>
            <a:lstStyle/>
            <a:p>
              <a:endParaRPr lang="en-US"/>
            </a:p>
          </p:txBody>
        </p:sp>
        <p:sp>
          <p:nvSpPr>
            <p:cNvPr id="559154" name="Line 50"/>
            <p:cNvSpPr>
              <a:spLocks noChangeShapeType="1"/>
            </p:cNvSpPr>
            <p:nvPr/>
          </p:nvSpPr>
          <p:spPr bwMode="auto">
            <a:xfrm>
              <a:off x="675" y="2280"/>
              <a:ext cx="45" cy="1"/>
            </a:xfrm>
            <a:prstGeom prst="line">
              <a:avLst/>
            </a:prstGeom>
            <a:noFill/>
            <a:ln w="0">
              <a:solidFill>
                <a:srgbClr val="000000"/>
              </a:solidFill>
              <a:round/>
              <a:headEnd/>
              <a:tailEnd/>
            </a:ln>
          </p:spPr>
          <p:txBody>
            <a:bodyPr>
              <a:prstTxWarp prst="textNoShape">
                <a:avLst/>
              </a:prstTxWarp>
            </a:bodyPr>
            <a:lstStyle/>
            <a:p>
              <a:endParaRPr lang="en-US"/>
            </a:p>
          </p:txBody>
        </p:sp>
        <p:sp>
          <p:nvSpPr>
            <p:cNvPr id="559155" name="Line 51"/>
            <p:cNvSpPr>
              <a:spLocks noChangeShapeType="1"/>
            </p:cNvSpPr>
            <p:nvPr/>
          </p:nvSpPr>
          <p:spPr bwMode="auto">
            <a:xfrm>
              <a:off x="675" y="1945"/>
              <a:ext cx="45" cy="1"/>
            </a:xfrm>
            <a:prstGeom prst="line">
              <a:avLst/>
            </a:prstGeom>
            <a:noFill/>
            <a:ln w="0">
              <a:solidFill>
                <a:srgbClr val="000000"/>
              </a:solidFill>
              <a:round/>
              <a:headEnd/>
              <a:tailEnd/>
            </a:ln>
          </p:spPr>
          <p:txBody>
            <a:bodyPr>
              <a:prstTxWarp prst="textNoShape">
                <a:avLst/>
              </a:prstTxWarp>
            </a:bodyPr>
            <a:lstStyle/>
            <a:p>
              <a:endParaRPr lang="en-US"/>
            </a:p>
          </p:txBody>
        </p:sp>
        <p:sp>
          <p:nvSpPr>
            <p:cNvPr id="559156" name="Line 52"/>
            <p:cNvSpPr>
              <a:spLocks noChangeShapeType="1"/>
            </p:cNvSpPr>
            <p:nvPr/>
          </p:nvSpPr>
          <p:spPr bwMode="auto">
            <a:xfrm>
              <a:off x="675" y="1603"/>
              <a:ext cx="45" cy="1"/>
            </a:xfrm>
            <a:prstGeom prst="line">
              <a:avLst/>
            </a:prstGeom>
            <a:noFill/>
            <a:ln w="0">
              <a:solidFill>
                <a:srgbClr val="000000"/>
              </a:solidFill>
              <a:round/>
              <a:headEnd/>
              <a:tailEnd/>
            </a:ln>
          </p:spPr>
          <p:txBody>
            <a:bodyPr>
              <a:prstTxWarp prst="textNoShape">
                <a:avLst/>
              </a:prstTxWarp>
            </a:bodyPr>
            <a:lstStyle/>
            <a:p>
              <a:endParaRPr lang="en-US"/>
            </a:p>
          </p:txBody>
        </p:sp>
        <p:sp>
          <p:nvSpPr>
            <p:cNvPr id="559157" name="Line 53"/>
            <p:cNvSpPr>
              <a:spLocks noChangeShapeType="1"/>
            </p:cNvSpPr>
            <p:nvPr/>
          </p:nvSpPr>
          <p:spPr bwMode="auto">
            <a:xfrm>
              <a:off x="675" y="1262"/>
              <a:ext cx="45" cy="1"/>
            </a:xfrm>
            <a:prstGeom prst="line">
              <a:avLst/>
            </a:prstGeom>
            <a:noFill/>
            <a:ln w="0">
              <a:solidFill>
                <a:srgbClr val="000000"/>
              </a:solidFill>
              <a:round/>
              <a:headEnd/>
              <a:tailEnd/>
            </a:ln>
          </p:spPr>
          <p:txBody>
            <a:bodyPr>
              <a:prstTxWarp prst="textNoShape">
                <a:avLst/>
              </a:prstTxWarp>
            </a:bodyPr>
            <a:lstStyle/>
            <a:p>
              <a:endParaRPr lang="en-US"/>
            </a:p>
          </p:txBody>
        </p:sp>
        <p:sp>
          <p:nvSpPr>
            <p:cNvPr id="559158" name="Line 54"/>
            <p:cNvSpPr>
              <a:spLocks noChangeShapeType="1"/>
            </p:cNvSpPr>
            <p:nvPr/>
          </p:nvSpPr>
          <p:spPr bwMode="auto">
            <a:xfrm>
              <a:off x="675" y="920"/>
              <a:ext cx="45" cy="1"/>
            </a:xfrm>
            <a:prstGeom prst="line">
              <a:avLst/>
            </a:prstGeom>
            <a:noFill/>
            <a:ln w="0">
              <a:solidFill>
                <a:srgbClr val="000000"/>
              </a:solidFill>
              <a:round/>
              <a:headEnd/>
              <a:tailEnd/>
            </a:ln>
          </p:spPr>
          <p:txBody>
            <a:bodyPr>
              <a:prstTxWarp prst="textNoShape">
                <a:avLst/>
              </a:prstTxWarp>
            </a:bodyPr>
            <a:lstStyle/>
            <a:p>
              <a:endParaRPr lang="en-US"/>
            </a:p>
          </p:txBody>
        </p:sp>
        <p:sp>
          <p:nvSpPr>
            <p:cNvPr id="559159" name="Line 55"/>
            <p:cNvSpPr>
              <a:spLocks noChangeShapeType="1"/>
            </p:cNvSpPr>
            <p:nvPr/>
          </p:nvSpPr>
          <p:spPr bwMode="auto">
            <a:xfrm>
              <a:off x="698" y="3305"/>
              <a:ext cx="4296" cy="1"/>
            </a:xfrm>
            <a:prstGeom prst="line">
              <a:avLst/>
            </a:prstGeom>
            <a:noFill/>
            <a:ln w="0">
              <a:solidFill>
                <a:srgbClr val="000000"/>
              </a:solidFill>
              <a:round/>
              <a:headEnd/>
              <a:tailEnd/>
            </a:ln>
          </p:spPr>
          <p:txBody>
            <a:bodyPr>
              <a:prstTxWarp prst="textNoShape">
                <a:avLst/>
              </a:prstTxWarp>
            </a:bodyPr>
            <a:lstStyle/>
            <a:p>
              <a:endParaRPr lang="en-US"/>
            </a:p>
          </p:txBody>
        </p:sp>
        <p:sp>
          <p:nvSpPr>
            <p:cNvPr id="559160" name="Line 56"/>
            <p:cNvSpPr>
              <a:spLocks noChangeShapeType="1"/>
            </p:cNvSpPr>
            <p:nvPr/>
          </p:nvSpPr>
          <p:spPr bwMode="auto">
            <a:xfrm flipV="1">
              <a:off x="698"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61" name="Line 57"/>
            <p:cNvSpPr>
              <a:spLocks noChangeShapeType="1"/>
            </p:cNvSpPr>
            <p:nvPr/>
          </p:nvSpPr>
          <p:spPr bwMode="auto">
            <a:xfrm flipV="1">
              <a:off x="783"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62" name="Line 58"/>
            <p:cNvSpPr>
              <a:spLocks noChangeShapeType="1"/>
            </p:cNvSpPr>
            <p:nvPr/>
          </p:nvSpPr>
          <p:spPr bwMode="auto">
            <a:xfrm flipV="1">
              <a:off x="868"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63" name="Line 59"/>
            <p:cNvSpPr>
              <a:spLocks noChangeShapeType="1"/>
            </p:cNvSpPr>
            <p:nvPr/>
          </p:nvSpPr>
          <p:spPr bwMode="auto">
            <a:xfrm flipV="1">
              <a:off x="954"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64" name="Line 60"/>
            <p:cNvSpPr>
              <a:spLocks noChangeShapeType="1"/>
            </p:cNvSpPr>
            <p:nvPr/>
          </p:nvSpPr>
          <p:spPr bwMode="auto">
            <a:xfrm flipV="1">
              <a:off x="1039"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65" name="Line 61"/>
            <p:cNvSpPr>
              <a:spLocks noChangeShapeType="1"/>
            </p:cNvSpPr>
            <p:nvPr/>
          </p:nvSpPr>
          <p:spPr bwMode="auto">
            <a:xfrm flipV="1">
              <a:off x="1130"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66" name="Line 62"/>
            <p:cNvSpPr>
              <a:spLocks noChangeShapeType="1"/>
            </p:cNvSpPr>
            <p:nvPr/>
          </p:nvSpPr>
          <p:spPr bwMode="auto">
            <a:xfrm flipV="1">
              <a:off x="1216"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67" name="Line 63"/>
            <p:cNvSpPr>
              <a:spLocks noChangeShapeType="1"/>
            </p:cNvSpPr>
            <p:nvPr/>
          </p:nvSpPr>
          <p:spPr bwMode="auto">
            <a:xfrm flipV="1">
              <a:off x="1301"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68" name="Line 64"/>
            <p:cNvSpPr>
              <a:spLocks noChangeShapeType="1"/>
            </p:cNvSpPr>
            <p:nvPr/>
          </p:nvSpPr>
          <p:spPr bwMode="auto">
            <a:xfrm flipV="1">
              <a:off x="1386"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69" name="Line 65"/>
            <p:cNvSpPr>
              <a:spLocks noChangeShapeType="1"/>
            </p:cNvSpPr>
            <p:nvPr/>
          </p:nvSpPr>
          <p:spPr bwMode="auto">
            <a:xfrm flipV="1">
              <a:off x="1472"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70" name="Line 66"/>
            <p:cNvSpPr>
              <a:spLocks noChangeShapeType="1"/>
            </p:cNvSpPr>
            <p:nvPr/>
          </p:nvSpPr>
          <p:spPr bwMode="auto">
            <a:xfrm flipV="1">
              <a:off x="1557"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71" name="Line 67"/>
            <p:cNvSpPr>
              <a:spLocks noChangeShapeType="1"/>
            </p:cNvSpPr>
            <p:nvPr/>
          </p:nvSpPr>
          <p:spPr bwMode="auto">
            <a:xfrm flipV="1">
              <a:off x="1642"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72" name="Line 68"/>
            <p:cNvSpPr>
              <a:spLocks noChangeShapeType="1"/>
            </p:cNvSpPr>
            <p:nvPr/>
          </p:nvSpPr>
          <p:spPr bwMode="auto">
            <a:xfrm flipV="1">
              <a:off x="1728"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73" name="Line 69"/>
            <p:cNvSpPr>
              <a:spLocks noChangeShapeType="1"/>
            </p:cNvSpPr>
            <p:nvPr/>
          </p:nvSpPr>
          <p:spPr bwMode="auto">
            <a:xfrm flipV="1">
              <a:off x="1813"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74" name="Line 70"/>
            <p:cNvSpPr>
              <a:spLocks noChangeShapeType="1"/>
            </p:cNvSpPr>
            <p:nvPr/>
          </p:nvSpPr>
          <p:spPr bwMode="auto">
            <a:xfrm flipV="1">
              <a:off x="1898"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75" name="Line 71"/>
            <p:cNvSpPr>
              <a:spLocks noChangeShapeType="1"/>
            </p:cNvSpPr>
            <p:nvPr/>
          </p:nvSpPr>
          <p:spPr bwMode="auto">
            <a:xfrm flipV="1">
              <a:off x="1989"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76" name="Line 72"/>
            <p:cNvSpPr>
              <a:spLocks noChangeShapeType="1"/>
            </p:cNvSpPr>
            <p:nvPr/>
          </p:nvSpPr>
          <p:spPr bwMode="auto">
            <a:xfrm flipV="1">
              <a:off x="2075"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77" name="Line 73"/>
            <p:cNvSpPr>
              <a:spLocks noChangeShapeType="1"/>
            </p:cNvSpPr>
            <p:nvPr/>
          </p:nvSpPr>
          <p:spPr bwMode="auto">
            <a:xfrm flipV="1">
              <a:off x="2160"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78" name="Line 74"/>
            <p:cNvSpPr>
              <a:spLocks noChangeShapeType="1"/>
            </p:cNvSpPr>
            <p:nvPr/>
          </p:nvSpPr>
          <p:spPr bwMode="auto">
            <a:xfrm flipV="1">
              <a:off x="2246"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79" name="Line 75"/>
            <p:cNvSpPr>
              <a:spLocks noChangeShapeType="1"/>
            </p:cNvSpPr>
            <p:nvPr/>
          </p:nvSpPr>
          <p:spPr bwMode="auto">
            <a:xfrm flipV="1">
              <a:off x="2331"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80" name="Line 76"/>
            <p:cNvSpPr>
              <a:spLocks noChangeShapeType="1"/>
            </p:cNvSpPr>
            <p:nvPr/>
          </p:nvSpPr>
          <p:spPr bwMode="auto">
            <a:xfrm flipV="1">
              <a:off x="2416"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81" name="Line 77"/>
            <p:cNvSpPr>
              <a:spLocks noChangeShapeType="1"/>
            </p:cNvSpPr>
            <p:nvPr/>
          </p:nvSpPr>
          <p:spPr bwMode="auto">
            <a:xfrm flipV="1">
              <a:off x="2502"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82" name="Line 78"/>
            <p:cNvSpPr>
              <a:spLocks noChangeShapeType="1"/>
            </p:cNvSpPr>
            <p:nvPr/>
          </p:nvSpPr>
          <p:spPr bwMode="auto">
            <a:xfrm flipV="1">
              <a:off x="2587"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83" name="Line 79"/>
            <p:cNvSpPr>
              <a:spLocks noChangeShapeType="1"/>
            </p:cNvSpPr>
            <p:nvPr/>
          </p:nvSpPr>
          <p:spPr bwMode="auto">
            <a:xfrm flipV="1">
              <a:off x="2672"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84" name="Line 80"/>
            <p:cNvSpPr>
              <a:spLocks noChangeShapeType="1"/>
            </p:cNvSpPr>
            <p:nvPr/>
          </p:nvSpPr>
          <p:spPr bwMode="auto">
            <a:xfrm flipV="1">
              <a:off x="2758"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85" name="Line 81"/>
            <p:cNvSpPr>
              <a:spLocks noChangeShapeType="1"/>
            </p:cNvSpPr>
            <p:nvPr/>
          </p:nvSpPr>
          <p:spPr bwMode="auto">
            <a:xfrm flipV="1">
              <a:off x="2849"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86" name="Line 82"/>
            <p:cNvSpPr>
              <a:spLocks noChangeShapeType="1"/>
            </p:cNvSpPr>
            <p:nvPr/>
          </p:nvSpPr>
          <p:spPr bwMode="auto">
            <a:xfrm flipV="1">
              <a:off x="2934"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87" name="Line 83"/>
            <p:cNvSpPr>
              <a:spLocks noChangeShapeType="1"/>
            </p:cNvSpPr>
            <p:nvPr/>
          </p:nvSpPr>
          <p:spPr bwMode="auto">
            <a:xfrm flipV="1">
              <a:off x="3019"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88" name="Line 84"/>
            <p:cNvSpPr>
              <a:spLocks noChangeShapeType="1"/>
            </p:cNvSpPr>
            <p:nvPr/>
          </p:nvSpPr>
          <p:spPr bwMode="auto">
            <a:xfrm flipV="1">
              <a:off x="3105"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89" name="Line 85"/>
            <p:cNvSpPr>
              <a:spLocks noChangeShapeType="1"/>
            </p:cNvSpPr>
            <p:nvPr/>
          </p:nvSpPr>
          <p:spPr bwMode="auto">
            <a:xfrm flipV="1">
              <a:off x="3190"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90" name="Line 86"/>
            <p:cNvSpPr>
              <a:spLocks noChangeShapeType="1"/>
            </p:cNvSpPr>
            <p:nvPr/>
          </p:nvSpPr>
          <p:spPr bwMode="auto">
            <a:xfrm flipV="1">
              <a:off x="3275"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91" name="Line 87"/>
            <p:cNvSpPr>
              <a:spLocks noChangeShapeType="1"/>
            </p:cNvSpPr>
            <p:nvPr/>
          </p:nvSpPr>
          <p:spPr bwMode="auto">
            <a:xfrm flipV="1">
              <a:off x="3361"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92" name="Line 88"/>
            <p:cNvSpPr>
              <a:spLocks noChangeShapeType="1"/>
            </p:cNvSpPr>
            <p:nvPr/>
          </p:nvSpPr>
          <p:spPr bwMode="auto">
            <a:xfrm flipV="1">
              <a:off x="3446"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93" name="Line 89"/>
            <p:cNvSpPr>
              <a:spLocks noChangeShapeType="1"/>
            </p:cNvSpPr>
            <p:nvPr/>
          </p:nvSpPr>
          <p:spPr bwMode="auto">
            <a:xfrm flipV="1">
              <a:off x="3532"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94" name="Line 90"/>
            <p:cNvSpPr>
              <a:spLocks noChangeShapeType="1"/>
            </p:cNvSpPr>
            <p:nvPr/>
          </p:nvSpPr>
          <p:spPr bwMode="auto">
            <a:xfrm flipV="1">
              <a:off x="3617"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95" name="Line 91"/>
            <p:cNvSpPr>
              <a:spLocks noChangeShapeType="1"/>
            </p:cNvSpPr>
            <p:nvPr/>
          </p:nvSpPr>
          <p:spPr bwMode="auto">
            <a:xfrm flipV="1">
              <a:off x="3708"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96" name="Line 92"/>
            <p:cNvSpPr>
              <a:spLocks noChangeShapeType="1"/>
            </p:cNvSpPr>
            <p:nvPr/>
          </p:nvSpPr>
          <p:spPr bwMode="auto">
            <a:xfrm flipV="1">
              <a:off x="3793"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97" name="Line 93"/>
            <p:cNvSpPr>
              <a:spLocks noChangeShapeType="1"/>
            </p:cNvSpPr>
            <p:nvPr/>
          </p:nvSpPr>
          <p:spPr bwMode="auto">
            <a:xfrm flipV="1">
              <a:off x="3879"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98" name="Line 94"/>
            <p:cNvSpPr>
              <a:spLocks noChangeShapeType="1"/>
            </p:cNvSpPr>
            <p:nvPr/>
          </p:nvSpPr>
          <p:spPr bwMode="auto">
            <a:xfrm flipV="1">
              <a:off x="3964"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199" name="Line 95"/>
            <p:cNvSpPr>
              <a:spLocks noChangeShapeType="1"/>
            </p:cNvSpPr>
            <p:nvPr/>
          </p:nvSpPr>
          <p:spPr bwMode="auto">
            <a:xfrm flipV="1">
              <a:off x="4049"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00" name="Line 96"/>
            <p:cNvSpPr>
              <a:spLocks noChangeShapeType="1"/>
            </p:cNvSpPr>
            <p:nvPr/>
          </p:nvSpPr>
          <p:spPr bwMode="auto">
            <a:xfrm flipV="1">
              <a:off x="4135"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01" name="Line 97"/>
            <p:cNvSpPr>
              <a:spLocks noChangeShapeType="1"/>
            </p:cNvSpPr>
            <p:nvPr/>
          </p:nvSpPr>
          <p:spPr bwMode="auto">
            <a:xfrm flipV="1">
              <a:off x="4220"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02" name="Line 98"/>
            <p:cNvSpPr>
              <a:spLocks noChangeShapeType="1"/>
            </p:cNvSpPr>
            <p:nvPr/>
          </p:nvSpPr>
          <p:spPr bwMode="auto">
            <a:xfrm flipV="1">
              <a:off x="4305"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03" name="Line 99"/>
            <p:cNvSpPr>
              <a:spLocks noChangeShapeType="1"/>
            </p:cNvSpPr>
            <p:nvPr/>
          </p:nvSpPr>
          <p:spPr bwMode="auto">
            <a:xfrm flipV="1">
              <a:off x="4391"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04" name="Line 100"/>
            <p:cNvSpPr>
              <a:spLocks noChangeShapeType="1"/>
            </p:cNvSpPr>
            <p:nvPr/>
          </p:nvSpPr>
          <p:spPr bwMode="auto">
            <a:xfrm flipV="1">
              <a:off x="4476"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05" name="Line 101"/>
            <p:cNvSpPr>
              <a:spLocks noChangeShapeType="1"/>
            </p:cNvSpPr>
            <p:nvPr/>
          </p:nvSpPr>
          <p:spPr bwMode="auto">
            <a:xfrm flipV="1">
              <a:off x="4567"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06" name="Line 102"/>
            <p:cNvSpPr>
              <a:spLocks noChangeShapeType="1"/>
            </p:cNvSpPr>
            <p:nvPr/>
          </p:nvSpPr>
          <p:spPr bwMode="auto">
            <a:xfrm flipV="1">
              <a:off x="4653"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07" name="Line 103"/>
            <p:cNvSpPr>
              <a:spLocks noChangeShapeType="1"/>
            </p:cNvSpPr>
            <p:nvPr/>
          </p:nvSpPr>
          <p:spPr bwMode="auto">
            <a:xfrm flipV="1">
              <a:off x="4738"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08" name="Line 104"/>
            <p:cNvSpPr>
              <a:spLocks noChangeShapeType="1"/>
            </p:cNvSpPr>
            <p:nvPr/>
          </p:nvSpPr>
          <p:spPr bwMode="auto">
            <a:xfrm flipV="1">
              <a:off x="4823"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09" name="Line 105"/>
            <p:cNvSpPr>
              <a:spLocks noChangeShapeType="1"/>
            </p:cNvSpPr>
            <p:nvPr/>
          </p:nvSpPr>
          <p:spPr bwMode="auto">
            <a:xfrm flipV="1">
              <a:off x="4909"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10" name="Line 106"/>
            <p:cNvSpPr>
              <a:spLocks noChangeShapeType="1"/>
            </p:cNvSpPr>
            <p:nvPr/>
          </p:nvSpPr>
          <p:spPr bwMode="auto">
            <a:xfrm flipV="1">
              <a:off x="4994" y="3282"/>
              <a:ext cx="1" cy="45"/>
            </a:xfrm>
            <a:prstGeom prst="line">
              <a:avLst/>
            </a:prstGeom>
            <a:noFill/>
            <a:ln w="0">
              <a:solidFill>
                <a:srgbClr val="000000"/>
              </a:solidFill>
              <a:round/>
              <a:headEnd/>
              <a:tailEnd/>
            </a:ln>
          </p:spPr>
          <p:txBody>
            <a:bodyPr>
              <a:prstTxWarp prst="textNoShape">
                <a:avLst/>
              </a:prstTxWarp>
            </a:bodyPr>
            <a:lstStyle/>
            <a:p>
              <a:endParaRPr lang="en-US"/>
            </a:p>
          </p:txBody>
        </p:sp>
        <p:sp>
          <p:nvSpPr>
            <p:cNvPr id="559211" name="Rectangle 107"/>
            <p:cNvSpPr>
              <a:spLocks noChangeArrowheads="1"/>
            </p:cNvSpPr>
            <p:nvPr/>
          </p:nvSpPr>
          <p:spPr bwMode="auto">
            <a:xfrm>
              <a:off x="2627" y="329"/>
              <a:ext cx="514" cy="163"/>
            </a:xfrm>
            <a:prstGeom prst="rect">
              <a:avLst/>
            </a:prstGeom>
            <a:noFill/>
            <a:ln w="9525">
              <a:noFill/>
              <a:miter lim="800000"/>
              <a:headEnd/>
              <a:tailEnd/>
            </a:ln>
          </p:spPr>
          <p:txBody>
            <a:bodyPr wrap="none" lIns="0" tIns="0" rIns="0" bIns="0">
              <a:prstTxWarp prst="textNoShape">
                <a:avLst/>
              </a:prstTxWarp>
              <a:spAutoFit/>
            </a:bodyPr>
            <a:lstStyle/>
            <a:p>
              <a:r>
                <a:rPr lang="en-US" sz="1700" b="1">
                  <a:solidFill>
                    <a:srgbClr val="000000"/>
                  </a:solidFill>
                </a:rPr>
                <a:t>Chart 4:</a:t>
              </a:r>
              <a:endParaRPr lang="en-US"/>
            </a:p>
          </p:txBody>
        </p:sp>
        <p:sp>
          <p:nvSpPr>
            <p:cNvPr id="559212" name="Rectangle 108"/>
            <p:cNvSpPr>
              <a:spLocks noChangeArrowheads="1"/>
            </p:cNvSpPr>
            <p:nvPr/>
          </p:nvSpPr>
          <p:spPr bwMode="auto">
            <a:xfrm>
              <a:off x="954" y="505"/>
              <a:ext cx="3814" cy="163"/>
            </a:xfrm>
            <a:prstGeom prst="rect">
              <a:avLst/>
            </a:prstGeom>
            <a:noFill/>
            <a:ln w="9525">
              <a:noFill/>
              <a:miter lim="800000"/>
              <a:headEnd/>
              <a:tailEnd/>
            </a:ln>
          </p:spPr>
          <p:txBody>
            <a:bodyPr wrap="none" lIns="0" tIns="0" rIns="0" bIns="0">
              <a:prstTxWarp prst="textNoShape">
                <a:avLst/>
              </a:prstTxWarp>
              <a:spAutoFit/>
            </a:bodyPr>
            <a:lstStyle/>
            <a:p>
              <a:r>
                <a:rPr lang="en-US" sz="1700" b="1">
                  <a:solidFill>
                    <a:srgbClr val="000000"/>
                  </a:solidFill>
                </a:rPr>
                <a:t>1990 Population Distribution of Per Capita National Income</a:t>
              </a:r>
              <a:endParaRPr lang="en-US"/>
            </a:p>
          </p:txBody>
        </p:sp>
        <p:sp>
          <p:nvSpPr>
            <p:cNvPr id="559213" name="Rectangle 109"/>
            <p:cNvSpPr>
              <a:spLocks noChangeArrowheads="1"/>
            </p:cNvSpPr>
            <p:nvPr/>
          </p:nvSpPr>
          <p:spPr bwMode="auto">
            <a:xfrm>
              <a:off x="2012" y="681"/>
              <a:ext cx="1703" cy="163"/>
            </a:xfrm>
            <a:prstGeom prst="rect">
              <a:avLst/>
            </a:prstGeom>
            <a:noFill/>
            <a:ln w="9525">
              <a:noFill/>
              <a:miter lim="800000"/>
              <a:headEnd/>
              <a:tailEnd/>
            </a:ln>
          </p:spPr>
          <p:txBody>
            <a:bodyPr wrap="none" lIns="0" tIns="0" rIns="0" bIns="0">
              <a:prstTxWarp prst="textNoShape">
                <a:avLst/>
              </a:prstTxWarp>
              <a:spAutoFit/>
            </a:bodyPr>
            <a:lstStyle/>
            <a:p>
              <a:r>
                <a:rPr lang="en-US" sz="1700" b="1">
                  <a:solidFill>
                    <a:srgbClr val="000000"/>
                  </a:solidFill>
                </a:rPr>
                <a:t>Excluding China and India</a:t>
              </a:r>
              <a:endParaRPr lang="en-US"/>
            </a:p>
          </p:txBody>
        </p:sp>
        <p:sp>
          <p:nvSpPr>
            <p:cNvPr id="559214" name="Rectangle 110"/>
            <p:cNvSpPr>
              <a:spLocks noChangeArrowheads="1"/>
            </p:cNvSpPr>
            <p:nvPr/>
          </p:nvSpPr>
          <p:spPr bwMode="auto">
            <a:xfrm>
              <a:off x="601" y="3259"/>
              <a:ext cx="4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0</a:t>
              </a:r>
              <a:endParaRPr lang="en-US"/>
            </a:p>
          </p:txBody>
        </p:sp>
        <p:sp>
          <p:nvSpPr>
            <p:cNvPr id="559215" name="Rectangle 111"/>
            <p:cNvSpPr>
              <a:spLocks noChangeArrowheads="1"/>
            </p:cNvSpPr>
            <p:nvPr/>
          </p:nvSpPr>
          <p:spPr bwMode="auto">
            <a:xfrm>
              <a:off x="561" y="2918"/>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50</a:t>
              </a:r>
              <a:endParaRPr lang="en-US"/>
            </a:p>
          </p:txBody>
        </p:sp>
        <p:sp>
          <p:nvSpPr>
            <p:cNvPr id="559216" name="Rectangle 112"/>
            <p:cNvSpPr>
              <a:spLocks noChangeArrowheads="1"/>
            </p:cNvSpPr>
            <p:nvPr/>
          </p:nvSpPr>
          <p:spPr bwMode="auto">
            <a:xfrm>
              <a:off x="521" y="2576"/>
              <a:ext cx="12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100</a:t>
              </a:r>
              <a:endParaRPr lang="en-US"/>
            </a:p>
          </p:txBody>
        </p:sp>
        <p:sp>
          <p:nvSpPr>
            <p:cNvPr id="559217" name="Rectangle 113"/>
            <p:cNvSpPr>
              <a:spLocks noChangeArrowheads="1"/>
            </p:cNvSpPr>
            <p:nvPr/>
          </p:nvSpPr>
          <p:spPr bwMode="auto">
            <a:xfrm>
              <a:off x="521" y="2235"/>
              <a:ext cx="120" cy="86"/>
            </a:xfrm>
            <a:prstGeom prst="rect">
              <a:avLst/>
            </a:prstGeom>
            <a:noFill/>
            <a:ln w="9525">
              <a:noFill/>
              <a:miter lim="800000"/>
              <a:headEnd/>
              <a:tailEnd/>
            </a:ln>
          </p:spPr>
          <p:txBody>
            <a:bodyPr wrap="none" lIns="0" tIns="0" rIns="0" bIns="0">
              <a:prstTxWarp prst="textNoShape">
                <a:avLst/>
              </a:prstTxWarp>
              <a:spAutoFit/>
            </a:bodyPr>
            <a:lstStyle/>
            <a:p>
              <a:r>
                <a:rPr lang="en-US" sz="900" dirty="0">
                  <a:solidFill>
                    <a:srgbClr val="000000"/>
                  </a:solidFill>
                </a:rPr>
                <a:t>150</a:t>
              </a:r>
              <a:endParaRPr lang="en-US" dirty="0"/>
            </a:p>
          </p:txBody>
        </p:sp>
        <p:sp>
          <p:nvSpPr>
            <p:cNvPr id="559218" name="Rectangle 114"/>
            <p:cNvSpPr>
              <a:spLocks noChangeArrowheads="1"/>
            </p:cNvSpPr>
            <p:nvPr/>
          </p:nvSpPr>
          <p:spPr bwMode="auto">
            <a:xfrm>
              <a:off x="521" y="1899"/>
              <a:ext cx="12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200</a:t>
              </a:r>
              <a:endParaRPr lang="en-US"/>
            </a:p>
          </p:txBody>
        </p:sp>
        <p:sp>
          <p:nvSpPr>
            <p:cNvPr id="559219" name="Rectangle 115"/>
            <p:cNvSpPr>
              <a:spLocks noChangeArrowheads="1"/>
            </p:cNvSpPr>
            <p:nvPr/>
          </p:nvSpPr>
          <p:spPr bwMode="auto">
            <a:xfrm>
              <a:off x="521" y="1558"/>
              <a:ext cx="12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250</a:t>
              </a:r>
              <a:endParaRPr lang="en-US"/>
            </a:p>
          </p:txBody>
        </p:sp>
        <p:sp>
          <p:nvSpPr>
            <p:cNvPr id="559220" name="Rectangle 116"/>
            <p:cNvSpPr>
              <a:spLocks noChangeArrowheads="1"/>
            </p:cNvSpPr>
            <p:nvPr/>
          </p:nvSpPr>
          <p:spPr bwMode="auto">
            <a:xfrm>
              <a:off x="521" y="1216"/>
              <a:ext cx="12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300</a:t>
              </a:r>
              <a:endParaRPr lang="en-US"/>
            </a:p>
          </p:txBody>
        </p:sp>
        <p:sp>
          <p:nvSpPr>
            <p:cNvPr id="559221" name="Rectangle 117"/>
            <p:cNvSpPr>
              <a:spLocks noChangeArrowheads="1"/>
            </p:cNvSpPr>
            <p:nvPr/>
          </p:nvSpPr>
          <p:spPr bwMode="auto">
            <a:xfrm>
              <a:off x="521" y="875"/>
              <a:ext cx="12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350</a:t>
              </a:r>
              <a:endParaRPr lang="en-US"/>
            </a:p>
          </p:txBody>
        </p:sp>
        <p:sp>
          <p:nvSpPr>
            <p:cNvPr id="559222" name="Rectangle 118"/>
            <p:cNvSpPr>
              <a:spLocks noChangeArrowheads="1"/>
            </p:cNvSpPr>
            <p:nvPr/>
          </p:nvSpPr>
          <p:spPr bwMode="auto">
            <a:xfrm rot="18900000">
              <a:off x="659" y="3373"/>
              <a:ext cx="4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1</a:t>
              </a:r>
              <a:endParaRPr lang="en-US"/>
            </a:p>
          </p:txBody>
        </p:sp>
        <p:sp>
          <p:nvSpPr>
            <p:cNvPr id="559223" name="Rectangle 119"/>
            <p:cNvSpPr>
              <a:spLocks noChangeArrowheads="1"/>
            </p:cNvSpPr>
            <p:nvPr/>
          </p:nvSpPr>
          <p:spPr bwMode="auto">
            <a:xfrm rot="18900000">
              <a:off x="830" y="3373"/>
              <a:ext cx="4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3</a:t>
              </a:r>
              <a:endParaRPr lang="en-US"/>
            </a:p>
          </p:txBody>
        </p:sp>
        <p:sp>
          <p:nvSpPr>
            <p:cNvPr id="559224" name="Rectangle 120"/>
            <p:cNvSpPr>
              <a:spLocks noChangeArrowheads="1"/>
            </p:cNvSpPr>
            <p:nvPr/>
          </p:nvSpPr>
          <p:spPr bwMode="auto">
            <a:xfrm rot="18900000">
              <a:off x="1001" y="3373"/>
              <a:ext cx="4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5</a:t>
              </a:r>
              <a:endParaRPr lang="en-US"/>
            </a:p>
          </p:txBody>
        </p:sp>
        <p:sp>
          <p:nvSpPr>
            <p:cNvPr id="559225" name="Rectangle 121"/>
            <p:cNvSpPr>
              <a:spLocks noChangeArrowheads="1"/>
            </p:cNvSpPr>
            <p:nvPr/>
          </p:nvSpPr>
          <p:spPr bwMode="auto">
            <a:xfrm rot="18900000">
              <a:off x="1171" y="3373"/>
              <a:ext cx="4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7</a:t>
              </a:r>
              <a:endParaRPr lang="en-US"/>
            </a:p>
          </p:txBody>
        </p:sp>
        <p:sp>
          <p:nvSpPr>
            <p:cNvPr id="559226" name="Rectangle 122"/>
            <p:cNvSpPr>
              <a:spLocks noChangeArrowheads="1"/>
            </p:cNvSpPr>
            <p:nvPr/>
          </p:nvSpPr>
          <p:spPr bwMode="auto">
            <a:xfrm rot="18900000">
              <a:off x="1342" y="3373"/>
              <a:ext cx="4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9</a:t>
              </a:r>
              <a:endParaRPr lang="en-US"/>
            </a:p>
          </p:txBody>
        </p:sp>
        <p:sp>
          <p:nvSpPr>
            <p:cNvPr id="559227" name="Rectangle 123"/>
            <p:cNvSpPr>
              <a:spLocks noChangeArrowheads="1"/>
            </p:cNvSpPr>
            <p:nvPr/>
          </p:nvSpPr>
          <p:spPr bwMode="auto">
            <a:xfrm rot="18900000">
              <a:off x="1483"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11</a:t>
              </a:r>
              <a:endParaRPr lang="en-US"/>
            </a:p>
          </p:txBody>
        </p:sp>
        <p:sp>
          <p:nvSpPr>
            <p:cNvPr id="559228" name="Rectangle 124"/>
            <p:cNvSpPr>
              <a:spLocks noChangeArrowheads="1"/>
            </p:cNvSpPr>
            <p:nvPr/>
          </p:nvSpPr>
          <p:spPr bwMode="auto">
            <a:xfrm rot="18900000">
              <a:off x="1654"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13</a:t>
              </a:r>
              <a:endParaRPr lang="en-US"/>
            </a:p>
          </p:txBody>
        </p:sp>
        <p:sp>
          <p:nvSpPr>
            <p:cNvPr id="559229" name="Rectangle 125"/>
            <p:cNvSpPr>
              <a:spLocks noChangeArrowheads="1"/>
            </p:cNvSpPr>
            <p:nvPr/>
          </p:nvSpPr>
          <p:spPr bwMode="auto">
            <a:xfrm rot="18900000">
              <a:off x="1824"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15</a:t>
              </a:r>
              <a:endParaRPr lang="en-US"/>
            </a:p>
          </p:txBody>
        </p:sp>
        <p:sp>
          <p:nvSpPr>
            <p:cNvPr id="559230" name="Rectangle 126"/>
            <p:cNvSpPr>
              <a:spLocks noChangeArrowheads="1"/>
            </p:cNvSpPr>
            <p:nvPr/>
          </p:nvSpPr>
          <p:spPr bwMode="auto">
            <a:xfrm rot="18900000">
              <a:off x="1995"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dirty="0">
                  <a:solidFill>
                    <a:srgbClr val="000000"/>
                  </a:solidFill>
                </a:rPr>
                <a:t>17</a:t>
              </a:r>
              <a:endParaRPr lang="en-US" dirty="0"/>
            </a:p>
          </p:txBody>
        </p:sp>
        <p:sp>
          <p:nvSpPr>
            <p:cNvPr id="559231" name="Rectangle 127"/>
            <p:cNvSpPr>
              <a:spLocks noChangeArrowheads="1"/>
            </p:cNvSpPr>
            <p:nvPr/>
          </p:nvSpPr>
          <p:spPr bwMode="auto">
            <a:xfrm rot="18900000">
              <a:off x="2166"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dirty="0">
                  <a:solidFill>
                    <a:srgbClr val="000000"/>
                  </a:solidFill>
                </a:rPr>
                <a:t>19</a:t>
              </a:r>
              <a:endParaRPr lang="en-US" dirty="0"/>
            </a:p>
          </p:txBody>
        </p:sp>
        <p:sp>
          <p:nvSpPr>
            <p:cNvPr id="559232" name="Rectangle 128"/>
            <p:cNvSpPr>
              <a:spLocks noChangeArrowheads="1"/>
            </p:cNvSpPr>
            <p:nvPr/>
          </p:nvSpPr>
          <p:spPr bwMode="auto">
            <a:xfrm rot="18900000">
              <a:off x="2342"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21</a:t>
              </a:r>
              <a:endParaRPr lang="en-US"/>
            </a:p>
          </p:txBody>
        </p:sp>
        <p:sp>
          <p:nvSpPr>
            <p:cNvPr id="559233" name="Rectangle 129"/>
            <p:cNvSpPr>
              <a:spLocks noChangeArrowheads="1"/>
            </p:cNvSpPr>
            <p:nvPr/>
          </p:nvSpPr>
          <p:spPr bwMode="auto">
            <a:xfrm rot="18900000">
              <a:off x="2513"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23</a:t>
              </a:r>
              <a:endParaRPr lang="en-US"/>
            </a:p>
          </p:txBody>
        </p:sp>
        <p:sp>
          <p:nvSpPr>
            <p:cNvPr id="559234" name="Rectangle 130"/>
            <p:cNvSpPr>
              <a:spLocks noChangeArrowheads="1"/>
            </p:cNvSpPr>
            <p:nvPr/>
          </p:nvSpPr>
          <p:spPr bwMode="auto">
            <a:xfrm rot="18900000">
              <a:off x="2684"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25</a:t>
              </a:r>
              <a:endParaRPr lang="en-US"/>
            </a:p>
          </p:txBody>
        </p:sp>
        <p:sp>
          <p:nvSpPr>
            <p:cNvPr id="559235" name="Rectangle 131"/>
            <p:cNvSpPr>
              <a:spLocks noChangeArrowheads="1"/>
            </p:cNvSpPr>
            <p:nvPr/>
          </p:nvSpPr>
          <p:spPr bwMode="auto">
            <a:xfrm rot="18900000">
              <a:off x="2854"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27</a:t>
              </a:r>
              <a:endParaRPr lang="en-US"/>
            </a:p>
          </p:txBody>
        </p:sp>
        <p:sp>
          <p:nvSpPr>
            <p:cNvPr id="559236" name="Rectangle 132"/>
            <p:cNvSpPr>
              <a:spLocks noChangeArrowheads="1"/>
            </p:cNvSpPr>
            <p:nvPr/>
          </p:nvSpPr>
          <p:spPr bwMode="auto">
            <a:xfrm rot="18900000">
              <a:off x="3025"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29</a:t>
              </a:r>
              <a:endParaRPr lang="en-US"/>
            </a:p>
          </p:txBody>
        </p:sp>
        <p:sp>
          <p:nvSpPr>
            <p:cNvPr id="559237" name="Rectangle 133"/>
            <p:cNvSpPr>
              <a:spLocks noChangeArrowheads="1"/>
            </p:cNvSpPr>
            <p:nvPr/>
          </p:nvSpPr>
          <p:spPr bwMode="auto">
            <a:xfrm rot="18900000">
              <a:off x="3201"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31</a:t>
              </a:r>
              <a:endParaRPr lang="en-US"/>
            </a:p>
          </p:txBody>
        </p:sp>
        <p:sp>
          <p:nvSpPr>
            <p:cNvPr id="559238" name="Rectangle 134"/>
            <p:cNvSpPr>
              <a:spLocks noChangeArrowheads="1"/>
            </p:cNvSpPr>
            <p:nvPr/>
          </p:nvSpPr>
          <p:spPr bwMode="auto">
            <a:xfrm rot="18900000">
              <a:off x="3372"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33</a:t>
              </a:r>
              <a:endParaRPr lang="en-US"/>
            </a:p>
          </p:txBody>
        </p:sp>
        <p:sp>
          <p:nvSpPr>
            <p:cNvPr id="559239" name="Rectangle 135"/>
            <p:cNvSpPr>
              <a:spLocks noChangeArrowheads="1"/>
            </p:cNvSpPr>
            <p:nvPr/>
          </p:nvSpPr>
          <p:spPr bwMode="auto">
            <a:xfrm rot="18900000">
              <a:off x="3543"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35</a:t>
              </a:r>
              <a:endParaRPr lang="en-US"/>
            </a:p>
          </p:txBody>
        </p:sp>
        <p:sp>
          <p:nvSpPr>
            <p:cNvPr id="559240" name="Rectangle 136"/>
            <p:cNvSpPr>
              <a:spLocks noChangeArrowheads="1"/>
            </p:cNvSpPr>
            <p:nvPr/>
          </p:nvSpPr>
          <p:spPr bwMode="auto">
            <a:xfrm rot="18900000">
              <a:off x="3714"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37</a:t>
              </a:r>
              <a:endParaRPr lang="en-US"/>
            </a:p>
          </p:txBody>
        </p:sp>
        <p:sp>
          <p:nvSpPr>
            <p:cNvPr id="559241" name="Rectangle 137"/>
            <p:cNvSpPr>
              <a:spLocks noChangeArrowheads="1"/>
            </p:cNvSpPr>
            <p:nvPr/>
          </p:nvSpPr>
          <p:spPr bwMode="auto">
            <a:xfrm rot="18900000">
              <a:off x="3884"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39</a:t>
              </a:r>
              <a:endParaRPr lang="en-US"/>
            </a:p>
          </p:txBody>
        </p:sp>
        <p:sp>
          <p:nvSpPr>
            <p:cNvPr id="559242" name="Rectangle 138"/>
            <p:cNvSpPr>
              <a:spLocks noChangeArrowheads="1"/>
            </p:cNvSpPr>
            <p:nvPr/>
          </p:nvSpPr>
          <p:spPr bwMode="auto">
            <a:xfrm rot="18900000">
              <a:off x="4061"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41</a:t>
              </a:r>
              <a:endParaRPr lang="en-US"/>
            </a:p>
          </p:txBody>
        </p:sp>
        <p:sp>
          <p:nvSpPr>
            <p:cNvPr id="559243" name="Rectangle 139"/>
            <p:cNvSpPr>
              <a:spLocks noChangeArrowheads="1"/>
            </p:cNvSpPr>
            <p:nvPr/>
          </p:nvSpPr>
          <p:spPr bwMode="auto">
            <a:xfrm rot="18900000">
              <a:off x="4231"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43</a:t>
              </a:r>
              <a:endParaRPr lang="en-US"/>
            </a:p>
          </p:txBody>
        </p:sp>
        <p:sp>
          <p:nvSpPr>
            <p:cNvPr id="559244" name="Rectangle 140"/>
            <p:cNvSpPr>
              <a:spLocks noChangeArrowheads="1"/>
            </p:cNvSpPr>
            <p:nvPr/>
          </p:nvSpPr>
          <p:spPr bwMode="auto">
            <a:xfrm rot="18900000">
              <a:off x="4402"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45</a:t>
              </a:r>
              <a:endParaRPr lang="en-US"/>
            </a:p>
          </p:txBody>
        </p:sp>
        <p:sp>
          <p:nvSpPr>
            <p:cNvPr id="559245" name="Rectangle 141"/>
            <p:cNvSpPr>
              <a:spLocks noChangeArrowheads="1"/>
            </p:cNvSpPr>
            <p:nvPr/>
          </p:nvSpPr>
          <p:spPr bwMode="auto">
            <a:xfrm rot="18900000">
              <a:off x="4573"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47</a:t>
              </a:r>
              <a:endParaRPr lang="en-US"/>
            </a:p>
          </p:txBody>
        </p:sp>
        <p:sp>
          <p:nvSpPr>
            <p:cNvPr id="559246" name="Rectangle 142"/>
            <p:cNvSpPr>
              <a:spLocks noChangeArrowheads="1"/>
            </p:cNvSpPr>
            <p:nvPr/>
          </p:nvSpPr>
          <p:spPr bwMode="auto">
            <a:xfrm rot="18900000">
              <a:off x="4744" y="3387"/>
              <a:ext cx="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49</a:t>
              </a:r>
              <a:endParaRPr lang="en-US"/>
            </a:p>
          </p:txBody>
        </p:sp>
        <p:sp>
          <p:nvSpPr>
            <p:cNvPr id="559247" name="Rectangle 143"/>
            <p:cNvSpPr>
              <a:spLocks noChangeArrowheads="1"/>
            </p:cNvSpPr>
            <p:nvPr/>
          </p:nvSpPr>
          <p:spPr bwMode="auto">
            <a:xfrm>
              <a:off x="1267" y="3504"/>
              <a:ext cx="3159" cy="163"/>
            </a:xfrm>
            <a:prstGeom prst="rect">
              <a:avLst/>
            </a:prstGeom>
            <a:noFill/>
            <a:ln w="9525">
              <a:noFill/>
              <a:miter lim="800000"/>
              <a:headEnd/>
              <a:tailEnd/>
            </a:ln>
          </p:spPr>
          <p:txBody>
            <a:bodyPr wrap="none" lIns="0" tIns="0" rIns="0" bIns="0">
              <a:prstTxWarp prst="textNoShape">
                <a:avLst/>
              </a:prstTxWarp>
              <a:spAutoFit/>
            </a:bodyPr>
            <a:lstStyle/>
            <a:p>
              <a:r>
                <a:rPr lang="en-US" sz="1700" b="1">
                  <a:solidFill>
                    <a:srgbClr val="000000"/>
                  </a:solidFill>
                </a:rPr>
                <a:t>2-Percentiles of 1990 Per Capita National Income</a:t>
              </a:r>
              <a:endParaRPr lang="en-US"/>
            </a:p>
          </p:txBody>
        </p:sp>
        <p:sp>
          <p:nvSpPr>
            <p:cNvPr id="559248" name="Rectangle 144"/>
            <p:cNvSpPr>
              <a:spLocks noChangeArrowheads="1"/>
            </p:cNvSpPr>
            <p:nvPr/>
          </p:nvSpPr>
          <p:spPr bwMode="auto">
            <a:xfrm rot="16200000">
              <a:off x="-381" y="2044"/>
              <a:ext cx="1628" cy="163"/>
            </a:xfrm>
            <a:prstGeom prst="rect">
              <a:avLst/>
            </a:prstGeom>
            <a:noFill/>
            <a:ln w="9525">
              <a:noFill/>
              <a:miter lim="800000"/>
              <a:headEnd/>
              <a:tailEnd/>
            </a:ln>
          </p:spPr>
          <p:txBody>
            <a:bodyPr wrap="none" lIns="0" tIns="0" rIns="0" bIns="0">
              <a:prstTxWarp prst="textNoShape">
                <a:avLst/>
              </a:prstTxWarp>
              <a:spAutoFit/>
            </a:bodyPr>
            <a:lstStyle/>
            <a:p>
              <a:r>
                <a:rPr lang="en-US" sz="1700" b="1">
                  <a:solidFill>
                    <a:srgbClr val="000000"/>
                  </a:solidFill>
                </a:rPr>
                <a:t>1990 Population, Millions</a:t>
              </a:r>
              <a:endParaRPr lang="en-US"/>
            </a:p>
          </p:txBody>
        </p:sp>
        <p:sp>
          <p:nvSpPr>
            <p:cNvPr id="559249" name="Rectangle 145"/>
            <p:cNvSpPr>
              <a:spLocks noChangeArrowheads="1"/>
            </p:cNvSpPr>
            <p:nvPr/>
          </p:nvSpPr>
          <p:spPr bwMode="auto">
            <a:xfrm>
              <a:off x="891" y="1814"/>
              <a:ext cx="376"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Nigeria (96)</a:t>
              </a:r>
              <a:endParaRPr lang="en-US"/>
            </a:p>
          </p:txBody>
        </p:sp>
        <p:sp>
          <p:nvSpPr>
            <p:cNvPr id="559250" name="Rectangle 146"/>
            <p:cNvSpPr>
              <a:spLocks noChangeArrowheads="1"/>
            </p:cNvSpPr>
            <p:nvPr/>
          </p:nvSpPr>
          <p:spPr bwMode="auto">
            <a:xfrm>
              <a:off x="1130" y="1154"/>
              <a:ext cx="50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Indonesia (178)</a:t>
              </a:r>
              <a:endParaRPr lang="en-US"/>
            </a:p>
          </p:txBody>
        </p:sp>
        <p:sp>
          <p:nvSpPr>
            <p:cNvPr id="559251" name="Rectangle 147"/>
            <p:cNvSpPr>
              <a:spLocks noChangeArrowheads="1"/>
            </p:cNvSpPr>
            <p:nvPr/>
          </p:nvSpPr>
          <p:spPr bwMode="auto">
            <a:xfrm>
              <a:off x="942" y="954"/>
              <a:ext cx="464"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Pakistan (112)</a:t>
              </a:r>
              <a:endParaRPr lang="en-US"/>
            </a:p>
          </p:txBody>
        </p:sp>
        <p:sp>
          <p:nvSpPr>
            <p:cNvPr id="559252" name="Rectangle 148"/>
            <p:cNvSpPr>
              <a:spLocks noChangeArrowheads="1"/>
            </p:cNvSpPr>
            <p:nvPr/>
          </p:nvSpPr>
          <p:spPr bwMode="auto">
            <a:xfrm>
              <a:off x="942" y="1051"/>
              <a:ext cx="568"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Bangladesh (108)</a:t>
              </a:r>
              <a:endParaRPr lang="en-US"/>
            </a:p>
          </p:txBody>
        </p:sp>
        <p:sp>
          <p:nvSpPr>
            <p:cNvPr id="559253" name="Freeform 149"/>
            <p:cNvSpPr>
              <a:spLocks noEditPoints="1"/>
            </p:cNvSpPr>
            <p:nvPr/>
          </p:nvSpPr>
          <p:spPr bwMode="auto">
            <a:xfrm>
              <a:off x="985" y="1119"/>
              <a:ext cx="46" cy="254"/>
            </a:xfrm>
            <a:custGeom>
              <a:avLst/>
              <a:gdLst/>
              <a:ahLst/>
              <a:cxnLst>
                <a:cxn ang="0">
                  <a:pos x="75" y="10"/>
                </a:cxn>
                <a:cxn ang="0">
                  <a:pos x="75" y="643"/>
                </a:cxn>
                <a:cxn ang="0">
                  <a:pos x="64" y="654"/>
                </a:cxn>
                <a:cxn ang="0">
                  <a:pos x="54" y="643"/>
                </a:cxn>
                <a:cxn ang="0">
                  <a:pos x="54" y="10"/>
                </a:cxn>
                <a:cxn ang="0">
                  <a:pos x="64" y="0"/>
                </a:cxn>
                <a:cxn ang="0">
                  <a:pos x="75" y="10"/>
                </a:cxn>
                <a:cxn ang="0">
                  <a:pos x="128" y="586"/>
                </a:cxn>
                <a:cxn ang="0">
                  <a:pos x="64" y="714"/>
                </a:cxn>
                <a:cxn ang="0">
                  <a:pos x="0" y="586"/>
                </a:cxn>
                <a:cxn ang="0">
                  <a:pos x="128" y="586"/>
                </a:cxn>
              </a:cxnLst>
              <a:rect l="0" t="0" r="r" b="b"/>
              <a:pathLst>
                <a:path w="128" h="714">
                  <a:moveTo>
                    <a:pt x="75" y="10"/>
                  </a:moveTo>
                  <a:lnTo>
                    <a:pt x="75" y="643"/>
                  </a:lnTo>
                  <a:cubicBezTo>
                    <a:pt x="75" y="649"/>
                    <a:pt x="70" y="654"/>
                    <a:pt x="64" y="654"/>
                  </a:cubicBezTo>
                  <a:cubicBezTo>
                    <a:pt x="59" y="654"/>
                    <a:pt x="54" y="649"/>
                    <a:pt x="54" y="643"/>
                  </a:cubicBezTo>
                  <a:lnTo>
                    <a:pt x="54" y="10"/>
                  </a:lnTo>
                  <a:cubicBezTo>
                    <a:pt x="54" y="5"/>
                    <a:pt x="59" y="0"/>
                    <a:pt x="64" y="0"/>
                  </a:cubicBezTo>
                  <a:cubicBezTo>
                    <a:pt x="70" y="0"/>
                    <a:pt x="75" y="5"/>
                    <a:pt x="75" y="10"/>
                  </a:cubicBezTo>
                  <a:close/>
                  <a:moveTo>
                    <a:pt x="128" y="586"/>
                  </a:moveTo>
                  <a:lnTo>
                    <a:pt x="64" y="714"/>
                  </a:lnTo>
                  <a:lnTo>
                    <a:pt x="0" y="586"/>
                  </a:lnTo>
                  <a:lnTo>
                    <a:pt x="128" y="586"/>
                  </a:lnTo>
                  <a:close/>
                </a:path>
              </a:pathLst>
            </a:custGeom>
            <a:solidFill>
              <a:srgbClr val="000000"/>
            </a:solidFill>
            <a:ln w="9525" cap="flat">
              <a:solidFill>
                <a:srgbClr val="000000"/>
              </a:solidFill>
              <a:prstDash val="solid"/>
              <a:bevel/>
              <a:headEnd/>
              <a:tailEnd/>
            </a:ln>
          </p:spPr>
          <p:txBody>
            <a:bodyPr>
              <a:prstTxWarp prst="textNoShape">
                <a:avLst/>
              </a:prstTxWarp>
            </a:bodyPr>
            <a:lstStyle/>
            <a:p>
              <a:endParaRPr lang="en-US"/>
            </a:p>
          </p:txBody>
        </p:sp>
        <p:sp>
          <p:nvSpPr>
            <p:cNvPr id="559254" name="Rectangle 150"/>
            <p:cNvSpPr>
              <a:spLocks noChangeArrowheads="1"/>
            </p:cNvSpPr>
            <p:nvPr/>
          </p:nvSpPr>
          <p:spPr bwMode="auto">
            <a:xfrm>
              <a:off x="1625" y="2081"/>
              <a:ext cx="368"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Brazil (149)</a:t>
              </a:r>
              <a:endParaRPr lang="en-US"/>
            </a:p>
          </p:txBody>
        </p:sp>
        <p:sp>
          <p:nvSpPr>
            <p:cNvPr id="559255" name="Rectangle 151"/>
            <p:cNvSpPr>
              <a:spLocks noChangeArrowheads="1"/>
            </p:cNvSpPr>
            <p:nvPr/>
          </p:nvSpPr>
          <p:spPr bwMode="auto">
            <a:xfrm>
              <a:off x="1568" y="1945"/>
              <a:ext cx="368"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Turkey (56)</a:t>
              </a:r>
              <a:endParaRPr lang="en-US"/>
            </a:p>
          </p:txBody>
        </p:sp>
        <p:sp>
          <p:nvSpPr>
            <p:cNvPr id="559256" name="Rectangle 152"/>
            <p:cNvSpPr>
              <a:spLocks noChangeArrowheads="1"/>
            </p:cNvSpPr>
            <p:nvPr/>
          </p:nvSpPr>
          <p:spPr bwMode="auto">
            <a:xfrm>
              <a:off x="1472" y="1717"/>
              <a:ext cx="272"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Iran (56)</a:t>
              </a:r>
              <a:endParaRPr lang="en-US"/>
            </a:p>
          </p:txBody>
        </p:sp>
        <p:sp>
          <p:nvSpPr>
            <p:cNvPr id="559257" name="Rectangle 153"/>
            <p:cNvSpPr>
              <a:spLocks noChangeArrowheads="1"/>
            </p:cNvSpPr>
            <p:nvPr/>
          </p:nvSpPr>
          <p:spPr bwMode="auto">
            <a:xfrm>
              <a:off x="1472" y="1814"/>
              <a:ext cx="424"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Thailand (56)</a:t>
              </a:r>
              <a:endParaRPr lang="en-US"/>
            </a:p>
          </p:txBody>
        </p:sp>
        <p:sp>
          <p:nvSpPr>
            <p:cNvPr id="559258" name="Freeform 154"/>
            <p:cNvSpPr>
              <a:spLocks noEditPoints="1"/>
            </p:cNvSpPr>
            <p:nvPr/>
          </p:nvSpPr>
          <p:spPr bwMode="auto">
            <a:xfrm>
              <a:off x="1492" y="1881"/>
              <a:ext cx="45" cy="396"/>
            </a:xfrm>
            <a:custGeom>
              <a:avLst/>
              <a:gdLst/>
              <a:ahLst/>
              <a:cxnLst>
                <a:cxn ang="0">
                  <a:pos x="75" y="10"/>
                </a:cxn>
                <a:cxn ang="0">
                  <a:pos x="75" y="1043"/>
                </a:cxn>
                <a:cxn ang="0">
                  <a:pos x="64" y="1054"/>
                </a:cxn>
                <a:cxn ang="0">
                  <a:pos x="54" y="1043"/>
                </a:cxn>
                <a:cxn ang="0">
                  <a:pos x="54" y="10"/>
                </a:cxn>
                <a:cxn ang="0">
                  <a:pos x="64" y="0"/>
                </a:cxn>
                <a:cxn ang="0">
                  <a:pos x="75" y="10"/>
                </a:cxn>
                <a:cxn ang="0">
                  <a:pos x="128" y="986"/>
                </a:cxn>
                <a:cxn ang="0">
                  <a:pos x="64" y="1114"/>
                </a:cxn>
                <a:cxn ang="0">
                  <a:pos x="0" y="986"/>
                </a:cxn>
                <a:cxn ang="0">
                  <a:pos x="128" y="986"/>
                </a:cxn>
              </a:cxnLst>
              <a:rect l="0" t="0" r="r" b="b"/>
              <a:pathLst>
                <a:path w="128" h="1114">
                  <a:moveTo>
                    <a:pt x="75" y="10"/>
                  </a:moveTo>
                  <a:lnTo>
                    <a:pt x="75" y="1043"/>
                  </a:lnTo>
                  <a:cubicBezTo>
                    <a:pt x="75" y="1049"/>
                    <a:pt x="70" y="1054"/>
                    <a:pt x="64" y="1054"/>
                  </a:cubicBezTo>
                  <a:cubicBezTo>
                    <a:pt x="59" y="1054"/>
                    <a:pt x="54" y="1049"/>
                    <a:pt x="54" y="1043"/>
                  </a:cubicBezTo>
                  <a:lnTo>
                    <a:pt x="54" y="10"/>
                  </a:lnTo>
                  <a:cubicBezTo>
                    <a:pt x="54" y="5"/>
                    <a:pt x="59" y="0"/>
                    <a:pt x="64" y="0"/>
                  </a:cubicBezTo>
                  <a:cubicBezTo>
                    <a:pt x="70" y="0"/>
                    <a:pt x="75" y="5"/>
                    <a:pt x="75" y="10"/>
                  </a:cubicBezTo>
                  <a:close/>
                  <a:moveTo>
                    <a:pt x="128" y="986"/>
                  </a:moveTo>
                  <a:lnTo>
                    <a:pt x="64" y="1114"/>
                  </a:lnTo>
                  <a:lnTo>
                    <a:pt x="0" y="986"/>
                  </a:lnTo>
                  <a:lnTo>
                    <a:pt x="128" y="986"/>
                  </a:lnTo>
                  <a:close/>
                </a:path>
              </a:pathLst>
            </a:custGeom>
            <a:solidFill>
              <a:srgbClr val="000000"/>
            </a:solidFill>
            <a:ln w="9525" cap="flat">
              <a:solidFill>
                <a:srgbClr val="000000"/>
              </a:solidFill>
              <a:prstDash val="solid"/>
              <a:bevel/>
              <a:headEnd/>
              <a:tailEnd/>
            </a:ln>
          </p:spPr>
          <p:txBody>
            <a:bodyPr>
              <a:prstTxWarp prst="textNoShape">
                <a:avLst/>
              </a:prstTxWarp>
            </a:bodyPr>
            <a:lstStyle/>
            <a:p>
              <a:endParaRPr lang="en-US"/>
            </a:p>
          </p:txBody>
        </p:sp>
        <p:sp>
          <p:nvSpPr>
            <p:cNvPr id="559259" name="Freeform 155"/>
            <p:cNvSpPr>
              <a:spLocks noEditPoints="1"/>
            </p:cNvSpPr>
            <p:nvPr/>
          </p:nvSpPr>
          <p:spPr bwMode="auto">
            <a:xfrm>
              <a:off x="1583" y="2024"/>
              <a:ext cx="45" cy="527"/>
            </a:xfrm>
            <a:custGeom>
              <a:avLst/>
              <a:gdLst/>
              <a:ahLst/>
              <a:cxnLst>
                <a:cxn ang="0">
                  <a:pos x="75" y="10"/>
                </a:cxn>
                <a:cxn ang="0">
                  <a:pos x="75" y="1411"/>
                </a:cxn>
                <a:cxn ang="0">
                  <a:pos x="64" y="1422"/>
                </a:cxn>
                <a:cxn ang="0">
                  <a:pos x="54" y="1411"/>
                </a:cxn>
                <a:cxn ang="0">
                  <a:pos x="54" y="10"/>
                </a:cxn>
                <a:cxn ang="0">
                  <a:pos x="64" y="0"/>
                </a:cxn>
                <a:cxn ang="0">
                  <a:pos x="75" y="10"/>
                </a:cxn>
                <a:cxn ang="0">
                  <a:pos x="128" y="1354"/>
                </a:cxn>
                <a:cxn ang="0">
                  <a:pos x="64" y="1482"/>
                </a:cxn>
                <a:cxn ang="0">
                  <a:pos x="0" y="1354"/>
                </a:cxn>
                <a:cxn ang="0">
                  <a:pos x="128" y="1354"/>
                </a:cxn>
              </a:cxnLst>
              <a:rect l="0" t="0" r="r" b="b"/>
              <a:pathLst>
                <a:path w="128" h="1482">
                  <a:moveTo>
                    <a:pt x="75" y="10"/>
                  </a:moveTo>
                  <a:lnTo>
                    <a:pt x="75" y="1411"/>
                  </a:lnTo>
                  <a:cubicBezTo>
                    <a:pt x="75" y="1417"/>
                    <a:pt x="70" y="1422"/>
                    <a:pt x="64" y="1422"/>
                  </a:cubicBezTo>
                  <a:cubicBezTo>
                    <a:pt x="59" y="1422"/>
                    <a:pt x="54" y="1417"/>
                    <a:pt x="54" y="1411"/>
                  </a:cubicBezTo>
                  <a:lnTo>
                    <a:pt x="54" y="10"/>
                  </a:lnTo>
                  <a:cubicBezTo>
                    <a:pt x="54" y="5"/>
                    <a:pt x="59" y="0"/>
                    <a:pt x="64" y="0"/>
                  </a:cubicBezTo>
                  <a:cubicBezTo>
                    <a:pt x="70" y="0"/>
                    <a:pt x="75" y="5"/>
                    <a:pt x="75" y="10"/>
                  </a:cubicBezTo>
                  <a:close/>
                  <a:moveTo>
                    <a:pt x="128" y="1354"/>
                  </a:moveTo>
                  <a:lnTo>
                    <a:pt x="64" y="1482"/>
                  </a:lnTo>
                  <a:lnTo>
                    <a:pt x="0" y="1354"/>
                  </a:lnTo>
                  <a:lnTo>
                    <a:pt x="128" y="1354"/>
                  </a:lnTo>
                  <a:close/>
                </a:path>
              </a:pathLst>
            </a:custGeom>
            <a:solidFill>
              <a:srgbClr val="000000"/>
            </a:solidFill>
            <a:ln w="9525" cap="flat">
              <a:solidFill>
                <a:srgbClr val="000000"/>
              </a:solidFill>
              <a:prstDash val="solid"/>
              <a:bevel/>
              <a:headEnd/>
              <a:tailEnd/>
            </a:ln>
          </p:spPr>
          <p:txBody>
            <a:bodyPr>
              <a:prstTxWarp prst="textNoShape">
                <a:avLst/>
              </a:prstTxWarp>
            </a:bodyPr>
            <a:lstStyle/>
            <a:p>
              <a:endParaRPr lang="en-US"/>
            </a:p>
          </p:txBody>
        </p:sp>
        <p:sp>
          <p:nvSpPr>
            <p:cNvPr id="559260" name="Rectangle 156"/>
            <p:cNvSpPr>
              <a:spLocks noChangeArrowheads="1"/>
            </p:cNvSpPr>
            <p:nvPr/>
          </p:nvSpPr>
          <p:spPr bwMode="auto">
            <a:xfrm>
              <a:off x="1079" y="2741"/>
              <a:ext cx="496"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Philippines (61)</a:t>
              </a:r>
              <a:endParaRPr lang="en-US"/>
            </a:p>
          </p:txBody>
        </p:sp>
        <p:sp>
          <p:nvSpPr>
            <p:cNvPr id="559261" name="Rectangle 157"/>
            <p:cNvSpPr>
              <a:spLocks noChangeArrowheads="1"/>
            </p:cNvSpPr>
            <p:nvPr/>
          </p:nvSpPr>
          <p:spPr bwMode="auto">
            <a:xfrm>
              <a:off x="2075" y="2502"/>
              <a:ext cx="376"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Mexico (82)</a:t>
              </a:r>
              <a:endParaRPr lang="en-US"/>
            </a:p>
          </p:txBody>
        </p:sp>
        <p:sp>
          <p:nvSpPr>
            <p:cNvPr id="559262" name="Rectangle 158"/>
            <p:cNvSpPr>
              <a:spLocks noChangeArrowheads="1"/>
            </p:cNvSpPr>
            <p:nvPr/>
          </p:nvSpPr>
          <p:spPr bwMode="auto">
            <a:xfrm>
              <a:off x="3423" y="2792"/>
              <a:ext cx="28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Italy (58)</a:t>
              </a:r>
              <a:endParaRPr lang="en-US"/>
            </a:p>
          </p:txBody>
        </p:sp>
        <p:sp>
          <p:nvSpPr>
            <p:cNvPr id="559263" name="Rectangle 159"/>
            <p:cNvSpPr>
              <a:spLocks noChangeArrowheads="1"/>
            </p:cNvSpPr>
            <p:nvPr/>
          </p:nvSpPr>
          <p:spPr bwMode="auto">
            <a:xfrm>
              <a:off x="3782" y="2531"/>
              <a:ext cx="10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UK</a:t>
              </a:r>
              <a:endParaRPr lang="en-US"/>
            </a:p>
          </p:txBody>
        </p:sp>
        <p:sp>
          <p:nvSpPr>
            <p:cNvPr id="559264" name="Rectangle 160"/>
            <p:cNvSpPr>
              <a:spLocks noChangeArrowheads="1"/>
            </p:cNvSpPr>
            <p:nvPr/>
          </p:nvSpPr>
          <p:spPr bwMode="auto">
            <a:xfrm>
              <a:off x="3782" y="2627"/>
              <a:ext cx="128"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(57)</a:t>
              </a:r>
              <a:endParaRPr lang="en-US"/>
            </a:p>
          </p:txBody>
        </p:sp>
        <p:sp>
          <p:nvSpPr>
            <p:cNvPr id="559265" name="Rectangle 161"/>
            <p:cNvSpPr>
              <a:spLocks noChangeArrowheads="1"/>
            </p:cNvSpPr>
            <p:nvPr/>
          </p:nvSpPr>
          <p:spPr bwMode="auto">
            <a:xfrm>
              <a:off x="4044" y="1836"/>
              <a:ext cx="384"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Japan (124)</a:t>
              </a:r>
              <a:endParaRPr lang="en-US"/>
            </a:p>
          </p:txBody>
        </p:sp>
        <p:sp>
          <p:nvSpPr>
            <p:cNvPr id="559266" name="Rectangle 162"/>
            <p:cNvSpPr>
              <a:spLocks noChangeArrowheads="1"/>
            </p:cNvSpPr>
            <p:nvPr/>
          </p:nvSpPr>
          <p:spPr bwMode="auto">
            <a:xfrm>
              <a:off x="4044" y="1933"/>
              <a:ext cx="552"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W. Germany (63)</a:t>
              </a:r>
              <a:endParaRPr lang="en-US"/>
            </a:p>
          </p:txBody>
        </p:sp>
        <p:sp>
          <p:nvSpPr>
            <p:cNvPr id="559267" name="Rectangle 163"/>
            <p:cNvSpPr>
              <a:spLocks noChangeArrowheads="1"/>
            </p:cNvSpPr>
            <p:nvPr/>
          </p:nvSpPr>
          <p:spPr bwMode="auto">
            <a:xfrm>
              <a:off x="3975" y="1700"/>
              <a:ext cx="372"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France (57)</a:t>
              </a:r>
              <a:endParaRPr lang="en-US"/>
            </a:p>
          </p:txBody>
        </p:sp>
        <p:sp>
          <p:nvSpPr>
            <p:cNvPr id="559268" name="Freeform 164"/>
            <p:cNvSpPr>
              <a:spLocks noEditPoints="1"/>
            </p:cNvSpPr>
            <p:nvPr/>
          </p:nvSpPr>
          <p:spPr bwMode="auto">
            <a:xfrm>
              <a:off x="3978" y="1767"/>
              <a:ext cx="46" cy="1062"/>
            </a:xfrm>
            <a:custGeom>
              <a:avLst/>
              <a:gdLst/>
              <a:ahLst/>
              <a:cxnLst>
                <a:cxn ang="0">
                  <a:pos x="75" y="10"/>
                </a:cxn>
                <a:cxn ang="0">
                  <a:pos x="75" y="2915"/>
                </a:cxn>
                <a:cxn ang="0">
                  <a:pos x="64" y="2926"/>
                </a:cxn>
                <a:cxn ang="0">
                  <a:pos x="54" y="2915"/>
                </a:cxn>
                <a:cxn ang="0">
                  <a:pos x="54" y="10"/>
                </a:cxn>
                <a:cxn ang="0">
                  <a:pos x="64" y="0"/>
                </a:cxn>
                <a:cxn ang="0">
                  <a:pos x="75" y="10"/>
                </a:cxn>
                <a:cxn ang="0">
                  <a:pos x="128" y="2858"/>
                </a:cxn>
                <a:cxn ang="0">
                  <a:pos x="64" y="2986"/>
                </a:cxn>
                <a:cxn ang="0">
                  <a:pos x="0" y="2858"/>
                </a:cxn>
                <a:cxn ang="0">
                  <a:pos x="128" y="2858"/>
                </a:cxn>
              </a:cxnLst>
              <a:rect l="0" t="0" r="r" b="b"/>
              <a:pathLst>
                <a:path w="128" h="2986">
                  <a:moveTo>
                    <a:pt x="75" y="10"/>
                  </a:moveTo>
                  <a:lnTo>
                    <a:pt x="75" y="2915"/>
                  </a:lnTo>
                  <a:cubicBezTo>
                    <a:pt x="75" y="2921"/>
                    <a:pt x="70" y="2926"/>
                    <a:pt x="64" y="2926"/>
                  </a:cubicBezTo>
                  <a:cubicBezTo>
                    <a:pt x="59" y="2926"/>
                    <a:pt x="54" y="2921"/>
                    <a:pt x="54" y="2915"/>
                  </a:cubicBezTo>
                  <a:lnTo>
                    <a:pt x="54" y="10"/>
                  </a:lnTo>
                  <a:cubicBezTo>
                    <a:pt x="54" y="5"/>
                    <a:pt x="59" y="0"/>
                    <a:pt x="64" y="0"/>
                  </a:cubicBezTo>
                  <a:cubicBezTo>
                    <a:pt x="70" y="0"/>
                    <a:pt x="75" y="5"/>
                    <a:pt x="75" y="10"/>
                  </a:cubicBezTo>
                  <a:close/>
                  <a:moveTo>
                    <a:pt x="128" y="2858"/>
                  </a:moveTo>
                  <a:lnTo>
                    <a:pt x="64" y="2986"/>
                  </a:lnTo>
                  <a:lnTo>
                    <a:pt x="0" y="2858"/>
                  </a:lnTo>
                  <a:lnTo>
                    <a:pt x="128" y="2858"/>
                  </a:lnTo>
                  <a:close/>
                </a:path>
              </a:pathLst>
            </a:custGeom>
            <a:solidFill>
              <a:srgbClr val="000000"/>
            </a:solidFill>
            <a:ln w="9525" cap="flat">
              <a:solidFill>
                <a:srgbClr val="000000"/>
              </a:solidFill>
              <a:prstDash val="solid"/>
              <a:bevel/>
              <a:headEnd/>
              <a:tailEnd/>
            </a:ln>
          </p:spPr>
          <p:txBody>
            <a:bodyPr>
              <a:prstTxWarp prst="textNoShape">
                <a:avLst/>
              </a:prstTxWarp>
            </a:bodyPr>
            <a:lstStyle/>
            <a:p>
              <a:endParaRPr lang="en-US"/>
            </a:p>
          </p:txBody>
        </p:sp>
        <p:sp>
          <p:nvSpPr>
            <p:cNvPr id="559269" name="Rectangle 165"/>
            <p:cNvSpPr>
              <a:spLocks noChangeArrowheads="1"/>
            </p:cNvSpPr>
            <p:nvPr/>
          </p:nvSpPr>
          <p:spPr bwMode="auto">
            <a:xfrm>
              <a:off x="4846" y="1370"/>
              <a:ext cx="100"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US</a:t>
              </a:r>
              <a:endParaRPr lang="en-US"/>
            </a:p>
          </p:txBody>
        </p:sp>
        <p:sp>
          <p:nvSpPr>
            <p:cNvPr id="559270" name="Rectangle 166"/>
            <p:cNvSpPr>
              <a:spLocks noChangeArrowheads="1"/>
            </p:cNvSpPr>
            <p:nvPr/>
          </p:nvSpPr>
          <p:spPr bwMode="auto">
            <a:xfrm>
              <a:off x="4783" y="1467"/>
              <a:ext cx="168" cy="86"/>
            </a:xfrm>
            <a:prstGeom prst="rect">
              <a:avLst/>
            </a:prstGeom>
            <a:noFill/>
            <a:ln w="9525">
              <a:noFill/>
              <a:miter lim="800000"/>
              <a:headEnd/>
              <a:tailEnd/>
            </a:ln>
          </p:spPr>
          <p:txBody>
            <a:bodyPr wrap="none" lIns="0" tIns="0" rIns="0" bIns="0">
              <a:prstTxWarp prst="textNoShape">
                <a:avLst/>
              </a:prstTxWarp>
              <a:spAutoFit/>
            </a:bodyPr>
            <a:lstStyle/>
            <a:p>
              <a:r>
                <a:rPr lang="en-US" sz="900">
                  <a:solidFill>
                    <a:srgbClr val="000000"/>
                  </a:solidFill>
                </a:rPr>
                <a:t>(250)</a:t>
              </a:r>
              <a:endParaRPr lang="en-US"/>
            </a:p>
          </p:txBody>
        </p:sp>
      </p:grpSp>
      <p:sp>
        <p:nvSpPr>
          <p:cNvPr id="559431" name="Rectangle 327"/>
          <p:cNvSpPr>
            <a:spLocks noChangeArrowheads="1"/>
          </p:cNvSpPr>
          <p:nvPr/>
        </p:nvSpPr>
        <p:spPr bwMode="auto">
          <a:xfrm>
            <a:off x="1514475" y="0"/>
            <a:ext cx="138113" cy="5248275"/>
          </a:xfrm>
          <a:prstGeom prst="rect">
            <a:avLst/>
          </a:prstGeom>
          <a:solidFill>
            <a:srgbClr val="0000FF"/>
          </a:solidFill>
          <a:ln w="9525">
            <a:solidFill>
              <a:schemeClr val="tx1"/>
            </a:solidFill>
            <a:miter lim="800000"/>
            <a:headEnd/>
            <a:tailEnd/>
          </a:ln>
          <a:effectLst/>
        </p:spPr>
        <p:txBody>
          <a:bodyPr wrap="none" anchor="ctr">
            <a:prstTxWarp prst="textNoShape">
              <a:avLst/>
            </a:prstTxWarp>
          </a:bodyPr>
          <a:lstStyle/>
          <a:p>
            <a:endParaRPr lang="en-US"/>
          </a:p>
        </p:txBody>
      </p:sp>
      <p:sp>
        <p:nvSpPr>
          <p:cNvPr id="559432" name="AutoShape 328"/>
          <p:cNvSpPr>
            <a:spLocks noChangeArrowheads="1"/>
          </p:cNvSpPr>
          <p:nvPr/>
        </p:nvSpPr>
        <p:spPr bwMode="auto">
          <a:xfrm>
            <a:off x="1755775" y="0"/>
            <a:ext cx="131763" cy="392113"/>
          </a:xfrm>
          <a:prstGeom prst="upArrow">
            <a:avLst>
              <a:gd name="adj1" fmla="val 50000"/>
              <a:gd name="adj2" fmla="val 74397"/>
            </a:avLst>
          </a:prstGeom>
          <a:solidFill>
            <a:srgbClr val="0000FF"/>
          </a:solidFill>
          <a:ln w="9525">
            <a:solidFill>
              <a:schemeClr val="tx1"/>
            </a:solidFill>
            <a:miter lim="800000"/>
            <a:headEnd/>
            <a:tailEnd/>
          </a:ln>
          <a:effectLst/>
        </p:spPr>
        <p:txBody>
          <a:bodyPr vert="eaVert" wrap="none" anchor="ctr">
            <a:prstTxWarp prst="textNoShape">
              <a:avLst/>
            </a:prstTxWarp>
          </a:bodyPr>
          <a:lstStyle/>
          <a:p>
            <a:endParaRPr lang="en-US"/>
          </a:p>
        </p:txBody>
      </p:sp>
      <p:sp>
        <p:nvSpPr>
          <p:cNvPr id="559433" name="Text Box 329"/>
          <p:cNvSpPr txBox="1">
            <a:spLocks noChangeArrowheads="1"/>
          </p:cNvSpPr>
          <p:nvPr/>
        </p:nvSpPr>
        <p:spPr bwMode="auto">
          <a:xfrm>
            <a:off x="1828800" y="0"/>
            <a:ext cx="3048000" cy="366713"/>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a:t>China (1134) + India (850)</a:t>
            </a:r>
          </a:p>
        </p:txBody>
      </p:sp>
      <p:sp>
        <p:nvSpPr>
          <p:cNvPr id="559434" name="Rectangle 330"/>
          <p:cNvSpPr>
            <a:spLocks noChangeArrowheads="1"/>
          </p:cNvSpPr>
          <p:nvPr/>
        </p:nvSpPr>
        <p:spPr bwMode="auto">
          <a:xfrm>
            <a:off x="3048000" y="1066800"/>
            <a:ext cx="3048000" cy="304800"/>
          </a:xfrm>
          <a:prstGeom prst="rect">
            <a:avLst/>
          </a:prstGeom>
          <a:solidFill>
            <a:schemeClr val="bg1"/>
          </a:solidFill>
          <a:ln w="9525">
            <a:solidFill>
              <a:schemeClr val="bg1"/>
            </a:solidFill>
            <a:miter lim="800000"/>
            <a:headEnd/>
            <a:tailEnd/>
          </a:ln>
          <a:effectLst/>
        </p:spPr>
        <p:txBody>
          <a:bodyPr wrap="none" anchor="ctr">
            <a:prstTxWarp prst="textNoShape">
              <a:avLst/>
            </a:prstTxWarp>
          </a:bodyPr>
          <a:lstStyle/>
          <a:p>
            <a:endParaRPr lang="en-US"/>
          </a:p>
        </p:txBody>
      </p:sp>
      <p:sp>
        <p:nvSpPr>
          <p:cNvPr id="559435" name="Rectangle 331"/>
          <p:cNvSpPr>
            <a:spLocks noChangeArrowheads="1"/>
          </p:cNvSpPr>
          <p:nvPr/>
        </p:nvSpPr>
        <p:spPr bwMode="auto">
          <a:xfrm>
            <a:off x="3048000" y="457200"/>
            <a:ext cx="3048000" cy="304800"/>
          </a:xfrm>
          <a:prstGeom prst="rect">
            <a:avLst/>
          </a:prstGeom>
          <a:solidFill>
            <a:schemeClr val="bg1"/>
          </a:solidFill>
          <a:ln w="9525">
            <a:solidFill>
              <a:schemeClr val="bg1"/>
            </a:solidFill>
            <a:miter lim="800000"/>
            <a:headEnd/>
            <a:tailEnd/>
          </a:ln>
          <a:effectLst/>
        </p:spPr>
        <p:txBody>
          <a:bodyPr wrap="none" anchor="ctr">
            <a:prstTxWarp prst="textNoShape">
              <a:avLst/>
            </a:prstTxWarp>
          </a:bodyP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xit" presetSubtype="10" fill="hold" grpId="0" nodeType="clickEffect">
                                  <p:stCondLst>
                                    <p:cond delay="0"/>
                                  </p:stCondLst>
                                  <p:childTnLst>
                                    <p:animEffect transition="out" filter="blinds(horizontal)">
                                      <p:cBhvr>
                                        <p:cTn id="6" dur="500"/>
                                        <p:tgtEl>
                                          <p:spTgt spid="559431"/>
                                        </p:tgtEl>
                                      </p:cBhvr>
                                    </p:animEffect>
                                    <p:set>
                                      <p:cBhvr>
                                        <p:cTn id="7" dur="1" fill="hold">
                                          <p:stCondLst>
                                            <p:cond delay="499"/>
                                          </p:stCondLst>
                                        </p:cTn>
                                        <p:tgtEl>
                                          <p:spTgt spid="559431"/>
                                        </p:tgtEl>
                                        <p:attrNameLst>
                                          <p:attrName>style.visibility</p:attrName>
                                        </p:attrNameLst>
                                      </p:cBhvr>
                                      <p:to>
                                        <p:strVal val="hidden"/>
                                      </p:to>
                                    </p:set>
                                  </p:childTnLst>
                                </p:cTn>
                              </p:par>
                              <p:par>
                                <p:cTn id="8" presetID="3" presetClass="exit" presetSubtype="10" fill="hold" grpId="0" nodeType="withEffect">
                                  <p:stCondLst>
                                    <p:cond delay="0"/>
                                  </p:stCondLst>
                                  <p:childTnLst>
                                    <p:animEffect transition="out" filter="blinds(horizontal)">
                                      <p:cBhvr>
                                        <p:cTn id="9" dur="500"/>
                                        <p:tgtEl>
                                          <p:spTgt spid="559433"/>
                                        </p:tgtEl>
                                      </p:cBhvr>
                                    </p:animEffect>
                                    <p:set>
                                      <p:cBhvr>
                                        <p:cTn id="10" dur="1" fill="hold">
                                          <p:stCondLst>
                                            <p:cond delay="499"/>
                                          </p:stCondLst>
                                        </p:cTn>
                                        <p:tgtEl>
                                          <p:spTgt spid="559433"/>
                                        </p:tgtEl>
                                        <p:attrNameLst>
                                          <p:attrName>style.visibility</p:attrName>
                                        </p:attrNameLst>
                                      </p:cBhvr>
                                      <p:to>
                                        <p:strVal val="hidden"/>
                                      </p:to>
                                    </p:set>
                                  </p:childTnLst>
                                </p:cTn>
                              </p:par>
                              <p:par>
                                <p:cTn id="11" presetID="3" presetClass="exit" presetSubtype="10" fill="hold" grpId="0" nodeType="withEffect">
                                  <p:stCondLst>
                                    <p:cond delay="0"/>
                                  </p:stCondLst>
                                  <p:childTnLst>
                                    <p:animEffect transition="out" filter="blinds(horizontal)">
                                      <p:cBhvr>
                                        <p:cTn id="12" dur="500"/>
                                        <p:tgtEl>
                                          <p:spTgt spid="559434"/>
                                        </p:tgtEl>
                                      </p:cBhvr>
                                    </p:animEffect>
                                    <p:set>
                                      <p:cBhvr>
                                        <p:cTn id="13" dur="1" fill="hold">
                                          <p:stCondLst>
                                            <p:cond delay="499"/>
                                          </p:stCondLst>
                                        </p:cTn>
                                        <p:tgtEl>
                                          <p:spTgt spid="559434"/>
                                        </p:tgtEl>
                                        <p:attrNameLst>
                                          <p:attrName>style.visibility</p:attrName>
                                        </p:attrNameLst>
                                      </p:cBhvr>
                                      <p:to>
                                        <p:strVal val="hidden"/>
                                      </p:to>
                                    </p:set>
                                  </p:childTnLst>
                                </p:cTn>
                              </p:par>
                              <p:par>
                                <p:cTn id="14" presetID="3" presetClass="exit" presetSubtype="10" fill="hold" grpId="0" nodeType="withEffect">
                                  <p:stCondLst>
                                    <p:cond delay="0"/>
                                  </p:stCondLst>
                                  <p:childTnLst>
                                    <p:animEffect transition="out" filter="blinds(horizontal)">
                                      <p:cBhvr>
                                        <p:cTn id="15" dur="500"/>
                                        <p:tgtEl>
                                          <p:spTgt spid="559432"/>
                                        </p:tgtEl>
                                      </p:cBhvr>
                                    </p:animEffect>
                                    <p:set>
                                      <p:cBhvr>
                                        <p:cTn id="16" dur="1" fill="hold">
                                          <p:stCondLst>
                                            <p:cond delay="499"/>
                                          </p:stCondLst>
                                        </p:cTn>
                                        <p:tgtEl>
                                          <p:spTgt spid="559432"/>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9431" grpId="0" animBg="1"/>
      <p:bldP spid="559432" grpId="0" animBg="1"/>
      <p:bldP spid="559433" grpId="0"/>
      <p:bldP spid="559434" grpId="0" animBg="1"/>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Data from </a:t>
            </a:r>
            <a:r>
              <a:rPr lang="en-US" dirty="0" err="1"/>
              <a:t>Gapminder.org</a:t>
            </a:r>
            <a:endParaRPr lang="en-US" dirty="0"/>
          </a:p>
        </p:txBody>
      </p:sp>
      <p:sp>
        <p:nvSpPr>
          <p:cNvPr id="3" name="Content Placeholder 2"/>
          <p:cNvSpPr>
            <a:spLocks noGrp="1"/>
          </p:cNvSpPr>
          <p:nvPr>
            <p:ph sz="half" idx="1"/>
          </p:nvPr>
        </p:nvSpPr>
        <p:spPr/>
        <p:txBody>
          <a:bodyPr/>
          <a:lstStyle/>
          <a:p>
            <a:endParaRPr lang="en-US" dirty="0"/>
          </a:p>
        </p:txBody>
      </p:sp>
      <p:sp>
        <p:nvSpPr>
          <p:cNvPr id="4" name="Content Placeholder 3"/>
          <p:cNvSpPr>
            <a:spLocks noGrp="1"/>
          </p:cNvSpPr>
          <p:nvPr>
            <p:ph sz="half" idx="2"/>
          </p:nvPr>
        </p:nvSpPr>
        <p:spPr/>
        <p:txBody>
          <a:bodyPr/>
          <a:lstStyle/>
          <a:p>
            <a:endParaRPr lang="en-US"/>
          </a:p>
        </p:txBody>
      </p:sp>
      <p:sp>
        <p:nvSpPr>
          <p:cNvPr id="5" name="Footer Placeholder 4"/>
          <p:cNvSpPr>
            <a:spLocks noGrp="1"/>
          </p:cNvSpPr>
          <p:nvPr>
            <p:ph type="ftr" sz="quarter" idx="11"/>
          </p:nvPr>
        </p:nvSpPr>
        <p:spPr/>
        <p:txBody>
          <a:bodyPr/>
          <a:lstStyle/>
          <a:p>
            <a:r>
              <a:rPr lang="en-US"/>
              <a:t>Econ 340, Deardorff, Lecture 19: Development Trade</a:t>
            </a:r>
          </a:p>
        </p:txBody>
      </p:sp>
      <p:sp>
        <p:nvSpPr>
          <p:cNvPr id="6" name="Slide Number Placeholder 5"/>
          <p:cNvSpPr>
            <a:spLocks noGrp="1"/>
          </p:cNvSpPr>
          <p:nvPr>
            <p:ph type="sldNum" sz="quarter" idx="12"/>
          </p:nvPr>
        </p:nvSpPr>
        <p:spPr/>
        <p:txBody>
          <a:bodyPr/>
          <a:lstStyle/>
          <a:p>
            <a:fld id="{9C2C9FBA-9DE4-2345-B48A-1DB9E6B53D1D}" type="slidenum">
              <a:rPr lang="en-US" smtClean="0"/>
              <a:pPr/>
              <a:t>22</a:t>
            </a:fld>
            <a:endParaRPr lang="en-US"/>
          </a:p>
        </p:txBody>
      </p:sp>
      <p:pic>
        <p:nvPicPr>
          <p:cNvPr id="7" name="Picture 6"/>
          <p:cNvPicPr>
            <a:picLocks noChangeAspect="1"/>
          </p:cNvPicPr>
          <p:nvPr/>
        </p:nvPicPr>
        <p:blipFill>
          <a:blip r:embed="rId2"/>
          <a:stretch>
            <a:fillRect/>
          </a:stretch>
        </p:blipFill>
        <p:spPr>
          <a:xfrm>
            <a:off x="1143000" y="1371600"/>
            <a:ext cx="6832600" cy="4762500"/>
          </a:xfrm>
          <a:prstGeom prst="rect">
            <a:avLst/>
          </a:prstGeom>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Data from </a:t>
            </a:r>
            <a:r>
              <a:rPr lang="en-US" dirty="0" err="1"/>
              <a:t>Gapminder.org</a:t>
            </a:r>
            <a:endParaRPr lang="en-US" dirty="0"/>
          </a:p>
        </p:txBody>
      </p:sp>
      <p:sp>
        <p:nvSpPr>
          <p:cNvPr id="3" name="Content Placeholder 2"/>
          <p:cNvSpPr>
            <a:spLocks noGrp="1"/>
          </p:cNvSpPr>
          <p:nvPr>
            <p:ph sz="half" idx="1"/>
          </p:nvPr>
        </p:nvSpPr>
        <p:spPr/>
        <p:txBody>
          <a:bodyPr/>
          <a:lstStyle/>
          <a:p>
            <a:endParaRPr lang="en-US" dirty="0"/>
          </a:p>
        </p:txBody>
      </p:sp>
      <p:sp>
        <p:nvSpPr>
          <p:cNvPr id="4" name="Content Placeholder 3"/>
          <p:cNvSpPr>
            <a:spLocks noGrp="1"/>
          </p:cNvSpPr>
          <p:nvPr>
            <p:ph sz="half" idx="2"/>
          </p:nvPr>
        </p:nvSpPr>
        <p:spPr/>
        <p:txBody>
          <a:bodyPr/>
          <a:lstStyle/>
          <a:p>
            <a:endParaRPr lang="en-US"/>
          </a:p>
        </p:txBody>
      </p:sp>
      <p:sp>
        <p:nvSpPr>
          <p:cNvPr id="5" name="Footer Placeholder 4"/>
          <p:cNvSpPr>
            <a:spLocks noGrp="1"/>
          </p:cNvSpPr>
          <p:nvPr>
            <p:ph type="ftr" sz="quarter" idx="11"/>
          </p:nvPr>
        </p:nvSpPr>
        <p:spPr/>
        <p:txBody>
          <a:bodyPr/>
          <a:lstStyle/>
          <a:p>
            <a:r>
              <a:rPr lang="en-US"/>
              <a:t>Econ 340, Deardorff, Lecture 19: Development Trade</a:t>
            </a:r>
          </a:p>
        </p:txBody>
      </p:sp>
      <p:sp>
        <p:nvSpPr>
          <p:cNvPr id="6" name="Slide Number Placeholder 5"/>
          <p:cNvSpPr>
            <a:spLocks noGrp="1"/>
          </p:cNvSpPr>
          <p:nvPr>
            <p:ph type="sldNum" sz="quarter" idx="12"/>
          </p:nvPr>
        </p:nvSpPr>
        <p:spPr/>
        <p:txBody>
          <a:bodyPr/>
          <a:lstStyle/>
          <a:p>
            <a:fld id="{9C2C9FBA-9DE4-2345-B48A-1DB9E6B53D1D}" type="slidenum">
              <a:rPr lang="en-US" smtClean="0"/>
              <a:pPr/>
              <a:t>23</a:t>
            </a:fld>
            <a:endParaRPr lang="en-US"/>
          </a:p>
        </p:txBody>
      </p:sp>
      <p:pic>
        <p:nvPicPr>
          <p:cNvPr id="8" name="Picture 7"/>
          <p:cNvPicPr>
            <a:picLocks noChangeAspect="1"/>
          </p:cNvPicPr>
          <p:nvPr/>
        </p:nvPicPr>
        <p:blipFill>
          <a:blip r:embed="rId2"/>
          <a:stretch>
            <a:fillRect/>
          </a:stretch>
        </p:blipFill>
        <p:spPr>
          <a:xfrm>
            <a:off x="1143000" y="1295400"/>
            <a:ext cx="6832600" cy="4787900"/>
          </a:xfrm>
          <a:prstGeom prst="rect">
            <a:avLst/>
          </a:prstGeom>
        </p:spPr>
      </p:pic>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96524D37-9253-A041-A464-F5DAAD3DB256}" type="slidenum">
              <a:rPr lang="en-US"/>
              <a:pPr/>
              <a:t>24</a:t>
            </a:fld>
            <a:endParaRPr lang="en-US"/>
          </a:p>
        </p:txBody>
      </p:sp>
      <p:sp>
        <p:nvSpPr>
          <p:cNvPr id="567298" name="Rectangle 2"/>
          <p:cNvSpPr>
            <a:spLocks noGrp="1" noChangeArrowheads="1"/>
          </p:cNvSpPr>
          <p:nvPr>
            <p:ph type="title"/>
          </p:nvPr>
        </p:nvSpPr>
        <p:spPr/>
        <p:txBody>
          <a:bodyPr/>
          <a:lstStyle/>
          <a:p>
            <a:r>
              <a:rPr lang="en-US" sz="4000"/>
              <a:t>Special Problems of Developing Countries</a:t>
            </a:r>
          </a:p>
        </p:txBody>
      </p:sp>
      <p:sp>
        <p:nvSpPr>
          <p:cNvPr id="567299" name="Rectangle 3"/>
          <p:cNvSpPr>
            <a:spLocks noGrp="1" noChangeArrowheads="1"/>
          </p:cNvSpPr>
          <p:nvPr>
            <p:ph type="body" idx="1"/>
          </p:nvPr>
        </p:nvSpPr>
        <p:spPr/>
        <p:txBody>
          <a:bodyPr/>
          <a:lstStyle/>
          <a:p>
            <a:r>
              <a:rPr lang="en-US"/>
              <a:t>Developing countries tend </a:t>
            </a:r>
            <a:r>
              <a:rPr lang="en-US" i="1" u="sng"/>
              <a:t>not</a:t>
            </a:r>
            <a:r>
              <a:rPr lang="en-US"/>
              <a:t> to have</a:t>
            </a:r>
          </a:p>
          <a:p>
            <a:pPr lvl="1"/>
            <a:r>
              <a:rPr lang="en-US"/>
              <a:t>Physical Capital</a:t>
            </a:r>
          </a:p>
          <a:p>
            <a:pPr lvl="1"/>
            <a:r>
              <a:rPr lang="en-US"/>
              <a:t>Technology</a:t>
            </a:r>
          </a:p>
          <a:p>
            <a:pPr lvl="1"/>
            <a:r>
              <a:rPr lang="en-US"/>
              <a:t>Human Capital</a:t>
            </a:r>
          </a:p>
          <a:p>
            <a:pPr lvl="1"/>
            <a:r>
              <a:rPr lang="en-US"/>
              <a:t>Infrastructure</a:t>
            </a:r>
          </a:p>
          <a:p>
            <a:pPr lvl="1"/>
            <a:r>
              <a:rPr lang="en-US"/>
              <a:t>Markets (especially markets for capital)</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6729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67299">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67299">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67299">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67299">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67299">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67299" grpId="0" uiExpand="1" build="p"/>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5E8DCAA3-8C97-EC4A-997D-79B171363CEE}" type="slidenum">
              <a:rPr lang="en-US"/>
              <a:pPr/>
              <a:t>25</a:t>
            </a:fld>
            <a:endParaRPr lang="en-US"/>
          </a:p>
        </p:txBody>
      </p:sp>
      <p:sp>
        <p:nvSpPr>
          <p:cNvPr id="568322" name="Rectangle 2"/>
          <p:cNvSpPr>
            <a:spLocks noGrp="1" noChangeArrowheads="1"/>
          </p:cNvSpPr>
          <p:nvPr>
            <p:ph type="title"/>
          </p:nvPr>
        </p:nvSpPr>
        <p:spPr/>
        <p:txBody>
          <a:bodyPr/>
          <a:lstStyle/>
          <a:p>
            <a:r>
              <a:rPr lang="en-US" sz="4000"/>
              <a:t>Special Problems of Developing Countries</a:t>
            </a:r>
          </a:p>
        </p:txBody>
      </p:sp>
      <p:sp>
        <p:nvSpPr>
          <p:cNvPr id="568323" name="Rectangle 3"/>
          <p:cNvSpPr>
            <a:spLocks noGrp="1" noChangeArrowheads="1"/>
          </p:cNvSpPr>
          <p:nvPr>
            <p:ph type="body" idx="1"/>
          </p:nvPr>
        </p:nvSpPr>
        <p:spPr/>
        <p:txBody>
          <a:bodyPr/>
          <a:lstStyle/>
          <a:p>
            <a:r>
              <a:rPr lang="en-US" dirty="0"/>
              <a:t>Developing countries also tend </a:t>
            </a:r>
            <a:r>
              <a:rPr lang="en-US" i="1" u="sng" dirty="0"/>
              <a:t>not</a:t>
            </a:r>
            <a:r>
              <a:rPr lang="en-US" dirty="0"/>
              <a:t> to have</a:t>
            </a:r>
          </a:p>
          <a:p>
            <a:pPr lvl="1"/>
            <a:r>
              <a:rPr lang="en-US" dirty="0"/>
              <a:t>“Economic Freedoms” </a:t>
            </a:r>
          </a:p>
          <a:p>
            <a:pPr lvl="2"/>
            <a:r>
              <a:rPr lang="en-US" dirty="0"/>
              <a:t>Rule of law (property, contracts)</a:t>
            </a:r>
          </a:p>
          <a:p>
            <a:pPr lvl="2"/>
            <a:r>
              <a:rPr lang="en-US" dirty="0"/>
              <a:t>Sound money</a:t>
            </a:r>
          </a:p>
          <a:p>
            <a:pPr lvl="2"/>
            <a:r>
              <a:rPr lang="en-US" dirty="0"/>
              <a:t>Open markets</a:t>
            </a:r>
          </a:p>
          <a:p>
            <a:pPr lvl="2"/>
            <a:r>
              <a:rPr lang="en-US" dirty="0"/>
              <a:t>Transparent &amp; accountable government regulations</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6832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68323">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568323">
                                            <p:txEl>
                                              <p:pRg st="2" end="2"/>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568323">
                                            <p:txEl>
                                              <p:pRg st="3" end="3"/>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568323">
                                            <p:txEl>
                                              <p:pRg st="4" end="4"/>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56832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68323" grpId="0" uiExpand="1" build="p"/>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5E8DCAA3-8C97-EC4A-997D-79B171363CEE}" type="slidenum">
              <a:rPr lang="en-US"/>
              <a:pPr/>
              <a:t>26</a:t>
            </a:fld>
            <a:endParaRPr lang="en-US"/>
          </a:p>
        </p:txBody>
      </p:sp>
      <p:sp>
        <p:nvSpPr>
          <p:cNvPr id="568322" name="Rectangle 2"/>
          <p:cNvSpPr>
            <a:spLocks noGrp="1" noChangeArrowheads="1"/>
          </p:cNvSpPr>
          <p:nvPr>
            <p:ph type="title"/>
          </p:nvPr>
        </p:nvSpPr>
        <p:spPr/>
        <p:txBody>
          <a:bodyPr/>
          <a:lstStyle/>
          <a:p>
            <a:r>
              <a:rPr lang="en-US" sz="4000"/>
              <a:t>Special Problems of Developing Countries</a:t>
            </a:r>
          </a:p>
        </p:txBody>
      </p:sp>
      <p:sp>
        <p:nvSpPr>
          <p:cNvPr id="568323" name="Rectangle 3"/>
          <p:cNvSpPr>
            <a:spLocks noGrp="1" noChangeArrowheads="1"/>
          </p:cNvSpPr>
          <p:nvPr>
            <p:ph type="body" idx="1"/>
          </p:nvPr>
        </p:nvSpPr>
        <p:spPr/>
        <p:txBody>
          <a:bodyPr/>
          <a:lstStyle/>
          <a:p>
            <a:r>
              <a:rPr lang="en-US" dirty="0"/>
              <a:t>Developing countries do </a:t>
            </a:r>
            <a:r>
              <a:rPr lang="en-US" i="1" u="sng" dirty="0"/>
              <a:t>not</a:t>
            </a:r>
            <a:r>
              <a:rPr lang="en-US" dirty="0"/>
              <a:t> have enough</a:t>
            </a:r>
          </a:p>
          <a:p>
            <a:pPr lvl="1"/>
            <a:r>
              <a:rPr lang="en-US" dirty="0"/>
              <a:t>“Intangible Capital ”  (See Bailey)</a:t>
            </a:r>
          </a:p>
          <a:p>
            <a:pPr lvl="2"/>
            <a:r>
              <a:rPr lang="en-US" dirty="0"/>
              <a:t>Combines human capital and value of institutions</a:t>
            </a:r>
          </a:p>
          <a:p>
            <a:pPr lvl="2"/>
            <a:r>
              <a:rPr lang="en-US" dirty="0"/>
              <a:t>Components:</a:t>
            </a:r>
          </a:p>
          <a:p>
            <a:pPr lvl="3"/>
            <a:r>
              <a:rPr lang="en-US" dirty="0">
                <a:solidFill>
                  <a:schemeClr val="tx1"/>
                </a:solidFill>
                <a:latin typeface="+mn-lt"/>
                <a:ea typeface="+mn-ea"/>
                <a:cs typeface="+mn-cs"/>
              </a:rPr>
              <a:t>trust among people in a society</a:t>
            </a:r>
          </a:p>
          <a:p>
            <a:pPr lvl="3"/>
            <a:r>
              <a:rPr lang="en-US" dirty="0">
                <a:solidFill>
                  <a:schemeClr val="tx1"/>
                </a:solidFill>
                <a:latin typeface="+mn-lt"/>
                <a:ea typeface="+mn-ea"/>
                <a:cs typeface="+mn-cs"/>
              </a:rPr>
              <a:t>efficient judicial system</a:t>
            </a:r>
          </a:p>
          <a:p>
            <a:pPr lvl="3"/>
            <a:r>
              <a:rPr lang="en-US" dirty="0">
                <a:solidFill>
                  <a:schemeClr val="tx1"/>
                </a:solidFill>
                <a:latin typeface="+mn-lt"/>
                <a:ea typeface="+mn-ea"/>
                <a:cs typeface="+mn-cs"/>
              </a:rPr>
              <a:t>clear property rights</a:t>
            </a:r>
          </a:p>
          <a:p>
            <a:pPr lvl="3"/>
            <a:r>
              <a:rPr lang="en-US" dirty="0">
                <a:solidFill>
                  <a:schemeClr val="tx1"/>
                </a:solidFill>
                <a:latin typeface="+mn-lt"/>
                <a:ea typeface="+mn-ea"/>
                <a:cs typeface="+mn-cs"/>
              </a:rPr>
              <a:t>effective government</a:t>
            </a:r>
            <a:r>
              <a:rPr lang="en-US" dirty="0"/>
              <a:t> </a:t>
            </a:r>
          </a:p>
          <a:p>
            <a:pPr lvl="2"/>
            <a:r>
              <a:rPr lang="en-US" dirty="0">
                <a:solidFill>
                  <a:schemeClr val="tx1"/>
                </a:solidFill>
                <a:latin typeface="+mn-lt"/>
                <a:ea typeface="+mn-ea"/>
                <a:cs typeface="+mn-cs"/>
              </a:rPr>
              <a:t>Contributions to explaining intangible capital:</a:t>
            </a:r>
          </a:p>
          <a:p>
            <a:pPr lvl="3"/>
            <a:r>
              <a:rPr lang="en-US" dirty="0">
                <a:solidFill>
                  <a:schemeClr val="tx1"/>
                </a:solidFill>
                <a:latin typeface="+mn-lt"/>
                <a:ea typeface="+mn-ea"/>
                <a:cs typeface="+mn-cs"/>
              </a:rPr>
              <a:t>Rule of law 57%</a:t>
            </a:r>
          </a:p>
          <a:p>
            <a:pPr lvl="3"/>
            <a:r>
              <a:rPr lang="en-US" dirty="0">
                <a:solidFill>
                  <a:schemeClr val="tx1"/>
                </a:solidFill>
                <a:latin typeface="+mn-lt"/>
                <a:ea typeface="+mn-ea"/>
                <a:cs typeface="+mn-cs"/>
              </a:rPr>
              <a:t>Education 36%</a:t>
            </a:r>
          </a:p>
          <a:p>
            <a:pPr lvl="2"/>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6832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6832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6832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68323">
                                            <p:txEl>
                                              <p:pRg st="3" end="3"/>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568323">
                                            <p:txEl>
                                              <p:pRg st="4" end="4"/>
                                            </p:txEl>
                                          </p:spTgt>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568323">
                                            <p:txEl>
                                              <p:pRg st="5" end="5"/>
                                            </p:txEl>
                                          </p:spTgt>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568323">
                                            <p:txEl>
                                              <p:pRg st="6" end="6"/>
                                            </p:txEl>
                                          </p:spTgt>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568323">
                                            <p:txEl>
                                              <p:pRg st="7" end="7"/>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68323">
                                            <p:txEl>
                                              <p:pRg st="8" end="8"/>
                                            </p:txEl>
                                          </p:spTgt>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568323">
                                            <p:txEl>
                                              <p:pRg st="9" end="9"/>
                                            </p:txEl>
                                          </p:spTgt>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56832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68323" grpId="0" build="p"/>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7AA24B71-15E7-DD46-B78C-8F0D1B1B28D2}" type="slidenum">
              <a:rPr lang="en-US"/>
              <a:pPr/>
              <a:t>27</a:t>
            </a:fld>
            <a:endParaRPr lang="en-US"/>
          </a:p>
        </p:txBody>
      </p:sp>
      <p:sp>
        <p:nvSpPr>
          <p:cNvPr id="569346" name="Rectangle 2"/>
          <p:cNvSpPr>
            <a:spLocks noGrp="1" noChangeArrowheads="1"/>
          </p:cNvSpPr>
          <p:nvPr>
            <p:ph type="title"/>
          </p:nvPr>
        </p:nvSpPr>
        <p:spPr/>
        <p:txBody>
          <a:bodyPr/>
          <a:lstStyle/>
          <a:p>
            <a:r>
              <a:rPr lang="en-US" sz="4000"/>
              <a:t>Special Problems of Developing Countries</a:t>
            </a:r>
          </a:p>
        </p:txBody>
      </p:sp>
      <p:sp>
        <p:nvSpPr>
          <p:cNvPr id="569347" name="Rectangle 3"/>
          <p:cNvSpPr>
            <a:spLocks noGrp="1" noChangeArrowheads="1"/>
          </p:cNvSpPr>
          <p:nvPr>
            <p:ph type="body" idx="1"/>
          </p:nvPr>
        </p:nvSpPr>
        <p:spPr/>
        <p:txBody>
          <a:bodyPr/>
          <a:lstStyle/>
          <a:p>
            <a:r>
              <a:rPr lang="en-US"/>
              <a:t>Developing countries </a:t>
            </a:r>
            <a:r>
              <a:rPr lang="en-US" i="1" u="sng"/>
              <a:t>do</a:t>
            </a:r>
            <a:r>
              <a:rPr lang="en-US"/>
              <a:t> tend to have</a:t>
            </a:r>
            <a:endParaRPr lang="en-US" i="1" u="sng"/>
          </a:p>
          <a:p>
            <a:pPr lvl="1"/>
            <a:r>
              <a:rPr lang="en-US"/>
              <a:t>Overpopulation</a:t>
            </a:r>
          </a:p>
          <a:p>
            <a:pPr lvl="1"/>
            <a:r>
              <a:rPr lang="en-US"/>
              <a:t>Poor health and sanitation</a:t>
            </a:r>
          </a:p>
          <a:p>
            <a:pPr lvl="1"/>
            <a:r>
              <a:rPr lang="en-US"/>
              <a:t>Corruption</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6934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69347">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69347">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69347">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69347" grpId="0" uiExpand="1" build="p"/>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Which of the following is </a:t>
            </a:r>
            <a:r>
              <a:rPr lang="en-US" sz="2800" u="sng" dirty="0"/>
              <a:t>not</a:t>
            </a:r>
            <a:r>
              <a:rPr lang="en-US" sz="2800" dirty="0"/>
              <a:t> one of the recommendations of the Washington Consensus?</a:t>
            </a:r>
          </a:p>
          <a:p>
            <a:pPr marL="971550" lvl="1" indent="-514350">
              <a:buFont typeface="+mj-lt"/>
              <a:buAutoNum type="alphaLcParenR"/>
            </a:pPr>
            <a:r>
              <a:rPr lang="en-US" sz="2400" dirty="0"/>
              <a:t>Restrain government spending</a:t>
            </a:r>
          </a:p>
          <a:p>
            <a:pPr marL="971550" lvl="1" indent="-514350">
              <a:buFont typeface="+mj-lt"/>
              <a:buAutoNum type="alphaLcParenR"/>
            </a:pPr>
            <a:r>
              <a:rPr lang="en-US" sz="2400" dirty="0"/>
              <a:t>Reduce tariffs</a:t>
            </a:r>
          </a:p>
          <a:p>
            <a:pPr marL="971550" lvl="1" indent="-514350">
              <a:buFont typeface="+mj-lt"/>
              <a:buAutoNum type="alphaLcParenR"/>
            </a:pPr>
            <a:r>
              <a:rPr lang="en-US" sz="2400" dirty="0"/>
              <a:t>Avoid having an over-valued exchange rate</a:t>
            </a:r>
          </a:p>
          <a:p>
            <a:pPr marL="971550" lvl="1" indent="-514350">
              <a:buFont typeface="+mj-lt"/>
              <a:buAutoNum type="alphaLcParenR"/>
            </a:pPr>
            <a:r>
              <a:rPr lang="en-US" sz="2400" dirty="0"/>
              <a:t>Define and enforce clear property rights</a:t>
            </a:r>
          </a:p>
          <a:p>
            <a:pPr marL="971550" lvl="1" indent="-514350">
              <a:buFont typeface="+mj-lt"/>
              <a:buAutoNum type="alphaLcParenR"/>
            </a:pPr>
            <a:r>
              <a:rPr lang="en-US" sz="2400" dirty="0"/>
              <a:t>Limit speculative capital flows</a:t>
            </a:r>
          </a:p>
          <a:p>
            <a:pPr marL="971550" lvl="1" indent="-514350">
              <a:buFont typeface="+mj-lt"/>
              <a:buAutoNum type="alphaLcParenR"/>
            </a:pPr>
            <a:endParaRPr lang="en-US" sz="2400" dirty="0"/>
          </a:p>
        </p:txBody>
      </p:sp>
      <p:sp>
        <p:nvSpPr>
          <p:cNvPr id="6" name="TextBox 5"/>
          <p:cNvSpPr txBox="1"/>
          <p:nvPr/>
        </p:nvSpPr>
        <p:spPr>
          <a:xfrm>
            <a:off x="533400" y="3886200"/>
            <a:ext cx="609600" cy="523220"/>
          </a:xfrm>
          <a:prstGeom prst="rect">
            <a:avLst/>
          </a:prstGeom>
          <a:noFill/>
        </p:spPr>
        <p:txBody>
          <a:bodyPr wrap="square" rtlCol="0">
            <a:spAutoFit/>
          </a:bodyPr>
          <a:lstStyle/>
          <a:p>
            <a:r>
              <a:rPr lang="en-US" sz="2800" dirty="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2108216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How poor is poor?  That is, what level of per capita income is often used as the “poverty line,”  below which poverty is considered extreme?</a:t>
            </a:r>
          </a:p>
          <a:p>
            <a:pPr marL="971550" lvl="1" indent="-514350">
              <a:buFont typeface="+mj-lt"/>
              <a:buAutoNum type="alphaLcParenR"/>
            </a:pPr>
            <a:r>
              <a:rPr lang="en-US" sz="2400" dirty="0"/>
              <a:t>$0.10 per day</a:t>
            </a:r>
          </a:p>
          <a:p>
            <a:pPr marL="971550" lvl="1" indent="-514350">
              <a:buFont typeface="+mj-lt"/>
              <a:buAutoNum type="alphaLcParenR"/>
            </a:pPr>
            <a:r>
              <a:rPr lang="en-US" sz="2400" dirty="0"/>
              <a:t>$1 per day</a:t>
            </a:r>
          </a:p>
          <a:p>
            <a:pPr marL="971550" lvl="1" indent="-514350">
              <a:buFont typeface="+mj-lt"/>
              <a:buAutoNum type="alphaLcParenR"/>
            </a:pPr>
            <a:r>
              <a:rPr lang="en-US" sz="2400" dirty="0"/>
              <a:t>$10 per day</a:t>
            </a:r>
          </a:p>
          <a:p>
            <a:pPr marL="971550" lvl="1" indent="-514350">
              <a:buFont typeface="+mj-lt"/>
              <a:buAutoNum type="alphaLcParenR"/>
            </a:pPr>
            <a:r>
              <a:rPr lang="en-US" sz="2400" dirty="0"/>
              <a:t>$1000 per year</a:t>
            </a:r>
          </a:p>
          <a:p>
            <a:pPr marL="971550" lvl="1" indent="-514350">
              <a:buFont typeface="+mj-lt"/>
              <a:buAutoNum type="alphaLcParenR"/>
            </a:pPr>
            <a:endParaRPr lang="en-US" sz="2400" dirty="0"/>
          </a:p>
          <a:p>
            <a:pPr marL="971550" lvl="1" indent="-514350">
              <a:buFont typeface="+mj-lt"/>
              <a:buAutoNum type="alphaLcParenR"/>
            </a:pPr>
            <a:endParaRPr lang="en-US" sz="2400" dirty="0"/>
          </a:p>
          <a:p>
            <a:pPr marL="971550" lvl="1" indent="-514350">
              <a:buFont typeface="+mj-lt"/>
              <a:buAutoNum type="alphaLcParenR"/>
            </a:pPr>
            <a:endParaRPr lang="en-US" sz="2400" dirty="0"/>
          </a:p>
        </p:txBody>
      </p:sp>
      <p:sp>
        <p:nvSpPr>
          <p:cNvPr id="6" name="TextBox 5"/>
          <p:cNvSpPr txBox="1"/>
          <p:nvPr/>
        </p:nvSpPr>
        <p:spPr>
          <a:xfrm>
            <a:off x="533400" y="3048000"/>
            <a:ext cx="609600" cy="523220"/>
          </a:xfrm>
          <a:prstGeom prst="rect">
            <a:avLst/>
          </a:prstGeom>
          <a:noFill/>
        </p:spPr>
        <p:txBody>
          <a:bodyPr wrap="square" rtlCol="0">
            <a:spAutoFit/>
          </a:bodyPr>
          <a:lstStyle/>
          <a:p>
            <a:r>
              <a:rPr lang="en-US" sz="2800" dirty="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 name="TextBox 3">
            <a:extLst>
              <a:ext uri="{FF2B5EF4-FFF2-40B4-BE49-F238E27FC236}">
                <a16:creationId xmlns:a16="http://schemas.microsoft.com/office/drawing/2014/main" id="{38EB39CE-992B-AE4A-A403-7CBF2D488B14}"/>
              </a:ext>
            </a:extLst>
          </p:cNvPr>
          <p:cNvSpPr txBox="1"/>
          <p:nvPr/>
        </p:nvSpPr>
        <p:spPr>
          <a:xfrm>
            <a:off x="3124200" y="3048000"/>
            <a:ext cx="3429000" cy="400110"/>
          </a:xfrm>
          <a:prstGeom prst="rect">
            <a:avLst/>
          </a:prstGeom>
          <a:noFill/>
        </p:spPr>
        <p:txBody>
          <a:bodyPr wrap="square" rtlCol="0">
            <a:spAutoFit/>
          </a:bodyPr>
          <a:lstStyle/>
          <a:p>
            <a:r>
              <a:rPr lang="en-US" sz="2000" dirty="0">
                <a:solidFill>
                  <a:srgbClr val="00B050"/>
                </a:solidFill>
              </a:rPr>
              <a:t>Or sometimes $1.25 per day</a:t>
            </a:r>
          </a:p>
        </p:txBody>
      </p:sp>
    </p:spTree>
    <p:extLst>
      <p:ext uri="{BB962C8B-B14F-4D97-AF65-F5344CB8AC3E}">
        <p14:creationId xmlns:p14="http://schemas.microsoft.com/office/powerpoint/2010/main" val="15651053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4"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Which of the following is </a:t>
            </a:r>
            <a:r>
              <a:rPr lang="en-US" sz="2800" u="sng" dirty="0"/>
              <a:t>not</a:t>
            </a:r>
            <a:r>
              <a:rPr lang="en-US" sz="2800" dirty="0"/>
              <a:t> one of the components of Intangible Capital according to  Bailey?</a:t>
            </a:r>
          </a:p>
          <a:p>
            <a:pPr marL="971550" lvl="1" indent="-514350">
              <a:buFont typeface="+mj-lt"/>
              <a:buAutoNum type="alphaLcParenR"/>
            </a:pPr>
            <a:r>
              <a:rPr lang="en-US" dirty="0"/>
              <a:t>Infrastructure</a:t>
            </a:r>
          </a:p>
          <a:p>
            <a:pPr marL="971550" lvl="1" indent="-514350">
              <a:buFont typeface="+mj-lt"/>
              <a:buAutoNum type="alphaLcParenR"/>
            </a:pPr>
            <a:r>
              <a:rPr lang="en-US" dirty="0"/>
              <a:t>Efficient judicial system</a:t>
            </a:r>
          </a:p>
          <a:p>
            <a:pPr marL="971550" lvl="1" indent="-514350">
              <a:buFont typeface="+mj-lt"/>
              <a:buAutoNum type="alphaLcParenR"/>
            </a:pPr>
            <a:r>
              <a:rPr lang="en-US" dirty="0"/>
              <a:t>Effective government </a:t>
            </a:r>
          </a:p>
          <a:p>
            <a:pPr marL="971550" lvl="1" indent="-514350">
              <a:buFont typeface="+mj-lt"/>
              <a:buAutoNum type="alphaLcParenR"/>
            </a:pPr>
            <a:r>
              <a:rPr lang="en-US" dirty="0"/>
              <a:t>Trust among people in a society</a:t>
            </a:r>
          </a:p>
          <a:p>
            <a:pPr marL="971550" lvl="1" indent="-514350">
              <a:buFont typeface="+mj-lt"/>
              <a:buAutoNum type="alphaLcParenR"/>
            </a:pPr>
            <a:r>
              <a:rPr lang="en-US" dirty="0"/>
              <a:t>Clear property rights</a:t>
            </a:r>
          </a:p>
          <a:p>
            <a:pPr marL="971550" lvl="1" indent="-514350">
              <a:buFont typeface="+mj-lt"/>
              <a:buAutoNum type="alphaLcParenR"/>
            </a:pPr>
            <a:endParaRPr lang="en-US" sz="2400" dirty="0"/>
          </a:p>
        </p:txBody>
      </p:sp>
      <p:sp>
        <p:nvSpPr>
          <p:cNvPr id="6" name="TextBox 5"/>
          <p:cNvSpPr txBox="1"/>
          <p:nvPr/>
        </p:nvSpPr>
        <p:spPr>
          <a:xfrm>
            <a:off x="533400" y="2667000"/>
            <a:ext cx="609600" cy="523220"/>
          </a:xfrm>
          <a:prstGeom prst="rect">
            <a:avLst/>
          </a:prstGeom>
          <a:noFill/>
        </p:spPr>
        <p:txBody>
          <a:bodyPr wrap="square" rtlCol="0">
            <a:spAutoFit/>
          </a:bodyPr>
          <a:lstStyle/>
          <a:p>
            <a:r>
              <a:rPr lang="en-US" sz="2800" dirty="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9253948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63E785B-102B-FE4D-843E-9CFAA3512F6D}" type="slidenum">
              <a:rPr lang="en-US"/>
              <a:pPr/>
              <a:t>31</a:t>
            </a:fld>
            <a:endParaRPr lang="en-US"/>
          </a:p>
        </p:txBody>
      </p:sp>
      <p:sp>
        <p:nvSpPr>
          <p:cNvPr id="65538" name="Rectangle 2"/>
          <p:cNvSpPr>
            <a:spLocks noGrp="1" noChangeArrowheads="1"/>
          </p:cNvSpPr>
          <p:nvPr>
            <p:ph type="title"/>
          </p:nvPr>
        </p:nvSpPr>
        <p:spPr/>
        <p:txBody>
          <a:bodyPr/>
          <a:lstStyle/>
          <a:p>
            <a:r>
              <a:rPr lang="en-US" sz="4000"/>
              <a:t>Outline: International Policies for Economic Development:  Trade</a:t>
            </a:r>
          </a:p>
        </p:txBody>
      </p:sp>
      <p:sp>
        <p:nvSpPr>
          <p:cNvPr id="65539" name="Rectangle 3"/>
          <p:cNvSpPr>
            <a:spLocks noGrp="1" noChangeArrowheads="1"/>
          </p:cNvSpPr>
          <p:nvPr>
            <p:ph type="body" idx="1"/>
          </p:nvPr>
        </p:nvSpPr>
        <p:spPr>
          <a:xfrm>
            <a:off x="457200" y="1600200"/>
            <a:ext cx="8229600" cy="4724400"/>
          </a:xfrm>
        </p:spPr>
        <p:txBody>
          <a:bodyPr/>
          <a:lstStyle/>
          <a:p>
            <a:pPr>
              <a:lnSpc>
                <a:spcPct val="90000"/>
              </a:lnSpc>
            </a:pPr>
            <a:r>
              <a:rPr lang="en-US" sz="2800" dirty="0">
                <a:solidFill>
                  <a:srgbClr val="BFBFBF"/>
                </a:solidFill>
              </a:rPr>
              <a:t>The Main Issues of Development</a:t>
            </a:r>
          </a:p>
          <a:p>
            <a:pPr>
              <a:lnSpc>
                <a:spcPct val="90000"/>
              </a:lnSpc>
            </a:pPr>
            <a:r>
              <a:rPr lang="en-US" sz="2800" dirty="0">
                <a:solidFill>
                  <a:srgbClr val="BFBFBF"/>
                </a:solidFill>
              </a:rPr>
              <a:t>The Washington Consensus</a:t>
            </a:r>
          </a:p>
          <a:p>
            <a:pPr>
              <a:lnSpc>
                <a:spcPct val="90000"/>
              </a:lnSpc>
            </a:pPr>
            <a:r>
              <a:rPr lang="en-US" sz="2800" dirty="0">
                <a:solidFill>
                  <a:srgbClr val="BFBFBF"/>
                </a:solidFill>
              </a:rPr>
              <a:t>Special Problems of Developing Countries</a:t>
            </a:r>
          </a:p>
          <a:p>
            <a:pPr>
              <a:lnSpc>
                <a:spcPct val="90000"/>
              </a:lnSpc>
            </a:pPr>
            <a:r>
              <a:rPr lang="en-US" sz="2800" dirty="0"/>
              <a:t>Pros and Cons of Tariffs Used by Developing Countries</a:t>
            </a:r>
          </a:p>
          <a:p>
            <a:pPr lvl="1">
              <a:lnSpc>
                <a:spcPct val="90000"/>
              </a:lnSpc>
            </a:pPr>
            <a:r>
              <a:rPr lang="en-US" sz="2400" dirty="0">
                <a:solidFill>
                  <a:schemeClr val="bg1">
                    <a:lumMod val="75000"/>
                  </a:schemeClr>
                </a:solidFill>
              </a:rPr>
              <a:t>The Infant Industry Argument</a:t>
            </a:r>
          </a:p>
          <a:p>
            <a:pPr lvl="1">
              <a:lnSpc>
                <a:spcPct val="90000"/>
              </a:lnSpc>
            </a:pPr>
            <a:r>
              <a:rPr lang="en-US" sz="2400" dirty="0">
                <a:solidFill>
                  <a:srgbClr val="BFBFBF"/>
                </a:solidFill>
              </a:rPr>
              <a:t>Primary-Product Specialization</a:t>
            </a:r>
          </a:p>
          <a:p>
            <a:pPr lvl="1">
              <a:lnSpc>
                <a:spcPct val="90000"/>
              </a:lnSpc>
            </a:pPr>
            <a:r>
              <a:rPr lang="en-US" sz="2400" dirty="0">
                <a:solidFill>
                  <a:srgbClr val="BFBFBF"/>
                </a:solidFill>
              </a:rPr>
              <a:t>Growth and Exports / Import Substitution</a:t>
            </a:r>
          </a:p>
          <a:p>
            <a:pPr>
              <a:lnSpc>
                <a:spcPct val="90000"/>
              </a:lnSpc>
            </a:pPr>
            <a:r>
              <a:rPr lang="en-US" sz="2800" dirty="0">
                <a:solidFill>
                  <a:srgbClr val="BFBFBF"/>
                </a:solidFill>
              </a:rPr>
              <a:t>Pros and Cons of Subsidies Used by Developed Countries</a:t>
            </a:r>
          </a:p>
          <a:p>
            <a:pPr>
              <a:lnSpc>
                <a:spcPct val="90000"/>
              </a:lnSpc>
            </a:pPr>
            <a:r>
              <a:rPr lang="en-US" sz="2800" dirty="0">
                <a:solidFill>
                  <a:srgbClr val="BFBFBF"/>
                </a:solidFill>
              </a:rPr>
              <a:t>Policy Recommendations</a:t>
            </a:r>
          </a:p>
        </p:txBody>
      </p:sp>
      <p:sp>
        <p:nvSpPr>
          <p:cNvPr id="6" name="Rectangle 5"/>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83677127"/>
      </p:ext>
    </p:extLst>
  </p:cSld>
  <p:clrMapOvr>
    <a:masterClrMapping/>
  </p:clrMapOvr>
  <p:transition/>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3AF43551-0CDF-9345-936D-C4F99DF9435E}" type="slidenum">
              <a:rPr lang="en-US"/>
              <a:pPr/>
              <a:t>32</a:t>
            </a:fld>
            <a:endParaRPr lang="en-US"/>
          </a:p>
        </p:txBody>
      </p:sp>
      <p:sp>
        <p:nvSpPr>
          <p:cNvPr id="570370" name="Rectangle 2"/>
          <p:cNvSpPr>
            <a:spLocks noGrp="1" noChangeArrowheads="1"/>
          </p:cNvSpPr>
          <p:nvPr>
            <p:ph type="title"/>
          </p:nvPr>
        </p:nvSpPr>
        <p:spPr/>
        <p:txBody>
          <a:bodyPr/>
          <a:lstStyle/>
          <a:p>
            <a:r>
              <a:rPr lang="en-US" sz="4000"/>
              <a:t>Pros and Cons of Tariffs Used by Developing countries </a:t>
            </a:r>
          </a:p>
        </p:txBody>
      </p:sp>
      <p:sp>
        <p:nvSpPr>
          <p:cNvPr id="570371" name="Rectangle 3"/>
          <p:cNvSpPr>
            <a:spLocks noGrp="1" noChangeArrowheads="1"/>
          </p:cNvSpPr>
          <p:nvPr>
            <p:ph type="body" idx="1"/>
          </p:nvPr>
        </p:nvSpPr>
        <p:spPr/>
        <p:txBody>
          <a:bodyPr/>
          <a:lstStyle/>
          <a:p>
            <a:pPr>
              <a:lnSpc>
                <a:spcPct val="90000"/>
              </a:lnSpc>
            </a:pPr>
            <a:r>
              <a:rPr lang="en-US" dirty="0"/>
              <a:t>Con: Same advantages of free trade as for developed countries</a:t>
            </a:r>
          </a:p>
          <a:p>
            <a:pPr lvl="1">
              <a:lnSpc>
                <a:spcPct val="90000"/>
              </a:lnSpc>
            </a:pPr>
            <a:r>
              <a:rPr lang="en-US" dirty="0"/>
              <a:t>Efficiency gains from exploiting comparative advantage</a:t>
            </a:r>
          </a:p>
          <a:p>
            <a:pPr lvl="1">
              <a:lnSpc>
                <a:spcPct val="90000"/>
              </a:lnSpc>
            </a:pPr>
            <a:r>
              <a:rPr lang="en-US" dirty="0"/>
              <a:t>Improved competition, variety, scale economies, productivity</a:t>
            </a:r>
          </a:p>
          <a:p>
            <a:pPr lvl="1">
              <a:lnSpc>
                <a:spcPct val="90000"/>
              </a:lnSpc>
            </a:pPr>
            <a:r>
              <a:rPr lang="en-US" dirty="0"/>
              <a:t>Trade </a:t>
            </a:r>
            <a:r>
              <a:rPr lang="en-US" u="sng" dirty="0"/>
              <a:t>may</a:t>
            </a:r>
            <a:r>
              <a:rPr lang="en-US" dirty="0"/>
              <a:t> promote growth through exports </a:t>
            </a:r>
          </a:p>
          <a:p>
            <a:pPr>
              <a:lnSpc>
                <a:spcPct val="90000"/>
              </a:lnSpc>
            </a:pPr>
            <a:r>
              <a:rPr lang="en-US" dirty="0"/>
              <a:t>Pro: Developing countries are “behind” and therefore “can’t compete”</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7037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037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70371">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70371">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70371">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0371" grpId="0" uiExpand="1" build="p"/>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63E785B-102B-FE4D-843E-9CFAA3512F6D}" type="slidenum">
              <a:rPr lang="en-US"/>
              <a:pPr/>
              <a:t>33</a:t>
            </a:fld>
            <a:endParaRPr lang="en-US"/>
          </a:p>
        </p:txBody>
      </p:sp>
      <p:sp>
        <p:nvSpPr>
          <p:cNvPr id="65538" name="Rectangle 2"/>
          <p:cNvSpPr>
            <a:spLocks noGrp="1" noChangeArrowheads="1"/>
          </p:cNvSpPr>
          <p:nvPr>
            <p:ph type="title"/>
          </p:nvPr>
        </p:nvSpPr>
        <p:spPr/>
        <p:txBody>
          <a:bodyPr/>
          <a:lstStyle/>
          <a:p>
            <a:r>
              <a:rPr lang="en-US" sz="4000"/>
              <a:t>Outline: International Policies for Economic Development:  Trade</a:t>
            </a:r>
          </a:p>
        </p:txBody>
      </p:sp>
      <p:sp>
        <p:nvSpPr>
          <p:cNvPr id="65539" name="Rectangle 3"/>
          <p:cNvSpPr>
            <a:spLocks noGrp="1" noChangeArrowheads="1"/>
          </p:cNvSpPr>
          <p:nvPr>
            <p:ph type="body" idx="1"/>
          </p:nvPr>
        </p:nvSpPr>
        <p:spPr>
          <a:xfrm>
            <a:off x="457200" y="1600200"/>
            <a:ext cx="8229600" cy="4724400"/>
          </a:xfrm>
        </p:spPr>
        <p:txBody>
          <a:bodyPr/>
          <a:lstStyle/>
          <a:p>
            <a:pPr>
              <a:lnSpc>
                <a:spcPct val="90000"/>
              </a:lnSpc>
            </a:pPr>
            <a:r>
              <a:rPr lang="en-US" sz="2800" dirty="0">
                <a:solidFill>
                  <a:srgbClr val="BFBFBF"/>
                </a:solidFill>
              </a:rPr>
              <a:t>The Main Issues of Development</a:t>
            </a:r>
          </a:p>
          <a:p>
            <a:pPr>
              <a:lnSpc>
                <a:spcPct val="90000"/>
              </a:lnSpc>
            </a:pPr>
            <a:r>
              <a:rPr lang="en-US" sz="2800" dirty="0">
                <a:solidFill>
                  <a:srgbClr val="BFBFBF"/>
                </a:solidFill>
              </a:rPr>
              <a:t>The Washington Consensus</a:t>
            </a:r>
          </a:p>
          <a:p>
            <a:pPr>
              <a:lnSpc>
                <a:spcPct val="90000"/>
              </a:lnSpc>
            </a:pPr>
            <a:r>
              <a:rPr lang="en-US" sz="2800" dirty="0">
                <a:solidFill>
                  <a:srgbClr val="BFBFBF"/>
                </a:solidFill>
              </a:rPr>
              <a:t>Special Problems of Developing Countries</a:t>
            </a:r>
          </a:p>
          <a:p>
            <a:pPr>
              <a:lnSpc>
                <a:spcPct val="90000"/>
              </a:lnSpc>
            </a:pPr>
            <a:r>
              <a:rPr lang="en-US" sz="2800" dirty="0"/>
              <a:t>Pros and Cons of Tariffs Used by Developing Countries</a:t>
            </a:r>
          </a:p>
          <a:p>
            <a:pPr lvl="1">
              <a:lnSpc>
                <a:spcPct val="90000"/>
              </a:lnSpc>
            </a:pPr>
            <a:r>
              <a:rPr lang="en-US" sz="2400" dirty="0"/>
              <a:t>The Infant Industry Argument</a:t>
            </a:r>
          </a:p>
          <a:p>
            <a:pPr lvl="1">
              <a:lnSpc>
                <a:spcPct val="90000"/>
              </a:lnSpc>
            </a:pPr>
            <a:r>
              <a:rPr lang="en-US" sz="2400" dirty="0">
                <a:solidFill>
                  <a:srgbClr val="BFBFBF"/>
                </a:solidFill>
              </a:rPr>
              <a:t>Primary-Product Specialization</a:t>
            </a:r>
          </a:p>
          <a:p>
            <a:pPr lvl="1">
              <a:lnSpc>
                <a:spcPct val="90000"/>
              </a:lnSpc>
            </a:pPr>
            <a:r>
              <a:rPr lang="en-US" sz="2400" dirty="0">
                <a:solidFill>
                  <a:srgbClr val="BFBFBF"/>
                </a:solidFill>
              </a:rPr>
              <a:t>Growth and Exports / Import Substitution</a:t>
            </a:r>
          </a:p>
          <a:p>
            <a:pPr>
              <a:lnSpc>
                <a:spcPct val="90000"/>
              </a:lnSpc>
            </a:pPr>
            <a:r>
              <a:rPr lang="en-US" sz="2800" dirty="0">
                <a:solidFill>
                  <a:srgbClr val="BFBFBF"/>
                </a:solidFill>
              </a:rPr>
              <a:t>Pros and Cons of Subsidies Used by Developed Countries</a:t>
            </a:r>
          </a:p>
          <a:p>
            <a:pPr>
              <a:lnSpc>
                <a:spcPct val="90000"/>
              </a:lnSpc>
            </a:pPr>
            <a:r>
              <a:rPr lang="en-US" sz="2800" dirty="0">
                <a:solidFill>
                  <a:srgbClr val="BFBFBF"/>
                </a:solidFill>
              </a:rPr>
              <a:t>Policy Recommendations</a:t>
            </a:r>
          </a:p>
        </p:txBody>
      </p:sp>
      <p:sp>
        <p:nvSpPr>
          <p:cNvPr id="6" name="Rectangle 5"/>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773331419"/>
      </p:ext>
    </p:extLst>
  </p:cSld>
  <p:clrMapOvr>
    <a:masterClrMapping/>
  </p:clrMapOvr>
  <p:transition/>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320F8936-F792-B642-923A-08A890AE3660}" type="slidenum">
              <a:rPr lang="en-US"/>
              <a:pPr/>
              <a:t>34</a:t>
            </a:fld>
            <a:endParaRPr lang="en-US"/>
          </a:p>
        </p:txBody>
      </p:sp>
      <p:sp>
        <p:nvSpPr>
          <p:cNvPr id="571394" name="Rectangle 2"/>
          <p:cNvSpPr>
            <a:spLocks noGrp="1" noChangeArrowheads="1"/>
          </p:cNvSpPr>
          <p:nvPr>
            <p:ph type="title"/>
          </p:nvPr>
        </p:nvSpPr>
        <p:spPr/>
        <p:txBody>
          <a:bodyPr/>
          <a:lstStyle/>
          <a:p>
            <a:r>
              <a:rPr lang="en-US"/>
              <a:t>Infant Industry Argument</a:t>
            </a:r>
          </a:p>
        </p:txBody>
      </p:sp>
      <p:sp>
        <p:nvSpPr>
          <p:cNvPr id="571395" name="Rectangle 3"/>
          <p:cNvSpPr>
            <a:spLocks noGrp="1" noChangeArrowheads="1"/>
          </p:cNvSpPr>
          <p:nvPr>
            <p:ph type="body" idx="1"/>
          </p:nvPr>
        </p:nvSpPr>
        <p:spPr/>
        <p:txBody>
          <a:bodyPr/>
          <a:lstStyle/>
          <a:p>
            <a:r>
              <a:rPr lang="en-US" dirty="0"/>
              <a:t>The argument</a:t>
            </a:r>
          </a:p>
          <a:p>
            <a:pPr lvl="1"/>
            <a:r>
              <a:rPr lang="en-US" dirty="0"/>
              <a:t>Developing country firms </a:t>
            </a:r>
          </a:p>
          <a:p>
            <a:pPr lvl="2"/>
            <a:r>
              <a:rPr lang="en-US" dirty="0"/>
              <a:t>lack experience, </a:t>
            </a:r>
          </a:p>
          <a:p>
            <a:pPr lvl="2"/>
            <a:r>
              <a:rPr lang="en-US" dirty="0"/>
              <a:t>thus are not productive, </a:t>
            </a:r>
          </a:p>
          <a:p>
            <a:pPr lvl="2"/>
            <a:r>
              <a:rPr lang="en-US" dirty="0"/>
              <a:t>therefore cannot survive in world markets</a:t>
            </a:r>
          </a:p>
          <a:p>
            <a:pPr lvl="1"/>
            <a:r>
              <a:rPr lang="en-US" dirty="0"/>
              <a:t>So they need protection in order to </a:t>
            </a:r>
          </a:p>
          <a:p>
            <a:pPr lvl="2"/>
            <a:r>
              <a:rPr lang="en-US" dirty="0"/>
              <a:t>give them time gain experience and to learn</a:t>
            </a:r>
          </a:p>
          <a:p>
            <a:pPr lvl="2"/>
            <a:r>
              <a:rPr lang="en-US" dirty="0"/>
              <a:t>to become more productive and competitive</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7139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139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71395">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71395">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71395">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71395">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71395">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571395">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1395" grpId="0" uiExpand="1" build="p"/>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28067C71-E9CA-C440-82AB-C6513C5BF0D0}" type="slidenum">
              <a:rPr lang="en-US"/>
              <a:pPr/>
              <a:t>35</a:t>
            </a:fld>
            <a:endParaRPr lang="en-US"/>
          </a:p>
        </p:txBody>
      </p:sp>
      <p:sp>
        <p:nvSpPr>
          <p:cNvPr id="572418" name="Rectangle 2"/>
          <p:cNvSpPr>
            <a:spLocks noGrp="1" noChangeArrowheads="1"/>
          </p:cNvSpPr>
          <p:nvPr>
            <p:ph type="title"/>
          </p:nvPr>
        </p:nvSpPr>
        <p:spPr/>
        <p:txBody>
          <a:bodyPr/>
          <a:lstStyle/>
          <a:p>
            <a:r>
              <a:rPr lang="en-US"/>
              <a:t>Infant Industry Argument</a:t>
            </a:r>
          </a:p>
        </p:txBody>
      </p:sp>
      <p:sp>
        <p:nvSpPr>
          <p:cNvPr id="572419" name="Rectangle 3"/>
          <p:cNvSpPr>
            <a:spLocks noGrp="1" noChangeArrowheads="1"/>
          </p:cNvSpPr>
          <p:nvPr>
            <p:ph type="body" idx="1"/>
          </p:nvPr>
        </p:nvSpPr>
        <p:spPr/>
        <p:txBody>
          <a:bodyPr/>
          <a:lstStyle/>
          <a:p>
            <a:pPr>
              <a:lnSpc>
                <a:spcPct val="90000"/>
              </a:lnSpc>
            </a:pPr>
            <a:r>
              <a:rPr lang="en-US" dirty="0"/>
              <a:t>Is it valid?  </a:t>
            </a:r>
          </a:p>
          <a:p>
            <a:pPr lvl="1">
              <a:lnSpc>
                <a:spcPct val="90000"/>
              </a:lnSpc>
            </a:pPr>
            <a:r>
              <a:rPr lang="en-US" dirty="0"/>
              <a:t>Yes, when there really is “learning by doing”</a:t>
            </a:r>
          </a:p>
          <a:p>
            <a:pPr lvl="1">
              <a:lnSpc>
                <a:spcPct val="90000"/>
              </a:lnSpc>
            </a:pPr>
            <a:r>
              <a:rPr lang="en-US" u="sng" dirty="0"/>
              <a:t>AND</a:t>
            </a:r>
            <a:r>
              <a:rPr lang="en-US" dirty="0"/>
              <a:t> if capital markets are imperfect</a:t>
            </a:r>
          </a:p>
          <a:p>
            <a:pPr lvl="2">
              <a:lnSpc>
                <a:spcPct val="90000"/>
              </a:lnSpc>
            </a:pPr>
            <a:r>
              <a:rPr lang="en-US" dirty="0"/>
              <a:t>Otherwise firms could borrow to cover their losses while they become competitive (just as firms in developed countries routinely do)</a:t>
            </a:r>
          </a:p>
          <a:p>
            <a:pPr lvl="1">
              <a:lnSpc>
                <a:spcPct val="90000"/>
              </a:lnSpc>
            </a:pPr>
            <a:r>
              <a:rPr lang="en-US" u="sng" dirty="0"/>
              <a:t>OR</a:t>
            </a:r>
            <a:r>
              <a:rPr lang="en-US" dirty="0"/>
              <a:t> if the learning accrues to workers who then </a:t>
            </a:r>
          </a:p>
          <a:p>
            <a:pPr lvl="2">
              <a:lnSpc>
                <a:spcPct val="90000"/>
              </a:lnSpc>
            </a:pPr>
            <a:r>
              <a:rPr lang="en-US" dirty="0"/>
              <a:t>Leave their firms</a:t>
            </a:r>
          </a:p>
          <a:p>
            <a:pPr lvl="2">
              <a:lnSpc>
                <a:spcPct val="90000"/>
              </a:lnSpc>
            </a:pPr>
            <a:r>
              <a:rPr lang="en-US" dirty="0"/>
              <a:t>And become competitors</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7241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2419">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72419">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72419">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72419">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72419">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72419">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2419" grpId="0" uiExpand="1" build="p"/>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453B9B47-1E22-C141-82F3-434B5FC89801}" type="slidenum">
              <a:rPr lang="en-US"/>
              <a:pPr/>
              <a:t>36</a:t>
            </a:fld>
            <a:endParaRPr lang="en-US"/>
          </a:p>
        </p:txBody>
      </p:sp>
      <p:sp>
        <p:nvSpPr>
          <p:cNvPr id="573442" name="Rectangle 2"/>
          <p:cNvSpPr>
            <a:spLocks noGrp="1" noChangeArrowheads="1"/>
          </p:cNvSpPr>
          <p:nvPr>
            <p:ph type="title"/>
          </p:nvPr>
        </p:nvSpPr>
        <p:spPr/>
        <p:txBody>
          <a:bodyPr/>
          <a:lstStyle/>
          <a:p>
            <a:r>
              <a:rPr lang="en-US"/>
              <a:t>Infant Industry Argument</a:t>
            </a:r>
          </a:p>
        </p:txBody>
      </p:sp>
      <p:sp>
        <p:nvSpPr>
          <p:cNvPr id="573443" name="Rectangle 3"/>
          <p:cNvSpPr>
            <a:spLocks noGrp="1" noChangeArrowheads="1"/>
          </p:cNvSpPr>
          <p:nvPr>
            <p:ph type="body" idx="1"/>
          </p:nvPr>
        </p:nvSpPr>
        <p:spPr/>
        <p:txBody>
          <a:bodyPr/>
          <a:lstStyle/>
          <a:p>
            <a:pPr>
              <a:lnSpc>
                <a:spcPct val="90000"/>
              </a:lnSpc>
            </a:pPr>
            <a:r>
              <a:rPr lang="en-US" dirty="0"/>
              <a:t>Problems (even if these conditions are met)</a:t>
            </a:r>
          </a:p>
          <a:p>
            <a:pPr lvl="1">
              <a:lnSpc>
                <a:spcPct val="90000"/>
              </a:lnSpc>
            </a:pPr>
            <a:r>
              <a:rPr lang="en-US" dirty="0"/>
              <a:t>Protection should be </a:t>
            </a:r>
            <a:r>
              <a:rPr lang="en-US" u="sng" dirty="0"/>
              <a:t>temporary</a:t>
            </a:r>
            <a:endParaRPr lang="en-US" dirty="0"/>
          </a:p>
          <a:p>
            <a:pPr lvl="2">
              <a:lnSpc>
                <a:spcPct val="90000"/>
              </a:lnSpc>
            </a:pPr>
            <a:r>
              <a:rPr lang="en-US" dirty="0"/>
              <a:t>But that’s very hard to do</a:t>
            </a:r>
          </a:p>
          <a:p>
            <a:pPr lvl="2">
              <a:lnSpc>
                <a:spcPct val="90000"/>
              </a:lnSpc>
            </a:pPr>
            <a:r>
              <a:rPr lang="en-US" dirty="0"/>
              <a:t>Protected industries don’t willingly give it up</a:t>
            </a:r>
          </a:p>
          <a:p>
            <a:pPr lvl="1">
              <a:lnSpc>
                <a:spcPct val="90000"/>
              </a:lnSpc>
            </a:pPr>
            <a:r>
              <a:rPr lang="en-US" dirty="0"/>
              <a:t>Protection is </a:t>
            </a:r>
            <a:r>
              <a:rPr lang="en-US" u="sng" dirty="0"/>
              <a:t>second best</a:t>
            </a:r>
          </a:p>
          <a:p>
            <a:pPr lvl="2">
              <a:lnSpc>
                <a:spcPct val="90000"/>
              </a:lnSpc>
            </a:pPr>
            <a:r>
              <a:rPr lang="en-US" dirty="0"/>
              <a:t>It would be more efficient (and thus better for the  country) to use a more direct policy instead of a tariff:</a:t>
            </a:r>
          </a:p>
          <a:p>
            <a:pPr lvl="3">
              <a:lnSpc>
                <a:spcPct val="90000"/>
              </a:lnSpc>
            </a:pPr>
            <a:r>
              <a:rPr lang="en-US" dirty="0"/>
              <a:t>Subsidize production</a:t>
            </a:r>
          </a:p>
          <a:p>
            <a:pPr lvl="3">
              <a:lnSpc>
                <a:spcPct val="90000"/>
              </a:lnSpc>
            </a:pPr>
            <a:r>
              <a:rPr lang="en-US" dirty="0"/>
              <a:t>Subsidize loans</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7344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344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7344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7344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7344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7344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73443">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57344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3443" grpId="0" uiExpand="1" build="p"/>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Footer Placeholder 4"/>
          <p:cNvSpPr>
            <a:spLocks noGrp="1"/>
          </p:cNvSpPr>
          <p:nvPr>
            <p:ph type="ftr" sz="quarter" idx="11"/>
          </p:nvPr>
        </p:nvSpPr>
        <p:spPr/>
        <p:txBody>
          <a:bodyPr/>
          <a:lstStyle/>
          <a:p>
            <a:r>
              <a:rPr lang="en-US"/>
              <a:t>Econ 340, Deardorff, Lecture 19: Development Trade</a:t>
            </a:r>
          </a:p>
        </p:txBody>
      </p:sp>
      <p:sp>
        <p:nvSpPr>
          <p:cNvPr id="21" name="Slide Number Placeholder 5"/>
          <p:cNvSpPr>
            <a:spLocks noGrp="1"/>
          </p:cNvSpPr>
          <p:nvPr>
            <p:ph type="sldNum" sz="quarter" idx="12"/>
          </p:nvPr>
        </p:nvSpPr>
        <p:spPr/>
        <p:txBody>
          <a:bodyPr/>
          <a:lstStyle/>
          <a:p>
            <a:fld id="{A6E09DCE-930E-5342-B157-00047428151E}" type="slidenum">
              <a:rPr lang="en-US"/>
              <a:pPr/>
              <a:t>37</a:t>
            </a:fld>
            <a:endParaRPr lang="en-US"/>
          </a:p>
        </p:txBody>
      </p:sp>
      <p:sp>
        <p:nvSpPr>
          <p:cNvPr id="574466" name="Rectangle 2"/>
          <p:cNvSpPr>
            <a:spLocks noGrp="1" noChangeArrowheads="1"/>
          </p:cNvSpPr>
          <p:nvPr>
            <p:ph type="title"/>
          </p:nvPr>
        </p:nvSpPr>
        <p:spPr/>
        <p:txBody>
          <a:bodyPr/>
          <a:lstStyle/>
          <a:p>
            <a:r>
              <a:rPr lang="en-US"/>
              <a:t>Infant Industry Argument</a:t>
            </a:r>
          </a:p>
        </p:txBody>
      </p:sp>
      <p:sp>
        <p:nvSpPr>
          <p:cNvPr id="574467" name="Rectangle 3"/>
          <p:cNvSpPr>
            <a:spLocks noGrp="1" noChangeArrowheads="1"/>
          </p:cNvSpPr>
          <p:nvPr>
            <p:ph type="body" idx="1"/>
          </p:nvPr>
        </p:nvSpPr>
        <p:spPr>
          <a:xfrm>
            <a:off x="457200" y="1600200"/>
            <a:ext cx="3733800" cy="4525963"/>
          </a:xfrm>
        </p:spPr>
        <p:txBody>
          <a:bodyPr/>
          <a:lstStyle/>
          <a:p>
            <a:r>
              <a:rPr lang="en-US" sz="2800" dirty="0"/>
              <a:t>Example</a:t>
            </a:r>
          </a:p>
          <a:p>
            <a:pPr lvl="1"/>
            <a:r>
              <a:rPr lang="en-US" sz="2400" dirty="0"/>
              <a:t>Suppose that costs are so high that, at world price P</a:t>
            </a:r>
            <a:r>
              <a:rPr lang="en-US" sz="2400" baseline="-25000" dirty="0"/>
              <a:t>W</a:t>
            </a:r>
            <a:r>
              <a:rPr lang="en-US" sz="2400" dirty="0"/>
              <a:t>, country does not produce at all.</a:t>
            </a:r>
          </a:p>
          <a:p>
            <a:pPr lvl="1"/>
            <a:r>
              <a:rPr lang="en-US" sz="2400" dirty="0"/>
              <a:t>So with free trade, Q=0.</a:t>
            </a:r>
          </a:p>
          <a:p>
            <a:pPr lvl="1"/>
            <a:r>
              <a:rPr lang="en-US" sz="2400" dirty="0"/>
              <a:t>But that by sustaining production at Q</a:t>
            </a:r>
            <a:r>
              <a:rPr lang="en-US" sz="2400" baseline="-25000" dirty="0"/>
              <a:t>0</a:t>
            </a:r>
            <a:r>
              <a:rPr lang="en-US" sz="2400" dirty="0"/>
              <a:t> for 3 years …</a:t>
            </a:r>
          </a:p>
        </p:txBody>
      </p:sp>
      <p:sp>
        <p:nvSpPr>
          <p:cNvPr id="574468" name="Line 4"/>
          <p:cNvSpPr>
            <a:spLocks noChangeShapeType="1"/>
          </p:cNvSpPr>
          <p:nvPr/>
        </p:nvSpPr>
        <p:spPr bwMode="auto">
          <a:xfrm>
            <a:off x="5105400" y="2209800"/>
            <a:ext cx="0" cy="3276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69" name="Line 5"/>
          <p:cNvSpPr>
            <a:spLocks noChangeShapeType="1"/>
          </p:cNvSpPr>
          <p:nvPr/>
        </p:nvSpPr>
        <p:spPr bwMode="auto">
          <a:xfrm flipH="1">
            <a:off x="5105400" y="5486400"/>
            <a:ext cx="33528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70" name="Text Box 6"/>
          <p:cNvSpPr txBox="1">
            <a:spLocks noChangeArrowheads="1"/>
          </p:cNvSpPr>
          <p:nvPr/>
        </p:nvSpPr>
        <p:spPr bwMode="auto">
          <a:xfrm>
            <a:off x="5867400" y="5486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t>0</a:t>
            </a:r>
            <a:endParaRPr lang="en-US" sz="2400"/>
          </a:p>
        </p:txBody>
      </p:sp>
      <p:sp>
        <p:nvSpPr>
          <p:cNvPr id="574471" name="Text Box 7"/>
          <p:cNvSpPr txBox="1">
            <a:spLocks noChangeArrowheads="1"/>
          </p:cNvSpPr>
          <p:nvPr/>
        </p:nvSpPr>
        <p:spPr bwMode="auto">
          <a:xfrm>
            <a:off x="4648200" y="2057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p>
        </p:txBody>
      </p:sp>
      <p:sp>
        <p:nvSpPr>
          <p:cNvPr id="574472" name="Line 8"/>
          <p:cNvSpPr>
            <a:spLocks noChangeShapeType="1"/>
          </p:cNvSpPr>
          <p:nvPr/>
        </p:nvSpPr>
        <p:spPr bwMode="auto">
          <a:xfrm flipH="1">
            <a:off x="5105400" y="4495800"/>
            <a:ext cx="32004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74" name="Line 10"/>
          <p:cNvSpPr>
            <a:spLocks noChangeShapeType="1"/>
          </p:cNvSpPr>
          <p:nvPr/>
        </p:nvSpPr>
        <p:spPr bwMode="auto">
          <a:xfrm flipH="1">
            <a:off x="5105400" y="2590800"/>
            <a:ext cx="2971800" cy="15240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75" name="Line 11"/>
          <p:cNvSpPr>
            <a:spLocks noChangeShapeType="1"/>
          </p:cNvSpPr>
          <p:nvPr/>
        </p:nvSpPr>
        <p:spPr bwMode="auto">
          <a:xfrm flipH="1" flipV="1">
            <a:off x="5334000" y="2590800"/>
            <a:ext cx="2971800" cy="22098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76" name="Text Box 12"/>
          <p:cNvSpPr txBox="1">
            <a:spLocks noChangeArrowheads="1"/>
          </p:cNvSpPr>
          <p:nvPr/>
        </p:nvSpPr>
        <p:spPr bwMode="auto">
          <a:xfrm>
            <a:off x="8077200" y="48006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D</a:t>
            </a:r>
          </a:p>
        </p:txBody>
      </p:sp>
      <p:sp>
        <p:nvSpPr>
          <p:cNvPr id="574478" name="Text Box 14"/>
          <p:cNvSpPr txBox="1">
            <a:spLocks noChangeArrowheads="1"/>
          </p:cNvSpPr>
          <p:nvPr/>
        </p:nvSpPr>
        <p:spPr bwMode="auto">
          <a:xfrm>
            <a:off x="8001000" y="2362200"/>
            <a:ext cx="533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30000"/>
              <a:t>0</a:t>
            </a:r>
            <a:endParaRPr lang="en-US" sz="2400"/>
          </a:p>
        </p:txBody>
      </p:sp>
      <p:sp>
        <p:nvSpPr>
          <p:cNvPr id="574479" name="Text Box 15"/>
          <p:cNvSpPr txBox="1">
            <a:spLocks noChangeArrowheads="1"/>
          </p:cNvSpPr>
          <p:nvPr/>
        </p:nvSpPr>
        <p:spPr bwMode="auto">
          <a:xfrm>
            <a:off x="4572000" y="42672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dirty="0"/>
              <a:t>P</a:t>
            </a:r>
            <a:r>
              <a:rPr lang="en-US" sz="2400" baseline="-25000" dirty="0"/>
              <a:t>W</a:t>
            </a:r>
            <a:endParaRPr lang="en-US" sz="2400" dirty="0"/>
          </a:p>
        </p:txBody>
      </p:sp>
      <p:sp>
        <p:nvSpPr>
          <p:cNvPr id="574480" name="Text Box 16"/>
          <p:cNvSpPr txBox="1">
            <a:spLocks noChangeArrowheads="1"/>
          </p:cNvSpPr>
          <p:nvPr/>
        </p:nvSpPr>
        <p:spPr bwMode="auto">
          <a:xfrm>
            <a:off x="8229600" y="54864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dirty="0"/>
              <a:t>Q</a:t>
            </a:r>
          </a:p>
        </p:txBody>
      </p:sp>
      <p:sp>
        <p:nvSpPr>
          <p:cNvPr id="574481" name="Line 17"/>
          <p:cNvSpPr>
            <a:spLocks noChangeShapeType="1"/>
          </p:cNvSpPr>
          <p:nvPr/>
        </p:nvSpPr>
        <p:spPr bwMode="auto">
          <a:xfrm flipV="1">
            <a:off x="6096000" y="2286000"/>
            <a:ext cx="0" cy="320040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574483" name="AutoShape 19"/>
          <p:cNvSpPr>
            <a:spLocks noChangeArrowheads="1"/>
          </p:cNvSpPr>
          <p:nvPr/>
        </p:nvSpPr>
        <p:spPr bwMode="auto">
          <a:xfrm>
            <a:off x="4953000" y="5562600"/>
            <a:ext cx="228600" cy="457200"/>
          </a:xfrm>
          <a:prstGeom prst="upArrow">
            <a:avLst>
              <a:gd name="adj1" fmla="val 50000"/>
              <a:gd name="adj2" fmla="val 50000"/>
            </a:avLst>
          </a:prstGeom>
          <a:noFill/>
          <a:ln w="9525">
            <a:solidFill>
              <a:schemeClr val="tx1"/>
            </a:solidFill>
            <a:miter lim="800000"/>
            <a:headEnd/>
            <a:tailEnd/>
          </a:ln>
          <a:effectLst/>
        </p:spPr>
        <p:txBody>
          <a:bodyPr vert="eaVert" wrap="none" anchor="ctr">
            <a:prstTxWarp prst="textNoShape">
              <a:avLst/>
            </a:prstTxWarp>
          </a:bodyPr>
          <a:lstStyle/>
          <a:p>
            <a:endParaRPr lang="en-US"/>
          </a:p>
        </p:txBody>
      </p:sp>
      <p:sp>
        <p:nvSpPr>
          <p:cNvPr id="2" name="TextBox 1">
            <a:extLst>
              <a:ext uri="{FF2B5EF4-FFF2-40B4-BE49-F238E27FC236}">
                <a16:creationId xmlns:a16="http://schemas.microsoft.com/office/drawing/2014/main" id="{4947E1E2-69D8-FD40-90CB-85509C8EB7B7}"/>
              </a:ext>
            </a:extLst>
          </p:cNvPr>
          <p:cNvSpPr txBox="1"/>
          <p:nvPr/>
        </p:nvSpPr>
        <p:spPr>
          <a:xfrm>
            <a:off x="4572000" y="1447800"/>
            <a:ext cx="4114800" cy="523220"/>
          </a:xfrm>
          <a:prstGeom prst="rect">
            <a:avLst/>
          </a:prstGeom>
          <a:noFill/>
        </p:spPr>
        <p:txBody>
          <a:bodyPr wrap="square" rtlCol="0">
            <a:spAutoFit/>
          </a:bodyPr>
          <a:lstStyle/>
          <a:p>
            <a:r>
              <a:rPr lang="en-US" sz="2800" dirty="0"/>
              <a:t>Domestic Market in LDC</a:t>
            </a:r>
          </a:p>
        </p:txBody>
      </p:sp>
      <p:sp>
        <p:nvSpPr>
          <p:cNvPr id="22" name="Text Box 16">
            <a:extLst>
              <a:ext uri="{FF2B5EF4-FFF2-40B4-BE49-F238E27FC236}">
                <a16:creationId xmlns:a16="http://schemas.microsoft.com/office/drawing/2014/main" id="{7FE5E3B6-6670-1140-A373-E1040F36A025}"/>
              </a:ext>
            </a:extLst>
          </p:cNvPr>
          <p:cNvSpPr txBox="1">
            <a:spLocks noChangeArrowheads="1"/>
          </p:cNvSpPr>
          <p:nvPr/>
        </p:nvSpPr>
        <p:spPr bwMode="auto">
          <a:xfrm>
            <a:off x="4724400" y="5943600"/>
            <a:ext cx="1143000" cy="461665"/>
          </a:xfrm>
          <a:prstGeom prst="rect">
            <a:avLst/>
          </a:prstGeom>
          <a:noFill/>
          <a:ln w="9525">
            <a:noFill/>
            <a:miter lim="800000"/>
            <a:headEnd/>
            <a:tailEnd/>
          </a:ln>
          <a:effectLst/>
        </p:spPr>
        <p:txBody>
          <a:bodyPr wrap="square">
            <a:prstTxWarp prst="textNoShape">
              <a:avLst/>
            </a:prstTxWarp>
            <a:spAutoFit/>
          </a:bodyPr>
          <a:lstStyle/>
          <a:p>
            <a:pPr>
              <a:spcBef>
                <a:spcPct val="50000"/>
              </a:spcBef>
            </a:pPr>
            <a:r>
              <a:rPr lang="en-US" sz="2400" dirty="0"/>
              <a:t>Q=0</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574467">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574467">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574472"/>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574479"/>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574467">
                                            <p:txEl>
                                              <p:pRg st="2" end="2"/>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22"/>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574483"/>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574467">
                                            <p:txEl>
                                              <p:pRg st="3" end="3"/>
                                            </p:txEl>
                                          </p:spTgt>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574481"/>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57447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4467" grpId="0" uiExpand="1" build="p"/>
      <p:bldP spid="574470" grpId="0"/>
      <p:bldP spid="574472" grpId="0" animBg="1"/>
      <p:bldP spid="574479" grpId="0"/>
      <p:bldP spid="574481" grpId="0" animBg="1"/>
      <p:bldP spid="574483" grpId="0" animBg="1"/>
      <p:bldP spid="22" grpId="0"/>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Footer Placeholder 4"/>
          <p:cNvSpPr>
            <a:spLocks noGrp="1"/>
          </p:cNvSpPr>
          <p:nvPr>
            <p:ph type="ftr" sz="quarter" idx="11"/>
          </p:nvPr>
        </p:nvSpPr>
        <p:spPr/>
        <p:txBody>
          <a:bodyPr/>
          <a:lstStyle/>
          <a:p>
            <a:r>
              <a:rPr lang="en-US"/>
              <a:t>Econ 340, Deardorff, Lecture 19: Development Trade</a:t>
            </a:r>
          </a:p>
        </p:txBody>
      </p:sp>
      <p:sp>
        <p:nvSpPr>
          <p:cNvPr id="21" name="Slide Number Placeholder 5"/>
          <p:cNvSpPr>
            <a:spLocks noGrp="1"/>
          </p:cNvSpPr>
          <p:nvPr>
            <p:ph type="sldNum" sz="quarter" idx="12"/>
          </p:nvPr>
        </p:nvSpPr>
        <p:spPr/>
        <p:txBody>
          <a:bodyPr/>
          <a:lstStyle/>
          <a:p>
            <a:fld id="{A6E09DCE-930E-5342-B157-00047428151E}" type="slidenum">
              <a:rPr lang="en-US"/>
              <a:pPr/>
              <a:t>38</a:t>
            </a:fld>
            <a:endParaRPr lang="en-US"/>
          </a:p>
        </p:txBody>
      </p:sp>
      <p:sp>
        <p:nvSpPr>
          <p:cNvPr id="574466" name="Rectangle 2"/>
          <p:cNvSpPr>
            <a:spLocks noGrp="1" noChangeArrowheads="1"/>
          </p:cNvSpPr>
          <p:nvPr>
            <p:ph type="title"/>
          </p:nvPr>
        </p:nvSpPr>
        <p:spPr/>
        <p:txBody>
          <a:bodyPr/>
          <a:lstStyle/>
          <a:p>
            <a:r>
              <a:rPr lang="en-US"/>
              <a:t>Infant Industry Argument</a:t>
            </a:r>
          </a:p>
        </p:txBody>
      </p:sp>
      <p:sp>
        <p:nvSpPr>
          <p:cNvPr id="574467" name="Rectangle 3"/>
          <p:cNvSpPr>
            <a:spLocks noGrp="1" noChangeArrowheads="1"/>
          </p:cNvSpPr>
          <p:nvPr>
            <p:ph type="body" idx="1"/>
          </p:nvPr>
        </p:nvSpPr>
        <p:spPr>
          <a:xfrm>
            <a:off x="457200" y="1600200"/>
            <a:ext cx="3733800" cy="4525963"/>
          </a:xfrm>
        </p:spPr>
        <p:txBody>
          <a:bodyPr/>
          <a:lstStyle/>
          <a:p>
            <a:r>
              <a:rPr lang="en-US" sz="2800" dirty="0"/>
              <a:t>Example</a:t>
            </a:r>
          </a:p>
          <a:p>
            <a:pPr lvl="1"/>
            <a:r>
              <a:rPr lang="en-US" sz="2400" dirty="0"/>
              <a:t>… by sustaining production at Q</a:t>
            </a:r>
            <a:r>
              <a:rPr lang="en-US" sz="2400" baseline="-25000" dirty="0"/>
              <a:t>0</a:t>
            </a:r>
            <a:r>
              <a:rPr lang="en-US" sz="2400" dirty="0"/>
              <a:t> for 3 years, </a:t>
            </a:r>
          </a:p>
          <a:p>
            <a:pPr lvl="1"/>
            <a:r>
              <a:rPr lang="en-US" sz="2400" dirty="0"/>
              <a:t>Costs will fall from S</a:t>
            </a:r>
            <a:r>
              <a:rPr lang="en-US" sz="2400" baseline="30000" dirty="0"/>
              <a:t>0</a:t>
            </a:r>
            <a:r>
              <a:rPr lang="en-US" sz="2400" dirty="0"/>
              <a:t> to S</a:t>
            </a:r>
            <a:r>
              <a:rPr lang="en-US" sz="2400" baseline="30000" dirty="0"/>
              <a:t>1</a:t>
            </a:r>
            <a:r>
              <a:rPr lang="en-US" sz="2400" dirty="0"/>
              <a:t> for 30 years</a:t>
            </a:r>
          </a:p>
        </p:txBody>
      </p:sp>
      <p:sp>
        <p:nvSpPr>
          <p:cNvPr id="574468" name="Line 4"/>
          <p:cNvSpPr>
            <a:spLocks noChangeShapeType="1"/>
          </p:cNvSpPr>
          <p:nvPr/>
        </p:nvSpPr>
        <p:spPr bwMode="auto">
          <a:xfrm>
            <a:off x="5105400" y="2209800"/>
            <a:ext cx="0" cy="3276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69" name="Line 5"/>
          <p:cNvSpPr>
            <a:spLocks noChangeShapeType="1"/>
          </p:cNvSpPr>
          <p:nvPr/>
        </p:nvSpPr>
        <p:spPr bwMode="auto">
          <a:xfrm flipH="1">
            <a:off x="5105400" y="5486400"/>
            <a:ext cx="33528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70" name="Text Box 6"/>
          <p:cNvSpPr txBox="1">
            <a:spLocks noChangeArrowheads="1"/>
          </p:cNvSpPr>
          <p:nvPr/>
        </p:nvSpPr>
        <p:spPr bwMode="auto">
          <a:xfrm>
            <a:off x="5867400" y="5486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t>0</a:t>
            </a:r>
            <a:endParaRPr lang="en-US" sz="2400"/>
          </a:p>
        </p:txBody>
      </p:sp>
      <p:sp>
        <p:nvSpPr>
          <p:cNvPr id="574471" name="Text Box 7"/>
          <p:cNvSpPr txBox="1">
            <a:spLocks noChangeArrowheads="1"/>
          </p:cNvSpPr>
          <p:nvPr/>
        </p:nvSpPr>
        <p:spPr bwMode="auto">
          <a:xfrm>
            <a:off x="4648200" y="2057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p>
        </p:txBody>
      </p:sp>
      <p:sp>
        <p:nvSpPr>
          <p:cNvPr id="574472" name="Line 8"/>
          <p:cNvSpPr>
            <a:spLocks noChangeShapeType="1"/>
          </p:cNvSpPr>
          <p:nvPr/>
        </p:nvSpPr>
        <p:spPr bwMode="auto">
          <a:xfrm flipH="1">
            <a:off x="5105400" y="4495800"/>
            <a:ext cx="32004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73" name="Line 9"/>
          <p:cNvSpPr>
            <a:spLocks noChangeShapeType="1"/>
          </p:cNvSpPr>
          <p:nvPr/>
        </p:nvSpPr>
        <p:spPr bwMode="auto">
          <a:xfrm flipH="1">
            <a:off x="5105400" y="3657600"/>
            <a:ext cx="2971800" cy="15240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74" name="Line 10"/>
          <p:cNvSpPr>
            <a:spLocks noChangeShapeType="1"/>
          </p:cNvSpPr>
          <p:nvPr/>
        </p:nvSpPr>
        <p:spPr bwMode="auto">
          <a:xfrm flipH="1">
            <a:off x="5105400" y="2590800"/>
            <a:ext cx="2971800" cy="15240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75" name="Line 11"/>
          <p:cNvSpPr>
            <a:spLocks noChangeShapeType="1"/>
          </p:cNvSpPr>
          <p:nvPr/>
        </p:nvSpPr>
        <p:spPr bwMode="auto">
          <a:xfrm flipH="1" flipV="1">
            <a:off x="5334000" y="2590800"/>
            <a:ext cx="2971800" cy="22098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4476" name="Text Box 12"/>
          <p:cNvSpPr txBox="1">
            <a:spLocks noChangeArrowheads="1"/>
          </p:cNvSpPr>
          <p:nvPr/>
        </p:nvSpPr>
        <p:spPr bwMode="auto">
          <a:xfrm>
            <a:off x="8077200" y="48006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D</a:t>
            </a:r>
          </a:p>
        </p:txBody>
      </p:sp>
      <p:sp>
        <p:nvSpPr>
          <p:cNvPr id="574477" name="Text Box 13"/>
          <p:cNvSpPr txBox="1">
            <a:spLocks noChangeArrowheads="1"/>
          </p:cNvSpPr>
          <p:nvPr/>
        </p:nvSpPr>
        <p:spPr bwMode="auto">
          <a:xfrm>
            <a:off x="8001000" y="3429000"/>
            <a:ext cx="533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30000"/>
              <a:t>1</a:t>
            </a:r>
            <a:endParaRPr lang="en-US" sz="2400"/>
          </a:p>
        </p:txBody>
      </p:sp>
      <p:sp>
        <p:nvSpPr>
          <p:cNvPr id="574478" name="Text Box 14"/>
          <p:cNvSpPr txBox="1">
            <a:spLocks noChangeArrowheads="1"/>
          </p:cNvSpPr>
          <p:nvPr/>
        </p:nvSpPr>
        <p:spPr bwMode="auto">
          <a:xfrm>
            <a:off x="8001000" y="2362200"/>
            <a:ext cx="533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30000"/>
              <a:t>0</a:t>
            </a:r>
            <a:endParaRPr lang="en-US" sz="2400"/>
          </a:p>
        </p:txBody>
      </p:sp>
      <p:sp>
        <p:nvSpPr>
          <p:cNvPr id="574479" name="Text Box 15"/>
          <p:cNvSpPr txBox="1">
            <a:spLocks noChangeArrowheads="1"/>
          </p:cNvSpPr>
          <p:nvPr/>
        </p:nvSpPr>
        <p:spPr bwMode="auto">
          <a:xfrm>
            <a:off x="4572000" y="42672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r>
              <a:rPr lang="en-US" sz="2400" baseline="-25000"/>
              <a:t>W</a:t>
            </a:r>
            <a:endParaRPr lang="en-US" sz="2400"/>
          </a:p>
        </p:txBody>
      </p:sp>
      <p:sp>
        <p:nvSpPr>
          <p:cNvPr id="574480" name="Text Box 16"/>
          <p:cNvSpPr txBox="1">
            <a:spLocks noChangeArrowheads="1"/>
          </p:cNvSpPr>
          <p:nvPr/>
        </p:nvSpPr>
        <p:spPr bwMode="auto">
          <a:xfrm>
            <a:off x="8229600" y="54864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p>
        </p:txBody>
      </p:sp>
      <p:sp>
        <p:nvSpPr>
          <p:cNvPr id="574481" name="Line 17"/>
          <p:cNvSpPr>
            <a:spLocks noChangeShapeType="1"/>
          </p:cNvSpPr>
          <p:nvPr/>
        </p:nvSpPr>
        <p:spPr bwMode="auto">
          <a:xfrm flipV="1">
            <a:off x="6096000" y="2286000"/>
            <a:ext cx="0" cy="320040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574482" name="AutoShape 18"/>
          <p:cNvSpPr>
            <a:spLocks noChangeArrowheads="1"/>
          </p:cNvSpPr>
          <p:nvPr/>
        </p:nvSpPr>
        <p:spPr bwMode="auto">
          <a:xfrm>
            <a:off x="7696200" y="2895600"/>
            <a:ext cx="152400" cy="838200"/>
          </a:xfrm>
          <a:prstGeom prst="downArrow">
            <a:avLst>
              <a:gd name="adj1" fmla="val 50000"/>
              <a:gd name="adj2" fmla="val 137500"/>
            </a:avLst>
          </a:prstGeom>
          <a:noFill/>
          <a:ln w="9525">
            <a:solidFill>
              <a:schemeClr val="tx1"/>
            </a:solidFill>
            <a:miter lim="800000"/>
            <a:headEnd/>
            <a:tailEnd/>
          </a:ln>
          <a:effectLst/>
        </p:spPr>
        <p:txBody>
          <a:bodyPr vert="eaVert" wrap="none" anchor="ctr">
            <a:prstTxWarp prst="textNoShape">
              <a:avLst/>
            </a:prstTxWarp>
          </a:bodyPr>
          <a:lstStyle/>
          <a:p>
            <a:endParaRPr lang="en-US"/>
          </a:p>
        </p:txBody>
      </p:sp>
      <p:sp>
        <p:nvSpPr>
          <p:cNvPr id="574483" name="AutoShape 19"/>
          <p:cNvSpPr>
            <a:spLocks noChangeArrowheads="1"/>
          </p:cNvSpPr>
          <p:nvPr/>
        </p:nvSpPr>
        <p:spPr bwMode="auto">
          <a:xfrm>
            <a:off x="4953000" y="5562600"/>
            <a:ext cx="228600" cy="457200"/>
          </a:xfrm>
          <a:prstGeom prst="upArrow">
            <a:avLst>
              <a:gd name="adj1" fmla="val 50000"/>
              <a:gd name="adj2" fmla="val 50000"/>
            </a:avLst>
          </a:prstGeom>
          <a:noFill/>
          <a:ln w="9525">
            <a:solidFill>
              <a:schemeClr val="tx1"/>
            </a:solidFill>
            <a:miter lim="800000"/>
            <a:headEnd/>
            <a:tailEnd/>
          </a:ln>
          <a:effectLst/>
        </p:spPr>
        <p:txBody>
          <a:bodyPr vert="eaVert" wrap="none" anchor="ctr">
            <a:prstTxWarp prst="textNoShape">
              <a:avLst/>
            </a:prstTxWarp>
          </a:bodyPr>
          <a:lstStyle/>
          <a:p>
            <a:endParaRPr lang="en-US"/>
          </a:p>
        </p:txBody>
      </p:sp>
      <p:sp>
        <p:nvSpPr>
          <p:cNvPr id="2" name="TextBox 1">
            <a:extLst>
              <a:ext uri="{FF2B5EF4-FFF2-40B4-BE49-F238E27FC236}">
                <a16:creationId xmlns:a16="http://schemas.microsoft.com/office/drawing/2014/main" id="{4947E1E2-69D8-FD40-90CB-85509C8EB7B7}"/>
              </a:ext>
            </a:extLst>
          </p:cNvPr>
          <p:cNvSpPr txBox="1"/>
          <p:nvPr/>
        </p:nvSpPr>
        <p:spPr>
          <a:xfrm>
            <a:off x="4572000" y="1447800"/>
            <a:ext cx="4114800" cy="523220"/>
          </a:xfrm>
          <a:prstGeom prst="rect">
            <a:avLst/>
          </a:prstGeom>
          <a:noFill/>
        </p:spPr>
        <p:txBody>
          <a:bodyPr wrap="square" rtlCol="0">
            <a:spAutoFit/>
          </a:bodyPr>
          <a:lstStyle/>
          <a:p>
            <a:r>
              <a:rPr lang="en-US" sz="2800" dirty="0"/>
              <a:t>Domestic Market in LDC</a:t>
            </a:r>
          </a:p>
        </p:txBody>
      </p:sp>
    </p:spTree>
    <p:extLst>
      <p:ext uri="{BB962C8B-B14F-4D97-AF65-F5344CB8AC3E}">
        <p14:creationId xmlns:p14="http://schemas.microsoft.com/office/powerpoint/2010/main" val="35453735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57446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4467">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57448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574470"/>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74467">
                                            <p:txEl>
                                              <p:pRg st="2" end="2"/>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574473"/>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574477"/>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574482"/>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574472"/>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574479"/>
                                        </p:tgtEl>
                                        <p:attrNameLst>
                                          <p:attrName>style.visibility</p:attrName>
                                        </p:attrNameLst>
                                      </p:cBhvr>
                                      <p:to>
                                        <p:strVal val="visible"/>
                                      </p:to>
                                    </p:set>
                                  </p:childTnLst>
                                </p:cTn>
                              </p:par>
                              <p:par>
                                <p:cTn id="29" presetID="1" presetClass="exit" presetSubtype="0" fill="hold" grpId="1" nodeType="withEffect">
                                  <p:stCondLst>
                                    <p:cond delay="0"/>
                                  </p:stCondLst>
                                  <p:childTnLst>
                                    <p:set>
                                      <p:cBhvr>
                                        <p:cTn id="30" dur="1" fill="hold">
                                          <p:stCondLst>
                                            <p:cond delay="0"/>
                                          </p:stCondLst>
                                        </p:cTn>
                                        <p:tgtEl>
                                          <p:spTgt spid="574482"/>
                                        </p:tgtEl>
                                        <p:attrNameLst>
                                          <p:attrName>style.visibility</p:attrName>
                                        </p:attrNameLst>
                                      </p:cBhvr>
                                      <p:to>
                                        <p:strVal val="hidden"/>
                                      </p:to>
                                    </p:set>
                                  </p:childTnLst>
                                </p:cTn>
                              </p:par>
                              <p:par>
                                <p:cTn id="31" presetID="1" presetClass="entr" presetSubtype="0" fill="hold" grpId="0" nodeType="withEffect">
                                  <p:stCondLst>
                                    <p:cond delay="0"/>
                                  </p:stCondLst>
                                  <p:childTnLst>
                                    <p:set>
                                      <p:cBhvr>
                                        <p:cTn id="32" dur="1" fill="hold">
                                          <p:stCondLst>
                                            <p:cond delay="0"/>
                                          </p:stCondLst>
                                        </p:cTn>
                                        <p:tgtEl>
                                          <p:spTgt spid="57448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4467" grpId="0" uiExpand="1" build="p"/>
      <p:bldP spid="574470" grpId="0"/>
      <p:bldP spid="574472" grpId="0" animBg="1"/>
      <p:bldP spid="574473" grpId="0" animBg="1"/>
      <p:bldP spid="574477" grpId="0"/>
      <p:bldP spid="574479" grpId="0"/>
      <p:bldP spid="574481" grpId="0" animBg="1"/>
      <p:bldP spid="574482" grpId="0" animBg="1"/>
      <p:bldP spid="574482" grpId="1" animBg="1"/>
      <p:bldP spid="574483" grpId="0" animBg="1"/>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 name="Footer Placeholder 4"/>
          <p:cNvSpPr>
            <a:spLocks noGrp="1"/>
          </p:cNvSpPr>
          <p:nvPr>
            <p:ph type="ftr" sz="quarter" idx="11"/>
          </p:nvPr>
        </p:nvSpPr>
        <p:spPr/>
        <p:txBody>
          <a:bodyPr/>
          <a:lstStyle/>
          <a:p>
            <a:r>
              <a:rPr lang="en-US"/>
              <a:t>Econ 340, Deardorff, Lecture 19: Development Trade</a:t>
            </a:r>
          </a:p>
        </p:txBody>
      </p:sp>
      <p:sp>
        <p:nvSpPr>
          <p:cNvPr id="25" name="Slide Number Placeholder 5"/>
          <p:cNvSpPr>
            <a:spLocks noGrp="1"/>
          </p:cNvSpPr>
          <p:nvPr>
            <p:ph type="sldNum" sz="quarter" idx="12"/>
          </p:nvPr>
        </p:nvSpPr>
        <p:spPr/>
        <p:txBody>
          <a:bodyPr/>
          <a:lstStyle/>
          <a:p>
            <a:fld id="{8ECA0342-1039-1643-AF33-491E78727BD2}" type="slidenum">
              <a:rPr lang="en-US"/>
              <a:pPr/>
              <a:t>39</a:t>
            </a:fld>
            <a:endParaRPr lang="en-US"/>
          </a:p>
        </p:txBody>
      </p:sp>
      <p:sp>
        <p:nvSpPr>
          <p:cNvPr id="575490" name="Rectangle 2"/>
          <p:cNvSpPr>
            <a:spLocks noGrp="1" noChangeArrowheads="1"/>
          </p:cNvSpPr>
          <p:nvPr>
            <p:ph type="title"/>
          </p:nvPr>
        </p:nvSpPr>
        <p:spPr/>
        <p:txBody>
          <a:bodyPr/>
          <a:lstStyle/>
          <a:p>
            <a:r>
              <a:rPr lang="en-US"/>
              <a:t>Infant Industry Argument</a:t>
            </a:r>
          </a:p>
        </p:txBody>
      </p:sp>
      <p:sp>
        <p:nvSpPr>
          <p:cNvPr id="575491" name="Rectangle 3"/>
          <p:cNvSpPr>
            <a:spLocks noGrp="1" noChangeArrowheads="1"/>
          </p:cNvSpPr>
          <p:nvPr>
            <p:ph type="body" idx="1"/>
          </p:nvPr>
        </p:nvSpPr>
        <p:spPr>
          <a:xfrm>
            <a:off x="457200" y="1600200"/>
            <a:ext cx="3733800" cy="3810000"/>
          </a:xfrm>
        </p:spPr>
        <p:txBody>
          <a:bodyPr/>
          <a:lstStyle/>
          <a:p>
            <a:pPr>
              <a:lnSpc>
                <a:spcPct val="90000"/>
              </a:lnSpc>
            </a:pPr>
            <a:r>
              <a:rPr lang="en-US" dirty="0"/>
              <a:t>Example</a:t>
            </a:r>
          </a:p>
          <a:p>
            <a:pPr lvl="1">
              <a:lnSpc>
                <a:spcPct val="90000"/>
              </a:lnSpc>
            </a:pPr>
            <a:r>
              <a:rPr lang="en-US" dirty="0"/>
              <a:t>By raising price to P</a:t>
            </a:r>
            <a:r>
              <a:rPr lang="en-US" baseline="-25000" dirty="0"/>
              <a:t>1</a:t>
            </a:r>
            <a:r>
              <a:rPr lang="en-US" dirty="0"/>
              <a:t> using a tariff t for only 3 years</a:t>
            </a:r>
          </a:p>
          <a:p>
            <a:pPr lvl="1">
              <a:lnSpc>
                <a:spcPct val="90000"/>
              </a:lnSpc>
            </a:pPr>
            <a:r>
              <a:rPr lang="en-US" dirty="0"/>
              <a:t>Output is Q</a:t>
            </a:r>
            <a:r>
              <a:rPr lang="en-US" baseline="-25000" dirty="0"/>
              <a:t>0</a:t>
            </a:r>
            <a:r>
              <a:rPr lang="en-US" dirty="0"/>
              <a:t> for 3 years </a:t>
            </a:r>
          </a:p>
          <a:p>
            <a:pPr lvl="1">
              <a:lnSpc>
                <a:spcPct val="90000"/>
              </a:lnSpc>
            </a:pPr>
            <a:r>
              <a:rPr lang="en-US" dirty="0"/>
              <a:t>and then, because S shifts down, output is Q</a:t>
            </a:r>
            <a:r>
              <a:rPr lang="en-US" baseline="-25000" dirty="0"/>
              <a:t>1</a:t>
            </a:r>
            <a:r>
              <a:rPr lang="en-US" dirty="0"/>
              <a:t> for 30 years</a:t>
            </a:r>
          </a:p>
        </p:txBody>
      </p:sp>
      <p:sp>
        <p:nvSpPr>
          <p:cNvPr id="575492" name="Line 4"/>
          <p:cNvSpPr>
            <a:spLocks noChangeShapeType="1"/>
          </p:cNvSpPr>
          <p:nvPr/>
        </p:nvSpPr>
        <p:spPr bwMode="auto">
          <a:xfrm>
            <a:off x="5105400" y="2209800"/>
            <a:ext cx="0" cy="3276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5493" name="Line 5"/>
          <p:cNvSpPr>
            <a:spLocks noChangeShapeType="1"/>
          </p:cNvSpPr>
          <p:nvPr/>
        </p:nvSpPr>
        <p:spPr bwMode="auto">
          <a:xfrm flipH="1">
            <a:off x="5105400" y="5486400"/>
            <a:ext cx="33528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5494" name="Text Box 6"/>
          <p:cNvSpPr txBox="1">
            <a:spLocks noChangeArrowheads="1"/>
          </p:cNvSpPr>
          <p:nvPr/>
        </p:nvSpPr>
        <p:spPr bwMode="auto">
          <a:xfrm>
            <a:off x="5867400" y="5486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t>0</a:t>
            </a:r>
            <a:endParaRPr lang="en-US" sz="2400"/>
          </a:p>
        </p:txBody>
      </p:sp>
      <p:sp>
        <p:nvSpPr>
          <p:cNvPr id="575495" name="Text Box 7"/>
          <p:cNvSpPr txBox="1">
            <a:spLocks noChangeArrowheads="1"/>
          </p:cNvSpPr>
          <p:nvPr/>
        </p:nvSpPr>
        <p:spPr bwMode="auto">
          <a:xfrm>
            <a:off x="4648200" y="2057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p>
        </p:txBody>
      </p:sp>
      <p:sp>
        <p:nvSpPr>
          <p:cNvPr id="575496" name="Line 8"/>
          <p:cNvSpPr>
            <a:spLocks noChangeShapeType="1"/>
          </p:cNvSpPr>
          <p:nvPr/>
        </p:nvSpPr>
        <p:spPr bwMode="auto">
          <a:xfrm flipH="1">
            <a:off x="5105400" y="4495800"/>
            <a:ext cx="32004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5497" name="Line 9"/>
          <p:cNvSpPr>
            <a:spLocks noChangeShapeType="1"/>
          </p:cNvSpPr>
          <p:nvPr/>
        </p:nvSpPr>
        <p:spPr bwMode="auto">
          <a:xfrm flipH="1">
            <a:off x="5105400" y="3657600"/>
            <a:ext cx="2971800" cy="15240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5498" name="Line 10"/>
          <p:cNvSpPr>
            <a:spLocks noChangeShapeType="1"/>
          </p:cNvSpPr>
          <p:nvPr/>
        </p:nvSpPr>
        <p:spPr bwMode="auto">
          <a:xfrm flipH="1">
            <a:off x="5105400" y="2590800"/>
            <a:ext cx="2971800" cy="15240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5499" name="Line 11"/>
          <p:cNvSpPr>
            <a:spLocks noChangeShapeType="1"/>
          </p:cNvSpPr>
          <p:nvPr/>
        </p:nvSpPr>
        <p:spPr bwMode="auto">
          <a:xfrm flipH="1" flipV="1">
            <a:off x="5334000" y="2590800"/>
            <a:ext cx="2971800" cy="22098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5500" name="Text Box 12"/>
          <p:cNvSpPr txBox="1">
            <a:spLocks noChangeArrowheads="1"/>
          </p:cNvSpPr>
          <p:nvPr/>
        </p:nvSpPr>
        <p:spPr bwMode="auto">
          <a:xfrm>
            <a:off x="8077200" y="48006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D</a:t>
            </a:r>
          </a:p>
        </p:txBody>
      </p:sp>
      <p:sp>
        <p:nvSpPr>
          <p:cNvPr id="575501" name="Text Box 13"/>
          <p:cNvSpPr txBox="1">
            <a:spLocks noChangeArrowheads="1"/>
          </p:cNvSpPr>
          <p:nvPr/>
        </p:nvSpPr>
        <p:spPr bwMode="auto">
          <a:xfrm>
            <a:off x="8001000" y="3429000"/>
            <a:ext cx="533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30000"/>
              <a:t>1</a:t>
            </a:r>
            <a:endParaRPr lang="en-US" sz="2400"/>
          </a:p>
        </p:txBody>
      </p:sp>
      <p:sp>
        <p:nvSpPr>
          <p:cNvPr id="575502" name="Text Box 14"/>
          <p:cNvSpPr txBox="1">
            <a:spLocks noChangeArrowheads="1"/>
          </p:cNvSpPr>
          <p:nvPr/>
        </p:nvSpPr>
        <p:spPr bwMode="auto">
          <a:xfrm>
            <a:off x="8001000" y="2362200"/>
            <a:ext cx="533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30000"/>
              <a:t>0</a:t>
            </a:r>
            <a:endParaRPr lang="en-US" sz="2400"/>
          </a:p>
        </p:txBody>
      </p:sp>
      <p:sp>
        <p:nvSpPr>
          <p:cNvPr id="575503" name="Text Box 15"/>
          <p:cNvSpPr txBox="1">
            <a:spLocks noChangeArrowheads="1"/>
          </p:cNvSpPr>
          <p:nvPr/>
        </p:nvSpPr>
        <p:spPr bwMode="auto">
          <a:xfrm>
            <a:off x="4572000" y="42672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r>
              <a:rPr lang="en-US" sz="2400" baseline="-25000"/>
              <a:t>W</a:t>
            </a:r>
            <a:endParaRPr lang="en-US" sz="2400"/>
          </a:p>
        </p:txBody>
      </p:sp>
      <p:sp>
        <p:nvSpPr>
          <p:cNvPr id="575504" name="Text Box 16"/>
          <p:cNvSpPr txBox="1">
            <a:spLocks noChangeArrowheads="1"/>
          </p:cNvSpPr>
          <p:nvPr/>
        </p:nvSpPr>
        <p:spPr bwMode="auto">
          <a:xfrm>
            <a:off x="8229600" y="54864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p>
        </p:txBody>
      </p:sp>
      <p:sp>
        <p:nvSpPr>
          <p:cNvPr id="575505" name="Line 17"/>
          <p:cNvSpPr>
            <a:spLocks noChangeShapeType="1"/>
          </p:cNvSpPr>
          <p:nvPr/>
        </p:nvSpPr>
        <p:spPr bwMode="auto">
          <a:xfrm flipV="1">
            <a:off x="6096000" y="2286000"/>
            <a:ext cx="0" cy="320040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575506" name="Line 18"/>
          <p:cNvSpPr>
            <a:spLocks noChangeShapeType="1"/>
          </p:cNvSpPr>
          <p:nvPr/>
        </p:nvSpPr>
        <p:spPr bwMode="auto">
          <a:xfrm flipH="1">
            <a:off x="5105400" y="3581400"/>
            <a:ext cx="2667000" cy="0"/>
          </a:xfrm>
          <a:prstGeom prst="line">
            <a:avLst/>
          </a:prstGeom>
          <a:noFill/>
          <a:ln w="28575">
            <a:solidFill>
              <a:srgbClr val="FF3300"/>
            </a:solidFill>
            <a:prstDash val="lgDash"/>
            <a:round/>
            <a:headEnd/>
            <a:tailEnd/>
          </a:ln>
          <a:effectLst/>
        </p:spPr>
        <p:txBody>
          <a:bodyPr>
            <a:prstTxWarp prst="textNoShape">
              <a:avLst/>
            </a:prstTxWarp>
          </a:bodyPr>
          <a:lstStyle/>
          <a:p>
            <a:endParaRPr lang="en-US"/>
          </a:p>
        </p:txBody>
      </p:sp>
      <p:sp>
        <p:nvSpPr>
          <p:cNvPr id="575507" name="Text Box 19"/>
          <p:cNvSpPr txBox="1">
            <a:spLocks noChangeArrowheads="1"/>
          </p:cNvSpPr>
          <p:nvPr/>
        </p:nvSpPr>
        <p:spPr bwMode="auto">
          <a:xfrm>
            <a:off x="4572000" y="33528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r>
              <a:rPr lang="en-US" sz="2400" baseline="-25000"/>
              <a:t>1</a:t>
            </a:r>
            <a:endParaRPr lang="en-US" sz="2400"/>
          </a:p>
        </p:txBody>
      </p:sp>
      <p:sp>
        <p:nvSpPr>
          <p:cNvPr id="575508" name="AutoShape 20"/>
          <p:cNvSpPr>
            <a:spLocks/>
          </p:cNvSpPr>
          <p:nvPr/>
        </p:nvSpPr>
        <p:spPr bwMode="auto">
          <a:xfrm>
            <a:off x="4572000" y="3581400"/>
            <a:ext cx="76200" cy="914400"/>
          </a:xfrm>
          <a:prstGeom prst="leftBrace">
            <a:avLst>
              <a:gd name="adj1" fmla="val 100000"/>
              <a:gd name="adj2" fmla="val 50000"/>
            </a:avLst>
          </a:prstGeom>
          <a:noFill/>
          <a:ln w="28575">
            <a:solidFill>
              <a:schemeClr val="tx1"/>
            </a:solidFill>
            <a:round/>
            <a:headEnd/>
            <a:tailEnd/>
          </a:ln>
          <a:effectLst/>
        </p:spPr>
        <p:txBody>
          <a:bodyPr wrap="none" anchor="ctr">
            <a:prstTxWarp prst="textNoShape">
              <a:avLst/>
            </a:prstTxWarp>
          </a:bodyPr>
          <a:lstStyle/>
          <a:p>
            <a:endParaRPr lang="en-US"/>
          </a:p>
        </p:txBody>
      </p:sp>
      <p:sp>
        <p:nvSpPr>
          <p:cNvPr id="575509" name="Text Box 21"/>
          <p:cNvSpPr txBox="1">
            <a:spLocks noChangeArrowheads="1"/>
          </p:cNvSpPr>
          <p:nvPr/>
        </p:nvSpPr>
        <p:spPr bwMode="auto">
          <a:xfrm>
            <a:off x="4267200" y="38100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t</a:t>
            </a:r>
          </a:p>
        </p:txBody>
      </p:sp>
      <p:sp>
        <p:nvSpPr>
          <p:cNvPr id="575510" name="Line 22"/>
          <p:cNvSpPr>
            <a:spLocks noChangeShapeType="1"/>
          </p:cNvSpPr>
          <p:nvPr/>
        </p:nvSpPr>
        <p:spPr bwMode="auto">
          <a:xfrm flipV="1">
            <a:off x="6400800" y="4495800"/>
            <a:ext cx="0" cy="99060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575511" name="Text Box 23"/>
          <p:cNvSpPr txBox="1">
            <a:spLocks noChangeArrowheads="1"/>
          </p:cNvSpPr>
          <p:nvPr/>
        </p:nvSpPr>
        <p:spPr bwMode="auto">
          <a:xfrm>
            <a:off x="6248400" y="5486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t>1</a:t>
            </a:r>
            <a:endParaRPr lang="en-US" sz="2400"/>
          </a:p>
        </p:txBody>
      </p:sp>
      <p:sp>
        <p:nvSpPr>
          <p:cNvPr id="26" name="TextBox 25">
            <a:extLst>
              <a:ext uri="{FF2B5EF4-FFF2-40B4-BE49-F238E27FC236}">
                <a16:creationId xmlns:a16="http://schemas.microsoft.com/office/drawing/2014/main" id="{D00F5441-DD48-EA4A-A15B-6D793AC6088E}"/>
              </a:ext>
            </a:extLst>
          </p:cNvPr>
          <p:cNvSpPr txBox="1"/>
          <p:nvPr/>
        </p:nvSpPr>
        <p:spPr>
          <a:xfrm>
            <a:off x="4572000" y="1447800"/>
            <a:ext cx="4114800" cy="523220"/>
          </a:xfrm>
          <a:prstGeom prst="rect">
            <a:avLst/>
          </a:prstGeom>
          <a:noFill/>
        </p:spPr>
        <p:txBody>
          <a:bodyPr wrap="square" rtlCol="0">
            <a:spAutoFit/>
          </a:bodyPr>
          <a:lstStyle/>
          <a:p>
            <a:r>
              <a:rPr lang="en-US" sz="2800" dirty="0"/>
              <a:t>Domestic Market in LDC</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57549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5491">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575509"/>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575508"/>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575507"/>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575506"/>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75491">
                                            <p:txEl>
                                              <p:pRg st="2" end="2"/>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75491">
                                            <p:txEl>
                                              <p:pRg st="3" end="3"/>
                                            </p:txEl>
                                          </p:spTgt>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575510"/>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5755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5491" grpId="0" uiExpand="1" build="p"/>
      <p:bldP spid="575506" grpId="0" animBg="1"/>
      <p:bldP spid="575507" grpId="0"/>
      <p:bldP spid="575508" grpId="0" animBg="1"/>
      <p:bldP spid="575509" grpId="0"/>
      <p:bldP spid="575510" grpId="0" animBg="1"/>
      <p:bldP spid="575511" grpId="0"/>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 name="Footer Placeholder 4"/>
          <p:cNvSpPr>
            <a:spLocks noGrp="1"/>
          </p:cNvSpPr>
          <p:nvPr>
            <p:ph type="ftr" sz="quarter" idx="11"/>
          </p:nvPr>
        </p:nvSpPr>
        <p:spPr/>
        <p:txBody>
          <a:bodyPr/>
          <a:lstStyle/>
          <a:p>
            <a:r>
              <a:rPr lang="en-US"/>
              <a:t>Econ 340, Deardorff, Lecture 19: Development Trade</a:t>
            </a:r>
          </a:p>
        </p:txBody>
      </p:sp>
      <p:sp>
        <p:nvSpPr>
          <p:cNvPr id="32" name="Slide Number Placeholder 5"/>
          <p:cNvSpPr>
            <a:spLocks noGrp="1"/>
          </p:cNvSpPr>
          <p:nvPr>
            <p:ph type="sldNum" sz="quarter" idx="12"/>
          </p:nvPr>
        </p:nvSpPr>
        <p:spPr/>
        <p:txBody>
          <a:bodyPr/>
          <a:lstStyle/>
          <a:p>
            <a:fld id="{6711C55C-6E01-554A-83D0-CBE4A14C309F}" type="slidenum">
              <a:rPr lang="en-US"/>
              <a:pPr/>
              <a:t>40</a:t>
            </a:fld>
            <a:endParaRPr lang="en-US"/>
          </a:p>
        </p:txBody>
      </p:sp>
      <p:sp>
        <p:nvSpPr>
          <p:cNvPr id="576514" name="Rectangle 2"/>
          <p:cNvSpPr>
            <a:spLocks noGrp="1" noChangeArrowheads="1"/>
          </p:cNvSpPr>
          <p:nvPr>
            <p:ph type="title"/>
          </p:nvPr>
        </p:nvSpPr>
        <p:spPr/>
        <p:txBody>
          <a:bodyPr/>
          <a:lstStyle/>
          <a:p>
            <a:r>
              <a:rPr lang="en-US"/>
              <a:t>Infant Industry Argument</a:t>
            </a:r>
          </a:p>
        </p:txBody>
      </p:sp>
      <p:sp>
        <p:nvSpPr>
          <p:cNvPr id="576515" name="Rectangle 3"/>
          <p:cNvSpPr>
            <a:spLocks noGrp="1" noChangeArrowheads="1"/>
          </p:cNvSpPr>
          <p:nvPr>
            <p:ph type="body" idx="1"/>
          </p:nvPr>
        </p:nvSpPr>
        <p:spPr>
          <a:xfrm>
            <a:off x="457200" y="1600200"/>
            <a:ext cx="3733800" cy="4525963"/>
          </a:xfrm>
        </p:spPr>
        <p:txBody>
          <a:bodyPr/>
          <a:lstStyle/>
          <a:p>
            <a:pPr>
              <a:lnSpc>
                <a:spcPct val="90000"/>
              </a:lnSpc>
            </a:pPr>
            <a:r>
              <a:rPr lang="en-US" dirty="0"/>
              <a:t>Example</a:t>
            </a:r>
          </a:p>
          <a:p>
            <a:pPr lvl="1">
              <a:lnSpc>
                <a:spcPct val="90000"/>
              </a:lnSpc>
            </a:pPr>
            <a:r>
              <a:rPr lang="en-US" dirty="0"/>
              <a:t>Cost:  Usual </a:t>
            </a:r>
            <a:r>
              <a:rPr lang="en-US" dirty="0">
                <a:solidFill>
                  <a:srgbClr val="FF3300"/>
                </a:solidFill>
              </a:rPr>
              <a:t>Dead Weight Loss</a:t>
            </a:r>
            <a:r>
              <a:rPr lang="en-US" dirty="0"/>
              <a:t> from tariff for 3 years</a:t>
            </a:r>
          </a:p>
          <a:p>
            <a:pPr lvl="1">
              <a:lnSpc>
                <a:spcPct val="90000"/>
              </a:lnSpc>
            </a:pPr>
            <a:r>
              <a:rPr lang="en-US" dirty="0"/>
              <a:t>Benefit:  </a:t>
            </a:r>
            <a:r>
              <a:rPr lang="en-US" dirty="0">
                <a:solidFill>
                  <a:srgbClr val="00FF00"/>
                </a:solidFill>
              </a:rPr>
              <a:t>Producer surplus</a:t>
            </a:r>
            <a:r>
              <a:rPr lang="en-US" dirty="0"/>
              <a:t> for 30 years</a:t>
            </a:r>
          </a:p>
          <a:p>
            <a:pPr lvl="1">
              <a:lnSpc>
                <a:spcPct val="90000"/>
              </a:lnSpc>
            </a:pPr>
            <a:r>
              <a:rPr lang="en-US" dirty="0"/>
              <a:t>Combination of these </a:t>
            </a:r>
            <a:r>
              <a:rPr lang="en-US" u="sng" dirty="0"/>
              <a:t>may</a:t>
            </a:r>
            <a:r>
              <a:rPr lang="en-US" dirty="0"/>
              <a:t> be positive</a:t>
            </a:r>
          </a:p>
        </p:txBody>
      </p:sp>
      <p:sp>
        <p:nvSpPr>
          <p:cNvPr id="576540" name="Freeform 28"/>
          <p:cNvSpPr>
            <a:spLocks/>
          </p:cNvSpPr>
          <p:nvPr/>
        </p:nvSpPr>
        <p:spPr bwMode="auto">
          <a:xfrm>
            <a:off x="3429000" y="2197100"/>
            <a:ext cx="4025900" cy="1841500"/>
          </a:xfrm>
          <a:custGeom>
            <a:avLst/>
            <a:gdLst/>
            <a:ahLst/>
            <a:cxnLst>
              <a:cxn ang="0">
                <a:pos x="0" y="344"/>
              </a:cxn>
              <a:cxn ang="0">
                <a:pos x="624" y="392"/>
              </a:cxn>
              <a:cxn ang="0">
                <a:pos x="2256" y="104"/>
              </a:cxn>
              <a:cxn ang="0">
                <a:pos x="2304" y="1016"/>
              </a:cxn>
            </a:cxnLst>
            <a:rect l="0" t="0" r="r" b="b"/>
            <a:pathLst>
              <a:path w="2536" h="1016">
                <a:moveTo>
                  <a:pt x="0" y="344"/>
                </a:moveTo>
                <a:cubicBezTo>
                  <a:pt x="124" y="388"/>
                  <a:pt x="248" y="432"/>
                  <a:pt x="624" y="392"/>
                </a:cubicBezTo>
                <a:cubicBezTo>
                  <a:pt x="1000" y="352"/>
                  <a:pt x="1976" y="0"/>
                  <a:pt x="2256" y="104"/>
                </a:cubicBezTo>
                <a:cubicBezTo>
                  <a:pt x="2536" y="208"/>
                  <a:pt x="2296" y="864"/>
                  <a:pt x="2304" y="1016"/>
                </a:cubicBezTo>
              </a:path>
            </a:pathLst>
          </a:custGeom>
          <a:noFill/>
          <a:ln w="9525">
            <a:solidFill>
              <a:srgbClr val="FF3300"/>
            </a:solidFill>
            <a:round/>
            <a:headEnd type="none" w="med" len="med"/>
            <a:tailEnd type="arrow" w="lg" len="lg"/>
          </a:ln>
          <a:effectLst/>
        </p:spPr>
        <p:txBody>
          <a:bodyPr>
            <a:prstTxWarp prst="textNoShape">
              <a:avLst/>
            </a:prstTxWarp>
          </a:bodyPr>
          <a:lstStyle/>
          <a:p>
            <a:endParaRPr lang="en-US"/>
          </a:p>
        </p:txBody>
      </p:sp>
      <p:sp>
        <p:nvSpPr>
          <p:cNvPr id="576541" name="Freeform 29"/>
          <p:cNvSpPr>
            <a:spLocks/>
          </p:cNvSpPr>
          <p:nvPr/>
        </p:nvSpPr>
        <p:spPr bwMode="auto">
          <a:xfrm>
            <a:off x="3429000" y="2209800"/>
            <a:ext cx="2514600" cy="1841500"/>
          </a:xfrm>
          <a:custGeom>
            <a:avLst/>
            <a:gdLst/>
            <a:ahLst/>
            <a:cxnLst>
              <a:cxn ang="0">
                <a:pos x="0" y="344"/>
              </a:cxn>
              <a:cxn ang="0">
                <a:pos x="624" y="392"/>
              </a:cxn>
              <a:cxn ang="0">
                <a:pos x="2256" y="104"/>
              </a:cxn>
              <a:cxn ang="0">
                <a:pos x="2304" y="1016"/>
              </a:cxn>
            </a:cxnLst>
            <a:rect l="0" t="0" r="r" b="b"/>
            <a:pathLst>
              <a:path w="2536" h="1016">
                <a:moveTo>
                  <a:pt x="0" y="344"/>
                </a:moveTo>
                <a:cubicBezTo>
                  <a:pt x="124" y="388"/>
                  <a:pt x="248" y="432"/>
                  <a:pt x="624" y="392"/>
                </a:cubicBezTo>
                <a:cubicBezTo>
                  <a:pt x="1000" y="352"/>
                  <a:pt x="1976" y="0"/>
                  <a:pt x="2256" y="104"/>
                </a:cubicBezTo>
                <a:cubicBezTo>
                  <a:pt x="2536" y="208"/>
                  <a:pt x="2296" y="864"/>
                  <a:pt x="2304" y="1016"/>
                </a:cubicBezTo>
              </a:path>
            </a:pathLst>
          </a:custGeom>
          <a:noFill/>
          <a:ln w="9525">
            <a:solidFill>
              <a:srgbClr val="FF3300"/>
            </a:solidFill>
            <a:round/>
            <a:headEnd type="none" w="med" len="med"/>
            <a:tailEnd type="arrow" w="lg" len="lg"/>
          </a:ln>
          <a:effectLst/>
        </p:spPr>
        <p:txBody>
          <a:bodyPr>
            <a:prstTxWarp prst="textNoShape">
              <a:avLst/>
            </a:prstTxWarp>
          </a:bodyPr>
          <a:lstStyle/>
          <a:p>
            <a:endParaRPr lang="en-US"/>
          </a:p>
        </p:txBody>
      </p:sp>
      <p:grpSp>
        <p:nvGrpSpPr>
          <p:cNvPr id="2" name="Group 1">
            <a:extLst>
              <a:ext uri="{FF2B5EF4-FFF2-40B4-BE49-F238E27FC236}">
                <a16:creationId xmlns:a16="http://schemas.microsoft.com/office/drawing/2014/main" id="{EA7BB520-9C54-0E43-9D1A-1F822116C9D9}"/>
              </a:ext>
            </a:extLst>
          </p:cNvPr>
          <p:cNvGrpSpPr/>
          <p:nvPr/>
        </p:nvGrpSpPr>
        <p:grpSpPr>
          <a:xfrm>
            <a:off x="4038600" y="1447800"/>
            <a:ext cx="4648200" cy="4495800"/>
            <a:chOff x="4038600" y="1447800"/>
            <a:chExt cx="4648200" cy="4495800"/>
          </a:xfrm>
        </p:grpSpPr>
        <p:sp>
          <p:nvSpPr>
            <p:cNvPr id="576539" name="AutoShape 27" descr="Wide upward diagonal"/>
            <p:cNvSpPr>
              <a:spLocks noChangeArrowheads="1"/>
            </p:cNvSpPr>
            <p:nvPr/>
          </p:nvSpPr>
          <p:spPr bwMode="auto">
            <a:xfrm flipV="1">
              <a:off x="5105400" y="4495800"/>
              <a:ext cx="1295400" cy="685800"/>
            </a:xfrm>
            <a:prstGeom prst="rtTriangle">
              <a:avLst/>
            </a:prstGeom>
            <a:pattFill prst="wdUpDiag">
              <a:fgClr>
                <a:srgbClr val="99FF99"/>
              </a:fgClr>
              <a:bgClr>
                <a:schemeClr val="bg1"/>
              </a:bgClr>
            </a:pattFill>
            <a:ln w="9525">
              <a:noFill/>
              <a:miter lim="800000"/>
              <a:headEnd/>
              <a:tailEnd/>
            </a:ln>
            <a:effectLst/>
          </p:spPr>
          <p:txBody>
            <a:bodyPr wrap="none" anchor="ctr">
              <a:prstTxWarp prst="textNoShape">
                <a:avLst/>
              </a:prstTxWarp>
            </a:bodyPr>
            <a:lstStyle/>
            <a:p>
              <a:endParaRPr lang="en-US"/>
            </a:p>
          </p:txBody>
        </p:sp>
        <p:sp>
          <p:nvSpPr>
            <p:cNvPr id="576538" name="Rectangle 26" descr="Wide downward diagonal"/>
            <p:cNvSpPr>
              <a:spLocks noChangeArrowheads="1"/>
            </p:cNvSpPr>
            <p:nvPr/>
          </p:nvSpPr>
          <p:spPr bwMode="auto">
            <a:xfrm>
              <a:off x="5105400" y="4114800"/>
              <a:ext cx="990600" cy="381000"/>
            </a:xfrm>
            <a:prstGeom prst="rect">
              <a:avLst/>
            </a:prstGeom>
            <a:pattFill prst="wdDnDiag">
              <a:fgClr>
                <a:srgbClr val="FFCCCC"/>
              </a:fgClr>
              <a:bgClr>
                <a:schemeClr val="bg1"/>
              </a:bgClr>
            </a:pattFill>
            <a:ln w="9525">
              <a:noFill/>
              <a:miter lim="800000"/>
              <a:headEnd/>
              <a:tailEnd/>
            </a:ln>
            <a:effectLst/>
          </p:spPr>
          <p:txBody>
            <a:bodyPr wrap="none" anchor="ctr">
              <a:prstTxWarp prst="textNoShape">
                <a:avLst/>
              </a:prstTxWarp>
            </a:bodyPr>
            <a:lstStyle/>
            <a:p>
              <a:endParaRPr lang="en-US"/>
            </a:p>
          </p:txBody>
        </p:sp>
        <p:sp>
          <p:nvSpPr>
            <p:cNvPr id="576537" name="AutoShape 25" descr="Wide downward diagonal"/>
            <p:cNvSpPr>
              <a:spLocks noChangeArrowheads="1"/>
            </p:cNvSpPr>
            <p:nvPr/>
          </p:nvSpPr>
          <p:spPr bwMode="auto">
            <a:xfrm>
              <a:off x="6681788" y="3581400"/>
              <a:ext cx="1243012" cy="914400"/>
            </a:xfrm>
            <a:prstGeom prst="rtTriangle">
              <a:avLst/>
            </a:prstGeom>
            <a:pattFill prst="wdDnDiag">
              <a:fgClr>
                <a:srgbClr val="FFCCCC"/>
              </a:fgClr>
              <a:bgClr>
                <a:schemeClr val="bg1"/>
              </a:bgClr>
            </a:pattFill>
            <a:ln w="9525">
              <a:noFill/>
              <a:miter lim="800000"/>
              <a:headEnd/>
              <a:tailEnd/>
            </a:ln>
            <a:effectLst/>
          </p:spPr>
          <p:txBody>
            <a:bodyPr wrap="none" anchor="ctr">
              <a:prstTxWarp prst="textNoShape">
                <a:avLst/>
              </a:prstTxWarp>
            </a:bodyPr>
            <a:lstStyle/>
            <a:p>
              <a:endParaRPr lang="en-US"/>
            </a:p>
          </p:txBody>
        </p:sp>
        <p:sp>
          <p:nvSpPr>
            <p:cNvPr id="576536" name="AutoShape 24" descr="Wide downward diagonal"/>
            <p:cNvSpPr>
              <a:spLocks noChangeArrowheads="1"/>
            </p:cNvSpPr>
            <p:nvPr/>
          </p:nvSpPr>
          <p:spPr bwMode="auto">
            <a:xfrm rot="10800000" flipV="1">
              <a:off x="5105400" y="3581400"/>
              <a:ext cx="990600" cy="533400"/>
            </a:xfrm>
            <a:prstGeom prst="rtTriangle">
              <a:avLst/>
            </a:prstGeom>
            <a:pattFill prst="wdDnDiag">
              <a:fgClr>
                <a:srgbClr val="FFCCCC"/>
              </a:fgClr>
              <a:bgClr>
                <a:schemeClr val="bg1"/>
              </a:bgClr>
            </a:pattFill>
            <a:ln w="9525">
              <a:noFill/>
              <a:miter lim="800000"/>
              <a:headEnd/>
              <a:tailEnd/>
            </a:ln>
            <a:effectLst/>
          </p:spPr>
          <p:txBody>
            <a:bodyPr wrap="none" anchor="ctr">
              <a:prstTxWarp prst="textNoShape">
                <a:avLst/>
              </a:prstTxWarp>
            </a:bodyPr>
            <a:lstStyle/>
            <a:p>
              <a:endParaRPr lang="en-US"/>
            </a:p>
          </p:txBody>
        </p:sp>
        <p:sp>
          <p:nvSpPr>
            <p:cNvPr id="576516" name="Line 4"/>
            <p:cNvSpPr>
              <a:spLocks noChangeShapeType="1"/>
            </p:cNvSpPr>
            <p:nvPr/>
          </p:nvSpPr>
          <p:spPr bwMode="auto">
            <a:xfrm>
              <a:off x="5105400" y="2209800"/>
              <a:ext cx="0" cy="3276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6517" name="Line 5"/>
            <p:cNvSpPr>
              <a:spLocks noChangeShapeType="1"/>
            </p:cNvSpPr>
            <p:nvPr/>
          </p:nvSpPr>
          <p:spPr bwMode="auto">
            <a:xfrm flipH="1">
              <a:off x="5105400" y="5486400"/>
              <a:ext cx="33528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6518" name="Text Box 6"/>
            <p:cNvSpPr txBox="1">
              <a:spLocks noChangeArrowheads="1"/>
            </p:cNvSpPr>
            <p:nvPr/>
          </p:nvSpPr>
          <p:spPr bwMode="auto">
            <a:xfrm>
              <a:off x="5867400" y="5486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t>0</a:t>
              </a:r>
              <a:endParaRPr lang="en-US" sz="2400"/>
            </a:p>
          </p:txBody>
        </p:sp>
        <p:sp>
          <p:nvSpPr>
            <p:cNvPr id="576519" name="Text Box 7"/>
            <p:cNvSpPr txBox="1">
              <a:spLocks noChangeArrowheads="1"/>
            </p:cNvSpPr>
            <p:nvPr/>
          </p:nvSpPr>
          <p:spPr bwMode="auto">
            <a:xfrm>
              <a:off x="4648200" y="2057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p>
          </p:txBody>
        </p:sp>
        <p:sp>
          <p:nvSpPr>
            <p:cNvPr id="576520" name="Line 8"/>
            <p:cNvSpPr>
              <a:spLocks noChangeShapeType="1"/>
            </p:cNvSpPr>
            <p:nvPr/>
          </p:nvSpPr>
          <p:spPr bwMode="auto">
            <a:xfrm flipH="1">
              <a:off x="5105400" y="4495800"/>
              <a:ext cx="32004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6521" name="Line 9"/>
            <p:cNvSpPr>
              <a:spLocks noChangeShapeType="1"/>
            </p:cNvSpPr>
            <p:nvPr/>
          </p:nvSpPr>
          <p:spPr bwMode="auto">
            <a:xfrm flipH="1">
              <a:off x="5105400" y="3657600"/>
              <a:ext cx="2971800" cy="15240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6522" name="Line 10"/>
            <p:cNvSpPr>
              <a:spLocks noChangeShapeType="1"/>
            </p:cNvSpPr>
            <p:nvPr/>
          </p:nvSpPr>
          <p:spPr bwMode="auto">
            <a:xfrm flipH="1">
              <a:off x="5105400" y="2590800"/>
              <a:ext cx="2971800" cy="15240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6523" name="Line 11"/>
            <p:cNvSpPr>
              <a:spLocks noChangeShapeType="1"/>
            </p:cNvSpPr>
            <p:nvPr/>
          </p:nvSpPr>
          <p:spPr bwMode="auto">
            <a:xfrm flipH="1" flipV="1">
              <a:off x="5334000" y="2590800"/>
              <a:ext cx="2971800" cy="22098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6524" name="Text Box 12"/>
            <p:cNvSpPr txBox="1">
              <a:spLocks noChangeArrowheads="1"/>
            </p:cNvSpPr>
            <p:nvPr/>
          </p:nvSpPr>
          <p:spPr bwMode="auto">
            <a:xfrm>
              <a:off x="8077200" y="48006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D</a:t>
              </a:r>
            </a:p>
          </p:txBody>
        </p:sp>
        <p:sp>
          <p:nvSpPr>
            <p:cNvPr id="576525" name="Text Box 13"/>
            <p:cNvSpPr txBox="1">
              <a:spLocks noChangeArrowheads="1"/>
            </p:cNvSpPr>
            <p:nvPr/>
          </p:nvSpPr>
          <p:spPr bwMode="auto">
            <a:xfrm>
              <a:off x="8001000" y="3429000"/>
              <a:ext cx="533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30000"/>
                <a:t>1</a:t>
              </a:r>
              <a:endParaRPr lang="en-US" sz="2400"/>
            </a:p>
          </p:txBody>
        </p:sp>
        <p:sp>
          <p:nvSpPr>
            <p:cNvPr id="576526" name="Text Box 14"/>
            <p:cNvSpPr txBox="1">
              <a:spLocks noChangeArrowheads="1"/>
            </p:cNvSpPr>
            <p:nvPr/>
          </p:nvSpPr>
          <p:spPr bwMode="auto">
            <a:xfrm>
              <a:off x="8001000" y="2362200"/>
              <a:ext cx="533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30000"/>
                <a:t>0</a:t>
              </a:r>
              <a:endParaRPr lang="en-US" sz="2400"/>
            </a:p>
          </p:txBody>
        </p:sp>
        <p:sp>
          <p:nvSpPr>
            <p:cNvPr id="576527" name="Text Box 15"/>
            <p:cNvSpPr txBox="1">
              <a:spLocks noChangeArrowheads="1"/>
            </p:cNvSpPr>
            <p:nvPr/>
          </p:nvSpPr>
          <p:spPr bwMode="auto">
            <a:xfrm>
              <a:off x="4572000" y="42672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r>
                <a:rPr lang="en-US" sz="2400" baseline="-25000"/>
                <a:t>W</a:t>
              </a:r>
              <a:endParaRPr lang="en-US" sz="2400"/>
            </a:p>
          </p:txBody>
        </p:sp>
        <p:sp>
          <p:nvSpPr>
            <p:cNvPr id="576528" name="Text Box 16"/>
            <p:cNvSpPr txBox="1">
              <a:spLocks noChangeArrowheads="1"/>
            </p:cNvSpPr>
            <p:nvPr/>
          </p:nvSpPr>
          <p:spPr bwMode="auto">
            <a:xfrm>
              <a:off x="8229600" y="54864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p>
          </p:txBody>
        </p:sp>
        <p:sp>
          <p:nvSpPr>
            <p:cNvPr id="576529" name="Line 17"/>
            <p:cNvSpPr>
              <a:spLocks noChangeShapeType="1"/>
            </p:cNvSpPr>
            <p:nvPr/>
          </p:nvSpPr>
          <p:spPr bwMode="auto">
            <a:xfrm flipV="1">
              <a:off x="6096000" y="2286000"/>
              <a:ext cx="0" cy="320040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576530" name="Line 18"/>
            <p:cNvSpPr>
              <a:spLocks noChangeShapeType="1"/>
            </p:cNvSpPr>
            <p:nvPr/>
          </p:nvSpPr>
          <p:spPr bwMode="auto">
            <a:xfrm flipH="1">
              <a:off x="5105400" y="3609975"/>
              <a:ext cx="2667000" cy="0"/>
            </a:xfrm>
            <a:prstGeom prst="line">
              <a:avLst/>
            </a:prstGeom>
            <a:noFill/>
            <a:ln w="28575">
              <a:solidFill>
                <a:srgbClr val="FF3300"/>
              </a:solidFill>
              <a:prstDash val="lgDash"/>
              <a:round/>
              <a:headEnd/>
              <a:tailEnd/>
            </a:ln>
            <a:effectLst/>
          </p:spPr>
          <p:txBody>
            <a:bodyPr>
              <a:prstTxWarp prst="textNoShape">
                <a:avLst/>
              </a:prstTxWarp>
            </a:bodyPr>
            <a:lstStyle/>
            <a:p>
              <a:endParaRPr lang="en-US"/>
            </a:p>
          </p:txBody>
        </p:sp>
        <p:sp>
          <p:nvSpPr>
            <p:cNvPr id="576531" name="Text Box 19"/>
            <p:cNvSpPr txBox="1">
              <a:spLocks noChangeArrowheads="1"/>
            </p:cNvSpPr>
            <p:nvPr/>
          </p:nvSpPr>
          <p:spPr bwMode="auto">
            <a:xfrm>
              <a:off x="4572000" y="33528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r>
                <a:rPr lang="en-US" sz="2400" baseline="-25000"/>
                <a:t>1</a:t>
              </a:r>
              <a:endParaRPr lang="en-US" sz="2400"/>
            </a:p>
          </p:txBody>
        </p:sp>
        <p:sp>
          <p:nvSpPr>
            <p:cNvPr id="576532" name="AutoShape 20"/>
            <p:cNvSpPr>
              <a:spLocks/>
            </p:cNvSpPr>
            <p:nvPr/>
          </p:nvSpPr>
          <p:spPr bwMode="auto">
            <a:xfrm>
              <a:off x="4572000" y="3581400"/>
              <a:ext cx="76200" cy="914400"/>
            </a:xfrm>
            <a:prstGeom prst="leftBrace">
              <a:avLst>
                <a:gd name="adj1" fmla="val 100000"/>
                <a:gd name="adj2" fmla="val 50000"/>
              </a:avLst>
            </a:prstGeom>
            <a:noFill/>
            <a:ln w="28575">
              <a:solidFill>
                <a:schemeClr val="tx1"/>
              </a:solidFill>
              <a:round/>
              <a:headEnd/>
              <a:tailEnd/>
            </a:ln>
            <a:effectLst/>
          </p:spPr>
          <p:txBody>
            <a:bodyPr wrap="none" anchor="ctr">
              <a:prstTxWarp prst="textNoShape">
                <a:avLst/>
              </a:prstTxWarp>
            </a:bodyPr>
            <a:lstStyle/>
            <a:p>
              <a:endParaRPr lang="en-US"/>
            </a:p>
          </p:txBody>
        </p:sp>
        <p:sp>
          <p:nvSpPr>
            <p:cNvPr id="576533" name="Text Box 21"/>
            <p:cNvSpPr txBox="1">
              <a:spLocks noChangeArrowheads="1"/>
            </p:cNvSpPr>
            <p:nvPr/>
          </p:nvSpPr>
          <p:spPr bwMode="auto">
            <a:xfrm>
              <a:off x="4267200" y="38100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t</a:t>
              </a:r>
            </a:p>
          </p:txBody>
        </p:sp>
        <p:sp>
          <p:nvSpPr>
            <p:cNvPr id="576534" name="Line 22"/>
            <p:cNvSpPr>
              <a:spLocks noChangeShapeType="1"/>
            </p:cNvSpPr>
            <p:nvPr/>
          </p:nvSpPr>
          <p:spPr bwMode="auto">
            <a:xfrm flipV="1">
              <a:off x="6400800" y="4495800"/>
              <a:ext cx="0" cy="99060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576535" name="Text Box 23"/>
            <p:cNvSpPr txBox="1">
              <a:spLocks noChangeArrowheads="1"/>
            </p:cNvSpPr>
            <p:nvPr/>
          </p:nvSpPr>
          <p:spPr bwMode="auto">
            <a:xfrm>
              <a:off x="6248400" y="5486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t>1</a:t>
              </a:r>
              <a:endParaRPr lang="en-US" sz="2400"/>
            </a:p>
          </p:txBody>
        </p:sp>
        <p:sp>
          <p:nvSpPr>
            <p:cNvPr id="576542" name="Freeform 30"/>
            <p:cNvSpPr>
              <a:spLocks/>
            </p:cNvSpPr>
            <p:nvPr/>
          </p:nvSpPr>
          <p:spPr bwMode="auto">
            <a:xfrm>
              <a:off x="4038600" y="4419600"/>
              <a:ext cx="1295400" cy="800100"/>
            </a:xfrm>
            <a:custGeom>
              <a:avLst/>
              <a:gdLst/>
              <a:ahLst/>
              <a:cxnLst>
                <a:cxn ang="0">
                  <a:pos x="0" y="0"/>
                </a:cxn>
                <a:cxn ang="0">
                  <a:pos x="192" y="144"/>
                </a:cxn>
                <a:cxn ang="0">
                  <a:pos x="288" y="480"/>
                </a:cxn>
                <a:cxn ang="0">
                  <a:pos x="816" y="288"/>
                </a:cxn>
              </a:cxnLst>
              <a:rect l="0" t="0" r="r" b="b"/>
              <a:pathLst>
                <a:path w="816" h="504">
                  <a:moveTo>
                    <a:pt x="0" y="0"/>
                  </a:moveTo>
                  <a:cubicBezTo>
                    <a:pt x="72" y="32"/>
                    <a:pt x="144" y="64"/>
                    <a:pt x="192" y="144"/>
                  </a:cubicBezTo>
                  <a:cubicBezTo>
                    <a:pt x="240" y="224"/>
                    <a:pt x="184" y="456"/>
                    <a:pt x="288" y="480"/>
                  </a:cubicBezTo>
                  <a:cubicBezTo>
                    <a:pt x="392" y="504"/>
                    <a:pt x="728" y="320"/>
                    <a:pt x="816" y="288"/>
                  </a:cubicBezTo>
                </a:path>
              </a:pathLst>
            </a:custGeom>
            <a:noFill/>
            <a:ln w="9525">
              <a:solidFill>
                <a:srgbClr val="00FF00"/>
              </a:solidFill>
              <a:round/>
              <a:headEnd type="none" w="med" len="med"/>
              <a:tailEnd type="arrow" w="lg" len="lg"/>
            </a:ln>
            <a:effectLst/>
          </p:spPr>
          <p:txBody>
            <a:bodyPr>
              <a:prstTxWarp prst="textNoShape">
                <a:avLst/>
              </a:prstTxWarp>
            </a:bodyPr>
            <a:lstStyle/>
            <a:p>
              <a:endParaRPr lang="en-US"/>
            </a:p>
          </p:txBody>
        </p:sp>
        <p:sp>
          <p:nvSpPr>
            <p:cNvPr id="33" name="TextBox 32">
              <a:extLst>
                <a:ext uri="{FF2B5EF4-FFF2-40B4-BE49-F238E27FC236}">
                  <a16:creationId xmlns:a16="http://schemas.microsoft.com/office/drawing/2014/main" id="{21820AA5-9FAD-FC49-A0DD-7F047477611D}"/>
                </a:ext>
              </a:extLst>
            </p:cNvPr>
            <p:cNvSpPr txBox="1"/>
            <p:nvPr/>
          </p:nvSpPr>
          <p:spPr>
            <a:xfrm>
              <a:off x="4572000" y="1447800"/>
              <a:ext cx="4114800" cy="523220"/>
            </a:xfrm>
            <a:prstGeom prst="rect">
              <a:avLst/>
            </a:prstGeom>
            <a:noFill/>
          </p:spPr>
          <p:txBody>
            <a:bodyPr wrap="square" rtlCol="0">
              <a:spAutoFit/>
            </a:bodyPr>
            <a:lstStyle/>
            <a:p>
              <a:r>
                <a:rPr lang="en-US" sz="2800" dirty="0"/>
                <a:t>Domestic Market in LDC</a:t>
              </a: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57651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6515">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57654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576540"/>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76515">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76515">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6515" grpId="0" uiExpand="1" build="p"/>
      <p:bldP spid="576540" grpId="0" animBg="1"/>
      <p:bldP spid="576541" grpId="0" animBg="1"/>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 name="Footer Placeholder 4"/>
          <p:cNvSpPr>
            <a:spLocks noGrp="1"/>
          </p:cNvSpPr>
          <p:nvPr>
            <p:ph type="ftr" sz="quarter" idx="11"/>
          </p:nvPr>
        </p:nvSpPr>
        <p:spPr/>
        <p:txBody>
          <a:bodyPr/>
          <a:lstStyle/>
          <a:p>
            <a:r>
              <a:rPr lang="en-US"/>
              <a:t>Econ 340, Deardorff, Lecture 19: Development Trade</a:t>
            </a:r>
          </a:p>
        </p:txBody>
      </p:sp>
      <p:sp>
        <p:nvSpPr>
          <p:cNvPr id="28" name="Slide Number Placeholder 5"/>
          <p:cNvSpPr>
            <a:spLocks noGrp="1"/>
          </p:cNvSpPr>
          <p:nvPr>
            <p:ph type="sldNum" sz="quarter" idx="12"/>
          </p:nvPr>
        </p:nvSpPr>
        <p:spPr/>
        <p:txBody>
          <a:bodyPr/>
          <a:lstStyle/>
          <a:p>
            <a:fld id="{2A49121C-19C9-A34D-A7BB-BE2654C050CC}" type="slidenum">
              <a:rPr lang="en-US"/>
              <a:pPr/>
              <a:t>41</a:t>
            </a:fld>
            <a:endParaRPr lang="en-US"/>
          </a:p>
        </p:txBody>
      </p:sp>
      <p:sp>
        <p:nvSpPr>
          <p:cNvPr id="577538" name="AutoShape 2" descr="Wide upward diagonal"/>
          <p:cNvSpPr>
            <a:spLocks noChangeArrowheads="1"/>
          </p:cNvSpPr>
          <p:nvPr/>
        </p:nvSpPr>
        <p:spPr bwMode="auto">
          <a:xfrm flipV="1">
            <a:off x="5105400" y="4495800"/>
            <a:ext cx="1295400" cy="685800"/>
          </a:xfrm>
          <a:prstGeom prst="rtTriangle">
            <a:avLst/>
          </a:prstGeom>
          <a:pattFill prst="wdUpDiag">
            <a:fgClr>
              <a:srgbClr val="99FF99"/>
            </a:fgClr>
            <a:bgClr>
              <a:schemeClr val="bg1"/>
            </a:bgClr>
          </a:pattFill>
          <a:ln w="9525">
            <a:noFill/>
            <a:miter lim="800000"/>
            <a:headEnd/>
            <a:tailEnd/>
          </a:ln>
          <a:effectLst/>
        </p:spPr>
        <p:txBody>
          <a:bodyPr wrap="none" anchor="ctr">
            <a:prstTxWarp prst="textNoShape">
              <a:avLst/>
            </a:prstTxWarp>
          </a:bodyPr>
          <a:lstStyle/>
          <a:p>
            <a:endParaRPr lang="en-US"/>
          </a:p>
        </p:txBody>
      </p:sp>
      <p:sp>
        <p:nvSpPr>
          <p:cNvPr id="577539" name="Rectangle 3" descr="Wide downward diagonal"/>
          <p:cNvSpPr>
            <a:spLocks noChangeArrowheads="1"/>
          </p:cNvSpPr>
          <p:nvPr/>
        </p:nvSpPr>
        <p:spPr bwMode="auto">
          <a:xfrm>
            <a:off x="5105400" y="4114800"/>
            <a:ext cx="990600" cy="381000"/>
          </a:xfrm>
          <a:prstGeom prst="rect">
            <a:avLst/>
          </a:prstGeom>
          <a:pattFill prst="wdDnDiag">
            <a:fgClr>
              <a:srgbClr val="FFCCCC"/>
            </a:fgClr>
            <a:bgClr>
              <a:schemeClr val="bg1"/>
            </a:bgClr>
          </a:pattFill>
          <a:ln w="9525">
            <a:noFill/>
            <a:miter lim="800000"/>
            <a:headEnd/>
            <a:tailEnd/>
          </a:ln>
          <a:effectLst/>
        </p:spPr>
        <p:txBody>
          <a:bodyPr wrap="none" anchor="ctr">
            <a:prstTxWarp prst="textNoShape">
              <a:avLst/>
            </a:prstTxWarp>
          </a:bodyPr>
          <a:lstStyle/>
          <a:p>
            <a:endParaRPr lang="en-US"/>
          </a:p>
        </p:txBody>
      </p:sp>
      <p:sp>
        <p:nvSpPr>
          <p:cNvPr id="577541" name="AutoShape 5" descr="Wide downward diagonal"/>
          <p:cNvSpPr>
            <a:spLocks noChangeArrowheads="1"/>
          </p:cNvSpPr>
          <p:nvPr/>
        </p:nvSpPr>
        <p:spPr bwMode="auto">
          <a:xfrm rot="10800000" flipV="1">
            <a:off x="5105400" y="3581400"/>
            <a:ext cx="990600" cy="533400"/>
          </a:xfrm>
          <a:prstGeom prst="rtTriangle">
            <a:avLst/>
          </a:prstGeom>
          <a:pattFill prst="wdDnDiag">
            <a:fgClr>
              <a:srgbClr val="FFCCCC"/>
            </a:fgClr>
            <a:bgClr>
              <a:schemeClr val="bg1"/>
            </a:bgClr>
          </a:pattFill>
          <a:ln w="9525">
            <a:noFill/>
            <a:miter lim="800000"/>
            <a:headEnd/>
            <a:tailEnd/>
          </a:ln>
          <a:effectLst/>
        </p:spPr>
        <p:txBody>
          <a:bodyPr wrap="none" anchor="ctr">
            <a:prstTxWarp prst="textNoShape">
              <a:avLst/>
            </a:prstTxWarp>
          </a:bodyPr>
          <a:lstStyle/>
          <a:p>
            <a:endParaRPr lang="en-US"/>
          </a:p>
        </p:txBody>
      </p:sp>
      <p:sp>
        <p:nvSpPr>
          <p:cNvPr id="577542" name="Rectangle 6"/>
          <p:cNvSpPr>
            <a:spLocks noGrp="1" noChangeArrowheads="1"/>
          </p:cNvSpPr>
          <p:nvPr>
            <p:ph type="title"/>
          </p:nvPr>
        </p:nvSpPr>
        <p:spPr/>
        <p:txBody>
          <a:bodyPr/>
          <a:lstStyle/>
          <a:p>
            <a:r>
              <a:rPr lang="en-US"/>
              <a:t>Infant Industry Argument</a:t>
            </a:r>
          </a:p>
        </p:txBody>
      </p:sp>
      <p:sp>
        <p:nvSpPr>
          <p:cNvPr id="577543" name="Rectangle 7"/>
          <p:cNvSpPr>
            <a:spLocks noGrp="1" noChangeArrowheads="1"/>
          </p:cNvSpPr>
          <p:nvPr>
            <p:ph type="body" idx="1"/>
          </p:nvPr>
        </p:nvSpPr>
        <p:spPr>
          <a:xfrm>
            <a:off x="457200" y="1600200"/>
            <a:ext cx="3733800" cy="4525963"/>
          </a:xfrm>
        </p:spPr>
        <p:txBody>
          <a:bodyPr/>
          <a:lstStyle/>
          <a:p>
            <a:r>
              <a:rPr lang="en-US" dirty="0"/>
              <a:t>Example</a:t>
            </a:r>
          </a:p>
          <a:p>
            <a:pPr lvl="1"/>
            <a:r>
              <a:rPr lang="en-US" dirty="0"/>
              <a:t>But subsidy </a:t>
            </a:r>
            <a:r>
              <a:rPr lang="en-US" dirty="0" err="1"/>
              <a:t>s</a:t>
            </a:r>
            <a:r>
              <a:rPr lang="en-US" dirty="0"/>
              <a:t>=</a:t>
            </a:r>
            <a:r>
              <a:rPr lang="en-US" dirty="0" err="1"/>
              <a:t>t</a:t>
            </a:r>
            <a:r>
              <a:rPr lang="en-US" dirty="0"/>
              <a:t> achieves same result without raising price to demanders</a:t>
            </a:r>
          </a:p>
          <a:p>
            <a:pPr lvl="1"/>
            <a:r>
              <a:rPr lang="en-US" dirty="0"/>
              <a:t>Thus cost is smaller but benefit is the same</a:t>
            </a:r>
          </a:p>
        </p:txBody>
      </p:sp>
      <p:sp>
        <p:nvSpPr>
          <p:cNvPr id="577544" name="Line 8"/>
          <p:cNvSpPr>
            <a:spLocks noChangeShapeType="1"/>
          </p:cNvSpPr>
          <p:nvPr/>
        </p:nvSpPr>
        <p:spPr bwMode="auto">
          <a:xfrm>
            <a:off x="5105400" y="2209800"/>
            <a:ext cx="0" cy="3276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7545" name="Line 9"/>
          <p:cNvSpPr>
            <a:spLocks noChangeShapeType="1"/>
          </p:cNvSpPr>
          <p:nvPr/>
        </p:nvSpPr>
        <p:spPr bwMode="auto">
          <a:xfrm flipH="1">
            <a:off x="5105400" y="5486400"/>
            <a:ext cx="33528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7546" name="Text Box 10"/>
          <p:cNvSpPr txBox="1">
            <a:spLocks noChangeArrowheads="1"/>
          </p:cNvSpPr>
          <p:nvPr/>
        </p:nvSpPr>
        <p:spPr bwMode="auto">
          <a:xfrm>
            <a:off x="5867400" y="5486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t>0</a:t>
            </a:r>
            <a:endParaRPr lang="en-US" sz="2400"/>
          </a:p>
        </p:txBody>
      </p:sp>
      <p:sp>
        <p:nvSpPr>
          <p:cNvPr id="577547" name="Text Box 11"/>
          <p:cNvSpPr txBox="1">
            <a:spLocks noChangeArrowheads="1"/>
          </p:cNvSpPr>
          <p:nvPr/>
        </p:nvSpPr>
        <p:spPr bwMode="auto">
          <a:xfrm>
            <a:off x="4648200" y="2057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p>
        </p:txBody>
      </p:sp>
      <p:sp>
        <p:nvSpPr>
          <p:cNvPr id="577548" name="Line 12"/>
          <p:cNvSpPr>
            <a:spLocks noChangeShapeType="1"/>
          </p:cNvSpPr>
          <p:nvPr/>
        </p:nvSpPr>
        <p:spPr bwMode="auto">
          <a:xfrm flipH="1">
            <a:off x="5105400" y="4495800"/>
            <a:ext cx="32004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7549" name="Line 13"/>
          <p:cNvSpPr>
            <a:spLocks noChangeShapeType="1"/>
          </p:cNvSpPr>
          <p:nvPr/>
        </p:nvSpPr>
        <p:spPr bwMode="auto">
          <a:xfrm flipH="1">
            <a:off x="5105400" y="3657600"/>
            <a:ext cx="2971800" cy="15240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7550" name="Line 14"/>
          <p:cNvSpPr>
            <a:spLocks noChangeShapeType="1"/>
          </p:cNvSpPr>
          <p:nvPr/>
        </p:nvSpPr>
        <p:spPr bwMode="auto">
          <a:xfrm flipH="1">
            <a:off x="5105400" y="2590800"/>
            <a:ext cx="2971800" cy="15240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7551" name="Line 15"/>
          <p:cNvSpPr>
            <a:spLocks noChangeShapeType="1"/>
          </p:cNvSpPr>
          <p:nvPr/>
        </p:nvSpPr>
        <p:spPr bwMode="auto">
          <a:xfrm flipH="1" flipV="1">
            <a:off x="5334000" y="2590800"/>
            <a:ext cx="2971800" cy="22098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577552" name="Text Box 16"/>
          <p:cNvSpPr txBox="1">
            <a:spLocks noChangeArrowheads="1"/>
          </p:cNvSpPr>
          <p:nvPr/>
        </p:nvSpPr>
        <p:spPr bwMode="auto">
          <a:xfrm>
            <a:off x="8077200" y="48006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D</a:t>
            </a:r>
          </a:p>
        </p:txBody>
      </p:sp>
      <p:sp>
        <p:nvSpPr>
          <p:cNvPr id="577553" name="Text Box 17"/>
          <p:cNvSpPr txBox="1">
            <a:spLocks noChangeArrowheads="1"/>
          </p:cNvSpPr>
          <p:nvPr/>
        </p:nvSpPr>
        <p:spPr bwMode="auto">
          <a:xfrm>
            <a:off x="8001000" y="3429000"/>
            <a:ext cx="533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30000"/>
              <a:t>1</a:t>
            </a:r>
            <a:endParaRPr lang="en-US" sz="2400"/>
          </a:p>
        </p:txBody>
      </p:sp>
      <p:sp>
        <p:nvSpPr>
          <p:cNvPr id="577554" name="Text Box 18"/>
          <p:cNvSpPr txBox="1">
            <a:spLocks noChangeArrowheads="1"/>
          </p:cNvSpPr>
          <p:nvPr/>
        </p:nvSpPr>
        <p:spPr bwMode="auto">
          <a:xfrm>
            <a:off x="8001000" y="2362200"/>
            <a:ext cx="533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30000"/>
              <a:t>0</a:t>
            </a:r>
            <a:endParaRPr lang="en-US" sz="2400"/>
          </a:p>
        </p:txBody>
      </p:sp>
      <p:sp>
        <p:nvSpPr>
          <p:cNvPr id="577555" name="Text Box 19"/>
          <p:cNvSpPr txBox="1">
            <a:spLocks noChangeArrowheads="1"/>
          </p:cNvSpPr>
          <p:nvPr/>
        </p:nvSpPr>
        <p:spPr bwMode="auto">
          <a:xfrm>
            <a:off x="4572000" y="42672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r>
              <a:rPr lang="en-US" sz="2400" baseline="-25000"/>
              <a:t>W</a:t>
            </a:r>
            <a:endParaRPr lang="en-US" sz="2400"/>
          </a:p>
        </p:txBody>
      </p:sp>
      <p:sp>
        <p:nvSpPr>
          <p:cNvPr id="577556" name="Text Box 20"/>
          <p:cNvSpPr txBox="1">
            <a:spLocks noChangeArrowheads="1"/>
          </p:cNvSpPr>
          <p:nvPr/>
        </p:nvSpPr>
        <p:spPr bwMode="auto">
          <a:xfrm>
            <a:off x="8229600" y="54864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p>
        </p:txBody>
      </p:sp>
      <p:sp>
        <p:nvSpPr>
          <p:cNvPr id="577557" name="Line 21"/>
          <p:cNvSpPr>
            <a:spLocks noChangeShapeType="1"/>
          </p:cNvSpPr>
          <p:nvPr/>
        </p:nvSpPr>
        <p:spPr bwMode="auto">
          <a:xfrm flipV="1">
            <a:off x="6096000" y="2286000"/>
            <a:ext cx="0" cy="320040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577558" name="Line 22"/>
          <p:cNvSpPr>
            <a:spLocks noChangeShapeType="1"/>
          </p:cNvSpPr>
          <p:nvPr/>
        </p:nvSpPr>
        <p:spPr bwMode="auto">
          <a:xfrm flipH="1">
            <a:off x="5105400" y="3609975"/>
            <a:ext cx="2667000" cy="0"/>
          </a:xfrm>
          <a:prstGeom prst="line">
            <a:avLst/>
          </a:prstGeom>
          <a:noFill/>
          <a:ln w="28575">
            <a:solidFill>
              <a:srgbClr val="FF3300"/>
            </a:solidFill>
            <a:prstDash val="lgDash"/>
            <a:round/>
            <a:headEnd/>
            <a:tailEnd/>
          </a:ln>
          <a:effectLst/>
        </p:spPr>
        <p:txBody>
          <a:bodyPr>
            <a:prstTxWarp prst="textNoShape">
              <a:avLst/>
            </a:prstTxWarp>
          </a:bodyPr>
          <a:lstStyle/>
          <a:p>
            <a:endParaRPr lang="en-US"/>
          </a:p>
        </p:txBody>
      </p:sp>
      <p:sp>
        <p:nvSpPr>
          <p:cNvPr id="577559" name="Text Box 23"/>
          <p:cNvSpPr txBox="1">
            <a:spLocks noChangeArrowheads="1"/>
          </p:cNvSpPr>
          <p:nvPr/>
        </p:nvSpPr>
        <p:spPr bwMode="auto">
          <a:xfrm>
            <a:off x="4572000" y="33528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r>
              <a:rPr lang="en-US" sz="2400" baseline="-25000"/>
              <a:t>1</a:t>
            </a:r>
            <a:endParaRPr lang="en-US" sz="2400"/>
          </a:p>
        </p:txBody>
      </p:sp>
      <p:sp>
        <p:nvSpPr>
          <p:cNvPr id="577560" name="AutoShape 24"/>
          <p:cNvSpPr>
            <a:spLocks/>
          </p:cNvSpPr>
          <p:nvPr/>
        </p:nvSpPr>
        <p:spPr bwMode="auto">
          <a:xfrm>
            <a:off x="4572000" y="3581400"/>
            <a:ext cx="76200" cy="914400"/>
          </a:xfrm>
          <a:prstGeom prst="leftBrace">
            <a:avLst>
              <a:gd name="adj1" fmla="val 100000"/>
              <a:gd name="adj2" fmla="val 50000"/>
            </a:avLst>
          </a:prstGeom>
          <a:noFill/>
          <a:ln w="28575">
            <a:solidFill>
              <a:schemeClr val="tx1"/>
            </a:solidFill>
            <a:round/>
            <a:headEnd/>
            <a:tailEnd/>
          </a:ln>
          <a:effectLst/>
        </p:spPr>
        <p:txBody>
          <a:bodyPr wrap="none" anchor="ctr">
            <a:prstTxWarp prst="textNoShape">
              <a:avLst/>
            </a:prstTxWarp>
          </a:bodyPr>
          <a:lstStyle/>
          <a:p>
            <a:endParaRPr lang="en-US"/>
          </a:p>
        </p:txBody>
      </p:sp>
      <p:sp>
        <p:nvSpPr>
          <p:cNvPr id="577561" name="Text Box 25"/>
          <p:cNvSpPr txBox="1">
            <a:spLocks noChangeArrowheads="1"/>
          </p:cNvSpPr>
          <p:nvPr/>
        </p:nvSpPr>
        <p:spPr bwMode="auto">
          <a:xfrm>
            <a:off x="4267200" y="3810000"/>
            <a:ext cx="457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p>
        </p:txBody>
      </p:sp>
      <p:sp>
        <p:nvSpPr>
          <p:cNvPr id="577562" name="Line 26"/>
          <p:cNvSpPr>
            <a:spLocks noChangeShapeType="1"/>
          </p:cNvSpPr>
          <p:nvPr/>
        </p:nvSpPr>
        <p:spPr bwMode="auto">
          <a:xfrm flipV="1">
            <a:off x="6400800" y="4495800"/>
            <a:ext cx="0" cy="99060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577563" name="Text Box 27"/>
          <p:cNvSpPr txBox="1">
            <a:spLocks noChangeArrowheads="1"/>
          </p:cNvSpPr>
          <p:nvPr/>
        </p:nvSpPr>
        <p:spPr bwMode="auto">
          <a:xfrm>
            <a:off x="6248400" y="5486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t>1</a:t>
            </a:r>
            <a:endParaRPr lang="en-US" sz="2400"/>
          </a:p>
        </p:txBody>
      </p:sp>
      <p:sp>
        <p:nvSpPr>
          <p:cNvPr id="29" name="TextBox 28">
            <a:extLst>
              <a:ext uri="{FF2B5EF4-FFF2-40B4-BE49-F238E27FC236}">
                <a16:creationId xmlns:a16="http://schemas.microsoft.com/office/drawing/2014/main" id="{1370602F-2D67-F743-9AD2-AF6E5387FD8A}"/>
              </a:ext>
            </a:extLst>
          </p:cNvPr>
          <p:cNvSpPr txBox="1"/>
          <p:nvPr/>
        </p:nvSpPr>
        <p:spPr>
          <a:xfrm>
            <a:off x="4572000" y="1447800"/>
            <a:ext cx="4114800" cy="523220"/>
          </a:xfrm>
          <a:prstGeom prst="rect">
            <a:avLst/>
          </a:prstGeom>
          <a:noFill/>
        </p:spPr>
        <p:txBody>
          <a:bodyPr wrap="square" rtlCol="0">
            <a:spAutoFit/>
          </a:bodyPr>
          <a:lstStyle/>
          <a:p>
            <a:r>
              <a:rPr lang="en-US" sz="2800" dirty="0"/>
              <a:t>Domestic Market in LDC</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57754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7543">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57756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577560"/>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577559"/>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577558"/>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577541"/>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577539"/>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577538"/>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57754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7538" grpId="0" animBg="1"/>
      <p:bldP spid="577539" grpId="0" animBg="1"/>
      <p:bldP spid="577541" grpId="0" animBg="1"/>
      <p:bldP spid="577543" grpId="0" uiExpand="1" build="p"/>
      <p:bldP spid="577558" grpId="0" animBg="1"/>
      <p:bldP spid="577559" grpId="0"/>
      <p:bldP spid="577560" grpId="0" animBg="1"/>
      <p:bldP spid="577561" grpId="0"/>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63E785B-102B-FE4D-843E-9CFAA3512F6D}" type="slidenum">
              <a:rPr lang="en-US"/>
              <a:pPr/>
              <a:t>42</a:t>
            </a:fld>
            <a:endParaRPr lang="en-US"/>
          </a:p>
        </p:txBody>
      </p:sp>
      <p:sp>
        <p:nvSpPr>
          <p:cNvPr id="65538" name="Rectangle 2"/>
          <p:cNvSpPr>
            <a:spLocks noGrp="1" noChangeArrowheads="1"/>
          </p:cNvSpPr>
          <p:nvPr>
            <p:ph type="title"/>
          </p:nvPr>
        </p:nvSpPr>
        <p:spPr/>
        <p:txBody>
          <a:bodyPr/>
          <a:lstStyle/>
          <a:p>
            <a:r>
              <a:rPr lang="en-US" sz="4000"/>
              <a:t>Outline: International Policies for Economic Development:  Trade</a:t>
            </a:r>
          </a:p>
        </p:txBody>
      </p:sp>
      <p:sp>
        <p:nvSpPr>
          <p:cNvPr id="65539" name="Rectangle 3"/>
          <p:cNvSpPr>
            <a:spLocks noGrp="1" noChangeArrowheads="1"/>
          </p:cNvSpPr>
          <p:nvPr>
            <p:ph type="body" idx="1"/>
          </p:nvPr>
        </p:nvSpPr>
        <p:spPr>
          <a:xfrm>
            <a:off x="457200" y="1600200"/>
            <a:ext cx="8229600" cy="4724400"/>
          </a:xfrm>
        </p:spPr>
        <p:txBody>
          <a:bodyPr/>
          <a:lstStyle/>
          <a:p>
            <a:pPr>
              <a:lnSpc>
                <a:spcPct val="90000"/>
              </a:lnSpc>
            </a:pPr>
            <a:r>
              <a:rPr lang="en-US" sz="2800" dirty="0">
                <a:solidFill>
                  <a:srgbClr val="BFBFBF"/>
                </a:solidFill>
              </a:rPr>
              <a:t>The Main Issues of Development</a:t>
            </a:r>
          </a:p>
          <a:p>
            <a:pPr>
              <a:lnSpc>
                <a:spcPct val="90000"/>
              </a:lnSpc>
            </a:pPr>
            <a:r>
              <a:rPr lang="en-US" sz="2800" dirty="0">
                <a:solidFill>
                  <a:srgbClr val="BFBFBF"/>
                </a:solidFill>
              </a:rPr>
              <a:t>The Washington Consensus</a:t>
            </a:r>
          </a:p>
          <a:p>
            <a:pPr>
              <a:lnSpc>
                <a:spcPct val="90000"/>
              </a:lnSpc>
            </a:pPr>
            <a:r>
              <a:rPr lang="en-US" sz="2800" dirty="0">
                <a:solidFill>
                  <a:srgbClr val="BFBFBF"/>
                </a:solidFill>
              </a:rPr>
              <a:t>Special Problems of Developing Countries</a:t>
            </a:r>
          </a:p>
          <a:p>
            <a:pPr>
              <a:lnSpc>
                <a:spcPct val="90000"/>
              </a:lnSpc>
            </a:pPr>
            <a:r>
              <a:rPr lang="en-US" sz="2800" dirty="0"/>
              <a:t>Pros and Cons of Tariffs Used by Developing Countries</a:t>
            </a:r>
          </a:p>
          <a:p>
            <a:pPr lvl="1">
              <a:lnSpc>
                <a:spcPct val="90000"/>
              </a:lnSpc>
            </a:pPr>
            <a:r>
              <a:rPr lang="en-US" sz="2400" dirty="0">
                <a:solidFill>
                  <a:srgbClr val="BFBFBF"/>
                </a:solidFill>
              </a:rPr>
              <a:t>The Infant Industry Argument</a:t>
            </a:r>
          </a:p>
          <a:p>
            <a:pPr lvl="1">
              <a:lnSpc>
                <a:spcPct val="90000"/>
              </a:lnSpc>
            </a:pPr>
            <a:r>
              <a:rPr lang="en-US" sz="2400" dirty="0"/>
              <a:t>Primary-Product Specialization</a:t>
            </a:r>
          </a:p>
          <a:p>
            <a:pPr lvl="1">
              <a:lnSpc>
                <a:spcPct val="90000"/>
              </a:lnSpc>
            </a:pPr>
            <a:r>
              <a:rPr lang="en-US" sz="2400" dirty="0">
                <a:solidFill>
                  <a:srgbClr val="BFBFBF"/>
                </a:solidFill>
              </a:rPr>
              <a:t>Growth and Exports / Import Substitution</a:t>
            </a:r>
          </a:p>
          <a:p>
            <a:pPr>
              <a:lnSpc>
                <a:spcPct val="90000"/>
              </a:lnSpc>
            </a:pPr>
            <a:r>
              <a:rPr lang="en-US" sz="2800" dirty="0">
                <a:solidFill>
                  <a:srgbClr val="BFBFBF"/>
                </a:solidFill>
              </a:rPr>
              <a:t>Pros and Cons of Subsidies Used by Developed Countries</a:t>
            </a:r>
          </a:p>
          <a:p>
            <a:pPr>
              <a:lnSpc>
                <a:spcPct val="90000"/>
              </a:lnSpc>
            </a:pPr>
            <a:r>
              <a:rPr lang="en-US" sz="2800" dirty="0">
                <a:solidFill>
                  <a:srgbClr val="BFBFBF"/>
                </a:solidFill>
              </a:rPr>
              <a:t>Policy Recommendations</a:t>
            </a:r>
          </a:p>
        </p:txBody>
      </p:sp>
      <p:sp>
        <p:nvSpPr>
          <p:cNvPr id="6" name="Rectangle 5"/>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83677127"/>
      </p:ext>
    </p:extLst>
  </p:cSld>
  <p:clrMapOvr>
    <a:masterClrMapping/>
  </p:clrMapOvr>
  <p:transition/>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76266045-493D-5C4D-8B20-9A4510A9A149}" type="slidenum">
              <a:rPr lang="en-US"/>
              <a:pPr/>
              <a:t>43</a:t>
            </a:fld>
            <a:endParaRPr lang="en-US"/>
          </a:p>
        </p:txBody>
      </p:sp>
      <p:sp>
        <p:nvSpPr>
          <p:cNvPr id="578562" name="Rectangle 2"/>
          <p:cNvSpPr>
            <a:spLocks noGrp="1" noChangeArrowheads="1"/>
          </p:cNvSpPr>
          <p:nvPr>
            <p:ph type="title"/>
          </p:nvPr>
        </p:nvSpPr>
        <p:spPr/>
        <p:txBody>
          <a:bodyPr/>
          <a:lstStyle/>
          <a:p>
            <a:r>
              <a:rPr lang="en-US" dirty="0"/>
              <a:t>Other Objections to Free Trade in Developing Countries</a:t>
            </a:r>
          </a:p>
        </p:txBody>
      </p:sp>
      <p:sp>
        <p:nvSpPr>
          <p:cNvPr id="578563" name="Rectangle 3"/>
          <p:cNvSpPr>
            <a:spLocks noGrp="1" noChangeArrowheads="1"/>
          </p:cNvSpPr>
          <p:nvPr>
            <p:ph type="body" idx="1"/>
          </p:nvPr>
        </p:nvSpPr>
        <p:spPr>
          <a:xfrm>
            <a:off x="457200" y="1600200"/>
            <a:ext cx="8229600" cy="4876800"/>
          </a:xfrm>
        </p:spPr>
        <p:txBody>
          <a:bodyPr/>
          <a:lstStyle/>
          <a:p>
            <a:r>
              <a:rPr lang="en-US" sz="2800" dirty="0"/>
              <a:t>Countries are forced by trade (comparative advantage) to specialize in Primary Products</a:t>
            </a:r>
          </a:p>
          <a:p>
            <a:pPr lvl="1"/>
            <a:r>
              <a:rPr lang="en-US" sz="2400" dirty="0"/>
              <a:t>These are (it is argued)</a:t>
            </a:r>
          </a:p>
          <a:p>
            <a:pPr lvl="2"/>
            <a:r>
              <a:rPr lang="en-US" sz="2000" dirty="0"/>
              <a:t>Low-tech (thus no future)</a:t>
            </a:r>
          </a:p>
          <a:p>
            <a:pPr lvl="2"/>
            <a:r>
              <a:rPr lang="en-US" sz="2000" dirty="0"/>
              <a:t>Competitive (thus no profit)</a:t>
            </a:r>
          </a:p>
          <a:p>
            <a:pPr lvl="2"/>
            <a:r>
              <a:rPr lang="en-US" sz="2000" dirty="0"/>
              <a:t>Subject to competition from synthetic substitutes</a:t>
            </a:r>
          </a:p>
          <a:p>
            <a:pPr lvl="2"/>
            <a:r>
              <a:rPr lang="en-US" sz="2000" dirty="0"/>
              <a:t>Of low “demand elasticity”</a:t>
            </a:r>
          </a:p>
          <a:p>
            <a:pPr lvl="3"/>
            <a:r>
              <a:rPr lang="en-US" sz="1800" dirty="0"/>
              <a:t>Unclear what this means, but presumably income elasticity</a:t>
            </a:r>
          </a:p>
          <a:p>
            <a:pPr lvl="4"/>
            <a:r>
              <a:rPr lang="en-US" sz="1800" dirty="0"/>
              <a:t>So that demand rises little as world income rises</a:t>
            </a:r>
          </a:p>
          <a:p>
            <a:pPr lvl="3"/>
            <a:r>
              <a:rPr lang="en-US" sz="1800" dirty="0"/>
              <a:t>Claimed implication:  demand rises less rapidly than demand for manufactures</a:t>
            </a:r>
          </a:p>
          <a:p>
            <a:pPr lvl="3"/>
            <a:r>
              <a:rPr lang="en-US" sz="1800" dirty="0"/>
              <a:t>Thus prices fall</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7856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856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7856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7856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7856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7856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78563">
                                            <p:txEl>
                                              <p:pRg st="6" end="6"/>
                                            </p:txEl>
                                          </p:spTgt>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578563">
                                            <p:txEl>
                                              <p:pRg st="7" end="7"/>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578563">
                                            <p:txEl>
                                              <p:pRg st="8" end="8"/>
                                            </p:txEl>
                                          </p:spTgt>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grpId="0" nodeType="clickEffect">
                                  <p:stCondLst>
                                    <p:cond delay="0"/>
                                  </p:stCondLst>
                                  <p:childTnLst>
                                    <p:set>
                                      <p:cBhvr>
                                        <p:cTn id="40" dur="1" fill="hold">
                                          <p:stCondLst>
                                            <p:cond delay="0"/>
                                          </p:stCondLst>
                                        </p:cTn>
                                        <p:tgtEl>
                                          <p:spTgt spid="57856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8563" grpId="0" uiExpand="1" build="p"/>
    </p:bld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76266045-493D-5C4D-8B20-9A4510A9A149}" type="slidenum">
              <a:rPr lang="en-US"/>
              <a:pPr/>
              <a:t>44</a:t>
            </a:fld>
            <a:endParaRPr lang="en-US"/>
          </a:p>
        </p:txBody>
      </p:sp>
      <p:sp>
        <p:nvSpPr>
          <p:cNvPr id="578563" name="Rectangle 3"/>
          <p:cNvSpPr>
            <a:spLocks noGrp="1" noChangeArrowheads="1"/>
          </p:cNvSpPr>
          <p:nvPr>
            <p:ph type="body" idx="1"/>
          </p:nvPr>
        </p:nvSpPr>
        <p:spPr>
          <a:xfrm>
            <a:off x="457200" y="1600200"/>
            <a:ext cx="8229600" cy="4876800"/>
          </a:xfrm>
        </p:spPr>
        <p:txBody>
          <a:bodyPr/>
          <a:lstStyle/>
          <a:p>
            <a:r>
              <a:rPr lang="en-US" sz="2800" dirty="0"/>
              <a:t>Countries are forced by trade to specialize in Primary Products</a:t>
            </a:r>
          </a:p>
          <a:p>
            <a:pPr lvl="1"/>
            <a:r>
              <a:rPr lang="en-US" sz="2400" dirty="0"/>
              <a:t>Supposed conclusion:  </a:t>
            </a:r>
            <a:r>
              <a:rPr lang="en-US" sz="2400" u="sng" dirty="0"/>
              <a:t>Declining Terms of Trade</a:t>
            </a:r>
          </a:p>
          <a:p>
            <a:pPr lvl="2"/>
            <a:r>
              <a:rPr lang="en-US" sz="2000" dirty="0"/>
              <a:t>This has sometimes been true, but not always</a:t>
            </a:r>
          </a:p>
          <a:p>
            <a:pPr lvl="2"/>
            <a:r>
              <a:rPr lang="en-US" sz="2000" dirty="0"/>
              <a:t>Primary product prices rose in middle 2008</a:t>
            </a:r>
          </a:p>
          <a:p>
            <a:pPr lvl="2"/>
            <a:r>
              <a:rPr lang="en-US" sz="2000" dirty="0"/>
              <a:t>Prices have fallen since then</a:t>
            </a:r>
          </a:p>
          <a:p>
            <a:pPr lvl="2"/>
            <a:r>
              <a:rPr lang="en-US" sz="2000" dirty="0"/>
              <a:t>Overall, it </a:t>
            </a:r>
            <a:r>
              <a:rPr lang="en-US" sz="2000" u="sng" dirty="0"/>
              <a:t>does</a:t>
            </a:r>
            <a:r>
              <a:rPr lang="en-US" sz="2000" dirty="0"/>
              <a:t> look like primary product prices do tend to fall over time</a:t>
            </a:r>
          </a:p>
        </p:txBody>
      </p:sp>
      <p:sp>
        <p:nvSpPr>
          <p:cNvPr id="7" name="Rectangle 2"/>
          <p:cNvSpPr txBox="1">
            <a:spLocks noChangeArrowheads="1"/>
          </p:cNvSpPr>
          <p:nvPr/>
        </p:nvSpPr>
        <p:spPr bwMode="auto">
          <a:xfrm>
            <a:off x="609600" y="4270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lvl1pPr algn="ctr" rtl="0" fontAlgn="base">
              <a:spcBef>
                <a:spcPct val="0"/>
              </a:spcBef>
              <a:spcAft>
                <a:spcPct val="0"/>
              </a:spcAft>
              <a:defRPr sz="4400">
                <a:solidFill>
                  <a:schemeClr val="tx2"/>
                </a:solidFill>
                <a:latin typeface="+mj-lt"/>
                <a:ea typeface="+mj-ea"/>
                <a:cs typeface="+mj-cs"/>
              </a:defRPr>
            </a:lvl1pPr>
            <a:lvl2pPr algn="ctr" rtl="0" fontAlgn="base">
              <a:spcBef>
                <a:spcPct val="0"/>
              </a:spcBef>
              <a:spcAft>
                <a:spcPct val="0"/>
              </a:spcAft>
              <a:defRPr sz="4400">
                <a:solidFill>
                  <a:schemeClr val="tx2"/>
                </a:solidFill>
                <a:latin typeface="Arial" charset="0"/>
              </a:defRPr>
            </a:lvl2pPr>
            <a:lvl3pPr algn="ctr" rtl="0" fontAlgn="base">
              <a:spcBef>
                <a:spcPct val="0"/>
              </a:spcBef>
              <a:spcAft>
                <a:spcPct val="0"/>
              </a:spcAft>
              <a:defRPr sz="4400">
                <a:solidFill>
                  <a:schemeClr val="tx2"/>
                </a:solidFill>
                <a:latin typeface="Arial" charset="0"/>
              </a:defRPr>
            </a:lvl3pPr>
            <a:lvl4pPr algn="ctr" rtl="0" fontAlgn="base">
              <a:spcBef>
                <a:spcPct val="0"/>
              </a:spcBef>
              <a:spcAft>
                <a:spcPct val="0"/>
              </a:spcAft>
              <a:defRPr sz="4400">
                <a:solidFill>
                  <a:schemeClr val="tx2"/>
                </a:solidFill>
                <a:latin typeface="Arial" charset="0"/>
              </a:defRPr>
            </a:lvl4pPr>
            <a:lvl5pPr algn="ctr" rtl="0" fontAlgn="base">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r>
              <a:rPr lang="en-US" dirty="0"/>
              <a:t>Other Objections to Free Trade in Developing Countries</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7856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856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7856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7856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7856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7856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8563" grpId="0" uiExpand="1" build="p"/>
    </p:bld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a:p>
        </p:txBody>
      </p:sp>
      <p:sp>
        <p:nvSpPr>
          <p:cNvPr id="4" name="Footer Placeholder 3"/>
          <p:cNvSpPr>
            <a:spLocks noGrp="1"/>
          </p:cNvSpPr>
          <p:nvPr>
            <p:ph type="ftr" sz="quarter" idx="11"/>
          </p:nvPr>
        </p:nvSpPr>
        <p:spPr/>
        <p:txBody>
          <a:bodyPr/>
          <a:lstStyle/>
          <a:p>
            <a:r>
              <a:rPr lang="en-US"/>
              <a:t>Econ 340, Deardorff, Lecture 19: Development Trade</a:t>
            </a:r>
          </a:p>
        </p:txBody>
      </p:sp>
      <p:sp>
        <p:nvSpPr>
          <p:cNvPr id="5" name="Slide Number Placeholder 4"/>
          <p:cNvSpPr>
            <a:spLocks noGrp="1"/>
          </p:cNvSpPr>
          <p:nvPr>
            <p:ph type="sldNum" sz="quarter" idx="12"/>
          </p:nvPr>
        </p:nvSpPr>
        <p:spPr/>
        <p:txBody>
          <a:bodyPr/>
          <a:lstStyle/>
          <a:p>
            <a:fld id="{864C0E6B-A288-2B43-95B1-1A7D99A5AC08}" type="slidenum">
              <a:rPr lang="en-US" smtClean="0"/>
              <a:pPr/>
              <a:t>45</a:t>
            </a:fld>
            <a:endParaRPr lang="en-US"/>
          </a:p>
        </p:txBody>
      </p:sp>
      <p:pic>
        <p:nvPicPr>
          <p:cNvPr id="6" name="Picture 5"/>
          <p:cNvPicPr>
            <a:picLocks noChangeAspect="1"/>
          </p:cNvPicPr>
          <p:nvPr/>
        </p:nvPicPr>
        <p:blipFill>
          <a:blip r:embed="rId3"/>
          <a:stretch>
            <a:fillRect/>
          </a:stretch>
        </p:blipFill>
        <p:spPr>
          <a:xfrm>
            <a:off x="457200" y="561634"/>
            <a:ext cx="8229600" cy="5381966"/>
          </a:xfrm>
          <a:prstGeom prst="rect">
            <a:avLst/>
          </a:prstGeom>
        </p:spPr>
      </p:pic>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22" name="Rectangle 2"/>
          <p:cNvSpPr>
            <a:spLocks noGrp="1" noChangeArrowheads="1"/>
          </p:cNvSpPr>
          <p:nvPr>
            <p:ph type="title"/>
          </p:nvPr>
        </p:nvSpPr>
        <p:spPr>
          <a:xfrm>
            <a:off x="152400" y="381000"/>
            <a:ext cx="8763000" cy="838200"/>
          </a:xfrm>
        </p:spPr>
        <p:txBody>
          <a:bodyPr/>
          <a:lstStyle/>
          <a:p>
            <a:r>
              <a:rPr lang="en-US" sz="2800"/>
              <a:t>World Commodity Prices, 1960-2000</a:t>
            </a:r>
            <a:br>
              <a:rPr lang="en-US" sz="2800"/>
            </a:br>
            <a:r>
              <a:rPr lang="en-US" sz="2400"/>
              <a:t> (Index, 1960=100, 3-year moving averages)</a:t>
            </a:r>
          </a:p>
        </p:txBody>
      </p:sp>
      <p:graphicFrame>
        <p:nvGraphicFramePr>
          <p:cNvPr id="133123" name="Object 3"/>
          <p:cNvGraphicFramePr>
            <a:graphicFrameLocks noGrp="1" noChangeAspect="1"/>
          </p:cNvGraphicFramePr>
          <p:nvPr>
            <p:ph type="body" idx="1"/>
          </p:nvPr>
        </p:nvGraphicFramePr>
        <p:xfrm>
          <a:off x="4763" y="1406525"/>
          <a:ext cx="8980487" cy="5143500"/>
        </p:xfrm>
        <a:graphic>
          <a:graphicData uri="http://schemas.openxmlformats.org/presentationml/2006/ole">
            <mc:AlternateContent xmlns:mc="http://schemas.openxmlformats.org/markup-compatibility/2006">
              <mc:Choice xmlns:v="urn:schemas-microsoft-com:vml" Requires="v">
                <p:oleObj spid="_x0000_s599117" name="Chart" r:id="rId4" imgW="7340600" imgH="4203700" progId="MSGraph.Chart.8">
                  <p:embed followColorScheme="full"/>
                </p:oleObj>
              </mc:Choice>
              <mc:Fallback>
                <p:oleObj name="Chart" r:id="rId4" imgW="7340600" imgH="4203700" progId="MSGraph.Chart.8">
                  <p:embed followColorScheme="full"/>
                  <p:pic>
                    <p:nvPicPr>
                      <p:cNvPr id="0"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763" y="1406525"/>
                        <a:ext cx="8980487" cy="5143500"/>
                      </a:xfrm>
                      <a:prstGeom prst="rect">
                        <a:avLst/>
                      </a:prstGeom>
                      <a:noFill/>
                      <a:effectLst/>
                      <a:extLst>
                        <a:ext uri="{909E8E84-426E-40dd-AFC4-6F175D3DCCD1}">
                          <a14:hiddenFill xmlns:a14="http://schemas.microsoft.com/office/drawing/2010/main" xmlns="">
                            <a:solidFill>
                              <a:srgbClr val="FFFFFF"/>
                            </a:solidFill>
                          </a14:hiddenFill>
                        </a:ext>
                        <a:ext uri="{AF507438-7753-43e0-B8FC-AC1667EBCBE1}">
                          <a14:hiddenEffects xmlns:a14="http://schemas.microsoft.com/office/drawing/2010/main" xmlns="">
                            <a:effectLst>
                              <a:outerShdw blurRad="63500" dist="38099" dir="2700000" algn="ctr" rotWithShape="0">
                                <a:srgbClr val="808080">
                                  <a:alpha val="74998"/>
                                </a:srgbClr>
                              </a:outerShdw>
                            </a:effectLst>
                          </a14:hiddenEffects>
                        </a:ext>
                      </a:extLst>
                    </p:spPr>
                  </p:pic>
                </p:oleObj>
              </mc:Fallback>
            </mc:AlternateContent>
          </a:graphicData>
        </a:graphic>
      </p:graphicFrame>
      <p:sp>
        <p:nvSpPr>
          <p:cNvPr id="5" name="Slide Number Placeholder 4"/>
          <p:cNvSpPr>
            <a:spLocks noGrp="1"/>
          </p:cNvSpPr>
          <p:nvPr>
            <p:ph type="sldNum" sz="quarter" idx="12"/>
          </p:nvPr>
        </p:nvSpPr>
        <p:spPr/>
        <p:txBody>
          <a:bodyPr/>
          <a:lstStyle/>
          <a:p>
            <a:fld id="{864C0E6B-A288-2B43-95B1-1A7D99A5AC08}" type="slidenum">
              <a:rPr lang="en-US" smtClean="0"/>
              <a:pPr/>
              <a:t>46</a:t>
            </a:fld>
            <a:endParaRPr lang="en-US"/>
          </a:p>
        </p:txBody>
      </p:sp>
      <p:sp>
        <p:nvSpPr>
          <p:cNvPr id="6" name="Footer Placeholder 5"/>
          <p:cNvSpPr>
            <a:spLocks noGrp="1"/>
          </p:cNvSpPr>
          <p:nvPr>
            <p:ph type="ftr" sz="quarter" idx="11"/>
          </p:nvPr>
        </p:nvSpPr>
        <p:spPr/>
        <p:txBody>
          <a:bodyPr/>
          <a:lstStyle/>
          <a:p>
            <a:r>
              <a:rPr lang="en-US"/>
              <a:t>Econ 340, Deardorff, Lecture 19: Development Trade</a:t>
            </a:r>
          </a:p>
        </p:txBody>
      </p:sp>
      <p:sp>
        <p:nvSpPr>
          <p:cNvPr id="133124" name="Text Box 4"/>
          <p:cNvSpPr txBox="1">
            <a:spLocks noChangeArrowheads="1"/>
          </p:cNvSpPr>
          <p:nvPr/>
        </p:nvSpPr>
        <p:spPr bwMode="auto">
          <a:xfrm>
            <a:off x="304800" y="6324600"/>
            <a:ext cx="8686800" cy="396875"/>
          </a:xfrm>
          <a:prstGeom prst="rect">
            <a:avLst/>
          </a:prstGeom>
          <a:solidFill>
            <a:schemeClr val="bg1"/>
          </a:solidFill>
          <a:ln w="9525">
            <a:noFill/>
            <a:miter lim="800000"/>
            <a:headEnd/>
            <a:tailEnd/>
          </a:ln>
          <a:effectLst/>
        </p:spPr>
        <p:txBody>
          <a:bodyPr>
            <a:prstTxWarp prst="textNoShape">
              <a:avLst/>
            </a:prstTxWarp>
            <a:spAutoFit/>
          </a:bodyPr>
          <a:lstStyle/>
          <a:p>
            <a:pPr algn="l">
              <a:spcBef>
                <a:spcPct val="50000"/>
              </a:spcBef>
            </a:pPr>
            <a:r>
              <a:rPr lang="en-US" sz="2000" i="1" dirty="0">
                <a:solidFill>
                  <a:schemeClr val="tx1"/>
                </a:solidFill>
              </a:rPr>
              <a:t>Source: World Bank, World Development Indicators, 2001</a:t>
            </a:r>
          </a:p>
        </p:txBody>
      </p:sp>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5106" name="Rectangle 2"/>
          <p:cNvSpPr>
            <a:spLocks noGrp="1" noChangeArrowheads="1"/>
          </p:cNvSpPr>
          <p:nvPr>
            <p:ph type="title"/>
          </p:nvPr>
        </p:nvSpPr>
        <p:spPr>
          <a:xfrm>
            <a:off x="152400" y="381000"/>
            <a:ext cx="8763000" cy="838200"/>
          </a:xfrm>
        </p:spPr>
        <p:txBody>
          <a:bodyPr/>
          <a:lstStyle/>
          <a:p>
            <a:r>
              <a:rPr lang="en-US" sz="2800"/>
              <a:t>Petroleum and Non-energy Commodity Prices,1960-2007</a:t>
            </a:r>
            <a:br>
              <a:rPr lang="en-US" sz="2800"/>
            </a:br>
            <a:r>
              <a:rPr lang="en-US" sz="2400"/>
              <a:t> (Index, 1960=100)</a:t>
            </a:r>
          </a:p>
        </p:txBody>
      </p:sp>
      <p:graphicFrame>
        <p:nvGraphicFramePr>
          <p:cNvPr id="175107" name="Object 3"/>
          <p:cNvGraphicFramePr>
            <a:graphicFrameLocks noGrp="1" noChangeAspect="1"/>
          </p:cNvGraphicFramePr>
          <p:nvPr>
            <p:ph type="body" idx="1"/>
          </p:nvPr>
        </p:nvGraphicFramePr>
        <p:xfrm>
          <a:off x="4763" y="1406525"/>
          <a:ext cx="8982075" cy="5143500"/>
        </p:xfrm>
        <a:graphic>
          <a:graphicData uri="http://schemas.openxmlformats.org/presentationml/2006/ole">
            <mc:AlternateContent xmlns:mc="http://schemas.openxmlformats.org/markup-compatibility/2006">
              <mc:Choice xmlns:v="urn:schemas-microsoft-com:vml" Requires="v">
                <p:oleObj spid="_x0000_s601165" name="Chart" r:id="rId3" imgW="7340600" imgH="4203700" progId="MSGraph.Chart.8">
                  <p:embed followColorScheme="full"/>
                </p:oleObj>
              </mc:Choice>
              <mc:Fallback>
                <p:oleObj name="Chart" r:id="rId3" imgW="7340600" imgH="4203700" progId="MSGraph.Chart.8">
                  <p:embed followColorScheme="full"/>
                  <p:pic>
                    <p:nvPicPr>
                      <p:cNvPr id="0"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63" y="1406525"/>
                        <a:ext cx="8982075" cy="5143500"/>
                      </a:xfrm>
                      <a:prstGeom prst="rect">
                        <a:avLst/>
                      </a:prstGeom>
                      <a:noFill/>
                      <a:effectLst/>
                      <a:extLst>
                        <a:ext uri="{909E8E84-426E-40dd-AFC4-6F175D3DCCD1}">
                          <a14:hiddenFill xmlns:a14="http://schemas.microsoft.com/office/drawing/2010/main" xmlns="">
                            <a:solidFill>
                              <a:srgbClr val="FFFFFF"/>
                            </a:solidFill>
                          </a14:hiddenFill>
                        </a:ext>
                        <a:ext uri="{AF507438-7753-43e0-B8FC-AC1667EBCBE1}">
                          <a14:hiddenEffects xmlns:a14="http://schemas.microsoft.com/office/drawing/2010/main" xmlns="">
                            <a:effectLst>
                              <a:outerShdw blurRad="63500" dist="38099" dir="2700000" algn="ctr" rotWithShape="0">
                                <a:srgbClr val="808080">
                                  <a:alpha val="74998"/>
                                </a:srgbClr>
                              </a:outerShdw>
                            </a:effectLst>
                          </a14:hiddenEffects>
                        </a:ext>
                      </a:extLst>
                    </p:spPr>
                  </p:pic>
                </p:oleObj>
              </mc:Fallback>
            </mc:AlternateContent>
          </a:graphicData>
        </a:graphic>
      </p:graphicFrame>
      <p:sp>
        <p:nvSpPr>
          <p:cNvPr id="5" name="Slide Number Placeholder 4"/>
          <p:cNvSpPr>
            <a:spLocks noGrp="1"/>
          </p:cNvSpPr>
          <p:nvPr>
            <p:ph type="sldNum" sz="quarter" idx="12"/>
          </p:nvPr>
        </p:nvSpPr>
        <p:spPr/>
        <p:txBody>
          <a:bodyPr/>
          <a:lstStyle/>
          <a:p>
            <a:fld id="{864C0E6B-A288-2B43-95B1-1A7D99A5AC08}" type="slidenum">
              <a:rPr lang="en-US" smtClean="0"/>
              <a:pPr/>
              <a:t>47</a:t>
            </a:fld>
            <a:endParaRPr lang="en-US"/>
          </a:p>
        </p:txBody>
      </p:sp>
      <p:sp>
        <p:nvSpPr>
          <p:cNvPr id="6" name="Footer Placeholder 5"/>
          <p:cNvSpPr>
            <a:spLocks noGrp="1"/>
          </p:cNvSpPr>
          <p:nvPr>
            <p:ph type="ftr" sz="quarter" idx="11"/>
          </p:nvPr>
        </p:nvSpPr>
        <p:spPr/>
        <p:txBody>
          <a:bodyPr/>
          <a:lstStyle/>
          <a:p>
            <a:r>
              <a:rPr lang="en-US"/>
              <a:t>Econ 340, Deardorff, Lecture 19: Development Trade</a:t>
            </a:r>
          </a:p>
        </p:txBody>
      </p:sp>
      <p:sp>
        <p:nvSpPr>
          <p:cNvPr id="175108" name="Text Box 4"/>
          <p:cNvSpPr txBox="1">
            <a:spLocks noChangeArrowheads="1"/>
          </p:cNvSpPr>
          <p:nvPr/>
        </p:nvSpPr>
        <p:spPr bwMode="auto">
          <a:xfrm>
            <a:off x="304800" y="6172200"/>
            <a:ext cx="8686800" cy="396875"/>
          </a:xfrm>
          <a:prstGeom prst="rect">
            <a:avLst/>
          </a:prstGeom>
          <a:solidFill>
            <a:schemeClr val="bg1"/>
          </a:solidFill>
          <a:ln w="9525">
            <a:noFill/>
            <a:miter lim="800000"/>
            <a:headEnd/>
            <a:tailEnd/>
          </a:ln>
          <a:effectLst/>
        </p:spPr>
        <p:txBody>
          <a:bodyPr>
            <a:prstTxWarp prst="textNoShape">
              <a:avLst/>
            </a:prstTxWarp>
            <a:spAutoFit/>
          </a:bodyPr>
          <a:lstStyle/>
          <a:p>
            <a:pPr algn="l">
              <a:spcBef>
                <a:spcPct val="50000"/>
              </a:spcBef>
            </a:pPr>
            <a:r>
              <a:rPr lang="en-US" sz="2000" i="1">
                <a:solidFill>
                  <a:schemeClr val="tx1"/>
                </a:solidFill>
              </a:rPr>
              <a:t>Source: World Bank, World Development Indicators, 2001; IMF commodity prices</a:t>
            </a:r>
          </a:p>
        </p:txBody>
      </p:sp>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4866" name="Rectangle 2"/>
          <p:cNvSpPr>
            <a:spLocks noGrp="1" noChangeArrowheads="1"/>
          </p:cNvSpPr>
          <p:nvPr>
            <p:ph type="title"/>
          </p:nvPr>
        </p:nvSpPr>
        <p:spPr>
          <a:xfrm>
            <a:off x="152400" y="381000"/>
            <a:ext cx="8763000" cy="838200"/>
          </a:xfrm>
        </p:spPr>
        <p:txBody>
          <a:bodyPr/>
          <a:lstStyle/>
          <a:p>
            <a:r>
              <a:rPr lang="en-US" sz="2800"/>
              <a:t>Petroleum and Non-energy Commodity Prices,1960-2007</a:t>
            </a:r>
            <a:br>
              <a:rPr lang="en-US" sz="2800"/>
            </a:br>
            <a:r>
              <a:rPr lang="en-US" sz="2400"/>
              <a:t> (Index, 1960=100)</a:t>
            </a:r>
          </a:p>
        </p:txBody>
      </p:sp>
      <p:graphicFrame>
        <p:nvGraphicFramePr>
          <p:cNvPr id="164867" name="Object 3"/>
          <p:cNvGraphicFramePr>
            <a:graphicFrameLocks noGrp="1" noChangeAspect="1"/>
          </p:cNvGraphicFramePr>
          <p:nvPr>
            <p:ph type="body" idx="1"/>
          </p:nvPr>
        </p:nvGraphicFramePr>
        <p:xfrm>
          <a:off x="4763" y="1406525"/>
          <a:ext cx="8982075" cy="5143500"/>
        </p:xfrm>
        <a:graphic>
          <a:graphicData uri="http://schemas.openxmlformats.org/presentationml/2006/ole">
            <mc:AlternateContent xmlns:mc="http://schemas.openxmlformats.org/markup-compatibility/2006">
              <mc:Choice xmlns:v="urn:schemas-microsoft-com:vml" Requires="v">
                <p:oleObj spid="_x0000_s602189" name="Chart" r:id="rId3" imgW="7340600" imgH="4203700" progId="MSGraph.Chart.8">
                  <p:embed followColorScheme="full"/>
                </p:oleObj>
              </mc:Choice>
              <mc:Fallback>
                <p:oleObj name="Chart" r:id="rId3" imgW="7340600" imgH="4203700" progId="MSGraph.Chart.8">
                  <p:embed followColorScheme="full"/>
                  <p:pic>
                    <p:nvPicPr>
                      <p:cNvPr id="0"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63" y="1406525"/>
                        <a:ext cx="8982075" cy="5143500"/>
                      </a:xfrm>
                      <a:prstGeom prst="rect">
                        <a:avLst/>
                      </a:prstGeom>
                      <a:noFill/>
                      <a:effectLst/>
                      <a:extLst>
                        <a:ext uri="{909E8E84-426E-40dd-AFC4-6F175D3DCCD1}">
                          <a14:hiddenFill xmlns:a14="http://schemas.microsoft.com/office/drawing/2010/main" xmlns="">
                            <a:solidFill>
                              <a:srgbClr val="FFFFFF"/>
                            </a:solidFill>
                          </a14:hiddenFill>
                        </a:ext>
                        <a:ext uri="{AF507438-7753-43e0-B8FC-AC1667EBCBE1}">
                          <a14:hiddenEffects xmlns:a14="http://schemas.microsoft.com/office/drawing/2010/main" xmlns="">
                            <a:effectLst>
                              <a:outerShdw blurRad="63500" dist="38099" dir="2700000" algn="ctr" rotWithShape="0">
                                <a:srgbClr val="808080">
                                  <a:alpha val="74998"/>
                                </a:srgbClr>
                              </a:outerShdw>
                            </a:effectLst>
                          </a14:hiddenEffects>
                        </a:ext>
                      </a:extLst>
                    </p:spPr>
                  </p:pic>
                </p:oleObj>
              </mc:Fallback>
            </mc:AlternateContent>
          </a:graphicData>
        </a:graphic>
      </p:graphicFrame>
      <p:sp>
        <p:nvSpPr>
          <p:cNvPr id="5" name="Slide Number Placeholder 4"/>
          <p:cNvSpPr>
            <a:spLocks noGrp="1"/>
          </p:cNvSpPr>
          <p:nvPr>
            <p:ph type="sldNum" sz="quarter" idx="12"/>
          </p:nvPr>
        </p:nvSpPr>
        <p:spPr/>
        <p:txBody>
          <a:bodyPr/>
          <a:lstStyle/>
          <a:p>
            <a:fld id="{864C0E6B-A288-2B43-95B1-1A7D99A5AC08}" type="slidenum">
              <a:rPr lang="en-US" smtClean="0"/>
              <a:pPr/>
              <a:t>48</a:t>
            </a:fld>
            <a:endParaRPr lang="en-US"/>
          </a:p>
        </p:txBody>
      </p:sp>
      <p:sp>
        <p:nvSpPr>
          <p:cNvPr id="6" name="Footer Placeholder 5"/>
          <p:cNvSpPr>
            <a:spLocks noGrp="1"/>
          </p:cNvSpPr>
          <p:nvPr>
            <p:ph type="ftr" sz="quarter" idx="11"/>
          </p:nvPr>
        </p:nvSpPr>
        <p:spPr/>
        <p:txBody>
          <a:bodyPr/>
          <a:lstStyle/>
          <a:p>
            <a:r>
              <a:rPr lang="en-US"/>
              <a:t>Econ 340, Deardorff, Lecture 19: Development Trade</a:t>
            </a:r>
          </a:p>
        </p:txBody>
      </p:sp>
      <p:sp>
        <p:nvSpPr>
          <p:cNvPr id="164868" name="Text Box 4"/>
          <p:cNvSpPr txBox="1">
            <a:spLocks noChangeArrowheads="1"/>
          </p:cNvSpPr>
          <p:nvPr/>
        </p:nvSpPr>
        <p:spPr bwMode="auto">
          <a:xfrm>
            <a:off x="228600" y="6096000"/>
            <a:ext cx="8686800" cy="396875"/>
          </a:xfrm>
          <a:prstGeom prst="rect">
            <a:avLst/>
          </a:prstGeom>
          <a:solidFill>
            <a:schemeClr val="bg1"/>
          </a:solidFill>
          <a:ln w="9525">
            <a:noFill/>
            <a:miter lim="800000"/>
            <a:headEnd/>
            <a:tailEnd/>
          </a:ln>
          <a:effectLst/>
        </p:spPr>
        <p:txBody>
          <a:bodyPr>
            <a:prstTxWarp prst="textNoShape">
              <a:avLst/>
            </a:prstTxWarp>
            <a:spAutoFit/>
          </a:bodyPr>
          <a:lstStyle/>
          <a:p>
            <a:pPr algn="l">
              <a:spcBef>
                <a:spcPct val="50000"/>
              </a:spcBef>
            </a:pPr>
            <a:r>
              <a:rPr lang="en-US" sz="2000" i="1">
                <a:solidFill>
                  <a:schemeClr val="tx1"/>
                </a:solidFill>
              </a:rPr>
              <a:t>Source: World Bank, World Development Indicators, 2001; IMF commodity prices</a:t>
            </a:r>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63E785B-102B-FE4D-843E-9CFAA3512F6D}" type="slidenum">
              <a:rPr lang="en-US"/>
              <a:pPr/>
              <a:t>49</a:t>
            </a:fld>
            <a:endParaRPr lang="en-US"/>
          </a:p>
        </p:txBody>
      </p:sp>
      <p:sp>
        <p:nvSpPr>
          <p:cNvPr id="65538" name="Rectangle 2"/>
          <p:cNvSpPr>
            <a:spLocks noGrp="1" noChangeArrowheads="1"/>
          </p:cNvSpPr>
          <p:nvPr>
            <p:ph type="title"/>
          </p:nvPr>
        </p:nvSpPr>
        <p:spPr/>
        <p:txBody>
          <a:bodyPr/>
          <a:lstStyle/>
          <a:p>
            <a:r>
              <a:rPr lang="en-US" sz="4000"/>
              <a:t>Outline: International Policies for Economic Development:  Trade</a:t>
            </a:r>
          </a:p>
        </p:txBody>
      </p:sp>
      <p:sp>
        <p:nvSpPr>
          <p:cNvPr id="65539" name="Rectangle 3"/>
          <p:cNvSpPr>
            <a:spLocks noGrp="1" noChangeArrowheads="1"/>
          </p:cNvSpPr>
          <p:nvPr>
            <p:ph type="body" idx="1"/>
          </p:nvPr>
        </p:nvSpPr>
        <p:spPr>
          <a:xfrm>
            <a:off x="457200" y="1600200"/>
            <a:ext cx="8229600" cy="4724400"/>
          </a:xfrm>
        </p:spPr>
        <p:txBody>
          <a:bodyPr/>
          <a:lstStyle/>
          <a:p>
            <a:pPr>
              <a:lnSpc>
                <a:spcPct val="90000"/>
              </a:lnSpc>
            </a:pPr>
            <a:r>
              <a:rPr lang="en-US" sz="2800" dirty="0">
                <a:solidFill>
                  <a:srgbClr val="BFBFBF"/>
                </a:solidFill>
              </a:rPr>
              <a:t>The Main Issues of Development</a:t>
            </a:r>
          </a:p>
          <a:p>
            <a:pPr>
              <a:lnSpc>
                <a:spcPct val="90000"/>
              </a:lnSpc>
            </a:pPr>
            <a:r>
              <a:rPr lang="en-US" sz="2800" dirty="0">
                <a:solidFill>
                  <a:srgbClr val="BFBFBF"/>
                </a:solidFill>
              </a:rPr>
              <a:t>The Washington Consensus</a:t>
            </a:r>
          </a:p>
          <a:p>
            <a:pPr>
              <a:lnSpc>
                <a:spcPct val="90000"/>
              </a:lnSpc>
            </a:pPr>
            <a:r>
              <a:rPr lang="en-US" sz="2800" dirty="0">
                <a:solidFill>
                  <a:srgbClr val="BFBFBF"/>
                </a:solidFill>
              </a:rPr>
              <a:t>Special Problems of Developing Countries</a:t>
            </a:r>
          </a:p>
          <a:p>
            <a:pPr>
              <a:lnSpc>
                <a:spcPct val="90000"/>
              </a:lnSpc>
            </a:pPr>
            <a:r>
              <a:rPr lang="en-US" sz="2800" dirty="0"/>
              <a:t>Pros and Cons of Tariffs Used by Developing Countries</a:t>
            </a:r>
          </a:p>
          <a:p>
            <a:pPr lvl="1">
              <a:lnSpc>
                <a:spcPct val="90000"/>
              </a:lnSpc>
            </a:pPr>
            <a:r>
              <a:rPr lang="en-US" sz="2400" dirty="0">
                <a:solidFill>
                  <a:srgbClr val="BFBFBF"/>
                </a:solidFill>
              </a:rPr>
              <a:t>The Infant Industry Argument</a:t>
            </a:r>
          </a:p>
          <a:p>
            <a:pPr lvl="1">
              <a:lnSpc>
                <a:spcPct val="90000"/>
              </a:lnSpc>
            </a:pPr>
            <a:r>
              <a:rPr lang="en-US" sz="2400" dirty="0">
                <a:solidFill>
                  <a:srgbClr val="BFBFBF"/>
                </a:solidFill>
              </a:rPr>
              <a:t>Primary-Product Specialization</a:t>
            </a:r>
          </a:p>
          <a:p>
            <a:pPr lvl="1">
              <a:lnSpc>
                <a:spcPct val="90000"/>
              </a:lnSpc>
            </a:pPr>
            <a:r>
              <a:rPr lang="en-US" sz="2400" dirty="0"/>
              <a:t>Growth and Exports / Import Substitution</a:t>
            </a:r>
          </a:p>
          <a:p>
            <a:pPr>
              <a:lnSpc>
                <a:spcPct val="90000"/>
              </a:lnSpc>
            </a:pPr>
            <a:r>
              <a:rPr lang="en-US" sz="2800" dirty="0">
                <a:solidFill>
                  <a:srgbClr val="BFBFBF"/>
                </a:solidFill>
              </a:rPr>
              <a:t>Pros and Cons of Subsidies Used by Developed Countries</a:t>
            </a:r>
          </a:p>
          <a:p>
            <a:pPr>
              <a:lnSpc>
                <a:spcPct val="90000"/>
              </a:lnSpc>
            </a:pPr>
            <a:r>
              <a:rPr lang="en-US" sz="2800" dirty="0">
                <a:solidFill>
                  <a:srgbClr val="BFBFBF"/>
                </a:solidFill>
              </a:rPr>
              <a:t>Policy Recommendations</a:t>
            </a:r>
          </a:p>
        </p:txBody>
      </p:sp>
      <p:sp>
        <p:nvSpPr>
          <p:cNvPr id="6" name="Rectangle 5"/>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83677127"/>
      </p:ext>
    </p:extLst>
  </p:cSld>
  <p:clrMapOvr>
    <a:masterClrMapping/>
  </p:clrMapOvr>
  <p:transition/>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ED2A424A-72BB-BC48-8F6C-67B26A19CAE5}" type="slidenum">
              <a:rPr lang="en-US"/>
              <a:pPr/>
              <a:t>50</a:t>
            </a:fld>
            <a:endParaRPr lang="en-US"/>
          </a:p>
        </p:txBody>
      </p:sp>
      <p:sp>
        <p:nvSpPr>
          <p:cNvPr id="579586" name="Rectangle 2"/>
          <p:cNvSpPr>
            <a:spLocks noGrp="1" noChangeArrowheads="1"/>
          </p:cNvSpPr>
          <p:nvPr>
            <p:ph type="title"/>
          </p:nvPr>
        </p:nvSpPr>
        <p:spPr/>
        <p:txBody>
          <a:bodyPr/>
          <a:lstStyle/>
          <a:p>
            <a:r>
              <a:rPr lang="en-US"/>
              <a:t>Exports and Growth</a:t>
            </a:r>
          </a:p>
        </p:txBody>
      </p:sp>
      <p:sp>
        <p:nvSpPr>
          <p:cNvPr id="579587" name="Rectangle 3"/>
          <p:cNvSpPr>
            <a:spLocks noGrp="1" noChangeArrowheads="1"/>
          </p:cNvSpPr>
          <p:nvPr>
            <p:ph type="body" idx="1"/>
          </p:nvPr>
        </p:nvSpPr>
        <p:spPr>
          <a:noFill/>
          <a:ln>
            <a:noFill/>
          </a:ln>
        </p:spPr>
        <p:style>
          <a:lnRef idx="2">
            <a:schemeClr val="dk1"/>
          </a:lnRef>
          <a:fillRef idx="1">
            <a:schemeClr val="lt1"/>
          </a:fillRef>
          <a:effectRef idx="0">
            <a:schemeClr val="dk1"/>
          </a:effectRef>
          <a:fontRef idx="minor">
            <a:schemeClr val="dk1"/>
          </a:fontRef>
        </p:style>
        <p:txBody>
          <a:bodyPr/>
          <a:lstStyle/>
          <a:p>
            <a:r>
              <a:rPr lang="en-US" dirty="0"/>
              <a:t>How exports may help growth</a:t>
            </a:r>
          </a:p>
          <a:p>
            <a:pPr lvl="1"/>
            <a:r>
              <a:rPr lang="en-US" dirty="0"/>
              <a:t>Economies of scale:  Produce for world market to achieve higher scale</a:t>
            </a:r>
          </a:p>
          <a:p>
            <a:pPr lvl="1"/>
            <a:r>
              <a:rPr lang="en-US" dirty="0"/>
              <a:t>Stimulate adoption of international best-practice technologies</a:t>
            </a:r>
          </a:p>
          <a:p>
            <a:pPr lvl="2"/>
            <a:r>
              <a:rPr lang="en-US" dirty="0"/>
              <a:t>Not necessary for firms protected by tariff</a:t>
            </a:r>
          </a:p>
          <a:p>
            <a:pPr lvl="1"/>
            <a:r>
              <a:rPr lang="en-US" dirty="0"/>
              <a:t>Finance imports of higher-tech capital goods</a:t>
            </a:r>
          </a:p>
          <a:p>
            <a:pPr lvl="1"/>
            <a:r>
              <a:rPr lang="en-US" dirty="0"/>
              <a:t>Encourage inward FDI to produce for export – bringing capital and technology</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79587">
                                            <p:txEl>
                                              <p:pRg st="0" end="0"/>
                                            </p:txEl>
                                          </p:spTgt>
                                        </p:tgtEl>
                                        <p:attrNameLst>
                                          <p:attrName>style.visibility</p:attrName>
                                        </p:attrNameLst>
                                      </p:cBhvr>
                                      <p:to>
                                        <p:strVal val="visible"/>
                                      </p:to>
                                    </p:set>
                                  </p:childTnLst>
                                  <p:subTnLst>
                                    <p:animClr clrSpc="rgb" dir="cw">
                                      <p:cBhvr override="childStyle">
                                        <p:cTn dur="1" fill="hold" display="0" masterRel="nextClick" afterEffect="1"/>
                                        <p:tgtEl>
                                          <p:spTgt spid="579587">
                                            <p:txEl>
                                              <p:pRg st="0" end="0"/>
                                            </p:txEl>
                                          </p:spTgt>
                                        </p:tgtEl>
                                        <p:attrNameLst>
                                          <p:attrName>ppt_c</p:attrName>
                                        </p:attrNameLst>
                                      </p:cBhvr>
                                      <p:to>
                                        <a:schemeClr val="accent2"/>
                                      </p:to>
                                    </p:animClr>
                                  </p:sub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79587">
                                            <p:txEl>
                                              <p:pRg st="1" end="1"/>
                                            </p:txEl>
                                          </p:spTgt>
                                        </p:tgtEl>
                                        <p:attrNameLst>
                                          <p:attrName>style.visibility</p:attrName>
                                        </p:attrNameLst>
                                      </p:cBhvr>
                                      <p:to>
                                        <p:strVal val="visible"/>
                                      </p:to>
                                    </p:set>
                                  </p:childTnLst>
                                  <p:subTnLst>
                                    <p:animClr clrSpc="rgb" dir="cw">
                                      <p:cBhvr override="childStyle">
                                        <p:cTn dur="1" fill="hold" display="0" masterRel="nextClick" afterEffect="1"/>
                                        <p:tgtEl>
                                          <p:spTgt spid="579587">
                                            <p:txEl>
                                              <p:pRg st="1" end="1"/>
                                            </p:txEl>
                                          </p:spTgt>
                                        </p:tgtEl>
                                        <p:attrNameLst>
                                          <p:attrName>ppt_c</p:attrName>
                                        </p:attrNameLst>
                                      </p:cBhvr>
                                      <p:to>
                                        <a:schemeClr val="accent2"/>
                                      </p:to>
                                    </p:animClr>
                                  </p:sub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79587">
                                            <p:txEl>
                                              <p:pRg st="2" end="2"/>
                                            </p:txEl>
                                          </p:spTgt>
                                        </p:tgtEl>
                                        <p:attrNameLst>
                                          <p:attrName>style.visibility</p:attrName>
                                        </p:attrNameLst>
                                      </p:cBhvr>
                                      <p:to>
                                        <p:strVal val="visible"/>
                                      </p:to>
                                    </p:set>
                                  </p:childTnLst>
                                  <p:subTnLst>
                                    <p:animClr clrSpc="rgb" dir="cw">
                                      <p:cBhvr override="childStyle">
                                        <p:cTn dur="1" fill="hold" display="0" masterRel="nextClick" afterEffect="1"/>
                                        <p:tgtEl>
                                          <p:spTgt spid="579587">
                                            <p:txEl>
                                              <p:pRg st="2" end="2"/>
                                            </p:txEl>
                                          </p:spTgt>
                                        </p:tgtEl>
                                        <p:attrNameLst>
                                          <p:attrName>ppt_c</p:attrName>
                                        </p:attrNameLst>
                                      </p:cBhvr>
                                      <p:to>
                                        <a:schemeClr val="accent2"/>
                                      </p:to>
                                    </p:animClr>
                                  </p:sub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79587">
                                            <p:txEl>
                                              <p:pRg st="3" end="3"/>
                                            </p:txEl>
                                          </p:spTgt>
                                        </p:tgtEl>
                                        <p:attrNameLst>
                                          <p:attrName>style.visibility</p:attrName>
                                        </p:attrNameLst>
                                      </p:cBhvr>
                                      <p:to>
                                        <p:strVal val="visible"/>
                                      </p:to>
                                    </p:set>
                                  </p:childTnLst>
                                  <p:subTnLst>
                                    <p:animClr clrSpc="rgb" dir="cw">
                                      <p:cBhvr override="childStyle">
                                        <p:cTn dur="1" fill="hold" display="0" masterRel="nextClick" afterEffect="1"/>
                                        <p:tgtEl>
                                          <p:spTgt spid="579587">
                                            <p:txEl>
                                              <p:pRg st="3" end="3"/>
                                            </p:txEl>
                                          </p:spTgt>
                                        </p:tgtEl>
                                        <p:attrNameLst>
                                          <p:attrName>ppt_c</p:attrName>
                                        </p:attrNameLst>
                                      </p:cBhvr>
                                      <p:to>
                                        <a:schemeClr val="accent2"/>
                                      </p:to>
                                    </p:animClr>
                                  </p:sub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79587">
                                            <p:txEl>
                                              <p:pRg st="4" end="4"/>
                                            </p:txEl>
                                          </p:spTgt>
                                        </p:tgtEl>
                                        <p:attrNameLst>
                                          <p:attrName>style.visibility</p:attrName>
                                        </p:attrNameLst>
                                      </p:cBhvr>
                                      <p:to>
                                        <p:strVal val="visible"/>
                                      </p:to>
                                    </p:set>
                                  </p:childTnLst>
                                  <p:subTnLst>
                                    <p:animClr clrSpc="rgb" dir="cw">
                                      <p:cBhvr override="childStyle">
                                        <p:cTn dur="1" fill="hold" display="0" masterRel="nextClick" afterEffect="1"/>
                                        <p:tgtEl>
                                          <p:spTgt spid="579587">
                                            <p:txEl>
                                              <p:pRg st="4" end="4"/>
                                            </p:txEl>
                                          </p:spTgt>
                                        </p:tgtEl>
                                        <p:attrNameLst>
                                          <p:attrName>ppt_c</p:attrName>
                                        </p:attrNameLst>
                                      </p:cBhvr>
                                      <p:to>
                                        <a:schemeClr val="accent2"/>
                                      </p:to>
                                    </p:animClr>
                                  </p:sub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79587">
                                            <p:txEl>
                                              <p:pRg st="5" end="5"/>
                                            </p:txEl>
                                          </p:spTgt>
                                        </p:tgtEl>
                                        <p:attrNameLst>
                                          <p:attrName>style.visibility</p:attrName>
                                        </p:attrNameLst>
                                      </p:cBhvr>
                                      <p:to>
                                        <p:strVal val="visible"/>
                                      </p:to>
                                    </p:set>
                                  </p:childTnLst>
                                  <p:subTnLst>
                                    <p:animClr clrSpc="rgb" dir="cw">
                                      <p:cBhvr override="childStyle">
                                        <p:cTn dur="1" fill="hold" display="0" masterRel="nextClick" afterEffect="1"/>
                                        <p:tgtEl>
                                          <p:spTgt spid="579587">
                                            <p:txEl>
                                              <p:pRg st="5" end="5"/>
                                            </p:txEl>
                                          </p:spTgt>
                                        </p:tgtEl>
                                        <p:attrNameLst>
                                          <p:attrName>ppt_c</p:attrName>
                                        </p:attrNameLst>
                                      </p:cBhvr>
                                      <p:to>
                                        <a:schemeClr val="accent2"/>
                                      </p:to>
                                    </p:animClr>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9587" grpId="0" build="p"/>
    </p:bld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D0E9863B-3A92-4740-B8F0-1787476CAA6E}" type="slidenum">
              <a:rPr lang="en-US"/>
              <a:pPr/>
              <a:t>51</a:t>
            </a:fld>
            <a:endParaRPr lang="en-US"/>
          </a:p>
        </p:txBody>
      </p:sp>
      <p:sp>
        <p:nvSpPr>
          <p:cNvPr id="580610" name="Rectangle 2"/>
          <p:cNvSpPr>
            <a:spLocks noGrp="1" noChangeArrowheads="1"/>
          </p:cNvSpPr>
          <p:nvPr>
            <p:ph type="title"/>
          </p:nvPr>
        </p:nvSpPr>
        <p:spPr/>
        <p:txBody>
          <a:bodyPr/>
          <a:lstStyle/>
          <a:p>
            <a:r>
              <a:rPr lang="en-US" sz="4000"/>
              <a:t>Track Record of Import Substitution</a:t>
            </a:r>
          </a:p>
        </p:txBody>
      </p:sp>
      <p:sp>
        <p:nvSpPr>
          <p:cNvPr id="580611" name="Rectangle 3"/>
          <p:cNvSpPr>
            <a:spLocks noGrp="1" noChangeArrowheads="1"/>
          </p:cNvSpPr>
          <p:nvPr>
            <p:ph type="body" idx="1"/>
          </p:nvPr>
        </p:nvSpPr>
        <p:spPr/>
        <p:txBody>
          <a:bodyPr/>
          <a:lstStyle/>
          <a:p>
            <a:r>
              <a:rPr lang="en-US" dirty="0"/>
              <a:t>In 1950s, two opposing strategies were perceived:</a:t>
            </a:r>
          </a:p>
          <a:p>
            <a:pPr lvl="1"/>
            <a:r>
              <a:rPr lang="en-US" dirty="0"/>
              <a:t>“Import Substitution”:  Use tariffs and </a:t>
            </a:r>
            <a:r>
              <a:rPr lang="en-US" dirty="0" err="1"/>
              <a:t>NTBs</a:t>
            </a:r>
            <a:r>
              <a:rPr lang="en-US" dirty="0"/>
              <a:t> to protect industries, substituting for imports</a:t>
            </a:r>
          </a:p>
          <a:p>
            <a:pPr lvl="1"/>
            <a:r>
              <a:rPr lang="en-US" dirty="0"/>
              <a:t>“Export Promotion”:  Free trade and other policies to encourage exports</a:t>
            </a:r>
          </a:p>
          <a:p>
            <a:r>
              <a:rPr lang="en-US" dirty="0"/>
              <a:t>Most developing countries, and their economist advisors, favored Import Substitution</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8061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8061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80611">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80611">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80611" grpId="0" build="p"/>
    </p:bld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DC22E6BB-2468-DE44-AA4C-8CD8F54400AD}" type="slidenum">
              <a:rPr lang="en-US"/>
              <a:pPr/>
              <a:t>52</a:t>
            </a:fld>
            <a:endParaRPr lang="en-US"/>
          </a:p>
        </p:txBody>
      </p:sp>
      <p:sp>
        <p:nvSpPr>
          <p:cNvPr id="581634" name="Rectangle 2"/>
          <p:cNvSpPr>
            <a:spLocks noGrp="1" noChangeArrowheads="1"/>
          </p:cNvSpPr>
          <p:nvPr>
            <p:ph type="title"/>
          </p:nvPr>
        </p:nvSpPr>
        <p:spPr/>
        <p:txBody>
          <a:bodyPr/>
          <a:lstStyle/>
          <a:p>
            <a:r>
              <a:rPr lang="en-US" sz="4000"/>
              <a:t>Track Record of Import Substitution</a:t>
            </a:r>
          </a:p>
        </p:txBody>
      </p:sp>
      <p:sp>
        <p:nvSpPr>
          <p:cNvPr id="581635" name="Rectangle 3"/>
          <p:cNvSpPr>
            <a:spLocks noGrp="1" noChangeArrowheads="1"/>
          </p:cNvSpPr>
          <p:nvPr>
            <p:ph type="body" idx="1"/>
          </p:nvPr>
        </p:nvSpPr>
        <p:spPr/>
        <p:txBody>
          <a:bodyPr/>
          <a:lstStyle/>
          <a:p>
            <a:r>
              <a:rPr lang="en-US"/>
              <a:t>Early examples of Import Substitution</a:t>
            </a:r>
          </a:p>
          <a:p>
            <a:pPr lvl="1"/>
            <a:r>
              <a:rPr lang="en-US"/>
              <a:t>That did well</a:t>
            </a:r>
          </a:p>
          <a:p>
            <a:pPr lvl="2"/>
            <a:r>
              <a:rPr lang="en-US"/>
              <a:t>United States in 19</a:t>
            </a:r>
            <a:r>
              <a:rPr lang="en-US" baseline="30000"/>
              <a:t>th</a:t>
            </a:r>
            <a:r>
              <a:rPr lang="en-US"/>
              <a:t> century</a:t>
            </a:r>
          </a:p>
          <a:p>
            <a:pPr lvl="2"/>
            <a:r>
              <a:rPr lang="en-US"/>
              <a:t>Japan after World War II</a:t>
            </a:r>
          </a:p>
          <a:p>
            <a:pPr lvl="1"/>
            <a:r>
              <a:rPr lang="en-US"/>
              <a:t>That did poorly</a:t>
            </a:r>
          </a:p>
          <a:p>
            <a:pPr lvl="2"/>
            <a:r>
              <a:rPr lang="en-US"/>
              <a:t>India</a:t>
            </a:r>
          </a:p>
          <a:p>
            <a:pPr lvl="2"/>
            <a:r>
              <a:rPr lang="en-US"/>
              <a:t>South America</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8163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8163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81635">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81635">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81635">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81635">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81635">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81635" grpId="0" build="p"/>
    </p:bld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EC7B8879-C959-0A4D-9753-9F411B53FC2C}" type="slidenum">
              <a:rPr lang="en-US" smtClean="0"/>
              <a:pPr/>
              <a:t>53</a:t>
            </a:fld>
            <a:endParaRPr lang="en-US" dirty="0"/>
          </a:p>
        </p:txBody>
      </p:sp>
      <p:sp>
        <p:nvSpPr>
          <p:cNvPr id="582658" name="Rectangle 2"/>
          <p:cNvSpPr>
            <a:spLocks noGrp="1" noChangeArrowheads="1"/>
          </p:cNvSpPr>
          <p:nvPr>
            <p:ph type="title"/>
          </p:nvPr>
        </p:nvSpPr>
        <p:spPr/>
        <p:txBody>
          <a:bodyPr/>
          <a:lstStyle/>
          <a:p>
            <a:r>
              <a:rPr lang="en-US" sz="4000" dirty="0"/>
              <a:t>Track Record of Import Substitution</a:t>
            </a:r>
          </a:p>
        </p:txBody>
      </p:sp>
      <p:sp>
        <p:nvSpPr>
          <p:cNvPr id="582659" name="Rectangle 3"/>
          <p:cNvSpPr>
            <a:spLocks noGrp="1" noChangeArrowheads="1"/>
          </p:cNvSpPr>
          <p:nvPr>
            <p:ph type="body" idx="1"/>
          </p:nvPr>
        </p:nvSpPr>
        <p:spPr/>
        <p:txBody>
          <a:bodyPr/>
          <a:lstStyle/>
          <a:p>
            <a:r>
              <a:rPr lang="en-US" sz="2800" dirty="0"/>
              <a:t>Examples of Export Promotion</a:t>
            </a:r>
          </a:p>
          <a:p>
            <a:pPr lvl="1"/>
            <a:r>
              <a:rPr lang="en-US" sz="2400" dirty="0"/>
              <a:t>The “Four Tigers” all did well</a:t>
            </a:r>
          </a:p>
          <a:p>
            <a:pPr lvl="2"/>
            <a:r>
              <a:rPr lang="en-US" sz="2000" dirty="0"/>
              <a:t>Hong Kong</a:t>
            </a:r>
          </a:p>
          <a:p>
            <a:pPr lvl="2"/>
            <a:r>
              <a:rPr lang="en-US" sz="2000" dirty="0"/>
              <a:t>South Korea</a:t>
            </a:r>
          </a:p>
          <a:p>
            <a:pPr lvl="2"/>
            <a:r>
              <a:rPr lang="en-US" sz="2000" dirty="0"/>
              <a:t>Taiwan</a:t>
            </a:r>
          </a:p>
          <a:p>
            <a:pPr lvl="2"/>
            <a:r>
              <a:rPr lang="en-US" sz="2000" dirty="0"/>
              <a:t>Singapore</a:t>
            </a:r>
          </a:p>
          <a:p>
            <a:pPr lvl="1"/>
            <a:r>
              <a:rPr lang="en-US" sz="2400" dirty="0"/>
              <a:t>Later examples also did well until crisis of 1997:</a:t>
            </a:r>
          </a:p>
          <a:p>
            <a:pPr lvl="2"/>
            <a:r>
              <a:rPr lang="en-US" sz="2000" dirty="0"/>
              <a:t>Thailand</a:t>
            </a:r>
          </a:p>
          <a:p>
            <a:pPr lvl="2"/>
            <a:r>
              <a:rPr lang="en-US" sz="2000" dirty="0"/>
              <a:t>Indonesia</a:t>
            </a:r>
          </a:p>
          <a:p>
            <a:pPr lvl="2"/>
            <a:r>
              <a:rPr lang="en-US" sz="2000" dirty="0"/>
              <a:t>Philippines</a:t>
            </a:r>
          </a:p>
          <a:p>
            <a:pPr lvl="2"/>
            <a:r>
              <a:rPr lang="en-US" sz="2000" dirty="0"/>
              <a:t>…</a:t>
            </a:r>
          </a:p>
        </p:txBody>
      </p:sp>
      <p:sp>
        <p:nvSpPr>
          <p:cNvPr id="2" name="Right Brace 1"/>
          <p:cNvSpPr/>
          <p:nvPr/>
        </p:nvSpPr>
        <p:spPr>
          <a:xfrm>
            <a:off x="3962400" y="4495800"/>
            <a:ext cx="304800" cy="914400"/>
          </a:xfrm>
          <a:prstGeom prst="rightBrace">
            <a:avLst/>
          </a:prstGeom>
          <a:ln>
            <a:solidFill>
              <a:schemeClr val="tx1"/>
            </a:solidFill>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3" name="TextBox 2"/>
          <p:cNvSpPr txBox="1"/>
          <p:nvPr/>
        </p:nvSpPr>
        <p:spPr>
          <a:xfrm>
            <a:off x="4267200" y="4495800"/>
            <a:ext cx="2057400" cy="923330"/>
          </a:xfrm>
          <a:prstGeom prst="rect">
            <a:avLst/>
          </a:prstGeom>
          <a:noFill/>
        </p:spPr>
        <p:txBody>
          <a:bodyPr wrap="square" rtlCol="0">
            <a:spAutoFit/>
          </a:bodyPr>
          <a:lstStyle/>
          <a:p>
            <a:r>
              <a:rPr lang="en-US" dirty="0"/>
              <a:t>And most recovered rapidly after 1997.</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8265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82659">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82659">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82659">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82659">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82659">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82659">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582659">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582659">
                                            <p:txEl>
                                              <p:pRg st="8" end="8"/>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582659">
                                            <p:txEl>
                                              <p:pRg st="9" end="9"/>
                                            </p:txEl>
                                          </p:spTgt>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grpId="0" nodeType="clickEffect">
                                  <p:stCondLst>
                                    <p:cond delay="0"/>
                                  </p:stCondLst>
                                  <p:childTnLst>
                                    <p:set>
                                      <p:cBhvr>
                                        <p:cTn id="46" dur="1" fill="hold">
                                          <p:stCondLst>
                                            <p:cond delay="0"/>
                                          </p:stCondLst>
                                        </p:cTn>
                                        <p:tgtEl>
                                          <p:spTgt spid="582659">
                                            <p:txEl>
                                              <p:pRg st="10" end="10"/>
                                            </p:txEl>
                                          </p:spTgt>
                                        </p:tgtEl>
                                        <p:attrNameLst>
                                          <p:attrName>style.visibility</p:attrName>
                                        </p:attrNameLst>
                                      </p:cBhvr>
                                      <p:to>
                                        <p:strVal val="visible"/>
                                      </p:to>
                                    </p:se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grpId="0" nodeType="clickEffect">
                                  <p:stCondLst>
                                    <p:cond delay="0"/>
                                  </p:stCondLst>
                                  <p:childTnLst>
                                    <p:set>
                                      <p:cBhvr>
                                        <p:cTn id="50" dur="1" fill="hold">
                                          <p:stCondLst>
                                            <p:cond delay="0"/>
                                          </p:stCondLst>
                                        </p:cTn>
                                        <p:tgtEl>
                                          <p:spTgt spid="3"/>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82659" grpId="0" uiExpand="1" build="p"/>
      <p:bldP spid="2" grpId="0" animBg="1"/>
      <p:bldP spid="3" grpId="0"/>
    </p:bld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In order for a tariff to be potentially justified by the infant industry argument, which of the following must be true?</a:t>
            </a:r>
          </a:p>
          <a:p>
            <a:pPr marL="971550" lvl="1" indent="-514350">
              <a:buFont typeface="+mj-lt"/>
              <a:buAutoNum type="alphaLcParenR"/>
            </a:pPr>
            <a:r>
              <a:rPr lang="en-US" sz="2400" dirty="0"/>
              <a:t>The tariff must be temporary.</a:t>
            </a:r>
          </a:p>
          <a:p>
            <a:pPr marL="971550" lvl="1" indent="-514350">
              <a:buFont typeface="+mj-lt"/>
              <a:buAutoNum type="alphaLcParenR"/>
            </a:pPr>
            <a:r>
              <a:rPr lang="en-US" sz="2400" dirty="0"/>
              <a:t>The protected industry is subject to “learning by doing.”</a:t>
            </a:r>
          </a:p>
          <a:p>
            <a:pPr marL="971550" lvl="1" indent="-514350">
              <a:buFont typeface="+mj-lt"/>
              <a:buAutoNum type="alphaLcParenR"/>
            </a:pPr>
            <a:r>
              <a:rPr lang="en-US" sz="2400" dirty="0"/>
              <a:t>Capital markets are absent or inadequate.</a:t>
            </a:r>
          </a:p>
          <a:p>
            <a:pPr marL="971550" lvl="1" indent="-514350">
              <a:buFont typeface="+mj-lt"/>
              <a:buAutoNum type="alphaLcParenR"/>
            </a:pPr>
            <a:r>
              <a:rPr lang="en-US" sz="2400" dirty="0"/>
              <a:t>All of the above.</a:t>
            </a:r>
          </a:p>
          <a:p>
            <a:pPr marL="971550" lvl="1" indent="-514350">
              <a:buFont typeface="+mj-lt"/>
              <a:buAutoNum type="alphaLcParenR"/>
            </a:pPr>
            <a:r>
              <a:rPr lang="en-US" sz="2400" dirty="0"/>
              <a:t>None of the above.</a:t>
            </a:r>
          </a:p>
          <a:p>
            <a:pPr marL="971550" lvl="1" indent="-514350">
              <a:buFont typeface="+mj-lt"/>
              <a:buAutoNum type="alphaLcParenR"/>
            </a:pPr>
            <a:endParaRPr lang="en-US" sz="2400" dirty="0"/>
          </a:p>
          <a:p>
            <a:pPr marL="971550" lvl="1" indent="-514350">
              <a:buFont typeface="+mj-lt"/>
              <a:buAutoNum type="alphaLcParenR"/>
            </a:pPr>
            <a:endParaRPr lang="en-US" sz="2400" dirty="0"/>
          </a:p>
          <a:p>
            <a:pPr marL="971550" lvl="1" indent="-514350">
              <a:buFont typeface="+mj-lt"/>
              <a:buAutoNum type="alphaLcParenR"/>
            </a:pPr>
            <a:endParaRPr lang="en-US" sz="2400" dirty="0"/>
          </a:p>
        </p:txBody>
      </p:sp>
      <p:sp>
        <p:nvSpPr>
          <p:cNvPr id="6" name="TextBox 5"/>
          <p:cNvSpPr txBox="1"/>
          <p:nvPr/>
        </p:nvSpPr>
        <p:spPr>
          <a:xfrm>
            <a:off x="533400" y="4191000"/>
            <a:ext cx="609600" cy="523220"/>
          </a:xfrm>
          <a:prstGeom prst="rect">
            <a:avLst/>
          </a:prstGeom>
          <a:noFill/>
        </p:spPr>
        <p:txBody>
          <a:bodyPr wrap="square" rtlCol="0">
            <a:spAutoFit/>
          </a:bodyPr>
          <a:lstStyle/>
          <a:p>
            <a:r>
              <a:rPr lang="en-US" sz="2800" dirty="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3766489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How do developing countries often view exporting primary products?</a:t>
            </a:r>
          </a:p>
          <a:p>
            <a:pPr marL="971550" lvl="1" indent="-514350">
              <a:buFont typeface="+mj-lt"/>
              <a:buAutoNum type="alphaLcParenR"/>
            </a:pPr>
            <a:r>
              <a:rPr lang="en-US" sz="2400" dirty="0"/>
              <a:t>Because they come late to markets, they fear being unable to sell them.</a:t>
            </a:r>
          </a:p>
          <a:p>
            <a:pPr marL="971550" lvl="1" indent="-514350">
              <a:buFont typeface="+mj-lt"/>
              <a:buAutoNum type="alphaLcParenR"/>
            </a:pPr>
            <a:r>
              <a:rPr lang="en-US" sz="2400" dirty="0"/>
              <a:t>They worry about the environmental harm that producing them may cause.</a:t>
            </a:r>
          </a:p>
          <a:p>
            <a:pPr marL="971550" lvl="1" indent="-514350">
              <a:buFont typeface="+mj-lt"/>
              <a:buAutoNum type="alphaLcParenR"/>
            </a:pPr>
            <a:r>
              <a:rPr lang="en-US" sz="2400" dirty="0"/>
              <a:t>They lack comparative advantage in primary products.</a:t>
            </a:r>
          </a:p>
          <a:p>
            <a:pPr marL="971550" lvl="1" indent="-514350">
              <a:buFont typeface="+mj-lt"/>
              <a:buAutoNum type="alphaLcParenR"/>
            </a:pPr>
            <a:r>
              <a:rPr lang="en-US" sz="2400" dirty="0"/>
              <a:t>The world’s supply of primary products will decrease over time.</a:t>
            </a:r>
          </a:p>
          <a:p>
            <a:pPr marL="971550" lvl="1" indent="-514350">
              <a:buFont typeface="+mj-lt"/>
              <a:buAutoNum type="alphaLcParenR"/>
            </a:pPr>
            <a:r>
              <a:rPr lang="en-US" sz="2400" dirty="0"/>
              <a:t>The relative prices of primary products will fall over time.</a:t>
            </a:r>
          </a:p>
          <a:p>
            <a:pPr marL="971550" lvl="1" indent="-514350">
              <a:buFont typeface="+mj-lt"/>
              <a:buAutoNum type="alphaLcParenR"/>
            </a:pPr>
            <a:endParaRPr lang="en-US" sz="2400" dirty="0"/>
          </a:p>
          <a:p>
            <a:pPr marL="971550" lvl="1" indent="-514350">
              <a:buFont typeface="+mj-lt"/>
              <a:buAutoNum type="alphaLcParenR"/>
            </a:pPr>
            <a:endParaRPr lang="en-US" sz="2400" dirty="0"/>
          </a:p>
          <a:p>
            <a:pPr marL="971550" lvl="1" indent="-514350">
              <a:buFont typeface="+mj-lt"/>
              <a:buAutoNum type="alphaLcParenR"/>
            </a:pPr>
            <a:endParaRPr lang="en-US" sz="2400" dirty="0"/>
          </a:p>
          <a:p>
            <a:pPr marL="971550" lvl="1" indent="-514350">
              <a:buFont typeface="+mj-lt"/>
              <a:buAutoNum type="alphaLcParenR"/>
            </a:pPr>
            <a:endParaRPr lang="en-US" sz="2400" dirty="0"/>
          </a:p>
        </p:txBody>
      </p:sp>
      <p:sp>
        <p:nvSpPr>
          <p:cNvPr id="6" name="TextBox 5"/>
          <p:cNvSpPr txBox="1"/>
          <p:nvPr/>
        </p:nvSpPr>
        <p:spPr>
          <a:xfrm>
            <a:off x="533400" y="5334000"/>
            <a:ext cx="609600" cy="523220"/>
          </a:xfrm>
          <a:prstGeom prst="rect">
            <a:avLst/>
          </a:prstGeom>
          <a:noFill/>
        </p:spPr>
        <p:txBody>
          <a:bodyPr wrap="square" rtlCol="0">
            <a:spAutoFit/>
          </a:bodyPr>
          <a:lstStyle/>
          <a:p>
            <a:r>
              <a:rPr lang="en-US" sz="2800" dirty="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23902777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Which country is </a:t>
            </a:r>
            <a:r>
              <a:rPr lang="en-US" sz="2800" u="sng" dirty="0"/>
              <a:t>not</a:t>
            </a:r>
            <a:r>
              <a:rPr lang="en-US" sz="2800" dirty="0"/>
              <a:t> one of the “Four Tigers”?</a:t>
            </a:r>
          </a:p>
          <a:p>
            <a:pPr marL="971550" lvl="1" indent="-514350">
              <a:buFont typeface="+mj-lt"/>
              <a:buAutoNum type="alphaLcParenR"/>
            </a:pPr>
            <a:r>
              <a:rPr lang="en-US" sz="2400" dirty="0"/>
              <a:t>Hong Kong</a:t>
            </a:r>
          </a:p>
          <a:p>
            <a:pPr marL="971550" lvl="1" indent="-514350">
              <a:buFont typeface="+mj-lt"/>
              <a:buAutoNum type="alphaLcParenR"/>
            </a:pPr>
            <a:r>
              <a:rPr lang="en-US" sz="2400" dirty="0"/>
              <a:t>Japan</a:t>
            </a:r>
          </a:p>
          <a:p>
            <a:pPr marL="971550" lvl="1" indent="-514350">
              <a:buFont typeface="+mj-lt"/>
              <a:buAutoNum type="alphaLcParenR"/>
            </a:pPr>
            <a:r>
              <a:rPr lang="en-US" sz="2400" dirty="0"/>
              <a:t>Singapore</a:t>
            </a:r>
          </a:p>
          <a:p>
            <a:pPr marL="971550" lvl="1" indent="-514350">
              <a:buFont typeface="+mj-lt"/>
              <a:buAutoNum type="alphaLcParenR"/>
            </a:pPr>
            <a:r>
              <a:rPr lang="en-US" sz="2400" dirty="0"/>
              <a:t>South Korea</a:t>
            </a:r>
          </a:p>
          <a:p>
            <a:pPr marL="971550" lvl="1" indent="-514350">
              <a:buFont typeface="+mj-lt"/>
              <a:buAutoNum type="alphaLcParenR"/>
            </a:pPr>
            <a:r>
              <a:rPr lang="en-US" sz="2400" dirty="0"/>
              <a:t>Taiwan</a:t>
            </a:r>
          </a:p>
          <a:p>
            <a:pPr marL="971550" lvl="1" indent="-514350">
              <a:buFont typeface="+mj-lt"/>
              <a:buAutoNum type="alphaLcParenR"/>
            </a:pPr>
            <a:endParaRPr lang="en-US" sz="2400" dirty="0"/>
          </a:p>
          <a:p>
            <a:pPr marL="971550" lvl="1" indent="-514350">
              <a:buFont typeface="+mj-lt"/>
              <a:buAutoNum type="alphaLcParenR"/>
            </a:pPr>
            <a:endParaRPr lang="en-US" sz="2400" dirty="0"/>
          </a:p>
          <a:p>
            <a:pPr marL="971550" lvl="1" indent="-514350">
              <a:buFont typeface="+mj-lt"/>
              <a:buAutoNum type="alphaLcParenR"/>
            </a:pPr>
            <a:endParaRPr lang="en-US" sz="2400" dirty="0"/>
          </a:p>
          <a:p>
            <a:pPr marL="971550" lvl="1" indent="-514350">
              <a:buFont typeface="+mj-lt"/>
              <a:buAutoNum type="alphaLcParenR"/>
            </a:pPr>
            <a:endParaRPr lang="en-US" sz="2400" dirty="0"/>
          </a:p>
        </p:txBody>
      </p:sp>
      <p:sp>
        <p:nvSpPr>
          <p:cNvPr id="6" name="TextBox 5"/>
          <p:cNvSpPr txBox="1"/>
          <p:nvPr/>
        </p:nvSpPr>
        <p:spPr>
          <a:xfrm>
            <a:off x="533400" y="2133600"/>
            <a:ext cx="609600" cy="523220"/>
          </a:xfrm>
          <a:prstGeom prst="rect">
            <a:avLst/>
          </a:prstGeom>
          <a:noFill/>
        </p:spPr>
        <p:txBody>
          <a:bodyPr wrap="square" rtlCol="0">
            <a:spAutoFit/>
          </a:bodyPr>
          <a:lstStyle/>
          <a:p>
            <a:r>
              <a:rPr lang="en-US" sz="2800" dirty="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9679893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63E785B-102B-FE4D-843E-9CFAA3512F6D}" type="slidenum">
              <a:rPr lang="en-US"/>
              <a:pPr/>
              <a:t>57</a:t>
            </a:fld>
            <a:endParaRPr lang="en-US"/>
          </a:p>
        </p:txBody>
      </p:sp>
      <p:sp>
        <p:nvSpPr>
          <p:cNvPr id="65538" name="Rectangle 2"/>
          <p:cNvSpPr>
            <a:spLocks noGrp="1" noChangeArrowheads="1"/>
          </p:cNvSpPr>
          <p:nvPr>
            <p:ph type="title"/>
          </p:nvPr>
        </p:nvSpPr>
        <p:spPr/>
        <p:txBody>
          <a:bodyPr/>
          <a:lstStyle/>
          <a:p>
            <a:r>
              <a:rPr lang="en-US" sz="4000"/>
              <a:t>Outline: International Policies for Economic Development:  Trade</a:t>
            </a:r>
          </a:p>
        </p:txBody>
      </p:sp>
      <p:sp>
        <p:nvSpPr>
          <p:cNvPr id="65539" name="Rectangle 3"/>
          <p:cNvSpPr>
            <a:spLocks noGrp="1" noChangeArrowheads="1"/>
          </p:cNvSpPr>
          <p:nvPr>
            <p:ph type="body" idx="1"/>
          </p:nvPr>
        </p:nvSpPr>
        <p:spPr>
          <a:xfrm>
            <a:off x="457200" y="1600200"/>
            <a:ext cx="8229600" cy="4724400"/>
          </a:xfrm>
        </p:spPr>
        <p:txBody>
          <a:bodyPr/>
          <a:lstStyle/>
          <a:p>
            <a:pPr>
              <a:lnSpc>
                <a:spcPct val="90000"/>
              </a:lnSpc>
            </a:pPr>
            <a:r>
              <a:rPr lang="en-US" sz="2800" dirty="0">
                <a:solidFill>
                  <a:srgbClr val="BFBFBF"/>
                </a:solidFill>
              </a:rPr>
              <a:t>The Main Issues of Development</a:t>
            </a:r>
          </a:p>
          <a:p>
            <a:pPr>
              <a:lnSpc>
                <a:spcPct val="90000"/>
              </a:lnSpc>
            </a:pPr>
            <a:r>
              <a:rPr lang="en-US" sz="2800" dirty="0">
                <a:solidFill>
                  <a:srgbClr val="BFBFBF"/>
                </a:solidFill>
              </a:rPr>
              <a:t>The Washington Consensus</a:t>
            </a:r>
          </a:p>
          <a:p>
            <a:pPr>
              <a:lnSpc>
                <a:spcPct val="90000"/>
              </a:lnSpc>
            </a:pPr>
            <a:r>
              <a:rPr lang="en-US" sz="2800" dirty="0">
                <a:solidFill>
                  <a:srgbClr val="BFBFBF"/>
                </a:solidFill>
              </a:rPr>
              <a:t>Special Problems of Developing Countries</a:t>
            </a:r>
          </a:p>
          <a:p>
            <a:pPr>
              <a:lnSpc>
                <a:spcPct val="90000"/>
              </a:lnSpc>
            </a:pPr>
            <a:r>
              <a:rPr lang="en-US" sz="2800" dirty="0">
                <a:solidFill>
                  <a:srgbClr val="BFBFBF"/>
                </a:solidFill>
              </a:rPr>
              <a:t>Pros and Cons of Tariffs Used by Developing Countries</a:t>
            </a:r>
          </a:p>
          <a:p>
            <a:pPr lvl="1">
              <a:lnSpc>
                <a:spcPct val="90000"/>
              </a:lnSpc>
            </a:pPr>
            <a:r>
              <a:rPr lang="en-US" sz="2400" dirty="0">
                <a:solidFill>
                  <a:srgbClr val="BFBFBF"/>
                </a:solidFill>
              </a:rPr>
              <a:t>The Infant Industry Argument</a:t>
            </a:r>
          </a:p>
          <a:p>
            <a:pPr lvl="1">
              <a:lnSpc>
                <a:spcPct val="90000"/>
              </a:lnSpc>
            </a:pPr>
            <a:r>
              <a:rPr lang="en-US" sz="2400" dirty="0">
                <a:solidFill>
                  <a:srgbClr val="BFBFBF"/>
                </a:solidFill>
              </a:rPr>
              <a:t>Primary-Product Specialization</a:t>
            </a:r>
          </a:p>
          <a:p>
            <a:pPr lvl="1">
              <a:lnSpc>
                <a:spcPct val="90000"/>
              </a:lnSpc>
            </a:pPr>
            <a:r>
              <a:rPr lang="en-US" sz="2400" dirty="0">
                <a:solidFill>
                  <a:srgbClr val="BFBFBF"/>
                </a:solidFill>
              </a:rPr>
              <a:t>Growth and Exports / Import Substitution</a:t>
            </a:r>
          </a:p>
          <a:p>
            <a:pPr>
              <a:lnSpc>
                <a:spcPct val="90000"/>
              </a:lnSpc>
            </a:pPr>
            <a:r>
              <a:rPr lang="en-US" sz="2800" dirty="0"/>
              <a:t>Pros and Cons of Subsidies Used by Developed Countries</a:t>
            </a:r>
          </a:p>
          <a:p>
            <a:pPr>
              <a:lnSpc>
                <a:spcPct val="90000"/>
              </a:lnSpc>
            </a:pPr>
            <a:r>
              <a:rPr lang="en-US" sz="2800" dirty="0">
                <a:solidFill>
                  <a:srgbClr val="BFBFBF"/>
                </a:solidFill>
              </a:rPr>
              <a:t>Policy Recommendations</a:t>
            </a:r>
          </a:p>
        </p:txBody>
      </p:sp>
      <p:sp>
        <p:nvSpPr>
          <p:cNvPr id="6" name="Rectangle 5"/>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83677127"/>
      </p:ext>
    </p:extLst>
  </p:cSld>
  <p:clrMapOvr>
    <a:masterClrMapping/>
  </p:clrMapOvr>
  <p:transition/>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4EE18560-C79B-984D-96E5-4EC88F0A905E}" type="slidenum">
              <a:rPr lang="en-US"/>
              <a:pPr/>
              <a:t>58</a:t>
            </a:fld>
            <a:endParaRPr lang="en-US"/>
          </a:p>
        </p:txBody>
      </p:sp>
      <p:sp>
        <p:nvSpPr>
          <p:cNvPr id="608258" name="Rectangle 2"/>
          <p:cNvSpPr>
            <a:spLocks noGrp="1" noChangeArrowheads="1"/>
          </p:cNvSpPr>
          <p:nvPr>
            <p:ph type="title"/>
          </p:nvPr>
        </p:nvSpPr>
        <p:spPr/>
        <p:txBody>
          <a:bodyPr/>
          <a:lstStyle/>
          <a:p>
            <a:r>
              <a:rPr lang="en-US" sz="4000"/>
              <a:t>Pros and Cons of Subsidies Used by Developed Countries</a:t>
            </a:r>
          </a:p>
        </p:txBody>
      </p:sp>
      <p:sp>
        <p:nvSpPr>
          <p:cNvPr id="608259" name="Rectangle 3"/>
          <p:cNvSpPr>
            <a:spLocks noGrp="1" noChangeArrowheads="1"/>
          </p:cNvSpPr>
          <p:nvPr>
            <p:ph type="body" idx="1"/>
          </p:nvPr>
        </p:nvSpPr>
        <p:spPr/>
        <p:txBody>
          <a:bodyPr/>
          <a:lstStyle/>
          <a:p>
            <a:r>
              <a:rPr lang="en-US" dirty="0"/>
              <a:t>Many </a:t>
            </a:r>
            <a:r>
              <a:rPr lang="en-US" u="sng" dirty="0"/>
              <a:t>developed</a:t>
            </a:r>
            <a:r>
              <a:rPr lang="en-US" dirty="0"/>
              <a:t> countries subsidize agriculture</a:t>
            </a:r>
          </a:p>
          <a:p>
            <a:pPr lvl="1"/>
            <a:r>
              <a:rPr lang="en-US" dirty="0"/>
              <a:t>Economists agree that this usually hurts </a:t>
            </a:r>
            <a:r>
              <a:rPr lang="en-US" u="sng" dirty="0"/>
              <a:t>them</a:t>
            </a:r>
            <a:r>
              <a:rPr lang="en-US" dirty="0"/>
              <a:t> more than it benefits their own farmers</a:t>
            </a:r>
          </a:p>
          <a:p>
            <a:pPr lvl="1"/>
            <a:r>
              <a:rPr lang="en-US" dirty="0"/>
              <a:t>But the issue here:  How does it affect developing countries?</a:t>
            </a:r>
          </a:p>
          <a:p>
            <a:pPr lvl="1"/>
            <a:r>
              <a:rPr lang="en-US" dirty="0"/>
              <a:t>Examples</a:t>
            </a:r>
          </a:p>
          <a:p>
            <a:pPr lvl="2"/>
            <a:r>
              <a:rPr lang="en-US" dirty="0"/>
              <a:t>US and EU</a:t>
            </a:r>
          </a:p>
          <a:p>
            <a:pPr lvl="2"/>
            <a:r>
              <a:rPr lang="en-US" dirty="0"/>
              <a:t>Cotton, Sugar</a:t>
            </a:r>
          </a:p>
          <a:p>
            <a:pPr lvl="2"/>
            <a:endParaRPr lang="en-US" dirty="0"/>
          </a:p>
        </p:txBody>
      </p:sp>
      <p:sp>
        <p:nvSpPr>
          <p:cNvPr id="6" name="Oval 4"/>
          <p:cNvSpPr>
            <a:spLocks noChangeArrowheads="1"/>
          </p:cNvSpPr>
          <p:nvPr/>
        </p:nvSpPr>
        <p:spPr bwMode="auto">
          <a:xfrm>
            <a:off x="4267200" y="914400"/>
            <a:ext cx="914400" cy="609600"/>
          </a:xfrm>
          <a:prstGeom prst="ellipse">
            <a:avLst/>
          </a:prstGeom>
          <a:noFill/>
          <a:ln w="38100">
            <a:solidFill>
              <a:srgbClr val="FF3300"/>
            </a:solidFill>
            <a:round/>
            <a:headEnd/>
            <a:tailEnd/>
          </a:ln>
          <a:effectLst/>
        </p:spPr>
        <p:txBody>
          <a:bodyPr wrap="none" anchor="ctr">
            <a:prstTxWarp prst="textNoShape">
              <a:avLst/>
            </a:prstTxWarp>
          </a:bodyPr>
          <a:lstStyle/>
          <a:p>
            <a:endParaRPr lang="en-US"/>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08259">
                                            <p:txEl>
                                              <p:pRg st="0" end="0"/>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08259">
                                            <p:txEl>
                                              <p:pRg st="1" end="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608259">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608259">
                                            <p:txEl>
                                              <p:pRg st="3" end="3"/>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608259">
                                            <p:txEl>
                                              <p:pRg st="4" end="4"/>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608259">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08259" grpId="0" build="p"/>
      <p:bldP spid="6" grpId="0" animBg="1"/>
    </p:bld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A2ED090C-57B4-DE44-8A80-EDADCF8DE82B}" type="slidenum">
              <a:rPr lang="en-US"/>
              <a:pPr/>
              <a:t>59</a:t>
            </a:fld>
            <a:endParaRPr lang="en-US"/>
          </a:p>
        </p:txBody>
      </p:sp>
      <p:sp>
        <p:nvSpPr>
          <p:cNvPr id="609282" name="Rectangle 2"/>
          <p:cNvSpPr>
            <a:spLocks noGrp="1" noChangeArrowheads="1"/>
          </p:cNvSpPr>
          <p:nvPr>
            <p:ph type="title"/>
          </p:nvPr>
        </p:nvSpPr>
        <p:spPr/>
        <p:txBody>
          <a:bodyPr/>
          <a:lstStyle/>
          <a:p>
            <a:r>
              <a:rPr lang="en-US" sz="4000"/>
              <a:t>Pros and Cons of Subsidies Used by Developed Countries</a:t>
            </a:r>
          </a:p>
        </p:txBody>
      </p:sp>
      <p:sp>
        <p:nvSpPr>
          <p:cNvPr id="609283" name="Rectangle 3"/>
          <p:cNvSpPr>
            <a:spLocks noGrp="1" noChangeArrowheads="1"/>
          </p:cNvSpPr>
          <p:nvPr>
            <p:ph type="body" idx="1"/>
          </p:nvPr>
        </p:nvSpPr>
        <p:spPr/>
        <p:txBody>
          <a:bodyPr/>
          <a:lstStyle/>
          <a:p>
            <a:r>
              <a:rPr lang="en-US" sz="2800" dirty="0"/>
              <a:t>Foreign Effects of Subsidies:  Recall from Lecture 6 on Nontariff Barriers</a:t>
            </a:r>
          </a:p>
          <a:p>
            <a:pPr lvl="1"/>
            <a:r>
              <a:rPr lang="en-US" sz="2400" dirty="0"/>
              <a:t>Export subsidies </a:t>
            </a:r>
          </a:p>
          <a:p>
            <a:pPr lvl="2"/>
            <a:r>
              <a:rPr lang="en-US" sz="2000" dirty="0"/>
              <a:t>Push down world prices, </a:t>
            </a:r>
          </a:p>
          <a:p>
            <a:pPr lvl="2">
              <a:buNone/>
            </a:pPr>
            <a:r>
              <a:rPr lang="en-US" sz="2000" dirty="0"/>
              <a:t>and thus</a:t>
            </a:r>
          </a:p>
          <a:p>
            <a:pPr lvl="2"/>
            <a:r>
              <a:rPr lang="en-US" sz="2000" dirty="0"/>
              <a:t>Help foreign consumers</a:t>
            </a:r>
          </a:p>
          <a:p>
            <a:pPr lvl="2"/>
            <a:r>
              <a:rPr lang="en-US" sz="2000" dirty="0"/>
              <a:t>Hurt foreign competing producers</a:t>
            </a:r>
          </a:p>
          <a:p>
            <a:pPr lvl="2"/>
            <a:r>
              <a:rPr lang="en-US" sz="2000" dirty="0"/>
              <a:t>Help other countries that are net importers</a:t>
            </a:r>
          </a:p>
          <a:p>
            <a:pPr lvl="2"/>
            <a:r>
              <a:rPr lang="en-US" sz="2000" dirty="0"/>
              <a:t>Hurt other countries that are net exporters</a:t>
            </a:r>
          </a:p>
          <a:p>
            <a:pPr lvl="1"/>
            <a:r>
              <a:rPr lang="en-US" sz="2400" u="sng" dirty="0"/>
              <a:t>Production</a:t>
            </a:r>
            <a:r>
              <a:rPr lang="en-US" sz="2400" dirty="0"/>
              <a:t> subsidies have the same effects abroad as </a:t>
            </a:r>
            <a:r>
              <a:rPr lang="en-US" sz="2400" u="sng" dirty="0"/>
              <a:t>export</a:t>
            </a:r>
            <a:r>
              <a:rPr lang="en-US" sz="2400" dirty="0"/>
              <a:t> subsidies</a:t>
            </a:r>
          </a:p>
          <a:p>
            <a:pPr lvl="1"/>
            <a:endParaRPr lang="en-US" sz="2400"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0928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0928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0928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609283">
                                            <p:txEl>
                                              <p:pRg st="3" end="3"/>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609283">
                                            <p:txEl>
                                              <p:pRg st="4" end="4"/>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609283">
                                            <p:txEl>
                                              <p:pRg st="5" end="5"/>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609283">
                                            <p:txEl>
                                              <p:pRg st="6" end="6"/>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609283">
                                            <p:txEl>
                                              <p:pRg st="7" end="7"/>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60928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09283" grpId="0" build="p"/>
    </p:bld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B40ADD42-5E3D-1E4E-96D8-85EC03B398B5}" type="slidenum">
              <a:rPr lang="en-US"/>
              <a:pPr/>
              <a:t>60</a:t>
            </a:fld>
            <a:endParaRPr lang="en-US"/>
          </a:p>
        </p:txBody>
      </p:sp>
      <p:sp>
        <p:nvSpPr>
          <p:cNvPr id="610306" name="Rectangle 2"/>
          <p:cNvSpPr>
            <a:spLocks noGrp="1" noChangeArrowheads="1"/>
          </p:cNvSpPr>
          <p:nvPr>
            <p:ph type="title"/>
          </p:nvPr>
        </p:nvSpPr>
        <p:spPr/>
        <p:txBody>
          <a:bodyPr/>
          <a:lstStyle/>
          <a:p>
            <a:r>
              <a:rPr lang="en-US" sz="4000"/>
              <a:t>Pros and Cons of Subsidies Used by Developed Countries</a:t>
            </a:r>
          </a:p>
        </p:txBody>
      </p:sp>
      <p:sp>
        <p:nvSpPr>
          <p:cNvPr id="610307" name="Rectangle 3"/>
          <p:cNvSpPr>
            <a:spLocks noGrp="1" noChangeArrowheads="1"/>
          </p:cNvSpPr>
          <p:nvPr>
            <p:ph type="body" idx="1"/>
          </p:nvPr>
        </p:nvSpPr>
        <p:spPr/>
        <p:txBody>
          <a:bodyPr/>
          <a:lstStyle/>
          <a:p>
            <a:r>
              <a:rPr lang="en-US"/>
              <a:t>Cotton Subsidies</a:t>
            </a:r>
          </a:p>
          <a:p>
            <a:pPr lvl="1"/>
            <a:r>
              <a:rPr lang="en-US"/>
              <a:t>Countries whose exports were more than 50% cotton in 2001 (&amp; GDP/capita 2005):</a:t>
            </a:r>
          </a:p>
          <a:p>
            <a:pPr lvl="2"/>
            <a:r>
              <a:rPr lang="en-US"/>
              <a:t>Benin		($1100)</a:t>
            </a:r>
          </a:p>
          <a:p>
            <a:pPr lvl="2"/>
            <a:r>
              <a:rPr lang="en-US"/>
              <a:t>Burkina Faso	($1200)</a:t>
            </a:r>
          </a:p>
          <a:p>
            <a:pPr lvl="2"/>
            <a:r>
              <a:rPr lang="en-US"/>
              <a:t>Chad		($1400)</a:t>
            </a:r>
          </a:p>
          <a:p>
            <a:pPr lvl="2"/>
            <a:r>
              <a:rPr lang="en-US"/>
              <a:t>Mali			($1200)</a:t>
            </a:r>
          </a:p>
          <a:p>
            <a:pPr lvl="2"/>
            <a:r>
              <a:rPr lang="en-US"/>
              <a:t>Togo 		($1600)</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1030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10307">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610307">
                                            <p:txEl>
                                              <p:pRg st="2" end="2"/>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610307">
                                            <p:txEl>
                                              <p:pRg st="3" end="3"/>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610307">
                                            <p:txEl>
                                              <p:pRg st="4" end="4"/>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610307">
                                            <p:txEl>
                                              <p:pRg st="5" end="5"/>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610307">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0307" grpId="0" build="p"/>
    </p:bld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4D7A2A73-B982-7A44-AB4D-B2C8B197388F}" type="slidenum">
              <a:rPr lang="en-US"/>
              <a:pPr/>
              <a:t>61</a:t>
            </a:fld>
            <a:endParaRPr lang="en-US"/>
          </a:p>
        </p:txBody>
      </p:sp>
      <p:sp>
        <p:nvSpPr>
          <p:cNvPr id="611330" name="Rectangle 2"/>
          <p:cNvSpPr>
            <a:spLocks noGrp="1" noChangeArrowheads="1"/>
          </p:cNvSpPr>
          <p:nvPr>
            <p:ph type="title"/>
          </p:nvPr>
        </p:nvSpPr>
        <p:spPr/>
        <p:txBody>
          <a:bodyPr/>
          <a:lstStyle/>
          <a:p>
            <a:r>
              <a:rPr lang="en-US" sz="4000"/>
              <a:t>Pros and Cons of Subsidies Used by Developed Countries</a:t>
            </a:r>
          </a:p>
        </p:txBody>
      </p:sp>
      <p:sp>
        <p:nvSpPr>
          <p:cNvPr id="611331" name="Rectangle 3"/>
          <p:cNvSpPr>
            <a:spLocks noGrp="1" noChangeArrowheads="1"/>
          </p:cNvSpPr>
          <p:nvPr>
            <p:ph type="body" idx="1"/>
          </p:nvPr>
        </p:nvSpPr>
        <p:spPr/>
        <p:txBody>
          <a:bodyPr/>
          <a:lstStyle/>
          <a:p>
            <a:pPr>
              <a:lnSpc>
                <a:spcPct val="90000"/>
              </a:lnSpc>
            </a:pPr>
            <a:r>
              <a:rPr lang="en-US"/>
              <a:t>Cotton Subsidies (See FAO)</a:t>
            </a:r>
          </a:p>
          <a:p>
            <a:pPr lvl="1">
              <a:lnSpc>
                <a:spcPct val="90000"/>
              </a:lnSpc>
            </a:pPr>
            <a:r>
              <a:rPr lang="en-US"/>
              <a:t>Costs of production in West Africa are among the lowest in the world</a:t>
            </a:r>
          </a:p>
          <a:p>
            <a:pPr lvl="1">
              <a:lnSpc>
                <a:spcPct val="90000"/>
              </a:lnSpc>
            </a:pPr>
            <a:r>
              <a:rPr lang="en-US"/>
              <a:t>Costs in US are 3 times higher than Africa</a:t>
            </a:r>
          </a:p>
          <a:p>
            <a:pPr lvl="1">
              <a:lnSpc>
                <a:spcPct val="90000"/>
              </a:lnSpc>
            </a:pPr>
            <a:r>
              <a:rPr lang="en-US"/>
              <a:t>US cotton farmers get about $4 billion a year in subsidies</a:t>
            </a:r>
          </a:p>
          <a:p>
            <a:pPr lvl="1">
              <a:lnSpc>
                <a:spcPct val="90000"/>
              </a:lnSpc>
            </a:pPr>
            <a:r>
              <a:rPr lang="en-US"/>
              <a:t>From 1998 to 2001, </a:t>
            </a:r>
          </a:p>
          <a:p>
            <a:pPr lvl="2">
              <a:lnSpc>
                <a:spcPct val="90000"/>
              </a:lnSpc>
            </a:pPr>
            <a:r>
              <a:rPr lang="en-US"/>
              <a:t>US cotton production grew 40%</a:t>
            </a:r>
          </a:p>
          <a:p>
            <a:pPr lvl="2">
              <a:lnSpc>
                <a:spcPct val="90000"/>
              </a:lnSpc>
            </a:pPr>
            <a:r>
              <a:rPr lang="en-US"/>
              <a:t>US cotton exports doubled</a:t>
            </a:r>
          </a:p>
          <a:p>
            <a:pPr lvl="2">
              <a:lnSpc>
                <a:spcPct val="90000"/>
              </a:lnSpc>
            </a:pPr>
            <a:r>
              <a:rPr lang="en-US"/>
              <a:t>World cotton prices fell to record lows</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1133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1133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11331">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611331">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611331">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611331">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611331">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611331">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1331" grpId="0" uiExpand="1" build="p"/>
    </p:bld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B16A0E8-D0EE-7546-85F8-05CA5A8F03AF}" type="slidenum">
              <a:rPr lang="en-US"/>
              <a:pPr/>
              <a:t>62</a:t>
            </a:fld>
            <a:endParaRPr lang="en-US"/>
          </a:p>
        </p:txBody>
      </p:sp>
      <p:sp>
        <p:nvSpPr>
          <p:cNvPr id="612354" name="Rectangle 2"/>
          <p:cNvSpPr>
            <a:spLocks noGrp="1" noChangeArrowheads="1"/>
          </p:cNvSpPr>
          <p:nvPr>
            <p:ph type="title"/>
          </p:nvPr>
        </p:nvSpPr>
        <p:spPr/>
        <p:txBody>
          <a:bodyPr/>
          <a:lstStyle/>
          <a:p>
            <a:r>
              <a:rPr lang="en-US" sz="4000"/>
              <a:t>Pros and Cons of Subsidies Used by Developed Countries</a:t>
            </a:r>
          </a:p>
        </p:txBody>
      </p:sp>
      <p:sp>
        <p:nvSpPr>
          <p:cNvPr id="612355" name="Rectangle 3"/>
          <p:cNvSpPr>
            <a:spLocks noGrp="1" noChangeArrowheads="1"/>
          </p:cNvSpPr>
          <p:nvPr>
            <p:ph type="body" idx="1"/>
          </p:nvPr>
        </p:nvSpPr>
        <p:spPr/>
        <p:txBody>
          <a:bodyPr/>
          <a:lstStyle/>
          <a:p>
            <a:r>
              <a:rPr lang="en-US" dirty="0"/>
              <a:t>Africa opposes US and EU farm subsidies</a:t>
            </a:r>
          </a:p>
          <a:p>
            <a:pPr lvl="1"/>
            <a:r>
              <a:rPr lang="en-US" dirty="0"/>
              <a:t>Cotton is just one example</a:t>
            </a:r>
          </a:p>
          <a:p>
            <a:pPr lvl="1"/>
            <a:r>
              <a:rPr lang="en-US" dirty="0"/>
              <a:t>Rich-country subsidies in many products hurt poor farmers throughout Africa</a:t>
            </a:r>
          </a:p>
          <a:p>
            <a:pPr lvl="1"/>
            <a:r>
              <a:rPr lang="en-US" dirty="0"/>
              <a:t>It was African countries, especially cotton exporters, who derailed the Doha Round negotiations in Cancun</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1235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1235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12355">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612355">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2355" grpId="0" uiExpand="1" build="p"/>
    </p:bld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156C29BB-C74B-A245-85EF-306F7883EF5D}" type="slidenum">
              <a:rPr lang="en-US"/>
              <a:pPr/>
              <a:t>63</a:t>
            </a:fld>
            <a:endParaRPr lang="en-US"/>
          </a:p>
        </p:txBody>
      </p:sp>
      <p:sp>
        <p:nvSpPr>
          <p:cNvPr id="613378" name="Rectangle 2"/>
          <p:cNvSpPr>
            <a:spLocks noGrp="1" noChangeArrowheads="1"/>
          </p:cNvSpPr>
          <p:nvPr>
            <p:ph type="title"/>
          </p:nvPr>
        </p:nvSpPr>
        <p:spPr/>
        <p:txBody>
          <a:bodyPr/>
          <a:lstStyle/>
          <a:p>
            <a:r>
              <a:rPr lang="en-US" sz="4000"/>
              <a:t>Pros and Cons of Subsidies Used by Developed Countries</a:t>
            </a:r>
          </a:p>
        </p:txBody>
      </p:sp>
      <p:sp>
        <p:nvSpPr>
          <p:cNvPr id="613379" name="Rectangle 3"/>
          <p:cNvSpPr>
            <a:spLocks noGrp="1" noChangeArrowheads="1"/>
          </p:cNvSpPr>
          <p:nvPr>
            <p:ph type="body" idx="1"/>
          </p:nvPr>
        </p:nvSpPr>
        <p:spPr/>
        <p:txBody>
          <a:bodyPr/>
          <a:lstStyle/>
          <a:p>
            <a:r>
              <a:rPr lang="en-US" dirty="0"/>
              <a:t>But it’s not that simple:  Consumers benefit from subsidies</a:t>
            </a:r>
          </a:p>
          <a:p>
            <a:pPr lvl="1"/>
            <a:r>
              <a:rPr lang="en-US" dirty="0"/>
              <a:t>Many developing countries are primarily consumers, not producers, of many subsidized agricultural products</a:t>
            </a:r>
          </a:p>
          <a:p>
            <a:pPr lvl="1"/>
            <a:r>
              <a:rPr lang="en-US" dirty="0"/>
              <a:t>The poor in these countries will be </a:t>
            </a:r>
            <a:r>
              <a:rPr lang="en-US" u="sng" dirty="0"/>
              <a:t>hurt</a:t>
            </a:r>
            <a:r>
              <a:rPr lang="en-US" dirty="0"/>
              <a:t> if subsidies are removed (See Baker)</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1337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13379">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13379">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3379" grpId="0" uiExpand="1" build="p"/>
    </p:bld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The US and EU both provide large subsidies to agriculture.  Who gains and who loses in developing countries from these subsidies?</a:t>
            </a:r>
          </a:p>
          <a:p>
            <a:pPr marL="971550" lvl="1" indent="-514350">
              <a:buFont typeface="+mj-lt"/>
              <a:buAutoNum type="alphaLcParenR"/>
            </a:pPr>
            <a:r>
              <a:rPr lang="en-US" sz="2400" dirty="0"/>
              <a:t>Consumers and farmers both lose.</a:t>
            </a:r>
          </a:p>
          <a:p>
            <a:pPr marL="971550" lvl="1" indent="-514350">
              <a:buFont typeface="+mj-lt"/>
              <a:buAutoNum type="alphaLcParenR"/>
            </a:pPr>
            <a:r>
              <a:rPr lang="en-US" sz="2400" dirty="0"/>
              <a:t>Consumers lose and farmers gain.</a:t>
            </a:r>
          </a:p>
          <a:p>
            <a:pPr marL="971550" lvl="1" indent="-514350">
              <a:buFont typeface="+mj-lt"/>
              <a:buAutoNum type="alphaLcParenR"/>
            </a:pPr>
            <a:r>
              <a:rPr lang="en-US" sz="2400" dirty="0"/>
              <a:t>Consumers gain and farmers lose.</a:t>
            </a:r>
          </a:p>
          <a:p>
            <a:pPr marL="971550" lvl="1" indent="-514350">
              <a:buFont typeface="+mj-lt"/>
              <a:buAutoNum type="alphaLcParenR"/>
            </a:pPr>
            <a:r>
              <a:rPr lang="en-US" sz="2400" dirty="0"/>
              <a:t>Consumers and farmers both gain.</a:t>
            </a:r>
          </a:p>
          <a:p>
            <a:pPr marL="971550" lvl="1" indent="-514350">
              <a:buFont typeface="+mj-lt"/>
              <a:buAutoNum type="alphaLcParenR"/>
            </a:pPr>
            <a:r>
              <a:rPr lang="en-US" sz="2400" dirty="0"/>
              <a:t>Neither gain or lose, as US and EU farm products are neither produced nor consumed in developing countries.</a:t>
            </a:r>
          </a:p>
          <a:p>
            <a:pPr marL="971550" lvl="1" indent="-514350">
              <a:buFont typeface="+mj-lt"/>
              <a:buAutoNum type="alphaLcParenR"/>
            </a:pPr>
            <a:endParaRPr lang="en-US" sz="2400" dirty="0"/>
          </a:p>
          <a:p>
            <a:pPr marL="971550" lvl="1" indent="-514350">
              <a:buFont typeface="+mj-lt"/>
              <a:buAutoNum type="alphaLcParenR"/>
            </a:pPr>
            <a:endParaRPr lang="en-US" sz="2400" dirty="0"/>
          </a:p>
          <a:p>
            <a:pPr marL="971550" lvl="1" indent="-514350">
              <a:buFont typeface="+mj-lt"/>
              <a:buAutoNum type="alphaLcParenR"/>
            </a:pPr>
            <a:endParaRPr lang="en-US" sz="2400" dirty="0"/>
          </a:p>
          <a:p>
            <a:pPr marL="971550" lvl="1" indent="-514350">
              <a:buFont typeface="+mj-lt"/>
              <a:buAutoNum type="alphaLcParenR"/>
            </a:pPr>
            <a:endParaRPr lang="en-US" sz="2400" dirty="0"/>
          </a:p>
        </p:txBody>
      </p:sp>
      <p:sp>
        <p:nvSpPr>
          <p:cNvPr id="6" name="TextBox 5"/>
          <p:cNvSpPr txBox="1"/>
          <p:nvPr/>
        </p:nvSpPr>
        <p:spPr>
          <a:xfrm>
            <a:off x="533400" y="3429000"/>
            <a:ext cx="609600" cy="523220"/>
          </a:xfrm>
          <a:prstGeom prst="rect">
            <a:avLst/>
          </a:prstGeom>
          <a:noFill/>
        </p:spPr>
        <p:txBody>
          <a:bodyPr wrap="square" rtlCol="0">
            <a:spAutoFit/>
          </a:bodyPr>
          <a:lstStyle/>
          <a:p>
            <a:r>
              <a:rPr lang="en-US" sz="2800" dirty="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8414179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63E785B-102B-FE4D-843E-9CFAA3512F6D}" type="slidenum">
              <a:rPr lang="en-US"/>
              <a:pPr/>
              <a:t>65</a:t>
            </a:fld>
            <a:endParaRPr lang="en-US"/>
          </a:p>
        </p:txBody>
      </p:sp>
      <p:sp>
        <p:nvSpPr>
          <p:cNvPr id="65538" name="Rectangle 2"/>
          <p:cNvSpPr>
            <a:spLocks noGrp="1" noChangeArrowheads="1"/>
          </p:cNvSpPr>
          <p:nvPr>
            <p:ph type="title"/>
          </p:nvPr>
        </p:nvSpPr>
        <p:spPr/>
        <p:txBody>
          <a:bodyPr/>
          <a:lstStyle/>
          <a:p>
            <a:r>
              <a:rPr lang="en-US" sz="4000"/>
              <a:t>Outline: International Policies for Economic Development:  Trade</a:t>
            </a:r>
          </a:p>
        </p:txBody>
      </p:sp>
      <p:sp>
        <p:nvSpPr>
          <p:cNvPr id="65539" name="Rectangle 3"/>
          <p:cNvSpPr>
            <a:spLocks noGrp="1" noChangeArrowheads="1"/>
          </p:cNvSpPr>
          <p:nvPr>
            <p:ph type="body" idx="1"/>
          </p:nvPr>
        </p:nvSpPr>
        <p:spPr>
          <a:xfrm>
            <a:off x="457200" y="1600200"/>
            <a:ext cx="8229600" cy="4724400"/>
          </a:xfrm>
        </p:spPr>
        <p:txBody>
          <a:bodyPr/>
          <a:lstStyle/>
          <a:p>
            <a:pPr>
              <a:lnSpc>
                <a:spcPct val="90000"/>
              </a:lnSpc>
            </a:pPr>
            <a:r>
              <a:rPr lang="en-US" sz="2800" dirty="0">
                <a:solidFill>
                  <a:srgbClr val="BFBFBF"/>
                </a:solidFill>
              </a:rPr>
              <a:t>The Main Issues of Development</a:t>
            </a:r>
          </a:p>
          <a:p>
            <a:pPr>
              <a:lnSpc>
                <a:spcPct val="90000"/>
              </a:lnSpc>
            </a:pPr>
            <a:r>
              <a:rPr lang="en-US" sz="2800" dirty="0">
                <a:solidFill>
                  <a:srgbClr val="BFBFBF"/>
                </a:solidFill>
              </a:rPr>
              <a:t>The Washington Consensus</a:t>
            </a:r>
          </a:p>
          <a:p>
            <a:pPr>
              <a:lnSpc>
                <a:spcPct val="90000"/>
              </a:lnSpc>
            </a:pPr>
            <a:r>
              <a:rPr lang="en-US" sz="2800" dirty="0">
                <a:solidFill>
                  <a:srgbClr val="BFBFBF"/>
                </a:solidFill>
              </a:rPr>
              <a:t>Special Problems of Developing Countries</a:t>
            </a:r>
          </a:p>
          <a:p>
            <a:pPr>
              <a:lnSpc>
                <a:spcPct val="90000"/>
              </a:lnSpc>
            </a:pPr>
            <a:r>
              <a:rPr lang="en-US" sz="2800" dirty="0">
                <a:solidFill>
                  <a:srgbClr val="BFBFBF"/>
                </a:solidFill>
              </a:rPr>
              <a:t>Pros and Cons of Tariffs Used by Developing Countries</a:t>
            </a:r>
          </a:p>
          <a:p>
            <a:pPr lvl="1">
              <a:lnSpc>
                <a:spcPct val="90000"/>
              </a:lnSpc>
            </a:pPr>
            <a:r>
              <a:rPr lang="en-US" sz="2400" dirty="0">
                <a:solidFill>
                  <a:srgbClr val="BFBFBF"/>
                </a:solidFill>
              </a:rPr>
              <a:t>The Infant Industry Argument</a:t>
            </a:r>
          </a:p>
          <a:p>
            <a:pPr lvl="1">
              <a:lnSpc>
                <a:spcPct val="90000"/>
              </a:lnSpc>
            </a:pPr>
            <a:r>
              <a:rPr lang="en-US" sz="2400" dirty="0">
                <a:solidFill>
                  <a:srgbClr val="BFBFBF"/>
                </a:solidFill>
              </a:rPr>
              <a:t>Primary-Product Specialization</a:t>
            </a:r>
          </a:p>
          <a:p>
            <a:pPr lvl="1">
              <a:lnSpc>
                <a:spcPct val="90000"/>
              </a:lnSpc>
            </a:pPr>
            <a:r>
              <a:rPr lang="en-US" sz="2400" dirty="0">
                <a:solidFill>
                  <a:srgbClr val="BFBFBF"/>
                </a:solidFill>
              </a:rPr>
              <a:t>Growth and Exports / Import Substitution</a:t>
            </a:r>
          </a:p>
          <a:p>
            <a:pPr>
              <a:lnSpc>
                <a:spcPct val="90000"/>
              </a:lnSpc>
            </a:pPr>
            <a:r>
              <a:rPr lang="en-US" sz="2800" dirty="0">
                <a:solidFill>
                  <a:srgbClr val="BFBFBF"/>
                </a:solidFill>
              </a:rPr>
              <a:t>Pros and Cons of Subsidies Used by Developed Countries</a:t>
            </a:r>
          </a:p>
          <a:p>
            <a:pPr>
              <a:lnSpc>
                <a:spcPct val="90000"/>
              </a:lnSpc>
            </a:pPr>
            <a:r>
              <a:rPr lang="en-US" sz="2800" dirty="0"/>
              <a:t>Policy Recommendations</a:t>
            </a:r>
          </a:p>
        </p:txBody>
      </p:sp>
      <p:sp>
        <p:nvSpPr>
          <p:cNvPr id="6" name="Rectangle 5"/>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83677127"/>
      </p:ext>
    </p:extLst>
  </p:cSld>
  <p:clrMapOvr>
    <a:masterClrMapping/>
  </p:clrMapOvr>
  <p:transition/>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FCB8B5FB-3D3C-AC49-BBCE-871A1BD40BFC}" type="slidenum">
              <a:rPr lang="en-US"/>
              <a:pPr/>
              <a:t>66</a:t>
            </a:fld>
            <a:endParaRPr lang="en-US"/>
          </a:p>
        </p:txBody>
      </p:sp>
      <p:sp>
        <p:nvSpPr>
          <p:cNvPr id="583682" name="Rectangle 2"/>
          <p:cNvSpPr>
            <a:spLocks noGrp="1" noChangeArrowheads="1"/>
          </p:cNvSpPr>
          <p:nvPr>
            <p:ph type="title"/>
          </p:nvPr>
        </p:nvSpPr>
        <p:spPr/>
        <p:txBody>
          <a:bodyPr/>
          <a:lstStyle/>
          <a:p>
            <a:r>
              <a:rPr lang="en-US" sz="4000"/>
              <a:t>Policy Recommendations to Assist Developing Countries</a:t>
            </a:r>
          </a:p>
        </p:txBody>
      </p:sp>
      <p:sp>
        <p:nvSpPr>
          <p:cNvPr id="583683" name="Rectangle 3"/>
          <p:cNvSpPr>
            <a:spLocks noGrp="1" noChangeArrowheads="1"/>
          </p:cNvSpPr>
          <p:nvPr>
            <p:ph type="body" idx="1"/>
          </p:nvPr>
        </p:nvSpPr>
        <p:spPr/>
        <p:txBody>
          <a:bodyPr/>
          <a:lstStyle/>
          <a:p>
            <a:r>
              <a:rPr lang="en-US" dirty="0"/>
              <a:t>Developed countries: </a:t>
            </a:r>
          </a:p>
          <a:p>
            <a:pPr lvl="1"/>
            <a:r>
              <a:rPr lang="en-US" dirty="0"/>
              <a:t>Remove tariffs on developing country exports</a:t>
            </a:r>
          </a:p>
          <a:p>
            <a:pPr lvl="2"/>
            <a:r>
              <a:rPr lang="en-US" dirty="0"/>
              <a:t>See Copenhagen Consensus</a:t>
            </a:r>
          </a:p>
          <a:p>
            <a:pPr lvl="3"/>
            <a:r>
              <a:rPr lang="en-US" dirty="0"/>
              <a:t>Completing the Doha Round would have done this and more</a:t>
            </a:r>
          </a:p>
          <a:p>
            <a:pPr lvl="3"/>
            <a:r>
              <a:rPr lang="en-US" dirty="0"/>
              <a:t>High on their list of policies because costs are political, not economic</a:t>
            </a:r>
          </a:p>
          <a:p>
            <a:pPr lvl="2"/>
            <a:r>
              <a:rPr lang="en-US" dirty="0"/>
              <a:t>But some say gain is small (See Baker)</a:t>
            </a:r>
          </a:p>
        </p:txBody>
      </p:sp>
    </p:spTree>
    <p:extLst>
      <p:ext uri="{BB962C8B-B14F-4D97-AF65-F5344CB8AC3E}">
        <p14:creationId xmlns:p14="http://schemas.microsoft.com/office/powerpoint/2010/main" val="68010247"/>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8368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8368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83683">
                                            <p:txEl>
                                              <p:pRg st="2" end="2"/>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583683">
                                            <p:txEl>
                                              <p:pRg st="3" end="3"/>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58368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8368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83683" grpId="0" build="p"/>
    </p:bld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FCB8B5FB-3D3C-AC49-BBCE-871A1BD40BFC}" type="slidenum">
              <a:rPr lang="en-US"/>
              <a:pPr/>
              <a:t>67</a:t>
            </a:fld>
            <a:endParaRPr lang="en-US"/>
          </a:p>
        </p:txBody>
      </p:sp>
      <p:sp>
        <p:nvSpPr>
          <p:cNvPr id="583682" name="Rectangle 2"/>
          <p:cNvSpPr>
            <a:spLocks noGrp="1" noChangeArrowheads="1"/>
          </p:cNvSpPr>
          <p:nvPr>
            <p:ph type="title"/>
          </p:nvPr>
        </p:nvSpPr>
        <p:spPr/>
        <p:txBody>
          <a:bodyPr/>
          <a:lstStyle/>
          <a:p>
            <a:r>
              <a:rPr lang="en-US" sz="4000"/>
              <a:t>Policy Recommendations to Assist Developing Countries</a:t>
            </a:r>
          </a:p>
        </p:txBody>
      </p:sp>
      <p:sp>
        <p:nvSpPr>
          <p:cNvPr id="583683" name="Rectangle 3"/>
          <p:cNvSpPr>
            <a:spLocks noGrp="1" noChangeArrowheads="1"/>
          </p:cNvSpPr>
          <p:nvPr>
            <p:ph type="body" idx="1"/>
          </p:nvPr>
        </p:nvSpPr>
        <p:spPr/>
        <p:txBody>
          <a:bodyPr/>
          <a:lstStyle/>
          <a:p>
            <a:r>
              <a:rPr lang="en-US" dirty="0"/>
              <a:t>Developed countries: </a:t>
            </a:r>
          </a:p>
          <a:p>
            <a:pPr lvl="1"/>
            <a:r>
              <a:rPr lang="en-US" dirty="0"/>
              <a:t>Remove subsidies?  </a:t>
            </a:r>
          </a:p>
          <a:p>
            <a:pPr lvl="2"/>
            <a:r>
              <a:rPr lang="en-US" dirty="0"/>
              <a:t>Most developing countries want this</a:t>
            </a:r>
          </a:p>
          <a:p>
            <a:pPr lvl="2"/>
            <a:r>
              <a:rPr lang="en-US" dirty="0"/>
              <a:t>But need to watch out for developing country consumers of subsidized products</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8368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8368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8368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8368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83683" grpId="0" build="p"/>
    </p:bld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00E408BA-6BE6-764D-A3C6-D10BD2A655F4}" type="slidenum">
              <a:rPr lang="en-US"/>
              <a:pPr/>
              <a:t>68</a:t>
            </a:fld>
            <a:endParaRPr lang="en-US"/>
          </a:p>
        </p:txBody>
      </p:sp>
      <p:sp>
        <p:nvSpPr>
          <p:cNvPr id="614402" name="Rectangle 2"/>
          <p:cNvSpPr>
            <a:spLocks noGrp="1" noChangeArrowheads="1"/>
          </p:cNvSpPr>
          <p:nvPr>
            <p:ph type="title"/>
          </p:nvPr>
        </p:nvSpPr>
        <p:spPr/>
        <p:txBody>
          <a:bodyPr/>
          <a:lstStyle/>
          <a:p>
            <a:r>
              <a:rPr lang="en-US" sz="4000"/>
              <a:t>Policy Recommendations to Assist Developing Countries</a:t>
            </a:r>
          </a:p>
        </p:txBody>
      </p:sp>
      <p:sp>
        <p:nvSpPr>
          <p:cNvPr id="614403" name="Rectangle 3"/>
          <p:cNvSpPr>
            <a:spLocks noGrp="1" noChangeArrowheads="1"/>
          </p:cNvSpPr>
          <p:nvPr>
            <p:ph type="body" idx="1"/>
          </p:nvPr>
        </p:nvSpPr>
        <p:spPr/>
        <p:txBody>
          <a:bodyPr/>
          <a:lstStyle/>
          <a:p>
            <a:r>
              <a:rPr lang="en-US" dirty="0"/>
              <a:t>Developing countries: </a:t>
            </a:r>
          </a:p>
          <a:p>
            <a:pPr lvl="1"/>
            <a:r>
              <a:rPr lang="en-US" dirty="0"/>
              <a:t>Reduce tariffs?</a:t>
            </a:r>
          </a:p>
          <a:p>
            <a:pPr lvl="2"/>
            <a:r>
              <a:rPr lang="en-US" dirty="0"/>
              <a:t>Yes, in most cases</a:t>
            </a:r>
          </a:p>
          <a:p>
            <a:pPr lvl="2"/>
            <a:r>
              <a:rPr lang="en-US" dirty="0"/>
              <a:t>Possible exceptions:  infant industries, if conditions are met and subsidy not available</a:t>
            </a:r>
          </a:p>
          <a:p>
            <a:pPr lvl="1"/>
            <a:r>
              <a:rPr lang="en-US" dirty="0"/>
              <a:t>Subsidize exports?  </a:t>
            </a:r>
          </a:p>
          <a:p>
            <a:pPr lvl="2"/>
            <a:r>
              <a:rPr lang="en-US" dirty="0"/>
              <a:t>Not clear</a:t>
            </a:r>
          </a:p>
          <a:p>
            <a:pPr lvl="2"/>
            <a:r>
              <a:rPr lang="en-US" dirty="0"/>
              <a:t>Countries that did this successfully were usually just offsetting overvalued exchange rate</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1440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1440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1440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61440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61440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61440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61440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4403" grpId="0" uiExpand="1" build="p"/>
    </p:bld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74B89493-3783-2740-9044-985C056346E6}" type="slidenum">
              <a:rPr lang="en-US"/>
              <a:pPr/>
              <a:t>69</a:t>
            </a:fld>
            <a:endParaRPr lang="en-US"/>
          </a:p>
        </p:txBody>
      </p:sp>
      <p:sp>
        <p:nvSpPr>
          <p:cNvPr id="615426" name="Rectangle 2"/>
          <p:cNvSpPr>
            <a:spLocks noGrp="1" noChangeArrowheads="1"/>
          </p:cNvSpPr>
          <p:nvPr>
            <p:ph type="title"/>
          </p:nvPr>
        </p:nvSpPr>
        <p:spPr/>
        <p:txBody>
          <a:bodyPr/>
          <a:lstStyle/>
          <a:p>
            <a:r>
              <a:rPr lang="en-US" sz="4000"/>
              <a:t>Policy Recommendations to Assist Developing Countries</a:t>
            </a:r>
          </a:p>
        </p:txBody>
      </p:sp>
      <p:sp>
        <p:nvSpPr>
          <p:cNvPr id="615427" name="Rectangle 3"/>
          <p:cNvSpPr>
            <a:spLocks noGrp="1" noChangeArrowheads="1"/>
          </p:cNvSpPr>
          <p:nvPr>
            <p:ph type="body" idx="1"/>
          </p:nvPr>
        </p:nvSpPr>
        <p:spPr/>
        <p:txBody>
          <a:bodyPr/>
          <a:lstStyle/>
          <a:p>
            <a:r>
              <a:rPr lang="en-US"/>
              <a:t>Other trade-related policy recommendations:</a:t>
            </a:r>
          </a:p>
          <a:p>
            <a:pPr lvl="1"/>
            <a:r>
              <a:rPr lang="en-US"/>
              <a:t>Curtail Anti-Dumping</a:t>
            </a:r>
          </a:p>
          <a:p>
            <a:pPr lvl="2"/>
            <a:r>
              <a:rPr lang="en-US"/>
              <a:t>See Prusa on spread of AD to developing countries </a:t>
            </a:r>
          </a:p>
          <a:p>
            <a:pPr lvl="1"/>
            <a:r>
              <a:rPr lang="en-US"/>
              <a:t>Relax intellectual property protection</a:t>
            </a:r>
          </a:p>
          <a:p>
            <a:pPr lvl="2"/>
            <a:r>
              <a:rPr lang="en-US"/>
              <a:t>WTO TRIPs Agreement hurts developing countries (See Baker)</a:t>
            </a:r>
          </a:p>
          <a:p>
            <a:pPr lvl="2"/>
            <a:r>
              <a:rPr lang="en-US"/>
              <a:t>Need more flexibility to assist them</a:t>
            </a:r>
          </a:p>
          <a:p>
            <a:pPr lvl="1"/>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1542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15427">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15427">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615427">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615427">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615427">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5427" grpId="0" uiExpand="1" build="p"/>
    </p:bld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Which of the following policies used by developed countries should also be adopted by developing countries?</a:t>
            </a:r>
          </a:p>
          <a:p>
            <a:pPr marL="971550" lvl="1" indent="-514350">
              <a:buFont typeface="+mj-lt"/>
              <a:buAutoNum type="alphaLcParenR"/>
            </a:pPr>
            <a:r>
              <a:rPr lang="en-US" sz="2400" dirty="0"/>
              <a:t>Protect producers with anti-dumping duties.</a:t>
            </a:r>
          </a:p>
          <a:p>
            <a:pPr marL="971550" lvl="1" indent="-514350">
              <a:buFont typeface="+mj-lt"/>
              <a:buAutoNum type="alphaLcParenR"/>
            </a:pPr>
            <a:r>
              <a:rPr lang="en-US" sz="2400" dirty="0"/>
              <a:t>Enforce laws on patents and copyrights.</a:t>
            </a:r>
          </a:p>
          <a:p>
            <a:pPr marL="971550" lvl="1" indent="-514350">
              <a:buFont typeface="+mj-lt"/>
              <a:buAutoNum type="alphaLcParenR"/>
            </a:pPr>
            <a:r>
              <a:rPr lang="en-US" sz="2400" dirty="0"/>
              <a:t>Subsidize farmers.</a:t>
            </a:r>
          </a:p>
          <a:p>
            <a:pPr marL="971550" lvl="1" indent="-514350">
              <a:buFont typeface="+mj-lt"/>
              <a:buAutoNum type="alphaLcParenR"/>
            </a:pPr>
            <a:r>
              <a:rPr lang="en-US" sz="2400" dirty="0"/>
              <a:t>Reduce import tariffs.</a:t>
            </a:r>
          </a:p>
          <a:p>
            <a:pPr marL="971550" lvl="1" indent="-514350">
              <a:buFont typeface="+mj-lt"/>
              <a:buAutoNum type="alphaLcParenR"/>
            </a:pPr>
            <a:endParaRPr lang="en-US" sz="2400" dirty="0"/>
          </a:p>
          <a:p>
            <a:pPr marL="971550" lvl="1" indent="-514350">
              <a:buFont typeface="+mj-lt"/>
              <a:buAutoNum type="alphaLcParenR"/>
            </a:pPr>
            <a:endParaRPr lang="en-US" sz="2400" dirty="0"/>
          </a:p>
          <a:p>
            <a:pPr marL="971550" lvl="1" indent="-514350">
              <a:buFont typeface="+mj-lt"/>
              <a:buAutoNum type="alphaLcParenR"/>
            </a:pPr>
            <a:endParaRPr lang="en-US" sz="2400" dirty="0"/>
          </a:p>
        </p:txBody>
      </p:sp>
      <p:sp>
        <p:nvSpPr>
          <p:cNvPr id="6" name="TextBox 5"/>
          <p:cNvSpPr txBox="1"/>
          <p:nvPr/>
        </p:nvSpPr>
        <p:spPr>
          <a:xfrm>
            <a:off x="533400" y="3886200"/>
            <a:ext cx="609600" cy="523220"/>
          </a:xfrm>
          <a:prstGeom prst="rect">
            <a:avLst/>
          </a:prstGeom>
          <a:noFill/>
        </p:spPr>
        <p:txBody>
          <a:bodyPr wrap="square" rtlCol="0">
            <a:spAutoFit/>
          </a:bodyPr>
          <a:lstStyle/>
          <a:p>
            <a:r>
              <a:rPr lang="en-US" sz="2800" dirty="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51881575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19: Development Trade</a:t>
            </a:r>
          </a:p>
        </p:txBody>
      </p:sp>
      <p:sp>
        <p:nvSpPr>
          <p:cNvPr id="5" name="Slide Number Placeholder 5"/>
          <p:cNvSpPr>
            <a:spLocks noGrp="1"/>
          </p:cNvSpPr>
          <p:nvPr>
            <p:ph type="sldNum" sz="quarter" idx="12"/>
          </p:nvPr>
        </p:nvSpPr>
        <p:spPr/>
        <p:txBody>
          <a:bodyPr/>
          <a:lstStyle/>
          <a:p>
            <a:fld id="{E3A07C41-BC97-AD4C-BD5D-24D2C409181D}" type="slidenum">
              <a:rPr lang="en-US"/>
              <a:pPr/>
              <a:t>71</a:t>
            </a:fld>
            <a:endParaRPr lang="en-US"/>
          </a:p>
        </p:txBody>
      </p:sp>
      <p:sp>
        <p:nvSpPr>
          <p:cNvPr id="607234" name="Rectangle 2"/>
          <p:cNvSpPr>
            <a:spLocks noGrp="1" noChangeArrowheads="1"/>
          </p:cNvSpPr>
          <p:nvPr>
            <p:ph type="title"/>
          </p:nvPr>
        </p:nvSpPr>
        <p:spPr/>
        <p:txBody>
          <a:bodyPr/>
          <a:lstStyle/>
          <a:p>
            <a:r>
              <a:rPr lang="en-US" dirty="0"/>
              <a:t>Next Time</a:t>
            </a:r>
          </a:p>
        </p:txBody>
      </p:sp>
      <p:sp>
        <p:nvSpPr>
          <p:cNvPr id="607235" name="Rectangle 3"/>
          <p:cNvSpPr>
            <a:spLocks noGrp="1" noChangeArrowheads="1"/>
          </p:cNvSpPr>
          <p:nvPr>
            <p:ph type="body" idx="1"/>
          </p:nvPr>
        </p:nvSpPr>
        <p:spPr/>
        <p:txBody>
          <a:bodyPr/>
          <a:lstStyle/>
          <a:p>
            <a:r>
              <a:rPr lang="en-US" dirty="0"/>
              <a:t>International Policies for Economic Development:  Financial</a:t>
            </a:r>
          </a:p>
          <a:p>
            <a:pPr lvl="1"/>
            <a:r>
              <a:rPr lang="en-US" dirty="0"/>
              <a:t>Choice of Exchange Rate Regime</a:t>
            </a:r>
          </a:p>
          <a:p>
            <a:pPr lvl="1"/>
            <a:r>
              <a:rPr lang="en-US" dirty="0"/>
              <a:t>Pros and Cons of Free Capital Movements and Capital Controls</a:t>
            </a:r>
          </a:p>
          <a:p>
            <a:pPr lvl="1"/>
            <a:r>
              <a:rPr lang="en-US" dirty="0"/>
              <a:t>(How) Should Others Help?</a:t>
            </a:r>
          </a:p>
        </p:txBody>
      </p:sp>
    </p:spTree>
  </p:cSld>
  <p:clrMapOvr>
    <a:masterClrMapping/>
  </p:clrMapOvr>
</p:sld>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74335</TotalTime>
  <Words>4385</Words>
  <Application>Microsoft Macintosh PowerPoint</Application>
  <PresentationFormat>On-screen Show (4:3)</PresentationFormat>
  <Paragraphs>719</Paragraphs>
  <Slides>71</Slides>
  <Notes>2</Notes>
  <HiddenSlides>0</HiddenSlides>
  <MMClips>0</MMClips>
  <ScaleCrop>false</ScaleCrop>
  <HeadingPairs>
    <vt:vector size="8" baseType="variant">
      <vt:variant>
        <vt:lpstr>Fonts Used</vt:lpstr>
      </vt:variant>
      <vt:variant>
        <vt:i4>2</vt:i4>
      </vt:variant>
      <vt:variant>
        <vt:lpstr>Theme</vt:lpstr>
      </vt:variant>
      <vt:variant>
        <vt:i4>1</vt:i4>
      </vt:variant>
      <vt:variant>
        <vt:lpstr>Embedded OLE Servers</vt:lpstr>
      </vt:variant>
      <vt:variant>
        <vt:i4>1</vt:i4>
      </vt:variant>
      <vt:variant>
        <vt:lpstr>Slide Titles</vt:lpstr>
      </vt:variant>
      <vt:variant>
        <vt:i4>71</vt:i4>
      </vt:variant>
    </vt:vector>
  </HeadingPairs>
  <TitlesOfParts>
    <vt:vector size="75" baseType="lpstr">
      <vt:lpstr>ＭＳ Ｐゴシック</vt:lpstr>
      <vt:lpstr>Arial</vt:lpstr>
      <vt:lpstr>Default Design</vt:lpstr>
      <vt:lpstr>Chart</vt:lpstr>
      <vt:lpstr>Lecture 19  International Policies for Economic Development:  Trade</vt:lpstr>
      <vt:lpstr>News:  Nov 18-24</vt:lpstr>
      <vt:lpstr>News:  Nov 18-24</vt:lpstr>
      <vt:lpstr>PowerPoint Presentation</vt:lpstr>
      <vt:lpstr>News:  Nov 18-24</vt:lpstr>
      <vt:lpstr>PowerPoint Presentation</vt:lpstr>
      <vt:lpstr>News:  Nov 18-24</vt:lpstr>
      <vt:lpstr>PowerPoint Presentation</vt:lpstr>
      <vt:lpstr>PowerPoint Presentation</vt:lpstr>
      <vt:lpstr>Exam 2 Curve</vt:lpstr>
      <vt:lpstr>Outline: International Policies for Economic Development:  Trade</vt:lpstr>
      <vt:lpstr>Outline: International Policies for Economic Development:  Trade</vt:lpstr>
      <vt:lpstr>The Issues</vt:lpstr>
      <vt:lpstr>Outline: International Policies for Economic Development:  Trade</vt:lpstr>
      <vt:lpstr>The Washington Consensus</vt:lpstr>
      <vt:lpstr>The Washington Consensus:   The Policies</vt:lpstr>
      <vt:lpstr>The Washington Consensus:   The Policies</vt:lpstr>
      <vt:lpstr>Outline: International Policies for Economic Development:  Trade</vt:lpstr>
      <vt:lpstr>Special Problems of Developing Countries</vt:lpstr>
      <vt:lpstr>Special Problems of Developing Countries</vt:lpstr>
      <vt:lpstr>PowerPoint Presentation</vt:lpstr>
      <vt:lpstr>Data from Gapminder.org</vt:lpstr>
      <vt:lpstr>Data from Gapminder.org</vt:lpstr>
      <vt:lpstr>Special Problems of Developing Countries</vt:lpstr>
      <vt:lpstr>Special Problems of Developing Countries</vt:lpstr>
      <vt:lpstr>Special Problems of Developing Countries</vt:lpstr>
      <vt:lpstr>Special Problems of Developing Countries</vt:lpstr>
      <vt:lpstr>Clicker Question</vt:lpstr>
      <vt:lpstr>Clicker Question</vt:lpstr>
      <vt:lpstr>Clicker Question</vt:lpstr>
      <vt:lpstr>Outline: International Policies for Economic Development:  Trade</vt:lpstr>
      <vt:lpstr>Pros and Cons of Tariffs Used by Developing countries </vt:lpstr>
      <vt:lpstr>Outline: International Policies for Economic Development:  Trade</vt:lpstr>
      <vt:lpstr>Infant Industry Argument</vt:lpstr>
      <vt:lpstr>Infant Industry Argument</vt:lpstr>
      <vt:lpstr>Infant Industry Argument</vt:lpstr>
      <vt:lpstr>Infant Industry Argument</vt:lpstr>
      <vt:lpstr>Infant Industry Argument</vt:lpstr>
      <vt:lpstr>Infant Industry Argument</vt:lpstr>
      <vt:lpstr>Infant Industry Argument</vt:lpstr>
      <vt:lpstr>Infant Industry Argument</vt:lpstr>
      <vt:lpstr>Outline: International Policies for Economic Development:  Trade</vt:lpstr>
      <vt:lpstr>Other Objections to Free Trade in Developing Countries</vt:lpstr>
      <vt:lpstr>PowerPoint Presentation</vt:lpstr>
      <vt:lpstr>PowerPoint Presentation</vt:lpstr>
      <vt:lpstr>World Commodity Prices, 1960-2000  (Index, 1960=100, 3-year moving averages)</vt:lpstr>
      <vt:lpstr>Petroleum and Non-energy Commodity Prices,1960-2007  (Index, 1960=100)</vt:lpstr>
      <vt:lpstr>Petroleum and Non-energy Commodity Prices,1960-2007  (Index, 1960=100)</vt:lpstr>
      <vt:lpstr>Outline: International Policies for Economic Development:  Trade</vt:lpstr>
      <vt:lpstr>Exports and Growth</vt:lpstr>
      <vt:lpstr>Track Record of Import Substitution</vt:lpstr>
      <vt:lpstr>Track Record of Import Substitution</vt:lpstr>
      <vt:lpstr>Track Record of Import Substitution</vt:lpstr>
      <vt:lpstr>Clicker Question</vt:lpstr>
      <vt:lpstr>Clicker Question</vt:lpstr>
      <vt:lpstr>Clicker Question</vt:lpstr>
      <vt:lpstr>Outline: International Policies for Economic Development:  Trade</vt:lpstr>
      <vt:lpstr>Pros and Cons of Subsidies Used by Developed Countries</vt:lpstr>
      <vt:lpstr>Pros and Cons of Subsidies Used by Developed Countries</vt:lpstr>
      <vt:lpstr>Pros and Cons of Subsidies Used by Developed Countries</vt:lpstr>
      <vt:lpstr>Pros and Cons of Subsidies Used by Developed Countries</vt:lpstr>
      <vt:lpstr>Pros and Cons of Subsidies Used by Developed Countries</vt:lpstr>
      <vt:lpstr>Pros and Cons of Subsidies Used by Developed Countries</vt:lpstr>
      <vt:lpstr>Clicker Question</vt:lpstr>
      <vt:lpstr>Outline: International Policies for Economic Development:  Trade</vt:lpstr>
      <vt:lpstr>Policy Recommendations to Assist Developing Countries</vt:lpstr>
      <vt:lpstr>Policy Recommendations to Assist Developing Countries</vt:lpstr>
      <vt:lpstr>Policy Recommendations to Assist Developing Countries</vt:lpstr>
      <vt:lpstr>Policy Recommendations to Assist Developing Countries</vt:lpstr>
      <vt:lpstr>Clicker Question</vt:lpstr>
      <vt:lpstr>Next Time</vt:lpstr>
    </vt:vector>
  </TitlesOfParts>
  <Company>University of Michigan</Company>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Lecture 1 International Economics Introduction and Overview</dc:title>
  <dc:creator>Ford School</dc:creator>
  <cp:lastModifiedBy>Microsoft Office User</cp:lastModifiedBy>
  <cp:revision>157</cp:revision>
  <cp:lastPrinted>2017-03-27T14:19:08Z</cp:lastPrinted>
  <dcterms:created xsi:type="dcterms:W3CDTF">2011-03-29T22:16:06Z</dcterms:created>
  <dcterms:modified xsi:type="dcterms:W3CDTF">2019-11-25T13:10:03Z</dcterms:modified>
</cp:coreProperties>
</file>