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 autoCompressPictures="0">
  <p:sldMasterIdLst>
    <p:sldMasterId id="2147483648" r:id="rId1"/>
  </p:sldMasterIdLst>
  <p:notesMasterIdLst>
    <p:notesMasterId r:id="rId48"/>
  </p:notesMasterIdLst>
  <p:handoutMasterIdLst>
    <p:handoutMasterId r:id="rId49"/>
  </p:handoutMasterIdLst>
  <p:sldIdLst>
    <p:sldId id="256" r:id="rId2"/>
    <p:sldId id="371" r:id="rId3"/>
    <p:sldId id="282" r:id="rId4"/>
    <p:sldId id="284" r:id="rId5"/>
    <p:sldId id="357" r:id="rId6"/>
    <p:sldId id="285" r:id="rId7"/>
    <p:sldId id="287" r:id="rId8"/>
    <p:sldId id="358" r:id="rId9"/>
    <p:sldId id="286" r:id="rId10"/>
    <p:sldId id="320" r:id="rId11"/>
    <p:sldId id="288" r:id="rId12"/>
    <p:sldId id="364" r:id="rId13"/>
    <p:sldId id="365" r:id="rId14"/>
    <p:sldId id="359" r:id="rId15"/>
    <p:sldId id="289" r:id="rId16"/>
    <p:sldId id="290" r:id="rId17"/>
    <p:sldId id="291" r:id="rId18"/>
    <p:sldId id="292" r:id="rId19"/>
    <p:sldId id="360" r:id="rId20"/>
    <p:sldId id="293" r:id="rId21"/>
    <p:sldId id="294" r:id="rId22"/>
    <p:sldId id="295" r:id="rId23"/>
    <p:sldId id="319" r:id="rId24"/>
    <p:sldId id="344" r:id="rId25"/>
    <p:sldId id="345" r:id="rId26"/>
    <p:sldId id="346" r:id="rId27"/>
    <p:sldId id="366" r:id="rId28"/>
    <p:sldId id="367" r:id="rId29"/>
    <p:sldId id="361" r:id="rId30"/>
    <p:sldId id="321" r:id="rId31"/>
    <p:sldId id="322" r:id="rId32"/>
    <p:sldId id="323" r:id="rId33"/>
    <p:sldId id="343" r:id="rId34"/>
    <p:sldId id="368" r:id="rId35"/>
    <p:sldId id="362" r:id="rId36"/>
    <p:sldId id="297" r:id="rId37"/>
    <p:sldId id="298" r:id="rId38"/>
    <p:sldId id="324" r:id="rId39"/>
    <p:sldId id="347" r:id="rId40"/>
    <p:sldId id="348" r:id="rId41"/>
    <p:sldId id="369" r:id="rId42"/>
    <p:sldId id="363" r:id="rId43"/>
    <p:sldId id="349" r:id="rId44"/>
    <p:sldId id="350" r:id="rId45"/>
    <p:sldId id="370" r:id="rId46"/>
    <p:sldId id="325" r:id="rId47"/>
  </p:sldIdLst>
  <p:sldSz cx="9144000" cy="6858000" type="screen4x3"/>
  <p:notesSz cx="6858000" cy="91440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4572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4572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4572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4572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 prnWhat="handouts6" frameSlides="1"/>
  <p:clrMru>
    <a:srgbClr val="FFCCCC"/>
    <a:srgbClr val="99FF99"/>
    <a:srgbClr val="0000FF"/>
    <a:srgbClr val="008000"/>
    <a:srgbClr val="00FF00"/>
    <a:srgbClr val="FF3300"/>
    <a:srgbClr val="9999FF"/>
    <a:srgbClr val="6699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2734" autoAdjust="0"/>
    <p:restoredTop sz="94646" autoAdjust="0"/>
  </p:normalViewPr>
  <p:slideViewPr>
    <p:cSldViewPr>
      <p:cViewPr varScale="1">
        <p:scale>
          <a:sx n="103" d="100"/>
          <a:sy n="103" d="100"/>
        </p:scale>
        <p:origin x="1504" y="184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presProps" Target="presProp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tableStyles" Target="tableStyles.xml"/><Relationship Id="rId5" Type="http://schemas.openxmlformats.org/officeDocument/2006/relationships/slide" Target="slides/slide4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notesMaster" Target="notesMasters/notesMaster1.xml"/><Relationship Id="rId8" Type="http://schemas.openxmlformats.org/officeDocument/2006/relationships/slide" Target="slides/slide7.xml"/><Relationship Id="rId51" Type="http://schemas.openxmlformats.org/officeDocument/2006/relationships/viewProps" Target="viewProps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handoutMaster" Target="handoutMasters/handoutMaster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25666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/>
          </a:p>
        </p:txBody>
      </p:sp>
      <p:sp>
        <p:nvSpPr>
          <p:cNvPr id="625667" name="Rectangle 3"/>
          <p:cNvSpPr>
            <a:spLocks noGrp="1" noChangeArrowheads="1"/>
          </p:cNvSpPr>
          <p:nvPr>
            <p:ph type="dt" sz="quarter" idx="1"/>
          </p:nvPr>
        </p:nvSpPr>
        <p:spPr bwMode="auto">
          <a:xfrm>
            <a:off x="3884613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endParaRPr lang="en-US"/>
          </a:p>
        </p:txBody>
      </p:sp>
      <p:sp>
        <p:nvSpPr>
          <p:cNvPr id="625668" name="Rectangle 4"/>
          <p:cNvSpPr>
            <a:spLocks noGrp="1" noChangeArrowheads="1"/>
          </p:cNvSpPr>
          <p:nvPr>
            <p:ph type="ftr" sz="quarter" idx="2"/>
          </p:nvPr>
        </p:nvSpPr>
        <p:spPr bwMode="auto">
          <a:xfrm>
            <a:off x="0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/>
          </a:p>
        </p:txBody>
      </p:sp>
      <p:sp>
        <p:nvSpPr>
          <p:cNvPr id="625669" name="Rectangle 5"/>
          <p:cNvSpPr>
            <a:spLocks noGrp="1" noChangeArrowheads="1"/>
          </p:cNvSpPr>
          <p:nvPr>
            <p:ph type="sldNum" sz="quarter" idx="3"/>
          </p:nvPr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fld id="{67089E38-5D32-4449-A76E-95359B3343B4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77463759"/>
      </p:ext>
    </p:extLst>
  </p:cSld>
  <p:clrMap bg1="lt1" tx1="dk1" bg2="lt2" tx2="dk2" accent1="accent1" accent2="accent2" accent3="accent3" accent4="accent4" accent5="accent5" accent6="accent6" hlink="hlink" folHlink="folHlink"/>
  <p:hf hdr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4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/>
          </a:p>
        </p:txBody>
      </p:sp>
      <p:sp>
        <p:nvSpPr>
          <p:cNvPr id="38915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884613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endParaRPr lang="en-US"/>
          </a:p>
        </p:txBody>
      </p:sp>
      <p:sp>
        <p:nvSpPr>
          <p:cNvPr id="38916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ffectLst/>
        </p:spPr>
      </p:sp>
      <p:sp>
        <p:nvSpPr>
          <p:cNvPr id="38917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38918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/>
          </a:p>
        </p:txBody>
      </p:sp>
      <p:sp>
        <p:nvSpPr>
          <p:cNvPr id="38919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fld id="{292274B2-88D7-D842-A026-AA6D8F890FC6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16213423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notesStyle>
    <a:lvl1pPr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ＭＳ Ｐゴシック" charset="-128"/>
        <a:cs typeface="+mn-cs"/>
      </a:defRPr>
    </a:lvl2pPr>
    <a:lvl3pPr marL="9144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ＭＳ Ｐゴシック" charset="-128"/>
        <a:cs typeface="+mn-cs"/>
      </a:defRPr>
    </a:lvl3pPr>
    <a:lvl4pPr marL="13716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ＭＳ Ｐゴシック" charset="-128"/>
        <a:cs typeface="+mn-cs"/>
      </a:defRPr>
    </a:lvl4pPr>
    <a:lvl5pPr marL="18288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ＭＳ Ｐゴシック" charset="-128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8F89B5ED-6917-6F46-8E01-7A1C661F3072}" type="slidenum">
              <a:rPr lang="en-US"/>
              <a:pPr/>
              <a:t>23</a:t>
            </a:fld>
            <a:endParaRPr lang="en-US"/>
          </a:p>
        </p:txBody>
      </p:sp>
      <p:sp>
        <p:nvSpPr>
          <p:cNvPr id="62976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2976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Source:  IMF Fact Sheet January 1999:  http://www.imf.org/external/np/exr/facts/asia.htm</a:t>
            </a:r>
          </a:p>
          <a:p>
            <a:r>
              <a:rPr lang="en-US"/>
              <a:t>“The IMF's Response to the Asian Crisis”</a:t>
            </a:r>
          </a:p>
        </p:txBody>
      </p:sp>
    </p:spTree>
    <p:extLst>
      <p:ext uri="{BB962C8B-B14F-4D97-AF65-F5344CB8AC3E}">
        <p14:creationId xmlns:p14="http://schemas.microsoft.com/office/powerpoint/2010/main" val="121023974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Econ 340, Deardorff, Lecture 20: Development Finance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66452F20-3EE7-2F47-A98C-79B77CB20F98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Econ 340, Deardorff, Lecture 20: Development Finance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9C253FF8-5F29-984E-94FE-98D9355EABC6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Econ 340, Deardorff, Lecture 20: Development Finance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5A1A44CC-1D58-F54E-BC25-CE895CCF9E6C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Econ 340, Deardorff, Lecture 20: Development Finance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21BED7BF-9BE3-B94B-922A-860C94823B32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Econ 340, Deardorff, Lecture 20: Development Finance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C009EBFD-0285-9448-8B66-2BD39393EE4E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Econ 340, Deardorff, Lecture 20: Development Finance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C7392F20-71D8-1544-B1B4-738D6A5B91A3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Econ 340, Deardorff, Lecture 20: Development Finance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6A0AE791-B3D1-0840-AAC8-DB97A21DD9C7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Econ 340, Deardorff, Lecture 20: Development Finance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B1051D66-6E02-9E44-8D4E-7B46E296DFB0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Econ 340, Deardorff, Lecture 20: Development Finance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F8EC85DE-EE12-AD47-86B0-5E4BE3F1BF0B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Econ 340, Deardorff, Lecture 20: Development Finance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9F6EC703-C9D3-474A-B1A0-5C5E0EA89749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Econ 340, Deardorff, Lecture 20: Development Finance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BDBD1415-DB8E-9B4F-9DC5-89C1DCC173C8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 preserve="1">
  <p:cSld name="Title, Text,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457200" y="6245225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124200" y="6245225"/>
            <a:ext cx="2895600" cy="476250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Econ 340, Deardorff, Lecture 20: Development Finance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6553200" y="6245225"/>
            <a:ext cx="2133600" cy="476250"/>
          </a:xfrm>
        </p:spPr>
        <p:txBody>
          <a:bodyPr/>
          <a:lstStyle>
            <a:lvl1pPr>
              <a:defRPr smtClean="0"/>
            </a:lvl1pPr>
          </a:lstStyle>
          <a:p>
            <a:fld id="{4C49371D-F0B3-DF46-B2C7-C5E2AE07CD56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/>
            </a:lvl1pPr>
          </a:lstStyle>
          <a:p>
            <a:endParaRPr lang="en-US"/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/>
            </a:lvl1pPr>
          </a:lstStyle>
          <a:p>
            <a:r>
              <a:rPr lang="en-US"/>
              <a:t>Econ 340, Deardorff, Lecture 20: Development Finance</a:t>
            </a:r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/>
            </a:lvl1pPr>
          </a:lstStyle>
          <a:p>
            <a:fld id="{FB0538B3-7FD1-7D46-B9C4-4BBDEFC2FAE9}" type="slidenum">
              <a:rPr lang="en-US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hf hdr="0" dt="0"/>
  <p:txStyles>
    <p:titleStyle>
      <a:lvl1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2pPr>
      <a:lvl3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3pPr>
      <a:lvl4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4pPr>
      <a:lvl5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9pPr>
    </p:titleStyle>
    <p:bodyStyle>
      <a:lvl1pPr marL="342900" indent="-342900" algn="l" rtl="0" fontAlgn="base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fontAlgn="base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  <a:ea typeface="ＭＳ Ｐゴシック" charset="-128"/>
        </a:defRPr>
      </a:lvl2pPr>
      <a:lvl3pPr marL="1143000" indent="-228600" algn="l" rtl="0" fontAlgn="base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  <a:ea typeface="ＭＳ Ｐゴシック" charset="-128"/>
        </a:defRPr>
      </a:lvl3pPr>
      <a:lvl4pPr marL="1600200" indent="-228600" algn="l" rtl="0" fontAlgn="base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  <a:ea typeface="ＭＳ Ｐゴシック" charset="-128"/>
        </a:defRPr>
      </a:lvl4pPr>
      <a:lvl5pPr marL="20574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charset="-128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charset="-128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charset="-128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charset="-128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charset="-128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/>
          <p:cNvSpPr>
            <a:spLocks noGrp="1" noChangeArrowheads="1"/>
          </p:cNvSpPr>
          <p:nvPr>
            <p:ph type="ctrTitle"/>
          </p:nvPr>
        </p:nvSpPr>
        <p:spPr>
          <a:xfrm>
            <a:off x="685800" y="3048000"/>
            <a:ext cx="7772400" cy="1470025"/>
          </a:xfrm>
        </p:spPr>
        <p:txBody>
          <a:bodyPr/>
          <a:lstStyle/>
          <a:p>
            <a:r>
              <a:rPr lang="en-US" sz="4000"/>
              <a:t>Lecture 20</a:t>
            </a:r>
            <a:br>
              <a:rPr lang="en-US" sz="4000"/>
            </a:br>
            <a:r>
              <a:rPr lang="en-US" sz="4000"/>
              <a:t> International Policies for Economic Development:  Financial</a:t>
            </a:r>
          </a:p>
        </p:txBody>
      </p:sp>
      <p:sp>
        <p:nvSpPr>
          <p:cNvPr id="2051" name="Rectangle 3"/>
          <p:cNvSpPr>
            <a:spLocks noGrp="1" noChangeArrowheads="1"/>
          </p:cNvSpPr>
          <p:nvPr>
            <p:ph type="subTitle" idx="1"/>
          </p:nvPr>
        </p:nvSpPr>
        <p:spPr>
          <a:xfrm>
            <a:off x="1447800" y="1524000"/>
            <a:ext cx="6400800" cy="1066800"/>
          </a:xfrm>
        </p:spPr>
        <p:txBody>
          <a:bodyPr/>
          <a:lstStyle/>
          <a:p>
            <a:r>
              <a:rPr lang="en-US" sz="5400"/>
              <a:t>Econ 340</a:t>
            </a: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5A66C08-567A-CB42-B81F-F37D2C2A2D6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Announcement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FF9308D-0477-5044-9877-7380E7E2D9A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Course evaluations are now available.  Please do yours for this course.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8160F5E2-A8C4-EC4F-9D62-9A4CAB9A4EE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29831E04-CFF9-014B-ADFE-7FDFAB1D51E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C253FF8-5F29-984E-94FE-98D9355EABC6}" type="slidenum">
              <a:rPr lang="en-US" smtClean="0"/>
              <a:pPr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00951111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E632E2D-8329-F44A-BFB3-7C752AAE83AC}" type="slidenum">
              <a:rPr lang="en-US"/>
              <a:pPr/>
              <a:t>3</a:t>
            </a:fld>
            <a:endParaRPr lang="en-US"/>
          </a:p>
        </p:txBody>
      </p:sp>
      <p:sp>
        <p:nvSpPr>
          <p:cNvPr id="65538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457200"/>
            <a:ext cx="8229600" cy="1143000"/>
          </a:xfrm>
        </p:spPr>
        <p:txBody>
          <a:bodyPr/>
          <a:lstStyle/>
          <a:p>
            <a:r>
              <a:rPr lang="en-US" sz="4000" dirty="0"/>
              <a:t>Lecture 20</a:t>
            </a:r>
            <a:br>
              <a:rPr lang="en-US" sz="4000" dirty="0"/>
            </a:br>
            <a:r>
              <a:rPr lang="en-US" sz="4000" dirty="0"/>
              <a:t>Outline: International Policies for Economic Development:  Financial</a:t>
            </a:r>
          </a:p>
        </p:txBody>
      </p:sp>
      <p:sp>
        <p:nvSpPr>
          <p:cNvPr id="6553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2057400"/>
            <a:ext cx="8229600" cy="4267200"/>
          </a:xfrm>
        </p:spPr>
        <p:txBody>
          <a:bodyPr/>
          <a:lstStyle/>
          <a:p>
            <a:r>
              <a:rPr lang="en-US" sz="2800" dirty="0"/>
              <a:t>The Issues</a:t>
            </a:r>
          </a:p>
          <a:p>
            <a:r>
              <a:rPr lang="en-US" sz="2800" dirty="0"/>
              <a:t>Choice of Exchange Rate Regime</a:t>
            </a:r>
          </a:p>
          <a:p>
            <a:r>
              <a:rPr lang="en-US" sz="2800" dirty="0"/>
              <a:t>Pros and Cons of Free Capital Movements</a:t>
            </a:r>
          </a:p>
          <a:p>
            <a:pPr lvl="1"/>
            <a:r>
              <a:rPr lang="en-US" sz="2400" dirty="0"/>
              <a:t>Debt Problem of the 1980s</a:t>
            </a:r>
          </a:p>
          <a:p>
            <a:pPr lvl="1"/>
            <a:r>
              <a:rPr lang="en-US" sz="2400" dirty="0"/>
              <a:t>The Asian Crisis of 1997</a:t>
            </a:r>
          </a:p>
          <a:p>
            <a:pPr lvl="1"/>
            <a:r>
              <a:rPr lang="en-US" sz="2400" dirty="0"/>
              <a:t>Capital Controls</a:t>
            </a:r>
          </a:p>
          <a:p>
            <a:r>
              <a:rPr lang="en-US" sz="2800" dirty="0"/>
              <a:t>(How) Should Others Help?</a:t>
            </a:r>
          </a:p>
          <a:p>
            <a:r>
              <a:rPr lang="en-US" sz="2800" dirty="0"/>
              <a:t>The World Financial Crisis and Developing Countries</a:t>
            </a:r>
          </a:p>
        </p:txBody>
      </p:sp>
      <p:sp>
        <p:nvSpPr>
          <p:cNvPr id="6" name="Rectangle 5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chemeClr val="bg2">
                <a:lumMod val="50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p:transition/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1253BD-8E42-DE45-B6A9-4A38BD66D7B4}" type="slidenum">
              <a:rPr lang="en-US"/>
              <a:pPr/>
              <a:t>4</a:t>
            </a:fld>
            <a:endParaRPr lang="en-US"/>
          </a:p>
        </p:txBody>
      </p:sp>
      <p:sp>
        <p:nvSpPr>
          <p:cNvPr id="18637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Issues</a:t>
            </a:r>
          </a:p>
        </p:txBody>
      </p:sp>
      <p:sp>
        <p:nvSpPr>
          <p:cNvPr id="18637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295400"/>
            <a:ext cx="8229600" cy="4953000"/>
          </a:xfrm>
        </p:spPr>
        <p:txBody>
          <a:bodyPr/>
          <a:lstStyle/>
          <a:p>
            <a:pPr>
              <a:lnSpc>
                <a:spcPct val="90000"/>
              </a:lnSpc>
            </a:pPr>
            <a:r>
              <a:rPr lang="en-US" dirty="0"/>
              <a:t>Questions for Developing Countries Themselves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How to manage exchange rate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Whether to restrict capital flows</a:t>
            </a:r>
          </a:p>
          <a:p>
            <a:pPr>
              <a:lnSpc>
                <a:spcPct val="90000"/>
              </a:lnSpc>
            </a:pPr>
            <a:r>
              <a:rPr lang="en-US" dirty="0"/>
              <a:t>Questions for Others, regarding Developing Countries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Pros and Cons of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Foreign Aid (next lecture)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Bailouts of countries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Debt Forgiveness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World Bank Lending</a:t>
            </a:r>
          </a:p>
          <a:p>
            <a:pPr lvl="1">
              <a:lnSpc>
                <a:spcPct val="90000"/>
              </a:lnSpc>
            </a:pPr>
            <a:endParaRPr lang="en-US" dirty="0"/>
          </a:p>
          <a:p>
            <a:pPr lvl="2">
              <a:lnSpc>
                <a:spcPct val="90000"/>
              </a:lnSpc>
              <a:buFontTx/>
              <a:buNone/>
            </a:pPr>
            <a:r>
              <a:rPr lang="en-US" dirty="0"/>
              <a:t>		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637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637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637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637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637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637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637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637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637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6371" grpId="0" uiExpand="1" build="p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E632E2D-8329-F44A-BFB3-7C752AAE83AC}" type="slidenum">
              <a:rPr lang="en-US"/>
              <a:pPr/>
              <a:t>5</a:t>
            </a:fld>
            <a:endParaRPr lang="en-US"/>
          </a:p>
        </p:txBody>
      </p:sp>
      <p:sp>
        <p:nvSpPr>
          <p:cNvPr id="65538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457200"/>
            <a:ext cx="8229600" cy="1143000"/>
          </a:xfrm>
        </p:spPr>
        <p:txBody>
          <a:bodyPr/>
          <a:lstStyle/>
          <a:p>
            <a:r>
              <a:rPr lang="en-US" sz="4000" dirty="0"/>
              <a:t>Lecture 20</a:t>
            </a:r>
            <a:br>
              <a:rPr lang="en-US" sz="4000" dirty="0"/>
            </a:br>
            <a:r>
              <a:rPr lang="en-US" sz="4000" dirty="0"/>
              <a:t>Outline: International Policies for Economic Development:  Financial</a:t>
            </a:r>
          </a:p>
        </p:txBody>
      </p:sp>
      <p:sp>
        <p:nvSpPr>
          <p:cNvPr id="6553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2057400"/>
            <a:ext cx="8229600" cy="4267200"/>
          </a:xfrm>
        </p:spPr>
        <p:txBody>
          <a:bodyPr/>
          <a:lstStyle/>
          <a:p>
            <a:r>
              <a:rPr lang="en-US" sz="2800" dirty="0">
                <a:solidFill>
                  <a:srgbClr val="BFBFBF"/>
                </a:solidFill>
              </a:rPr>
              <a:t>The Issues</a:t>
            </a:r>
          </a:p>
          <a:p>
            <a:r>
              <a:rPr lang="en-US" sz="2800" dirty="0"/>
              <a:t>Choice of Exchange Rate Regime</a:t>
            </a:r>
          </a:p>
          <a:p>
            <a:r>
              <a:rPr lang="en-US" sz="2800" dirty="0">
                <a:solidFill>
                  <a:srgbClr val="BFBFBF"/>
                </a:solidFill>
              </a:rPr>
              <a:t>Pros and Cons of Free Capital Movements</a:t>
            </a:r>
          </a:p>
          <a:p>
            <a:pPr lvl="1"/>
            <a:r>
              <a:rPr lang="en-US" sz="2400" dirty="0">
                <a:solidFill>
                  <a:srgbClr val="BFBFBF"/>
                </a:solidFill>
              </a:rPr>
              <a:t>Debt Problem of the 1980s</a:t>
            </a:r>
          </a:p>
          <a:p>
            <a:pPr lvl="1"/>
            <a:r>
              <a:rPr lang="en-US" sz="2400" dirty="0">
                <a:solidFill>
                  <a:srgbClr val="BFBFBF"/>
                </a:solidFill>
              </a:rPr>
              <a:t>The Asian Crisis of 1997</a:t>
            </a:r>
          </a:p>
          <a:p>
            <a:pPr lvl="1"/>
            <a:r>
              <a:rPr lang="en-US" sz="2400" dirty="0">
                <a:solidFill>
                  <a:srgbClr val="BFBFBF"/>
                </a:solidFill>
              </a:rPr>
              <a:t>Capital Controls</a:t>
            </a:r>
          </a:p>
          <a:p>
            <a:r>
              <a:rPr lang="en-US" sz="2800" dirty="0">
                <a:solidFill>
                  <a:srgbClr val="BFBFBF"/>
                </a:solidFill>
              </a:rPr>
              <a:t>(How) Should Others Help?</a:t>
            </a:r>
          </a:p>
          <a:p>
            <a:r>
              <a:rPr lang="en-US" sz="2800" dirty="0">
                <a:solidFill>
                  <a:srgbClr val="BFBFBF"/>
                </a:solidFill>
              </a:rPr>
              <a:t>The World Financial Crisis and Developing Countries</a:t>
            </a:r>
          </a:p>
        </p:txBody>
      </p:sp>
      <p:sp>
        <p:nvSpPr>
          <p:cNvPr id="6" name="Rectangle 5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chemeClr val="bg2">
                <a:lumMod val="50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0484445"/>
      </p:ext>
    </p:extLst>
  </p:cSld>
  <p:clrMapOvr>
    <a:masterClrMapping/>
  </p:clrMapOvr>
  <p:transition/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2836841-765C-B747-AEAD-50FC0A1A0C0C}" type="slidenum">
              <a:rPr lang="en-US"/>
              <a:pPr/>
              <a:t>6</a:t>
            </a:fld>
            <a:endParaRPr lang="en-US"/>
          </a:p>
        </p:txBody>
      </p:sp>
      <p:sp>
        <p:nvSpPr>
          <p:cNvPr id="58777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Choice of Exchange Rate Regime</a:t>
            </a:r>
          </a:p>
        </p:txBody>
      </p:sp>
      <p:sp>
        <p:nvSpPr>
          <p:cNvPr id="58777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229600" cy="5105400"/>
          </a:xfrm>
        </p:spPr>
        <p:txBody>
          <a:bodyPr/>
          <a:lstStyle/>
          <a:p>
            <a:r>
              <a:rPr lang="en-US" dirty="0"/>
              <a:t>Problems</a:t>
            </a:r>
          </a:p>
          <a:p>
            <a:pPr lvl="1"/>
            <a:r>
              <a:rPr lang="en-US" dirty="0"/>
              <a:t>Floating rate:  </a:t>
            </a:r>
          </a:p>
          <a:p>
            <a:pPr lvl="2"/>
            <a:r>
              <a:rPr lang="en-US" dirty="0"/>
              <a:t>Temptation to inflate</a:t>
            </a:r>
          </a:p>
          <a:p>
            <a:pPr lvl="2">
              <a:buFontTx/>
              <a:buNone/>
            </a:pPr>
            <a:r>
              <a:rPr lang="en-US" dirty="0"/>
              <a:t>	(This has led countries to use a pegged rate instead, using the peg as an “anchor” to lock in low inflation)</a:t>
            </a:r>
          </a:p>
          <a:p>
            <a:pPr lvl="1"/>
            <a:r>
              <a:rPr lang="en-US" dirty="0"/>
              <a:t>Pegged rate:</a:t>
            </a:r>
          </a:p>
          <a:p>
            <a:pPr lvl="2"/>
            <a:r>
              <a:rPr lang="en-US" dirty="0"/>
              <a:t>Tendency to become overvalued (because they are tempted to have inflation anyway)</a:t>
            </a:r>
          </a:p>
          <a:p>
            <a:pPr lvl="2"/>
            <a:r>
              <a:rPr lang="en-US" dirty="0"/>
              <a:t>Subject to exchange-rate crises</a:t>
            </a:r>
          </a:p>
          <a:p>
            <a:pPr lvl="1"/>
            <a:endParaRPr lang="en-US" dirty="0"/>
          </a:p>
          <a:p>
            <a:pPr lvl="2">
              <a:buFontTx/>
              <a:buNone/>
            </a:pPr>
            <a:r>
              <a:rPr lang="en-US" dirty="0"/>
              <a:t>		</a:t>
            </a:r>
          </a:p>
        </p:txBody>
      </p:sp>
    </p:spTree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777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777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777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777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777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777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7779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87779" grpId="0" uiExpand="1" build="p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404E40-5C91-C849-AC5C-8E476BBD6DFB}" type="slidenum">
              <a:rPr lang="en-US"/>
              <a:pPr/>
              <a:t>7</a:t>
            </a:fld>
            <a:endParaRPr lang="en-US"/>
          </a:p>
        </p:txBody>
      </p:sp>
      <p:sp>
        <p:nvSpPr>
          <p:cNvPr id="58982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Choice of Exchange Rate Regime</a:t>
            </a:r>
          </a:p>
        </p:txBody>
      </p:sp>
      <p:sp>
        <p:nvSpPr>
          <p:cNvPr id="589827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229600" cy="5105400"/>
          </a:xfrm>
        </p:spPr>
        <p:txBody>
          <a:bodyPr/>
          <a:lstStyle/>
          <a:p>
            <a:r>
              <a:rPr lang="en-US" dirty="0"/>
              <a:t>There is no easy answer</a:t>
            </a:r>
          </a:p>
          <a:p>
            <a:pPr lvl="1"/>
            <a:r>
              <a:rPr lang="en-US" dirty="0"/>
              <a:t>My recommendation:  combination of</a:t>
            </a:r>
          </a:p>
          <a:p>
            <a:pPr lvl="2"/>
            <a:r>
              <a:rPr lang="en-US" dirty="0"/>
              <a:t>Floating exchange rate</a:t>
            </a:r>
          </a:p>
          <a:p>
            <a:pPr lvl="2"/>
            <a:r>
              <a:rPr lang="en-US" dirty="0"/>
              <a:t>Responsible monetary policy</a:t>
            </a:r>
          </a:p>
          <a:p>
            <a:pPr lvl="3"/>
            <a:r>
              <a:rPr lang="en-US" dirty="0"/>
              <a:t>How can this be assured?</a:t>
            </a:r>
          </a:p>
          <a:p>
            <a:pPr lvl="3"/>
            <a:r>
              <a:rPr lang="en-US" dirty="0"/>
              <a:t>Independent central bank</a:t>
            </a:r>
          </a:p>
          <a:p>
            <a:pPr lvl="1"/>
            <a:endParaRPr lang="en-US" dirty="0"/>
          </a:p>
          <a:p>
            <a:pPr lvl="2">
              <a:buFontTx/>
              <a:buNone/>
            </a:pPr>
            <a:r>
              <a:rPr lang="en-US" dirty="0"/>
              <a:t>		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982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982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982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982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982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982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89827" grpId="0" uiExpand="1" build="p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E632E2D-8329-F44A-BFB3-7C752AAE83AC}" type="slidenum">
              <a:rPr lang="en-US"/>
              <a:pPr/>
              <a:t>8</a:t>
            </a:fld>
            <a:endParaRPr lang="en-US"/>
          </a:p>
        </p:txBody>
      </p:sp>
      <p:sp>
        <p:nvSpPr>
          <p:cNvPr id="65538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457200"/>
            <a:ext cx="8229600" cy="1143000"/>
          </a:xfrm>
        </p:spPr>
        <p:txBody>
          <a:bodyPr/>
          <a:lstStyle/>
          <a:p>
            <a:r>
              <a:rPr lang="en-US" sz="4000" dirty="0"/>
              <a:t>Lecture 20</a:t>
            </a:r>
            <a:br>
              <a:rPr lang="en-US" sz="4000" dirty="0"/>
            </a:br>
            <a:r>
              <a:rPr lang="en-US" sz="4000" dirty="0"/>
              <a:t>Outline: International Policies for Economic Development:  Financial</a:t>
            </a:r>
          </a:p>
        </p:txBody>
      </p:sp>
      <p:sp>
        <p:nvSpPr>
          <p:cNvPr id="6553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2057400"/>
            <a:ext cx="8229600" cy="4267200"/>
          </a:xfrm>
        </p:spPr>
        <p:txBody>
          <a:bodyPr/>
          <a:lstStyle/>
          <a:p>
            <a:r>
              <a:rPr lang="en-US" sz="2800" dirty="0">
                <a:solidFill>
                  <a:srgbClr val="BFBFBF"/>
                </a:solidFill>
              </a:rPr>
              <a:t>The Issues</a:t>
            </a:r>
          </a:p>
          <a:p>
            <a:r>
              <a:rPr lang="en-US" sz="2800" dirty="0">
                <a:solidFill>
                  <a:srgbClr val="BFBFBF"/>
                </a:solidFill>
              </a:rPr>
              <a:t>Choice of Exchange Rate Regime</a:t>
            </a:r>
          </a:p>
          <a:p>
            <a:r>
              <a:rPr lang="en-US" sz="2800" dirty="0"/>
              <a:t>Pros and Cons of Free Capital Movements</a:t>
            </a:r>
          </a:p>
          <a:p>
            <a:pPr lvl="1"/>
            <a:r>
              <a:rPr lang="en-US" sz="2400" dirty="0">
                <a:solidFill>
                  <a:srgbClr val="BFBFBF"/>
                </a:solidFill>
              </a:rPr>
              <a:t>Debt Problem of the 1980s</a:t>
            </a:r>
          </a:p>
          <a:p>
            <a:pPr lvl="1"/>
            <a:r>
              <a:rPr lang="en-US" sz="2400" dirty="0">
                <a:solidFill>
                  <a:srgbClr val="BFBFBF"/>
                </a:solidFill>
              </a:rPr>
              <a:t>The Asian Crisis of 1997</a:t>
            </a:r>
          </a:p>
          <a:p>
            <a:pPr lvl="1"/>
            <a:r>
              <a:rPr lang="en-US" sz="2400" dirty="0">
                <a:solidFill>
                  <a:srgbClr val="BFBFBF"/>
                </a:solidFill>
              </a:rPr>
              <a:t>Capital Controls</a:t>
            </a:r>
          </a:p>
          <a:p>
            <a:r>
              <a:rPr lang="en-US" sz="2800" dirty="0">
                <a:solidFill>
                  <a:srgbClr val="BFBFBF"/>
                </a:solidFill>
              </a:rPr>
              <a:t>(How) Should Others Help?</a:t>
            </a:r>
          </a:p>
          <a:p>
            <a:r>
              <a:rPr lang="en-US" sz="2800" dirty="0">
                <a:solidFill>
                  <a:srgbClr val="BFBFBF"/>
                </a:solidFill>
              </a:rPr>
              <a:t>The World Financial Crisis and Developing Countries</a:t>
            </a:r>
          </a:p>
        </p:txBody>
      </p:sp>
      <p:sp>
        <p:nvSpPr>
          <p:cNvPr id="6" name="Rectangle 5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chemeClr val="bg2">
                <a:lumMod val="50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0484445"/>
      </p:ext>
    </p:extLst>
  </p:cSld>
  <p:clrMapOvr>
    <a:masterClrMapping/>
  </p:clrMapOvr>
  <p:transition/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DFDCD98-B251-624E-993E-3103C3503C8B}" type="slidenum">
              <a:rPr lang="en-US"/>
              <a:pPr/>
              <a:t>9</a:t>
            </a:fld>
            <a:endParaRPr lang="en-US"/>
          </a:p>
        </p:txBody>
      </p:sp>
      <p:sp>
        <p:nvSpPr>
          <p:cNvPr id="58880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Pros and Cons of Free Capital Movements</a:t>
            </a:r>
          </a:p>
        </p:txBody>
      </p:sp>
      <p:sp>
        <p:nvSpPr>
          <p:cNvPr id="58880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229600" cy="5105400"/>
          </a:xfrm>
        </p:spPr>
        <p:txBody>
          <a:bodyPr/>
          <a:lstStyle/>
          <a:p>
            <a:r>
              <a:rPr lang="en-US" dirty="0"/>
              <a:t>Efficiency Gains</a:t>
            </a:r>
          </a:p>
          <a:p>
            <a:pPr lvl="1"/>
            <a:r>
              <a:rPr lang="en-US" dirty="0"/>
              <a:t>If return to capital in developing countries is higher than in developed countries</a:t>
            </a:r>
          </a:p>
          <a:p>
            <a:pPr lvl="2"/>
            <a:r>
              <a:rPr lang="en-US" dirty="0"/>
              <a:t>Then capital </a:t>
            </a:r>
            <a:r>
              <a:rPr lang="en-US" u="sng" dirty="0"/>
              <a:t>should</a:t>
            </a:r>
            <a:r>
              <a:rPr lang="en-US" dirty="0"/>
              <a:t> flow into them</a:t>
            </a:r>
          </a:p>
          <a:p>
            <a:pPr lvl="2"/>
            <a:r>
              <a:rPr lang="en-US" dirty="0"/>
              <a:t>Gains are analogous to the gains from trade and gains from migration</a:t>
            </a:r>
          </a:p>
          <a:p>
            <a:pPr lvl="3"/>
            <a:r>
              <a:rPr lang="en-US" dirty="0"/>
              <a:t>(You) Could draw supply and demand curves for capital in two countries.</a:t>
            </a:r>
          </a:p>
          <a:p>
            <a:pPr lvl="3"/>
            <a:r>
              <a:rPr lang="en-US" dirty="0"/>
              <a:t>Measure the effects (gains and losses) of capital flows as we did for migration.</a:t>
            </a:r>
          </a:p>
          <a:p>
            <a:pPr lvl="2">
              <a:buFontTx/>
              <a:buNone/>
            </a:pPr>
            <a:r>
              <a:rPr lang="en-US" dirty="0"/>
              <a:t>		</a:t>
            </a:r>
          </a:p>
        </p:txBody>
      </p:sp>
    </p:spTree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880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880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880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880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880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880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88803" grpId="0" build="p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CCD1065-A7BE-D248-82A9-CC5CEB8864FE}" type="slidenum">
              <a:rPr lang="en-US"/>
              <a:pPr/>
              <a:t>10</a:t>
            </a:fld>
            <a:endParaRPr lang="en-US"/>
          </a:p>
        </p:txBody>
      </p:sp>
      <p:sp>
        <p:nvSpPr>
          <p:cNvPr id="63590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Pros and Cons of Free Capital Movements</a:t>
            </a:r>
          </a:p>
        </p:txBody>
      </p:sp>
      <p:sp>
        <p:nvSpPr>
          <p:cNvPr id="635907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229600" cy="4648200"/>
          </a:xfrm>
        </p:spPr>
        <p:txBody>
          <a:bodyPr/>
          <a:lstStyle/>
          <a:p>
            <a:pPr>
              <a:lnSpc>
                <a:spcPct val="80000"/>
              </a:lnSpc>
            </a:pPr>
            <a:r>
              <a:rPr lang="en-US" sz="2800"/>
              <a:t>Costs of international capital movements (See Crook)</a:t>
            </a:r>
          </a:p>
          <a:p>
            <a:pPr lvl="1">
              <a:lnSpc>
                <a:spcPct val="80000"/>
              </a:lnSpc>
            </a:pPr>
            <a:r>
              <a:rPr lang="en-US" sz="2400"/>
              <a:t>Capital markets are more prone to mistakes than goods markets:  values depend on the </a:t>
            </a:r>
            <a:r>
              <a:rPr lang="en-US" sz="2400" u="sng"/>
              <a:t>future</a:t>
            </a:r>
            <a:r>
              <a:rPr lang="en-US" sz="2400"/>
              <a:t>, which is hard to know</a:t>
            </a:r>
          </a:p>
          <a:p>
            <a:pPr lvl="1">
              <a:lnSpc>
                <a:spcPct val="80000"/>
              </a:lnSpc>
            </a:pPr>
            <a:r>
              <a:rPr lang="en-US" sz="2400"/>
              <a:t>The use of “leverage” (borrowing to finance a purchase) increases risk (borrowers can gain more, but can also lose more than the value of their own wealth)</a:t>
            </a:r>
          </a:p>
          <a:p>
            <a:pPr lvl="1">
              <a:lnSpc>
                <a:spcPct val="80000"/>
              </a:lnSpc>
            </a:pPr>
            <a:r>
              <a:rPr lang="en-US" sz="2400"/>
              <a:t>Borrowing across currencies adds additional risk of exchange-rate change</a:t>
            </a:r>
          </a:p>
          <a:p>
            <a:pPr lvl="1">
              <a:lnSpc>
                <a:spcPct val="80000"/>
              </a:lnSpc>
            </a:pPr>
            <a:r>
              <a:rPr lang="en-US" sz="2400"/>
              <a:t>All these create a potential for </a:t>
            </a:r>
            <a:r>
              <a:rPr lang="en-US" sz="2400" u="sng"/>
              <a:t>crisis</a:t>
            </a:r>
            <a:r>
              <a:rPr lang="en-US" sz="2400"/>
              <a:t> that does not arise with trade in goods	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590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590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590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590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590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35907" grpId="0" build="p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BA7A55A-1B9F-504C-B88B-AA270D05F31B}" type="slidenum">
              <a:rPr lang="en-US"/>
              <a:pPr/>
              <a:t>11</a:t>
            </a:fld>
            <a:endParaRPr lang="en-US"/>
          </a:p>
        </p:txBody>
      </p:sp>
      <p:sp>
        <p:nvSpPr>
          <p:cNvPr id="59085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Pros and Cons of Free Capital Movements</a:t>
            </a:r>
          </a:p>
        </p:txBody>
      </p:sp>
      <p:sp>
        <p:nvSpPr>
          <p:cNvPr id="59085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229600" cy="5410200"/>
          </a:xfrm>
        </p:spPr>
        <p:txBody>
          <a:bodyPr/>
          <a:lstStyle/>
          <a:p>
            <a:pPr>
              <a:lnSpc>
                <a:spcPct val="90000"/>
              </a:lnSpc>
            </a:pPr>
            <a:r>
              <a:rPr lang="en-US" sz="2400" dirty="0"/>
              <a:t>Vulnerability to Crisis</a:t>
            </a:r>
          </a:p>
          <a:p>
            <a:pPr lvl="1">
              <a:lnSpc>
                <a:spcPct val="90000"/>
              </a:lnSpc>
            </a:pPr>
            <a:r>
              <a:rPr lang="en-US" sz="2000" dirty="0"/>
              <a:t>Some capital is </a:t>
            </a:r>
            <a:r>
              <a:rPr lang="en-US" sz="2000" u="sng" dirty="0"/>
              <a:t>very liquid</a:t>
            </a:r>
          </a:p>
          <a:p>
            <a:pPr lvl="2">
              <a:lnSpc>
                <a:spcPct val="90000"/>
              </a:lnSpc>
              <a:buFontTx/>
              <a:buNone/>
            </a:pPr>
            <a:r>
              <a:rPr lang="en-US" sz="1800" dirty="0"/>
              <a:t>	(“Liquid” means “readily converted into cash”)</a:t>
            </a:r>
          </a:p>
          <a:p>
            <a:pPr lvl="2">
              <a:lnSpc>
                <a:spcPct val="90000"/>
              </a:lnSpc>
            </a:pPr>
            <a:r>
              <a:rPr lang="en-US" sz="1800" dirty="0"/>
              <a:t>Bonds can be sold</a:t>
            </a:r>
          </a:p>
          <a:p>
            <a:pPr lvl="2">
              <a:lnSpc>
                <a:spcPct val="90000"/>
              </a:lnSpc>
            </a:pPr>
            <a:r>
              <a:rPr lang="en-US" sz="1800" dirty="0"/>
              <a:t>Bank deposits can be withdrawn</a:t>
            </a:r>
          </a:p>
          <a:p>
            <a:pPr lvl="1">
              <a:lnSpc>
                <a:spcPct val="90000"/>
              </a:lnSpc>
            </a:pPr>
            <a:r>
              <a:rPr lang="en-US" sz="2000" dirty="0"/>
              <a:t>Liquid capital that flows into a country may just as easily flow back out, if investors fear</a:t>
            </a:r>
          </a:p>
          <a:p>
            <a:pPr lvl="2">
              <a:lnSpc>
                <a:spcPct val="90000"/>
              </a:lnSpc>
            </a:pPr>
            <a:r>
              <a:rPr lang="en-US" sz="1800" dirty="0"/>
              <a:t>Default (nonpayment by debtors)</a:t>
            </a:r>
          </a:p>
          <a:p>
            <a:pPr lvl="2">
              <a:lnSpc>
                <a:spcPct val="90000"/>
              </a:lnSpc>
            </a:pPr>
            <a:r>
              <a:rPr lang="en-US" sz="1800" dirty="0"/>
              <a:t>Exchange Depreciation (reducing value of loan or ability to repay)</a:t>
            </a:r>
          </a:p>
          <a:p>
            <a:pPr lvl="1">
              <a:lnSpc>
                <a:spcPct val="90000"/>
              </a:lnSpc>
            </a:pPr>
            <a:r>
              <a:rPr lang="en-US" sz="2000" dirty="0"/>
              <a:t>If that happens, a developing country that relied on foreign capital is suddenly in big trouble.</a:t>
            </a:r>
          </a:p>
          <a:p>
            <a:pPr lvl="1">
              <a:lnSpc>
                <a:spcPct val="90000"/>
              </a:lnSpc>
            </a:pPr>
            <a:r>
              <a:rPr lang="en-US" sz="2000" dirty="0"/>
              <a:t>This has happened repeatedly:</a:t>
            </a:r>
          </a:p>
          <a:p>
            <a:pPr lvl="2">
              <a:lnSpc>
                <a:spcPct val="90000"/>
              </a:lnSpc>
            </a:pPr>
            <a:r>
              <a:rPr lang="en-US" sz="1800" dirty="0"/>
              <a:t>The debt problems of the 1980s</a:t>
            </a:r>
          </a:p>
          <a:p>
            <a:pPr lvl="2">
              <a:lnSpc>
                <a:spcPct val="90000"/>
              </a:lnSpc>
            </a:pPr>
            <a:r>
              <a:rPr lang="en-US" sz="1800" dirty="0"/>
              <a:t>The Asian crisis of 1997</a:t>
            </a:r>
          </a:p>
          <a:p>
            <a:pPr lvl="2">
              <a:lnSpc>
                <a:spcPct val="90000"/>
              </a:lnSpc>
            </a:pPr>
            <a:r>
              <a:rPr lang="en-US" sz="1800" dirty="0"/>
              <a:t>Greece et al. in 2010-12-?; Cyprus 2013</a:t>
            </a:r>
          </a:p>
          <a:p>
            <a:pPr lvl="1">
              <a:lnSpc>
                <a:spcPct val="90000"/>
              </a:lnSpc>
            </a:pPr>
            <a:endParaRPr lang="en-US" sz="2000" dirty="0"/>
          </a:p>
          <a:p>
            <a:pPr lvl="1">
              <a:lnSpc>
                <a:spcPct val="90000"/>
              </a:lnSpc>
            </a:pPr>
            <a:endParaRPr lang="en-US" sz="2000" dirty="0"/>
          </a:p>
          <a:p>
            <a:pPr lvl="2">
              <a:lnSpc>
                <a:spcPct val="90000"/>
              </a:lnSpc>
              <a:buFontTx/>
              <a:buNone/>
            </a:pPr>
            <a:r>
              <a:rPr lang="en-US" sz="1800" dirty="0"/>
              <a:t>		</a:t>
            </a:r>
          </a:p>
        </p:txBody>
      </p:sp>
      <p:sp>
        <p:nvSpPr>
          <p:cNvPr id="590852" name="Text Box 4"/>
          <p:cNvSpPr txBox="1">
            <a:spLocks noChangeArrowheads="1"/>
          </p:cNvSpPr>
          <p:nvPr/>
        </p:nvSpPr>
        <p:spPr bwMode="auto">
          <a:xfrm rot="-897729">
            <a:off x="5257800" y="5257800"/>
            <a:ext cx="2667000" cy="395288"/>
          </a:xfrm>
          <a:prstGeom prst="rect">
            <a:avLst/>
          </a:prstGeom>
          <a:noFill/>
          <a:ln w="2857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We’ll look more at these</a:t>
            </a:r>
          </a:p>
        </p:txBody>
      </p:sp>
      <p:sp>
        <p:nvSpPr>
          <p:cNvPr id="590853" name="AutoShape 5"/>
          <p:cNvSpPr>
            <a:spLocks/>
          </p:cNvSpPr>
          <p:nvPr/>
        </p:nvSpPr>
        <p:spPr bwMode="auto">
          <a:xfrm>
            <a:off x="5105400" y="5410200"/>
            <a:ext cx="152400" cy="533400"/>
          </a:xfrm>
          <a:prstGeom prst="rightBrace">
            <a:avLst>
              <a:gd name="adj1" fmla="val 29167"/>
              <a:gd name="adj2" fmla="val 50000"/>
            </a:avLst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085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085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085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085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085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085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085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085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085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085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0851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0851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0851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5" fill="hold">
                      <p:stCondLst>
                        <p:cond delay="indefinite"/>
                      </p:stCondLst>
                      <p:childTnLst>
                        <p:par>
                          <p:cTn id="56" fill="hold">
                            <p:stCondLst>
                              <p:cond delay="0"/>
                            </p:stCondLst>
                            <p:childTnLst>
                              <p:par>
                                <p:cTn id="5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08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08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90851" grpId="0" uiExpand="1" build="p"/>
      <p:bldP spid="590852" grpId="0" animBg="1"/>
      <p:bldP spid="590853" grpId="0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Clicker Question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19200"/>
            <a:ext cx="8229600" cy="4572000"/>
          </a:xfrm>
        </p:spPr>
        <p:txBody>
          <a:bodyPr/>
          <a:lstStyle/>
          <a:p>
            <a:pPr marL="0" indent="0">
              <a:buNone/>
            </a:pPr>
            <a:r>
              <a:rPr lang="en-US" sz="2800" dirty="0"/>
              <a:t>What is the best choice of exchange regime for developing countries?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/>
              <a:t>Pegged exchange rates because they permit monetary policy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/>
              <a:t>Pegged exchange rates because they lead to overvaluation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/>
              <a:t>Floating exchange rates because they fight inflation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/>
              <a:t>Floating exchange rates because they reduce uncertainty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/>
              <a:t>There is no best choice for all developing countries</a:t>
            </a:r>
          </a:p>
          <a:p>
            <a:pPr marL="971550" lvl="1" indent="-514350">
              <a:buFont typeface="+mj-lt"/>
              <a:buAutoNum type="alphaLcParenR"/>
            </a:pPr>
            <a:endParaRPr lang="en-US" sz="2400" dirty="0"/>
          </a:p>
        </p:txBody>
      </p:sp>
      <p:sp>
        <p:nvSpPr>
          <p:cNvPr id="6" name="TextBox 5"/>
          <p:cNvSpPr txBox="1"/>
          <p:nvPr/>
        </p:nvSpPr>
        <p:spPr>
          <a:xfrm>
            <a:off x="533400" y="4953000"/>
            <a:ext cx="609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>
                <a:solidFill>
                  <a:srgbClr val="00B050"/>
                </a:solidFill>
              </a:rPr>
              <a:t>✓</a:t>
            </a:r>
          </a:p>
        </p:txBody>
      </p:sp>
      <p:sp>
        <p:nvSpPr>
          <p:cNvPr id="7" name="Rectangle 6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rgbClr val="00B05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1348761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Clicker Question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19200"/>
            <a:ext cx="8229600" cy="4572000"/>
          </a:xfrm>
        </p:spPr>
        <p:txBody>
          <a:bodyPr/>
          <a:lstStyle/>
          <a:p>
            <a:pPr marL="0" indent="0">
              <a:buNone/>
            </a:pPr>
            <a:r>
              <a:rPr lang="en-US" sz="2800" dirty="0"/>
              <a:t>Which of the following is </a:t>
            </a:r>
            <a:r>
              <a:rPr lang="en-US" sz="2800" u="sng" dirty="0"/>
              <a:t>not</a:t>
            </a:r>
            <a:r>
              <a:rPr lang="en-US" sz="2800" dirty="0"/>
              <a:t> one of the drawbacks of free international capital movements?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/>
              <a:t>Bank deposits can be withdrawn too easily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/>
              <a:t>Capital is likely to flow to countries where the return is  higher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/>
              <a:t>Capital that flows in can just as easily flow out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/>
              <a:t>People borrow to finance their holdings, increasing risk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/>
              <a:t>Capital markets are more prone to mistakes than goods markets</a:t>
            </a:r>
          </a:p>
          <a:p>
            <a:pPr marL="971550" lvl="1" indent="-514350">
              <a:buFont typeface="+mj-lt"/>
              <a:buAutoNum type="alphaLcParenR"/>
            </a:pPr>
            <a:endParaRPr lang="en-US" sz="2400" dirty="0"/>
          </a:p>
          <a:p>
            <a:pPr marL="971550" lvl="1" indent="-514350">
              <a:buFont typeface="+mj-lt"/>
              <a:buAutoNum type="alphaLcParenR"/>
            </a:pPr>
            <a:endParaRPr lang="en-US" sz="2400" dirty="0"/>
          </a:p>
          <a:p>
            <a:pPr marL="971550" lvl="1" indent="-514350">
              <a:buFont typeface="+mj-lt"/>
              <a:buAutoNum type="alphaLcParenR"/>
            </a:pPr>
            <a:endParaRPr lang="en-US" sz="2400" dirty="0"/>
          </a:p>
        </p:txBody>
      </p:sp>
      <p:sp>
        <p:nvSpPr>
          <p:cNvPr id="6" name="TextBox 5"/>
          <p:cNvSpPr txBox="1"/>
          <p:nvPr/>
        </p:nvSpPr>
        <p:spPr>
          <a:xfrm>
            <a:off x="533400" y="2590800"/>
            <a:ext cx="609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>
                <a:solidFill>
                  <a:srgbClr val="00B050"/>
                </a:solidFill>
              </a:rPr>
              <a:t>✓</a:t>
            </a:r>
          </a:p>
        </p:txBody>
      </p:sp>
      <p:sp>
        <p:nvSpPr>
          <p:cNvPr id="7" name="Rectangle 6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rgbClr val="00B05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1950760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E632E2D-8329-F44A-BFB3-7C752AAE83AC}" type="slidenum">
              <a:rPr lang="en-US"/>
              <a:pPr/>
              <a:t>14</a:t>
            </a:fld>
            <a:endParaRPr lang="en-US"/>
          </a:p>
        </p:txBody>
      </p:sp>
      <p:sp>
        <p:nvSpPr>
          <p:cNvPr id="65538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457200"/>
            <a:ext cx="8229600" cy="1143000"/>
          </a:xfrm>
        </p:spPr>
        <p:txBody>
          <a:bodyPr/>
          <a:lstStyle/>
          <a:p>
            <a:r>
              <a:rPr lang="en-US" sz="4000" dirty="0"/>
              <a:t>Lecture 20</a:t>
            </a:r>
            <a:br>
              <a:rPr lang="en-US" sz="4000" dirty="0"/>
            </a:br>
            <a:r>
              <a:rPr lang="en-US" sz="4000" dirty="0"/>
              <a:t>Outline: International Policies for Economic Development:  Financial</a:t>
            </a:r>
          </a:p>
        </p:txBody>
      </p:sp>
      <p:sp>
        <p:nvSpPr>
          <p:cNvPr id="6553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2057400"/>
            <a:ext cx="8229600" cy="4267200"/>
          </a:xfrm>
        </p:spPr>
        <p:txBody>
          <a:bodyPr/>
          <a:lstStyle/>
          <a:p>
            <a:r>
              <a:rPr lang="en-US" sz="2800" dirty="0">
                <a:solidFill>
                  <a:srgbClr val="BFBFBF"/>
                </a:solidFill>
              </a:rPr>
              <a:t>The Issues</a:t>
            </a:r>
          </a:p>
          <a:p>
            <a:r>
              <a:rPr lang="en-US" sz="2800" dirty="0">
                <a:solidFill>
                  <a:srgbClr val="BFBFBF"/>
                </a:solidFill>
              </a:rPr>
              <a:t>Choice of Exchange Rate Regime</a:t>
            </a:r>
          </a:p>
          <a:p>
            <a:r>
              <a:rPr lang="en-US" sz="2800" dirty="0"/>
              <a:t>Pros and Cons of Free Capital Movements</a:t>
            </a:r>
          </a:p>
          <a:p>
            <a:pPr lvl="1"/>
            <a:r>
              <a:rPr lang="en-US" sz="2400" dirty="0"/>
              <a:t>Debt Problem of the 1980s</a:t>
            </a:r>
          </a:p>
          <a:p>
            <a:pPr lvl="1"/>
            <a:r>
              <a:rPr lang="en-US" sz="2400" dirty="0">
                <a:solidFill>
                  <a:srgbClr val="BFBFBF"/>
                </a:solidFill>
              </a:rPr>
              <a:t>The Asian Crisis of 1997</a:t>
            </a:r>
          </a:p>
          <a:p>
            <a:pPr lvl="1"/>
            <a:r>
              <a:rPr lang="en-US" sz="2400" dirty="0">
                <a:solidFill>
                  <a:srgbClr val="BFBFBF"/>
                </a:solidFill>
              </a:rPr>
              <a:t>Capital Controls</a:t>
            </a:r>
          </a:p>
          <a:p>
            <a:r>
              <a:rPr lang="en-US" sz="2800" dirty="0">
                <a:solidFill>
                  <a:srgbClr val="BFBFBF"/>
                </a:solidFill>
              </a:rPr>
              <a:t>(How) Should Others Help?</a:t>
            </a:r>
          </a:p>
          <a:p>
            <a:r>
              <a:rPr lang="en-US" sz="2800" dirty="0">
                <a:solidFill>
                  <a:srgbClr val="BFBFBF"/>
                </a:solidFill>
              </a:rPr>
              <a:t>The World Financial Crisis and Developing Countries</a:t>
            </a:r>
          </a:p>
        </p:txBody>
      </p:sp>
      <p:sp>
        <p:nvSpPr>
          <p:cNvPr id="6" name="Rectangle 5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chemeClr val="bg2">
                <a:lumMod val="50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0484445"/>
      </p:ext>
    </p:extLst>
  </p:cSld>
  <p:clrMapOvr>
    <a:masterClrMapping/>
  </p:clrMapOvr>
  <p:transition/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0C408EE-3531-B64C-8B99-BE7EC491D433}" type="slidenum">
              <a:rPr lang="en-US"/>
              <a:pPr/>
              <a:t>15</a:t>
            </a:fld>
            <a:endParaRPr lang="en-US"/>
          </a:p>
        </p:txBody>
      </p:sp>
      <p:sp>
        <p:nvSpPr>
          <p:cNvPr id="59187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Debt Problem of the 1980s</a:t>
            </a:r>
          </a:p>
        </p:txBody>
      </p:sp>
      <p:sp>
        <p:nvSpPr>
          <p:cNvPr id="59187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229600" cy="5105400"/>
          </a:xfrm>
        </p:spPr>
        <p:txBody>
          <a:bodyPr/>
          <a:lstStyle/>
          <a:p>
            <a:r>
              <a:rPr lang="en-US" sz="2800"/>
              <a:t>Sources of the Problem</a:t>
            </a:r>
          </a:p>
          <a:p>
            <a:pPr lvl="1"/>
            <a:r>
              <a:rPr lang="en-US" sz="2400"/>
              <a:t>Developing countries’ interest rates are normally high, for two reasons:</a:t>
            </a:r>
          </a:p>
          <a:p>
            <a:pPr lvl="2"/>
            <a:r>
              <a:rPr lang="en-US" sz="2000"/>
              <a:t>Productivity of capital is high because it is scarce</a:t>
            </a:r>
          </a:p>
          <a:p>
            <a:pPr lvl="2"/>
            <a:r>
              <a:rPr lang="en-US" sz="2000"/>
              <a:t>Development projects are risky, so borrowers pay a premium</a:t>
            </a:r>
          </a:p>
          <a:p>
            <a:pPr lvl="1"/>
            <a:r>
              <a:rPr lang="en-US" sz="2400"/>
              <a:t>To deal with resulting shortage of investment, developing-country governments either</a:t>
            </a:r>
          </a:p>
          <a:p>
            <a:pPr lvl="2"/>
            <a:r>
              <a:rPr lang="en-US" sz="2000"/>
              <a:t>Did the borrowing from abroad themselves, or</a:t>
            </a:r>
          </a:p>
          <a:p>
            <a:pPr lvl="2"/>
            <a:r>
              <a:rPr lang="en-US" sz="2000"/>
              <a:t>Guaranteed the loans to private borrowers</a:t>
            </a:r>
          </a:p>
          <a:p>
            <a:pPr lvl="1"/>
            <a:endParaRPr lang="en-US" sz="2400"/>
          </a:p>
          <a:p>
            <a:pPr lvl="1"/>
            <a:endParaRPr lang="en-US" sz="2400"/>
          </a:p>
          <a:p>
            <a:pPr lvl="2">
              <a:buFontTx/>
              <a:buNone/>
            </a:pPr>
            <a:r>
              <a:rPr lang="en-US" sz="2000"/>
              <a:t>		</a:t>
            </a:r>
          </a:p>
        </p:txBody>
      </p:sp>
    </p:spTree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187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187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187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187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187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187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187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91875" grpId="0" uiExpand="1" build="p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3E1147-DC0C-DC49-A91D-41D6B6A824D8}" type="slidenum">
              <a:rPr lang="en-US"/>
              <a:pPr/>
              <a:t>16</a:t>
            </a:fld>
            <a:endParaRPr lang="en-US"/>
          </a:p>
        </p:txBody>
      </p:sp>
      <p:sp>
        <p:nvSpPr>
          <p:cNvPr id="59392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Debt Problem of the 1980s</a:t>
            </a:r>
          </a:p>
        </p:txBody>
      </p:sp>
      <p:sp>
        <p:nvSpPr>
          <p:cNvPr id="59392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229600" cy="5105400"/>
          </a:xfrm>
        </p:spPr>
        <p:txBody>
          <a:bodyPr/>
          <a:lstStyle/>
          <a:p>
            <a:pPr>
              <a:lnSpc>
                <a:spcPct val="90000"/>
              </a:lnSpc>
            </a:pPr>
            <a:r>
              <a:rPr lang="en-US" sz="2800" dirty="0"/>
              <a:t>Sources of the Problem</a:t>
            </a:r>
          </a:p>
          <a:p>
            <a:pPr lvl="1">
              <a:lnSpc>
                <a:spcPct val="90000"/>
              </a:lnSpc>
            </a:pPr>
            <a:r>
              <a:rPr lang="en-US" sz="2400" dirty="0"/>
              <a:t>The Role of Oil</a:t>
            </a:r>
          </a:p>
          <a:p>
            <a:pPr lvl="2">
              <a:lnSpc>
                <a:spcPct val="90000"/>
              </a:lnSpc>
            </a:pPr>
            <a:r>
              <a:rPr lang="en-US" sz="2000" dirty="0"/>
              <a:t>Oil prices rose in the 1970s</a:t>
            </a:r>
          </a:p>
          <a:p>
            <a:pPr lvl="2">
              <a:lnSpc>
                <a:spcPct val="90000"/>
              </a:lnSpc>
            </a:pPr>
            <a:r>
              <a:rPr lang="en-US" sz="2000" dirty="0"/>
              <a:t>OPEC (=Organization of Petroleum Exporting Countries) </a:t>
            </a:r>
          </a:p>
          <a:p>
            <a:pPr lvl="3">
              <a:lnSpc>
                <a:spcPct val="90000"/>
              </a:lnSpc>
            </a:pPr>
            <a:r>
              <a:rPr lang="en-US" sz="1800" dirty="0"/>
              <a:t>Earned dollars for their oil</a:t>
            </a:r>
          </a:p>
          <a:p>
            <a:pPr lvl="3">
              <a:lnSpc>
                <a:spcPct val="90000"/>
              </a:lnSpc>
            </a:pPr>
            <a:r>
              <a:rPr lang="en-US" sz="1800" dirty="0"/>
              <a:t>Made loans to develop</a:t>
            </a:r>
            <a:r>
              <a:rPr lang="en-US" sz="1800" u="sng" dirty="0"/>
              <a:t>ed</a:t>
            </a:r>
            <a:r>
              <a:rPr lang="en-US" sz="1800" dirty="0"/>
              <a:t> countries</a:t>
            </a:r>
          </a:p>
          <a:p>
            <a:pPr lvl="3">
              <a:lnSpc>
                <a:spcPct val="90000"/>
              </a:lnSpc>
            </a:pPr>
            <a:r>
              <a:rPr lang="en-US" sz="1800" dirty="0"/>
              <a:t>Develop</a:t>
            </a:r>
            <a:r>
              <a:rPr lang="en-US" sz="1800" u="sng" dirty="0"/>
              <a:t>ed</a:t>
            </a:r>
            <a:r>
              <a:rPr lang="en-US" sz="1800" dirty="0"/>
              <a:t> countries, in turn, made loans to develop</a:t>
            </a:r>
            <a:r>
              <a:rPr lang="en-US" sz="1800" u="sng" dirty="0"/>
              <a:t>ing</a:t>
            </a:r>
            <a:r>
              <a:rPr lang="en-US" sz="1800" dirty="0"/>
              <a:t> countries</a:t>
            </a:r>
          </a:p>
          <a:p>
            <a:pPr lvl="3">
              <a:lnSpc>
                <a:spcPct val="90000"/>
              </a:lnSpc>
              <a:buFontTx/>
              <a:buNone/>
            </a:pPr>
            <a:r>
              <a:rPr lang="en-US" sz="1800" dirty="0"/>
              <a:t>		Called “recycling petrodollars”</a:t>
            </a:r>
          </a:p>
          <a:p>
            <a:pPr lvl="2">
              <a:lnSpc>
                <a:spcPct val="90000"/>
              </a:lnSpc>
            </a:pPr>
            <a:r>
              <a:rPr lang="en-US" sz="2000" dirty="0"/>
              <a:t>Result: Developing-country debt grew very large by the end of the 1970s</a:t>
            </a:r>
          </a:p>
          <a:p>
            <a:pPr lvl="1">
              <a:lnSpc>
                <a:spcPct val="90000"/>
              </a:lnSpc>
            </a:pPr>
            <a:endParaRPr lang="en-US" sz="2400" dirty="0"/>
          </a:p>
          <a:p>
            <a:pPr lvl="1">
              <a:lnSpc>
                <a:spcPct val="90000"/>
              </a:lnSpc>
            </a:pPr>
            <a:endParaRPr lang="en-US" sz="2400" dirty="0"/>
          </a:p>
          <a:p>
            <a:pPr lvl="2">
              <a:lnSpc>
                <a:spcPct val="90000"/>
              </a:lnSpc>
              <a:buFontTx/>
              <a:buNone/>
            </a:pPr>
            <a:r>
              <a:rPr lang="en-US" sz="2000" dirty="0"/>
              <a:t>		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392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392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392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392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392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392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392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392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392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93923" grpId="0" uiExpand="1" build="p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64F534-E389-414B-BF9D-256119A9D810}" type="slidenum">
              <a:rPr lang="en-US"/>
              <a:pPr/>
              <a:t>17</a:t>
            </a:fld>
            <a:endParaRPr lang="en-US"/>
          </a:p>
        </p:txBody>
      </p:sp>
      <p:sp>
        <p:nvSpPr>
          <p:cNvPr id="59494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Debt Problem of the 1980s</a:t>
            </a:r>
          </a:p>
        </p:txBody>
      </p:sp>
      <p:sp>
        <p:nvSpPr>
          <p:cNvPr id="594947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229600" cy="5105400"/>
          </a:xfrm>
        </p:spPr>
        <p:txBody>
          <a:bodyPr/>
          <a:lstStyle/>
          <a:p>
            <a:r>
              <a:rPr lang="en-US" sz="2800" dirty="0"/>
              <a:t>Sources of the Problem</a:t>
            </a:r>
          </a:p>
          <a:p>
            <a:pPr lvl="1"/>
            <a:r>
              <a:rPr lang="en-US" sz="2400" dirty="0"/>
              <a:t>Servicing debt became harder in the 1980s, due to</a:t>
            </a:r>
          </a:p>
          <a:p>
            <a:pPr lvl="2"/>
            <a:r>
              <a:rPr lang="en-US" sz="2000" dirty="0"/>
              <a:t>Recession of 1980-81</a:t>
            </a:r>
          </a:p>
          <a:p>
            <a:pPr lvl="3"/>
            <a:r>
              <a:rPr lang="en-US" sz="1800" dirty="0"/>
              <a:t>Which reduced exports</a:t>
            </a:r>
          </a:p>
          <a:p>
            <a:pPr lvl="2"/>
            <a:r>
              <a:rPr lang="en-US" sz="2000" dirty="0"/>
              <a:t>Appreciation of the US dollar</a:t>
            </a:r>
          </a:p>
          <a:p>
            <a:pPr lvl="3"/>
            <a:r>
              <a:rPr lang="en-US" sz="1800" dirty="0"/>
              <a:t>A problem because debts were denominated in dollars</a:t>
            </a:r>
          </a:p>
          <a:p>
            <a:pPr lvl="2"/>
            <a:r>
              <a:rPr lang="en-US" sz="2000" dirty="0"/>
              <a:t>Developing country inflation and resulting currency overvaluation</a:t>
            </a:r>
          </a:p>
          <a:p>
            <a:pPr lvl="1"/>
            <a:endParaRPr lang="en-US" sz="2400" dirty="0"/>
          </a:p>
          <a:p>
            <a:pPr lvl="1"/>
            <a:endParaRPr lang="en-US" sz="2400" dirty="0"/>
          </a:p>
          <a:p>
            <a:pPr lvl="1"/>
            <a:endParaRPr lang="en-US" sz="2400" dirty="0"/>
          </a:p>
          <a:p>
            <a:pPr lvl="2">
              <a:buFontTx/>
              <a:buNone/>
            </a:pPr>
            <a:r>
              <a:rPr lang="en-US" sz="2000" dirty="0"/>
              <a:t>		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494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494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494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494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494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494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494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94947" grpId="0" uiExpand="1" build="p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C6A217-D082-8047-8DC8-09B9ED302FEE}" type="slidenum">
              <a:rPr lang="en-US"/>
              <a:pPr/>
              <a:t>18</a:t>
            </a:fld>
            <a:endParaRPr lang="en-US"/>
          </a:p>
        </p:txBody>
      </p:sp>
      <p:sp>
        <p:nvSpPr>
          <p:cNvPr id="59597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Debt Problem of the 1980s</a:t>
            </a:r>
          </a:p>
        </p:txBody>
      </p:sp>
      <p:sp>
        <p:nvSpPr>
          <p:cNvPr id="59597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229600" cy="4724400"/>
          </a:xfrm>
        </p:spPr>
        <p:txBody>
          <a:bodyPr/>
          <a:lstStyle/>
          <a:p>
            <a:pPr>
              <a:lnSpc>
                <a:spcPct val="90000"/>
              </a:lnSpc>
            </a:pPr>
            <a:r>
              <a:rPr lang="en-US" sz="2800" dirty="0"/>
              <a:t>Who did this happen to?</a:t>
            </a:r>
          </a:p>
          <a:p>
            <a:pPr>
              <a:lnSpc>
                <a:spcPct val="90000"/>
              </a:lnSpc>
              <a:buFontTx/>
              <a:buNone/>
            </a:pPr>
            <a:r>
              <a:rPr lang="en-US" sz="2800" dirty="0"/>
              <a:t>		Latin America, especially</a:t>
            </a:r>
          </a:p>
          <a:p>
            <a:pPr>
              <a:lnSpc>
                <a:spcPct val="90000"/>
              </a:lnSpc>
            </a:pPr>
            <a:r>
              <a:rPr lang="en-US" sz="2800" dirty="0"/>
              <a:t>How did they deal with it?</a:t>
            </a:r>
          </a:p>
          <a:p>
            <a:pPr>
              <a:lnSpc>
                <a:spcPct val="90000"/>
              </a:lnSpc>
              <a:buFontTx/>
              <a:buNone/>
            </a:pPr>
            <a:r>
              <a:rPr lang="en-US" sz="2800" dirty="0"/>
              <a:t>		“Rescheduling loans”</a:t>
            </a:r>
          </a:p>
          <a:p>
            <a:pPr>
              <a:lnSpc>
                <a:spcPct val="90000"/>
              </a:lnSpc>
              <a:buFontTx/>
              <a:buNone/>
            </a:pPr>
            <a:r>
              <a:rPr lang="en-US" sz="2800" dirty="0"/>
              <a:t>			(= reducing payments)</a:t>
            </a:r>
          </a:p>
          <a:p>
            <a:pPr>
              <a:lnSpc>
                <a:spcPct val="90000"/>
              </a:lnSpc>
            </a:pPr>
            <a:r>
              <a:rPr lang="en-US" sz="2800" dirty="0"/>
              <a:t>Effect afterwards:  Made it more difficult for them to borrow afterwards, hurting their investment and growth for many years</a:t>
            </a:r>
          </a:p>
          <a:p>
            <a:pPr lvl="1">
              <a:lnSpc>
                <a:spcPct val="90000"/>
              </a:lnSpc>
            </a:pPr>
            <a:r>
              <a:rPr lang="en-US" sz="2400" dirty="0"/>
              <a:t>The “Lost Decade” of the 1980s.		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597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597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597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597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597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597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597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95971" grpId="0" uiExpand="1" build="p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E632E2D-8329-F44A-BFB3-7C752AAE83AC}" type="slidenum">
              <a:rPr lang="en-US"/>
              <a:pPr/>
              <a:t>19</a:t>
            </a:fld>
            <a:endParaRPr lang="en-US"/>
          </a:p>
        </p:txBody>
      </p:sp>
      <p:sp>
        <p:nvSpPr>
          <p:cNvPr id="65538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457200"/>
            <a:ext cx="8229600" cy="1143000"/>
          </a:xfrm>
        </p:spPr>
        <p:txBody>
          <a:bodyPr/>
          <a:lstStyle/>
          <a:p>
            <a:r>
              <a:rPr lang="en-US" sz="4000" dirty="0"/>
              <a:t>Lecture 20</a:t>
            </a:r>
            <a:br>
              <a:rPr lang="en-US" sz="4000" dirty="0"/>
            </a:br>
            <a:r>
              <a:rPr lang="en-US" sz="4000" dirty="0"/>
              <a:t>Outline: International Policies for Economic Development:  Financial</a:t>
            </a:r>
          </a:p>
        </p:txBody>
      </p:sp>
      <p:sp>
        <p:nvSpPr>
          <p:cNvPr id="6553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2057400"/>
            <a:ext cx="8229600" cy="4267200"/>
          </a:xfrm>
        </p:spPr>
        <p:txBody>
          <a:bodyPr/>
          <a:lstStyle/>
          <a:p>
            <a:r>
              <a:rPr lang="en-US" sz="2800" dirty="0">
                <a:solidFill>
                  <a:srgbClr val="BFBFBF"/>
                </a:solidFill>
              </a:rPr>
              <a:t>The Issues</a:t>
            </a:r>
          </a:p>
          <a:p>
            <a:r>
              <a:rPr lang="en-US" sz="2800" dirty="0">
                <a:solidFill>
                  <a:srgbClr val="BFBFBF"/>
                </a:solidFill>
              </a:rPr>
              <a:t>Choice of Exchange Rate Regime</a:t>
            </a:r>
          </a:p>
          <a:p>
            <a:r>
              <a:rPr lang="en-US" sz="2800" dirty="0"/>
              <a:t>Pros and Cons of Free Capital Movements</a:t>
            </a:r>
          </a:p>
          <a:p>
            <a:pPr lvl="1"/>
            <a:r>
              <a:rPr lang="en-US" sz="2400" dirty="0">
                <a:solidFill>
                  <a:srgbClr val="BFBFBF"/>
                </a:solidFill>
              </a:rPr>
              <a:t>Debt Problem of the 1980s</a:t>
            </a:r>
          </a:p>
          <a:p>
            <a:pPr lvl="1"/>
            <a:r>
              <a:rPr lang="en-US" sz="2400" dirty="0"/>
              <a:t>The Asian Crisis of 1997</a:t>
            </a:r>
          </a:p>
          <a:p>
            <a:pPr lvl="1"/>
            <a:r>
              <a:rPr lang="en-US" sz="2400" dirty="0">
                <a:solidFill>
                  <a:srgbClr val="BFBFBF"/>
                </a:solidFill>
              </a:rPr>
              <a:t>Capital Controls</a:t>
            </a:r>
          </a:p>
          <a:p>
            <a:r>
              <a:rPr lang="en-US" sz="2800" dirty="0">
                <a:solidFill>
                  <a:srgbClr val="BFBFBF"/>
                </a:solidFill>
              </a:rPr>
              <a:t>(How) Should Others Help?</a:t>
            </a:r>
          </a:p>
          <a:p>
            <a:r>
              <a:rPr lang="en-US" sz="2800" dirty="0">
                <a:solidFill>
                  <a:srgbClr val="BFBFBF"/>
                </a:solidFill>
              </a:rPr>
              <a:t>The World Financial Crisis and Developing Countries</a:t>
            </a:r>
          </a:p>
        </p:txBody>
      </p:sp>
      <p:sp>
        <p:nvSpPr>
          <p:cNvPr id="6" name="Rectangle 5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chemeClr val="bg2">
                <a:lumMod val="50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0484445"/>
      </p:ext>
    </p:extLst>
  </p:cSld>
  <p:clrMapOvr>
    <a:masterClrMapping/>
  </p:clrMapOvr>
  <p:transition/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39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8A6E9E5-95AD-8E4D-ACBF-6D93105A459C}" type="slidenum">
              <a:rPr lang="en-US"/>
              <a:pPr/>
              <a:t>20</a:t>
            </a:fld>
            <a:endParaRPr lang="en-US"/>
          </a:p>
        </p:txBody>
      </p:sp>
      <p:sp>
        <p:nvSpPr>
          <p:cNvPr id="59699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Asian Crisis of 1997</a:t>
            </a:r>
          </a:p>
        </p:txBody>
      </p:sp>
      <p:sp>
        <p:nvSpPr>
          <p:cNvPr id="596995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457200" y="1600200"/>
            <a:ext cx="8229600" cy="838200"/>
          </a:xfrm>
        </p:spPr>
        <p:txBody>
          <a:bodyPr/>
          <a:lstStyle/>
          <a:p>
            <a:pPr>
              <a:lnSpc>
                <a:spcPct val="80000"/>
              </a:lnSpc>
            </a:pPr>
            <a:r>
              <a:rPr lang="en-US" dirty="0"/>
              <a:t>Who experienced the Asian crisis, and when:</a:t>
            </a:r>
          </a:p>
        </p:txBody>
      </p:sp>
      <p:graphicFrame>
        <p:nvGraphicFramePr>
          <p:cNvPr id="597073" name="Group 81"/>
          <p:cNvGraphicFramePr>
            <a:graphicFrameLocks noGrp="1"/>
          </p:cNvGraphicFramePr>
          <p:nvPr>
            <p:ph sz="half" idx="2"/>
          </p:nvPr>
        </p:nvGraphicFramePr>
        <p:xfrm>
          <a:off x="533400" y="2438400"/>
          <a:ext cx="8153400" cy="3108960"/>
        </p:xfrm>
        <a:graphic>
          <a:graphicData uri="http://schemas.openxmlformats.org/drawingml/2006/table">
            <a:tbl>
              <a:tblPr/>
              <a:tblGrid>
                <a:gridCol w="27178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7178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271780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3556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Country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rgbClr r="0" g="0" b="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Currency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rgbClr r="0" g="0" b="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When crisis hit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rgbClr r="0" g="0" b="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556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Thailand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rgbClr r="0" g="0" b="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Baht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rgbClr r="0" g="0" b="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Jul 1997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rgbClr r="0" g="0" b="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556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Philippines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Peso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Jul 1997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3556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Malaysia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Ringgit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Oct 1997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3556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S. Korea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Won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Nov 1997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51752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Indonesia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Rupiah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Dec 1997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</a:tbl>
          </a:graphicData>
        </a:graphic>
      </p:graphicFrame>
    </p:spTree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699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70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96995" grpId="0" build="p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3FC9704-FC63-8A4F-920D-41A7CE8A1CA0}" type="slidenum">
              <a:rPr lang="en-US"/>
              <a:pPr/>
              <a:t>21</a:t>
            </a:fld>
            <a:endParaRPr lang="en-US"/>
          </a:p>
        </p:txBody>
      </p:sp>
      <p:sp>
        <p:nvSpPr>
          <p:cNvPr id="60006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Asian Crisis of 1997</a:t>
            </a:r>
          </a:p>
        </p:txBody>
      </p:sp>
      <p:sp>
        <p:nvSpPr>
          <p:cNvPr id="600067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229600" cy="4191000"/>
          </a:xfrm>
        </p:spPr>
        <p:txBody>
          <a:bodyPr/>
          <a:lstStyle/>
          <a:p>
            <a:r>
              <a:rPr lang="en-US" dirty="0"/>
              <a:t>Characteristics of countries before the crisis</a:t>
            </a:r>
          </a:p>
          <a:p>
            <a:pPr lvl="1"/>
            <a:r>
              <a:rPr lang="en-US" dirty="0"/>
              <a:t>Mostly pegged exchange rates</a:t>
            </a:r>
          </a:p>
          <a:p>
            <a:pPr lvl="1"/>
            <a:r>
              <a:rPr lang="en-US" dirty="0"/>
              <a:t>Open capital markets</a:t>
            </a:r>
          </a:p>
          <a:p>
            <a:pPr lvl="1"/>
            <a:r>
              <a:rPr lang="en-US" dirty="0"/>
              <a:t>Current account deficits, but not large</a:t>
            </a:r>
          </a:p>
          <a:p>
            <a:pPr lvl="1"/>
            <a:r>
              <a:rPr lang="en-US" dirty="0"/>
              <a:t>Rapidly growing economies</a:t>
            </a:r>
          </a:p>
          <a:p>
            <a:pPr lvl="1"/>
            <a:r>
              <a:rPr lang="en-US" u="sng" dirty="0"/>
              <a:t>Not</a:t>
            </a:r>
            <a:r>
              <a:rPr lang="en-US" dirty="0"/>
              <a:t> particularly irresponsible fiscally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006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006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006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006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006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006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00067" grpId="0" uiExpand="1" build="p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B29759-1B5A-1C47-B0C0-F3A54DF0F612}" type="slidenum">
              <a:rPr lang="en-US"/>
              <a:pPr/>
              <a:t>22</a:t>
            </a:fld>
            <a:endParaRPr lang="en-US"/>
          </a:p>
        </p:txBody>
      </p:sp>
      <p:sp>
        <p:nvSpPr>
          <p:cNvPr id="60109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Asian Crisis of 1997</a:t>
            </a:r>
          </a:p>
        </p:txBody>
      </p:sp>
      <p:sp>
        <p:nvSpPr>
          <p:cNvPr id="60109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229600" cy="4191000"/>
          </a:xfrm>
        </p:spPr>
        <p:txBody>
          <a:bodyPr/>
          <a:lstStyle/>
          <a:p>
            <a:r>
              <a:rPr lang="en-US"/>
              <a:t>What happened</a:t>
            </a:r>
          </a:p>
          <a:p>
            <a:pPr lvl="1"/>
            <a:r>
              <a:rPr lang="en-US"/>
              <a:t>Loss of confidence in their currencies</a:t>
            </a:r>
          </a:p>
          <a:p>
            <a:pPr lvl="2"/>
            <a:r>
              <a:rPr lang="en-US"/>
              <a:t>Capital outflows</a:t>
            </a:r>
          </a:p>
          <a:p>
            <a:pPr lvl="2"/>
            <a:r>
              <a:rPr lang="en-US"/>
              <a:t>Speculative attack</a:t>
            </a:r>
          </a:p>
          <a:p>
            <a:pPr lvl="2"/>
            <a:r>
              <a:rPr lang="en-US"/>
              <a:t>Devaluation</a:t>
            </a:r>
          </a:p>
          <a:p>
            <a:pPr lvl="2"/>
            <a:r>
              <a:rPr lang="en-US"/>
              <a:t>Recession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109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109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109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109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109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109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01091" grpId="0" uiExpand="1" build="p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E331BE1-A495-E042-A67C-0A2889520475}" type="slidenum">
              <a:rPr lang="en-US"/>
              <a:pPr/>
              <a:t>23</a:t>
            </a:fld>
            <a:endParaRPr lang="en-US"/>
          </a:p>
        </p:txBody>
      </p:sp>
      <p:sp>
        <p:nvSpPr>
          <p:cNvPr id="6287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Asian Crisis of 1997</a:t>
            </a:r>
          </a:p>
        </p:txBody>
      </p:sp>
      <p:pic>
        <p:nvPicPr>
          <p:cNvPr id="628739" name="Picture 3"/>
          <p:cNvPicPr>
            <a:picLocks noGrp="1" noChangeAspect="1" noChangeArrowheads="1"/>
          </p:cNvPicPr>
          <p:nvPr>
            <p:ph type="body" idx="1"/>
          </p:nvPr>
        </p:nvPicPr>
        <p:blipFill>
          <a:blip r:embed="rId3"/>
          <a:srcRect/>
          <a:stretch>
            <a:fillRect/>
          </a:stretch>
        </p:blipFill>
        <p:spPr/>
      </p:pic>
    </p:spTree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319F34F-72F2-224F-8811-884F8013C312}" type="slidenum">
              <a:rPr lang="en-US"/>
              <a:pPr/>
              <a:t>24</a:t>
            </a:fld>
            <a:endParaRPr lang="en-US"/>
          </a:p>
        </p:txBody>
      </p:sp>
      <p:sp>
        <p:nvSpPr>
          <p:cNvPr id="66355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Asian Crisis of 1997</a:t>
            </a:r>
          </a:p>
        </p:txBody>
      </p:sp>
      <p:sp>
        <p:nvSpPr>
          <p:cNvPr id="66355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229600" cy="4191000"/>
          </a:xfrm>
        </p:spPr>
        <p:txBody>
          <a:bodyPr/>
          <a:lstStyle/>
          <a:p>
            <a:r>
              <a:rPr lang="en-US" dirty="0"/>
              <a:t>What has happened since (See </a:t>
            </a:r>
            <a:r>
              <a:rPr lang="en-US" dirty="0" err="1"/>
              <a:t>Kharas</a:t>
            </a:r>
            <a:r>
              <a:rPr lang="en-US" dirty="0"/>
              <a:t>)</a:t>
            </a:r>
          </a:p>
          <a:p>
            <a:pPr lvl="1"/>
            <a:r>
              <a:rPr lang="en-US" dirty="0"/>
              <a:t>Rapid recovery:  pre-crisis levels of income were regained…</a:t>
            </a:r>
          </a:p>
          <a:p>
            <a:pPr lvl="3"/>
            <a:r>
              <a:rPr lang="en-US" dirty="0"/>
              <a:t>…by 1999 in Korea, Malaysia, and Philippines</a:t>
            </a:r>
          </a:p>
          <a:p>
            <a:pPr lvl="3"/>
            <a:r>
              <a:rPr lang="en-US" dirty="0"/>
              <a:t>…by 2003 in Thailand and Indonesia, who had been hit hardest.</a:t>
            </a:r>
          </a:p>
          <a:p>
            <a:pPr lvl="2"/>
            <a:r>
              <a:rPr lang="en-US" dirty="0"/>
              <a:t>This is faster than the recovery from the earlier Latin American debt crisis, which took a decade</a:t>
            </a:r>
          </a:p>
          <a:p>
            <a:pPr lvl="1"/>
            <a:r>
              <a:rPr lang="en-US" dirty="0"/>
              <a:t>Exports led the recovery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355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355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355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355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355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355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63555" grpId="0" uiExpand="1" build="p"/>
    </p:bld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90DCED7-3CC3-314E-BAFD-ADD10F0142DB}" type="slidenum">
              <a:rPr lang="en-US"/>
              <a:pPr/>
              <a:t>25</a:t>
            </a:fld>
            <a:endParaRPr lang="en-US"/>
          </a:p>
        </p:txBody>
      </p:sp>
      <p:sp>
        <p:nvSpPr>
          <p:cNvPr id="66457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Asian Crisis of 1997</a:t>
            </a:r>
          </a:p>
        </p:txBody>
      </p:sp>
      <p:sp>
        <p:nvSpPr>
          <p:cNvPr id="66457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229600" cy="4191000"/>
          </a:xfrm>
        </p:spPr>
        <p:txBody>
          <a:bodyPr/>
          <a:lstStyle/>
          <a:p>
            <a:r>
              <a:rPr lang="en-US" sz="2800" dirty="0"/>
              <a:t>What has happened since </a:t>
            </a:r>
          </a:p>
          <a:p>
            <a:pPr lvl="1"/>
            <a:r>
              <a:rPr lang="en-US" sz="2400" dirty="0"/>
              <a:t>The countries have changed a lot</a:t>
            </a:r>
          </a:p>
          <a:p>
            <a:pPr lvl="2"/>
            <a:r>
              <a:rPr lang="en-US" sz="2000" dirty="0"/>
              <a:t>They are now more open (tariffs now less than 5%)</a:t>
            </a:r>
          </a:p>
          <a:p>
            <a:pPr lvl="2"/>
            <a:r>
              <a:rPr lang="en-US" sz="2000" dirty="0"/>
              <a:t>Shift from diversification to specialization</a:t>
            </a:r>
          </a:p>
          <a:p>
            <a:pPr lvl="2"/>
            <a:r>
              <a:rPr lang="en-US" sz="2000" dirty="0"/>
              <a:t>More integrated with the regional economy (i.e., China)</a:t>
            </a:r>
          </a:p>
          <a:p>
            <a:pPr lvl="2"/>
            <a:r>
              <a:rPr lang="en-US" sz="2000" dirty="0"/>
              <a:t>More</a:t>
            </a:r>
          </a:p>
          <a:p>
            <a:pPr lvl="3"/>
            <a:r>
              <a:rPr lang="en-US" sz="1800" dirty="0"/>
              <a:t>R&amp;D</a:t>
            </a:r>
          </a:p>
          <a:p>
            <a:pPr lvl="3"/>
            <a:r>
              <a:rPr lang="en-US" sz="1800" dirty="0"/>
              <a:t>Educated workers</a:t>
            </a:r>
          </a:p>
          <a:p>
            <a:pPr lvl="3"/>
            <a:r>
              <a:rPr lang="en-US" sz="1800" dirty="0"/>
              <a:t>Urban</a:t>
            </a:r>
          </a:p>
          <a:p>
            <a:pPr lvl="2"/>
            <a:r>
              <a:rPr lang="en-US" sz="2000" dirty="0"/>
              <a:t>Financing shifted from banks to capital markets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457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457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457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457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457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457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4579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4579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4579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4579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64579" grpId="0" uiExpand="1" build="p"/>
    </p:bld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DE592-9BB2-F34E-B5C9-0130D14A5726}" type="slidenum">
              <a:rPr lang="en-US"/>
              <a:pPr/>
              <a:t>26</a:t>
            </a:fld>
            <a:endParaRPr lang="en-US"/>
          </a:p>
        </p:txBody>
      </p:sp>
      <p:sp>
        <p:nvSpPr>
          <p:cNvPr id="66560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Asian Crisis of 1997</a:t>
            </a:r>
          </a:p>
        </p:txBody>
      </p:sp>
      <p:sp>
        <p:nvSpPr>
          <p:cNvPr id="66560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229600" cy="4191000"/>
          </a:xfrm>
        </p:spPr>
        <p:txBody>
          <a:bodyPr/>
          <a:lstStyle/>
          <a:p>
            <a:r>
              <a:rPr lang="en-US"/>
              <a:t>What has happened since </a:t>
            </a:r>
          </a:p>
          <a:p>
            <a:pPr lvl="1"/>
            <a:r>
              <a:rPr lang="en-US"/>
              <a:t>There are, however, stresses</a:t>
            </a:r>
          </a:p>
          <a:p>
            <a:pPr lvl="2"/>
            <a:r>
              <a:rPr lang="en-US"/>
              <a:t>Rapid migration</a:t>
            </a:r>
          </a:p>
          <a:p>
            <a:pPr lvl="3"/>
            <a:r>
              <a:rPr lang="en-US"/>
              <a:t>Not to the largest cities</a:t>
            </a:r>
          </a:p>
          <a:p>
            <a:pPr lvl="3"/>
            <a:r>
              <a:rPr lang="en-US"/>
              <a:t>But to small and medium cities</a:t>
            </a:r>
          </a:p>
          <a:p>
            <a:pPr lvl="2"/>
            <a:r>
              <a:rPr lang="en-US"/>
              <a:t>Politics in these cities can’t keep up </a:t>
            </a:r>
          </a:p>
          <a:p>
            <a:pPr lvl="3"/>
            <a:r>
              <a:rPr lang="en-US"/>
              <a:t>They lack local officials with experience</a:t>
            </a:r>
          </a:p>
          <a:p>
            <a:pPr lvl="3"/>
            <a:r>
              <a:rPr lang="en-US"/>
              <a:t>Result is corruption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0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0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0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0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0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0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0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0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65603" grpId="0" uiExpand="1" build="p"/>
    </p:bld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Clicker Question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19200"/>
            <a:ext cx="8229600" cy="4572000"/>
          </a:xfrm>
        </p:spPr>
        <p:txBody>
          <a:bodyPr/>
          <a:lstStyle/>
          <a:p>
            <a:pPr marL="0" indent="0">
              <a:buNone/>
            </a:pPr>
            <a:r>
              <a:rPr lang="en-US" sz="2800" dirty="0"/>
              <a:t>What role did oil play in the contributing to the debt problems of developing countries in the 1980s?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/>
              <a:t>They had to borrow in order to afford the oil they needed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/>
              <a:t>Oil contributed to global warming, which reduced their incomes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/>
              <a:t>Profits from oil were lent through rich country banks to governments of developing countries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/>
              <a:t>Borrowers in the private sector used oil as collateral for loans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/>
              <a:t>The drop in the price of oil impoverished many developing-country oil producers</a:t>
            </a:r>
          </a:p>
          <a:p>
            <a:pPr marL="971550" lvl="1" indent="-514350">
              <a:buFont typeface="+mj-lt"/>
              <a:buAutoNum type="alphaLcParenR"/>
            </a:pPr>
            <a:endParaRPr lang="en-US" sz="2400" dirty="0"/>
          </a:p>
          <a:p>
            <a:pPr marL="971550" lvl="1" indent="-514350">
              <a:buFont typeface="+mj-lt"/>
              <a:buAutoNum type="alphaLcParenR"/>
            </a:pPr>
            <a:endParaRPr lang="en-US" sz="2400" dirty="0"/>
          </a:p>
        </p:txBody>
      </p:sp>
      <p:sp>
        <p:nvSpPr>
          <p:cNvPr id="6" name="TextBox 5"/>
          <p:cNvSpPr txBox="1"/>
          <p:nvPr/>
        </p:nvSpPr>
        <p:spPr>
          <a:xfrm>
            <a:off x="609600" y="3810000"/>
            <a:ext cx="609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>
                <a:solidFill>
                  <a:srgbClr val="00B050"/>
                </a:solidFill>
              </a:rPr>
              <a:t>✓</a:t>
            </a:r>
          </a:p>
        </p:txBody>
      </p:sp>
      <p:sp>
        <p:nvSpPr>
          <p:cNvPr id="7" name="Rectangle 6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rgbClr val="00B05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2598100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Clicker Question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19200"/>
            <a:ext cx="8229600" cy="4572000"/>
          </a:xfrm>
        </p:spPr>
        <p:txBody>
          <a:bodyPr/>
          <a:lstStyle/>
          <a:p>
            <a:pPr marL="0" indent="0">
              <a:buNone/>
            </a:pPr>
            <a:r>
              <a:rPr lang="en-US" sz="2800" dirty="0"/>
              <a:t>Which victim of the Asian Crisis of 1997 experienced the greatest fall in the value of its currency?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/>
              <a:t>Indonesia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/>
              <a:t>Malaysia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/>
              <a:t>Thailand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/>
              <a:t>S. Korea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/>
              <a:t>Hong Kong</a:t>
            </a:r>
          </a:p>
          <a:p>
            <a:pPr marL="971550" lvl="1" indent="-514350">
              <a:buFont typeface="+mj-lt"/>
              <a:buAutoNum type="alphaLcParenR"/>
            </a:pPr>
            <a:endParaRPr lang="en-US" sz="2400" dirty="0"/>
          </a:p>
          <a:p>
            <a:pPr marL="971550" lvl="1" indent="-514350">
              <a:buFont typeface="+mj-lt"/>
              <a:buAutoNum type="alphaLcParenR"/>
            </a:pPr>
            <a:endParaRPr lang="en-US" sz="2400" dirty="0"/>
          </a:p>
          <a:p>
            <a:pPr marL="971550" lvl="1" indent="-514350">
              <a:buFont typeface="+mj-lt"/>
              <a:buAutoNum type="alphaLcParenR"/>
            </a:pPr>
            <a:endParaRPr lang="en-US" sz="2400" dirty="0"/>
          </a:p>
        </p:txBody>
      </p:sp>
      <p:sp>
        <p:nvSpPr>
          <p:cNvPr id="6" name="TextBox 5"/>
          <p:cNvSpPr txBox="1"/>
          <p:nvPr/>
        </p:nvSpPr>
        <p:spPr>
          <a:xfrm>
            <a:off x="533400" y="2590800"/>
            <a:ext cx="609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>
                <a:solidFill>
                  <a:srgbClr val="00B050"/>
                </a:solidFill>
              </a:rPr>
              <a:t>✓</a:t>
            </a:r>
          </a:p>
        </p:txBody>
      </p:sp>
      <p:sp>
        <p:nvSpPr>
          <p:cNvPr id="7" name="Rectangle 6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rgbClr val="00B05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6071255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E632E2D-8329-F44A-BFB3-7C752AAE83AC}" type="slidenum">
              <a:rPr lang="en-US"/>
              <a:pPr/>
              <a:t>29</a:t>
            </a:fld>
            <a:endParaRPr lang="en-US"/>
          </a:p>
        </p:txBody>
      </p:sp>
      <p:sp>
        <p:nvSpPr>
          <p:cNvPr id="65538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457200"/>
            <a:ext cx="8229600" cy="1143000"/>
          </a:xfrm>
        </p:spPr>
        <p:txBody>
          <a:bodyPr/>
          <a:lstStyle/>
          <a:p>
            <a:r>
              <a:rPr lang="en-US" sz="4000" dirty="0"/>
              <a:t>Lecture 20</a:t>
            </a:r>
            <a:br>
              <a:rPr lang="en-US" sz="4000" dirty="0"/>
            </a:br>
            <a:r>
              <a:rPr lang="en-US" sz="4000" dirty="0"/>
              <a:t>Outline: International Policies for Economic Development:  Financial</a:t>
            </a:r>
          </a:p>
        </p:txBody>
      </p:sp>
      <p:sp>
        <p:nvSpPr>
          <p:cNvPr id="6553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2057400"/>
            <a:ext cx="8229600" cy="4267200"/>
          </a:xfrm>
        </p:spPr>
        <p:txBody>
          <a:bodyPr/>
          <a:lstStyle/>
          <a:p>
            <a:r>
              <a:rPr lang="en-US" sz="2800" dirty="0">
                <a:solidFill>
                  <a:srgbClr val="BFBFBF"/>
                </a:solidFill>
              </a:rPr>
              <a:t>The Issues</a:t>
            </a:r>
          </a:p>
          <a:p>
            <a:r>
              <a:rPr lang="en-US" sz="2800" dirty="0">
                <a:solidFill>
                  <a:srgbClr val="BFBFBF"/>
                </a:solidFill>
              </a:rPr>
              <a:t>Choice of Exchange Rate Regime</a:t>
            </a:r>
          </a:p>
          <a:p>
            <a:r>
              <a:rPr lang="en-US" sz="2800" dirty="0"/>
              <a:t>Pros and Cons of Free Capital Movements</a:t>
            </a:r>
          </a:p>
          <a:p>
            <a:pPr lvl="1"/>
            <a:r>
              <a:rPr lang="en-US" sz="2400" dirty="0">
                <a:solidFill>
                  <a:srgbClr val="BFBFBF"/>
                </a:solidFill>
              </a:rPr>
              <a:t>Debt Problem of the 1980s</a:t>
            </a:r>
          </a:p>
          <a:p>
            <a:pPr lvl="1"/>
            <a:r>
              <a:rPr lang="en-US" sz="2400" dirty="0">
                <a:solidFill>
                  <a:srgbClr val="BFBFBF"/>
                </a:solidFill>
              </a:rPr>
              <a:t>The Asian Crisis of 1997</a:t>
            </a:r>
          </a:p>
          <a:p>
            <a:pPr lvl="1"/>
            <a:r>
              <a:rPr lang="en-US" sz="2400" dirty="0"/>
              <a:t>Capital Controls</a:t>
            </a:r>
          </a:p>
          <a:p>
            <a:r>
              <a:rPr lang="en-US" sz="2800" dirty="0">
                <a:solidFill>
                  <a:srgbClr val="BFBFBF"/>
                </a:solidFill>
              </a:rPr>
              <a:t>(How) Should Others Help?</a:t>
            </a:r>
          </a:p>
          <a:p>
            <a:r>
              <a:rPr lang="en-US" sz="2800" dirty="0">
                <a:solidFill>
                  <a:srgbClr val="BFBFBF"/>
                </a:solidFill>
              </a:rPr>
              <a:t>The World Financial Crisis and Developing Countries</a:t>
            </a:r>
          </a:p>
        </p:txBody>
      </p:sp>
      <p:sp>
        <p:nvSpPr>
          <p:cNvPr id="6" name="Rectangle 5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chemeClr val="bg2">
                <a:lumMod val="50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0484445"/>
      </p:ext>
    </p:extLst>
  </p:cSld>
  <p:clrMapOvr>
    <a:masterClrMapping/>
  </p:clrMapOvr>
  <p:transition/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C0BC9A1-2AC7-0B47-A10A-23874AC38E0E}" type="slidenum">
              <a:rPr lang="en-US"/>
              <a:pPr/>
              <a:t>30</a:t>
            </a:fld>
            <a:endParaRPr lang="en-US"/>
          </a:p>
        </p:txBody>
      </p:sp>
      <p:sp>
        <p:nvSpPr>
          <p:cNvPr id="63693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Capital Controls</a:t>
            </a:r>
          </a:p>
        </p:txBody>
      </p:sp>
      <p:sp>
        <p:nvSpPr>
          <p:cNvPr id="63693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Definition:  Capital Controls = government restrictions on financial transactions, into and/or out of the country</a:t>
            </a:r>
          </a:p>
          <a:p>
            <a:pPr lvl="1"/>
            <a:r>
              <a:rPr lang="en-US"/>
              <a:t>Or, from Forbes:  “various laws and regulations that restrict foreign investment in such areas as stock markets, banks and domestic firms” </a:t>
            </a:r>
          </a:p>
          <a:p>
            <a:endParaRPr lang="en-US"/>
          </a:p>
        </p:txBody>
      </p:sp>
    </p:spTree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693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693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36931" grpId="0" uiExpand="1" build="p"/>
    </p:bld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B4E081-0BDC-1A49-84BC-76B52612C0C0}" type="slidenum">
              <a:rPr lang="en-US"/>
              <a:pPr/>
              <a:t>31</a:t>
            </a:fld>
            <a:endParaRPr lang="en-US"/>
          </a:p>
        </p:txBody>
      </p:sp>
      <p:sp>
        <p:nvSpPr>
          <p:cNvPr id="63795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Capital Controls</a:t>
            </a:r>
          </a:p>
        </p:txBody>
      </p:sp>
      <p:sp>
        <p:nvSpPr>
          <p:cNvPr id="63795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Arguments in favor:  </a:t>
            </a:r>
          </a:p>
          <a:p>
            <a:pPr lvl="1"/>
            <a:r>
              <a:rPr lang="en-US" dirty="0"/>
              <a:t>Reduce liquidity and prevent crises.</a:t>
            </a:r>
          </a:p>
          <a:p>
            <a:pPr lvl="1"/>
            <a:r>
              <a:rPr lang="en-US" dirty="0"/>
              <a:t>Prevent “contagion” (speculative attacks prompted by crises in similar countries)</a:t>
            </a:r>
          </a:p>
          <a:p>
            <a:pPr lvl="1"/>
            <a:r>
              <a:rPr lang="en-US" dirty="0"/>
              <a:t>Infant industry protection for financial firms</a:t>
            </a:r>
          </a:p>
          <a:p>
            <a:pPr lvl="1"/>
            <a:r>
              <a:rPr lang="en-US" dirty="0"/>
              <a:t>Free governments to pursue needed financial reforms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795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795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795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795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795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37955" grpId="0" uiExpand="1" build="p"/>
    </p:bld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B5F58B-2716-0340-8BCA-307594DFE657}" type="slidenum">
              <a:rPr lang="en-US"/>
              <a:pPr/>
              <a:t>32</a:t>
            </a:fld>
            <a:endParaRPr lang="en-US"/>
          </a:p>
        </p:txBody>
      </p:sp>
      <p:sp>
        <p:nvSpPr>
          <p:cNvPr id="63897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Capital Controls</a:t>
            </a:r>
          </a:p>
        </p:txBody>
      </p:sp>
      <p:sp>
        <p:nvSpPr>
          <p:cNvPr id="63897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800" dirty="0"/>
              <a:t>Costs (see Forbes):  </a:t>
            </a:r>
          </a:p>
          <a:p>
            <a:pPr lvl="1"/>
            <a:r>
              <a:rPr lang="en-US" sz="2400" dirty="0"/>
              <a:t>Increase financing costs for domestic firms.</a:t>
            </a:r>
          </a:p>
          <a:p>
            <a:pPr lvl="1"/>
            <a:r>
              <a:rPr lang="en-US" sz="2400" dirty="0"/>
              <a:t>Induce market-distorting behaviors to avoid the costs of controls, or evade them.</a:t>
            </a:r>
          </a:p>
          <a:p>
            <a:pPr lvl="1"/>
            <a:r>
              <a:rPr lang="en-US" sz="2400" dirty="0"/>
              <a:t>Insulate markets from competition</a:t>
            </a:r>
          </a:p>
          <a:p>
            <a:pPr lvl="1"/>
            <a:r>
              <a:rPr lang="en-US" sz="2400" dirty="0"/>
              <a:t>Difficult and costly to enforce</a:t>
            </a:r>
          </a:p>
          <a:p>
            <a:pPr lvl="1"/>
            <a:r>
              <a:rPr lang="en-US" sz="2400" dirty="0"/>
              <a:t>In Chile: caused investment in small companies to plummet</a:t>
            </a:r>
          </a:p>
          <a:p>
            <a:r>
              <a:rPr lang="en-US" sz="2800" dirty="0"/>
              <a:t>Whom do they hurt most?  Small firms, who suffer from shortage of capital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897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897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897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897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897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897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8979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38979" grpId="0" uiExpand="1" build="p"/>
    </p:bld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DCBD8A-0618-774D-828F-FAF77A4BAB40}" type="slidenum">
              <a:rPr lang="en-US"/>
              <a:pPr/>
              <a:t>33</a:t>
            </a:fld>
            <a:endParaRPr lang="en-US"/>
          </a:p>
        </p:txBody>
      </p:sp>
      <p:sp>
        <p:nvSpPr>
          <p:cNvPr id="66048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Capital Controls</a:t>
            </a:r>
          </a:p>
        </p:txBody>
      </p:sp>
      <p:sp>
        <p:nvSpPr>
          <p:cNvPr id="66048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Arguments against:  </a:t>
            </a:r>
          </a:p>
          <a:p>
            <a:pPr lvl="1"/>
            <a:r>
              <a:rPr lang="en-US" dirty="0"/>
              <a:t>Deprives firms of ability to borrow, and/or raises the cost to them of borrowing</a:t>
            </a:r>
          </a:p>
          <a:p>
            <a:pPr lvl="1"/>
            <a:r>
              <a:rPr lang="en-US" dirty="0"/>
              <a:t>Protects inefficient firms, much like tariffs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048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048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048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60483" grpId="0" build="p"/>
    </p:bld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Clicker Question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19200"/>
            <a:ext cx="8229600" cy="4572000"/>
          </a:xfrm>
        </p:spPr>
        <p:txBody>
          <a:bodyPr/>
          <a:lstStyle/>
          <a:p>
            <a:pPr marL="0" indent="0">
              <a:buNone/>
            </a:pPr>
            <a:r>
              <a:rPr lang="en-US" sz="2800" dirty="0"/>
              <a:t>Which is </a:t>
            </a:r>
            <a:r>
              <a:rPr lang="en-US" sz="2800" u="sng" dirty="0"/>
              <a:t>not</a:t>
            </a:r>
            <a:r>
              <a:rPr lang="en-US" sz="2800" dirty="0"/>
              <a:t> one of the arguments in favor of capital controls?</a:t>
            </a:r>
          </a:p>
          <a:p>
            <a:pPr marL="914400" lvl="1" indent="-457200">
              <a:buFont typeface="+mj-lt"/>
              <a:buAutoNum type="alphaLcParenR"/>
            </a:pPr>
            <a:r>
              <a:rPr lang="en-US" sz="2400" dirty="0"/>
              <a:t>They reduce liquidity and prevent crises.</a:t>
            </a:r>
          </a:p>
          <a:p>
            <a:pPr marL="914400" lvl="1" indent="-457200">
              <a:buFont typeface="+mj-lt"/>
              <a:buAutoNum type="alphaLcParenR"/>
            </a:pPr>
            <a:r>
              <a:rPr lang="en-US" sz="2400" dirty="0"/>
              <a:t>They prevent “contagion” (speculative attacks prompted by crises in similar countries)</a:t>
            </a:r>
          </a:p>
          <a:p>
            <a:pPr marL="914400" lvl="1" indent="-457200">
              <a:buFont typeface="+mj-lt"/>
              <a:buAutoNum type="alphaLcParenR"/>
            </a:pPr>
            <a:r>
              <a:rPr lang="en-US" sz="2400" dirty="0"/>
              <a:t>They provide infant industry protection for financial firms</a:t>
            </a:r>
          </a:p>
          <a:p>
            <a:pPr marL="914400" lvl="1" indent="-457200">
              <a:buFont typeface="+mj-lt"/>
              <a:buAutoNum type="alphaLcParenR"/>
            </a:pPr>
            <a:r>
              <a:rPr lang="en-US" sz="2400" dirty="0"/>
              <a:t>They insulate markets from competition</a:t>
            </a:r>
          </a:p>
          <a:p>
            <a:pPr marL="914400" lvl="1" indent="-457200">
              <a:buFont typeface="+mj-lt"/>
              <a:buAutoNum type="alphaLcParenR"/>
            </a:pPr>
            <a:r>
              <a:rPr lang="en-US" sz="2400" dirty="0"/>
              <a:t>The permit governments to pursue needed financial reforms</a:t>
            </a:r>
          </a:p>
          <a:p>
            <a:pPr marL="971550" lvl="1" indent="-514350">
              <a:buFont typeface="+mj-lt"/>
              <a:buAutoNum type="alphaLcParenR"/>
            </a:pPr>
            <a:endParaRPr lang="en-US" sz="2400" dirty="0"/>
          </a:p>
          <a:p>
            <a:pPr marL="971550" lvl="1" indent="-514350">
              <a:buFont typeface="+mj-lt"/>
              <a:buAutoNum type="alphaLcParenR"/>
            </a:pPr>
            <a:endParaRPr lang="en-US" sz="2400" dirty="0"/>
          </a:p>
        </p:txBody>
      </p:sp>
      <p:sp>
        <p:nvSpPr>
          <p:cNvPr id="6" name="TextBox 5"/>
          <p:cNvSpPr txBox="1"/>
          <p:nvPr/>
        </p:nvSpPr>
        <p:spPr>
          <a:xfrm>
            <a:off x="609600" y="4191000"/>
            <a:ext cx="609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>
                <a:solidFill>
                  <a:srgbClr val="00B050"/>
                </a:solidFill>
              </a:rPr>
              <a:t>✓</a:t>
            </a:r>
          </a:p>
        </p:txBody>
      </p:sp>
      <p:sp>
        <p:nvSpPr>
          <p:cNvPr id="7" name="Rectangle 6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rgbClr val="00B05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586250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E632E2D-8329-F44A-BFB3-7C752AAE83AC}" type="slidenum">
              <a:rPr lang="en-US"/>
              <a:pPr/>
              <a:t>35</a:t>
            </a:fld>
            <a:endParaRPr lang="en-US"/>
          </a:p>
        </p:txBody>
      </p:sp>
      <p:sp>
        <p:nvSpPr>
          <p:cNvPr id="65538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457200"/>
            <a:ext cx="8229600" cy="1143000"/>
          </a:xfrm>
        </p:spPr>
        <p:txBody>
          <a:bodyPr/>
          <a:lstStyle/>
          <a:p>
            <a:r>
              <a:rPr lang="en-US" sz="4000" dirty="0"/>
              <a:t>Lecture 20</a:t>
            </a:r>
            <a:br>
              <a:rPr lang="en-US" sz="4000" dirty="0"/>
            </a:br>
            <a:r>
              <a:rPr lang="en-US" sz="4000" dirty="0"/>
              <a:t>Outline: International Policies for Economic Development:  Financial</a:t>
            </a:r>
          </a:p>
        </p:txBody>
      </p:sp>
      <p:sp>
        <p:nvSpPr>
          <p:cNvPr id="6553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2057400"/>
            <a:ext cx="8229600" cy="4267200"/>
          </a:xfrm>
        </p:spPr>
        <p:txBody>
          <a:bodyPr/>
          <a:lstStyle/>
          <a:p>
            <a:r>
              <a:rPr lang="en-US" sz="2800" dirty="0">
                <a:solidFill>
                  <a:srgbClr val="BFBFBF"/>
                </a:solidFill>
              </a:rPr>
              <a:t>The Issues</a:t>
            </a:r>
          </a:p>
          <a:p>
            <a:r>
              <a:rPr lang="en-US" sz="2800" dirty="0">
                <a:solidFill>
                  <a:srgbClr val="BFBFBF"/>
                </a:solidFill>
              </a:rPr>
              <a:t>Choice of Exchange Rate Regime</a:t>
            </a:r>
          </a:p>
          <a:p>
            <a:r>
              <a:rPr lang="en-US" sz="2800" dirty="0">
                <a:solidFill>
                  <a:srgbClr val="BFBFBF"/>
                </a:solidFill>
              </a:rPr>
              <a:t>Pros and Cons of Free Capital Movements</a:t>
            </a:r>
          </a:p>
          <a:p>
            <a:pPr lvl="1"/>
            <a:r>
              <a:rPr lang="en-US" sz="2400" dirty="0">
                <a:solidFill>
                  <a:srgbClr val="BFBFBF"/>
                </a:solidFill>
              </a:rPr>
              <a:t>Debt Problem of the 1980s</a:t>
            </a:r>
          </a:p>
          <a:p>
            <a:pPr lvl="1"/>
            <a:r>
              <a:rPr lang="en-US" sz="2400" dirty="0">
                <a:solidFill>
                  <a:srgbClr val="BFBFBF"/>
                </a:solidFill>
              </a:rPr>
              <a:t>The Asian Crisis of 1997</a:t>
            </a:r>
          </a:p>
          <a:p>
            <a:pPr lvl="1"/>
            <a:r>
              <a:rPr lang="en-US" sz="2400" dirty="0">
                <a:solidFill>
                  <a:srgbClr val="BFBFBF"/>
                </a:solidFill>
              </a:rPr>
              <a:t>Capital Controls</a:t>
            </a:r>
          </a:p>
          <a:p>
            <a:r>
              <a:rPr lang="en-US" sz="2800" dirty="0"/>
              <a:t>(How) Should Others Help?</a:t>
            </a:r>
          </a:p>
          <a:p>
            <a:r>
              <a:rPr lang="en-US" sz="2800" dirty="0">
                <a:solidFill>
                  <a:srgbClr val="BFBFBF"/>
                </a:solidFill>
              </a:rPr>
              <a:t>The World Financial Crisis and Developing Countries</a:t>
            </a:r>
          </a:p>
        </p:txBody>
      </p:sp>
      <p:sp>
        <p:nvSpPr>
          <p:cNvPr id="6" name="Rectangle 5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chemeClr val="bg2">
                <a:lumMod val="50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0484445"/>
      </p:ext>
    </p:extLst>
  </p:cSld>
  <p:clrMapOvr>
    <a:masterClrMapping/>
  </p:clrMapOvr>
  <p:transition/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4FBA02-282C-504A-BB5B-EF48943ED0BA}" type="slidenum">
              <a:rPr lang="en-US"/>
              <a:pPr/>
              <a:t>36</a:t>
            </a:fld>
            <a:endParaRPr lang="en-US"/>
          </a:p>
        </p:txBody>
      </p:sp>
      <p:sp>
        <p:nvSpPr>
          <p:cNvPr id="603138" name="Rectangle 2"/>
          <p:cNvSpPr>
            <a:spLocks noGrp="1" noChangeArrowheads="1"/>
          </p:cNvSpPr>
          <p:nvPr>
            <p:ph type="title"/>
          </p:nvPr>
        </p:nvSpPr>
        <p:spPr>
          <a:xfrm>
            <a:off x="381000" y="457200"/>
            <a:ext cx="8229600" cy="1143000"/>
          </a:xfrm>
        </p:spPr>
        <p:txBody>
          <a:bodyPr/>
          <a:lstStyle/>
          <a:p>
            <a:r>
              <a:rPr lang="en-US" sz="4000"/>
              <a:t>(How) Should Others Help? </a:t>
            </a:r>
          </a:p>
        </p:txBody>
      </p:sp>
      <p:sp>
        <p:nvSpPr>
          <p:cNvPr id="60313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828800"/>
            <a:ext cx="8229600" cy="3505200"/>
          </a:xfrm>
        </p:spPr>
        <p:txBody>
          <a:bodyPr/>
          <a:lstStyle/>
          <a:p>
            <a:r>
              <a:rPr lang="en-US" dirty="0"/>
              <a:t>Bailouts </a:t>
            </a:r>
          </a:p>
          <a:p>
            <a:pPr lvl="2">
              <a:buFontTx/>
              <a:buNone/>
            </a:pPr>
            <a:r>
              <a:rPr lang="en-US" dirty="0"/>
              <a:t>= give country money when a crisis occurs or looms.</a:t>
            </a:r>
          </a:p>
          <a:p>
            <a:pPr lvl="1"/>
            <a:r>
              <a:rPr lang="en-US" dirty="0"/>
              <a:t>Pro:	Avoid crisis, and the resulting harm</a:t>
            </a:r>
          </a:p>
          <a:p>
            <a:pPr lvl="1"/>
            <a:r>
              <a:rPr lang="en-US" dirty="0"/>
              <a:t>Con:	Discourages reforms that could prevent future problems</a:t>
            </a:r>
          </a:p>
          <a:p>
            <a:pPr lvl="2"/>
            <a:r>
              <a:rPr lang="en-US" dirty="0"/>
              <a:t>Countries come to expect bailout</a:t>
            </a:r>
          </a:p>
          <a:p>
            <a:pPr lvl="3"/>
            <a:r>
              <a:rPr lang="en-US" dirty="0"/>
              <a:t>Moral hazard = tendency to act more irresponsibly when adverse consequences are known to be reduced</a:t>
            </a:r>
          </a:p>
        </p:txBody>
      </p:sp>
    </p:spTree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313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313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313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313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313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313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03139" grpId="0" uiExpand="1" build="p"/>
    </p:bld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78F920-C8D1-E44C-8907-52EB8203AF16}" type="slidenum">
              <a:rPr lang="en-US"/>
              <a:pPr/>
              <a:t>37</a:t>
            </a:fld>
            <a:endParaRPr lang="en-US"/>
          </a:p>
        </p:txBody>
      </p:sp>
      <p:sp>
        <p:nvSpPr>
          <p:cNvPr id="604162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457200"/>
            <a:ext cx="8229600" cy="1143000"/>
          </a:xfrm>
        </p:spPr>
        <p:txBody>
          <a:bodyPr/>
          <a:lstStyle/>
          <a:p>
            <a:r>
              <a:rPr lang="en-US" sz="4000"/>
              <a:t>(How) Should Others Help?</a:t>
            </a:r>
          </a:p>
        </p:txBody>
      </p:sp>
      <p:sp>
        <p:nvSpPr>
          <p:cNvPr id="60416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229600" cy="4191000"/>
          </a:xfrm>
        </p:spPr>
        <p:txBody>
          <a:bodyPr/>
          <a:lstStyle/>
          <a:p>
            <a:r>
              <a:rPr lang="en-US" dirty="0"/>
              <a:t>Debt Forgiveness (see Krueger &amp; </a:t>
            </a:r>
            <a:r>
              <a:rPr lang="en-US" dirty="0" err="1"/>
              <a:t>Srinivasan</a:t>
            </a:r>
            <a:r>
              <a:rPr lang="en-US" dirty="0"/>
              <a:t>)</a:t>
            </a:r>
          </a:p>
          <a:p>
            <a:pPr lvl="2">
              <a:buFontTx/>
              <a:buNone/>
            </a:pPr>
            <a:r>
              <a:rPr lang="en-US" dirty="0"/>
              <a:t> </a:t>
            </a:r>
          </a:p>
          <a:p>
            <a:pPr lvl="1"/>
            <a:r>
              <a:rPr lang="en-US" dirty="0"/>
              <a:t>Pro:	Reduces burden on poor countries</a:t>
            </a:r>
          </a:p>
          <a:p>
            <a:pPr lvl="1"/>
            <a:r>
              <a:rPr lang="en-US" dirty="0"/>
              <a:t>Con:	Discourages future lending to poor countries</a:t>
            </a:r>
          </a:p>
        </p:txBody>
      </p:sp>
      <p:sp>
        <p:nvSpPr>
          <p:cNvPr id="2" name="TextBox 1"/>
          <p:cNvSpPr txBox="1"/>
          <p:nvPr/>
        </p:nvSpPr>
        <p:spPr>
          <a:xfrm rot="593621">
            <a:off x="3739465" y="2370550"/>
            <a:ext cx="45720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/>
              <a:t>= Cancellation of old debts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416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416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416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416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04163" grpId="0" uiExpand="1" build="p"/>
      <p:bldP spid="2" grpId="0"/>
    </p:bld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3A25B61-F66C-B743-A13A-C6F9CDEE36E6}" type="slidenum">
              <a:rPr lang="en-US"/>
              <a:pPr/>
              <a:t>38</a:t>
            </a:fld>
            <a:endParaRPr lang="en-US"/>
          </a:p>
        </p:txBody>
      </p:sp>
      <p:sp>
        <p:nvSpPr>
          <p:cNvPr id="640002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457200"/>
            <a:ext cx="8229600" cy="1143000"/>
          </a:xfrm>
        </p:spPr>
        <p:txBody>
          <a:bodyPr/>
          <a:lstStyle/>
          <a:p>
            <a:r>
              <a:rPr lang="en-US"/>
              <a:t>(How) Should Others Help?</a:t>
            </a:r>
          </a:p>
        </p:txBody>
      </p:sp>
      <p:sp>
        <p:nvSpPr>
          <p:cNvPr id="64000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229600" cy="4572000"/>
          </a:xfrm>
        </p:spPr>
        <p:txBody>
          <a:bodyPr/>
          <a:lstStyle/>
          <a:p>
            <a:pPr>
              <a:lnSpc>
                <a:spcPct val="90000"/>
              </a:lnSpc>
            </a:pPr>
            <a:r>
              <a:rPr lang="en-US" dirty="0"/>
              <a:t>World Bank Lending (see </a:t>
            </a:r>
            <a:r>
              <a:rPr lang="en-US" dirty="0" err="1"/>
              <a:t>Lerrick</a:t>
            </a:r>
            <a:r>
              <a:rPr lang="en-US" dirty="0"/>
              <a:t>)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In the past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WB could borrow on much better terms than developing countries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It therefore borrowed and made low-interest loans to them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It also imposed onerous requirements on them, called “technical assistance”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000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000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000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000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000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40003" grpId="0" uiExpand="1" build="p"/>
    </p:bld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3A25B61-F66C-B743-A13A-C6F9CDEE36E6}" type="slidenum">
              <a:rPr lang="en-US"/>
              <a:pPr/>
              <a:t>39</a:t>
            </a:fld>
            <a:endParaRPr lang="en-US"/>
          </a:p>
        </p:txBody>
      </p:sp>
      <p:sp>
        <p:nvSpPr>
          <p:cNvPr id="640002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457200"/>
            <a:ext cx="8229600" cy="1143000"/>
          </a:xfrm>
        </p:spPr>
        <p:txBody>
          <a:bodyPr/>
          <a:lstStyle/>
          <a:p>
            <a:r>
              <a:rPr lang="en-US"/>
              <a:t>(How) Should Others Help?</a:t>
            </a:r>
          </a:p>
        </p:txBody>
      </p:sp>
      <p:sp>
        <p:nvSpPr>
          <p:cNvPr id="64000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229600" cy="4572000"/>
          </a:xfrm>
        </p:spPr>
        <p:txBody>
          <a:bodyPr/>
          <a:lstStyle/>
          <a:p>
            <a:pPr>
              <a:lnSpc>
                <a:spcPct val="90000"/>
              </a:lnSpc>
            </a:pPr>
            <a:r>
              <a:rPr lang="en-US" dirty="0"/>
              <a:t>World Bank Lending (see </a:t>
            </a:r>
            <a:r>
              <a:rPr lang="en-US" dirty="0" err="1"/>
              <a:t>Lerrick</a:t>
            </a:r>
            <a:r>
              <a:rPr lang="en-US" dirty="0"/>
              <a:t>)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Now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Developing country credit ratings have improved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Technical assistance discourages them from using WB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WB still makes loans, but persuades develop</a:t>
            </a:r>
            <a:r>
              <a:rPr lang="en-US" u="sng" dirty="0"/>
              <a:t>ed</a:t>
            </a:r>
            <a:r>
              <a:rPr lang="en-US" dirty="0"/>
              <a:t> countries to pay the interest</a:t>
            </a:r>
          </a:p>
          <a:p>
            <a:pPr lvl="1">
              <a:lnSpc>
                <a:spcPct val="90000"/>
              </a:lnSpc>
            </a:pPr>
            <a:endParaRPr lang="en-US" sz="2400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000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000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000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000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000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40003" grpId="0" build="p"/>
    </p:bld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3A25B61-F66C-B743-A13A-C6F9CDEE36E6}" type="slidenum">
              <a:rPr lang="en-US"/>
              <a:pPr/>
              <a:t>40</a:t>
            </a:fld>
            <a:endParaRPr lang="en-US"/>
          </a:p>
        </p:txBody>
      </p:sp>
      <p:sp>
        <p:nvSpPr>
          <p:cNvPr id="640002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457200"/>
            <a:ext cx="8229600" cy="1143000"/>
          </a:xfrm>
        </p:spPr>
        <p:txBody>
          <a:bodyPr/>
          <a:lstStyle/>
          <a:p>
            <a:r>
              <a:rPr lang="en-US"/>
              <a:t>(How) Should Others Help?</a:t>
            </a:r>
          </a:p>
        </p:txBody>
      </p:sp>
      <p:sp>
        <p:nvSpPr>
          <p:cNvPr id="64000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229600" cy="4572000"/>
          </a:xfrm>
        </p:spPr>
        <p:txBody>
          <a:bodyPr/>
          <a:lstStyle/>
          <a:p>
            <a:pPr>
              <a:lnSpc>
                <a:spcPct val="90000"/>
              </a:lnSpc>
            </a:pPr>
            <a:r>
              <a:rPr lang="en-US" dirty="0"/>
              <a:t>World Bank Lending </a:t>
            </a:r>
          </a:p>
          <a:p>
            <a:pPr lvl="1">
              <a:lnSpc>
                <a:spcPct val="90000"/>
              </a:lnSpc>
            </a:pPr>
            <a:r>
              <a:rPr lang="en-US" dirty="0" err="1"/>
              <a:t>Lerrick</a:t>
            </a:r>
            <a:r>
              <a:rPr lang="en-US" dirty="0"/>
              <a:t> (and others) say WB should 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Stop lending at all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Make grants, not loans, to countries whose credit is weak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000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000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000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000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40003" grpId="0" build="p"/>
    </p:bld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Clicker Question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19200"/>
            <a:ext cx="8229600" cy="4572000"/>
          </a:xfrm>
        </p:spPr>
        <p:txBody>
          <a:bodyPr/>
          <a:lstStyle/>
          <a:p>
            <a:pPr marL="0" indent="0">
              <a:buNone/>
            </a:pPr>
            <a:r>
              <a:rPr lang="en-US" sz="2800" dirty="0"/>
              <a:t>What is moral hazard?</a:t>
            </a:r>
          </a:p>
          <a:p>
            <a:pPr marL="914400" lvl="1" indent="-457200">
              <a:buFont typeface="+mj-lt"/>
              <a:buAutoNum type="alphaLcParenR"/>
            </a:pPr>
            <a:r>
              <a:rPr lang="en-US" sz="2400" dirty="0"/>
              <a:t>The loss of competitiveness that occurs when firms that have borrowed are unable to pay back their loans</a:t>
            </a:r>
          </a:p>
          <a:p>
            <a:pPr marL="914400" lvl="1" indent="-457200">
              <a:buFont typeface="+mj-lt"/>
              <a:buAutoNum type="alphaLcParenR"/>
            </a:pPr>
            <a:r>
              <a:rPr lang="en-US" sz="2400" dirty="0"/>
              <a:t>The risk that illegal drugs may be smuggled inside of legal imports</a:t>
            </a:r>
          </a:p>
          <a:p>
            <a:pPr marL="914400" lvl="1" indent="-457200">
              <a:buFont typeface="+mj-lt"/>
              <a:buAutoNum type="alphaLcParenR"/>
            </a:pPr>
            <a:r>
              <a:rPr lang="en-US" sz="2400" dirty="0"/>
              <a:t>The tendency to act more irresponsibly when adverse consequences are known to be reduced</a:t>
            </a:r>
          </a:p>
          <a:p>
            <a:pPr marL="914400" lvl="1" indent="-457200">
              <a:buFont typeface="+mj-lt"/>
              <a:buAutoNum type="alphaLcParenR"/>
            </a:pPr>
            <a:r>
              <a:rPr lang="en-US" sz="2400" dirty="0"/>
              <a:t>The possibility that a currency will fall in value instead of rise</a:t>
            </a:r>
          </a:p>
          <a:p>
            <a:pPr marL="914400" lvl="1" indent="-457200">
              <a:buFont typeface="+mj-lt"/>
              <a:buAutoNum type="alphaLcParenR"/>
            </a:pPr>
            <a:r>
              <a:rPr lang="en-US" sz="2400" dirty="0"/>
              <a:t>The possibility that a currency will rise in value instead of fall</a:t>
            </a:r>
          </a:p>
          <a:p>
            <a:pPr marL="914400" lvl="1" indent="-457200">
              <a:buFont typeface="+mj-lt"/>
              <a:buAutoNum type="alphaLcParenR"/>
            </a:pPr>
            <a:endParaRPr lang="en-US" sz="2400" dirty="0"/>
          </a:p>
          <a:p>
            <a:pPr marL="971550" lvl="1" indent="-514350">
              <a:buFont typeface="+mj-lt"/>
              <a:buAutoNum type="alphaLcParenR"/>
            </a:pPr>
            <a:endParaRPr lang="en-US" sz="2400" dirty="0"/>
          </a:p>
        </p:txBody>
      </p:sp>
      <p:sp>
        <p:nvSpPr>
          <p:cNvPr id="6" name="TextBox 5"/>
          <p:cNvSpPr txBox="1"/>
          <p:nvPr/>
        </p:nvSpPr>
        <p:spPr>
          <a:xfrm>
            <a:off x="609600" y="3733800"/>
            <a:ext cx="609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>
                <a:solidFill>
                  <a:srgbClr val="00B050"/>
                </a:solidFill>
              </a:rPr>
              <a:t>✓</a:t>
            </a:r>
          </a:p>
        </p:txBody>
      </p:sp>
      <p:sp>
        <p:nvSpPr>
          <p:cNvPr id="7" name="Rectangle 6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rgbClr val="00B05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316310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E632E2D-8329-F44A-BFB3-7C752AAE83AC}" type="slidenum">
              <a:rPr lang="en-US"/>
              <a:pPr/>
              <a:t>42</a:t>
            </a:fld>
            <a:endParaRPr lang="en-US"/>
          </a:p>
        </p:txBody>
      </p:sp>
      <p:sp>
        <p:nvSpPr>
          <p:cNvPr id="65538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457200"/>
            <a:ext cx="8229600" cy="1143000"/>
          </a:xfrm>
        </p:spPr>
        <p:txBody>
          <a:bodyPr/>
          <a:lstStyle/>
          <a:p>
            <a:r>
              <a:rPr lang="en-US" sz="4000" dirty="0"/>
              <a:t>Lecture 20</a:t>
            </a:r>
            <a:br>
              <a:rPr lang="en-US" sz="4000" dirty="0"/>
            </a:br>
            <a:r>
              <a:rPr lang="en-US" sz="4000" dirty="0"/>
              <a:t>Outline: International Policies for Economic Development:  Financial</a:t>
            </a:r>
          </a:p>
        </p:txBody>
      </p:sp>
      <p:sp>
        <p:nvSpPr>
          <p:cNvPr id="6553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2057400"/>
            <a:ext cx="8229600" cy="4267200"/>
          </a:xfrm>
        </p:spPr>
        <p:txBody>
          <a:bodyPr/>
          <a:lstStyle/>
          <a:p>
            <a:r>
              <a:rPr lang="en-US" sz="2800" dirty="0">
                <a:solidFill>
                  <a:srgbClr val="BFBFBF"/>
                </a:solidFill>
              </a:rPr>
              <a:t>The Issues</a:t>
            </a:r>
          </a:p>
          <a:p>
            <a:r>
              <a:rPr lang="en-US" sz="2800" dirty="0">
                <a:solidFill>
                  <a:srgbClr val="BFBFBF"/>
                </a:solidFill>
              </a:rPr>
              <a:t>Choice of Exchange Rate Regime</a:t>
            </a:r>
          </a:p>
          <a:p>
            <a:r>
              <a:rPr lang="en-US" sz="2800" dirty="0">
                <a:solidFill>
                  <a:srgbClr val="BFBFBF"/>
                </a:solidFill>
              </a:rPr>
              <a:t>Pros and Cons of Free Capital Movements</a:t>
            </a:r>
          </a:p>
          <a:p>
            <a:pPr lvl="1"/>
            <a:r>
              <a:rPr lang="en-US" sz="2400" dirty="0">
                <a:solidFill>
                  <a:srgbClr val="BFBFBF"/>
                </a:solidFill>
              </a:rPr>
              <a:t>Debt Problem of the 1980s</a:t>
            </a:r>
          </a:p>
          <a:p>
            <a:pPr lvl="1"/>
            <a:r>
              <a:rPr lang="en-US" sz="2400" dirty="0">
                <a:solidFill>
                  <a:srgbClr val="BFBFBF"/>
                </a:solidFill>
              </a:rPr>
              <a:t>The Asian Crisis of 1997</a:t>
            </a:r>
          </a:p>
          <a:p>
            <a:pPr lvl="1"/>
            <a:r>
              <a:rPr lang="en-US" sz="2400" dirty="0">
                <a:solidFill>
                  <a:srgbClr val="BFBFBF"/>
                </a:solidFill>
              </a:rPr>
              <a:t>Capital Controls</a:t>
            </a:r>
          </a:p>
          <a:p>
            <a:r>
              <a:rPr lang="en-US" sz="2800" dirty="0">
                <a:solidFill>
                  <a:srgbClr val="BFBFBF"/>
                </a:solidFill>
              </a:rPr>
              <a:t>(How) Should Others Help?</a:t>
            </a:r>
          </a:p>
          <a:p>
            <a:r>
              <a:rPr lang="en-US" sz="2800" dirty="0"/>
              <a:t>The World Financial Crisis and Developing Countries</a:t>
            </a:r>
          </a:p>
        </p:txBody>
      </p:sp>
      <p:sp>
        <p:nvSpPr>
          <p:cNvPr id="6" name="Rectangle 5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chemeClr val="bg2">
                <a:lumMod val="50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0484445"/>
      </p:ext>
    </p:extLst>
  </p:cSld>
  <p:clrMapOvr>
    <a:masterClrMapping/>
  </p:clrMapOvr>
  <p:transition/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3A25B61-F66C-B743-A13A-C6F9CDEE36E6}" type="slidenum">
              <a:rPr lang="en-US"/>
              <a:pPr/>
              <a:t>43</a:t>
            </a:fld>
            <a:endParaRPr lang="en-US"/>
          </a:p>
        </p:txBody>
      </p:sp>
      <p:sp>
        <p:nvSpPr>
          <p:cNvPr id="640002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457200"/>
            <a:ext cx="8229600" cy="1143000"/>
          </a:xfrm>
        </p:spPr>
        <p:txBody>
          <a:bodyPr/>
          <a:lstStyle/>
          <a:p>
            <a:r>
              <a:rPr lang="en-US" dirty="0"/>
              <a:t>The World Financial Crisis and Developing Countries</a:t>
            </a:r>
          </a:p>
        </p:txBody>
      </p:sp>
      <p:sp>
        <p:nvSpPr>
          <p:cNvPr id="64000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752600"/>
            <a:ext cx="8229600" cy="4572000"/>
          </a:xfrm>
        </p:spPr>
        <p:txBody>
          <a:bodyPr/>
          <a:lstStyle/>
          <a:p>
            <a:pPr>
              <a:lnSpc>
                <a:spcPct val="90000"/>
              </a:lnSpc>
            </a:pPr>
            <a:r>
              <a:rPr lang="en-US" dirty="0"/>
              <a:t>The World Financial Crisis of 2008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Effects of crisis: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Spread to developing countries, pushing many back into poverty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Growth slowed, falling behind population growth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Rising joblessness and closed factories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Capital flows into developing countries declined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Decline in commodities prices (hurt some, helped others)</a:t>
            </a:r>
          </a:p>
          <a:p>
            <a:pPr lvl="2">
              <a:lnSpc>
                <a:spcPct val="90000"/>
              </a:lnSpc>
            </a:pPr>
            <a:endParaRPr lang="en-US" dirty="0"/>
          </a:p>
          <a:p>
            <a:pPr lvl="3">
              <a:lnSpc>
                <a:spcPct val="90000"/>
              </a:lnSpc>
            </a:pPr>
            <a:endParaRPr lang="en-US" dirty="0"/>
          </a:p>
        </p:txBody>
      </p:sp>
    </p:spTree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000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000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000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000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000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000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000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40003" grpId="0" build="p"/>
    </p:bld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3A25B61-F66C-B743-A13A-C6F9CDEE36E6}" type="slidenum">
              <a:rPr lang="en-US"/>
              <a:pPr/>
              <a:t>44</a:t>
            </a:fld>
            <a:endParaRPr lang="en-US"/>
          </a:p>
        </p:txBody>
      </p:sp>
      <p:sp>
        <p:nvSpPr>
          <p:cNvPr id="640002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457200"/>
            <a:ext cx="8229600" cy="1143000"/>
          </a:xfrm>
        </p:spPr>
        <p:txBody>
          <a:bodyPr/>
          <a:lstStyle/>
          <a:p>
            <a:r>
              <a:rPr lang="en-US" dirty="0"/>
              <a:t>The World Financial Crisis and Developing Countries</a:t>
            </a:r>
          </a:p>
        </p:txBody>
      </p:sp>
      <p:sp>
        <p:nvSpPr>
          <p:cNvPr id="64000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752600"/>
            <a:ext cx="8229600" cy="4572000"/>
          </a:xfrm>
        </p:spPr>
        <p:txBody>
          <a:bodyPr/>
          <a:lstStyle/>
          <a:p>
            <a:pPr lvl="1">
              <a:lnSpc>
                <a:spcPct val="90000"/>
              </a:lnSpc>
            </a:pPr>
            <a:r>
              <a:rPr lang="en-US" dirty="0"/>
              <a:t>Effects were not just due to fall in demand or supply, but due to lack of availability of credit.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Even oil exporters were hurting:  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Drop in oil price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Many had borrowed heavily, and loans are hard to roll over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However, unexpectedly, many developing countries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Had income decline less than developed countries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Recovered more quickly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Since then have often helped others to recover</a:t>
            </a:r>
          </a:p>
          <a:p>
            <a:pPr lvl="1">
              <a:lnSpc>
                <a:spcPct val="90000"/>
              </a:lnSpc>
            </a:pP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000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000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000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000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000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000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000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000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40003" grpId="0" uiExpand="1" build="p"/>
    </p:bld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Clicker Question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19200"/>
            <a:ext cx="8229600" cy="4572000"/>
          </a:xfrm>
        </p:spPr>
        <p:txBody>
          <a:bodyPr/>
          <a:lstStyle/>
          <a:p>
            <a:pPr marL="0" indent="0">
              <a:buNone/>
            </a:pPr>
            <a:r>
              <a:rPr lang="en-US" sz="2400" dirty="0"/>
              <a:t>Which of the following is </a:t>
            </a:r>
            <a:r>
              <a:rPr lang="en-US" sz="2400" b="1" dirty="0"/>
              <a:t>not</a:t>
            </a:r>
            <a:r>
              <a:rPr lang="en-US" sz="2400" dirty="0"/>
              <a:t> one of the reasons given by Krueger and Srinivasan, in their article “The Harsh Consequences of Forgiveness,” for not forgiving the debts of the heavily indebted poor countries?</a:t>
            </a:r>
          </a:p>
          <a:p>
            <a:pPr marL="914400" lvl="1" indent="-457200">
              <a:buFont typeface="+mj-lt"/>
              <a:buAutoNum type="alphaLcParenR"/>
            </a:pPr>
            <a:r>
              <a:rPr lang="en-US" sz="2000" dirty="0"/>
              <a:t>Not all poor countries are heavily in debt, yet they too need help</a:t>
            </a:r>
          </a:p>
          <a:p>
            <a:pPr marL="914400" lvl="1" indent="-457200">
              <a:buFont typeface="+mj-lt"/>
              <a:buAutoNum type="alphaLcParenR"/>
            </a:pPr>
            <a:r>
              <a:rPr lang="en-US" sz="2000" dirty="0"/>
              <a:t>Past episodes of debt relief have not benefited the poor</a:t>
            </a:r>
          </a:p>
          <a:p>
            <a:pPr marL="914400" lvl="1" indent="-457200">
              <a:buFont typeface="+mj-lt"/>
              <a:buAutoNum type="alphaLcParenR"/>
            </a:pPr>
            <a:r>
              <a:rPr lang="en-US" sz="2000" dirty="0"/>
              <a:t>Direct use of resources to benefit the poor is more likely to help them</a:t>
            </a:r>
          </a:p>
          <a:p>
            <a:pPr marL="914400" lvl="1" indent="-457200">
              <a:buFont typeface="+mj-lt"/>
              <a:buAutoNum type="alphaLcParenR"/>
            </a:pPr>
            <a:r>
              <a:rPr lang="en-US" sz="2000" dirty="0"/>
              <a:t>Poor countries must help themselves, not rely on others, in order for their progress to be lasting</a:t>
            </a:r>
          </a:p>
          <a:p>
            <a:pPr marL="914400" lvl="1" indent="-457200">
              <a:buFont typeface="+mj-lt"/>
              <a:buAutoNum type="alphaLcParenR"/>
            </a:pPr>
            <a:r>
              <a:rPr lang="en-US" sz="2000" dirty="0"/>
              <a:t>High debts are often the result of misguided government policies in the past, which are likely to be repeated</a:t>
            </a:r>
          </a:p>
          <a:p>
            <a:pPr marL="914400" lvl="1" indent="-457200">
              <a:buFont typeface="+mj-lt"/>
              <a:buAutoNum type="alphaLcParenR"/>
            </a:pPr>
            <a:endParaRPr lang="en-US" sz="2000" dirty="0"/>
          </a:p>
          <a:p>
            <a:pPr marL="914400" lvl="1" indent="-457200">
              <a:buFont typeface="+mj-lt"/>
              <a:buAutoNum type="alphaLcParenR"/>
            </a:pPr>
            <a:endParaRPr lang="en-US" sz="2000" dirty="0"/>
          </a:p>
          <a:p>
            <a:pPr marL="971550" lvl="1" indent="-514350">
              <a:buFont typeface="+mj-lt"/>
              <a:buAutoNum type="alphaLcParenR"/>
            </a:pPr>
            <a:endParaRPr lang="en-US" sz="2000" dirty="0"/>
          </a:p>
        </p:txBody>
      </p:sp>
      <p:sp>
        <p:nvSpPr>
          <p:cNvPr id="6" name="TextBox 5"/>
          <p:cNvSpPr txBox="1"/>
          <p:nvPr/>
        </p:nvSpPr>
        <p:spPr>
          <a:xfrm>
            <a:off x="609600" y="4419600"/>
            <a:ext cx="609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>
                <a:solidFill>
                  <a:srgbClr val="00B050"/>
                </a:solidFill>
              </a:rPr>
              <a:t>✓</a:t>
            </a:r>
          </a:p>
        </p:txBody>
      </p:sp>
      <p:sp>
        <p:nvSpPr>
          <p:cNvPr id="7" name="Rectangle 6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rgbClr val="00B05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3848584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20: Development Finance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991D9C3-0140-8A42-BF74-A5E9A76C4FB1}" type="slidenum">
              <a:rPr lang="en-US"/>
              <a:pPr/>
              <a:t>46</a:t>
            </a:fld>
            <a:endParaRPr lang="en-US"/>
          </a:p>
        </p:txBody>
      </p:sp>
      <p:sp>
        <p:nvSpPr>
          <p:cNvPr id="64102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Next Time</a:t>
            </a:r>
          </a:p>
        </p:txBody>
      </p:sp>
      <p:sp>
        <p:nvSpPr>
          <p:cNvPr id="64102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International Policies for Economic Development:  Aid</a:t>
            </a:r>
          </a:p>
          <a:p>
            <a:pPr lvl="1"/>
            <a:r>
              <a:rPr lang="en-US" dirty="0"/>
              <a:t>Why Should We Care?</a:t>
            </a:r>
          </a:p>
          <a:p>
            <a:pPr lvl="1"/>
            <a:r>
              <a:rPr lang="en-US" dirty="0"/>
              <a:t>Who Gives Aid?</a:t>
            </a:r>
          </a:p>
          <a:p>
            <a:pPr lvl="1"/>
            <a:r>
              <a:rPr lang="en-US" dirty="0"/>
              <a:t>Does Aid Work?</a:t>
            </a:r>
          </a:p>
          <a:p>
            <a:pPr lvl="1"/>
            <a:r>
              <a:rPr lang="en-US" dirty="0"/>
              <a:t>Pros and Cons of Aid</a:t>
            </a:r>
          </a:p>
          <a:p>
            <a:pPr lvl="1"/>
            <a:r>
              <a:rPr lang="en-US" dirty="0"/>
              <a:t>Policy Recommendations</a:t>
            </a:r>
          </a:p>
          <a:p>
            <a:endParaRPr lang="en-US" dirty="0"/>
          </a:p>
        </p:txBody>
      </p:sp>
    </p:spTree>
  </p:cSld>
  <p:clrMapOvr>
    <a:masterClrMapping/>
  </p:clrMapOvr>
  <p:transition/>
</p:sld>
</file>

<file path=ppt/theme/theme1.xml><?xml version="1.0" encoding="utf-8"?>
<a:theme xmlns:a="http://schemas.openxmlformats.org/drawingml/2006/main" name="Default Design">
  <a:themeElements>
    <a:clrScheme name="Default Design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Default Design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>
    <a:extraClrScheme>
      <a:clrScheme name="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58829</TotalTime>
  <Words>2510</Words>
  <Application>Microsoft Macintosh PowerPoint</Application>
  <PresentationFormat>On-screen Show (4:3)</PresentationFormat>
  <Paragraphs>458</Paragraphs>
  <Slides>46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2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46</vt:i4>
      </vt:variant>
    </vt:vector>
  </HeadingPairs>
  <TitlesOfParts>
    <vt:vector size="49" baseType="lpstr">
      <vt:lpstr>ＭＳ Ｐゴシック</vt:lpstr>
      <vt:lpstr>Arial</vt:lpstr>
      <vt:lpstr>Default Design</vt:lpstr>
      <vt:lpstr>Lecture 20  International Policies for Economic Development:  Financial</vt:lpstr>
      <vt:lpstr>Announcement</vt:lpstr>
      <vt:lpstr>Lecture 20 Outline: International Policies for Economic Development:  Financial</vt:lpstr>
      <vt:lpstr>The Issues</vt:lpstr>
      <vt:lpstr>Lecture 20 Outline: International Policies for Economic Development:  Financial</vt:lpstr>
      <vt:lpstr>Choice of Exchange Rate Regime</vt:lpstr>
      <vt:lpstr>Choice of Exchange Rate Regime</vt:lpstr>
      <vt:lpstr>Lecture 20 Outline: International Policies for Economic Development:  Financial</vt:lpstr>
      <vt:lpstr>Pros and Cons of Free Capital Movements</vt:lpstr>
      <vt:lpstr>Pros and Cons of Free Capital Movements</vt:lpstr>
      <vt:lpstr>Pros and Cons of Free Capital Movements</vt:lpstr>
      <vt:lpstr>Clicker Question</vt:lpstr>
      <vt:lpstr>Clicker Question</vt:lpstr>
      <vt:lpstr>Lecture 20 Outline: International Policies for Economic Development:  Financial</vt:lpstr>
      <vt:lpstr>Debt Problem of the 1980s</vt:lpstr>
      <vt:lpstr>Debt Problem of the 1980s</vt:lpstr>
      <vt:lpstr>Debt Problem of the 1980s</vt:lpstr>
      <vt:lpstr>Debt Problem of the 1980s</vt:lpstr>
      <vt:lpstr>Lecture 20 Outline: International Policies for Economic Development:  Financial</vt:lpstr>
      <vt:lpstr>The Asian Crisis of 1997</vt:lpstr>
      <vt:lpstr>The Asian Crisis of 1997</vt:lpstr>
      <vt:lpstr>The Asian Crisis of 1997</vt:lpstr>
      <vt:lpstr>The Asian Crisis of 1997</vt:lpstr>
      <vt:lpstr>The Asian Crisis of 1997</vt:lpstr>
      <vt:lpstr>The Asian Crisis of 1997</vt:lpstr>
      <vt:lpstr>The Asian Crisis of 1997</vt:lpstr>
      <vt:lpstr>Clicker Question</vt:lpstr>
      <vt:lpstr>Clicker Question</vt:lpstr>
      <vt:lpstr>Lecture 20 Outline: International Policies for Economic Development:  Financial</vt:lpstr>
      <vt:lpstr>Capital Controls</vt:lpstr>
      <vt:lpstr>Capital Controls</vt:lpstr>
      <vt:lpstr>Capital Controls</vt:lpstr>
      <vt:lpstr>Capital Controls</vt:lpstr>
      <vt:lpstr>Clicker Question</vt:lpstr>
      <vt:lpstr>Lecture 20 Outline: International Policies for Economic Development:  Financial</vt:lpstr>
      <vt:lpstr>(How) Should Others Help? </vt:lpstr>
      <vt:lpstr>(How) Should Others Help?</vt:lpstr>
      <vt:lpstr>(How) Should Others Help?</vt:lpstr>
      <vt:lpstr>(How) Should Others Help?</vt:lpstr>
      <vt:lpstr>(How) Should Others Help?</vt:lpstr>
      <vt:lpstr>Clicker Question</vt:lpstr>
      <vt:lpstr>Lecture 20 Outline: International Policies for Economic Development:  Financial</vt:lpstr>
      <vt:lpstr>The World Financial Crisis and Developing Countries</vt:lpstr>
      <vt:lpstr>The World Financial Crisis and Developing Countries</vt:lpstr>
      <vt:lpstr>Clicker Question</vt:lpstr>
      <vt:lpstr>Next Time</vt:lpstr>
    </vt:vector>
  </TitlesOfParts>
  <Company>University of Michigan</Company>
  <LinksUpToDate>false</LinksUpToDate>
  <SharedDoc>false</SharedDoc>
  <HyperlinksChanged>false</HyperlinksChanged>
  <AppVersion>16.0016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Lecture 1 International Economics Introduction and Overview</dc:title>
  <dc:creator>Ford School</dc:creator>
  <cp:lastModifiedBy>Microsoft Office User</cp:lastModifiedBy>
  <cp:revision>141</cp:revision>
  <cp:lastPrinted>2018-03-26T21:04:22Z</cp:lastPrinted>
  <dcterms:created xsi:type="dcterms:W3CDTF">2011-03-29T22:53:11Z</dcterms:created>
  <dcterms:modified xsi:type="dcterms:W3CDTF">2019-11-27T13:08:10Z</dcterms:modified>
</cp:coreProperties>
</file>