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3"/>
  </p:notesMasterIdLst>
  <p:handoutMasterIdLst>
    <p:handoutMasterId r:id="rId94"/>
  </p:handoutMasterIdLst>
  <p:sldIdLst>
    <p:sldId id="286" r:id="rId2"/>
    <p:sldId id="290" r:id="rId3"/>
    <p:sldId id="504" r:id="rId4"/>
    <p:sldId id="350" r:id="rId5"/>
    <p:sldId id="363" r:id="rId6"/>
    <p:sldId id="388" r:id="rId7"/>
    <p:sldId id="438" r:id="rId8"/>
    <p:sldId id="439" r:id="rId9"/>
    <p:sldId id="514" r:id="rId10"/>
    <p:sldId id="509" r:id="rId11"/>
    <p:sldId id="510" r:id="rId12"/>
    <p:sldId id="282" r:id="rId13"/>
    <p:sldId id="440" r:id="rId14"/>
    <p:sldId id="366" r:id="rId15"/>
    <p:sldId id="367" r:id="rId16"/>
    <p:sldId id="441" r:id="rId17"/>
    <p:sldId id="442" r:id="rId18"/>
    <p:sldId id="443" r:id="rId19"/>
    <p:sldId id="379" r:id="rId20"/>
    <p:sldId id="380" r:id="rId21"/>
    <p:sldId id="444" r:id="rId22"/>
    <p:sldId id="445" r:id="rId23"/>
    <p:sldId id="446" r:id="rId24"/>
    <p:sldId id="448" r:id="rId25"/>
    <p:sldId id="487" r:id="rId26"/>
    <p:sldId id="449" r:id="rId27"/>
    <p:sldId id="450" r:id="rId28"/>
    <p:sldId id="356" r:id="rId29"/>
    <p:sldId id="357" r:id="rId30"/>
    <p:sldId id="451" r:id="rId31"/>
    <p:sldId id="452" r:id="rId32"/>
    <p:sldId id="355" r:id="rId33"/>
    <p:sldId id="515" r:id="rId34"/>
    <p:sldId id="453" r:id="rId35"/>
    <p:sldId id="454" r:id="rId36"/>
    <p:sldId id="516" r:id="rId37"/>
    <p:sldId id="383" r:id="rId38"/>
    <p:sldId id="455" r:id="rId39"/>
    <p:sldId id="456" r:id="rId40"/>
    <p:sldId id="517" r:id="rId41"/>
    <p:sldId id="386" r:id="rId42"/>
    <p:sldId id="457" r:id="rId43"/>
    <p:sldId id="458" r:id="rId44"/>
    <p:sldId id="459" r:id="rId45"/>
    <p:sldId id="460" r:id="rId46"/>
    <p:sldId id="461" r:id="rId47"/>
    <p:sldId id="462" r:id="rId48"/>
    <p:sldId id="396" r:id="rId49"/>
    <p:sldId id="426" r:id="rId50"/>
    <p:sldId id="463" r:id="rId51"/>
    <p:sldId id="422" r:id="rId52"/>
    <p:sldId id="424" r:id="rId53"/>
    <p:sldId id="464" r:id="rId54"/>
    <p:sldId id="465" r:id="rId55"/>
    <p:sldId id="364" r:id="rId56"/>
    <p:sldId id="466" r:id="rId57"/>
    <p:sldId id="467" r:id="rId58"/>
    <p:sldId id="384" r:id="rId59"/>
    <p:sldId id="468" r:id="rId60"/>
    <p:sldId id="469" r:id="rId61"/>
    <p:sldId id="470" r:id="rId62"/>
    <p:sldId id="471" r:id="rId63"/>
    <p:sldId id="518" r:id="rId64"/>
    <p:sldId id="519" r:id="rId65"/>
    <p:sldId id="520" r:id="rId66"/>
    <p:sldId id="503" r:id="rId67"/>
    <p:sldId id="511" r:id="rId68"/>
    <p:sldId id="472" r:id="rId69"/>
    <p:sldId id="473" r:id="rId70"/>
    <p:sldId id="405" r:id="rId71"/>
    <p:sldId id="408" r:id="rId72"/>
    <p:sldId id="474" r:id="rId73"/>
    <p:sldId id="475" r:id="rId74"/>
    <p:sldId id="476" r:id="rId75"/>
    <p:sldId id="477" r:id="rId76"/>
    <p:sldId id="478" r:id="rId77"/>
    <p:sldId id="479" r:id="rId78"/>
    <p:sldId id="480" r:id="rId79"/>
    <p:sldId id="481" r:id="rId80"/>
    <p:sldId id="482" r:id="rId81"/>
    <p:sldId id="521" r:id="rId82"/>
    <p:sldId id="314" r:id="rId83"/>
    <p:sldId id="483" r:id="rId84"/>
    <p:sldId id="522" r:id="rId85"/>
    <p:sldId id="293" r:id="rId86"/>
    <p:sldId id="484" r:id="rId87"/>
    <p:sldId id="523" r:id="rId88"/>
    <p:sldId id="287" r:id="rId89"/>
    <p:sldId id="485" r:id="rId90"/>
    <p:sldId id="486" r:id="rId91"/>
    <p:sldId id="488" r:id="rId9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1"/>
    <p:restoredTop sz="90394" autoAdjust="0"/>
  </p:normalViewPr>
  <p:slideViewPr>
    <p:cSldViewPr>
      <p:cViewPr varScale="1">
        <p:scale>
          <a:sx n="98" d="100"/>
          <a:sy n="98" d="100"/>
        </p:scale>
        <p:origin x="49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A51474-DB48-FD4C-B441-984AD5A78C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51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60A8C9-7C11-CF46-9F5D-1EBC31E7BF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04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Add Porter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0A8C9-7C11-CF46-9F5D-1EBC31E7BF5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7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add </a:t>
            </a:r>
            <a:r>
              <a:rPr lang="en-US" dirty="0"/>
              <a:t>graphic</a:t>
            </a:r>
            <a:r>
              <a:rPr lang="en-US" baseline="0" dirty="0"/>
              <a:t> of world map with average tariffs.  See http://www-</a:t>
            </a:r>
            <a:r>
              <a:rPr lang="en-US" baseline="0" dirty="0" err="1"/>
              <a:t>personal.umich.edu</a:t>
            </a:r>
            <a:r>
              <a:rPr lang="en-US" baseline="0" dirty="0"/>
              <a:t>/~</a:t>
            </a:r>
            <a:r>
              <a:rPr lang="en-US" baseline="0" dirty="0" err="1"/>
              <a:t>alandear</a:t>
            </a:r>
            <a:r>
              <a:rPr lang="en-US" baseline="0" dirty="0"/>
              <a:t>/news/Graphics/Average%20tariff%20in%20each%20country.jpg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368E3-6574-4F4E-8FCC-7EF07171B4C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8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MOFA =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Majority-owned foreign affiliate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0A8C9-7C11-CF46-9F5D-1EBC31E7BF53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52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66590-8B4C-FD40-86DA-8EDAC0D31395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8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BE66B30-F9CA-9540-B0FF-676035157B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9DCF01-6086-BA47-9B89-08CDC1427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98992D4-5B96-1047-9F9A-F83A9C22B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8110CFB-C5D0-7E4C-8ABB-3B94C0A65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5D083B7-3782-2841-A9DE-D7F5A1106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D76EDD-8826-F949-8190-AF1A5DFED3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8A55BBA-D404-604B-B153-B52A473035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E5D3ACB-686C-0A49-853A-91D61D2BE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E00560D-B028-9C40-95F2-AF2BF7E3FC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6EBFF7-D5B4-F543-BA9A-7D7DC88E0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B74D215-EBE8-A94E-B207-DD51F0F33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FEBE4F-487A-B44D-92C1-CC004395FB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bkSRLYSojo&amp;feature=share&amp;fbclid=IwAR3QAgbDQZy_KITnnoxRnhZ-cUVDyivfiLiO2zuvHkUuu1iS6Va8TTnZIJ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dirty="0"/>
              <a:t>Lecture 24</a:t>
            </a:r>
            <a:br>
              <a:rPr lang="en-US" dirty="0"/>
            </a:br>
            <a:r>
              <a:rPr lang="en-US" dirty="0"/>
              <a:t> </a:t>
            </a:r>
            <a:r>
              <a:rPr lang="en-US" sz="4000" dirty="0"/>
              <a:t>Review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reason is given for Trump’s tariffs on China?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That imports are hurting US producers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National security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Unfair acquisition of intellectual property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Dumping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China’s trade surplus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657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F613D-6E88-694B-B1AC-BC81C999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Tensions</a:t>
            </a:r>
          </a:p>
        </p:txBody>
      </p:sp>
    </p:spTree>
    <p:extLst>
      <p:ext uri="{BB962C8B-B14F-4D97-AF65-F5344CB8AC3E}">
        <p14:creationId xmlns:p14="http://schemas.microsoft.com/office/powerpoint/2010/main" val="245606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reason is given for Trump’s threatened tariffs on cars?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That imports are hurting US producers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National security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Unfair acquisition of intellectual property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Dumping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China’s trade surplus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124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5DA2C-55FF-424C-B458-C9AAC667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Tensions</a:t>
            </a:r>
          </a:p>
        </p:txBody>
      </p:sp>
    </p:spTree>
    <p:extLst>
      <p:ext uri="{BB962C8B-B14F-4D97-AF65-F5344CB8AC3E}">
        <p14:creationId xmlns:p14="http://schemas.microsoft.com/office/powerpoint/2010/main" val="298707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150F-E9FF-D14B-A1CB-66EFD4194600}" type="slidenum">
              <a:rPr lang="en-US"/>
              <a:pPr/>
              <a:t>12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3: Comparative Advantage and the Gains from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102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Why Countries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Price Differences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Supply and Demand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Determinants of Prices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Ricardian Model of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Wages and Prices in the Ricardian Model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Lessons from the Ricardian Model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Generality of the Gains from Trade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Identifying Comparative Advantage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Critiques of Comparative Advantage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4A27829-1F7F-3A41-9F6C-619347F6FC28}"/>
              </a:ext>
            </a:extLst>
          </p:cNvPr>
          <p:cNvSpPr/>
          <p:nvPr/>
        </p:nvSpPr>
        <p:spPr>
          <a:xfrm>
            <a:off x="5562600" y="1600200"/>
            <a:ext cx="609600" cy="4114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F8109-3CA0-664A-B161-798E0595816A}"/>
              </a:ext>
            </a:extLst>
          </p:cNvPr>
          <p:cNvSpPr txBox="1"/>
          <p:nvPr/>
        </p:nvSpPr>
        <p:spPr>
          <a:xfrm>
            <a:off x="6172200" y="2362200"/>
            <a:ext cx="25908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you define comparative advantage?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Ricardian theory reassure a low-productivity country?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Ricardian theory reassure a high-wage country?</a:t>
            </a:r>
          </a:p>
        </p:txBody>
      </p:sp>
    </p:spTree>
    <p:extLst>
      <p:ext uri="{BB962C8B-B14F-4D97-AF65-F5344CB8AC3E}">
        <p14:creationId xmlns:p14="http://schemas.microsoft.com/office/powerpoint/2010/main" val="3605718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3: Comparative Advantage and the Gains from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Absolute advantage</a:t>
            </a:r>
          </a:p>
          <a:p>
            <a:pPr lvl="1"/>
            <a:r>
              <a:rPr lang="en-US" sz="2000" dirty="0"/>
              <a:t>Comparative advantage</a:t>
            </a:r>
          </a:p>
          <a:p>
            <a:pPr lvl="1"/>
            <a:r>
              <a:rPr lang="en-US" sz="2000" dirty="0"/>
              <a:t>Opportunity cost</a:t>
            </a:r>
          </a:p>
          <a:p>
            <a:pPr lvl="1"/>
            <a:r>
              <a:rPr lang="en-US" sz="2000" dirty="0"/>
              <a:t>Consumer surplus</a:t>
            </a:r>
          </a:p>
          <a:p>
            <a:pPr lvl="1"/>
            <a:r>
              <a:rPr lang="en-US" sz="2000" dirty="0"/>
              <a:t>Producer surplus</a:t>
            </a:r>
          </a:p>
          <a:p>
            <a:pPr lvl="1"/>
            <a:r>
              <a:rPr lang="en-US" sz="2000" dirty="0"/>
              <a:t>Productivity</a:t>
            </a:r>
          </a:p>
          <a:p>
            <a:pPr lvl="1"/>
            <a:r>
              <a:rPr lang="en-US" sz="2000" dirty="0"/>
              <a:t>Trade adjustment assistance</a:t>
            </a:r>
          </a:p>
          <a:p>
            <a:pPr lvl="1"/>
            <a:r>
              <a:rPr lang="en-US" sz="2000" dirty="0"/>
              <a:t>Autarky</a:t>
            </a:r>
          </a:p>
          <a:p>
            <a:pPr lvl="1"/>
            <a:r>
              <a:rPr lang="en-US" sz="2000" dirty="0"/>
              <a:t>Ricardian model</a:t>
            </a:r>
          </a:p>
          <a:p>
            <a:pPr lvl="1"/>
            <a:r>
              <a:rPr lang="en-US" sz="2000" dirty="0"/>
              <a:t>Protection</a:t>
            </a:r>
          </a:p>
          <a:p>
            <a:pPr lvl="1"/>
            <a:r>
              <a:rPr lang="en-US" sz="2000" dirty="0"/>
              <a:t>Mercantilism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27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the countries and technologies in the table below, which country has a comparative advantage in good X?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Both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Neither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581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7993470"/>
              </p:ext>
            </p:extLst>
          </p:nvPr>
        </p:nvGraphicFramePr>
        <p:xfrm>
          <a:off x="3973871" y="3457780"/>
          <a:ext cx="4202113" cy="2185988"/>
        </p:xfrm>
        <a:graphic>
          <a:graphicData uri="http://schemas.openxmlformats.org/drawingml/2006/table">
            <a:tbl>
              <a:tblPr/>
              <a:tblGrid>
                <a:gridCol w="117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10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Labor per unit output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Country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Good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3000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8600" y="5486400"/>
                <a:ext cx="388620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200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10</m:t>
                          </m:r>
                        </m:den>
                      </m:f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charset="0"/>
                        </a:rPr>
                        <m:t>=20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0&gt;150</m:t>
                      </m:r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300</m:t>
                          </m:r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486400"/>
                <a:ext cx="3886200" cy="786177"/>
              </a:xfrm>
              <a:prstGeom prst="rect">
                <a:avLst/>
              </a:prstGeom>
              <a:blipFill>
                <a:blip r:embed="rId2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DBDDF-2DE6-654D-9CFF-D4A6E45F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A0E2B0-404E-6146-AB4B-8A842A9C4E7E}"/>
                  </a:ext>
                </a:extLst>
              </p:cNvPr>
              <p:cNvSpPr txBox="1"/>
              <p:nvPr/>
            </p:nvSpPr>
            <p:spPr>
              <a:xfrm>
                <a:off x="4495800" y="5638800"/>
                <a:ext cx="3886200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2400" dirty="0">
                    <a:solidFill>
                      <a:srgbClr val="00B050"/>
                    </a:solidFill>
                  </a:rPr>
                  <a:t>Or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  <m:t>200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  <m:t>0</m:t>
                        </m:r>
                      </m:den>
                    </m:f>
                    <m:r>
                      <a:rPr lang="en-US" sz="2400" i="1">
                        <a:solidFill>
                          <a:srgbClr val="00B050"/>
                        </a:solidFill>
                        <a:latin typeface="Cambria Math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/3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&gt;1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/2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  <m:t>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A0E2B0-404E-6146-AB4B-8A842A9C4E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638800"/>
                <a:ext cx="3886200" cy="616964"/>
              </a:xfrm>
              <a:prstGeom prst="rect">
                <a:avLst/>
              </a:prstGeom>
              <a:blipFill>
                <a:blip r:embed="rId3"/>
                <a:stretch>
                  <a:fillRect l="-2280" b="-6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50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the countries and technologies in the table below, which country has a comparative advantage in good X?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Both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Neither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3008" y="353357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031010"/>
              </p:ext>
            </p:extLst>
          </p:nvPr>
        </p:nvGraphicFramePr>
        <p:xfrm>
          <a:off x="3973871" y="3457780"/>
          <a:ext cx="4202113" cy="2185988"/>
        </p:xfrm>
        <a:graphic>
          <a:graphicData uri="http://schemas.openxmlformats.org/drawingml/2006/table">
            <a:tbl>
              <a:tblPr/>
              <a:tblGrid>
                <a:gridCol w="117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10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Output per unit labor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Country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Good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0" y="5486400"/>
                <a:ext cx="393895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𝑛𝑒𝑒𝑑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𝑟𝑎𝑡𝑖𝑜𝑠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h𝑒𝑟𝑒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  </m:t>
                      </m:r>
                    </m:oMath>
                  </m:oMathPara>
                </a14:m>
                <a:endParaRPr lang="en-US" sz="2400" b="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𝐸𝑎𝑐h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h𝑎𝑠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𝑎𝑛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𝑎𝑏𝑠𝑜𝑙𝑢𝑡𝑒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𝑎𝑑𝑣𝑛𝑎𝑡𝑎𝑔𝑒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486400"/>
                <a:ext cx="3938954" cy="830997"/>
              </a:xfrm>
              <a:prstGeom prst="rect">
                <a:avLst/>
              </a:prstGeom>
              <a:blipFill>
                <a:blip r:embed="rId2"/>
                <a:stretch>
                  <a:fillRect l="-645" r="-18710" b="-1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15EF4-5CDD-CF49-9398-AB3D6E96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E7B14B-41F4-F745-9760-46AB83221DE4}"/>
                  </a:ext>
                </a:extLst>
              </p:cNvPr>
              <p:cNvSpPr txBox="1"/>
              <p:nvPr/>
            </p:nvSpPr>
            <p:spPr>
              <a:xfrm>
                <a:off x="6858000" y="4495800"/>
                <a:ext cx="609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US" sz="3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E7B14B-41F4-F745-9760-46AB83221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495800"/>
                <a:ext cx="609600" cy="646331"/>
              </a:xfrm>
              <a:prstGeom prst="rect">
                <a:avLst/>
              </a:prstGeom>
              <a:blipFill>
                <a:blip r:embed="rId3"/>
                <a:stretch>
                  <a:fillRect l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D65944-2732-CC49-B46A-455FD550264B}"/>
                  </a:ext>
                </a:extLst>
              </p:cNvPr>
              <p:cNvSpPr txBox="1"/>
              <p:nvPr/>
            </p:nvSpPr>
            <p:spPr>
              <a:xfrm>
                <a:off x="6881782" y="5011242"/>
                <a:ext cx="609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US" sz="3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D65944-2732-CC49-B46A-455FD55026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782" y="5011242"/>
                <a:ext cx="609600" cy="646331"/>
              </a:xfrm>
              <a:prstGeom prst="rect">
                <a:avLst/>
              </a:prstGeom>
              <a:blipFill>
                <a:blip r:embed="rId4"/>
                <a:stretch>
                  <a:fillRect l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794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the countries and technologies in the table below, which country has a comparative advantage in good X?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Both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Neither</a:t>
            </a:r>
            <a:endParaRPr lang="en-US" baseline="-250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3008" y="353357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585489"/>
              </p:ext>
            </p:extLst>
          </p:nvPr>
        </p:nvGraphicFramePr>
        <p:xfrm>
          <a:off x="3973871" y="3457780"/>
          <a:ext cx="4202113" cy="2185988"/>
        </p:xfrm>
        <a:graphic>
          <a:graphicData uri="http://schemas.openxmlformats.org/drawingml/2006/table">
            <a:tbl>
              <a:tblPr/>
              <a:tblGrid>
                <a:gridCol w="117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10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Output per unit labor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Country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Good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228600" y="5486400"/>
                <a:ext cx="46458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1.5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2.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charset="0"/>
                        </a:rPr>
                        <m:t>0.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charset="0"/>
                        </a:rPr>
                        <m:t>&gt;0.5</m:t>
                      </m:r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1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000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2000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8600" y="5486400"/>
                <a:ext cx="4645856" cy="793679"/>
              </a:xfrm>
              <a:prstGeom prst="rect">
                <a:avLst/>
              </a:prstGeom>
              <a:blipFill>
                <a:blip r:embed="rId2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08FBA8-963C-874A-8B64-AE9949B51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</p:spTree>
    <p:extLst>
      <p:ext uri="{BB962C8B-B14F-4D97-AF65-F5344CB8AC3E}">
        <p14:creationId xmlns:p14="http://schemas.microsoft.com/office/powerpoint/2010/main" val="297027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17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4:  Modern Theories and Additional Effects of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8674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Implications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u="sng" dirty="0"/>
              <a:t>New</a:t>
            </a:r>
            <a:r>
              <a:rPr lang="en-US" sz="2400" dirty="0"/>
              <a:t> New Trade Theory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BD5FF9A-AD09-AD40-85E6-2400EF287AFD}"/>
              </a:ext>
            </a:extLst>
          </p:cNvPr>
          <p:cNvSpPr/>
          <p:nvPr/>
        </p:nvSpPr>
        <p:spPr>
          <a:xfrm>
            <a:off x="5638800" y="1600200"/>
            <a:ext cx="609600" cy="3886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FACEC0-5969-C748-B515-EE44CEC6B79E}"/>
              </a:ext>
            </a:extLst>
          </p:cNvPr>
          <p:cNvSpPr txBox="1"/>
          <p:nvPr/>
        </p:nvSpPr>
        <p:spPr>
          <a:xfrm>
            <a:off x="6248400" y="2286000"/>
            <a:ext cx="25146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is comparative advantage a </a:t>
            </a:r>
            <a:r>
              <a:rPr lang="en-US" u="sng" dirty="0"/>
              <a:t>double</a:t>
            </a:r>
            <a:r>
              <a:rPr lang="en-US" dirty="0"/>
              <a:t> comparison?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these theories differ in their assumptions?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they differ in their implications?</a:t>
            </a:r>
          </a:p>
        </p:txBody>
      </p:sp>
    </p:spTree>
    <p:extLst>
      <p:ext uri="{BB962C8B-B14F-4D97-AF65-F5344CB8AC3E}">
        <p14:creationId xmlns:p14="http://schemas.microsoft.com/office/powerpoint/2010/main" val="1373778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4:  Modern Theories and Additional Effects of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Scale economies</a:t>
            </a:r>
          </a:p>
          <a:p>
            <a:pPr lvl="1"/>
            <a:r>
              <a:rPr lang="en-US" sz="2000" dirty="0"/>
              <a:t>Factor of production</a:t>
            </a:r>
          </a:p>
          <a:p>
            <a:pPr lvl="1"/>
            <a:r>
              <a:rPr lang="en-US" sz="2000" dirty="0"/>
              <a:t>Factor intensity</a:t>
            </a:r>
          </a:p>
          <a:p>
            <a:pPr lvl="1"/>
            <a:r>
              <a:rPr lang="en-US" sz="2000" dirty="0"/>
              <a:t>Scarce factor</a:t>
            </a:r>
          </a:p>
          <a:p>
            <a:pPr lvl="1"/>
            <a:r>
              <a:rPr lang="en-US" sz="2000" dirty="0"/>
              <a:t>Heckscher-Ohlin Theorem</a:t>
            </a:r>
          </a:p>
          <a:p>
            <a:pPr lvl="1"/>
            <a:r>
              <a:rPr lang="en-US" sz="2000" dirty="0"/>
              <a:t>Stolper-Samuelson Theorem</a:t>
            </a:r>
          </a:p>
          <a:p>
            <a:pPr lvl="1"/>
            <a:r>
              <a:rPr lang="en-US" sz="2000" dirty="0"/>
              <a:t>Leontief Paradox</a:t>
            </a:r>
          </a:p>
          <a:p>
            <a:pPr lvl="1"/>
            <a:r>
              <a:rPr lang="en-US" sz="2000" dirty="0"/>
              <a:t>Imperfect competition</a:t>
            </a:r>
          </a:p>
          <a:p>
            <a:pPr lvl="1"/>
            <a:r>
              <a:rPr lang="en-US" sz="2000" dirty="0"/>
              <a:t>Product differentiation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4648200"/>
            <a:ext cx="396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IIT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DEE344-7F7C-F745-99BF-D23E4376B8E9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1"/>
            <a:ext cx="396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Intra-industry trade</a:t>
            </a:r>
          </a:p>
          <a:p>
            <a:pPr lvl="1"/>
            <a:r>
              <a:rPr lang="en-US" sz="2000" kern="0" dirty="0"/>
              <a:t>Strategic trade policy</a:t>
            </a:r>
          </a:p>
          <a:p>
            <a:pPr lvl="1"/>
            <a:r>
              <a:rPr lang="en-US" sz="2000" kern="0" dirty="0"/>
              <a:t>Heterogeneous firms</a:t>
            </a:r>
          </a:p>
          <a:p>
            <a:pPr lvl="1"/>
            <a:r>
              <a:rPr lang="en-US" sz="2000" kern="0" dirty="0"/>
              <a:t>Increasing returns to scale</a:t>
            </a:r>
          </a:p>
          <a:p>
            <a:pPr lvl="1"/>
            <a:r>
              <a:rPr lang="en-US" sz="2000" kern="0" dirty="0"/>
              <a:t>Intra-firm trade</a:t>
            </a:r>
          </a:p>
          <a:p>
            <a:pPr lvl="1"/>
            <a:r>
              <a:rPr lang="en-US" sz="2000" kern="0" dirty="0"/>
              <a:t>Capital-intensive industry</a:t>
            </a:r>
          </a:p>
        </p:txBody>
      </p:sp>
    </p:spTree>
    <p:extLst>
      <p:ext uri="{BB962C8B-B14F-4D97-AF65-F5344CB8AC3E}">
        <p14:creationId xmlns:p14="http://schemas.microsoft.com/office/powerpoint/2010/main" val="1644130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Heckscher-Ohlin Model, what would cause a country to export the capital-intensive good?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is small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is large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has relatively little capital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has relatively a lot of capital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648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085469-3D01-E442-A854-BC016A4EA18B}"/>
                  </a:ext>
                </a:extLst>
              </p:cNvPr>
              <p:cNvSpPr txBox="1"/>
              <p:nvPr/>
            </p:nvSpPr>
            <p:spPr>
              <a:xfrm>
                <a:off x="304800" y="5562600"/>
                <a:ext cx="6629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h𝑖𝑠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𝐻𝑒𝑐𝑘𝑠𝑐h𝑒𝑟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𝑂h𝑙𝑖𝑛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𝑇h𝑒𝑜𝑟𝑒𝑚</m:t>
                      </m:r>
                    </m:oMath>
                  </m:oMathPara>
                </a14:m>
                <a:endParaRPr 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085469-3D01-E442-A854-BC016A4EA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562600"/>
                <a:ext cx="6629400" cy="523220"/>
              </a:xfrm>
              <a:prstGeom prst="rect">
                <a:avLst/>
              </a:prstGeom>
              <a:blipFill>
                <a:blip r:embed="rId2"/>
                <a:stretch>
                  <a:fillRect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44EF4B-9E87-CF4D-8069-76AD516F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</p:spTree>
    <p:extLst>
      <p:ext uri="{BB962C8B-B14F-4D97-AF65-F5344CB8AC3E}">
        <p14:creationId xmlns:p14="http://schemas.microsoft.com/office/powerpoint/2010/main" val="177338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24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ln w="38100"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For each lecture: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Outline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Major questions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Lists of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Terms</a:t>
            </a:r>
          </a:p>
          <a:p>
            <a:pPr lvl="1"/>
            <a:r>
              <a:rPr lang="en-US" sz="2400">
                <a:ea typeface="ＭＳ Ｐゴシック" pitchFamily="-109" charset="-128"/>
                <a:cs typeface="ＭＳ Ｐゴシック" pitchFamily="-109" charset="-128"/>
              </a:rPr>
              <a:t>Acronyms (most are really Initialisms)</a:t>
            </a:r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Clicker questions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Especially on graphs</a:t>
            </a:r>
          </a:p>
          <a:p>
            <a:endParaRPr lang="en-US" sz="28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716B9-FC4B-7A4E-86AB-C0AC7345503D}"/>
              </a:ext>
            </a:extLst>
          </p:cNvPr>
          <p:cNvSpPr txBox="1"/>
          <p:nvPr/>
        </p:nvSpPr>
        <p:spPr>
          <a:xfrm>
            <a:off x="685800" y="2590800"/>
            <a:ext cx="2895600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73207-F70E-4747-A295-BF22BCB29FA0}"/>
              </a:ext>
            </a:extLst>
          </p:cNvPr>
          <p:cNvSpPr txBox="1"/>
          <p:nvPr/>
        </p:nvSpPr>
        <p:spPr>
          <a:xfrm>
            <a:off x="685800" y="4495800"/>
            <a:ext cx="3124200" cy="52322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6470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a country has relative little labor compared to other factors and it opens to trade, what will happen to the real wage in the Heckscher-Ohlin Model?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Rise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Fall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Remain unchanged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It’s not possible to tell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4038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4E7BD7B-12BF-B445-8237-05EB61BBE631}"/>
                  </a:ext>
                </a:extLst>
              </p:cNvPr>
              <p:cNvSpPr txBox="1"/>
              <p:nvPr/>
            </p:nvSpPr>
            <p:spPr>
              <a:xfrm>
                <a:off x="228600" y="5715000"/>
                <a:ext cx="7162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h𝑖𝑠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𝑆𝑡𝑜𝑙𝑝𝑒𝑟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𝑆𝑎𝑚𝑢𝑒𝑙𝑠𝑜𝑛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𝑇h𝑒𝑜𝑟𝑒𝑚</m:t>
                      </m:r>
                    </m:oMath>
                  </m:oMathPara>
                </a14:m>
                <a:endParaRPr lang="en-US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4E7BD7B-12BF-B445-8237-05EB61BBE6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715000"/>
                <a:ext cx="7162800" cy="523220"/>
              </a:xfrm>
              <a:prstGeom prst="rect">
                <a:avLst/>
              </a:prstGeom>
              <a:blipFill>
                <a:blip r:embed="rId2"/>
                <a:stretch>
                  <a:fillRect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233EC-2F06-2841-B089-E5764239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</p:spTree>
    <p:extLst>
      <p:ext uri="{BB962C8B-B14F-4D97-AF65-F5344CB8AC3E}">
        <p14:creationId xmlns:p14="http://schemas.microsoft.com/office/powerpoint/2010/main" val="310234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21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5: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What Are They?</a:t>
            </a:r>
          </a:p>
          <a:p>
            <a:r>
              <a:rPr lang="en-US" sz="2400" dirty="0"/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/>
              <a:t>Small Country Case</a:t>
            </a:r>
          </a:p>
          <a:p>
            <a:pPr lvl="2"/>
            <a:r>
              <a:rPr lang="en-US" sz="1800" dirty="0"/>
              <a:t>Effects on quantities and prices</a:t>
            </a:r>
          </a:p>
          <a:p>
            <a:pPr lvl="2"/>
            <a:r>
              <a:rPr lang="en-US" sz="1800" dirty="0"/>
              <a:t>Effects on economic welfare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2"/>
            <a:r>
              <a:rPr lang="en-US" sz="1800" dirty="0"/>
              <a:t>Effect on world price</a:t>
            </a:r>
          </a:p>
          <a:p>
            <a:pPr lvl="2"/>
            <a:r>
              <a:rPr lang="en-US" sz="1800" dirty="0"/>
              <a:t>Effect on welfare</a:t>
            </a:r>
          </a:p>
          <a:p>
            <a:pPr lvl="1"/>
            <a:r>
              <a:rPr lang="en-US" sz="2000" dirty="0"/>
              <a:t>Size of These Effects</a:t>
            </a:r>
          </a:p>
          <a:p>
            <a:r>
              <a:rPr lang="en-US" sz="2400" dirty="0"/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B1B4D4B-F616-D546-9C8B-85B799408F68}"/>
              </a:ext>
            </a:extLst>
          </p:cNvPr>
          <p:cNvSpPr/>
          <p:nvPr/>
        </p:nvSpPr>
        <p:spPr>
          <a:xfrm>
            <a:off x="4800600" y="2590800"/>
            <a:ext cx="609600" cy="2743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5D00D3-FCDD-6241-930B-C30F720BBA1C}"/>
              </a:ext>
            </a:extLst>
          </p:cNvPr>
          <p:cNvSpPr txBox="1"/>
          <p:nvPr/>
        </p:nvSpPr>
        <p:spPr>
          <a:xfrm>
            <a:off x="5410200" y="2971800"/>
            <a:ext cx="19050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gains and who loses from a tariff?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able to analyze all of these cases.</a:t>
            </a:r>
          </a:p>
        </p:txBody>
      </p:sp>
    </p:spTree>
    <p:extLst>
      <p:ext uri="{BB962C8B-B14F-4D97-AF65-F5344CB8AC3E}">
        <p14:creationId xmlns:p14="http://schemas.microsoft.com/office/powerpoint/2010/main" val="1059652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5: 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Ad valorem</a:t>
            </a:r>
          </a:p>
          <a:p>
            <a:pPr lvl="1"/>
            <a:r>
              <a:rPr lang="en-US" sz="2000" dirty="0"/>
              <a:t>Specific tariff</a:t>
            </a:r>
          </a:p>
          <a:p>
            <a:pPr lvl="1"/>
            <a:r>
              <a:rPr lang="en-US" sz="2000" dirty="0"/>
              <a:t>Chicken tax</a:t>
            </a:r>
          </a:p>
          <a:p>
            <a:pPr lvl="1"/>
            <a:r>
              <a:rPr lang="en-US" sz="2000" dirty="0"/>
              <a:t>Dead-weight loss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1"/>
            <a:r>
              <a:rPr lang="en-US" sz="2000" dirty="0"/>
              <a:t>Optimal tariff</a:t>
            </a:r>
          </a:p>
          <a:p>
            <a:pPr lvl="1"/>
            <a:r>
              <a:rPr lang="en-US" sz="2000" dirty="0"/>
              <a:t>Terms of trade</a:t>
            </a:r>
          </a:p>
          <a:p>
            <a:pPr lvl="1"/>
            <a:r>
              <a:rPr lang="en-US" sz="2000" dirty="0"/>
              <a:t>Partial equilibrium</a:t>
            </a:r>
          </a:p>
          <a:p>
            <a:pPr lvl="1"/>
            <a:r>
              <a:rPr lang="en-US" sz="2000" dirty="0"/>
              <a:t>Homogeneous product</a:t>
            </a:r>
          </a:p>
          <a:p>
            <a:pPr lvl="1"/>
            <a:r>
              <a:rPr lang="en-US" sz="2000" dirty="0"/>
              <a:t>Effective protection</a:t>
            </a:r>
          </a:p>
          <a:p>
            <a:pPr lvl="1"/>
            <a:r>
              <a:rPr lang="en-US" sz="2000" dirty="0"/>
              <a:t>Retaliation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DWL</a:t>
            </a:r>
          </a:p>
          <a:p>
            <a:pPr lvl="1"/>
            <a:r>
              <a:rPr lang="en-US" sz="2000" kern="0" dirty="0"/>
              <a:t>ERP</a:t>
            </a:r>
          </a:p>
        </p:txBody>
      </p:sp>
    </p:spTree>
    <p:extLst>
      <p:ext uri="{BB962C8B-B14F-4D97-AF65-F5344CB8AC3E}">
        <p14:creationId xmlns:p14="http://schemas.microsoft.com/office/powerpoint/2010/main" val="1878739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8" descr="Wide downward diagonal"/>
          <p:cNvSpPr>
            <a:spLocks/>
          </p:cNvSpPr>
          <p:nvPr/>
        </p:nvSpPr>
        <p:spPr bwMode="auto">
          <a:xfrm flipH="1">
            <a:off x="7543799" y="4427035"/>
            <a:ext cx="425605" cy="558917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79" y="480"/>
              </a:cxn>
              <a:cxn ang="0">
                <a:pos x="0" y="483"/>
              </a:cxn>
              <a:cxn ang="0">
                <a:pos x="279" y="0"/>
              </a:cxn>
            </a:cxnLst>
            <a:rect l="0" t="0" r="r" b="b"/>
            <a:pathLst>
              <a:path w="279" h="483">
                <a:moveTo>
                  <a:pt x="279" y="0"/>
                </a:moveTo>
                <a:cubicBezTo>
                  <a:pt x="279" y="265"/>
                  <a:pt x="278" y="215"/>
                  <a:pt x="279" y="480"/>
                </a:cubicBezTo>
                <a:cubicBezTo>
                  <a:pt x="162" y="478"/>
                  <a:pt x="96" y="481"/>
                  <a:pt x="0" y="483"/>
                </a:cubicBezTo>
                <a:cubicBezTo>
                  <a:pt x="126" y="252"/>
                  <a:pt x="143" y="222"/>
                  <a:pt x="27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8" descr="Wide downward diagonal"/>
          <p:cNvSpPr>
            <a:spLocks/>
          </p:cNvSpPr>
          <p:nvPr/>
        </p:nvSpPr>
        <p:spPr bwMode="auto">
          <a:xfrm>
            <a:off x="6201976" y="4453054"/>
            <a:ext cx="808424" cy="558917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79" y="480"/>
              </a:cxn>
              <a:cxn ang="0">
                <a:pos x="0" y="483"/>
              </a:cxn>
              <a:cxn ang="0">
                <a:pos x="279" y="0"/>
              </a:cxn>
            </a:cxnLst>
            <a:rect l="0" t="0" r="r" b="b"/>
            <a:pathLst>
              <a:path w="279" h="483">
                <a:moveTo>
                  <a:pt x="279" y="0"/>
                </a:moveTo>
                <a:cubicBezTo>
                  <a:pt x="279" y="265"/>
                  <a:pt x="278" y="215"/>
                  <a:pt x="279" y="480"/>
                </a:cubicBezTo>
                <a:cubicBezTo>
                  <a:pt x="162" y="478"/>
                  <a:pt x="96" y="481"/>
                  <a:pt x="0" y="483"/>
                </a:cubicBezTo>
                <a:cubicBezTo>
                  <a:pt x="126" y="252"/>
                  <a:pt x="143" y="222"/>
                  <a:pt x="279" y="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2286000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/>
              <a:t>For which supply curve is the dead-weight loss the largest?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They are the same</a:t>
            </a:r>
          </a:p>
          <a:p>
            <a:pPr marL="971550" lvl="1" indent="-514350">
              <a:buFont typeface="+mj-lt"/>
              <a:buAutoNum type="alphaLcParenR"/>
            </a:pP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11466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graph, initial price is </a:t>
            </a:r>
            <a:r>
              <a:rPr lang="en-US" sz="2800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W</a:t>
            </a:r>
            <a:r>
              <a:rPr lang="en-US" sz="2800" dirty="0"/>
              <a:t> and quantities are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</a:rPr>
              <a:t>0 </a:t>
            </a:r>
            <a:r>
              <a:rPr lang="en-US" sz="2800" dirty="0"/>
              <a:t>and D</a:t>
            </a:r>
            <a:r>
              <a:rPr lang="en-US" sz="2800" baseline="-25000" dirty="0">
                <a:solidFill>
                  <a:srgbClr val="000000"/>
                </a:solidFill>
              </a:rPr>
              <a:t>0</a:t>
            </a:r>
            <a:r>
              <a:rPr lang="en-US" sz="2800" dirty="0"/>
              <a:t>.  A tariff t is then applied to imports.</a:t>
            </a:r>
            <a:endParaRPr lang="en-US" sz="28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5364" y="46933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35463" cy="3859213"/>
            <a:chOff x="4786992" y="2568615"/>
            <a:chExt cx="4335463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7315200" y="25908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477000" y="2743200"/>
              <a:ext cx="1905000" cy="2895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382000" y="5562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  <p:sp>
        <p:nvSpPr>
          <p:cNvPr id="34" name="Line 13">
            <a:extLst>
              <a:ext uri="{FF2B5EF4-FFF2-40B4-BE49-F238E27FC236}">
                <a16:creationId xmlns:a16="http://schemas.microsoft.com/office/drawing/2014/main" id="{F07ADEBD-02D3-394D-A00D-62C4FB250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3200400"/>
            <a:ext cx="2286000" cy="2438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13">
            <a:extLst>
              <a:ext uri="{FF2B5EF4-FFF2-40B4-BE49-F238E27FC236}">
                <a16:creationId xmlns:a16="http://schemas.microsoft.com/office/drawing/2014/main" id="{C82B8AD1-412F-CE48-B1DB-06D71EFE2B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3657600"/>
            <a:ext cx="2743200" cy="1828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id="{6630B207-A4FF-6A4A-8A00-E9E284D44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8956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</p:txBody>
      </p:sp>
      <p:sp>
        <p:nvSpPr>
          <p:cNvPr id="37" name="Text Box 17">
            <a:extLst>
              <a:ext uri="{FF2B5EF4-FFF2-40B4-BE49-F238E27FC236}">
                <a16:creationId xmlns:a16="http://schemas.microsoft.com/office/drawing/2014/main" id="{848170B8-C37A-DA49-86C9-9486F8A51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3528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  <a:endParaRPr lang="en-US" baseline="30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6A314-F333-1B49-9728-9065FAC9E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974B9-586F-BD4C-B2B6-8E56A380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5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4" descr="Wide downward diagonal">
            <a:extLst>
              <a:ext uri="{FF2B5EF4-FFF2-40B4-BE49-F238E27FC236}">
                <a16:creationId xmlns:a16="http://schemas.microsoft.com/office/drawing/2014/main" id="{E9806852-434C-6045-8423-F114DDE000B7}"/>
              </a:ext>
            </a:extLst>
          </p:cNvPr>
          <p:cNvSpPr>
            <a:spLocks/>
          </p:cNvSpPr>
          <p:nvPr/>
        </p:nvSpPr>
        <p:spPr bwMode="auto">
          <a:xfrm flipV="1">
            <a:off x="5411800" y="4419600"/>
            <a:ext cx="1598600" cy="609600"/>
          </a:xfrm>
          <a:custGeom>
            <a:avLst/>
            <a:gdLst>
              <a:gd name="connsiteX0" fmla="*/ 9 w 9990"/>
              <a:gd name="connsiteY0" fmla="*/ 375 h 10375"/>
              <a:gd name="connsiteX1" fmla="*/ 5275 w 9990"/>
              <a:gd name="connsiteY1" fmla="*/ 2 h 10375"/>
              <a:gd name="connsiteX2" fmla="*/ 9990 w 9990"/>
              <a:gd name="connsiteY2" fmla="*/ 10375 h 10375"/>
              <a:gd name="connsiteX3" fmla="*/ 9 w 9990"/>
              <a:gd name="connsiteY3" fmla="*/ 10375 h 10375"/>
              <a:gd name="connsiteX4" fmla="*/ 9 w 9990"/>
              <a:gd name="connsiteY4" fmla="*/ 375 h 10375"/>
              <a:gd name="connsiteX0" fmla="*/ 9 w 10000"/>
              <a:gd name="connsiteY0" fmla="*/ 361 h 10000"/>
              <a:gd name="connsiteX1" fmla="*/ 5280 w 10000"/>
              <a:gd name="connsiteY1" fmla="*/ 2 h 10000"/>
              <a:gd name="connsiteX2" fmla="*/ 10000 w 10000"/>
              <a:gd name="connsiteY2" fmla="*/ 10000 h 10000"/>
              <a:gd name="connsiteX3" fmla="*/ 9 w 10000"/>
              <a:gd name="connsiteY3" fmla="*/ 10000 h 10000"/>
              <a:gd name="connsiteX4" fmla="*/ 9 w 10000"/>
              <a:gd name="connsiteY4" fmla="*/ 361 h 10000"/>
              <a:gd name="connsiteX0" fmla="*/ 9 w 10000"/>
              <a:gd name="connsiteY0" fmla="*/ 570 h 10209"/>
              <a:gd name="connsiteX1" fmla="*/ 4877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570 h 10209"/>
              <a:gd name="connsiteX1" fmla="*/ 4877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209">
                <a:moveTo>
                  <a:pt x="9" y="570"/>
                </a:moveTo>
                <a:cubicBezTo>
                  <a:pt x="3477" y="611"/>
                  <a:pt x="772" y="-40"/>
                  <a:pt x="4877" y="1"/>
                </a:cubicBezTo>
                <a:cubicBezTo>
                  <a:pt x="6958" y="4139"/>
                  <a:pt x="7501" y="4791"/>
                  <a:pt x="10000" y="10209"/>
                </a:cubicBezTo>
                <a:cubicBezTo>
                  <a:pt x="6685" y="10149"/>
                  <a:pt x="2730" y="10169"/>
                  <a:pt x="9" y="10209"/>
                </a:cubicBezTo>
                <a:cubicBezTo>
                  <a:pt x="9" y="6012"/>
                  <a:pt x="-10" y="5249"/>
                  <a:pt x="9" y="570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2286000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/>
              <a:t>For which supply curve is the gain to suppliers the largest?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They are the same</a:t>
            </a:r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5878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graph.</a:t>
            </a: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5364" y="469333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35463" cy="3859213"/>
            <a:chOff x="4786992" y="2568615"/>
            <a:chExt cx="4335463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7315200" y="25908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477000" y="2743200"/>
              <a:ext cx="1905000" cy="2895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382000" y="5562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  <p:sp>
        <p:nvSpPr>
          <p:cNvPr id="34" name="Line 13">
            <a:extLst>
              <a:ext uri="{FF2B5EF4-FFF2-40B4-BE49-F238E27FC236}">
                <a16:creationId xmlns:a16="http://schemas.microsoft.com/office/drawing/2014/main" id="{F07ADEBD-02D3-394D-A00D-62C4FB250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3200400"/>
            <a:ext cx="2286000" cy="2438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13">
            <a:extLst>
              <a:ext uri="{FF2B5EF4-FFF2-40B4-BE49-F238E27FC236}">
                <a16:creationId xmlns:a16="http://schemas.microsoft.com/office/drawing/2014/main" id="{C82B8AD1-412F-CE48-B1DB-06D71EFE2B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3657600"/>
            <a:ext cx="2743200" cy="1828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id="{6630B207-A4FF-6A4A-8A00-E9E284D44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8956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</p:txBody>
      </p:sp>
      <p:sp>
        <p:nvSpPr>
          <p:cNvPr id="37" name="Text Box 17">
            <a:extLst>
              <a:ext uri="{FF2B5EF4-FFF2-40B4-BE49-F238E27FC236}">
                <a16:creationId xmlns:a16="http://schemas.microsoft.com/office/drawing/2014/main" id="{848170B8-C37A-DA49-86C9-9486F8A51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3528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  <a:endParaRPr lang="en-US" baseline="30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C88D9-ABDC-F944-B88C-FDBD4FC1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70EC4-9065-3B4A-8739-E3E51AC8C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7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4" descr="Wide downward diagonal">
            <a:extLst>
              <a:ext uri="{FF2B5EF4-FFF2-40B4-BE49-F238E27FC236}">
                <a16:creationId xmlns:a16="http://schemas.microsoft.com/office/drawing/2014/main" id="{E9806852-434C-6045-8423-F114DDE000B7}"/>
              </a:ext>
            </a:extLst>
          </p:cNvPr>
          <p:cNvSpPr>
            <a:spLocks/>
          </p:cNvSpPr>
          <p:nvPr/>
        </p:nvSpPr>
        <p:spPr bwMode="auto">
          <a:xfrm>
            <a:off x="5411800" y="4432463"/>
            <a:ext cx="2525970" cy="538929"/>
          </a:xfrm>
          <a:custGeom>
            <a:avLst/>
            <a:gdLst>
              <a:gd name="connsiteX0" fmla="*/ 9 w 9990"/>
              <a:gd name="connsiteY0" fmla="*/ 375 h 10375"/>
              <a:gd name="connsiteX1" fmla="*/ 5275 w 9990"/>
              <a:gd name="connsiteY1" fmla="*/ 2 h 10375"/>
              <a:gd name="connsiteX2" fmla="*/ 9990 w 9990"/>
              <a:gd name="connsiteY2" fmla="*/ 10375 h 10375"/>
              <a:gd name="connsiteX3" fmla="*/ 9 w 9990"/>
              <a:gd name="connsiteY3" fmla="*/ 10375 h 10375"/>
              <a:gd name="connsiteX4" fmla="*/ 9 w 9990"/>
              <a:gd name="connsiteY4" fmla="*/ 375 h 10375"/>
              <a:gd name="connsiteX0" fmla="*/ 9 w 10000"/>
              <a:gd name="connsiteY0" fmla="*/ 361 h 10000"/>
              <a:gd name="connsiteX1" fmla="*/ 5280 w 10000"/>
              <a:gd name="connsiteY1" fmla="*/ 2 h 10000"/>
              <a:gd name="connsiteX2" fmla="*/ 10000 w 10000"/>
              <a:gd name="connsiteY2" fmla="*/ 10000 h 10000"/>
              <a:gd name="connsiteX3" fmla="*/ 9 w 10000"/>
              <a:gd name="connsiteY3" fmla="*/ 10000 h 10000"/>
              <a:gd name="connsiteX4" fmla="*/ 9 w 10000"/>
              <a:gd name="connsiteY4" fmla="*/ 361 h 10000"/>
              <a:gd name="connsiteX0" fmla="*/ 9 w 10000"/>
              <a:gd name="connsiteY0" fmla="*/ 570 h 10209"/>
              <a:gd name="connsiteX1" fmla="*/ 4877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570 h 10209"/>
              <a:gd name="connsiteX1" fmla="*/ 4877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570 h 10209"/>
              <a:gd name="connsiteX1" fmla="*/ 8246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570 h 10209"/>
              <a:gd name="connsiteX1" fmla="*/ 8246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570 h 10209"/>
              <a:gd name="connsiteX1" fmla="*/ 8246 w 10000"/>
              <a:gd name="connsiteY1" fmla="*/ 1 h 10209"/>
              <a:gd name="connsiteX2" fmla="*/ 10000 w 10000"/>
              <a:gd name="connsiteY2" fmla="*/ 10209 h 10209"/>
              <a:gd name="connsiteX3" fmla="*/ 9 w 10000"/>
              <a:gd name="connsiteY3" fmla="*/ 10209 h 10209"/>
              <a:gd name="connsiteX4" fmla="*/ 9 w 10000"/>
              <a:gd name="connsiteY4" fmla="*/ 570 h 10209"/>
              <a:gd name="connsiteX0" fmla="*/ 9 w 10000"/>
              <a:gd name="connsiteY0" fmla="*/ 332 h 9971"/>
              <a:gd name="connsiteX1" fmla="*/ 8605 w 10000"/>
              <a:gd name="connsiteY1" fmla="*/ 3 h 9971"/>
              <a:gd name="connsiteX2" fmla="*/ 10000 w 10000"/>
              <a:gd name="connsiteY2" fmla="*/ 9971 h 9971"/>
              <a:gd name="connsiteX3" fmla="*/ 9 w 10000"/>
              <a:gd name="connsiteY3" fmla="*/ 9971 h 9971"/>
              <a:gd name="connsiteX4" fmla="*/ 9 w 10000"/>
              <a:gd name="connsiteY4" fmla="*/ 332 h 9971"/>
              <a:gd name="connsiteX0" fmla="*/ 9 w 10000"/>
              <a:gd name="connsiteY0" fmla="*/ 333 h 10000"/>
              <a:gd name="connsiteX1" fmla="*/ 8605 w 10000"/>
              <a:gd name="connsiteY1" fmla="*/ 3 h 10000"/>
              <a:gd name="connsiteX2" fmla="*/ 10000 w 10000"/>
              <a:gd name="connsiteY2" fmla="*/ 10000 h 10000"/>
              <a:gd name="connsiteX3" fmla="*/ 9 w 10000"/>
              <a:gd name="connsiteY3" fmla="*/ 10000 h 10000"/>
              <a:gd name="connsiteX4" fmla="*/ 9 w 10000"/>
              <a:gd name="connsiteY4" fmla="*/ 33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" y="333"/>
                </a:moveTo>
                <a:cubicBezTo>
                  <a:pt x="3477" y="374"/>
                  <a:pt x="4500" y="-38"/>
                  <a:pt x="8605" y="3"/>
                </a:cubicBezTo>
                <a:cubicBezTo>
                  <a:pt x="9532" y="6298"/>
                  <a:pt x="8800" y="3154"/>
                  <a:pt x="10000" y="10000"/>
                </a:cubicBezTo>
                <a:cubicBezTo>
                  <a:pt x="6685" y="9940"/>
                  <a:pt x="2730" y="9960"/>
                  <a:pt x="9" y="10000"/>
                </a:cubicBezTo>
                <a:cubicBezTo>
                  <a:pt x="9" y="5791"/>
                  <a:pt x="-10" y="5026"/>
                  <a:pt x="9" y="333"/>
                </a:cubicBezTo>
                <a:close/>
              </a:path>
            </a:pathLst>
          </a:custGeom>
          <a:pattFill prst="wdDnDiag">
            <a:fgClr>
              <a:srgbClr val="FF7C8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457199" y="2286000"/>
            <a:ext cx="473891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/>
              <a:t>For which supply curve is the loss to demanders the largest?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A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solidFill>
                  <a:srgbClr val="000000"/>
                </a:solidFill>
              </a:rPr>
              <a:t>They are the same</a:t>
            </a:r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  <a:p>
            <a:pPr marL="971550" lvl="1" indent="-514350">
              <a:buFont typeface="+mj-lt"/>
              <a:buAutoNum type="alphaLcParenR"/>
            </a:pPr>
            <a:endParaRPr lang="en-US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58782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graph.</a:t>
            </a: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181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786992" y="2568615"/>
            <a:ext cx="4335463" cy="3859213"/>
            <a:chOff x="4786992" y="2568615"/>
            <a:chExt cx="4335463" cy="3859213"/>
          </a:xfrm>
        </p:grpSpPr>
        <p:sp>
          <p:nvSpPr>
            <p:cNvPr id="10" name="AutoShape 8"/>
            <p:cNvSpPr>
              <a:spLocks noChangeAspect="1" noChangeArrowheads="1"/>
            </p:cNvSpPr>
            <p:nvPr/>
          </p:nvSpPr>
          <p:spPr bwMode="auto">
            <a:xfrm>
              <a:off x="4786992" y="2568615"/>
              <a:ext cx="4335463" cy="385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422860" y="2626414"/>
              <a:ext cx="0" cy="346791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5422860" y="6094330"/>
              <a:ext cx="34683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5769697" y="2857608"/>
              <a:ext cx="1618573" cy="28899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5422860" y="4996157"/>
              <a:ext cx="32949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7315200" y="25908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30000" dirty="0">
                  <a:solidFill>
                    <a:srgbClr val="000000"/>
                  </a:solidFill>
                </a:rPr>
                <a:t>A</a:t>
              </a:r>
              <a:endParaRPr lang="en-US" baseline="30000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5018217" y="4764962"/>
              <a:ext cx="462449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P</a:t>
              </a:r>
              <a:r>
                <a:rPr lang="en-US" baseline="-2500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76023" y="2568615"/>
              <a:ext cx="462449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P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174340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7966332" y="4996157"/>
              <a:ext cx="0" cy="10981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5422860" y="4418170"/>
              <a:ext cx="32949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4786992" y="4244775"/>
              <a:ext cx="751480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P</a:t>
              </a:r>
              <a:r>
                <a:rPr lang="en-US" baseline="-25000">
                  <a:solidFill>
                    <a:srgbClr val="FF0000"/>
                  </a:solidFill>
                </a:rPr>
                <a:t>W</a:t>
              </a:r>
              <a:r>
                <a:rPr lang="en-US">
                  <a:solidFill>
                    <a:srgbClr val="FF0000"/>
                  </a:solidFill>
                </a:rPr>
                <a:t>+t</a:t>
              </a:r>
              <a:endParaRPr lang="en-US"/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8717812" y="6036531"/>
              <a:ext cx="404643" cy="333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Q</a:t>
              </a:r>
              <a:endParaRPr 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6477000" y="2743200"/>
              <a:ext cx="1905000" cy="2895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8382000" y="5562600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endParaRPr lang="en-US" baseline="30000" dirty="0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7829230" y="6050106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D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6037154" y="6053779"/>
              <a:ext cx="668954" cy="332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967" tIns="34484" rIns="68967" bIns="34484">
              <a:prstTxWarp prst="textNoShape">
                <a:avLst/>
              </a:prstTxWarp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</a:rPr>
                <a:t>0</a:t>
              </a:r>
              <a:endParaRPr lang="en-US" baseline="-25000" dirty="0"/>
            </a:p>
          </p:txBody>
        </p:sp>
      </p:grpSp>
      <p:sp>
        <p:nvSpPr>
          <p:cNvPr id="34" name="Line 13">
            <a:extLst>
              <a:ext uri="{FF2B5EF4-FFF2-40B4-BE49-F238E27FC236}">
                <a16:creationId xmlns:a16="http://schemas.microsoft.com/office/drawing/2014/main" id="{F07ADEBD-02D3-394D-A00D-62C4FB250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3200400"/>
            <a:ext cx="2286000" cy="2438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13">
            <a:extLst>
              <a:ext uri="{FF2B5EF4-FFF2-40B4-BE49-F238E27FC236}">
                <a16:creationId xmlns:a16="http://schemas.microsoft.com/office/drawing/2014/main" id="{C82B8AD1-412F-CE48-B1DB-06D71EFE2B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3657600"/>
            <a:ext cx="2743200" cy="1828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id="{6630B207-A4FF-6A4A-8A00-E9E284D44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8956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B</a:t>
            </a:r>
            <a:endParaRPr lang="en-US" baseline="30000" dirty="0"/>
          </a:p>
        </p:txBody>
      </p:sp>
      <p:sp>
        <p:nvSpPr>
          <p:cNvPr id="37" name="Text Box 17">
            <a:extLst>
              <a:ext uri="{FF2B5EF4-FFF2-40B4-BE49-F238E27FC236}">
                <a16:creationId xmlns:a16="http://schemas.microsoft.com/office/drawing/2014/main" id="{848170B8-C37A-DA49-86C9-9486F8A51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352800"/>
            <a:ext cx="668954" cy="33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967" tIns="34484" rIns="68967" bIns="34484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C</a:t>
            </a:r>
            <a:endParaRPr lang="en-US" baseline="30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C88D9-ABDC-F944-B88C-FDBD4FC1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70EC4-9065-3B4A-8739-E3E51AC8C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5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BA62E-F8C3-204F-94C0-2E8B5169F02F}" type="slidenum">
              <a:rPr lang="en-US"/>
              <a:pPr/>
              <a:t>26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6:  Nontariff Barriers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What Are </a:t>
            </a:r>
            <a:r>
              <a:rPr lang="en-US" sz="2400" dirty="0" err="1"/>
              <a:t>NTBs</a:t>
            </a:r>
            <a:r>
              <a:rPr lang="en-US" sz="2400" dirty="0"/>
              <a:t>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Quotas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Effects Equivalent to Tariffs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Who Gets the Rents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Other </a:t>
            </a:r>
            <a:r>
              <a:rPr lang="en-US" sz="2400" dirty="0" err="1"/>
              <a:t>NTBs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Tariff-Rate Quotas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Voluntary Export Restraints (</a:t>
            </a:r>
            <a:r>
              <a:rPr lang="en-US" sz="2000" dirty="0" err="1"/>
              <a:t>VERs</a:t>
            </a:r>
            <a:r>
              <a:rPr lang="en-US" sz="20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Variable Levies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Government Procurement Regulations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Customs Procedures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Standards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Unfair Trade Laws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Export taxes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Subsidies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1304A29-0A68-DB41-9682-2DA29271EABD}"/>
              </a:ext>
            </a:extLst>
          </p:cNvPr>
          <p:cNvSpPr/>
          <p:nvPr/>
        </p:nvSpPr>
        <p:spPr>
          <a:xfrm>
            <a:off x="5715000" y="1600200"/>
            <a:ext cx="609600" cy="4419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445068-01AC-6A4A-8920-26E1CE659916}"/>
              </a:ext>
            </a:extLst>
          </p:cNvPr>
          <p:cNvSpPr txBox="1"/>
          <p:nvPr/>
        </p:nvSpPr>
        <p:spPr>
          <a:xfrm>
            <a:off x="6324600" y="3124200"/>
            <a:ext cx="2209800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like tariffs?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different?</a:t>
            </a:r>
          </a:p>
        </p:txBody>
      </p:sp>
    </p:spTree>
    <p:extLst>
      <p:ext uri="{BB962C8B-B14F-4D97-AF65-F5344CB8AC3E}">
        <p14:creationId xmlns:p14="http://schemas.microsoft.com/office/powerpoint/2010/main" val="2748874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6:  Nontariff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Import quota</a:t>
            </a:r>
          </a:p>
          <a:p>
            <a:pPr lvl="1"/>
            <a:r>
              <a:rPr lang="en-US" sz="2000" dirty="0"/>
              <a:t>Quota rent</a:t>
            </a:r>
          </a:p>
          <a:p>
            <a:pPr lvl="1"/>
            <a:r>
              <a:rPr lang="en-US" sz="2000" dirty="0"/>
              <a:t>Tariff equivalent</a:t>
            </a:r>
          </a:p>
          <a:p>
            <a:pPr lvl="1"/>
            <a:r>
              <a:rPr lang="en-US" sz="2000" dirty="0"/>
              <a:t>Import license</a:t>
            </a:r>
          </a:p>
          <a:p>
            <a:pPr lvl="1"/>
            <a:r>
              <a:rPr lang="en-US" sz="2000" dirty="0"/>
              <a:t>Auction of quota</a:t>
            </a:r>
          </a:p>
          <a:p>
            <a:pPr lvl="1"/>
            <a:r>
              <a:rPr lang="en-US" sz="2000" dirty="0"/>
              <a:t>Rent seeking</a:t>
            </a:r>
          </a:p>
          <a:p>
            <a:pPr lvl="1"/>
            <a:r>
              <a:rPr lang="en-US" sz="2000" dirty="0"/>
              <a:t>Quality upgrading</a:t>
            </a:r>
          </a:p>
          <a:p>
            <a:pPr lvl="1"/>
            <a:r>
              <a:rPr lang="en-US" sz="2000" dirty="0"/>
              <a:t>Tariff-rate quota</a:t>
            </a:r>
          </a:p>
          <a:p>
            <a:pPr lvl="1"/>
            <a:r>
              <a:rPr lang="en-US" sz="2000" dirty="0"/>
              <a:t>Common Agricultural Policy</a:t>
            </a:r>
          </a:p>
          <a:p>
            <a:pPr lvl="1"/>
            <a:r>
              <a:rPr lang="en-US" sz="2000" dirty="0"/>
              <a:t>Buy American</a:t>
            </a:r>
          </a:p>
          <a:p>
            <a:pPr lvl="1"/>
            <a:r>
              <a:rPr lang="en-US" sz="2000" dirty="0"/>
              <a:t>Customs procedure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858000" y="1600200"/>
            <a:ext cx="19812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NTB</a:t>
            </a:r>
          </a:p>
          <a:p>
            <a:pPr lvl="1"/>
            <a:r>
              <a:rPr lang="en-US" sz="2000" kern="0" dirty="0"/>
              <a:t>NTM</a:t>
            </a:r>
          </a:p>
          <a:p>
            <a:pPr lvl="1"/>
            <a:r>
              <a:rPr lang="en-US" sz="2000" kern="0" dirty="0"/>
              <a:t>TRQ</a:t>
            </a:r>
          </a:p>
          <a:p>
            <a:pPr lvl="1"/>
            <a:r>
              <a:rPr lang="en-US" sz="2000" kern="0" dirty="0"/>
              <a:t>VER</a:t>
            </a:r>
          </a:p>
          <a:p>
            <a:pPr lvl="1"/>
            <a:r>
              <a:rPr lang="en-US" sz="2000" kern="0" dirty="0"/>
              <a:t>CAP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68C029-190F-9D45-BCC6-B68C3264FF2E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26670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Variable levy</a:t>
            </a:r>
          </a:p>
          <a:p>
            <a:pPr lvl="1"/>
            <a:r>
              <a:rPr lang="en-US" sz="2000" kern="0" dirty="0"/>
              <a:t>Anti-dumping duty</a:t>
            </a:r>
          </a:p>
          <a:p>
            <a:pPr lvl="1"/>
            <a:r>
              <a:rPr lang="en-US" sz="2000" kern="0" dirty="0"/>
              <a:t>Countervailing duty</a:t>
            </a:r>
          </a:p>
          <a:p>
            <a:pPr lvl="1"/>
            <a:r>
              <a:rPr lang="en-US" sz="2000" kern="0" dirty="0"/>
              <a:t>Export tax</a:t>
            </a:r>
          </a:p>
          <a:p>
            <a:pPr lvl="1"/>
            <a:r>
              <a:rPr lang="en-US" sz="2000" kern="0" dirty="0"/>
              <a:t>Subsidy</a:t>
            </a:r>
          </a:p>
          <a:p>
            <a:pPr lvl="1"/>
            <a:r>
              <a:rPr lang="en-US" sz="2000" kern="0" dirty="0"/>
              <a:t>Procurement regulation</a:t>
            </a:r>
          </a:p>
        </p:txBody>
      </p:sp>
    </p:spTree>
    <p:extLst>
      <p:ext uri="{BB962C8B-B14F-4D97-AF65-F5344CB8AC3E}">
        <p14:creationId xmlns:p14="http://schemas.microsoft.com/office/powerpoint/2010/main" val="5799659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Suppose that imports of a good are limited by a binding quota.  If the quota is now decreased in size, which of the following will fall?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Domestic price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Quantity supplied domestically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Quantity demanded domestically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Producer surplus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The tariff equivalent of the quota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429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6283390" y="4000500"/>
            <a:ext cx="2047810" cy="1908463"/>
            <a:chOff x="6283390" y="4000500"/>
            <a:chExt cx="2047810" cy="1908463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6447971" y="4000500"/>
              <a:ext cx="0" cy="18912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6447971" y="5891770"/>
              <a:ext cx="18832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H="1">
              <a:off x="6636294" y="4126585"/>
              <a:ext cx="878840" cy="15760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7107101" y="4126585"/>
              <a:ext cx="1004389" cy="15760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H="1">
              <a:off x="6447971" y="4473317"/>
              <a:ext cx="878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6447971" y="5292868"/>
              <a:ext cx="178906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6863197" y="5292868"/>
              <a:ext cx="0" cy="5989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7841430" y="5292868"/>
              <a:ext cx="0" cy="5989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6447971" y="4977656"/>
              <a:ext cx="178906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7044327" y="4977656"/>
              <a:ext cx="0" cy="91411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7640683" y="4977656"/>
              <a:ext cx="0" cy="91411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6453678" y="4765605"/>
              <a:ext cx="1789067" cy="0"/>
            </a:xfrm>
            <a:prstGeom prst="line">
              <a:avLst/>
            </a:prstGeom>
            <a:noFill/>
            <a:ln w="38100">
              <a:solidFill>
                <a:srgbClr val="00B05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7155609" y="4765604"/>
              <a:ext cx="8560" cy="1131896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17"/>
            <p:cNvSpPr>
              <a:spLocks noChangeShapeType="1"/>
            </p:cNvSpPr>
            <p:nvPr/>
          </p:nvSpPr>
          <p:spPr bwMode="auto">
            <a:xfrm flipH="1">
              <a:off x="7515134" y="4777067"/>
              <a:ext cx="8560" cy="1131896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6283390" y="4764287"/>
              <a:ext cx="94162" cy="519250"/>
              <a:chOff x="6134100" y="4773618"/>
              <a:chExt cx="94162" cy="519250"/>
            </a:xfrm>
          </p:grpSpPr>
          <p:sp>
            <p:nvSpPr>
              <p:cNvPr id="35" name="AutoShape 20"/>
              <p:cNvSpPr>
                <a:spLocks/>
              </p:cNvSpPr>
              <p:nvPr/>
            </p:nvSpPr>
            <p:spPr bwMode="auto">
              <a:xfrm>
                <a:off x="6186412" y="4977656"/>
                <a:ext cx="41850" cy="315212"/>
              </a:xfrm>
              <a:prstGeom prst="leftBrace">
                <a:avLst>
                  <a:gd name="adj1" fmla="val 83333"/>
                  <a:gd name="adj2" fmla="val 50000"/>
                </a:avLst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AutoShape 20"/>
              <p:cNvSpPr>
                <a:spLocks/>
              </p:cNvSpPr>
              <p:nvPr/>
            </p:nvSpPr>
            <p:spPr bwMode="auto">
              <a:xfrm>
                <a:off x="6134100" y="4773618"/>
                <a:ext cx="32891" cy="512077"/>
              </a:xfrm>
              <a:prstGeom prst="leftBrace">
                <a:avLst>
                  <a:gd name="adj1" fmla="val 83333"/>
                  <a:gd name="adj2" fmla="val 56635"/>
                </a:avLst>
              </a:prstGeom>
              <a:noFill/>
              <a:ln w="28575">
                <a:solidFill>
                  <a:srgbClr val="00B05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5009D-03E8-5B4A-B2BF-E785C9A91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5A1DA-F2DA-C042-97F8-FCA48A871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5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presence of a binding quota, which of the following will cause the tariff equivalent of the quota to fall?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fall in the world price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decrease in the size of the quota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rightward shift of the domestic demand curve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rightward shift of the domestic supply curve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999118" y="4293705"/>
            <a:ext cx="2260299" cy="2122755"/>
            <a:chOff x="2289111" y="928899"/>
            <a:chExt cx="4873689" cy="4903864"/>
          </a:xfrm>
        </p:grpSpPr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2590800" y="1219200"/>
              <a:ext cx="0" cy="457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2590800" y="5791200"/>
              <a:ext cx="4572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H="1">
              <a:off x="3048000" y="1524000"/>
              <a:ext cx="2133600" cy="3810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4191000" y="1524000"/>
              <a:ext cx="2438400" cy="3810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>
              <a:off x="2590800" y="2362200"/>
              <a:ext cx="2133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2590800" y="4343400"/>
              <a:ext cx="434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4421277" y="928899"/>
              <a:ext cx="533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/>
                <a:t>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3598863" y="4343400"/>
              <a:ext cx="0" cy="1447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73763" y="4343400"/>
              <a:ext cx="0" cy="1447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590800" y="3581400"/>
              <a:ext cx="43434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4635759" y="3581400"/>
              <a:ext cx="0" cy="2209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486400" y="3581400"/>
              <a:ext cx="0" cy="2209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AutoShape 20"/>
            <p:cNvSpPr>
              <a:spLocks/>
            </p:cNvSpPr>
            <p:nvPr/>
          </p:nvSpPr>
          <p:spPr bwMode="auto">
            <a:xfrm>
              <a:off x="2289111" y="3581400"/>
              <a:ext cx="76200" cy="762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2604655" y="3068782"/>
              <a:ext cx="434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H="1">
              <a:off x="4308764" y="3068781"/>
              <a:ext cx="20781" cy="2736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 flipH="1">
              <a:off x="5181600" y="3096490"/>
              <a:ext cx="20781" cy="2736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0"/>
            <p:cNvSpPr>
              <a:spLocks/>
            </p:cNvSpPr>
            <p:nvPr/>
          </p:nvSpPr>
          <p:spPr bwMode="auto">
            <a:xfrm>
              <a:off x="2453951" y="3060160"/>
              <a:ext cx="79850" cy="1237908"/>
            </a:xfrm>
            <a:prstGeom prst="leftBrace">
              <a:avLst>
                <a:gd name="adj1" fmla="val 83333"/>
                <a:gd name="adj2" fmla="val 5663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0"/>
            <p:cNvSpPr>
              <a:spLocks/>
            </p:cNvSpPr>
            <p:nvPr/>
          </p:nvSpPr>
          <p:spPr bwMode="auto">
            <a:xfrm rot="16200000">
              <a:off x="4664070" y="2790458"/>
              <a:ext cx="225781" cy="821727"/>
            </a:xfrm>
            <a:prstGeom prst="leftBrace">
              <a:avLst>
                <a:gd name="adj1" fmla="val 83333"/>
                <a:gd name="adj2" fmla="val 55500"/>
              </a:avLst>
            </a:prstGeom>
            <a:noFill/>
            <a:ln w="2857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20"/>
            <p:cNvSpPr>
              <a:spLocks/>
            </p:cNvSpPr>
            <p:nvPr/>
          </p:nvSpPr>
          <p:spPr bwMode="auto">
            <a:xfrm rot="16200000">
              <a:off x="4956429" y="3288090"/>
              <a:ext cx="225781" cy="821727"/>
            </a:xfrm>
            <a:prstGeom prst="leftBrace">
              <a:avLst>
                <a:gd name="adj1" fmla="val 83333"/>
                <a:gd name="adj2" fmla="val 55500"/>
              </a:avLst>
            </a:prstGeom>
            <a:noFill/>
            <a:ln w="28575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 flipH="1">
              <a:off x="3564294" y="1685731"/>
              <a:ext cx="2133600" cy="3810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5561003" y="1436914"/>
              <a:ext cx="988956" cy="1018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FF0000"/>
                  </a:solidFill>
                </a:rPr>
                <a:t>S’</a:t>
              </a:r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2F4A5-73BB-E84A-966E-1157250B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AA06B-27EA-EA48-98E7-D08ECFD2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1: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Overview of the World Economy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ln w="38100"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Overview of the World Economy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“Globalization”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Elements of the World Economy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Ways that Countries Interact</a:t>
            </a:r>
          </a:p>
          <a:p>
            <a:pPr lvl="1" eaLnBrk="1" hangingPunct="1"/>
            <a:r>
              <a:rPr lang="en-US" sz="2400" dirty="0"/>
              <a:t>Trade</a:t>
            </a:r>
          </a:p>
          <a:p>
            <a:pPr lvl="1" eaLnBrk="1" hangingPunct="1"/>
            <a:r>
              <a:rPr lang="en-US" sz="2400" dirty="0"/>
              <a:t>Capital Flows</a:t>
            </a:r>
          </a:p>
          <a:p>
            <a:pPr lvl="1" eaLnBrk="1" hangingPunct="1"/>
            <a:r>
              <a:rPr lang="en-US" sz="2400" dirty="0"/>
              <a:t>Migration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Policies that Affect Others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Institutions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F33A4E87-B6A8-3E48-BA43-0BE56AF7A174}"/>
              </a:ext>
            </a:extLst>
          </p:cNvPr>
          <p:cNvSpPr/>
          <p:nvPr/>
        </p:nvSpPr>
        <p:spPr>
          <a:xfrm>
            <a:off x="5715000" y="1752600"/>
            <a:ext cx="609600" cy="4191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716B9-FC4B-7A4E-86AB-C0AC7345503D}"/>
              </a:ext>
            </a:extLst>
          </p:cNvPr>
          <p:cNvSpPr txBox="1"/>
          <p:nvPr/>
        </p:nvSpPr>
        <p:spPr>
          <a:xfrm>
            <a:off x="6324600" y="2514600"/>
            <a:ext cx="22098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elements of the world economy?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have they changed?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trades the most?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trades with whom?</a:t>
            </a:r>
          </a:p>
        </p:txBody>
      </p:sp>
    </p:spTree>
    <p:extLst>
      <p:ext uri="{BB962C8B-B14F-4D97-AF65-F5344CB8AC3E}">
        <p14:creationId xmlns:p14="http://schemas.microsoft.com/office/powerpoint/2010/main" val="27143849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4056-F8F3-7A4A-88DA-85E32C751876}" type="slidenum">
              <a:rPr lang="en-US"/>
              <a:pPr/>
              <a:t>30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7: Reasons for Protection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912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Reasons that DO NOT Make Economic Sense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Pauper Labor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Fairness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Patriotism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Retaliation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Reasons the DO Make Economic Sense, with Counter-Arguments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Revenue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Optimal Tariff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Infant Industry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National Security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Culture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Unfair Trade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Protect Favored Industry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Retaliation…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Production Subsidy versus Tariff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Why Aren’t Tariffs Higher?</a:t>
            </a:r>
          </a:p>
          <a:p>
            <a:pPr lvl="1">
              <a:lnSpc>
                <a:spcPct val="80000"/>
              </a:lnSpc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DC7B82F-0BF2-FC44-906F-65BE71934F28}"/>
              </a:ext>
            </a:extLst>
          </p:cNvPr>
          <p:cNvSpPr/>
          <p:nvPr/>
        </p:nvSpPr>
        <p:spPr>
          <a:xfrm>
            <a:off x="6096000" y="1600200"/>
            <a:ext cx="609600" cy="4191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CFB203-A6EB-7547-8151-DB74AE8B9F97}"/>
              </a:ext>
            </a:extLst>
          </p:cNvPr>
          <p:cNvSpPr txBox="1"/>
          <p:nvPr/>
        </p:nvSpPr>
        <p:spPr>
          <a:xfrm>
            <a:off x="6705600" y="2895600"/>
            <a:ext cx="2209800" cy="17543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 reasons?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there counter-arguments for them?</a:t>
            </a:r>
          </a:p>
        </p:txBody>
      </p:sp>
    </p:spTree>
    <p:extLst>
      <p:ext uri="{BB962C8B-B14F-4D97-AF65-F5344CB8AC3E}">
        <p14:creationId xmlns:p14="http://schemas.microsoft.com/office/powerpoint/2010/main" val="356929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7: Reasons for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Pauper labor</a:t>
            </a:r>
          </a:p>
          <a:p>
            <a:pPr lvl="1"/>
            <a:r>
              <a:rPr lang="en-US" sz="2000" dirty="0"/>
              <a:t>Optimal tariff</a:t>
            </a:r>
          </a:p>
          <a:p>
            <a:pPr lvl="1"/>
            <a:r>
              <a:rPr lang="en-US" sz="2000" dirty="0"/>
              <a:t>Zero-sum game</a:t>
            </a:r>
          </a:p>
          <a:p>
            <a:pPr lvl="1"/>
            <a:r>
              <a:rPr lang="en-US" sz="2000" dirty="0"/>
              <a:t>Infant industry</a:t>
            </a:r>
          </a:p>
          <a:p>
            <a:pPr lvl="1"/>
            <a:r>
              <a:rPr lang="en-US" sz="2000" dirty="0"/>
              <a:t>National security</a:t>
            </a:r>
          </a:p>
          <a:p>
            <a:pPr lvl="1"/>
            <a:r>
              <a:rPr lang="en-US" sz="2000" dirty="0"/>
              <a:t>Retaliation</a:t>
            </a:r>
          </a:p>
          <a:p>
            <a:pPr lvl="1"/>
            <a:r>
              <a:rPr lang="en-US" sz="2000" dirty="0"/>
              <a:t>Protection for Sale</a:t>
            </a:r>
          </a:p>
          <a:p>
            <a:pPr lvl="1"/>
            <a:r>
              <a:rPr lang="en-US" sz="2000" dirty="0"/>
              <a:t>Second best</a:t>
            </a:r>
          </a:p>
          <a:p>
            <a:pPr lvl="1"/>
            <a:r>
              <a:rPr lang="en-US" sz="2000" dirty="0"/>
              <a:t>Economic sanction</a:t>
            </a:r>
          </a:p>
          <a:p>
            <a:pPr lvl="1"/>
            <a:r>
              <a:rPr lang="en-US" sz="2000" dirty="0"/>
              <a:t>Political economy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GATT</a:t>
            </a:r>
          </a:p>
        </p:txBody>
      </p:sp>
    </p:spTree>
    <p:extLst>
      <p:ext uri="{BB962C8B-B14F-4D97-AF65-F5344CB8AC3E}">
        <p14:creationId xmlns:p14="http://schemas.microsoft.com/office/powerpoint/2010/main" val="2595792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If another country taxes our exports, how does this change the benefit of our taxing imports from them?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doesn’t change it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It increases the benefit from our tax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It decreases the benefit from our tax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Whether the benefit from our tax rises or falls depends on whether our imports are greater or smaller than our exports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621" y="255973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3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Why is a tariff a “second best” way to raise revenue for the government?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tariff, like any tax, distorts markets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 could raise more revenue at less economic cost with another policy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The country would be better off with less revenue and a smaller government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An import quota, if auctioned off, would raise more revenue with the same reduction in imports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If the country is large, the tariff will reduce the world price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2621" y="257666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7DA7-97E6-1941-B603-C398F8E78810}" type="slidenum">
              <a:rPr lang="en-US"/>
              <a:pPr/>
              <a:t>34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8:  US Trade Policies and Institutions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Parts of the US Government that Handle Trade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Main Features of US Trade Policies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Tariffs, Quotas, </a:t>
            </a:r>
            <a:r>
              <a:rPr lang="en-US" sz="2000" dirty="0" err="1"/>
              <a:t>VERs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Escape Clause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Unfair Trade Laws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Trade Adjustment Assistance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Fast Track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GSP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Dumping and Anti-Dumping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Why the US Protects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Trends in US Trade Policy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7DA2B04-B7DE-AA48-A104-E95BF638E3D5}"/>
              </a:ext>
            </a:extLst>
          </p:cNvPr>
          <p:cNvSpPr/>
          <p:nvPr/>
        </p:nvSpPr>
        <p:spPr>
          <a:xfrm>
            <a:off x="5715000" y="2590800"/>
            <a:ext cx="609600" cy="1905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D76DF7-E66B-4D46-A1F3-7315A7C3CB66}"/>
              </a:ext>
            </a:extLst>
          </p:cNvPr>
          <p:cNvSpPr txBox="1"/>
          <p:nvPr/>
        </p:nvSpPr>
        <p:spPr>
          <a:xfrm>
            <a:off x="6324600" y="29718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other countries have them too?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51E425CE-7795-A94A-AAE2-0FE0FC3B375E}"/>
              </a:ext>
            </a:extLst>
          </p:cNvPr>
          <p:cNvSpPr/>
          <p:nvPr/>
        </p:nvSpPr>
        <p:spPr>
          <a:xfrm>
            <a:off x="5715000" y="1600200"/>
            <a:ext cx="609600" cy="68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3F185F-210B-2541-B765-8F1875733582}"/>
              </a:ext>
            </a:extLst>
          </p:cNvPr>
          <p:cNvSpPr txBox="1"/>
          <p:nvPr/>
        </p:nvSpPr>
        <p:spPr>
          <a:xfrm>
            <a:off x="6324600" y="1524000"/>
            <a:ext cx="2209800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 and what do they do?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CC45D93-D084-3E4E-890C-52917D1DD893}"/>
              </a:ext>
            </a:extLst>
          </p:cNvPr>
          <p:cNvSpPr/>
          <p:nvPr/>
        </p:nvSpPr>
        <p:spPr>
          <a:xfrm>
            <a:off x="5715000" y="4495800"/>
            <a:ext cx="609600" cy="304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8379DB-45B0-0842-BD54-47DF249B7F64}"/>
              </a:ext>
            </a:extLst>
          </p:cNvPr>
          <p:cNvSpPr txBox="1"/>
          <p:nvPr/>
        </p:nvSpPr>
        <p:spPr>
          <a:xfrm>
            <a:off x="6324600" y="4419600"/>
            <a:ext cx="2209800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dumping and anti-dumping ?</a:t>
            </a:r>
          </a:p>
        </p:txBody>
      </p:sp>
    </p:spTree>
    <p:extLst>
      <p:ext uri="{BB962C8B-B14F-4D97-AF65-F5344CB8AC3E}">
        <p14:creationId xmlns:p14="http://schemas.microsoft.com/office/powerpoint/2010/main" val="82185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8:  US Trade Policies and Institutions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Trade Commissioner</a:t>
            </a:r>
          </a:p>
          <a:p>
            <a:pPr lvl="1"/>
            <a:r>
              <a:rPr lang="en-US" sz="2000" dirty="0"/>
              <a:t>Ways and Means</a:t>
            </a:r>
          </a:p>
          <a:p>
            <a:pPr lvl="1"/>
            <a:r>
              <a:rPr lang="en-US" sz="2000" dirty="0"/>
              <a:t>Finance Committee</a:t>
            </a:r>
          </a:p>
          <a:p>
            <a:pPr lvl="1"/>
            <a:r>
              <a:rPr lang="en-US" sz="2000" dirty="0"/>
              <a:t>Columns 1 and 2</a:t>
            </a:r>
          </a:p>
          <a:p>
            <a:pPr lvl="1"/>
            <a:r>
              <a:rPr lang="en-US" sz="2000" dirty="0"/>
              <a:t>Trade restrictiveness index</a:t>
            </a:r>
          </a:p>
          <a:p>
            <a:pPr lvl="1"/>
            <a:r>
              <a:rPr lang="en-US" sz="2000" dirty="0"/>
              <a:t>Escape clause</a:t>
            </a:r>
          </a:p>
          <a:p>
            <a:pPr lvl="1"/>
            <a:r>
              <a:rPr lang="en-US" sz="2000" dirty="0"/>
              <a:t>Section 201</a:t>
            </a:r>
          </a:p>
          <a:p>
            <a:pPr lvl="1"/>
            <a:r>
              <a:rPr lang="en-US" sz="2000" dirty="0"/>
              <a:t>Unfair trade</a:t>
            </a:r>
          </a:p>
          <a:p>
            <a:pPr lvl="1"/>
            <a:r>
              <a:rPr lang="en-US" sz="2000" dirty="0"/>
              <a:t>Trade Adjustment Assistance</a:t>
            </a:r>
          </a:p>
          <a:p>
            <a:pPr lvl="1"/>
            <a:r>
              <a:rPr lang="en-US" sz="2000" dirty="0"/>
              <a:t>Predatory dumping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629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METI</a:t>
            </a:r>
          </a:p>
          <a:p>
            <a:pPr lvl="1"/>
            <a:r>
              <a:rPr lang="en-US" sz="2000" kern="0" dirty="0"/>
              <a:t>USTR</a:t>
            </a:r>
          </a:p>
          <a:p>
            <a:pPr lvl="1"/>
            <a:r>
              <a:rPr lang="en-US" sz="2000" kern="0" dirty="0"/>
              <a:t>ITA</a:t>
            </a:r>
          </a:p>
          <a:p>
            <a:pPr lvl="1"/>
            <a:r>
              <a:rPr lang="en-US" sz="2000" kern="0" dirty="0"/>
              <a:t>USITC</a:t>
            </a:r>
          </a:p>
          <a:p>
            <a:pPr lvl="1"/>
            <a:r>
              <a:rPr lang="en-US" sz="2000" kern="0" dirty="0"/>
              <a:t>VER</a:t>
            </a:r>
          </a:p>
          <a:p>
            <a:pPr lvl="1"/>
            <a:r>
              <a:rPr lang="en-US" sz="2000" kern="0" dirty="0"/>
              <a:t>TAA</a:t>
            </a:r>
          </a:p>
          <a:p>
            <a:pPr lvl="1"/>
            <a:r>
              <a:rPr lang="en-US" sz="2000" kern="0" dirty="0"/>
              <a:t>ATAA</a:t>
            </a:r>
          </a:p>
          <a:p>
            <a:pPr lvl="1"/>
            <a:r>
              <a:rPr lang="en-US" sz="2000" kern="0" dirty="0"/>
              <a:t>TPA</a:t>
            </a:r>
          </a:p>
          <a:p>
            <a:pPr lvl="1"/>
            <a:r>
              <a:rPr lang="en-US" sz="2000" kern="0" dirty="0"/>
              <a:t>TPP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CVD</a:t>
            </a:r>
          </a:p>
          <a:p>
            <a:pPr lvl="1"/>
            <a:r>
              <a:rPr lang="en-US" sz="2000" kern="0" dirty="0"/>
              <a:t>MFA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2007C7-E8AD-A342-ABB8-03FB4B7DC7DC}"/>
              </a:ext>
            </a:extLst>
          </p:cNvPr>
          <p:cNvSpPr txBox="1">
            <a:spLocks/>
          </p:cNvSpPr>
          <p:nvPr/>
        </p:nvSpPr>
        <p:spPr bwMode="auto">
          <a:xfrm>
            <a:off x="3581400" y="1600200"/>
            <a:ext cx="3810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Wage insurance</a:t>
            </a:r>
          </a:p>
          <a:p>
            <a:pPr lvl="1"/>
            <a:r>
              <a:rPr lang="en-US" sz="2000" kern="0" dirty="0"/>
              <a:t>Fast Track</a:t>
            </a:r>
          </a:p>
          <a:p>
            <a:pPr lvl="1"/>
            <a:r>
              <a:rPr lang="en-US" sz="2000" kern="0" dirty="0"/>
              <a:t>Dumping</a:t>
            </a:r>
          </a:p>
          <a:p>
            <a:pPr lvl="1"/>
            <a:r>
              <a:rPr lang="en-US" sz="2000" kern="0" dirty="0"/>
              <a:t>Countervailing duty</a:t>
            </a:r>
          </a:p>
          <a:p>
            <a:pPr lvl="1"/>
            <a:r>
              <a:rPr lang="en-US" sz="2000" kern="0" dirty="0"/>
              <a:t>Industrial policy</a:t>
            </a:r>
          </a:p>
          <a:p>
            <a:pPr lvl="1"/>
            <a:r>
              <a:rPr lang="en-US" sz="2000" kern="0" dirty="0"/>
              <a:t>Standing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4538796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If a US industry wants to get higher tariffs on imports, which of the following might allow it to get that?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Anti-Dumping statute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Escape Clause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Countervailing Duty law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All of the above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None of the above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886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is considered dumping?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US sends used plastic to be recycled in China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Chinese government keeps prices of raw materials low by taxing their export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Canada subsidizes the production of lumber for export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Japanese maker of cameras, protected by a tariff, sells them in the US for less than at home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power plant in Germany releases industrial waste into the Rhine River, which flows into the Netherlands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733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9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C4647B-13E2-974F-AE46-7ECE7F469E0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Lecture 9: World Trade Arrangements and the WTO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International Organizations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World Trade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History, as GATT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GATT Rounds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WTO Today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Functions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Current Issues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Seattle Protests and Beyond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Doha Round</a:t>
            </a:r>
            <a:endParaRPr lang="en-US" sz="2000" dirty="0"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ea typeface="Arial" charset="0"/>
                <a:cs typeface="Arial" charset="0"/>
              </a:rPr>
              <a:t>Disputes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ea typeface="Arial" charset="0"/>
                <a:cs typeface="Arial" charset="0"/>
              </a:rPr>
              <a:t>Other Issues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ea typeface="Arial" charset="0"/>
                <a:cs typeface="Arial" charset="0"/>
              </a:rPr>
              <a:t>WTO Critiques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7F7FB50-89AF-994B-AD84-8F77D587CA9D}"/>
              </a:ext>
            </a:extLst>
          </p:cNvPr>
          <p:cNvSpPr/>
          <p:nvPr/>
        </p:nvSpPr>
        <p:spPr>
          <a:xfrm>
            <a:off x="4724400" y="2057400"/>
            <a:ext cx="609600" cy="3733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6A35F-6378-1147-B770-F975B91B5D77}"/>
              </a:ext>
            </a:extLst>
          </p:cNvPr>
          <p:cNvSpPr txBox="1"/>
          <p:nvPr/>
        </p:nvSpPr>
        <p:spPr>
          <a:xfrm>
            <a:off x="5334000" y="34290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does the WTO do?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successful has it been?</a:t>
            </a:r>
          </a:p>
        </p:txBody>
      </p:sp>
    </p:spTree>
    <p:extLst>
      <p:ext uri="{BB962C8B-B14F-4D97-AF65-F5344CB8AC3E}">
        <p14:creationId xmlns:p14="http://schemas.microsoft.com/office/powerpoint/2010/main" val="29361005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9: World Trade Arrangements and the WTO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/>
              <a:t>Smoot-Hawley Tariff</a:t>
            </a:r>
            <a:endParaRPr lang="en-US" sz="2000" dirty="0"/>
          </a:p>
          <a:p>
            <a:pPr lvl="1"/>
            <a:r>
              <a:rPr lang="en-US" sz="2000" dirty="0"/>
              <a:t>Ministerial meeting</a:t>
            </a:r>
          </a:p>
          <a:p>
            <a:pPr lvl="1"/>
            <a:r>
              <a:rPr lang="en-US" sz="2000" dirty="0"/>
              <a:t>Rounds (Kennedy, Tokyo, Uruguay, Doha)</a:t>
            </a:r>
          </a:p>
          <a:p>
            <a:pPr lvl="1"/>
            <a:r>
              <a:rPr lang="en-US" sz="2000" dirty="0"/>
              <a:t>Swiss Formula</a:t>
            </a:r>
          </a:p>
          <a:p>
            <a:pPr lvl="1"/>
            <a:r>
              <a:rPr lang="en-US" sz="2000" dirty="0"/>
              <a:t>National treatment</a:t>
            </a:r>
          </a:p>
          <a:p>
            <a:pPr lvl="1"/>
            <a:r>
              <a:rPr lang="en-US" sz="2000" dirty="0"/>
              <a:t>Consensus</a:t>
            </a:r>
          </a:p>
          <a:p>
            <a:pPr lvl="1"/>
            <a:r>
              <a:rPr lang="en-US" sz="2000" dirty="0"/>
              <a:t>Dispute settlement</a:t>
            </a:r>
          </a:p>
          <a:p>
            <a:pPr lvl="1"/>
            <a:r>
              <a:rPr lang="en-US" sz="2000" dirty="0"/>
              <a:t>Tariff binding</a:t>
            </a:r>
          </a:p>
          <a:p>
            <a:pPr lvl="1"/>
            <a:r>
              <a:rPr lang="en-US" sz="2000" dirty="0"/>
              <a:t>Panel</a:t>
            </a:r>
          </a:p>
          <a:p>
            <a:pPr lvl="1"/>
            <a:r>
              <a:rPr lang="en-US" sz="2000" dirty="0"/>
              <a:t>Appellate Body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22860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1800" kern="0" dirty="0"/>
              <a:t>GATT</a:t>
            </a:r>
          </a:p>
          <a:p>
            <a:pPr lvl="1"/>
            <a:r>
              <a:rPr lang="en-US" sz="1800" kern="0" dirty="0"/>
              <a:t>WTO</a:t>
            </a:r>
          </a:p>
          <a:p>
            <a:pPr lvl="1"/>
            <a:r>
              <a:rPr lang="en-US" sz="1800" kern="0" dirty="0"/>
              <a:t>OECD</a:t>
            </a:r>
          </a:p>
          <a:p>
            <a:pPr lvl="1"/>
            <a:r>
              <a:rPr lang="en-US" sz="1800" kern="0" dirty="0"/>
              <a:t>EU</a:t>
            </a:r>
          </a:p>
          <a:p>
            <a:pPr lvl="1"/>
            <a:r>
              <a:rPr lang="en-US" sz="1800" kern="0" dirty="0"/>
              <a:t>NAFTA</a:t>
            </a:r>
          </a:p>
          <a:p>
            <a:pPr lvl="1"/>
            <a:r>
              <a:rPr lang="en-US" sz="1800" kern="0" dirty="0"/>
              <a:t>USMCA</a:t>
            </a:r>
          </a:p>
          <a:p>
            <a:pPr lvl="1"/>
            <a:r>
              <a:rPr lang="en-US" sz="1800" kern="0" dirty="0"/>
              <a:t>UNCTAD</a:t>
            </a:r>
          </a:p>
          <a:p>
            <a:pPr lvl="1"/>
            <a:r>
              <a:rPr lang="en-US" sz="1800" kern="0" dirty="0"/>
              <a:t>ILO</a:t>
            </a:r>
          </a:p>
          <a:p>
            <a:pPr lvl="1"/>
            <a:r>
              <a:rPr lang="en-US" sz="1800" kern="0" dirty="0"/>
              <a:t>WIPO</a:t>
            </a:r>
          </a:p>
          <a:p>
            <a:pPr lvl="1"/>
            <a:r>
              <a:rPr lang="en-US" sz="1800" kern="0" dirty="0"/>
              <a:t>NGO</a:t>
            </a:r>
          </a:p>
          <a:p>
            <a:pPr lvl="1"/>
            <a:r>
              <a:rPr lang="en-US" sz="1800" kern="0" dirty="0"/>
              <a:t>ITO</a:t>
            </a:r>
          </a:p>
          <a:p>
            <a:pPr lvl="1"/>
            <a:r>
              <a:rPr lang="en-US" sz="1800" kern="0" dirty="0"/>
              <a:t>GATS</a:t>
            </a:r>
          </a:p>
          <a:p>
            <a:pPr lvl="1"/>
            <a:r>
              <a:rPr lang="en-US" sz="1800" kern="0" dirty="0"/>
              <a:t>TRIPs</a:t>
            </a:r>
          </a:p>
          <a:p>
            <a:pPr lvl="1"/>
            <a:r>
              <a:rPr lang="en-US" sz="1800" kern="0" dirty="0"/>
              <a:t>MFN</a:t>
            </a:r>
          </a:p>
          <a:p>
            <a:pPr lvl="1"/>
            <a:endParaRPr lang="en-US" sz="18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6AC931E-85C9-7A4A-9481-5A00DB43B1D5}"/>
              </a:ext>
            </a:extLst>
          </p:cNvPr>
          <p:cNvSpPr txBox="1">
            <a:spLocks/>
          </p:cNvSpPr>
          <p:nvPr/>
        </p:nvSpPr>
        <p:spPr bwMode="auto">
          <a:xfrm>
            <a:off x="3657600" y="1600200"/>
            <a:ext cx="335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Plurilateral agreement</a:t>
            </a:r>
          </a:p>
          <a:p>
            <a:pPr lvl="1"/>
            <a:r>
              <a:rPr lang="en-US" sz="2000" dirty="0"/>
              <a:t>Market-economy status</a:t>
            </a:r>
          </a:p>
          <a:p>
            <a:pPr lvl="1"/>
            <a:r>
              <a:rPr lang="en-US" sz="2000" kern="0" dirty="0"/>
              <a:t>Shrimp-turtle dispute</a:t>
            </a:r>
          </a:p>
          <a:p>
            <a:pPr lvl="1"/>
            <a:r>
              <a:rPr lang="en-US" sz="2000" kern="0" dirty="0"/>
              <a:t>Principal supplier and demander</a:t>
            </a:r>
          </a:p>
          <a:p>
            <a:pPr lvl="1"/>
            <a:r>
              <a:rPr lang="en-US" sz="2000" kern="0" dirty="0"/>
              <a:t>World Bank	</a:t>
            </a:r>
          </a:p>
          <a:p>
            <a:pPr lvl="1"/>
            <a:r>
              <a:rPr lang="en-US" sz="2000" kern="0" dirty="0"/>
              <a:t>Trade facilitation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79339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1:  </a:t>
            </a:r>
            <a:br>
              <a:rPr lang="en-US" dirty="0"/>
            </a:br>
            <a:r>
              <a:rPr lang="en-US" dirty="0"/>
              <a:t>Overview of the World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Globalization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Openness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Gross domestic product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Regional trade agreement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Capital flow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Shallow integration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Supply chain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Emerging market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Beggar they neighbor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Bretton Woods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>
                <a:ea typeface="ＭＳ Ｐゴシック" pitchFamily="-109" charset="-128"/>
                <a:cs typeface="ＭＳ Ｐゴシック" pitchFamily="-109" charset="-128"/>
              </a:rPr>
              <a:t>CIA</a:t>
            </a:r>
          </a:p>
          <a:p>
            <a:pPr lvl="1"/>
            <a:r>
              <a:rPr lang="en-US" sz="2000" kern="0" dirty="0">
                <a:ea typeface="ＭＳ Ｐゴシック" pitchFamily="-109" charset="-128"/>
                <a:cs typeface="ＭＳ Ｐゴシック" pitchFamily="-109" charset="-128"/>
              </a:rPr>
              <a:t>IMF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WTO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GATT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IBRD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FDI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RTA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NAFTA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SDR</a:t>
            </a:r>
          </a:p>
        </p:txBody>
      </p:sp>
    </p:spTree>
    <p:extLst>
      <p:ext uri="{BB962C8B-B14F-4D97-AF65-F5344CB8AC3E}">
        <p14:creationId xmlns:p14="http://schemas.microsoft.com/office/powerpoint/2010/main" val="8042798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What is a tariff binding?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tax on imports of adhesives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commitment not to raise a tariff above some maximum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commitment not to lower a tariff below some minimum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 promise by two countries to reduce tariffs on each others’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The WTO rule that countries must not charge higher tariffs on some members than on others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5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Why does China want to be treated as a market economy?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This would make it exempt from other countries’ tariffs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It’s a matter of national pride, as this was an objective of Chairman Mao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Market-economy status would allow it to subsidize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Market-economy status would lead to smaller anti-dumping duties against it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International banks refuse to lend to firms in a non-market economy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572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60B9-262A-5641-BB6E-79D416FECF21}" type="slidenum">
              <a:rPr lang="en-US"/>
              <a:pPr/>
              <a:t>42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10: Migration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6781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Why People Migrate</a:t>
            </a:r>
          </a:p>
          <a:p>
            <a:pPr>
              <a:lnSpc>
                <a:spcPct val="90000"/>
              </a:lnSpc>
            </a:pPr>
            <a:r>
              <a:rPr lang="en-US" dirty="0"/>
              <a:t>Why Wages Differ across Countries</a:t>
            </a:r>
          </a:p>
          <a:p>
            <a:pPr>
              <a:lnSpc>
                <a:spcPct val="90000"/>
              </a:lnSpc>
            </a:pPr>
            <a:r>
              <a:rPr lang="en-US" dirty="0"/>
              <a:t>Effects of Migration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 Payments to Factors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Labor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Other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Other Effects</a:t>
            </a:r>
          </a:p>
          <a:p>
            <a:pPr>
              <a:lnSpc>
                <a:spcPct val="90000"/>
              </a:lnSpc>
            </a:pPr>
            <a:r>
              <a:rPr lang="en-US" dirty="0"/>
              <a:t>Policies to Affect Migration</a:t>
            </a:r>
          </a:p>
          <a:p>
            <a:pPr>
              <a:lnSpc>
                <a:spcPct val="90000"/>
              </a:lnSpc>
            </a:pPr>
            <a:r>
              <a:rPr lang="en-US" dirty="0"/>
              <a:t>Facts about Migration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D16D393-9A69-A64D-BF23-3E9E1AE3BF55}"/>
              </a:ext>
            </a:extLst>
          </p:cNvPr>
          <p:cNvSpPr/>
          <p:nvPr/>
        </p:nvSpPr>
        <p:spPr>
          <a:xfrm>
            <a:off x="5791200" y="1676400"/>
            <a:ext cx="609600" cy="4572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58FA0-A50C-D048-802F-BDF955AB4B48}"/>
              </a:ext>
            </a:extLst>
          </p:cNvPr>
          <p:cNvSpPr txBox="1"/>
          <p:nvPr/>
        </p:nvSpPr>
        <p:spPr>
          <a:xfrm>
            <a:off x="6400800" y="33528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migration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trade?</a:t>
            </a:r>
          </a:p>
        </p:txBody>
      </p:sp>
    </p:spTree>
    <p:extLst>
      <p:ext uri="{BB962C8B-B14F-4D97-AF65-F5344CB8AC3E}">
        <p14:creationId xmlns:p14="http://schemas.microsoft.com/office/powerpoint/2010/main" val="3051610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10: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Intangible wealth</a:t>
            </a:r>
          </a:p>
          <a:p>
            <a:pPr lvl="1"/>
            <a:r>
              <a:rPr lang="en-US" sz="2000" dirty="0"/>
              <a:t>Infrastructure</a:t>
            </a:r>
          </a:p>
          <a:p>
            <a:pPr lvl="1"/>
            <a:r>
              <a:rPr lang="en-US" sz="2000" dirty="0"/>
              <a:t>Property rights</a:t>
            </a:r>
          </a:p>
          <a:p>
            <a:pPr lvl="1"/>
            <a:r>
              <a:rPr lang="en-US" sz="2000" dirty="0"/>
              <a:t>Remittances</a:t>
            </a:r>
          </a:p>
          <a:p>
            <a:pPr lvl="1"/>
            <a:r>
              <a:rPr lang="en-US" sz="2000" dirty="0"/>
              <a:t>Population pyramid</a:t>
            </a:r>
          </a:p>
          <a:p>
            <a:pPr lvl="1"/>
            <a:r>
              <a:rPr lang="en-US" sz="2000" dirty="0"/>
              <a:t>Guest worker</a:t>
            </a:r>
          </a:p>
          <a:p>
            <a:pPr lvl="1"/>
            <a:r>
              <a:rPr lang="en-US" sz="2000" dirty="0"/>
              <a:t>South-south migration</a:t>
            </a:r>
          </a:p>
          <a:p>
            <a:pPr lvl="1"/>
            <a:r>
              <a:rPr lang="en-US" sz="2000" dirty="0"/>
              <a:t>Brain drain</a:t>
            </a:r>
          </a:p>
          <a:p>
            <a:pPr lvl="1"/>
            <a:r>
              <a:rPr lang="en-US" sz="2000" dirty="0"/>
              <a:t>Demand-pull vs. supply-push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57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9E406-55A2-E649-B69A-EE75FC47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3CF71-5EE0-A941-BB87-01D32D21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44</a:t>
            </a:fld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67274D3-10F2-B04D-95F0-0DE13328F2E8}"/>
              </a:ext>
            </a:extLst>
          </p:cNvPr>
          <p:cNvGrpSpPr/>
          <p:nvPr/>
        </p:nvGrpSpPr>
        <p:grpSpPr>
          <a:xfrm>
            <a:off x="3429000" y="3505200"/>
            <a:ext cx="4800600" cy="2655332"/>
            <a:chOff x="281066" y="2057400"/>
            <a:chExt cx="7948534" cy="4147422"/>
          </a:xfrm>
        </p:grpSpPr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E5F1BF81-F752-1143-A58A-AE4790614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2514600"/>
              <a:ext cx="0" cy="3048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90F7158D-4F0C-F44B-90CF-5C0661813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5562600"/>
              <a:ext cx="297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F475B616-6E72-674A-A9AE-5C831F8966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2057400"/>
              <a:ext cx="1524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U.S.</a:t>
              </a: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E8B0170F-E4D2-454F-ACEF-CA68EB032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8417" y="2295437"/>
              <a:ext cx="1210455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w</a:t>
              </a:r>
              <a:r>
                <a:rPr lang="en-US" baseline="-25000" dirty="0" err="1"/>
                <a:t>U</a:t>
              </a:r>
              <a:endParaRPr lang="en-US" dirty="0"/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83EA7338-4ACC-5741-8E8D-F67238412B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2400" y="5562600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616A1E3E-42DA-154E-8ADD-EC2F6C47B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2819400"/>
              <a:ext cx="2286000" cy="1219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38C3D162-2F85-B244-B0F1-C2B88C57A3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6000" y="2667000"/>
              <a:ext cx="0" cy="2895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14C888C7-D392-A040-A449-53D01BF20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600" y="2514600"/>
              <a:ext cx="0" cy="3048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E758FBD9-839B-D34F-810A-E9EF8F0FC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600" y="5562600"/>
              <a:ext cx="297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844C2558-87B0-544A-BE8E-AE893F77B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2057400"/>
              <a:ext cx="1524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Mexico</a:t>
              </a: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7AEBC4C7-D382-FE45-98BA-71DF33C6D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66" y="2295437"/>
              <a:ext cx="1009338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w</a:t>
              </a:r>
              <a:r>
                <a:rPr lang="en-US" baseline="-25000" dirty="0" err="1"/>
                <a:t>M</a:t>
              </a:r>
              <a:endParaRPr lang="en-US" dirty="0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583869E6-13A0-7A4B-9B47-F0BE787B8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5562600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C4D5DD13-D200-554A-A451-17084E2A4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429000"/>
              <a:ext cx="2362200" cy="18478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2FA86BEE-AFE8-FF4D-96C8-1C9478C6C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43200" y="2667000"/>
              <a:ext cx="0" cy="2895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AFE9CCE6-F9E6-C24A-B880-2ACBEB5546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90600" y="4572000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2BA5B987-F650-2148-94C6-46AC85268A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8" y="4952999"/>
              <a:ext cx="124168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M</a:t>
              </a:r>
              <a:endParaRPr lang="en-US" dirty="0"/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38B5909F-7C61-C14F-B1E9-9AF2AD5F2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399" y="3733800"/>
              <a:ext cx="838201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U</a:t>
              </a:r>
              <a:endParaRPr lang="en-US" dirty="0"/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6D4D9FED-ECD8-B146-AA31-45F41EF07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7754" y="2438400"/>
              <a:ext cx="1301645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S</a:t>
              </a:r>
              <a:r>
                <a:rPr lang="en-US" baseline="-25000" dirty="0"/>
                <a:t>U</a:t>
              </a:r>
              <a:r>
                <a:rPr lang="en-US" baseline="30000" dirty="0"/>
                <a:t>0</a:t>
              </a:r>
              <a:endParaRPr lang="en-US" dirty="0"/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FEA1FD7B-18B7-A148-9C6F-794AC5A1AF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1" y="2438400"/>
              <a:ext cx="107054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S</a:t>
              </a:r>
              <a:r>
                <a:rPr lang="en-US" baseline="-25000" dirty="0"/>
                <a:t>M</a:t>
              </a:r>
              <a:r>
                <a:rPr lang="en-US" baseline="30000" dirty="0"/>
                <a:t>0</a:t>
              </a:r>
              <a:endParaRPr lang="en-US" dirty="0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9575C1F1-A5F6-E14C-AF49-00F237294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53000" y="32766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29">
              <a:extLst>
                <a:ext uri="{FF2B5EF4-FFF2-40B4-BE49-F238E27FC236}">
                  <a16:creationId xmlns:a16="http://schemas.microsoft.com/office/drawing/2014/main" id="{5D1DAFE0-0F42-0644-B1FA-18ADAD671B58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362200" y="5334000"/>
              <a:ext cx="152400" cy="609600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F9F05AB4-D7E9-DE48-83D1-9B1F5B9C8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33600" y="2667000"/>
              <a:ext cx="0" cy="2895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A99E5D6F-6601-334B-8144-F4954A8EC1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5410200"/>
              <a:ext cx="609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B794178A-33C4-6C4E-AADA-5A951D82D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5410200"/>
              <a:ext cx="609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33">
              <a:extLst>
                <a:ext uri="{FF2B5EF4-FFF2-40B4-BE49-F238E27FC236}">
                  <a16:creationId xmlns:a16="http://schemas.microsoft.com/office/drawing/2014/main" id="{28A39945-0012-8542-94BA-0191EEFDB84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324600" y="5334000"/>
              <a:ext cx="152400" cy="609600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3F4EC5E1-590F-6240-9385-570F84712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05600" y="2667000"/>
              <a:ext cx="0" cy="2895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35">
              <a:extLst>
                <a:ext uri="{FF2B5EF4-FFF2-40B4-BE49-F238E27FC236}">
                  <a16:creationId xmlns:a16="http://schemas.microsoft.com/office/drawing/2014/main" id="{80D92C8A-B947-6B40-9B97-2F73646F16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403" y="2414455"/>
              <a:ext cx="1204210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S</a:t>
              </a:r>
              <a:r>
                <a:rPr lang="en-US" baseline="-25000" dirty="0">
                  <a:solidFill>
                    <a:srgbClr val="FF0000"/>
                  </a:solidFill>
                </a:rPr>
                <a:t>M</a:t>
              </a:r>
              <a:r>
                <a:rPr lang="en-US" baseline="30000" dirty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 Box 36">
              <a:extLst>
                <a:ext uri="{FF2B5EF4-FFF2-40B4-BE49-F238E27FC236}">
                  <a16:creationId xmlns:a16="http://schemas.microsoft.com/office/drawing/2014/main" id="{FE3C490C-C57C-3B47-BF80-CA9666D2D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9399" y="2438400"/>
              <a:ext cx="1221698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S</a:t>
              </a:r>
              <a:r>
                <a:rPr lang="en-US" baseline="-25000" dirty="0">
                  <a:solidFill>
                    <a:srgbClr val="FF0000"/>
                  </a:solidFill>
                </a:rPr>
                <a:t>U</a:t>
              </a:r>
              <a:r>
                <a:rPr lang="en-US" baseline="30000" dirty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7E583E8C-58C5-7745-BCB4-D86C3FCCA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9825" y="3603625"/>
              <a:ext cx="17526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D1C4375B-6DF4-9743-8068-08EE7CBDE2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7425" y="4092575"/>
              <a:ext cx="11430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Text Box 41">
              <a:extLst>
                <a:ext uri="{FF2B5EF4-FFF2-40B4-BE49-F238E27FC236}">
                  <a16:creationId xmlns:a16="http://schemas.microsoft.com/office/drawing/2014/main" id="{39AB87A3-16A4-3F43-A19A-4B4551B460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1240" y="5627954"/>
              <a:ext cx="130164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  <a:ea typeface="Arial" charset="0"/>
                  <a:cs typeface="Arial" charset="0"/>
                  <a:sym typeface="Symbol" charset="2"/>
                </a:rPr>
                <a:t>−</a:t>
              </a:r>
              <a:r>
                <a:rPr lang="en-US" dirty="0">
                  <a:solidFill>
                    <a:srgbClr val="FF0000"/>
                  </a:solidFill>
                  <a:sym typeface="Symbol" charset="2"/>
                </a:rPr>
                <a:t></a:t>
              </a:r>
              <a:r>
                <a:rPr lang="en-US" dirty="0">
                  <a:solidFill>
                    <a:srgbClr val="FF0000"/>
                  </a:solidFill>
                </a:rPr>
                <a:t>L</a:t>
              </a:r>
            </a:p>
          </p:txBody>
        </p:sp>
        <p:sp>
          <p:nvSpPr>
            <p:cNvPr id="39" name="Text Box 42">
              <a:extLst>
                <a:ext uri="{FF2B5EF4-FFF2-40B4-BE49-F238E27FC236}">
                  <a16:creationId xmlns:a16="http://schemas.microsoft.com/office/drawing/2014/main" id="{078C6D5F-1F36-A741-9A9D-18ED4AA34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8590" y="5627954"/>
              <a:ext cx="1502764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  <a:ea typeface="Arial" charset="0"/>
                  <a:cs typeface="Arial" charset="0"/>
                  <a:sym typeface="Symbol" charset="2"/>
                </a:rPr>
                <a:t>+</a:t>
              </a:r>
              <a:r>
                <a:rPr lang="en-US" dirty="0">
                  <a:solidFill>
                    <a:srgbClr val="FF0000"/>
                  </a:solidFill>
                  <a:sym typeface="Symbol" charset="2"/>
                </a:rPr>
                <a:t></a:t>
              </a:r>
              <a:r>
                <a:rPr lang="en-US" dirty="0">
                  <a:solidFill>
                    <a:srgbClr val="FF0000"/>
                  </a:solidFill>
                </a:rPr>
                <a:t>L</a:t>
              </a:r>
            </a:p>
          </p:txBody>
        </p:sp>
        <p:sp>
          <p:nvSpPr>
            <p:cNvPr id="40" name="Line 43">
              <a:extLst>
                <a:ext uri="{FF2B5EF4-FFF2-40B4-BE49-F238E27FC236}">
                  <a16:creationId xmlns:a16="http://schemas.microsoft.com/office/drawing/2014/main" id="{D080455C-25DB-954E-85D2-49C3CA9FB9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39825" y="4092575"/>
              <a:ext cx="3175" cy="4794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44">
              <a:extLst>
                <a:ext uri="{FF2B5EF4-FFF2-40B4-BE49-F238E27FC236}">
                  <a16:creationId xmlns:a16="http://schemas.microsoft.com/office/drawing/2014/main" id="{E989B6B7-9AB9-2344-9391-68C29463B7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3276600"/>
              <a:ext cx="0" cy="3238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Text Box 45">
              <a:extLst>
                <a:ext uri="{FF2B5EF4-FFF2-40B4-BE49-F238E27FC236}">
                  <a16:creationId xmlns:a16="http://schemas.microsoft.com/office/drawing/2014/main" id="{96DA4144-E696-1442-BCBF-06247C671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404" y="4080714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43" name="Text Box 46">
              <a:extLst>
                <a:ext uri="{FF2B5EF4-FFF2-40B4-BE49-F238E27FC236}">
                  <a16:creationId xmlns:a16="http://schemas.microsoft.com/office/drawing/2014/main" id="{E373BAB9-EFE1-D745-A9BE-BBC616C5B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7698" y="4140353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4" name="Line 47">
              <a:extLst>
                <a:ext uri="{FF2B5EF4-FFF2-40B4-BE49-F238E27FC236}">
                  <a16:creationId xmlns:a16="http://schemas.microsoft.com/office/drawing/2014/main" id="{E2847BDC-F6F7-2142-B5EA-98266F0EBA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3581400"/>
              <a:ext cx="22098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48">
              <a:extLst>
                <a:ext uri="{FF2B5EF4-FFF2-40B4-BE49-F238E27FC236}">
                  <a16:creationId xmlns:a16="http://schemas.microsoft.com/office/drawing/2014/main" id="{B19367CC-412B-964C-B005-9E16F6C52A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099" y="3642637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6" name="Text Box 49">
              <a:extLst>
                <a:ext uri="{FF2B5EF4-FFF2-40B4-BE49-F238E27FC236}">
                  <a16:creationId xmlns:a16="http://schemas.microsoft.com/office/drawing/2014/main" id="{8AB11FE5-A63A-3641-81C0-6859750FCE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1347" y="3144921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47" name="Text Box 50">
              <a:extLst>
                <a:ext uri="{FF2B5EF4-FFF2-40B4-BE49-F238E27FC236}">
                  <a16:creationId xmlns:a16="http://schemas.microsoft.com/office/drawing/2014/main" id="{9CB97345-AAC1-C547-9FE7-07326BD0F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6112" y="3165179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e</a:t>
              </a:r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86D97EE4-1F95-3641-9CD1-6FF0695AE9E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F7B64D47-05BC-B945-A3B6-36E6FFD9C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4C1593EB-0F13-D248-8FCD-326623E18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 below, showing migration from Mexico to the U.S., which area shows the gain to Mexican workers who don’t migrate?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b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c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4ADA9D-F3B0-B74F-B260-291BE63C09F2}"/>
              </a:ext>
            </a:extLst>
          </p:cNvPr>
          <p:cNvSpPr txBox="1"/>
          <p:nvPr/>
        </p:nvSpPr>
        <p:spPr>
          <a:xfrm>
            <a:off x="518746" y="255123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282021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9E406-55A2-E649-B69A-EE75FC47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3CF71-5EE0-A941-BB87-01D32D21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45</a:t>
            </a:fld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67274D3-10F2-B04D-95F0-0DE13328F2E8}"/>
              </a:ext>
            </a:extLst>
          </p:cNvPr>
          <p:cNvGrpSpPr/>
          <p:nvPr/>
        </p:nvGrpSpPr>
        <p:grpSpPr>
          <a:xfrm>
            <a:off x="3429000" y="3505200"/>
            <a:ext cx="4800600" cy="2655332"/>
            <a:chOff x="281066" y="2057400"/>
            <a:chExt cx="7948534" cy="4147422"/>
          </a:xfrm>
        </p:grpSpPr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E5F1BF81-F752-1143-A58A-AE4790614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2514600"/>
              <a:ext cx="0" cy="3048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90F7158D-4F0C-F44B-90CF-5C0661813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5562600"/>
              <a:ext cx="297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F475B616-6E72-674A-A9AE-5C831F8966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2057400"/>
              <a:ext cx="1524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U.S.</a:t>
              </a: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E8B0170F-E4D2-454F-ACEF-CA68EB032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8417" y="2295437"/>
              <a:ext cx="1210455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w</a:t>
              </a:r>
              <a:r>
                <a:rPr lang="en-US" baseline="-25000" dirty="0" err="1"/>
                <a:t>U</a:t>
              </a:r>
              <a:endParaRPr lang="en-US" dirty="0"/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83EA7338-4ACC-5741-8E8D-F67238412B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2400" y="5562600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616A1E3E-42DA-154E-8ADD-EC2F6C47B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2819400"/>
              <a:ext cx="2286000" cy="1219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38C3D162-2F85-B244-B0F1-C2B88C57A3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6000" y="2667000"/>
              <a:ext cx="0" cy="2895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14C888C7-D392-A040-A449-53D01BF20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600" y="2514600"/>
              <a:ext cx="0" cy="3048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E758FBD9-839B-D34F-810A-E9EF8F0FC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600" y="5562600"/>
              <a:ext cx="297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844C2558-87B0-544A-BE8E-AE893F77B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2057400"/>
              <a:ext cx="1524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Mexico</a:t>
              </a: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7AEBC4C7-D382-FE45-98BA-71DF33C6D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66" y="2295437"/>
              <a:ext cx="1009338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w</a:t>
              </a:r>
              <a:r>
                <a:rPr lang="en-US" baseline="-25000" dirty="0" err="1"/>
                <a:t>M</a:t>
              </a:r>
              <a:endParaRPr lang="en-US" dirty="0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583869E6-13A0-7A4B-9B47-F0BE787B8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5562600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C4D5DD13-D200-554A-A451-17084E2A4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429000"/>
              <a:ext cx="2362200" cy="18478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2FA86BEE-AFE8-FF4D-96C8-1C9478C6C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43200" y="2667000"/>
              <a:ext cx="0" cy="2895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AFE9CCE6-F9E6-C24A-B880-2ACBEB5546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90600" y="4572000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2BA5B987-F650-2148-94C6-46AC85268A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8" y="4952999"/>
              <a:ext cx="124168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M</a:t>
              </a:r>
              <a:endParaRPr lang="en-US" dirty="0"/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38B5909F-7C61-C14F-B1E9-9AF2AD5F2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399" y="3733800"/>
              <a:ext cx="838201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</a:t>
              </a:r>
              <a:r>
                <a:rPr lang="en-US" baseline="-25000" dirty="0"/>
                <a:t>U</a:t>
              </a:r>
              <a:endParaRPr lang="en-US" dirty="0"/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6D4D9FED-ECD8-B146-AA31-45F41EF07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7754" y="2438400"/>
              <a:ext cx="1301645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S</a:t>
              </a:r>
              <a:r>
                <a:rPr lang="en-US" baseline="-25000" dirty="0"/>
                <a:t>U</a:t>
              </a:r>
              <a:r>
                <a:rPr lang="en-US" baseline="30000" dirty="0"/>
                <a:t>0</a:t>
              </a:r>
              <a:endParaRPr lang="en-US" dirty="0"/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FEA1FD7B-18B7-A148-9C6F-794AC5A1AF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1" y="2438400"/>
              <a:ext cx="107054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S</a:t>
              </a:r>
              <a:r>
                <a:rPr lang="en-US" baseline="-25000" dirty="0"/>
                <a:t>M</a:t>
              </a:r>
              <a:r>
                <a:rPr lang="en-US" baseline="30000" dirty="0"/>
                <a:t>0</a:t>
              </a:r>
              <a:endParaRPr lang="en-US" dirty="0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9575C1F1-A5F6-E14C-AF49-00F237294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53000" y="32766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29">
              <a:extLst>
                <a:ext uri="{FF2B5EF4-FFF2-40B4-BE49-F238E27FC236}">
                  <a16:creationId xmlns:a16="http://schemas.microsoft.com/office/drawing/2014/main" id="{5D1DAFE0-0F42-0644-B1FA-18ADAD671B58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362200" y="5334000"/>
              <a:ext cx="152400" cy="609600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F9F05AB4-D7E9-DE48-83D1-9B1F5B9C8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33600" y="2667000"/>
              <a:ext cx="0" cy="2895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A99E5D6F-6601-334B-8144-F4954A8EC1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5410200"/>
              <a:ext cx="609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B794178A-33C4-6C4E-AADA-5A951D82D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5410200"/>
              <a:ext cx="6096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33">
              <a:extLst>
                <a:ext uri="{FF2B5EF4-FFF2-40B4-BE49-F238E27FC236}">
                  <a16:creationId xmlns:a16="http://schemas.microsoft.com/office/drawing/2014/main" id="{28A39945-0012-8542-94BA-0191EEFDB84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324600" y="5334000"/>
              <a:ext cx="152400" cy="609600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3F4EC5E1-590F-6240-9385-570F84712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05600" y="2667000"/>
              <a:ext cx="0" cy="2895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lg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35">
              <a:extLst>
                <a:ext uri="{FF2B5EF4-FFF2-40B4-BE49-F238E27FC236}">
                  <a16:creationId xmlns:a16="http://schemas.microsoft.com/office/drawing/2014/main" id="{80D92C8A-B947-6B40-9B97-2F73646F16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403" y="2414455"/>
              <a:ext cx="1204210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S</a:t>
              </a:r>
              <a:r>
                <a:rPr lang="en-US" baseline="-25000" dirty="0">
                  <a:solidFill>
                    <a:srgbClr val="FF0000"/>
                  </a:solidFill>
                </a:rPr>
                <a:t>M</a:t>
              </a:r>
              <a:r>
                <a:rPr lang="en-US" baseline="30000" dirty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 Box 36">
              <a:extLst>
                <a:ext uri="{FF2B5EF4-FFF2-40B4-BE49-F238E27FC236}">
                  <a16:creationId xmlns:a16="http://schemas.microsoft.com/office/drawing/2014/main" id="{FE3C490C-C57C-3B47-BF80-CA9666D2D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9399" y="2438400"/>
              <a:ext cx="1221698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S</a:t>
              </a:r>
              <a:r>
                <a:rPr lang="en-US" baseline="-25000" dirty="0">
                  <a:solidFill>
                    <a:srgbClr val="FF0000"/>
                  </a:solidFill>
                </a:rPr>
                <a:t>U</a:t>
              </a:r>
              <a:r>
                <a:rPr lang="en-US" baseline="30000" dirty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7E583E8C-58C5-7745-BCB4-D86C3FCCA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9825" y="3603625"/>
              <a:ext cx="17526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D1C4375B-6DF4-9743-8068-08EE7CBDE2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7425" y="4092575"/>
              <a:ext cx="11430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Text Box 41">
              <a:extLst>
                <a:ext uri="{FF2B5EF4-FFF2-40B4-BE49-F238E27FC236}">
                  <a16:creationId xmlns:a16="http://schemas.microsoft.com/office/drawing/2014/main" id="{39AB87A3-16A4-3F43-A19A-4B4551B460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1240" y="5627954"/>
              <a:ext cx="1301647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  <a:ea typeface="Arial" charset="0"/>
                  <a:cs typeface="Arial" charset="0"/>
                  <a:sym typeface="Symbol" charset="2"/>
                </a:rPr>
                <a:t>−</a:t>
              </a:r>
              <a:r>
                <a:rPr lang="en-US" dirty="0">
                  <a:solidFill>
                    <a:srgbClr val="FF0000"/>
                  </a:solidFill>
                  <a:sym typeface="Symbol" charset="2"/>
                </a:rPr>
                <a:t></a:t>
              </a:r>
              <a:r>
                <a:rPr lang="en-US" dirty="0">
                  <a:solidFill>
                    <a:srgbClr val="FF0000"/>
                  </a:solidFill>
                </a:rPr>
                <a:t>L</a:t>
              </a:r>
            </a:p>
          </p:txBody>
        </p:sp>
        <p:sp>
          <p:nvSpPr>
            <p:cNvPr id="39" name="Text Box 42">
              <a:extLst>
                <a:ext uri="{FF2B5EF4-FFF2-40B4-BE49-F238E27FC236}">
                  <a16:creationId xmlns:a16="http://schemas.microsoft.com/office/drawing/2014/main" id="{078C6D5F-1F36-A741-9A9D-18ED4AA34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8590" y="5627954"/>
              <a:ext cx="1502764" cy="576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  <a:ea typeface="Arial" charset="0"/>
                  <a:cs typeface="Arial" charset="0"/>
                  <a:sym typeface="Symbol" charset="2"/>
                </a:rPr>
                <a:t>+</a:t>
              </a:r>
              <a:r>
                <a:rPr lang="en-US" dirty="0">
                  <a:solidFill>
                    <a:srgbClr val="FF0000"/>
                  </a:solidFill>
                  <a:sym typeface="Symbol" charset="2"/>
                </a:rPr>
                <a:t></a:t>
              </a:r>
              <a:r>
                <a:rPr lang="en-US" dirty="0">
                  <a:solidFill>
                    <a:srgbClr val="FF0000"/>
                  </a:solidFill>
                </a:rPr>
                <a:t>L</a:t>
              </a:r>
            </a:p>
          </p:txBody>
        </p:sp>
        <p:sp>
          <p:nvSpPr>
            <p:cNvPr id="40" name="Line 43">
              <a:extLst>
                <a:ext uri="{FF2B5EF4-FFF2-40B4-BE49-F238E27FC236}">
                  <a16:creationId xmlns:a16="http://schemas.microsoft.com/office/drawing/2014/main" id="{D080455C-25DB-954E-85D2-49C3CA9FB9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39825" y="4092575"/>
              <a:ext cx="3175" cy="4794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44">
              <a:extLst>
                <a:ext uri="{FF2B5EF4-FFF2-40B4-BE49-F238E27FC236}">
                  <a16:creationId xmlns:a16="http://schemas.microsoft.com/office/drawing/2014/main" id="{E989B6B7-9AB9-2344-9391-68C29463B7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3276600"/>
              <a:ext cx="0" cy="3238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Text Box 45">
              <a:extLst>
                <a:ext uri="{FF2B5EF4-FFF2-40B4-BE49-F238E27FC236}">
                  <a16:creationId xmlns:a16="http://schemas.microsoft.com/office/drawing/2014/main" id="{96DA4144-E696-1442-BCBF-06247C671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404" y="4080714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43" name="Text Box 46">
              <a:extLst>
                <a:ext uri="{FF2B5EF4-FFF2-40B4-BE49-F238E27FC236}">
                  <a16:creationId xmlns:a16="http://schemas.microsoft.com/office/drawing/2014/main" id="{E373BAB9-EFE1-D745-A9BE-BBC616C5B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7698" y="4140353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44" name="Line 47">
              <a:extLst>
                <a:ext uri="{FF2B5EF4-FFF2-40B4-BE49-F238E27FC236}">
                  <a16:creationId xmlns:a16="http://schemas.microsoft.com/office/drawing/2014/main" id="{E2847BDC-F6F7-2142-B5EA-98266F0EBA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3581400"/>
              <a:ext cx="22098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48">
              <a:extLst>
                <a:ext uri="{FF2B5EF4-FFF2-40B4-BE49-F238E27FC236}">
                  <a16:creationId xmlns:a16="http://schemas.microsoft.com/office/drawing/2014/main" id="{B19367CC-412B-964C-B005-9E16F6C52A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099" y="3642637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46" name="Text Box 49">
              <a:extLst>
                <a:ext uri="{FF2B5EF4-FFF2-40B4-BE49-F238E27FC236}">
                  <a16:creationId xmlns:a16="http://schemas.microsoft.com/office/drawing/2014/main" id="{8AB11FE5-A63A-3641-81C0-6859750FCE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1347" y="3144921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47" name="Text Box 50">
              <a:extLst>
                <a:ext uri="{FF2B5EF4-FFF2-40B4-BE49-F238E27FC236}">
                  <a16:creationId xmlns:a16="http://schemas.microsoft.com/office/drawing/2014/main" id="{9CB97345-AAC1-C547-9FE7-07326BD0F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6112" y="3165179"/>
              <a:ext cx="457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FF0000"/>
                  </a:solidFill>
                </a:rPr>
                <a:t>e</a:t>
              </a:r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86D97EE4-1F95-3641-9CD1-6FF0695AE9E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F7B64D47-05BC-B945-A3B6-36E6FFD9C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4C1593EB-0F13-D248-8FCD-326623E18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graph.  Which areas show the gain to US factors other than labor?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>
                <a:ea typeface="Arial" pitchFamily="-65" charset="0"/>
                <a:cs typeface="Arial" pitchFamily="-65" charset="0"/>
              </a:rPr>
              <a:t>a+b</a:t>
            </a: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/>
              <a:t>b+c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/>
              <a:t>c+d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/>
              <a:t>d+e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/>
              <a:t>e+a</a:t>
            </a:r>
            <a:endParaRPr lang="en-US" sz="24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4ADA9D-F3B0-B74F-B260-291BE63C09F2}"/>
              </a:ext>
            </a:extLst>
          </p:cNvPr>
          <p:cNvSpPr txBox="1"/>
          <p:nvPr/>
        </p:nvSpPr>
        <p:spPr>
          <a:xfrm>
            <a:off x="553915" y="344805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278484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21BD-8FFA-E849-89DE-AB716CF0E4E5}" type="slidenum">
              <a:rPr lang="en-US"/>
              <a:pPr/>
              <a:t>46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11: Multinationals and International Capital Movements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Terminology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FDI, DFI, MNEs, MNCs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Real Versus Financial Capital</a:t>
            </a:r>
          </a:p>
          <a:p>
            <a:pPr>
              <a:lnSpc>
                <a:spcPct val="80000"/>
              </a:lnSpc>
            </a:pPr>
            <a:r>
              <a:rPr lang="en-US" sz="2800"/>
              <a:t>History</a:t>
            </a:r>
          </a:p>
          <a:p>
            <a:pPr>
              <a:lnSpc>
                <a:spcPct val="80000"/>
              </a:lnSpc>
            </a:pPr>
            <a:r>
              <a:rPr lang="en-US" sz="2800"/>
              <a:t>Purposes Served by FDI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Local Market versus Export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Reasons for FDI</a:t>
            </a:r>
          </a:p>
          <a:p>
            <a:pPr>
              <a:lnSpc>
                <a:spcPct val="80000"/>
              </a:lnSpc>
            </a:pPr>
            <a:r>
              <a:rPr lang="en-US" sz="2800"/>
              <a:t>Who Gains and Who Loses?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Effects that are Similar to Trade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Effects that are Similar to Migration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Other Effects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1501CBF-91A6-8B4C-8C3A-795BB2DD4400}"/>
              </a:ext>
            </a:extLst>
          </p:cNvPr>
          <p:cNvSpPr/>
          <p:nvPr/>
        </p:nvSpPr>
        <p:spPr>
          <a:xfrm>
            <a:off x="5791200" y="1676400"/>
            <a:ext cx="609600" cy="4126523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F932C0-C8E1-8C48-AFE1-464A0EB74EEB}"/>
              </a:ext>
            </a:extLst>
          </p:cNvPr>
          <p:cNvSpPr txBox="1"/>
          <p:nvPr/>
        </p:nvSpPr>
        <p:spPr>
          <a:xfrm>
            <a:off x="6418385" y="2227384"/>
            <a:ext cx="2209800" cy="3416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FDI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FDI like migration?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migration?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are mostly sources?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are mostly hosts?</a:t>
            </a:r>
          </a:p>
        </p:txBody>
      </p:sp>
    </p:spTree>
    <p:extLst>
      <p:ext uri="{BB962C8B-B14F-4D97-AF65-F5344CB8AC3E}">
        <p14:creationId xmlns:p14="http://schemas.microsoft.com/office/powerpoint/2010/main" val="38198355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11: Multinationals and International Capital Movements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Foreign direct investment</a:t>
            </a:r>
          </a:p>
          <a:p>
            <a:pPr lvl="1"/>
            <a:r>
              <a:rPr lang="en-US" sz="2000" dirty="0"/>
              <a:t>Capital flow</a:t>
            </a:r>
          </a:p>
          <a:p>
            <a:pPr lvl="1"/>
            <a:r>
              <a:rPr lang="en-US" sz="2000" dirty="0"/>
              <a:t>Source country</a:t>
            </a:r>
          </a:p>
          <a:p>
            <a:pPr lvl="1"/>
            <a:r>
              <a:rPr lang="en-US" sz="2000" dirty="0"/>
              <a:t>Host country</a:t>
            </a:r>
          </a:p>
          <a:p>
            <a:pPr lvl="1"/>
            <a:r>
              <a:rPr lang="en-US" sz="2000" dirty="0"/>
              <a:t>Export platform</a:t>
            </a:r>
          </a:p>
          <a:p>
            <a:pPr lvl="1"/>
            <a:r>
              <a:rPr lang="en-US" sz="2000" dirty="0"/>
              <a:t>Tariff jumping</a:t>
            </a:r>
          </a:p>
          <a:p>
            <a:pPr lvl="1"/>
            <a:r>
              <a:rPr lang="en-US" sz="2000" dirty="0"/>
              <a:t>Transplants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DFI</a:t>
            </a:r>
          </a:p>
          <a:p>
            <a:pPr lvl="1"/>
            <a:r>
              <a:rPr lang="en-US" sz="2000" kern="0" dirty="0"/>
              <a:t>FDI</a:t>
            </a:r>
          </a:p>
          <a:p>
            <a:pPr lvl="1"/>
            <a:r>
              <a:rPr lang="en-US" sz="2000" kern="0" dirty="0"/>
              <a:t>MNE</a:t>
            </a:r>
          </a:p>
          <a:p>
            <a:pPr lvl="1"/>
            <a:r>
              <a:rPr lang="en-US" sz="2000" kern="0" dirty="0"/>
              <a:t>MNC</a:t>
            </a:r>
          </a:p>
          <a:p>
            <a:pPr lvl="1"/>
            <a:r>
              <a:rPr lang="en-US" sz="2000" kern="0" dirty="0"/>
              <a:t>TNC</a:t>
            </a:r>
          </a:p>
          <a:p>
            <a:pPr lvl="1"/>
            <a:r>
              <a:rPr lang="en-US" sz="2000" kern="0" dirty="0"/>
              <a:t>MOFA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721EB6-6A35-0044-95F4-CF38B10DE10F}"/>
              </a:ext>
            </a:extLst>
          </p:cNvPr>
          <p:cNvSpPr txBox="1"/>
          <p:nvPr/>
        </p:nvSpPr>
        <p:spPr>
          <a:xfrm>
            <a:off x="5867400" y="3810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r>
              <a:rPr lang="en-US" i="1" dirty="0"/>
              <a:t>Majority-owned foreign affiliate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307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diagram shows supply and demand for labor in a country.  Which of these curves will shift, and in which direction, if there is FDI into the country?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Supply shifts right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Supply shifts left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Demand shifts right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Demand shifts left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429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4953000" y="2819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953000" y="586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267200" y="274320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wage</a:t>
            </a:r>
            <a:endParaRPr lang="en-US" dirty="0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7315200" y="58674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Labor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5257800" y="3124200"/>
            <a:ext cx="2286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V="1">
            <a:off x="6324600" y="2971800"/>
            <a:ext cx="0" cy="2895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7391400" y="5257800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r>
              <a:rPr lang="en-US" baseline="30000"/>
              <a:t>0</a:t>
            </a:r>
            <a:endParaRPr lang="en-US"/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6324600" y="2895600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</a:t>
            </a:r>
            <a:r>
              <a:rPr lang="en-US" baseline="30000" dirty="0"/>
              <a:t>0</a:t>
            </a:r>
            <a:endParaRPr lang="en-US" dirty="0"/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4953000" y="4114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4572000" y="3886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w</a:t>
            </a:r>
            <a:r>
              <a:rPr lang="en-US" baseline="30000" dirty="0"/>
              <a:t>0</a:t>
            </a:r>
            <a:endParaRPr lang="en-US" dirty="0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5638800" y="2895600"/>
            <a:ext cx="2286000" cy="2133600"/>
          </a:xfrm>
          <a:prstGeom prst="line">
            <a:avLst/>
          </a:prstGeom>
          <a:noFill/>
          <a:ln w="28575">
            <a:solidFill>
              <a:srgbClr val="00B05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7772400" y="4648200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B050"/>
                </a:solidFill>
              </a:rPr>
              <a:t>D</a:t>
            </a:r>
            <a:r>
              <a:rPr lang="en-US" baseline="30000" dirty="0">
                <a:solidFill>
                  <a:srgbClr val="00B050"/>
                </a:solidFill>
              </a:rPr>
              <a:t>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4572000" y="3352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B050"/>
                </a:solidFill>
              </a:rPr>
              <a:t>w</a:t>
            </a:r>
            <a:r>
              <a:rPr lang="en-US" baseline="30000">
                <a:solidFill>
                  <a:srgbClr val="00B050"/>
                </a:solidFill>
              </a:rPr>
              <a:t>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4953000" y="3581400"/>
            <a:ext cx="1371600" cy="0"/>
          </a:xfrm>
          <a:prstGeom prst="line">
            <a:avLst/>
          </a:prstGeom>
          <a:noFill/>
          <a:ln w="9525">
            <a:solidFill>
              <a:srgbClr val="00B05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75DE8F-2CD3-8F47-A39F-09B2D0B6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559BF-6206-F243-A352-F57DEB73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9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 animBg="1"/>
      <p:bldP spid="23" grpId="0"/>
      <p:bldP spid="24" grpId="0"/>
      <p:bldP spid="2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E19EE7-380A-B946-A2B8-54C09322F655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Lecture 12: The Balance of Trade and International Transactions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3258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What Is the Balance of Trade?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What the Balance of Trade Does </a:t>
            </a:r>
            <a:r>
              <a:rPr lang="en-US" sz="2800" b="1" dirty="0"/>
              <a:t>Not</a:t>
            </a:r>
            <a:r>
              <a:rPr lang="en-US" sz="2800" dirty="0"/>
              <a:t> Mean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International </a:t>
            </a:r>
            <a:r>
              <a:rPr lang="en-US" sz="2400" dirty="0"/>
              <a:t>Transactions</a:t>
            </a:r>
            <a:endParaRPr 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Current Account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Financial Account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What the Balance of Trade </a:t>
            </a:r>
            <a:r>
              <a:rPr lang="en-US" sz="2800" b="1" dirty="0"/>
              <a:t>Does</a:t>
            </a:r>
            <a:r>
              <a:rPr lang="en-US" sz="2800" dirty="0"/>
              <a:t> Mean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From Balance of Payments Accounting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From National Income Accounting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F18B3B4F-5E67-164B-9429-AA43E4879593}"/>
              </a:ext>
            </a:extLst>
          </p:cNvPr>
          <p:cNvSpPr/>
          <p:nvPr/>
        </p:nvSpPr>
        <p:spPr>
          <a:xfrm>
            <a:off x="5867400" y="1676400"/>
            <a:ext cx="609600" cy="4548554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FD33D7-00F2-A846-B9DA-A77A71719BEF}"/>
              </a:ext>
            </a:extLst>
          </p:cNvPr>
          <p:cNvSpPr txBox="1"/>
          <p:nvPr/>
        </p:nvSpPr>
        <p:spPr>
          <a:xfrm>
            <a:off x="6477000" y="2971800"/>
            <a:ext cx="22098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transactions enter the accounts?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does a deficit really mean?</a:t>
            </a:r>
          </a:p>
        </p:txBody>
      </p:sp>
    </p:spTree>
    <p:extLst>
      <p:ext uri="{BB962C8B-B14F-4D97-AF65-F5344CB8AC3E}">
        <p14:creationId xmlns:p14="http://schemas.microsoft.com/office/powerpoint/2010/main" val="176111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Where does the largest share of Michigan’s imports come from?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Canada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China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Mexico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European Union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7146" y="366455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4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12: The Balance of Trade and International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Trade balance</a:t>
            </a:r>
          </a:p>
          <a:p>
            <a:pPr lvl="1"/>
            <a:r>
              <a:rPr lang="en-US" sz="2000" dirty="0"/>
              <a:t>Current account</a:t>
            </a:r>
          </a:p>
          <a:p>
            <a:pPr lvl="1"/>
            <a:r>
              <a:rPr lang="en-US" sz="2000" dirty="0"/>
              <a:t>Financial Account</a:t>
            </a:r>
          </a:p>
          <a:p>
            <a:pPr lvl="1"/>
            <a:r>
              <a:rPr lang="en-US" sz="2000" dirty="0"/>
              <a:t>Transfer payments</a:t>
            </a:r>
          </a:p>
          <a:p>
            <a:pPr lvl="1"/>
            <a:r>
              <a:rPr lang="en-US" sz="2000" dirty="0"/>
              <a:t>Credits</a:t>
            </a:r>
          </a:p>
          <a:p>
            <a:pPr lvl="1"/>
            <a:r>
              <a:rPr lang="en-US" sz="2000" dirty="0"/>
              <a:t>Debits</a:t>
            </a:r>
          </a:p>
          <a:p>
            <a:pPr lvl="1"/>
            <a:r>
              <a:rPr lang="en-US" sz="2000" dirty="0"/>
              <a:t>Primary income</a:t>
            </a:r>
          </a:p>
          <a:p>
            <a:pPr lvl="1"/>
            <a:r>
              <a:rPr lang="en-US" sz="2000" dirty="0"/>
              <a:t>Secondary income</a:t>
            </a:r>
          </a:p>
          <a:p>
            <a:pPr lvl="1"/>
            <a:r>
              <a:rPr lang="en-US" sz="2000" dirty="0"/>
              <a:t>Statistical discrepancy</a:t>
            </a:r>
          </a:p>
          <a:p>
            <a:pPr lvl="1"/>
            <a:r>
              <a:rPr lang="en-US" sz="2000" dirty="0"/>
              <a:t>Recession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Investment position</a:t>
            </a:r>
          </a:p>
          <a:p>
            <a:pPr lvl="1"/>
            <a:r>
              <a:rPr lang="en-US" sz="2000" kern="0" dirty="0"/>
              <a:t>Plaza Accord</a:t>
            </a:r>
          </a:p>
          <a:p>
            <a:pPr lvl="1"/>
            <a:r>
              <a:rPr lang="en-US" sz="2000" kern="0" dirty="0"/>
              <a:t>Official reserve assets</a:t>
            </a:r>
          </a:p>
          <a:p>
            <a:pPr lvl="1"/>
            <a:r>
              <a:rPr lang="en-US" sz="2000" kern="0" dirty="0"/>
              <a:t>Odious debt</a:t>
            </a:r>
          </a:p>
        </p:txBody>
      </p:sp>
    </p:spTree>
    <p:extLst>
      <p:ext uri="{BB962C8B-B14F-4D97-AF65-F5344CB8AC3E}">
        <p14:creationId xmlns:p14="http://schemas.microsoft.com/office/powerpoint/2010/main" val="39620735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13C776-3045-9744-8E0E-2C3BC17CDCC8}"/>
              </a:ext>
            </a:extLst>
          </p:cNvPr>
          <p:cNvSpPr txBox="1">
            <a:spLocks/>
          </p:cNvSpPr>
          <p:nvPr/>
        </p:nvSpPr>
        <p:spPr bwMode="auto">
          <a:xfrm>
            <a:off x="457200" y="2971800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000" kern="0" dirty="0"/>
              <a:t>A German imports a Ford from the 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000" kern="0" dirty="0"/>
              <a:t>An American takes out a loan from a Canadian bank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000" kern="0" dirty="0"/>
              <a:t>An American philanthropist gives money to refugees in Greece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000" kern="0" dirty="0"/>
              <a:t>A US corporation pays dividends to a British shareholder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000" kern="0" dirty="0"/>
              <a:t>An American buys stock in the Japanese company, Toyota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kern="0" dirty="0"/>
          </a:p>
          <a:p>
            <a:pPr marL="971550" lvl="1" indent="-514350">
              <a:buFont typeface="+mj-lt"/>
              <a:buAutoNum type="alphaLcParenR"/>
            </a:pPr>
            <a:endParaRPr lang="en-US" sz="2400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transactions would appear as a </a:t>
            </a:r>
            <a:r>
              <a:rPr lang="en-US" sz="2800" u="sng" dirty="0"/>
              <a:t>debit</a:t>
            </a:r>
            <a:r>
              <a:rPr lang="en-US" sz="2800" dirty="0"/>
              <a:t> in the </a:t>
            </a:r>
            <a:r>
              <a:rPr lang="en-US" sz="2800" u="sng" dirty="0"/>
              <a:t>financial</a:t>
            </a:r>
            <a:r>
              <a:rPr lang="en-US" sz="2800" dirty="0"/>
              <a:t> account of the US balance of payments?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638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DE7207-B75F-C041-B60C-E11DB2221493}"/>
              </a:ext>
            </a:extLst>
          </p:cNvPr>
          <p:cNvSpPr txBox="1"/>
          <p:nvPr/>
        </p:nvSpPr>
        <p:spPr>
          <a:xfrm>
            <a:off x="5791200" y="29718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Current; credit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73D1DC-6876-8C40-9A3F-155D6F61B0AF}"/>
              </a:ext>
            </a:extLst>
          </p:cNvPr>
          <p:cNvSpPr txBox="1"/>
          <p:nvPr/>
        </p:nvSpPr>
        <p:spPr>
          <a:xfrm>
            <a:off x="5791200" y="3657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Financial; credit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F9A663-28CB-A44D-849E-005CCE426F62}"/>
              </a:ext>
            </a:extLst>
          </p:cNvPr>
          <p:cNvSpPr txBox="1"/>
          <p:nvPr/>
        </p:nvSpPr>
        <p:spPr>
          <a:xfrm>
            <a:off x="5791200" y="43434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Current; debit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D7F545-A983-7A45-B0D4-19CC1AE13E49}"/>
              </a:ext>
            </a:extLst>
          </p:cNvPr>
          <p:cNvSpPr txBox="1"/>
          <p:nvPr/>
        </p:nvSpPr>
        <p:spPr>
          <a:xfrm>
            <a:off x="5791200" y="50292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Current; debit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95592C-2DBE-E046-BF40-FA5F3EBA218E}"/>
              </a:ext>
            </a:extLst>
          </p:cNvPr>
          <p:cNvSpPr txBox="1"/>
          <p:nvPr/>
        </p:nvSpPr>
        <p:spPr>
          <a:xfrm>
            <a:off x="5791200" y="56388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Financial; debit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AD7D165-B9F6-8344-ACCD-C67D43AC1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</p:spTree>
    <p:extLst>
      <p:ext uri="{BB962C8B-B14F-4D97-AF65-F5344CB8AC3E}">
        <p14:creationId xmlns:p14="http://schemas.microsoft.com/office/powerpoint/2010/main" val="287098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9" grpId="0"/>
      <p:bldP spid="10" grpId="0"/>
      <p:bldP spid="11" grpId="0"/>
      <p:bldP spid="1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our Financial Account is in surplus, that means that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trade balance is positive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We are lending more than we are borrowing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US is adding to its holding of assets abroad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rest of the world is giving us money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Our net debt to the world is rising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7113" y="50673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902-5822-3F44-9DBB-DC836168B8AA}" type="slidenum">
              <a:rPr lang="en-US"/>
              <a:pPr/>
              <a:t>53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13: Exchange Rates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 What Forms Are Exchange Rates Reported?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Bilateral Nominal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Multilateral (Trade-Weighted)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Real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Forward Rates</a:t>
            </a:r>
          </a:p>
          <a:p>
            <a:pPr>
              <a:lnSpc>
                <a:spcPct val="90000"/>
              </a:lnSpc>
            </a:pPr>
            <a:r>
              <a:rPr lang="en-US" sz="2400"/>
              <a:t>What Determines Exchange Rates?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Markets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Governments/Central Banks</a:t>
            </a:r>
          </a:p>
          <a:p>
            <a:pPr>
              <a:lnSpc>
                <a:spcPct val="90000"/>
              </a:lnSpc>
            </a:pPr>
            <a:r>
              <a:rPr lang="en-US" sz="2400"/>
              <a:t>Theories of Exchange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Purchasing Power Parity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Asset Theory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Supply and Demand 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69989773-3837-E847-AF18-265960C76AA8}"/>
              </a:ext>
            </a:extLst>
          </p:cNvPr>
          <p:cNvSpPr/>
          <p:nvPr/>
        </p:nvSpPr>
        <p:spPr>
          <a:xfrm>
            <a:off x="5867400" y="1676400"/>
            <a:ext cx="609600" cy="4419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6BC3C2-CD71-504B-BB11-1C16E98C44F0}"/>
              </a:ext>
            </a:extLst>
          </p:cNvPr>
          <p:cNvSpPr txBox="1"/>
          <p:nvPr/>
        </p:nvSpPr>
        <p:spPr>
          <a:xfrm>
            <a:off x="6477000" y="2895600"/>
            <a:ext cx="22098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what forms are exchange rates reported?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determined?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Three theories</a:t>
            </a:r>
          </a:p>
        </p:txBody>
      </p:sp>
    </p:spTree>
    <p:extLst>
      <p:ext uri="{BB962C8B-B14F-4D97-AF65-F5344CB8AC3E}">
        <p14:creationId xmlns:p14="http://schemas.microsoft.com/office/powerpoint/2010/main" val="30141406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13: Exchange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Bilateral rate</a:t>
            </a:r>
          </a:p>
          <a:p>
            <a:pPr lvl="1"/>
            <a:r>
              <a:rPr lang="en-US" sz="2000" dirty="0"/>
              <a:t>Multilateral rate</a:t>
            </a:r>
          </a:p>
          <a:p>
            <a:pPr lvl="1"/>
            <a:r>
              <a:rPr lang="en-US" sz="2000" dirty="0"/>
              <a:t>Real exchange rate</a:t>
            </a:r>
          </a:p>
          <a:p>
            <a:pPr lvl="1"/>
            <a:r>
              <a:rPr lang="en-US" sz="2000" dirty="0"/>
              <a:t>Forward rate</a:t>
            </a:r>
          </a:p>
          <a:p>
            <a:pPr lvl="1"/>
            <a:r>
              <a:rPr lang="en-US" sz="2000" dirty="0"/>
              <a:t>Overvalued/undervalued</a:t>
            </a:r>
          </a:p>
          <a:p>
            <a:pPr lvl="1"/>
            <a:r>
              <a:rPr lang="en-US" sz="2000" dirty="0"/>
              <a:t>Big Mac Index</a:t>
            </a:r>
          </a:p>
          <a:p>
            <a:pPr lvl="1"/>
            <a:r>
              <a:rPr lang="en-US" sz="2000" dirty="0"/>
              <a:t>Appreciate/depreciate</a:t>
            </a:r>
          </a:p>
          <a:p>
            <a:pPr lvl="1"/>
            <a:r>
              <a:rPr lang="en-US" sz="2000" dirty="0"/>
              <a:t>Arbitrage</a:t>
            </a:r>
          </a:p>
          <a:p>
            <a:pPr lvl="1"/>
            <a:r>
              <a:rPr lang="en-US" sz="2000" dirty="0"/>
              <a:t>Law of one price</a:t>
            </a:r>
          </a:p>
          <a:p>
            <a:pPr lvl="1"/>
            <a:r>
              <a:rPr lang="en-US" sz="2000" dirty="0"/>
              <a:t>Dirty float</a:t>
            </a:r>
          </a:p>
          <a:p>
            <a:pPr lvl="1"/>
            <a:r>
              <a:rPr lang="en-US" sz="2000" dirty="0"/>
              <a:t>Devaluation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487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would cause the Mexican peso to depreciate?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US tariff on Mexican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decrease in remittances from US to Mexico by immigrants from Mexico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 rise in the US interest rate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All of the above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None of the above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810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8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E599-FA98-AE4A-9C50-37A22820F693}" type="slidenum">
              <a:rPr lang="en-US"/>
              <a:pPr/>
              <a:t>56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14: </a:t>
            </a:r>
            <a:br>
              <a:rPr lang="en-US" sz="4000" dirty="0"/>
            </a:br>
            <a:r>
              <a:rPr lang="en-US" sz="4000" dirty="0"/>
              <a:t>Pegging the Exchange Rate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How It’s Done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Market Intervention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Bands of Fluctuation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Hybrids of Pegged and Floating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Gold Standard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Who Pegs?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Mechanics of Intervention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Reserves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Money Supply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Sterilization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Effects of Pegging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Chinese Currency Manipulation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3D639396-0B69-3F40-B9E1-6F7E886685BC}"/>
              </a:ext>
            </a:extLst>
          </p:cNvPr>
          <p:cNvSpPr/>
          <p:nvPr/>
        </p:nvSpPr>
        <p:spPr>
          <a:xfrm>
            <a:off x="5181600" y="1676400"/>
            <a:ext cx="609600" cy="4267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06AE57-950C-9E4E-A155-E0EECE1B7476}"/>
              </a:ext>
            </a:extLst>
          </p:cNvPr>
          <p:cNvSpPr txBox="1"/>
          <p:nvPr/>
        </p:nvSpPr>
        <p:spPr>
          <a:xfrm>
            <a:off x="5791200" y="3276600"/>
            <a:ext cx="25146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exchange rates pegged?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What, why, and how is sterilization?</a:t>
            </a:r>
          </a:p>
        </p:txBody>
      </p:sp>
    </p:spTree>
    <p:extLst>
      <p:ext uri="{BB962C8B-B14F-4D97-AF65-F5344CB8AC3E}">
        <p14:creationId xmlns:p14="http://schemas.microsoft.com/office/powerpoint/2010/main" val="9697547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14: </a:t>
            </a:r>
            <a:br>
              <a:rPr lang="en-US" sz="4000" dirty="0"/>
            </a:br>
            <a:r>
              <a:rPr lang="en-US" sz="4000" dirty="0"/>
              <a:t>Pegging the Exchange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Pegging</a:t>
            </a:r>
          </a:p>
          <a:p>
            <a:pPr lvl="1"/>
            <a:r>
              <a:rPr lang="en-US" sz="2000" dirty="0"/>
              <a:t>Intervention</a:t>
            </a:r>
          </a:p>
          <a:p>
            <a:pPr lvl="1"/>
            <a:r>
              <a:rPr lang="en-US" sz="2000" dirty="0"/>
              <a:t>Par value</a:t>
            </a:r>
          </a:p>
          <a:p>
            <a:pPr lvl="1"/>
            <a:r>
              <a:rPr lang="en-US" sz="2000" dirty="0"/>
              <a:t>Managed float</a:t>
            </a:r>
          </a:p>
          <a:p>
            <a:pPr lvl="1"/>
            <a:r>
              <a:rPr lang="en-US" sz="2000" dirty="0"/>
              <a:t>Leaning against the wind</a:t>
            </a:r>
          </a:p>
          <a:p>
            <a:pPr lvl="1"/>
            <a:r>
              <a:rPr lang="en-US" sz="2000" dirty="0"/>
              <a:t>Crawling peg</a:t>
            </a:r>
          </a:p>
          <a:p>
            <a:pPr lvl="1"/>
            <a:r>
              <a:rPr lang="en-US" sz="2000" dirty="0"/>
              <a:t>Gold standard</a:t>
            </a:r>
          </a:p>
          <a:p>
            <a:pPr lvl="1"/>
            <a:r>
              <a:rPr lang="en-US" sz="2000" dirty="0"/>
              <a:t>International reserves</a:t>
            </a:r>
          </a:p>
          <a:p>
            <a:pPr lvl="1"/>
            <a:r>
              <a:rPr lang="en-US" sz="2000" dirty="0"/>
              <a:t>Sterilization</a:t>
            </a:r>
          </a:p>
          <a:p>
            <a:pPr lvl="1"/>
            <a:r>
              <a:rPr lang="en-US" sz="2000" dirty="0"/>
              <a:t>Overvalued/undervalued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Exchange-rate crisis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kern="0" dirty="0"/>
              <a:t>Dollarization</a:t>
            </a:r>
          </a:p>
        </p:txBody>
      </p:sp>
    </p:spTree>
    <p:extLst>
      <p:ext uri="{BB962C8B-B14F-4D97-AF65-F5344CB8AC3E}">
        <p14:creationId xmlns:p14="http://schemas.microsoft.com/office/powerpoint/2010/main" val="5887026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ADD6E-E51C-DD4A-9BC6-86772C19E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C9863-8437-5944-8AF6-9DFF0B26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277B-0D97-AD4C-8AC3-66D6541CFDAD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D01E5074-23EA-524B-A6FF-555560842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3601217"/>
            <a:ext cx="0" cy="22563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E2365A02-9339-BD4F-85CA-46EA162ED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5857610"/>
            <a:ext cx="220531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6D005D92-B705-E14D-9EC8-D2784CDD43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0947" y="3937275"/>
            <a:ext cx="1332379" cy="15842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22286107-20A7-7049-912E-7F7622DE3A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59338" y="3937275"/>
            <a:ext cx="1470212" cy="16322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5A4EE611-467A-5844-B9CA-E47BE592C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326" y="3745242"/>
            <a:ext cx="521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D4955EEA-333A-4C40-BC27-1B2EB03A0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9550" y="5377526"/>
            <a:ext cx="628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A54C195D-D90E-984F-9958-EE2A959F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199" y="5809602"/>
            <a:ext cx="533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B7848783-407A-DF41-9A46-CD7481B08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 = ¥/</a:t>
            </a:r>
            <a:r>
              <a:rPr lang="en-US" sz="2400" dirty="0">
                <a:ea typeface="Arial" charset="0"/>
                <a:cs typeface="Arial" charset="0"/>
              </a:rPr>
              <a:t>$</a:t>
            </a: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C5653F70-AD17-984D-B774-F74A7726F8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399" y="4419600"/>
            <a:ext cx="1981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53DFCD26-72A8-1E45-9709-E5C7C703F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735106" cy="28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E*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506DD56F-BD29-C14B-99C4-FA001593E6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3810000"/>
            <a:ext cx="1332379" cy="1584276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7">
            <a:extLst>
              <a:ext uri="{FF2B5EF4-FFF2-40B4-BE49-F238E27FC236}">
                <a16:creationId xmlns:a16="http://schemas.microsoft.com/office/drawing/2014/main" id="{47E1C50C-3CC5-3C40-9DC6-B59A72C0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352800"/>
            <a:ext cx="597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S’</a:t>
            </a:r>
            <a:r>
              <a:rPr lang="en-US" sz="2400" baseline="-25000" dirty="0">
                <a:solidFill>
                  <a:srgbClr val="FF0000"/>
                </a:solidFill>
                <a:ea typeface="Arial" charset="0"/>
                <a:cs typeface="Arial" charset="0"/>
              </a:rPr>
              <a:t>$</a:t>
            </a:r>
            <a:endParaRPr lang="en-US" sz="2400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8AA8E1E-9E1E-D04B-B4A0-AB7E782EC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0D4C2E-9518-F54E-A359-81736CB8AC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271A0E4-EE2B-8F43-A4C5-07274414A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graph, China is pegging its currency, ¥, to the dollar, $, at the rate E*.  The supply curve for foreign exchange shifts left, as shown.  What could have caused this?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E27EB41-3210-2F43-82B4-25325C704891}"/>
              </a:ext>
            </a:extLst>
          </p:cNvPr>
          <p:cNvSpPr txBox="1">
            <a:spLocks/>
          </p:cNvSpPr>
          <p:nvPr/>
        </p:nvSpPr>
        <p:spPr bwMode="auto">
          <a:xfrm>
            <a:off x="152400" y="3352800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Capital inflow into China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Expectation of ¥ appreciation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Reduced Chinese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Chinese currency manipulation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Increased interest paid on Chinese assets abroad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353E4B-9B1C-6845-8C7F-8A077236C9E7}"/>
              </a:ext>
            </a:extLst>
          </p:cNvPr>
          <p:cNvSpPr txBox="1"/>
          <p:nvPr/>
        </p:nvSpPr>
        <p:spPr>
          <a:xfrm>
            <a:off x="304800" y="4267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106863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ADD6E-E51C-DD4A-9BC6-86772C19E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C9863-8437-5944-8AF6-9DFF0B26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277B-0D97-AD4C-8AC3-66D6541CFDAD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D01E5074-23EA-524B-A6FF-555560842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3601217"/>
            <a:ext cx="0" cy="22563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E2365A02-9339-BD4F-85CA-46EA162ED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5857610"/>
            <a:ext cx="220531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6D005D92-B705-E14D-9EC8-D2784CDD43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0947" y="3937275"/>
            <a:ext cx="1332379" cy="15842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22286107-20A7-7049-912E-7F7622DE3A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59338" y="3937275"/>
            <a:ext cx="1470212" cy="16322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5A4EE611-467A-5844-B9CA-E47BE592C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326" y="3745242"/>
            <a:ext cx="521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D4955EEA-333A-4C40-BC27-1B2EB03A0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9550" y="5377526"/>
            <a:ext cx="628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A54C195D-D90E-984F-9958-EE2A959F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199" y="5809602"/>
            <a:ext cx="533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B7848783-407A-DF41-9A46-CD7481B08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 = ¥/</a:t>
            </a:r>
            <a:r>
              <a:rPr lang="en-US" sz="2400" dirty="0">
                <a:ea typeface="Arial" charset="0"/>
                <a:cs typeface="Arial" charset="0"/>
              </a:rPr>
              <a:t>$</a:t>
            </a: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C5653F70-AD17-984D-B774-F74A7726F8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399" y="4419600"/>
            <a:ext cx="1981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53DFCD26-72A8-1E45-9709-E5C7C703F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735106" cy="28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E*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506DD56F-BD29-C14B-99C4-FA001593E6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3810000"/>
            <a:ext cx="1332379" cy="1584276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7">
            <a:extLst>
              <a:ext uri="{FF2B5EF4-FFF2-40B4-BE49-F238E27FC236}">
                <a16:creationId xmlns:a16="http://schemas.microsoft.com/office/drawing/2014/main" id="{47E1C50C-3CC5-3C40-9DC6-B59A72C0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352800"/>
            <a:ext cx="597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S’</a:t>
            </a:r>
            <a:r>
              <a:rPr lang="en-US" sz="2400" baseline="-25000" dirty="0">
                <a:solidFill>
                  <a:srgbClr val="FF0000"/>
                </a:solidFill>
                <a:ea typeface="Arial" charset="0"/>
                <a:cs typeface="Arial" charset="0"/>
              </a:rPr>
              <a:t>$</a:t>
            </a:r>
            <a:endParaRPr lang="en-US" sz="2400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8AA8E1E-9E1E-D04B-B4A0-AB7E782EC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0D4C2E-9518-F54E-A359-81736CB8AC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271A0E4-EE2B-8F43-A4C5-07274414A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 and situation, and China’s Central Bank, CB, </a:t>
            </a:r>
            <a:r>
              <a:rPr lang="en-US" sz="2800" u="sng" dirty="0"/>
              <a:t>is</a:t>
            </a:r>
            <a:r>
              <a:rPr lang="en-US" sz="2800" dirty="0"/>
              <a:t> sterilizing.  What happens?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E27EB41-3210-2F43-82B4-25325C704891}"/>
              </a:ext>
            </a:extLst>
          </p:cNvPr>
          <p:cNvSpPr txBox="1">
            <a:spLocks/>
          </p:cNvSpPr>
          <p:nvPr/>
        </p:nvSpPr>
        <p:spPr bwMode="auto">
          <a:xfrm>
            <a:off x="7172" y="2514600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300" kern="0" dirty="0"/>
              <a:t>CB increases its purchases of dollars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300" kern="0" dirty="0"/>
              <a:t>CB decreases its sales of dollars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300" kern="0" dirty="0"/>
              <a:t>CB increases its purchases of bonds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300" kern="0" dirty="0"/>
              <a:t>CB decreases its sales of bonds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300" kern="0" dirty="0"/>
              <a:t>CB does  nothing, as exchange rate does not change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353E4B-9B1C-6845-8C7F-8A077236C9E7}"/>
              </a:ext>
            </a:extLst>
          </p:cNvPr>
          <p:cNvSpPr txBox="1"/>
          <p:nvPr/>
        </p:nvSpPr>
        <p:spPr>
          <a:xfrm>
            <a:off x="152400" y="4419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3D4E46-6D14-0442-BF7D-11CD06F8CE28}"/>
              </a:ext>
            </a:extLst>
          </p:cNvPr>
          <p:cNvSpPr txBox="1"/>
          <p:nvPr/>
        </p:nvSpPr>
        <p:spPr>
          <a:xfrm>
            <a:off x="381000" y="56388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To maintain the peg, CB must buy $.  To sterilize it must therefore sell bonds.  Shift of S</a:t>
            </a:r>
            <a:r>
              <a:rPr lang="en-US" baseline="-25000" dirty="0">
                <a:solidFill>
                  <a:srgbClr val="00B050"/>
                </a:solidFill>
              </a:rPr>
              <a:t>$</a:t>
            </a:r>
            <a:r>
              <a:rPr lang="en-US" dirty="0">
                <a:solidFill>
                  <a:srgbClr val="00B050"/>
                </a:solidFill>
              </a:rPr>
              <a:t> causes it to do less of each.</a:t>
            </a:r>
          </a:p>
        </p:txBody>
      </p:sp>
    </p:spTree>
    <p:extLst>
      <p:ext uri="{BB962C8B-B14F-4D97-AF65-F5344CB8AC3E}">
        <p14:creationId xmlns:p14="http://schemas.microsoft.com/office/powerpoint/2010/main" val="119499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Compared to the 1940s, US tariffs today (as of 2017) are?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Higher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About the same, on average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Half as large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Only about 1/10 as large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Gone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114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1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15: International Macroeconomics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15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Recall Macro from Econ 102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Aggregate Supply and Demand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Policies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ON</a:t>
            </a:r>
            <a:r>
              <a:rPr lang="en-US" sz="2800" dirty="0"/>
              <a:t> the Exchange Market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Expansion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Interest Rate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OF</a:t>
            </a:r>
            <a:r>
              <a:rPr lang="en-US" sz="2800" dirty="0"/>
              <a:t> the Exchange Market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Depreciation effects via Trade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Depreciation effects via Net Wealth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THOUGH</a:t>
            </a:r>
            <a:r>
              <a:rPr lang="en-US" sz="2800" dirty="0"/>
              <a:t> the Exchange Market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2B7B-D032-6543-A1EB-F32B775BAED4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096E912F-5DDD-D04C-831D-7C201DFB9F7C}"/>
              </a:ext>
            </a:extLst>
          </p:cNvPr>
          <p:cNvSpPr/>
          <p:nvPr/>
        </p:nvSpPr>
        <p:spPr>
          <a:xfrm>
            <a:off x="6019800" y="1676400"/>
            <a:ext cx="609600" cy="449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6C8C6E-402F-894E-998C-B50C88FC50C8}"/>
              </a:ext>
            </a:extLst>
          </p:cNvPr>
          <p:cNvSpPr txBox="1"/>
          <p:nvPr/>
        </p:nvSpPr>
        <p:spPr>
          <a:xfrm>
            <a:off x="6629400" y="2362200"/>
            <a:ext cx="2209800" cy="3416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macro policies affect exchange rate?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exchange rate changes affect macro economy?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macro changes in one country affect others?</a:t>
            </a:r>
          </a:p>
        </p:txBody>
      </p:sp>
    </p:spTree>
    <p:extLst>
      <p:ext uri="{BB962C8B-B14F-4D97-AF65-F5344CB8AC3E}">
        <p14:creationId xmlns:p14="http://schemas.microsoft.com/office/powerpoint/2010/main" val="4203978530"/>
      </p:ext>
    </p:extLst>
  </p:cSld>
  <p:clrMapOvr>
    <a:masterClrMapping/>
  </p:clrMapOvr>
  <p:transition>
    <p:sndAc>
      <p:stSnd>
        <p:snd r:embed="rId2" name="whoosh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15: International Macroeconomics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Aggregate supply</a:t>
            </a:r>
          </a:p>
          <a:p>
            <a:pPr lvl="1"/>
            <a:r>
              <a:rPr lang="en-US" sz="2000" dirty="0"/>
              <a:t>Aggregate demand</a:t>
            </a:r>
          </a:p>
          <a:p>
            <a:pPr lvl="1"/>
            <a:r>
              <a:rPr lang="en-US" sz="2000" dirty="0"/>
              <a:t>Natural rate of output</a:t>
            </a:r>
          </a:p>
          <a:p>
            <a:pPr lvl="1"/>
            <a:r>
              <a:rPr lang="en-US" sz="2000" dirty="0"/>
              <a:t>Monetary expansions/contraction</a:t>
            </a:r>
          </a:p>
          <a:p>
            <a:pPr lvl="1"/>
            <a:r>
              <a:rPr lang="en-US" sz="2000" dirty="0"/>
              <a:t>Non-monetary expansion/contraction</a:t>
            </a:r>
          </a:p>
          <a:p>
            <a:pPr lvl="1"/>
            <a:r>
              <a:rPr lang="en-US" sz="2000" dirty="0"/>
              <a:t>Fiscal policy</a:t>
            </a:r>
          </a:p>
          <a:p>
            <a:pPr lvl="1"/>
            <a:r>
              <a:rPr lang="en-US" sz="2000" dirty="0"/>
              <a:t>Trade effect of depreciation</a:t>
            </a:r>
          </a:p>
          <a:p>
            <a:pPr lvl="1"/>
            <a:r>
              <a:rPr lang="en-US" sz="2000" dirty="0"/>
              <a:t>Wealth effect of depreciation</a:t>
            </a:r>
          </a:p>
          <a:p>
            <a:pPr lvl="1"/>
            <a:r>
              <a:rPr lang="en-US" sz="2000" dirty="0"/>
              <a:t>Pass-through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LRAS</a:t>
            </a:r>
          </a:p>
          <a:p>
            <a:pPr lvl="1"/>
            <a:r>
              <a:rPr lang="en-US" sz="2000" kern="0" dirty="0"/>
              <a:t>SRAS</a:t>
            </a:r>
          </a:p>
          <a:p>
            <a:pPr lvl="1"/>
            <a:r>
              <a:rPr lang="en-US" sz="2000" kern="0" dirty="0"/>
              <a:t>AD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90983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ADD6E-E51C-DD4A-9BC6-86772C19E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C9863-8437-5944-8AF6-9DFF0B26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277B-0D97-AD4C-8AC3-66D6541CFDAD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D01E5074-23EA-524B-A6FF-555560842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3601217"/>
            <a:ext cx="0" cy="22563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E2365A02-9339-BD4F-85CA-46EA162ED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506" y="5857610"/>
            <a:ext cx="220531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6D005D92-B705-E14D-9EC8-D2784CDD43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3962400"/>
            <a:ext cx="1332379" cy="15842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22286107-20A7-7049-912E-7F7622DE3A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29400" y="3962400"/>
            <a:ext cx="1470212" cy="16322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5A4EE611-467A-5844-B9CA-E47BE592C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114800"/>
            <a:ext cx="521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D4955EEA-333A-4C40-BC27-1B2EB03A0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5105400"/>
            <a:ext cx="628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A54C195D-D90E-984F-9958-EE2A959F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199" y="5809602"/>
            <a:ext cx="533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  <a:r>
              <a:rPr lang="en-US" sz="2400" baseline="-25000" dirty="0">
                <a:ea typeface="Arial" charset="0"/>
                <a:cs typeface="Arial" charset="0"/>
              </a:rPr>
              <a:t>$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B7848783-407A-DF41-9A46-CD7481B08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 = ¥/</a:t>
            </a:r>
            <a:r>
              <a:rPr lang="en-US" sz="2400" dirty="0">
                <a:ea typeface="Arial" charset="0"/>
                <a:cs typeface="Arial" charset="0"/>
              </a:rPr>
              <a:t>$</a:t>
            </a: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C5653F70-AD17-984D-B774-F74A7726F8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876800"/>
            <a:ext cx="1981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53DFCD26-72A8-1E45-9709-E5C7C703F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648200"/>
            <a:ext cx="7351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</a:t>
            </a:r>
            <a:r>
              <a:rPr lang="en-US" sz="2400" baseline="-25000" dirty="0">
                <a:cs typeface="Arial" charset="0"/>
              </a:rPr>
              <a:t>0</a:t>
            </a:r>
            <a:endParaRPr lang="en-US" sz="2400" dirty="0">
              <a:ea typeface="Arial" charset="0"/>
              <a:cs typeface="Arial" charset="0"/>
            </a:endParaRPr>
          </a:p>
        </p:txBody>
      </p:sp>
      <p:sp>
        <p:nvSpPr>
          <p:cNvPr id="16" name="Line 5">
            <a:extLst>
              <a:ext uri="{FF2B5EF4-FFF2-40B4-BE49-F238E27FC236}">
                <a16:creationId xmlns:a16="http://schemas.microsoft.com/office/drawing/2014/main" id="{506DD56F-BD29-C14B-99C4-FA001593E6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3810000"/>
            <a:ext cx="1332379" cy="1584276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7">
            <a:extLst>
              <a:ext uri="{FF2B5EF4-FFF2-40B4-BE49-F238E27FC236}">
                <a16:creationId xmlns:a16="http://schemas.microsoft.com/office/drawing/2014/main" id="{47E1C50C-3CC5-3C40-9DC6-B59A72C0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352800"/>
            <a:ext cx="597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S’</a:t>
            </a:r>
            <a:r>
              <a:rPr lang="en-US" sz="2400" baseline="-25000" dirty="0">
                <a:solidFill>
                  <a:srgbClr val="FF0000"/>
                </a:solidFill>
                <a:ea typeface="Arial" charset="0"/>
                <a:cs typeface="Arial" charset="0"/>
              </a:rPr>
              <a:t>$</a:t>
            </a:r>
            <a:endParaRPr lang="en-US" sz="2400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8AA8E1E-9E1E-D04B-B4A0-AB7E782EC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0D4C2E-9518-F54E-A359-81736CB8AC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271A0E4-EE2B-8F43-A4C5-07274414A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graph, China’s currency is floating.  Which of the following macro changes by China would cause the curves to shift as shown?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E27EB41-3210-2F43-82B4-25325C704891}"/>
              </a:ext>
            </a:extLst>
          </p:cNvPr>
          <p:cNvSpPr txBox="1">
            <a:spLocks/>
          </p:cNvSpPr>
          <p:nvPr/>
        </p:nvSpPr>
        <p:spPr bwMode="auto">
          <a:xfrm>
            <a:off x="152400" y="2819400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Monetary expansion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Non-monetary expansion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Monetary contraction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Non-monetary contraction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Currency appreciation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353E4B-9B1C-6845-8C7F-8A077236C9E7}"/>
              </a:ext>
            </a:extLst>
          </p:cNvPr>
          <p:cNvSpPr txBox="1"/>
          <p:nvPr/>
        </p:nvSpPr>
        <p:spPr>
          <a:xfrm>
            <a:off x="304800" y="4114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22" name="Line 6">
            <a:extLst>
              <a:ext uri="{FF2B5EF4-FFF2-40B4-BE49-F238E27FC236}">
                <a16:creationId xmlns:a16="http://schemas.microsoft.com/office/drawing/2014/main" id="{BA80C126-B151-AE4D-8244-C2306454862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77000" y="4038600"/>
            <a:ext cx="1470212" cy="1632285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7">
            <a:extLst>
              <a:ext uri="{FF2B5EF4-FFF2-40B4-BE49-F238E27FC236}">
                <a16:creationId xmlns:a16="http://schemas.microsoft.com/office/drawing/2014/main" id="{49FB27C6-9D94-B945-A27F-7C96207CD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334000"/>
            <a:ext cx="597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D’</a:t>
            </a:r>
            <a:r>
              <a:rPr lang="en-US" sz="2400" baseline="-25000" dirty="0">
                <a:solidFill>
                  <a:srgbClr val="FF0000"/>
                </a:solidFill>
                <a:ea typeface="Arial" charset="0"/>
                <a:cs typeface="Arial" charset="0"/>
              </a:rPr>
              <a:t>$</a:t>
            </a:r>
            <a:endParaRPr lang="en-US" sz="2400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FD53FD-98E4-C246-A978-05B44B267C6F}"/>
              </a:ext>
            </a:extLst>
          </p:cNvPr>
          <p:cNvSpPr txBox="1"/>
          <p:nvPr/>
        </p:nvSpPr>
        <p:spPr>
          <a:xfrm>
            <a:off x="304800" y="5105400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Opposite of the non-monetary expansion shown in class.  Contraction causes income and imports to fall, reducing D</a:t>
            </a:r>
            <a:r>
              <a:rPr lang="en-US" baseline="-25000" dirty="0">
                <a:solidFill>
                  <a:srgbClr val="00B050"/>
                </a:solidFill>
              </a:rPr>
              <a:t>$</a:t>
            </a:r>
            <a:r>
              <a:rPr lang="en-US" dirty="0">
                <a:solidFill>
                  <a:srgbClr val="00B050"/>
                </a:solidFill>
              </a:rPr>
              <a:t>. Fiscal contraction reduces interest rate, reducing capital inflow and S</a:t>
            </a:r>
            <a:r>
              <a:rPr lang="en-US" baseline="-25000" dirty="0">
                <a:solidFill>
                  <a:srgbClr val="00B050"/>
                </a:solidFill>
              </a:rPr>
              <a:t>$</a:t>
            </a:r>
            <a:r>
              <a:rPr lang="en-US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69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16:  CurWar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8005-8A1B-624B-BB56-E400876BA525}" type="slidenum">
              <a:rPr lang="en-US"/>
              <a:pPr/>
              <a:t>63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16: Currency Manipulation </a:t>
            </a:r>
            <a:br>
              <a:rPr lang="en-US" sz="4000" dirty="0"/>
            </a:br>
            <a:r>
              <a:rPr lang="en-US" sz="4000" dirty="0"/>
              <a:t>and Currency Wars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Currency Manipulation </a:t>
            </a:r>
          </a:p>
          <a:p>
            <a:pPr lvl="1"/>
            <a:r>
              <a:rPr lang="en-US" dirty="0"/>
              <a:t>What it is</a:t>
            </a:r>
          </a:p>
          <a:p>
            <a:pPr lvl="1"/>
            <a:r>
              <a:rPr lang="en-US" dirty="0"/>
              <a:t>Chinese currency manipulation</a:t>
            </a:r>
          </a:p>
          <a:p>
            <a:pPr lvl="1"/>
            <a:r>
              <a:rPr lang="en-US" dirty="0"/>
              <a:t>Other currency manipulation</a:t>
            </a:r>
          </a:p>
          <a:p>
            <a:r>
              <a:rPr lang="en-US" dirty="0"/>
              <a:t>Currency Wars</a:t>
            </a:r>
          </a:p>
          <a:p>
            <a:pPr lvl="1"/>
            <a:r>
              <a:rPr lang="en-US" dirty="0"/>
              <a:t>History</a:t>
            </a:r>
          </a:p>
          <a:p>
            <a:pPr lvl="1"/>
            <a:r>
              <a:rPr lang="en-US" dirty="0"/>
              <a:t>Currency war today?</a:t>
            </a:r>
          </a:p>
          <a:p>
            <a:pPr lvl="1"/>
            <a:r>
              <a:rPr lang="en-US" dirty="0"/>
              <a:t>Currency war effects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C4B544B-F6B1-D845-A5DE-08A6D2825E63}"/>
              </a:ext>
            </a:extLst>
          </p:cNvPr>
          <p:cNvSpPr/>
          <p:nvPr/>
        </p:nvSpPr>
        <p:spPr>
          <a:xfrm>
            <a:off x="6019800" y="1752600"/>
            <a:ext cx="609600" cy="39624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9178F0-995D-0E4F-BF82-06B0C5F4C9DA}"/>
              </a:ext>
            </a:extLst>
          </p:cNvPr>
          <p:cNvSpPr txBox="1"/>
          <p:nvPr/>
        </p:nvSpPr>
        <p:spPr>
          <a:xfrm>
            <a:off x="6629400" y="2514600"/>
            <a:ext cx="22098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currency manipulation identified?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has, and has not, China manipulated its currency?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happens in a currency war?</a:t>
            </a:r>
          </a:p>
        </p:txBody>
      </p:sp>
    </p:spTree>
    <p:extLst>
      <p:ext uri="{BB962C8B-B14F-4D97-AF65-F5344CB8AC3E}">
        <p14:creationId xmlns:p14="http://schemas.microsoft.com/office/powerpoint/2010/main" val="31908185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16: Currency Manipulation </a:t>
            </a:r>
            <a:br>
              <a:rPr lang="en-US" sz="4000" dirty="0"/>
            </a:br>
            <a:r>
              <a:rPr lang="en-US" sz="4000" dirty="0"/>
              <a:t>and Currency Wars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dirty="0"/>
              <a:t>One-sided intervention</a:t>
            </a:r>
          </a:p>
          <a:p>
            <a:pPr lvl="1"/>
            <a:r>
              <a:rPr lang="en-US" sz="2000" dirty="0"/>
              <a:t>Current account surplus</a:t>
            </a:r>
          </a:p>
          <a:p>
            <a:pPr lvl="1"/>
            <a:r>
              <a:rPr lang="en-US" sz="2000" dirty="0"/>
              <a:t>Reserves</a:t>
            </a:r>
          </a:p>
          <a:p>
            <a:pPr lvl="1"/>
            <a:r>
              <a:rPr lang="en-US" sz="2000" dirty="0"/>
              <a:t>Renminbi</a:t>
            </a:r>
          </a:p>
          <a:p>
            <a:pPr lvl="1"/>
            <a:r>
              <a:rPr lang="en-US" sz="2000" dirty="0"/>
              <a:t>Yuan</a:t>
            </a:r>
          </a:p>
          <a:p>
            <a:pPr lvl="1"/>
            <a:r>
              <a:rPr lang="en-US" sz="2000" dirty="0"/>
              <a:t>Watch list</a:t>
            </a:r>
          </a:p>
          <a:p>
            <a:pPr lvl="1"/>
            <a:r>
              <a:rPr lang="en-US" sz="2000" dirty="0"/>
              <a:t>Stimulus</a:t>
            </a:r>
          </a:p>
          <a:p>
            <a:pPr lvl="1"/>
            <a:r>
              <a:rPr lang="en-US" sz="2000" dirty="0"/>
              <a:t>Currency war</a:t>
            </a:r>
          </a:p>
          <a:p>
            <a:pPr lvl="1"/>
            <a:r>
              <a:rPr lang="en-US" sz="2000" dirty="0"/>
              <a:t>Gold standard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Silver Purchase Act</a:t>
            </a:r>
          </a:p>
          <a:p>
            <a:pPr lvl="1"/>
            <a:r>
              <a:rPr lang="en-US" sz="2000" dirty="0"/>
              <a:t>Nixon Shock</a:t>
            </a:r>
          </a:p>
          <a:p>
            <a:pPr lvl="1"/>
            <a:r>
              <a:rPr lang="en-US" sz="2000" dirty="0"/>
              <a:t>Plaza Accord</a:t>
            </a:r>
          </a:p>
          <a:p>
            <a:pPr lvl="1"/>
            <a:r>
              <a:rPr lang="en-US" sz="2000" kern="0" dirty="0"/>
              <a:t>Great Recession</a:t>
            </a:r>
          </a:p>
          <a:p>
            <a:pPr lvl="1"/>
            <a:r>
              <a:rPr lang="en-US" sz="2000" kern="0" dirty="0"/>
              <a:t>Flight to safety</a:t>
            </a:r>
          </a:p>
          <a:p>
            <a:pPr lvl="1"/>
            <a:endParaRPr lang="en-US" sz="2000" kern="0" dirty="0"/>
          </a:p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ECB</a:t>
            </a:r>
          </a:p>
        </p:txBody>
      </p:sp>
    </p:spTree>
    <p:extLst>
      <p:ext uri="{BB962C8B-B14F-4D97-AF65-F5344CB8AC3E}">
        <p14:creationId xmlns:p14="http://schemas.microsoft.com/office/powerpoint/2010/main" val="22259770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 following is </a:t>
            </a:r>
            <a:r>
              <a:rPr lang="en-US" u="sng" dirty="0"/>
              <a:t>not</a:t>
            </a:r>
            <a:r>
              <a:rPr lang="en-US" dirty="0"/>
              <a:t> required for a country to be named a currency manipulator by the US Treasury Department?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conducts substantial trade with the 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has a bilateral trade surplus with the 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holds large amounts of US dollar assets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has a current account surplus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repeatedly purchases foreign exchange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149" y="421803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4ABB1-5268-E04C-B39B-3B30B459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16:  CurWar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F997F-11C7-0141-8B3B-74E94FB5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9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has the dollar value of the Chinese currency fallen over time at the same time that China was adding to its reserves?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2000-2005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2005-2008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2008-2014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20014-2019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Never (within 2000-2019)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523567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4ABB1-5268-E04C-B39B-3B30B459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16:  CurWar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F997F-11C7-0141-8B3B-74E94FB5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0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harm will it do if all countries depreciate their currencies by, say 20%?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Countries will cease to import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Consumers will prefer domestic products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World wealth will fall by 20%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Stock markets will crash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No harm.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3439" y="474100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4ABB1-5268-E04C-B39B-3B30B459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16:  CurWar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F997F-11C7-0141-8B3B-74E94FB5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05C-9EAA-4447-B6C3-1C163A35511D}" type="slidenum">
              <a:rPr lang="en-US"/>
              <a:pPr/>
              <a:t>68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Lecture 17: European Monetary Unification and the Euro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r>
              <a:rPr lang="en-US" dirty="0"/>
              <a:t>History of the EMU</a:t>
            </a:r>
          </a:p>
          <a:p>
            <a:r>
              <a:rPr lang="en-US" dirty="0"/>
              <a:t>Need for Convergence</a:t>
            </a:r>
          </a:p>
          <a:p>
            <a:r>
              <a:rPr lang="en-US" dirty="0"/>
              <a:t>Pros and Cons of Unification</a:t>
            </a:r>
          </a:p>
          <a:p>
            <a:pPr lvl="1"/>
            <a:r>
              <a:rPr lang="en-US" dirty="0"/>
              <a:t>Why Adjustment Is Hard</a:t>
            </a:r>
          </a:p>
          <a:p>
            <a:pPr lvl="1"/>
            <a:r>
              <a:rPr lang="en-US" dirty="0"/>
              <a:t>Winners and Losers under EMU</a:t>
            </a:r>
          </a:p>
          <a:p>
            <a:r>
              <a:rPr lang="en-US" dirty="0"/>
              <a:t>What Happened?</a:t>
            </a:r>
          </a:p>
          <a:p>
            <a:r>
              <a:rPr lang="en-US" dirty="0"/>
              <a:t>The Eurozone Crisis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118CE89-4ECF-B544-983C-78084EEAFC1A}"/>
              </a:ext>
            </a:extLst>
          </p:cNvPr>
          <p:cNvSpPr/>
          <p:nvPr/>
        </p:nvSpPr>
        <p:spPr>
          <a:xfrm>
            <a:off x="6019800" y="1676400"/>
            <a:ext cx="609600" cy="4267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CFF8F4-0A32-DF46-8861-AC3FE5A65697}"/>
              </a:ext>
            </a:extLst>
          </p:cNvPr>
          <p:cNvSpPr txBox="1"/>
          <p:nvPr/>
        </p:nvSpPr>
        <p:spPr>
          <a:xfrm>
            <a:off x="6629400" y="2362200"/>
            <a:ext cx="22860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was the euro created, and for whom?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needed for the single currency to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initiated and what terminated the eurozone crisis?</a:t>
            </a:r>
          </a:p>
        </p:txBody>
      </p:sp>
    </p:spTree>
    <p:extLst>
      <p:ext uri="{BB962C8B-B14F-4D97-AF65-F5344CB8AC3E}">
        <p14:creationId xmlns:p14="http://schemas.microsoft.com/office/powerpoint/2010/main" val="320542075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17: European Monetary Unification and the Euro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Eurozone</a:t>
            </a:r>
          </a:p>
          <a:p>
            <a:pPr lvl="1"/>
            <a:r>
              <a:rPr lang="en-US" sz="2000" dirty="0"/>
              <a:t>Snake in the tunnel and floating snake</a:t>
            </a:r>
          </a:p>
          <a:p>
            <a:pPr lvl="1"/>
            <a:r>
              <a:rPr lang="en-US" sz="2000" dirty="0"/>
              <a:t>Maastricht Treaty</a:t>
            </a:r>
          </a:p>
          <a:p>
            <a:pPr lvl="1"/>
            <a:r>
              <a:rPr lang="en-US" sz="2000" dirty="0"/>
              <a:t>Convergence</a:t>
            </a:r>
          </a:p>
          <a:p>
            <a:pPr lvl="1"/>
            <a:r>
              <a:rPr lang="en-US" sz="2000" dirty="0"/>
              <a:t>Fiscal restraint</a:t>
            </a:r>
          </a:p>
          <a:p>
            <a:pPr lvl="1"/>
            <a:r>
              <a:rPr lang="en-US" sz="2000" dirty="0"/>
              <a:t>Asymmetric shock</a:t>
            </a:r>
          </a:p>
          <a:p>
            <a:pPr lvl="1"/>
            <a:r>
              <a:rPr lang="en-US" sz="2000" dirty="0"/>
              <a:t>Parity</a:t>
            </a:r>
          </a:p>
          <a:p>
            <a:pPr lvl="1"/>
            <a:r>
              <a:rPr lang="en-US" sz="2000" dirty="0"/>
              <a:t>Quantitative easing</a:t>
            </a:r>
          </a:p>
          <a:p>
            <a:pPr lvl="1"/>
            <a:r>
              <a:rPr lang="en-US" sz="2000" dirty="0"/>
              <a:t>Troika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818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ECB</a:t>
            </a:r>
          </a:p>
          <a:p>
            <a:pPr lvl="1"/>
            <a:r>
              <a:rPr lang="en-US" sz="2000" kern="0" dirty="0"/>
              <a:t>EMU</a:t>
            </a:r>
          </a:p>
          <a:p>
            <a:pPr lvl="1"/>
            <a:r>
              <a:rPr lang="en-US" sz="2000" kern="0" dirty="0"/>
              <a:t>EMS</a:t>
            </a:r>
          </a:p>
          <a:p>
            <a:pPr lvl="1"/>
            <a:r>
              <a:rPr lang="en-US" sz="2000" kern="0" dirty="0"/>
              <a:t>ERM</a:t>
            </a:r>
          </a:p>
          <a:p>
            <a:pPr lvl="1"/>
            <a:r>
              <a:rPr lang="en-US" sz="2000" kern="0" dirty="0"/>
              <a:t>ECU</a:t>
            </a:r>
          </a:p>
          <a:p>
            <a:pPr lvl="1"/>
            <a:r>
              <a:rPr lang="en-US" sz="2000" kern="0" dirty="0"/>
              <a:t>CPI</a:t>
            </a:r>
          </a:p>
          <a:p>
            <a:pPr lvl="1"/>
            <a:r>
              <a:rPr lang="en-US" sz="2000" kern="0" dirty="0"/>
              <a:t>SGP</a:t>
            </a:r>
          </a:p>
          <a:p>
            <a:pPr lvl="1"/>
            <a:r>
              <a:rPr lang="en-US" sz="2000" kern="0" dirty="0"/>
              <a:t>PIGS</a:t>
            </a:r>
          </a:p>
          <a:p>
            <a:pPr lvl="1"/>
            <a:r>
              <a:rPr lang="en-US" sz="2000" kern="0" dirty="0"/>
              <a:t>PIIGS</a:t>
            </a:r>
          </a:p>
          <a:p>
            <a:pPr lvl="1"/>
            <a:r>
              <a:rPr lang="en-US" sz="2000" kern="0" dirty="0"/>
              <a:t>EZ</a:t>
            </a:r>
          </a:p>
          <a:p>
            <a:pPr lvl="1"/>
            <a:r>
              <a:rPr lang="en-US" sz="2000" kern="0" dirty="0"/>
              <a:t>PSI</a:t>
            </a:r>
          </a:p>
          <a:p>
            <a:pPr lvl="1"/>
            <a:endParaRPr lang="en-US" sz="20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F9C215-4515-2F48-AD2C-22F0DE268CE1}"/>
              </a:ext>
            </a:extLst>
          </p:cNvPr>
          <p:cNvSpPr txBox="1">
            <a:spLocks/>
          </p:cNvSpPr>
          <p:nvPr/>
        </p:nvSpPr>
        <p:spPr bwMode="auto">
          <a:xfrm>
            <a:off x="3962400" y="1600200"/>
            <a:ext cx="419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Spread</a:t>
            </a:r>
          </a:p>
          <a:p>
            <a:pPr lvl="1"/>
            <a:r>
              <a:rPr lang="en-US" sz="2000" dirty="0"/>
              <a:t>Banking union</a:t>
            </a:r>
          </a:p>
          <a:p>
            <a:pPr lvl="1"/>
            <a:r>
              <a:rPr lang="en-US" sz="2000" kern="0" dirty="0"/>
              <a:t>Haircut</a:t>
            </a:r>
          </a:p>
          <a:p>
            <a:pPr lvl="1"/>
            <a:r>
              <a:rPr lang="en-US" sz="2000" kern="0" dirty="0"/>
              <a:t>Bail-in</a:t>
            </a:r>
          </a:p>
          <a:p>
            <a:pPr lvl="1"/>
            <a:r>
              <a:rPr lang="en-US" sz="2000" kern="0" dirty="0"/>
              <a:t>Doom loop</a:t>
            </a:r>
          </a:p>
          <a:p>
            <a:pPr lvl="1"/>
            <a:r>
              <a:rPr lang="en-US" sz="2000" kern="0" dirty="0"/>
              <a:t>Perverse loop</a:t>
            </a:r>
          </a:p>
          <a:p>
            <a:pPr lvl="1"/>
            <a:r>
              <a:rPr lang="en-US" sz="2000" kern="0" dirty="0"/>
              <a:t>Sudden stop</a:t>
            </a:r>
          </a:p>
        </p:txBody>
      </p:sp>
    </p:spTree>
    <p:extLst>
      <p:ext uri="{BB962C8B-B14F-4D97-AF65-F5344CB8AC3E}">
        <p14:creationId xmlns:p14="http://schemas.microsoft.com/office/powerpoint/2010/main" val="4285602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2: Current Tensions in the International Economy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Brexit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Trade War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Metals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Other?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Currencies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30D6031-12D8-2E48-A462-A1452D0B6AEF}"/>
              </a:ext>
            </a:extLst>
          </p:cNvPr>
          <p:cNvSpPr/>
          <p:nvPr/>
        </p:nvSpPr>
        <p:spPr>
          <a:xfrm>
            <a:off x="2743200" y="1981200"/>
            <a:ext cx="609600" cy="3733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F57669-E332-5B4C-BA59-7C3FD4D9BF8E}"/>
              </a:ext>
            </a:extLst>
          </p:cNvPr>
          <p:cNvSpPr txBox="1"/>
          <p:nvPr/>
        </p:nvSpPr>
        <p:spPr>
          <a:xfrm>
            <a:off x="3352800" y="2438400"/>
            <a:ext cx="28956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“tensions” do these refer to?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tariffs were levied?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 what?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 whom?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big?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tariffs were threatened but not (yet) levied?</a:t>
            </a:r>
          </a:p>
        </p:txBody>
      </p:sp>
    </p:spTree>
    <p:extLst>
      <p:ext uri="{BB962C8B-B14F-4D97-AF65-F5344CB8AC3E}">
        <p14:creationId xmlns:p14="http://schemas.microsoft.com/office/powerpoint/2010/main" val="24163147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</a:t>
            </a:r>
            <a:r>
              <a:rPr lang="en-US" sz="2800" u="sng" dirty="0"/>
              <a:t>was not</a:t>
            </a:r>
            <a:r>
              <a:rPr lang="en-US" sz="2800" dirty="0"/>
              <a:t> one of the Maastricht Convergence Criteria?</a:t>
            </a:r>
          </a:p>
          <a:p>
            <a:pPr marL="1214438" lvl="1" indent="-533400">
              <a:lnSpc>
                <a:spcPct val="90000"/>
              </a:lnSpc>
              <a:buFont typeface="+mj-lt"/>
              <a:buAutoNum type="alphaLcParenR"/>
            </a:pPr>
            <a:r>
              <a:rPr lang="en-US" sz="2400" dirty="0"/>
              <a:t>Budget deficit &lt; 3% of GDP</a:t>
            </a:r>
          </a:p>
          <a:p>
            <a:pPr marL="1214438" lvl="1" indent="-533400">
              <a:lnSpc>
                <a:spcPct val="90000"/>
              </a:lnSpc>
              <a:buFont typeface="+mj-lt"/>
              <a:buAutoNum type="alphaLcParenR"/>
            </a:pPr>
            <a:r>
              <a:rPr lang="en-US" sz="2400" dirty="0"/>
              <a:t>Government debt &lt; 60% of GDP</a:t>
            </a:r>
          </a:p>
          <a:p>
            <a:pPr marL="1214438" lvl="1" indent="-533400">
              <a:lnSpc>
                <a:spcPct val="90000"/>
              </a:lnSpc>
              <a:buFont typeface="+mj-lt"/>
              <a:buAutoNum type="alphaLcParenR"/>
            </a:pPr>
            <a:r>
              <a:rPr lang="en-US" sz="2400" dirty="0"/>
              <a:t>Inflation &lt; 1.5% above average of lowest 3</a:t>
            </a:r>
          </a:p>
          <a:p>
            <a:pPr marL="1214438" lvl="1" indent="-533400">
              <a:lnSpc>
                <a:spcPct val="90000"/>
              </a:lnSpc>
              <a:buFont typeface="+mj-lt"/>
              <a:buAutoNum type="alphaLcParenR"/>
            </a:pPr>
            <a:r>
              <a:rPr lang="en-US" sz="2400" dirty="0"/>
              <a:t>Growth rate of per capita GDP above 1%</a:t>
            </a:r>
          </a:p>
          <a:p>
            <a:pPr marL="1214438" lvl="1" indent="-533400">
              <a:lnSpc>
                <a:spcPct val="90000"/>
              </a:lnSpc>
              <a:buFont typeface="+mj-lt"/>
              <a:buAutoNum type="alphaLcParenR"/>
            </a:pPr>
            <a:r>
              <a:rPr lang="en-US" sz="2400" dirty="0"/>
              <a:t>Long-term interest rates &lt; 2% above average of lowest 3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352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8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 following is </a:t>
            </a:r>
            <a:r>
              <a:rPr lang="en-US" b="1" u="sng" dirty="0"/>
              <a:t>not</a:t>
            </a:r>
            <a:r>
              <a:rPr lang="en-US" dirty="0"/>
              <a:t> a reason why adjustment in the euro zone is difficult</a:t>
            </a:r>
            <a:r>
              <a:rPr lang="en-US" sz="2800" dirty="0"/>
              <a:t>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No mechanism for fiscal transfers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Countries cannot individually depreciate their currencies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Countries are constrained from using fiscal expansion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Labor market policies impede wage adjustment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>
                <a:ea typeface="Arial" pitchFamily="-65" charset="0"/>
                <a:cs typeface="Arial" pitchFamily="-65" charset="0"/>
              </a:rPr>
              <a:t>Labor is too mobile among countries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>
              <a:ea typeface="Arial" pitchFamily="-65" charset="0"/>
              <a:cs typeface="Arial" pitchFamily="-65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724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4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EAE-6F77-4C49-BADC-49E8A93DE2B3}" type="slidenum">
              <a:rPr lang="en-US"/>
              <a:pPr/>
              <a:t>72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18: Preferential Trading Arrangements and the NAFTA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3340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What Are PTAs?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European Union (EU)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North American Free Trade Agreement (NAFTA)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Effects of PTAs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Not the Same as Free Trade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Trade Creation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Trade Diversion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Market Diagram Illustration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NAFTA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History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Analysis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What Happened?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NAFTA Renegotiation and USMCA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362FE7B8-0AAD-1F4B-98B3-A2D4A522032B}"/>
              </a:ext>
            </a:extLst>
          </p:cNvPr>
          <p:cNvSpPr/>
          <p:nvPr/>
        </p:nvSpPr>
        <p:spPr>
          <a:xfrm>
            <a:off x="5715000" y="1676400"/>
            <a:ext cx="609600" cy="449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16F775-F3D3-C34E-9BF7-D422408A586C}"/>
              </a:ext>
            </a:extLst>
          </p:cNvPr>
          <p:cNvSpPr txBox="1"/>
          <p:nvPr/>
        </p:nvSpPr>
        <p:spPr>
          <a:xfrm>
            <a:off x="6324600" y="2590800"/>
            <a:ext cx="22860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and where are PTAs?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trade diversion, and how does it hurt?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happened with NAFTA?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USMCA differ from NAFTA?</a:t>
            </a:r>
          </a:p>
        </p:txBody>
      </p:sp>
    </p:spTree>
    <p:extLst>
      <p:ext uri="{BB962C8B-B14F-4D97-AF65-F5344CB8AC3E}">
        <p14:creationId xmlns:p14="http://schemas.microsoft.com/office/powerpoint/2010/main" val="261858950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18: Preferential Trading Arrangements and the 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Free trade area</a:t>
            </a:r>
          </a:p>
          <a:p>
            <a:pPr lvl="1"/>
            <a:r>
              <a:rPr lang="en-US" sz="2000" dirty="0"/>
              <a:t>Customs union</a:t>
            </a:r>
          </a:p>
          <a:p>
            <a:pPr lvl="1"/>
            <a:r>
              <a:rPr lang="en-US" sz="2000" dirty="0"/>
              <a:t>Common market</a:t>
            </a:r>
          </a:p>
          <a:p>
            <a:pPr lvl="1"/>
            <a:r>
              <a:rPr lang="en-US" sz="2000" dirty="0"/>
              <a:t>Anti-dumping duty</a:t>
            </a:r>
          </a:p>
          <a:p>
            <a:pPr lvl="1"/>
            <a:r>
              <a:rPr lang="en-US" sz="2000" dirty="0"/>
              <a:t>Countervailing duty</a:t>
            </a:r>
          </a:p>
          <a:p>
            <a:pPr lvl="1"/>
            <a:r>
              <a:rPr lang="en-US" sz="2000" dirty="0"/>
              <a:t>Rules of origin</a:t>
            </a:r>
          </a:p>
          <a:p>
            <a:pPr lvl="1"/>
            <a:r>
              <a:rPr lang="en-US" sz="2000" dirty="0"/>
              <a:t>Mercosur</a:t>
            </a:r>
          </a:p>
          <a:p>
            <a:pPr lvl="1"/>
            <a:r>
              <a:rPr lang="en-US" sz="2000" dirty="0"/>
              <a:t>Trade creation</a:t>
            </a:r>
          </a:p>
          <a:p>
            <a:pPr lvl="1"/>
            <a:r>
              <a:rPr lang="en-US" sz="2000" dirty="0"/>
              <a:t>Trade diversion</a:t>
            </a:r>
          </a:p>
          <a:p>
            <a:pPr lvl="1"/>
            <a:r>
              <a:rPr lang="en-US" sz="2000" dirty="0"/>
              <a:t>Chapters 11 and 19</a:t>
            </a:r>
          </a:p>
          <a:p>
            <a:pPr lvl="1"/>
            <a:r>
              <a:rPr lang="en-US" sz="2000" dirty="0"/>
              <a:t>Sunset clause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PTA</a:t>
            </a:r>
          </a:p>
          <a:p>
            <a:pPr lvl="1"/>
            <a:r>
              <a:rPr lang="en-US" sz="2000" kern="0" dirty="0"/>
              <a:t>FTA</a:t>
            </a:r>
          </a:p>
          <a:p>
            <a:pPr lvl="1"/>
            <a:r>
              <a:rPr lang="en-US" sz="2000" kern="0" dirty="0"/>
              <a:t>RTA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GATT</a:t>
            </a:r>
          </a:p>
          <a:p>
            <a:pPr lvl="1"/>
            <a:r>
              <a:rPr lang="en-US" sz="2000" kern="0" dirty="0"/>
              <a:t>MFN</a:t>
            </a:r>
          </a:p>
          <a:p>
            <a:pPr lvl="1"/>
            <a:r>
              <a:rPr lang="en-US" sz="2000" kern="0" dirty="0"/>
              <a:t>ROO</a:t>
            </a:r>
          </a:p>
          <a:p>
            <a:pPr lvl="1"/>
            <a:r>
              <a:rPr lang="en-US" sz="2000" kern="0" dirty="0"/>
              <a:t>EEC</a:t>
            </a:r>
          </a:p>
          <a:p>
            <a:pPr lvl="1"/>
            <a:r>
              <a:rPr lang="en-US" sz="2000" kern="0" dirty="0"/>
              <a:t>CAFTA</a:t>
            </a:r>
          </a:p>
          <a:p>
            <a:pPr lvl="1"/>
            <a:r>
              <a:rPr lang="en-US" sz="2000" kern="0" dirty="0"/>
              <a:t>TPP</a:t>
            </a:r>
          </a:p>
          <a:p>
            <a:pPr lvl="1"/>
            <a:endParaRPr lang="en-US" sz="2000" kern="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6E45E23-C286-3C44-A5F2-0EC95C93B585}"/>
              </a:ext>
            </a:extLst>
          </p:cNvPr>
          <p:cNvSpPr txBox="1">
            <a:spLocks/>
          </p:cNvSpPr>
          <p:nvPr/>
        </p:nvSpPr>
        <p:spPr bwMode="auto">
          <a:xfrm>
            <a:off x="6324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NAFTA</a:t>
            </a:r>
          </a:p>
          <a:p>
            <a:pPr lvl="1"/>
            <a:r>
              <a:rPr lang="en-US" sz="2000" kern="0" dirty="0"/>
              <a:t>ISDS</a:t>
            </a:r>
          </a:p>
          <a:p>
            <a:pPr lvl="1"/>
            <a:r>
              <a:rPr lang="en-US" sz="2000" kern="0" dirty="0"/>
              <a:t>USMCA</a:t>
            </a:r>
          </a:p>
          <a:p>
            <a:pPr lvl="1"/>
            <a:r>
              <a:rPr lang="en-US" sz="2000" kern="0" dirty="0"/>
              <a:t>BIT</a:t>
            </a:r>
          </a:p>
        </p:txBody>
      </p:sp>
    </p:spTree>
    <p:extLst>
      <p:ext uri="{BB962C8B-B14F-4D97-AF65-F5344CB8AC3E}">
        <p14:creationId xmlns:p14="http://schemas.microsoft.com/office/powerpoint/2010/main" val="225726511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946BE-5B88-8749-A0C8-88037431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84F8A-EFC1-DC41-8FF6-13854AFC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BD34FE43-0F18-EF4B-A34F-E71F24E9D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688" y="3648799"/>
            <a:ext cx="0" cy="22721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51B37E78-6A56-A242-85E6-65661CC9FC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5920944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544C6CCD-D9A1-C148-95B7-FC81ECE49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97438" y="3762406"/>
            <a:ext cx="1085850" cy="18177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A4506FAF-25FE-7C4A-89C2-55F347328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3238" y="3762406"/>
            <a:ext cx="1085850" cy="18177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DB1931D4-7909-A445-8DF9-DBEF539F94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5409712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83DB2179-B872-594A-997A-F20CD64FEE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955282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775FF0D2-88D2-CA4E-AC57-A8148DB75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557657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E1B7EEE4-C5C8-7F40-857A-F85D63BFC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7582" y="4557657"/>
            <a:ext cx="0" cy="13632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C2E89853-C48C-524A-872E-7D48E724B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8944" y="4557657"/>
            <a:ext cx="0" cy="13632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EECFEE7E-F33A-7045-9C14-AC2461CE6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6057" y="4955282"/>
            <a:ext cx="0" cy="9656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B205489E-27FD-4442-BD32-E32D83D8B7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0469" y="4951733"/>
            <a:ext cx="0" cy="9656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ED123934-F178-CD47-B17D-0DE030593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9839" y="5854632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BBE18804-26EB-B247-9022-3827546C4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291" y="3472439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A5CFCC24-5F64-8B41-9621-953BA181C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388" y="5212977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C</a:t>
            </a:r>
            <a:endParaRPr lang="en-US" sz="2400" dirty="0"/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0A39493F-ADE7-AC47-A35B-DD8643D7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388" y="4755777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B</a:t>
            </a:r>
            <a:endParaRPr lang="en-US" sz="2400" dirty="0"/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C1C0034D-B21A-C643-B412-7F813188D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588" y="4298577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P</a:t>
            </a:r>
            <a:r>
              <a:rPr lang="en-US" sz="2400" baseline="-25000" dirty="0" err="1"/>
              <a:t>C</a:t>
            </a:r>
            <a:r>
              <a:rPr lang="en-US" sz="2400" dirty="0" err="1"/>
              <a:t>+t</a:t>
            </a:r>
            <a:endParaRPr lang="en-US" sz="2400" dirty="0"/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B8C02E6E-EE26-3843-98C0-A4CD52E1C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1938" y="5523319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  <a:r>
              <a:rPr lang="en-US" sz="2400" baseline="30000"/>
              <a:t>A</a:t>
            </a:r>
            <a:endParaRPr lang="en-US" sz="2400"/>
          </a:p>
        </p:txBody>
      </p:sp>
      <p:sp>
        <p:nvSpPr>
          <p:cNvPr id="23" name="Text Box 23">
            <a:extLst>
              <a:ext uri="{FF2B5EF4-FFF2-40B4-BE49-F238E27FC236}">
                <a16:creationId xmlns:a16="http://schemas.microsoft.com/office/drawing/2014/main" id="{F6373639-3D2A-DF4D-8E70-99C1E73BA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9788" y="2926977"/>
            <a:ext cx="222885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Market in Country A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B1FA6D8B-E605-B647-8409-EFB385B24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138" y="3705602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en-US" sz="2400" baseline="30000"/>
              <a:t>A</a:t>
            </a:r>
            <a:endParaRPr lang="en-US" sz="2400"/>
          </a:p>
        </p:txBody>
      </p:sp>
      <p:sp>
        <p:nvSpPr>
          <p:cNvPr id="25" name="Line 47">
            <a:extLst>
              <a:ext uri="{FF2B5EF4-FFF2-40B4-BE49-F238E27FC236}">
                <a16:creationId xmlns:a16="http://schemas.microsoft.com/office/drawing/2014/main" id="{4DCD0360-E151-054B-ABDD-868BCD16CB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046424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48">
            <a:extLst>
              <a:ext uri="{FF2B5EF4-FFF2-40B4-BE49-F238E27FC236}">
                <a16:creationId xmlns:a16="http://schemas.microsoft.com/office/drawing/2014/main" id="{B52D41FF-940A-4548-B667-DD2B37365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588" y="3841377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P</a:t>
            </a:r>
            <a:r>
              <a:rPr lang="en-US" sz="2400" baseline="-25000" dirty="0" err="1"/>
              <a:t>B</a:t>
            </a:r>
            <a:r>
              <a:rPr lang="en-US" sz="2400" dirty="0" err="1"/>
              <a:t>+t</a:t>
            </a:r>
            <a:endParaRPr lang="en-US" sz="2400" dirty="0"/>
          </a:p>
        </p:txBody>
      </p:sp>
      <p:sp>
        <p:nvSpPr>
          <p:cNvPr id="27" name="AutoShape 50">
            <a:extLst>
              <a:ext uri="{FF2B5EF4-FFF2-40B4-BE49-F238E27FC236}">
                <a16:creationId xmlns:a16="http://schemas.microsoft.com/office/drawing/2014/main" id="{13D2A207-9C8D-084D-9256-005CE0C24BA1}"/>
              </a:ext>
            </a:extLst>
          </p:cNvPr>
          <p:cNvSpPr>
            <a:spLocks/>
          </p:cNvSpPr>
          <p:nvPr/>
        </p:nvSpPr>
        <p:spPr bwMode="auto">
          <a:xfrm rot="5400000">
            <a:off x="6837578" y="5896789"/>
            <a:ext cx="113607" cy="269988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51">
            <a:extLst>
              <a:ext uri="{FF2B5EF4-FFF2-40B4-BE49-F238E27FC236}">
                <a16:creationId xmlns:a16="http://schemas.microsoft.com/office/drawing/2014/main" id="{B203FD0D-8A56-164E-B6B9-24F50BA43E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955282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AutoShape 54">
            <a:extLst>
              <a:ext uri="{FF2B5EF4-FFF2-40B4-BE49-F238E27FC236}">
                <a16:creationId xmlns:a16="http://schemas.microsoft.com/office/drawing/2014/main" id="{226F2531-2EBA-0944-9B6C-5EF7FBA15F07}"/>
              </a:ext>
            </a:extLst>
          </p:cNvPr>
          <p:cNvSpPr>
            <a:spLocks/>
          </p:cNvSpPr>
          <p:nvPr/>
        </p:nvSpPr>
        <p:spPr bwMode="auto">
          <a:xfrm rot="5400000">
            <a:off x="7234823" y="5769532"/>
            <a:ext cx="113607" cy="524503"/>
          </a:xfrm>
          <a:prstGeom prst="rightBrace">
            <a:avLst>
              <a:gd name="adj1" fmla="val 70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55">
            <a:extLst>
              <a:ext uri="{FF2B5EF4-FFF2-40B4-BE49-F238E27FC236}">
                <a16:creationId xmlns:a16="http://schemas.microsoft.com/office/drawing/2014/main" id="{5C561454-AF3D-1B4C-ABA1-B55229799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557657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AutoShape 54">
            <a:extLst>
              <a:ext uri="{FF2B5EF4-FFF2-40B4-BE49-F238E27FC236}">
                <a16:creationId xmlns:a16="http://schemas.microsoft.com/office/drawing/2014/main" id="{551CAC97-F067-F448-B743-D22A3412A57F}"/>
              </a:ext>
            </a:extLst>
          </p:cNvPr>
          <p:cNvSpPr>
            <a:spLocks/>
          </p:cNvSpPr>
          <p:nvPr/>
        </p:nvSpPr>
        <p:spPr bwMode="auto">
          <a:xfrm rot="5400000">
            <a:off x="6397784" y="5726982"/>
            <a:ext cx="113607" cy="609600"/>
          </a:xfrm>
          <a:prstGeom prst="rightBrace">
            <a:avLst>
              <a:gd name="adj1" fmla="val 70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50">
            <a:extLst>
              <a:ext uri="{FF2B5EF4-FFF2-40B4-BE49-F238E27FC236}">
                <a16:creationId xmlns:a16="http://schemas.microsoft.com/office/drawing/2014/main" id="{6FDB7834-4239-8C4E-912B-03952C1436A4}"/>
              </a:ext>
            </a:extLst>
          </p:cNvPr>
          <p:cNvSpPr>
            <a:spLocks/>
          </p:cNvSpPr>
          <p:nvPr/>
        </p:nvSpPr>
        <p:spPr bwMode="auto">
          <a:xfrm rot="5400000">
            <a:off x="7615437" y="5904138"/>
            <a:ext cx="113607" cy="255289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17">
            <a:extLst>
              <a:ext uri="{FF2B5EF4-FFF2-40B4-BE49-F238E27FC236}">
                <a16:creationId xmlns:a16="http://schemas.microsoft.com/office/drawing/2014/main" id="{CF5899ED-53D0-4F42-B659-902D34C05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074" y="6030240"/>
            <a:ext cx="371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1</a:t>
            </a:r>
          </a:p>
        </p:txBody>
      </p:sp>
      <p:sp>
        <p:nvSpPr>
          <p:cNvPr id="35" name="Text Box 17">
            <a:extLst>
              <a:ext uri="{FF2B5EF4-FFF2-40B4-BE49-F238E27FC236}">
                <a16:creationId xmlns:a16="http://schemas.microsoft.com/office/drawing/2014/main" id="{96166AC1-1603-344E-BC94-7FAA22B1F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8330" y="6029467"/>
            <a:ext cx="371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2</a:t>
            </a:r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id="{0B5E3BCC-EEA1-A145-9318-9946A1803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019" y="6019410"/>
            <a:ext cx="371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3</a:t>
            </a:r>
          </a:p>
        </p:txBody>
      </p:sp>
      <p:sp>
        <p:nvSpPr>
          <p:cNvPr id="37" name="Text Box 17">
            <a:extLst>
              <a:ext uri="{FF2B5EF4-FFF2-40B4-BE49-F238E27FC236}">
                <a16:creationId xmlns:a16="http://schemas.microsoft.com/office/drawing/2014/main" id="{D5F7A808-9D88-504E-AA19-4FAADDAC9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500" y="6018636"/>
            <a:ext cx="371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4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81323C8D-E515-5E40-8898-5E74BD797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8DC2B22-9460-3E4F-93B4-4CF65C8E7F4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07C257DE-8E60-2F40-8CF4-69D3818D6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4" y="1210235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In the graph, country A initially levies tariff t on both countries B and C.  Then it forms a FTA with only country B.  Using the numbered quantities at the bottom, how much is trade diversion?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F7CBB4FE-57B6-8D42-999C-9B484DDD9072}"/>
              </a:ext>
            </a:extLst>
          </p:cNvPr>
          <p:cNvSpPr txBox="1">
            <a:spLocks/>
          </p:cNvSpPr>
          <p:nvPr/>
        </p:nvSpPr>
        <p:spPr bwMode="auto">
          <a:xfrm>
            <a:off x="152400" y="3016624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1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2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3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4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2+4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734F9B9-8BB4-6647-8F1F-BDDA8234BBF6}"/>
              </a:ext>
            </a:extLst>
          </p:cNvPr>
          <p:cNvSpPr txBox="1"/>
          <p:nvPr/>
        </p:nvSpPr>
        <p:spPr>
          <a:xfrm>
            <a:off x="304800" y="389068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C863AF-2F65-5248-8E51-2E164B25C660}"/>
              </a:ext>
            </a:extLst>
          </p:cNvPr>
          <p:cNvSpPr txBox="1"/>
          <p:nvPr/>
        </p:nvSpPr>
        <p:spPr>
          <a:xfrm>
            <a:off x="430306" y="5401235"/>
            <a:ext cx="47602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The amount 3 was imported from C before the FTA and is imported from B after.  Trade creation is 2+4.</a:t>
            </a:r>
          </a:p>
        </p:txBody>
      </p:sp>
    </p:spTree>
    <p:extLst>
      <p:ext uri="{BB962C8B-B14F-4D97-AF65-F5344CB8AC3E}">
        <p14:creationId xmlns:p14="http://schemas.microsoft.com/office/powerpoint/2010/main" val="923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946BE-5B88-8749-A0C8-88037431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84F8A-EFC1-DC41-8FF6-13854AFC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BD34FE43-0F18-EF4B-A34F-E71F24E9D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688" y="3648799"/>
            <a:ext cx="0" cy="22721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51B37E78-6A56-A242-85E6-65661CC9FC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5920944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544C6CCD-D9A1-C148-95B7-FC81ECE49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97438" y="3762406"/>
            <a:ext cx="1085850" cy="18177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A4506FAF-25FE-7C4A-89C2-55F347328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3238" y="3762406"/>
            <a:ext cx="1085850" cy="18177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DB1931D4-7909-A445-8DF9-DBEF539F94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5409712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83DB2179-B872-594A-997A-F20CD64FEE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955282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775FF0D2-88D2-CA4E-AC57-A8148DB75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557657"/>
            <a:ext cx="217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E1B7EEE4-C5C8-7F40-857A-F85D63BFC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7582" y="4557657"/>
            <a:ext cx="0" cy="13632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C2E89853-C48C-524A-872E-7D48E724B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8944" y="4557657"/>
            <a:ext cx="0" cy="13632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EECFEE7E-F33A-7045-9C14-AC2461CE6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6057" y="4955282"/>
            <a:ext cx="0" cy="9656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B205489E-27FD-4442-BD32-E32D83D8B7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0469" y="4951733"/>
            <a:ext cx="0" cy="9656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ED123934-F178-CD47-B17D-0DE030593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9839" y="5854632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BBE18804-26EB-B247-9022-3827546C4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291" y="3472439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A5CFCC24-5F64-8B41-9621-953BA181C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388" y="5212977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C</a:t>
            </a:r>
            <a:endParaRPr lang="en-US" sz="2400" dirty="0"/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0A39493F-ADE7-AC47-A35B-DD8643D7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388" y="4755777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B</a:t>
            </a:r>
            <a:endParaRPr lang="en-US" sz="2400" dirty="0"/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C1C0034D-B21A-C643-B412-7F813188D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588" y="4298577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P</a:t>
            </a:r>
            <a:r>
              <a:rPr lang="en-US" sz="2400" baseline="-25000" dirty="0" err="1"/>
              <a:t>C</a:t>
            </a:r>
            <a:r>
              <a:rPr lang="en-US" sz="2400" dirty="0" err="1"/>
              <a:t>+t</a:t>
            </a:r>
            <a:endParaRPr lang="en-US" sz="2400" dirty="0"/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B8C02E6E-EE26-3843-98C0-A4CD52E1C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1938" y="5523319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  <a:r>
              <a:rPr lang="en-US" sz="2400" baseline="30000"/>
              <a:t>A</a:t>
            </a:r>
            <a:endParaRPr lang="en-US" sz="2400"/>
          </a:p>
        </p:txBody>
      </p:sp>
      <p:sp>
        <p:nvSpPr>
          <p:cNvPr id="23" name="Text Box 23">
            <a:extLst>
              <a:ext uri="{FF2B5EF4-FFF2-40B4-BE49-F238E27FC236}">
                <a16:creationId xmlns:a16="http://schemas.microsoft.com/office/drawing/2014/main" id="{F6373639-3D2A-DF4D-8E70-99C1E73BA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9788" y="2926977"/>
            <a:ext cx="222885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Market in Country A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B1FA6D8B-E605-B647-8409-EFB385B24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138" y="3705602"/>
            <a:ext cx="685800" cy="34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en-US" sz="2400" baseline="30000"/>
              <a:t>A</a:t>
            </a:r>
            <a:endParaRPr lang="en-US" sz="2400"/>
          </a:p>
        </p:txBody>
      </p:sp>
      <p:sp>
        <p:nvSpPr>
          <p:cNvPr id="25" name="Line 47">
            <a:extLst>
              <a:ext uri="{FF2B5EF4-FFF2-40B4-BE49-F238E27FC236}">
                <a16:creationId xmlns:a16="http://schemas.microsoft.com/office/drawing/2014/main" id="{4DCD0360-E151-054B-ABDD-868BCD16CB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046424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48">
            <a:extLst>
              <a:ext uri="{FF2B5EF4-FFF2-40B4-BE49-F238E27FC236}">
                <a16:creationId xmlns:a16="http://schemas.microsoft.com/office/drawing/2014/main" id="{B52D41FF-940A-4548-B667-DD2B37365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588" y="3841377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P</a:t>
            </a:r>
            <a:r>
              <a:rPr lang="en-US" sz="2400" baseline="-25000" dirty="0" err="1"/>
              <a:t>B</a:t>
            </a:r>
            <a:r>
              <a:rPr lang="en-US" sz="2400" dirty="0" err="1"/>
              <a:t>+t</a:t>
            </a:r>
            <a:endParaRPr lang="en-US" sz="2400" dirty="0"/>
          </a:p>
        </p:txBody>
      </p:sp>
      <p:sp>
        <p:nvSpPr>
          <p:cNvPr id="28" name="Line 51">
            <a:extLst>
              <a:ext uri="{FF2B5EF4-FFF2-40B4-BE49-F238E27FC236}">
                <a16:creationId xmlns:a16="http://schemas.microsoft.com/office/drawing/2014/main" id="{B203FD0D-8A56-164E-B6B9-24F50BA43E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955282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55">
            <a:extLst>
              <a:ext uri="{FF2B5EF4-FFF2-40B4-BE49-F238E27FC236}">
                <a16:creationId xmlns:a16="http://schemas.microsoft.com/office/drawing/2014/main" id="{5C561454-AF3D-1B4C-ABA1-B55229799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1688" y="4557657"/>
            <a:ext cx="11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id="{AB99E8E4-6072-1C4E-A827-2C5A1D1BD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284" y="4548788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</a:t>
            </a:r>
          </a:p>
        </p:txBody>
      </p:sp>
      <p:sp>
        <p:nvSpPr>
          <p:cNvPr id="40" name="Text Box 17">
            <a:extLst>
              <a:ext uri="{FF2B5EF4-FFF2-40B4-BE49-F238E27FC236}">
                <a16:creationId xmlns:a16="http://schemas.microsoft.com/office/drawing/2014/main" id="{55736B72-70B8-E349-AB2B-92070BC19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106" y="4691905"/>
            <a:ext cx="3713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b</a:t>
            </a:r>
          </a:p>
        </p:txBody>
      </p:sp>
      <p:sp>
        <p:nvSpPr>
          <p:cNvPr id="41" name="Text Box 17">
            <a:extLst>
              <a:ext uri="{FF2B5EF4-FFF2-40B4-BE49-F238E27FC236}">
                <a16:creationId xmlns:a16="http://schemas.microsoft.com/office/drawing/2014/main" id="{0008D97F-12BE-9244-A00A-ACC803565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3813" y="4565807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6B2D6739-B2D8-3843-9A82-F341FDB80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6520" y="4681074"/>
            <a:ext cx="3713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d</a:t>
            </a:r>
          </a:p>
        </p:txBody>
      </p:sp>
      <p:sp>
        <p:nvSpPr>
          <p:cNvPr id="43" name="Text Box 17">
            <a:extLst>
              <a:ext uri="{FF2B5EF4-FFF2-40B4-BE49-F238E27FC236}">
                <a16:creationId xmlns:a16="http://schemas.microsoft.com/office/drawing/2014/main" id="{CEE23A7E-F4C4-3F46-9647-7CDE3BB5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7206" y="4978138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e</a:t>
            </a:r>
          </a:p>
        </p:txBody>
      </p:sp>
      <p:sp>
        <p:nvSpPr>
          <p:cNvPr id="44" name="Text Box 17">
            <a:extLst>
              <a:ext uri="{FF2B5EF4-FFF2-40B4-BE49-F238E27FC236}">
                <a16:creationId xmlns:a16="http://schemas.microsoft.com/office/drawing/2014/main" id="{B0DEA06D-DA3B-8F4F-BC6E-876DC20A7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704" y="5121254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f</a:t>
            </a:r>
          </a:p>
        </p:txBody>
      </p:sp>
      <p:sp>
        <p:nvSpPr>
          <p:cNvPr id="45" name="Text Box 17">
            <a:extLst>
              <a:ext uri="{FF2B5EF4-FFF2-40B4-BE49-F238E27FC236}">
                <a16:creationId xmlns:a16="http://schemas.microsoft.com/office/drawing/2014/main" id="{3B4419E9-65AD-CF41-BD79-08F9F9523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520" y="4981232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g</a:t>
            </a:r>
          </a:p>
        </p:txBody>
      </p:sp>
      <p:sp>
        <p:nvSpPr>
          <p:cNvPr id="46" name="Text Box 17">
            <a:extLst>
              <a:ext uri="{FF2B5EF4-FFF2-40B4-BE49-F238E27FC236}">
                <a16:creationId xmlns:a16="http://schemas.microsoft.com/office/drawing/2014/main" id="{4B70E451-6F73-D049-AC75-58283C698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0002" y="4985100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h</a:t>
            </a:r>
          </a:p>
        </p:txBody>
      </p:sp>
      <p:sp>
        <p:nvSpPr>
          <p:cNvPr id="47" name="Text Box 17">
            <a:extLst>
              <a:ext uri="{FF2B5EF4-FFF2-40B4-BE49-F238E27FC236}">
                <a16:creationId xmlns:a16="http://schemas.microsoft.com/office/drawing/2014/main" id="{64920237-AC54-9343-8C65-4BFC66C20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973" y="4993609"/>
            <a:ext cx="371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i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81323C8D-E515-5E40-8898-5E74BD797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8DC2B22-9460-3E4F-93B4-4CF65C8E7F4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07C257DE-8E60-2F40-8CF4-69D3818D6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4" y="1210235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Same graph and situation.  Using the areas labeled with letters, what is the net welfare effect on country A?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F7CBB4FE-57B6-8D42-999C-9B484DDD9072}"/>
              </a:ext>
            </a:extLst>
          </p:cNvPr>
          <p:cNvSpPr txBox="1">
            <a:spLocks/>
          </p:cNvSpPr>
          <p:nvPr/>
        </p:nvSpPr>
        <p:spPr bwMode="auto">
          <a:xfrm>
            <a:off x="152400" y="3016624"/>
            <a:ext cx="5410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+</a:t>
            </a:r>
            <a:r>
              <a:rPr lang="en-US" sz="2400" kern="0" dirty="0" err="1"/>
              <a:t>a+b+c+d</a:t>
            </a:r>
            <a:endParaRPr lang="en-US" sz="2400" kern="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+</a:t>
            </a:r>
            <a:r>
              <a:rPr lang="en-US" sz="2400" kern="0" dirty="0" err="1"/>
              <a:t>b+d</a:t>
            </a:r>
            <a:endParaRPr lang="en-US" sz="2400" kern="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–b–c–</a:t>
            </a:r>
            <a:r>
              <a:rPr lang="en-US" sz="2400" kern="0" dirty="0" err="1"/>
              <a:t>d+h</a:t>
            </a:r>
            <a:endParaRPr lang="en-US" sz="2400" kern="0" dirty="0"/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+</a:t>
            </a:r>
            <a:r>
              <a:rPr lang="en-US" sz="2400" kern="0" dirty="0" err="1"/>
              <a:t>b+d</a:t>
            </a:r>
            <a:r>
              <a:rPr lang="en-US" sz="2400" kern="0" dirty="0"/>
              <a:t>–h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+(</a:t>
            </a:r>
            <a:r>
              <a:rPr lang="en-US" sz="2400" kern="0" dirty="0" err="1"/>
              <a:t>b+c+d</a:t>
            </a:r>
            <a:r>
              <a:rPr lang="en-US" sz="2400" kern="0" dirty="0"/>
              <a:t>)–(</a:t>
            </a:r>
            <a:r>
              <a:rPr lang="en-US" sz="2400" kern="0" dirty="0" err="1"/>
              <a:t>g+h+i</a:t>
            </a:r>
            <a:r>
              <a:rPr lang="en-US" sz="2400" kern="0" dirty="0"/>
              <a:t>)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kern="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734F9B9-8BB4-6647-8F1F-BDDA8234BBF6}"/>
              </a:ext>
            </a:extLst>
          </p:cNvPr>
          <p:cNvSpPr txBox="1"/>
          <p:nvPr/>
        </p:nvSpPr>
        <p:spPr>
          <a:xfrm>
            <a:off x="295835" y="432995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C863AF-2F65-5248-8E51-2E164B25C660}"/>
              </a:ext>
            </a:extLst>
          </p:cNvPr>
          <p:cNvSpPr txBox="1"/>
          <p:nvPr/>
        </p:nvSpPr>
        <p:spPr>
          <a:xfrm>
            <a:off x="430306" y="5401235"/>
            <a:ext cx="3307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Price falls from </a:t>
            </a:r>
            <a:r>
              <a:rPr lang="en-US" dirty="0" err="1">
                <a:solidFill>
                  <a:srgbClr val="00B050"/>
                </a:solidFill>
              </a:rPr>
              <a:t>P</a:t>
            </a:r>
            <a:r>
              <a:rPr lang="en-US" baseline="-25000" dirty="0" err="1">
                <a:solidFill>
                  <a:srgbClr val="00B050"/>
                </a:solidFill>
              </a:rPr>
              <a:t>C</a:t>
            </a:r>
            <a:r>
              <a:rPr lang="en-US" dirty="0" err="1">
                <a:solidFill>
                  <a:srgbClr val="00B050"/>
                </a:solidFill>
              </a:rPr>
              <a:t>+t</a:t>
            </a:r>
            <a:r>
              <a:rPr lang="en-US" dirty="0">
                <a:solidFill>
                  <a:srgbClr val="00B050"/>
                </a:solidFill>
              </a:rPr>
              <a:t> to P</a:t>
            </a:r>
            <a:r>
              <a:rPr lang="en-US" baseline="-25000" dirty="0">
                <a:solidFill>
                  <a:srgbClr val="00B050"/>
                </a:solidFill>
              </a:rPr>
              <a:t>B</a:t>
            </a:r>
          </a:p>
          <a:p>
            <a:r>
              <a:rPr lang="en-US" dirty="0">
                <a:solidFill>
                  <a:srgbClr val="00B050"/>
                </a:solidFill>
              </a:rPr>
              <a:t>Demanders gain 	+(</a:t>
            </a:r>
            <a:r>
              <a:rPr lang="en-US" dirty="0" err="1">
                <a:solidFill>
                  <a:srgbClr val="00B050"/>
                </a:solidFill>
              </a:rPr>
              <a:t>a+b+c+d</a:t>
            </a:r>
            <a:r>
              <a:rPr lang="en-US" dirty="0">
                <a:solidFill>
                  <a:srgbClr val="00B050"/>
                </a:solidFill>
              </a:rPr>
              <a:t>) </a:t>
            </a:r>
          </a:p>
          <a:p>
            <a:r>
              <a:rPr lang="en-US" dirty="0">
                <a:solidFill>
                  <a:srgbClr val="00B050"/>
                </a:solidFill>
              </a:rPr>
              <a:t>Suppliers lose 	–a </a:t>
            </a:r>
          </a:p>
          <a:p>
            <a:r>
              <a:rPr lang="en-US" dirty="0">
                <a:solidFill>
                  <a:srgbClr val="00B050"/>
                </a:solidFill>
              </a:rPr>
              <a:t>Gov’t loses 	–(</a:t>
            </a:r>
            <a:r>
              <a:rPr lang="en-US" dirty="0" err="1">
                <a:solidFill>
                  <a:srgbClr val="00B050"/>
                </a:solidFill>
              </a:rPr>
              <a:t>c+h</a:t>
            </a:r>
            <a:r>
              <a:rPr lang="en-US" dirty="0">
                <a:solidFill>
                  <a:srgbClr val="00B05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620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785B-102B-FE4D-843E-9CFAA3512F6D}" type="slidenum">
              <a:rPr lang="en-US"/>
              <a:pPr/>
              <a:t>76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19: International Policies for Economic Development: 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86425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Main Issues of Development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Washington Consensus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Special Problems of Developing Countries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Pros and Cons of Tariffs Used by Developing Countries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Infant Industry Argument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Primary-Product Specialization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Growth and Exports / Import Substitution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Pros and Cons of Subsidies Used by Developed Countries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Policy Recommendations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68D7DE8-C55E-254E-84CD-659BC6E53C13}"/>
              </a:ext>
            </a:extLst>
          </p:cNvPr>
          <p:cNvSpPr/>
          <p:nvPr/>
        </p:nvSpPr>
        <p:spPr>
          <a:xfrm>
            <a:off x="5715000" y="1676400"/>
            <a:ext cx="609600" cy="4224338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60DB50-D9BC-1A48-9242-DEE22F44AB60}"/>
              </a:ext>
            </a:extLst>
          </p:cNvPr>
          <p:cNvSpPr txBox="1"/>
          <p:nvPr/>
        </p:nvSpPr>
        <p:spPr>
          <a:xfrm>
            <a:off x="6324600" y="1905000"/>
            <a:ext cx="2286000" cy="3693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policies are recommended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these different than for developed countries, and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should developed countries behave differently?</a:t>
            </a:r>
          </a:p>
        </p:txBody>
      </p:sp>
    </p:spTree>
    <p:extLst>
      <p:ext uri="{BB962C8B-B14F-4D97-AF65-F5344CB8AC3E}">
        <p14:creationId xmlns:p14="http://schemas.microsoft.com/office/powerpoint/2010/main" val="218751206"/>
      </p:ext>
    </p:extLst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19: International Policies for Economic Development: 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Washington Consensus</a:t>
            </a:r>
          </a:p>
          <a:p>
            <a:pPr lvl="1"/>
            <a:r>
              <a:rPr lang="en-US" sz="2000" dirty="0"/>
              <a:t>Copenhagen Consensus</a:t>
            </a:r>
          </a:p>
          <a:p>
            <a:pPr lvl="1"/>
            <a:r>
              <a:rPr lang="en-US" sz="2000" dirty="0"/>
              <a:t>Fiscal discipline</a:t>
            </a:r>
          </a:p>
          <a:p>
            <a:pPr lvl="1"/>
            <a:r>
              <a:rPr lang="en-US" sz="2000" dirty="0"/>
              <a:t>Tax reform</a:t>
            </a:r>
          </a:p>
          <a:p>
            <a:pPr lvl="1"/>
            <a:r>
              <a:rPr lang="en-US" sz="2000" dirty="0"/>
              <a:t>Privatization</a:t>
            </a:r>
          </a:p>
          <a:p>
            <a:pPr lvl="1"/>
            <a:r>
              <a:rPr lang="en-US" sz="2000" dirty="0"/>
              <a:t>Third world</a:t>
            </a:r>
          </a:p>
          <a:p>
            <a:pPr lvl="1"/>
            <a:r>
              <a:rPr lang="en-US" sz="2000" dirty="0"/>
              <a:t>Human capital</a:t>
            </a:r>
          </a:p>
          <a:p>
            <a:pPr lvl="1"/>
            <a:r>
              <a:rPr lang="en-US" sz="2000" dirty="0"/>
              <a:t>Economic freedoms</a:t>
            </a:r>
          </a:p>
          <a:p>
            <a:pPr lvl="1"/>
            <a:r>
              <a:rPr lang="en-US" sz="2000" dirty="0"/>
              <a:t>Intangible capital</a:t>
            </a:r>
          </a:p>
          <a:p>
            <a:pPr lvl="1"/>
            <a:r>
              <a:rPr lang="en-US" sz="2000" dirty="0"/>
              <a:t>Infant industry</a:t>
            </a:r>
          </a:p>
          <a:p>
            <a:pPr lvl="1"/>
            <a:r>
              <a:rPr lang="en-US" sz="2000" dirty="0"/>
              <a:t>Second best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LDC</a:t>
            </a:r>
          </a:p>
          <a:p>
            <a:pPr lvl="1"/>
            <a:r>
              <a:rPr lang="en-US" sz="2000" kern="0" dirty="0"/>
              <a:t>LIC</a:t>
            </a:r>
          </a:p>
          <a:p>
            <a:pPr lvl="1"/>
            <a:r>
              <a:rPr lang="en-US" sz="2000" kern="0" dirty="0"/>
              <a:t>MIC</a:t>
            </a:r>
          </a:p>
          <a:p>
            <a:pPr lvl="1"/>
            <a:r>
              <a:rPr lang="en-US" sz="2000" kern="0" dirty="0"/>
              <a:t>HIC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METI</a:t>
            </a:r>
          </a:p>
          <a:p>
            <a:pPr lvl="1"/>
            <a:endParaRPr lang="en-US" sz="20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C0AD3CE-E2BE-A74E-B647-FA45EB4B2CAB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31242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Primary product</a:t>
            </a:r>
          </a:p>
          <a:p>
            <a:pPr lvl="1"/>
            <a:r>
              <a:rPr lang="en-US" sz="2000" kern="0" dirty="0"/>
              <a:t>Terms of trade</a:t>
            </a:r>
          </a:p>
          <a:p>
            <a:pPr lvl="1"/>
            <a:r>
              <a:rPr lang="en-US" sz="2000" kern="0" dirty="0"/>
              <a:t>Import substitution</a:t>
            </a:r>
          </a:p>
          <a:p>
            <a:pPr lvl="1"/>
            <a:r>
              <a:rPr lang="en-US" sz="2000" kern="0" dirty="0"/>
              <a:t>Export promotion</a:t>
            </a:r>
          </a:p>
          <a:p>
            <a:pPr lvl="1"/>
            <a:r>
              <a:rPr lang="en-US" sz="2000" kern="0" dirty="0"/>
              <a:t>Four Tigers</a:t>
            </a:r>
          </a:p>
          <a:p>
            <a:pPr lvl="1"/>
            <a:r>
              <a:rPr lang="en-US" sz="2000" kern="0" dirty="0"/>
              <a:t>Subsidy</a:t>
            </a:r>
          </a:p>
          <a:p>
            <a:pPr lvl="1"/>
            <a:r>
              <a:rPr lang="en-US" sz="2000" kern="0" dirty="0"/>
              <a:t>Demographic transition</a:t>
            </a:r>
          </a:p>
        </p:txBody>
      </p:sp>
    </p:spTree>
    <p:extLst>
      <p:ext uri="{BB962C8B-B14F-4D97-AF65-F5344CB8AC3E}">
        <p14:creationId xmlns:p14="http://schemas.microsoft.com/office/powerpoint/2010/main" val="39012795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FD7F0-033D-ED49-A242-91DF1CFF6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20ECC0-B9D3-5743-9D7B-625101F7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7" name="AutoShape 27" descr="Wide upward diagonal">
            <a:extLst>
              <a:ext uri="{FF2B5EF4-FFF2-40B4-BE49-F238E27FC236}">
                <a16:creationId xmlns:a16="http://schemas.microsoft.com/office/drawing/2014/main" id="{A5D7B0F7-E730-D948-A16C-8A391DE24BC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514475" y="5158353"/>
            <a:ext cx="785734" cy="371959"/>
          </a:xfrm>
          <a:prstGeom prst="rtTriangle">
            <a:avLst/>
          </a:prstGeom>
          <a:pattFill prst="wdUpDiag">
            <a:fgClr>
              <a:srgbClr val="99FF99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26" descr="Wide downward diagonal">
            <a:extLst>
              <a:ext uri="{FF2B5EF4-FFF2-40B4-BE49-F238E27FC236}">
                <a16:creationId xmlns:a16="http://schemas.microsoft.com/office/drawing/2014/main" id="{371B63D2-5507-4440-B281-60B448DAF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4475" y="4951708"/>
            <a:ext cx="600856" cy="206644"/>
          </a:xfrm>
          <a:prstGeom prst="rect">
            <a:avLst/>
          </a:prstGeom>
          <a:pattFill prst="wdDnDiag">
            <a:fgClr>
              <a:srgbClr val="FFCCCC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25" descr="Wide downward diagonal">
            <a:extLst>
              <a:ext uri="{FF2B5EF4-FFF2-40B4-BE49-F238E27FC236}">
                <a16:creationId xmlns:a16="http://schemas.microsoft.com/office/drawing/2014/main" id="{CBBF97E2-9A29-D44E-8175-53CB07B12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645" y="4662407"/>
            <a:ext cx="753958" cy="495946"/>
          </a:xfrm>
          <a:prstGeom prst="rtTriangle">
            <a:avLst/>
          </a:prstGeom>
          <a:pattFill prst="wdDnDiag">
            <a:fgClr>
              <a:srgbClr val="FFCCCC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24" descr="Wide downward diagonal">
            <a:extLst>
              <a:ext uri="{FF2B5EF4-FFF2-40B4-BE49-F238E27FC236}">
                <a16:creationId xmlns:a16="http://schemas.microsoft.com/office/drawing/2014/main" id="{7904A482-8040-B143-A877-80B9220A843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514475" y="4662407"/>
            <a:ext cx="600856" cy="289302"/>
          </a:xfrm>
          <a:prstGeom prst="rtTriangle">
            <a:avLst/>
          </a:prstGeom>
          <a:pattFill prst="wdDnDiag">
            <a:fgClr>
              <a:srgbClr val="FFCCCC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4">
            <a:extLst>
              <a:ext uri="{FF2B5EF4-FFF2-40B4-BE49-F238E27FC236}">
                <a16:creationId xmlns:a16="http://schemas.microsoft.com/office/drawing/2014/main" id="{67E1949A-05EB-584A-B01A-5CCCFEFC00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4475" y="3918488"/>
            <a:ext cx="0" cy="17771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A4525E74-78DD-2543-80AE-495E1B405F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4475" y="5695627"/>
            <a:ext cx="203366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BC018CDD-9E45-1C46-9DD8-51803A425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638800"/>
            <a:ext cx="6433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  <a:r>
              <a:rPr lang="en-US" sz="2400" baseline="-25000" dirty="0"/>
              <a:t>0</a:t>
            </a:r>
            <a:endParaRPr lang="en-US" sz="2400" dirty="0"/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0F2D2D11-B9F0-1940-942A-E38112A2A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810000"/>
            <a:ext cx="369757" cy="24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4431D4B6-C054-4E41-8C22-68E2E682CC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4475" y="5158353"/>
            <a:ext cx="194122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9">
            <a:extLst>
              <a:ext uri="{FF2B5EF4-FFF2-40B4-BE49-F238E27FC236}">
                <a16:creationId xmlns:a16="http://schemas.microsoft.com/office/drawing/2014/main" id="{E65B5C15-C447-E24E-84F0-83F2380823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4475" y="4703736"/>
            <a:ext cx="1802567" cy="8265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0">
            <a:extLst>
              <a:ext uri="{FF2B5EF4-FFF2-40B4-BE49-F238E27FC236}">
                <a16:creationId xmlns:a16="http://schemas.microsoft.com/office/drawing/2014/main" id="{FF3D13E0-9C88-304B-A3CB-D0277F5FD4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4475" y="4125132"/>
            <a:ext cx="1802567" cy="8265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89DB5AD9-EFC7-314D-ABA7-D435775774D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53134" y="4125132"/>
            <a:ext cx="1802567" cy="11985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id="{6F4AF228-7146-7443-8678-BD50D8A8D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043" y="5323668"/>
            <a:ext cx="277318" cy="24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</a:t>
            </a:r>
          </a:p>
        </p:txBody>
      </p:sp>
      <p:sp>
        <p:nvSpPr>
          <p:cNvPr id="20" name="Text Box 13">
            <a:extLst>
              <a:ext uri="{FF2B5EF4-FFF2-40B4-BE49-F238E27FC236}">
                <a16:creationId xmlns:a16="http://schemas.microsoft.com/office/drawing/2014/main" id="{B9647EA0-693F-A149-A28B-B3E3B9929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22" y="4579749"/>
            <a:ext cx="568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30000" dirty="0"/>
              <a:t>1</a:t>
            </a:r>
            <a:endParaRPr lang="en-US" sz="2400" dirty="0"/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72FC0BCF-CD51-C441-BE33-408770506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22" y="4001146"/>
            <a:ext cx="568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30000" dirty="0"/>
              <a:t>0</a:t>
            </a:r>
            <a:endParaRPr lang="en-US" sz="2400" dirty="0"/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D07F8C62-82DD-C74D-8DA1-B05BED04C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667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W</a:t>
            </a:r>
            <a:endParaRPr lang="en-US" sz="2400" dirty="0"/>
          </a:p>
        </p:txBody>
      </p:sp>
      <p:sp>
        <p:nvSpPr>
          <p:cNvPr id="23" name="Text Box 16">
            <a:extLst>
              <a:ext uri="{FF2B5EF4-FFF2-40B4-BE49-F238E27FC236}">
                <a16:creationId xmlns:a16="http://schemas.microsoft.com/office/drawing/2014/main" id="{E1C326C5-5E01-7047-9F00-ED66103D9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9482" y="5695627"/>
            <a:ext cx="277318" cy="24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  <p:sp>
        <p:nvSpPr>
          <p:cNvPr id="24" name="Line 17">
            <a:extLst>
              <a:ext uri="{FF2B5EF4-FFF2-40B4-BE49-F238E27FC236}">
                <a16:creationId xmlns:a16="http://schemas.microsoft.com/office/drawing/2014/main" id="{72C7A704-09A2-0649-8B78-458485FCB8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15331" y="3959817"/>
            <a:ext cx="0" cy="173581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18">
            <a:extLst>
              <a:ext uri="{FF2B5EF4-FFF2-40B4-BE49-F238E27FC236}">
                <a16:creationId xmlns:a16="http://schemas.microsoft.com/office/drawing/2014/main" id="{C69D33DA-5A00-3C46-A012-4F9353D6BD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14475" y="4677905"/>
            <a:ext cx="1617689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19">
            <a:extLst>
              <a:ext uri="{FF2B5EF4-FFF2-40B4-BE49-F238E27FC236}">
                <a16:creationId xmlns:a16="http://schemas.microsoft.com/office/drawing/2014/main" id="{CEB16982-EAB0-6949-B98B-B1E30C2F1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419600"/>
            <a:ext cx="895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27" name="AutoShape 20">
            <a:extLst>
              <a:ext uri="{FF2B5EF4-FFF2-40B4-BE49-F238E27FC236}">
                <a16:creationId xmlns:a16="http://schemas.microsoft.com/office/drawing/2014/main" id="{66A8496A-A79C-A74D-BB80-71F9FC6E29AA}"/>
              </a:ext>
            </a:extLst>
          </p:cNvPr>
          <p:cNvSpPr>
            <a:spLocks/>
          </p:cNvSpPr>
          <p:nvPr/>
        </p:nvSpPr>
        <p:spPr bwMode="auto">
          <a:xfrm>
            <a:off x="5943600" y="4648200"/>
            <a:ext cx="122420" cy="495946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2BF54E69-CDC7-5744-A527-0C1DA7955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48200"/>
            <a:ext cx="277318" cy="24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</a:t>
            </a:r>
          </a:p>
        </p:txBody>
      </p:sp>
      <p:sp>
        <p:nvSpPr>
          <p:cNvPr id="29" name="Line 22">
            <a:extLst>
              <a:ext uri="{FF2B5EF4-FFF2-40B4-BE49-F238E27FC236}">
                <a16:creationId xmlns:a16="http://schemas.microsoft.com/office/drawing/2014/main" id="{92139D96-1F05-CF4E-A80C-523A81EFC1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00210" y="5158353"/>
            <a:ext cx="0" cy="5372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3">
            <a:extLst>
              <a:ext uri="{FF2B5EF4-FFF2-40B4-BE49-F238E27FC236}">
                <a16:creationId xmlns:a16="http://schemas.microsoft.com/office/drawing/2014/main" id="{D2786C2B-A0B3-DF43-A696-057275386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638800"/>
            <a:ext cx="7170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Q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B05664-FEB1-364B-A19C-6F79D71CA146}"/>
              </a:ext>
            </a:extLst>
          </p:cNvPr>
          <p:cNvSpPr txBox="1"/>
          <p:nvPr/>
        </p:nvSpPr>
        <p:spPr>
          <a:xfrm>
            <a:off x="6324600" y="3276600"/>
            <a:ext cx="2343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Domestic Market in LDC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2D48F186-93DA-2347-B2F2-02088D26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357D403-F272-5E44-B9D2-A0FDCEA43E1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EB7D360-0E1B-3C49-ADE1-CEBDD9BF1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4" y="1210235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What was the message of the graph below?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8F43FB4-6FF4-7344-98C3-F210E1CFC894}"/>
              </a:ext>
            </a:extLst>
          </p:cNvPr>
          <p:cNvSpPr txBox="1">
            <a:spLocks/>
          </p:cNvSpPr>
          <p:nvPr/>
        </p:nvSpPr>
        <p:spPr bwMode="auto">
          <a:xfrm>
            <a:off x="304800" y="1752600"/>
            <a:ext cx="5791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If there is learning by doing, a temporary tariff can be beneficial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temporary tariff causes greater harm in the short run than benefit in the long run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tariff on imports is harmful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tariff shifts the supply curve upward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tariff shifts the supply curve downward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kern="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A9CA31-9EFC-FA4E-B6E5-C33B1F04701D}"/>
              </a:ext>
            </a:extLst>
          </p:cNvPr>
          <p:cNvSpPr txBox="1"/>
          <p:nvPr/>
        </p:nvSpPr>
        <p:spPr>
          <a:xfrm>
            <a:off x="381000" y="1752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123184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79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600" dirty="0"/>
              <a:t>Lecture 20: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019800" cy="4267200"/>
          </a:xfrm>
        </p:spPr>
        <p:txBody>
          <a:bodyPr/>
          <a:lstStyle/>
          <a:p>
            <a:r>
              <a:rPr lang="en-US" sz="2800" dirty="0"/>
              <a:t>The Issues</a:t>
            </a:r>
          </a:p>
          <a:p>
            <a:r>
              <a:rPr lang="en-US" sz="2800" dirty="0"/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/>
              <a:t>Debt Problem of the 1980s</a:t>
            </a:r>
          </a:p>
          <a:p>
            <a:pPr lvl="1"/>
            <a:r>
              <a:rPr lang="en-US" sz="2400" dirty="0"/>
              <a:t>The Asian Crisis of 1997</a:t>
            </a:r>
          </a:p>
          <a:p>
            <a:pPr lvl="1"/>
            <a:r>
              <a:rPr lang="en-US" sz="2400" dirty="0"/>
              <a:t>Capital Controls</a:t>
            </a:r>
          </a:p>
          <a:p>
            <a:r>
              <a:rPr lang="en-US" sz="2800" dirty="0"/>
              <a:t>(How) Should Others Help?</a:t>
            </a:r>
          </a:p>
          <a:p>
            <a:r>
              <a:rPr lang="en-US" sz="2800" dirty="0"/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D97C271-4A06-4B4E-A5FC-B0760DAD92D5}"/>
              </a:ext>
            </a:extLst>
          </p:cNvPr>
          <p:cNvSpPr/>
          <p:nvPr/>
        </p:nvSpPr>
        <p:spPr>
          <a:xfrm>
            <a:off x="5943600" y="1676400"/>
            <a:ext cx="609600" cy="4572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0C2EC2-8551-5D4D-9BB0-B76AF8F85A8D}"/>
              </a:ext>
            </a:extLst>
          </p:cNvPr>
          <p:cNvSpPr txBox="1"/>
          <p:nvPr/>
        </p:nvSpPr>
        <p:spPr>
          <a:xfrm>
            <a:off x="6553200" y="1752600"/>
            <a:ext cx="2286000" cy="4524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floating exchange rates worse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should, or should not, developing countries restrict capital flows?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bailouts and debt forgiveness good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277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2:  </a:t>
            </a: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Current Tensions in the International Economy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Rules of origin</a:t>
            </a:r>
          </a:p>
          <a:p>
            <a:pPr lvl="1"/>
            <a:r>
              <a:rPr lang="en-US" sz="2000" dirty="0"/>
              <a:t>Brexit (&amp; No Deal Brexit)</a:t>
            </a:r>
          </a:p>
          <a:p>
            <a:pPr lvl="1"/>
            <a:r>
              <a:rPr lang="en-US" sz="2000" dirty="0"/>
              <a:t>Hard border</a:t>
            </a:r>
          </a:p>
          <a:p>
            <a:pPr lvl="1"/>
            <a:r>
              <a:rPr lang="en-US" sz="2000" dirty="0"/>
              <a:t>Irish backstop</a:t>
            </a:r>
          </a:p>
          <a:p>
            <a:pPr lvl="1"/>
            <a:r>
              <a:rPr lang="en-US" sz="2000" dirty="0"/>
              <a:t>Trade war</a:t>
            </a:r>
          </a:p>
          <a:p>
            <a:pPr lvl="1"/>
            <a:r>
              <a:rPr lang="en-US" sz="2000" dirty="0"/>
              <a:t>Truce</a:t>
            </a:r>
          </a:p>
          <a:p>
            <a:pPr lvl="1"/>
            <a:r>
              <a:rPr lang="en-US" sz="2000" dirty="0"/>
              <a:t>National security</a:t>
            </a:r>
          </a:p>
          <a:p>
            <a:pPr lvl="1"/>
            <a:r>
              <a:rPr lang="en-US" sz="2000" dirty="0"/>
              <a:t>Developing country</a:t>
            </a:r>
          </a:p>
          <a:p>
            <a:pPr lvl="1"/>
            <a:r>
              <a:rPr lang="en-US" sz="2000" dirty="0"/>
              <a:t>Appellate body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dirty="0"/>
              <a:t>Joint venture</a:t>
            </a:r>
          </a:p>
          <a:p>
            <a:pPr lvl="1"/>
            <a:r>
              <a:rPr lang="en-US" sz="2000" dirty="0"/>
              <a:t>Section 301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NAFTA</a:t>
            </a:r>
          </a:p>
          <a:p>
            <a:pPr lvl="1"/>
            <a:r>
              <a:rPr lang="en-US" sz="2000" kern="0" dirty="0"/>
              <a:t>ROOs</a:t>
            </a:r>
          </a:p>
          <a:p>
            <a:pPr lvl="1"/>
            <a:r>
              <a:rPr lang="en-US" sz="2000" kern="0" dirty="0"/>
              <a:t>USMCA</a:t>
            </a:r>
          </a:p>
          <a:p>
            <a:pPr lvl="1"/>
            <a:r>
              <a:rPr lang="en-US" sz="2000" kern="0" dirty="0"/>
              <a:t>EU</a:t>
            </a:r>
          </a:p>
          <a:p>
            <a:pPr lvl="1"/>
            <a:r>
              <a:rPr lang="en-US" sz="2000" kern="0" dirty="0"/>
              <a:t>WTO</a:t>
            </a:r>
          </a:p>
        </p:txBody>
      </p:sp>
    </p:spTree>
    <p:extLst>
      <p:ext uri="{BB962C8B-B14F-4D97-AF65-F5344CB8AC3E}">
        <p14:creationId xmlns:p14="http://schemas.microsoft.com/office/powerpoint/2010/main" val="225314662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20: International Policies for Economic Development:  Financial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Bailout</a:t>
            </a:r>
          </a:p>
          <a:p>
            <a:pPr lvl="1"/>
            <a:r>
              <a:rPr lang="en-US" sz="2000" dirty="0"/>
              <a:t>Debt forgiveness</a:t>
            </a:r>
          </a:p>
          <a:p>
            <a:pPr lvl="1"/>
            <a:r>
              <a:rPr lang="en-US" sz="2000" dirty="0"/>
              <a:t>Exchange-rate anchor</a:t>
            </a:r>
          </a:p>
          <a:p>
            <a:pPr lvl="1"/>
            <a:r>
              <a:rPr lang="en-US" sz="2000" dirty="0"/>
              <a:t>Leverage</a:t>
            </a:r>
          </a:p>
          <a:p>
            <a:pPr lvl="1"/>
            <a:r>
              <a:rPr lang="en-US" sz="2000" dirty="0"/>
              <a:t>Currency risk</a:t>
            </a:r>
          </a:p>
          <a:p>
            <a:pPr lvl="1"/>
            <a:r>
              <a:rPr lang="en-US" sz="2000" dirty="0"/>
              <a:t>Liquid capital</a:t>
            </a:r>
          </a:p>
          <a:p>
            <a:pPr lvl="1"/>
            <a:r>
              <a:rPr lang="en-US" sz="2000" dirty="0"/>
              <a:t>Latin American debt problems</a:t>
            </a:r>
          </a:p>
          <a:p>
            <a:pPr lvl="1"/>
            <a:r>
              <a:rPr lang="en-US" sz="2000" dirty="0"/>
              <a:t>Petrodollars</a:t>
            </a:r>
          </a:p>
          <a:p>
            <a:pPr lvl="1"/>
            <a:r>
              <a:rPr lang="en-US" sz="2000" dirty="0"/>
              <a:t>Loan rescheduling</a:t>
            </a:r>
          </a:p>
          <a:p>
            <a:pPr lvl="1"/>
            <a:r>
              <a:rPr lang="en-US" sz="2000" dirty="0"/>
              <a:t>Lost decade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OPEC</a:t>
            </a:r>
          </a:p>
          <a:p>
            <a:pPr lvl="1"/>
            <a:r>
              <a:rPr lang="en-US" sz="2000" kern="0" dirty="0"/>
              <a:t>HIPC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C0AD3CE-E2BE-A74E-B647-FA45EB4B2CAB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31242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Asian Crisis</a:t>
            </a:r>
          </a:p>
          <a:p>
            <a:pPr lvl="1"/>
            <a:r>
              <a:rPr lang="en-US" sz="2000" kern="0" dirty="0"/>
              <a:t>Speculative attack</a:t>
            </a:r>
          </a:p>
          <a:p>
            <a:pPr lvl="1"/>
            <a:r>
              <a:rPr lang="en-US" sz="2000" kern="0" dirty="0"/>
              <a:t>Capital controls</a:t>
            </a:r>
          </a:p>
          <a:p>
            <a:pPr lvl="1"/>
            <a:r>
              <a:rPr lang="en-US" sz="2000" kern="0" dirty="0"/>
              <a:t>Contagion</a:t>
            </a:r>
          </a:p>
          <a:p>
            <a:pPr lvl="1"/>
            <a:r>
              <a:rPr lang="en-US" sz="2000" kern="0" dirty="0"/>
              <a:t>Moral hazard</a:t>
            </a:r>
          </a:p>
          <a:p>
            <a:pPr lvl="1"/>
            <a:r>
              <a:rPr lang="en-US" sz="2000" kern="0" dirty="0"/>
              <a:t>Technical assistance</a:t>
            </a:r>
          </a:p>
          <a:p>
            <a:pPr lvl="1"/>
            <a:r>
              <a:rPr lang="en-US" sz="2000" kern="0" dirty="0"/>
              <a:t>Economic populism</a:t>
            </a:r>
          </a:p>
        </p:txBody>
      </p:sp>
    </p:spTree>
    <p:extLst>
      <p:ext uri="{BB962C8B-B14F-4D97-AF65-F5344CB8AC3E}">
        <p14:creationId xmlns:p14="http://schemas.microsoft.com/office/powerpoint/2010/main" val="11662982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What role did oil play in the contributing to the debt problems of developing countries in the 1980s?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They had to borrow in order to afford the oil they needed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Oil contributed to global warming, which reduced their incomes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Profits from oil were lent through rich country banks to governments of developing countries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Borrowers in the private sector used oil as collateral for loans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The drop in the price of oil impoverished many developing-country oil producers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810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6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5F5B90-69A6-9D4B-BC94-337FB5DD7076}" type="slidenum">
              <a:rPr lang="en-US" smtClean="0">
                <a:latin typeface="Arial" pitchFamily="-65" charset="0"/>
              </a:rPr>
              <a:pPr/>
              <a:t>82</a:t>
            </a:fld>
            <a:endParaRPr lang="en-US">
              <a:latin typeface="Arial" pitchFamily="-65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Lecture 21: International Policies for Economic Development:  Aid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5334000" cy="3505200"/>
          </a:xfrm>
        </p:spPr>
        <p:txBody>
          <a:bodyPr/>
          <a:lstStyle/>
          <a:p>
            <a:pPr eaLnBrk="1" hangingPunct="1"/>
            <a:r>
              <a:rPr lang="en-US" dirty="0"/>
              <a:t>Why Should We Care?</a:t>
            </a:r>
          </a:p>
          <a:p>
            <a:pPr eaLnBrk="1" hangingPunct="1"/>
            <a:r>
              <a:rPr lang="en-US" dirty="0"/>
              <a:t>Who Gives Aid?</a:t>
            </a:r>
          </a:p>
          <a:p>
            <a:pPr eaLnBrk="1" hangingPunct="1"/>
            <a:r>
              <a:rPr lang="en-US" dirty="0"/>
              <a:t>Does Aid Work?</a:t>
            </a:r>
          </a:p>
          <a:p>
            <a:pPr eaLnBrk="1" hangingPunct="1"/>
            <a:r>
              <a:rPr lang="en-US" dirty="0"/>
              <a:t>Pros and Cons of Aid</a:t>
            </a:r>
          </a:p>
          <a:p>
            <a:pPr eaLnBrk="1" hangingPunct="1"/>
            <a:r>
              <a:rPr lang="en-US" dirty="0"/>
              <a:t>Policy Recommendations</a:t>
            </a:r>
          </a:p>
          <a:p>
            <a:pPr eaLnBrk="1" hangingPunct="1"/>
            <a:r>
              <a:rPr lang="en-US" dirty="0"/>
              <a:t>Where We Stand in Development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4ED535E-95B5-4342-88E7-1029F1E2E9E9}"/>
              </a:ext>
            </a:extLst>
          </p:cNvPr>
          <p:cNvSpPr/>
          <p:nvPr/>
        </p:nvSpPr>
        <p:spPr>
          <a:xfrm>
            <a:off x="5334000" y="2133600"/>
            <a:ext cx="609600" cy="3810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4DB15-37EE-804A-963A-F0A118D78862}"/>
              </a:ext>
            </a:extLst>
          </p:cNvPr>
          <p:cNvSpPr txBox="1"/>
          <p:nvPr/>
        </p:nvSpPr>
        <p:spPr>
          <a:xfrm>
            <a:off x="5943600" y="2438400"/>
            <a:ext cx="2286000" cy="31393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gives aid?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aid help growth?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aid reduce poverty?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can aid be made more effective?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are/were the MDGs and SDGs?</a:t>
            </a:r>
          </a:p>
        </p:txBody>
      </p:sp>
    </p:spTree>
    <p:extLst>
      <p:ext uri="{BB962C8B-B14F-4D97-AF65-F5344CB8AC3E}">
        <p14:creationId xmlns:p14="http://schemas.microsoft.com/office/powerpoint/2010/main" val="19767634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21: International Policies for Economic Development: 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Live Aid / Live 8</a:t>
            </a:r>
          </a:p>
          <a:p>
            <a:pPr lvl="1"/>
            <a:r>
              <a:rPr lang="en-US" sz="2000" dirty="0"/>
              <a:t>Private aid</a:t>
            </a:r>
          </a:p>
          <a:p>
            <a:pPr lvl="1"/>
            <a:r>
              <a:rPr lang="en-US" sz="2000" dirty="0"/>
              <a:t>Connectivity</a:t>
            </a:r>
          </a:p>
          <a:p>
            <a:pPr lvl="1"/>
            <a:r>
              <a:rPr lang="en-US" sz="2000" dirty="0"/>
              <a:t>Triple transformation</a:t>
            </a:r>
          </a:p>
          <a:p>
            <a:pPr lvl="1"/>
            <a:r>
              <a:rPr lang="en-US" sz="2000" dirty="0"/>
              <a:t>Scalability</a:t>
            </a:r>
          </a:p>
          <a:p>
            <a:pPr lvl="1"/>
            <a:r>
              <a:rPr lang="en-US" sz="2000" dirty="0"/>
              <a:t>Accountability</a:t>
            </a:r>
          </a:p>
          <a:p>
            <a:pPr lvl="1"/>
            <a:r>
              <a:rPr lang="en-US" sz="2000" dirty="0"/>
              <a:t>Tied aid</a:t>
            </a:r>
          </a:p>
          <a:p>
            <a:pPr lvl="1"/>
            <a:r>
              <a:rPr lang="en-US" sz="2000" dirty="0"/>
              <a:t>Food aid</a:t>
            </a:r>
          </a:p>
          <a:p>
            <a:pPr lvl="1"/>
            <a:r>
              <a:rPr lang="en-US" sz="2000" dirty="0"/>
              <a:t>Doing Business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83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38100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USAID</a:t>
            </a:r>
          </a:p>
          <a:p>
            <a:pPr lvl="1"/>
            <a:r>
              <a:rPr lang="en-US" sz="2000" kern="0" dirty="0"/>
              <a:t>ODA</a:t>
            </a:r>
          </a:p>
          <a:p>
            <a:pPr lvl="1"/>
            <a:r>
              <a:rPr lang="en-US" sz="2000" kern="0" dirty="0"/>
              <a:t>DAC</a:t>
            </a:r>
          </a:p>
          <a:p>
            <a:pPr lvl="1"/>
            <a:r>
              <a:rPr lang="en-US" sz="2000" kern="0" dirty="0"/>
              <a:t>CIAO</a:t>
            </a:r>
          </a:p>
          <a:p>
            <a:pPr lvl="1"/>
            <a:r>
              <a:rPr lang="en-US" sz="2000" kern="0" dirty="0"/>
              <a:t>MCA</a:t>
            </a:r>
          </a:p>
          <a:p>
            <a:pPr lvl="1"/>
            <a:r>
              <a:rPr lang="en-US" sz="2000" kern="0" dirty="0"/>
              <a:t>MDG</a:t>
            </a:r>
          </a:p>
          <a:p>
            <a:pPr lvl="1"/>
            <a:r>
              <a:rPr lang="en-US" sz="2000" kern="0" dirty="0"/>
              <a:t>SDG</a:t>
            </a:r>
          </a:p>
        </p:txBody>
      </p:sp>
    </p:spTree>
    <p:extLst>
      <p:ext uri="{BB962C8B-B14F-4D97-AF65-F5344CB8AC3E}">
        <p14:creationId xmlns:p14="http://schemas.microsoft.com/office/powerpoint/2010/main" val="20618211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According to the Economist article, “Size Matters,” which of the following types of countries tend to get the most aid per capita?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Countries with large populations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Countries with small populations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Poor countries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Countries with few natural resources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Countries with good governance</a:t>
            </a:r>
          </a:p>
          <a:p>
            <a:pPr marL="971550" lvl="1" indent="-514350">
              <a:buFont typeface="+mj-lt"/>
              <a:buAutoNum type="alphaLcParenR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8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85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22: </a:t>
            </a:r>
            <a:br>
              <a:rPr lang="en-US" sz="4000" dirty="0"/>
            </a:br>
            <a:r>
              <a:rPr lang="en-US" sz="4000" dirty="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/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CF40B70-53A3-344E-BF76-295C6A1802AC}"/>
              </a:ext>
            </a:extLst>
          </p:cNvPr>
          <p:cNvSpPr/>
          <p:nvPr/>
        </p:nvSpPr>
        <p:spPr>
          <a:xfrm>
            <a:off x="4267200" y="1752600"/>
            <a:ext cx="609600" cy="2667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A32DBA-80E6-C340-8F89-087E48717F13}"/>
              </a:ext>
            </a:extLst>
          </p:cNvPr>
          <p:cNvSpPr txBox="1"/>
          <p:nvPr/>
        </p:nvSpPr>
        <p:spPr>
          <a:xfrm>
            <a:off x="4876800" y="1828800"/>
            <a:ext cx="22860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causes and effects of offshoring?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offshoring expected to increase or decrease over time?</a:t>
            </a:r>
          </a:p>
        </p:txBody>
      </p:sp>
    </p:spTree>
    <p:extLst>
      <p:ext uri="{BB962C8B-B14F-4D97-AF65-F5344CB8AC3E}">
        <p14:creationId xmlns:p14="http://schemas.microsoft.com/office/powerpoint/2010/main" val="417531988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22: </a:t>
            </a:r>
            <a:br>
              <a:rPr lang="en-US" sz="3600" dirty="0"/>
            </a:br>
            <a:r>
              <a:rPr lang="en-US" sz="3600" dirty="0"/>
              <a:t>Outsourcing and Offshoring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Offshoring</a:t>
            </a:r>
          </a:p>
          <a:p>
            <a:pPr lvl="1"/>
            <a:r>
              <a:rPr lang="en-US" sz="2000" dirty="0"/>
              <a:t>Outsourcing</a:t>
            </a:r>
          </a:p>
          <a:p>
            <a:pPr lvl="1"/>
            <a:r>
              <a:rPr lang="en-US" sz="2000" dirty="0"/>
              <a:t>Offshorable vs. not offshorable</a:t>
            </a:r>
          </a:p>
          <a:p>
            <a:pPr lvl="1"/>
            <a:r>
              <a:rPr lang="en-US" sz="2000" dirty="0"/>
              <a:t>Made in the world</a:t>
            </a:r>
          </a:p>
          <a:p>
            <a:pPr lvl="1"/>
            <a:r>
              <a:rPr lang="en-US" sz="2000" dirty="0"/>
              <a:t>Logistics</a:t>
            </a:r>
          </a:p>
          <a:p>
            <a:pPr lvl="1"/>
            <a:r>
              <a:rPr lang="en-US" sz="2000" dirty="0"/>
              <a:t>Reshoring</a:t>
            </a:r>
          </a:p>
          <a:p>
            <a:pPr lvl="1"/>
            <a:r>
              <a:rPr lang="en-US" sz="2000" dirty="0"/>
              <a:t>Adjustment assistance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7320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Why might one expect offshoring to increase profits relative to wages?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Offshoring permits sellers to increase the markup of price over cost.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Governments of countries that attract offshoring provide subsidies to firms.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Employers can threaten to move abroad when negotiating with workers.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Companies that offshore become monopolies.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Offshoring reduces wages in developing countries.</a:t>
            </a:r>
          </a:p>
          <a:p>
            <a:pPr marL="914400" lvl="1" indent="-45720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40327" y="378229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6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3855-FC61-904D-8A01-4D333D8A5FEC}" type="slidenum">
              <a:rPr lang="en-US"/>
              <a:pPr/>
              <a:t>88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23: Environment, Labor Standards, and Trade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Issues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Environment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Policies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International Problems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Role of the WTO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Labor Standards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Fundamental ILO Conventions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United States Role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Issues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40199C3-9B95-2942-AF32-06CFABBCCD61}"/>
              </a:ext>
            </a:extLst>
          </p:cNvPr>
          <p:cNvSpPr/>
          <p:nvPr/>
        </p:nvSpPr>
        <p:spPr>
          <a:xfrm>
            <a:off x="5334000" y="1600200"/>
            <a:ext cx="609600" cy="4038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0D7AC-99A8-8045-89B6-8D368ABF6B7D}"/>
              </a:ext>
            </a:extLst>
          </p:cNvPr>
          <p:cNvSpPr txBox="1"/>
          <p:nvPr/>
        </p:nvSpPr>
        <p:spPr>
          <a:xfrm>
            <a:off x="5943600" y="1752600"/>
            <a:ext cx="2286000" cy="3693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environmental problems are related to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might trade and the WTO be harmful for environmental and labor standards?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the US support strong labor standards?</a:t>
            </a:r>
          </a:p>
        </p:txBody>
      </p:sp>
    </p:spTree>
    <p:extLst>
      <p:ext uri="{BB962C8B-B14F-4D97-AF65-F5344CB8AC3E}">
        <p14:creationId xmlns:p14="http://schemas.microsoft.com/office/powerpoint/2010/main" val="17505015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23: Environment, Labor Standards, and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Externality</a:t>
            </a:r>
          </a:p>
          <a:p>
            <a:pPr lvl="1"/>
            <a:r>
              <a:rPr lang="en-US" sz="2000" dirty="0"/>
              <a:t>Maquiladoras</a:t>
            </a:r>
          </a:p>
          <a:p>
            <a:pPr lvl="1"/>
            <a:r>
              <a:rPr lang="en-US" sz="2000" dirty="0"/>
              <a:t>Tuna-dolphin</a:t>
            </a:r>
          </a:p>
          <a:p>
            <a:pPr lvl="1"/>
            <a:r>
              <a:rPr lang="en-US" sz="2000" dirty="0"/>
              <a:t>Shrimp-turtle</a:t>
            </a:r>
          </a:p>
          <a:p>
            <a:pPr lvl="1"/>
            <a:r>
              <a:rPr lang="en-US" sz="2000" dirty="0"/>
              <a:t>Cap and trade</a:t>
            </a:r>
          </a:p>
          <a:p>
            <a:pPr lvl="1"/>
            <a:r>
              <a:rPr lang="en-US" sz="2000" dirty="0"/>
              <a:t>Optimal externality</a:t>
            </a:r>
          </a:p>
          <a:p>
            <a:pPr lvl="1"/>
            <a:r>
              <a:rPr lang="en-US" sz="2000" dirty="0"/>
              <a:t>Montreal Protocol</a:t>
            </a:r>
          </a:p>
          <a:p>
            <a:pPr lvl="1"/>
            <a:r>
              <a:rPr lang="en-US" sz="2000" dirty="0"/>
              <a:t>Pollution tax</a:t>
            </a:r>
          </a:p>
          <a:p>
            <a:pPr lvl="1"/>
            <a:r>
              <a:rPr lang="en-US" sz="2000" dirty="0"/>
              <a:t>Pollution haven</a:t>
            </a:r>
          </a:p>
          <a:p>
            <a:pPr lvl="1"/>
            <a:r>
              <a:rPr lang="en-US" sz="2000" dirty="0"/>
              <a:t>Race to the bottom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3810000" y="1600200"/>
            <a:ext cx="3124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Terms</a:t>
            </a:r>
            <a:endParaRPr lang="en-US" sz="2400" kern="0" dirty="0"/>
          </a:p>
          <a:p>
            <a:pPr lvl="1"/>
            <a:r>
              <a:rPr lang="en-US" sz="2000" dirty="0"/>
              <a:t>Harmonization</a:t>
            </a:r>
          </a:p>
          <a:p>
            <a:pPr lvl="1"/>
            <a:r>
              <a:rPr lang="en-US" sz="2000" kern="0" dirty="0"/>
              <a:t>Fundamental labor standard</a:t>
            </a:r>
          </a:p>
          <a:p>
            <a:pPr lvl="1"/>
            <a:r>
              <a:rPr lang="en-US" sz="2000" kern="0" dirty="0"/>
              <a:t>Income elastic</a:t>
            </a:r>
          </a:p>
          <a:p>
            <a:pPr lvl="1"/>
            <a:r>
              <a:rPr lang="en-US" sz="2000" kern="0" dirty="0"/>
              <a:t>Carbon tariff</a:t>
            </a:r>
          </a:p>
          <a:p>
            <a:pPr lvl="1"/>
            <a:r>
              <a:rPr lang="en-US" sz="2000" kern="0" dirty="0"/>
              <a:t>Carbon leakage</a:t>
            </a:r>
          </a:p>
          <a:p>
            <a:pPr lvl="1"/>
            <a:r>
              <a:rPr lang="en-US" sz="2000" kern="0" dirty="0"/>
              <a:t>ILO Conventions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0724D03-C67F-CB41-B875-41874C6B7604}"/>
              </a:ext>
            </a:extLst>
          </p:cNvPr>
          <p:cNvSpPr txBox="1">
            <a:spLocks/>
          </p:cNvSpPr>
          <p:nvPr/>
        </p:nvSpPr>
        <p:spPr bwMode="auto">
          <a:xfrm>
            <a:off x="68580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dirty="0"/>
              <a:t>NAFTA</a:t>
            </a:r>
          </a:p>
          <a:p>
            <a:pPr lvl="1"/>
            <a:r>
              <a:rPr lang="en-US" sz="2000" dirty="0"/>
              <a:t>TPP</a:t>
            </a:r>
          </a:p>
          <a:p>
            <a:pPr lvl="1"/>
            <a:r>
              <a:rPr lang="en-US" sz="2000" dirty="0"/>
              <a:t>USMCA</a:t>
            </a:r>
          </a:p>
          <a:p>
            <a:pPr lvl="1"/>
            <a:r>
              <a:rPr lang="en-US" sz="2000" kern="0" dirty="0"/>
              <a:t>CFC</a:t>
            </a:r>
          </a:p>
          <a:p>
            <a:pPr lvl="1"/>
            <a:r>
              <a:rPr lang="en-US" sz="2000" kern="0" dirty="0"/>
              <a:t>ILO</a:t>
            </a:r>
          </a:p>
          <a:p>
            <a:pPr lvl="1"/>
            <a:r>
              <a:rPr lang="en-US" sz="2000" kern="0" dirty="0"/>
              <a:t>MNE</a:t>
            </a:r>
          </a:p>
          <a:p>
            <a:pPr lvl="1"/>
            <a:r>
              <a:rPr lang="en-US" sz="2000" kern="0" dirty="0"/>
              <a:t>NGO</a:t>
            </a:r>
          </a:p>
          <a:p>
            <a:pPr lvl="1"/>
            <a:r>
              <a:rPr lang="en-US" sz="2000" kern="0" dirty="0"/>
              <a:t>WTO</a:t>
            </a:r>
          </a:p>
          <a:p>
            <a:pPr lvl="1"/>
            <a:r>
              <a:rPr lang="en-US" sz="2000" kern="0" dirty="0"/>
              <a:t>TRIPs</a:t>
            </a:r>
          </a:p>
          <a:p>
            <a:pPr lvl="1"/>
            <a:r>
              <a:rPr lang="en-US" sz="2000" kern="0" dirty="0"/>
              <a:t>FTA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53673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is a Rule of Origin?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 prohibition on employing illegal immigrants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 requirement for registering to vote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 restriction on who can invest in a country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 specification of what qualifies for zero tariff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 law against exporting imitations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07BC09-6E64-7D49-A5C2-0C54DBB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Tensions</a:t>
            </a:r>
          </a:p>
        </p:txBody>
      </p:sp>
    </p:spTree>
    <p:extLst>
      <p:ext uri="{BB962C8B-B14F-4D97-AF65-F5344CB8AC3E}">
        <p14:creationId xmlns:p14="http://schemas.microsoft.com/office/powerpoint/2010/main" val="407054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8A60A3-349A-C74E-8B6F-F3C6FC5F8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67F886-6BF5-9F4F-9A48-C0EB9CD0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90</a:t>
            </a:fld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29220EB3-3DA6-384E-B52A-EA6562220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9071" y="3878032"/>
            <a:ext cx="0" cy="197117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E5418729-3096-0941-A8DD-D87CF6111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9071" y="5849203"/>
            <a:ext cx="218306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D10BDE71-D5BD-1F4B-B760-BF28349370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4453" y="4166496"/>
            <a:ext cx="1421527" cy="134616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B1990192-8AE3-2443-81D1-AE0289B837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3684" y="4166496"/>
            <a:ext cx="1573834" cy="139424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CF1A4973-34B6-6647-83FD-E38153EB5B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99071" y="4839579"/>
            <a:ext cx="106614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99535303-5116-AD4A-879D-D2B70BB49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810000"/>
            <a:ext cx="558457" cy="28846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S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96EDDD88-6553-E141-8C02-198092231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733800"/>
            <a:ext cx="558457" cy="28846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2222AFFF-6904-994F-B744-B81C06CD7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95995" y="4839579"/>
            <a:ext cx="9519" cy="22035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49FF44EE-C4D6-2140-9F72-3FB922240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0409" y="4841582"/>
            <a:ext cx="0" cy="99860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AB28B4E7-1533-8C43-B03C-755169D99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0218" y="5069950"/>
            <a:ext cx="9519" cy="788268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22A18F6C-5656-944D-900E-7B60DF76F5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11372" y="5948363"/>
            <a:ext cx="24115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20">
            <a:extLst>
              <a:ext uri="{FF2B5EF4-FFF2-40B4-BE49-F238E27FC236}">
                <a16:creationId xmlns:a16="http://schemas.microsoft.com/office/drawing/2014/main" id="{8EBDDE5C-716C-C643-94E0-4755878E3C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2436" y="4413894"/>
            <a:ext cx="1573834" cy="1394243"/>
          </a:xfrm>
          <a:prstGeom prst="line">
            <a:avLst/>
          </a:prstGeom>
          <a:noFill/>
          <a:ln w="1905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4E80B3AD-16C8-CC4A-BD9F-4A3FC179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486400"/>
            <a:ext cx="558457" cy="28846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  <a:r>
              <a:rPr lang="en-US" sz="2400">
                <a:solidFill>
                  <a:srgbClr val="FF0000"/>
                </a:solidFill>
                <a:ea typeface="Arial" charset="0"/>
                <a:cs typeface="Arial" charset="0"/>
              </a:rPr>
              <a:t>′</a:t>
            </a:r>
          </a:p>
        </p:txBody>
      </p:sp>
      <p:sp>
        <p:nvSpPr>
          <p:cNvPr id="20" name="Line 22">
            <a:extLst>
              <a:ext uri="{FF2B5EF4-FFF2-40B4-BE49-F238E27FC236}">
                <a16:creationId xmlns:a16="http://schemas.microsoft.com/office/drawing/2014/main" id="{8926694D-7DC5-3448-A73F-35770D7846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8013" y="5069950"/>
            <a:ext cx="792205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E32E1B59-C6D3-7748-A0FC-5611924BA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5105400"/>
            <a:ext cx="558457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</a:t>
            </a: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5A1A1732-CD0A-7B4C-96DA-6A501A036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791200"/>
            <a:ext cx="558457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683568D-BADA-DC48-8BB2-8050D11D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FF832E9-7B5C-7D46-A14F-A10FD4B89A8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867FA31-2498-A84F-9E7B-70406D2B3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4" y="1210235"/>
            <a:ext cx="8229600" cy="1371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might the graph below represent?</a:t>
            </a: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25A336D8-E475-334A-BCDA-A6E1464CC6DE}"/>
              </a:ext>
            </a:extLst>
          </p:cNvPr>
          <p:cNvSpPr txBox="1">
            <a:spLocks/>
          </p:cNvSpPr>
          <p:nvPr/>
        </p:nvSpPr>
        <p:spPr bwMode="auto">
          <a:xfrm>
            <a:off x="304800" y="2133600"/>
            <a:ext cx="5791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minimum wage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An incentive for more workers to seek jobs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A rise in employers’ the cost of making the workplace safe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Union negotiation of a wage agreement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kern="0" dirty="0"/>
              <a:t>Migration of workers out of the country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kern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D6DB07-5385-E646-ADF7-8D26F80C2BFA}"/>
              </a:ext>
            </a:extLst>
          </p:cNvPr>
          <p:cNvSpPr txBox="1"/>
          <p:nvPr/>
        </p:nvSpPr>
        <p:spPr>
          <a:xfrm>
            <a:off x="381000" y="3352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142336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2CE2-44F9-C949-AFF4-02FA3D92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C1712-23EA-DD42-B1F9-A9C7AC487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Hans </a:t>
            </a:r>
            <a:r>
              <a:rPr lang="en-US" dirty="0" err="1">
                <a:hlinkClick r:id="rId2"/>
              </a:rPr>
              <a:t>Rosling's</a:t>
            </a:r>
            <a:r>
              <a:rPr lang="en-US" dirty="0">
                <a:hlinkClick r:id="rId2"/>
              </a:rPr>
              <a:t> 200 Countries, 200 Years, 4 Minutes - The Joy of Stats - BBC Four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E943A-1FC8-544B-B314-78E648794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107FE-D224-4E40-ADF4-14CDFE52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739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51159</TotalTime>
  <Words>5670</Words>
  <Application>Microsoft Macintosh PowerPoint</Application>
  <PresentationFormat>On-screen Show (4:3)</PresentationFormat>
  <Paragraphs>1518</Paragraphs>
  <Slides>91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6" baseType="lpstr">
      <vt:lpstr>ＭＳ Ｐゴシック</vt:lpstr>
      <vt:lpstr>Arial</vt:lpstr>
      <vt:lpstr>Cambria Math</vt:lpstr>
      <vt:lpstr>Symbol</vt:lpstr>
      <vt:lpstr>Default Design</vt:lpstr>
      <vt:lpstr>Lecture 24  Review</vt:lpstr>
      <vt:lpstr>Lecture 24 Outline</vt:lpstr>
      <vt:lpstr>Lecture 1:  Overview of the World Economy</vt:lpstr>
      <vt:lpstr>Lecture 1:   Overview of the World Economy</vt:lpstr>
      <vt:lpstr>Clicker Question</vt:lpstr>
      <vt:lpstr>Clicker Question</vt:lpstr>
      <vt:lpstr>Lecture 2: Current Tensions in the International Economy </vt:lpstr>
      <vt:lpstr>Lecture 2:  Current Tensions in the International Economy</vt:lpstr>
      <vt:lpstr>Clicker Question</vt:lpstr>
      <vt:lpstr>Clicker Question</vt:lpstr>
      <vt:lpstr>Clicker Question</vt:lpstr>
      <vt:lpstr>Lecture 3: Comparative Advantage and the Gains from Trade</vt:lpstr>
      <vt:lpstr>Lecture 3: Comparative Advantage and the Gains from Trade</vt:lpstr>
      <vt:lpstr>Clicker Question</vt:lpstr>
      <vt:lpstr>Clicker Question</vt:lpstr>
      <vt:lpstr>Clicker Question</vt:lpstr>
      <vt:lpstr>Lecture 4:  Modern Theories and Additional Effects of Trade</vt:lpstr>
      <vt:lpstr>Lecture 4:  Modern Theories and Additional Effects of Trade</vt:lpstr>
      <vt:lpstr>Clicker Question</vt:lpstr>
      <vt:lpstr>Clicker Question</vt:lpstr>
      <vt:lpstr>Lecture 5:  Tariffs</vt:lpstr>
      <vt:lpstr>Lecture 5:  Tariffs</vt:lpstr>
      <vt:lpstr>Clicker Question</vt:lpstr>
      <vt:lpstr>Clicker Question</vt:lpstr>
      <vt:lpstr>Clicker Question</vt:lpstr>
      <vt:lpstr>Lecture 6:  Nontariff Barriers</vt:lpstr>
      <vt:lpstr>Lecture 6:  Nontariff Barriers</vt:lpstr>
      <vt:lpstr>Clicker Question</vt:lpstr>
      <vt:lpstr>Clicker Question</vt:lpstr>
      <vt:lpstr>Lecture 7: Reasons for Protection</vt:lpstr>
      <vt:lpstr>Lecture 7: Reasons for Protection</vt:lpstr>
      <vt:lpstr>Clicker Question</vt:lpstr>
      <vt:lpstr>Clicker Question</vt:lpstr>
      <vt:lpstr>Lecture 8:  US Trade Policies and Institutions</vt:lpstr>
      <vt:lpstr>Lecture 8:  US Trade Policies and Institutions</vt:lpstr>
      <vt:lpstr>Clicker Question</vt:lpstr>
      <vt:lpstr>Clicker Question</vt:lpstr>
      <vt:lpstr>Lecture 9: World Trade Arrangements and the WTO</vt:lpstr>
      <vt:lpstr>Lecture 9: World Trade Arrangements and the WTO</vt:lpstr>
      <vt:lpstr>Clicker Question</vt:lpstr>
      <vt:lpstr>Clicker Question</vt:lpstr>
      <vt:lpstr>Lecture 10: Migration</vt:lpstr>
      <vt:lpstr>Lecture 10: Migration</vt:lpstr>
      <vt:lpstr>Clicker Question</vt:lpstr>
      <vt:lpstr>Clicker Question</vt:lpstr>
      <vt:lpstr>Lecture 11: Multinationals and International Capital Movements</vt:lpstr>
      <vt:lpstr>Lecture 11: Multinationals and International Capital Movements</vt:lpstr>
      <vt:lpstr>Clicker Question</vt:lpstr>
      <vt:lpstr>Lecture 12: The Balance of Trade and International Transactions</vt:lpstr>
      <vt:lpstr>Lecture 12: The Balance of Trade and International Transactions</vt:lpstr>
      <vt:lpstr>Clicker Question</vt:lpstr>
      <vt:lpstr>Clicker Question</vt:lpstr>
      <vt:lpstr>Lecture 13: Exchange Rates</vt:lpstr>
      <vt:lpstr>Lecture 13: Exchange Rates</vt:lpstr>
      <vt:lpstr>Clicker Question</vt:lpstr>
      <vt:lpstr>Lecture 14:  Pegging the Exchange Rate</vt:lpstr>
      <vt:lpstr>Lecture 14:  Pegging the Exchange Rate</vt:lpstr>
      <vt:lpstr>Clicker Question</vt:lpstr>
      <vt:lpstr>Clicker Question</vt:lpstr>
      <vt:lpstr>Lecture 15: International Macroeconomics</vt:lpstr>
      <vt:lpstr>Lecture 15: International Macroeconomics</vt:lpstr>
      <vt:lpstr>Clicker Question</vt:lpstr>
      <vt:lpstr>Lecture 16: Currency Manipulation  and Currency Wars</vt:lpstr>
      <vt:lpstr>Lecture 16: Currency Manipulation  and Currency Wars</vt:lpstr>
      <vt:lpstr>Clicker Question</vt:lpstr>
      <vt:lpstr>Clicker Question</vt:lpstr>
      <vt:lpstr>Clicker Question</vt:lpstr>
      <vt:lpstr>Lecture 17: European Monetary Unification and the Euro</vt:lpstr>
      <vt:lpstr>Lecture 17: European Monetary Unification and the Euro</vt:lpstr>
      <vt:lpstr>Clicker Question</vt:lpstr>
      <vt:lpstr>Clicker Question</vt:lpstr>
      <vt:lpstr>Lecture 18: Preferential Trading Arrangements and the NAFTA</vt:lpstr>
      <vt:lpstr>Lecture 18: Preferential Trading Arrangements and the NAFTA</vt:lpstr>
      <vt:lpstr>Clicker Question</vt:lpstr>
      <vt:lpstr>Clicker Question</vt:lpstr>
      <vt:lpstr>Lecture 19: International Policies for Economic Development:  Trade</vt:lpstr>
      <vt:lpstr>Lecture 19: International Policies for Economic Development:  Trade</vt:lpstr>
      <vt:lpstr>Clicker Question</vt:lpstr>
      <vt:lpstr>Lecture 20: International Policies for Economic Development:  Financial</vt:lpstr>
      <vt:lpstr>Lecture 20: International Policies for Economic Development:  Financial</vt:lpstr>
      <vt:lpstr>Clicker Question</vt:lpstr>
      <vt:lpstr>Lecture 21: International Policies for Economic Development:  Aid</vt:lpstr>
      <vt:lpstr>Lecture 21: International Policies for Economic Development:  Aid</vt:lpstr>
      <vt:lpstr>Clicker Question</vt:lpstr>
      <vt:lpstr>Lecture 22:  Outsourcing and Offshoring</vt:lpstr>
      <vt:lpstr>Lecture 22:  Outsourcing and Offshoring</vt:lpstr>
      <vt:lpstr>Clicker Question</vt:lpstr>
      <vt:lpstr>Lecture 23: Environment, Labor Standards, and Trade</vt:lpstr>
      <vt:lpstr>Lecture 23: Environment, Labor Standards, and Trade</vt:lpstr>
      <vt:lpstr>Clicker Question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Environment, Labor Standards, and Trade</dc:title>
  <dc:creator>Ford School</dc:creator>
  <cp:lastModifiedBy>Microsoft Office User</cp:lastModifiedBy>
  <cp:revision>180</cp:revision>
  <cp:lastPrinted>2019-11-28T01:45:58Z</cp:lastPrinted>
  <dcterms:created xsi:type="dcterms:W3CDTF">2011-04-18T13:45:30Z</dcterms:created>
  <dcterms:modified xsi:type="dcterms:W3CDTF">2019-12-11T13:24:28Z</dcterms:modified>
</cp:coreProperties>
</file>