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528" r:id="rId3"/>
    <p:sldId id="507" r:id="rId4"/>
    <p:sldId id="537" r:id="rId5"/>
    <p:sldId id="510" r:id="rId6"/>
    <p:sldId id="523" r:id="rId7"/>
    <p:sldId id="524" r:id="rId8"/>
    <p:sldId id="282" r:id="rId9"/>
    <p:sldId id="284" r:id="rId10"/>
    <p:sldId id="285" r:id="rId11"/>
    <p:sldId id="522" r:id="rId12"/>
    <p:sldId id="483" r:id="rId13"/>
    <p:sldId id="531" r:id="rId14"/>
    <p:sldId id="538" r:id="rId15"/>
    <p:sldId id="484" r:id="rId16"/>
    <p:sldId id="486" r:id="rId17"/>
    <p:sldId id="490" r:id="rId18"/>
    <p:sldId id="487" r:id="rId19"/>
    <p:sldId id="508" r:id="rId20"/>
    <p:sldId id="532" r:id="rId21"/>
    <p:sldId id="489" r:id="rId22"/>
    <p:sldId id="533" r:id="rId23"/>
    <p:sldId id="534" r:id="rId24"/>
    <p:sldId id="539" r:id="rId25"/>
    <p:sldId id="542" r:id="rId26"/>
    <p:sldId id="289" r:id="rId27"/>
    <p:sldId id="291" r:id="rId28"/>
    <p:sldId id="297" r:id="rId29"/>
    <p:sldId id="299" r:id="rId30"/>
    <p:sldId id="301" r:id="rId31"/>
    <p:sldId id="550" r:id="rId32"/>
    <p:sldId id="551" r:id="rId33"/>
    <p:sldId id="492" r:id="rId34"/>
    <p:sldId id="541" r:id="rId35"/>
    <p:sldId id="552" r:id="rId36"/>
    <p:sldId id="553" r:id="rId37"/>
    <p:sldId id="554" r:id="rId38"/>
    <p:sldId id="555" r:id="rId39"/>
    <p:sldId id="543" r:id="rId40"/>
    <p:sldId id="544" r:id="rId41"/>
    <p:sldId id="549" r:id="rId42"/>
    <p:sldId id="556" r:id="rId43"/>
    <p:sldId id="545" r:id="rId44"/>
    <p:sldId id="546" r:id="rId45"/>
    <p:sldId id="548" r:id="rId4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4" autoAdjust="0"/>
    <p:restoredTop sz="92468" autoAdjust="0"/>
  </p:normalViewPr>
  <p:slideViewPr>
    <p:cSldViewPr>
      <p:cViewPr varScale="1">
        <p:scale>
          <a:sx n="111" d="100"/>
          <a:sy n="111" d="100"/>
        </p:scale>
        <p:origin x="560" y="208"/>
      </p:cViewPr>
      <p:guideLst>
        <p:guide orient="horz" pos="2160"/>
        <p:guide pos="2880"/>
      </p:guideLst>
    </p:cSldViewPr>
  </p:slideViewPr>
  <p:notesTextViewPr>
    <p:cViewPr>
      <p:scale>
        <a:sx n="90" d="100"/>
        <a:sy n="9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ie.com/blogs/realtime-economics/five-years-trade-war-china-continues-its-slow-decoupling-us-exports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2/01/01/new-research-counts-the-costs-of-the-sino-american-trade-war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2/01/01/new-research-counts-the-costs-of-the-sino-american-trade-war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ralreserve.gov/econres/feds/files/2019086pap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2/01/01/new-research-counts-the-costs-of-the-sino-american-trade-war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finance-and-economics/2022/01/01/new-research-counts-the-costs-of-the-sino-american-trade-war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5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8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8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8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8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75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1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87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66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0" dirty="0" err="1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Bown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Chad P. and Yilin Wang, "Five Years Into the Trade War, China Continues Its Slow Decoupling From US Exports," </a:t>
            </a:r>
            <a:r>
              <a:rPr lang="en-US" sz="1200" b="0" i="1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Realtime Economics</a:t>
            </a:r>
            <a:r>
              <a:rPr lang="en-US" sz="1200" b="0" kern="0" dirty="0">
                <a:solidFill>
                  <a:srgbClr val="000000"/>
                </a:solidFill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, Peterson Institute of International Economics, March 16, 2023.</a:t>
            </a:r>
          </a:p>
          <a:p>
            <a:r>
              <a:rPr lang="en-US" sz="1200" b="1" u="sng" kern="0" dirty="0">
                <a:solidFill>
                  <a:srgbClr val="0563C1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https://www.piie.com/blogs/realtime-economics/five-years-trade-war-china-continues-its-slow-decoupling-us-exports</a:t>
            </a:r>
            <a:r>
              <a:rPr lang="en-US" dirty="0">
                <a:effectLst/>
              </a:rPr>
              <a:t>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37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1, 2022.   [3p].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https://www.economist.com/finance-and-economics/2022/01/01/new-research-counts-the-costs-of-the-sino-american-trade-war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88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1, 2022.   [3p].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https://www.economist.com/finance-and-economics/2022/01/01/new-research-counts-the-costs-of-the-sino-american-trade-war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6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5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&amp; Co, “” The CHIPS and Science Act: Here’s what’s in it,” October 4, 2022.</a:t>
            </a:r>
          </a:p>
          <a:p>
            <a:r>
              <a:rPr lang="en-US" dirty="0"/>
              <a:t>https://</a:t>
            </a:r>
            <a:r>
              <a:rPr lang="en-US" dirty="0" err="1"/>
              <a:t>www.mckinsey.com</a:t>
            </a:r>
            <a:r>
              <a:rPr lang="en-US" dirty="0"/>
              <a:t>/industries/public-sector/our-insights/the-chips-and-science-act-</a:t>
            </a:r>
            <a:r>
              <a:rPr lang="en-US" dirty="0" err="1"/>
              <a:t>heres</a:t>
            </a:r>
            <a:r>
              <a:rPr lang="en-US" dirty="0"/>
              <a:t>-</a:t>
            </a:r>
            <a:r>
              <a:rPr lang="en-US" dirty="0" err="1"/>
              <a:t>whats</a:t>
            </a:r>
            <a:r>
              <a:rPr lang="en-US" dirty="0"/>
              <a:t>-in-it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95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36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82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Pinn</a:t>
            </a:r>
            <a:r>
              <a:rPr lang="en-US" dirty="0"/>
              <a:t>, Ingram,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Ingram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Pinn’s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 illustration of the week: Trading tariffs,”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Financial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June 22, 2018.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/content/c56ebb64-7579-11e8-b326-75a27d27ea5f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https://www.federalreserve.gov/econres/feds/files/2019086pap.pdf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2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Flaan</a:t>
            </a:r>
            <a:r>
              <a:rPr lang="en-US" dirty="0"/>
              <a:t> and Pierce 2020</a:t>
            </a:r>
          </a:p>
          <a:p>
            <a:r>
              <a:rPr lang="en-US" dirty="0">
                <a:hlinkClick r:id="rId3"/>
              </a:rPr>
              <a:t>https://www.federalreserve.gov/econres</a:t>
            </a:r>
            <a:r>
              <a:rPr lang="en-US">
                <a:hlinkClick r:id="rId3"/>
              </a:rPr>
              <a:t>/feds/files/2019086pap.pdf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45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Zheng, Jian, </a:t>
            </a:r>
            <a:r>
              <a:rPr lang="en-US" dirty="0" err="1"/>
              <a:t>Shudong</a:t>
            </a:r>
            <a:r>
              <a:rPr lang="en-US" dirty="0"/>
              <a:t> Zhou, </a:t>
            </a:r>
            <a:r>
              <a:rPr lang="en-US" dirty="0" err="1"/>
              <a:t>Xingzi</a:t>
            </a:r>
            <a:r>
              <a:rPr lang="en-US" dirty="0"/>
              <a:t> Li, Antonio </a:t>
            </a:r>
            <a:r>
              <a:rPr lang="en-US" dirty="0" err="1"/>
              <a:t>Domingos</a:t>
            </a:r>
            <a:r>
              <a:rPr lang="en-US" dirty="0"/>
              <a:t> </a:t>
            </a:r>
            <a:r>
              <a:rPr lang="en-US" dirty="0" err="1"/>
              <a:t>Padula</a:t>
            </a:r>
            <a:r>
              <a:rPr lang="en-US"/>
              <a:t>, Will Martin, “Effects of Eliminating the US-China Trade War Tariffs,” 27 October 2021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49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1, 2022.   [3p].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https://www.economist.com/finance-and-economics/2022/01/01/new-research-counts-the-costs-of-the-sino-american-trade-war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99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The Economist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, January 1, 2022.   [3p].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  <a:hlinkClick r:id="rId3"/>
              </a:rPr>
              <a:t>https://www.economist.com/finance-and-economics/2022/01/01/new-research-counts-the-costs-of-the-sino-american-trade-war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Bown</a:t>
            </a:r>
            <a:r>
              <a:rPr lang="en-US" dirty="0"/>
              <a:t>, Chad P., “Four years into the trade war, are the US and China decoupling?,” Realtime Economics, Peterson Institute of International Economics, October 20,, 2022.</a:t>
            </a:r>
          </a:p>
          <a:p>
            <a:r>
              <a:rPr lang="en-US" dirty="0"/>
              <a:t>https://</a:t>
            </a:r>
            <a:r>
              <a:rPr lang="en-US" dirty="0" err="1"/>
              <a:t>www.piie.com</a:t>
            </a:r>
            <a:r>
              <a:rPr lang="en-US" dirty="0"/>
              <a:t>/blogs/</a:t>
            </a:r>
            <a:r>
              <a:rPr lang="en-US" dirty="0" err="1"/>
              <a:t>realtime</a:t>
            </a:r>
            <a:r>
              <a:rPr lang="en-US" dirty="0"/>
              <a:t>-economics/four-years-trade-war-are-us-and-china-decoupling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7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9718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Class 1</a:t>
            </a: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600" dirty="0"/>
              <a:t>The State of Play in International Trade and Trade Policy I:  </a:t>
            </a:r>
            <a:br>
              <a:rPr lang="en-US" sz="3600" dirty="0"/>
            </a:br>
            <a:r>
              <a:rPr lang="en-US" sz="3600" dirty="0"/>
              <a:t>Trade Wars</a:t>
            </a:r>
            <a:br>
              <a:rPr lang="en-US" sz="3600" dirty="0"/>
            </a:br>
            <a:br>
              <a:rPr lang="en-US" sz="16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by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Alan V. Deardorff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University of Michigan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2024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6096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109" charset="-128"/>
                <a:cs typeface="ＭＳ Ｐゴシック" pitchFamily="-109" charset="-128"/>
              </a:rPr>
              <a:t>PubPol/Econ 541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Mar 1, 2018:  Trump levies tariffs</a:t>
            </a:r>
          </a:p>
          <a:p>
            <a:pPr lvl="2"/>
            <a:r>
              <a:rPr lang="en-US" dirty="0"/>
              <a:t>25% on steel, 10% on aluminum</a:t>
            </a:r>
          </a:p>
          <a:p>
            <a:pPr lvl="2"/>
            <a:r>
              <a:rPr lang="en-US" dirty="0"/>
              <a:t>Against all countries</a:t>
            </a:r>
          </a:p>
          <a:p>
            <a:pPr lvl="3"/>
            <a:r>
              <a:rPr lang="en-US" dirty="0"/>
              <a:t>A few removed shortly thereafter</a:t>
            </a:r>
          </a:p>
          <a:p>
            <a:pPr lvl="3"/>
            <a:r>
              <a:rPr lang="en-US" dirty="0"/>
              <a:t>Remained in place on EU, China, Canada, Mexico, and others</a:t>
            </a:r>
          </a:p>
          <a:p>
            <a:pPr lvl="2"/>
            <a:r>
              <a:rPr lang="en-US" dirty="0"/>
              <a:t>Retaliation by all</a:t>
            </a:r>
          </a:p>
          <a:p>
            <a:pPr lvl="2"/>
            <a:r>
              <a:rPr lang="en-US" dirty="0"/>
              <a:t>(Tariffs on Canada &amp; Mexico were later removed)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8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US-EU and other</a:t>
            </a:r>
          </a:p>
          <a:p>
            <a:pPr lvl="1"/>
            <a:r>
              <a:rPr lang="en-US" sz="2400" dirty="0"/>
              <a:t>Negotiations began under Biden May 17, 2021</a:t>
            </a:r>
          </a:p>
          <a:p>
            <a:pPr lvl="1"/>
            <a:r>
              <a:rPr lang="en-US" sz="2400" dirty="0"/>
              <a:t>US lifts some tariffs but keeps them on over-quota quantities (“tariff-rate quota”) and partners remove retaliatory tariffs on US:</a:t>
            </a:r>
          </a:p>
          <a:p>
            <a:pPr lvl="2"/>
            <a:r>
              <a:rPr lang="en-US" sz="2000" dirty="0"/>
              <a:t>EU:  Oct 31, 2021</a:t>
            </a:r>
          </a:p>
          <a:p>
            <a:pPr lvl="2"/>
            <a:r>
              <a:rPr lang="en-US" sz="2000" dirty="0"/>
              <a:t>Japan:  Feb 7, 2022</a:t>
            </a:r>
          </a:p>
          <a:p>
            <a:pPr lvl="2"/>
            <a:r>
              <a:rPr lang="en-US" sz="2000" dirty="0"/>
              <a:t>UK:  Mar 22, 2022</a:t>
            </a:r>
          </a:p>
          <a:p>
            <a:pPr lvl="2"/>
            <a:r>
              <a:rPr lang="en-US" sz="2000" dirty="0"/>
              <a:t>Ukraine:  May 9, 2022</a:t>
            </a:r>
          </a:p>
          <a:p>
            <a:pPr lvl="1"/>
            <a:r>
              <a:rPr lang="en-US" sz="2400" dirty="0"/>
              <a:t>WTO panel rules on Trump’s tariffs (“inconsistent”)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2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64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/>
              <a:t>Reuters, “Biden extends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How high were the tariffs before the suspension?</a:t>
            </a:r>
          </a:p>
          <a:p>
            <a:r>
              <a:rPr lang="en-US" dirty="0">
                <a:effectLst/>
                <a:latin typeface="Helvetica" pitchFamily="2" charset="0"/>
              </a:rPr>
              <a:t>When were they suspended and against whom?</a:t>
            </a:r>
          </a:p>
          <a:p>
            <a:r>
              <a:rPr lang="en-US" dirty="0">
                <a:effectLst/>
                <a:latin typeface="Helvetica" pitchFamily="2" charset="0"/>
              </a:rPr>
              <a:t>What were the tariffs replaced with?</a:t>
            </a:r>
          </a:p>
          <a:p>
            <a:r>
              <a:rPr lang="en-US" dirty="0">
                <a:effectLst/>
                <a:latin typeface="Helvetica" pitchFamily="2" charset="0"/>
              </a:rPr>
              <a:t>How are non-EU exports treated?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9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br>
              <a:rPr lang="en-US" dirty="0"/>
            </a:br>
            <a:r>
              <a:rPr lang="en-US" dirty="0" err="1">
                <a:effectLst/>
                <a:latin typeface="Helvetica" pitchFamily="2" charset="0"/>
              </a:rPr>
              <a:t>Rampell</a:t>
            </a:r>
            <a:r>
              <a:rPr lang="en-US" dirty="0"/>
              <a:t>, “The terrible lesson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policy action prompted this article (not mentioned in the headline)?</a:t>
            </a:r>
          </a:p>
          <a:p>
            <a:r>
              <a:rPr lang="en-US" sz="2800" dirty="0"/>
              <a:t>What effect does this say tariffs on steel have on jobs in the US, and why?</a:t>
            </a:r>
          </a:p>
          <a:p>
            <a:r>
              <a:rPr lang="en-US" sz="2800" dirty="0"/>
              <a:t>Will this policy, only on exports from China, be as costly? What other policy is mentioned that would be more so?</a:t>
            </a:r>
          </a:p>
          <a:p>
            <a:r>
              <a:rPr lang="en-US" sz="2800" dirty="0"/>
              <a:t>What policy has Trump said he will enact if reelected, and how has Biden responded?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Legal basis for US tariffs on China was mostly on intellectual property</a:t>
            </a:r>
          </a:p>
          <a:p>
            <a:pPr lvl="1"/>
            <a:r>
              <a:rPr lang="en-US" dirty="0"/>
              <a:t>IP includes patents, trademarks, copyrights, and trade secrets</a:t>
            </a:r>
          </a:p>
          <a:p>
            <a:pPr lvl="1"/>
            <a:r>
              <a:rPr lang="en-US" dirty="0"/>
              <a:t>US (and others) claim that China</a:t>
            </a:r>
          </a:p>
          <a:p>
            <a:pPr lvl="2"/>
            <a:r>
              <a:rPr lang="en-US" dirty="0"/>
              <a:t>Steals technology secrets</a:t>
            </a:r>
          </a:p>
          <a:p>
            <a:pPr lvl="2"/>
            <a:r>
              <a:rPr lang="en-US" dirty="0"/>
              <a:t>Forces investors to turn over technologies in joint ventures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2815918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USTR (United States Trade Representative) under Trump</a:t>
            </a:r>
          </a:p>
          <a:p>
            <a:pPr lvl="1"/>
            <a:r>
              <a:rPr lang="en-US" dirty="0"/>
              <a:t>Initiated investigation of China’s IP practices</a:t>
            </a:r>
          </a:p>
          <a:p>
            <a:pPr lvl="1"/>
            <a:r>
              <a:rPr lang="en-US" dirty="0"/>
              <a:t>Under Section 301 of US trade law – Unfair trade practices</a:t>
            </a:r>
          </a:p>
          <a:p>
            <a:pPr lvl="1"/>
            <a:r>
              <a:rPr lang="en-US" dirty="0"/>
              <a:t>This is </a:t>
            </a:r>
            <a:r>
              <a:rPr lang="en-US" u="sng" dirty="0"/>
              <a:t>not</a:t>
            </a:r>
            <a:r>
              <a:rPr lang="en-US" dirty="0"/>
              <a:t> something permitted by the WTO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F55ABAC-D611-AF45-9AA8-C1E1B91B0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</p:spTree>
    <p:extLst>
      <p:ext uri="{BB962C8B-B14F-4D97-AF65-F5344CB8AC3E}">
        <p14:creationId xmlns:p14="http://schemas.microsoft.com/office/powerpoint/2010/main" val="2152959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22, 2018:  Report found unfair trade practices</a:t>
            </a:r>
          </a:p>
          <a:p>
            <a:pPr lvl="1"/>
            <a:r>
              <a:rPr lang="en-US" dirty="0"/>
              <a:t>IP violations (see above)</a:t>
            </a:r>
          </a:p>
          <a:p>
            <a:pPr lvl="1"/>
            <a:r>
              <a:rPr lang="en-US" dirty="0"/>
              <a:t>Also subsidies to firms and state-owned enterprises (SOEs) to trade unfairly</a:t>
            </a:r>
          </a:p>
          <a:p>
            <a:r>
              <a:rPr lang="en-US" dirty="0"/>
              <a:t>Trump announced tariffs on up to $60 billion of China’s exports to US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6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 and China levied tariffs on each other</a:t>
            </a:r>
          </a:p>
          <a:p>
            <a:pPr lvl="1"/>
            <a:r>
              <a:rPr lang="en-US" dirty="0"/>
              <a:t>Three times in 2018, twice in 2019</a:t>
            </a:r>
          </a:p>
          <a:p>
            <a:pPr lvl="2"/>
            <a:r>
              <a:rPr lang="en-US" dirty="0"/>
              <a:t>Trump either added new tariffs on China exports or raised them</a:t>
            </a:r>
          </a:p>
          <a:p>
            <a:pPr lvl="2"/>
            <a:r>
              <a:rPr lang="en-US" dirty="0"/>
              <a:t>Each time, China responded with more tariffs on US exports</a:t>
            </a:r>
          </a:p>
          <a:p>
            <a:pPr lvl="1"/>
            <a:r>
              <a:rPr lang="en-US" dirty="0"/>
              <a:t>Threat of more in December 2019 was suspended by the “Phase One” US-China Trade Deal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8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1C93CE-F872-974B-B1F4-7BD1F0435929}"/>
              </a:ext>
            </a:extLst>
          </p:cNvPr>
          <p:cNvSpPr txBox="1"/>
          <p:nvPr/>
        </p:nvSpPr>
        <p:spPr>
          <a:xfrm>
            <a:off x="2743200" y="9906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Trump Tariffs,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7B5B8F-9834-3B25-9705-592A1D9C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64" y="631938"/>
            <a:ext cx="7249071" cy="55724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F7E74B-B586-D50D-C898-94ADAD727CFB}"/>
              </a:ext>
            </a:extLst>
          </p:cNvPr>
          <p:cNvSpPr txBox="1"/>
          <p:nvPr/>
        </p:nvSpPr>
        <p:spPr>
          <a:xfrm>
            <a:off x="152400" y="5508954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271683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628-A085-C440-8FAB-E6EA76CE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4C6E6-4D0D-7443-986A-BCED22609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Next class (Wednesday) I’ll start by asking you for recent News, then discuss it and what I’ve noticed myself.</a:t>
            </a:r>
          </a:p>
          <a:p>
            <a:pPr lvl="1"/>
            <a:r>
              <a:rPr lang="en-US" sz="2400" dirty="0"/>
              <a:t>After that, every Monday if class</a:t>
            </a:r>
          </a:p>
          <a:p>
            <a:r>
              <a:rPr lang="en-US" sz="2800" dirty="0"/>
              <a:t>Note that if I don’t get through all my slides, you should view them later.  (But not the </a:t>
            </a:r>
            <a:r>
              <a:rPr lang="en-US" sz="2800"/>
              <a:t>Aug 26 </a:t>
            </a:r>
            <a:r>
              <a:rPr lang="en-US" sz="2800" dirty="0"/>
              <a:t>class.)</a:t>
            </a:r>
          </a:p>
          <a:p>
            <a:r>
              <a:rPr lang="en-US" sz="2800" dirty="0"/>
              <a:t>Office hours:</a:t>
            </a:r>
          </a:p>
          <a:p>
            <a:pPr lvl="1"/>
            <a:r>
              <a:rPr lang="en-US" sz="2400" dirty="0"/>
              <a:t>Feel free to enter even if others are there</a:t>
            </a:r>
          </a:p>
          <a:p>
            <a:pPr lvl="1"/>
            <a:r>
              <a:rPr lang="en-US" sz="2400" dirty="0"/>
              <a:t>If you want a private meeting, email me to schedule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A55CC-36E8-804B-A708-24FDDD79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C05DF-93FA-1746-BB54-9F0E1143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0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84B4E0-3EE3-8B17-AF38-4E85D268A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15" y="482915"/>
            <a:ext cx="7543800" cy="5734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F7E74B-B586-D50D-C898-94ADAD727CFB}"/>
              </a:ext>
            </a:extLst>
          </p:cNvPr>
          <p:cNvSpPr txBox="1"/>
          <p:nvPr/>
        </p:nvSpPr>
        <p:spPr>
          <a:xfrm>
            <a:off x="152400" y="5508954"/>
            <a:ext cx="1191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Flaan</a:t>
            </a:r>
            <a:r>
              <a:rPr lang="en-US" dirty="0"/>
              <a:t> &amp; Pierce 2020</a:t>
            </a:r>
          </a:p>
        </p:txBody>
      </p:sp>
    </p:spTree>
    <p:extLst>
      <p:ext uri="{BB962C8B-B14F-4D97-AF65-F5344CB8AC3E}">
        <p14:creationId xmlns:p14="http://schemas.microsoft.com/office/powerpoint/2010/main" val="24857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Phase One Deal</a:t>
            </a:r>
          </a:p>
          <a:p>
            <a:pPr lvl="1"/>
            <a:r>
              <a:rPr lang="en-US" sz="2400" dirty="0"/>
              <a:t>In anticipation, Trump called off December 2019 tariffs</a:t>
            </a:r>
          </a:p>
          <a:p>
            <a:pPr lvl="1"/>
            <a:r>
              <a:rPr lang="en-US" sz="2400" dirty="0"/>
              <a:t>Agreement signed January 15, 2020</a:t>
            </a:r>
          </a:p>
          <a:p>
            <a:r>
              <a:rPr lang="en-US" sz="2800" dirty="0"/>
              <a:t>Content of Deal:</a:t>
            </a:r>
          </a:p>
          <a:p>
            <a:pPr lvl="1"/>
            <a:r>
              <a:rPr lang="en-US" sz="2400" dirty="0"/>
              <a:t>China to buy $200 billion more US exports</a:t>
            </a:r>
          </a:p>
          <a:p>
            <a:pPr lvl="1"/>
            <a:r>
              <a:rPr lang="en-US" sz="2400" dirty="0"/>
              <a:t>US to reduce a few tariffs on China</a:t>
            </a:r>
          </a:p>
          <a:p>
            <a:pPr lvl="1"/>
            <a:r>
              <a:rPr lang="en-US" sz="2400" dirty="0"/>
              <a:t>China to stop forcing foreign companies to transfer technology</a:t>
            </a:r>
          </a:p>
          <a:p>
            <a:pPr lvl="1"/>
            <a:r>
              <a:rPr lang="en-US" sz="2400" dirty="0"/>
              <a:t>Most tariffs remain in place by both, and China did not address subsidies and SOEs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27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F1275-42A5-5E4C-9A84-1B6D9591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3505200" cy="476250"/>
          </a:xfrm>
        </p:spPr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63641-92DD-A443-9C73-0E63E279E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313FE-CA21-4260-B85D-36629738D33B}"/>
              </a:ext>
            </a:extLst>
          </p:cNvPr>
          <p:cNvSpPr txBox="1"/>
          <p:nvPr/>
        </p:nvSpPr>
        <p:spPr>
          <a:xfrm>
            <a:off x="280416" y="5822529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 Zheng et al. Oct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E4D70-F4D0-6EA2-419C-9CECF18F6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589040"/>
            <a:ext cx="7305936" cy="5679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483395-7CB9-7C37-0FCE-9068778C0AF4}"/>
              </a:ext>
            </a:extLst>
          </p:cNvPr>
          <p:cNvSpPr txBox="1"/>
          <p:nvPr/>
        </p:nvSpPr>
        <p:spPr>
          <a:xfrm>
            <a:off x="268224" y="2190122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 tariffs on China</a:t>
            </a:r>
          </a:p>
          <a:p>
            <a:r>
              <a:rPr lang="en-US" dirty="0">
                <a:solidFill>
                  <a:srgbClr val="FF0000"/>
                </a:solidFill>
              </a:rPr>
              <a:t>  Agriculture</a:t>
            </a:r>
          </a:p>
          <a:p>
            <a:r>
              <a:rPr lang="en-US" dirty="0">
                <a:solidFill>
                  <a:srgbClr val="FF0000"/>
                </a:solidFill>
              </a:rPr>
              <a:t>  Industrial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China tariffs on US</a:t>
            </a:r>
          </a:p>
          <a:p>
            <a:r>
              <a:rPr lang="en-US" dirty="0">
                <a:solidFill>
                  <a:srgbClr val="0070C0"/>
                </a:solidFill>
              </a:rPr>
              <a:t>  Agriculture</a:t>
            </a:r>
          </a:p>
          <a:p>
            <a:r>
              <a:rPr lang="en-US" dirty="0">
                <a:solidFill>
                  <a:srgbClr val="0070C0"/>
                </a:solidFill>
              </a:rPr>
              <a:t>  Industrial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B7EF6A-979F-46BC-0E0E-3F584E344058}"/>
              </a:ext>
            </a:extLst>
          </p:cNvPr>
          <p:cNvSpPr txBox="1"/>
          <p:nvPr/>
        </p:nvSpPr>
        <p:spPr>
          <a:xfrm>
            <a:off x="7388352" y="228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Phase One Agreement Reductions Jan 2020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56738A-9B19-AE81-6265-2B0FA88D9AB0}"/>
              </a:ext>
            </a:extLst>
          </p:cNvPr>
          <p:cNvSpPr/>
          <p:nvPr/>
        </p:nvSpPr>
        <p:spPr>
          <a:xfrm>
            <a:off x="7540752" y="1428929"/>
            <a:ext cx="1143000" cy="253347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2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Effects of the trade war</a:t>
            </a:r>
          </a:p>
          <a:p>
            <a:pPr lvl="3"/>
            <a:r>
              <a:rPr lang="en-US" sz="1600" kern="1200" dirty="0">
                <a:latin typeface="Arial" charset="0"/>
                <a:cs typeface="ＭＳ Ｐゴシック" charset="-128"/>
              </a:rPr>
              <a:t>Economist, “New research counts the costs of the Sino-American trade war,” </a:t>
            </a:r>
            <a:r>
              <a:rPr lang="en-US" sz="1600" i="1" kern="1200" dirty="0">
                <a:latin typeface="Arial" charset="0"/>
                <a:cs typeface="ＭＳ Ｐゴシック" charset="-128"/>
              </a:rPr>
              <a:t>The Economist</a:t>
            </a:r>
            <a:r>
              <a:rPr lang="en-US" sz="1600" kern="1200" dirty="0">
                <a:latin typeface="Arial" charset="0"/>
                <a:cs typeface="ＭＳ Ｐゴシック" charset="-128"/>
              </a:rPr>
              <a:t>, January 1, 2022. </a:t>
            </a:r>
            <a:endParaRPr lang="en-US" sz="1600" dirty="0"/>
          </a:p>
          <a:p>
            <a:pPr lvl="1"/>
            <a:r>
              <a:rPr lang="en-US" sz="2400" dirty="0"/>
              <a:t>Tariffs rose:  </a:t>
            </a:r>
          </a:p>
          <a:p>
            <a:pPr lvl="2"/>
            <a:r>
              <a:rPr lang="en-US" sz="2000" dirty="0"/>
              <a:t>US on China 3% to 19%</a:t>
            </a:r>
          </a:p>
          <a:p>
            <a:pPr lvl="2"/>
            <a:r>
              <a:rPr lang="en-US" sz="2000" dirty="0"/>
              <a:t>China on US 8% to 21%</a:t>
            </a:r>
          </a:p>
          <a:p>
            <a:pPr lvl="1"/>
            <a:r>
              <a:rPr lang="en-US" sz="2400" dirty="0"/>
              <a:t>Compared to Smoot-Hawley tariffs of 1930</a:t>
            </a:r>
          </a:p>
          <a:p>
            <a:pPr lvl="2"/>
            <a:r>
              <a:rPr lang="en-US" sz="2000" dirty="0"/>
              <a:t>Covered more trade as share of GDP</a:t>
            </a:r>
          </a:p>
          <a:p>
            <a:pPr lvl="2"/>
            <a:r>
              <a:rPr lang="en-US" sz="2000" dirty="0"/>
              <a:t>Caused smaller harm to GDP (“effects muffled by complex supply chains”)</a:t>
            </a:r>
          </a:p>
          <a:p>
            <a:pPr lvl="1"/>
            <a:r>
              <a:rPr lang="en-US" sz="2400" dirty="0"/>
              <a:t>US prices of imports rose by 90% of tariffs</a:t>
            </a:r>
          </a:p>
          <a:p>
            <a:pPr lvl="1"/>
            <a:r>
              <a:rPr lang="en-US" sz="2400" dirty="0"/>
              <a:t>Reduced US manufacturing employment by 1.4%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11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Other effects of the trade war</a:t>
            </a:r>
          </a:p>
          <a:p>
            <a:pPr lvl="1"/>
            <a:r>
              <a:rPr lang="en-US" sz="2400" dirty="0"/>
              <a:t>With higher tariffs, exporters are re-packaging to keep values under the “</a:t>
            </a:r>
            <a:r>
              <a:rPr lang="en-US" sz="2400" i="1" dirty="0"/>
              <a:t>de minimis</a:t>
            </a:r>
            <a:r>
              <a:rPr lang="en-US" sz="2400" dirty="0"/>
              <a:t>” threshold</a:t>
            </a:r>
          </a:p>
          <a:p>
            <a:pPr lvl="2"/>
            <a:r>
              <a:rPr lang="en-US" sz="2000" dirty="0"/>
              <a:t>Into US, imports under $800 pay no tariff</a:t>
            </a:r>
          </a:p>
          <a:p>
            <a:pPr lvl="2"/>
            <a:r>
              <a:rPr lang="en-US" sz="2000" dirty="0"/>
              <a:t>See </a:t>
            </a:r>
            <a:r>
              <a:rPr lang="en-US" sz="2000" i="1" dirty="0"/>
              <a:t>Economist</a:t>
            </a:r>
            <a:r>
              <a:rPr lang="en-US" sz="2000" dirty="0"/>
              <a:t>, “Artful dodging:  America’s tariff wall on Chinese imports looks increasingly like Swiss cheese,” Feb 26, 2022 (Not assigned)</a:t>
            </a:r>
          </a:p>
          <a:p>
            <a:r>
              <a:rPr lang="en-US" sz="2800" dirty="0"/>
              <a:t>What happened to trade?</a:t>
            </a:r>
          </a:p>
          <a:p>
            <a:pPr lvl="1"/>
            <a:r>
              <a:rPr lang="en-US" sz="2400" dirty="0"/>
              <a:t>US imports from China:  the following is from unassigned reading by </a:t>
            </a:r>
            <a:r>
              <a:rPr lang="en-US" sz="2400" dirty="0" err="1"/>
              <a:t>Bown</a:t>
            </a:r>
            <a:r>
              <a:rPr lang="en-US" sz="2400" dirty="0"/>
              <a:t> (2022)</a:t>
            </a:r>
          </a:p>
          <a:p>
            <a:pPr lvl="1"/>
            <a:r>
              <a:rPr lang="en-US" sz="2400" dirty="0"/>
              <a:t>US exports to China: the following is from optional reading, </a:t>
            </a:r>
            <a:r>
              <a:rPr lang="en-US" sz="2400" dirty="0" err="1"/>
              <a:t>Bown</a:t>
            </a:r>
            <a:r>
              <a:rPr lang="en-US" sz="2400" dirty="0"/>
              <a:t> and Wang (2023)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71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E92EA-E655-D686-2798-97A7C7B8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54BBBA-7D60-0177-4F1E-33B4C68A0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BA583-0B95-EE4C-3D50-D7D24DD53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23878"/>
            <a:ext cx="7772400" cy="46102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FD10CC-39D6-0CF9-23AD-F11E4D5601CB}"/>
              </a:ext>
            </a:extLst>
          </p:cNvPr>
          <p:cNvSpPr txBox="1"/>
          <p:nvPr/>
        </p:nvSpPr>
        <p:spPr>
          <a:xfrm>
            <a:off x="228600" y="6248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655373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C0D9E3-ABEA-8885-76F7-8635446CC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31501"/>
            <a:ext cx="7772400" cy="4194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EA91C3-2E4A-CCAD-356D-B82CF9D9EE38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488014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E8E43F-3A61-5FD0-84E4-1AE4A3AEF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001535"/>
            <a:ext cx="7772400" cy="2854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8FB48D-762C-2F66-D75F-41FB28B91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90600"/>
            <a:ext cx="7772400" cy="9788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195F02-01C8-0394-6FFA-4B6B54D931B3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2006891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DFFBA4-5180-E888-AC4D-D5BEE2DFD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53855"/>
            <a:ext cx="7772400" cy="3950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953422-4EF0-B2BA-2639-8A0893E67FBE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1068333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3D815-C794-EE86-C4C7-5F4D3580A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31619"/>
            <a:ext cx="7772400" cy="299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43B9E5-D4EB-9737-3B13-CD7FE681F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990600"/>
            <a:ext cx="7772400" cy="9788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121D89-E928-4214-A08B-75E11EDB9866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154852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B264C-4A09-EFA3-E069-C7F4774A09F1}"/>
              </a:ext>
            </a:extLst>
          </p:cNvPr>
          <p:cNvSpPr txBox="1"/>
          <p:nvPr/>
        </p:nvSpPr>
        <p:spPr>
          <a:xfrm>
            <a:off x="2209800" y="2438400"/>
            <a:ext cx="45461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/>
              <a:t>Trade Wars</a:t>
            </a:r>
          </a:p>
        </p:txBody>
      </p:sp>
    </p:spTree>
    <p:extLst>
      <p:ext uri="{BB962C8B-B14F-4D97-AF65-F5344CB8AC3E}">
        <p14:creationId xmlns:p14="http://schemas.microsoft.com/office/powerpoint/2010/main" val="3394836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EE41DB-83B0-8016-8EB5-0845EA28E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Claas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23E04-AE98-9EF0-6B41-C30CC292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A5AD07-6191-7EB6-ACC2-60AE1AAE1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08953"/>
            <a:ext cx="7772400" cy="3640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655337-8E31-7905-C216-4756074B4295}"/>
              </a:ext>
            </a:extLst>
          </p:cNvPr>
          <p:cNvSpPr txBox="1"/>
          <p:nvPr/>
        </p:nvSpPr>
        <p:spPr>
          <a:xfrm>
            <a:off x="2286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Bown</a:t>
            </a:r>
            <a:r>
              <a:rPr lang="en-US" dirty="0"/>
              <a:t> and Wang, 2023</a:t>
            </a:r>
          </a:p>
        </p:txBody>
      </p:sp>
    </p:spTree>
    <p:extLst>
      <p:ext uri="{BB962C8B-B14F-4D97-AF65-F5344CB8AC3E}">
        <p14:creationId xmlns:p14="http://schemas.microsoft.com/office/powerpoint/2010/main" val="3172524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Recent changes</a:t>
            </a:r>
          </a:p>
          <a:p>
            <a:pPr lvl="1"/>
            <a:r>
              <a:rPr lang="en-US" sz="2000" dirty="0"/>
              <a:t>Biden has </a:t>
            </a:r>
            <a:r>
              <a:rPr lang="en-US" sz="2000" u="sng" dirty="0"/>
              <a:t>NOT</a:t>
            </a:r>
            <a:r>
              <a:rPr lang="en-US" sz="2000" dirty="0"/>
              <a:t> reduced Trump’s tariffs on China</a:t>
            </a:r>
          </a:p>
          <a:p>
            <a:pPr lvl="1"/>
            <a:r>
              <a:rPr lang="en-US" sz="2000" dirty="0"/>
              <a:t>In May 2024, Biden raised tariffs on some products from China (see next table)</a:t>
            </a:r>
          </a:p>
          <a:p>
            <a:pPr lvl="1"/>
            <a:r>
              <a:rPr lang="en-US" sz="2000" dirty="0"/>
              <a:t>EU also announced high tariffs on Electric vehicles from China</a:t>
            </a:r>
          </a:p>
          <a:p>
            <a:pPr lvl="1"/>
            <a:r>
              <a:rPr lang="en-US" sz="2000" dirty="0"/>
              <a:t>US announced tariffs on China exports via Mexico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51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D45705-B807-D4AD-5AE6-259E311DA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800" dirty="0"/>
              <a:t>Biden raised tariffs on goods from China: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US-China Trade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5459F5-4F53-D1A0-8883-5D8E1A84D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088633"/>
              </p:ext>
            </p:extLst>
          </p:nvPr>
        </p:nvGraphicFramePr>
        <p:xfrm>
          <a:off x="952500" y="2181860"/>
          <a:ext cx="7239000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81500">
                  <a:extLst>
                    <a:ext uri="{9D8B030D-6E8A-4147-A177-3AD203B41FA5}">
                      <a16:colId xmlns:a16="http://schemas.microsoft.com/office/drawing/2014/main" val="354656567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27908984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707952458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54643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02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Steel and aluminum, certain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0-7.5%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501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Semiconductors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034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22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Batteries,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53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40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Ship-to-shore cranes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11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Syringes and needles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9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Certain PPE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0-7.5%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292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Rubber medical &amp; surgical gloves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23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093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1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Swanson,</a:t>
            </a:r>
            <a:br>
              <a:rPr lang="en-US" dirty="0"/>
            </a:br>
            <a:r>
              <a:rPr lang="en-US" dirty="0"/>
              <a:t>“Contentious U.S.-China…”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China’s economy bigger or smaller than the US economy? </a:t>
            </a:r>
          </a:p>
          <a:p>
            <a:r>
              <a:rPr lang="en-US" dirty="0"/>
              <a:t>Where does China stand as a trading partner of the US? </a:t>
            </a:r>
          </a:p>
          <a:p>
            <a:r>
              <a:rPr lang="en-US" dirty="0"/>
              <a:t>Does China make cars? </a:t>
            </a:r>
          </a:p>
          <a:p>
            <a:r>
              <a:rPr lang="en-US" dirty="0"/>
              <a:t>Is the US eager to export all products to China?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84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White House,</a:t>
            </a:r>
            <a:br>
              <a:rPr lang="en-US" dirty="0"/>
            </a:br>
            <a:r>
              <a:rPr lang="en-US" dirty="0"/>
              <a:t>“FACT SHEET: President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What actions by China are these new tariffs a response to, and under what US law?</a:t>
            </a:r>
          </a:p>
          <a:p>
            <a:r>
              <a:rPr lang="en-US" dirty="0">
                <a:effectLst/>
                <a:latin typeface="Helvetica" pitchFamily="2" charset="0"/>
              </a:rPr>
              <a:t>What is the main evidence cited to China’s actions?</a:t>
            </a:r>
          </a:p>
          <a:p>
            <a:r>
              <a:rPr lang="en-US" dirty="0">
                <a:effectLst/>
                <a:latin typeface="Helvetica" pitchFamily="2" charset="0"/>
              </a:rPr>
              <a:t>How do these policies by Biden differ from those of Trump and Republicans?</a:t>
            </a:r>
          </a:p>
          <a:p>
            <a:r>
              <a:rPr lang="en-US" dirty="0">
                <a:effectLst/>
                <a:latin typeface="Helvetica" pitchFamily="2" charset="0"/>
              </a:rPr>
              <a:t>Are all the new tariffs in high-technology sectors?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15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Foroohar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“Not all American tariffs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How do Biden’s and Trump’s tariff differ, according to this?</a:t>
            </a:r>
          </a:p>
          <a:p>
            <a:r>
              <a:rPr lang="en-US" dirty="0">
                <a:effectLst/>
                <a:latin typeface="Helvetica" pitchFamily="2" charset="0"/>
              </a:rPr>
              <a:t>Why does the </a:t>
            </a:r>
            <a:r>
              <a:rPr lang="en-US">
                <a:effectLst/>
                <a:latin typeface="Helvetica" pitchFamily="2" charset="0"/>
              </a:rPr>
              <a:t>author dismiss standard economic analyses of trade?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What other reasons does the author give to justify Biden’s tariffs on China?</a:t>
            </a:r>
          </a:p>
          <a:p>
            <a:r>
              <a:rPr lang="en-US" dirty="0">
                <a:effectLst/>
                <a:latin typeface="Helvetica" pitchFamily="2" charset="0"/>
              </a:rPr>
              <a:t>In what sense mentioned here does the US rely on China for energy?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59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Bounds et al.,</a:t>
            </a:r>
            <a:br>
              <a:rPr lang="en-US" dirty="0"/>
            </a:br>
            <a:r>
              <a:rPr lang="en-US" dirty="0"/>
              <a:t>“EU to hit Chinese electric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On what basis is the EU imposing higher tariffs on China’s EVs?</a:t>
            </a:r>
          </a:p>
          <a:p>
            <a:r>
              <a:rPr lang="en-US" dirty="0">
                <a:effectLst/>
                <a:latin typeface="Helvetica" pitchFamily="2" charset="0"/>
              </a:rPr>
              <a:t>When are the tariffs to go into effect? Is it possible that they won’t?</a:t>
            </a:r>
          </a:p>
          <a:p>
            <a:r>
              <a:rPr lang="en-US" dirty="0">
                <a:effectLst/>
                <a:latin typeface="Helvetica" pitchFamily="2" charset="0"/>
              </a:rPr>
              <a:t>How large is China’s tariff on imported EVs? How large was the EU’s tariff on EVs before?</a:t>
            </a:r>
          </a:p>
          <a:p>
            <a:r>
              <a:rPr lang="en-US" dirty="0">
                <a:effectLst/>
                <a:latin typeface="Helvetica" pitchFamily="2" charset="0"/>
              </a:rPr>
              <a:t>By how much has China’s share of EU EVs increased since 2020?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54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Williams,</a:t>
            </a:r>
            <a:br>
              <a:rPr lang="en-US" dirty="0"/>
            </a:br>
            <a:r>
              <a:rPr lang="en-US" dirty="0"/>
              <a:t>“US targets Chinese steel…”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" pitchFamily="2" charset="0"/>
              </a:rPr>
              <a:t>The tariff on steel from China was already 25%. What is different here?</a:t>
            </a:r>
          </a:p>
          <a:p>
            <a:r>
              <a:rPr lang="en-US" dirty="0">
                <a:effectLst/>
                <a:latin typeface="Helvetica" pitchFamily="2" charset="0"/>
              </a:rPr>
              <a:t>What are the political and economic reasons for doing this?</a:t>
            </a:r>
          </a:p>
          <a:p>
            <a:r>
              <a:rPr lang="en-US" dirty="0">
                <a:effectLst/>
                <a:latin typeface="Helvetica" pitchFamily="2" charset="0"/>
              </a:rPr>
              <a:t>What percentages of steel and aluminum from Mexico will be subject to these tariffs?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03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As early as 2016 (under Obama), the US was taking actions to “Safeguard US Semiconductor Supremacy”</a:t>
            </a:r>
          </a:p>
          <a:p>
            <a:r>
              <a:rPr lang="en-US" sz="2800" dirty="0"/>
              <a:t>US placed Chinese companies on its “Entity List”</a:t>
            </a:r>
          </a:p>
          <a:p>
            <a:pPr lvl="1"/>
            <a:r>
              <a:rPr lang="en-US" sz="2400" dirty="0"/>
              <a:t>2016:  ZTE, a partially state-owned technology company that specializes in telecommunication</a:t>
            </a:r>
          </a:p>
          <a:p>
            <a:pPr lvl="1"/>
            <a:r>
              <a:rPr lang="en-US" sz="2400" dirty="0"/>
              <a:t>2019:  Huawei, the world's largest supplier of telecommunications network equipment </a:t>
            </a:r>
          </a:p>
          <a:p>
            <a:pPr lvl="1"/>
            <a:r>
              <a:rPr lang="en-US" sz="2400" dirty="0"/>
              <a:t>2020:  SMIC, a semiconductor foundry company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Semiconductors</a:t>
            </a:r>
          </a:p>
        </p:txBody>
      </p:sp>
    </p:spTree>
    <p:extLst>
      <p:ext uri="{BB962C8B-B14F-4D97-AF65-F5344CB8AC3E}">
        <p14:creationId xmlns:p14="http://schemas.microsoft.com/office/powerpoint/2010/main" val="794490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26B8EB-E6CF-E14D-87FA-BFD5F39DC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62000"/>
            <a:ext cx="8191977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07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2022</a:t>
            </a:r>
          </a:p>
          <a:p>
            <a:pPr lvl="1"/>
            <a:r>
              <a:rPr lang="en-US" sz="2400" dirty="0"/>
              <a:t>Aug 9:  US passes CHIPS Act</a:t>
            </a:r>
          </a:p>
          <a:p>
            <a:pPr lvl="2"/>
            <a:r>
              <a:rPr lang="en-US" sz="2000" dirty="0"/>
              <a:t>“invests $280 billion to bolster US semiconductor capacity, catalyze R&amp;D, and create regional high-tech hubs and a bigger, more inclusive STEM workforce.” (per McKinsey &amp; Co)</a:t>
            </a:r>
          </a:p>
          <a:p>
            <a:pPr lvl="1"/>
            <a:r>
              <a:rPr lang="en-US" sz="2400" dirty="0"/>
              <a:t>Aug 31:  US Imposes New Controls on Advanced Chip Exports</a:t>
            </a:r>
          </a:p>
          <a:p>
            <a:pPr lvl="1"/>
            <a:r>
              <a:rPr lang="en-US" sz="2400" dirty="0"/>
              <a:t>Sep 16:  US Redefines National Security </a:t>
            </a:r>
          </a:p>
          <a:p>
            <a:pPr lvl="2"/>
            <a:r>
              <a:rPr lang="en-US" sz="2000" dirty="0"/>
              <a:t>“maintain as large a lead as possible in foundational technologies”</a:t>
            </a:r>
          </a:p>
          <a:p>
            <a:pPr lvl="1"/>
            <a:r>
              <a:rPr lang="en-US" sz="2400" dirty="0"/>
              <a:t>Oct &amp;:  New export controls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Semiconductors</a:t>
            </a:r>
          </a:p>
        </p:txBody>
      </p:sp>
    </p:spTree>
    <p:extLst>
      <p:ext uri="{BB962C8B-B14F-4D97-AF65-F5344CB8AC3E}">
        <p14:creationId xmlns:p14="http://schemas.microsoft.com/office/powerpoint/2010/main" val="3885021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2023</a:t>
            </a:r>
          </a:p>
          <a:p>
            <a:pPr lvl="1"/>
            <a:r>
              <a:rPr lang="en-US" sz="2400" dirty="0"/>
              <a:t>Mar 8:  Netherlands Joins US Export Controls</a:t>
            </a:r>
          </a:p>
          <a:p>
            <a:pPr lvl="1"/>
            <a:r>
              <a:rPr lang="en-US" sz="2400" dirty="0"/>
              <a:t>Mar 31:  Japan Restricts Chipmaking Equipment Exports</a:t>
            </a:r>
          </a:p>
          <a:p>
            <a:pPr lvl="1"/>
            <a:r>
              <a:rPr lang="en-US" sz="2400" dirty="0"/>
              <a:t>May 21:  China Bans Some Chips from US-Based Micron</a:t>
            </a:r>
          </a:p>
          <a:p>
            <a:pPr lvl="1"/>
            <a:r>
              <a:rPr lang="en-US" sz="2400" dirty="0"/>
              <a:t>Jul 4:  China limits exports of gallium and germanium, critical to manufacturing semiconductors</a:t>
            </a:r>
          </a:p>
          <a:p>
            <a:pPr lvl="1"/>
            <a:r>
              <a:rPr lang="en-US" sz="2400" dirty="0"/>
              <a:t>Sep 1:  US, Japan, &amp; Netherlands require permit to export high-end chip-making machines made by Dutch company, ASML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Semiconductors</a:t>
            </a:r>
          </a:p>
        </p:txBody>
      </p:sp>
    </p:spTree>
    <p:extLst>
      <p:ext uri="{BB962C8B-B14F-4D97-AF65-F5344CB8AC3E}">
        <p14:creationId xmlns:p14="http://schemas.microsoft.com/office/powerpoint/2010/main" val="1669029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2024</a:t>
            </a:r>
          </a:p>
          <a:p>
            <a:pPr lvl="1"/>
            <a:r>
              <a:rPr lang="en-US" sz="2400" dirty="0"/>
              <a:t>May 14:  Biden raises tariffs on semiconductors from China (see above)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84FFF2E-A5EF-C54C-8935-6243D0D4E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Semiconductors</a:t>
            </a:r>
          </a:p>
        </p:txBody>
      </p:sp>
    </p:spTree>
    <p:extLst>
      <p:ext uri="{BB962C8B-B14F-4D97-AF65-F5344CB8AC3E}">
        <p14:creationId xmlns:p14="http://schemas.microsoft.com/office/powerpoint/2010/main" val="988894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43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63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Mozur</a:t>
            </a:r>
            <a:r>
              <a:rPr lang="en-US" dirty="0"/>
              <a:t> &amp; Liu,</a:t>
            </a:r>
            <a:br>
              <a:rPr lang="en-US" dirty="0"/>
            </a:br>
            <a:r>
              <a:rPr lang="en-US" dirty="0"/>
              <a:t>“With Ban on Micron…”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China’s claimed basis for blocking purchases of chips from Micron?</a:t>
            </a:r>
          </a:p>
          <a:p>
            <a:r>
              <a:rPr lang="en-US" dirty="0"/>
              <a:t>What actions had the US taken previously that might have motivated this? </a:t>
            </a:r>
          </a:p>
          <a:p>
            <a:r>
              <a:rPr lang="en-US" dirty="0"/>
              <a:t>What actions had China taken previously in this area?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163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4000" dirty="0"/>
              <a:t>Questions on Sohn et al.,</a:t>
            </a:r>
            <a:br>
              <a:rPr lang="en-US" sz="4000" dirty="0"/>
            </a:br>
            <a:r>
              <a:rPr lang="en-US" sz="4000" dirty="0"/>
              <a:t>“China’s Export Curb …”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China targeting with its new restrictions on exports of gallium and germanium? </a:t>
            </a:r>
          </a:p>
          <a:p>
            <a:r>
              <a:rPr lang="en-US" dirty="0"/>
              <a:t>What are the aims of China and the US? </a:t>
            </a:r>
          </a:p>
          <a:p>
            <a:r>
              <a:rPr lang="en-US" dirty="0"/>
              <a:t>What steps does South Korea say it will pursue to deal with this? </a:t>
            </a:r>
          </a:p>
          <a:p>
            <a:r>
              <a:rPr lang="en-US" dirty="0"/>
              <a:t>Does China have a natural monopoly on these materials?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6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F57FBA-94F8-56F8-9F16-B3528E2B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81" y="2413000"/>
            <a:ext cx="7468712" cy="2311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319418-B26F-9042-A495-C83CE386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93C1C6-CCD4-D849-8B28-9DF32CB2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C20A0-8369-944D-A869-3858238ABD2D}"/>
              </a:ext>
            </a:extLst>
          </p:cNvPr>
          <p:cNvSpPr txBox="1"/>
          <p:nvPr/>
        </p:nvSpPr>
        <p:spPr>
          <a:xfrm flipV="1">
            <a:off x="685800" y="1817132"/>
            <a:ext cx="2438400" cy="87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4618A-A527-AA4D-BA84-76E617D30726}"/>
              </a:ext>
            </a:extLst>
          </p:cNvPr>
          <p:cNvSpPr txBox="1"/>
          <p:nvPr/>
        </p:nvSpPr>
        <p:spPr>
          <a:xfrm>
            <a:off x="990600" y="16002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Bown</a:t>
            </a:r>
            <a:r>
              <a:rPr lang="en-US" dirty="0"/>
              <a:t>, Chad P. and Melina Kolb, "Trump's Trade War Timeline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4CB893-99F5-E84D-8B6E-9677DDB2941D}"/>
              </a:ext>
            </a:extLst>
          </p:cNvPr>
          <p:cNvSpPr/>
          <p:nvPr/>
        </p:nvSpPr>
        <p:spPr>
          <a:xfrm>
            <a:off x="228600" y="3124200"/>
            <a:ext cx="8485525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9CC912-A3BC-F949-91F2-8DE1063A0C9A}"/>
              </a:ext>
            </a:extLst>
          </p:cNvPr>
          <p:cNvSpPr txBox="1"/>
          <p:nvPr/>
        </p:nvSpPr>
        <p:spPr>
          <a:xfrm>
            <a:off x="4648200" y="1905000"/>
            <a:ext cx="2512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We’ll focus on these three only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43D71C-FBF3-A760-6CDE-14D645354F4A}"/>
              </a:ext>
            </a:extLst>
          </p:cNvPr>
          <p:cNvSpPr/>
          <p:nvPr/>
        </p:nvSpPr>
        <p:spPr>
          <a:xfrm>
            <a:off x="228600" y="3429000"/>
            <a:ext cx="8485525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EE78FE4-BFE5-D388-256A-2FC2C7FCE793}"/>
              </a:ext>
            </a:extLst>
          </p:cNvPr>
          <p:cNvSpPr/>
          <p:nvPr/>
        </p:nvSpPr>
        <p:spPr>
          <a:xfrm>
            <a:off x="228600" y="4419600"/>
            <a:ext cx="8485525" cy="304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Class 1:  State of Play I: Trade Wars  </a:t>
            </a:r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>
                <a:solidFill>
                  <a:srgbClr val="00B050"/>
                </a:solidFill>
                <a:ea typeface="ＭＳ Ｐゴシック" pitchFamily="-109" charset="-128"/>
                <a:cs typeface="ＭＳ Ｐゴシック" pitchFamily="-109" charset="-128"/>
              </a:rPr>
              <a:t>Pause for Discussion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Questions on </a:t>
            </a:r>
            <a:r>
              <a:rPr lang="en-US" dirty="0" err="1"/>
              <a:t>Bown</a:t>
            </a:r>
            <a:r>
              <a:rPr lang="en-US" dirty="0"/>
              <a:t> &amp; Kolb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With what countries is/was the US engaged in a trade war?</a:t>
            </a:r>
          </a:p>
          <a:p>
            <a:r>
              <a:rPr lang="en-US" sz="2800" dirty="0"/>
              <a:t>What have been the legal bases (within the US) for tariffs and threats of tariffs?</a:t>
            </a:r>
          </a:p>
          <a:p>
            <a:r>
              <a:rPr lang="en-US" sz="2800" dirty="0"/>
              <a:t>What is the current status of the trade war with China? </a:t>
            </a:r>
          </a:p>
          <a:p>
            <a:r>
              <a:rPr lang="en-US" sz="2800" dirty="0"/>
              <a:t>To what extent has President Biden reversed the tariffs begun by Trump? </a:t>
            </a:r>
          </a:p>
          <a:p>
            <a:r>
              <a:rPr lang="en-US" sz="2800" dirty="0"/>
              <a:t>What main new actions have happened under Biden?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B7D61B-DC79-B046-A919-82226793953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Wars, 2018-2021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  <a:p>
            <a:pPr lvl="1"/>
            <a:r>
              <a:rPr lang="en-US" sz="2400" dirty="0"/>
              <a:t>Battles in the Trade Wars</a:t>
            </a:r>
          </a:p>
          <a:p>
            <a:pPr lvl="2"/>
            <a:r>
              <a:rPr lang="en-US" sz="2000" dirty="0"/>
              <a:t>(Washing Machines &amp; Solar Panels)</a:t>
            </a:r>
          </a:p>
          <a:p>
            <a:pPr lvl="2"/>
            <a:r>
              <a:rPr lang="en-US" sz="2000" dirty="0"/>
              <a:t>Steel &amp; Aluminum</a:t>
            </a:r>
          </a:p>
          <a:p>
            <a:pPr lvl="2"/>
            <a:r>
              <a:rPr lang="en-US" sz="2000" dirty="0"/>
              <a:t>US-China Trade War (re Intellectual Property)</a:t>
            </a:r>
          </a:p>
          <a:p>
            <a:pPr lvl="2"/>
            <a:r>
              <a:rPr lang="en-US" sz="2000" dirty="0"/>
              <a:t>(Cars)</a:t>
            </a:r>
          </a:p>
          <a:p>
            <a:pPr lvl="2"/>
            <a:r>
              <a:rPr lang="en-US" sz="2000" dirty="0"/>
              <a:t>(Mexico migration)</a:t>
            </a:r>
          </a:p>
          <a:p>
            <a:pPr lvl="2"/>
            <a:r>
              <a:rPr lang="en-US" sz="2000" dirty="0"/>
              <a:t>Semiconductors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16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7616-3EA8-5A4A-BCCC-E0675C2E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Steel &amp;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6B655-64A1-C348-96F6-2E47C2FA9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Security</a:t>
            </a:r>
          </a:p>
          <a:p>
            <a:pPr lvl="1"/>
            <a:r>
              <a:rPr lang="en-US" dirty="0"/>
              <a:t>Section 232 of US trade law</a:t>
            </a:r>
          </a:p>
          <a:p>
            <a:pPr lvl="1"/>
            <a:r>
              <a:rPr lang="en-US" dirty="0"/>
              <a:t>Tariffs on imports that “threaten national security”</a:t>
            </a:r>
          </a:p>
          <a:p>
            <a:pPr lvl="1"/>
            <a:r>
              <a:rPr lang="en-US" dirty="0"/>
              <a:t>“National security” is not defined</a:t>
            </a:r>
          </a:p>
          <a:p>
            <a:pPr lvl="1"/>
            <a:r>
              <a:rPr lang="en-US" dirty="0"/>
              <a:t>Legality in WTO is unclear </a:t>
            </a:r>
          </a:p>
          <a:p>
            <a:pPr lvl="2"/>
            <a:r>
              <a:rPr lang="en-US" dirty="0"/>
              <a:t>But WTO panel report ruled against US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79D3E-9789-D048-B847-C3656DC4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Class 1:  State of Play I: Trade Wars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9F17F-23BB-344A-90D9-E6F2A2D9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6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105939</TotalTime>
  <Words>3030</Words>
  <Application>Microsoft Macintosh PowerPoint</Application>
  <PresentationFormat>On-screen Show (4:3)</PresentationFormat>
  <Paragraphs>380</Paragraphs>
  <Slides>45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ＭＳ Ｐゴシック</vt:lpstr>
      <vt:lpstr>Arial</vt:lpstr>
      <vt:lpstr>Helvetica</vt:lpstr>
      <vt:lpstr>Times</vt:lpstr>
      <vt:lpstr>Default Design</vt:lpstr>
      <vt:lpstr>Class 1  The State of Play in International Trade and Trade Policy I:   Trade Wars  by Alan V. Deardorff University of Michigan 2024</vt:lpstr>
      <vt:lpstr>Announcements</vt:lpstr>
      <vt:lpstr>PowerPoint Presentation</vt:lpstr>
      <vt:lpstr>PowerPoint Presentation</vt:lpstr>
      <vt:lpstr>PowerPoint Presentation</vt:lpstr>
      <vt:lpstr>Pause for Discussion</vt:lpstr>
      <vt:lpstr>Questions on Bown &amp; Kolb</vt:lpstr>
      <vt:lpstr>Trade Wars, 2018-2021</vt:lpstr>
      <vt:lpstr>Steel &amp; Aluminum</vt:lpstr>
      <vt:lpstr>Steel &amp; Aluminum</vt:lpstr>
      <vt:lpstr>Steel &amp; Aluminum</vt:lpstr>
      <vt:lpstr>Pause for Discussion</vt:lpstr>
      <vt:lpstr>Questions on  Reuters, “Biden extends …”</vt:lpstr>
      <vt:lpstr>Questions on  Rampell, “The terrible lesson …”</vt:lpstr>
      <vt:lpstr>US-China Trade War</vt:lpstr>
      <vt:lpstr>US-China Trade War</vt:lpstr>
      <vt:lpstr>US-China Trade War</vt:lpstr>
      <vt:lpstr>US-China Trade War</vt:lpstr>
      <vt:lpstr>PowerPoint Presentation</vt:lpstr>
      <vt:lpstr>PowerPoint Presentation</vt:lpstr>
      <vt:lpstr>US-China Trade War</vt:lpstr>
      <vt:lpstr>PowerPoint Presentation</vt:lpstr>
      <vt:lpstr>US-China Trade War</vt:lpstr>
      <vt:lpstr>US-China Trade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US-China Trade War</vt:lpstr>
      <vt:lpstr>US-China Trade War</vt:lpstr>
      <vt:lpstr>Pause for Discussion</vt:lpstr>
      <vt:lpstr>Questions on Swanson, “Contentious U.S.-China…”</vt:lpstr>
      <vt:lpstr>Questions on White House, “FACT SHEET: President …”</vt:lpstr>
      <vt:lpstr>Questions on Foroohar, “Not all American tariffs …”</vt:lpstr>
      <vt:lpstr>Questions on Bounds et al., “EU to hit Chinese electric …”</vt:lpstr>
      <vt:lpstr>Questions on Williams, “US targets Chinese steel…”</vt:lpstr>
      <vt:lpstr>Semiconductors</vt:lpstr>
      <vt:lpstr>Semiconductors</vt:lpstr>
      <vt:lpstr>Semiconductors</vt:lpstr>
      <vt:lpstr>Semiconductors</vt:lpstr>
      <vt:lpstr>Pause for Discussion</vt:lpstr>
      <vt:lpstr>Questions on Mozur &amp; Liu, “With Ban on Micron…”</vt:lpstr>
      <vt:lpstr>Questions on Sohn et al., “China’s Export Curb …”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Deardorff, Alan</cp:lastModifiedBy>
  <cp:revision>184</cp:revision>
  <cp:lastPrinted>2024-08-16T16:04:43Z</cp:lastPrinted>
  <dcterms:created xsi:type="dcterms:W3CDTF">2011-01-03T19:29:08Z</dcterms:created>
  <dcterms:modified xsi:type="dcterms:W3CDTF">2024-08-28T13:57:54Z</dcterms:modified>
</cp:coreProperties>
</file>