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3"/>
  </p:notesMasterIdLst>
  <p:handoutMasterIdLst>
    <p:handoutMasterId r:id="rId64"/>
  </p:handoutMasterIdLst>
  <p:sldIdLst>
    <p:sldId id="256" r:id="rId2"/>
    <p:sldId id="506" r:id="rId3"/>
    <p:sldId id="507" r:id="rId4"/>
    <p:sldId id="279" r:id="rId5"/>
    <p:sldId id="818" r:id="rId6"/>
    <p:sldId id="350" r:id="rId7"/>
    <p:sldId id="410" r:id="rId8"/>
    <p:sldId id="4381" r:id="rId9"/>
    <p:sldId id="486" r:id="rId10"/>
    <p:sldId id="338" r:id="rId11"/>
    <p:sldId id="340" r:id="rId12"/>
    <p:sldId id="334" r:id="rId13"/>
    <p:sldId id="352" r:id="rId14"/>
    <p:sldId id="356" r:id="rId15"/>
    <p:sldId id="483" r:id="rId16"/>
    <p:sldId id="485" r:id="rId17"/>
    <p:sldId id="487" r:id="rId18"/>
    <p:sldId id="4154" r:id="rId19"/>
    <p:sldId id="4153" r:id="rId20"/>
    <p:sldId id="488" r:id="rId21"/>
    <p:sldId id="508" r:id="rId22"/>
    <p:sldId id="509" r:id="rId23"/>
    <p:sldId id="820" r:id="rId24"/>
    <p:sldId id="4149" r:id="rId25"/>
    <p:sldId id="4150" r:id="rId26"/>
    <p:sldId id="4152" r:id="rId27"/>
    <p:sldId id="490" r:id="rId28"/>
    <p:sldId id="491" r:id="rId29"/>
    <p:sldId id="510" r:id="rId30"/>
    <p:sldId id="4158" r:id="rId31"/>
    <p:sldId id="827" r:id="rId32"/>
    <p:sldId id="4157" r:id="rId33"/>
    <p:sldId id="828" r:id="rId34"/>
    <p:sldId id="829" r:id="rId35"/>
    <p:sldId id="4174" r:id="rId36"/>
    <p:sldId id="4175" r:id="rId37"/>
    <p:sldId id="830" r:id="rId38"/>
    <p:sldId id="831" r:id="rId39"/>
    <p:sldId id="4143" r:id="rId40"/>
    <p:sldId id="4145" r:id="rId41"/>
    <p:sldId id="4146" r:id="rId42"/>
    <p:sldId id="4147" r:id="rId43"/>
    <p:sldId id="4176" r:id="rId44"/>
    <p:sldId id="501" r:id="rId45"/>
    <p:sldId id="504" r:id="rId46"/>
    <p:sldId id="4183" r:id="rId47"/>
    <p:sldId id="4169" r:id="rId48"/>
    <p:sldId id="4382" r:id="rId49"/>
    <p:sldId id="4177" r:id="rId50"/>
    <p:sldId id="4184" r:id="rId51"/>
    <p:sldId id="4178" r:id="rId52"/>
    <p:sldId id="301" r:id="rId53"/>
    <p:sldId id="4185" r:id="rId54"/>
    <p:sldId id="4179" r:id="rId55"/>
    <p:sldId id="4186" r:id="rId56"/>
    <p:sldId id="4180" r:id="rId57"/>
    <p:sldId id="4187" r:id="rId58"/>
    <p:sldId id="4181" r:id="rId59"/>
    <p:sldId id="4188" r:id="rId60"/>
    <p:sldId id="4182" r:id="rId61"/>
    <p:sldId id="817" r:id="rId6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8" autoAdjust="0"/>
    <p:restoredTop sz="90387" autoAdjust="0"/>
  </p:normalViewPr>
  <p:slideViewPr>
    <p:cSldViewPr snapToGrid="0">
      <p:cViewPr varScale="1">
        <p:scale>
          <a:sx n="109" d="100"/>
          <a:sy n="109" d="100"/>
        </p:scale>
        <p:origin x="1976" y="184"/>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rworldindata.org/trade-and-globaliz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conomist.com/britain/2023/06/27/as-britons-grow-more-unhappy-with-brexit-what-happens-nex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raphics.reuters.com/UKRAINE-CRISIS/SANCTIONS/byvrjenzmv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iie.com/blogs/realtime-economic-issues-watch/russias-war-ukraine-sanctions-timelin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earch.stlouisfe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World in Data</a:t>
            </a:r>
          </a:p>
          <a:p>
            <a:r>
              <a:rPr lang="en-US" dirty="0">
                <a:hlinkClick r:id="rId3"/>
              </a:rPr>
              <a:t>https://ourworldindata.org/trade-and-globalization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401169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342243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0" i="0" dirty="0">
                <a:solidFill>
                  <a:srgbClr val="141414"/>
                </a:solidFill>
                <a:effectLst/>
                <a:latin typeface="ReithSerif"/>
              </a:rPr>
              <a:t>EU referendum: The result in maps and charts,” BBC News, June 8,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41414"/>
                </a:solidFill>
                <a:effectLst/>
                <a:latin typeface="ReithSerif"/>
              </a:rPr>
              <a:t>https://</a:t>
            </a:r>
            <a:r>
              <a:rPr lang="en-US" b="0" i="0" dirty="0" err="1">
                <a:solidFill>
                  <a:srgbClr val="141414"/>
                </a:solidFill>
                <a:effectLst/>
                <a:latin typeface="ReithSerif"/>
              </a:rPr>
              <a:t>www.bbc.com</a:t>
            </a:r>
            <a:r>
              <a:rPr lang="en-US" b="0" i="0" dirty="0">
                <a:solidFill>
                  <a:srgbClr val="141414"/>
                </a:solidFill>
                <a:effectLst/>
                <a:latin typeface="ReithSerif"/>
              </a:rPr>
              <a:t>/news/uk-politics-36616028</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18</a:t>
            </a:fld>
            <a:endParaRPr lang="en-US"/>
          </a:p>
        </p:txBody>
      </p:sp>
    </p:spTree>
    <p:extLst>
      <p:ext uri="{BB962C8B-B14F-4D97-AF65-F5344CB8AC3E}">
        <p14:creationId xmlns:p14="http://schemas.microsoft.com/office/powerpoint/2010/main" val="195474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82157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299859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313023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253841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2570730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263358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25</a:t>
            </a:fld>
            <a:endParaRPr lang="en-US"/>
          </a:p>
        </p:txBody>
      </p:sp>
    </p:spTree>
    <p:extLst>
      <p:ext uri="{BB962C8B-B14F-4D97-AF65-F5344CB8AC3E}">
        <p14:creationId xmlns:p14="http://schemas.microsoft.com/office/powerpoint/2010/main" val="65158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 Economist, "Buyers’ Remorse: As Britons Grow More Unhappy With Brexit, What Happens Next?" </a:t>
            </a:r>
            <a:r>
              <a:rPr lang="en-US" sz="1800" i="1" dirty="0">
                <a:solidFill>
                  <a:srgbClr val="000000"/>
                </a:solidFill>
                <a:effectLst/>
                <a:latin typeface="Times" panose="02020603050405020304" pitchFamily="18" charset="0"/>
                <a:ea typeface="Times New Roman" panose="02020603050405020304" pitchFamily="18" charset="0"/>
              </a:rPr>
              <a:t>the Economist</a:t>
            </a:r>
            <a:r>
              <a:rPr lang="en-US" sz="1800" dirty="0">
                <a:solidFill>
                  <a:srgbClr val="000000"/>
                </a:solidFill>
                <a:effectLst/>
                <a:latin typeface="Times" panose="02020603050405020304" pitchFamily="18" charset="0"/>
                <a:ea typeface="Times New Roman" panose="02020603050405020304" pitchFamily="18" charset="0"/>
              </a:rPr>
              <a:t>, Jun 27, 2023.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panose="02020603050405020304" pitchFamily="18" charset="0"/>
                <a:ea typeface="Times New Roman" panose="02020603050405020304" pitchFamily="18" charset="0"/>
                <a:hlinkClick r:id="rId3"/>
              </a:rPr>
              <a:t>https://www.economist.com/britain/2023/06/27/as-britons-grow-more-unhappy-with-brexit-what-happens-next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32052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plots ratio of manufactures trade to production versus year. The plot generally rises from (18 27, 7%) to (20 14, 22%). A significant drop occurs from (18 39, 8%) to (18 40, 4.5%), before a rise to (18 60, 8.5%). The plot then significantly drops from (19 10, 13%), to (19 50, 4%), before a rise back to (19 55, 8%). The graph displays fluctuating behavior with high and lows in the intermediate points.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565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248702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312010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200" i="1" dirty="0">
                <a:solidFill>
                  <a:srgbClr val="000000"/>
                </a:solidFill>
                <a:effectLst/>
                <a:latin typeface="Times" panose="02020603050405020304" pitchFamily="18" charset="0"/>
                <a:ea typeface="Times New Roman" panose="02020603050405020304" pitchFamily="18" charset="0"/>
              </a:rPr>
              <a:t>the Economist,</a:t>
            </a:r>
            <a:r>
              <a:rPr lang="en-US" sz="12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337625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221427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211099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Funakoshi, Minami, Hugh Lawson, and </a:t>
            </a:r>
            <a:r>
              <a:rPr lang="en-US" sz="1200" kern="1200" dirty="0" err="1">
                <a:solidFill>
                  <a:schemeClr val="tx1"/>
                </a:solidFill>
                <a:effectLst/>
                <a:latin typeface="Arial" charset="0"/>
                <a:ea typeface="ＭＳ Ｐゴシック" charset="-128"/>
                <a:cs typeface="ＭＳ Ｐゴシック" charset="-128"/>
              </a:rPr>
              <a:t>Kannaki</a:t>
            </a:r>
            <a:r>
              <a:rPr lang="en-US" sz="1200" kern="1200" dirty="0">
                <a:solidFill>
                  <a:schemeClr val="tx1"/>
                </a:solidFill>
                <a:effectLst/>
                <a:latin typeface="Arial" charset="0"/>
                <a:ea typeface="ＭＳ Ｐゴシック" charset="-128"/>
                <a:cs typeface="ＭＳ Ｐゴシック" charset="-128"/>
              </a:rPr>
              <a:t> Deka, “Tracking sanctions against Russia,” Reuters, March 9, 2022, updated July 7,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https://graphics.reuters.com/UKRAINE-CRISIS/SANCTIONS/byvrjenzmve/</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831446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charset="0"/>
                <a:ea typeface="ＭＳ Ｐゴシック" charset="-128"/>
                <a:cs typeface="ＭＳ Ｐゴシック" charset="-128"/>
              </a:rPr>
              <a:t>Bown</a:t>
            </a:r>
            <a:r>
              <a:rPr lang="en-US" sz="1200" kern="1200" dirty="0">
                <a:solidFill>
                  <a:schemeClr val="tx1"/>
                </a:solidFill>
                <a:effectLst/>
                <a:latin typeface="Arial" charset="0"/>
                <a:ea typeface="ＭＳ Ｐゴシック" charset="-128"/>
                <a:cs typeface="ＭＳ Ｐゴシック" charset="-128"/>
              </a:rPr>
              <a:t>, Chad P.  “Russia's war on Ukraine: A sanctions timeline,” Realtime Economic Issues Watch, Peterson Institute for International Economics, March 14, 20202, last updated July 18, 2022.  [4p]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https://www.piie.com/blogs/realtime-economic-issues-watch/russias-war-ukraine-sanctions-timeline</a:t>
            </a: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410973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44</a:t>
            </a:fld>
            <a:endParaRPr lang="en-US"/>
          </a:p>
        </p:txBody>
      </p:sp>
    </p:spTree>
    <p:extLst>
      <p:ext uri="{BB962C8B-B14F-4D97-AF65-F5344CB8AC3E}">
        <p14:creationId xmlns:p14="http://schemas.microsoft.com/office/powerpoint/2010/main" val="224590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61</a:t>
            </a:fld>
            <a:endParaRPr lang="en-US"/>
          </a:p>
        </p:txBody>
      </p:sp>
    </p:spTree>
    <p:extLst>
      <p:ext uri="{BB962C8B-B14F-4D97-AF65-F5344CB8AC3E}">
        <p14:creationId xmlns:p14="http://schemas.microsoft.com/office/powerpoint/2010/main" val="388999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res_e</a:t>
            </a:r>
            <a:r>
              <a:rPr lang="en-US" dirty="0"/>
              <a:t>/</a:t>
            </a:r>
            <a:r>
              <a:rPr lang="en-US" dirty="0" err="1"/>
              <a:t>statis_e</a:t>
            </a:r>
            <a:r>
              <a:rPr lang="en-US" dirty="0"/>
              <a:t>/</a:t>
            </a:r>
            <a:r>
              <a:rPr lang="en-US" dirty="0" err="1"/>
              <a:t>trade_evolution_e</a:t>
            </a:r>
            <a:r>
              <a:rPr lang="en-US" dirty="0"/>
              <a:t>/</a:t>
            </a:r>
            <a:r>
              <a:rPr lang="en-US" dirty="0" err="1"/>
              <a:t>evolution_trade_wto_e.htm</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95711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res_e</a:t>
            </a:r>
            <a:r>
              <a:rPr lang="en-US" dirty="0"/>
              <a:t>/</a:t>
            </a:r>
            <a:r>
              <a:rPr lang="en-US" dirty="0" err="1"/>
              <a:t>statis_e</a:t>
            </a:r>
            <a:r>
              <a:rPr lang="en-US" dirty="0"/>
              <a:t>/</a:t>
            </a:r>
            <a:r>
              <a:rPr lang="en-US" dirty="0" err="1"/>
              <a:t>trade_evolution_e</a:t>
            </a:r>
            <a:r>
              <a:rPr lang="en-US" dirty="0"/>
              <a:t>/</a:t>
            </a:r>
            <a:r>
              <a:rPr lang="en-US" dirty="0" err="1"/>
              <a:t>evolution_trade_wto_e.htm</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75073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https://g2reports.weebly.com/</a:t>
            </a:r>
            <a:r>
              <a:rPr lang="en-US" dirty="0" err="1"/>
              <a:t>reports.html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155047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tooltip=" https://research.stlouisfed.org/"/>
              </a:rPr>
              <a:t>https://research.stlouisfed.org/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U S national income versus year, from 19 60 to 20 19. 7 shaded areas indicate U S recessions. The plot for exports generally rises from (19 60, 5.0) to (20 19, 12.0). A significant drop occurs from (20 07, 12.0) to (20 09, 10.5), before a rise to (20 11, 13.0). The plot for imports generally rises from (19 60, 4.0) to (20 19, 14.5). A significant drop in the imports plot occurs from (20 07, 17.3), to (20 09, 13.0), before a rise back to (20 11, 17.0). The shaded areas for U S recessions, by years, are as follows. 19 70 to 19 72, 19 74 to 19 76, 19 80 to 19 81, 19 82 to 19 83, 19 91 to 19 92, 20 03 to 20 04, and 20 08 to 20 11.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95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national income for the following 6 countries. U S, 15%. Canada, 33%. South Korea, 42%. Mexico 43%. Germany, 45%. Belgium, 87%.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97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horizontal bar graph lists countries versus total trade in billions of dollars. The list provides total trade, in billions of dollars, for each country as follows. China, 620. Canada, 610. Mexico, 570. Japan, 240. Germany, 19 0. South Korea, 165. United Kingdom, 160. France, 100. India, 90. Taiwan, 80. Netherlands, 78. Italy, 75. Vietnam, 70. Brazil, 65. Ireland, 60.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06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graph plots the percent of exports versus year, from 19 60 to 20 01. The plot for manufactures rises gradually from (19 60, 12) to (19 80, 18) and then rises steeply to (20 01, 68). The plot for agricultural falls steeply from (19 60, 58) to (19 80, 14) and then falls less steeply to (20 01, 10). The graphs intersect at (19 79, 18). All values are estimated.</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073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3213748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61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30036645"/>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  State of Play II:  Other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research.stlouisfed.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The State of Play in International Trade and Trade Policy II:  </a:t>
            </a:r>
            <a:br>
              <a:rPr lang="en-US" sz="3600" b="1" dirty="0"/>
            </a:br>
            <a:r>
              <a:rPr lang="en-US" sz="3600" b="1" dirty="0"/>
              <a:t>Other</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2024</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61B0-B1E5-4B63-A130-29019CE8B754}"/>
              </a:ext>
            </a:extLst>
          </p:cNvPr>
          <p:cNvSpPr>
            <a:spLocks noGrp="1"/>
          </p:cNvSpPr>
          <p:nvPr>
            <p:ph type="title"/>
          </p:nvPr>
        </p:nvSpPr>
        <p:spPr/>
        <p:txBody>
          <a:bodyPr/>
          <a:lstStyle/>
          <a:p>
            <a:r>
              <a:rPr lang="en-US" altLang="en-US" sz="3200" dirty="0">
                <a:ea typeface="Verdana" panose="020B0604030504040204" pitchFamily="34" charset="0"/>
              </a:rPr>
              <a:t>Figure 1.1 Exports and Imports as a Percentage of U.S. National Income</a:t>
            </a:r>
            <a:endParaRPr lang="en-IN" sz="3200" dirty="0"/>
          </a:p>
        </p:txBody>
      </p:sp>
      <p:pic>
        <p:nvPicPr>
          <p:cNvPr id="6" name="Content Placeholder 5" descr="A graph depicts the exports and imports as a percentage of U S national income. For long description in Notes pane, press F6.">
            <a:extLst>
              <a:ext uri="{FF2B5EF4-FFF2-40B4-BE49-F238E27FC236}">
                <a16:creationId xmlns:a16="http://schemas.microsoft.com/office/drawing/2014/main" id="{E487543E-B431-42A4-A490-7E8B94F31AEB}"/>
              </a:ext>
            </a:extLst>
          </p:cNvPr>
          <p:cNvPicPr>
            <a:picLocks noGrp="1" noChangeAspect="1"/>
          </p:cNvPicPr>
          <p:nvPr>
            <p:ph sz="quarter" idx="13"/>
          </p:nvPr>
        </p:nvPicPr>
        <p:blipFill>
          <a:blip r:embed="rId3"/>
          <a:stretch>
            <a:fillRect/>
          </a:stretch>
        </p:blipFill>
        <p:spPr>
          <a:xfrm>
            <a:off x="1971496" y="1692510"/>
            <a:ext cx="5201007" cy="3121919"/>
          </a:xfrm>
        </p:spPr>
      </p:pic>
      <p:sp>
        <p:nvSpPr>
          <p:cNvPr id="4" name="Content Placeholder 3">
            <a:extLst>
              <a:ext uri="{FF2B5EF4-FFF2-40B4-BE49-F238E27FC236}">
                <a16:creationId xmlns:a16="http://schemas.microsoft.com/office/drawing/2014/main" id="{231304DA-5C88-4BF1-86F6-65B9D0D1E7F6}"/>
              </a:ext>
            </a:extLst>
          </p:cNvPr>
          <p:cNvSpPr>
            <a:spLocks noGrp="1"/>
          </p:cNvSpPr>
          <p:nvPr>
            <p:ph sz="quarter" idx="14"/>
          </p:nvPr>
        </p:nvSpPr>
        <p:spPr>
          <a:xfrm>
            <a:off x="457200" y="4937470"/>
            <a:ext cx="8386354" cy="757725"/>
          </a:xfrm>
        </p:spPr>
        <p:txBody>
          <a:bodyPr/>
          <a:lstStyle/>
          <a:p>
            <a:pPr marL="0" indent="0">
              <a:spcBef>
                <a:spcPts val="1000"/>
              </a:spcBef>
              <a:buNone/>
            </a:pPr>
            <a:r>
              <a:rPr lang="en-US" sz="2000" dirty="0"/>
              <a:t>(Shaded areas indicate U.S. recessions.) Both imports and exports have risen as a share of the U.S. economy, but imports have risen more.</a:t>
            </a:r>
          </a:p>
        </p:txBody>
      </p:sp>
      <p:sp>
        <p:nvSpPr>
          <p:cNvPr id="18" name="Content Placeholder 17"/>
          <p:cNvSpPr>
            <a:spLocks noGrp="1"/>
          </p:cNvSpPr>
          <p:nvPr>
            <p:ph sz="quarter" idx="15"/>
          </p:nvPr>
        </p:nvSpPr>
        <p:spPr>
          <a:xfrm>
            <a:off x="457200" y="5807717"/>
            <a:ext cx="4648200" cy="434188"/>
          </a:xfrm>
        </p:spPr>
        <p:txBody>
          <a:bodyPr/>
          <a:lstStyle/>
          <a:p>
            <a:pPr marL="432" indent="0">
              <a:buNone/>
            </a:pPr>
            <a:r>
              <a:rPr lang="en-US" b="1" dirty="0"/>
              <a:t>Source: </a:t>
            </a:r>
            <a:r>
              <a:rPr lang="en-US" dirty="0"/>
              <a:t>U.S. Bureau of Economic Analysis,</a:t>
            </a:r>
          </a:p>
        </p:txBody>
      </p:sp>
      <p:sp>
        <p:nvSpPr>
          <p:cNvPr id="36" name="Text Placeholder 35"/>
          <p:cNvSpPr>
            <a:spLocks noGrp="1"/>
          </p:cNvSpPr>
          <p:nvPr>
            <p:ph type="body" sz="quarter" idx="33"/>
          </p:nvPr>
        </p:nvSpPr>
        <p:spPr>
          <a:xfrm>
            <a:off x="5177744" y="5884063"/>
            <a:ext cx="2805112" cy="337990"/>
          </a:xfrm>
        </p:spPr>
        <p:txBody>
          <a:bodyPr lIns="0" tIns="0" rIns="0" bIns="0"/>
          <a:lstStyle/>
          <a:p>
            <a:pPr marL="432" indent="0">
              <a:buNone/>
            </a:pPr>
            <a:r>
              <a:rPr lang="en-US" sz="1800" dirty="0">
                <a:hlinkClick r:id="rId4" tooltip="https://research.stlouisfed.org/"/>
              </a:rPr>
              <a:t>research.stlouisfed.org</a:t>
            </a:r>
            <a:endParaRPr lang="en-US" sz="1800" dirty="0"/>
          </a:p>
        </p:txBody>
      </p:sp>
      <p:sp>
        <p:nvSpPr>
          <p:cNvPr id="3" name="TextBox 2">
            <a:extLst>
              <a:ext uri="{FF2B5EF4-FFF2-40B4-BE49-F238E27FC236}">
                <a16:creationId xmlns:a16="http://schemas.microsoft.com/office/drawing/2014/main" id="{9F302A65-6A6D-C010-BBD3-9AB79C1DC40E}"/>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2161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F5DE-6110-4EB6-8A8C-5A5E627F995C}"/>
              </a:ext>
            </a:extLst>
          </p:cNvPr>
          <p:cNvSpPr>
            <a:spLocks noGrp="1"/>
          </p:cNvSpPr>
          <p:nvPr>
            <p:ph type="title"/>
          </p:nvPr>
        </p:nvSpPr>
        <p:spPr/>
        <p:txBody>
          <a:bodyPr/>
          <a:lstStyle/>
          <a:p>
            <a:r>
              <a:rPr lang="en-US" sz="3000" dirty="0"/>
              <a:t>Figure 1.2 Average of Exports and Imports as Percentages of National Income in 2018</a:t>
            </a:r>
            <a:endParaRPr lang="en-IN" sz="3000" dirty="0"/>
          </a:p>
        </p:txBody>
      </p:sp>
      <p:pic>
        <p:nvPicPr>
          <p:cNvPr id="6" name="Content Placeholder 5" descr="A bar graph depicts the average of exports and imports as percentages of national income in 20 18. For long description in Notes pane, press F6.">
            <a:extLst>
              <a:ext uri="{FF2B5EF4-FFF2-40B4-BE49-F238E27FC236}">
                <a16:creationId xmlns:a16="http://schemas.microsoft.com/office/drawing/2014/main" id="{98294615-712E-4622-8B15-64C3933F4EE2}"/>
              </a:ext>
            </a:extLst>
          </p:cNvPr>
          <p:cNvPicPr>
            <a:picLocks noGrp="1" noChangeAspect="1"/>
          </p:cNvPicPr>
          <p:nvPr>
            <p:ph sz="quarter" idx="13"/>
          </p:nvPr>
        </p:nvPicPr>
        <p:blipFill>
          <a:blip r:embed="rId3"/>
          <a:stretch>
            <a:fillRect/>
          </a:stretch>
        </p:blipFill>
        <p:spPr>
          <a:xfrm>
            <a:off x="1586733" y="1682119"/>
            <a:ext cx="5970535" cy="3354580"/>
          </a:xfrm>
        </p:spPr>
      </p:pic>
      <p:sp>
        <p:nvSpPr>
          <p:cNvPr id="4" name="Content Placeholder 3">
            <a:extLst>
              <a:ext uri="{FF2B5EF4-FFF2-40B4-BE49-F238E27FC236}">
                <a16:creationId xmlns:a16="http://schemas.microsoft.com/office/drawing/2014/main" id="{FDCC4FA9-1CC7-4C3A-B65E-2723DD8FC17C}"/>
              </a:ext>
            </a:extLst>
          </p:cNvPr>
          <p:cNvSpPr>
            <a:spLocks noGrp="1"/>
          </p:cNvSpPr>
          <p:nvPr>
            <p:ph sz="quarter" idx="14"/>
          </p:nvPr>
        </p:nvSpPr>
        <p:spPr>
          <a:xfrm>
            <a:off x="457200" y="5163009"/>
            <a:ext cx="8229600" cy="1181565"/>
          </a:xfrm>
        </p:spPr>
        <p:txBody>
          <a:bodyPr/>
          <a:lstStyle/>
          <a:p>
            <a:pPr marL="0" indent="0">
              <a:buNone/>
            </a:pPr>
            <a:r>
              <a:rPr lang="en-US" sz="2000" dirty="0"/>
              <a:t>International trade is even more important to most other countries than it is to the United States.</a:t>
            </a:r>
          </a:p>
          <a:p>
            <a:pPr marL="0" indent="0">
              <a:spcBef>
                <a:spcPts val="1000"/>
              </a:spcBef>
              <a:buNone/>
            </a:pPr>
            <a:r>
              <a:rPr lang="en-US" sz="1800" b="1" dirty="0"/>
              <a:t>Source: </a:t>
            </a:r>
            <a:r>
              <a:rPr lang="en-US" sz="1800" dirty="0"/>
              <a:t>World Bank</a:t>
            </a:r>
          </a:p>
        </p:txBody>
      </p:sp>
      <p:sp>
        <p:nvSpPr>
          <p:cNvPr id="3" name="TextBox 2">
            <a:extLst>
              <a:ext uri="{FF2B5EF4-FFF2-40B4-BE49-F238E27FC236}">
                <a16:creationId xmlns:a16="http://schemas.microsoft.com/office/drawing/2014/main" id="{21E5862E-8D40-BCD4-6F70-1F9212855444}"/>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126696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2CBC-BC49-472D-9A1E-8154426185EA}"/>
              </a:ext>
            </a:extLst>
          </p:cNvPr>
          <p:cNvSpPr>
            <a:spLocks noGrp="1"/>
          </p:cNvSpPr>
          <p:nvPr>
            <p:ph type="title"/>
          </p:nvPr>
        </p:nvSpPr>
        <p:spPr/>
        <p:txBody>
          <a:bodyPr/>
          <a:lstStyle/>
          <a:p>
            <a:r>
              <a:rPr lang="en-US" altLang="en-US" sz="3200" dirty="0">
                <a:ea typeface="Verdana" panose="020B0604030504040204" pitchFamily="34" charset="0"/>
              </a:rPr>
              <a:t>Figure 2.1 </a:t>
            </a:r>
            <a:r>
              <a:rPr lang="en-US" altLang="en-US" sz="3200" dirty="0"/>
              <a:t>Total U.S. Trade with Major Partners, 2019</a:t>
            </a:r>
            <a:endParaRPr lang="en-IN" sz="3200" dirty="0"/>
          </a:p>
        </p:txBody>
      </p:sp>
      <p:pic>
        <p:nvPicPr>
          <p:cNvPr id="6" name="Content Placeholder 5" descr="A horizontal bar graph depicts total U S trade with major partners, 20 19. For long description in Notes pane, press F6.">
            <a:extLst>
              <a:ext uri="{FF2B5EF4-FFF2-40B4-BE49-F238E27FC236}">
                <a16:creationId xmlns:a16="http://schemas.microsoft.com/office/drawing/2014/main" id="{55F21694-1DE7-4512-8116-F2358C5C9FEF}"/>
              </a:ext>
            </a:extLst>
          </p:cNvPr>
          <p:cNvPicPr>
            <a:picLocks noGrp="1" noChangeAspect="1"/>
          </p:cNvPicPr>
          <p:nvPr>
            <p:ph sz="quarter" idx="13"/>
          </p:nvPr>
        </p:nvPicPr>
        <p:blipFill>
          <a:blip r:embed="rId3"/>
          <a:stretch>
            <a:fillRect/>
          </a:stretch>
        </p:blipFill>
        <p:spPr>
          <a:xfrm>
            <a:off x="2151269" y="1535118"/>
            <a:ext cx="4841460" cy="3510945"/>
          </a:xfrm>
        </p:spPr>
      </p:pic>
      <p:sp>
        <p:nvSpPr>
          <p:cNvPr id="4" name="Content Placeholder 3">
            <a:extLst>
              <a:ext uri="{FF2B5EF4-FFF2-40B4-BE49-F238E27FC236}">
                <a16:creationId xmlns:a16="http://schemas.microsoft.com/office/drawing/2014/main" id="{677687C9-368D-4A7B-A45B-E738AE2AC385}"/>
              </a:ext>
            </a:extLst>
          </p:cNvPr>
          <p:cNvSpPr>
            <a:spLocks noGrp="1"/>
          </p:cNvSpPr>
          <p:nvPr>
            <p:ph sz="quarter" idx="14"/>
          </p:nvPr>
        </p:nvSpPr>
        <p:spPr>
          <a:xfrm>
            <a:off x="457200" y="5122816"/>
            <a:ext cx="8229600" cy="1194729"/>
          </a:xfrm>
        </p:spPr>
        <p:txBody>
          <a:bodyPr/>
          <a:lstStyle/>
          <a:p>
            <a:pPr marL="0" indent="0">
              <a:spcBef>
                <a:spcPts val="1200"/>
              </a:spcBef>
              <a:buNone/>
            </a:pPr>
            <a:r>
              <a:rPr lang="en-US" sz="2000" dirty="0"/>
              <a:t>U.S. trade—measured as the sum of imports and exports—is mostly with 15 major partners.</a:t>
            </a:r>
          </a:p>
          <a:p>
            <a:pPr marL="0" indent="0">
              <a:spcBef>
                <a:spcPts val="1200"/>
              </a:spcBef>
              <a:buNone/>
            </a:pPr>
            <a:r>
              <a:rPr lang="en-US" sz="1800" b="1" dirty="0"/>
              <a:t>Source: </a:t>
            </a:r>
            <a:r>
              <a:rPr lang="en-US" sz="1800" dirty="0"/>
              <a:t>U.S. Department of Commerce.</a:t>
            </a:r>
          </a:p>
        </p:txBody>
      </p:sp>
      <p:sp>
        <p:nvSpPr>
          <p:cNvPr id="3" name="TextBox 2">
            <a:extLst>
              <a:ext uri="{FF2B5EF4-FFF2-40B4-BE49-F238E27FC236}">
                <a16:creationId xmlns:a16="http://schemas.microsoft.com/office/drawing/2014/main" id="{470DFC9C-9ED0-4670-7ED7-7F5D00B78AA9}"/>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361087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F7BA-EB44-4674-BB1B-E2E045CECA64}"/>
              </a:ext>
            </a:extLst>
          </p:cNvPr>
          <p:cNvSpPr>
            <a:spLocks noGrp="1"/>
          </p:cNvSpPr>
          <p:nvPr>
            <p:ph type="title"/>
          </p:nvPr>
        </p:nvSpPr>
        <p:spPr/>
        <p:txBody>
          <a:bodyPr/>
          <a:lstStyle/>
          <a:p>
            <a:r>
              <a:rPr lang="en-US" altLang="en-US" sz="3200" dirty="0"/>
              <a:t>Figure 2.6 The Composition of World Trade, 2017</a:t>
            </a:r>
            <a:endParaRPr lang="en-IN" sz="3200" dirty="0"/>
          </a:p>
        </p:txBody>
      </p:sp>
      <p:pic>
        <p:nvPicPr>
          <p:cNvPr id="6" name="Content Placeholder 5" descr="A pie chart depicts the composition of world trade in 20 17. The pie chart has 4 sections with percentages as follows. Manufactures, 70. Fuels and mining products, 15. Agricultural products, 10. Other 5.">
            <a:extLst>
              <a:ext uri="{FF2B5EF4-FFF2-40B4-BE49-F238E27FC236}">
                <a16:creationId xmlns:a16="http://schemas.microsoft.com/office/drawing/2014/main" id="{66C5F00A-C524-4DB1-9602-E7E756E06D02}"/>
              </a:ext>
            </a:extLst>
          </p:cNvPr>
          <p:cNvPicPr>
            <a:picLocks noGrp="1" noChangeAspect="1"/>
          </p:cNvPicPr>
          <p:nvPr>
            <p:ph sz="quarter" idx="13"/>
          </p:nvPr>
        </p:nvPicPr>
        <p:blipFill>
          <a:blip r:embed="rId2"/>
          <a:stretch>
            <a:fillRect/>
          </a:stretch>
        </p:blipFill>
        <p:spPr>
          <a:xfrm>
            <a:off x="2789806" y="1712536"/>
            <a:ext cx="3564388" cy="3302298"/>
          </a:xfrm>
        </p:spPr>
      </p:pic>
      <p:sp>
        <p:nvSpPr>
          <p:cNvPr id="4" name="Content Placeholder 3">
            <a:extLst>
              <a:ext uri="{FF2B5EF4-FFF2-40B4-BE49-F238E27FC236}">
                <a16:creationId xmlns:a16="http://schemas.microsoft.com/office/drawing/2014/main" id="{E3508FBE-FB23-4F5F-BD6A-822A86BE03A4}"/>
              </a:ext>
            </a:extLst>
          </p:cNvPr>
          <p:cNvSpPr>
            <a:spLocks noGrp="1"/>
          </p:cNvSpPr>
          <p:nvPr>
            <p:ph sz="quarter" idx="14"/>
          </p:nvPr>
        </p:nvSpPr>
        <p:spPr>
          <a:xfrm>
            <a:off x="457200" y="5151862"/>
            <a:ext cx="8229600" cy="1203867"/>
          </a:xfrm>
        </p:spPr>
        <p:txBody>
          <a:bodyPr/>
          <a:lstStyle/>
          <a:p>
            <a:pPr marL="0" indent="0">
              <a:spcBef>
                <a:spcPts val="1200"/>
              </a:spcBef>
              <a:buNone/>
            </a:pPr>
            <a:r>
              <a:rPr lang="en-US" sz="2000" dirty="0"/>
              <a:t>Most world trade is in manufactured goods, but minerals—mainly oil—remain important.</a:t>
            </a:r>
          </a:p>
          <a:p>
            <a:pPr marL="0" indent="0">
              <a:spcBef>
                <a:spcPts val="1200"/>
              </a:spcBef>
              <a:buNone/>
            </a:pPr>
            <a:r>
              <a:rPr lang="en-US" sz="1800" b="1" dirty="0"/>
              <a:t>Source: </a:t>
            </a:r>
            <a:r>
              <a:rPr lang="en-US" sz="1800" dirty="0"/>
              <a:t>World Trade Organization.</a:t>
            </a:r>
          </a:p>
        </p:txBody>
      </p:sp>
      <p:sp>
        <p:nvSpPr>
          <p:cNvPr id="3" name="TextBox 2">
            <a:extLst>
              <a:ext uri="{FF2B5EF4-FFF2-40B4-BE49-F238E27FC236}">
                <a16:creationId xmlns:a16="http://schemas.microsoft.com/office/drawing/2014/main" id="{F3E69CD2-75EC-F82B-5614-F4FE849840ED}"/>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16444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1948-9E7D-440B-AF2F-5D71DB05746D}"/>
              </a:ext>
            </a:extLst>
          </p:cNvPr>
          <p:cNvSpPr>
            <a:spLocks noGrp="1"/>
          </p:cNvSpPr>
          <p:nvPr>
            <p:ph type="title"/>
          </p:nvPr>
        </p:nvSpPr>
        <p:spPr/>
        <p:txBody>
          <a:bodyPr/>
          <a:lstStyle/>
          <a:p>
            <a:r>
              <a:rPr lang="en-US" altLang="en-US" sz="3200" dirty="0"/>
              <a:t>Figure 2.7 The Changing Composition of Developing-Country Exports</a:t>
            </a:r>
            <a:endParaRPr lang="en-IN" sz="3200" dirty="0"/>
          </a:p>
        </p:txBody>
      </p:sp>
      <p:pic>
        <p:nvPicPr>
          <p:cNvPr id="6" name="Content Placeholder 5" descr="A graph depicts the changing composition of developing country exports. For long description in Notes pane, press F6.">
            <a:extLst>
              <a:ext uri="{FF2B5EF4-FFF2-40B4-BE49-F238E27FC236}">
                <a16:creationId xmlns:a16="http://schemas.microsoft.com/office/drawing/2014/main" id="{5F639146-203E-41DD-AF23-E136445774C9}"/>
              </a:ext>
            </a:extLst>
          </p:cNvPr>
          <p:cNvPicPr>
            <a:picLocks noGrp="1" noChangeAspect="1"/>
          </p:cNvPicPr>
          <p:nvPr>
            <p:ph sz="quarter" idx="13"/>
          </p:nvPr>
        </p:nvPicPr>
        <p:blipFill>
          <a:blip r:embed="rId3"/>
          <a:stretch>
            <a:fillRect/>
          </a:stretch>
        </p:blipFill>
        <p:spPr>
          <a:xfrm>
            <a:off x="2439370" y="1705859"/>
            <a:ext cx="4265258" cy="3191767"/>
          </a:xfrm>
        </p:spPr>
      </p:pic>
      <p:sp>
        <p:nvSpPr>
          <p:cNvPr id="4" name="Content Placeholder 3">
            <a:extLst>
              <a:ext uri="{FF2B5EF4-FFF2-40B4-BE49-F238E27FC236}">
                <a16:creationId xmlns:a16="http://schemas.microsoft.com/office/drawing/2014/main" id="{7678E31F-7306-46DF-BF83-01B51EB0BDF9}"/>
              </a:ext>
            </a:extLst>
          </p:cNvPr>
          <p:cNvSpPr>
            <a:spLocks noGrp="1"/>
          </p:cNvSpPr>
          <p:nvPr>
            <p:ph sz="quarter" idx="14"/>
          </p:nvPr>
        </p:nvSpPr>
        <p:spPr>
          <a:xfrm>
            <a:off x="457200" y="5018046"/>
            <a:ext cx="8229600" cy="1281926"/>
          </a:xfrm>
        </p:spPr>
        <p:txBody>
          <a:bodyPr/>
          <a:lstStyle/>
          <a:p>
            <a:pPr marL="0" indent="0">
              <a:buNone/>
            </a:pPr>
            <a:r>
              <a:rPr lang="en-US" sz="2000" dirty="0"/>
              <a:t>Over the past 50 years, the exports of developing countries have shifted toward manufactures.</a:t>
            </a:r>
          </a:p>
          <a:p>
            <a:pPr marL="0" indent="0">
              <a:buNone/>
            </a:pPr>
            <a:r>
              <a:rPr lang="en-US" sz="1800" b="1" dirty="0"/>
              <a:t>Source: </a:t>
            </a:r>
            <a:r>
              <a:rPr lang="en-US" sz="1800" dirty="0"/>
              <a:t>United Nations Council on Trade and Development.</a:t>
            </a:r>
          </a:p>
        </p:txBody>
      </p:sp>
      <p:sp>
        <p:nvSpPr>
          <p:cNvPr id="3" name="TextBox 2">
            <a:extLst>
              <a:ext uri="{FF2B5EF4-FFF2-40B4-BE49-F238E27FC236}">
                <a16:creationId xmlns:a16="http://schemas.microsoft.com/office/drawing/2014/main" id="{AB0A29AE-5250-8FA5-C4DF-00CE34525CB0}"/>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64279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4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from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How much has trade grown? why? </a:t>
            </a:r>
          </a:p>
          <a:p>
            <a:r>
              <a:rPr lang="en-US" dirty="0"/>
              <a:t>Who gains from trade?  </a:t>
            </a:r>
          </a:p>
          <a:p>
            <a:r>
              <a:rPr lang="en-US" dirty="0"/>
              <a:t>What does the amount of trade between two countries depend on?  </a:t>
            </a:r>
          </a:p>
          <a:p>
            <a:r>
              <a:rPr lang="en-US" dirty="0"/>
              <a:t>Why is the gravity model useful? </a:t>
            </a:r>
          </a:p>
          <a:p>
            <a:r>
              <a:rPr lang="en-US" dirty="0"/>
              <a:t>Do national borders interfere with trade? </a:t>
            </a:r>
          </a:p>
          <a:p>
            <a:r>
              <a:rPr lang="en-US" dirty="0"/>
              <a:t>Why is trade in services growing?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3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2"/>
            <a:r>
              <a:rPr lang="en-US" dirty="0"/>
              <a:t>Leave:  </a:t>
            </a:r>
          </a:p>
          <a:p>
            <a:pPr lvl="3"/>
            <a:r>
              <a:rPr lang="en-US" dirty="0"/>
              <a:t>England, Wales</a:t>
            </a:r>
          </a:p>
          <a:p>
            <a:pPr lvl="3"/>
            <a:r>
              <a:rPr lang="en-US" dirty="0"/>
              <a:t>Old people</a:t>
            </a:r>
          </a:p>
          <a:p>
            <a:pPr lvl="3"/>
            <a:r>
              <a:rPr lang="en-US" dirty="0"/>
              <a:t>People opposed to immigration from EU</a:t>
            </a:r>
          </a:p>
          <a:p>
            <a:pPr lvl="2"/>
            <a:r>
              <a:rPr lang="en-US" dirty="0"/>
              <a:t>Remain:  </a:t>
            </a:r>
          </a:p>
          <a:p>
            <a:pPr lvl="3"/>
            <a:r>
              <a:rPr lang="en-US" dirty="0"/>
              <a:t>Scotland, Northern Ireland</a:t>
            </a:r>
          </a:p>
          <a:p>
            <a:pPr lvl="3"/>
            <a:r>
              <a:rPr lang="en-US" dirty="0"/>
              <a:t>Young people</a:t>
            </a:r>
          </a:p>
          <a:p>
            <a:pPr lvl="3"/>
            <a:r>
              <a:rPr lang="en-US" dirty="0"/>
              <a:t>London</a:t>
            </a:r>
          </a:p>
          <a:p>
            <a:pPr lvl="3"/>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248396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BB0933-E12E-98E1-DDAB-36FB82255804}"/>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81841766-A042-E8F8-2897-C3785A0C0C21}"/>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pic>
        <p:nvPicPr>
          <p:cNvPr id="6" name="Picture 5">
            <a:extLst>
              <a:ext uri="{FF2B5EF4-FFF2-40B4-BE49-F238E27FC236}">
                <a16:creationId xmlns:a16="http://schemas.microsoft.com/office/drawing/2014/main" id="{D1B9F6D9-2612-7096-1086-47BF9B3B8669}"/>
              </a:ext>
            </a:extLst>
          </p:cNvPr>
          <p:cNvPicPr>
            <a:picLocks noChangeAspect="1"/>
          </p:cNvPicPr>
          <p:nvPr/>
        </p:nvPicPr>
        <p:blipFill>
          <a:blip r:embed="rId3"/>
          <a:stretch>
            <a:fillRect/>
          </a:stretch>
        </p:blipFill>
        <p:spPr>
          <a:xfrm>
            <a:off x="2819400" y="687804"/>
            <a:ext cx="3505200" cy="5867400"/>
          </a:xfrm>
          <a:prstGeom prst="rect">
            <a:avLst/>
          </a:prstGeom>
        </p:spPr>
      </p:pic>
    </p:spTree>
    <p:extLst>
      <p:ext uri="{BB962C8B-B14F-4D97-AF65-F5344CB8AC3E}">
        <p14:creationId xmlns:p14="http://schemas.microsoft.com/office/powerpoint/2010/main" val="95023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1"/>
            <a:r>
              <a:rPr lang="en-US" dirty="0"/>
              <a:t>Mar 29, 2017:  EU exit provision triggered</a:t>
            </a:r>
          </a:p>
          <a:p>
            <a:pPr lvl="2"/>
            <a:r>
              <a:rPr lang="en-US" dirty="0"/>
              <a:t>UK PM initiates 2-year exit process</a:t>
            </a:r>
          </a:p>
          <a:p>
            <a:pPr lvl="1"/>
            <a:r>
              <a:rPr lang="en-US" dirty="0"/>
              <a:t>2019: Several extensions asked and given</a:t>
            </a:r>
          </a:p>
          <a:p>
            <a:pPr lvl="1"/>
            <a:r>
              <a:rPr lang="en-US" dirty="0"/>
              <a:t>Jan 31, 2020:  UK leaves EU</a:t>
            </a:r>
          </a:p>
          <a:p>
            <a:pPr lvl="2"/>
            <a:r>
              <a:rPr lang="en-US" dirty="0"/>
              <a:t>Transition period (policies unchanged) thru 2020</a:t>
            </a:r>
          </a:p>
          <a:p>
            <a:pPr lvl="1"/>
            <a:r>
              <a:rPr lang="en-US" dirty="0"/>
              <a:t>Dec 31, 2020:  Transition period ends</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367303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50A2-5698-D244-BFD8-D5C73F6A937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DE79897-028A-B34E-A86E-BD208ECE5784}"/>
              </a:ext>
            </a:extLst>
          </p:cNvPr>
          <p:cNvSpPr>
            <a:spLocks noGrp="1"/>
          </p:cNvSpPr>
          <p:nvPr>
            <p:ph idx="1"/>
          </p:nvPr>
        </p:nvSpPr>
        <p:spPr/>
        <p:txBody>
          <a:bodyPr/>
          <a:lstStyle/>
          <a:p>
            <a:r>
              <a:rPr lang="en-US" sz="2800" dirty="0"/>
              <a:t>I’ve extended to availability of the Getting-to-know-you survey through this Friday.  If you haven’t filled it out, please do.</a:t>
            </a:r>
          </a:p>
          <a:p>
            <a:r>
              <a:rPr lang="en-US" sz="2800" dirty="0"/>
              <a:t>Quiz 1 due Friday midnight.  </a:t>
            </a:r>
          </a:p>
          <a:p>
            <a:pPr lvl="1"/>
            <a:r>
              <a:rPr lang="en-US" sz="2400" dirty="0"/>
              <a:t>Accepted until Saturday midnight with penalty</a:t>
            </a:r>
          </a:p>
          <a:p>
            <a:pPr lvl="1"/>
            <a:r>
              <a:rPr lang="en-US" sz="2400" dirty="0"/>
              <a:t>Covers material from last Wednesday and today only.</a:t>
            </a:r>
          </a:p>
        </p:txBody>
      </p:sp>
      <p:sp>
        <p:nvSpPr>
          <p:cNvPr id="4" name="Footer Placeholder 3">
            <a:extLst>
              <a:ext uri="{FF2B5EF4-FFF2-40B4-BE49-F238E27FC236}">
                <a16:creationId xmlns:a16="http://schemas.microsoft.com/office/drawing/2014/main" id="{B2B90D0B-178E-8F44-9ED3-68FAE42FF5DF}"/>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652C655C-3907-1F43-8989-5A879785897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402284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Reached Dec 24, 2020</a:t>
            </a:r>
          </a:p>
          <a:p>
            <a:pPr lvl="2"/>
            <a:r>
              <a:rPr lang="en-US" dirty="0"/>
              <a:t>EU Ambassadors approved Dec 28</a:t>
            </a:r>
          </a:p>
          <a:p>
            <a:pPr lvl="2"/>
            <a:r>
              <a:rPr lang="en-US" dirty="0"/>
              <a:t>UK MPs approved Dec 30</a:t>
            </a:r>
          </a:p>
          <a:p>
            <a:pPr lvl="2"/>
            <a:r>
              <a:rPr lang="en-US" dirty="0"/>
              <a:t>Signed Dec 30</a:t>
            </a:r>
          </a:p>
          <a:p>
            <a:pPr lvl="2"/>
            <a:r>
              <a:rPr lang="en-US" dirty="0"/>
              <a:t>Effective provisionally Jan 1, 2021</a:t>
            </a:r>
          </a:p>
          <a:p>
            <a:pPr lvl="2"/>
            <a:r>
              <a:rPr lang="en-US" dirty="0"/>
              <a:t>Entered into force May 1, 2021, after ratification</a:t>
            </a:r>
          </a:p>
          <a:p>
            <a:pPr lvl="1"/>
            <a:r>
              <a:rPr lang="en-US" dirty="0"/>
              <a:t>Title:  “Trade and Cooperation Agreement”</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302286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Features:</a:t>
            </a:r>
          </a:p>
          <a:p>
            <a:pPr lvl="2"/>
            <a:r>
              <a:rPr lang="en-US" dirty="0"/>
              <a:t>Free Trade Agreement for goods, but with rules of origin (no longer customs union)</a:t>
            </a:r>
          </a:p>
          <a:p>
            <a:pPr lvl="2"/>
            <a:r>
              <a:rPr lang="en-US" dirty="0"/>
              <a:t>Some limited mutual market access for services</a:t>
            </a:r>
          </a:p>
          <a:p>
            <a:pPr lvl="1"/>
            <a:r>
              <a:rPr lang="en-US" u="sng" dirty="0"/>
              <a:t>Not</a:t>
            </a:r>
            <a:r>
              <a:rPr lang="en-US" dirty="0"/>
              <a:t> included:</a:t>
            </a:r>
            <a:endParaRPr lang="en-US" u="sng" dirty="0"/>
          </a:p>
          <a:p>
            <a:pPr lvl="2"/>
            <a:r>
              <a:rPr lang="en-US" dirty="0"/>
              <a:t>Free movement of persons</a:t>
            </a:r>
          </a:p>
          <a:p>
            <a:pPr lvl="2"/>
            <a:r>
              <a:rPr lang="en-US" dirty="0"/>
              <a:t>UK subject to European Court of Justice</a:t>
            </a:r>
          </a:p>
          <a:p>
            <a:pPr lvl="2"/>
            <a:r>
              <a:rPr lang="en-US" dirty="0"/>
              <a:t>UK subject to EU regulations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10546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Northern Ireland (N.I.) Protocol</a:t>
            </a:r>
          </a:p>
          <a:p>
            <a:pPr lvl="1"/>
            <a:r>
              <a:rPr lang="en-US" dirty="0"/>
              <a:t>Part of the Brexit Withdrawal Agreement from Dec 24, 2020</a:t>
            </a:r>
          </a:p>
          <a:p>
            <a:pPr lvl="1"/>
            <a:r>
              <a:rPr lang="en-US" dirty="0"/>
              <a:t>Avoids hard border between N.I. (part of UK) and Ireland (EU member country) by</a:t>
            </a:r>
          </a:p>
          <a:p>
            <a:pPr lvl="2"/>
            <a:r>
              <a:rPr lang="en-US" dirty="0"/>
              <a:t>Keeping N.I. in EU customs union</a:t>
            </a:r>
          </a:p>
          <a:p>
            <a:pPr lvl="2"/>
            <a:r>
              <a:rPr lang="en-US" dirty="0"/>
              <a:t>Adding customs checks, etc., between N.I. and Great Britain (the rest of UK:  England, Scotland, Wales)</a:t>
            </a:r>
          </a:p>
          <a:p>
            <a:pPr lvl="1"/>
            <a:r>
              <a:rPr lang="en-US" dirty="0"/>
              <a:t>Reason:  To avoid re-igniting the “Troubles”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35526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N.I. Protocol Was Contentious</a:t>
            </a:r>
          </a:p>
          <a:p>
            <a:pPr lvl="1"/>
            <a:r>
              <a:rPr lang="en-US" dirty="0"/>
              <a:t>Trade within UK between N.I. and Great Britain was costly and cumbersome</a:t>
            </a:r>
          </a:p>
          <a:p>
            <a:pPr lvl="2"/>
            <a:r>
              <a:rPr lang="en-US" dirty="0"/>
              <a:t>Had to pass through customs checks</a:t>
            </a:r>
          </a:p>
          <a:p>
            <a:pPr lvl="2"/>
            <a:r>
              <a:rPr lang="en-US" dirty="0"/>
              <a:t>These often included checks for satisfying EU  regulations (health &amp; safety, etc.)</a:t>
            </a:r>
          </a:p>
          <a:p>
            <a:pPr lvl="1"/>
            <a:r>
              <a:rPr lang="en-US" dirty="0"/>
              <a:t>PM Johnson in June 2022 (before he stepped down) submitted a bill to “rip up” the Protocol</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286857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PM Rishi Sunak negotiated Windsor Framework with EU</a:t>
            </a:r>
          </a:p>
          <a:p>
            <a:pPr lvl="1"/>
            <a:r>
              <a:rPr lang="en-US" dirty="0"/>
              <a:t>Replaced N.I. Protocol </a:t>
            </a:r>
          </a:p>
          <a:p>
            <a:pPr lvl="1"/>
            <a:r>
              <a:rPr lang="en-US" dirty="0"/>
              <a:t>Signed March 24, 2023</a:t>
            </a:r>
          </a:p>
          <a:p>
            <a:pPr lvl="1"/>
            <a:r>
              <a:rPr lang="en-US" dirty="0"/>
              <a:t>Created “green lanes” for goods that will not cross the border into Ireland</a:t>
            </a:r>
          </a:p>
          <a:p>
            <a:pPr lvl="2"/>
            <a:r>
              <a:rPr lang="en-US" dirty="0"/>
              <a:t>For “trusted traders”</a:t>
            </a:r>
          </a:p>
          <a:p>
            <a:pPr lvl="2"/>
            <a:r>
              <a:rPr lang="en-US" dirty="0"/>
              <a:t>Require minimal (but not zero) checks</a:t>
            </a:r>
          </a:p>
          <a:p>
            <a:pPr lvl="1"/>
            <a:r>
              <a:rPr lang="en-US" dirty="0"/>
              <a:t>“Red lanes” for goods destined for Ireland still have full controls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354486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Other features of Windsor Framework</a:t>
            </a:r>
          </a:p>
          <a:p>
            <a:pPr lvl="1"/>
            <a:r>
              <a:rPr lang="en-US" sz="2400" dirty="0">
                <a:solidFill>
                  <a:srgbClr val="000000"/>
                </a:solidFill>
                <a:ea typeface="Times New Roman" panose="02020603050405020304" pitchFamily="18" charset="0"/>
              </a:rPr>
              <a:t>S</a:t>
            </a:r>
            <a:r>
              <a:rPr lang="en-US" sz="2400" dirty="0">
                <a:solidFill>
                  <a:srgbClr val="000000"/>
                </a:solidFill>
                <a:effectLst/>
                <a:ea typeface="Times New Roman" panose="02020603050405020304" pitchFamily="18" charset="0"/>
              </a:rPr>
              <a:t>crapped bans on parcels, pets, sausages, plants, and seed potatoes. </a:t>
            </a:r>
          </a:p>
          <a:p>
            <a:pPr lvl="1"/>
            <a:r>
              <a:rPr lang="en-US" sz="2400" dirty="0">
                <a:solidFill>
                  <a:srgbClr val="000000"/>
                </a:solidFill>
                <a:effectLst/>
                <a:ea typeface="Times New Roman" panose="02020603050405020304" pitchFamily="18" charset="0"/>
              </a:rPr>
              <a:t>Made medicines approved by the UK freely available in Northern Ireland.</a:t>
            </a:r>
            <a:endParaRPr lang="en-US" sz="2400" dirty="0">
              <a:effectLst/>
              <a:ea typeface="Times New Roman" panose="02020603050405020304" pitchFamily="18" charset="0"/>
            </a:endParaRPr>
          </a:p>
          <a:p>
            <a:pPr lvl="1"/>
            <a:r>
              <a:rPr lang="en-US" sz="2400" kern="0" dirty="0">
                <a:solidFill>
                  <a:srgbClr val="000000"/>
                </a:solidFill>
                <a:ea typeface="Times New Roman" panose="02020603050405020304" pitchFamily="18" charset="0"/>
                <a:cs typeface="Times New Roman" panose="02020603050405020304" pitchFamily="18" charset="0"/>
              </a:rPr>
              <a:t>J</a:t>
            </a:r>
            <a:r>
              <a:rPr lang="en-US" sz="2400" kern="0" dirty="0">
                <a:solidFill>
                  <a:srgbClr val="000000"/>
                </a:solidFill>
                <a:effectLst/>
                <a:ea typeface="Times New Roman" panose="02020603050405020304" pitchFamily="18" charset="0"/>
                <a:cs typeface="Times New Roman" panose="02020603050405020304" pitchFamily="18" charset="0"/>
              </a:rPr>
              <a:t>urisdiction of the ECJ (European Court of Justice) now only applies to EU laws.</a:t>
            </a:r>
          </a:p>
          <a:p>
            <a:pPr lvl="1"/>
            <a:r>
              <a:rPr lang="en-US" sz="2400" dirty="0">
                <a:cs typeface="Times New Roman" panose="02020603050405020304" pitchFamily="18" charset="0"/>
              </a:rPr>
              <a:t>“Stormont brake”:</a:t>
            </a:r>
          </a:p>
          <a:p>
            <a:pPr lvl="2"/>
            <a:r>
              <a:rPr lang="en-US" sz="2000" dirty="0">
                <a:cs typeface="Times New Roman" panose="02020603050405020304" pitchFamily="18" charset="0"/>
              </a:rPr>
              <a:t>Allows Northern Ireland Assembly (Stormont) to ask UK to veto EU rules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73133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Public Opinion</a:t>
            </a:r>
          </a:p>
          <a:p>
            <a:pPr lvl="1"/>
            <a:r>
              <a:rPr lang="en-US" dirty="0"/>
              <a:t>2016:  Vote to leave:  52%</a:t>
            </a:r>
          </a:p>
          <a:p>
            <a:pPr lvl="1"/>
            <a:r>
              <a:rPr lang="en-US" dirty="0"/>
              <a:t>2023 Poll:  Up to 60% wish that Britain had remained in the EU</a:t>
            </a:r>
          </a:p>
          <a:p>
            <a:pPr lvl="1"/>
            <a:endParaRPr lang="en-US" sz="1600" dirty="0">
              <a:cs typeface="Times New Roman" panose="02020603050405020304" pitchFamily="18" charset="0"/>
            </a:endParaRP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28505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27</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31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Brexit (</a:t>
            </a:r>
            <a:r>
              <a:rPr lang="en-US" dirty="0" err="1"/>
              <a:t>Kirkegaard</a:t>
            </a:r>
            <a:r>
              <a:rPr lang="en-US" b="1" dirty="0"/>
              <a:t>)</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UK objectives are mentioned here as having been achieved by the Brexit agreement?</a:t>
            </a:r>
          </a:p>
          <a:p>
            <a:r>
              <a:rPr lang="en-US" dirty="0"/>
              <a:t>What aspects of UK-EU interactions will be adversely affected by the agreement?</a:t>
            </a:r>
          </a:p>
          <a:p>
            <a:r>
              <a:rPr lang="en-US" dirty="0"/>
              <a:t>What is the relevance of </a:t>
            </a:r>
          </a:p>
          <a:p>
            <a:pPr lvl="1"/>
            <a:r>
              <a:rPr lang="en-US" dirty="0"/>
              <a:t>“rules of origin”?</a:t>
            </a:r>
          </a:p>
          <a:p>
            <a:pPr lvl="1"/>
            <a:r>
              <a:rPr lang="en-US" dirty="0"/>
              <a:t>“minimal processing requirements”?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90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Colchester and </a:t>
            </a:r>
            <a:r>
              <a:rPr lang="en-US" dirty="0" err="1"/>
              <a:t>Luhnow</a:t>
            </a:r>
            <a:r>
              <a:rPr lang="en-US" dirty="0"/>
              <a:t>.  “As Britain Gears…”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adverse effects of Brexit on the UK are mentioned here? What part of the population thinks Brexit worth the costs?</a:t>
            </a:r>
          </a:p>
          <a:p>
            <a:r>
              <a:rPr lang="en-US" dirty="0"/>
              <a:t>Which party caused Brexit?</a:t>
            </a:r>
          </a:p>
          <a:p>
            <a:r>
              <a:rPr lang="en-US" dirty="0"/>
              <a:t>Why doesn’t the Labor Party argue to reverse Brexit. Was its leader, Keir Starmer, in favor of it?</a:t>
            </a:r>
          </a:p>
          <a:p>
            <a:r>
              <a:rPr lang="en-US" dirty="0"/>
              <a:t>If it wanted to, could the UK just re-enter the EU on the same terms as before?</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8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China responded to Australia’s 2020 call for inquiry into origins of Covid-19</a:t>
            </a:r>
          </a:p>
          <a:p>
            <a:pPr lvl="1"/>
            <a:r>
              <a:rPr lang="en-US" sz="2400" dirty="0"/>
              <a:t>Massively curbed imports of</a:t>
            </a:r>
          </a:p>
          <a:p>
            <a:pPr lvl="2"/>
            <a:r>
              <a:rPr lang="en-US" sz="2000" dirty="0"/>
              <a:t>Timber, coal,  lobsters, barley, wine and other products</a:t>
            </a:r>
          </a:p>
          <a:p>
            <a:pPr lvl="2"/>
            <a:r>
              <a:rPr lang="en-US" sz="2000" dirty="0"/>
              <a:t>Due to “concerns about trade practices and pest infestations”</a:t>
            </a:r>
          </a:p>
          <a:p>
            <a:pPr lvl="1"/>
            <a:r>
              <a:rPr lang="en-US" sz="2400" dirty="0"/>
              <a:t>Australia’s exports suffered briefly but recovered</a:t>
            </a:r>
          </a:p>
          <a:p>
            <a:pPr lvl="2"/>
            <a:r>
              <a:rPr lang="en-US" sz="2000" dirty="0"/>
              <a:t>Exporters found other markets</a:t>
            </a:r>
          </a:p>
          <a:p>
            <a:pPr lvl="1"/>
            <a:r>
              <a:rPr lang="en-US" sz="2400" dirty="0"/>
              <a:t>China has now removed tariff on Australian wine</a:t>
            </a:r>
          </a:p>
          <a:p>
            <a:pPr lvl="2"/>
            <a:endParaRPr lang="en-US" sz="2000" dirty="0"/>
          </a:p>
          <a:p>
            <a:pPr lvl="1"/>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38591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In August 2022, in response to US House Speaker Nancy Pelosi visiting Taiwan</a:t>
            </a:r>
          </a:p>
          <a:p>
            <a:pPr lvl="1"/>
            <a:r>
              <a:rPr lang="en-US" dirty="0"/>
              <a:t>China </a:t>
            </a:r>
          </a:p>
          <a:p>
            <a:pPr lvl="2"/>
            <a:r>
              <a:rPr lang="en-US" dirty="0"/>
              <a:t>Blocked imports from hundreds of Taiwanese food producers</a:t>
            </a:r>
          </a:p>
          <a:p>
            <a:pPr lvl="2"/>
            <a:r>
              <a:rPr lang="en-US" dirty="0"/>
              <a:t>Suspended exports of natural sand</a:t>
            </a:r>
          </a:p>
          <a:p>
            <a:pPr lvl="1"/>
            <a:r>
              <a:rPr lang="en-US" dirty="0"/>
              <a:t>This was a “huge expansion” compared to China’s earlier uses of economic levers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128773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China actions:  </a:t>
            </a:r>
          </a:p>
          <a:p>
            <a:pPr lvl="1"/>
            <a:r>
              <a:rPr lang="en-US" sz="2400" dirty="0"/>
              <a:t>Export controls on 2 metals (gallium and germanium) for advanced tech</a:t>
            </a:r>
          </a:p>
          <a:p>
            <a:pPr lvl="1"/>
            <a:r>
              <a:rPr lang="en-US" sz="2400" dirty="0"/>
              <a:t>“Unreliable entities list” of companies undermining China’s interests</a:t>
            </a:r>
          </a:p>
          <a:p>
            <a:pPr lvl="1"/>
            <a:r>
              <a:rPr lang="en-US" sz="2400" dirty="0"/>
              <a:t>Export control law and anti-sanctions law</a:t>
            </a:r>
          </a:p>
          <a:p>
            <a:pPr lvl="1"/>
            <a:r>
              <a:rPr lang="en-US" sz="2400" dirty="0"/>
              <a:t>Ban of semiconductors from American chipmaker Micron</a:t>
            </a:r>
          </a:p>
          <a:p>
            <a:pPr lvl="1"/>
            <a:r>
              <a:rPr lang="en-US" sz="2400" dirty="0"/>
              <a:t>Proposed ban on exports of ingot-casting technology used in making solar-panel wafers</a:t>
            </a:r>
          </a:p>
          <a:p>
            <a:pPr lvl="1"/>
            <a:r>
              <a:rPr lang="en-US" sz="2400" dirty="0"/>
              <a:t>Export controls on aviation equipment &amp; technology</a:t>
            </a:r>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3709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271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White,</a:t>
            </a:r>
            <a:br>
              <a:rPr lang="en-US" dirty="0"/>
            </a:br>
            <a:r>
              <a:rPr lang="en-US" dirty="0"/>
              <a:t>“China bans export of rare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199" y="1600200"/>
            <a:ext cx="8389917" cy="4525963"/>
          </a:xfrm>
        </p:spPr>
        <p:txBody>
          <a:bodyPr/>
          <a:lstStyle/>
          <a:p>
            <a:r>
              <a:rPr lang="en-US" dirty="0"/>
              <a:t>Is China banning the export of rare earths?</a:t>
            </a:r>
          </a:p>
          <a:p>
            <a:r>
              <a:rPr lang="en-US" dirty="0"/>
              <a:t>Why is it doing this?</a:t>
            </a:r>
          </a:p>
          <a:p>
            <a:r>
              <a:rPr lang="en-US" dirty="0"/>
              <a:t>What has the US done to China that is mentioned here?</a:t>
            </a:r>
          </a:p>
          <a:p>
            <a:r>
              <a:rPr lang="en-US" dirty="0"/>
              <a:t>How important is China in the rare earths industry?</a:t>
            </a:r>
          </a:p>
          <a:p>
            <a:r>
              <a:rPr lang="en-US" dirty="0"/>
              <a:t>How has the market for rare earths changed and is likely to change?</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22066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Winning,</a:t>
            </a:r>
            <a:br>
              <a:rPr lang="en-US" dirty="0"/>
            </a:br>
            <a:r>
              <a:rPr lang="en-US" dirty="0"/>
              <a:t>“China to Lift Tariffs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Content Placeholder 7">
            <a:extLst>
              <a:ext uri="{FF2B5EF4-FFF2-40B4-BE49-F238E27FC236}">
                <a16:creationId xmlns:a16="http://schemas.microsoft.com/office/drawing/2014/main" id="{845001C7-00E2-FA24-3857-5A47346E51FA}"/>
              </a:ext>
            </a:extLst>
          </p:cNvPr>
          <p:cNvSpPr>
            <a:spLocks noGrp="1"/>
          </p:cNvSpPr>
          <p:nvPr>
            <p:ph idx="1"/>
          </p:nvPr>
        </p:nvSpPr>
        <p:spPr/>
        <p:txBody>
          <a:bodyPr/>
          <a:lstStyle/>
          <a:p>
            <a:r>
              <a:rPr lang="en-US" dirty="0"/>
              <a:t>When and why did China raise tariffs on Australian wine?</a:t>
            </a:r>
          </a:p>
          <a:p>
            <a:r>
              <a:rPr lang="en-US" dirty="0"/>
              <a:t>How did Australia’s wine trade respond?</a:t>
            </a:r>
          </a:p>
          <a:p>
            <a:r>
              <a:rPr lang="en-US" dirty="0"/>
              <a:t>What prompted this removal of the tariffs?</a:t>
            </a:r>
          </a:p>
          <a:p>
            <a:r>
              <a:rPr lang="en-US" dirty="0"/>
              <a:t>Do other frictions between China and Australia remain? Is China dropping other trade policies against Australia that started at the same time?</a:t>
            </a:r>
          </a:p>
        </p:txBody>
      </p:sp>
    </p:spTree>
    <p:extLst>
      <p:ext uri="{BB962C8B-B14F-4D97-AF65-F5344CB8AC3E}">
        <p14:creationId xmlns:p14="http://schemas.microsoft.com/office/powerpoint/2010/main" val="161615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Huang,</a:t>
            </a:r>
            <a:br>
              <a:rPr lang="en-US" dirty="0"/>
            </a:br>
            <a:r>
              <a:rPr lang="en-US" dirty="0"/>
              <a:t>“China to Impose Export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Content Placeholder 7">
            <a:extLst>
              <a:ext uri="{FF2B5EF4-FFF2-40B4-BE49-F238E27FC236}">
                <a16:creationId xmlns:a16="http://schemas.microsoft.com/office/drawing/2014/main" id="{845001C7-00E2-FA24-3857-5A47346E51FA}"/>
              </a:ext>
            </a:extLst>
          </p:cNvPr>
          <p:cNvSpPr>
            <a:spLocks noGrp="1"/>
          </p:cNvSpPr>
          <p:nvPr>
            <p:ph idx="1"/>
          </p:nvPr>
        </p:nvSpPr>
        <p:spPr/>
        <p:txBody>
          <a:bodyPr/>
          <a:lstStyle/>
          <a:p>
            <a:r>
              <a:rPr lang="en-US" dirty="0"/>
              <a:t>When will these new controls go into effect?</a:t>
            </a:r>
          </a:p>
          <a:p>
            <a:r>
              <a:rPr lang="en-US" dirty="0"/>
              <a:t>What products do they cover?</a:t>
            </a:r>
          </a:p>
          <a:p>
            <a:r>
              <a:rPr lang="en-US" dirty="0"/>
              <a:t>Is this a ban on exports or a tax on exports?</a:t>
            </a:r>
          </a:p>
          <a:p>
            <a:r>
              <a:rPr lang="en-US" dirty="0"/>
              <a:t>Is it targeted at US?</a:t>
            </a:r>
          </a:p>
        </p:txBody>
      </p:sp>
    </p:spTree>
    <p:extLst>
      <p:ext uri="{BB962C8B-B14F-4D97-AF65-F5344CB8AC3E}">
        <p14:creationId xmlns:p14="http://schemas.microsoft.com/office/powerpoint/2010/main" val="183409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Russia’s invasion of Ukraine on Feb 24, 2022 prompted economic responses</a:t>
            </a:r>
          </a:p>
          <a:p>
            <a:pPr lvl="1"/>
            <a:r>
              <a:rPr lang="en-US" dirty="0"/>
              <a:t>Economic sanctions by governments</a:t>
            </a:r>
          </a:p>
          <a:p>
            <a:pPr lvl="2"/>
            <a:r>
              <a:rPr lang="en-US" dirty="0"/>
              <a:t>On financial linkages</a:t>
            </a:r>
          </a:p>
          <a:p>
            <a:pPr lvl="2"/>
            <a:r>
              <a:rPr lang="en-US" dirty="0"/>
              <a:t>On trade</a:t>
            </a:r>
          </a:p>
          <a:p>
            <a:pPr lvl="1"/>
            <a:r>
              <a:rPr lang="en-US" dirty="0"/>
              <a:t>Private companies said they would stop dealing with Russia</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Tree>
    <p:extLst>
      <p:ext uri="{BB962C8B-B14F-4D97-AF65-F5344CB8AC3E}">
        <p14:creationId xmlns:p14="http://schemas.microsoft.com/office/powerpoint/2010/main" val="1518477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8" name="Content Placeholder 2">
            <a:extLst>
              <a:ext uri="{FF2B5EF4-FFF2-40B4-BE49-F238E27FC236}">
                <a16:creationId xmlns:a16="http://schemas.microsoft.com/office/drawing/2014/main" id="{4FEED6E4-1271-04C6-3EBD-CDF4234401F7}"/>
              </a:ext>
            </a:extLst>
          </p:cNvPr>
          <p:cNvSpPr>
            <a:spLocks noGrp="1"/>
          </p:cNvSpPr>
          <p:nvPr>
            <p:ph idx="1"/>
          </p:nvPr>
        </p:nvSpPr>
        <p:spPr>
          <a:xfrm>
            <a:off x="457200" y="1247111"/>
            <a:ext cx="8310271" cy="4638693"/>
          </a:xfrm>
        </p:spPr>
        <p:txBody>
          <a:bodyPr/>
          <a:lstStyle/>
          <a:p>
            <a:r>
              <a:rPr lang="en-US" sz="2800" dirty="0"/>
              <a:t>Sample financial sanctions</a:t>
            </a:r>
          </a:p>
          <a:p>
            <a:pPr lvl="1"/>
            <a:r>
              <a:rPr lang="en-US" sz="2400" dirty="0"/>
              <a:t>Several Russian banks removed from the Swift international payments system</a:t>
            </a:r>
          </a:p>
          <a:p>
            <a:pPr lvl="1"/>
            <a:r>
              <a:rPr lang="en-US" sz="2400" dirty="0"/>
              <a:t>Cut off many Russian banks from transactions and operations</a:t>
            </a:r>
          </a:p>
          <a:p>
            <a:r>
              <a:rPr lang="en-US" sz="2800" dirty="0"/>
              <a:t>Sample trade sanctions</a:t>
            </a:r>
          </a:p>
          <a:p>
            <a:pPr lvl="1"/>
            <a:r>
              <a:rPr lang="en-US" sz="2400" dirty="0"/>
              <a:t>Banned or reduced imports of oil and other energy</a:t>
            </a:r>
          </a:p>
          <a:p>
            <a:pPr lvl="1"/>
            <a:r>
              <a:rPr lang="en-US" sz="2400" dirty="0"/>
              <a:t>Imposed price cap on permitted oil exports</a:t>
            </a:r>
          </a:p>
          <a:p>
            <a:pPr lvl="1"/>
            <a:r>
              <a:rPr lang="en-US" sz="2400" dirty="0"/>
              <a:t>Revoked Russia’s most favored nation status for tariffs</a:t>
            </a:r>
          </a:p>
          <a:p>
            <a:pPr lvl="1"/>
            <a:endParaRPr lang="en-US" sz="2400" dirty="0"/>
          </a:p>
          <a:p>
            <a:endParaRPr lang="en-US" sz="2800" dirty="0"/>
          </a:p>
        </p:txBody>
      </p:sp>
    </p:spTree>
    <p:extLst>
      <p:ext uri="{BB962C8B-B14F-4D97-AF65-F5344CB8AC3E}">
        <p14:creationId xmlns:p14="http://schemas.microsoft.com/office/powerpoint/2010/main" val="74988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39</a:t>
            </a:fld>
            <a:endParaRPr lang="en-GB"/>
          </a:p>
        </p:txBody>
      </p:sp>
      <p:graphicFrame>
        <p:nvGraphicFramePr>
          <p:cNvPr id="11" name="Table 11">
            <a:extLst>
              <a:ext uri="{FF2B5EF4-FFF2-40B4-BE49-F238E27FC236}">
                <a16:creationId xmlns:a16="http://schemas.microsoft.com/office/drawing/2014/main" id="{3E07A5E5-D23E-7179-AC18-141489BA8152}"/>
              </a:ext>
            </a:extLst>
          </p:cNvPr>
          <p:cNvGraphicFramePr>
            <a:graphicFrameLocks noGrp="1"/>
          </p:cNvGraphicFramePr>
          <p:nvPr/>
        </p:nvGraphicFramePr>
        <p:xfrm>
          <a:off x="1524000" y="1397000"/>
          <a:ext cx="6096000" cy="29667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122968784"/>
                    </a:ext>
                  </a:extLst>
                </a:gridCol>
                <a:gridCol w="2032000">
                  <a:extLst>
                    <a:ext uri="{9D8B030D-6E8A-4147-A177-3AD203B41FA5}">
                      <a16:colId xmlns:a16="http://schemas.microsoft.com/office/drawing/2014/main" val="424910467"/>
                    </a:ext>
                  </a:extLst>
                </a:gridCol>
                <a:gridCol w="2032000">
                  <a:extLst>
                    <a:ext uri="{9D8B030D-6E8A-4147-A177-3AD203B41FA5}">
                      <a16:colId xmlns:a16="http://schemas.microsoft.com/office/drawing/2014/main" val="622033425"/>
                    </a:ext>
                  </a:extLst>
                </a:gridCol>
              </a:tblGrid>
              <a:tr h="370840">
                <a:tc gridSpan="3">
                  <a:txBody>
                    <a:bodyPr/>
                    <a:lstStyle/>
                    <a:p>
                      <a:r>
                        <a:rPr lang="en-US" dirty="0"/>
                        <a:t>Countries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652440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Australia</a:t>
                      </a:r>
                    </a:p>
                  </a:txBody>
                  <a:tcPr/>
                </a:tc>
                <a:tc>
                  <a:txBody>
                    <a:bodyPr/>
                    <a:lstStyle/>
                    <a:p>
                      <a:r>
                        <a:rPr lang="en-US" dirty="0"/>
                        <a:t>Iceland</a:t>
                      </a:r>
                    </a:p>
                  </a:txBody>
                  <a:tcPr/>
                </a:tc>
                <a:tc>
                  <a:txBody>
                    <a:bodyPr/>
                    <a:lstStyle/>
                    <a:p>
                      <a:r>
                        <a:rPr lang="en-US" dirty="0"/>
                        <a:t>Singapore</a:t>
                      </a:r>
                    </a:p>
                  </a:txBody>
                  <a:tcPr/>
                </a:tc>
                <a:extLst>
                  <a:ext uri="{0D108BD9-81ED-4DB2-BD59-A6C34878D82A}">
                    <a16:rowId xmlns:a16="http://schemas.microsoft.com/office/drawing/2014/main" val="334616282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Bahamas</a:t>
                      </a:r>
                    </a:p>
                  </a:txBody>
                  <a:tcPr/>
                </a:tc>
                <a:tc>
                  <a:txBody>
                    <a:bodyPr/>
                    <a:lstStyle/>
                    <a:p>
                      <a:r>
                        <a:rPr lang="en-US" dirty="0"/>
                        <a:t>Italy</a:t>
                      </a:r>
                    </a:p>
                  </a:txBody>
                  <a:tcPr/>
                </a:tc>
                <a:tc>
                  <a:txBody>
                    <a:bodyPr/>
                    <a:lstStyle/>
                    <a:p>
                      <a:r>
                        <a:rPr lang="en-US" dirty="0"/>
                        <a:t>Switzerland</a:t>
                      </a:r>
                    </a:p>
                  </a:txBody>
                  <a:tcPr/>
                </a:tc>
                <a:extLst>
                  <a:ext uri="{0D108BD9-81ED-4DB2-BD59-A6C34878D82A}">
                    <a16:rowId xmlns:a16="http://schemas.microsoft.com/office/drawing/2014/main" val="28449087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Canada</a:t>
                      </a:r>
                    </a:p>
                  </a:txBody>
                  <a:tcPr/>
                </a:tc>
                <a:tc>
                  <a:txBody>
                    <a:bodyPr/>
                    <a:lstStyle/>
                    <a:p>
                      <a:r>
                        <a:rPr lang="en-US" dirty="0"/>
                        <a:t>Japan</a:t>
                      </a:r>
                    </a:p>
                  </a:txBody>
                  <a:tcPr/>
                </a:tc>
                <a:tc>
                  <a:txBody>
                    <a:bodyPr/>
                    <a:lstStyle/>
                    <a:p>
                      <a:r>
                        <a:rPr lang="en-US" dirty="0"/>
                        <a:t>Taiwan</a:t>
                      </a:r>
                    </a:p>
                  </a:txBody>
                  <a:tcPr/>
                </a:tc>
                <a:extLst>
                  <a:ext uri="{0D108BD9-81ED-4DB2-BD59-A6C34878D82A}">
                    <a16:rowId xmlns:a16="http://schemas.microsoft.com/office/drawing/2014/main" val="3659227714"/>
                  </a:ext>
                </a:extLst>
              </a:tr>
              <a:tr h="370840">
                <a:tc>
                  <a:txBody>
                    <a:bodyPr/>
                    <a:lstStyle/>
                    <a:p>
                      <a:r>
                        <a:rPr lang="en-US" dirty="0"/>
                        <a:t>EU</a:t>
                      </a:r>
                    </a:p>
                  </a:txBody>
                  <a:tcPr/>
                </a:tc>
                <a:tc>
                  <a:txBody>
                    <a:bodyPr/>
                    <a:lstStyle/>
                    <a:p>
                      <a:r>
                        <a:rPr lang="en-US" dirty="0"/>
                        <a:t>New Zealand</a:t>
                      </a:r>
                    </a:p>
                  </a:txBody>
                  <a:tcPr/>
                </a:tc>
                <a:tc>
                  <a:txBody>
                    <a:bodyPr/>
                    <a:lstStyle/>
                    <a:p>
                      <a:r>
                        <a:rPr lang="en-US" dirty="0"/>
                        <a:t>UK</a:t>
                      </a:r>
                    </a:p>
                  </a:txBody>
                  <a:tcPr/>
                </a:tc>
                <a:extLst>
                  <a:ext uri="{0D108BD9-81ED-4DB2-BD59-A6C34878D82A}">
                    <a16:rowId xmlns:a16="http://schemas.microsoft.com/office/drawing/2014/main" val="1468534099"/>
                  </a:ext>
                </a:extLst>
              </a:tr>
              <a:tr h="370840">
                <a:tc>
                  <a:txBody>
                    <a:bodyPr/>
                    <a:lstStyle/>
                    <a:p>
                      <a:r>
                        <a:rPr lang="en-US" dirty="0"/>
                        <a:t>Finland</a:t>
                      </a:r>
                    </a:p>
                  </a:txBody>
                  <a:tcPr/>
                </a:tc>
                <a:tc>
                  <a:txBody>
                    <a:bodyPr/>
                    <a:lstStyle/>
                    <a:p>
                      <a:r>
                        <a:rPr lang="en-US" dirty="0"/>
                        <a:t>Norway</a:t>
                      </a:r>
                    </a:p>
                  </a:txBody>
                  <a:tcPr/>
                </a:tc>
                <a:tc>
                  <a:txBody>
                    <a:bodyPr/>
                    <a:lstStyle/>
                    <a:p>
                      <a:r>
                        <a:rPr lang="en-US" dirty="0"/>
                        <a:t>US</a:t>
                      </a:r>
                    </a:p>
                  </a:txBody>
                  <a:tcPr/>
                </a:tc>
                <a:extLst>
                  <a:ext uri="{0D108BD9-81ED-4DB2-BD59-A6C34878D82A}">
                    <a16:rowId xmlns:a16="http://schemas.microsoft.com/office/drawing/2014/main" val="3669656631"/>
                  </a:ext>
                </a:extLst>
              </a:tr>
              <a:tr h="370840">
                <a:tc>
                  <a:txBody>
                    <a:bodyPr/>
                    <a:lstStyle/>
                    <a:p>
                      <a:r>
                        <a:rPr lang="en-US" dirty="0"/>
                        <a:t>France</a:t>
                      </a:r>
                    </a:p>
                  </a:txBody>
                  <a:tcPr/>
                </a:tc>
                <a:tc>
                  <a:txBody>
                    <a:bodyPr/>
                    <a:lstStyle/>
                    <a:p>
                      <a:r>
                        <a:rPr lang="en-US" dirty="0"/>
                        <a:t>Poland</a:t>
                      </a:r>
                    </a:p>
                  </a:txBody>
                  <a:tcPr/>
                </a:tc>
                <a:tc>
                  <a:txBody>
                    <a:bodyPr/>
                    <a:lstStyle/>
                    <a:p>
                      <a:endParaRPr lang="en-US"/>
                    </a:p>
                  </a:txBody>
                  <a:tcPr/>
                </a:tc>
                <a:extLst>
                  <a:ext uri="{0D108BD9-81ED-4DB2-BD59-A6C34878D82A}">
                    <a16:rowId xmlns:a16="http://schemas.microsoft.com/office/drawing/2014/main" val="2780391427"/>
                  </a:ext>
                </a:extLst>
              </a:tr>
              <a:tr h="370840">
                <a:tc>
                  <a:txBody>
                    <a:bodyPr/>
                    <a:lstStyle/>
                    <a:p>
                      <a:r>
                        <a:rPr lang="en-US" dirty="0"/>
                        <a:t>Germany</a:t>
                      </a:r>
                    </a:p>
                  </a:txBody>
                  <a:tcPr/>
                </a:tc>
                <a:tc>
                  <a:txBody>
                    <a:bodyPr/>
                    <a:lstStyle/>
                    <a:p>
                      <a:r>
                        <a:rPr lang="en-US" dirty="0"/>
                        <a:t>S Korea</a:t>
                      </a:r>
                    </a:p>
                  </a:txBody>
                  <a:tcPr/>
                </a:tc>
                <a:tc>
                  <a:txBody>
                    <a:bodyPr/>
                    <a:lstStyle/>
                    <a:p>
                      <a:endParaRPr lang="en-US" dirty="0"/>
                    </a:p>
                  </a:txBody>
                  <a:tcPr/>
                </a:tc>
                <a:extLst>
                  <a:ext uri="{0D108BD9-81ED-4DB2-BD59-A6C34878D82A}">
                    <a16:rowId xmlns:a16="http://schemas.microsoft.com/office/drawing/2014/main" val="3513825968"/>
                  </a:ext>
                </a:extLst>
              </a:tr>
            </a:tbl>
          </a:graphicData>
        </a:graphic>
      </p:graphicFrame>
      <p:sp>
        <p:nvSpPr>
          <p:cNvPr id="12" name="Title 1">
            <a:extLst>
              <a:ext uri="{FF2B5EF4-FFF2-40B4-BE49-F238E27FC236}">
                <a16:creationId xmlns:a16="http://schemas.microsoft.com/office/drawing/2014/main" id="{E0853248-B82C-3796-E69B-8AD770EFAEF0}"/>
              </a:ext>
            </a:extLst>
          </p:cNvPr>
          <p:cNvSpPr>
            <a:spLocks noGrp="1"/>
          </p:cNvSpPr>
          <p:nvPr>
            <p:ph type="title"/>
          </p:nvPr>
        </p:nvSpPr>
        <p:spPr>
          <a:xfrm>
            <a:off x="457200" y="274638"/>
            <a:ext cx="8229600" cy="1143000"/>
          </a:xfrm>
        </p:spPr>
        <p:txBody>
          <a:bodyPr/>
          <a:lstStyle/>
          <a:p>
            <a:r>
              <a:rPr lang="en-US" dirty="0"/>
              <a:t>Russia Sanctions, Gov’t</a:t>
            </a:r>
          </a:p>
        </p:txBody>
      </p:sp>
      <p:sp>
        <p:nvSpPr>
          <p:cNvPr id="2" name="TextBox 1">
            <a:extLst>
              <a:ext uri="{FF2B5EF4-FFF2-40B4-BE49-F238E27FC236}">
                <a16:creationId xmlns:a16="http://schemas.microsoft.com/office/drawing/2014/main" id="{456CC021-6B1C-5565-7D4C-7EAED1F27C77}"/>
              </a:ext>
            </a:extLst>
          </p:cNvPr>
          <p:cNvSpPr txBox="1"/>
          <p:nvPr/>
        </p:nvSpPr>
        <p:spPr>
          <a:xfrm>
            <a:off x="166761" y="5677584"/>
            <a:ext cx="2796358" cy="923330"/>
          </a:xfrm>
          <a:prstGeom prst="rect">
            <a:avLst/>
          </a:prstGeom>
          <a:noFill/>
        </p:spPr>
        <p:txBody>
          <a:bodyPr wrap="square" rtlCol="0">
            <a:spAutoFit/>
          </a:bodyPr>
          <a:lstStyle/>
          <a:p>
            <a:r>
              <a:rPr lang="en-US" dirty="0"/>
              <a:t>Source:  </a:t>
            </a:r>
            <a:r>
              <a:rPr lang="en-US" dirty="0">
                <a:latin typeface="Arial" charset="0"/>
                <a:ea typeface="ＭＳ Ｐゴシック" charset="-128"/>
                <a:cs typeface="ＭＳ Ｐゴシック" charset="-128"/>
              </a:rPr>
              <a:t>Funakoshi et al</a:t>
            </a:r>
            <a:r>
              <a:rPr lang="en-US" dirty="0"/>
              <a:t>, “Updated July 7, 2022” but includes from July 29</a:t>
            </a:r>
          </a:p>
        </p:txBody>
      </p:sp>
    </p:spTree>
    <p:extLst>
      <p:ext uri="{BB962C8B-B14F-4D97-AF65-F5344CB8AC3E}">
        <p14:creationId xmlns:p14="http://schemas.microsoft.com/office/powerpoint/2010/main" val="162735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F684-C7CA-954F-ACEE-3FE04C18E7C3}"/>
              </a:ext>
            </a:extLst>
          </p:cNvPr>
          <p:cNvSpPr>
            <a:spLocks noGrp="1"/>
          </p:cNvSpPr>
          <p:nvPr>
            <p:ph type="title"/>
          </p:nvPr>
        </p:nvSpPr>
        <p:spPr/>
        <p:txBody>
          <a:bodyPr/>
          <a:lstStyle/>
          <a:p>
            <a:r>
              <a:rPr lang="en-US" dirty="0"/>
              <a:t>State of Play:  Other</a:t>
            </a:r>
          </a:p>
        </p:txBody>
      </p:sp>
      <p:sp>
        <p:nvSpPr>
          <p:cNvPr id="3" name="Content Placeholder 2">
            <a:extLst>
              <a:ext uri="{FF2B5EF4-FFF2-40B4-BE49-F238E27FC236}">
                <a16:creationId xmlns:a16="http://schemas.microsoft.com/office/drawing/2014/main" id="{0494986B-0C7D-394B-A91A-5968148CA295}"/>
              </a:ext>
            </a:extLst>
          </p:cNvPr>
          <p:cNvSpPr>
            <a:spLocks noGrp="1"/>
          </p:cNvSpPr>
          <p:nvPr>
            <p:ph idx="1"/>
          </p:nvPr>
        </p:nvSpPr>
        <p:spPr/>
        <p:txBody>
          <a:bodyPr/>
          <a:lstStyle/>
          <a:p>
            <a:r>
              <a:rPr lang="en-US" dirty="0"/>
              <a:t>Outline</a:t>
            </a:r>
          </a:p>
          <a:p>
            <a:pPr lvl="1"/>
            <a:r>
              <a:rPr lang="en-US" dirty="0"/>
              <a:t>Background from KOM</a:t>
            </a:r>
          </a:p>
          <a:p>
            <a:pPr lvl="1"/>
            <a:r>
              <a:rPr lang="en-US" dirty="0"/>
              <a:t>Brexit</a:t>
            </a:r>
          </a:p>
          <a:p>
            <a:pPr lvl="1"/>
            <a:r>
              <a:rPr lang="en-US" dirty="0"/>
              <a:t>China Trade Actions</a:t>
            </a:r>
          </a:p>
          <a:p>
            <a:pPr lvl="1"/>
            <a:r>
              <a:rPr lang="en-US" dirty="0"/>
              <a:t>Russia Sanctions</a:t>
            </a:r>
          </a:p>
          <a:p>
            <a:pPr lvl="1"/>
            <a:r>
              <a:rPr lang="en-US" dirty="0"/>
              <a:t>Other Disputes, Actions, and Events</a:t>
            </a:r>
          </a:p>
          <a:p>
            <a:pPr lvl="2"/>
            <a:endParaRPr lang="en-US" dirty="0"/>
          </a:p>
          <a:p>
            <a:pPr lvl="1"/>
            <a:endParaRPr lang="en-US" dirty="0"/>
          </a:p>
        </p:txBody>
      </p:sp>
      <p:sp>
        <p:nvSpPr>
          <p:cNvPr id="4" name="Footer Placeholder 3">
            <a:extLst>
              <a:ext uri="{FF2B5EF4-FFF2-40B4-BE49-F238E27FC236}">
                <a16:creationId xmlns:a16="http://schemas.microsoft.com/office/drawing/2014/main" id="{F0A3D169-78A8-9046-8AA2-550977DB3777}"/>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A231959-F9FB-3647-BC62-6289D848698E}"/>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2783796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itle 1">
            <a:extLst>
              <a:ext uri="{FF2B5EF4-FFF2-40B4-BE49-F238E27FC236}">
                <a16:creationId xmlns:a16="http://schemas.microsoft.com/office/drawing/2014/main" id="{E257E0F5-D099-53E7-6FB7-F0DD19E2E12A}"/>
              </a:ext>
            </a:extLst>
          </p:cNvPr>
          <p:cNvSpPr>
            <a:spLocks noGrp="1"/>
          </p:cNvSpPr>
          <p:nvPr>
            <p:ph type="title"/>
          </p:nvPr>
        </p:nvSpPr>
        <p:spPr>
          <a:xfrm>
            <a:off x="457200" y="274638"/>
            <a:ext cx="8229600" cy="1143000"/>
          </a:xfrm>
        </p:spPr>
        <p:txBody>
          <a:bodyPr/>
          <a:lstStyle/>
          <a:p>
            <a:r>
              <a:rPr lang="en-US" dirty="0"/>
              <a:t>Russia Sanctions, Gov’t</a:t>
            </a:r>
          </a:p>
        </p:txBody>
      </p:sp>
      <p:sp>
        <p:nvSpPr>
          <p:cNvPr id="7" name="Content Placeholder 2">
            <a:extLst>
              <a:ext uri="{FF2B5EF4-FFF2-40B4-BE49-F238E27FC236}">
                <a16:creationId xmlns:a16="http://schemas.microsoft.com/office/drawing/2014/main" id="{0EADF35B-B3FF-0114-967A-3BC48CB3D0CA}"/>
              </a:ext>
            </a:extLst>
          </p:cNvPr>
          <p:cNvSpPr>
            <a:spLocks noGrp="1"/>
          </p:cNvSpPr>
          <p:nvPr>
            <p:ph idx="1"/>
          </p:nvPr>
        </p:nvSpPr>
        <p:spPr>
          <a:xfrm>
            <a:off x="376529" y="1606532"/>
            <a:ext cx="8310271" cy="4638693"/>
          </a:xfrm>
        </p:spPr>
        <p:txBody>
          <a:bodyPr>
            <a:normAutofit/>
          </a:bodyPr>
          <a:lstStyle/>
          <a:p>
            <a:r>
              <a:rPr lang="en-US" dirty="0"/>
              <a:t>Countries announcing they will </a:t>
            </a:r>
            <a:r>
              <a:rPr lang="en-US" i="1" u="sng" dirty="0"/>
              <a:t>not</a:t>
            </a:r>
            <a:r>
              <a:rPr lang="en-US" dirty="0"/>
              <a:t> use sanctions against Russia:</a:t>
            </a:r>
          </a:p>
        </p:txBody>
      </p:sp>
      <p:graphicFrame>
        <p:nvGraphicFramePr>
          <p:cNvPr id="8" name="Table 8">
            <a:extLst>
              <a:ext uri="{FF2B5EF4-FFF2-40B4-BE49-F238E27FC236}">
                <a16:creationId xmlns:a16="http://schemas.microsoft.com/office/drawing/2014/main" id="{BF18E923-5917-B58D-87FC-55486283808F}"/>
              </a:ext>
            </a:extLst>
          </p:cNvPr>
          <p:cNvGraphicFramePr>
            <a:graphicFrameLocks noGrp="1"/>
          </p:cNvGraphicFramePr>
          <p:nvPr>
            <p:extLst>
              <p:ext uri="{D42A27DB-BD31-4B8C-83A1-F6EECF244321}">
                <p14:modId xmlns:p14="http://schemas.microsoft.com/office/powerpoint/2010/main" val="3249237987"/>
              </p:ext>
            </p:extLst>
          </p:nvPr>
        </p:nvGraphicFramePr>
        <p:xfrm>
          <a:off x="2590801" y="2725719"/>
          <a:ext cx="3643922" cy="3708400"/>
        </p:xfrm>
        <a:graphic>
          <a:graphicData uri="http://schemas.openxmlformats.org/drawingml/2006/table">
            <a:tbl>
              <a:tblPr firstRow="1" bandRow="1">
                <a:tableStyleId>{073A0DAA-6AF3-43AB-8588-CEC1D06C72B9}</a:tableStyleId>
              </a:tblPr>
              <a:tblGrid>
                <a:gridCol w="1821961">
                  <a:extLst>
                    <a:ext uri="{9D8B030D-6E8A-4147-A177-3AD203B41FA5}">
                      <a16:colId xmlns:a16="http://schemas.microsoft.com/office/drawing/2014/main" val="510324727"/>
                    </a:ext>
                  </a:extLst>
                </a:gridCol>
                <a:gridCol w="1821961">
                  <a:extLst>
                    <a:ext uri="{9D8B030D-6E8A-4147-A177-3AD203B41FA5}">
                      <a16:colId xmlns:a16="http://schemas.microsoft.com/office/drawing/2014/main" val="1553281130"/>
                    </a:ext>
                  </a:extLst>
                </a:gridCol>
              </a:tblGrid>
              <a:tr h="370840">
                <a:tc gridSpan="2">
                  <a:txBody>
                    <a:bodyPr/>
                    <a:lstStyle/>
                    <a:p>
                      <a:r>
                        <a:rPr lang="en-US" dirty="0"/>
                        <a:t>NOT using sanctions</a:t>
                      </a:r>
                    </a:p>
                  </a:txBody>
                  <a:tcPr/>
                </a:tc>
                <a:tc hMerge="1">
                  <a:txBody>
                    <a:bodyPr/>
                    <a:lstStyle/>
                    <a:p>
                      <a:endParaRPr lang="en-US" dirty="0"/>
                    </a:p>
                  </a:txBody>
                  <a:tcPr/>
                </a:tc>
                <a:extLst>
                  <a:ext uri="{0D108BD9-81ED-4DB2-BD59-A6C34878D82A}">
                    <a16:rowId xmlns:a16="http://schemas.microsoft.com/office/drawing/2014/main" val="203672448"/>
                  </a:ext>
                </a:extLst>
              </a:tr>
              <a:tr h="370840">
                <a:tc>
                  <a:txBody>
                    <a:bodyPr/>
                    <a:lstStyle/>
                    <a:p>
                      <a:r>
                        <a:rPr lang="en-US" dirty="0"/>
                        <a:t>India</a:t>
                      </a:r>
                    </a:p>
                  </a:txBody>
                  <a:tcPr/>
                </a:tc>
                <a:tc>
                  <a:txBody>
                    <a:bodyPr/>
                    <a:lstStyle/>
                    <a:p>
                      <a:r>
                        <a:rPr lang="en-US" dirty="0"/>
                        <a:t>Feb 24</a:t>
                      </a:r>
                    </a:p>
                  </a:txBody>
                  <a:tcPr/>
                </a:tc>
                <a:extLst>
                  <a:ext uri="{0D108BD9-81ED-4DB2-BD59-A6C34878D82A}">
                    <a16:rowId xmlns:a16="http://schemas.microsoft.com/office/drawing/2014/main" val="3926440333"/>
                  </a:ext>
                </a:extLst>
              </a:tr>
              <a:tr h="370840">
                <a:tc>
                  <a:txBody>
                    <a:bodyPr/>
                    <a:lstStyle/>
                    <a:p>
                      <a:r>
                        <a:rPr lang="en-US" dirty="0"/>
                        <a:t>Mexico</a:t>
                      </a:r>
                    </a:p>
                  </a:txBody>
                  <a:tcPr/>
                </a:tc>
                <a:tc>
                  <a:txBody>
                    <a:bodyPr/>
                    <a:lstStyle/>
                    <a:p>
                      <a:r>
                        <a:rPr lang="en-US" dirty="0"/>
                        <a:t>Mar 1</a:t>
                      </a:r>
                    </a:p>
                  </a:txBody>
                  <a:tcPr/>
                </a:tc>
                <a:extLst>
                  <a:ext uri="{0D108BD9-81ED-4DB2-BD59-A6C34878D82A}">
                    <a16:rowId xmlns:a16="http://schemas.microsoft.com/office/drawing/2014/main" val="3056933964"/>
                  </a:ext>
                </a:extLst>
              </a:tr>
              <a:tr h="370840">
                <a:tc>
                  <a:txBody>
                    <a:bodyPr/>
                    <a:lstStyle/>
                    <a:p>
                      <a:r>
                        <a:rPr lang="en-US" dirty="0"/>
                        <a:t>Brazil</a:t>
                      </a:r>
                    </a:p>
                  </a:txBody>
                  <a:tcPr/>
                </a:tc>
                <a:tc>
                  <a:txBody>
                    <a:bodyPr/>
                    <a:lstStyle/>
                    <a:p>
                      <a:r>
                        <a:rPr lang="en-US" dirty="0"/>
                        <a:t>Mar 1</a:t>
                      </a:r>
                    </a:p>
                  </a:txBody>
                  <a:tcPr/>
                </a:tc>
                <a:extLst>
                  <a:ext uri="{0D108BD9-81ED-4DB2-BD59-A6C34878D82A}">
                    <a16:rowId xmlns:a16="http://schemas.microsoft.com/office/drawing/2014/main" val="3330412124"/>
                  </a:ext>
                </a:extLst>
              </a:tr>
              <a:tr h="370840">
                <a:tc>
                  <a:txBody>
                    <a:bodyPr/>
                    <a:lstStyle/>
                    <a:p>
                      <a:r>
                        <a:rPr lang="en-US" dirty="0"/>
                        <a:t>China</a:t>
                      </a:r>
                    </a:p>
                  </a:txBody>
                  <a:tcPr/>
                </a:tc>
                <a:tc>
                  <a:txBody>
                    <a:bodyPr/>
                    <a:lstStyle/>
                    <a:p>
                      <a:r>
                        <a:rPr lang="en-US" dirty="0"/>
                        <a:t>Mar 2</a:t>
                      </a:r>
                    </a:p>
                  </a:txBody>
                  <a:tcPr/>
                </a:tc>
                <a:extLst>
                  <a:ext uri="{0D108BD9-81ED-4DB2-BD59-A6C34878D82A}">
                    <a16:rowId xmlns:a16="http://schemas.microsoft.com/office/drawing/2014/main" val="3862835268"/>
                  </a:ext>
                </a:extLst>
              </a:tr>
              <a:tr h="370840">
                <a:tc>
                  <a:txBody>
                    <a:bodyPr/>
                    <a:lstStyle/>
                    <a:p>
                      <a:r>
                        <a:rPr lang="en-US" dirty="0"/>
                        <a:t>Argentina</a:t>
                      </a:r>
                    </a:p>
                  </a:txBody>
                  <a:tcPr/>
                </a:tc>
                <a:tc>
                  <a:txBody>
                    <a:bodyPr/>
                    <a:lstStyle/>
                    <a:p>
                      <a:r>
                        <a:rPr lang="en-US" dirty="0"/>
                        <a:t>Mar 4</a:t>
                      </a:r>
                    </a:p>
                  </a:txBody>
                  <a:tcPr/>
                </a:tc>
                <a:extLst>
                  <a:ext uri="{0D108BD9-81ED-4DB2-BD59-A6C34878D82A}">
                    <a16:rowId xmlns:a16="http://schemas.microsoft.com/office/drawing/2014/main" val="2967509954"/>
                  </a:ext>
                </a:extLst>
              </a:tr>
              <a:tr h="370840">
                <a:tc>
                  <a:txBody>
                    <a:bodyPr/>
                    <a:lstStyle/>
                    <a:p>
                      <a:r>
                        <a:rPr lang="en-US" dirty="0"/>
                        <a:t>Indonesia</a:t>
                      </a:r>
                    </a:p>
                  </a:txBody>
                  <a:tcPr/>
                </a:tc>
                <a:tc>
                  <a:txBody>
                    <a:bodyPr/>
                    <a:lstStyle/>
                    <a:p>
                      <a:r>
                        <a:rPr lang="en-US" dirty="0"/>
                        <a:t>Mar 9</a:t>
                      </a:r>
                    </a:p>
                  </a:txBody>
                  <a:tcPr/>
                </a:tc>
                <a:extLst>
                  <a:ext uri="{0D108BD9-81ED-4DB2-BD59-A6C34878D82A}">
                    <a16:rowId xmlns:a16="http://schemas.microsoft.com/office/drawing/2014/main" val="950974978"/>
                  </a:ext>
                </a:extLst>
              </a:tr>
              <a:tr h="370840">
                <a:tc>
                  <a:txBody>
                    <a:bodyPr/>
                    <a:lstStyle/>
                    <a:p>
                      <a:r>
                        <a:rPr lang="en-US" dirty="0"/>
                        <a:t>Turkey</a:t>
                      </a:r>
                    </a:p>
                  </a:txBody>
                  <a:tcPr/>
                </a:tc>
                <a:tc>
                  <a:txBody>
                    <a:bodyPr/>
                    <a:lstStyle/>
                    <a:p>
                      <a:r>
                        <a:rPr lang="en-US" dirty="0"/>
                        <a:t>Mar 13</a:t>
                      </a:r>
                    </a:p>
                  </a:txBody>
                  <a:tcPr/>
                </a:tc>
                <a:extLst>
                  <a:ext uri="{0D108BD9-81ED-4DB2-BD59-A6C34878D82A}">
                    <a16:rowId xmlns:a16="http://schemas.microsoft.com/office/drawing/2014/main" val="329481106"/>
                  </a:ext>
                </a:extLst>
              </a:tr>
              <a:tr h="370840">
                <a:tc>
                  <a:txBody>
                    <a:bodyPr/>
                    <a:lstStyle/>
                    <a:p>
                      <a:r>
                        <a:rPr lang="en-US" dirty="0"/>
                        <a:t>S Africa</a:t>
                      </a:r>
                    </a:p>
                  </a:txBody>
                  <a:tcPr/>
                </a:tc>
                <a:tc>
                  <a:txBody>
                    <a:bodyPr/>
                    <a:lstStyle/>
                    <a:p>
                      <a:r>
                        <a:rPr lang="en-US" dirty="0"/>
                        <a:t>Mar 17</a:t>
                      </a:r>
                    </a:p>
                  </a:txBody>
                  <a:tcPr/>
                </a:tc>
                <a:extLst>
                  <a:ext uri="{0D108BD9-81ED-4DB2-BD59-A6C34878D82A}">
                    <a16:rowId xmlns:a16="http://schemas.microsoft.com/office/drawing/2014/main" val="1271359932"/>
                  </a:ext>
                </a:extLst>
              </a:tr>
              <a:tr h="370840">
                <a:tc>
                  <a:txBody>
                    <a:bodyPr/>
                    <a:lstStyle/>
                    <a:p>
                      <a:r>
                        <a:rPr lang="en-US" dirty="0"/>
                        <a:t>Serbia</a:t>
                      </a:r>
                    </a:p>
                  </a:txBody>
                  <a:tcPr/>
                </a:tc>
                <a:tc>
                  <a:txBody>
                    <a:bodyPr/>
                    <a:lstStyle/>
                    <a:p>
                      <a:r>
                        <a:rPr lang="en-US" dirty="0"/>
                        <a:t>Apr 21</a:t>
                      </a:r>
                    </a:p>
                  </a:txBody>
                  <a:tcPr/>
                </a:tc>
                <a:extLst>
                  <a:ext uri="{0D108BD9-81ED-4DB2-BD59-A6C34878D82A}">
                    <a16:rowId xmlns:a16="http://schemas.microsoft.com/office/drawing/2014/main" val="3607317935"/>
                  </a:ext>
                </a:extLst>
              </a:tr>
            </a:tbl>
          </a:graphicData>
        </a:graphic>
      </p:graphicFrame>
      <p:sp>
        <p:nvSpPr>
          <p:cNvPr id="9" name="TextBox 8">
            <a:extLst>
              <a:ext uri="{FF2B5EF4-FFF2-40B4-BE49-F238E27FC236}">
                <a16:creationId xmlns:a16="http://schemas.microsoft.com/office/drawing/2014/main" id="{2DF09DAA-79A4-1562-22F7-8EC786940DBB}"/>
              </a:ext>
            </a:extLst>
          </p:cNvPr>
          <p:cNvSpPr txBox="1"/>
          <p:nvPr/>
        </p:nvSpPr>
        <p:spPr>
          <a:xfrm>
            <a:off x="376529" y="5970340"/>
            <a:ext cx="1719912" cy="369332"/>
          </a:xfrm>
          <a:prstGeom prst="rect">
            <a:avLst/>
          </a:prstGeom>
          <a:noFill/>
        </p:spPr>
        <p:txBody>
          <a:bodyPr wrap="square" rtlCol="0">
            <a:spAutoFit/>
          </a:bodyPr>
          <a:lstStyle/>
          <a:p>
            <a:r>
              <a:rPr lang="en-US" dirty="0"/>
              <a:t>Source:  </a:t>
            </a:r>
            <a:r>
              <a:rPr lang="en-US" dirty="0" err="1">
                <a:latin typeface="Arial" charset="0"/>
                <a:ea typeface="ＭＳ Ｐゴシック" charset="-128"/>
                <a:cs typeface="ＭＳ Ｐゴシック" charset="-128"/>
              </a:rPr>
              <a:t>Bown</a:t>
            </a:r>
            <a:endParaRPr lang="en-US" dirty="0"/>
          </a:p>
        </p:txBody>
      </p:sp>
    </p:spTree>
    <p:extLst>
      <p:ext uri="{BB962C8B-B14F-4D97-AF65-F5344CB8AC3E}">
        <p14:creationId xmlns:p14="http://schemas.microsoft.com/office/powerpoint/2010/main" val="1606057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41</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08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Bown</a:t>
            </a:r>
            <a:r>
              <a:rPr lang="en-US" dirty="0"/>
              <a:t>,</a:t>
            </a:r>
            <a:br>
              <a:rPr lang="en-US" dirty="0"/>
            </a:br>
            <a:r>
              <a:rPr lang="en-US" dirty="0"/>
              <a:t>“A sanctions timeline”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prompted the sanctions to start and when? </a:t>
            </a:r>
          </a:p>
          <a:p>
            <a:r>
              <a:rPr lang="en-US" dirty="0"/>
              <a:t>What were the most recent actions reported here, and by whom? </a:t>
            </a:r>
          </a:p>
          <a:p>
            <a:r>
              <a:rPr lang="en-US" dirty="0"/>
              <a:t>How useful did you find the interactive timeline on the </a:t>
            </a:r>
            <a:r>
              <a:rPr lang="en-US" dirty="0" err="1"/>
              <a:t>Bown</a:t>
            </a:r>
            <a:r>
              <a:rPr lang="en-US" dirty="0"/>
              <a:t> website?</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58246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Sanger et al.,</a:t>
            </a:r>
            <a:br>
              <a:rPr lang="en-US" dirty="0"/>
            </a:br>
            <a:r>
              <a:rPr lang="en-US" dirty="0"/>
              <a:t>“U.S. expands sanctions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457200" y="1600200"/>
            <a:ext cx="8401792" cy="4525963"/>
          </a:xfrm>
        </p:spPr>
        <p:txBody>
          <a:bodyPr/>
          <a:lstStyle/>
          <a:p>
            <a:r>
              <a:rPr lang="en-US" dirty="0"/>
              <a:t>Are the new sanctions targeted directly at US trade with Russia?</a:t>
            </a:r>
          </a:p>
          <a:p>
            <a:r>
              <a:rPr lang="en-US" dirty="0"/>
              <a:t>Has China participated in sanctions against Russia?</a:t>
            </a:r>
          </a:p>
          <a:p>
            <a:r>
              <a:rPr lang="en-US" dirty="0"/>
              <a:t>What did President Biden expect the original sanctions (in 2022) to do? Did they?</a:t>
            </a:r>
          </a:p>
          <a:p>
            <a:r>
              <a:rPr lang="en-US" dirty="0"/>
              <a:t>How important is China for Russia’s imports of machine tools and microelectronics?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7201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Other Disputes, Actions, and Events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EU carbon tariff</a:t>
            </a:r>
          </a:p>
          <a:p>
            <a:r>
              <a:rPr lang="en-US" dirty="0"/>
              <a:t>Shipping disruptions</a:t>
            </a:r>
          </a:p>
          <a:p>
            <a:r>
              <a:rPr lang="en-US" dirty="0"/>
              <a:t>Forced labor import ban</a:t>
            </a:r>
          </a:p>
          <a:p>
            <a:r>
              <a:rPr lang="en-US" dirty="0"/>
              <a:t>EU deforestation import ban</a:t>
            </a:r>
          </a:p>
          <a:p>
            <a:r>
              <a:rPr lang="en-US" dirty="0"/>
              <a:t>Vietnam market-economy status</a:t>
            </a:r>
          </a:p>
          <a:p>
            <a:r>
              <a:rPr lang="en-US" dirty="0"/>
              <a:t>EU-MERCOSUR FTA</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3397599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7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46</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sz="6000" b="1" dirty="0">
                <a:solidFill>
                  <a:srgbClr val="00B050"/>
                </a:solidFill>
                <a:ea typeface="ＭＳ Ｐゴシック" pitchFamily="-109" charset="-128"/>
                <a:cs typeface="ＭＳ Ｐゴシック" pitchFamily="-109" charset="-128"/>
              </a:rPr>
              <a:t>EU carbon tariff</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710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Hancock &amp; Dempsey:</a:t>
            </a:r>
            <a:br>
              <a:rPr lang="en-US" sz="4000" dirty="0"/>
            </a:br>
            <a:r>
              <a:rPr lang="en-US" sz="4000" dirty="0"/>
              <a:t>“</a:t>
            </a:r>
            <a:r>
              <a:rPr lang="en-US" sz="4000" dirty="0" err="1"/>
              <a:t>Aluminium</a:t>
            </a:r>
            <a:r>
              <a:rPr lang="en-US" sz="4000" dirty="0"/>
              <a:t> Companies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CBAM? </a:t>
            </a:r>
          </a:p>
          <a:p>
            <a:r>
              <a:rPr lang="en-US" dirty="0"/>
              <a:t>What is the loophole that aluminum producers are complaining about? </a:t>
            </a:r>
          </a:p>
          <a:p>
            <a:r>
              <a:rPr lang="en-US" dirty="0"/>
              <a:t>What are some other concerns, and might they apply more broadly than aluminum?</a:t>
            </a:r>
          </a:p>
          <a:p>
            <a:r>
              <a:rPr lang="en-US" dirty="0"/>
              <a:t>Will CBAM go into effect, and if so when and how?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637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0107-D9BA-24E6-3542-4CA2BA47BA83}"/>
              </a:ext>
            </a:extLst>
          </p:cNvPr>
          <p:cNvSpPr>
            <a:spLocks noGrp="1"/>
          </p:cNvSpPr>
          <p:nvPr>
            <p:ph type="title"/>
          </p:nvPr>
        </p:nvSpPr>
        <p:spPr/>
        <p:txBody>
          <a:bodyPr/>
          <a:lstStyle/>
          <a:p>
            <a:r>
              <a:rPr lang="en-US" dirty="0"/>
              <a:t>CBAM</a:t>
            </a:r>
          </a:p>
        </p:txBody>
      </p:sp>
      <p:sp>
        <p:nvSpPr>
          <p:cNvPr id="3" name="Content Placeholder 2">
            <a:extLst>
              <a:ext uri="{FF2B5EF4-FFF2-40B4-BE49-F238E27FC236}">
                <a16:creationId xmlns:a16="http://schemas.microsoft.com/office/drawing/2014/main" id="{53C9339B-ACD8-92F7-392E-EC0AD87AF8F1}"/>
              </a:ext>
            </a:extLst>
          </p:cNvPr>
          <p:cNvSpPr>
            <a:spLocks noGrp="1"/>
          </p:cNvSpPr>
          <p:nvPr>
            <p:ph idx="1"/>
          </p:nvPr>
        </p:nvSpPr>
        <p:spPr/>
        <p:txBody>
          <a:bodyPr/>
          <a:lstStyle/>
          <a:p>
            <a:r>
              <a:rPr lang="en-US" dirty="0"/>
              <a:t>I asked Google, “Did CBAM go into effect?”</a:t>
            </a:r>
          </a:p>
          <a:p>
            <a:pPr lvl="1"/>
            <a:r>
              <a:rPr lang="en-US" dirty="0"/>
              <a:t>It’s AI </a:t>
            </a:r>
            <a:r>
              <a:rPr lang="en-US" dirty="0" err="1"/>
              <a:t>answerd</a:t>
            </a:r>
            <a:r>
              <a:rPr lang="en-US" dirty="0"/>
              <a:t>: “Yes, the European Union's Carbon Border Adjustment Mechanism (CBAM) entered into its transitional phase on October 1, 2023. The full implementation of CBAM is scheduled to begin on January 1, 2026.</a:t>
            </a:r>
          </a:p>
          <a:p>
            <a:pPr lvl="1"/>
            <a:r>
              <a:rPr lang="en-US" dirty="0"/>
              <a:t>No mention of July 11.</a:t>
            </a:r>
          </a:p>
        </p:txBody>
      </p:sp>
      <p:sp>
        <p:nvSpPr>
          <p:cNvPr id="4" name="Footer Placeholder 3">
            <a:extLst>
              <a:ext uri="{FF2B5EF4-FFF2-40B4-BE49-F238E27FC236}">
                <a16:creationId xmlns:a16="http://schemas.microsoft.com/office/drawing/2014/main" id="{3F4A4149-82CD-316D-487B-2D46B7F8BB9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8589DDDD-60EC-F899-570A-87DFA6029DA0}"/>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3251130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Mooney:</a:t>
            </a:r>
            <a:br>
              <a:rPr lang="en-US" sz="4000" dirty="0"/>
            </a:br>
            <a:r>
              <a:rPr lang="en-US" sz="4000" dirty="0"/>
              <a:t>“US examines carbon pricing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What is said to be the purpose of any policy?</a:t>
            </a:r>
          </a:p>
          <a:p>
            <a:r>
              <a:rPr lang="en-US" dirty="0"/>
              <a:t>Is this a response to any policy by US trading partners?</a:t>
            </a:r>
          </a:p>
          <a:p>
            <a:r>
              <a:rPr lang="en-US" dirty="0"/>
              <a:t>What products are of most concern? Which political party in the US is calling for this?</a:t>
            </a:r>
          </a:p>
          <a:p>
            <a:r>
              <a:rPr lang="en-US" dirty="0"/>
              <a:t>How does the US compare to others in the carbon intensity of our production?</a:t>
            </a:r>
          </a:p>
          <a:p>
            <a:r>
              <a:rPr lang="en-US" dirty="0"/>
              <a:t>Does China have any policy to limit carbon emissions?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25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a:t>World Trade Growth</a:t>
            </a:r>
            <a:endParaRPr lang="en-US" dirty="0"/>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3" name="Picture 2">
            <a:extLst>
              <a:ext uri="{FF2B5EF4-FFF2-40B4-BE49-F238E27FC236}">
                <a16:creationId xmlns:a16="http://schemas.microsoft.com/office/drawing/2014/main" id="{F364B98E-E873-41A3-95F1-88400650E7BA}"/>
              </a:ext>
            </a:extLst>
          </p:cNvPr>
          <p:cNvPicPr>
            <a:picLocks noChangeAspect="1"/>
          </p:cNvPicPr>
          <p:nvPr/>
        </p:nvPicPr>
        <p:blipFill>
          <a:blip r:embed="rId3"/>
          <a:stretch>
            <a:fillRect/>
          </a:stretch>
        </p:blipFill>
        <p:spPr>
          <a:xfrm>
            <a:off x="457200" y="1066800"/>
            <a:ext cx="8610600" cy="5416550"/>
          </a:xfrm>
          <a:prstGeom prst="rect">
            <a:avLst/>
          </a:prstGeom>
        </p:spPr>
      </p:pic>
      <p:cxnSp>
        <p:nvCxnSpPr>
          <p:cNvPr id="8" name="Straight Connector 7">
            <a:extLst>
              <a:ext uri="{FF2B5EF4-FFF2-40B4-BE49-F238E27FC236}">
                <a16:creationId xmlns:a16="http://schemas.microsoft.com/office/drawing/2014/main" id="{1354046D-D780-CCB8-8A10-BD44DE6FE019}"/>
              </a:ext>
            </a:extLst>
          </p:cNvPr>
          <p:cNvCxnSpPr>
            <a:cxnSpLocks/>
          </p:cNvCxnSpPr>
          <p:nvPr/>
        </p:nvCxnSpPr>
        <p:spPr>
          <a:xfrm>
            <a:off x="7086600" y="1676400"/>
            <a:ext cx="45720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A19ECB-CAD6-9D50-5DFB-D384DD9E2927}"/>
              </a:ext>
            </a:extLst>
          </p:cNvPr>
          <p:cNvCxnSpPr>
            <a:cxnSpLocks/>
          </p:cNvCxnSpPr>
          <p:nvPr/>
        </p:nvCxnSpPr>
        <p:spPr>
          <a:xfrm>
            <a:off x="579322" y="1846967"/>
            <a:ext cx="92853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0EB52F70-C3AF-08E8-8459-F3552DF41A1C}"/>
              </a:ext>
            </a:extLst>
          </p:cNvPr>
          <p:cNvSpPr/>
          <p:nvPr/>
        </p:nvSpPr>
        <p:spPr>
          <a:xfrm>
            <a:off x="6928835" y="1487510"/>
            <a:ext cx="780066" cy="26509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50</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sz="6000" b="1" dirty="0">
                <a:solidFill>
                  <a:srgbClr val="00B050"/>
                </a:solidFill>
                <a:ea typeface="ＭＳ Ｐゴシック" pitchFamily="-109" charset="-128"/>
                <a:cs typeface="ＭＳ Ｐゴシック" pitchFamily="-109" charset="-128"/>
              </a:rPr>
              <a:t>Shipping disruptions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899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FT Editors:</a:t>
            </a:r>
            <a:br>
              <a:rPr lang="en-US" sz="4000" dirty="0"/>
            </a:br>
            <a:r>
              <a:rPr lang="en-US" sz="4000" dirty="0"/>
              <a:t>“Global trade shudders…”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What is interfering with shipping through the Red Sea?</a:t>
            </a:r>
          </a:p>
          <a:p>
            <a:r>
              <a:rPr lang="en-US" dirty="0"/>
              <a:t>Why does this raise the cost of shipping?</a:t>
            </a:r>
          </a:p>
          <a:p>
            <a:r>
              <a:rPr lang="en-US" dirty="0"/>
              <a:t>What is limiting traffic through the Panama Canal? Does this say why this is happening?</a:t>
            </a:r>
          </a:p>
          <a:p>
            <a:r>
              <a:rPr lang="en-US" dirty="0"/>
              <a:t>Are these disruptions as bad as the pandemic?</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58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655B22-5C31-0E72-E146-B4D6F11AA7D2}"/>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4E61141B-F5E8-E600-18F5-DBFD0D323396}"/>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pic>
        <p:nvPicPr>
          <p:cNvPr id="6" name="Picture 5">
            <a:extLst>
              <a:ext uri="{FF2B5EF4-FFF2-40B4-BE49-F238E27FC236}">
                <a16:creationId xmlns:a16="http://schemas.microsoft.com/office/drawing/2014/main" id="{C7CE982C-7570-C16A-95AF-8D7ABCD77C27}"/>
              </a:ext>
            </a:extLst>
          </p:cNvPr>
          <p:cNvPicPr>
            <a:picLocks noChangeAspect="1"/>
          </p:cNvPicPr>
          <p:nvPr/>
        </p:nvPicPr>
        <p:blipFill>
          <a:blip r:embed="rId2"/>
          <a:stretch>
            <a:fillRect/>
          </a:stretch>
        </p:blipFill>
        <p:spPr>
          <a:xfrm>
            <a:off x="685800" y="705241"/>
            <a:ext cx="7772400" cy="5447517"/>
          </a:xfrm>
          <a:prstGeom prst="rect">
            <a:avLst/>
          </a:prstGeom>
        </p:spPr>
      </p:pic>
    </p:spTree>
    <p:extLst>
      <p:ext uri="{BB962C8B-B14F-4D97-AF65-F5344CB8AC3E}">
        <p14:creationId xmlns:p14="http://schemas.microsoft.com/office/powerpoint/2010/main" val="90500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sz="5400" b="1" dirty="0">
                <a:solidFill>
                  <a:srgbClr val="00B050"/>
                </a:solidFill>
                <a:ea typeface="ＭＳ Ｐゴシック" pitchFamily="-109" charset="-128"/>
                <a:cs typeface="ＭＳ Ｐゴシック" pitchFamily="-109" charset="-128"/>
              </a:rPr>
              <a:t>Forced labor import ban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67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Swanson:</a:t>
            </a:r>
            <a:br>
              <a:rPr lang="en-US" sz="4000" dirty="0"/>
            </a:br>
            <a:r>
              <a:rPr lang="en-US" sz="4000" dirty="0"/>
              <a:t>“U.S. Bans Imports From 3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What US law caused this list to be created, and when?</a:t>
            </a:r>
          </a:p>
          <a:p>
            <a:r>
              <a:rPr lang="en-US" dirty="0"/>
              <a:t>How many Chinese companies are on the list, and when were most of them added?</a:t>
            </a:r>
          </a:p>
          <a:p>
            <a:r>
              <a:rPr lang="en-US" dirty="0"/>
              <a:t>Where in China does it use policies that the US regards as forced labor?</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2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b="1" dirty="0">
                <a:solidFill>
                  <a:srgbClr val="00B050"/>
                </a:solidFill>
                <a:ea typeface="ＭＳ Ｐゴシック" pitchFamily="-109" charset="-128"/>
                <a:cs typeface="ＭＳ Ｐゴシック" pitchFamily="-109" charset="-128"/>
              </a:rPr>
              <a:t>EU deforestation import ban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49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Economist:</a:t>
            </a:r>
            <a:br>
              <a:rPr lang="en-US" sz="4000" dirty="0"/>
            </a:br>
            <a:r>
              <a:rPr lang="en-US" sz="4000" dirty="0"/>
              <a:t>“The forest for the trees”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What does the EU’s new “deforestation regulation” do?</a:t>
            </a:r>
          </a:p>
          <a:p>
            <a:r>
              <a:rPr lang="en-US" dirty="0"/>
              <a:t>When does it go into effect?</a:t>
            </a:r>
          </a:p>
          <a:p>
            <a:r>
              <a:rPr lang="en-US" dirty="0"/>
              <a:t>Why is this a problem, and for whom?</a:t>
            </a:r>
          </a:p>
          <a:p>
            <a:r>
              <a:rPr lang="en-US" dirty="0"/>
              <a:t>What challenge does this create for supply chains?</a:t>
            </a:r>
          </a:p>
          <a:p>
            <a:r>
              <a:rPr lang="en-US" dirty="0"/>
              <a:t>Is the EU helping with this problem?</a:t>
            </a:r>
          </a:p>
          <a:p>
            <a:r>
              <a:rPr lang="en-US" dirty="0"/>
              <a:t>Is there an alternative approach to this problem?</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892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57</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sz="4000" b="1" dirty="0">
                <a:solidFill>
                  <a:srgbClr val="00B050"/>
                </a:solidFill>
                <a:ea typeface="ＭＳ Ｐゴシック" pitchFamily="-109" charset="-128"/>
                <a:cs typeface="ＭＳ Ｐゴシック" pitchFamily="-109" charset="-128"/>
              </a:rPr>
              <a:t>Vietnam market-economy status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272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Lakshmi:</a:t>
            </a:r>
            <a:br>
              <a:rPr lang="en-US" sz="4000" dirty="0"/>
            </a:br>
            <a:r>
              <a:rPr lang="en-US" sz="4000" dirty="0"/>
              <a:t>“US rejects Vietnam’s bid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Does this explain how market-economy status matters?</a:t>
            </a:r>
          </a:p>
          <a:p>
            <a:r>
              <a:rPr lang="en-US" dirty="0"/>
              <a:t>What does Vietnam do that this says should deprive it of market-economy status?</a:t>
            </a:r>
          </a:p>
          <a:p>
            <a:r>
              <a:rPr lang="en-US" dirty="0"/>
              <a:t>Is it only the US that classifies Vietnam as a non-market economy?</a:t>
            </a:r>
          </a:p>
          <a:p>
            <a:r>
              <a:rPr lang="en-US" dirty="0"/>
              <a:t>Who in the US made this decision, and on what basis?</a:t>
            </a:r>
          </a:p>
          <a:p>
            <a:r>
              <a:rPr lang="en-US" dirty="0"/>
              <a:t>Was this a partisan issue in the US?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603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59</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a:ln w="76200">
            <a:solidFill>
              <a:srgbClr val="00B050"/>
            </a:solidFill>
          </a:ln>
        </p:spPr>
        <p:txBody>
          <a:bodyPr/>
          <a:lstStyle/>
          <a:p>
            <a:pPr eaLnBrk="1" hangingPunct="1"/>
            <a:r>
              <a:rPr lang="en-US" sz="6000" b="1" dirty="0">
                <a:solidFill>
                  <a:srgbClr val="00B050"/>
                </a:solidFill>
                <a:ea typeface="ＭＳ Ｐゴシック" pitchFamily="-109" charset="-128"/>
                <a:cs typeface="ＭＳ Ｐゴシック" pitchFamily="-109" charset="-128"/>
              </a:rPr>
              <a:t>EU-MERCOSUR FTA</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10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CD1-0CD0-49E7-997D-43BBE487E414}"/>
              </a:ext>
            </a:extLst>
          </p:cNvPr>
          <p:cNvSpPr>
            <a:spLocks noGrp="1"/>
          </p:cNvSpPr>
          <p:nvPr>
            <p:ph type="title"/>
          </p:nvPr>
        </p:nvSpPr>
        <p:spPr/>
        <p:txBody>
          <a:bodyPr/>
          <a:lstStyle/>
          <a:p>
            <a:r>
              <a:rPr lang="en-US" altLang="en-US" sz="3200" dirty="0"/>
              <a:t>Figure 2.5 The Fall and Rise of World Trade</a:t>
            </a:r>
            <a:endParaRPr lang="en-IN" sz="3200" dirty="0"/>
          </a:p>
        </p:txBody>
      </p:sp>
      <p:pic>
        <p:nvPicPr>
          <p:cNvPr id="6" name="Content Placeholder 5" descr="A graph depicts the fall and rise of world trade. For long description in Notes pane, press F6.">
            <a:extLst>
              <a:ext uri="{FF2B5EF4-FFF2-40B4-BE49-F238E27FC236}">
                <a16:creationId xmlns:a16="http://schemas.microsoft.com/office/drawing/2014/main" id="{ABC4AC64-EF2B-482C-918D-F16F865F49F0}"/>
              </a:ext>
            </a:extLst>
          </p:cNvPr>
          <p:cNvPicPr>
            <a:picLocks noGrp="1" noChangeAspect="1"/>
          </p:cNvPicPr>
          <p:nvPr>
            <p:ph sz="quarter" idx="13"/>
          </p:nvPr>
        </p:nvPicPr>
        <p:blipFill>
          <a:blip r:embed="rId3"/>
          <a:stretch>
            <a:fillRect/>
          </a:stretch>
        </p:blipFill>
        <p:spPr>
          <a:xfrm>
            <a:off x="2712622" y="1696068"/>
            <a:ext cx="3707008" cy="2873868"/>
          </a:xfrm>
        </p:spPr>
      </p:pic>
      <p:sp>
        <p:nvSpPr>
          <p:cNvPr id="4" name="Content Placeholder 3">
            <a:extLst>
              <a:ext uri="{FF2B5EF4-FFF2-40B4-BE49-F238E27FC236}">
                <a16:creationId xmlns:a16="http://schemas.microsoft.com/office/drawing/2014/main" id="{5CA54841-DFF5-4685-AE4D-B52E3B2E7A1D}"/>
              </a:ext>
            </a:extLst>
          </p:cNvPr>
          <p:cNvSpPr>
            <a:spLocks noGrp="1"/>
          </p:cNvSpPr>
          <p:nvPr>
            <p:ph sz="quarter" idx="14"/>
          </p:nvPr>
        </p:nvSpPr>
        <p:spPr>
          <a:xfrm>
            <a:off x="457201" y="4716925"/>
            <a:ext cx="8010524" cy="305933"/>
          </a:xfrm>
        </p:spPr>
        <p:txBody>
          <a:bodyPr lIns="0" tIns="0" rIns="0" bIns="0"/>
          <a:lstStyle/>
          <a:p>
            <a:pPr marL="0" indent="0">
              <a:spcBef>
                <a:spcPts val="600"/>
              </a:spcBef>
              <a:buNone/>
            </a:pPr>
            <a:r>
              <a:rPr lang="en-US" sz="1800" dirty="0"/>
              <a:t>The ratio of world exports to world G</a:t>
            </a:r>
            <a:r>
              <a:rPr lang="en-US" sz="100" dirty="0"/>
              <a:t> </a:t>
            </a:r>
            <a:r>
              <a:rPr lang="en-US" sz="1800" dirty="0"/>
              <a:t>D</a:t>
            </a:r>
            <a:r>
              <a:rPr lang="en-US" sz="100" dirty="0"/>
              <a:t> </a:t>
            </a:r>
            <a:r>
              <a:rPr lang="en-US" sz="1800" dirty="0"/>
              <a:t>P rose in the decades before World War</a:t>
            </a:r>
            <a:endParaRPr lang="en-IN" sz="1800" dirty="0"/>
          </a:p>
        </p:txBody>
      </p:sp>
      <p:graphicFrame>
        <p:nvGraphicFramePr>
          <p:cNvPr id="31" name="Object 30" descr="One"/>
          <p:cNvGraphicFramePr>
            <a:graphicFrameLocks noChangeAspect="1"/>
          </p:cNvGraphicFramePr>
          <p:nvPr/>
        </p:nvGraphicFramePr>
        <p:xfrm>
          <a:off x="8493918" y="4729625"/>
          <a:ext cx="122720" cy="265895"/>
        </p:xfrm>
        <a:graphic>
          <a:graphicData uri="http://schemas.openxmlformats.org/presentationml/2006/ole">
            <mc:AlternateContent xmlns:mc="http://schemas.openxmlformats.org/markup-compatibility/2006">
              <mc:Choice xmlns:v="urn:schemas-microsoft-com:vml" Requires="v">
                <p:oleObj name="Equation" r:id="rId4" imgW="75960" imgH="164880" progId="Equation.DSMT4">
                  <p:embed/>
                </p:oleObj>
              </mc:Choice>
              <mc:Fallback>
                <p:oleObj name="Equation" r:id="rId4" imgW="75960" imgH="164880" progId="Equation.DSMT4">
                  <p:embed/>
                  <p:pic>
                    <p:nvPicPr>
                      <p:cNvPr id="31" name="Object 30" descr="One"/>
                      <p:cNvPicPr/>
                      <p:nvPr/>
                    </p:nvPicPr>
                    <p:blipFill>
                      <a:blip r:embed="rId5"/>
                      <a:stretch>
                        <a:fillRect/>
                      </a:stretch>
                    </p:blipFill>
                    <p:spPr>
                      <a:xfrm>
                        <a:off x="8493918" y="4729625"/>
                        <a:ext cx="122720" cy="265895"/>
                      </a:xfrm>
                      <a:prstGeom prst="rect">
                        <a:avLst/>
                      </a:prstGeom>
                    </p:spPr>
                  </p:pic>
                </p:oleObj>
              </mc:Fallback>
            </mc:AlternateContent>
          </a:graphicData>
        </a:graphic>
      </p:graphicFrame>
      <p:sp>
        <p:nvSpPr>
          <p:cNvPr id="18" name="Content Placeholder 17"/>
          <p:cNvSpPr>
            <a:spLocks noGrp="1"/>
          </p:cNvSpPr>
          <p:nvPr>
            <p:ph sz="quarter" idx="15"/>
          </p:nvPr>
        </p:nvSpPr>
        <p:spPr>
          <a:xfrm>
            <a:off x="475979" y="5104094"/>
            <a:ext cx="8393700" cy="1238793"/>
          </a:xfrm>
        </p:spPr>
        <p:txBody>
          <a:bodyPr lIns="0" tIns="0" rIns="0" bIns="0"/>
          <a:lstStyle/>
          <a:p>
            <a:pPr marL="0" indent="0">
              <a:spcBef>
                <a:spcPts val="600"/>
              </a:spcBef>
              <a:buNone/>
            </a:pPr>
            <a:r>
              <a:rPr lang="en-US" sz="1800" dirty="0"/>
              <a:t>but fell sharply in the face of wars and protectionism. It didn’t return to 1913 levels until the 1970s but has since reached new heights.</a:t>
            </a:r>
          </a:p>
          <a:p>
            <a:pPr marL="0" indent="0">
              <a:spcBef>
                <a:spcPts val="600"/>
              </a:spcBef>
              <a:buNone/>
            </a:pPr>
            <a:r>
              <a:rPr lang="en-US" sz="1600" b="1" dirty="0"/>
              <a:t>Source: </a:t>
            </a:r>
            <a:r>
              <a:rPr lang="en-US" sz="1600" dirty="0"/>
              <a:t>Michel Fouquin and Jules Hugot, “Trade Globalisation in the Last Two Centuries,” Voxeu (September 2016).</a:t>
            </a:r>
            <a:endParaRPr lang="en-IN" sz="1600" dirty="0"/>
          </a:p>
        </p:txBody>
      </p:sp>
      <p:sp>
        <p:nvSpPr>
          <p:cNvPr id="3" name="TextBox 2">
            <a:extLst>
              <a:ext uri="{FF2B5EF4-FFF2-40B4-BE49-F238E27FC236}">
                <a16:creationId xmlns:a16="http://schemas.microsoft.com/office/drawing/2014/main" id="{D3B431BA-D296-712E-1AD5-9360CC0C0369}"/>
              </a:ext>
            </a:extLst>
          </p:cNvPr>
          <p:cNvSpPr txBox="1"/>
          <p:nvPr/>
        </p:nvSpPr>
        <p:spPr>
          <a:xfrm>
            <a:off x="3352800" y="59871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327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Pooler et al.:</a:t>
            </a:r>
            <a:br>
              <a:rPr lang="en-US" sz="4000" dirty="0"/>
            </a:br>
            <a:r>
              <a:rPr lang="en-US" sz="4000" dirty="0"/>
              <a:t>“EU inches closer to trade deal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a:xfrm>
            <a:off x="332509" y="1600200"/>
            <a:ext cx="8633361" cy="4525963"/>
          </a:xfrm>
        </p:spPr>
        <p:txBody>
          <a:bodyPr/>
          <a:lstStyle/>
          <a:p>
            <a:r>
              <a:rPr lang="en-US" dirty="0"/>
              <a:t>How many countries will be in this FTA?</a:t>
            </a:r>
          </a:p>
          <a:p>
            <a:r>
              <a:rPr lang="en-US" dirty="0"/>
              <a:t>When was agreement reached “in principle” to do this?</a:t>
            </a:r>
          </a:p>
          <a:p>
            <a:r>
              <a:rPr lang="en-US" dirty="0"/>
              <a:t>What countries in the EU currently object to this? Are they enough to stop it?</a:t>
            </a:r>
          </a:p>
          <a:p>
            <a:r>
              <a:rPr lang="en-US" dirty="0"/>
              <a:t>What are some of the concerns in the EU?</a:t>
            </a:r>
          </a:p>
          <a:p>
            <a:r>
              <a:rPr lang="en-US" dirty="0"/>
              <a:t>What are some of the concerns in the MERCOSUR countries?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128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0A3111-F322-4D47-98D6-282B3B4A3454}"/>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FD44435D-A94D-FE43-9FF5-AECE73B1716C}"/>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197634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Rectangle 4">
            <a:extLst>
              <a:ext uri="{FF2B5EF4-FFF2-40B4-BE49-F238E27FC236}">
                <a16:creationId xmlns:a16="http://schemas.microsoft.com/office/drawing/2014/main" id="{4962FFE2-EA78-F946-A694-FB64751387F6}"/>
              </a:ext>
            </a:extLst>
          </p:cNvPr>
          <p:cNvSpPr/>
          <p:nvPr/>
        </p:nvSpPr>
        <p:spPr>
          <a:xfrm>
            <a:off x="0" y="85725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95C828-D6DE-F742-B413-FDCA930B8051}"/>
              </a:ext>
            </a:extLst>
          </p:cNvPr>
          <p:cNvSpPr txBox="1"/>
          <p:nvPr/>
        </p:nvSpPr>
        <p:spPr>
          <a:xfrm>
            <a:off x="171450" y="5543550"/>
            <a:ext cx="2801156" cy="369332"/>
          </a:xfrm>
          <a:prstGeom prst="rect">
            <a:avLst/>
          </a:prstGeom>
          <a:solidFill>
            <a:schemeClr val="bg1"/>
          </a:solidFill>
        </p:spPr>
        <p:txBody>
          <a:bodyPr wrap="square" rtlCol="0">
            <a:spAutoFit/>
          </a:bodyPr>
          <a:lstStyle/>
          <a:p>
            <a:r>
              <a:rPr lang="en-US" dirty="0"/>
              <a:t>Source:  WTO  </a:t>
            </a:r>
          </a:p>
        </p:txBody>
      </p:sp>
      <p:pic>
        <p:nvPicPr>
          <p:cNvPr id="2" name="Picture 1">
            <a:extLst>
              <a:ext uri="{FF2B5EF4-FFF2-40B4-BE49-F238E27FC236}">
                <a16:creationId xmlns:a16="http://schemas.microsoft.com/office/drawing/2014/main" id="{6A487C88-D698-96ED-7548-585BA38685B9}"/>
              </a:ext>
            </a:extLst>
          </p:cNvPr>
          <p:cNvPicPr>
            <a:picLocks noChangeAspect="1"/>
          </p:cNvPicPr>
          <p:nvPr/>
        </p:nvPicPr>
        <p:blipFill>
          <a:blip r:embed="rId3"/>
          <a:stretch>
            <a:fillRect/>
          </a:stretch>
        </p:blipFill>
        <p:spPr>
          <a:xfrm>
            <a:off x="1814513" y="1266825"/>
            <a:ext cx="5514975" cy="4324350"/>
          </a:xfrm>
          <a:prstGeom prst="rect">
            <a:avLst/>
          </a:prstGeom>
        </p:spPr>
      </p:pic>
      <p:pic>
        <p:nvPicPr>
          <p:cNvPr id="6" name="Picture 5">
            <a:extLst>
              <a:ext uri="{FF2B5EF4-FFF2-40B4-BE49-F238E27FC236}">
                <a16:creationId xmlns:a16="http://schemas.microsoft.com/office/drawing/2014/main" id="{6E2C9F37-DDE0-90A9-EBE7-A478309F1DE8}"/>
              </a:ext>
            </a:extLst>
          </p:cNvPr>
          <p:cNvPicPr>
            <a:picLocks noChangeAspect="1"/>
          </p:cNvPicPr>
          <p:nvPr/>
        </p:nvPicPr>
        <p:blipFill>
          <a:blip r:embed="rId4"/>
          <a:stretch>
            <a:fillRect/>
          </a:stretch>
        </p:blipFill>
        <p:spPr>
          <a:xfrm>
            <a:off x="2628900" y="1143000"/>
            <a:ext cx="3762375" cy="609600"/>
          </a:xfrm>
          <a:prstGeom prst="rect">
            <a:avLst/>
          </a:prstGeom>
        </p:spPr>
      </p:pic>
      <p:sp>
        <p:nvSpPr>
          <p:cNvPr id="9" name="TextBox 8">
            <a:extLst>
              <a:ext uri="{FF2B5EF4-FFF2-40B4-BE49-F238E27FC236}">
                <a16:creationId xmlns:a16="http://schemas.microsoft.com/office/drawing/2014/main" id="{52F47450-D9F2-87CB-7EBE-DFF9AF8B25EB}"/>
              </a:ext>
            </a:extLst>
          </p:cNvPr>
          <p:cNvSpPr txBox="1"/>
          <p:nvPr/>
        </p:nvSpPr>
        <p:spPr>
          <a:xfrm>
            <a:off x="2400300" y="1143000"/>
            <a:ext cx="4229100" cy="1061829"/>
          </a:xfrm>
          <a:prstGeom prst="rect">
            <a:avLst/>
          </a:prstGeom>
          <a:solidFill>
            <a:schemeClr val="bg1"/>
          </a:solidFill>
        </p:spPr>
        <p:txBody>
          <a:bodyPr wrap="square" rtlCol="0">
            <a:spAutoFit/>
          </a:bodyPr>
          <a:lstStyle/>
          <a:p>
            <a:pPr algn="ctr"/>
            <a:r>
              <a:rPr lang="en-US" sz="2100" dirty="0"/>
              <a:t>Evolution of World Trade, 1950-2022</a:t>
            </a:r>
          </a:p>
          <a:p>
            <a:pPr algn="ctr"/>
            <a:r>
              <a:rPr lang="en-US" sz="2100" dirty="0"/>
              <a:t>Volume index, 1950=100</a:t>
            </a:r>
          </a:p>
        </p:txBody>
      </p:sp>
    </p:spTree>
    <p:extLst>
      <p:ext uri="{BB962C8B-B14F-4D97-AF65-F5344CB8AC3E}">
        <p14:creationId xmlns:p14="http://schemas.microsoft.com/office/powerpoint/2010/main" val="426078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Rectangle 4">
            <a:extLst>
              <a:ext uri="{FF2B5EF4-FFF2-40B4-BE49-F238E27FC236}">
                <a16:creationId xmlns:a16="http://schemas.microsoft.com/office/drawing/2014/main" id="{4962FFE2-EA78-F946-A694-FB64751387F6}"/>
              </a:ext>
            </a:extLst>
          </p:cNvPr>
          <p:cNvSpPr/>
          <p:nvPr/>
        </p:nvSpPr>
        <p:spPr>
          <a:xfrm>
            <a:off x="0" y="85725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95C828-D6DE-F742-B413-FDCA930B8051}"/>
              </a:ext>
            </a:extLst>
          </p:cNvPr>
          <p:cNvSpPr txBox="1"/>
          <p:nvPr/>
        </p:nvSpPr>
        <p:spPr>
          <a:xfrm>
            <a:off x="171450" y="5543550"/>
            <a:ext cx="2801156" cy="369332"/>
          </a:xfrm>
          <a:prstGeom prst="rect">
            <a:avLst/>
          </a:prstGeom>
          <a:solidFill>
            <a:schemeClr val="bg1"/>
          </a:solidFill>
        </p:spPr>
        <p:txBody>
          <a:bodyPr wrap="square" rtlCol="0">
            <a:spAutoFit/>
          </a:bodyPr>
          <a:lstStyle/>
          <a:p>
            <a:r>
              <a:rPr lang="en-US" dirty="0"/>
              <a:t>Source:  WTO  </a:t>
            </a:r>
          </a:p>
        </p:txBody>
      </p:sp>
      <p:pic>
        <p:nvPicPr>
          <p:cNvPr id="3" name="Picture 2">
            <a:extLst>
              <a:ext uri="{FF2B5EF4-FFF2-40B4-BE49-F238E27FC236}">
                <a16:creationId xmlns:a16="http://schemas.microsoft.com/office/drawing/2014/main" id="{4D45DC3D-4913-CE46-A31A-8A8E09D932DE}"/>
              </a:ext>
            </a:extLst>
          </p:cNvPr>
          <p:cNvPicPr>
            <a:picLocks noChangeAspect="1"/>
          </p:cNvPicPr>
          <p:nvPr/>
        </p:nvPicPr>
        <p:blipFill>
          <a:blip r:embed="rId3"/>
          <a:stretch>
            <a:fillRect/>
          </a:stretch>
        </p:blipFill>
        <p:spPr>
          <a:xfrm>
            <a:off x="1090063" y="1473783"/>
            <a:ext cx="6725693" cy="4054001"/>
          </a:xfrm>
          <a:prstGeom prst="rect">
            <a:avLst/>
          </a:prstGeom>
        </p:spPr>
      </p:pic>
      <p:pic>
        <p:nvPicPr>
          <p:cNvPr id="6" name="Picture 5">
            <a:extLst>
              <a:ext uri="{FF2B5EF4-FFF2-40B4-BE49-F238E27FC236}">
                <a16:creationId xmlns:a16="http://schemas.microsoft.com/office/drawing/2014/main" id="{5ABB9B8F-EF3A-90E8-3FE6-F790BCA0130B}"/>
              </a:ext>
            </a:extLst>
          </p:cNvPr>
          <p:cNvPicPr>
            <a:picLocks noChangeAspect="1"/>
          </p:cNvPicPr>
          <p:nvPr/>
        </p:nvPicPr>
        <p:blipFill>
          <a:blip r:embed="rId4"/>
          <a:stretch>
            <a:fillRect/>
          </a:stretch>
        </p:blipFill>
        <p:spPr>
          <a:xfrm>
            <a:off x="2914650" y="1428750"/>
            <a:ext cx="3800032" cy="695325"/>
          </a:xfrm>
          <a:prstGeom prst="rect">
            <a:avLst/>
          </a:prstGeom>
        </p:spPr>
      </p:pic>
      <p:sp>
        <p:nvSpPr>
          <p:cNvPr id="7" name="TextBox 6">
            <a:extLst>
              <a:ext uri="{FF2B5EF4-FFF2-40B4-BE49-F238E27FC236}">
                <a16:creationId xmlns:a16="http://schemas.microsoft.com/office/drawing/2014/main" id="{D0895C1C-7E56-FC62-5658-8E5CFD68CAEE}"/>
              </a:ext>
            </a:extLst>
          </p:cNvPr>
          <p:cNvSpPr txBox="1"/>
          <p:nvPr/>
        </p:nvSpPr>
        <p:spPr>
          <a:xfrm>
            <a:off x="2421978" y="1371600"/>
            <a:ext cx="4229100" cy="1061829"/>
          </a:xfrm>
          <a:prstGeom prst="rect">
            <a:avLst/>
          </a:prstGeom>
          <a:solidFill>
            <a:schemeClr val="bg1"/>
          </a:solidFill>
        </p:spPr>
        <p:txBody>
          <a:bodyPr wrap="square" rtlCol="0">
            <a:spAutoFit/>
          </a:bodyPr>
          <a:lstStyle/>
          <a:p>
            <a:pPr algn="ctr"/>
            <a:r>
              <a:rPr lang="en-US" sz="2100" dirty="0"/>
              <a:t>Evolution of World Trade, 1950-2022</a:t>
            </a:r>
          </a:p>
          <a:p>
            <a:pPr algn="ctr"/>
            <a:r>
              <a:rPr lang="en-US" sz="2100" dirty="0"/>
              <a:t>Values, Billion USD</a:t>
            </a:r>
          </a:p>
        </p:txBody>
      </p:sp>
    </p:spTree>
    <p:extLst>
      <p:ext uri="{BB962C8B-B14F-4D97-AF65-F5344CB8AC3E}">
        <p14:creationId xmlns:p14="http://schemas.microsoft.com/office/powerpoint/2010/main" val="415972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dirty="0"/>
              <a:t>World Trade Growth</a:t>
            </a:r>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6" name="Picture 5">
            <a:extLst>
              <a:ext uri="{FF2B5EF4-FFF2-40B4-BE49-F238E27FC236}">
                <a16:creationId xmlns:a16="http://schemas.microsoft.com/office/drawing/2014/main" id="{1E1B64A0-38F1-764B-A948-2C7166546258}"/>
              </a:ext>
            </a:extLst>
          </p:cNvPr>
          <p:cNvPicPr>
            <a:picLocks noChangeAspect="1"/>
          </p:cNvPicPr>
          <p:nvPr/>
        </p:nvPicPr>
        <p:blipFill>
          <a:blip r:embed="rId3"/>
          <a:stretch>
            <a:fillRect/>
          </a:stretch>
        </p:blipFill>
        <p:spPr>
          <a:xfrm>
            <a:off x="609600" y="1143000"/>
            <a:ext cx="7935687" cy="4965346"/>
          </a:xfrm>
          <a:prstGeom prst="rect">
            <a:avLst/>
          </a:prstGeom>
        </p:spPr>
      </p:pic>
    </p:spTree>
    <p:extLst>
      <p:ext uri="{BB962C8B-B14F-4D97-AF65-F5344CB8AC3E}">
        <p14:creationId xmlns:p14="http://schemas.microsoft.com/office/powerpoint/2010/main" val="34450361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116279</TotalTime>
  <Words>3846</Words>
  <Application>Microsoft Macintosh PowerPoint</Application>
  <PresentationFormat>On-screen Show (4:3)</PresentationFormat>
  <Paragraphs>476</Paragraphs>
  <Slides>61</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ＭＳ Ｐゴシック</vt:lpstr>
      <vt:lpstr>Arial</vt:lpstr>
      <vt:lpstr>ReithSerif</vt:lpstr>
      <vt:lpstr>Times</vt:lpstr>
      <vt:lpstr>Times New Roman</vt:lpstr>
      <vt:lpstr>Verdana</vt:lpstr>
      <vt:lpstr>Default Design</vt:lpstr>
      <vt:lpstr>Equation</vt:lpstr>
      <vt:lpstr>Class 2  The State of Play in International Trade and Trade Policy II:   Other  by Alan V. Deardorff University of Michigan 2024</vt:lpstr>
      <vt:lpstr>Announcements</vt:lpstr>
      <vt:lpstr>Pause for News</vt:lpstr>
      <vt:lpstr>State of Play:  Other</vt:lpstr>
      <vt:lpstr>World Trade Growth</vt:lpstr>
      <vt:lpstr>Figure 2.5 The Fall and Rise of World Trade</vt:lpstr>
      <vt:lpstr>PowerPoint Presentation</vt:lpstr>
      <vt:lpstr>PowerPoint Presentation</vt:lpstr>
      <vt:lpstr>World Trade Growth</vt:lpstr>
      <vt:lpstr>Figure 1.1 Exports and Imports as a Percentage of U.S. National Income</vt:lpstr>
      <vt:lpstr>Figure 1.2 Average of Exports and Imports as Percentages of National Income in 2018</vt:lpstr>
      <vt:lpstr>Figure 2.1 Total U.S. Trade with Major Partners, 2019</vt:lpstr>
      <vt:lpstr>Figure 2.6 The Composition of World Trade, 2017</vt:lpstr>
      <vt:lpstr>Figure 2.7 The Changing Composition of Developing-Country Exports</vt:lpstr>
      <vt:lpstr>Pause for Discussion</vt:lpstr>
      <vt:lpstr>Questions from KOM</vt:lpstr>
      <vt:lpstr>Brexit</vt:lpstr>
      <vt:lpstr>PowerPoint Presentation</vt:lpstr>
      <vt:lpstr>Brexit</vt:lpstr>
      <vt:lpstr>Brexit</vt:lpstr>
      <vt:lpstr>Brexit</vt:lpstr>
      <vt:lpstr>Brexit</vt:lpstr>
      <vt:lpstr>Brexit</vt:lpstr>
      <vt:lpstr>Brexit</vt:lpstr>
      <vt:lpstr>Brexit</vt:lpstr>
      <vt:lpstr>Brexit</vt:lpstr>
      <vt:lpstr>Pause for Discussion</vt:lpstr>
      <vt:lpstr>Questions on Brexit (Kirkegaard)</vt:lpstr>
      <vt:lpstr>Questions on Colchester and Luhnow.  “As Britain Gears…”</vt:lpstr>
      <vt:lpstr>China Trade Actions</vt:lpstr>
      <vt:lpstr>China Trade Actions</vt:lpstr>
      <vt:lpstr>China Trade Actions</vt:lpstr>
      <vt:lpstr>Pause for Discussion</vt:lpstr>
      <vt:lpstr>Questions on White, “China bans export of rare …”</vt:lpstr>
      <vt:lpstr>Questions on Winning, “China to Lift Tariffs …”</vt:lpstr>
      <vt:lpstr>Questions on Huang, “China to Impose Export …”</vt:lpstr>
      <vt:lpstr>Russia Sanctions</vt:lpstr>
      <vt:lpstr>Russia Sanctions, Gov’t</vt:lpstr>
      <vt:lpstr>Russia Sanctions, Gov’t</vt:lpstr>
      <vt:lpstr>Russia Sanctions, Gov’t</vt:lpstr>
      <vt:lpstr>Pause for Discussion</vt:lpstr>
      <vt:lpstr>Questions on Bown, “A sanctions timeline”</vt:lpstr>
      <vt:lpstr>Questions on Sanger et al., “U.S. expands sanctions …”</vt:lpstr>
      <vt:lpstr>Other Disputes, Actions, and Events</vt:lpstr>
      <vt:lpstr>Pause for Discussion</vt:lpstr>
      <vt:lpstr>EU carbon tariff</vt:lpstr>
      <vt:lpstr>Questions on Hancock &amp; Dempsey: “Aluminium Companies …”</vt:lpstr>
      <vt:lpstr>CBAM</vt:lpstr>
      <vt:lpstr>Questions on Mooney: “US examines carbon pricing …”</vt:lpstr>
      <vt:lpstr>Shipping disruptions</vt:lpstr>
      <vt:lpstr>Questions on FT Editors: “Global trade shudders…”</vt:lpstr>
      <vt:lpstr>PowerPoint Presentation</vt:lpstr>
      <vt:lpstr>Forced labor import ban</vt:lpstr>
      <vt:lpstr>Questions on Swanson: “U.S. Bans Imports From 3 …”</vt:lpstr>
      <vt:lpstr>EU deforestation import ban</vt:lpstr>
      <vt:lpstr>Questions on Economist: “The forest for the trees”</vt:lpstr>
      <vt:lpstr>Vietnam market-economy status</vt:lpstr>
      <vt:lpstr>Questions on Lakshmi: “US rejects Vietnam’s bid …”</vt:lpstr>
      <vt:lpstr>EU-MERCOSUR FTA</vt:lpstr>
      <vt:lpstr>Questions on Pooler et al.: “EU inches closer to trade deal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174</cp:revision>
  <cp:lastPrinted>2024-09-04T15:30:08Z</cp:lastPrinted>
  <dcterms:created xsi:type="dcterms:W3CDTF">2011-01-03T19:29:08Z</dcterms:created>
  <dcterms:modified xsi:type="dcterms:W3CDTF">2024-09-04T15:30:10Z</dcterms:modified>
</cp:coreProperties>
</file>