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2"/>
  </p:notesMasterIdLst>
  <p:handoutMasterIdLst>
    <p:handoutMasterId r:id="rId93"/>
  </p:handoutMasterIdLst>
  <p:sldIdLst>
    <p:sldId id="256" r:id="rId2"/>
    <p:sldId id="520" r:id="rId3"/>
    <p:sldId id="531" r:id="rId4"/>
    <p:sldId id="517" r:id="rId5"/>
    <p:sldId id="518" r:id="rId6"/>
    <p:sldId id="483" r:id="rId7"/>
    <p:sldId id="485" r:id="rId8"/>
    <p:sldId id="291" r:id="rId9"/>
    <p:sldId id="292" r:id="rId10"/>
    <p:sldId id="352" r:id="rId11"/>
    <p:sldId id="293" r:id="rId12"/>
    <p:sldId id="523" r:id="rId13"/>
    <p:sldId id="524" r:id="rId14"/>
    <p:sldId id="525" r:id="rId15"/>
    <p:sldId id="526" r:id="rId16"/>
    <p:sldId id="295" r:id="rId17"/>
    <p:sldId id="298" r:id="rId18"/>
    <p:sldId id="486" r:id="rId19"/>
    <p:sldId id="487" r:id="rId20"/>
    <p:sldId id="488" r:id="rId21"/>
    <p:sldId id="300" r:id="rId22"/>
    <p:sldId id="301" r:id="rId23"/>
    <p:sldId id="528" r:id="rId24"/>
    <p:sldId id="309" r:id="rId25"/>
    <p:sldId id="310" r:id="rId26"/>
    <p:sldId id="489" r:id="rId27"/>
    <p:sldId id="510" r:id="rId28"/>
    <p:sldId id="511" r:id="rId29"/>
    <p:sldId id="316" r:id="rId30"/>
    <p:sldId id="312" r:id="rId31"/>
    <p:sldId id="314" r:id="rId32"/>
    <p:sldId id="513" r:id="rId33"/>
    <p:sldId id="315" r:id="rId34"/>
    <p:sldId id="317" r:id="rId35"/>
    <p:sldId id="318" r:id="rId36"/>
    <p:sldId id="319" r:id="rId37"/>
    <p:sldId id="320" r:id="rId38"/>
    <p:sldId id="322" r:id="rId39"/>
    <p:sldId id="516" r:id="rId40"/>
    <p:sldId id="321" r:id="rId41"/>
    <p:sldId id="323" r:id="rId42"/>
    <p:sldId id="343" r:id="rId43"/>
    <p:sldId id="492" r:id="rId44"/>
    <p:sldId id="532" r:id="rId45"/>
    <p:sldId id="490" r:id="rId46"/>
    <p:sldId id="491" r:id="rId47"/>
    <p:sldId id="304" r:id="rId48"/>
    <p:sldId id="290" r:id="rId49"/>
    <p:sldId id="308" r:id="rId50"/>
    <p:sldId id="514" r:id="rId51"/>
    <p:sldId id="296" r:id="rId52"/>
    <p:sldId id="297" r:id="rId53"/>
    <p:sldId id="302" r:id="rId54"/>
    <p:sldId id="303" r:id="rId55"/>
    <p:sldId id="495" r:id="rId56"/>
    <p:sldId id="496" r:id="rId57"/>
    <p:sldId id="493" r:id="rId58"/>
    <p:sldId id="305" r:id="rId59"/>
    <p:sldId id="494" r:id="rId60"/>
    <p:sldId id="307" r:id="rId61"/>
    <p:sldId id="306" r:id="rId62"/>
    <p:sldId id="311" r:id="rId63"/>
    <p:sldId id="497" r:id="rId64"/>
    <p:sldId id="336" r:id="rId65"/>
    <p:sldId id="326" r:id="rId66"/>
    <p:sldId id="337" r:id="rId67"/>
    <p:sldId id="327" r:id="rId68"/>
    <p:sldId id="328" r:id="rId69"/>
    <p:sldId id="329" r:id="rId70"/>
    <p:sldId id="331" r:id="rId71"/>
    <p:sldId id="332" r:id="rId72"/>
    <p:sldId id="335" r:id="rId73"/>
    <p:sldId id="339" r:id="rId74"/>
    <p:sldId id="338" r:id="rId75"/>
    <p:sldId id="334" r:id="rId76"/>
    <p:sldId id="344" r:id="rId77"/>
    <p:sldId id="527" r:id="rId78"/>
    <p:sldId id="341" r:id="rId79"/>
    <p:sldId id="498" r:id="rId80"/>
    <p:sldId id="521" r:id="rId81"/>
    <p:sldId id="522" r:id="rId82"/>
    <p:sldId id="529" r:id="rId83"/>
    <p:sldId id="530" r:id="rId84"/>
    <p:sldId id="499" r:id="rId85"/>
    <p:sldId id="515" r:id="rId86"/>
    <p:sldId id="500" r:id="rId87"/>
    <p:sldId id="501" r:id="rId88"/>
    <p:sldId id="502" r:id="rId89"/>
    <p:sldId id="506" r:id="rId90"/>
    <p:sldId id="507" r:id="rId91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 [8] [3] [2] [2] [5] [2] [11] [2] [5]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76" autoAdjust="0"/>
    <p:restoredTop sz="92539" autoAdjust="0"/>
  </p:normalViewPr>
  <p:slideViewPr>
    <p:cSldViewPr snapToGrid="0">
      <p:cViewPr varScale="1">
        <p:scale>
          <a:sx n="112" d="100"/>
          <a:sy n="112" d="100"/>
        </p:scale>
        <p:origin x="1800" y="176"/>
      </p:cViewPr>
      <p:guideLst>
        <p:guide orient="horz" pos="2160"/>
        <p:guide pos="2880"/>
      </p:guideLst>
    </p:cSldViewPr>
  </p:slideViewPr>
  <p:notesTextViewPr>
    <p:cViewPr>
      <p:scale>
        <a:sx n="90" d="100"/>
        <a:sy n="90" d="100"/>
      </p:scale>
      <p:origin x="0" y="0"/>
    </p:cViewPr>
  </p:notesTextViewPr>
  <p:sorterViewPr>
    <p:cViewPr>
      <p:scale>
        <a:sx n="66" d="100"/>
        <a:sy n="66" d="100"/>
      </p:scale>
      <p:origin x="0" y="25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handoutMaster" Target="handoutMasters/handoutMaster1.xml"/><Relationship Id="rId9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D6144D4-DB38-A94A-B4D3-111C60707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984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5223F8D-2618-1D4F-991D-3D85D6F73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330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03A1A-E773-3841-ADFC-BBF99E444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1E7D6-0FCC-384A-B3CB-7FD4D2564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2A549-A8EC-5E41-AE09-B359ABBC7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9FEF9-6A94-4C4E-82BC-84DF130E0B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DFB22-C7E9-9E4B-8431-4E4E88AD0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4C07A-C2E5-4246-89C7-DDE8BF5A8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3AC2E-915D-0649-8D8C-D175FF52D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9F8A2-9406-AB4D-8F2E-4C2286D01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5BEF1-0CF0-D64B-8500-E8C28A928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FF836-5028-4F40-B892-777B2D023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5C378-E859-C447-B1DC-01D447895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EF9EC-3A0F-274E-9559-CA32AB3C4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7587ACD-9E44-A142-A97F-0C26FC135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43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4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6" Type="http://schemas.openxmlformats.org/officeDocument/2006/relationships/slide" Target="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" Target="slide6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77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8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0.pn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971800"/>
            <a:ext cx="7772400" cy="1470025"/>
          </a:xfrm>
        </p:spPr>
        <p:txBody>
          <a:bodyPr/>
          <a:lstStyle/>
          <a:p>
            <a:pPr eaLnBrk="1" hangingPunct="1"/>
            <a:r>
              <a:rPr lang="en-US" sz="3200" dirty="0">
                <a:ea typeface="ＭＳ Ｐゴシック" pitchFamily="-109" charset="-128"/>
                <a:cs typeface="ＭＳ Ｐゴシック" pitchFamily="-109" charset="-128"/>
              </a:rPr>
              <a:t>Classes 3, 4</a:t>
            </a: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b="1" dirty="0"/>
              <a:t>Tariffs and Quotas</a:t>
            </a: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by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Alan V. Deardorff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University of Michigan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2024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609600"/>
            <a:ext cx="6400800" cy="1066800"/>
          </a:xfrm>
        </p:spPr>
        <p:txBody>
          <a:bodyPr/>
          <a:lstStyle/>
          <a:p>
            <a:pPr eaLnBrk="1" hangingPunct="1"/>
            <a:r>
              <a:rPr lang="en-US" sz="5400" dirty="0">
                <a:ea typeface="ＭＳ Ｐゴシック" pitchFamily="-109" charset="-128"/>
                <a:cs typeface="ＭＳ Ｐゴシック" pitchFamily="-109" charset="-128"/>
              </a:rPr>
              <a:t>PubPol/Econ 541</a:t>
            </a:r>
          </a:p>
        </p:txBody>
      </p:sp>
      <p:sp>
        <p:nvSpPr>
          <p:cNvPr id="4" name="Folded Corner 3">
            <a:hlinkClick r:id="rId2" action="ppaction://hlinksldjump"/>
            <a:extLst>
              <a:ext uri="{FF2B5EF4-FFF2-40B4-BE49-F238E27FC236}">
                <a16:creationId xmlns:a16="http://schemas.microsoft.com/office/drawing/2014/main" id="{3F6F1E2C-A198-D143-878C-BA9E76AC90D1}"/>
              </a:ext>
            </a:extLst>
          </p:cNvPr>
          <p:cNvSpPr/>
          <p:nvPr/>
        </p:nvSpPr>
        <p:spPr>
          <a:xfrm>
            <a:off x="8216900" y="6007100"/>
            <a:ext cx="838200" cy="673100"/>
          </a:xfrm>
          <a:prstGeom prst="foldedCorner">
            <a:avLst>
              <a:gd name="adj" fmla="val 50000"/>
            </a:avLst>
          </a:prstGeom>
          <a:noFill/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country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Special assumption for small country case</a:t>
            </a:r>
          </a:p>
          <a:p>
            <a:pPr lvl="1"/>
            <a:r>
              <a:rPr lang="en-US" sz="2400" dirty="0"/>
              <a:t>World price is given (country too small to influence it)</a:t>
            </a:r>
          </a:p>
          <a:p>
            <a:pPr lvl="1"/>
            <a:r>
              <a:rPr lang="en-US" sz="2400" dirty="0"/>
              <a:t>More correctly:  country’s supply and demand </a:t>
            </a:r>
            <a:r>
              <a:rPr lang="en-US" sz="2400" u="sng" dirty="0"/>
              <a:t>in that industry</a:t>
            </a:r>
            <a:r>
              <a:rPr lang="en-US" sz="2400" dirty="0"/>
              <a:t> too small to influence the world price</a:t>
            </a:r>
          </a:p>
          <a:p>
            <a:pPr lvl="1"/>
            <a:endParaRPr lang="en-US" sz="24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2645FE-7AB6-5B41-B2B8-6EC7D6EEF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2670811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country, Import Industry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447800" y="51816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447800" y="1828800"/>
            <a:ext cx="0" cy="3352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2743200" y="1981200"/>
            <a:ext cx="1371600" cy="2667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668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4400" y="2184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endParaRPr lang="en-US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609600" y="3886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r>
              <a:rPr lang="en-US" dirty="0"/>
              <a:t>=P</a:t>
            </a:r>
            <a:r>
              <a:rPr lang="en-US" baseline="-25000" dirty="0"/>
              <a:t>W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43400" y="5181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1447800" y="2396067"/>
            <a:ext cx="1524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828800" y="5181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33800" y="5181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-25000" dirty="0"/>
              <a:t>0</a:t>
            </a:r>
          </a:p>
        </p:txBody>
      </p:sp>
      <p:sp>
        <p:nvSpPr>
          <p:cNvPr id="30" name="Left Brace 29"/>
          <p:cNvSpPr/>
          <p:nvPr/>
        </p:nvSpPr>
        <p:spPr>
          <a:xfrm rot="16200000">
            <a:off x="2819400" y="4419600"/>
            <a:ext cx="228600" cy="17526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743200" y="5334000"/>
            <a:ext cx="651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657600" y="5715000"/>
            <a:ext cx="18411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Free trade</a:t>
            </a:r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4800600" y="1600201"/>
            <a:ext cx="3886200" cy="3823446"/>
          </a:xfrm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z="2400" dirty="0"/>
              <a:t>Effects of move from autarky to free trade</a:t>
            </a:r>
          </a:p>
          <a:p>
            <a:pPr lvl="1"/>
            <a:r>
              <a:rPr lang="en-US" sz="2000" dirty="0"/>
              <a:t>Price falls</a:t>
            </a:r>
          </a:p>
          <a:p>
            <a:pPr lvl="1"/>
            <a:r>
              <a:rPr lang="en-US" sz="2000" dirty="0"/>
              <a:t>Quantity supplied falls</a:t>
            </a:r>
          </a:p>
          <a:p>
            <a:pPr lvl="1"/>
            <a:r>
              <a:rPr lang="en-US" sz="2000" dirty="0"/>
              <a:t>Quantity demanded rises</a:t>
            </a:r>
          </a:p>
          <a:p>
            <a:pPr lvl="1"/>
            <a:r>
              <a:rPr lang="en-US" sz="2000" dirty="0"/>
              <a:t>Imports rise</a:t>
            </a:r>
          </a:p>
          <a:p>
            <a:r>
              <a:rPr lang="en-US" sz="2400" dirty="0"/>
              <a:t>Welfare effects:</a:t>
            </a:r>
          </a:p>
          <a:p>
            <a:pPr lvl="1"/>
            <a:r>
              <a:rPr lang="en-US" sz="2000" dirty="0"/>
              <a:t>Suppliers lose     −</a:t>
            </a:r>
            <a:r>
              <a:rPr lang="en-US" sz="2000" i="1" dirty="0"/>
              <a:t>a</a:t>
            </a:r>
            <a:endParaRPr lang="en-US" sz="2000" dirty="0"/>
          </a:p>
          <a:p>
            <a:pPr lvl="1"/>
            <a:r>
              <a:rPr lang="en-US" sz="2000" dirty="0"/>
              <a:t>Demanders gain +(</a:t>
            </a:r>
            <a:r>
              <a:rPr lang="en-US" sz="2000" i="1" dirty="0" err="1"/>
              <a:t>a+b</a:t>
            </a:r>
            <a:r>
              <a:rPr lang="en-US" sz="2000" i="1" dirty="0"/>
              <a:t>)</a:t>
            </a:r>
            <a:endParaRPr lang="en-US" sz="2000" dirty="0"/>
          </a:p>
          <a:p>
            <a:pPr lvl="1"/>
            <a:r>
              <a:rPr lang="en-US" sz="2000" dirty="0"/>
              <a:t>Country gains      +</a:t>
            </a:r>
            <a:r>
              <a:rPr lang="en-US" sz="2000" i="1" dirty="0"/>
              <a:t>b</a:t>
            </a:r>
            <a:endParaRPr lang="en-US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1600200" y="2971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a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1447800" y="4038600"/>
            <a:ext cx="304800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810000" y="4038600"/>
            <a:ext cx="0" cy="1143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057400" y="4038600"/>
            <a:ext cx="0" cy="1143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5638800" y="5021729"/>
            <a:ext cx="2667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1748367" y="1981200"/>
            <a:ext cx="1452033" cy="25781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533400" y="2438400"/>
            <a:ext cx="0" cy="1676400"/>
          </a:xfrm>
          <a:prstGeom prst="straightConnector1">
            <a:avLst/>
          </a:prstGeom>
          <a:ln w="50800">
            <a:solidFill>
              <a:srgbClr val="FF0000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cxnSpLocks/>
          </p:cNvCxnSpPr>
          <p:nvPr/>
        </p:nvCxnSpPr>
        <p:spPr>
          <a:xfrm flipH="1">
            <a:off x="2057400" y="4191000"/>
            <a:ext cx="914400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2971800" y="4191000"/>
            <a:ext cx="838200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06EB7-13E1-A84D-A30B-7D1276377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32" name="Oval 33">
            <a:extLst>
              <a:ext uri="{FF2B5EF4-FFF2-40B4-BE49-F238E27FC236}">
                <a16:creationId xmlns:a16="http://schemas.microsoft.com/office/drawing/2014/main" id="{FA6722E8-7B54-8445-883A-019F4BC08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1704" y="4927600"/>
            <a:ext cx="1143000" cy="609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Text Box 36">
            <a:extLst>
              <a:ext uri="{FF2B5EF4-FFF2-40B4-BE49-F238E27FC236}">
                <a16:creationId xmlns:a16="http://schemas.microsoft.com/office/drawing/2014/main" id="{BEC494A4-F784-2344-A14E-C633741CF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6" y="5511976"/>
            <a:ext cx="205999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+mj-lt"/>
                <a:cs typeface="Lucida Blackletter"/>
              </a:rPr>
              <a:t>The Gain from Trade 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2F012F9-BE00-964B-B7F7-EF0884839770}"/>
              </a:ext>
            </a:extLst>
          </p:cNvPr>
          <p:cNvCxnSpPr>
            <a:cxnSpLocks/>
          </p:cNvCxnSpPr>
          <p:nvPr/>
        </p:nvCxnSpPr>
        <p:spPr>
          <a:xfrm>
            <a:off x="2971800" y="2438400"/>
            <a:ext cx="0" cy="27432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F07FC8E9-6168-B64E-AF1D-F6B8052CA7C9}"/>
              </a:ext>
            </a:extLst>
          </p:cNvPr>
          <p:cNvSpPr txBox="1"/>
          <p:nvPr/>
        </p:nvSpPr>
        <p:spPr>
          <a:xfrm>
            <a:off x="2402066" y="4836933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</a:t>
            </a:r>
            <a:r>
              <a:rPr lang="en-US" baseline="-25000" dirty="0" err="1"/>
              <a:t>aut</a:t>
            </a:r>
            <a:r>
              <a:rPr lang="en-US" baseline="-25000" dirty="0"/>
              <a:t> </a:t>
            </a:r>
            <a:r>
              <a:rPr lang="en-US" dirty="0"/>
              <a:t>=D</a:t>
            </a:r>
            <a:r>
              <a:rPr lang="en-US" baseline="-25000" dirty="0"/>
              <a:t>aut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B73D4B4-0481-7449-A31A-72B26585CF1C}"/>
              </a:ext>
            </a:extLst>
          </p:cNvPr>
          <p:cNvSpPr txBox="1"/>
          <p:nvPr/>
        </p:nvSpPr>
        <p:spPr>
          <a:xfrm>
            <a:off x="3124199" y="1828800"/>
            <a:ext cx="921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S=MC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5A11702-31BD-BC4C-9F02-7C2E74528DCE}"/>
              </a:ext>
            </a:extLst>
          </p:cNvPr>
          <p:cNvSpPr txBox="1"/>
          <p:nvPr/>
        </p:nvSpPr>
        <p:spPr>
          <a:xfrm>
            <a:off x="3886200" y="4622800"/>
            <a:ext cx="1296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D=MB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590800" y="3276600"/>
            <a:ext cx="685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44685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6" grpId="0"/>
      <p:bldP spid="32" grpId="0" animBg="1"/>
      <p:bldP spid="40" grpId="0"/>
      <p:bldP spid="39" grpId="0"/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ight Triangle 30">
            <a:extLst>
              <a:ext uri="{FF2B5EF4-FFF2-40B4-BE49-F238E27FC236}">
                <a16:creationId xmlns:a16="http://schemas.microsoft.com/office/drawing/2014/main" id="{EA27F50A-166B-3C8B-80EB-E86EEC6782E8}"/>
              </a:ext>
            </a:extLst>
          </p:cNvPr>
          <p:cNvSpPr/>
          <p:nvPr/>
        </p:nvSpPr>
        <p:spPr>
          <a:xfrm rot="10800000" flipH="1">
            <a:off x="6114648" y="2275840"/>
            <a:ext cx="916072" cy="1660542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DDC0E08-F508-B6D4-128F-6185B24497CF}"/>
              </a:ext>
            </a:extLst>
          </p:cNvPr>
          <p:cNvSpPr/>
          <p:nvPr/>
        </p:nvSpPr>
        <p:spPr>
          <a:xfrm>
            <a:off x="5542280" y="2275840"/>
            <a:ext cx="594360" cy="1635760"/>
          </a:xfrm>
          <a:prstGeom prst="rect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DFE9B2-4E91-59F3-47E0-8BFE6DC1C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Welfare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D06EF-E3F7-0906-867D-E3DBC27D7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497859" cy="4525963"/>
          </a:xfrm>
        </p:spPr>
        <p:txBody>
          <a:bodyPr/>
          <a:lstStyle/>
          <a:p>
            <a:r>
              <a:rPr lang="en-US" dirty="0"/>
              <a:t>Why </a:t>
            </a:r>
            <a:r>
              <a:rPr lang="en-US" i="1" dirty="0"/>
              <a:t>a</a:t>
            </a:r>
            <a:r>
              <a:rPr lang="en-US" dirty="0"/>
              <a:t> and (</a:t>
            </a:r>
            <a:r>
              <a:rPr lang="en-US" i="1" dirty="0" err="1"/>
              <a:t>a</a:t>
            </a:r>
            <a:r>
              <a:rPr lang="en-US" dirty="0" err="1"/>
              <a:t>+</a:t>
            </a:r>
            <a:r>
              <a:rPr lang="en-US" i="1" dirty="0" err="1"/>
              <a:t>b</a:t>
            </a:r>
            <a:r>
              <a:rPr lang="en-US" dirty="0"/>
              <a:t>)?</a:t>
            </a:r>
          </a:p>
          <a:p>
            <a:r>
              <a:rPr lang="en-US" dirty="0"/>
              <a:t>Area </a:t>
            </a:r>
            <a:r>
              <a:rPr lang="en-US" i="1" dirty="0"/>
              <a:t>a</a:t>
            </a:r>
            <a:endParaRPr lang="en-US" dirty="0"/>
          </a:p>
          <a:p>
            <a:pPr lvl="1"/>
            <a:r>
              <a:rPr lang="en-US" dirty="0"/>
              <a:t>Loss of “producer surplus”</a:t>
            </a:r>
          </a:p>
          <a:p>
            <a:pPr lvl="1"/>
            <a:r>
              <a:rPr lang="en-US" dirty="0"/>
              <a:t>Zero to S</a:t>
            </a:r>
            <a:r>
              <a:rPr lang="en-US" baseline="-25000" dirty="0"/>
              <a:t>0</a:t>
            </a:r>
            <a:endParaRPr lang="en-US" dirty="0"/>
          </a:p>
          <a:p>
            <a:pPr lvl="2"/>
            <a:r>
              <a:rPr lang="en-US" dirty="0"/>
              <a:t>Lost revenue</a:t>
            </a:r>
            <a:endParaRPr lang="en-US" baseline="-25000" dirty="0"/>
          </a:p>
          <a:p>
            <a:pPr lvl="1"/>
            <a:r>
              <a:rPr lang="en-US" dirty="0"/>
              <a:t>S</a:t>
            </a:r>
            <a:r>
              <a:rPr lang="en-US" baseline="-25000" dirty="0"/>
              <a:t>0 </a:t>
            </a:r>
            <a:r>
              <a:rPr lang="en-US" dirty="0"/>
              <a:t>to </a:t>
            </a:r>
            <a:r>
              <a:rPr lang="en-US" dirty="0" err="1"/>
              <a:t>S</a:t>
            </a:r>
            <a:r>
              <a:rPr lang="en-US" baseline="-25000" dirty="0" err="1"/>
              <a:t>aut</a:t>
            </a:r>
            <a:endParaRPr lang="en-US" baseline="-25000" dirty="0"/>
          </a:p>
          <a:p>
            <a:pPr lvl="2"/>
            <a:r>
              <a:rPr lang="en-US" dirty="0"/>
              <a:t>Lost profit from </a:t>
            </a:r>
            <a:r>
              <a:rPr lang="en-US" dirty="0" err="1"/>
              <a:t>P</a:t>
            </a:r>
            <a:r>
              <a:rPr lang="en-US" baseline="-25000" dirty="0" err="1"/>
              <a:t>aut</a:t>
            </a:r>
            <a:r>
              <a:rPr lang="en-US" dirty="0"/>
              <a:t> above MC</a:t>
            </a:r>
            <a:endParaRPr lang="en-US" baseline="-25000" dirty="0"/>
          </a:p>
          <a:p>
            <a:pPr lvl="2"/>
            <a:endParaRPr lang="en-US" baseline="-25000" dirty="0"/>
          </a:p>
          <a:p>
            <a:pPr lvl="1"/>
            <a:endParaRPr lang="en-US" baseline="-25000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DDF3C5-8297-1C9C-DABE-D47D95822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4235B8B-81D5-30E9-D658-02F37BFA0DD3}"/>
              </a:ext>
            </a:extLst>
          </p:cNvPr>
          <p:cNvCxnSpPr/>
          <p:nvPr/>
        </p:nvCxnSpPr>
        <p:spPr>
          <a:xfrm flipV="1">
            <a:off x="5525530" y="5058032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8FC806C-D99D-39CA-9564-A1CAC2740810}"/>
              </a:ext>
            </a:extLst>
          </p:cNvPr>
          <p:cNvCxnSpPr/>
          <p:nvPr/>
        </p:nvCxnSpPr>
        <p:spPr>
          <a:xfrm flipV="1">
            <a:off x="5525530" y="1705232"/>
            <a:ext cx="0" cy="3352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34C088F-6510-10A8-FAB1-E63640ADBD4F}"/>
              </a:ext>
            </a:extLst>
          </p:cNvPr>
          <p:cNvCxnSpPr/>
          <p:nvPr/>
        </p:nvCxnSpPr>
        <p:spPr>
          <a:xfrm flipH="1" flipV="1">
            <a:off x="6820930" y="1857632"/>
            <a:ext cx="1371600" cy="2667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B5A529E-91F2-CF0F-C458-FFE1587A83F3}"/>
              </a:ext>
            </a:extLst>
          </p:cNvPr>
          <p:cNvSpPr txBox="1"/>
          <p:nvPr/>
        </p:nvSpPr>
        <p:spPr>
          <a:xfrm>
            <a:off x="5144530" y="155283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A3A9E7-8541-B5C3-D490-B5A0A328DA9B}"/>
              </a:ext>
            </a:extLst>
          </p:cNvPr>
          <p:cNvSpPr txBox="1"/>
          <p:nvPr/>
        </p:nvSpPr>
        <p:spPr>
          <a:xfrm>
            <a:off x="4992130" y="206083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endParaRPr lang="en-US" baseline="-25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1F2DC8-F4F3-0F60-7672-578A705E622A}"/>
              </a:ext>
            </a:extLst>
          </p:cNvPr>
          <p:cNvSpPr txBox="1"/>
          <p:nvPr/>
        </p:nvSpPr>
        <p:spPr>
          <a:xfrm>
            <a:off x="4687330" y="376263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r>
              <a:rPr lang="en-US" dirty="0"/>
              <a:t>=P</a:t>
            </a:r>
            <a:r>
              <a:rPr lang="en-US" baseline="-25000" dirty="0"/>
              <a:t>W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3849F3A-B079-522B-C5FA-E521EDD42860}"/>
              </a:ext>
            </a:extLst>
          </p:cNvPr>
          <p:cNvCxnSpPr/>
          <p:nvPr/>
        </p:nvCxnSpPr>
        <p:spPr>
          <a:xfrm>
            <a:off x="5525530" y="2272499"/>
            <a:ext cx="1524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47C82C7-F8A7-C856-1763-D7F99B50EF80}"/>
              </a:ext>
            </a:extLst>
          </p:cNvPr>
          <p:cNvSpPr txBox="1"/>
          <p:nvPr/>
        </p:nvSpPr>
        <p:spPr>
          <a:xfrm>
            <a:off x="5906530" y="5058032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1D2909-FD06-41DC-A415-46CCD8F32F0D}"/>
              </a:ext>
            </a:extLst>
          </p:cNvPr>
          <p:cNvSpPr txBox="1"/>
          <p:nvPr/>
        </p:nvSpPr>
        <p:spPr>
          <a:xfrm>
            <a:off x="7811530" y="5058032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-25000" dirty="0"/>
              <a:t>0</a:t>
            </a:r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F39149D8-C921-0601-F1EA-877A1AC1A8E4}"/>
              </a:ext>
            </a:extLst>
          </p:cNvPr>
          <p:cNvSpPr/>
          <p:nvPr/>
        </p:nvSpPr>
        <p:spPr>
          <a:xfrm rot="16200000">
            <a:off x="6897130" y="4296032"/>
            <a:ext cx="228600" cy="17526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9C280E-485E-4E58-BB88-5CB0C78B0086}"/>
              </a:ext>
            </a:extLst>
          </p:cNvPr>
          <p:cNvSpPr txBox="1"/>
          <p:nvPr/>
        </p:nvSpPr>
        <p:spPr>
          <a:xfrm>
            <a:off x="6820930" y="5210432"/>
            <a:ext cx="651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D0B726-AEB7-AD01-DB6E-35CBCFE5C0D6}"/>
              </a:ext>
            </a:extLst>
          </p:cNvPr>
          <p:cNvSpPr txBox="1"/>
          <p:nvPr/>
        </p:nvSpPr>
        <p:spPr>
          <a:xfrm>
            <a:off x="5677930" y="284823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a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E61996B-9C02-8B51-9B66-A33E7B1AA8ED}"/>
              </a:ext>
            </a:extLst>
          </p:cNvPr>
          <p:cNvCxnSpPr/>
          <p:nvPr/>
        </p:nvCxnSpPr>
        <p:spPr>
          <a:xfrm>
            <a:off x="5525530" y="3915032"/>
            <a:ext cx="304800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CEED022-67DE-99E1-0E9B-409A18F77ECF}"/>
              </a:ext>
            </a:extLst>
          </p:cNvPr>
          <p:cNvCxnSpPr/>
          <p:nvPr/>
        </p:nvCxnSpPr>
        <p:spPr>
          <a:xfrm>
            <a:off x="7887730" y="3915032"/>
            <a:ext cx="0" cy="1143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6A6D672-A656-CB24-028C-BDAA69C07071}"/>
              </a:ext>
            </a:extLst>
          </p:cNvPr>
          <p:cNvCxnSpPr/>
          <p:nvPr/>
        </p:nvCxnSpPr>
        <p:spPr>
          <a:xfrm>
            <a:off x="6135130" y="3915032"/>
            <a:ext cx="0" cy="1143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55677CB-AB35-47E5-4E21-C11862EA6DC6}"/>
              </a:ext>
            </a:extLst>
          </p:cNvPr>
          <p:cNvCxnSpPr/>
          <p:nvPr/>
        </p:nvCxnSpPr>
        <p:spPr>
          <a:xfrm flipV="1">
            <a:off x="5826097" y="1857632"/>
            <a:ext cx="1452033" cy="25781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D8F4A98-D46F-09A0-6841-97CCFC878EE6}"/>
              </a:ext>
            </a:extLst>
          </p:cNvPr>
          <p:cNvCxnSpPr/>
          <p:nvPr/>
        </p:nvCxnSpPr>
        <p:spPr>
          <a:xfrm>
            <a:off x="4611130" y="2314832"/>
            <a:ext cx="0" cy="1676400"/>
          </a:xfrm>
          <a:prstGeom prst="straightConnector1">
            <a:avLst/>
          </a:prstGeom>
          <a:ln w="50800">
            <a:solidFill>
              <a:srgbClr val="FF0000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EA314EC-6732-7E66-EBAD-4EF8FF27119F}"/>
              </a:ext>
            </a:extLst>
          </p:cNvPr>
          <p:cNvCxnSpPr>
            <a:cxnSpLocks/>
          </p:cNvCxnSpPr>
          <p:nvPr/>
        </p:nvCxnSpPr>
        <p:spPr>
          <a:xfrm flipH="1">
            <a:off x="6135130" y="4067432"/>
            <a:ext cx="914400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4943592-F5DA-7D9D-5725-DA69564357B5}"/>
              </a:ext>
            </a:extLst>
          </p:cNvPr>
          <p:cNvCxnSpPr>
            <a:cxnSpLocks/>
          </p:cNvCxnSpPr>
          <p:nvPr/>
        </p:nvCxnSpPr>
        <p:spPr>
          <a:xfrm>
            <a:off x="7049530" y="2314832"/>
            <a:ext cx="0" cy="27432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DD88756C-2CBE-646F-6C8D-28FE854C8508}"/>
              </a:ext>
            </a:extLst>
          </p:cNvPr>
          <p:cNvSpPr txBox="1"/>
          <p:nvPr/>
        </p:nvSpPr>
        <p:spPr>
          <a:xfrm>
            <a:off x="6479796" y="471336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</a:t>
            </a:r>
            <a:r>
              <a:rPr lang="en-US" baseline="-25000" dirty="0" err="1"/>
              <a:t>aut</a:t>
            </a:r>
            <a:r>
              <a:rPr lang="en-US" baseline="-25000" dirty="0"/>
              <a:t> </a:t>
            </a:r>
            <a:r>
              <a:rPr lang="en-US" dirty="0"/>
              <a:t>=D</a:t>
            </a:r>
            <a:r>
              <a:rPr lang="en-US" baseline="-25000" dirty="0"/>
              <a:t>aut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799A60-3538-E028-F210-1002F3D33604}"/>
              </a:ext>
            </a:extLst>
          </p:cNvPr>
          <p:cNvSpPr txBox="1"/>
          <p:nvPr/>
        </p:nvSpPr>
        <p:spPr>
          <a:xfrm>
            <a:off x="7201929" y="1705232"/>
            <a:ext cx="921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S=MC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C23EB30-44A4-E1F5-183F-3C7AD346F4B3}"/>
              </a:ext>
            </a:extLst>
          </p:cNvPr>
          <p:cNvSpPr txBox="1"/>
          <p:nvPr/>
        </p:nvSpPr>
        <p:spPr>
          <a:xfrm>
            <a:off x="8001000" y="4573373"/>
            <a:ext cx="957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D=MB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3F3B58-3AC7-7A20-9852-61B2C149D255}"/>
              </a:ext>
            </a:extLst>
          </p:cNvPr>
          <p:cNvSpPr txBox="1"/>
          <p:nvPr/>
        </p:nvSpPr>
        <p:spPr>
          <a:xfrm>
            <a:off x="6668530" y="3153032"/>
            <a:ext cx="685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73443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1" grpId="2" animBg="1"/>
      <p:bldP spid="32" grpId="0" animBg="1"/>
      <p:bldP spid="32" grpId="1" animBg="1"/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ight Triangle 29">
            <a:extLst>
              <a:ext uri="{FF2B5EF4-FFF2-40B4-BE49-F238E27FC236}">
                <a16:creationId xmlns:a16="http://schemas.microsoft.com/office/drawing/2014/main" id="{70CD0817-6AE6-AB10-8A80-FBA44E0108B9}"/>
              </a:ext>
            </a:extLst>
          </p:cNvPr>
          <p:cNvSpPr/>
          <p:nvPr/>
        </p:nvSpPr>
        <p:spPr>
          <a:xfrm rot="10800000" flipH="1" flipV="1">
            <a:off x="7049368" y="2275840"/>
            <a:ext cx="834792" cy="1660542"/>
          </a:xfrm>
          <a:prstGeom prst="rtTriangle">
            <a:avLst/>
          </a:prstGeom>
          <a:pattFill prst="dkUpDiag">
            <a:fgClr>
              <a:srgbClr val="00B05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D4B4CD3-F32B-8A86-ACE6-5E837F0A22A5}"/>
              </a:ext>
            </a:extLst>
          </p:cNvPr>
          <p:cNvSpPr/>
          <p:nvPr/>
        </p:nvSpPr>
        <p:spPr>
          <a:xfrm>
            <a:off x="5542280" y="2275840"/>
            <a:ext cx="1508760" cy="1635760"/>
          </a:xfrm>
          <a:prstGeom prst="rect">
            <a:avLst/>
          </a:prstGeom>
          <a:pattFill prst="dkUpDiag">
            <a:fgClr>
              <a:srgbClr val="00B05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DFE9B2-4E91-59F3-47E0-8BFE6DC1C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Welfare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D06EF-E3F7-0906-867D-E3DBC27D7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497859" cy="4525963"/>
          </a:xfrm>
        </p:spPr>
        <p:txBody>
          <a:bodyPr/>
          <a:lstStyle/>
          <a:p>
            <a:r>
              <a:rPr lang="en-US" dirty="0"/>
              <a:t>Area (</a:t>
            </a:r>
            <a:r>
              <a:rPr lang="en-US" i="1" dirty="0" err="1"/>
              <a:t>a+b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Gain of “consumer surplus”</a:t>
            </a:r>
          </a:p>
          <a:p>
            <a:pPr lvl="1"/>
            <a:r>
              <a:rPr lang="en-US" dirty="0"/>
              <a:t>Zero to D</a:t>
            </a:r>
            <a:r>
              <a:rPr lang="en-US" baseline="-25000" dirty="0"/>
              <a:t>aut</a:t>
            </a:r>
            <a:endParaRPr lang="en-US" dirty="0"/>
          </a:p>
          <a:p>
            <a:pPr lvl="2"/>
            <a:r>
              <a:rPr lang="en-US" dirty="0"/>
              <a:t>Less expenditure on previous purchase</a:t>
            </a:r>
            <a:endParaRPr lang="en-US" baseline="-25000" dirty="0"/>
          </a:p>
          <a:p>
            <a:pPr lvl="1"/>
            <a:r>
              <a:rPr lang="en-US" dirty="0"/>
              <a:t>D</a:t>
            </a:r>
            <a:r>
              <a:rPr lang="en-US" baseline="-25000" dirty="0"/>
              <a:t>aut </a:t>
            </a:r>
            <a:r>
              <a:rPr lang="en-US" dirty="0"/>
              <a:t>to D</a:t>
            </a:r>
            <a:r>
              <a:rPr lang="en-US" baseline="-25000" dirty="0"/>
              <a:t>0</a:t>
            </a:r>
          </a:p>
          <a:p>
            <a:pPr marL="914400" lvl="2" indent="0">
              <a:buNone/>
            </a:pPr>
            <a:r>
              <a:rPr lang="en-US" dirty="0"/>
              <a:t>Additional units worth more (MB) than price</a:t>
            </a:r>
            <a:endParaRPr lang="en-US" baseline="-25000" dirty="0"/>
          </a:p>
          <a:p>
            <a:pPr marL="914400" lvl="2" indent="0">
              <a:buNone/>
            </a:pPr>
            <a:endParaRPr lang="en-US" baseline="-25000" dirty="0"/>
          </a:p>
          <a:p>
            <a:pPr lvl="2"/>
            <a:endParaRPr lang="en-US" baseline="-25000" dirty="0"/>
          </a:p>
          <a:p>
            <a:pPr lvl="1"/>
            <a:endParaRPr lang="en-US" baseline="-25000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DDF3C5-8297-1C9C-DABE-D47D95822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4235B8B-81D5-30E9-D658-02F37BFA0DD3}"/>
              </a:ext>
            </a:extLst>
          </p:cNvPr>
          <p:cNvCxnSpPr/>
          <p:nvPr/>
        </p:nvCxnSpPr>
        <p:spPr>
          <a:xfrm flipV="1">
            <a:off x="5525530" y="5058032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8FC806C-D99D-39CA-9564-A1CAC2740810}"/>
              </a:ext>
            </a:extLst>
          </p:cNvPr>
          <p:cNvCxnSpPr/>
          <p:nvPr/>
        </p:nvCxnSpPr>
        <p:spPr>
          <a:xfrm flipV="1">
            <a:off x="5525530" y="1705232"/>
            <a:ext cx="0" cy="3352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34C088F-6510-10A8-FAB1-E63640ADBD4F}"/>
              </a:ext>
            </a:extLst>
          </p:cNvPr>
          <p:cNvCxnSpPr/>
          <p:nvPr/>
        </p:nvCxnSpPr>
        <p:spPr>
          <a:xfrm flipH="1" flipV="1">
            <a:off x="6820930" y="1857632"/>
            <a:ext cx="1371600" cy="2667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B5A529E-91F2-CF0F-C458-FFE1587A83F3}"/>
              </a:ext>
            </a:extLst>
          </p:cNvPr>
          <p:cNvSpPr txBox="1"/>
          <p:nvPr/>
        </p:nvSpPr>
        <p:spPr>
          <a:xfrm>
            <a:off x="5144530" y="155283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A3A9E7-8541-B5C3-D490-B5A0A328DA9B}"/>
              </a:ext>
            </a:extLst>
          </p:cNvPr>
          <p:cNvSpPr txBox="1"/>
          <p:nvPr/>
        </p:nvSpPr>
        <p:spPr>
          <a:xfrm>
            <a:off x="4992130" y="206083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endParaRPr lang="en-US" baseline="-25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1F2DC8-F4F3-0F60-7672-578A705E622A}"/>
              </a:ext>
            </a:extLst>
          </p:cNvPr>
          <p:cNvSpPr txBox="1"/>
          <p:nvPr/>
        </p:nvSpPr>
        <p:spPr>
          <a:xfrm>
            <a:off x="4687330" y="376263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r>
              <a:rPr lang="en-US" dirty="0"/>
              <a:t>=P</a:t>
            </a:r>
            <a:r>
              <a:rPr lang="en-US" baseline="-25000" dirty="0"/>
              <a:t>W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3849F3A-B079-522B-C5FA-E521EDD42860}"/>
              </a:ext>
            </a:extLst>
          </p:cNvPr>
          <p:cNvCxnSpPr/>
          <p:nvPr/>
        </p:nvCxnSpPr>
        <p:spPr>
          <a:xfrm>
            <a:off x="5525530" y="2272499"/>
            <a:ext cx="1524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47C82C7-F8A7-C856-1763-D7F99B50EF80}"/>
              </a:ext>
            </a:extLst>
          </p:cNvPr>
          <p:cNvSpPr txBox="1"/>
          <p:nvPr/>
        </p:nvSpPr>
        <p:spPr>
          <a:xfrm>
            <a:off x="5906530" y="5058032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1D2909-FD06-41DC-A415-46CCD8F32F0D}"/>
              </a:ext>
            </a:extLst>
          </p:cNvPr>
          <p:cNvSpPr txBox="1"/>
          <p:nvPr/>
        </p:nvSpPr>
        <p:spPr>
          <a:xfrm>
            <a:off x="7811530" y="5058032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-25000" dirty="0"/>
              <a:t>0</a:t>
            </a:r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F39149D8-C921-0601-F1EA-877A1AC1A8E4}"/>
              </a:ext>
            </a:extLst>
          </p:cNvPr>
          <p:cNvSpPr/>
          <p:nvPr/>
        </p:nvSpPr>
        <p:spPr>
          <a:xfrm rot="16200000">
            <a:off x="6897130" y="4296032"/>
            <a:ext cx="228600" cy="17526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9C280E-485E-4E58-BB88-5CB0C78B0086}"/>
              </a:ext>
            </a:extLst>
          </p:cNvPr>
          <p:cNvSpPr txBox="1"/>
          <p:nvPr/>
        </p:nvSpPr>
        <p:spPr>
          <a:xfrm>
            <a:off x="6820930" y="5210432"/>
            <a:ext cx="651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D0B726-AEB7-AD01-DB6E-35CBCFE5C0D6}"/>
              </a:ext>
            </a:extLst>
          </p:cNvPr>
          <p:cNvSpPr txBox="1"/>
          <p:nvPr/>
        </p:nvSpPr>
        <p:spPr>
          <a:xfrm>
            <a:off x="5677930" y="284823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a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E61996B-9C02-8B51-9B66-A33E7B1AA8ED}"/>
              </a:ext>
            </a:extLst>
          </p:cNvPr>
          <p:cNvCxnSpPr/>
          <p:nvPr/>
        </p:nvCxnSpPr>
        <p:spPr>
          <a:xfrm>
            <a:off x="5525530" y="3915032"/>
            <a:ext cx="304800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CEED022-67DE-99E1-0E9B-409A18F77ECF}"/>
              </a:ext>
            </a:extLst>
          </p:cNvPr>
          <p:cNvCxnSpPr/>
          <p:nvPr/>
        </p:nvCxnSpPr>
        <p:spPr>
          <a:xfrm>
            <a:off x="7887730" y="3915032"/>
            <a:ext cx="0" cy="1143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6A6D672-A656-CB24-028C-BDAA69C07071}"/>
              </a:ext>
            </a:extLst>
          </p:cNvPr>
          <p:cNvCxnSpPr/>
          <p:nvPr/>
        </p:nvCxnSpPr>
        <p:spPr>
          <a:xfrm>
            <a:off x="6135130" y="3915032"/>
            <a:ext cx="0" cy="1143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55677CB-AB35-47E5-4E21-C11862EA6DC6}"/>
              </a:ext>
            </a:extLst>
          </p:cNvPr>
          <p:cNvCxnSpPr/>
          <p:nvPr/>
        </p:nvCxnSpPr>
        <p:spPr>
          <a:xfrm flipV="1">
            <a:off x="5826097" y="1857632"/>
            <a:ext cx="1452033" cy="25781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D8F4A98-D46F-09A0-6841-97CCFC878EE6}"/>
              </a:ext>
            </a:extLst>
          </p:cNvPr>
          <p:cNvCxnSpPr/>
          <p:nvPr/>
        </p:nvCxnSpPr>
        <p:spPr>
          <a:xfrm>
            <a:off x="4611130" y="2314832"/>
            <a:ext cx="0" cy="1676400"/>
          </a:xfrm>
          <a:prstGeom prst="straightConnector1">
            <a:avLst/>
          </a:prstGeom>
          <a:ln w="50800">
            <a:solidFill>
              <a:srgbClr val="FF0000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74D5CF3-8BDF-4919-340E-DDFCD44E5DAE}"/>
              </a:ext>
            </a:extLst>
          </p:cNvPr>
          <p:cNvCxnSpPr/>
          <p:nvPr/>
        </p:nvCxnSpPr>
        <p:spPr>
          <a:xfrm>
            <a:off x="7049530" y="4067432"/>
            <a:ext cx="838200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4943592-F5DA-7D9D-5725-DA69564357B5}"/>
              </a:ext>
            </a:extLst>
          </p:cNvPr>
          <p:cNvCxnSpPr>
            <a:cxnSpLocks/>
          </p:cNvCxnSpPr>
          <p:nvPr/>
        </p:nvCxnSpPr>
        <p:spPr>
          <a:xfrm>
            <a:off x="7049530" y="2314832"/>
            <a:ext cx="0" cy="27432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DD88756C-2CBE-646F-6C8D-28FE854C8508}"/>
              </a:ext>
            </a:extLst>
          </p:cNvPr>
          <p:cNvSpPr txBox="1"/>
          <p:nvPr/>
        </p:nvSpPr>
        <p:spPr>
          <a:xfrm>
            <a:off x="6479796" y="471336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</a:t>
            </a:r>
            <a:r>
              <a:rPr lang="en-US" baseline="-25000" dirty="0" err="1"/>
              <a:t>aut</a:t>
            </a:r>
            <a:r>
              <a:rPr lang="en-US" baseline="-25000" dirty="0"/>
              <a:t> </a:t>
            </a:r>
            <a:r>
              <a:rPr lang="en-US" dirty="0"/>
              <a:t>=D</a:t>
            </a:r>
            <a:r>
              <a:rPr lang="en-US" baseline="-25000" dirty="0"/>
              <a:t>aut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799A60-3538-E028-F210-1002F3D33604}"/>
              </a:ext>
            </a:extLst>
          </p:cNvPr>
          <p:cNvSpPr txBox="1"/>
          <p:nvPr/>
        </p:nvSpPr>
        <p:spPr>
          <a:xfrm>
            <a:off x="7201929" y="1705232"/>
            <a:ext cx="921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S=MC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C23EB30-44A4-E1F5-183F-3C7AD346F4B3}"/>
              </a:ext>
            </a:extLst>
          </p:cNvPr>
          <p:cNvSpPr txBox="1"/>
          <p:nvPr/>
        </p:nvSpPr>
        <p:spPr>
          <a:xfrm>
            <a:off x="8001000" y="4573373"/>
            <a:ext cx="957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D=MB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3F3B58-3AC7-7A20-9852-61B2C149D255}"/>
              </a:ext>
            </a:extLst>
          </p:cNvPr>
          <p:cNvSpPr txBox="1"/>
          <p:nvPr/>
        </p:nvSpPr>
        <p:spPr>
          <a:xfrm>
            <a:off x="6668530" y="3153032"/>
            <a:ext cx="685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75780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0" grpId="2" animBg="1"/>
      <p:bldP spid="28" grpId="0" animBg="1"/>
      <p:bldP spid="28" grpId="1" animBg="1"/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C920E-080C-23A4-096A-FD5825374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Welfare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1BAF1-7485-0074-3820-7E5C5D2854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 that these welfare effects are</a:t>
            </a:r>
          </a:p>
          <a:p>
            <a:pPr lvl="1"/>
            <a:r>
              <a:rPr lang="en-US" dirty="0"/>
              <a:t>Measured in currency, price times quantity</a:t>
            </a:r>
          </a:p>
          <a:p>
            <a:pPr lvl="1"/>
            <a:r>
              <a:rPr lang="en-US" dirty="0"/>
              <a:t>Loss of producer surplus is what suppliers would be “willing to pay” to avoid the loss</a:t>
            </a:r>
          </a:p>
          <a:p>
            <a:pPr lvl="1"/>
            <a:r>
              <a:rPr lang="en-US" dirty="0"/>
              <a:t>Gain in consumer surplus is what buyers would be “willing to pay” to get this benefit</a:t>
            </a:r>
          </a:p>
          <a:p>
            <a:r>
              <a:rPr lang="en-US" dirty="0"/>
              <a:t>This does </a:t>
            </a:r>
            <a:r>
              <a:rPr lang="en-US" u="sng" dirty="0"/>
              <a:t>not</a:t>
            </a:r>
            <a:r>
              <a:rPr lang="en-US" dirty="0"/>
              <a:t> tell us about individual buyers and sellers, only them as a group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98F5F5-4730-8B7C-F633-AE8AE0FF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7779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C920E-080C-23A4-096A-FD5825374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country tariff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1BAF1-7485-0074-3820-7E5C5D2854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Tariff makes importing buyers pay more than the foreign exporters receive</a:t>
            </a:r>
          </a:p>
          <a:p>
            <a:pPr lvl="1"/>
            <a:r>
              <a:rPr lang="en-US" dirty="0"/>
              <a:t>By size of tariff, % or $</a:t>
            </a:r>
          </a:p>
          <a:p>
            <a:pPr lvl="1"/>
            <a:r>
              <a:rPr lang="en-US" dirty="0"/>
              <a:t>Difference goes to importing government</a:t>
            </a:r>
          </a:p>
          <a:p>
            <a:r>
              <a:rPr lang="en-US" dirty="0"/>
              <a:t>Small country means that world price does not change</a:t>
            </a:r>
          </a:p>
          <a:p>
            <a:r>
              <a:rPr lang="en-US" dirty="0"/>
              <a:t>So domestic price rises above world price by amount of the tariff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98F5F5-4730-8B7C-F633-AE8AE0FF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1485320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53733" y="3505200"/>
            <a:ext cx="1134534" cy="541867"/>
          </a:xfrm>
          <a:prstGeom prst="rect">
            <a:avLst/>
          </a:prstGeom>
          <a:pattFill prst="wdUpDiag">
            <a:fgClr>
              <a:srgbClr val="0000FF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country tariff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447800" y="51816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447800" y="1828800"/>
            <a:ext cx="0" cy="3352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748367" y="1981200"/>
            <a:ext cx="1452033" cy="25781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2743200" y="1981200"/>
            <a:ext cx="1371600" cy="2667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668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9600" y="3886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r>
              <a:rPr lang="en-US" dirty="0"/>
              <a:t>=P</a:t>
            </a:r>
            <a:r>
              <a:rPr lang="en-US" baseline="-25000" dirty="0"/>
              <a:t>W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43400" y="5181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28800" y="5181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33800" y="5181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-25000" dirty="0"/>
              <a:t>0</a:t>
            </a:r>
          </a:p>
        </p:txBody>
      </p:sp>
      <p:sp>
        <p:nvSpPr>
          <p:cNvPr id="30" name="Left Brace 29"/>
          <p:cNvSpPr/>
          <p:nvPr/>
        </p:nvSpPr>
        <p:spPr>
          <a:xfrm rot="16200000">
            <a:off x="2819400" y="4419600"/>
            <a:ext cx="228600" cy="17526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743199" y="5334000"/>
            <a:ext cx="581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657600" y="5715000"/>
            <a:ext cx="251863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Specific Tariff t</a:t>
            </a:r>
          </a:p>
          <a:p>
            <a:endParaRPr lang="en-US" sz="2800" dirty="0"/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4158054" y="1366799"/>
            <a:ext cx="4648200" cy="3281401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2400" dirty="0"/>
              <a:t>Effects of a tariff, starting from free trade</a:t>
            </a:r>
          </a:p>
          <a:p>
            <a:pPr lvl="1"/>
            <a:r>
              <a:rPr lang="en-US" sz="2000" dirty="0"/>
              <a:t>Price rises for both the</a:t>
            </a:r>
          </a:p>
          <a:p>
            <a:pPr lvl="2"/>
            <a:r>
              <a:rPr lang="en-US" sz="1800" dirty="0"/>
              <a:t>Imported good</a:t>
            </a:r>
          </a:p>
          <a:p>
            <a:pPr lvl="2"/>
            <a:r>
              <a:rPr lang="en-US" sz="1800" dirty="0"/>
              <a:t>Domestically produced good</a:t>
            </a:r>
          </a:p>
          <a:p>
            <a:pPr lvl="1"/>
            <a:r>
              <a:rPr lang="en-US" sz="2000" dirty="0"/>
              <a:t>Quantity supplied rises</a:t>
            </a:r>
          </a:p>
          <a:p>
            <a:pPr lvl="1"/>
            <a:r>
              <a:rPr lang="en-US" sz="2000" dirty="0"/>
              <a:t>Quantity demanded falls</a:t>
            </a:r>
          </a:p>
          <a:p>
            <a:pPr lvl="1"/>
            <a:r>
              <a:rPr lang="en-US" sz="2000" dirty="0"/>
              <a:t>Quantity of imports falls</a:t>
            </a:r>
          </a:p>
          <a:p>
            <a:pPr lvl="1"/>
            <a:r>
              <a:rPr lang="en-US" sz="2000" dirty="0"/>
              <a:t>Tariff revenue rises from zero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1447800" y="4038600"/>
            <a:ext cx="304800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810000" y="4038600"/>
            <a:ext cx="0" cy="1143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057400" y="4038600"/>
            <a:ext cx="0" cy="1143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447800" y="3505200"/>
            <a:ext cx="29718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362200" y="3505200"/>
            <a:ext cx="0" cy="16764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505200" y="3505200"/>
            <a:ext cx="0" cy="16764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209800" y="5257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76600" y="5257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2" name="Left Brace 41"/>
          <p:cNvSpPr/>
          <p:nvPr/>
        </p:nvSpPr>
        <p:spPr>
          <a:xfrm rot="5400000" flipV="1">
            <a:off x="2819400" y="4495800"/>
            <a:ext cx="228600" cy="11430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743199" y="4648200"/>
            <a:ext cx="581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4" name="Left Brace 43"/>
          <p:cNvSpPr/>
          <p:nvPr/>
        </p:nvSpPr>
        <p:spPr>
          <a:xfrm flipV="1">
            <a:off x="1219200" y="3505200"/>
            <a:ext cx="228600" cy="5334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838200" y="3581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04800" y="3276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=</a:t>
            </a:r>
            <a:r>
              <a:rPr lang="en-US" dirty="0" err="1">
                <a:solidFill>
                  <a:srgbClr val="FF0000"/>
                </a:solidFill>
              </a:rPr>
              <a:t>P</a:t>
            </a:r>
            <a:r>
              <a:rPr lang="en-US" baseline="-25000" dirty="0" err="1">
                <a:solidFill>
                  <a:srgbClr val="FF0000"/>
                </a:solidFill>
              </a:rPr>
              <a:t>W</a:t>
            </a:r>
            <a:r>
              <a:rPr lang="en-US" dirty="0" err="1">
                <a:solidFill>
                  <a:srgbClr val="FF0000"/>
                </a:solidFill>
              </a:rPr>
              <a:t>+t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14400" y="2184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endParaRPr lang="en-US" baseline="-25000" dirty="0"/>
          </a:p>
        </p:txBody>
      </p:sp>
      <p:cxnSp>
        <p:nvCxnSpPr>
          <p:cNvPr id="53" name="Straight Connector 52"/>
          <p:cNvCxnSpPr/>
          <p:nvPr/>
        </p:nvCxnSpPr>
        <p:spPr>
          <a:xfrm>
            <a:off x="1447800" y="2396067"/>
            <a:ext cx="1524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1676400" y="3505200"/>
            <a:ext cx="0" cy="53340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057400" y="4953000"/>
            <a:ext cx="3048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3505200" y="4953000"/>
            <a:ext cx="3048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06B206-57B9-E642-A0EC-F98DEDBB3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909DBC1-27B5-FC41-8A49-00A553819E14}"/>
              </a:ext>
            </a:extLst>
          </p:cNvPr>
          <p:cNvSpPr txBox="1"/>
          <p:nvPr/>
        </p:nvSpPr>
        <p:spPr>
          <a:xfrm>
            <a:off x="3124199" y="1828800"/>
            <a:ext cx="921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S=MC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012730E-75B8-0345-B1F8-7CE236F3B81E}"/>
              </a:ext>
            </a:extLst>
          </p:cNvPr>
          <p:cNvSpPr txBox="1"/>
          <p:nvPr/>
        </p:nvSpPr>
        <p:spPr>
          <a:xfrm>
            <a:off x="3886200" y="4622800"/>
            <a:ext cx="1296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D=MB</a:t>
            </a:r>
          </a:p>
        </p:txBody>
      </p:sp>
    </p:spTree>
    <p:extLst>
      <p:ext uri="{BB962C8B-B14F-4D97-AF65-F5344CB8AC3E}">
        <p14:creationId xmlns:p14="http://schemas.microsoft.com/office/powerpoint/2010/main" val="214555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0" grpId="0"/>
      <p:bldP spid="41" grpId="0"/>
      <p:bldP spid="42" grpId="0" animBg="1"/>
      <p:bldP spid="43" grpId="0"/>
      <p:bldP spid="44" grpId="0" animBg="1"/>
      <p:bldP spid="45" grpId="0"/>
      <p:bldP spid="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60FB1800-2986-EF4E-8148-C41A220C488E}"/>
              </a:ext>
            </a:extLst>
          </p:cNvPr>
          <p:cNvSpPr/>
          <p:nvPr/>
        </p:nvSpPr>
        <p:spPr>
          <a:xfrm>
            <a:off x="1447800" y="3505200"/>
            <a:ext cx="2057400" cy="533400"/>
          </a:xfrm>
          <a:prstGeom prst="rect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ight Triangle 58">
            <a:extLst>
              <a:ext uri="{FF2B5EF4-FFF2-40B4-BE49-F238E27FC236}">
                <a16:creationId xmlns:a16="http://schemas.microsoft.com/office/drawing/2014/main" id="{8C7607FE-46B8-8B46-A500-26B65ABAC54D}"/>
              </a:ext>
            </a:extLst>
          </p:cNvPr>
          <p:cNvSpPr/>
          <p:nvPr/>
        </p:nvSpPr>
        <p:spPr>
          <a:xfrm flipH="1">
            <a:off x="2057400" y="3505200"/>
            <a:ext cx="287867" cy="520700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01A8F3E-492E-B94B-B7F2-FFDA226A1B8E}"/>
              </a:ext>
            </a:extLst>
          </p:cNvPr>
          <p:cNvSpPr/>
          <p:nvPr/>
        </p:nvSpPr>
        <p:spPr>
          <a:xfrm>
            <a:off x="2362200" y="3505200"/>
            <a:ext cx="1143000" cy="533400"/>
          </a:xfrm>
          <a:prstGeom prst="rect">
            <a:avLst/>
          </a:prstGeom>
          <a:pattFill prst="dkUpDiag">
            <a:fgClr>
              <a:srgbClr val="00B05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/>
          <p:cNvSpPr/>
          <p:nvPr/>
        </p:nvSpPr>
        <p:spPr>
          <a:xfrm flipV="1">
            <a:off x="2057401" y="3505200"/>
            <a:ext cx="292100" cy="520700"/>
          </a:xfrm>
          <a:prstGeom prst="rtTriangle">
            <a:avLst/>
          </a:prstGeom>
          <a:pattFill prst="dkUpDiag">
            <a:fgClr>
              <a:srgbClr val="00B05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C3157E-AB63-F449-8DF8-87FDEDD87F76}"/>
              </a:ext>
            </a:extLst>
          </p:cNvPr>
          <p:cNvSpPr/>
          <p:nvPr/>
        </p:nvSpPr>
        <p:spPr>
          <a:xfrm>
            <a:off x="1447800" y="3505200"/>
            <a:ext cx="609600" cy="533400"/>
          </a:xfrm>
          <a:prstGeom prst="rect">
            <a:avLst/>
          </a:prstGeom>
          <a:pattFill prst="dkUpDiag">
            <a:fgClr>
              <a:srgbClr val="00B05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ight Triangle 53"/>
          <p:cNvSpPr/>
          <p:nvPr/>
        </p:nvSpPr>
        <p:spPr>
          <a:xfrm>
            <a:off x="3505200" y="3505200"/>
            <a:ext cx="287867" cy="520700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Small country tariff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447800" y="51816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447800" y="1828800"/>
            <a:ext cx="0" cy="3352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748367" y="1981200"/>
            <a:ext cx="1452033" cy="25781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2743200" y="1981200"/>
            <a:ext cx="1371600" cy="2667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668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9600" y="3886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r>
              <a:rPr lang="en-US" dirty="0"/>
              <a:t>=P</a:t>
            </a:r>
            <a:r>
              <a:rPr lang="en-US" baseline="-25000" dirty="0"/>
              <a:t>W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43400" y="5181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28800" y="5181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33800" y="5181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-25000" dirty="0"/>
              <a:t>0</a:t>
            </a:r>
          </a:p>
        </p:txBody>
      </p:sp>
      <p:sp>
        <p:nvSpPr>
          <p:cNvPr id="30" name="Left Brace 29"/>
          <p:cNvSpPr/>
          <p:nvPr/>
        </p:nvSpPr>
        <p:spPr>
          <a:xfrm rot="16200000">
            <a:off x="2819400" y="4419600"/>
            <a:ext cx="228600" cy="17526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743200" y="5334000"/>
            <a:ext cx="501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657600" y="5715000"/>
            <a:ext cx="251863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Specific Tariff </a:t>
            </a:r>
            <a:r>
              <a:rPr lang="en-US" sz="2800" i="1" dirty="0"/>
              <a:t>t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4495800" y="1600200"/>
            <a:ext cx="4648200" cy="2285999"/>
          </a:xfrm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z="2400" dirty="0"/>
              <a:t>Welfare effects of a tariff, starting from free trade</a:t>
            </a:r>
          </a:p>
          <a:p>
            <a:pPr lvl="1"/>
            <a:r>
              <a:rPr lang="en-US" sz="2000" dirty="0"/>
              <a:t>Suppliers gain        +</a:t>
            </a:r>
            <a:r>
              <a:rPr lang="en-US" sz="2000" i="1" dirty="0"/>
              <a:t>a</a:t>
            </a:r>
            <a:endParaRPr lang="en-US" sz="2000" dirty="0"/>
          </a:p>
          <a:p>
            <a:pPr lvl="1"/>
            <a:r>
              <a:rPr lang="en-US" sz="2000" dirty="0"/>
              <a:t>Demanders Lose   −(</a:t>
            </a:r>
            <a:r>
              <a:rPr lang="en-US" sz="2000" i="1" dirty="0" err="1"/>
              <a:t>a+b+c+d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Government gains +</a:t>
            </a:r>
            <a:r>
              <a:rPr lang="en-US" sz="2000" i="1" dirty="0"/>
              <a:t>c</a:t>
            </a:r>
            <a:endParaRPr lang="en-US" sz="2000" dirty="0"/>
          </a:p>
          <a:p>
            <a:pPr lvl="1"/>
            <a:r>
              <a:rPr lang="en-US" sz="2000" dirty="0"/>
              <a:t>Country loses         −(</a:t>
            </a:r>
            <a:r>
              <a:rPr lang="en-US" sz="2000" i="1" dirty="0" err="1"/>
              <a:t>b+d</a:t>
            </a:r>
            <a:r>
              <a:rPr lang="en-US" sz="2000" dirty="0"/>
              <a:t>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447800" y="3581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590800" y="3581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c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1447800" y="4038600"/>
            <a:ext cx="304800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810000" y="4038600"/>
            <a:ext cx="0" cy="1143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057400" y="4038600"/>
            <a:ext cx="0" cy="1143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447800" y="3505200"/>
            <a:ext cx="29718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362200" y="3505200"/>
            <a:ext cx="0" cy="16764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505200" y="3505200"/>
            <a:ext cx="0" cy="16764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905000" y="3733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b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276600" y="3733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209800" y="5257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76600" y="5257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2" name="Left Brace 41"/>
          <p:cNvSpPr/>
          <p:nvPr/>
        </p:nvSpPr>
        <p:spPr>
          <a:xfrm rot="5400000" flipV="1">
            <a:off x="2819400" y="4495800"/>
            <a:ext cx="228600" cy="11430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743200" y="4648200"/>
            <a:ext cx="526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4" name="Left Brace 43"/>
          <p:cNvSpPr/>
          <p:nvPr/>
        </p:nvSpPr>
        <p:spPr>
          <a:xfrm flipV="1">
            <a:off x="1219200" y="3505200"/>
            <a:ext cx="228600" cy="5334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838200" y="3581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04800" y="3276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=</a:t>
            </a:r>
            <a:r>
              <a:rPr lang="en-US" dirty="0" err="1">
                <a:solidFill>
                  <a:srgbClr val="FF0000"/>
                </a:solidFill>
              </a:rPr>
              <a:t>P</a:t>
            </a:r>
            <a:r>
              <a:rPr lang="en-US" baseline="-25000" dirty="0" err="1">
                <a:solidFill>
                  <a:srgbClr val="FF0000"/>
                </a:solidFill>
              </a:rPr>
              <a:t>W</a:t>
            </a:r>
            <a:r>
              <a:rPr lang="en-US" dirty="0" err="1">
                <a:solidFill>
                  <a:srgbClr val="FF0000"/>
                </a:solidFill>
              </a:rPr>
              <a:t>+</a:t>
            </a:r>
            <a:r>
              <a:rPr lang="en-US" i="1" dirty="0" err="1">
                <a:solidFill>
                  <a:srgbClr val="FF0000"/>
                </a:solidFill>
              </a:rPr>
              <a:t>t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5334000" y="3505200"/>
            <a:ext cx="3429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914400" y="2184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endParaRPr lang="en-US" baseline="-25000" dirty="0"/>
          </a:p>
        </p:txBody>
      </p:sp>
      <p:cxnSp>
        <p:nvCxnSpPr>
          <p:cNvPr id="53" name="Straight Connector 52"/>
          <p:cNvCxnSpPr/>
          <p:nvPr/>
        </p:nvCxnSpPr>
        <p:spPr>
          <a:xfrm>
            <a:off x="1371600" y="2438400"/>
            <a:ext cx="1524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Oval 33"/>
          <p:cNvSpPr>
            <a:spLocks noChangeArrowheads="1"/>
          </p:cNvSpPr>
          <p:nvPr/>
        </p:nvSpPr>
        <p:spPr bwMode="auto">
          <a:xfrm>
            <a:off x="7317104" y="3416300"/>
            <a:ext cx="1143000" cy="609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Text Box 36"/>
          <p:cNvSpPr txBox="1">
            <a:spLocks noChangeArrowheads="1"/>
          </p:cNvSpPr>
          <p:nvPr/>
        </p:nvSpPr>
        <p:spPr bwMode="auto">
          <a:xfrm rot="19462766">
            <a:off x="4604050" y="4458420"/>
            <a:ext cx="3245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Lucida Blackletter"/>
                <a:cs typeface="Lucida Blackletter"/>
              </a:rPr>
              <a:t>“Dead Weight Loss” = </a:t>
            </a:r>
          </a:p>
        </p:txBody>
      </p:sp>
      <p:sp>
        <p:nvSpPr>
          <p:cNvPr id="60" name="Oval 33">
            <a:extLst>
              <a:ext uri="{FF2B5EF4-FFF2-40B4-BE49-F238E27FC236}">
                <a16:creationId xmlns:a16="http://schemas.microsoft.com/office/drawing/2014/main" id="{FC0A838E-D06A-3748-9871-3C1D7EBCC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286000"/>
            <a:ext cx="2819400" cy="609600"/>
          </a:xfrm>
          <a:prstGeom prst="ellips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40FAC8-983F-C842-BD78-455DBB4C43DD}"/>
              </a:ext>
            </a:extLst>
          </p:cNvPr>
          <p:cNvSpPr txBox="1"/>
          <p:nvPr/>
        </p:nvSpPr>
        <p:spPr>
          <a:xfrm>
            <a:off x="3632548" y="1163877"/>
            <a:ext cx="1600200" cy="646331"/>
          </a:xfrm>
          <a:prstGeom prst="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WHY?</a:t>
            </a:r>
          </a:p>
        </p:txBody>
      </p:sp>
      <p:sp>
        <p:nvSpPr>
          <p:cNvPr id="61" name="Oval 33">
            <a:extLst>
              <a:ext uri="{FF2B5EF4-FFF2-40B4-BE49-F238E27FC236}">
                <a16:creationId xmlns:a16="http://schemas.microsoft.com/office/drawing/2014/main" id="{3B407899-53C4-2143-A181-DBF1D0578B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2667000"/>
            <a:ext cx="3962400" cy="609600"/>
          </a:xfrm>
          <a:prstGeom prst="ellips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4452654-4B9B-DC43-B033-7C95055F1593}"/>
              </a:ext>
            </a:extLst>
          </p:cNvPr>
          <p:cNvSpPr txBox="1"/>
          <p:nvPr/>
        </p:nvSpPr>
        <p:spPr>
          <a:xfrm>
            <a:off x="7315200" y="1981200"/>
            <a:ext cx="1600200" cy="646331"/>
          </a:xfrm>
          <a:prstGeom prst="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WHY?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F6D42493-0EB0-F74B-B2F6-093ACDBD1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4703173-760F-BD4D-B818-6C26648E5CBA}"/>
              </a:ext>
            </a:extLst>
          </p:cNvPr>
          <p:cNvSpPr txBox="1"/>
          <p:nvPr/>
        </p:nvSpPr>
        <p:spPr>
          <a:xfrm>
            <a:off x="3124199" y="1828800"/>
            <a:ext cx="921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S=MC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CAFBE3B-640C-DC47-8621-3E805C4FCBCE}"/>
              </a:ext>
            </a:extLst>
          </p:cNvPr>
          <p:cNvSpPr txBox="1"/>
          <p:nvPr/>
        </p:nvSpPr>
        <p:spPr>
          <a:xfrm>
            <a:off x="3886200" y="4622800"/>
            <a:ext cx="1296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D=MB</a:t>
            </a:r>
          </a:p>
        </p:txBody>
      </p:sp>
    </p:spTree>
    <p:extLst>
      <p:ext uri="{BB962C8B-B14F-4D97-AF65-F5344CB8AC3E}">
        <p14:creationId xmlns:p14="http://schemas.microsoft.com/office/powerpoint/2010/main" val="414407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7" grpId="1" animBg="1"/>
      <p:bldP spid="59" grpId="0" animBg="1"/>
      <p:bldP spid="49" grpId="0" animBg="1"/>
      <p:bldP spid="49" grpId="1" animBg="1"/>
      <p:bldP spid="19" grpId="0" animBg="1"/>
      <p:bldP spid="19" grpId="1" animBg="1"/>
      <p:bldP spid="5" grpId="0" animBg="1"/>
      <p:bldP spid="5" grpId="1" animBg="1"/>
      <p:bldP spid="54" grpId="0" animBg="1"/>
      <p:bldP spid="54" grpId="1" animBg="1"/>
      <p:bldP spid="54" grpId="2" animBg="1"/>
      <p:bldP spid="36" grpId="0"/>
      <p:bldP spid="37" grpId="0"/>
      <p:bldP spid="33" grpId="0"/>
      <p:bldP spid="39" grpId="0"/>
      <p:bldP spid="55" grpId="0" animBg="1"/>
      <p:bldP spid="60" grpId="1" animBg="1"/>
      <p:bldP spid="60" grpId="2" animBg="1"/>
      <p:bldP spid="6" grpId="0" animBg="1"/>
      <p:bldP spid="6" grpId="1" animBg="1"/>
      <p:bldP spid="61" grpId="0" animBg="1"/>
      <p:bldP spid="61" grpId="1" animBg="1"/>
      <p:bldP spid="62" grpId="0" animBg="1"/>
      <p:bldP spid="6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ight Triangle 53"/>
          <p:cNvSpPr/>
          <p:nvPr/>
        </p:nvSpPr>
        <p:spPr>
          <a:xfrm>
            <a:off x="3509433" y="3505200"/>
            <a:ext cx="287867" cy="520700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/>
          <p:cNvSpPr/>
          <p:nvPr/>
        </p:nvSpPr>
        <p:spPr>
          <a:xfrm flipH="1">
            <a:off x="2061633" y="3505200"/>
            <a:ext cx="287867" cy="520700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Small country tariff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447800" y="51816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447800" y="1828800"/>
            <a:ext cx="0" cy="3352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748367" y="1981200"/>
            <a:ext cx="1452033" cy="25781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2743200" y="1981200"/>
            <a:ext cx="1371600" cy="2667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668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9600" y="3886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r>
              <a:rPr lang="en-US" dirty="0"/>
              <a:t>=P</a:t>
            </a:r>
            <a:r>
              <a:rPr lang="en-US" baseline="-25000" dirty="0"/>
              <a:t>W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43400" y="5181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28800" y="5181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33800" y="5181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-25000" dirty="0"/>
              <a:t>0</a:t>
            </a:r>
          </a:p>
        </p:txBody>
      </p:sp>
      <p:sp>
        <p:nvSpPr>
          <p:cNvPr id="30" name="Left Brace 29"/>
          <p:cNvSpPr/>
          <p:nvPr/>
        </p:nvSpPr>
        <p:spPr>
          <a:xfrm rot="16200000">
            <a:off x="2819400" y="4419600"/>
            <a:ext cx="228600" cy="17526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743200" y="5334000"/>
            <a:ext cx="501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657600" y="5715000"/>
            <a:ext cx="251863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Specific Tariff </a:t>
            </a:r>
            <a:r>
              <a:rPr lang="en-US" sz="2800" i="1" dirty="0"/>
              <a:t>t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4495800" y="1600200"/>
            <a:ext cx="4648200" cy="2285999"/>
          </a:xfrm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z="2400" dirty="0"/>
              <a:t>Welfare effects of a tariff, starting from free trade</a:t>
            </a:r>
          </a:p>
          <a:p>
            <a:pPr lvl="1"/>
            <a:r>
              <a:rPr lang="en-US" sz="2000" dirty="0"/>
              <a:t>Suppliers gain        +</a:t>
            </a:r>
            <a:r>
              <a:rPr lang="en-US" sz="2000" i="1" dirty="0"/>
              <a:t>a</a:t>
            </a:r>
            <a:endParaRPr lang="en-US" sz="2000" dirty="0"/>
          </a:p>
          <a:p>
            <a:pPr lvl="1"/>
            <a:r>
              <a:rPr lang="en-US" sz="2000" dirty="0"/>
              <a:t>Demanders Lose   −(</a:t>
            </a:r>
            <a:r>
              <a:rPr lang="en-US" sz="2000" i="1" dirty="0" err="1"/>
              <a:t>a+b+c+d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Government gains +</a:t>
            </a:r>
            <a:r>
              <a:rPr lang="en-US" sz="2000" i="1" dirty="0"/>
              <a:t>c</a:t>
            </a:r>
            <a:endParaRPr lang="en-US" sz="2000" dirty="0"/>
          </a:p>
          <a:p>
            <a:pPr lvl="1"/>
            <a:r>
              <a:rPr lang="en-US" sz="2000" dirty="0"/>
              <a:t>Country loses         −(</a:t>
            </a:r>
            <a:r>
              <a:rPr lang="en-US" sz="2000" i="1" dirty="0" err="1"/>
              <a:t>b+d</a:t>
            </a:r>
            <a:r>
              <a:rPr lang="en-US" sz="2000" dirty="0"/>
              <a:t>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447800" y="3581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590800" y="3581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c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1447800" y="4038600"/>
            <a:ext cx="304800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810000" y="4038600"/>
            <a:ext cx="0" cy="1143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057400" y="4038600"/>
            <a:ext cx="0" cy="1143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447800" y="3505200"/>
            <a:ext cx="29718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362200" y="3505200"/>
            <a:ext cx="0" cy="16764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505200" y="3505200"/>
            <a:ext cx="0" cy="16764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905000" y="3733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b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276600" y="3733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209800" y="5257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76600" y="5257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2" name="Left Brace 41"/>
          <p:cNvSpPr/>
          <p:nvPr/>
        </p:nvSpPr>
        <p:spPr>
          <a:xfrm rot="5400000" flipV="1">
            <a:off x="2819400" y="4495800"/>
            <a:ext cx="228600" cy="11430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743200" y="4648200"/>
            <a:ext cx="526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4" name="Left Brace 43"/>
          <p:cNvSpPr/>
          <p:nvPr/>
        </p:nvSpPr>
        <p:spPr>
          <a:xfrm flipV="1">
            <a:off x="1219200" y="3505200"/>
            <a:ext cx="228600" cy="5334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838200" y="3581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04800" y="3276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=</a:t>
            </a:r>
            <a:r>
              <a:rPr lang="en-US" dirty="0" err="1">
                <a:solidFill>
                  <a:srgbClr val="FF0000"/>
                </a:solidFill>
              </a:rPr>
              <a:t>P</a:t>
            </a:r>
            <a:r>
              <a:rPr lang="en-US" baseline="-25000" dirty="0" err="1">
                <a:solidFill>
                  <a:srgbClr val="FF0000"/>
                </a:solidFill>
              </a:rPr>
              <a:t>W</a:t>
            </a:r>
            <a:r>
              <a:rPr lang="en-US" dirty="0" err="1">
                <a:solidFill>
                  <a:srgbClr val="FF0000"/>
                </a:solidFill>
              </a:rPr>
              <a:t>+</a:t>
            </a:r>
            <a:r>
              <a:rPr lang="en-US" i="1" dirty="0" err="1">
                <a:solidFill>
                  <a:srgbClr val="FF0000"/>
                </a:solidFill>
              </a:rPr>
              <a:t>t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5334000" y="3505200"/>
            <a:ext cx="3429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914400" y="2184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endParaRPr lang="en-US" baseline="-25000" dirty="0"/>
          </a:p>
        </p:txBody>
      </p:sp>
      <p:cxnSp>
        <p:nvCxnSpPr>
          <p:cNvPr id="53" name="Straight Connector 52"/>
          <p:cNvCxnSpPr/>
          <p:nvPr/>
        </p:nvCxnSpPr>
        <p:spPr>
          <a:xfrm>
            <a:off x="1371600" y="2438400"/>
            <a:ext cx="1524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Oval 33"/>
          <p:cNvSpPr>
            <a:spLocks noChangeArrowheads="1"/>
          </p:cNvSpPr>
          <p:nvPr/>
        </p:nvSpPr>
        <p:spPr bwMode="auto">
          <a:xfrm>
            <a:off x="7317104" y="3416300"/>
            <a:ext cx="1143000" cy="609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Text Box 36"/>
          <p:cNvSpPr txBox="1">
            <a:spLocks noChangeArrowheads="1"/>
          </p:cNvSpPr>
          <p:nvPr/>
        </p:nvSpPr>
        <p:spPr bwMode="auto">
          <a:xfrm rot="19462766">
            <a:off x="4604050" y="4458420"/>
            <a:ext cx="3245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Lucida Blackletter"/>
                <a:cs typeface="Lucida Blackletter"/>
              </a:rPr>
              <a:t>“Dead Weight Loss” =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9FA6F9-446F-A54C-8A85-71B8D6A4E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95F13EB-8479-E84D-BE9D-2E8EE371C027}"/>
              </a:ext>
            </a:extLst>
          </p:cNvPr>
          <p:cNvSpPr txBox="1"/>
          <p:nvPr/>
        </p:nvSpPr>
        <p:spPr>
          <a:xfrm>
            <a:off x="3124199" y="1828800"/>
            <a:ext cx="921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S=MC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45E0FFA-C256-CE4C-9852-3EFCFF5688E9}"/>
              </a:ext>
            </a:extLst>
          </p:cNvPr>
          <p:cNvSpPr txBox="1"/>
          <p:nvPr/>
        </p:nvSpPr>
        <p:spPr>
          <a:xfrm>
            <a:off x="3886200" y="4622800"/>
            <a:ext cx="1296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D=MB</a:t>
            </a:r>
          </a:p>
        </p:txBody>
      </p:sp>
    </p:spTree>
    <p:extLst>
      <p:ext uri="{BB962C8B-B14F-4D97-AF65-F5344CB8AC3E}">
        <p14:creationId xmlns:p14="http://schemas.microsoft.com/office/powerpoint/2010/main" val="35824815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431AA28-55E3-B84D-9029-3415568A2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1316853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r>
              <a:rPr lang="en-US">
                <a:latin typeface="Arial" pitchFamily="-109" charset="0"/>
              </a:rPr>
              <a:t>Class 0:  Introduction &amp; Overview</a:t>
            </a:r>
            <a:endParaRPr lang="en-US" dirty="0">
              <a:latin typeface="Arial" pitchFamily="-109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4CCD31-DF18-E24B-8454-0432F923D698}" type="slidenum">
              <a:rPr lang="en-US" smtClean="0">
                <a:latin typeface="Arial" pitchFamily="-109" charset="0"/>
              </a:rPr>
              <a:pPr/>
              <a:t>2</a:t>
            </a:fld>
            <a:endParaRPr lang="en-US">
              <a:latin typeface="Arial" pitchFamily="-109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News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0358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Graph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a price falls, why does the gain to demanders not equal the fall in what they pay?  Is it larger than this or smaller?</a:t>
            </a:r>
          </a:p>
          <a:p>
            <a:r>
              <a:rPr lang="en-US" dirty="0"/>
              <a:t>If a price rises, why is the gain to suppliers not their rise in revenue?  Is it larger or smaller? </a:t>
            </a:r>
          </a:p>
          <a:p>
            <a:r>
              <a:rPr lang="en-US" dirty="0"/>
              <a:t>In what sense does a small country gain by eliminating a tariff?  Does anybody in the country lose?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08543F7-3E0A-5646-9503-78BB26460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15250362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ight Triangle 59"/>
          <p:cNvSpPr/>
          <p:nvPr/>
        </p:nvSpPr>
        <p:spPr>
          <a:xfrm>
            <a:off x="3246967" y="2971800"/>
            <a:ext cx="567266" cy="1054100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ight Triangle 58"/>
          <p:cNvSpPr/>
          <p:nvPr/>
        </p:nvSpPr>
        <p:spPr>
          <a:xfrm flipH="1">
            <a:off x="2057400" y="2971800"/>
            <a:ext cx="605367" cy="1054100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ight Triangle 53"/>
          <p:cNvSpPr/>
          <p:nvPr/>
        </p:nvSpPr>
        <p:spPr>
          <a:xfrm>
            <a:off x="3509433" y="3505200"/>
            <a:ext cx="287867" cy="520700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/>
          <p:cNvSpPr/>
          <p:nvPr/>
        </p:nvSpPr>
        <p:spPr>
          <a:xfrm flipH="1">
            <a:off x="2061633" y="3505200"/>
            <a:ext cx="287867" cy="520700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Small country, larger tariff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447800" y="51816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447800" y="1828800"/>
            <a:ext cx="0" cy="3352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748367" y="1981200"/>
            <a:ext cx="1452033" cy="25781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2743200" y="1981200"/>
            <a:ext cx="1371600" cy="2667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668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9600" y="3886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r>
              <a:rPr lang="en-US" dirty="0"/>
              <a:t>=P</a:t>
            </a:r>
            <a:r>
              <a:rPr lang="en-US" baseline="-25000" dirty="0"/>
              <a:t>W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43905" y="5199355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28800" y="5181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33800" y="5181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-25000" dirty="0"/>
              <a:t>0</a:t>
            </a:r>
          </a:p>
        </p:txBody>
      </p:sp>
      <p:sp>
        <p:nvSpPr>
          <p:cNvPr id="30" name="Left Brace 29"/>
          <p:cNvSpPr/>
          <p:nvPr/>
        </p:nvSpPr>
        <p:spPr>
          <a:xfrm rot="16200000">
            <a:off x="2819400" y="4419600"/>
            <a:ext cx="228600" cy="17526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743200" y="5334000"/>
            <a:ext cx="629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336800" y="5791200"/>
            <a:ext cx="40832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Specific Tariffs, t, then 2t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1447800" y="4038600"/>
            <a:ext cx="304800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810000" y="4038600"/>
            <a:ext cx="0" cy="1143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057400" y="4038600"/>
            <a:ext cx="0" cy="1143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447800" y="3505200"/>
            <a:ext cx="29718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362200" y="3505200"/>
            <a:ext cx="0" cy="16764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505200" y="3505200"/>
            <a:ext cx="0" cy="16764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209800" y="5257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76600" y="5257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2" name="Left Brace 41"/>
          <p:cNvSpPr/>
          <p:nvPr/>
        </p:nvSpPr>
        <p:spPr>
          <a:xfrm rot="5400000" flipV="1">
            <a:off x="2819400" y="4495800"/>
            <a:ext cx="228600" cy="11430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743199" y="4648200"/>
            <a:ext cx="523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4" name="Left Brace 43"/>
          <p:cNvSpPr/>
          <p:nvPr/>
        </p:nvSpPr>
        <p:spPr>
          <a:xfrm flipV="1">
            <a:off x="1219200" y="3505200"/>
            <a:ext cx="228600" cy="5334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838200" y="3581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04800" y="3276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=</a:t>
            </a:r>
            <a:r>
              <a:rPr lang="en-US" dirty="0" err="1">
                <a:solidFill>
                  <a:srgbClr val="FF0000"/>
                </a:solidFill>
              </a:rPr>
              <a:t>P</a:t>
            </a:r>
            <a:r>
              <a:rPr lang="en-US" baseline="-25000" dirty="0" err="1">
                <a:solidFill>
                  <a:srgbClr val="FF0000"/>
                </a:solidFill>
              </a:rPr>
              <a:t>W</a:t>
            </a:r>
            <a:r>
              <a:rPr lang="en-US" dirty="0" err="1">
                <a:solidFill>
                  <a:srgbClr val="FF0000"/>
                </a:solidFill>
              </a:rPr>
              <a:t>+</a:t>
            </a:r>
            <a:r>
              <a:rPr lang="en-US" i="1" dirty="0" err="1">
                <a:solidFill>
                  <a:srgbClr val="FF0000"/>
                </a:solidFill>
              </a:rPr>
              <a:t>t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14400" y="2184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endParaRPr lang="en-US" baseline="-25000" dirty="0"/>
          </a:p>
        </p:txBody>
      </p:sp>
      <p:cxnSp>
        <p:nvCxnSpPr>
          <p:cNvPr id="53" name="Straight Connector 52"/>
          <p:cNvCxnSpPr/>
          <p:nvPr/>
        </p:nvCxnSpPr>
        <p:spPr>
          <a:xfrm>
            <a:off x="1371600" y="2438400"/>
            <a:ext cx="1524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Left Brace 47"/>
          <p:cNvSpPr/>
          <p:nvPr/>
        </p:nvSpPr>
        <p:spPr>
          <a:xfrm flipV="1">
            <a:off x="1219200" y="2971800"/>
            <a:ext cx="228600" cy="5334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accent2">
                <a:lumMod val="60000"/>
                <a:lumOff val="4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304800" y="3276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=</a:t>
            </a:r>
            <a:r>
              <a:rPr lang="en-US" dirty="0" err="1">
                <a:solidFill>
                  <a:srgbClr val="FF0000"/>
                </a:solidFill>
              </a:rPr>
              <a:t>P</a:t>
            </a:r>
            <a:r>
              <a:rPr lang="en-US" baseline="-25000" dirty="0" err="1">
                <a:solidFill>
                  <a:srgbClr val="FF0000"/>
                </a:solidFill>
              </a:rPr>
              <a:t>W</a:t>
            </a:r>
            <a:r>
              <a:rPr lang="en-US" dirty="0" err="1">
                <a:solidFill>
                  <a:srgbClr val="FF0000"/>
                </a:solidFill>
              </a:rPr>
              <a:t>+</a:t>
            </a:r>
            <a:r>
              <a:rPr lang="en-US" i="1" dirty="0" err="1">
                <a:solidFill>
                  <a:srgbClr val="FF0000"/>
                </a:solidFill>
              </a:rPr>
              <a:t>t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52400" y="27432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</a:t>
            </a:r>
            <a:r>
              <a:rPr lang="en-US" baseline="-25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=P</a:t>
            </a:r>
            <a:r>
              <a:rPr lang="en-US" baseline="-25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+2</a:t>
            </a:r>
            <a:r>
              <a:rPr lang="en-US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</a:t>
            </a:r>
            <a:endParaRPr lang="en-US" baseline="-25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1447800" y="2971800"/>
            <a:ext cx="2971800" cy="0"/>
          </a:xfrm>
          <a:prstGeom prst="line">
            <a:avLst/>
          </a:prstGeom>
          <a:ln>
            <a:solidFill>
              <a:srgbClr val="7575D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Left Brace 60"/>
          <p:cNvSpPr/>
          <p:nvPr/>
        </p:nvSpPr>
        <p:spPr>
          <a:xfrm rot="16200000">
            <a:off x="2838453" y="3851275"/>
            <a:ext cx="228600" cy="584201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7575D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2736849" y="4156075"/>
            <a:ext cx="556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575D1"/>
                </a:solidFill>
              </a:rPr>
              <a:t>M</a:t>
            </a:r>
            <a:r>
              <a:rPr lang="en-US" baseline="-25000" dirty="0">
                <a:solidFill>
                  <a:srgbClr val="7575D1"/>
                </a:solidFill>
              </a:rPr>
              <a:t>2</a:t>
            </a:r>
          </a:p>
        </p:txBody>
      </p:sp>
      <p:sp>
        <p:nvSpPr>
          <p:cNvPr id="63" name="Content Placeholder 2"/>
          <p:cNvSpPr>
            <a:spLocks noGrp="1"/>
          </p:cNvSpPr>
          <p:nvPr>
            <p:ph idx="1"/>
          </p:nvPr>
        </p:nvSpPr>
        <p:spPr>
          <a:xfrm>
            <a:off x="4495800" y="1600200"/>
            <a:ext cx="4445000" cy="2412999"/>
          </a:xfrm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z="2400" dirty="0"/>
              <a:t>Effects of doubling the tariff</a:t>
            </a:r>
          </a:p>
          <a:p>
            <a:pPr lvl="1"/>
            <a:r>
              <a:rPr lang="en-US" sz="2000" dirty="0"/>
              <a:t>Price rises by twice as much</a:t>
            </a:r>
          </a:p>
          <a:p>
            <a:pPr lvl="1"/>
            <a:r>
              <a:rPr lang="en-US" sz="2000" dirty="0"/>
              <a:t>Imports fall by twice as much</a:t>
            </a:r>
          </a:p>
          <a:p>
            <a:pPr lvl="1"/>
            <a:r>
              <a:rPr lang="en-US" sz="2000" dirty="0"/>
              <a:t>Deadweight loss is </a:t>
            </a:r>
            <a:r>
              <a:rPr lang="en-US" sz="2000" dirty="0">
                <a:solidFill>
                  <a:srgbClr val="7575D1"/>
                </a:solidFill>
              </a:rPr>
              <a:t>4-times </a:t>
            </a:r>
            <a:r>
              <a:rPr lang="en-US" sz="2000" dirty="0"/>
              <a:t>as large!</a:t>
            </a:r>
          </a:p>
          <a:p>
            <a:pPr lvl="2"/>
            <a:r>
              <a:rPr lang="en-US" sz="1600" dirty="0"/>
              <a:t>(Efficiency loss rises with the </a:t>
            </a:r>
            <a:r>
              <a:rPr lang="en-US" sz="1600" u="sng" dirty="0"/>
              <a:t>square</a:t>
            </a:r>
            <a:r>
              <a:rPr lang="en-US" sz="1600" dirty="0"/>
              <a:t> of the tariff)</a:t>
            </a:r>
          </a:p>
        </p:txBody>
      </p:sp>
      <p:cxnSp>
        <p:nvCxnSpPr>
          <p:cNvPr id="64" name="Straight Connector 63"/>
          <p:cNvCxnSpPr/>
          <p:nvPr/>
        </p:nvCxnSpPr>
        <p:spPr>
          <a:xfrm>
            <a:off x="2654300" y="2984500"/>
            <a:ext cx="0" cy="2184400"/>
          </a:xfrm>
          <a:prstGeom prst="line">
            <a:avLst/>
          </a:prstGeom>
          <a:ln>
            <a:solidFill>
              <a:srgbClr val="7575D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3238500" y="2997200"/>
            <a:ext cx="0" cy="2184400"/>
          </a:xfrm>
          <a:prstGeom prst="line">
            <a:avLst/>
          </a:prstGeom>
          <a:ln>
            <a:solidFill>
              <a:srgbClr val="7575D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1676400" y="3505200"/>
            <a:ext cx="0" cy="53340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1752600" y="2971800"/>
            <a:ext cx="0" cy="1066800"/>
          </a:xfrm>
          <a:prstGeom prst="straightConnector1">
            <a:avLst/>
          </a:prstGeom>
          <a:ln w="25400">
            <a:solidFill>
              <a:schemeClr val="accent6">
                <a:lumMod val="60000"/>
                <a:lumOff val="4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2057400" y="4724400"/>
            <a:ext cx="3048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>
            <a:off x="3505200" y="4724400"/>
            <a:ext cx="3048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2057400" y="4648200"/>
            <a:ext cx="609600" cy="0"/>
          </a:xfrm>
          <a:prstGeom prst="straightConnector1">
            <a:avLst/>
          </a:prstGeom>
          <a:ln w="25400">
            <a:solidFill>
              <a:schemeClr val="accent6">
                <a:lumMod val="60000"/>
                <a:lumOff val="4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>
            <a:off x="3254375" y="4648200"/>
            <a:ext cx="555625" cy="3175"/>
          </a:xfrm>
          <a:prstGeom prst="straightConnector1">
            <a:avLst/>
          </a:prstGeom>
          <a:ln w="25400">
            <a:solidFill>
              <a:schemeClr val="accent6">
                <a:lumMod val="60000"/>
                <a:lumOff val="4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EB3C1-8086-BC43-9410-9BDF12718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8A7E866-5377-9D49-A627-096E8D14DE1F}"/>
              </a:ext>
            </a:extLst>
          </p:cNvPr>
          <p:cNvSpPr txBox="1"/>
          <p:nvPr/>
        </p:nvSpPr>
        <p:spPr>
          <a:xfrm>
            <a:off x="3124199" y="1828800"/>
            <a:ext cx="921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S=MC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BC235A6-7F9A-674D-9550-1CA1C1D096FF}"/>
              </a:ext>
            </a:extLst>
          </p:cNvPr>
          <p:cNvSpPr txBox="1"/>
          <p:nvPr/>
        </p:nvSpPr>
        <p:spPr>
          <a:xfrm>
            <a:off x="3886200" y="4622800"/>
            <a:ext cx="1296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D=MB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9B7424-2D96-DD44-3DF4-246870C35113}"/>
              </a:ext>
            </a:extLst>
          </p:cNvPr>
          <p:cNvSpPr txBox="1"/>
          <p:nvPr/>
        </p:nvSpPr>
        <p:spPr>
          <a:xfrm>
            <a:off x="5182644" y="4156075"/>
            <a:ext cx="2861605" cy="92333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(These are exact only if S and D are straight lines.  Approximate otherwise.)</a:t>
            </a:r>
          </a:p>
        </p:txBody>
      </p:sp>
    </p:spTree>
    <p:extLst>
      <p:ext uri="{BB962C8B-B14F-4D97-AF65-F5344CB8AC3E}">
        <p14:creationId xmlns:p14="http://schemas.microsoft.com/office/powerpoint/2010/main" val="36232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59" grpId="0" animBg="1"/>
      <p:bldP spid="48" grpId="0" animBg="1"/>
      <p:bldP spid="57" grpId="0"/>
      <p:bldP spid="61" grpId="0" animBg="1"/>
      <p:bldP spid="62" grpId="0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ight Triangle 53"/>
          <p:cNvSpPr/>
          <p:nvPr/>
        </p:nvSpPr>
        <p:spPr>
          <a:xfrm>
            <a:off x="2959101" y="2425700"/>
            <a:ext cx="838200" cy="1600200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/>
          <p:cNvSpPr/>
          <p:nvPr/>
        </p:nvSpPr>
        <p:spPr>
          <a:xfrm flipH="1">
            <a:off x="2061632" y="2387600"/>
            <a:ext cx="897467" cy="1638300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Small country, prohibitive tariff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447800" y="51816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447800" y="1828800"/>
            <a:ext cx="0" cy="3352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748367" y="1981200"/>
            <a:ext cx="1452033" cy="25781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2743200" y="1981200"/>
            <a:ext cx="1371600" cy="2667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668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9600" y="3886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r>
              <a:rPr lang="en-US" dirty="0"/>
              <a:t>=P</a:t>
            </a:r>
            <a:r>
              <a:rPr lang="en-US" baseline="-25000" dirty="0"/>
              <a:t>W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43400" y="5181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28800" y="5181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33800" y="5181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-25000" dirty="0"/>
              <a:t>0</a:t>
            </a:r>
          </a:p>
        </p:txBody>
      </p:sp>
      <p:sp>
        <p:nvSpPr>
          <p:cNvPr id="30" name="Left Brace 29"/>
          <p:cNvSpPr/>
          <p:nvPr/>
        </p:nvSpPr>
        <p:spPr>
          <a:xfrm rot="16200000">
            <a:off x="2819400" y="4419600"/>
            <a:ext cx="228600" cy="17526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743200" y="5334000"/>
            <a:ext cx="596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600200" y="5880100"/>
            <a:ext cx="5237331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Specific Tariff </a:t>
            </a:r>
            <a:r>
              <a:rPr lang="en-US" sz="3200" dirty="0" err="1"/>
              <a:t>t</a:t>
            </a:r>
            <a:r>
              <a:rPr lang="en-US" sz="3200" baseline="-25000" dirty="0" err="1"/>
              <a:t>P</a:t>
            </a:r>
            <a:r>
              <a:rPr lang="en-US" sz="3200" dirty="0"/>
              <a:t> &gt; </a:t>
            </a:r>
            <a:r>
              <a:rPr lang="en-US" sz="3200" dirty="0" err="1"/>
              <a:t>P</a:t>
            </a:r>
            <a:r>
              <a:rPr lang="en-US" sz="3200" baseline="-25000" dirty="0" err="1"/>
              <a:t>aut</a:t>
            </a:r>
            <a:r>
              <a:rPr lang="en-US" sz="3200" dirty="0"/>
              <a:t> − P</a:t>
            </a:r>
            <a:r>
              <a:rPr lang="en-US" sz="3200" baseline="-25000" dirty="0"/>
              <a:t>W</a:t>
            </a:r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4495800" y="1600200"/>
            <a:ext cx="4648200" cy="2285999"/>
          </a:xfrm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z="2400" dirty="0"/>
              <a:t>Welfare effects of a prohibitive tariff, starting from free trade</a:t>
            </a:r>
          </a:p>
          <a:p>
            <a:pPr lvl="1"/>
            <a:r>
              <a:rPr lang="en-US" sz="2000" dirty="0"/>
              <a:t>Suppliers gain        +</a:t>
            </a:r>
            <a:r>
              <a:rPr lang="en-US" sz="2000" i="1" dirty="0"/>
              <a:t>a</a:t>
            </a:r>
            <a:endParaRPr lang="en-US" sz="2000" dirty="0"/>
          </a:p>
          <a:p>
            <a:pPr lvl="1"/>
            <a:r>
              <a:rPr lang="en-US" sz="2000" dirty="0"/>
              <a:t>Demanders Lose   −(</a:t>
            </a:r>
            <a:r>
              <a:rPr lang="en-US" sz="2000" i="1" dirty="0" err="1"/>
              <a:t>a+b+d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Government gains  0</a:t>
            </a:r>
          </a:p>
          <a:p>
            <a:pPr lvl="1"/>
            <a:r>
              <a:rPr lang="en-US" sz="2000" dirty="0"/>
              <a:t>Country loses         −(</a:t>
            </a:r>
            <a:r>
              <a:rPr lang="en-US" sz="2000" i="1" dirty="0" err="1"/>
              <a:t>b+d</a:t>
            </a:r>
            <a:r>
              <a:rPr lang="en-US" sz="2000" dirty="0"/>
              <a:t>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600200" y="32639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a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1447800" y="4038600"/>
            <a:ext cx="304800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810000" y="4038600"/>
            <a:ext cx="0" cy="1143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057400" y="4038600"/>
            <a:ext cx="0" cy="1143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967567" y="2408767"/>
            <a:ext cx="0" cy="16764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222500" y="34163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b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895600" y="3403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209800" y="5257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76600" y="5257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298700" y="5613400"/>
            <a:ext cx="123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( M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=0 )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44" name="Left Brace 43"/>
          <p:cNvSpPr/>
          <p:nvPr/>
        </p:nvSpPr>
        <p:spPr>
          <a:xfrm flipH="1" flipV="1">
            <a:off x="1473200" y="2116667"/>
            <a:ext cx="228600" cy="1921933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1553633" y="2882901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t</a:t>
            </a:r>
            <a:r>
              <a:rPr lang="en-US" baseline="-25000" dirty="0" err="1">
                <a:solidFill>
                  <a:srgbClr val="FF0000"/>
                </a:solidFill>
              </a:rPr>
              <a:t>P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557867" y="1913466"/>
            <a:ext cx="1390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P</a:t>
            </a:r>
            <a:r>
              <a:rPr lang="en-US" baseline="-25000" dirty="0" err="1">
                <a:solidFill>
                  <a:srgbClr val="FF0000"/>
                </a:solidFill>
              </a:rPr>
              <a:t>W</a:t>
            </a:r>
            <a:r>
              <a:rPr lang="en-US" dirty="0" err="1">
                <a:solidFill>
                  <a:srgbClr val="FF0000"/>
                </a:solidFill>
              </a:rPr>
              <a:t>+t</a:t>
            </a:r>
            <a:r>
              <a:rPr lang="en-US" baseline="-25000" dirty="0" err="1">
                <a:solidFill>
                  <a:srgbClr val="FF0000"/>
                </a:solidFill>
              </a:rPr>
              <a:t>P</a:t>
            </a:r>
            <a:r>
              <a:rPr lang="en-US" dirty="0">
                <a:solidFill>
                  <a:srgbClr val="FF0000"/>
                </a:solidFill>
              </a:rPr>
              <a:t> ≠ P</a:t>
            </a:r>
            <a:r>
              <a:rPr lang="en-US" baseline="-25000" dirty="0">
                <a:solidFill>
                  <a:srgbClr val="FF0000"/>
                </a:solidFill>
              </a:rPr>
              <a:t>1 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5334000" y="3505200"/>
            <a:ext cx="3429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914400" y="2184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endParaRPr lang="en-US" baseline="-25000" dirty="0"/>
          </a:p>
        </p:txBody>
      </p:sp>
      <p:cxnSp>
        <p:nvCxnSpPr>
          <p:cNvPr id="53" name="Straight Connector 52"/>
          <p:cNvCxnSpPr/>
          <p:nvPr/>
        </p:nvCxnSpPr>
        <p:spPr>
          <a:xfrm>
            <a:off x="1371600" y="2438400"/>
            <a:ext cx="1524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Oval 33"/>
          <p:cNvSpPr>
            <a:spLocks noChangeArrowheads="1"/>
          </p:cNvSpPr>
          <p:nvPr/>
        </p:nvSpPr>
        <p:spPr bwMode="auto">
          <a:xfrm>
            <a:off x="7317104" y="3416300"/>
            <a:ext cx="1143000" cy="609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Text Box 36"/>
          <p:cNvSpPr txBox="1">
            <a:spLocks noChangeArrowheads="1"/>
          </p:cNvSpPr>
          <p:nvPr/>
        </p:nvSpPr>
        <p:spPr bwMode="auto">
          <a:xfrm rot="19462766">
            <a:off x="4604050" y="4458420"/>
            <a:ext cx="3245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Lucida Blackletter"/>
                <a:cs typeface="Lucida Blackletter"/>
              </a:rPr>
              <a:t>“Dead Weight Loss” =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12233" y="2192866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=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223307" y="1829731"/>
            <a:ext cx="581607" cy="563217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66730" y="1152939"/>
            <a:ext cx="3432313" cy="646331"/>
          </a:xfrm>
          <a:prstGeom prst="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NOTE:</a:t>
            </a:r>
            <a:r>
              <a:rPr lang="en-US" dirty="0">
                <a:solidFill>
                  <a:srgbClr val="00B050"/>
                </a:solidFill>
              </a:rPr>
              <a:t>  You’ll have to calculate this from supply and demand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BF326F8D-2A8C-F643-BD7E-E2C45D939B60}"/>
              </a:ext>
            </a:extLst>
          </p:cNvPr>
          <p:cNvSpPr/>
          <p:nvPr/>
        </p:nvSpPr>
        <p:spPr>
          <a:xfrm>
            <a:off x="432317" y="2086541"/>
            <a:ext cx="1125895" cy="563217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8969C236-A4A6-5646-9BE4-9D0E27DE9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BC5A576-E094-E143-92A8-BCEE08F6AA30}"/>
              </a:ext>
            </a:extLst>
          </p:cNvPr>
          <p:cNvSpPr txBox="1"/>
          <p:nvPr/>
        </p:nvSpPr>
        <p:spPr>
          <a:xfrm>
            <a:off x="3124199" y="1828800"/>
            <a:ext cx="921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S=MC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82C97B2-CFBB-8841-B2AD-C29EAD543EEE}"/>
              </a:ext>
            </a:extLst>
          </p:cNvPr>
          <p:cNvSpPr txBox="1"/>
          <p:nvPr/>
        </p:nvSpPr>
        <p:spPr>
          <a:xfrm>
            <a:off x="3886200" y="4622800"/>
            <a:ext cx="1296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D=MB</a:t>
            </a:r>
          </a:p>
        </p:txBody>
      </p:sp>
    </p:spTree>
    <p:extLst>
      <p:ext uri="{BB962C8B-B14F-4D97-AF65-F5344CB8AC3E}">
        <p14:creationId xmlns:p14="http://schemas.microsoft.com/office/powerpoint/2010/main" val="376476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19" grpId="0" animBg="1"/>
      <p:bldP spid="36" grpId="0"/>
      <p:bldP spid="33" grpId="0"/>
      <p:bldP spid="39" grpId="0"/>
      <p:bldP spid="55" grpId="0" animBg="1"/>
      <p:bldP spid="3" grpId="0" animBg="1"/>
      <p:bldP spid="4" grpId="0" animBg="1"/>
      <p:bldP spid="4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Small country, prohibitive tariff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4FE5D0-5422-79CE-9A9B-91A8ECE633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Notes:</a:t>
            </a:r>
          </a:p>
          <a:p>
            <a:pPr lvl="1"/>
            <a:r>
              <a:rPr lang="en-US" dirty="0"/>
              <a:t>Price does </a:t>
            </a:r>
            <a:r>
              <a:rPr lang="en-US" u="sng" dirty="0"/>
              <a:t>not</a:t>
            </a:r>
            <a:r>
              <a:rPr lang="en-US" dirty="0"/>
              <a:t> rise by amount of tariff (even though country is small).</a:t>
            </a:r>
          </a:p>
          <a:p>
            <a:pPr lvl="1"/>
            <a:r>
              <a:rPr lang="en-US" dirty="0"/>
              <a:t>Further increase in size of prohibitive tariff has no effect at all on anyone.</a:t>
            </a:r>
          </a:p>
        </p:txBody>
      </p:sp>
    </p:spTree>
    <p:extLst>
      <p:ext uri="{BB962C8B-B14F-4D97-AF65-F5344CB8AC3E}">
        <p14:creationId xmlns:p14="http://schemas.microsoft.com/office/powerpoint/2010/main" val="39457158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ight Triangle 53"/>
          <p:cNvSpPr/>
          <p:nvPr/>
        </p:nvSpPr>
        <p:spPr>
          <a:xfrm>
            <a:off x="3509433" y="3505200"/>
            <a:ext cx="287867" cy="520700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/>
          <p:cNvSpPr/>
          <p:nvPr/>
        </p:nvSpPr>
        <p:spPr>
          <a:xfrm flipH="1">
            <a:off x="2061633" y="3505200"/>
            <a:ext cx="287867" cy="520700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ight Triangle 70">
            <a:extLst>
              <a:ext uri="{FF2B5EF4-FFF2-40B4-BE49-F238E27FC236}">
                <a16:creationId xmlns:a16="http://schemas.microsoft.com/office/drawing/2014/main" id="{578A01BC-E699-1540-A53A-0C22C9FFC6BC}"/>
              </a:ext>
            </a:extLst>
          </p:cNvPr>
          <p:cNvSpPr/>
          <p:nvPr/>
        </p:nvSpPr>
        <p:spPr>
          <a:xfrm flipH="1">
            <a:off x="1828800" y="3886200"/>
            <a:ext cx="287867" cy="520700"/>
          </a:xfrm>
          <a:prstGeom prst="rtTriangle">
            <a:avLst/>
          </a:prstGeom>
          <a:pattFill prst="dkUpDiag">
            <a:fgClr>
              <a:srgbClr val="00B05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ight Triangle 71">
            <a:extLst>
              <a:ext uri="{FF2B5EF4-FFF2-40B4-BE49-F238E27FC236}">
                <a16:creationId xmlns:a16="http://schemas.microsoft.com/office/drawing/2014/main" id="{D98AFE6D-C4A2-FD4C-B969-E1A6A6A9D740}"/>
              </a:ext>
            </a:extLst>
          </p:cNvPr>
          <p:cNvSpPr/>
          <p:nvPr/>
        </p:nvSpPr>
        <p:spPr>
          <a:xfrm>
            <a:off x="3716866" y="3886200"/>
            <a:ext cx="245534" cy="520700"/>
          </a:xfrm>
          <a:prstGeom prst="rtTriangle">
            <a:avLst/>
          </a:prstGeom>
          <a:pattFill prst="dkUpDiag">
            <a:fgClr>
              <a:srgbClr val="00B05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Comparative Statics with Tariff</a:t>
            </a:r>
            <a:br>
              <a:rPr lang="en-US" dirty="0"/>
            </a:br>
            <a:r>
              <a:rPr lang="en-US" dirty="0"/>
              <a:t>Fall in World Price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447800" y="51816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447800" y="1828800"/>
            <a:ext cx="0" cy="3352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748367" y="1981200"/>
            <a:ext cx="1452033" cy="25781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2743200" y="1981200"/>
            <a:ext cx="1371600" cy="2667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668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24199" y="1828800"/>
            <a:ext cx="921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S=MC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90600" y="3886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W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43400" y="5181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1447800" y="4038600"/>
            <a:ext cx="304800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447800" y="3505200"/>
            <a:ext cx="29718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362200" y="3505200"/>
            <a:ext cx="0" cy="16764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505200" y="3505200"/>
            <a:ext cx="0" cy="16764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209800" y="5257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baseline="-250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76600" y="5257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baseline="-250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2" name="Left Brace 41"/>
          <p:cNvSpPr/>
          <p:nvPr/>
        </p:nvSpPr>
        <p:spPr>
          <a:xfrm rot="16200000">
            <a:off x="2819400" y="4724400"/>
            <a:ext cx="228600" cy="11430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743200" y="4648200"/>
            <a:ext cx="526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M</a:t>
            </a:r>
            <a:r>
              <a:rPr lang="en-US" baseline="-25000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44" name="Left Brace 43"/>
          <p:cNvSpPr/>
          <p:nvPr/>
        </p:nvSpPr>
        <p:spPr>
          <a:xfrm flipV="1">
            <a:off x="1219200" y="3505200"/>
            <a:ext cx="228600" cy="5334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914400" y="3581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04800" y="3276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0</a:t>
            </a:r>
            <a:r>
              <a:rPr lang="en-US" dirty="0">
                <a:solidFill>
                  <a:srgbClr val="FF0000"/>
                </a:solidFill>
              </a:rPr>
              <a:t>=</a:t>
            </a:r>
            <a:r>
              <a:rPr lang="en-US" dirty="0" err="1">
                <a:solidFill>
                  <a:srgbClr val="FF0000"/>
                </a:solidFill>
              </a:rPr>
              <a:t>P</a:t>
            </a:r>
            <a:r>
              <a:rPr lang="en-US" baseline="-25000" dirty="0" err="1">
                <a:solidFill>
                  <a:srgbClr val="FF0000"/>
                </a:solidFill>
              </a:rPr>
              <a:t>W</a:t>
            </a:r>
            <a:r>
              <a:rPr lang="en-US" dirty="0" err="1">
                <a:solidFill>
                  <a:srgbClr val="FF0000"/>
                </a:solidFill>
              </a:rPr>
              <a:t>+</a:t>
            </a:r>
            <a:r>
              <a:rPr lang="en-US" i="1" dirty="0" err="1">
                <a:solidFill>
                  <a:srgbClr val="FF0000"/>
                </a:solidFill>
              </a:rPr>
              <a:t>t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14400" y="2184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endParaRPr lang="en-US" baseline="-25000" dirty="0"/>
          </a:p>
        </p:txBody>
      </p:sp>
      <p:cxnSp>
        <p:nvCxnSpPr>
          <p:cNvPr id="53" name="Straight Connector 52"/>
          <p:cNvCxnSpPr/>
          <p:nvPr/>
        </p:nvCxnSpPr>
        <p:spPr>
          <a:xfrm>
            <a:off x="1371600" y="2438400"/>
            <a:ext cx="1524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475487B-796B-E540-BC65-415385FB82A3}"/>
              </a:ext>
            </a:extLst>
          </p:cNvPr>
          <p:cNvCxnSpPr/>
          <p:nvPr/>
        </p:nvCxnSpPr>
        <p:spPr>
          <a:xfrm>
            <a:off x="1447800" y="4419600"/>
            <a:ext cx="3048000" cy="0"/>
          </a:xfrm>
          <a:prstGeom prst="line">
            <a:avLst/>
          </a:prstGeom>
          <a:ln>
            <a:solidFill>
              <a:srgbClr val="00B050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47382753-5388-184E-BF9B-A04BB4E15B3D}"/>
              </a:ext>
            </a:extLst>
          </p:cNvPr>
          <p:cNvSpPr txBox="1"/>
          <p:nvPr/>
        </p:nvSpPr>
        <p:spPr>
          <a:xfrm>
            <a:off x="914400" y="4191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P’</a:t>
            </a:r>
            <a:r>
              <a:rPr lang="en-US" baseline="-25000" dirty="0">
                <a:solidFill>
                  <a:srgbClr val="00B050"/>
                </a:solidFill>
              </a:rPr>
              <a:t>W</a:t>
            </a:r>
          </a:p>
        </p:txBody>
      </p:sp>
      <p:sp>
        <p:nvSpPr>
          <p:cNvPr id="58" name="Left Brace 57">
            <a:extLst>
              <a:ext uri="{FF2B5EF4-FFF2-40B4-BE49-F238E27FC236}">
                <a16:creationId xmlns:a16="http://schemas.microsoft.com/office/drawing/2014/main" id="{7379A422-E0DA-3749-A3F2-B6D7D4982266}"/>
              </a:ext>
            </a:extLst>
          </p:cNvPr>
          <p:cNvSpPr/>
          <p:nvPr/>
        </p:nvSpPr>
        <p:spPr>
          <a:xfrm flipH="1" flipV="1">
            <a:off x="1447800" y="3886200"/>
            <a:ext cx="228600" cy="5334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00B05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B32714A-9A8F-6B4D-915F-07C4BFB76D0E}"/>
              </a:ext>
            </a:extLst>
          </p:cNvPr>
          <p:cNvSpPr txBox="1"/>
          <p:nvPr/>
        </p:nvSpPr>
        <p:spPr>
          <a:xfrm>
            <a:off x="1447800" y="3962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00B050"/>
                </a:solidFill>
              </a:rPr>
              <a:t>t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3260F71-F177-2E47-8543-78B6EE504684}"/>
              </a:ext>
            </a:extLst>
          </p:cNvPr>
          <p:cNvCxnSpPr>
            <a:cxnSpLocks/>
          </p:cNvCxnSpPr>
          <p:nvPr/>
        </p:nvCxnSpPr>
        <p:spPr>
          <a:xfrm>
            <a:off x="1066800" y="3886200"/>
            <a:ext cx="3352800" cy="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5FED7E40-754C-A040-9DEE-6D99F5BA3BA8}"/>
              </a:ext>
            </a:extLst>
          </p:cNvPr>
          <p:cNvSpPr txBox="1"/>
          <p:nvPr/>
        </p:nvSpPr>
        <p:spPr>
          <a:xfrm>
            <a:off x="76200" y="3657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P</a:t>
            </a:r>
            <a:r>
              <a:rPr lang="en-US" baseline="-25000" dirty="0">
                <a:solidFill>
                  <a:srgbClr val="00B050"/>
                </a:solidFill>
              </a:rPr>
              <a:t>1</a:t>
            </a:r>
            <a:r>
              <a:rPr lang="en-US" dirty="0">
                <a:solidFill>
                  <a:srgbClr val="00B050"/>
                </a:solidFill>
              </a:rPr>
              <a:t>=</a:t>
            </a:r>
            <a:r>
              <a:rPr lang="en-US" dirty="0" err="1">
                <a:solidFill>
                  <a:srgbClr val="00B050"/>
                </a:solidFill>
              </a:rPr>
              <a:t>P’</a:t>
            </a:r>
            <a:r>
              <a:rPr lang="en-US" baseline="-25000" dirty="0" err="1">
                <a:solidFill>
                  <a:srgbClr val="00B050"/>
                </a:solidFill>
              </a:rPr>
              <a:t>W</a:t>
            </a:r>
            <a:r>
              <a:rPr lang="en-US" dirty="0" err="1">
                <a:solidFill>
                  <a:srgbClr val="00B050"/>
                </a:solidFill>
              </a:rPr>
              <a:t>+</a:t>
            </a:r>
            <a:r>
              <a:rPr lang="en-US" i="1" dirty="0" err="1">
                <a:solidFill>
                  <a:srgbClr val="00B050"/>
                </a:solidFill>
              </a:rPr>
              <a:t>t</a:t>
            </a:r>
            <a:endParaRPr lang="en-US" baseline="-25000" dirty="0">
              <a:solidFill>
                <a:srgbClr val="00B050"/>
              </a:solidFill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FBC1C826-9B90-5C4A-8879-7D88578598BF}"/>
              </a:ext>
            </a:extLst>
          </p:cNvPr>
          <p:cNvCxnSpPr>
            <a:cxnSpLocks/>
          </p:cNvCxnSpPr>
          <p:nvPr/>
        </p:nvCxnSpPr>
        <p:spPr>
          <a:xfrm>
            <a:off x="2133600" y="3886200"/>
            <a:ext cx="0" cy="1295400"/>
          </a:xfrm>
          <a:prstGeom prst="line">
            <a:avLst/>
          </a:prstGeom>
          <a:ln>
            <a:solidFill>
              <a:srgbClr val="00B05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A487AE57-AFB6-4045-9990-F90FF6EC7DD2}"/>
              </a:ext>
            </a:extLst>
          </p:cNvPr>
          <p:cNvCxnSpPr>
            <a:cxnSpLocks/>
          </p:cNvCxnSpPr>
          <p:nvPr/>
        </p:nvCxnSpPr>
        <p:spPr>
          <a:xfrm>
            <a:off x="3733800" y="3886200"/>
            <a:ext cx="0" cy="1295400"/>
          </a:xfrm>
          <a:prstGeom prst="line">
            <a:avLst/>
          </a:prstGeom>
          <a:ln>
            <a:solidFill>
              <a:srgbClr val="00B05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F168AB31-8A87-7145-A8E5-31CB42483444}"/>
              </a:ext>
            </a:extLst>
          </p:cNvPr>
          <p:cNvSpPr txBox="1"/>
          <p:nvPr/>
        </p:nvSpPr>
        <p:spPr>
          <a:xfrm>
            <a:off x="1905000" y="5257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S</a:t>
            </a:r>
            <a:r>
              <a:rPr lang="en-US" baseline="-25000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4958CD1-05CD-5941-94EE-86147B90165A}"/>
              </a:ext>
            </a:extLst>
          </p:cNvPr>
          <p:cNvSpPr txBox="1"/>
          <p:nvPr/>
        </p:nvSpPr>
        <p:spPr>
          <a:xfrm>
            <a:off x="3581400" y="5257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D</a:t>
            </a:r>
            <a:r>
              <a:rPr lang="en-US" baseline="-25000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B338BD3-9152-3645-8B07-B15FAC3DC566}"/>
              </a:ext>
            </a:extLst>
          </p:cNvPr>
          <p:cNvSpPr txBox="1"/>
          <p:nvPr/>
        </p:nvSpPr>
        <p:spPr>
          <a:xfrm>
            <a:off x="2743200" y="5334000"/>
            <a:ext cx="526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baseline="-250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70" name="Left Brace 69">
            <a:extLst>
              <a:ext uri="{FF2B5EF4-FFF2-40B4-BE49-F238E27FC236}">
                <a16:creationId xmlns:a16="http://schemas.microsoft.com/office/drawing/2014/main" id="{CC6C4B82-0E37-E448-B035-70BFFFCD299C}"/>
              </a:ext>
            </a:extLst>
          </p:cNvPr>
          <p:cNvSpPr/>
          <p:nvPr/>
        </p:nvSpPr>
        <p:spPr>
          <a:xfrm rot="5400000" flipV="1">
            <a:off x="2819400" y="4267200"/>
            <a:ext cx="228600" cy="16002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00B05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11333B-8DFC-3344-AC9E-F7729A37A7C3}"/>
              </a:ext>
            </a:extLst>
          </p:cNvPr>
          <p:cNvSpPr txBox="1"/>
          <p:nvPr/>
        </p:nvSpPr>
        <p:spPr>
          <a:xfrm>
            <a:off x="4721290" y="3251143"/>
            <a:ext cx="1903445" cy="120032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Tariff causes same dead-weight loss (with linear S&amp;D)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B2B401-0F86-F945-89E0-AB90F6D5F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10FE53D-7FE1-F34B-A8EC-701B04FEADF9}"/>
              </a:ext>
            </a:extLst>
          </p:cNvPr>
          <p:cNvSpPr txBox="1"/>
          <p:nvPr/>
        </p:nvSpPr>
        <p:spPr>
          <a:xfrm>
            <a:off x="3886200" y="4622800"/>
            <a:ext cx="1296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D=MB</a:t>
            </a:r>
          </a:p>
        </p:txBody>
      </p:sp>
    </p:spTree>
    <p:extLst>
      <p:ext uri="{BB962C8B-B14F-4D97-AF65-F5344CB8AC3E}">
        <p14:creationId xmlns:p14="http://schemas.microsoft.com/office/powerpoint/2010/main" val="194642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  <p:bldP spid="43" grpId="0"/>
      <p:bldP spid="49" grpId="0"/>
      <p:bldP spid="58" grpId="0" animBg="1"/>
      <p:bldP spid="62" grpId="0"/>
      <p:bldP spid="64" grpId="0"/>
      <p:bldP spid="67" grpId="0"/>
      <p:bldP spid="68" grpId="0"/>
      <p:bldP spid="70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A4CAC893-63BD-D94C-A20B-AA9E119420DA}"/>
              </a:ext>
            </a:extLst>
          </p:cNvPr>
          <p:cNvGrpSpPr/>
          <p:nvPr/>
        </p:nvGrpSpPr>
        <p:grpSpPr>
          <a:xfrm>
            <a:off x="2133600" y="3505200"/>
            <a:ext cx="1587500" cy="381000"/>
            <a:chOff x="2362200" y="2438400"/>
            <a:chExt cx="1587500" cy="381000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A7803368-A4DF-EA46-97D9-FDD34BFB6462}"/>
                </a:ext>
              </a:extLst>
            </p:cNvPr>
            <p:cNvSpPr/>
            <p:nvPr/>
          </p:nvSpPr>
          <p:spPr>
            <a:xfrm>
              <a:off x="2590800" y="2438400"/>
              <a:ext cx="1143000" cy="381000"/>
            </a:xfrm>
            <a:prstGeom prst="rect">
              <a:avLst/>
            </a:prstGeom>
            <a:pattFill prst="dkUpDiag">
              <a:fgClr>
                <a:srgbClr val="00B050"/>
              </a:fgClr>
              <a:bgClr>
                <a:schemeClr val="bg1"/>
              </a:bgClr>
            </a:patt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ight Triangle 76">
              <a:extLst>
                <a:ext uri="{FF2B5EF4-FFF2-40B4-BE49-F238E27FC236}">
                  <a16:creationId xmlns:a16="http://schemas.microsoft.com/office/drawing/2014/main" id="{D96DEA99-4615-694A-AB56-E1EC0C7E5350}"/>
                </a:ext>
              </a:extLst>
            </p:cNvPr>
            <p:cNvSpPr/>
            <p:nvPr/>
          </p:nvSpPr>
          <p:spPr>
            <a:xfrm>
              <a:off x="3733800" y="2438400"/>
              <a:ext cx="215900" cy="381000"/>
            </a:xfrm>
            <a:prstGeom prst="rtTriangle">
              <a:avLst/>
            </a:prstGeom>
            <a:pattFill prst="dkUpDiag">
              <a:fgClr>
                <a:srgbClr val="00B05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ight Triangle 77">
              <a:extLst>
                <a:ext uri="{FF2B5EF4-FFF2-40B4-BE49-F238E27FC236}">
                  <a16:creationId xmlns:a16="http://schemas.microsoft.com/office/drawing/2014/main" id="{53947FB5-A6F8-824F-B7D0-6B8360BC6163}"/>
                </a:ext>
              </a:extLst>
            </p:cNvPr>
            <p:cNvSpPr/>
            <p:nvPr/>
          </p:nvSpPr>
          <p:spPr>
            <a:xfrm flipH="1">
              <a:off x="2362200" y="2438400"/>
              <a:ext cx="215900" cy="381000"/>
            </a:xfrm>
            <a:prstGeom prst="rtTriangle">
              <a:avLst/>
            </a:prstGeom>
            <a:pattFill prst="dkUpDiag">
              <a:fgClr>
                <a:srgbClr val="00B05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4AFC1174-20B7-7045-9DFB-C4F5BAB0829D}"/>
              </a:ext>
            </a:extLst>
          </p:cNvPr>
          <p:cNvSpPr/>
          <p:nvPr/>
        </p:nvSpPr>
        <p:spPr>
          <a:xfrm>
            <a:off x="2133600" y="3886200"/>
            <a:ext cx="228600" cy="533400"/>
          </a:xfrm>
          <a:prstGeom prst="rect">
            <a:avLst/>
          </a:prstGeom>
          <a:pattFill prst="dkUpDiag">
            <a:fgClr>
              <a:srgbClr val="00B050"/>
            </a:fgClr>
            <a:bgClr>
              <a:schemeClr val="bg1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1100D10-058E-2448-91A5-C39E2F888662}"/>
              </a:ext>
            </a:extLst>
          </p:cNvPr>
          <p:cNvSpPr/>
          <p:nvPr/>
        </p:nvSpPr>
        <p:spPr>
          <a:xfrm>
            <a:off x="3505200" y="3886200"/>
            <a:ext cx="228600" cy="533400"/>
          </a:xfrm>
          <a:prstGeom prst="rect">
            <a:avLst/>
          </a:prstGeom>
          <a:pattFill prst="dkUpDiag">
            <a:fgClr>
              <a:srgbClr val="00B050"/>
            </a:fgClr>
            <a:bgClr>
              <a:schemeClr val="bg1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496A0A9-478C-0A4F-B7BB-0BCE8C4C3320}"/>
              </a:ext>
            </a:extLst>
          </p:cNvPr>
          <p:cNvGrpSpPr/>
          <p:nvPr/>
        </p:nvGrpSpPr>
        <p:grpSpPr>
          <a:xfrm>
            <a:off x="1447800" y="3505200"/>
            <a:ext cx="901699" cy="381000"/>
            <a:chOff x="1447800" y="3505200"/>
            <a:chExt cx="901699" cy="381000"/>
          </a:xfrm>
        </p:grpSpPr>
        <p:sp>
          <p:nvSpPr>
            <p:cNvPr id="56" name="Right Triangle 55">
              <a:extLst>
                <a:ext uri="{FF2B5EF4-FFF2-40B4-BE49-F238E27FC236}">
                  <a16:creationId xmlns:a16="http://schemas.microsoft.com/office/drawing/2014/main" id="{1A661A14-1627-6847-9F9C-D28FAB4C6B4D}"/>
                </a:ext>
              </a:extLst>
            </p:cNvPr>
            <p:cNvSpPr/>
            <p:nvPr/>
          </p:nvSpPr>
          <p:spPr>
            <a:xfrm flipV="1">
              <a:off x="2133599" y="3505200"/>
              <a:ext cx="215900" cy="381000"/>
            </a:xfrm>
            <a:prstGeom prst="rtTriangle">
              <a:avLst/>
            </a:prstGeom>
            <a:pattFill prst="dkDnDiag">
              <a:fgClr>
                <a:srgbClr val="FF0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AA46405-4224-264A-8AE9-6A63061FFB84}"/>
                </a:ext>
              </a:extLst>
            </p:cNvPr>
            <p:cNvSpPr/>
            <p:nvPr/>
          </p:nvSpPr>
          <p:spPr>
            <a:xfrm>
              <a:off x="1447800" y="3505200"/>
              <a:ext cx="685800" cy="381000"/>
            </a:xfrm>
            <a:prstGeom prst="rect">
              <a:avLst/>
            </a:prstGeom>
            <a:pattFill prst="dkDnDiag">
              <a:fgClr>
                <a:srgbClr val="FF0000"/>
              </a:fgClr>
              <a:bgClr>
                <a:schemeClr val="bg1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9D1758B-FB75-214B-9D03-4178D3514832}"/>
              </a:ext>
            </a:extLst>
          </p:cNvPr>
          <p:cNvGrpSpPr/>
          <p:nvPr/>
        </p:nvGrpSpPr>
        <p:grpSpPr>
          <a:xfrm>
            <a:off x="1447800" y="3505200"/>
            <a:ext cx="2273300" cy="381000"/>
            <a:chOff x="1828800" y="2667000"/>
            <a:chExt cx="2273300" cy="381000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DC20B0D-D332-5C4D-80DA-FD7FDEEE3D60}"/>
                </a:ext>
              </a:extLst>
            </p:cNvPr>
            <p:cNvSpPr/>
            <p:nvPr/>
          </p:nvSpPr>
          <p:spPr>
            <a:xfrm>
              <a:off x="1828800" y="2667000"/>
              <a:ext cx="2057400" cy="381000"/>
            </a:xfrm>
            <a:prstGeom prst="rect">
              <a:avLst/>
            </a:prstGeom>
            <a:pattFill prst="dkUpDiag">
              <a:fgClr>
                <a:srgbClr val="00B050"/>
              </a:fgClr>
              <a:bgClr>
                <a:schemeClr val="bg1"/>
              </a:bgClr>
            </a:patt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ight Triangle 58">
              <a:extLst>
                <a:ext uri="{FF2B5EF4-FFF2-40B4-BE49-F238E27FC236}">
                  <a16:creationId xmlns:a16="http://schemas.microsoft.com/office/drawing/2014/main" id="{A5CA8150-8BD4-1841-BB47-10A36644EA31}"/>
                </a:ext>
              </a:extLst>
            </p:cNvPr>
            <p:cNvSpPr/>
            <p:nvPr/>
          </p:nvSpPr>
          <p:spPr>
            <a:xfrm>
              <a:off x="3886200" y="2667000"/>
              <a:ext cx="215900" cy="381000"/>
            </a:xfrm>
            <a:prstGeom prst="rtTriangle">
              <a:avLst/>
            </a:prstGeom>
            <a:pattFill prst="dkUpDiag">
              <a:fgClr>
                <a:srgbClr val="00B05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Comparative Statics with Tariff</a:t>
            </a:r>
            <a:br>
              <a:rPr lang="en-US" dirty="0"/>
            </a:br>
            <a:r>
              <a:rPr lang="en-US" dirty="0"/>
              <a:t>Fall in World Price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447800" y="51816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447800" y="1828800"/>
            <a:ext cx="0" cy="3352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748367" y="1981200"/>
            <a:ext cx="1452033" cy="25781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2743200" y="1981200"/>
            <a:ext cx="1371600" cy="2667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668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90600" y="3886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W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43400" y="5181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38" name="Straight Connector 37"/>
          <p:cNvCxnSpPr>
            <a:cxnSpLocks/>
          </p:cNvCxnSpPr>
          <p:nvPr/>
        </p:nvCxnSpPr>
        <p:spPr>
          <a:xfrm>
            <a:off x="1447800" y="4038600"/>
            <a:ext cx="633248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447800" y="3505200"/>
            <a:ext cx="29718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362200" y="3505200"/>
            <a:ext cx="0" cy="16764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505200" y="3505200"/>
            <a:ext cx="0" cy="16764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209800" y="5257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baseline="-250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76600" y="5257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baseline="-250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2" name="Left Brace 41"/>
          <p:cNvSpPr/>
          <p:nvPr/>
        </p:nvSpPr>
        <p:spPr>
          <a:xfrm rot="16200000">
            <a:off x="2819400" y="4724400"/>
            <a:ext cx="228600" cy="11430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743200" y="4648200"/>
            <a:ext cx="526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M</a:t>
            </a:r>
            <a:r>
              <a:rPr lang="en-US" baseline="-25000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44" name="Left Brace 43"/>
          <p:cNvSpPr/>
          <p:nvPr/>
        </p:nvSpPr>
        <p:spPr>
          <a:xfrm flipV="1">
            <a:off x="1219200" y="3505200"/>
            <a:ext cx="228600" cy="5334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914400" y="3581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04800" y="3276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0</a:t>
            </a:r>
            <a:r>
              <a:rPr lang="en-US" dirty="0">
                <a:solidFill>
                  <a:srgbClr val="FF0000"/>
                </a:solidFill>
              </a:rPr>
              <a:t>=</a:t>
            </a:r>
            <a:r>
              <a:rPr lang="en-US" dirty="0" err="1">
                <a:solidFill>
                  <a:srgbClr val="FF0000"/>
                </a:solidFill>
              </a:rPr>
              <a:t>P</a:t>
            </a:r>
            <a:r>
              <a:rPr lang="en-US" baseline="-25000" dirty="0" err="1">
                <a:solidFill>
                  <a:srgbClr val="FF0000"/>
                </a:solidFill>
              </a:rPr>
              <a:t>W</a:t>
            </a:r>
            <a:r>
              <a:rPr lang="en-US" dirty="0" err="1">
                <a:solidFill>
                  <a:srgbClr val="FF0000"/>
                </a:solidFill>
              </a:rPr>
              <a:t>+</a:t>
            </a:r>
            <a:r>
              <a:rPr lang="en-US" i="1" dirty="0" err="1">
                <a:solidFill>
                  <a:srgbClr val="FF0000"/>
                </a:solidFill>
              </a:rPr>
              <a:t>t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14400" y="2184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endParaRPr lang="en-US" baseline="-25000" dirty="0"/>
          </a:p>
        </p:txBody>
      </p:sp>
      <p:cxnSp>
        <p:nvCxnSpPr>
          <p:cNvPr id="53" name="Straight Connector 52"/>
          <p:cNvCxnSpPr/>
          <p:nvPr/>
        </p:nvCxnSpPr>
        <p:spPr>
          <a:xfrm>
            <a:off x="1371600" y="2438400"/>
            <a:ext cx="1524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475487B-796B-E540-BC65-415385FB82A3}"/>
              </a:ext>
            </a:extLst>
          </p:cNvPr>
          <p:cNvCxnSpPr/>
          <p:nvPr/>
        </p:nvCxnSpPr>
        <p:spPr>
          <a:xfrm>
            <a:off x="1447800" y="4419600"/>
            <a:ext cx="3048000" cy="0"/>
          </a:xfrm>
          <a:prstGeom prst="line">
            <a:avLst/>
          </a:prstGeom>
          <a:ln>
            <a:solidFill>
              <a:srgbClr val="00B050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47382753-5388-184E-BF9B-A04BB4E15B3D}"/>
              </a:ext>
            </a:extLst>
          </p:cNvPr>
          <p:cNvSpPr txBox="1"/>
          <p:nvPr/>
        </p:nvSpPr>
        <p:spPr>
          <a:xfrm>
            <a:off x="914400" y="4191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P’</a:t>
            </a:r>
            <a:r>
              <a:rPr lang="en-US" baseline="-25000" dirty="0">
                <a:solidFill>
                  <a:srgbClr val="00B050"/>
                </a:solidFill>
              </a:rPr>
              <a:t>W</a:t>
            </a:r>
          </a:p>
        </p:txBody>
      </p:sp>
      <p:sp>
        <p:nvSpPr>
          <p:cNvPr id="58" name="Left Brace 57">
            <a:extLst>
              <a:ext uri="{FF2B5EF4-FFF2-40B4-BE49-F238E27FC236}">
                <a16:creationId xmlns:a16="http://schemas.microsoft.com/office/drawing/2014/main" id="{7379A422-E0DA-3749-A3F2-B6D7D4982266}"/>
              </a:ext>
            </a:extLst>
          </p:cNvPr>
          <p:cNvSpPr/>
          <p:nvPr/>
        </p:nvSpPr>
        <p:spPr>
          <a:xfrm flipH="1" flipV="1">
            <a:off x="1447800" y="3886200"/>
            <a:ext cx="228600" cy="5334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00B05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B32714A-9A8F-6B4D-915F-07C4BFB76D0E}"/>
              </a:ext>
            </a:extLst>
          </p:cNvPr>
          <p:cNvSpPr txBox="1"/>
          <p:nvPr/>
        </p:nvSpPr>
        <p:spPr>
          <a:xfrm>
            <a:off x="1447800" y="3962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00B050"/>
                </a:solidFill>
              </a:rPr>
              <a:t>t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3260F71-F177-2E47-8543-78B6EE504684}"/>
              </a:ext>
            </a:extLst>
          </p:cNvPr>
          <p:cNvCxnSpPr>
            <a:cxnSpLocks/>
          </p:cNvCxnSpPr>
          <p:nvPr/>
        </p:nvCxnSpPr>
        <p:spPr>
          <a:xfrm>
            <a:off x="1066800" y="3886200"/>
            <a:ext cx="3352800" cy="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5FED7E40-754C-A040-9DEE-6D99F5BA3BA8}"/>
              </a:ext>
            </a:extLst>
          </p:cNvPr>
          <p:cNvSpPr txBox="1"/>
          <p:nvPr/>
        </p:nvSpPr>
        <p:spPr>
          <a:xfrm>
            <a:off x="76200" y="3657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P</a:t>
            </a:r>
            <a:r>
              <a:rPr lang="en-US" baseline="-25000" dirty="0">
                <a:solidFill>
                  <a:srgbClr val="00B050"/>
                </a:solidFill>
              </a:rPr>
              <a:t>1</a:t>
            </a:r>
            <a:r>
              <a:rPr lang="en-US" dirty="0">
                <a:solidFill>
                  <a:srgbClr val="00B050"/>
                </a:solidFill>
              </a:rPr>
              <a:t>=</a:t>
            </a:r>
            <a:r>
              <a:rPr lang="en-US" dirty="0" err="1">
                <a:solidFill>
                  <a:srgbClr val="00B050"/>
                </a:solidFill>
              </a:rPr>
              <a:t>P’</a:t>
            </a:r>
            <a:r>
              <a:rPr lang="en-US" baseline="-25000" dirty="0" err="1">
                <a:solidFill>
                  <a:srgbClr val="00B050"/>
                </a:solidFill>
              </a:rPr>
              <a:t>W</a:t>
            </a:r>
            <a:r>
              <a:rPr lang="en-US" dirty="0" err="1">
                <a:solidFill>
                  <a:srgbClr val="00B050"/>
                </a:solidFill>
              </a:rPr>
              <a:t>+</a:t>
            </a:r>
            <a:r>
              <a:rPr lang="en-US" i="1" dirty="0" err="1">
                <a:solidFill>
                  <a:srgbClr val="00B050"/>
                </a:solidFill>
              </a:rPr>
              <a:t>t</a:t>
            </a:r>
            <a:endParaRPr lang="en-US" baseline="-25000" dirty="0">
              <a:solidFill>
                <a:srgbClr val="00B050"/>
              </a:solidFill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FBC1C826-9B90-5C4A-8879-7D88578598BF}"/>
              </a:ext>
            </a:extLst>
          </p:cNvPr>
          <p:cNvCxnSpPr>
            <a:cxnSpLocks/>
          </p:cNvCxnSpPr>
          <p:nvPr/>
        </p:nvCxnSpPr>
        <p:spPr>
          <a:xfrm>
            <a:off x="2133600" y="3886200"/>
            <a:ext cx="0" cy="1295400"/>
          </a:xfrm>
          <a:prstGeom prst="line">
            <a:avLst/>
          </a:prstGeom>
          <a:ln>
            <a:solidFill>
              <a:srgbClr val="00B05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A487AE57-AFB6-4045-9990-F90FF6EC7DD2}"/>
              </a:ext>
            </a:extLst>
          </p:cNvPr>
          <p:cNvCxnSpPr>
            <a:cxnSpLocks/>
          </p:cNvCxnSpPr>
          <p:nvPr/>
        </p:nvCxnSpPr>
        <p:spPr>
          <a:xfrm>
            <a:off x="3733800" y="3886200"/>
            <a:ext cx="0" cy="1295400"/>
          </a:xfrm>
          <a:prstGeom prst="line">
            <a:avLst/>
          </a:prstGeom>
          <a:ln>
            <a:solidFill>
              <a:srgbClr val="00B05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F168AB31-8A87-7145-A8E5-31CB42483444}"/>
              </a:ext>
            </a:extLst>
          </p:cNvPr>
          <p:cNvSpPr txBox="1"/>
          <p:nvPr/>
        </p:nvSpPr>
        <p:spPr>
          <a:xfrm>
            <a:off x="1905000" y="5257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S</a:t>
            </a:r>
            <a:r>
              <a:rPr lang="en-US" baseline="-25000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4958CD1-05CD-5941-94EE-86147B90165A}"/>
              </a:ext>
            </a:extLst>
          </p:cNvPr>
          <p:cNvSpPr txBox="1"/>
          <p:nvPr/>
        </p:nvSpPr>
        <p:spPr>
          <a:xfrm>
            <a:off x="3581400" y="5257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D</a:t>
            </a:r>
            <a:r>
              <a:rPr lang="en-US" baseline="-25000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B338BD3-9152-3645-8B07-B15FAC3DC566}"/>
              </a:ext>
            </a:extLst>
          </p:cNvPr>
          <p:cNvSpPr txBox="1"/>
          <p:nvPr/>
        </p:nvSpPr>
        <p:spPr>
          <a:xfrm>
            <a:off x="2743200" y="5334000"/>
            <a:ext cx="526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baseline="-250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70" name="Left Brace 69">
            <a:extLst>
              <a:ext uri="{FF2B5EF4-FFF2-40B4-BE49-F238E27FC236}">
                <a16:creationId xmlns:a16="http://schemas.microsoft.com/office/drawing/2014/main" id="{CC6C4B82-0E37-E448-B035-70BFFFCD299C}"/>
              </a:ext>
            </a:extLst>
          </p:cNvPr>
          <p:cNvSpPr/>
          <p:nvPr/>
        </p:nvSpPr>
        <p:spPr>
          <a:xfrm rot="5400000" flipV="1">
            <a:off x="2819400" y="4267200"/>
            <a:ext cx="228600" cy="16002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00B05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Content Placeholder 2">
            <a:extLst>
              <a:ext uri="{FF2B5EF4-FFF2-40B4-BE49-F238E27FC236}">
                <a16:creationId xmlns:a16="http://schemas.microsoft.com/office/drawing/2014/main" id="{0BE764C6-5277-2B40-8E96-8C0CD870E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5800" y="1600200"/>
            <a:ext cx="4648200" cy="2285999"/>
          </a:xfrm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z="2000" dirty="0"/>
              <a:t>Welfare effects of a fall in world price in presence of specific tariff</a:t>
            </a:r>
          </a:p>
          <a:p>
            <a:pPr lvl="1"/>
            <a:r>
              <a:rPr lang="en-US" sz="2000" dirty="0"/>
              <a:t>Suppliers lose        –</a:t>
            </a:r>
            <a:r>
              <a:rPr lang="en-US" sz="2000" i="1" dirty="0"/>
              <a:t>a</a:t>
            </a:r>
            <a:endParaRPr lang="en-US" sz="2000" dirty="0"/>
          </a:p>
          <a:p>
            <a:pPr lvl="1"/>
            <a:r>
              <a:rPr lang="en-US" sz="2000" dirty="0"/>
              <a:t>Demanders gain    +(</a:t>
            </a:r>
            <a:r>
              <a:rPr lang="en-US" sz="2000" dirty="0" err="1"/>
              <a:t>a+b+c+d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Government gains +(</a:t>
            </a:r>
            <a:r>
              <a:rPr lang="en-US" sz="2000" dirty="0" err="1"/>
              <a:t>e+f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Country gains        +(</a:t>
            </a:r>
            <a:r>
              <a:rPr lang="en-US" sz="2000" dirty="0" err="1"/>
              <a:t>b+c+d+e+f</a:t>
            </a:r>
            <a:r>
              <a:rPr lang="en-US" sz="2000" dirty="0"/>
              <a:t>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4BC6175-42ED-FB4C-AB0A-5EE62A6D1DA7}"/>
              </a:ext>
            </a:extLst>
          </p:cNvPr>
          <p:cNvSpPr txBox="1"/>
          <p:nvPr/>
        </p:nvSpPr>
        <p:spPr>
          <a:xfrm>
            <a:off x="1752600" y="35052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a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3EC3F48-BBB0-B344-92C3-25B9C200D527}"/>
              </a:ext>
            </a:extLst>
          </p:cNvPr>
          <p:cNvSpPr txBox="1"/>
          <p:nvPr/>
        </p:nvSpPr>
        <p:spPr>
          <a:xfrm>
            <a:off x="2176167" y="35808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b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976FBC0-41B0-464A-AFC1-E3D61867AC8E}"/>
              </a:ext>
            </a:extLst>
          </p:cNvPr>
          <p:cNvCxnSpPr/>
          <p:nvPr/>
        </p:nvCxnSpPr>
        <p:spPr>
          <a:xfrm>
            <a:off x="5334000" y="3352800"/>
            <a:ext cx="3429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9CFB70F0-A671-BE46-AEC9-C2B537DC3B26}"/>
              </a:ext>
            </a:extLst>
          </p:cNvPr>
          <p:cNvSpPr txBox="1"/>
          <p:nvPr/>
        </p:nvSpPr>
        <p:spPr>
          <a:xfrm>
            <a:off x="2133600" y="39624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e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A2815CC-6D9D-B346-94E1-3A96DC90934E}"/>
              </a:ext>
            </a:extLst>
          </p:cNvPr>
          <p:cNvSpPr txBox="1"/>
          <p:nvPr/>
        </p:nvSpPr>
        <p:spPr>
          <a:xfrm>
            <a:off x="3505200" y="39624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f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A951B3B-6F31-CD4B-8D49-8328B47B31FA}"/>
              </a:ext>
            </a:extLst>
          </p:cNvPr>
          <p:cNvSpPr txBox="1"/>
          <p:nvPr/>
        </p:nvSpPr>
        <p:spPr>
          <a:xfrm>
            <a:off x="2796803" y="350309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c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393E5DD-D96E-2F4B-AD38-D9E2CE20A667}"/>
              </a:ext>
            </a:extLst>
          </p:cNvPr>
          <p:cNvSpPr txBox="1"/>
          <p:nvPr/>
        </p:nvSpPr>
        <p:spPr>
          <a:xfrm>
            <a:off x="3474720" y="3578772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d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75BE057E-846A-CC4F-A161-A551A2354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EDA8BA7-E2D6-3B45-83E7-C1687E20BB8D}"/>
              </a:ext>
            </a:extLst>
          </p:cNvPr>
          <p:cNvSpPr txBox="1"/>
          <p:nvPr/>
        </p:nvSpPr>
        <p:spPr>
          <a:xfrm>
            <a:off x="3124199" y="1828800"/>
            <a:ext cx="921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S=MC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5EE7780-BDFE-B142-820C-031E2C83A255}"/>
              </a:ext>
            </a:extLst>
          </p:cNvPr>
          <p:cNvSpPr txBox="1"/>
          <p:nvPr/>
        </p:nvSpPr>
        <p:spPr>
          <a:xfrm>
            <a:off x="3886200" y="4622800"/>
            <a:ext cx="1296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D=MB</a:t>
            </a:r>
          </a:p>
        </p:txBody>
      </p:sp>
    </p:spTree>
    <p:extLst>
      <p:ext uri="{BB962C8B-B14F-4D97-AF65-F5344CB8AC3E}">
        <p14:creationId xmlns:p14="http://schemas.microsoft.com/office/powerpoint/2010/main" val="168555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0" grpId="0" animBg="1"/>
      <p:bldP spid="47" grpId="0"/>
      <p:bldP spid="52" grpId="0"/>
      <p:bldP spid="61" grpId="0"/>
      <p:bldP spid="74" grpId="0"/>
      <p:bldP spid="60" grpId="0"/>
      <p:bldP spid="7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</a:t>
            </a:r>
            <a:b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6000" b="1" u="sng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Your</a:t>
            </a:r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 Questions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42E2767-D486-6646-BED9-A2DFE5D9F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35008856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2456752-A7DD-A546-A92B-82FC0F3F2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34424514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</a:t>
            </a:r>
            <a:r>
              <a:rPr lang="en-US" dirty="0" err="1"/>
              <a:t>Lahart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“The Imperfect Science …”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does </a:t>
            </a:r>
            <a:r>
              <a:rPr lang="en-US" dirty="0" err="1"/>
              <a:t>Lahart</a:t>
            </a:r>
            <a:r>
              <a:rPr lang="en-US" dirty="0"/>
              <a:t> say the measurement of harm from tariffs is an “imperfect science”?</a:t>
            </a:r>
          </a:p>
          <a:p>
            <a:r>
              <a:rPr lang="en-US" dirty="0" err="1"/>
              <a:t>Lahart</a:t>
            </a:r>
            <a:r>
              <a:rPr lang="en-US" dirty="0"/>
              <a:t> cited an estimate of loss from Trump’s tariffs and retaliation of 1.3% of GDP.  Is this big?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What effects of tariffs are missing from the welfare effects of tariffs?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E6D14D2-1285-254A-A036-461BB168C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4" name="Folded Corner 3">
            <a:hlinkClick r:id="rId2" action="ppaction://hlinksldjump"/>
            <a:extLst>
              <a:ext uri="{FF2B5EF4-FFF2-40B4-BE49-F238E27FC236}">
                <a16:creationId xmlns:a16="http://schemas.microsoft.com/office/drawing/2014/main" id="{F2086244-571B-490E-8926-E6573C85AC27}"/>
              </a:ext>
            </a:extLst>
          </p:cNvPr>
          <p:cNvSpPr/>
          <p:nvPr/>
        </p:nvSpPr>
        <p:spPr>
          <a:xfrm>
            <a:off x="8216900" y="6007100"/>
            <a:ext cx="838200" cy="673100"/>
          </a:xfrm>
          <a:prstGeom prst="foldedCorner">
            <a:avLst>
              <a:gd name="adj" fmla="val 50000"/>
            </a:avLst>
          </a:prstGeom>
          <a:noFill/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3904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Country in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world price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price in home market.  With </a:t>
                </a:r>
                <a:r>
                  <a:rPr lang="en-US" i="1" dirty="0"/>
                  <a:t>ad valorem </a:t>
                </a:r>
                <a:r>
                  <a:rPr lang="en-US" dirty="0"/>
                  <a:t>tariff,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i="1" dirty="0"/>
                  <a:t>, </a:t>
                </a:r>
                <a:r>
                  <a:rPr lang="en-US" i="1" u="sng" dirty="0"/>
                  <a:t>assumed</a:t>
                </a:r>
                <a:r>
                  <a:rPr lang="en-US" i="1" dirty="0"/>
                  <a:t> not large enough to stop trade: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514350" indent="-457200"/>
                <a:r>
                  <a:rPr lang="en-US" dirty="0"/>
                  <a:t>Demand: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</m:e>
                    </m:d>
                  </m:oMath>
                </a14:m>
                <a:endParaRPr lang="en-US" dirty="0">
                  <a:effectLst/>
                </a:endParaRPr>
              </a:p>
              <a:p>
                <a:pPr marL="514350" indent="-457200"/>
                <a:r>
                  <a:rPr lang="en-US" dirty="0"/>
                  <a:t>Supply: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</m:e>
                    </m:d>
                  </m:oMath>
                </a14:m>
                <a:endParaRPr lang="en-US" dirty="0">
                  <a:effectLst/>
                </a:endParaRPr>
              </a:p>
              <a:p>
                <a:pPr marL="514350" indent="-457200"/>
                <a:r>
                  <a:rPr lang="en-US" dirty="0"/>
                  <a:t>Imports: 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en-US" dirty="0">
                    <a:effectLst/>
                  </a:rPr>
                  <a:t> </a:t>
                </a:r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B4EA8C-C243-DD47-B254-D3842572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E35F0D1-68F4-394C-9CB1-F01A609C8C3F}"/>
              </a:ext>
            </a:extLst>
          </p:cNvPr>
          <p:cNvSpPr/>
          <p:nvPr/>
        </p:nvSpPr>
        <p:spPr>
          <a:xfrm>
            <a:off x="4283880" y="2114250"/>
            <a:ext cx="2518702" cy="563217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9EB264-6B47-6749-8B35-B770D849D423}"/>
              </a:ext>
            </a:extLst>
          </p:cNvPr>
          <p:cNvSpPr txBox="1"/>
          <p:nvPr/>
        </p:nvSpPr>
        <p:spPr>
          <a:xfrm>
            <a:off x="6428509" y="3532909"/>
            <a:ext cx="1683525" cy="2031325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NOTE:  Used </a:t>
            </a:r>
            <a:r>
              <a:rPr lang="en-US" u="sng" dirty="0"/>
              <a:t>specific</a:t>
            </a:r>
            <a:r>
              <a:rPr lang="en-US" dirty="0"/>
              <a:t> tariff in graphs, </a:t>
            </a:r>
          </a:p>
          <a:p>
            <a:r>
              <a:rPr lang="en-US" u="sng" dirty="0"/>
              <a:t>ad valorem</a:t>
            </a:r>
            <a:r>
              <a:rPr lang="en-US" dirty="0"/>
              <a:t> </a:t>
            </a:r>
          </a:p>
          <a:p>
            <a:r>
              <a:rPr lang="en-US" dirty="0"/>
              <a:t>in eqns.</a:t>
            </a:r>
          </a:p>
          <a:p>
            <a:r>
              <a:rPr lang="en-US" dirty="0"/>
              <a:t>Both are for simplicity.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0DF0C3-A49F-4D4D-AEC6-FC4F0182B975}"/>
              </a:ext>
            </a:extLst>
          </p:cNvPr>
          <p:cNvCxnSpPr/>
          <p:nvPr/>
        </p:nvCxnSpPr>
        <p:spPr>
          <a:xfrm>
            <a:off x="6126480" y="2664823"/>
            <a:ext cx="313509" cy="875211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392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E6069-3BC4-29D9-0EEE-474C921B1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31157"/>
            <a:ext cx="8229600" cy="4525963"/>
          </a:xfrm>
        </p:spPr>
        <p:txBody>
          <a:bodyPr/>
          <a:lstStyle/>
          <a:p>
            <a:r>
              <a:rPr lang="en-US" sz="4000" dirty="0">
                <a:effectLst/>
              </a:rPr>
              <a:t>In the news: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  <a:latin typeface="Helvetica Neue" panose="02000503000000020004" pitchFamily="2" charset="0"/>
              </a:rPr>
              <a:t>Examples of measures to be considered this week in House:</a:t>
            </a:r>
          </a:p>
          <a:p>
            <a:pPr marL="1600200" lvl="3" indent="-228600"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Helvetica Neue" panose="02000503000000020004" pitchFamily="2" charset="0"/>
              </a:rPr>
              <a:t>Maintaining American Superiority by Improving Export Control Transparency Act</a:t>
            </a:r>
          </a:p>
          <a:p>
            <a:pPr marL="1600200" lvl="3" indent="-228600"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Helvetica Neue" panose="02000503000000020004" pitchFamily="2" charset="0"/>
              </a:rPr>
              <a:t>Export Control Enforcement and Enhancement Act,</a:t>
            </a:r>
          </a:p>
          <a:p>
            <a:pPr marL="1600200" lvl="3" indent="-228600"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Helvetica Neue" panose="02000503000000020004" pitchFamily="2" charset="0"/>
              </a:rPr>
              <a:t>Chinese Currency Accountability Act,</a:t>
            </a:r>
          </a:p>
          <a:p>
            <a:pPr marL="1600200" lvl="3" indent="-228600"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Helvetica Neue" panose="02000503000000020004" pitchFamily="2" charset="0"/>
              </a:rPr>
              <a:t>Countering the PRC Malign Influence Fund Authorization Act</a:t>
            </a:r>
          </a:p>
          <a:p>
            <a:endParaRPr lang="en-US" sz="4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B72FDA-E126-4186-AE8B-9BEBA9D00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20697412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Country in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Without tariff (free trade;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effectLst/>
                  </a:rPr>
                  <a:t> </a:t>
                </a:r>
                <a:r>
                  <a:rPr lang="en-US" dirty="0"/>
                  <a:t>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With tariff,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>
                    <a:effectLst/>
                  </a:rPr>
                  <a:t> 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BDB99E-B4E8-6A4D-93C6-8C4249CE0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113749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Country in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Notation:  Let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for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etc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and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275975-2EF1-C845-BE2D-23B8F001A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344084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Country in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It is most convenient to work with </a:t>
                </a:r>
                <a:r>
                  <a:rPr lang="en-US" u="sng" dirty="0"/>
                  <a:t>percentage changes</a:t>
                </a:r>
                <a:r>
                  <a:rPr lang="en-US" dirty="0"/>
                  <a:t> and </a:t>
                </a:r>
                <a:r>
                  <a:rPr lang="en-US" u="sng" dirty="0"/>
                  <a:t>elasticities</a:t>
                </a:r>
                <a:r>
                  <a:rPr lang="en-US" dirty="0"/>
                  <a:t>:</a:t>
                </a:r>
              </a:p>
              <a:p>
                <a:endParaRPr lang="en-US" dirty="0"/>
              </a:p>
              <a:p>
                <a:r>
                  <a:rPr lang="en-US" dirty="0"/>
                  <a:t>Percentage change in any variable,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𝑃𝑒𝑟𝑐𝑒𝑛𝑡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𝑐h𝑎𝑛𝑔𝑒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Elasticity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with respect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681" b="-6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BDB99E-B4E8-6A4D-93C6-8C4249CE0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73154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Country in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Elasticity of (home) demand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/>
                  <a:t>): </a:t>
                </a:r>
                <a:endParaRPr lang="en-US" dirty="0">
                  <a:effectLst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or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𝜂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i="1" dirty="0"/>
              </a:p>
              <a:p>
                <a:r>
                  <a:rPr lang="en-US" dirty="0"/>
                  <a:t>Note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 (downward sloping)</a:t>
                </a:r>
              </a:p>
              <a:p>
                <a:r>
                  <a:rPr lang="en-US" dirty="0"/>
                  <a:t>Elasticity of (home) supply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):</a:t>
                </a:r>
                <a:endParaRPr lang="en-US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or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𝜀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26331" b="-4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ED5430-CA77-B64C-B98E-DC39038B0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5" name="Oval 33">
            <a:extLst>
              <a:ext uri="{FF2B5EF4-FFF2-40B4-BE49-F238E27FC236}">
                <a16:creationId xmlns:a16="http://schemas.microsoft.com/office/drawing/2014/main" id="{A4035B82-B724-6244-87C9-9B33CE09E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1879600"/>
            <a:ext cx="2679700" cy="1651000"/>
          </a:xfrm>
          <a:prstGeom prst="ellipse">
            <a:avLst/>
          </a:prstGeom>
          <a:noFill/>
          <a:ln w="57150">
            <a:solidFill>
              <a:srgbClr val="00B0F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33">
            <a:extLst>
              <a:ext uri="{FF2B5EF4-FFF2-40B4-BE49-F238E27FC236}">
                <a16:creationId xmlns:a16="http://schemas.microsoft.com/office/drawing/2014/main" id="{7C661261-325D-3040-BB68-CD4C5BDA6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7600" y="4076700"/>
            <a:ext cx="2679700" cy="1651000"/>
          </a:xfrm>
          <a:prstGeom prst="ellipse">
            <a:avLst/>
          </a:prstGeom>
          <a:noFill/>
          <a:ln w="57150">
            <a:solidFill>
              <a:srgbClr val="00B0F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B6FBFF-0138-6B4B-B54F-6D6F4C365280}"/>
              </a:ext>
            </a:extLst>
          </p:cNvPr>
          <p:cNvSpPr txBox="1"/>
          <p:nvPr/>
        </p:nvSpPr>
        <p:spPr>
          <a:xfrm>
            <a:off x="3492500" y="5791200"/>
            <a:ext cx="52832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F0"/>
                </a:solidFill>
              </a:rPr>
              <a:t>When you know the price change, use these to find the quantity change</a:t>
            </a:r>
          </a:p>
        </p:txBody>
      </p:sp>
    </p:spTree>
    <p:extLst>
      <p:ext uri="{BB962C8B-B14F-4D97-AF65-F5344CB8AC3E}">
        <p14:creationId xmlns:p14="http://schemas.microsoft.com/office/powerpoint/2010/main" val="112970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7" grpId="0" animBg="1"/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Country in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Notes regarding elasticities:</a:t>
            </a:r>
          </a:p>
          <a:p>
            <a:pPr lvl="1"/>
            <a:r>
              <a:rPr lang="en-US" i="1" dirty="0"/>
              <a:t>They’ll be defined here as changes relative to the free-trade quantities and prices.</a:t>
            </a:r>
          </a:p>
          <a:p>
            <a:pPr lvl="1"/>
            <a:r>
              <a:rPr lang="en-US" i="1" dirty="0"/>
              <a:t>Different, but just as valid, would be changes relative to quantities and prices in the presence of the tariff.</a:t>
            </a:r>
          </a:p>
          <a:p>
            <a:pPr lvl="1"/>
            <a:r>
              <a:rPr lang="en-US" i="1" dirty="0"/>
              <a:t>Answers will differ, but by much less than our uncertainty about the values of elasticities.</a:t>
            </a:r>
          </a:p>
          <a:p>
            <a:pPr lvl="1"/>
            <a:r>
              <a:rPr lang="en-US" i="1" dirty="0"/>
              <a:t>In your calculations, use whichever is most convenient, but be consistent.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4C5324-10DD-4F48-943A-239853A49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239608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Country in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Data are usually values, not quantities.</a:t>
                </a:r>
              </a:p>
              <a:p>
                <a:endParaRPr lang="en-US" dirty="0"/>
              </a:p>
              <a:p>
                <a:r>
                  <a:rPr lang="en-US" dirty="0"/>
                  <a:t>Values of initial quantities:</a:t>
                </a:r>
              </a:p>
              <a:p>
                <a:r>
                  <a:rPr lang="en-US" dirty="0"/>
                  <a:t>Demand:	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>
                    <a:effectLst/>
                  </a:rPr>
                  <a:t> </a:t>
                </a:r>
              </a:p>
              <a:p>
                <a:r>
                  <a:rPr lang="en-US" dirty="0"/>
                  <a:t>Supply:		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>
                    <a:effectLst/>
                  </a:rPr>
                  <a:t> </a:t>
                </a:r>
              </a:p>
              <a:p>
                <a:r>
                  <a:rPr lang="en-US" dirty="0"/>
                  <a:t>Imports:		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>
                    <a:effectLst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BAC971-D2B5-5146-BBF6-B49BE5C20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345468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Country in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Effects of tariff on quantities: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Demand:	 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>
                    <a:effectLst/>
                  </a:rPr>
                  <a:t> 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Supply: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>
                    <a:effectLst/>
                  </a:rPr>
                  <a:t> 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A32976-8CEF-4149-9324-7B396E527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286078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>
            <a:extLst>
              <a:ext uri="{FF2B5EF4-FFF2-40B4-BE49-F238E27FC236}">
                <a16:creationId xmlns:a16="http://schemas.microsoft.com/office/drawing/2014/main" id="{F1E3177A-070B-7E47-8406-BFDC586C0B47}"/>
              </a:ext>
            </a:extLst>
          </p:cNvPr>
          <p:cNvGrpSpPr/>
          <p:nvPr/>
        </p:nvGrpSpPr>
        <p:grpSpPr>
          <a:xfrm>
            <a:off x="259059" y="605054"/>
            <a:ext cx="8384458" cy="5104966"/>
            <a:chOff x="259059" y="605054"/>
            <a:chExt cx="8384458" cy="51049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F19894D-8E04-1242-8C35-892D33CF1745}"/>
                    </a:ext>
                  </a:extLst>
                </p:cNvPr>
                <p:cNvSpPr txBox="1"/>
                <p:nvPr/>
              </p:nvSpPr>
              <p:spPr>
                <a:xfrm>
                  <a:off x="1706859" y="605054"/>
                  <a:ext cx="840658" cy="5391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</m:oMath>
                  </a14:m>
                  <a:r>
                    <a:rPr lang="en-US" sz="2800" dirty="0">
                      <a:effectLst/>
                    </a:rPr>
                    <a:t> </a:t>
                  </a:r>
                  <a:endParaRPr lang="en-US" sz="28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F19894D-8E04-1242-8C35-892D33CF17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6859" y="605054"/>
                  <a:ext cx="840658" cy="539187"/>
                </a:xfrm>
                <a:prstGeom prst="rect">
                  <a:avLst/>
                </a:prstGeom>
                <a:blipFill>
                  <a:blip r:embed="rId2"/>
                  <a:stretch>
                    <a:fillRect l="-1471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0341E17-F2DF-BB4F-808A-589BB0BF8C20}"/>
                </a:ext>
              </a:extLst>
            </p:cNvPr>
            <p:cNvCxnSpPr/>
            <p:nvPr/>
          </p:nvCxnSpPr>
          <p:spPr>
            <a:xfrm flipV="1">
              <a:off x="2164059" y="5191239"/>
              <a:ext cx="6019799" cy="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6348591-A3C3-B04D-AD48-730B082FAA36}"/>
                </a:ext>
              </a:extLst>
            </p:cNvPr>
            <p:cNvCxnSpPr/>
            <p:nvPr/>
          </p:nvCxnSpPr>
          <p:spPr>
            <a:xfrm flipV="1">
              <a:off x="2164059" y="950227"/>
              <a:ext cx="0" cy="424101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D828E49-1BC5-974B-9E10-D199F9A9BC6C}"/>
                </a:ext>
              </a:extLst>
            </p:cNvPr>
            <p:cNvCxnSpPr/>
            <p:nvPr/>
          </p:nvCxnSpPr>
          <p:spPr>
            <a:xfrm flipV="1">
              <a:off x="2743200" y="1143000"/>
              <a:ext cx="2797818" cy="326108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9569414-305E-4D43-9433-7C2A739FA5E9}"/>
                </a:ext>
              </a:extLst>
            </p:cNvPr>
            <p:cNvCxnSpPr/>
            <p:nvPr/>
          </p:nvCxnSpPr>
          <p:spPr>
            <a:xfrm flipH="1" flipV="1">
              <a:off x="4660072" y="1143000"/>
              <a:ext cx="2642838" cy="337353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AD52C9D-0826-E44A-A096-735D5360DBAE}"/>
                </a:ext>
              </a:extLst>
            </p:cNvPr>
            <p:cNvCxnSpPr/>
            <p:nvPr/>
          </p:nvCxnSpPr>
          <p:spPr>
            <a:xfrm>
              <a:off x="2164059" y="3745439"/>
              <a:ext cx="5872974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6BB1F57-A6EE-B54A-BFB8-7D9FA2258F23}"/>
                </a:ext>
              </a:extLst>
            </p:cNvPr>
            <p:cNvCxnSpPr>
              <a:cxnSpLocks/>
            </p:cNvCxnSpPr>
            <p:nvPr/>
          </p:nvCxnSpPr>
          <p:spPr>
            <a:xfrm>
              <a:off x="6715614" y="3124200"/>
              <a:ext cx="0" cy="206703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4FFE30D-5CAE-8044-817B-D90082753350}"/>
                </a:ext>
              </a:extLst>
            </p:cNvPr>
            <p:cNvCxnSpPr/>
            <p:nvPr/>
          </p:nvCxnSpPr>
          <p:spPr>
            <a:xfrm>
              <a:off x="3338653" y="3745439"/>
              <a:ext cx="0" cy="1445799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F42A88D-432E-1047-B2B3-AD439B17A7CA}"/>
                </a:ext>
              </a:extLst>
            </p:cNvPr>
            <p:cNvCxnSpPr/>
            <p:nvPr/>
          </p:nvCxnSpPr>
          <p:spPr>
            <a:xfrm>
              <a:off x="2164059" y="3070733"/>
              <a:ext cx="5726150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3DDCA76-F6DF-224B-90AD-0A6FFB887382}"/>
                </a:ext>
              </a:extLst>
            </p:cNvPr>
            <p:cNvCxnSpPr/>
            <p:nvPr/>
          </p:nvCxnSpPr>
          <p:spPr>
            <a:xfrm>
              <a:off x="3925951" y="3070733"/>
              <a:ext cx="0" cy="2120506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B63672E-DF25-F14B-A105-7D69C88A9E69}"/>
                </a:ext>
              </a:extLst>
            </p:cNvPr>
            <p:cNvCxnSpPr/>
            <p:nvPr/>
          </p:nvCxnSpPr>
          <p:spPr>
            <a:xfrm>
              <a:off x="6128316" y="3070733"/>
              <a:ext cx="0" cy="2120506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7437964-657F-964D-ADAD-129B8D18DE5D}"/>
                </a:ext>
              </a:extLst>
            </p:cNvPr>
            <p:cNvCxnSpPr/>
            <p:nvPr/>
          </p:nvCxnSpPr>
          <p:spPr>
            <a:xfrm>
              <a:off x="2164059" y="1667773"/>
              <a:ext cx="2936487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97352302-E587-4942-978D-6C6E3CD64B99}"/>
                    </a:ext>
                  </a:extLst>
                </p:cNvPr>
                <p:cNvSpPr txBox="1"/>
                <p:nvPr/>
              </p:nvSpPr>
              <p:spPr>
                <a:xfrm>
                  <a:off x="5516859" y="833654"/>
                  <a:ext cx="840658" cy="5786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97352302-E587-4942-978D-6C6E3CD64B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6859" y="833654"/>
                  <a:ext cx="840658" cy="578685"/>
                </a:xfrm>
                <a:prstGeom prst="rect">
                  <a:avLst/>
                </a:prstGeom>
                <a:blipFill>
                  <a:blip r:embed="rId3"/>
                  <a:stretch>
                    <a:fillRect l="-1471" r="-11765"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86480219-ADF9-D04E-B8EC-1B75EBFBA01D}"/>
                    </a:ext>
                  </a:extLst>
                </p:cNvPr>
                <p:cNvSpPr txBox="1"/>
                <p:nvPr/>
              </p:nvSpPr>
              <p:spPr>
                <a:xfrm>
                  <a:off x="1573832" y="3582020"/>
                  <a:ext cx="84065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p>
                    </m:oMath>
                  </a14:m>
                  <a:r>
                    <a:rPr lang="en-US" sz="2800" dirty="0">
                      <a:effectLst/>
                    </a:rPr>
                    <a:t> </a:t>
                  </a:r>
                  <a:endParaRPr lang="en-US" sz="2800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86480219-ADF9-D04E-B8EC-1B75EBFBA0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3832" y="3582020"/>
                  <a:ext cx="840658" cy="523220"/>
                </a:xfrm>
                <a:prstGeom prst="rect">
                  <a:avLst/>
                </a:prstGeom>
                <a:blipFill>
                  <a:blip r:embed="rId4"/>
                  <a:stretch>
                    <a:fillRect l="-2985" b="-119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3C2EAC16-5787-E44D-B9B3-015A50327ACA}"/>
                    </a:ext>
                  </a:extLst>
                </p:cNvPr>
                <p:cNvSpPr txBox="1"/>
                <p:nvPr/>
              </p:nvSpPr>
              <p:spPr>
                <a:xfrm>
                  <a:off x="487659" y="2586254"/>
                  <a:ext cx="18288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p>
                    </m:oMath>
                  </a14:m>
                  <a:r>
                    <a:rPr lang="en-US" sz="2800" dirty="0">
                      <a:solidFill>
                        <a:srgbClr val="FF0000"/>
                      </a:solidFill>
                      <a:effectLst/>
                    </a:rPr>
                    <a:t> </a:t>
                  </a:r>
                  <a:endParaRPr lang="en-US" sz="2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3C2EAC16-5787-E44D-B9B3-015A50327A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659" y="2586254"/>
                  <a:ext cx="1828800" cy="523220"/>
                </a:xfrm>
                <a:prstGeom prst="rect">
                  <a:avLst/>
                </a:prstGeom>
                <a:blipFill>
                  <a:blip r:embed="rId5"/>
                  <a:stretch>
                    <a:fillRect l="-3448" b="-195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599480D3-B327-CD45-9EAE-3E7DAEA99B09}"/>
                    </a:ext>
                  </a:extLst>
                </p:cNvPr>
                <p:cNvSpPr txBox="1"/>
                <p:nvPr/>
              </p:nvSpPr>
              <p:spPr>
                <a:xfrm>
                  <a:off x="7802859" y="5177054"/>
                  <a:ext cx="84065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599480D3-B327-CD45-9EAE-3E7DAEA99B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02859" y="5177054"/>
                  <a:ext cx="840658" cy="523220"/>
                </a:xfrm>
                <a:prstGeom prst="rect">
                  <a:avLst/>
                </a:prstGeom>
                <a:blipFill>
                  <a:blip r:embed="rId6"/>
                  <a:stretch>
                    <a:fillRect b="-146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C53D7344-D5BD-4D4E-B7D8-4BEB491ED6C5}"/>
                    </a:ext>
                  </a:extLst>
                </p:cNvPr>
                <p:cNvSpPr txBox="1"/>
                <p:nvPr/>
              </p:nvSpPr>
              <p:spPr>
                <a:xfrm>
                  <a:off x="2849859" y="5177054"/>
                  <a:ext cx="840658" cy="5329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C53D7344-D5BD-4D4E-B7D8-4BEB491ED6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9859" y="5177054"/>
                  <a:ext cx="840658" cy="532966"/>
                </a:xfrm>
                <a:prstGeom prst="rect">
                  <a:avLst/>
                </a:prstGeom>
                <a:blipFill>
                  <a:blip r:embed="rId7"/>
                  <a:stretch>
                    <a:fillRect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D216620A-C81E-F245-BAA3-A11F863B474C}"/>
                    </a:ext>
                  </a:extLst>
                </p:cNvPr>
                <p:cNvSpPr txBox="1"/>
                <p:nvPr/>
              </p:nvSpPr>
              <p:spPr>
                <a:xfrm>
                  <a:off x="6431259" y="5177054"/>
                  <a:ext cx="840658" cy="5329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D216620A-C81E-F245-BAA3-A11F863B47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1259" y="5177054"/>
                  <a:ext cx="840658" cy="532966"/>
                </a:xfrm>
                <a:prstGeom prst="rect">
                  <a:avLst/>
                </a:prstGeom>
                <a:blipFill>
                  <a:blip r:embed="rId8"/>
                  <a:stretch>
                    <a:fillRect l="-1471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A63E7DE3-954C-D346-95D5-9DC4EF9CAAC9}"/>
                    </a:ext>
                  </a:extLst>
                </p:cNvPr>
                <p:cNvSpPr txBox="1"/>
                <p:nvPr/>
              </p:nvSpPr>
              <p:spPr>
                <a:xfrm>
                  <a:off x="5745459" y="5177054"/>
                  <a:ext cx="840658" cy="5329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en-US" sz="2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A63E7DE3-954C-D346-95D5-9DC4EF9CAA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5459" y="5177054"/>
                  <a:ext cx="840658" cy="532966"/>
                </a:xfrm>
                <a:prstGeom prst="rect">
                  <a:avLst/>
                </a:prstGeom>
                <a:blipFill>
                  <a:blip r:embed="rId9"/>
                  <a:stretch>
                    <a:fillRect l="-1471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FDF8C830-05D5-9746-A79A-2075A5F0DB0D}"/>
                    </a:ext>
                  </a:extLst>
                </p:cNvPr>
                <p:cNvSpPr txBox="1"/>
                <p:nvPr/>
              </p:nvSpPr>
              <p:spPr>
                <a:xfrm>
                  <a:off x="3535659" y="5177054"/>
                  <a:ext cx="840658" cy="5329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en-US" sz="2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FDF8C830-05D5-9746-A79A-2075A5F0DB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5659" y="5177054"/>
                  <a:ext cx="840658" cy="532966"/>
                </a:xfrm>
                <a:prstGeom prst="rect">
                  <a:avLst/>
                </a:prstGeom>
                <a:blipFill>
                  <a:blip r:embed="rId10"/>
                  <a:stretch>
                    <a:fillRect b="-119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Left Brace 47">
              <a:extLst>
                <a:ext uri="{FF2B5EF4-FFF2-40B4-BE49-F238E27FC236}">
                  <a16:creationId xmlns:a16="http://schemas.microsoft.com/office/drawing/2014/main" id="{6D03CFDB-05AA-584F-97EB-A431517A63BC}"/>
                </a:ext>
              </a:extLst>
            </p:cNvPr>
            <p:cNvSpPr/>
            <p:nvPr/>
          </p:nvSpPr>
          <p:spPr>
            <a:xfrm rot="5400000" flipV="1">
              <a:off x="3522248" y="4782643"/>
              <a:ext cx="228600" cy="560222"/>
            </a:xfrm>
            <a:prstGeom prst="leftBrace">
              <a:avLst>
                <a:gd name="adj1" fmla="val 44444"/>
                <a:gd name="adj2" fmla="val 50000"/>
              </a:avLst>
            </a:prstGeom>
            <a:ln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Left Brace 48">
              <a:extLst>
                <a:ext uri="{FF2B5EF4-FFF2-40B4-BE49-F238E27FC236}">
                  <a16:creationId xmlns:a16="http://schemas.microsoft.com/office/drawing/2014/main" id="{089FBA21-B418-8745-AAB7-B08E46D1B8D9}"/>
                </a:ext>
              </a:extLst>
            </p:cNvPr>
            <p:cNvSpPr/>
            <p:nvPr/>
          </p:nvSpPr>
          <p:spPr>
            <a:xfrm rot="5400000" flipV="1">
              <a:off x="6300805" y="4781424"/>
              <a:ext cx="228600" cy="560222"/>
            </a:xfrm>
            <a:prstGeom prst="leftBrace">
              <a:avLst>
                <a:gd name="adj1" fmla="val 44444"/>
                <a:gd name="adj2" fmla="val 50000"/>
              </a:avLst>
            </a:prstGeom>
            <a:ln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8662B785-60D7-6740-A050-8199DB9F1F58}"/>
                    </a:ext>
                  </a:extLst>
                </p:cNvPr>
                <p:cNvSpPr txBox="1"/>
                <p:nvPr/>
              </p:nvSpPr>
              <p:spPr>
                <a:xfrm>
                  <a:off x="3124200" y="4495800"/>
                  <a:ext cx="84065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oMath>
                    </m:oMathPara>
                  </a14:m>
                  <a:endParaRPr lang="en-US" sz="2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8662B785-60D7-6740-A050-8199DB9F1F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4200" y="4495800"/>
                  <a:ext cx="840658" cy="523220"/>
                </a:xfrm>
                <a:prstGeom prst="rect">
                  <a:avLst/>
                </a:prstGeom>
                <a:blipFill>
                  <a:blip r:embed="rId11"/>
                  <a:stretch>
                    <a:fillRect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2D4E150E-2D0A-E74B-8E87-D8FA539C8003}"/>
                    </a:ext>
                  </a:extLst>
                </p:cNvPr>
                <p:cNvSpPr txBox="1"/>
                <p:nvPr/>
              </p:nvSpPr>
              <p:spPr>
                <a:xfrm>
                  <a:off x="5943600" y="4495800"/>
                  <a:ext cx="840658" cy="5391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oMath>
                    </m:oMathPara>
                  </a14:m>
                  <a:endParaRPr lang="en-US" sz="2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2D4E150E-2D0A-E74B-8E87-D8FA539C80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3600" y="4495800"/>
                  <a:ext cx="840658" cy="539187"/>
                </a:xfrm>
                <a:prstGeom prst="rect">
                  <a:avLst/>
                </a:prstGeom>
                <a:blipFill>
                  <a:blip r:embed="rId12"/>
                  <a:stretch>
                    <a:fillRect l="-4545" b="-139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301E2F9D-9F40-A04A-9ECA-5378A9992349}"/>
                    </a:ext>
                  </a:extLst>
                </p:cNvPr>
                <p:cNvSpPr txBox="1"/>
                <p:nvPr/>
              </p:nvSpPr>
              <p:spPr>
                <a:xfrm>
                  <a:off x="7269459" y="4186454"/>
                  <a:ext cx="840658" cy="5786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301E2F9D-9F40-A04A-9ECA-5378A99923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69459" y="4186454"/>
                  <a:ext cx="840658" cy="578685"/>
                </a:xfrm>
                <a:prstGeom prst="rect">
                  <a:avLst/>
                </a:prstGeom>
                <a:blipFill>
                  <a:blip r:embed="rId13"/>
                  <a:stretch>
                    <a:fillRect l="-2941" r="-17647"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Left Brace 53">
              <a:extLst>
                <a:ext uri="{FF2B5EF4-FFF2-40B4-BE49-F238E27FC236}">
                  <a16:creationId xmlns:a16="http://schemas.microsoft.com/office/drawing/2014/main" id="{83B186F0-FFA9-D44C-A48D-A3FCA7F8F906}"/>
                </a:ext>
              </a:extLst>
            </p:cNvPr>
            <p:cNvSpPr/>
            <p:nvPr/>
          </p:nvSpPr>
          <p:spPr>
            <a:xfrm rot="10800000" flipH="1" flipV="1">
              <a:off x="1935459" y="3068664"/>
              <a:ext cx="228600" cy="671594"/>
            </a:xfrm>
            <a:prstGeom prst="leftBrace">
              <a:avLst>
                <a:gd name="adj1" fmla="val 44444"/>
                <a:gd name="adj2" fmla="val 50000"/>
              </a:avLst>
            </a:prstGeom>
            <a:ln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38ADBC87-7254-A74E-8E19-133D73BE7AF2}"/>
                    </a:ext>
                  </a:extLst>
                </p:cNvPr>
                <p:cNvSpPr txBox="1"/>
                <p:nvPr/>
              </p:nvSpPr>
              <p:spPr>
                <a:xfrm>
                  <a:off x="259059" y="3119654"/>
                  <a:ext cx="1905000" cy="5309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p>
                        </m:sSup>
                      </m:oMath>
                    </m:oMathPara>
                  </a14:m>
                  <a:endParaRPr lang="en-US" sz="2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38ADBC87-7254-A74E-8E19-133D73BE7A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059" y="3119654"/>
                  <a:ext cx="1905000" cy="530915"/>
                </a:xfrm>
                <a:prstGeom prst="rect">
                  <a:avLst/>
                </a:prstGeom>
                <a:blipFill>
                  <a:blip r:embed="rId14"/>
                  <a:stretch>
                    <a:fillRect b="-119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CFE6818-71C9-164A-BB18-1BC60DE4862E}"/>
                </a:ext>
              </a:extLst>
            </p:cNvPr>
            <p:cNvSpPr txBox="1"/>
            <p:nvPr/>
          </p:nvSpPr>
          <p:spPr>
            <a:xfrm>
              <a:off x="2590800" y="3124200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/>
                <a:t>a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38D4874-712F-7F48-A68C-611F2E51BAFE}"/>
                </a:ext>
              </a:extLst>
            </p:cNvPr>
            <p:cNvSpPr txBox="1"/>
            <p:nvPr/>
          </p:nvSpPr>
          <p:spPr>
            <a:xfrm>
              <a:off x="3581400" y="3276600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/>
                <a:t>b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DDC7E31-6130-9140-B036-060DD28AD904}"/>
                </a:ext>
              </a:extLst>
            </p:cNvPr>
            <p:cNvSpPr txBox="1"/>
            <p:nvPr/>
          </p:nvSpPr>
          <p:spPr>
            <a:xfrm>
              <a:off x="6096000" y="3276600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/>
                <a:t>d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AA94112-1EB9-7541-8975-93A20C36AA6E}"/>
                </a:ext>
              </a:extLst>
            </p:cNvPr>
            <p:cNvSpPr txBox="1"/>
            <p:nvPr/>
          </p:nvSpPr>
          <p:spPr>
            <a:xfrm>
              <a:off x="4876800" y="3124200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/>
                <a:t>c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F42EF64-5B4E-8C42-B21B-24BC04256F1A}"/>
                </a:ext>
              </a:extLst>
            </p:cNvPr>
            <p:cNvSpPr txBox="1"/>
            <p:nvPr/>
          </p:nvSpPr>
          <p:spPr>
            <a:xfrm>
              <a:off x="6324600" y="2971800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/>
                <a:t>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35081D4-723E-7C46-AFAA-C453C6164F3B}"/>
                  </a:ext>
                </a:extLst>
              </p:cNvPr>
              <p:cNvSpPr txBox="1"/>
              <p:nvPr/>
            </p:nvSpPr>
            <p:spPr>
              <a:xfrm>
                <a:off x="685800" y="5791200"/>
                <a:ext cx="75057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I’ll use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𝑎𝑏𝑐𝑑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𝑒𝑡𝑐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sz="2400" dirty="0">
                    <a:effectLst/>
                  </a:rPr>
                  <a:t>to represent these areas.</a:t>
                </a:r>
                <a:endParaRPr lang="en-US" sz="240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35081D4-723E-7C46-AFAA-C453C6164F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5791200"/>
                <a:ext cx="7505700" cy="461665"/>
              </a:xfrm>
              <a:prstGeom prst="rect">
                <a:avLst/>
              </a:prstGeom>
              <a:blipFill>
                <a:blip r:embed="rId15"/>
                <a:stretch>
                  <a:fillRect l="-1182" t="-11111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7B48E-CB68-C64A-90F9-1A014705E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2" name="Folded Corner 1">
            <a:hlinkClick r:id="rId16" action="ppaction://hlinksldjump"/>
            <a:extLst>
              <a:ext uri="{FF2B5EF4-FFF2-40B4-BE49-F238E27FC236}">
                <a16:creationId xmlns:a16="http://schemas.microsoft.com/office/drawing/2014/main" id="{96CE408C-A828-66A9-29B0-150EB4564A61}"/>
              </a:ext>
            </a:extLst>
          </p:cNvPr>
          <p:cNvSpPr/>
          <p:nvPr/>
        </p:nvSpPr>
        <p:spPr>
          <a:xfrm>
            <a:off x="8216900" y="6007100"/>
            <a:ext cx="838200" cy="673100"/>
          </a:xfrm>
          <a:prstGeom prst="foldedCorner">
            <a:avLst>
              <a:gd name="adj" fmla="val 50000"/>
            </a:avLst>
          </a:prstGeom>
          <a:noFill/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≈</a:t>
            </a:r>
          </a:p>
        </p:txBody>
      </p:sp>
    </p:spTree>
    <p:extLst>
      <p:ext uri="{BB962C8B-B14F-4D97-AF65-F5344CB8AC3E}">
        <p14:creationId xmlns:p14="http://schemas.microsoft.com/office/powerpoint/2010/main" val="321430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413A4008-E3B4-A340-9547-562B0461F14E}"/>
              </a:ext>
            </a:extLst>
          </p:cNvPr>
          <p:cNvSpPr/>
          <p:nvPr/>
        </p:nvSpPr>
        <p:spPr>
          <a:xfrm>
            <a:off x="5836418" y="4838280"/>
            <a:ext cx="519164" cy="338295"/>
          </a:xfrm>
          <a:prstGeom prst="rect">
            <a:avLst/>
          </a:prstGeom>
          <a:pattFill prst="dkUpDiag">
            <a:fgClr>
              <a:srgbClr val="00B05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Triangle 39">
            <a:extLst>
              <a:ext uri="{FF2B5EF4-FFF2-40B4-BE49-F238E27FC236}">
                <a16:creationId xmlns:a16="http://schemas.microsoft.com/office/drawing/2014/main" id="{79CB84DB-480E-584D-9AC9-9214663B5A80}"/>
              </a:ext>
            </a:extLst>
          </p:cNvPr>
          <p:cNvSpPr/>
          <p:nvPr/>
        </p:nvSpPr>
        <p:spPr>
          <a:xfrm flipV="1">
            <a:off x="6356419" y="4848329"/>
            <a:ext cx="235300" cy="309685"/>
          </a:xfrm>
          <a:prstGeom prst="rtTriangle">
            <a:avLst/>
          </a:prstGeom>
          <a:pattFill prst="dkUpDiag">
            <a:fgClr>
              <a:srgbClr val="00B05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Country in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Welfare gain of suppliers (producers &amp; upstream):</a:t>
                </a:r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𝑊𝐺𝑆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</m:e>
                    </m:d>
                  </m:oMath>
                </a14:m>
                <a:endParaRPr lang="en-US" sz="2400" i="1" dirty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∆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𝜀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den>
                        </m:f>
                      </m:e>
                    </m:d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𝑡𝑉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400" dirty="0"/>
              </a:p>
              <a:p>
                <a:endParaRPr lang="en-US" sz="1400" dirty="0"/>
              </a:p>
              <a:p>
                <a:endParaRPr lang="en-US" sz="1800" dirty="0"/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56981222-2033-EF45-8A8A-649C8F3CACC9}"/>
              </a:ext>
            </a:extLst>
          </p:cNvPr>
          <p:cNvGrpSpPr/>
          <p:nvPr/>
        </p:nvGrpSpPr>
        <p:grpSpPr>
          <a:xfrm>
            <a:off x="4921387" y="3630930"/>
            <a:ext cx="3799703" cy="2528779"/>
            <a:chOff x="2372497" y="2133600"/>
            <a:chExt cx="3799703" cy="25287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0419011-538D-744B-A38D-BFF1CEF32E8B}"/>
                    </a:ext>
                  </a:extLst>
                </p:cNvPr>
                <p:cNvSpPr txBox="1"/>
                <p:nvPr/>
              </p:nvSpPr>
              <p:spPr>
                <a:xfrm>
                  <a:off x="3083140" y="2133600"/>
                  <a:ext cx="374365" cy="2838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</m:oMath>
                  </a14:m>
                  <a:r>
                    <a:rPr lang="en-US" sz="1200" dirty="0">
                      <a:effectLst/>
                    </a:rPr>
                    <a:t> </a:t>
                  </a:r>
                  <a:endParaRPr lang="en-US" sz="12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5B10335D-0371-3E42-A047-C3B10EDE0A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3140" y="2133600"/>
                  <a:ext cx="374365" cy="283860"/>
                </a:xfrm>
                <a:prstGeom prst="rect">
                  <a:avLst/>
                </a:prstGeom>
                <a:blipFill>
                  <a:blip r:embed="rId3"/>
                  <a:stretch>
                    <a:fillRect b="-45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EF03E0A-9E72-9B42-9263-C5F08C60436D}"/>
                </a:ext>
              </a:extLst>
            </p:cNvPr>
            <p:cNvCxnSpPr/>
            <p:nvPr/>
          </p:nvCxnSpPr>
          <p:spPr>
            <a:xfrm flipV="1">
              <a:off x="3286742" y="4388185"/>
              <a:ext cx="2680761" cy="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E1EC106-0841-1C4C-A1E9-815F714961D7}"/>
                </a:ext>
              </a:extLst>
            </p:cNvPr>
            <p:cNvCxnSpPr/>
            <p:nvPr/>
          </p:nvCxnSpPr>
          <p:spPr>
            <a:xfrm flipV="1">
              <a:off x="3286742" y="2303288"/>
              <a:ext cx="0" cy="208489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87E60CD-E199-4149-B855-BC044915608B}"/>
                </a:ext>
              </a:extLst>
            </p:cNvPr>
            <p:cNvCxnSpPr/>
            <p:nvPr/>
          </p:nvCxnSpPr>
          <p:spPr>
            <a:xfrm flipV="1">
              <a:off x="3544647" y="2398056"/>
              <a:ext cx="1245935" cy="1603159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E15E6B3-A96E-1041-84BE-FB9A6B06CE6D}"/>
                </a:ext>
              </a:extLst>
            </p:cNvPr>
            <p:cNvCxnSpPr/>
            <p:nvPr/>
          </p:nvCxnSpPr>
          <p:spPr>
            <a:xfrm flipH="1" flipV="1">
              <a:off x="4398277" y="2398056"/>
              <a:ext cx="1176919" cy="165844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6090839-29AD-A84C-9ED6-E15657B542B4}"/>
                </a:ext>
              </a:extLst>
            </p:cNvPr>
            <p:cNvCxnSpPr/>
            <p:nvPr/>
          </p:nvCxnSpPr>
          <p:spPr>
            <a:xfrm>
              <a:off x="3286742" y="3677425"/>
              <a:ext cx="2615376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C07DCF3-506C-E245-87BD-27EC5295B8CA}"/>
                </a:ext>
              </a:extLst>
            </p:cNvPr>
            <p:cNvCxnSpPr>
              <a:cxnSpLocks/>
            </p:cNvCxnSpPr>
            <p:nvPr/>
          </p:nvCxnSpPr>
          <p:spPr>
            <a:xfrm>
              <a:off x="5313659" y="3372021"/>
              <a:ext cx="0" cy="101616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6C2990B-A460-8A4D-BA99-14CB64289D26}"/>
                </a:ext>
              </a:extLst>
            </p:cNvPr>
            <p:cNvCxnSpPr/>
            <p:nvPr/>
          </p:nvCxnSpPr>
          <p:spPr>
            <a:xfrm>
              <a:off x="3809817" y="3677425"/>
              <a:ext cx="0" cy="71076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623A9AF-17B4-354E-8395-C4F5A9C67547}"/>
                </a:ext>
              </a:extLst>
            </p:cNvPr>
            <p:cNvCxnSpPr/>
            <p:nvPr/>
          </p:nvCxnSpPr>
          <p:spPr>
            <a:xfrm>
              <a:off x="3286742" y="3345737"/>
              <a:ext cx="2549992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D9E129A-B234-9449-9F00-0D81739857E4}"/>
                </a:ext>
              </a:extLst>
            </p:cNvPr>
            <p:cNvCxnSpPr/>
            <p:nvPr/>
          </p:nvCxnSpPr>
          <p:spPr>
            <a:xfrm>
              <a:off x="4071355" y="3345737"/>
              <a:ext cx="0" cy="1042449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647AB83-9591-8444-B39E-AC43612FE171}"/>
                </a:ext>
              </a:extLst>
            </p:cNvPr>
            <p:cNvCxnSpPr/>
            <p:nvPr/>
          </p:nvCxnSpPr>
          <p:spPr>
            <a:xfrm>
              <a:off x="5052121" y="3345737"/>
              <a:ext cx="0" cy="1042449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84EFAC7-2D52-AA4D-AAE8-0210D99E5D5E}"/>
                </a:ext>
              </a:extLst>
            </p:cNvPr>
            <p:cNvCxnSpPr/>
            <p:nvPr/>
          </p:nvCxnSpPr>
          <p:spPr>
            <a:xfrm>
              <a:off x="3286742" y="2656037"/>
              <a:ext cx="1307688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B6958195-1950-EB4C-8498-FA159FA8E41A}"/>
                    </a:ext>
                  </a:extLst>
                </p:cNvPr>
                <p:cNvSpPr txBox="1"/>
                <p:nvPr/>
              </p:nvSpPr>
              <p:spPr>
                <a:xfrm>
                  <a:off x="4779824" y="2245981"/>
                  <a:ext cx="550057" cy="3007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2823DE8C-216D-6245-8AE0-FC42DBE0C6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9824" y="2245981"/>
                  <a:ext cx="550057" cy="30078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A8EE65CA-88AD-444F-9425-167CA230F50A}"/>
                    </a:ext>
                  </a:extLst>
                </p:cNvPr>
                <p:cNvSpPr txBox="1"/>
                <p:nvPr/>
              </p:nvSpPr>
              <p:spPr>
                <a:xfrm>
                  <a:off x="2971800" y="3581400"/>
                  <a:ext cx="37436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p>
                    </m:oMath>
                  </a14:m>
                  <a:r>
                    <a:rPr lang="en-US" sz="1200" dirty="0">
                      <a:effectLst/>
                    </a:rPr>
                    <a:t> </a:t>
                  </a:r>
                  <a:endParaRPr lang="en-US" sz="12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80CDE991-E352-D044-B28E-FDE778A765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1800" y="3581400"/>
                  <a:ext cx="374365" cy="276999"/>
                </a:xfrm>
                <a:prstGeom prst="rect">
                  <a:avLst/>
                </a:prstGeom>
                <a:blipFill>
                  <a:blip r:embed="rId5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5E968653-972F-0243-9360-ABEC6B3311A5}"/>
                    </a:ext>
                  </a:extLst>
                </p:cNvPr>
                <p:cNvSpPr txBox="1"/>
                <p:nvPr/>
              </p:nvSpPr>
              <p:spPr>
                <a:xfrm>
                  <a:off x="2463114" y="3107565"/>
                  <a:ext cx="89149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p>
                    </m:oMath>
                  </a14:m>
                  <a:r>
                    <a:rPr lang="en-US" sz="1200" dirty="0">
                      <a:solidFill>
                        <a:srgbClr val="FF0000"/>
                      </a:solidFill>
                      <a:effectLst/>
                    </a:rPr>
                    <a:t> </a:t>
                  </a:r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FA0CD78F-4BAD-9C49-94FE-7D88C3442F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3114" y="3107565"/>
                  <a:ext cx="891495" cy="276999"/>
                </a:xfrm>
                <a:prstGeom prst="rect">
                  <a:avLst/>
                </a:prstGeom>
                <a:blipFill>
                  <a:blip r:embed="rId6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8E009D12-B30B-DD44-B3E6-193B296228C5}"/>
                    </a:ext>
                  </a:extLst>
                </p:cNvPr>
                <p:cNvSpPr txBox="1"/>
                <p:nvPr/>
              </p:nvSpPr>
              <p:spPr>
                <a:xfrm>
                  <a:off x="5797835" y="4381212"/>
                  <a:ext cx="37436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486ACBDD-DA02-4B41-AB04-B3B331CC54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7835" y="4381212"/>
                  <a:ext cx="374365" cy="27699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1EF38D65-150B-5540-A754-890EA2009B19}"/>
                    </a:ext>
                  </a:extLst>
                </p:cNvPr>
                <p:cNvSpPr txBox="1"/>
                <p:nvPr/>
              </p:nvSpPr>
              <p:spPr>
                <a:xfrm>
                  <a:off x="3592145" y="4381212"/>
                  <a:ext cx="374365" cy="2811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2055CF56-A56F-084F-9D76-F37F9930B4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2145" y="4381212"/>
                  <a:ext cx="374365" cy="28116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83FB6F9C-D678-4447-B58B-11BABF485DC5}"/>
                    </a:ext>
                  </a:extLst>
                </p:cNvPr>
                <p:cNvSpPr txBox="1"/>
                <p:nvPr/>
              </p:nvSpPr>
              <p:spPr>
                <a:xfrm>
                  <a:off x="5187029" y="4381212"/>
                  <a:ext cx="374365" cy="280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BD0512A8-923B-2C45-81FE-5B23CB9C11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7029" y="4381212"/>
                  <a:ext cx="374365" cy="28033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9357CC03-C980-6645-A703-37E854FC7AE0}"/>
                    </a:ext>
                  </a:extLst>
                </p:cNvPr>
                <p:cNvSpPr txBox="1"/>
                <p:nvPr/>
              </p:nvSpPr>
              <p:spPr>
                <a:xfrm>
                  <a:off x="4881625" y="4381212"/>
                  <a:ext cx="374365" cy="280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780BCF73-1F88-004E-A0CE-CFE41BDCDA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1625" y="4381212"/>
                  <a:ext cx="374365" cy="280333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18048FD5-D7DB-1C40-9813-8BB68C14338B}"/>
                    </a:ext>
                  </a:extLst>
                </p:cNvPr>
                <p:cNvSpPr txBox="1"/>
                <p:nvPr/>
              </p:nvSpPr>
              <p:spPr>
                <a:xfrm>
                  <a:off x="3897548" y="4381212"/>
                  <a:ext cx="37436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3E77753-2E7A-EF47-BA45-6B09AA7F5F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7548" y="4381212"/>
                  <a:ext cx="374365" cy="276999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Left Brace 26">
              <a:extLst>
                <a:ext uri="{FF2B5EF4-FFF2-40B4-BE49-F238E27FC236}">
                  <a16:creationId xmlns:a16="http://schemas.microsoft.com/office/drawing/2014/main" id="{2324F400-E8F9-194F-9338-CB8E86D1CB8C}"/>
                </a:ext>
              </a:extLst>
            </p:cNvPr>
            <p:cNvSpPr/>
            <p:nvPr/>
          </p:nvSpPr>
          <p:spPr>
            <a:xfrm rot="5400000" flipV="1">
              <a:off x="3902773" y="4213921"/>
              <a:ext cx="73026" cy="243091"/>
            </a:xfrm>
            <a:prstGeom prst="leftBrace">
              <a:avLst>
                <a:gd name="adj1" fmla="val 76573"/>
                <a:gd name="adj2" fmla="val 49999"/>
              </a:avLst>
            </a:prstGeom>
            <a:ln>
              <a:solidFill>
                <a:srgbClr val="FF0000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49476955-80BC-764E-8671-1057442E8F31}"/>
                    </a:ext>
                  </a:extLst>
                </p:cNvPr>
                <p:cNvSpPr txBox="1"/>
                <p:nvPr/>
              </p:nvSpPr>
              <p:spPr>
                <a:xfrm>
                  <a:off x="3675972" y="4045817"/>
                  <a:ext cx="37436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A39452C-C5F3-F54F-BF1D-6A86B89251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75972" y="4045817"/>
                  <a:ext cx="374365" cy="276999"/>
                </a:xfrm>
                <a:prstGeom prst="rect">
                  <a:avLst/>
                </a:prstGeom>
                <a:blipFill>
                  <a:blip r:embed="rId12"/>
                  <a:stretch>
                    <a:fillRect b="-45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743D1E2B-020C-B549-B337-BB99FBCBECFB}"/>
                    </a:ext>
                  </a:extLst>
                </p:cNvPr>
                <p:cNvSpPr txBox="1"/>
                <p:nvPr/>
              </p:nvSpPr>
              <p:spPr>
                <a:xfrm>
                  <a:off x="4915887" y="4046305"/>
                  <a:ext cx="374365" cy="280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4CCA15FF-9EA0-CD49-98C3-D64E9BE057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15887" y="4046305"/>
                  <a:ext cx="374365" cy="280333"/>
                </a:xfrm>
                <a:prstGeom prst="rect">
                  <a:avLst/>
                </a:prstGeom>
                <a:blipFill>
                  <a:blip r:embed="rId13"/>
                  <a:stretch>
                    <a:fillRect r="-32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202E889E-8A28-9544-BC33-DE5936ECC703}"/>
                    </a:ext>
                  </a:extLst>
                </p:cNvPr>
                <p:cNvSpPr txBox="1"/>
                <p:nvPr/>
              </p:nvSpPr>
              <p:spPr>
                <a:xfrm>
                  <a:off x="5560299" y="3894229"/>
                  <a:ext cx="576890" cy="3007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77FB7F5E-88C3-2B48-8F0E-C7B0815568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0299" y="3894229"/>
                  <a:ext cx="576890" cy="300788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Left Brace 30">
              <a:extLst>
                <a:ext uri="{FF2B5EF4-FFF2-40B4-BE49-F238E27FC236}">
                  <a16:creationId xmlns:a16="http://schemas.microsoft.com/office/drawing/2014/main" id="{565B4E6B-367D-A84A-BE8F-4780B0A95080}"/>
                </a:ext>
              </a:extLst>
            </p:cNvPr>
            <p:cNvSpPr/>
            <p:nvPr/>
          </p:nvSpPr>
          <p:spPr>
            <a:xfrm rot="10800000" flipH="1" flipV="1">
              <a:off x="3184941" y="3344720"/>
              <a:ext cx="101801" cy="330158"/>
            </a:xfrm>
            <a:prstGeom prst="leftBrace">
              <a:avLst>
                <a:gd name="adj1" fmla="val 44444"/>
                <a:gd name="adj2" fmla="val 50000"/>
              </a:avLst>
            </a:prstGeom>
            <a:ln>
              <a:solidFill>
                <a:srgbClr val="FF0000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930D70E0-6D81-2A4E-8AEC-FBCC1803E05F}"/>
                    </a:ext>
                  </a:extLst>
                </p:cNvPr>
                <p:cNvSpPr txBox="1"/>
                <p:nvPr/>
              </p:nvSpPr>
              <p:spPr>
                <a:xfrm>
                  <a:off x="2372497" y="3377513"/>
                  <a:ext cx="879235" cy="280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p>
                        </m:sSup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C3717B2F-9999-274B-B584-C7679C353C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2497" y="3377513"/>
                  <a:ext cx="879235" cy="280333"/>
                </a:xfrm>
                <a:prstGeom prst="rect">
                  <a:avLst/>
                </a:prstGeom>
                <a:blipFill>
                  <a:blip r:embed="rId15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F804A40-4046-3D44-83F9-E8286593F8F2}"/>
                </a:ext>
              </a:extLst>
            </p:cNvPr>
            <p:cNvSpPr txBox="1"/>
            <p:nvPr/>
          </p:nvSpPr>
          <p:spPr>
            <a:xfrm>
              <a:off x="3476780" y="3372021"/>
              <a:ext cx="2036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a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BB5129C-5C2D-E44E-8592-1DC9AD5D6422}"/>
                </a:ext>
              </a:extLst>
            </p:cNvPr>
            <p:cNvSpPr txBox="1"/>
            <p:nvPr/>
          </p:nvSpPr>
          <p:spPr>
            <a:xfrm>
              <a:off x="3855889" y="3439104"/>
              <a:ext cx="2036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b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92AB9C8-F6A2-3C44-ADF2-D6E958FBB86A}"/>
                </a:ext>
              </a:extLst>
            </p:cNvPr>
            <p:cNvSpPr txBox="1"/>
            <p:nvPr/>
          </p:nvSpPr>
          <p:spPr>
            <a:xfrm>
              <a:off x="4988785" y="3449208"/>
              <a:ext cx="2036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d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D4D4F9B-2A0D-D841-A710-F6C8015D7CEB}"/>
                </a:ext>
              </a:extLst>
            </p:cNvPr>
            <p:cNvSpPr txBox="1"/>
            <p:nvPr/>
          </p:nvSpPr>
          <p:spPr>
            <a:xfrm>
              <a:off x="4494791" y="3372021"/>
              <a:ext cx="2036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c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1497A1C-DB7F-8C45-99C5-617705A61C4C}"/>
                </a:ext>
              </a:extLst>
            </p:cNvPr>
            <p:cNvSpPr txBox="1"/>
            <p:nvPr/>
          </p:nvSpPr>
          <p:spPr>
            <a:xfrm>
              <a:off x="5099115" y="3281945"/>
              <a:ext cx="2036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e</a:t>
              </a:r>
            </a:p>
          </p:txBody>
        </p:sp>
        <p:sp>
          <p:nvSpPr>
            <p:cNvPr id="38" name="Left Brace 37">
              <a:extLst>
                <a:ext uri="{FF2B5EF4-FFF2-40B4-BE49-F238E27FC236}">
                  <a16:creationId xmlns:a16="http://schemas.microsoft.com/office/drawing/2014/main" id="{225D0D58-CE2D-3D43-B2FF-DCBD78BDBF32}"/>
                </a:ext>
              </a:extLst>
            </p:cNvPr>
            <p:cNvSpPr/>
            <p:nvPr/>
          </p:nvSpPr>
          <p:spPr>
            <a:xfrm rot="5400000" flipV="1">
              <a:off x="5156899" y="4217097"/>
              <a:ext cx="73026" cy="243091"/>
            </a:xfrm>
            <a:prstGeom prst="leftBrace">
              <a:avLst>
                <a:gd name="adj1" fmla="val 76573"/>
                <a:gd name="adj2" fmla="val 49999"/>
              </a:avLst>
            </a:prstGeom>
            <a:ln>
              <a:solidFill>
                <a:srgbClr val="FF0000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sp>
        <p:nvSpPr>
          <p:cNvPr id="41" name="Footer Placeholder 40">
            <a:extLst>
              <a:ext uri="{FF2B5EF4-FFF2-40B4-BE49-F238E27FC236}">
                <a16:creationId xmlns:a16="http://schemas.microsoft.com/office/drawing/2014/main" id="{00D43DA4-7B4F-EC4C-8134-385C452B3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4949A2-B390-284C-AC2A-1123D37A0C4F}"/>
              </a:ext>
            </a:extLst>
          </p:cNvPr>
          <p:cNvSpPr/>
          <p:nvPr/>
        </p:nvSpPr>
        <p:spPr>
          <a:xfrm>
            <a:off x="1701800" y="5384800"/>
            <a:ext cx="2044700" cy="6223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01B2F2-FF77-922C-ACD8-7E19B8DC541C}"/>
              </a:ext>
            </a:extLst>
          </p:cNvPr>
          <p:cNvSpPr/>
          <p:nvPr/>
        </p:nvSpPr>
        <p:spPr>
          <a:xfrm>
            <a:off x="5835632" y="4848329"/>
            <a:ext cx="519950" cy="32388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Left Brace 41">
            <a:extLst>
              <a:ext uri="{FF2B5EF4-FFF2-40B4-BE49-F238E27FC236}">
                <a16:creationId xmlns:a16="http://schemas.microsoft.com/office/drawing/2014/main" id="{09240948-1D1A-DF4E-7D1E-306995241815}"/>
              </a:ext>
            </a:extLst>
          </p:cNvPr>
          <p:cNvSpPr/>
          <p:nvPr/>
        </p:nvSpPr>
        <p:spPr>
          <a:xfrm rot="16200000">
            <a:off x="2444048" y="2375984"/>
            <a:ext cx="165697" cy="1429557"/>
          </a:xfrm>
          <a:prstGeom prst="leftBrace">
            <a:avLst>
              <a:gd name="adj1" fmla="val 42824"/>
              <a:gd name="adj2" fmla="val 50000"/>
            </a:avLst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6148853E-2AD9-C8DA-3EDD-EE69FCB4CBEE}"/>
              </a:ext>
            </a:extLst>
          </p:cNvPr>
          <p:cNvSpPr/>
          <p:nvPr/>
        </p:nvSpPr>
        <p:spPr>
          <a:xfrm>
            <a:off x="2534400" y="3240000"/>
            <a:ext cx="3549600" cy="1620000"/>
          </a:xfrm>
          <a:custGeom>
            <a:avLst/>
            <a:gdLst>
              <a:gd name="connsiteX0" fmla="*/ 0 w 3549600"/>
              <a:gd name="connsiteY0" fmla="*/ 0 h 1620000"/>
              <a:gd name="connsiteX1" fmla="*/ 964800 w 3549600"/>
              <a:gd name="connsiteY1" fmla="*/ 432000 h 1620000"/>
              <a:gd name="connsiteX2" fmla="*/ 2152800 w 3549600"/>
              <a:gd name="connsiteY2" fmla="*/ 79200 h 1620000"/>
              <a:gd name="connsiteX3" fmla="*/ 3549600 w 3549600"/>
              <a:gd name="connsiteY3" fmla="*/ 1620000 h 1620000"/>
              <a:gd name="connsiteX4" fmla="*/ 3549600 w 3549600"/>
              <a:gd name="connsiteY4" fmla="*/ 1620000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9600" h="1620000">
                <a:moveTo>
                  <a:pt x="0" y="0"/>
                </a:moveTo>
                <a:cubicBezTo>
                  <a:pt x="303000" y="209400"/>
                  <a:pt x="606000" y="418800"/>
                  <a:pt x="964800" y="432000"/>
                </a:cubicBezTo>
                <a:cubicBezTo>
                  <a:pt x="1323600" y="445200"/>
                  <a:pt x="1722000" y="-118800"/>
                  <a:pt x="2152800" y="79200"/>
                </a:cubicBezTo>
                <a:cubicBezTo>
                  <a:pt x="2583600" y="277200"/>
                  <a:pt x="3549600" y="1620000"/>
                  <a:pt x="3549600" y="1620000"/>
                </a:cubicBezTo>
                <a:lnTo>
                  <a:pt x="3549600" y="1620000"/>
                </a:lnTo>
              </a:path>
            </a:pathLst>
          </a:custGeom>
          <a:noFill/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Left Brace 44">
            <a:extLst>
              <a:ext uri="{FF2B5EF4-FFF2-40B4-BE49-F238E27FC236}">
                <a16:creationId xmlns:a16="http://schemas.microsoft.com/office/drawing/2014/main" id="{D2A7E94C-1AB5-896C-5573-B53DF6D530AA}"/>
              </a:ext>
            </a:extLst>
          </p:cNvPr>
          <p:cNvSpPr/>
          <p:nvPr/>
        </p:nvSpPr>
        <p:spPr>
          <a:xfrm rot="16200000">
            <a:off x="4455766" y="2253256"/>
            <a:ext cx="172487" cy="1668222"/>
          </a:xfrm>
          <a:prstGeom prst="leftBrace">
            <a:avLst>
              <a:gd name="adj1" fmla="val 42824"/>
              <a:gd name="adj2" fmla="val 50000"/>
            </a:avLst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4BDDFAEF-77EA-4FBF-F385-802A34DDA42A}"/>
              </a:ext>
            </a:extLst>
          </p:cNvPr>
          <p:cNvSpPr/>
          <p:nvPr/>
        </p:nvSpPr>
        <p:spPr>
          <a:xfrm>
            <a:off x="4539836" y="3173611"/>
            <a:ext cx="1940144" cy="1686389"/>
          </a:xfrm>
          <a:custGeom>
            <a:avLst/>
            <a:gdLst>
              <a:gd name="connsiteX0" fmla="*/ 0 w 3549600"/>
              <a:gd name="connsiteY0" fmla="*/ 0 h 1620000"/>
              <a:gd name="connsiteX1" fmla="*/ 964800 w 3549600"/>
              <a:gd name="connsiteY1" fmla="*/ 432000 h 1620000"/>
              <a:gd name="connsiteX2" fmla="*/ 2152800 w 3549600"/>
              <a:gd name="connsiteY2" fmla="*/ 79200 h 1620000"/>
              <a:gd name="connsiteX3" fmla="*/ 3549600 w 3549600"/>
              <a:gd name="connsiteY3" fmla="*/ 1620000 h 1620000"/>
              <a:gd name="connsiteX4" fmla="*/ 3549600 w 3549600"/>
              <a:gd name="connsiteY4" fmla="*/ 1620000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9600" h="1620000">
                <a:moveTo>
                  <a:pt x="0" y="0"/>
                </a:moveTo>
                <a:cubicBezTo>
                  <a:pt x="303000" y="209400"/>
                  <a:pt x="606000" y="418800"/>
                  <a:pt x="964800" y="432000"/>
                </a:cubicBezTo>
                <a:cubicBezTo>
                  <a:pt x="1323600" y="445200"/>
                  <a:pt x="1722000" y="-118800"/>
                  <a:pt x="2152800" y="79200"/>
                </a:cubicBezTo>
                <a:cubicBezTo>
                  <a:pt x="2583600" y="277200"/>
                  <a:pt x="3549600" y="1620000"/>
                  <a:pt x="3549600" y="1620000"/>
                </a:cubicBezTo>
                <a:lnTo>
                  <a:pt x="3549600" y="1620000"/>
                </a:lnTo>
              </a:path>
            </a:pathLst>
          </a:custGeom>
          <a:noFill/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Triangle 46">
            <a:extLst>
              <a:ext uri="{FF2B5EF4-FFF2-40B4-BE49-F238E27FC236}">
                <a16:creationId xmlns:a16="http://schemas.microsoft.com/office/drawing/2014/main" id="{C8BCD10D-7082-829F-81BF-EA824CADBBDC}"/>
              </a:ext>
            </a:extLst>
          </p:cNvPr>
          <p:cNvSpPr/>
          <p:nvPr/>
        </p:nvSpPr>
        <p:spPr>
          <a:xfrm flipV="1">
            <a:off x="6372510" y="4847853"/>
            <a:ext cx="219207" cy="297329"/>
          </a:xfrm>
          <a:prstGeom prst="rtTriangle">
            <a:avLst/>
          </a:prstGeom>
          <a:noFill/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894C6D14-6E39-5AD8-AA95-2DAE43748C60}"/>
              </a:ext>
            </a:extLst>
          </p:cNvPr>
          <p:cNvSpPr/>
          <p:nvPr/>
        </p:nvSpPr>
        <p:spPr>
          <a:xfrm rot="20315913">
            <a:off x="3135280" y="3331722"/>
            <a:ext cx="1239821" cy="430411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0009C0CA-7928-C647-B63C-7DD48BECAF9A}"/>
              </a:ext>
            </a:extLst>
          </p:cNvPr>
          <p:cNvSpPr/>
          <p:nvPr/>
        </p:nvSpPr>
        <p:spPr>
          <a:xfrm rot="16200000">
            <a:off x="2510273" y="3903946"/>
            <a:ext cx="834731" cy="628073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09741C5D-32C0-02F1-F972-36AA06858D8E}"/>
              </a:ext>
            </a:extLst>
          </p:cNvPr>
          <p:cNvSpPr/>
          <p:nvPr/>
        </p:nvSpPr>
        <p:spPr>
          <a:xfrm rot="16200000">
            <a:off x="3065932" y="3243990"/>
            <a:ext cx="834731" cy="497019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344A332-12B3-7B21-E588-D6E78F4D15A9}"/>
              </a:ext>
            </a:extLst>
          </p:cNvPr>
          <p:cNvCxnSpPr>
            <a:cxnSpLocks/>
            <a:stCxn id="50" idx="1"/>
            <a:endCxn id="49" idx="5"/>
          </p:cNvCxnSpPr>
          <p:nvPr/>
        </p:nvCxnSpPr>
        <p:spPr>
          <a:xfrm flipH="1">
            <a:off x="3149696" y="3787621"/>
            <a:ext cx="157879" cy="13524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48F5B31B-AD58-87EC-61CC-0F79948E4AA9}"/>
              </a:ext>
            </a:extLst>
          </p:cNvPr>
          <p:cNvSpPr/>
          <p:nvPr/>
        </p:nvSpPr>
        <p:spPr>
          <a:xfrm rot="16200000">
            <a:off x="3413700" y="3970383"/>
            <a:ext cx="518304" cy="628075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0416D267-A7ED-2A57-D810-C2C8BB158E91}"/>
              </a:ext>
            </a:extLst>
          </p:cNvPr>
          <p:cNvSpPr/>
          <p:nvPr/>
        </p:nvSpPr>
        <p:spPr>
          <a:xfrm rot="16200000">
            <a:off x="4391365" y="4156302"/>
            <a:ext cx="461072" cy="497019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28640FD-83CA-EECC-A7F2-B9D3F0D4C343}"/>
              </a:ext>
            </a:extLst>
          </p:cNvPr>
          <p:cNvCxnSpPr>
            <a:cxnSpLocks/>
            <a:stCxn id="55" idx="0"/>
            <a:endCxn id="54" idx="4"/>
          </p:cNvCxnSpPr>
          <p:nvPr/>
        </p:nvCxnSpPr>
        <p:spPr>
          <a:xfrm flipH="1" flipV="1">
            <a:off x="3986890" y="4284421"/>
            <a:ext cx="386502" cy="120391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Oval 63">
            <a:extLst>
              <a:ext uri="{FF2B5EF4-FFF2-40B4-BE49-F238E27FC236}">
                <a16:creationId xmlns:a16="http://schemas.microsoft.com/office/drawing/2014/main" id="{BEFDBCA6-3D3C-B287-43CC-576F8C404D50}"/>
              </a:ext>
            </a:extLst>
          </p:cNvPr>
          <p:cNvSpPr/>
          <p:nvPr/>
        </p:nvSpPr>
        <p:spPr>
          <a:xfrm rot="16200000">
            <a:off x="3401032" y="4656108"/>
            <a:ext cx="518304" cy="628075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6D7161CA-EE2B-C694-7FC4-C907241B5F65}"/>
              </a:ext>
            </a:extLst>
          </p:cNvPr>
          <p:cNvSpPr/>
          <p:nvPr/>
        </p:nvSpPr>
        <p:spPr>
          <a:xfrm rot="16200000">
            <a:off x="3609773" y="3658386"/>
            <a:ext cx="547621" cy="117785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C0C9F61A-8270-B756-614F-E63BEC1575B7}"/>
              </a:ext>
            </a:extLst>
          </p:cNvPr>
          <p:cNvCxnSpPr>
            <a:cxnSpLocks/>
            <a:stCxn id="65" idx="2"/>
            <a:endCxn id="64" idx="5"/>
          </p:cNvCxnSpPr>
          <p:nvPr/>
        </p:nvCxnSpPr>
        <p:spPr>
          <a:xfrm flipH="1">
            <a:off x="3882243" y="4521122"/>
            <a:ext cx="1341" cy="265776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Oval 71">
            <a:extLst>
              <a:ext uri="{FF2B5EF4-FFF2-40B4-BE49-F238E27FC236}">
                <a16:creationId xmlns:a16="http://schemas.microsoft.com/office/drawing/2014/main" id="{4414C2B1-E2F3-CC9C-4075-46072DD2DAD4}"/>
              </a:ext>
            </a:extLst>
          </p:cNvPr>
          <p:cNvSpPr/>
          <p:nvPr/>
        </p:nvSpPr>
        <p:spPr>
          <a:xfrm rot="16200000">
            <a:off x="2569820" y="5570623"/>
            <a:ext cx="518304" cy="264343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62694119-A93D-F8C6-02E8-E9209038AC44}"/>
              </a:ext>
            </a:extLst>
          </p:cNvPr>
          <p:cNvSpPr/>
          <p:nvPr/>
        </p:nvSpPr>
        <p:spPr>
          <a:xfrm rot="16200000">
            <a:off x="2686473" y="4716477"/>
            <a:ext cx="708569" cy="628075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F326BDAC-D15F-2937-D75A-23ACCCB1DFC7}"/>
              </a:ext>
            </a:extLst>
          </p:cNvPr>
          <p:cNvCxnSpPr>
            <a:cxnSpLocks/>
            <a:stCxn id="73" idx="1"/>
            <a:endCxn id="72" idx="6"/>
          </p:cNvCxnSpPr>
          <p:nvPr/>
        </p:nvCxnSpPr>
        <p:spPr>
          <a:xfrm>
            <a:off x="2818699" y="5281031"/>
            <a:ext cx="10274" cy="162612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A415FACF-EA91-CBF7-AF0E-E2189DBC21D5}"/>
              </a:ext>
            </a:extLst>
          </p:cNvPr>
          <p:cNvSpPr/>
          <p:nvPr/>
        </p:nvSpPr>
        <p:spPr>
          <a:xfrm rot="16200000">
            <a:off x="2890004" y="5565294"/>
            <a:ext cx="518304" cy="275001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2FBDB124-7762-CBCF-F5DB-23192301FF46}"/>
              </a:ext>
            </a:extLst>
          </p:cNvPr>
          <p:cNvSpPr/>
          <p:nvPr/>
        </p:nvSpPr>
        <p:spPr>
          <a:xfrm rot="16200000">
            <a:off x="3800717" y="4699093"/>
            <a:ext cx="708569" cy="628075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ED287943-79AB-1C28-DA4B-BFAF59CA8405}"/>
              </a:ext>
            </a:extLst>
          </p:cNvPr>
          <p:cNvCxnSpPr>
            <a:cxnSpLocks/>
            <a:stCxn id="83" idx="2"/>
            <a:endCxn id="82" idx="5"/>
          </p:cNvCxnSpPr>
          <p:nvPr/>
        </p:nvCxnSpPr>
        <p:spPr>
          <a:xfrm flipH="1">
            <a:off x="3246384" y="5367415"/>
            <a:ext cx="908618" cy="152132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2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5" grpId="1" animBg="1"/>
      <p:bldP spid="42" grpId="0" animBg="1"/>
      <p:bldP spid="42" grpId="1" animBg="1"/>
      <p:bldP spid="43" grpId="0" animBg="1"/>
      <p:bldP spid="43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4" grpId="0" animBg="1"/>
      <p:bldP spid="54" grpId="1" animBg="1"/>
      <p:bldP spid="55" grpId="0" animBg="1"/>
      <p:bldP spid="55" grpId="1" animBg="1"/>
      <p:bldP spid="64" grpId="0" animBg="1"/>
      <p:bldP spid="64" grpId="1" animBg="1"/>
      <p:bldP spid="65" grpId="0" animBg="1"/>
      <p:bldP spid="65" grpId="1" animBg="1"/>
      <p:bldP spid="72" grpId="0" animBg="1"/>
      <p:bldP spid="72" grpId="1" animBg="1"/>
      <p:bldP spid="73" grpId="0" animBg="1"/>
      <p:bldP spid="73" grpId="1" animBg="1"/>
      <p:bldP spid="82" grpId="0" animBg="1"/>
      <p:bldP spid="82" grpId="1" animBg="1"/>
      <p:bldP spid="83" grpId="0" animBg="1"/>
      <p:bldP spid="83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Country in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Welfare gain of suppliers (producers &amp; upstream):</a:t>
                </a:r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𝑊𝐺𝑆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</m:e>
                    </m:d>
                  </m:oMath>
                </a14:m>
                <a:endParaRPr lang="en-US" sz="2400" i="1" dirty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∆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𝜀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den>
                        </m:f>
                      </m:e>
                    </m:d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𝑡𝑉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400" dirty="0"/>
              </a:p>
              <a:p>
                <a:endParaRPr lang="en-US" sz="1400" dirty="0"/>
              </a:p>
              <a:p>
                <a:endParaRPr lang="en-US" sz="1800" dirty="0"/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56981222-2033-EF45-8A8A-649C8F3CACC9}"/>
              </a:ext>
            </a:extLst>
          </p:cNvPr>
          <p:cNvGrpSpPr/>
          <p:nvPr/>
        </p:nvGrpSpPr>
        <p:grpSpPr>
          <a:xfrm>
            <a:off x="4921387" y="3630930"/>
            <a:ext cx="3799703" cy="2528779"/>
            <a:chOff x="2372497" y="2133600"/>
            <a:chExt cx="3799703" cy="25287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0419011-538D-744B-A38D-BFF1CEF32E8B}"/>
                    </a:ext>
                  </a:extLst>
                </p:cNvPr>
                <p:cNvSpPr txBox="1"/>
                <p:nvPr/>
              </p:nvSpPr>
              <p:spPr>
                <a:xfrm>
                  <a:off x="3083140" y="2133600"/>
                  <a:ext cx="374365" cy="2838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</m:oMath>
                  </a14:m>
                  <a:r>
                    <a:rPr lang="en-US" sz="1200" dirty="0">
                      <a:effectLst/>
                    </a:rPr>
                    <a:t> </a:t>
                  </a:r>
                  <a:endParaRPr lang="en-US" sz="12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5B10335D-0371-3E42-A047-C3B10EDE0A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3140" y="2133600"/>
                  <a:ext cx="374365" cy="283860"/>
                </a:xfrm>
                <a:prstGeom prst="rect">
                  <a:avLst/>
                </a:prstGeom>
                <a:blipFill>
                  <a:blip r:embed="rId3"/>
                  <a:stretch>
                    <a:fillRect b="-45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EF03E0A-9E72-9B42-9263-C5F08C60436D}"/>
                </a:ext>
              </a:extLst>
            </p:cNvPr>
            <p:cNvCxnSpPr/>
            <p:nvPr/>
          </p:nvCxnSpPr>
          <p:spPr>
            <a:xfrm flipV="1">
              <a:off x="3286742" y="4388185"/>
              <a:ext cx="2680761" cy="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E1EC106-0841-1C4C-A1E9-815F714961D7}"/>
                </a:ext>
              </a:extLst>
            </p:cNvPr>
            <p:cNvCxnSpPr/>
            <p:nvPr/>
          </p:nvCxnSpPr>
          <p:spPr>
            <a:xfrm flipV="1">
              <a:off x="3286742" y="2303288"/>
              <a:ext cx="0" cy="208489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87E60CD-E199-4149-B855-BC044915608B}"/>
                </a:ext>
              </a:extLst>
            </p:cNvPr>
            <p:cNvCxnSpPr/>
            <p:nvPr/>
          </p:nvCxnSpPr>
          <p:spPr>
            <a:xfrm flipV="1">
              <a:off x="3544647" y="2398056"/>
              <a:ext cx="1245935" cy="1603159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E15E6B3-A96E-1041-84BE-FB9A6B06CE6D}"/>
                </a:ext>
              </a:extLst>
            </p:cNvPr>
            <p:cNvCxnSpPr/>
            <p:nvPr/>
          </p:nvCxnSpPr>
          <p:spPr>
            <a:xfrm flipH="1" flipV="1">
              <a:off x="4398277" y="2398056"/>
              <a:ext cx="1176919" cy="165844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6090839-29AD-A84C-9ED6-E15657B542B4}"/>
                </a:ext>
              </a:extLst>
            </p:cNvPr>
            <p:cNvCxnSpPr/>
            <p:nvPr/>
          </p:nvCxnSpPr>
          <p:spPr>
            <a:xfrm>
              <a:off x="3286742" y="3677425"/>
              <a:ext cx="2615376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C07DCF3-506C-E245-87BD-27EC5295B8CA}"/>
                </a:ext>
              </a:extLst>
            </p:cNvPr>
            <p:cNvCxnSpPr>
              <a:cxnSpLocks/>
            </p:cNvCxnSpPr>
            <p:nvPr/>
          </p:nvCxnSpPr>
          <p:spPr>
            <a:xfrm>
              <a:off x="5313659" y="3372021"/>
              <a:ext cx="0" cy="101616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6C2990B-A460-8A4D-BA99-14CB64289D26}"/>
                </a:ext>
              </a:extLst>
            </p:cNvPr>
            <p:cNvCxnSpPr/>
            <p:nvPr/>
          </p:nvCxnSpPr>
          <p:spPr>
            <a:xfrm>
              <a:off x="3809817" y="3677425"/>
              <a:ext cx="0" cy="71076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623A9AF-17B4-354E-8395-C4F5A9C67547}"/>
                </a:ext>
              </a:extLst>
            </p:cNvPr>
            <p:cNvCxnSpPr/>
            <p:nvPr/>
          </p:nvCxnSpPr>
          <p:spPr>
            <a:xfrm>
              <a:off x="3286742" y="3345737"/>
              <a:ext cx="2549992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D9E129A-B234-9449-9F00-0D81739857E4}"/>
                </a:ext>
              </a:extLst>
            </p:cNvPr>
            <p:cNvCxnSpPr/>
            <p:nvPr/>
          </p:nvCxnSpPr>
          <p:spPr>
            <a:xfrm>
              <a:off x="4071355" y="3345737"/>
              <a:ext cx="0" cy="1042449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647AB83-9591-8444-B39E-AC43612FE171}"/>
                </a:ext>
              </a:extLst>
            </p:cNvPr>
            <p:cNvCxnSpPr/>
            <p:nvPr/>
          </p:nvCxnSpPr>
          <p:spPr>
            <a:xfrm>
              <a:off x="5052121" y="3345737"/>
              <a:ext cx="0" cy="1042449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84EFAC7-2D52-AA4D-AAE8-0210D99E5D5E}"/>
                </a:ext>
              </a:extLst>
            </p:cNvPr>
            <p:cNvCxnSpPr/>
            <p:nvPr/>
          </p:nvCxnSpPr>
          <p:spPr>
            <a:xfrm>
              <a:off x="3286742" y="2656037"/>
              <a:ext cx="1307688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B6958195-1950-EB4C-8498-FA159FA8E41A}"/>
                    </a:ext>
                  </a:extLst>
                </p:cNvPr>
                <p:cNvSpPr txBox="1"/>
                <p:nvPr/>
              </p:nvSpPr>
              <p:spPr>
                <a:xfrm>
                  <a:off x="4779824" y="2245981"/>
                  <a:ext cx="550057" cy="3007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2823DE8C-216D-6245-8AE0-FC42DBE0C6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9824" y="2245981"/>
                  <a:ext cx="550057" cy="30078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A8EE65CA-88AD-444F-9425-167CA230F50A}"/>
                    </a:ext>
                  </a:extLst>
                </p:cNvPr>
                <p:cNvSpPr txBox="1"/>
                <p:nvPr/>
              </p:nvSpPr>
              <p:spPr>
                <a:xfrm>
                  <a:off x="2971800" y="3581400"/>
                  <a:ext cx="37436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p>
                    </m:oMath>
                  </a14:m>
                  <a:r>
                    <a:rPr lang="en-US" sz="1200" dirty="0">
                      <a:effectLst/>
                    </a:rPr>
                    <a:t> </a:t>
                  </a:r>
                  <a:endParaRPr lang="en-US" sz="12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80CDE991-E352-D044-B28E-FDE778A765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1800" y="3581400"/>
                  <a:ext cx="374365" cy="276999"/>
                </a:xfrm>
                <a:prstGeom prst="rect">
                  <a:avLst/>
                </a:prstGeom>
                <a:blipFill>
                  <a:blip r:embed="rId5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5E968653-972F-0243-9360-ABEC6B3311A5}"/>
                    </a:ext>
                  </a:extLst>
                </p:cNvPr>
                <p:cNvSpPr txBox="1"/>
                <p:nvPr/>
              </p:nvSpPr>
              <p:spPr>
                <a:xfrm>
                  <a:off x="2463114" y="3107565"/>
                  <a:ext cx="89149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p>
                    </m:oMath>
                  </a14:m>
                  <a:r>
                    <a:rPr lang="en-US" sz="1200" dirty="0">
                      <a:solidFill>
                        <a:srgbClr val="FF0000"/>
                      </a:solidFill>
                      <a:effectLst/>
                    </a:rPr>
                    <a:t> </a:t>
                  </a:r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FA0CD78F-4BAD-9C49-94FE-7D88C3442F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3114" y="3107565"/>
                  <a:ext cx="891495" cy="276999"/>
                </a:xfrm>
                <a:prstGeom prst="rect">
                  <a:avLst/>
                </a:prstGeom>
                <a:blipFill>
                  <a:blip r:embed="rId6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8E009D12-B30B-DD44-B3E6-193B296228C5}"/>
                    </a:ext>
                  </a:extLst>
                </p:cNvPr>
                <p:cNvSpPr txBox="1"/>
                <p:nvPr/>
              </p:nvSpPr>
              <p:spPr>
                <a:xfrm>
                  <a:off x="5797835" y="4381212"/>
                  <a:ext cx="37436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486ACBDD-DA02-4B41-AB04-B3B331CC54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7835" y="4381212"/>
                  <a:ext cx="374365" cy="27699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1EF38D65-150B-5540-A754-890EA2009B19}"/>
                    </a:ext>
                  </a:extLst>
                </p:cNvPr>
                <p:cNvSpPr txBox="1"/>
                <p:nvPr/>
              </p:nvSpPr>
              <p:spPr>
                <a:xfrm>
                  <a:off x="3592145" y="4381212"/>
                  <a:ext cx="374365" cy="2811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2055CF56-A56F-084F-9D76-F37F9930B4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2145" y="4381212"/>
                  <a:ext cx="374365" cy="28116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83FB6F9C-D678-4447-B58B-11BABF485DC5}"/>
                    </a:ext>
                  </a:extLst>
                </p:cNvPr>
                <p:cNvSpPr txBox="1"/>
                <p:nvPr/>
              </p:nvSpPr>
              <p:spPr>
                <a:xfrm>
                  <a:off x="5187029" y="4381212"/>
                  <a:ext cx="374365" cy="280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BD0512A8-923B-2C45-81FE-5B23CB9C11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7029" y="4381212"/>
                  <a:ext cx="374365" cy="28033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9357CC03-C980-6645-A703-37E854FC7AE0}"/>
                    </a:ext>
                  </a:extLst>
                </p:cNvPr>
                <p:cNvSpPr txBox="1"/>
                <p:nvPr/>
              </p:nvSpPr>
              <p:spPr>
                <a:xfrm>
                  <a:off x="4881625" y="4381212"/>
                  <a:ext cx="374365" cy="280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780BCF73-1F88-004E-A0CE-CFE41BDCDA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1625" y="4381212"/>
                  <a:ext cx="374365" cy="280333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18048FD5-D7DB-1C40-9813-8BB68C14338B}"/>
                    </a:ext>
                  </a:extLst>
                </p:cNvPr>
                <p:cNvSpPr txBox="1"/>
                <p:nvPr/>
              </p:nvSpPr>
              <p:spPr>
                <a:xfrm>
                  <a:off x="3897548" y="4381212"/>
                  <a:ext cx="37436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3E77753-2E7A-EF47-BA45-6B09AA7F5F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7548" y="4381212"/>
                  <a:ext cx="374365" cy="276999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Left Brace 26">
              <a:extLst>
                <a:ext uri="{FF2B5EF4-FFF2-40B4-BE49-F238E27FC236}">
                  <a16:creationId xmlns:a16="http://schemas.microsoft.com/office/drawing/2014/main" id="{2324F400-E8F9-194F-9338-CB8E86D1CB8C}"/>
                </a:ext>
              </a:extLst>
            </p:cNvPr>
            <p:cNvSpPr/>
            <p:nvPr/>
          </p:nvSpPr>
          <p:spPr>
            <a:xfrm rot="5400000" flipV="1">
              <a:off x="3902773" y="4213921"/>
              <a:ext cx="73026" cy="243091"/>
            </a:xfrm>
            <a:prstGeom prst="leftBrace">
              <a:avLst>
                <a:gd name="adj1" fmla="val 76573"/>
                <a:gd name="adj2" fmla="val 49999"/>
              </a:avLst>
            </a:prstGeom>
            <a:ln>
              <a:solidFill>
                <a:srgbClr val="FF0000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49476955-80BC-764E-8671-1057442E8F31}"/>
                    </a:ext>
                  </a:extLst>
                </p:cNvPr>
                <p:cNvSpPr txBox="1"/>
                <p:nvPr/>
              </p:nvSpPr>
              <p:spPr>
                <a:xfrm>
                  <a:off x="3675972" y="4045817"/>
                  <a:ext cx="37436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A39452C-C5F3-F54F-BF1D-6A86B89251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75972" y="4045817"/>
                  <a:ext cx="374365" cy="276999"/>
                </a:xfrm>
                <a:prstGeom prst="rect">
                  <a:avLst/>
                </a:prstGeom>
                <a:blipFill>
                  <a:blip r:embed="rId12"/>
                  <a:stretch>
                    <a:fillRect b="-45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743D1E2B-020C-B549-B337-BB99FBCBECFB}"/>
                    </a:ext>
                  </a:extLst>
                </p:cNvPr>
                <p:cNvSpPr txBox="1"/>
                <p:nvPr/>
              </p:nvSpPr>
              <p:spPr>
                <a:xfrm>
                  <a:off x="4915887" y="4046305"/>
                  <a:ext cx="374365" cy="280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4CCA15FF-9EA0-CD49-98C3-D64E9BE057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15887" y="4046305"/>
                  <a:ext cx="374365" cy="280333"/>
                </a:xfrm>
                <a:prstGeom prst="rect">
                  <a:avLst/>
                </a:prstGeom>
                <a:blipFill>
                  <a:blip r:embed="rId13"/>
                  <a:stretch>
                    <a:fillRect r="-32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202E889E-8A28-9544-BC33-DE5936ECC703}"/>
                    </a:ext>
                  </a:extLst>
                </p:cNvPr>
                <p:cNvSpPr txBox="1"/>
                <p:nvPr/>
              </p:nvSpPr>
              <p:spPr>
                <a:xfrm>
                  <a:off x="5560299" y="3894229"/>
                  <a:ext cx="576890" cy="3007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77FB7F5E-88C3-2B48-8F0E-C7B0815568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0299" y="3894229"/>
                  <a:ext cx="576890" cy="300788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Left Brace 30">
              <a:extLst>
                <a:ext uri="{FF2B5EF4-FFF2-40B4-BE49-F238E27FC236}">
                  <a16:creationId xmlns:a16="http://schemas.microsoft.com/office/drawing/2014/main" id="{565B4E6B-367D-A84A-BE8F-4780B0A95080}"/>
                </a:ext>
              </a:extLst>
            </p:cNvPr>
            <p:cNvSpPr/>
            <p:nvPr/>
          </p:nvSpPr>
          <p:spPr>
            <a:xfrm rot="10800000" flipH="1" flipV="1">
              <a:off x="3184941" y="3344720"/>
              <a:ext cx="101801" cy="330158"/>
            </a:xfrm>
            <a:prstGeom prst="leftBrace">
              <a:avLst>
                <a:gd name="adj1" fmla="val 44444"/>
                <a:gd name="adj2" fmla="val 50000"/>
              </a:avLst>
            </a:prstGeom>
            <a:ln>
              <a:solidFill>
                <a:srgbClr val="FF0000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930D70E0-6D81-2A4E-8AEC-FBCC1803E05F}"/>
                    </a:ext>
                  </a:extLst>
                </p:cNvPr>
                <p:cNvSpPr txBox="1"/>
                <p:nvPr/>
              </p:nvSpPr>
              <p:spPr>
                <a:xfrm>
                  <a:off x="2372497" y="3377513"/>
                  <a:ext cx="879235" cy="280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p>
                        </m:sSup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C3717B2F-9999-274B-B584-C7679C353C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2497" y="3377513"/>
                  <a:ext cx="879235" cy="280333"/>
                </a:xfrm>
                <a:prstGeom prst="rect">
                  <a:avLst/>
                </a:prstGeom>
                <a:blipFill>
                  <a:blip r:embed="rId15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F804A40-4046-3D44-83F9-E8286593F8F2}"/>
                </a:ext>
              </a:extLst>
            </p:cNvPr>
            <p:cNvSpPr txBox="1"/>
            <p:nvPr/>
          </p:nvSpPr>
          <p:spPr>
            <a:xfrm>
              <a:off x="3476780" y="3372021"/>
              <a:ext cx="2036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a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BB5129C-5C2D-E44E-8592-1DC9AD5D6422}"/>
                </a:ext>
              </a:extLst>
            </p:cNvPr>
            <p:cNvSpPr txBox="1"/>
            <p:nvPr/>
          </p:nvSpPr>
          <p:spPr>
            <a:xfrm>
              <a:off x="3855889" y="3439104"/>
              <a:ext cx="2036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b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92AB9C8-F6A2-3C44-ADF2-D6E958FBB86A}"/>
                </a:ext>
              </a:extLst>
            </p:cNvPr>
            <p:cNvSpPr txBox="1"/>
            <p:nvPr/>
          </p:nvSpPr>
          <p:spPr>
            <a:xfrm>
              <a:off x="4988785" y="3449208"/>
              <a:ext cx="2036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d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D4D4F9B-2A0D-D841-A710-F6C8015D7CEB}"/>
                </a:ext>
              </a:extLst>
            </p:cNvPr>
            <p:cNvSpPr txBox="1"/>
            <p:nvPr/>
          </p:nvSpPr>
          <p:spPr>
            <a:xfrm>
              <a:off x="4494791" y="3372021"/>
              <a:ext cx="2036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c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1497A1C-DB7F-8C45-99C5-617705A61C4C}"/>
                </a:ext>
              </a:extLst>
            </p:cNvPr>
            <p:cNvSpPr txBox="1"/>
            <p:nvPr/>
          </p:nvSpPr>
          <p:spPr>
            <a:xfrm>
              <a:off x="5099115" y="3281945"/>
              <a:ext cx="2036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e</a:t>
              </a:r>
            </a:p>
          </p:txBody>
        </p:sp>
        <p:sp>
          <p:nvSpPr>
            <p:cNvPr id="38" name="Left Brace 37">
              <a:extLst>
                <a:ext uri="{FF2B5EF4-FFF2-40B4-BE49-F238E27FC236}">
                  <a16:creationId xmlns:a16="http://schemas.microsoft.com/office/drawing/2014/main" id="{225D0D58-CE2D-3D43-B2FF-DCBD78BDBF32}"/>
                </a:ext>
              </a:extLst>
            </p:cNvPr>
            <p:cNvSpPr/>
            <p:nvPr/>
          </p:nvSpPr>
          <p:spPr>
            <a:xfrm rot="5400000" flipV="1">
              <a:off x="5156899" y="4217097"/>
              <a:ext cx="73026" cy="243091"/>
            </a:xfrm>
            <a:prstGeom prst="leftBrace">
              <a:avLst>
                <a:gd name="adj1" fmla="val 76573"/>
                <a:gd name="adj2" fmla="val 49999"/>
              </a:avLst>
            </a:prstGeom>
            <a:ln>
              <a:solidFill>
                <a:srgbClr val="FF0000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sp>
        <p:nvSpPr>
          <p:cNvPr id="41" name="Footer Placeholder 40">
            <a:extLst>
              <a:ext uri="{FF2B5EF4-FFF2-40B4-BE49-F238E27FC236}">
                <a16:creationId xmlns:a16="http://schemas.microsoft.com/office/drawing/2014/main" id="{00D43DA4-7B4F-EC4C-8134-385C452B3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4A498C-A976-A96F-6116-A63A2194CF1E}"/>
              </a:ext>
            </a:extLst>
          </p:cNvPr>
          <p:cNvSpPr/>
          <p:nvPr/>
        </p:nvSpPr>
        <p:spPr>
          <a:xfrm>
            <a:off x="1701800" y="5384800"/>
            <a:ext cx="2044700" cy="6223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71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248D6-F18B-F944-B445-3ECA34DA1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8EFD5-6309-2A4E-85FB-87F0A2D4AB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Quizzes in general</a:t>
            </a:r>
          </a:p>
          <a:p>
            <a:pPr lvl="1"/>
            <a:r>
              <a:rPr lang="en-US" sz="2400" dirty="0"/>
              <a:t>Clarify my expectations:  </a:t>
            </a:r>
          </a:p>
          <a:p>
            <a:pPr lvl="2"/>
            <a:r>
              <a:rPr lang="en-US" sz="2000" dirty="0"/>
              <a:t>Feel free to look up anything you like from course or other sources.</a:t>
            </a:r>
          </a:p>
          <a:p>
            <a:pPr lvl="2"/>
            <a:r>
              <a:rPr lang="en-US" sz="2000" dirty="0"/>
              <a:t>But write your answers yourself and do not work with other students.</a:t>
            </a:r>
          </a:p>
          <a:p>
            <a:pPr lvl="2"/>
            <a:r>
              <a:rPr lang="en-US" sz="2000" dirty="0"/>
              <a:t>In “short answer” questions, no need to write paragraphs or even sentences if you can convey what I ask for.</a:t>
            </a:r>
          </a:p>
          <a:p>
            <a:endParaRPr lang="en-US" sz="2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FEB371-FC4F-4A4E-A5DC-12FBEB692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203100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7554EE2E-CD17-A54E-8203-B6DC494C7F27}"/>
              </a:ext>
            </a:extLst>
          </p:cNvPr>
          <p:cNvSpPr/>
          <p:nvPr/>
        </p:nvSpPr>
        <p:spPr>
          <a:xfrm>
            <a:off x="5839434" y="4846320"/>
            <a:ext cx="1786662" cy="316610"/>
          </a:xfrm>
          <a:prstGeom prst="rect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Triangle 40">
            <a:extLst>
              <a:ext uri="{FF2B5EF4-FFF2-40B4-BE49-F238E27FC236}">
                <a16:creationId xmlns:a16="http://schemas.microsoft.com/office/drawing/2014/main" id="{B68621B1-48E1-E54A-A674-E4EB1E4EFA8A}"/>
              </a:ext>
            </a:extLst>
          </p:cNvPr>
          <p:cNvSpPr/>
          <p:nvPr/>
        </p:nvSpPr>
        <p:spPr>
          <a:xfrm>
            <a:off x="7630329" y="4855464"/>
            <a:ext cx="242655" cy="310388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Country in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458200" cy="4525963"/>
              </a:xfrm>
            </p:spPr>
            <p:txBody>
              <a:bodyPr/>
              <a:lstStyle/>
              <a:p>
                <a:r>
                  <a:rPr lang="en-US" sz="2400" dirty="0"/>
                  <a:t>Welfare loss of demanders (consumers and downstream):</a:t>
                </a:r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𝑊𝐿𝐷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𝑎𝑏𝑐𝑑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𝑎𝑏𝑐𝑑𝑒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p>
                            </m:sSup>
                          </m:e>
                        </m:d>
                      </m:e>
                    </m:d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</m:e>
                    </m:d>
                  </m:oMath>
                </a14:m>
                <a:endParaRPr lang="en-US" sz="2400" i="1" dirty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∆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</m:e>
                            </m:d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den>
                        </m:f>
                      </m:e>
                    </m:d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den>
                        </m:f>
                      </m:e>
                    </m:d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𝜂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den>
                        </m:f>
                      </m:e>
                    </m:d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𝜂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58200" cy="4525963"/>
              </a:xfrm>
              <a:blipFill>
                <a:blip r:embed="rId2"/>
                <a:stretch>
                  <a:fillRect l="-1051"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7780BEE5-D432-AD46-A5EF-235BC552904C}"/>
              </a:ext>
            </a:extLst>
          </p:cNvPr>
          <p:cNvGrpSpPr/>
          <p:nvPr/>
        </p:nvGrpSpPr>
        <p:grpSpPr>
          <a:xfrm>
            <a:off x="4921387" y="3630930"/>
            <a:ext cx="3799703" cy="2528779"/>
            <a:chOff x="2372497" y="2133600"/>
            <a:chExt cx="3799703" cy="25287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95465736-6DDA-BD42-B9CE-471DE24C4200}"/>
                    </a:ext>
                  </a:extLst>
                </p:cNvPr>
                <p:cNvSpPr txBox="1"/>
                <p:nvPr/>
              </p:nvSpPr>
              <p:spPr>
                <a:xfrm>
                  <a:off x="3083140" y="2133600"/>
                  <a:ext cx="374365" cy="2838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</m:oMath>
                  </a14:m>
                  <a:r>
                    <a:rPr lang="en-US" sz="1200" dirty="0">
                      <a:effectLst/>
                    </a:rPr>
                    <a:t> </a:t>
                  </a:r>
                  <a:endParaRPr lang="en-US" sz="12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5B10335D-0371-3E42-A047-C3B10EDE0A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3140" y="2133600"/>
                  <a:ext cx="374365" cy="283860"/>
                </a:xfrm>
                <a:prstGeom prst="rect">
                  <a:avLst/>
                </a:prstGeom>
                <a:blipFill>
                  <a:blip r:embed="rId3"/>
                  <a:stretch>
                    <a:fillRect b="-45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CEE1D43-317F-A648-BBA1-C2B0F510CEEC}"/>
                </a:ext>
              </a:extLst>
            </p:cNvPr>
            <p:cNvCxnSpPr/>
            <p:nvPr/>
          </p:nvCxnSpPr>
          <p:spPr>
            <a:xfrm flipV="1">
              <a:off x="3286742" y="4388185"/>
              <a:ext cx="2680761" cy="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3F3478C-0420-F540-B9F5-B41813A7481F}"/>
                </a:ext>
              </a:extLst>
            </p:cNvPr>
            <p:cNvCxnSpPr/>
            <p:nvPr/>
          </p:nvCxnSpPr>
          <p:spPr>
            <a:xfrm flipV="1">
              <a:off x="3286742" y="2303288"/>
              <a:ext cx="0" cy="208489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1BBC21E-6DC0-B842-B63E-5CD270015506}"/>
                </a:ext>
              </a:extLst>
            </p:cNvPr>
            <p:cNvCxnSpPr/>
            <p:nvPr/>
          </p:nvCxnSpPr>
          <p:spPr>
            <a:xfrm flipV="1">
              <a:off x="3544647" y="2398056"/>
              <a:ext cx="1245935" cy="1603159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7E89068-4FE5-194B-99FC-76A8029C9B4F}"/>
                </a:ext>
              </a:extLst>
            </p:cNvPr>
            <p:cNvCxnSpPr/>
            <p:nvPr/>
          </p:nvCxnSpPr>
          <p:spPr>
            <a:xfrm flipH="1" flipV="1">
              <a:off x="4398277" y="2398056"/>
              <a:ext cx="1176919" cy="165844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422902F-88E4-DE4D-9EA0-5BF049CFD4BC}"/>
                </a:ext>
              </a:extLst>
            </p:cNvPr>
            <p:cNvCxnSpPr/>
            <p:nvPr/>
          </p:nvCxnSpPr>
          <p:spPr>
            <a:xfrm>
              <a:off x="3286742" y="3677425"/>
              <a:ext cx="2615376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3A3B745-70E5-8442-9E66-F3611C31A588}"/>
                </a:ext>
              </a:extLst>
            </p:cNvPr>
            <p:cNvCxnSpPr>
              <a:cxnSpLocks/>
            </p:cNvCxnSpPr>
            <p:nvPr/>
          </p:nvCxnSpPr>
          <p:spPr>
            <a:xfrm>
              <a:off x="5313659" y="3372021"/>
              <a:ext cx="0" cy="101616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5084D13-AD74-124F-AC77-5AE38BDD9B08}"/>
                </a:ext>
              </a:extLst>
            </p:cNvPr>
            <p:cNvCxnSpPr/>
            <p:nvPr/>
          </p:nvCxnSpPr>
          <p:spPr>
            <a:xfrm>
              <a:off x="3809817" y="3677425"/>
              <a:ext cx="0" cy="71076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C003B59-EDF9-2146-B476-6137DAA89ECC}"/>
                </a:ext>
              </a:extLst>
            </p:cNvPr>
            <p:cNvCxnSpPr/>
            <p:nvPr/>
          </p:nvCxnSpPr>
          <p:spPr>
            <a:xfrm>
              <a:off x="3286742" y="3345737"/>
              <a:ext cx="2549992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B9B6405-CDEC-2D49-81E3-5453CFA232F0}"/>
                </a:ext>
              </a:extLst>
            </p:cNvPr>
            <p:cNvCxnSpPr/>
            <p:nvPr/>
          </p:nvCxnSpPr>
          <p:spPr>
            <a:xfrm>
              <a:off x="4071355" y="3345737"/>
              <a:ext cx="0" cy="1042449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1E9EC71-C067-DA47-AF28-48DDC5791CED}"/>
                </a:ext>
              </a:extLst>
            </p:cNvPr>
            <p:cNvCxnSpPr/>
            <p:nvPr/>
          </p:nvCxnSpPr>
          <p:spPr>
            <a:xfrm>
              <a:off x="5052121" y="3345737"/>
              <a:ext cx="0" cy="1042449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DD607D4-1637-134E-B9CE-A5B78024260E}"/>
                </a:ext>
              </a:extLst>
            </p:cNvPr>
            <p:cNvCxnSpPr/>
            <p:nvPr/>
          </p:nvCxnSpPr>
          <p:spPr>
            <a:xfrm>
              <a:off x="3286742" y="2656037"/>
              <a:ext cx="1307688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28C94243-1AEA-0A44-9E4B-3150AC3613A8}"/>
                    </a:ext>
                  </a:extLst>
                </p:cNvPr>
                <p:cNvSpPr txBox="1"/>
                <p:nvPr/>
              </p:nvSpPr>
              <p:spPr>
                <a:xfrm>
                  <a:off x="4779824" y="2245981"/>
                  <a:ext cx="550057" cy="3007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2823DE8C-216D-6245-8AE0-FC42DBE0C6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9824" y="2245981"/>
                  <a:ext cx="550057" cy="30078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931C302B-2BBA-184F-83BB-3C5DF3DEA382}"/>
                    </a:ext>
                  </a:extLst>
                </p:cNvPr>
                <p:cNvSpPr txBox="1"/>
                <p:nvPr/>
              </p:nvSpPr>
              <p:spPr>
                <a:xfrm>
                  <a:off x="2971800" y="3581400"/>
                  <a:ext cx="37436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p>
                    </m:oMath>
                  </a14:m>
                  <a:r>
                    <a:rPr lang="en-US" sz="1200" dirty="0">
                      <a:effectLst/>
                    </a:rPr>
                    <a:t> </a:t>
                  </a:r>
                  <a:endParaRPr lang="en-US" sz="12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80CDE991-E352-D044-B28E-FDE778A765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1800" y="3581400"/>
                  <a:ext cx="374365" cy="276999"/>
                </a:xfrm>
                <a:prstGeom prst="rect">
                  <a:avLst/>
                </a:prstGeom>
                <a:blipFill>
                  <a:blip r:embed="rId5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517C5445-B9C8-4946-98C7-AC41D9C552E5}"/>
                    </a:ext>
                  </a:extLst>
                </p:cNvPr>
                <p:cNvSpPr txBox="1"/>
                <p:nvPr/>
              </p:nvSpPr>
              <p:spPr>
                <a:xfrm>
                  <a:off x="2463114" y="3107565"/>
                  <a:ext cx="89149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p>
                    </m:oMath>
                  </a14:m>
                  <a:r>
                    <a:rPr lang="en-US" sz="1200" dirty="0">
                      <a:solidFill>
                        <a:srgbClr val="FF0000"/>
                      </a:solidFill>
                      <a:effectLst/>
                    </a:rPr>
                    <a:t> </a:t>
                  </a:r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FA0CD78F-4BAD-9C49-94FE-7D88C3442F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3114" y="3107565"/>
                  <a:ext cx="891495" cy="276999"/>
                </a:xfrm>
                <a:prstGeom prst="rect">
                  <a:avLst/>
                </a:prstGeom>
                <a:blipFill>
                  <a:blip r:embed="rId6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F1081717-EBBE-DD45-A607-F7D37081AA07}"/>
                    </a:ext>
                  </a:extLst>
                </p:cNvPr>
                <p:cNvSpPr txBox="1"/>
                <p:nvPr/>
              </p:nvSpPr>
              <p:spPr>
                <a:xfrm>
                  <a:off x="5797835" y="4381212"/>
                  <a:ext cx="37436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486ACBDD-DA02-4B41-AB04-B3B331CC54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7835" y="4381212"/>
                  <a:ext cx="374365" cy="27699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B355BF6F-44B0-DE41-A986-01C061555539}"/>
                    </a:ext>
                  </a:extLst>
                </p:cNvPr>
                <p:cNvSpPr txBox="1"/>
                <p:nvPr/>
              </p:nvSpPr>
              <p:spPr>
                <a:xfrm>
                  <a:off x="3592145" y="4381212"/>
                  <a:ext cx="374365" cy="2811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2055CF56-A56F-084F-9D76-F37F9930B4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2145" y="4381212"/>
                  <a:ext cx="374365" cy="28116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65C4034-35A6-CA48-AB05-784D4B524757}"/>
                    </a:ext>
                  </a:extLst>
                </p:cNvPr>
                <p:cNvSpPr txBox="1"/>
                <p:nvPr/>
              </p:nvSpPr>
              <p:spPr>
                <a:xfrm>
                  <a:off x="5187029" y="4381212"/>
                  <a:ext cx="374365" cy="280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BD0512A8-923B-2C45-81FE-5B23CB9C11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7029" y="4381212"/>
                  <a:ext cx="374365" cy="28033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C893775D-6D2F-DF42-9B58-2ECF0E499A41}"/>
                    </a:ext>
                  </a:extLst>
                </p:cNvPr>
                <p:cNvSpPr txBox="1"/>
                <p:nvPr/>
              </p:nvSpPr>
              <p:spPr>
                <a:xfrm>
                  <a:off x="4881625" y="4381212"/>
                  <a:ext cx="374365" cy="280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780BCF73-1F88-004E-A0CE-CFE41BDCDA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1625" y="4381212"/>
                  <a:ext cx="374365" cy="280333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2AE52A4-072C-3440-AB69-3BB0B551DB56}"/>
                    </a:ext>
                  </a:extLst>
                </p:cNvPr>
                <p:cNvSpPr txBox="1"/>
                <p:nvPr/>
              </p:nvSpPr>
              <p:spPr>
                <a:xfrm>
                  <a:off x="3897548" y="4381212"/>
                  <a:ext cx="37436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3E77753-2E7A-EF47-BA45-6B09AA7F5F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7548" y="4381212"/>
                  <a:ext cx="374365" cy="276999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Left Brace 26">
              <a:extLst>
                <a:ext uri="{FF2B5EF4-FFF2-40B4-BE49-F238E27FC236}">
                  <a16:creationId xmlns:a16="http://schemas.microsoft.com/office/drawing/2014/main" id="{68DAD5FC-319E-4348-B934-0DED09D65436}"/>
                </a:ext>
              </a:extLst>
            </p:cNvPr>
            <p:cNvSpPr/>
            <p:nvPr/>
          </p:nvSpPr>
          <p:spPr>
            <a:xfrm rot="5400000" flipV="1">
              <a:off x="3902773" y="4213921"/>
              <a:ext cx="73026" cy="243091"/>
            </a:xfrm>
            <a:prstGeom prst="leftBrace">
              <a:avLst>
                <a:gd name="adj1" fmla="val 76573"/>
                <a:gd name="adj2" fmla="val 49999"/>
              </a:avLst>
            </a:prstGeom>
            <a:ln>
              <a:solidFill>
                <a:srgbClr val="FF0000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83606D62-60E1-9B42-B0B6-A33A506D52EA}"/>
                    </a:ext>
                  </a:extLst>
                </p:cNvPr>
                <p:cNvSpPr txBox="1"/>
                <p:nvPr/>
              </p:nvSpPr>
              <p:spPr>
                <a:xfrm>
                  <a:off x="3675972" y="4045817"/>
                  <a:ext cx="37436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A39452C-C5F3-F54F-BF1D-6A86B89251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75972" y="4045817"/>
                  <a:ext cx="374365" cy="276999"/>
                </a:xfrm>
                <a:prstGeom prst="rect">
                  <a:avLst/>
                </a:prstGeom>
                <a:blipFill>
                  <a:blip r:embed="rId12"/>
                  <a:stretch>
                    <a:fillRect b="-45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510D1F7-0161-8B4A-ABE3-09295007258F}"/>
                    </a:ext>
                  </a:extLst>
                </p:cNvPr>
                <p:cNvSpPr txBox="1"/>
                <p:nvPr/>
              </p:nvSpPr>
              <p:spPr>
                <a:xfrm>
                  <a:off x="4915887" y="4046305"/>
                  <a:ext cx="374365" cy="280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4CCA15FF-9EA0-CD49-98C3-D64E9BE057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15887" y="4046305"/>
                  <a:ext cx="374365" cy="280333"/>
                </a:xfrm>
                <a:prstGeom prst="rect">
                  <a:avLst/>
                </a:prstGeom>
                <a:blipFill>
                  <a:blip r:embed="rId13"/>
                  <a:stretch>
                    <a:fillRect r="-32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A6FABF4E-7021-464F-A3C1-974AD720963C}"/>
                    </a:ext>
                  </a:extLst>
                </p:cNvPr>
                <p:cNvSpPr txBox="1"/>
                <p:nvPr/>
              </p:nvSpPr>
              <p:spPr>
                <a:xfrm>
                  <a:off x="5560299" y="3894229"/>
                  <a:ext cx="576890" cy="3007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77FB7F5E-88C3-2B48-8F0E-C7B0815568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0299" y="3894229"/>
                  <a:ext cx="576890" cy="300788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Left Brace 30">
              <a:extLst>
                <a:ext uri="{FF2B5EF4-FFF2-40B4-BE49-F238E27FC236}">
                  <a16:creationId xmlns:a16="http://schemas.microsoft.com/office/drawing/2014/main" id="{686EFE7A-CA3C-A948-B317-C08D603E805A}"/>
                </a:ext>
              </a:extLst>
            </p:cNvPr>
            <p:cNvSpPr/>
            <p:nvPr/>
          </p:nvSpPr>
          <p:spPr>
            <a:xfrm rot="10800000" flipH="1" flipV="1">
              <a:off x="3184941" y="3344720"/>
              <a:ext cx="101801" cy="330158"/>
            </a:xfrm>
            <a:prstGeom prst="leftBrace">
              <a:avLst>
                <a:gd name="adj1" fmla="val 44444"/>
                <a:gd name="adj2" fmla="val 50000"/>
              </a:avLst>
            </a:prstGeom>
            <a:ln>
              <a:solidFill>
                <a:srgbClr val="FF0000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7B0E48D9-EF61-0E49-A7A1-15F669516020}"/>
                    </a:ext>
                  </a:extLst>
                </p:cNvPr>
                <p:cNvSpPr txBox="1"/>
                <p:nvPr/>
              </p:nvSpPr>
              <p:spPr>
                <a:xfrm>
                  <a:off x="2372497" y="3377513"/>
                  <a:ext cx="879235" cy="280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p>
                        </m:sSup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C3717B2F-9999-274B-B584-C7679C353C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2497" y="3377513"/>
                  <a:ext cx="879235" cy="280333"/>
                </a:xfrm>
                <a:prstGeom prst="rect">
                  <a:avLst/>
                </a:prstGeom>
                <a:blipFill>
                  <a:blip r:embed="rId15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887F49A-8A77-6349-8378-92DF86404E3C}"/>
                </a:ext>
              </a:extLst>
            </p:cNvPr>
            <p:cNvSpPr txBox="1"/>
            <p:nvPr/>
          </p:nvSpPr>
          <p:spPr>
            <a:xfrm>
              <a:off x="3476780" y="3372021"/>
              <a:ext cx="2036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a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0C0FA1C-EFEA-D343-B80B-9776572F25D6}"/>
                </a:ext>
              </a:extLst>
            </p:cNvPr>
            <p:cNvSpPr txBox="1"/>
            <p:nvPr/>
          </p:nvSpPr>
          <p:spPr>
            <a:xfrm>
              <a:off x="3855889" y="3439104"/>
              <a:ext cx="2036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b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75485BA-D9CD-E64F-A680-D54E699BC61E}"/>
                </a:ext>
              </a:extLst>
            </p:cNvPr>
            <p:cNvSpPr txBox="1"/>
            <p:nvPr/>
          </p:nvSpPr>
          <p:spPr>
            <a:xfrm>
              <a:off x="4988785" y="3449208"/>
              <a:ext cx="2036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d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7659617-19BA-884A-8C44-5933C569DD03}"/>
                </a:ext>
              </a:extLst>
            </p:cNvPr>
            <p:cNvSpPr txBox="1"/>
            <p:nvPr/>
          </p:nvSpPr>
          <p:spPr>
            <a:xfrm>
              <a:off x="4494791" y="3372021"/>
              <a:ext cx="2036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c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284C6AF-85AB-A642-9D27-9E2C7F255451}"/>
                </a:ext>
              </a:extLst>
            </p:cNvPr>
            <p:cNvSpPr txBox="1"/>
            <p:nvPr/>
          </p:nvSpPr>
          <p:spPr>
            <a:xfrm>
              <a:off x="5099115" y="3281945"/>
              <a:ext cx="2036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e</a:t>
              </a:r>
            </a:p>
          </p:txBody>
        </p:sp>
        <p:sp>
          <p:nvSpPr>
            <p:cNvPr id="38" name="Left Brace 37">
              <a:extLst>
                <a:ext uri="{FF2B5EF4-FFF2-40B4-BE49-F238E27FC236}">
                  <a16:creationId xmlns:a16="http://schemas.microsoft.com/office/drawing/2014/main" id="{24DFD077-CA76-EA4E-836E-AF3F2A525BAB}"/>
                </a:ext>
              </a:extLst>
            </p:cNvPr>
            <p:cNvSpPr/>
            <p:nvPr/>
          </p:nvSpPr>
          <p:spPr>
            <a:xfrm rot="5400000" flipV="1">
              <a:off x="5156899" y="4217097"/>
              <a:ext cx="73026" cy="243091"/>
            </a:xfrm>
            <a:prstGeom prst="leftBrace">
              <a:avLst>
                <a:gd name="adj1" fmla="val 76573"/>
                <a:gd name="adj2" fmla="val 49999"/>
              </a:avLst>
            </a:prstGeom>
            <a:ln>
              <a:solidFill>
                <a:srgbClr val="FF0000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sp>
        <p:nvSpPr>
          <p:cNvPr id="42" name="Footer Placeholder 41">
            <a:extLst>
              <a:ext uri="{FF2B5EF4-FFF2-40B4-BE49-F238E27FC236}">
                <a16:creationId xmlns:a16="http://schemas.microsoft.com/office/drawing/2014/main" id="{B335F4EB-E21F-8D41-9FED-A85D2916A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C51ED0A-9A3E-504F-B960-5B4AC2B4C8DE}"/>
              </a:ext>
            </a:extLst>
          </p:cNvPr>
          <p:cNvSpPr/>
          <p:nvPr/>
        </p:nvSpPr>
        <p:spPr>
          <a:xfrm>
            <a:off x="1701800" y="5461000"/>
            <a:ext cx="2120900" cy="6223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1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BA964252-F96B-734C-B9FE-32AEFC2CE8AD}"/>
              </a:ext>
            </a:extLst>
          </p:cNvPr>
          <p:cNvSpPr/>
          <p:nvPr/>
        </p:nvSpPr>
        <p:spPr>
          <a:xfrm>
            <a:off x="6904191" y="2446379"/>
            <a:ext cx="990289" cy="320758"/>
          </a:xfrm>
          <a:prstGeom prst="rect">
            <a:avLst/>
          </a:prstGeom>
          <a:pattFill prst="dkUpDiag">
            <a:fgClr>
              <a:srgbClr val="00B05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Country in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Revenue gain of (home) government:</a:t>
                </a:r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∆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∆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𝜂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∆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∆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𝜂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C99B387A-D158-E344-B267-D45E1EF72FB4}"/>
              </a:ext>
            </a:extLst>
          </p:cNvPr>
          <p:cNvGrpSpPr/>
          <p:nvPr/>
        </p:nvGrpSpPr>
        <p:grpSpPr>
          <a:xfrm>
            <a:off x="5195707" y="1230630"/>
            <a:ext cx="3799703" cy="2528779"/>
            <a:chOff x="2372497" y="2133600"/>
            <a:chExt cx="3799703" cy="25287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6FD2C04B-C3DD-5E43-8891-9DE540A53F2E}"/>
                    </a:ext>
                  </a:extLst>
                </p:cNvPr>
                <p:cNvSpPr txBox="1"/>
                <p:nvPr/>
              </p:nvSpPr>
              <p:spPr>
                <a:xfrm>
                  <a:off x="3083140" y="2133600"/>
                  <a:ext cx="374365" cy="2838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</m:oMath>
                  </a14:m>
                  <a:r>
                    <a:rPr lang="en-US" sz="1200" dirty="0">
                      <a:effectLst/>
                    </a:rPr>
                    <a:t> </a:t>
                  </a:r>
                  <a:endParaRPr lang="en-US" sz="12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5B10335D-0371-3E42-A047-C3B10EDE0A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3140" y="2133600"/>
                  <a:ext cx="374365" cy="283860"/>
                </a:xfrm>
                <a:prstGeom prst="rect">
                  <a:avLst/>
                </a:prstGeom>
                <a:blipFill>
                  <a:blip r:embed="rId3"/>
                  <a:stretch>
                    <a:fillRect b="-45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ACF74DD-2CA5-8F4B-B6B6-C867404E500F}"/>
                </a:ext>
              </a:extLst>
            </p:cNvPr>
            <p:cNvCxnSpPr/>
            <p:nvPr/>
          </p:nvCxnSpPr>
          <p:spPr>
            <a:xfrm flipV="1">
              <a:off x="3286742" y="4388185"/>
              <a:ext cx="2680761" cy="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994DEA8-25CE-D44E-BD9D-C363DB7A7481}"/>
                </a:ext>
              </a:extLst>
            </p:cNvPr>
            <p:cNvCxnSpPr/>
            <p:nvPr/>
          </p:nvCxnSpPr>
          <p:spPr>
            <a:xfrm flipV="1">
              <a:off x="3286742" y="2303288"/>
              <a:ext cx="0" cy="208489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151DB9A-EC15-9B46-8CF6-99E8BF96FBCF}"/>
                </a:ext>
              </a:extLst>
            </p:cNvPr>
            <p:cNvCxnSpPr/>
            <p:nvPr/>
          </p:nvCxnSpPr>
          <p:spPr>
            <a:xfrm flipV="1">
              <a:off x="3544647" y="2398056"/>
              <a:ext cx="1245935" cy="1603159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D360AFD-8479-CC4A-8D31-20C8AD0FC83F}"/>
                </a:ext>
              </a:extLst>
            </p:cNvPr>
            <p:cNvCxnSpPr/>
            <p:nvPr/>
          </p:nvCxnSpPr>
          <p:spPr>
            <a:xfrm flipH="1" flipV="1">
              <a:off x="4398277" y="2398056"/>
              <a:ext cx="1176919" cy="165844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5670013-AA98-6147-9BD8-A537AB42C67F}"/>
                </a:ext>
              </a:extLst>
            </p:cNvPr>
            <p:cNvCxnSpPr/>
            <p:nvPr/>
          </p:nvCxnSpPr>
          <p:spPr>
            <a:xfrm>
              <a:off x="3286742" y="3677425"/>
              <a:ext cx="2615376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848D490-A76D-C546-981F-C60737DD5524}"/>
                </a:ext>
              </a:extLst>
            </p:cNvPr>
            <p:cNvCxnSpPr>
              <a:cxnSpLocks/>
            </p:cNvCxnSpPr>
            <p:nvPr/>
          </p:nvCxnSpPr>
          <p:spPr>
            <a:xfrm>
              <a:off x="5313659" y="3372021"/>
              <a:ext cx="0" cy="101616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596118A-9AA1-5D42-A479-0718E66C13EB}"/>
                </a:ext>
              </a:extLst>
            </p:cNvPr>
            <p:cNvCxnSpPr/>
            <p:nvPr/>
          </p:nvCxnSpPr>
          <p:spPr>
            <a:xfrm>
              <a:off x="3809817" y="3677425"/>
              <a:ext cx="0" cy="71076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3F24EA0-14E0-CA47-B53F-0BF09C03B7EB}"/>
                </a:ext>
              </a:extLst>
            </p:cNvPr>
            <p:cNvCxnSpPr/>
            <p:nvPr/>
          </p:nvCxnSpPr>
          <p:spPr>
            <a:xfrm>
              <a:off x="3286742" y="3345737"/>
              <a:ext cx="2549992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2CDC049-39C3-3443-AD5F-C31A3923B3B7}"/>
                </a:ext>
              </a:extLst>
            </p:cNvPr>
            <p:cNvCxnSpPr/>
            <p:nvPr/>
          </p:nvCxnSpPr>
          <p:spPr>
            <a:xfrm>
              <a:off x="4071355" y="3345737"/>
              <a:ext cx="0" cy="1042449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F4A01DB-5453-7742-B929-59A6F96DDA1D}"/>
                </a:ext>
              </a:extLst>
            </p:cNvPr>
            <p:cNvCxnSpPr/>
            <p:nvPr/>
          </p:nvCxnSpPr>
          <p:spPr>
            <a:xfrm>
              <a:off x="5052121" y="3345737"/>
              <a:ext cx="0" cy="1042449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0CE2887-E045-F44D-921C-9811A7546E5A}"/>
                </a:ext>
              </a:extLst>
            </p:cNvPr>
            <p:cNvCxnSpPr/>
            <p:nvPr/>
          </p:nvCxnSpPr>
          <p:spPr>
            <a:xfrm>
              <a:off x="3286742" y="2656037"/>
              <a:ext cx="1307688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B34F34B6-708E-3F47-8F28-14840C030A6F}"/>
                    </a:ext>
                  </a:extLst>
                </p:cNvPr>
                <p:cNvSpPr txBox="1"/>
                <p:nvPr/>
              </p:nvSpPr>
              <p:spPr>
                <a:xfrm>
                  <a:off x="4779824" y="2245981"/>
                  <a:ext cx="550057" cy="3007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2823DE8C-216D-6245-8AE0-FC42DBE0C6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9824" y="2245981"/>
                  <a:ext cx="550057" cy="30078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663BE85-2EE1-0F47-9754-346F98455560}"/>
                    </a:ext>
                  </a:extLst>
                </p:cNvPr>
                <p:cNvSpPr txBox="1"/>
                <p:nvPr/>
              </p:nvSpPr>
              <p:spPr>
                <a:xfrm>
                  <a:off x="2971800" y="3581400"/>
                  <a:ext cx="37436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p>
                    </m:oMath>
                  </a14:m>
                  <a:r>
                    <a:rPr lang="en-US" sz="1200" dirty="0">
                      <a:effectLst/>
                    </a:rPr>
                    <a:t> </a:t>
                  </a:r>
                  <a:endParaRPr lang="en-US" sz="12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80CDE991-E352-D044-B28E-FDE778A765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1800" y="3581400"/>
                  <a:ext cx="374365" cy="276999"/>
                </a:xfrm>
                <a:prstGeom prst="rect">
                  <a:avLst/>
                </a:prstGeom>
                <a:blipFill>
                  <a:blip r:embed="rId5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DC4E9BC5-BFBB-7A43-97C1-6E8DD0BC87BA}"/>
                    </a:ext>
                  </a:extLst>
                </p:cNvPr>
                <p:cNvSpPr txBox="1"/>
                <p:nvPr/>
              </p:nvSpPr>
              <p:spPr>
                <a:xfrm>
                  <a:off x="2463114" y="3107565"/>
                  <a:ext cx="89149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p>
                    </m:oMath>
                  </a14:m>
                  <a:r>
                    <a:rPr lang="en-US" sz="1200" dirty="0">
                      <a:solidFill>
                        <a:srgbClr val="FF0000"/>
                      </a:solidFill>
                      <a:effectLst/>
                    </a:rPr>
                    <a:t> </a:t>
                  </a:r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FA0CD78F-4BAD-9C49-94FE-7D88C3442F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3114" y="3107565"/>
                  <a:ext cx="891495" cy="276999"/>
                </a:xfrm>
                <a:prstGeom prst="rect">
                  <a:avLst/>
                </a:prstGeom>
                <a:blipFill>
                  <a:blip r:embed="rId6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5909D337-9A55-E549-9E12-6D908EE3BD6A}"/>
                    </a:ext>
                  </a:extLst>
                </p:cNvPr>
                <p:cNvSpPr txBox="1"/>
                <p:nvPr/>
              </p:nvSpPr>
              <p:spPr>
                <a:xfrm>
                  <a:off x="5797835" y="4381212"/>
                  <a:ext cx="37436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486ACBDD-DA02-4B41-AB04-B3B331CC54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7835" y="4381212"/>
                  <a:ext cx="374365" cy="27699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375EEEE4-F4FB-7042-9DB6-5CEEDFBE22A5}"/>
                    </a:ext>
                  </a:extLst>
                </p:cNvPr>
                <p:cNvSpPr txBox="1"/>
                <p:nvPr/>
              </p:nvSpPr>
              <p:spPr>
                <a:xfrm>
                  <a:off x="3592145" y="4381212"/>
                  <a:ext cx="374365" cy="2811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2055CF56-A56F-084F-9D76-F37F9930B4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2145" y="4381212"/>
                  <a:ext cx="374365" cy="28116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5F6E5749-CFF0-2448-A00F-BE86ACC5BAD8}"/>
                    </a:ext>
                  </a:extLst>
                </p:cNvPr>
                <p:cNvSpPr txBox="1"/>
                <p:nvPr/>
              </p:nvSpPr>
              <p:spPr>
                <a:xfrm>
                  <a:off x="5187029" y="4381212"/>
                  <a:ext cx="374365" cy="280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BD0512A8-923B-2C45-81FE-5B23CB9C11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7029" y="4381212"/>
                  <a:ext cx="374365" cy="28033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DCC6181B-C6AE-CD41-8068-DA97C565CF8B}"/>
                    </a:ext>
                  </a:extLst>
                </p:cNvPr>
                <p:cNvSpPr txBox="1"/>
                <p:nvPr/>
              </p:nvSpPr>
              <p:spPr>
                <a:xfrm>
                  <a:off x="4881625" y="4381212"/>
                  <a:ext cx="374365" cy="280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780BCF73-1F88-004E-A0CE-CFE41BDCDA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1625" y="4381212"/>
                  <a:ext cx="374365" cy="280333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C527A883-37C7-C843-9D59-F695960ADC85}"/>
                    </a:ext>
                  </a:extLst>
                </p:cNvPr>
                <p:cNvSpPr txBox="1"/>
                <p:nvPr/>
              </p:nvSpPr>
              <p:spPr>
                <a:xfrm>
                  <a:off x="3897548" y="4381212"/>
                  <a:ext cx="37436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3E77753-2E7A-EF47-BA45-6B09AA7F5F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7548" y="4381212"/>
                  <a:ext cx="374365" cy="276999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Left Brace 26">
              <a:extLst>
                <a:ext uri="{FF2B5EF4-FFF2-40B4-BE49-F238E27FC236}">
                  <a16:creationId xmlns:a16="http://schemas.microsoft.com/office/drawing/2014/main" id="{52D6EA53-8184-3B41-8A95-992C0A276592}"/>
                </a:ext>
              </a:extLst>
            </p:cNvPr>
            <p:cNvSpPr/>
            <p:nvPr/>
          </p:nvSpPr>
          <p:spPr>
            <a:xfrm rot="5400000" flipV="1">
              <a:off x="3902773" y="4213921"/>
              <a:ext cx="73026" cy="243091"/>
            </a:xfrm>
            <a:prstGeom prst="leftBrace">
              <a:avLst>
                <a:gd name="adj1" fmla="val 76573"/>
                <a:gd name="adj2" fmla="val 49999"/>
              </a:avLst>
            </a:prstGeom>
            <a:ln>
              <a:solidFill>
                <a:srgbClr val="FF0000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683CF102-3453-F643-B113-93757E70FA5F}"/>
                    </a:ext>
                  </a:extLst>
                </p:cNvPr>
                <p:cNvSpPr txBox="1"/>
                <p:nvPr/>
              </p:nvSpPr>
              <p:spPr>
                <a:xfrm>
                  <a:off x="3675972" y="4045817"/>
                  <a:ext cx="37436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A39452C-C5F3-F54F-BF1D-6A86B89251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75972" y="4045817"/>
                  <a:ext cx="374365" cy="276999"/>
                </a:xfrm>
                <a:prstGeom prst="rect">
                  <a:avLst/>
                </a:prstGeom>
                <a:blipFill>
                  <a:blip r:embed="rId12"/>
                  <a:stretch>
                    <a:fillRect b="-45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E9C24F0-C3BF-EA46-A78F-EDDC03E20F5D}"/>
                    </a:ext>
                  </a:extLst>
                </p:cNvPr>
                <p:cNvSpPr txBox="1"/>
                <p:nvPr/>
              </p:nvSpPr>
              <p:spPr>
                <a:xfrm>
                  <a:off x="4915887" y="4046305"/>
                  <a:ext cx="374365" cy="280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4CCA15FF-9EA0-CD49-98C3-D64E9BE057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15887" y="4046305"/>
                  <a:ext cx="374365" cy="280333"/>
                </a:xfrm>
                <a:prstGeom prst="rect">
                  <a:avLst/>
                </a:prstGeom>
                <a:blipFill>
                  <a:blip r:embed="rId13"/>
                  <a:stretch>
                    <a:fillRect r="-32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5B5F4627-1256-974B-9E56-317D52631F97}"/>
                    </a:ext>
                  </a:extLst>
                </p:cNvPr>
                <p:cNvSpPr txBox="1"/>
                <p:nvPr/>
              </p:nvSpPr>
              <p:spPr>
                <a:xfrm>
                  <a:off x="5560299" y="3894229"/>
                  <a:ext cx="576890" cy="3007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77FB7F5E-88C3-2B48-8F0E-C7B0815568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0299" y="3894229"/>
                  <a:ext cx="576890" cy="300788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Left Brace 30">
              <a:extLst>
                <a:ext uri="{FF2B5EF4-FFF2-40B4-BE49-F238E27FC236}">
                  <a16:creationId xmlns:a16="http://schemas.microsoft.com/office/drawing/2014/main" id="{78B55FDE-F598-BF4B-8774-E22BE1C2BB20}"/>
                </a:ext>
              </a:extLst>
            </p:cNvPr>
            <p:cNvSpPr/>
            <p:nvPr/>
          </p:nvSpPr>
          <p:spPr>
            <a:xfrm rot="10800000" flipH="1" flipV="1">
              <a:off x="3184941" y="3344720"/>
              <a:ext cx="101801" cy="330158"/>
            </a:xfrm>
            <a:prstGeom prst="leftBrace">
              <a:avLst>
                <a:gd name="adj1" fmla="val 44444"/>
                <a:gd name="adj2" fmla="val 50000"/>
              </a:avLst>
            </a:prstGeom>
            <a:ln>
              <a:solidFill>
                <a:srgbClr val="FF0000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635761A8-9504-7D42-9D49-274CD536F577}"/>
                    </a:ext>
                  </a:extLst>
                </p:cNvPr>
                <p:cNvSpPr txBox="1"/>
                <p:nvPr/>
              </p:nvSpPr>
              <p:spPr>
                <a:xfrm>
                  <a:off x="2372497" y="3377513"/>
                  <a:ext cx="879235" cy="280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p>
                        </m:sSup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C3717B2F-9999-274B-B584-C7679C353C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2497" y="3377513"/>
                  <a:ext cx="879235" cy="280333"/>
                </a:xfrm>
                <a:prstGeom prst="rect">
                  <a:avLst/>
                </a:prstGeom>
                <a:blipFill>
                  <a:blip r:embed="rId15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DD8E4E9-CC8D-264C-AADC-B2034F0B6A52}"/>
                </a:ext>
              </a:extLst>
            </p:cNvPr>
            <p:cNvSpPr txBox="1"/>
            <p:nvPr/>
          </p:nvSpPr>
          <p:spPr>
            <a:xfrm>
              <a:off x="3476780" y="3372021"/>
              <a:ext cx="2036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a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59D8B7D-DF8C-6742-AB61-1195D2C03D98}"/>
                </a:ext>
              </a:extLst>
            </p:cNvPr>
            <p:cNvSpPr txBox="1"/>
            <p:nvPr/>
          </p:nvSpPr>
          <p:spPr>
            <a:xfrm>
              <a:off x="3855889" y="3439104"/>
              <a:ext cx="2036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b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A70A36C-AC6B-1E48-9187-6D553AC4C897}"/>
                </a:ext>
              </a:extLst>
            </p:cNvPr>
            <p:cNvSpPr txBox="1"/>
            <p:nvPr/>
          </p:nvSpPr>
          <p:spPr>
            <a:xfrm>
              <a:off x="4988785" y="3449208"/>
              <a:ext cx="2036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d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A4CCD55-6012-344B-B940-EAA53B26245E}"/>
                </a:ext>
              </a:extLst>
            </p:cNvPr>
            <p:cNvSpPr txBox="1"/>
            <p:nvPr/>
          </p:nvSpPr>
          <p:spPr>
            <a:xfrm>
              <a:off x="4494791" y="3372021"/>
              <a:ext cx="2036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c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9BBD884-8F24-2144-B010-7A17E27B2D7C}"/>
                </a:ext>
              </a:extLst>
            </p:cNvPr>
            <p:cNvSpPr txBox="1"/>
            <p:nvPr/>
          </p:nvSpPr>
          <p:spPr>
            <a:xfrm>
              <a:off x="5099115" y="3281945"/>
              <a:ext cx="2036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e</a:t>
              </a:r>
            </a:p>
          </p:txBody>
        </p:sp>
        <p:sp>
          <p:nvSpPr>
            <p:cNvPr id="38" name="Left Brace 37">
              <a:extLst>
                <a:ext uri="{FF2B5EF4-FFF2-40B4-BE49-F238E27FC236}">
                  <a16:creationId xmlns:a16="http://schemas.microsoft.com/office/drawing/2014/main" id="{13EBB62C-D85A-0845-9BED-D81901DEF0B1}"/>
                </a:ext>
              </a:extLst>
            </p:cNvPr>
            <p:cNvSpPr/>
            <p:nvPr/>
          </p:nvSpPr>
          <p:spPr>
            <a:xfrm rot="5400000" flipV="1">
              <a:off x="5156899" y="4217097"/>
              <a:ext cx="73026" cy="243091"/>
            </a:xfrm>
            <a:prstGeom prst="leftBrace">
              <a:avLst>
                <a:gd name="adj1" fmla="val 76573"/>
                <a:gd name="adj2" fmla="val 49999"/>
              </a:avLst>
            </a:prstGeom>
            <a:ln>
              <a:solidFill>
                <a:srgbClr val="FF0000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sp>
        <p:nvSpPr>
          <p:cNvPr id="41" name="Footer Placeholder 40">
            <a:extLst>
              <a:ext uri="{FF2B5EF4-FFF2-40B4-BE49-F238E27FC236}">
                <a16:creationId xmlns:a16="http://schemas.microsoft.com/office/drawing/2014/main" id="{BA0665E6-B8C6-F246-A0CE-4E69E7294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9A97FA3-575C-814A-9B90-0612700685DC}"/>
              </a:ext>
            </a:extLst>
          </p:cNvPr>
          <p:cNvSpPr/>
          <p:nvPr/>
        </p:nvSpPr>
        <p:spPr>
          <a:xfrm>
            <a:off x="1739900" y="5486400"/>
            <a:ext cx="4025900" cy="6223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93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ight Triangle 41">
            <a:extLst>
              <a:ext uri="{FF2B5EF4-FFF2-40B4-BE49-F238E27FC236}">
                <a16:creationId xmlns:a16="http://schemas.microsoft.com/office/drawing/2014/main" id="{32F3D871-D917-644D-A82A-692EB8DEC2C2}"/>
              </a:ext>
            </a:extLst>
          </p:cNvPr>
          <p:cNvSpPr/>
          <p:nvPr/>
        </p:nvSpPr>
        <p:spPr>
          <a:xfrm>
            <a:off x="7889409" y="2432956"/>
            <a:ext cx="236777" cy="340215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Triangle 42">
            <a:extLst>
              <a:ext uri="{FF2B5EF4-FFF2-40B4-BE49-F238E27FC236}">
                <a16:creationId xmlns:a16="http://schemas.microsoft.com/office/drawing/2014/main" id="{7A0F69FA-B070-E84B-BE40-05261586FD99}"/>
              </a:ext>
            </a:extLst>
          </p:cNvPr>
          <p:cNvSpPr/>
          <p:nvPr/>
        </p:nvSpPr>
        <p:spPr>
          <a:xfrm flipH="1">
            <a:off x="6645729" y="2432957"/>
            <a:ext cx="255814" cy="329329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Country in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Welfare change for country:</a:t>
            </a:r>
          </a:p>
          <a:p>
            <a:pPr marL="0" indent="0">
              <a:buNone/>
            </a:pPr>
            <a:r>
              <a:rPr lang="en-US" sz="2400" dirty="0"/>
              <a:t>	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99B387A-D158-E344-B267-D45E1EF72FB4}"/>
              </a:ext>
            </a:extLst>
          </p:cNvPr>
          <p:cNvGrpSpPr/>
          <p:nvPr/>
        </p:nvGrpSpPr>
        <p:grpSpPr>
          <a:xfrm>
            <a:off x="5195707" y="1230630"/>
            <a:ext cx="3799703" cy="2528779"/>
            <a:chOff x="2372497" y="2133600"/>
            <a:chExt cx="3799703" cy="25287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6FD2C04B-C3DD-5E43-8891-9DE540A53F2E}"/>
                    </a:ext>
                  </a:extLst>
                </p:cNvPr>
                <p:cNvSpPr txBox="1"/>
                <p:nvPr/>
              </p:nvSpPr>
              <p:spPr>
                <a:xfrm>
                  <a:off x="3083140" y="2133600"/>
                  <a:ext cx="374365" cy="2838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</m:oMath>
                  </a14:m>
                  <a:r>
                    <a:rPr lang="en-US" sz="1200" dirty="0">
                      <a:effectLst/>
                    </a:rPr>
                    <a:t> </a:t>
                  </a:r>
                  <a:endParaRPr lang="en-US" sz="12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5B10335D-0371-3E42-A047-C3B10EDE0A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3140" y="2133600"/>
                  <a:ext cx="374365" cy="283860"/>
                </a:xfrm>
                <a:prstGeom prst="rect">
                  <a:avLst/>
                </a:prstGeom>
                <a:blipFill>
                  <a:blip r:embed="rId3"/>
                  <a:stretch>
                    <a:fillRect b="-45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ACF74DD-2CA5-8F4B-B6B6-C867404E500F}"/>
                </a:ext>
              </a:extLst>
            </p:cNvPr>
            <p:cNvCxnSpPr/>
            <p:nvPr/>
          </p:nvCxnSpPr>
          <p:spPr>
            <a:xfrm flipV="1">
              <a:off x="3286742" y="4388185"/>
              <a:ext cx="2680761" cy="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994DEA8-25CE-D44E-BD9D-C363DB7A7481}"/>
                </a:ext>
              </a:extLst>
            </p:cNvPr>
            <p:cNvCxnSpPr/>
            <p:nvPr/>
          </p:nvCxnSpPr>
          <p:spPr>
            <a:xfrm flipV="1">
              <a:off x="3286742" y="2303288"/>
              <a:ext cx="0" cy="208489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151DB9A-EC15-9B46-8CF6-99E8BF96FBCF}"/>
                </a:ext>
              </a:extLst>
            </p:cNvPr>
            <p:cNvCxnSpPr/>
            <p:nvPr/>
          </p:nvCxnSpPr>
          <p:spPr>
            <a:xfrm flipV="1">
              <a:off x="3544647" y="2398056"/>
              <a:ext cx="1245935" cy="1603159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D360AFD-8479-CC4A-8D31-20C8AD0FC83F}"/>
                </a:ext>
              </a:extLst>
            </p:cNvPr>
            <p:cNvCxnSpPr/>
            <p:nvPr/>
          </p:nvCxnSpPr>
          <p:spPr>
            <a:xfrm flipH="1" flipV="1">
              <a:off x="4398277" y="2398056"/>
              <a:ext cx="1176919" cy="165844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5670013-AA98-6147-9BD8-A537AB42C67F}"/>
                </a:ext>
              </a:extLst>
            </p:cNvPr>
            <p:cNvCxnSpPr/>
            <p:nvPr/>
          </p:nvCxnSpPr>
          <p:spPr>
            <a:xfrm>
              <a:off x="3286742" y="3677425"/>
              <a:ext cx="2615376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848D490-A76D-C546-981F-C60737DD5524}"/>
                </a:ext>
              </a:extLst>
            </p:cNvPr>
            <p:cNvCxnSpPr>
              <a:cxnSpLocks/>
            </p:cNvCxnSpPr>
            <p:nvPr/>
          </p:nvCxnSpPr>
          <p:spPr>
            <a:xfrm>
              <a:off x="5313659" y="3372021"/>
              <a:ext cx="0" cy="101616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596118A-9AA1-5D42-A479-0718E66C13EB}"/>
                </a:ext>
              </a:extLst>
            </p:cNvPr>
            <p:cNvCxnSpPr/>
            <p:nvPr/>
          </p:nvCxnSpPr>
          <p:spPr>
            <a:xfrm>
              <a:off x="3809817" y="3677425"/>
              <a:ext cx="0" cy="71076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3F24EA0-14E0-CA47-B53F-0BF09C03B7EB}"/>
                </a:ext>
              </a:extLst>
            </p:cNvPr>
            <p:cNvCxnSpPr/>
            <p:nvPr/>
          </p:nvCxnSpPr>
          <p:spPr>
            <a:xfrm>
              <a:off x="3286742" y="3345737"/>
              <a:ext cx="2549992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2CDC049-39C3-3443-AD5F-C31A3923B3B7}"/>
                </a:ext>
              </a:extLst>
            </p:cNvPr>
            <p:cNvCxnSpPr/>
            <p:nvPr/>
          </p:nvCxnSpPr>
          <p:spPr>
            <a:xfrm>
              <a:off x="4071355" y="3345737"/>
              <a:ext cx="0" cy="1042449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F4A01DB-5453-7742-B929-59A6F96DDA1D}"/>
                </a:ext>
              </a:extLst>
            </p:cNvPr>
            <p:cNvCxnSpPr/>
            <p:nvPr/>
          </p:nvCxnSpPr>
          <p:spPr>
            <a:xfrm>
              <a:off x="5052121" y="3345737"/>
              <a:ext cx="0" cy="1042449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0CE2887-E045-F44D-921C-9811A7546E5A}"/>
                </a:ext>
              </a:extLst>
            </p:cNvPr>
            <p:cNvCxnSpPr/>
            <p:nvPr/>
          </p:nvCxnSpPr>
          <p:spPr>
            <a:xfrm>
              <a:off x="3286742" y="2656037"/>
              <a:ext cx="1307688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B34F34B6-708E-3F47-8F28-14840C030A6F}"/>
                    </a:ext>
                  </a:extLst>
                </p:cNvPr>
                <p:cNvSpPr txBox="1"/>
                <p:nvPr/>
              </p:nvSpPr>
              <p:spPr>
                <a:xfrm>
                  <a:off x="4779824" y="2245981"/>
                  <a:ext cx="550057" cy="3007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2823DE8C-216D-6245-8AE0-FC42DBE0C6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9824" y="2245981"/>
                  <a:ext cx="550057" cy="30078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663BE85-2EE1-0F47-9754-346F98455560}"/>
                    </a:ext>
                  </a:extLst>
                </p:cNvPr>
                <p:cNvSpPr txBox="1"/>
                <p:nvPr/>
              </p:nvSpPr>
              <p:spPr>
                <a:xfrm>
                  <a:off x="2971800" y="3581400"/>
                  <a:ext cx="37436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p>
                    </m:oMath>
                  </a14:m>
                  <a:r>
                    <a:rPr lang="en-US" sz="1200" dirty="0">
                      <a:effectLst/>
                    </a:rPr>
                    <a:t> </a:t>
                  </a:r>
                  <a:endParaRPr lang="en-US" sz="12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80CDE991-E352-D044-B28E-FDE778A765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1800" y="3581400"/>
                  <a:ext cx="374365" cy="276999"/>
                </a:xfrm>
                <a:prstGeom prst="rect">
                  <a:avLst/>
                </a:prstGeom>
                <a:blipFill>
                  <a:blip r:embed="rId5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DC4E9BC5-BFBB-7A43-97C1-6E8DD0BC87BA}"/>
                    </a:ext>
                  </a:extLst>
                </p:cNvPr>
                <p:cNvSpPr txBox="1"/>
                <p:nvPr/>
              </p:nvSpPr>
              <p:spPr>
                <a:xfrm>
                  <a:off x="2463114" y="3107565"/>
                  <a:ext cx="89149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p>
                    </m:oMath>
                  </a14:m>
                  <a:r>
                    <a:rPr lang="en-US" sz="1200" dirty="0">
                      <a:solidFill>
                        <a:srgbClr val="FF0000"/>
                      </a:solidFill>
                      <a:effectLst/>
                    </a:rPr>
                    <a:t> </a:t>
                  </a:r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FA0CD78F-4BAD-9C49-94FE-7D88C3442F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3114" y="3107565"/>
                  <a:ext cx="891495" cy="276999"/>
                </a:xfrm>
                <a:prstGeom prst="rect">
                  <a:avLst/>
                </a:prstGeom>
                <a:blipFill>
                  <a:blip r:embed="rId6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5909D337-9A55-E549-9E12-6D908EE3BD6A}"/>
                    </a:ext>
                  </a:extLst>
                </p:cNvPr>
                <p:cNvSpPr txBox="1"/>
                <p:nvPr/>
              </p:nvSpPr>
              <p:spPr>
                <a:xfrm>
                  <a:off x="5797835" y="4381212"/>
                  <a:ext cx="37436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486ACBDD-DA02-4B41-AB04-B3B331CC54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7835" y="4381212"/>
                  <a:ext cx="374365" cy="27699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375EEEE4-F4FB-7042-9DB6-5CEEDFBE22A5}"/>
                    </a:ext>
                  </a:extLst>
                </p:cNvPr>
                <p:cNvSpPr txBox="1"/>
                <p:nvPr/>
              </p:nvSpPr>
              <p:spPr>
                <a:xfrm>
                  <a:off x="3592145" y="4381212"/>
                  <a:ext cx="374365" cy="2811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2055CF56-A56F-084F-9D76-F37F9930B4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2145" y="4381212"/>
                  <a:ext cx="374365" cy="28116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5F6E5749-CFF0-2448-A00F-BE86ACC5BAD8}"/>
                    </a:ext>
                  </a:extLst>
                </p:cNvPr>
                <p:cNvSpPr txBox="1"/>
                <p:nvPr/>
              </p:nvSpPr>
              <p:spPr>
                <a:xfrm>
                  <a:off x="5187029" y="4381212"/>
                  <a:ext cx="374365" cy="280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BD0512A8-923B-2C45-81FE-5B23CB9C11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7029" y="4381212"/>
                  <a:ext cx="374365" cy="28033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DCC6181B-C6AE-CD41-8068-DA97C565CF8B}"/>
                    </a:ext>
                  </a:extLst>
                </p:cNvPr>
                <p:cNvSpPr txBox="1"/>
                <p:nvPr/>
              </p:nvSpPr>
              <p:spPr>
                <a:xfrm>
                  <a:off x="4881625" y="4381212"/>
                  <a:ext cx="374365" cy="280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780BCF73-1F88-004E-A0CE-CFE41BDCDA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1625" y="4381212"/>
                  <a:ext cx="374365" cy="280333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C527A883-37C7-C843-9D59-F695960ADC85}"/>
                    </a:ext>
                  </a:extLst>
                </p:cNvPr>
                <p:cNvSpPr txBox="1"/>
                <p:nvPr/>
              </p:nvSpPr>
              <p:spPr>
                <a:xfrm>
                  <a:off x="3897548" y="4381212"/>
                  <a:ext cx="37436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3E77753-2E7A-EF47-BA45-6B09AA7F5F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7548" y="4381212"/>
                  <a:ext cx="374365" cy="276999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Left Brace 26">
              <a:extLst>
                <a:ext uri="{FF2B5EF4-FFF2-40B4-BE49-F238E27FC236}">
                  <a16:creationId xmlns:a16="http://schemas.microsoft.com/office/drawing/2014/main" id="{52D6EA53-8184-3B41-8A95-992C0A276592}"/>
                </a:ext>
              </a:extLst>
            </p:cNvPr>
            <p:cNvSpPr/>
            <p:nvPr/>
          </p:nvSpPr>
          <p:spPr>
            <a:xfrm rot="5400000" flipV="1">
              <a:off x="3902773" y="4213921"/>
              <a:ext cx="73026" cy="243091"/>
            </a:xfrm>
            <a:prstGeom prst="leftBrace">
              <a:avLst>
                <a:gd name="adj1" fmla="val 76573"/>
                <a:gd name="adj2" fmla="val 49999"/>
              </a:avLst>
            </a:prstGeom>
            <a:ln>
              <a:solidFill>
                <a:srgbClr val="FF0000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683CF102-3453-F643-B113-93757E70FA5F}"/>
                    </a:ext>
                  </a:extLst>
                </p:cNvPr>
                <p:cNvSpPr txBox="1"/>
                <p:nvPr/>
              </p:nvSpPr>
              <p:spPr>
                <a:xfrm>
                  <a:off x="3675972" y="4045817"/>
                  <a:ext cx="37436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A39452C-C5F3-F54F-BF1D-6A86B89251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75972" y="4045817"/>
                  <a:ext cx="374365" cy="276999"/>
                </a:xfrm>
                <a:prstGeom prst="rect">
                  <a:avLst/>
                </a:prstGeom>
                <a:blipFill>
                  <a:blip r:embed="rId12"/>
                  <a:stretch>
                    <a:fillRect b="-45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E9C24F0-C3BF-EA46-A78F-EDDC03E20F5D}"/>
                    </a:ext>
                  </a:extLst>
                </p:cNvPr>
                <p:cNvSpPr txBox="1"/>
                <p:nvPr/>
              </p:nvSpPr>
              <p:spPr>
                <a:xfrm>
                  <a:off x="4915887" y="4046305"/>
                  <a:ext cx="374365" cy="280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4CCA15FF-9EA0-CD49-98C3-D64E9BE057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15887" y="4046305"/>
                  <a:ext cx="374365" cy="280333"/>
                </a:xfrm>
                <a:prstGeom prst="rect">
                  <a:avLst/>
                </a:prstGeom>
                <a:blipFill>
                  <a:blip r:embed="rId13"/>
                  <a:stretch>
                    <a:fillRect r="-32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5B5F4627-1256-974B-9E56-317D52631F97}"/>
                    </a:ext>
                  </a:extLst>
                </p:cNvPr>
                <p:cNvSpPr txBox="1"/>
                <p:nvPr/>
              </p:nvSpPr>
              <p:spPr>
                <a:xfrm>
                  <a:off x="5560299" y="3894229"/>
                  <a:ext cx="576890" cy="3007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77FB7F5E-88C3-2B48-8F0E-C7B0815568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0299" y="3894229"/>
                  <a:ext cx="576890" cy="300788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Left Brace 30">
              <a:extLst>
                <a:ext uri="{FF2B5EF4-FFF2-40B4-BE49-F238E27FC236}">
                  <a16:creationId xmlns:a16="http://schemas.microsoft.com/office/drawing/2014/main" id="{78B55FDE-F598-BF4B-8774-E22BE1C2BB20}"/>
                </a:ext>
              </a:extLst>
            </p:cNvPr>
            <p:cNvSpPr/>
            <p:nvPr/>
          </p:nvSpPr>
          <p:spPr>
            <a:xfrm rot="10800000" flipH="1" flipV="1">
              <a:off x="3184941" y="3344720"/>
              <a:ext cx="101801" cy="330158"/>
            </a:xfrm>
            <a:prstGeom prst="leftBrace">
              <a:avLst>
                <a:gd name="adj1" fmla="val 44444"/>
                <a:gd name="adj2" fmla="val 50000"/>
              </a:avLst>
            </a:prstGeom>
            <a:ln>
              <a:solidFill>
                <a:srgbClr val="FF0000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635761A8-9504-7D42-9D49-274CD536F577}"/>
                    </a:ext>
                  </a:extLst>
                </p:cNvPr>
                <p:cNvSpPr txBox="1"/>
                <p:nvPr/>
              </p:nvSpPr>
              <p:spPr>
                <a:xfrm>
                  <a:off x="2372497" y="3377513"/>
                  <a:ext cx="879235" cy="280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p>
                        </m:sSup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C3717B2F-9999-274B-B584-C7679C353C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2497" y="3377513"/>
                  <a:ext cx="879235" cy="280333"/>
                </a:xfrm>
                <a:prstGeom prst="rect">
                  <a:avLst/>
                </a:prstGeom>
                <a:blipFill>
                  <a:blip r:embed="rId15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DD8E4E9-CC8D-264C-AADC-B2034F0B6A52}"/>
                </a:ext>
              </a:extLst>
            </p:cNvPr>
            <p:cNvSpPr txBox="1"/>
            <p:nvPr/>
          </p:nvSpPr>
          <p:spPr>
            <a:xfrm>
              <a:off x="3476780" y="3372021"/>
              <a:ext cx="2036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a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59D8B7D-DF8C-6742-AB61-1195D2C03D98}"/>
                </a:ext>
              </a:extLst>
            </p:cNvPr>
            <p:cNvSpPr txBox="1"/>
            <p:nvPr/>
          </p:nvSpPr>
          <p:spPr>
            <a:xfrm>
              <a:off x="3855889" y="3439104"/>
              <a:ext cx="2036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b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A70A36C-AC6B-1E48-9187-6D553AC4C897}"/>
                </a:ext>
              </a:extLst>
            </p:cNvPr>
            <p:cNvSpPr txBox="1"/>
            <p:nvPr/>
          </p:nvSpPr>
          <p:spPr>
            <a:xfrm>
              <a:off x="4988785" y="3449208"/>
              <a:ext cx="2036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d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A4CCD55-6012-344B-B940-EAA53B26245E}"/>
                </a:ext>
              </a:extLst>
            </p:cNvPr>
            <p:cNvSpPr txBox="1"/>
            <p:nvPr/>
          </p:nvSpPr>
          <p:spPr>
            <a:xfrm>
              <a:off x="4494791" y="3372021"/>
              <a:ext cx="2036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c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9BBD884-8F24-2144-B010-7A17E27B2D7C}"/>
                </a:ext>
              </a:extLst>
            </p:cNvPr>
            <p:cNvSpPr txBox="1"/>
            <p:nvPr/>
          </p:nvSpPr>
          <p:spPr>
            <a:xfrm>
              <a:off x="5099115" y="3281945"/>
              <a:ext cx="2036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e</a:t>
              </a:r>
            </a:p>
          </p:txBody>
        </p:sp>
        <p:sp>
          <p:nvSpPr>
            <p:cNvPr id="38" name="Left Brace 37">
              <a:extLst>
                <a:ext uri="{FF2B5EF4-FFF2-40B4-BE49-F238E27FC236}">
                  <a16:creationId xmlns:a16="http://schemas.microsoft.com/office/drawing/2014/main" id="{13EBB62C-D85A-0845-9BED-D81901DEF0B1}"/>
                </a:ext>
              </a:extLst>
            </p:cNvPr>
            <p:cNvSpPr/>
            <p:nvPr/>
          </p:nvSpPr>
          <p:spPr>
            <a:xfrm rot="5400000" flipV="1">
              <a:off x="5156899" y="4217097"/>
              <a:ext cx="73026" cy="243091"/>
            </a:xfrm>
            <a:prstGeom prst="leftBrace">
              <a:avLst>
                <a:gd name="adj1" fmla="val 76573"/>
                <a:gd name="adj2" fmla="val 49999"/>
              </a:avLst>
            </a:prstGeom>
            <a:ln>
              <a:solidFill>
                <a:srgbClr val="FF0000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ontent Placeholder 2">
                <a:extLst>
                  <a:ext uri="{FF2B5EF4-FFF2-40B4-BE49-F238E27FC236}">
                    <a16:creationId xmlns:a16="http://schemas.microsoft.com/office/drawing/2014/main" id="{5695C3D2-2A3E-C64F-AF56-3E9E82492F9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0" y="4357578"/>
                <a:ext cx="8956160" cy="10756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ＭＳ Ｐゴシック" charset="-128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Tx/>
                  <a:buNone/>
                </a:pPr>
                <a:r>
                  <a:rPr lang="en-US" sz="2400" kern="0" dirty="0"/>
                  <a:t>	</a:t>
                </a:r>
                <a:r>
                  <a:rPr lang="en-US" kern="0" dirty="0"/>
                  <a:t> </a:t>
                </a:r>
                <a14:m>
                  <m:oMath xmlns:m="http://schemas.openxmlformats.org/officeDocument/2006/math">
                    <m:r>
                      <a:rPr lang="en-US" sz="2400" i="1" ker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i="1" kern="0">
                        <a:latin typeface="Cambria Math" panose="02040503050406030204" pitchFamily="18" charset="0"/>
                      </a:rPr>
                      <m:t>𝑡</m:t>
                    </m:r>
                    <m:sSup>
                      <m:sSupPr>
                        <m:ctrlPr>
                          <a:rPr lang="en-US" sz="2400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400" i="1" ker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𝑡𝑉</m:t>
                        </m:r>
                      </m:e>
                      <m:sup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400" i="1" ker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 ker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 kern="0">
                        <a:latin typeface="Cambria Math" panose="02040503050406030204" pitchFamily="18" charset="0"/>
                      </a:rPr>
                      <m:t>𝜂</m:t>
                    </m:r>
                    <m:sSup>
                      <m:sSupPr>
                        <m:ctrlPr>
                          <a:rPr lang="en-US" sz="2400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400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400" i="1" ker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 ker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 kern="0">
                        <a:latin typeface="Cambria Math" panose="02040503050406030204" pitchFamily="18" charset="0"/>
                      </a:rPr>
                      <m:t>𝜀</m:t>
                    </m:r>
                    <m:sSup>
                      <m:sSupPr>
                        <m:ctrlPr>
                          <a:rPr lang="en-US" sz="2400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400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400" i="1" ker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𝑡𝑉</m:t>
                        </m:r>
                      </m:e>
                      <m:sup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400" i="1" ker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 kern="0">
                        <a:latin typeface="Cambria Math" panose="02040503050406030204" pitchFamily="18" charset="0"/>
                      </a:rPr>
                      <m:t>𝑡</m:t>
                    </m:r>
                    <m:sSup>
                      <m:sSupPr>
                        <m:ctrlPr>
                          <a:rPr lang="en-US" sz="2400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400" i="1" kern="0" dirty="0"/>
              </a:p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 kern="0">
                          <a:latin typeface="Cambria Math" panose="02040503050406030204" pitchFamily="18" charset="0"/>
                        </a:rPr>
                        <m:t>𝜂</m:t>
                      </m:r>
                      <m:sSup>
                        <m:sSupPr>
                          <m:ctrlPr>
                            <a:rPr lang="en-US" sz="24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4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400" i="1" ker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𝜀</m:t>
                          </m:r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4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400" kern="0" dirty="0"/>
              </a:p>
            </p:txBody>
          </p:sp>
        </mc:Choice>
        <mc:Fallback xmlns="">
          <p:sp>
            <p:nvSpPr>
              <p:cNvPr id="39" name="Content Placeholder 2">
                <a:extLst>
                  <a:ext uri="{FF2B5EF4-FFF2-40B4-BE49-F238E27FC236}">
                    <a16:creationId xmlns:a16="http://schemas.microsoft.com/office/drawing/2014/main" id="{5695C3D2-2A3E-C64F-AF56-3E9E82492F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357578"/>
                <a:ext cx="8956160" cy="107566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2">
                <a:extLst>
                  <a:ext uri="{FF2B5EF4-FFF2-40B4-BE49-F238E27FC236}">
                    <a16:creationId xmlns:a16="http://schemas.microsoft.com/office/drawing/2014/main" id="{6C54CD13-1128-D047-ABF5-177A93447C3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-577702" y="2128285"/>
                <a:ext cx="8229600" cy="29895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ＭＳ Ｐゴシック" charset="-128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Tx/>
                  <a:buNone/>
                </a:pPr>
                <a:r>
                  <a:rPr lang="en-US" sz="2400" kern="0" dirty="0"/>
                  <a:t>	</a:t>
                </a:r>
                <a:r>
                  <a:rPr lang="en-US" kern="0" dirty="0"/>
                  <a:t> </a:t>
                </a:r>
                <a14:m>
                  <m:oMath xmlns:m="http://schemas.openxmlformats.org/officeDocument/2006/math">
                    <m:r>
                      <a:rPr lang="en-US" sz="2400" i="1" kern="0">
                        <a:latin typeface="Cambria Math" panose="02040503050406030204" pitchFamily="18" charset="0"/>
                      </a:rPr>
                      <m:t>𝑊𝐶𝐶</m:t>
                    </m:r>
                    <m:r>
                      <a:rPr lang="en-US" sz="2400" i="1" kern="0">
                        <a:latin typeface="Cambria Math" panose="02040503050406030204" pitchFamily="18" charset="0"/>
                      </a:rPr>
                      <m:t>=−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𝑎𝑏𝑐𝑑</m:t>
                        </m:r>
                      </m:e>
                    </m:d>
                    <m:r>
                      <a:rPr lang="en-US" sz="2400" i="1" ker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400" i="1" ker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2400" kern="0" dirty="0"/>
                  <a:t> </a:t>
                </a:r>
              </a:p>
              <a:p>
                <a:pPr marL="0" indent="0">
                  <a:buFontTx/>
                  <a:buNone/>
                </a:pPr>
                <a:r>
                  <a:rPr lang="en-US" sz="2400" kern="0" dirty="0"/>
                  <a:t>	 </a:t>
                </a:r>
                <a14:m>
                  <m:oMath xmlns:m="http://schemas.openxmlformats.org/officeDocument/2006/math">
                    <m:r>
                      <a:rPr lang="en-US" sz="2400" i="1" ker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kern="0">
                        <a:latin typeface="Cambria Math" panose="02040503050406030204" pitchFamily="18" charset="0"/>
                      </a:rPr>
                      <m:t>𝑊𝐿𝐷</m:t>
                    </m:r>
                    <m:r>
                      <a:rPr lang="en-US" sz="2400" i="1" ker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 kern="0">
                        <a:latin typeface="Cambria Math" panose="02040503050406030204" pitchFamily="18" charset="0"/>
                      </a:rPr>
                      <m:t>𝑊𝐺𝑆</m:t>
                    </m:r>
                    <m:r>
                      <a:rPr lang="en-US" sz="2400" i="1" ker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 ker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kern="0" dirty="0"/>
                  <a:t> </a:t>
                </a:r>
              </a:p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4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i="1" kern="0">
                          <a:latin typeface="Cambria Math" panose="02040503050406030204" pitchFamily="18" charset="0"/>
                        </a:rPr>
                        <m:t>𝑡</m:t>
                      </m:r>
                      <m:sSup>
                        <m:sSupPr>
                          <m:ctrlPr>
                            <a:rPr lang="en-US" sz="24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400" i="1" ker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𝜀</m:t>
                          </m:r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p>
                        <m:sSupPr>
                          <m:ctrlPr>
                            <a:rPr lang="en-US" sz="24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𝑡𝑉</m:t>
                          </m:r>
                        </m:e>
                        <m:sup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400" i="1" ker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sz="2400" i="1" ker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400" kern="0" dirty="0"/>
              </a:p>
            </p:txBody>
          </p:sp>
        </mc:Choice>
        <mc:Fallback xmlns="">
          <p:sp>
            <p:nvSpPr>
              <p:cNvPr id="40" name="Content Placeholder 2">
                <a:extLst>
                  <a:ext uri="{FF2B5EF4-FFF2-40B4-BE49-F238E27FC236}">
                    <a16:creationId xmlns:a16="http://schemas.microsoft.com/office/drawing/2014/main" id="{6C54CD13-1128-D047-ABF5-177A93447C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577702" y="2128285"/>
                <a:ext cx="8229600" cy="298952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ontent Placeholder 2">
                <a:extLst>
                  <a:ext uri="{FF2B5EF4-FFF2-40B4-BE49-F238E27FC236}">
                    <a16:creationId xmlns:a16="http://schemas.microsoft.com/office/drawing/2014/main" id="{90C750A5-F868-0141-A5E9-2595A3A6DD9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72904" y="5392480"/>
                <a:ext cx="8229600" cy="912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ＭＳ Ｐゴシック" charset="-128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𝜀</m:t>
                          </m:r>
                          <m:sSup>
                            <m:sSupPr>
                              <m:ctrlP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𝜂</m:t>
                          </m:r>
                          <m:sSup>
                            <m:sSupPr>
                              <m:ctrlP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kern="0" dirty="0"/>
              </a:p>
            </p:txBody>
          </p:sp>
        </mc:Choice>
        <mc:Fallback xmlns="">
          <p:sp>
            <p:nvSpPr>
              <p:cNvPr id="41" name="Content Placeholder 2">
                <a:extLst>
                  <a:ext uri="{FF2B5EF4-FFF2-40B4-BE49-F238E27FC236}">
                    <a16:creationId xmlns:a16="http://schemas.microsoft.com/office/drawing/2014/main" id="{90C750A5-F868-0141-A5E9-2595A3A6DD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2904" y="5392480"/>
                <a:ext cx="8229600" cy="91262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Oval 33">
            <a:extLst>
              <a:ext uri="{FF2B5EF4-FFF2-40B4-BE49-F238E27FC236}">
                <a16:creationId xmlns:a16="http://schemas.microsoft.com/office/drawing/2014/main" id="{857D6C16-8F80-2946-B0F0-395A61F656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8873" y="5306291"/>
            <a:ext cx="1593272" cy="1025236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0" name="Curved Connector 49">
            <a:extLst>
              <a:ext uri="{FF2B5EF4-FFF2-40B4-BE49-F238E27FC236}">
                <a16:creationId xmlns:a16="http://schemas.microsoft.com/office/drawing/2014/main" id="{06DC1677-EB03-5843-B949-181C78FFAC57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618018" y="2985655"/>
            <a:ext cx="2493818" cy="2230582"/>
          </a:xfrm>
          <a:prstGeom prst="curvedConnector3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Oval 33">
            <a:extLst>
              <a:ext uri="{FF2B5EF4-FFF2-40B4-BE49-F238E27FC236}">
                <a16:creationId xmlns:a16="http://schemas.microsoft.com/office/drawing/2014/main" id="{3BB56EE9-4D7D-8745-BA5F-4CE3F2E29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4873" y="5320146"/>
            <a:ext cx="1593272" cy="1025236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5" name="Curved Connector 54">
            <a:extLst>
              <a:ext uri="{FF2B5EF4-FFF2-40B4-BE49-F238E27FC236}">
                <a16:creationId xmlns:a16="http://schemas.microsoft.com/office/drawing/2014/main" id="{4174BBE1-FEB5-9544-9B0B-2D9473D7E853}"/>
              </a:ext>
            </a:extLst>
          </p:cNvPr>
          <p:cNvCxnSpPr>
            <a:cxnSpLocks/>
            <a:stCxn id="54" idx="7"/>
          </p:cNvCxnSpPr>
          <p:nvPr/>
        </p:nvCxnSpPr>
        <p:spPr>
          <a:xfrm rot="5400000" flipH="1" flipV="1">
            <a:off x="4241720" y="2937136"/>
            <a:ext cx="2616249" cy="2450057"/>
          </a:xfrm>
          <a:prstGeom prst="curvedConnector3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Footer Placeholder 57">
            <a:extLst>
              <a:ext uri="{FF2B5EF4-FFF2-40B4-BE49-F238E27FC236}">
                <a16:creationId xmlns:a16="http://schemas.microsoft.com/office/drawing/2014/main" id="{25C510EA-2CCC-9441-9016-3CA150DF6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3FEFE18-B5DD-0446-942F-48CD51FC1FB2}"/>
              </a:ext>
            </a:extLst>
          </p:cNvPr>
          <p:cNvSpPr/>
          <p:nvPr/>
        </p:nvSpPr>
        <p:spPr>
          <a:xfrm>
            <a:off x="2908300" y="5422900"/>
            <a:ext cx="3263900" cy="8128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79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9" grpId="0" uiExpand="1" build="p"/>
      <p:bldP spid="40" grpId="0" uiExpand="1" build="p"/>
      <p:bldP spid="41" grpId="0" uiExpand="1" build="p"/>
      <p:bldP spid="44" grpId="0" animBg="1"/>
      <p:bldP spid="44" grpId="1" animBg="1"/>
      <p:bldP spid="54" grpId="0" animBg="1"/>
      <p:bldP spid="54" grpId="1" animBg="1"/>
      <p:bldP spid="4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Country in Equations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Notation for Summary: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i="1" dirty="0"/>
                  <a:t> = tariff (ad valorem %)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i="1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i="1" dirty="0"/>
                  <a:t> = initial values of domestic supply and demand (currency per year)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i="1" dirty="0"/>
                  <a:t> = elasticity of domestic supply (positive)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i="1" dirty="0"/>
                  <a:t> = elasticity of domestic demand (negative)</a:t>
                </a:r>
              </a:p>
              <a:p>
                <a:pPr lvl="1"/>
                <a:endParaRPr lang="en-US" i="1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678151-FC2F-CF49-8C91-7FF59629E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4185423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Country in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Summary:</a:t>
                </a:r>
              </a:p>
              <a:p>
                <a:r>
                  <a:rPr lang="en-US" dirty="0"/>
                  <a:t>WGS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𝑡𝑉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WLD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𝜂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𝜂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WCC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𝜀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𝜂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678151-FC2F-CF49-8C91-7FF59629E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76D87B-5533-D440-9C60-284AF9E8293A}"/>
              </a:ext>
            </a:extLst>
          </p:cNvPr>
          <p:cNvSpPr txBox="1"/>
          <p:nvPr/>
        </p:nvSpPr>
        <p:spPr>
          <a:xfrm>
            <a:off x="5397191" y="1393903"/>
            <a:ext cx="34122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WGS = Welfare Gain of Suppliers</a:t>
            </a:r>
          </a:p>
          <a:p>
            <a:r>
              <a:rPr lang="en-US" sz="1600" dirty="0"/>
              <a:t>WLD = Welfare Loss of Demanders</a:t>
            </a:r>
          </a:p>
          <a:p>
            <a:r>
              <a:rPr lang="en-US" sz="1600" dirty="0"/>
              <a:t>R = Government Revenue</a:t>
            </a:r>
          </a:p>
          <a:p>
            <a:r>
              <a:rPr lang="en-US" sz="1600" dirty="0"/>
              <a:t>WCC = Welfare Change of Country</a:t>
            </a:r>
          </a:p>
          <a:p>
            <a:r>
              <a:rPr lang="en-US" sz="1600" dirty="0"/>
              <a:t>  (all in currency per year)</a:t>
            </a:r>
          </a:p>
        </p:txBody>
      </p:sp>
    </p:spTree>
    <p:extLst>
      <p:ext uri="{BB962C8B-B14F-4D97-AF65-F5344CB8AC3E}">
        <p14:creationId xmlns:p14="http://schemas.microsoft.com/office/powerpoint/2010/main" val="42002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2456752-A7DD-A546-A92B-82FC0F3F2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14649915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Equations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What information do you need to calculate these welfare effects?</a:t>
            </a:r>
          </a:p>
          <a:p>
            <a:r>
              <a:rPr lang="en-US" sz="2800" dirty="0"/>
              <a:t>How do the equations change with larger tariffs?</a:t>
            </a:r>
          </a:p>
          <a:p>
            <a:r>
              <a:rPr lang="en-US" sz="2800" dirty="0"/>
              <a:t>Explain the sources of the “production distortion loss” and the “consumption distortion loss.”  </a:t>
            </a:r>
          </a:p>
          <a:p>
            <a:pPr lvl="1"/>
            <a:r>
              <a:rPr lang="en-US" sz="2400" dirty="0"/>
              <a:t>Why does each occur, and who is it that loses in each case?</a:t>
            </a:r>
          </a:p>
          <a:p>
            <a:pPr lvl="1"/>
            <a:r>
              <a:rPr lang="en-US" sz="2400" dirty="0"/>
              <a:t>Where do these appear in the equations?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E6D14D2-1285-254A-A036-461BB168C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11839920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7D51E13-007B-D340-8992-B27ADD94B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51174E9-069A-D4CC-B6F3-0145317BB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Tariff by Small country</a:t>
            </a:r>
          </a:p>
          <a:p>
            <a:r>
              <a:rPr lang="en-US" dirty="0"/>
              <a:t>Tariff by large country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Quotas</a:t>
            </a:r>
          </a:p>
        </p:txBody>
      </p:sp>
    </p:spTree>
    <p:extLst>
      <p:ext uri="{BB962C8B-B14F-4D97-AF65-F5344CB8AC3E}">
        <p14:creationId xmlns:p14="http://schemas.microsoft.com/office/powerpoint/2010/main" val="19818335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371577" y="-615801"/>
            <a:ext cx="9144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990600" y="4191000"/>
            <a:ext cx="2286000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990600" y="1905000"/>
            <a:ext cx="0" cy="2286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324600" y="4191000"/>
            <a:ext cx="2286000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324600" y="1905000"/>
            <a:ext cx="0" cy="2286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143000" y="2057400"/>
            <a:ext cx="1295400" cy="1828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1828800" y="2057400"/>
            <a:ext cx="1219200" cy="1905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858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943600" y="1752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P*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990600" y="2514600"/>
            <a:ext cx="1143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6705600" y="2438400"/>
            <a:ext cx="1676400" cy="1676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 flipV="1">
            <a:off x="6324600" y="2514600"/>
            <a:ext cx="1295400" cy="1524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324600" y="3581400"/>
            <a:ext cx="9144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362200" y="1828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895600" y="3581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305800" y="2133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S*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33400" y="2286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endParaRPr lang="en-US" baseline="-25000" dirty="0"/>
          </a:p>
        </p:txBody>
      </p:sp>
      <p:sp>
        <p:nvSpPr>
          <p:cNvPr id="61" name="TextBox 60"/>
          <p:cNvSpPr txBox="1"/>
          <p:nvPr/>
        </p:nvSpPr>
        <p:spPr>
          <a:xfrm>
            <a:off x="5867400" y="3505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P*</a:t>
            </a:r>
            <a:r>
              <a:rPr lang="en-US" baseline="-25000" dirty="0" err="1"/>
              <a:t>aut</a:t>
            </a:r>
            <a:endParaRPr lang="en-US" baseline="-25000" dirty="0"/>
          </a:p>
        </p:txBody>
      </p:sp>
      <p:sp>
        <p:nvSpPr>
          <p:cNvPr id="68" name="TextBox 67"/>
          <p:cNvSpPr txBox="1"/>
          <p:nvPr/>
        </p:nvSpPr>
        <p:spPr>
          <a:xfrm>
            <a:off x="1600200" y="1447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Home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815665" y="1447800"/>
            <a:ext cx="1278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Foreign (*)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048000" y="4114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420100" y="4114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Q*</a:t>
            </a: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3600" dirty="0"/>
              <a:t>Large country</a:t>
            </a:r>
            <a:br>
              <a:rPr lang="en-US" sz="3600" dirty="0"/>
            </a:br>
            <a:r>
              <a:rPr lang="en-US" sz="3600" dirty="0"/>
              <a:t>(i.e., Two Countries)</a:t>
            </a:r>
          </a:p>
        </p:txBody>
      </p:sp>
      <p:sp>
        <p:nvSpPr>
          <p:cNvPr id="80" name="Rectangle 79"/>
          <p:cNvSpPr/>
          <p:nvPr/>
        </p:nvSpPr>
        <p:spPr>
          <a:xfrm>
            <a:off x="3657600" y="5715000"/>
            <a:ext cx="14019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Autarky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400800" y="2362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D*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FB7AAB-2461-2F42-AD60-7C1AAB973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25900457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371577" y="-615801"/>
            <a:ext cx="9144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3600" dirty="0"/>
              <a:t>Large country</a:t>
            </a:r>
            <a:br>
              <a:rPr lang="en-US" sz="3600" dirty="0"/>
            </a:br>
            <a:r>
              <a:rPr lang="en-US" sz="3600" dirty="0"/>
              <a:t>(i.e., Two Countries)</a:t>
            </a:r>
          </a:p>
        </p:txBody>
      </p:sp>
      <p:sp>
        <p:nvSpPr>
          <p:cNvPr id="80" name="Rectangle 79"/>
          <p:cNvSpPr/>
          <p:nvPr/>
        </p:nvSpPr>
        <p:spPr>
          <a:xfrm>
            <a:off x="3657600" y="5715000"/>
            <a:ext cx="18411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Free trade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990600" y="4191000"/>
            <a:ext cx="2286000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990600" y="1905000"/>
            <a:ext cx="0" cy="2286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657600" y="4191000"/>
            <a:ext cx="2286000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657600" y="1905000"/>
            <a:ext cx="0" cy="2286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324600" y="4191000"/>
            <a:ext cx="2286000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324600" y="1905000"/>
            <a:ext cx="0" cy="2286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143000" y="2057400"/>
            <a:ext cx="1295400" cy="1828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1828800" y="2057400"/>
            <a:ext cx="1219200" cy="1905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858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3528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943600" y="1752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P*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990600" y="2514600"/>
            <a:ext cx="2667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 flipV="1">
            <a:off x="3657600" y="2514600"/>
            <a:ext cx="1828800" cy="1295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6705600" y="2438400"/>
            <a:ext cx="1676400" cy="1676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 flipV="1">
            <a:off x="6324600" y="2514600"/>
            <a:ext cx="1295400" cy="1524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657600" y="3581400"/>
            <a:ext cx="35814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endCxn id="58" idx="2"/>
          </p:cNvCxnSpPr>
          <p:nvPr/>
        </p:nvCxnSpPr>
        <p:spPr>
          <a:xfrm flipV="1">
            <a:off x="3657600" y="2502932"/>
            <a:ext cx="1943100" cy="107846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362200" y="1828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895600" y="3581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305800" y="2133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S*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410200" y="3657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MD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257800" y="2133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XS*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33400" y="2286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endParaRPr lang="en-US" baseline="-25000" dirty="0"/>
          </a:p>
        </p:txBody>
      </p:sp>
      <p:sp>
        <p:nvSpPr>
          <p:cNvPr id="61" name="TextBox 60"/>
          <p:cNvSpPr txBox="1"/>
          <p:nvPr/>
        </p:nvSpPr>
        <p:spPr>
          <a:xfrm>
            <a:off x="5867400" y="3505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P*</a:t>
            </a:r>
            <a:r>
              <a:rPr lang="en-US" baseline="-25000" dirty="0" err="1"/>
              <a:t>aut</a:t>
            </a:r>
            <a:endParaRPr lang="en-US" baseline="-25000" dirty="0"/>
          </a:p>
        </p:txBody>
      </p:sp>
      <p:sp>
        <p:nvSpPr>
          <p:cNvPr id="68" name="TextBox 67"/>
          <p:cNvSpPr txBox="1"/>
          <p:nvPr/>
        </p:nvSpPr>
        <p:spPr>
          <a:xfrm>
            <a:off x="1600200" y="1447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Home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934200" y="1447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Foreign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343400" y="1447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World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048000" y="4114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715000" y="4114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M,X*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420100" y="4114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Q*</a:t>
            </a:r>
          </a:p>
        </p:txBody>
      </p:sp>
      <p:cxnSp>
        <p:nvCxnSpPr>
          <p:cNvPr id="75" name="Straight Connector 74"/>
          <p:cNvCxnSpPr/>
          <p:nvPr/>
        </p:nvCxnSpPr>
        <p:spPr>
          <a:xfrm>
            <a:off x="4495800" y="3124200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4191000" y="4191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M</a:t>
            </a:r>
            <a:r>
              <a:rPr lang="en-US" baseline="-25000"/>
              <a:t>0</a:t>
            </a:r>
            <a:r>
              <a:rPr lang="en-US"/>
              <a:t>=X*</a:t>
            </a:r>
            <a:r>
              <a:rPr lang="en-US" baseline="-25000"/>
              <a:t>0</a:t>
            </a:r>
            <a:endParaRPr lang="en-US" baseline="-25000" dirty="0"/>
          </a:p>
        </p:txBody>
      </p:sp>
      <p:sp>
        <p:nvSpPr>
          <p:cNvPr id="82" name="TextBox 81"/>
          <p:cNvSpPr txBox="1"/>
          <p:nvPr/>
        </p:nvSpPr>
        <p:spPr>
          <a:xfrm>
            <a:off x="6400800" y="2362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D*</a:t>
            </a:r>
          </a:p>
        </p:txBody>
      </p:sp>
      <p:sp>
        <p:nvSpPr>
          <p:cNvPr id="84" name="Left Brace 83"/>
          <p:cNvSpPr/>
          <p:nvPr/>
        </p:nvSpPr>
        <p:spPr>
          <a:xfrm rot="16200000">
            <a:off x="4000500" y="3848100"/>
            <a:ext cx="152400" cy="8382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/>
          <p:nvPr/>
        </p:nvCxnSpPr>
        <p:spPr>
          <a:xfrm>
            <a:off x="990600" y="2514600"/>
            <a:ext cx="1143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6324600" y="3581400"/>
            <a:ext cx="9144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635800-8C91-E64C-8B42-397155172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52515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248D6-F18B-F944-B445-3ECA34DA1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Announcements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8EFD5-6309-2A4E-85FB-87F0A2D4AB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/>
              <a:t>Quiz 1 Scores</a:t>
            </a:r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FEB371-FC4F-4A4E-A5DC-12FBEB692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90C6AF-F0AF-16F0-09D0-D33CDB1815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540235"/>
              </p:ext>
            </p:extLst>
          </p:nvPr>
        </p:nvGraphicFramePr>
        <p:xfrm>
          <a:off x="2321125" y="2303145"/>
          <a:ext cx="3825031" cy="225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57233">
                  <a:extLst>
                    <a:ext uri="{9D8B030D-6E8A-4147-A177-3AD203B41FA5}">
                      <a16:colId xmlns:a16="http://schemas.microsoft.com/office/drawing/2014/main" val="1686136753"/>
                    </a:ext>
                  </a:extLst>
                </a:gridCol>
                <a:gridCol w="767798">
                  <a:extLst>
                    <a:ext uri="{9D8B030D-6E8A-4147-A177-3AD203B41FA5}">
                      <a16:colId xmlns:a16="http://schemas.microsoft.com/office/drawing/2014/main" val="3066901420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Q1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8148376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Mean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7.69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459723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Median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7.5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5354903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Max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10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1510268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Min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4289303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Standard deviation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1.41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511467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33453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371577" y="-615801"/>
            <a:ext cx="9144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3600" dirty="0"/>
              <a:t>Large country</a:t>
            </a:r>
            <a:br>
              <a:rPr lang="en-US" sz="3600" dirty="0"/>
            </a:br>
            <a:r>
              <a:rPr lang="en-US" sz="3600" dirty="0"/>
              <a:t>(i.e., Two Countries)</a:t>
            </a:r>
          </a:p>
        </p:txBody>
      </p:sp>
      <p:sp>
        <p:nvSpPr>
          <p:cNvPr id="80" name="Rectangle 79"/>
          <p:cNvSpPr/>
          <p:nvPr/>
        </p:nvSpPr>
        <p:spPr>
          <a:xfrm>
            <a:off x="3657600" y="5715000"/>
            <a:ext cx="18411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Free trade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A348A96-A19E-F341-8425-82C42E4E8D37}"/>
              </a:ext>
            </a:extLst>
          </p:cNvPr>
          <p:cNvGrpSpPr/>
          <p:nvPr/>
        </p:nvGrpSpPr>
        <p:grpSpPr>
          <a:xfrm>
            <a:off x="76200" y="1447800"/>
            <a:ext cx="9029700" cy="3188732"/>
            <a:chOff x="76200" y="1447800"/>
            <a:chExt cx="9029700" cy="3188732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990600" y="4191000"/>
              <a:ext cx="2286000" cy="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990600" y="1905000"/>
              <a:ext cx="0" cy="22860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3657600" y="4191000"/>
              <a:ext cx="2286000" cy="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3657600" y="1905000"/>
              <a:ext cx="0" cy="22860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6324600" y="4191000"/>
              <a:ext cx="2286000" cy="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6324600" y="1905000"/>
              <a:ext cx="0" cy="22860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1143000" y="2057400"/>
              <a:ext cx="1295400" cy="18288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 flipV="1">
              <a:off x="1828800" y="2057400"/>
              <a:ext cx="1219200" cy="19050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685800" y="16764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352800" y="16764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943600" y="17526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P*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990600" y="2514600"/>
              <a:ext cx="266700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 flipV="1">
              <a:off x="3657600" y="2514600"/>
              <a:ext cx="1828800" cy="12954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6705600" y="2438400"/>
              <a:ext cx="1676400" cy="16764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 flipV="1">
              <a:off x="6324600" y="2514600"/>
              <a:ext cx="1295400" cy="15240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3657600" y="3581400"/>
              <a:ext cx="358140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endCxn id="58" idx="2"/>
            </p:cNvCxnSpPr>
            <p:nvPr/>
          </p:nvCxnSpPr>
          <p:spPr>
            <a:xfrm flipV="1">
              <a:off x="3657600" y="2502932"/>
              <a:ext cx="1943100" cy="107846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2362200" y="18288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895600" y="35814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8305800" y="21336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S*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410200" y="36576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MD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257800" y="21336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XS*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33400" y="22860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P</a:t>
              </a:r>
              <a:r>
                <a:rPr lang="en-US" baseline="-25000" dirty="0" err="1"/>
                <a:t>aut</a:t>
              </a:r>
              <a:endParaRPr lang="en-US" baseline="-250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867400" y="35052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P*</a:t>
              </a:r>
              <a:r>
                <a:rPr lang="en-US" baseline="-25000" dirty="0" err="1"/>
                <a:t>aut</a:t>
              </a:r>
              <a:endParaRPr lang="en-US" baseline="-25000" dirty="0"/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990600" y="3124200"/>
              <a:ext cx="670560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3124200" y="27432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</a:t>
              </a:r>
              <a:r>
                <a:rPr lang="en-US" baseline="-25000" dirty="0"/>
                <a:t>W0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334000" y="2743200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P*</a:t>
              </a:r>
              <a:r>
                <a:rPr lang="en-US" baseline="-25000" dirty="0"/>
                <a:t>0</a:t>
              </a:r>
              <a:r>
                <a:rPr lang="en-US" dirty="0"/>
                <a:t>=P</a:t>
              </a:r>
              <a:r>
                <a:rPr lang="en-US" baseline="-25000" dirty="0"/>
                <a:t>W0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600200" y="1447800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Home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934200" y="1447800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Foreign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343400" y="1447800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World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048000" y="41148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Q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715000" y="41148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M,X*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8420100" y="41148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Q*</a:t>
              </a:r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4495800" y="3124200"/>
              <a:ext cx="0" cy="10668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4191000" y="4191000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M</a:t>
              </a:r>
              <a:r>
                <a:rPr lang="en-US" baseline="-25000"/>
                <a:t>0</a:t>
              </a:r>
              <a:r>
                <a:rPr lang="en-US"/>
                <a:t>=X*</a:t>
              </a:r>
              <a:r>
                <a:rPr lang="en-US" baseline="-25000"/>
                <a:t>0</a:t>
              </a:r>
              <a:endParaRPr lang="en-US" baseline="-25000" dirty="0"/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1676400" y="3124200"/>
              <a:ext cx="0" cy="10668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514600" y="3124200"/>
              <a:ext cx="0" cy="10668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6858000" y="3124200"/>
              <a:ext cx="0" cy="10668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7696200" y="3124200"/>
              <a:ext cx="0" cy="10668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1447800" y="41910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</a:t>
              </a:r>
              <a:r>
                <a:rPr lang="en-US" baseline="-25000" dirty="0"/>
                <a:t>0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286000" y="41910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D</a:t>
              </a:r>
              <a:r>
                <a:rPr lang="en-US" baseline="-25000" dirty="0"/>
                <a:t>0</a:t>
              </a:r>
            </a:p>
          </p:txBody>
        </p:sp>
        <p:sp>
          <p:nvSpPr>
            <p:cNvPr id="51" name="Left Brace 50"/>
            <p:cNvSpPr/>
            <p:nvPr/>
          </p:nvSpPr>
          <p:spPr>
            <a:xfrm rot="16200000">
              <a:off x="2019300" y="3848100"/>
              <a:ext cx="152400" cy="838200"/>
            </a:xfrm>
            <a:prstGeom prst="leftBrace">
              <a:avLst>
                <a:gd name="adj1" fmla="val 44444"/>
                <a:gd name="adj2" fmla="val 50000"/>
              </a:avLst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828800" y="42672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</a:t>
              </a:r>
              <a:r>
                <a:rPr lang="en-US" baseline="-25000" dirty="0"/>
                <a:t>0</a:t>
              </a:r>
            </a:p>
          </p:txBody>
        </p:sp>
        <p:sp>
          <p:nvSpPr>
            <p:cNvPr id="59" name="Left Brace 58"/>
            <p:cNvSpPr/>
            <p:nvPr/>
          </p:nvSpPr>
          <p:spPr>
            <a:xfrm rot="16200000">
              <a:off x="7200900" y="3848100"/>
              <a:ext cx="152400" cy="838200"/>
            </a:xfrm>
            <a:prstGeom prst="leftBrace">
              <a:avLst>
                <a:gd name="adj1" fmla="val 44444"/>
                <a:gd name="adj2" fmla="val 50000"/>
              </a:avLst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934200" y="42672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X*</a:t>
              </a:r>
              <a:r>
                <a:rPr lang="en-US" baseline="-25000" dirty="0"/>
                <a:t>0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6477000" y="41910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D*</a:t>
              </a:r>
              <a:r>
                <a:rPr lang="en-US" baseline="-25000" dirty="0"/>
                <a:t>0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7391400" y="41910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S*</a:t>
              </a:r>
              <a:r>
                <a:rPr lang="en-US" baseline="-25000" dirty="0"/>
                <a:t>0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76200" y="2895600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</a:t>
              </a:r>
              <a:r>
                <a:rPr lang="en-US" baseline="-25000" dirty="0"/>
                <a:t>0</a:t>
              </a:r>
              <a:r>
                <a:rPr lang="en-US" dirty="0"/>
                <a:t>=P</a:t>
              </a:r>
              <a:r>
                <a:rPr lang="en-US" baseline="-25000" dirty="0"/>
                <a:t>W0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6400800" y="23622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D*</a:t>
              </a:r>
            </a:p>
          </p:txBody>
        </p:sp>
        <p:sp>
          <p:nvSpPr>
            <p:cNvPr id="84" name="Left Brace 83"/>
            <p:cNvSpPr/>
            <p:nvPr/>
          </p:nvSpPr>
          <p:spPr>
            <a:xfrm rot="16200000">
              <a:off x="4000500" y="3848100"/>
              <a:ext cx="152400" cy="838200"/>
            </a:xfrm>
            <a:prstGeom prst="leftBrace">
              <a:avLst>
                <a:gd name="adj1" fmla="val 44444"/>
                <a:gd name="adj2" fmla="val 50000"/>
              </a:avLst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" name="Straight Connector 62"/>
            <p:cNvCxnSpPr/>
            <p:nvPr/>
          </p:nvCxnSpPr>
          <p:spPr>
            <a:xfrm>
              <a:off x="990600" y="2514600"/>
              <a:ext cx="114300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6324600" y="3581400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635800-8C91-E64C-8B42-397155172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11729027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Box 78"/>
          <p:cNvSpPr txBox="1"/>
          <p:nvPr/>
        </p:nvSpPr>
        <p:spPr>
          <a:xfrm>
            <a:off x="7391400" y="419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S*</a:t>
            </a:r>
            <a:r>
              <a:rPr lang="en-US" baseline="-25000" dirty="0"/>
              <a:t>0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2371577" y="-615801"/>
            <a:ext cx="9144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990600" y="4191000"/>
            <a:ext cx="2286000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990600" y="1905000"/>
            <a:ext cx="0" cy="2286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657600" y="4191000"/>
            <a:ext cx="2286000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657600" y="1905000"/>
            <a:ext cx="0" cy="2286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324600" y="4191000"/>
            <a:ext cx="2286000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324600" y="1905000"/>
            <a:ext cx="0" cy="2286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143000" y="2057400"/>
            <a:ext cx="1295400" cy="1828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1828800" y="2057400"/>
            <a:ext cx="1219200" cy="1905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858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3528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943600" y="1752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P*</a:t>
            </a:r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6705600" y="2438400"/>
            <a:ext cx="1676400" cy="1676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 flipV="1">
            <a:off x="6324600" y="2514600"/>
            <a:ext cx="1295400" cy="1524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362200" y="1828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895600" y="3581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400800" y="2362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D*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305800" y="2133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S*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410200" y="3657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MD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257800" y="2133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XS*</a:t>
            </a:r>
          </a:p>
        </p:txBody>
      </p:sp>
      <p:cxnSp>
        <p:nvCxnSpPr>
          <p:cNvPr id="62" name="Straight Connector 61"/>
          <p:cNvCxnSpPr/>
          <p:nvPr/>
        </p:nvCxnSpPr>
        <p:spPr>
          <a:xfrm>
            <a:off x="990600" y="3124200"/>
            <a:ext cx="67056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76200" y="2895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r>
              <a:rPr lang="en-US" dirty="0"/>
              <a:t>=P</a:t>
            </a:r>
            <a:r>
              <a:rPr lang="en-US" baseline="-25000" dirty="0"/>
              <a:t>W0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600200" y="1447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Home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934200" y="1447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Foreign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343400" y="1447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World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048000" y="4114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715000" y="4114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M,X*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420100" y="4114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Q*</a:t>
            </a:r>
          </a:p>
        </p:txBody>
      </p:sp>
      <p:cxnSp>
        <p:nvCxnSpPr>
          <p:cNvPr id="75" name="Straight Connector 74"/>
          <p:cNvCxnSpPr/>
          <p:nvPr/>
        </p:nvCxnSpPr>
        <p:spPr>
          <a:xfrm>
            <a:off x="4495800" y="3124200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4114800" y="4191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0</a:t>
            </a:r>
            <a:r>
              <a:rPr lang="en-US" dirty="0"/>
              <a:t>=X*</a:t>
            </a:r>
            <a:r>
              <a:rPr lang="en-US" baseline="-25000" dirty="0"/>
              <a:t>0</a:t>
            </a: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3600" dirty="0"/>
              <a:t>Large country</a:t>
            </a:r>
            <a:br>
              <a:rPr lang="en-US" sz="3600" dirty="0"/>
            </a:br>
            <a:r>
              <a:rPr lang="en-US" sz="3600" dirty="0"/>
              <a:t>(i.e., Two Countries)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1676400" y="3124200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514600" y="3124200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858000" y="3124200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696200" y="3124200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447800" y="4191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</a:t>
            </a:r>
            <a:r>
              <a:rPr lang="en-US" baseline="-25000" dirty="0"/>
              <a:t>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209800" y="4191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</a:t>
            </a:r>
            <a:r>
              <a:rPr lang="en-US" baseline="-25000" dirty="0"/>
              <a:t>0</a:t>
            </a:r>
          </a:p>
        </p:txBody>
      </p:sp>
      <p:sp>
        <p:nvSpPr>
          <p:cNvPr id="51" name="Left Brace 50"/>
          <p:cNvSpPr/>
          <p:nvPr/>
        </p:nvSpPr>
        <p:spPr>
          <a:xfrm rot="16200000">
            <a:off x="2019300" y="3848100"/>
            <a:ext cx="152400" cy="8382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1828800" y="4267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</a:t>
            </a:r>
            <a:r>
              <a:rPr lang="en-US" baseline="-25000" dirty="0"/>
              <a:t>0</a:t>
            </a:r>
          </a:p>
        </p:txBody>
      </p:sp>
      <p:sp>
        <p:nvSpPr>
          <p:cNvPr id="59" name="Left Brace 58"/>
          <p:cNvSpPr/>
          <p:nvPr/>
        </p:nvSpPr>
        <p:spPr>
          <a:xfrm rot="16200000">
            <a:off x="7200900" y="3848100"/>
            <a:ext cx="152400" cy="8382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6934200" y="4267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X*</a:t>
            </a:r>
            <a:r>
              <a:rPr lang="en-US" baseline="-25000" dirty="0"/>
              <a:t>0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477000" y="419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D*</a:t>
            </a:r>
            <a:r>
              <a:rPr lang="en-US" baseline="-25000" dirty="0"/>
              <a:t>0</a:t>
            </a:r>
          </a:p>
        </p:txBody>
      </p:sp>
      <p:sp>
        <p:nvSpPr>
          <p:cNvPr id="80" name="Rectangle 79"/>
          <p:cNvSpPr/>
          <p:nvPr/>
        </p:nvSpPr>
        <p:spPr>
          <a:xfrm>
            <a:off x="2585977" y="5298311"/>
            <a:ext cx="464742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Specific Tariff, </a:t>
            </a:r>
            <a:r>
              <a:rPr lang="en-US" sz="2800" i="1" dirty="0"/>
              <a:t>t,</a:t>
            </a:r>
            <a:r>
              <a:rPr lang="en-US" sz="2800" dirty="0"/>
              <a:t> by Home</a:t>
            </a:r>
            <a:endParaRPr lang="en-US" sz="2800" i="1" dirty="0"/>
          </a:p>
          <a:p>
            <a:pPr algn="ctr"/>
            <a:r>
              <a:rPr lang="en-US" sz="2800" dirty="0"/>
              <a:t>Requires:  P=P*+</a:t>
            </a:r>
            <a:r>
              <a:rPr lang="en-US" sz="2800" i="1" dirty="0"/>
              <a:t>t</a:t>
            </a:r>
            <a:r>
              <a:rPr lang="en-US" sz="2800" dirty="0"/>
              <a:t>, MD=XS*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4038600" y="2819400"/>
            <a:ext cx="0" cy="13716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990600" y="2794000"/>
            <a:ext cx="26670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3653367" y="3378200"/>
            <a:ext cx="3810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3657600" y="2798234"/>
            <a:ext cx="3810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3200400" y="2438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200400" y="3200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P*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33400" y="2590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5854701" y="3318932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P*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82" name="Straight Connector 81"/>
          <p:cNvCxnSpPr/>
          <p:nvPr/>
        </p:nvCxnSpPr>
        <p:spPr>
          <a:xfrm>
            <a:off x="4038600" y="3378200"/>
            <a:ext cx="34290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Left Brace 86"/>
          <p:cNvSpPr/>
          <p:nvPr/>
        </p:nvSpPr>
        <p:spPr>
          <a:xfrm flipV="1">
            <a:off x="3505200" y="2794000"/>
            <a:ext cx="152400" cy="584200"/>
          </a:xfrm>
          <a:prstGeom prst="leftBrace">
            <a:avLst>
              <a:gd name="adj1" fmla="val 44444"/>
              <a:gd name="adj2" fmla="val 62500"/>
            </a:avLst>
          </a:prstGeom>
          <a:ln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3200400" y="2819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t</a:t>
            </a:r>
          </a:p>
        </p:txBody>
      </p:sp>
      <p:cxnSp>
        <p:nvCxnSpPr>
          <p:cNvPr id="89" name="Straight Connector 88"/>
          <p:cNvCxnSpPr/>
          <p:nvPr/>
        </p:nvCxnSpPr>
        <p:spPr>
          <a:xfrm>
            <a:off x="1905000" y="2819400"/>
            <a:ext cx="0" cy="13716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2286000" y="2819400"/>
            <a:ext cx="0" cy="13716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7044267" y="3373967"/>
            <a:ext cx="4233" cy="817033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>
            <a:off x="7437966" y="3369733"/>
            <a:ext cx="1" cy="821267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676400" y="4419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981200" y="4419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6858000" y="4419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D*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7239000" y="4419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S*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100" name="Straight Connector 99"/>
          <p:cNvCxnSpPr/>
          <p:nvPr/>
        </p:nvCxnSpPr>
        <p:spPr>
          <a:xfrm flipV="1">
            <a:off x="3657600" y="2502932"/>
            <a:ext cx="1943100" cy="107846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 flipV="1">
            <a:off x="3657600" y="2514600"/>
            <a:ext cx="1828800" cy="1295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1828800" y="3733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7010400" y="3733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X*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6" name="Left Brace 105"/>
          <p:cNvSpPr/>
          <p:nvPr/>
        </p:nvSpPr>
        <p:spPr>
          <a:xfrm rot="5400000" flipV="1">
            <a:off x="2019300" y="3924300"/>
            <a:ext cx="152400" cy="3810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Left Brace 106"/>
          <p:cNvSpPr/>
          <p:nvPr/>
        </p:nvSpPr>
        <p:spPr>
          <a:xfrm rot="5400000" flipV="1">
            <a:off x="3771900" y="3924300"/>
            <a:ext cx="152400" cy="381000"/>
          </a:xfrm>
          <a:prstGeom prst="leftBrace">
            <a:avLst>
              <a:gd name="adj1" fmla="val 62500"/>
              <a:gd name="adj2" fmla="val 50000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Left Brace 107"/>
          <p:cNvSpPr/>
          <p:nvPr/>
        </p:nvSpPr>
        <p:spPr>
          <a:xfrm rot="5400000" flipV="1">
            <a:off x="7162800" y="3920067"/>
            <a:ext cx="152400" cy="381000"/>
          </a:xfrm>
          <a:prstGeom prst="leftBrace">
            <a:avLst>
              <a:gd name="adj1" fmla="val 62500"/>
              <a:gd name="adj2" fmla="val 50000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TextBox 108"/>
          <p:cNvSpPr txBox="1"/>
          <p:nvPr/>
        </p:nvSpPr>
        <p:spPr>
          <a:xfrm>
            <a:off x="3505201" y="3708400"/>
            <a:ext cx="1138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=X*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905000" y="4191000"/>
            <a:ext cx="0" cy="304800"/>
          </a:xfrm>
          <a:prstGeom prst="straightConnector1">
            <a:avLst/>
          </a:prstGeom>
          <a:ln w="127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 flipV="1">
            <a:off x="2286000" y="4191000"/>
            <a:ext cx="0" cy="304800"/>
          </a:xfrm>
          <a:prstGeom prst="straightConnector1">
            <a:avLst/>
          </a:prstGeom>
          <a:ln w="127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flipV="1">
            <a:off x="7042150" y="4191000"/>
            <a:ext cx="0" cy="304800"/>
          </a:xfrm>
          <a:prstGeom prst="straightConnector1">
            <a:avLst/>
          </a:prstGeom>
          <a:ln w="127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flipV="1">
            <a:off x="7432675" y="4191000"/>
            <a:ext cx="0" cy="304800"/>
          </a:xfrm>
          <a:prstGeom prst="straightConnector1">
            <a:avLst/>
          </a:prstGeom>
          <a:ln w="127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0DC4C4-E0E7-E94B-8AE4-EFB7E6260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332242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5" grpId="0"/>
      <p:bldP spid="59" grpId="0" animBg="1"/>
      <p:bldP spid="71" grpId="0"/>
      <p:bldP spid="83" grpId="0"/>
      <p:bldP spid="84" grpId="0"/>
      <p:bldP spid="85" grpId="0"/>
      <p:bldP spid="86" grpId="0"/>
      <p:bldP spid="87" grpId="0" animBg="1"/>
      <p:bldP spid="88" grpId="0"/>
      <p:bldP spid="93" grpId="0"/>
      <p:bldP spid="94" grpId="0"/>
      <p:bldP spid="95" grpId="0"/>
      <p:bldP spid="96" grpId="0"/>
      <p:bldP spid="104" grpId="0"/>
      <p:bldP spid="105" grpId="0"/>
      <p:bldP spid="106" grpId="0" animBg="1"/>
      <p:bldP spid="107" grpId="0" animBg="1"/>
      <p:bldP spid="108" grpId="0" animBg="1"/>
      <p:bldP spid="10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7DB1083-4370-C347-8188-340D9DB3ACCE}"/>
              </a:ext>
            </a:extLst>
          </p:cNvPr>
          <p:cNvSpPr/>
          <p:nvPr/>
        </p:nvSpPr>
        <p:spPr>
          <a:xfrm>
            <a:off x="2633472" y="6163056"/>
            <a:ext cx="3419856" cy="493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2371577" y="-615801"/>
            <a:ext cx="9144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600" dirty="0"/>
              <a:t>Large country (i.e., Two Countries)</a:t>
            </a:r>
          </a:p>
        </p:txBody>
      </p:sp>
      <p:sp>
        <p:nvSpPr>
          <p:cNvPr id="80" name="Rectangle 79"/>
          <p:cNvSpPr/>
          <p:nvPr/>
        </p:nvSpPr>
        <p:spPr>
          <a:xfrm>
            <a:off x="111464" y="4094630"/>
            <a:ext cx="42974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Welfare effects of Tariff, </a:t>
            </a:r>
            <a:r>
              <a:rPr lang="en-US" sz="2800" i="1" dirty="0"/>
              <a:t>t</a:t>
            </a:r>
            <a:r>
              <a:rPr lang="en-US" sz="2800" dirty="0"/>
              <a:t>:</a:t>
            </a:r>
            <a:endParaRPr lang="en-US" sz="2800" i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7A1D29C-19B9-AB45-9DB7-BDCB9A8C02AC}"/>
              </a:ext>
            </a:extLst>
          </p:cNvPr>
          <p:cNvGrpSpPr/>
          <p:nvPr/>
        </p:nvGrpSpPr>
        <p:grpSpPr>
          <a:xfrm>
            <a:off x="0" y="901700"/>
            <a:ext cx="9077325" cy="3341132"/>
            <a:chOff x="0" y="901700"/>
            <a:chExt cx="9077325" cy="3341132"/>
          </a:xfrm>
        </p:grpSpPr>
        <p:sp>
          <p:nvSpPr>
            <p:cNvPr id="79" name="TextBox 78"/>
            <p:cNvSpPr txBox="1"/>
            <p:nvPr/>
          </p:nvSpPr>
          <p:spPr>
            <a:xfrm>
              <a:off x="7362825" y="36449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S*</a:t>
              </a:r>
              <a:r>
                <a:rPr lang="en-US" baseline="-25000" dirty="0"/>
                <a:t>0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962025" y="3644900"/>
              <a:ext cx="2286000" cy="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962025" y="1358900"/>
              <a:ext cx="0" cy="22860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3629025" y="3644900"/>
              <a:ext cx="2286000" cy="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3629025" y="1358900"/>
              <a:ext cx="0" cy="22860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6296025" y="3644900"/>
              <a:ext cx="2286000" cy="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6296025" y="1358900"/>
              <a:ext cx="0" cy="22860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1114425" y="1511300"/>
              <a:ext cx="1295400" cy="18288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 flipV="1">
              <a:off x="1800225" y="1511300"/>
              <a:ext cx="1219200" cy="19050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657225" y="11303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324225" y="11303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915025" y="12065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P*</a:t>
              </a:r>
            </a:p>
          </p:txBody>
        </p:sp>
        <p:cxnSp>
          <p:nvCxnSpPr>
            <p:cNvPr id="38" name="Straight Connector 37"/>
            <p:cNvCxnSpPr/>
            <p:nvPr/>
          </p:nvCxnSpPr>
          <p:spPr>
            <a:xfrm flipV="1">
              <a:off x="6677025" y="1892300"/>
              <a:ext cx="1676400" cy="16764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 flipV="1">
              <a:off x="6296025" y="1968500"/>
              <a:ext cx="1295400" cy="15240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2333625" y="12827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867025" y="30353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372225" y="18161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D*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8277225" y="15875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S*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381625" y="31115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MD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229225" y="15875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XS*</a:t>
              </a:r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962025" y="2578100"/>
              <a:ext cx="670560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0" y="2378075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</a:t>
              </a:r>
              <a:r>
                <a:rPr lang="en-US" baseline="-25000" dirty="0"/>
                <a:t>0</a:t>
              </a:r>
              <a:r>
                <a:rPr lang="en-US" dirty="0"/>
                <a:t>=P</a:t>
              </a:r>
              <a:r>
                <a:rPr lang="en-US" baseline="-25000" dirty="0"/>
                <a:t>W0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571625" y="901700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Home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905625" y="901700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Foreign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314825" y="901700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World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019425" y="35687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Q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686425" y="35687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M,X*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8391525" y="35687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Q*</a:t>
              </a:r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4467225" y="2578100"/>
              <a:ext cx="0" cy="10668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4086224" y="3644900"/>
              <a:ext cx="10953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</a:t>
              </a:r>
              <a:r>
                <a:rPr lang="en-US" baseline="-25000" dirty="0"/>
                <a:t>0</a:t>
              </a:r>
              <a:r>
                <a:rPr lang="en-US" dirty="0"/>
                <a:t>=X*</a:t>
              </a:r>
              <a:r>
                <a:rPr lang="en-US" baseline="-25000" dirty="0"/>
                <a:t>0</a:t>
              </a: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1647825" y="2578100"/>
              <a:ext cx="0" cy="10668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486025" y="2578100"/>
              <a:ext cx="0" cy="10668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6823075" y="2832100"/>
              <a:ext cx="6350" cy="8128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7667625" y="2578100"/>
              <a:ext cx="0" cy="10668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1419225" y="36449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</a:t>
              </a:r>
              <a:r>
                <a:rPr lang="en-US" baseline="-25000" dirty="0"/>
                <a:t>0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181225" y="36449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D</a:t>
              </a:r>
              <a:r>
                <a:rPr lang="en-US" baseline="-25000" dirty="0"/>
                <a:t>0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6448425" y="36449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D*</a:t>
              </a:r>
              <a:r>
                <a:rPr lang="en-US" baseline="-25000" dirty="0"/>
                <a:t>0</a:t>
              </a:r>
            </a:p>
          </p:txBody>
        </p:sp>
        <p:cxnSp>
          <p:nvCxnSpPr>
            <p:cNvPr id="63" name="Straight Connector 62"/>
            <p:cNvCxnSpPr/>
            <p:nvPr/>
          </p:nvCxnSpPr>
          <p:spPr>
            <a:xfrm>
              <a:off x="4010025" y="2273300"/>
              <a:ext cx="0" cy="1371600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962025" y="2247900"/>
              <a:ext cx="2667000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3624792" y="2832100"/>
              <a:ext cx="381000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3629025" y="2252134"/>
              <a:ext cx="381000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3171825" y="18923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P</a:t>
              </a:r>
              <a:r>
                <a:rPr lang="en-US" baseline="-25000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3171825" y="26543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P*</a:t>
              </a:r>
              <a:r>
                <a:rPr lang="en-US" baseline="-25000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04825" y="20447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P</a:t>
              </a:r>
              <a:r>
                <a:rPr lang="en-US" baseline="-25000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826126" y="2772832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P*</a:t>
              </a:r>
              <a:r>
                <a:rPr lang="en-US" baseline="-25000" dirty="0">
                  <a:solidFill>
                    <a:srgbClr val="FF0000"/>
                  </a:solidFill>
                </a:rPr>
                <a:t>1</a:t>
              </a:r>
            </a:p>
          </p:txBody>
        </p:sp>
        <p:cxnSp>
          <p:nvCxnSpPr>
            <p:cNvPr id="82" name="Straight Connector 81"/>
            <p:cNvCxnSpPr/>
            <p:nvPr/>
          </p:nvCxnSpPr>
          <p:spPr>
            <a:xfrm>
              <a:off x="4010025" y="2832100"/>
              <a:ext cx="3429000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Left Brace 86"/>
            <p:cNvSpPr/>
            <p:nvPr/>
          </p:nvSpPr>
          <p:spPr>
            <a:xfrm flipV="1">
              <a:off x="3476625" y="2247900"/>
              <a:ext cx="152400" cy="584200"/>
            </a:xfrm>
            <a:prstGeom prst="leftBrace">
              <a:avLst>
                <a:gd name="adj1" fmla="val 44444"/>
                <a:gd name="adj2" fmla="val 62500"/>
              </a:avLst>
            </a:prstGeom>
            <a:ln>
              <a:solidFill>
                <a:srgbClr val="FF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3171825" y="22733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>
                  <a:solidFill>
                    <a:srgbClr val="FF0000"/>
                  </a:solidFill>
                </a:rPr>
                <a:t>t</a:t>
              </a:r>
            </a:p>
          </p:txBody>
        </p:sp>
        <p:cxnSp>
          <p:nvCxnSpPr>
            <p:cNvPr id="89" name="Straight Connector 88"/>
            <p:cNvCxnSpPr/>
            <p:nvPr/>
          </p:nvCxnSpPr>
          <p:spPr>
            <a:xfrm>
              <a:off x="1876425" y="2273300"/>
              <a:ext cx="0" cy="1371600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2257425" y="2273300"/>
              <a:ext cx="0" cy="1371600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7015692" y="2573867"/>
              <a:ext cx="4233" cy="1051983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>
              <a:off x="1647825" y="38735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S</a:t>
              </a:r>
              <a:r>
                <a:rPr lang="en-US" baseline="-25000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952625" y="38735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D</a:t>
              </a:r>
              <a:r>
                <a:rPr lang="en-US" baseline="-25000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6829425" y="38735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D*</a:t>
              </a:r>
              <a:r>
                <a:rPr lang="en-US" baseline="-25000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7210425" y="38735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S*</a:t>
              </a:r>
              <a:r>
                <a:rPr lang="en-US" baseline="-25000" dirty="0">
                  <a:solidFill>
                    <a:srgbClr val="FF0000"/>
                  </a:solidFill>
                </a:rPr>
                <a:t>1</a:t>
              </a:r>
            </a:p>
          </p:txBody>
        </p:sp>
        <p:cxnSp>
          <p:nvCxnSpPr>
            <p:cNvPr id="100" name="Straight Connector 99"/>
            <p:cNvCxnSpPr/>
            <p:nvPr/>
          </p:nvCxnSpPr>
          <p:spPr>
            <a:xfrm flipV="1">
              <a:off x="3629025" y="1956832"/>
              <a:ext cx="1943100" cy="107846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H="1" flipV="1">
              <a:off x="3629025" y="1968500"/>
              <a:ext cx="1828800" cy="12954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1876425" y="3644900"/>
              <a:ext cx="0" cy="30480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/>
            <p:nvPr/>
          </p:nvCxnSpPr>
          <p:spPr>
            <a:xfrm flipV="1">
              <a:off x="2257425" y="3644900"/>
              <a:ext cx="0" cy="30480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/>
            <p:nvPr/>
          </p:nvCxnSpPr>
          <p:spPr>
            <a:xfrm flipV="1">
              <a:off x="7013575" y="3644900"/>
              <a:ext cx="0" cy="30480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/>
            <p:nvPr/>
          </p:nvCxnSpPr>
          <p:spPr>
            <a:xfrm flipV="1">
              <a:off x="7404100" y="3644900"/>
              <a:ext cx="0" cy="30480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flipV="1">
              <a:off x="962025" y="2825750"/>
              <a:ext cx="2162175" cy="3175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/>
          </p:nvSpPr>
          <p:spPr>
            <a:xfrm>
              <a:off x="473075" y="262255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P*</a:t>
              </a:r>
              <a:r>
                <a:rPr lang="en-US" baseline="-25000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02" name="Left Brace 101"/>
            <p:cNvSpPr/>
            <p:nvPr/>
          </p:nvSpPr>
          <p:spPr>
            <a:xfrm flipV="1">
              <a:off x="812800" y="2247900"/>
              <a:ext cx="152400" cy="584200"/>
            </a:xfrm>
            <a:prstGeom prst="leftBrace">
              <a:avLst>
                <a:gd name="adj1" fmla="val 44444"/>
                <a:gd name="adj2" fmla="val 62500"/>
              </a:avLst>
            </a:prstGeom>
            <a:ln>
              <a:solidFill>
                <a:srgbClr val="FF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04825" y="22733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>
                  <a:solidFill>
                    <a:srgbClr val="FF0000"/>
                  </a:solidFill>
                </a:rPr>
                <a:t>t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1063625" y="21844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a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1470025" y="2311400"/>
              <a:ext cx="685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/>
                <a:t>b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2174875" y="2324100"/>
              <a:ext cx="2921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/>
                <a:t>d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1933575" y="2190750"/>
              <a:ext cx="27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c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1736725" y="24892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e</a:t>
              </a:r>
            </a:p>
          </p:txBody>
        </p:sp>
        <p:cxnSp>
          <p:nvCxnSpPr>
            <p:cNvPr id="118" name="Straight Connector 117"/>
            <p:cNvCxnSpPr/>
            <p:nvPr/>
          </p:nvCxnSpPr>
          <p:spPr>
            <a:xfrm>
              <a:off x="7396692" y="2580217"/>
              <a:ext cx="4233" cy="1051983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TextBox 118"/>
            <p:cNvSpPr txBox="1"/>
            <p:nvPr/>
          </p:nvSpPr>
          <p:spPr>
            <a:xfrm>
              <a:off x="3476625" y="21971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c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3457575" y="25019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e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6835775" y="24892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e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3749675" y="2279650"/>
              <a:ext cx="685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/>
                <a:t>f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3946525" y="2482850"/>
              <a:ext cx="2921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/>
                <a:t>g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6432550" y="2505075"/>
              <a:ext cx="292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h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6810375" y="2425700"/>
              <a:ext cx="292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err="1"/>
                <a:t>i</a:t>
              </a:r>
              <a:endParaRPr lang="en-US" i="1" dirty="0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7331075" y="2432050"/>
              <a:ext cx="292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j</a:t>
              </a:r>
            </a:p>
          </p:txBody>
        </p:sp>
      </p:grpSp>
      <p:sp>
        <p:nvSpPr>
          <p:cNvPr id="127" name="Content Placeholder 2"/>
          <p:cNvSpPr>
            <a:spLocks noGrp="1"/>
          </p:cNvSpPr>
          <p:nvPr>
            <p:ph idx="1"/>
          </p:nvPr>
        </p:nvSpPr>
        <p:spPr>
          <a:xfrm>
            <a:off x="0" y="4558553"/>
            <a:ext cx="4542118" cy="19558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2400" dirty="0"/>
              <a:t>Home</a:t>
            </a:r>
          </a:p>
          <a:p>
            <a:pPr lvl="1"/>
            <a:r>
              <a:rPr lang="en-US" sz="2000" dirty="0"/>
              <a:t>Suppliers      +</a:t>
            </a:r>
            <a:r>
              <a:rPr lang="en-US" sz="2000" i="1" dirty="0"/>
              <a:t>a</a:t>
            </a:r>
            <a:endParaRPr lang="en-US" sz="2000" dirty="0"/>
          </a:p>
          <a:p>
            <a:pPr lvl="1"/>
            <a:r>
              <a:rPr lang="en-US" sz="2000" dirty="0"/>
              <a:t>Demanders  –(</a:t>
            </a:r>
            <a:r>
              <a:rPr lang="en-US" sz="2000" i="1" dirty="0" err="1"/>
              <a:t>a+b+c+d</a:t>
            </a:r>
            <a:r>
              <a:rPr lang="en-US" sz="2000" i="1" dirty="0"/>
              <a:t>)</a:t>
            </a:r>
          </a:p>
          <a:p>
            <a:pPr lvl="1"/>
            <a:r>
              <a:rPr lang="en-US" sz="2000" dirty="0"/>
              <a:t>Government </a:t>
            </a:r>
            <a:r>
              <a:rPr lang="en-US" sz="2000" i="1" dirty="0"/>
              <a:t>+</a:t>
            </a:r>
            <a:r>
              <a:rPr lang="en-US" sz="2000" dirty="0"/>
              <a:t>(</a:t>
            </a:r>
            <a:r>
              <a:rPr lang="en-US" sz="2000" i="1" dirty="0" err="1"/>
              <a:t>c+e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Country         +</a:t>
            </a:r>
            <a:r>
              <a:rPr lang="en-US" sz="2000" i="1" dirty="0"/>
              <a:t>e−</a:t>
            </a:r>
            <a:r>
              <a:rPr lang="en-US" sz="2000" dirty="0"/>
              <a:t>(</a:t>
            </a:r>
            <a:r>
              <a:rPr lang="en-US" sz="2000" i="1" dirty="0" err="1"/>
              <a:t>b+d</a:t>
            </a:r>
            <a:r>
              <a:rPr lang="en-US" sz="2000" dirty="0"/>
              <a:t>) = e</a:t>
            </a:r>
            <a:r>
              <a:rPr lang="en-US" sz="2000" i="1" dirty="0"/>
              <a:t>−f</a:t>
            </a:r>
            <a:endParaRPr lang="en-US" sz="2000" dirty="0"/>
          </a:p>
        </p:txBody>
      </p:sp>
      <p:sp>
        <p:nvSpPr>
          <p:cNvPr id="128" name="Content Placeholder 2"/>
          <p:cNvSpPr txBox="1">
            <a:spLocks/>
          </p:cNvSpPr>
          <p:nvPr/>
        </p:nvSpPr>
        <p:spPr bwMode="auto">
          <a:xfrm>
            <a:off x="4754282" y="4229847"/>
            <a:ext cx="4389718" cy="158227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sz="2400" dirty="0"/>
              <a:t>Foreign</a:t>
            </a:r>
          </a:p>
          <a:p>
            <a:pPr lvl="1"/>
            <a:r>
              <a:rPr lang="en-US" sz="2000" dirty="0"/>
              <a:t>Suppliers     </a:t>
            </a:r>
            <a:r>
              <a:rPr lang="en-US" sz="2000" i="1" dirty="0"/>
              <a:t>−</a:t>
            </a:r>
            <a:r>
              <a:rPr lang="en-US" sz="2000" dirty="0"/>
              <a:t>(</a:t>
            </a:r>
            <a:r>
              <a:rPr lang="en-US" sz="2000" i="1" dirty="0" err="1"/>
              <a:t>h+i+e+j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Demanders  +</a:t>
            </a:r>
            <a:r>
              <a:rPr lang="en-US" sz="2000" i="1" dirty="0"/>
              <a:t>h</a:t>
            </a:r>
          </a:p>
          <a:p>
            <a:pPr lvl="1"/>
            <a:r>
              <a:rPr lang="en-US" sz="2000" dirty="0"/>
              <a:t>Country        </a:t>
            </a:r>
            <a:r>
              <a:rPr lang="en-US" sz="2000" i="1" dirty="0"/>
              <a:t>−</a:t>
            </a:r>
            <a:r>
              <a:rPr lang="en-US" sz="2000" dirty="0"/>
              <a:t>(</a:t>
            </a:r>
            <a:r>
              <a:rPr lang="en-US" sz="2000" i="1" dirty="0" err="1"/>
              <a:t>i+e+j</a:t>
            </a:r>
            <a:r>
              <a:rPr lang="en-US" sz="2000" dirty="0"/>
              <a:t>) = </a:t>
            </a:r>
            <a:r>
              <a:rPr lang="en-US" sz="2000" i="1" dirty="0"/>
              <a:t>−</a:t>
            </a:r>
            <a:r>
              <a:rPr lang="en-US" sz="2000" dirty="0"/>
              <a:t>(</a:t>
            </a:r>
            <a:r>
              <a:rPr lang="en-US" sz="2000" i="1" dirty="0" err="1"/>
              <a:t>e+g</a:t>
            </a:r>
            <a:r>
              <a:rPr lang="en-US" sz="2000" dirty="0"/>
              <a:t>)</a:t>
            </a:r>
          </a:p>
        </p:txBody>
      </p:sp>
      <p:sp>
        <p:nvSpPr>
          <p:cNvPr id="129" name="Content Placeholder 2"/>
          <p:cNvSpPr txBox="1">
            <a:spLocks/>
          </p:cNvSpPr>
          <p:nvPr/>
        </p:nvSpPr>
        <p:spPr bwMode="auto">
          <a:xfrm>
            <a:off x="4742329" y="5921189"/>
            <a:ext cx="3986306" cy="50351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342900" lvl="1" indent="-342900">
              <a:buFontTx/>
              <a:buChar char="•"/>
            </a:pPr>
            <a:r>
              <a:rPr lang="en-US" sz="2400" dirty="0"/>
              <a:t>World: </a:t>
            </a:r>
            <a:r>
              <a:rPr lang="en-US" sz="2000" i="1" dirty="0"/>
              <a:t>−</a:t>
            </a:r>
            <a:r>
              <a:rPr lang="en-US" sz="2000" dirty="0"/>
              <a:t>(</a:t>
            </a:r>
            <a:r>
              <a:rPr lang="en-US" sz="2000" i="1" dirty="0" err="1"/>
              <a:t>f+g</a:t>
            </a:r>
            <a:r>
              <a:rPr lang="en-US" sz="2000" dirty="0"/>
              <a:t>) = </a:t>
            </a:r>
            <a:r>
              <a:rPr lang="en-US" sz="2000" i="1" dirty="0"/>
              <a:t>−</a:t>
            </a:r>
            <a:r>
              <a:rPr lang="en-US" sz="2000" dirty="0"/>
              <a:t>(</a:t>
            </a:r>
            <a:r>
              <a:rPr lang="en-US" sz="2000" i="1" dirty="0" err="1"/>
              <a:t>b+d+i+j</a:t>
            </a:r>
            <a:r>
              <a:rPr lang="en-US" sz="2000" dirty="0"/>
              <a:t>)</a:t>
            </a:r>
          </a:p>
          <a:p>
            <a:pPr marL="342900" lvl="1" indent="-342900">
              <a:buFontTx/>
              <a:buChar char="•"/>
            </a:pPr>
            <a:endParaRPr lang="en-US" sz="2000" dirty="0"/>
          </a:p>
          <a:p>
            <a:r>
              <a:rPr lang="en-US" sz="2400" dirty="0"/>
              <a:t> </a:t>
            </a:r>
          </a:p>
        </p:txBody>
      </p:sp>
      <p:cxnSp>
        <p:nvCxnSpPr>
          <p:cNvPr id="92" name="Straight Connector 91"/>
          <p:cNvCxnSpPr/>
          <p:nvPr/>
        </p:nvCxnSpPr>
        <p:spPr>
          <a:xfrm flipV="1">
            <a:off x="838200" y="6096000"/>
            <a:ext cx="2743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V="1">
            <a:off x="5562600" y="5410200"/>
            <a:ext cx="25908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DB70D3-13EC-FF4B-960A-FDB5262A3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52616" y="7104761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dirty="0"/>
              <a:t>Classes 3, 4:  Tariffs and Quotas</a:t>
            </a:r>
          </a:p>
        </p:txBody>
      </p:sp>
      <p:sp>
        <p:nvSpPr>
          <p:cNvPr id="104" name="Footer Placeholder 3">
            <a:extLst>
              <a:ext uri="{FF2B5EF4-FFF2-40B4-BE49-F238E27FC236}">
                <a16:creationId xmlns:a16="http://schemas.microsoft.com/office/drawing/2014/main" id="{FFD6754E-AD3B-F04E-A67C-E9D9CA2CBE14}"/>
              </a:ext>
            </a:extLst>
          </p:cNvPr>
          <p:cNvSpPr txBox="1">
            <a:spLocks/>
          </p:cNvSpPr>
          <p:nvPr/>
        </p:nvSpPr>
        <p:spPr bwMode="auto">
          <a:xfrm>
            <a:off x="3361944" y="7177913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Classes 3, 4:  Tariffs and Quotas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89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127" grpId="0" build="p" animBg="1"/>
      <p:bldP spid="128" grpId="0" animBg="1"/>
      <p:bldP spid="12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3A901E88-D055-CA42-84C9-469C4823C091}"/>
              </a:ext>
            </a:extLst>
          </p:cNvPr>
          <p:cNvSpPr/>
          <p:nvPr/>
        </p:nvSpPr>
        <p:spPr>
          <a:xfrm>
            <a:off x="1225296" y="2967228"/>
            <a:ext cx="825500" cy="458724"/>
          </a:xfrm>
          <a:prstGeom prst="rect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BEB1D8E-2A2D-314E-923E-2E819CA04CB6}"/>
              </a:ext>
            </a:extLst>
          </p:cNvPr>
          <p:cNvSpPr/>
          <p:nvPr/>
        </p:nvSpPr>
        <p:spPr>
          <a:xfrm>
            <a:off x="1230212" y="2981976"/>
            <a:ext cx="825500" cy="458724"/>
          </a:xfrm>
          <a:prstGeom prst="rect">
            <a:avLst/>
          </a:prstGeom>
          <a:pattFill prst="dkUpDiag">
            <a:fgClr>
              <a:srgbClr val="00B05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7977818-5ACF-5744-A58E-9F78E46C0DEB}"/>
              </a:ext>
            </a:extLst>
          </p:cNvPr>
          <p:cNvSpPr/>
          <p:nvPr/>
        </p:nvSpPr>
        <p:spPr>
          <a:xfrm>
            <a:off x="1219200" y="3429000"/>
            <a:ext cx="825500" cy="374904"/>
          </a:xfrm>
          <a:prstGeom prst="rect">
            <a:avLst/>
          </a:prstGeom>
          <a:pattFill prst="dkUpDiag">
            <a:fgClr>
              <a:srgbClr val="008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11D02E1-9035-044C-A37F-1B02929BB3CE}"/>
              </a:ext>
            </a:extLst>
          </p:cNvPr>
          <p:cNvSpPr/>
          <p:nvPr/>
        </p:nvSpPr>
        <p:spPr>
          <a:xfrm>
            <a:off x="1226574" y="3416660"/>
            <a:ext cx="825500" cy="374904"/>
          </a:xfrm>
          <a:prstGeom prst="rect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ight Triangle 131"/>
          <p:cNvSpPr/>
          <p:nvPr/>
        </p:nvSpPr>
        <p:spPr>
          <a:xfrm flipV="1">
            <a:off x="2057400" y="3429000"/>
            <a:ext cx="685800" cy="359833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ight Triangle 130"/>
          <p:cNvSpPr/>
          <p:nvPr/>
        </p:nvSpPr>
        <p:spPr>
          <a:xfrm>
            <a:off x="2057400" y="2971799"/>
            <a:ext cx="677333" cy="461434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2371577" y="-615801"/>
            <a:ext cx="9144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219200" y="48768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219200" y="1828800"/>
            <a:ext cx="0" cy="3048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9144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810000" y="3962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MD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810000" y="2286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XS*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447800" y="12954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World Market</a:t>
            </a:r>
          </a:p>
          <a:p>
            <a:pPr algn="ctr"/>
            <a:r>
              <a:rPr lang="en-US" dirty="0"/>
              <a:t>Home is Importer</a:t>
            </a:r>
          </a:p>
          <a:p>
            <a:pPr algn="ctr"/>
            <a:r>
              <a:rPr lang="en-US" dirty="0"/>
              <a:t>Foreign (*) is Exporter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733800" y="4876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M,X*</a:t>
            </a:r>
          </a:p>
        </p:txBody>
      </p:sp>
      <p:cxnSp>
        <p:nvCxnSpPr>
          <p:cNvPr id="75" name="Straight Connector 74"/>
          <p:cNvCxnSpPr/>
          <p:nvPr/>
        </p:nvCxnSpPr>
        <p:spPr>
          <a:xfrm>
            <a:off x="2743200" y="3429000"/>
            <a:ext cx="0" cy="1447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2590800" y="4876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0</a:t>
            </a:r>
            <a:r>
              <a:rPr lang="en-US" dirty="0"/>
              <a:t>=X*</a:t>
            </a:r>
            <a:r>
              <a:rPr lang="en-US" baseline="-25000" dirty="0"/>
              <a:t>0</a:t>
            </a: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600" dirty="0"/>
              <a:t>Large country, World Market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2057400" y="2971800"/>
            <a:ext cx="0" cy="19050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219200" y="3810000"/>
            <a:ext cx="8382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1219200" y="2971800"/>
            <a:ext cx="8382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685800" y="2743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85800" y="3657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P*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7" name="Left Brace 86"/>
          <p:cNvSpPr/>
          <p:nvPr/>
        </p:nvSpPr>
        <p:spPr>
          <a:xfrm flipV="1">
            <a:off x="1066800" y="2971800"/>
            <a:ext cx="152400" cy="838200"/>
          </a:xfrm>
          <a:prstGeom prst="leftBrace">
            <a:avLst>
              <a:gd name="adj1" fmla="val 44444"/>
              <a:gd name="adj2" fmla="val 62500"/>
            </a:avLst>
          </a:prstGeom>
          <a:ln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762000" y="3124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</a:t>
            </a:r>
          </a:p>
        </p:txBody>
      </p:sp>
      <p:cxnSp>
        <p:nvCxnSpPr>
          <p:cNvPr id="100" name="Straight Connector 99"/>
          <p:cNvCxnSpPr/>
          <p:nvPr/>
        </p:nvCxnSpPr>
        <p:spPr>
          <a:xfrm flipV="1">
            <a:off x="1219200" y="2590800"/>
            <a:ext cx="3048000" cy="1676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 flipV="1">
            <a:off x="1219200" y="2362200"/>
            <a:ext cx="2895600" cy="2057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1447800" y="2971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a</a:t>
            </a:r>
          </a:p>
        </p:txBody>
      </p:sp>
      <p:cxnSp>
        <p:nvCxnSpPr>
          <p:cNvPr id="99" name="Straight Connector 98"/>
          <p:cNvCxnSpPr/>
          <p:nvPr/>
        </p:nvCxnSpPr>
        <p:spPr>
          <a:xfrm flipH="1">
            <a:off x="1219200" y="3429000"/>
            <a:ext cx="1524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2057400" y="3048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b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1447800" y="3429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c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057400" y="3352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d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1447800" y="4876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=X*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8" name="Content Placeholder 2"/>
          <p:cNvSpPr>
            <a:spLocks noGrp="1"/>
          </p:cNvSpPr>
          <p:nvPr>
            <p:ph idx="1"/>
          </p:nvPr>
        </p:nvSpPr>
        <p:spPr>
          <a:xfrm>
            <a:off x="4495800" y="1143000"/>
            <a:ext cx="4648200" cy="3962400"/>
          </a:xfrm>
          <a:ln>
            <a:solidFill>
              <a:srgbClr val="0000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Welfare effects of a large-country tariff, starting from free trade</a:t>
            </a:r>
          </a:p>
          <a:p>
            <a:r>
              <a:rPr lang="en-US" sz="2400" dirty="0"/>
              <a:t>Home:</a:t>
            </a:r>
          </a:p>
          <a:p>
            <a:pPr marL="457200" lvl="1" indent="0">
              <a:buNone/>
            </a:pPr>
            <a:r>
              <a:rPr lang="en-US" sz="2000" dirty="0"/>
              <a:t>Private sector (S&amp;D) loses  −(</a:t>
            </a:r>
            <a:r>
              <a:rPr lang="en-US" sz="2000" i="1" dirty="0" err="1"/>
              <a:t>a+b</a:t>
            </a:r>
            <a:r>
              <a:rPr lang="en-US" sz="2000" dirty="0"/>
              <a:t>)</a:t>
            </a:r>
          </a:p>
          <a:p>
            <a:pPr marL="457200" lvl="1" indent="0">
              <a:buNone/>
            </a:pPr>
            <a:r>
              <a:rPr lang="en-US" sz="2000" dirty="0"/>
              <a:t>Government gains               +(</a:t>
            </a:r>
            <a:r>
              <a:rPr lang="en-US" sz="2000" dirty="0" err="1"/>
              <a:t>a+c</a:t>
            </a:r>
            <a:r>
              <a:rPr lang="en-US" sz="2000" dirty="0"/>
              <a:t>)</a:t>
            </a:r>
          </a:p>
          <a:p>
            <a:pPr marL="457200" lvl="1" indent="0">
              <a:buNone/>
            </a:pPr>
            <a:r>
              <a:rPr lang="en-US" sz="2000" dirty="0"/>
              <a:t>Country may gain or lose:     +c−b</a:t>
            </a:r>
          </a:p>
          <a:p>
            <a:r>
              <a:rPr lang="en-US" sz="2400" dirty="0"/>
              <a:t>Foreign</a:t>
            </a:r>
          </a:p>
          <a:p>
            <a:pPr marL="457200" lvl="1" indent="0">
              <a:buNone/>
            </a:pPr>
            <a:r>
              <a:rPr lang="en-US" sz="2000" dirty="0"/>
              <a:t>Private sector (S&amp;D) loses  −(</a:t>
            </a:r>
            <a:r>
              <a:rPr lang="en-US" sz="2000" i="1" dirty="0" err="1"/>
              <a:t>c+d</a:t>
            </a:r>
            <a:r>
              <a:rPr lang="en-US" sz="2000" dirty="0"/>
              <a:t>)</a:t>
            </a:r>
          </a:p>
          <a:p>
            <a:r>
              <a:rPr lang="en-US" sz="2400" dirty="0"/>
              <a:t>World loses                   −(</a:t>
            </a:r>
            <a:r>
              <a:rPr lang="en-US" sz="2400" i="1" dirty="0" err="1"/>
              <a:t>b+d</a:t>
            </a:r>
            <a:r>
              <a:rPr lang="en-US" sz="2400" dirty="0"/>
              <a:t>)</a:t>
            </a:r>
          </a:p>
        </p:txBody>
      </p:sp>
      <p:cxnSp>
        <p:nvCxnSpPr>
          <p:cNvPr id="109" name="Straight Connector 108"/>
          <p:cNvCxnSpPr/>
          <p:nvPr/>
        </p:nvCxnSpPr>
        <p:spPr>
          <a:xfrm>
            <a:off x="5029200" y="3505200"/>
            <a:ext cx="38862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5029200" y="4724400"/>
            <a:ext cx="38862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" name="Oval 33"/>
          <p:cNvSpPr>
            <a:spLocks noChangeArrowheads="1"/>
          </p:cNvSpPr>
          <p:nvPr/>
        </p:nvSpPr>
        <p:spPr bwMode="auto">
          <a:xfrm>
            <a:off x="8001000" y="4597400"/>
            <a:ext cx="1143000" cy="609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" name="Text Box 36"/>
          <p:cNvSpPr txBox="1">
            <a:spLocks noChangeArrowheads="1"/>
          </p:cNvSpPr>
          <p:nvPr/>
        </p:nvSpPr>
        <p:spPr bwMode="auto">
          <a:xfrm rot="20199870">
            <a:off x="5010450" y="5423620"/>
            <a:ext cx="3245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Lucida Blackletter"/>
                <a:cs typeface="Lucida Blackletter"/>
              </a:rPr>
              <a:t>“Dead Weight Loss” =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486EEA-D28F-9647-907B-4D0BD894E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195834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9" grpId="0" animBg="1"/>
      <p:bldP spid="39" grpId="1" animBg="1"/>
      <p:bldP spid="36" grpId="0" animBg="1"/>
      <p:bldP spid="36" grpId="1" animBg="1"/>
      <p:bldP spid="38" grpId="0" animBg="1"/>
      <p:bldP spid="38" grpId="1" animBg="1"/>
      <p:bldP spid="132" grpId="0" animBg="1"/>
      <p:bldP spid="132" grpId="1" animBg="1"/>
      <p:bldP spid="131" grpId="0" animBg="1"/>
      <p:bldP spid="131" grpId="1" animBg="1"/>
      <p:bldP spid="131" grpId="2" animBg="1"/>
      <p:bldP spid="131" grpId="3" animBg="1"/>
      <p:bldP spid="131" grpId="4" animBg="1"/>
      <p:bldP spid="13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D617A138-DC88-FA4C-88DE-CB9082629AF0}"/>
              </a:ext>
            </a:extLst>
          </p:cNvPr>
          <p:cNvSpPr/>
          <p:nvPr/>
        </p:nvSpPr>
        <p:spPr>
          <a:xfrm>
            <a:off x="1219200" y="3429000"/>
            <a:ext cx="825500" cy="374904"/>
          </a:xfrm>
          <a:prstGeom prst="rect">
            <a:avLst/>
          </a:prstGeom>
          <a:pattFill prst="dkUpDiag">
            <a:fgClr>
              <a:srgbClr val="008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ight Triangle 130"/>
          <p:cNvSpPr/>
          <p:nvPr/>
        </p:nvSpPr>
        <p:spPr>
          <a:xfrm>
            <a:off x="2057400" y="2971799"/>
            <a:ext cx="677333" cy="461434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2371577" y="-615801"/>
            <a:ext cx="9144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219200" y="48768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219200" y="1828800"/>
            <a:ext cx="0" cy="3048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9144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810000" y="3962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MD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810000" y="2286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XS*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447800" y="12954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World Market</a:t>
            </a:r>
          </a:p>
          <a:p>
            <a:pPr algn="ctr"/>
            <a:r>
              <a:rPr lang="en-US" dirty="0"/>
              <a:t>Home is Importer</a:t>
            </a:r>
          </a:p>
          <a:p>
            <a:pPr algn="ctr"/>
            <a:r>
              <a:rPr lang="en-US" dirty="0"/>
              <a:t>Foreign (*) is Exporter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733800" y="4876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M,X*</a:t>
            </a:r>
          </a:p>
        </p:txBody>
      </p:sp>
      <p:cxnSp>
        <p:nvCxnSpPr>
          <p:cNvPr id="75" name="Straight Connector 74"/>
          <p:cNvCxnSpPr/>
          <p:nvPr/>
        </p:nvCxnSpPr>
        <p:spPr>
          <a:xfrm>
            <a:off x="2743200" y="3429000"/>
            <a:ext cx="0" cy="1447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2590800" y="4876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0</a:t>
            </a:r>
            <a:r>
              <a:rPr lang="en-US" dirty="0"/>
              <a:t>=X*</a:t>
            </a:r>
            <a:r>
              <a:rPr lang="en-US" baseline="-25000" dirty="0"/>
              <a:t>0</a:t>
            </a: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600" dirty="0"/>
              <a:t>Large country, World Market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2057400" y="2971800"/>
            <a:ext cx="0" cy="19050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219200" y="3810000"/>
            <a:ext cx="8382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1219200" y="2971800"/>
            <a:ext cx="8382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685800" y="2743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85800" y="3657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P*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7" name="Left Brace 86"/>
          <p:cNvSpPr/>
          <p:nvPr/>
        </p:nvSpPr>
        <p:spPr>
          <a:xfrm flipV="1">
            <a:off x="1066800" y="2971800"/>
            <a:ext cx="152400" cy="838200"/>
          </a:xfrm>
          <a:prstGeom prst="leftBrace">
            <a:avLst>
              <a:gd name="adj1" fmla="val 44444"/>
              <a:gd name="adj2" fmla="val 62500"/>
            </a:avLst>
          </a:prstGeom>
          <a:ln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762000" y="3124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</a:t>
            </a:r>
          </a:p>
        </p:txBody>
      </p:sp>
      <p:cxnSp>
        <p:nvCxnSpPr>
          <p:cNvPr id="100" name="Straight Connector 99"/>
          <p:cNvCxnSpPr/>
          <p:nvPr/>
        </p:nvCxnSpPr>
        <p:spPr>
          <a:xfrm flipV="1">
            <a:off x="1219200" y="2590800"/>
            <a:ext cx="3048000" cy="1676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 flipV="1">
            <a:off x="1219200" y="2362200"/>
            <a:ext cx="2895600" cy="2057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1447800" y="2971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a</a:t>
            </a:r>
          </a:p>
        </p:txBody>
      </p:sp>
      <p:cxnSp>
        <p:nvCxnSpPr>
          <p:cNvPr id="99" name="Straight Connector 98"/>
          <p:cNvCxnSpPr/>
          <p:nvPr/>
        </p:nvCxnSpPr>
        <p:spPr>
          <a:xfrm flipH="1">
            <a:off x="1219200" y="3429000"/>
            <a:ext cx="1524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2057400" y="3048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b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1447800" y="3429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c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057400" y="3352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d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1447800" y="4876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=X*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8" name="Content Placeholder 2"/>
          <p:cNvSpPr>
            <a:spLocks noGrp="1"/>
          </p:cNvSpPr>
          <p:nvPr>
            <p:ph idx="1"/>
          </p:nvPr>
        </p:nvSpPr>
        <p:spPr>
          <a:xfrm>
            <a:off x="4495800" y="1010004"/>
            <a:ext cx="4648200" cy="4327232"/>
          </a:xfrm>
          <a:ln>
            <a:solidFill>
              <a:srgbClr val="0000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Thus large country will gain from tariff if </a:t>
            </a:r>
            <a:r>
              <a:rPr lang="en-US" sz="2400" i="1" dirty="0"/>
              <a:t>c&gt;b</a:t>
            </a:r>
          </a:p>
          <a:p>
            <a:pPr marL="0" indent="0">
              <a:buNone/>
            </a:pPr>
            <a:endParaRPr lang="en-US" sz="2400" i="1" dirty="0"/>
          </a:p>
          <a:p>
            <a:r>
              <a:rPr lang="en-US" sz="2400" dirty="0"/>
              <a:t>What is area c?</a:t>
            </a:r>
          </a:p>
          <a:p>
            <a:pPr lvl="1"/>
            <a:r>
              <a:rPr lang="en-US" sz="2000" dirty="0"/>
              <a:t>The portion of the tariff paid by foreign exporters, who get a lower price</a:t>
            </a:r>
          </a:p>
          <a:p>
            <a:pPr lvl="1"/>
            <a:r>
              <a:rPr lang="en-US" sz="2000" dirty="0"/>
              <a:t>Thus, a transfer from foreign producers to the home government</a:t>
            </a:r>
          </a:p>
          <a:p>
            <a:pPr lvl="1"/>
            <a:r>
              <a:rPr lang="en-US" sz="2000" dirty="0"/>
              <a:t>The result of improving the home country’s “terms of trade”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CDFBCE-AC21-3A47-B8A1-8A300D2BE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652060-4CE9-1845-BD79-087B314C86B4}"/>
              </a:ext>
            </a:extLst>
          </p:cNvPr>
          <p:cNvSpPr txBox="1"/>
          <p:nvPr/>
        </p:nvSpPr>
        <p:spPr>
          <a:xfrm>
            <a:off x="365760" y="5774474"/>
            <a:ext cx="8631936" cy="52322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“Terms of Trade” ≡ Relative price of exports = P</a:t>
            </a:r>
            <a:r>
              <a:rPr lang="en-US" sz="2800" baseline="30000" dirty="0">
                <a:solidFill>
                  <a:srgbClr val="00B050"/>
                </a:solidFill>
              </a:rPr>
              <a:t>X</a:t>
            </a:r>
            <a:r>
              <a:rPr lang="en-US" sz="2800" dirty="0">
                <a:solidFill>
                  <a:srgbClr val="00B050"/>
                </a:solidFill>
              </a:rPr>
              <a:t>/P</a:t>
            </a:r>
            <a:r>
              <a:rPr lang="en-US" sz="2800" baseline="30000" dirty="0">
                <a:solidFill>
                  <a:srgbClr val="00B050"/>
                </a:solidFill>
              </a:rPr>
              <a:t>M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DEADA1-413E-4D42-9AF0-BEBBE6D0227C}"/>
              </a:ext>
            </a:extLst>
          </p:cNvPr>
          <p:cNvSpPr/>
          <p:nvPr/>
        </p:nvSpPr>
        <p:spPr>
          <a:xfrm>
            <a:off x="6345936" y="4963454"/>
            <a:ext cx="1874786" cy="36576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886AF6B-8548-6F44-92C8-FDC53A188B0D}"/>
              </a:ext>
            </a:extLst>
          </p:cNvPr>
          <p:cNvCxnSpPr/>
          <p:nvPr/>
        </p:nvCxnSpPr>
        <p:spPr>
          <a:xfrm>
            <a:off x="8222043" y="5146334"/>
            <a:ext cx="785931" cy="453421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7102648-5636-5341-943A-25C30D77E87B}"/>
              </a:ext>
            </a:extLst>
          </p:cNvPr>
          <p:cNvCxnSpPr>
            <a:cxnSpLocks/>
          </p:cNvCxnSpPr>
          <p:nvPr/>
        </p:nvCxnSpPr>
        <p:spPr>
          <a:xfrm flipV="1">
            <a:off x="362737" y="5345257"/>
            <a:ext cx="5982979" cy="43284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059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2" grpId="0" animBg="1"/>
      <p:bldP spid="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2456752-A7DD-A546-A92B-82FC0F3F2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424634422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Large Country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figure for the world market shows the tariff causing the world price to fall.  What in the figure tells you that the Home country is large?</a:t>
            </a:r>
          </a:p>
          <a:p>
            <a:r>
              <a:rPr lang="en-US" dirty="0"/>
              <a:t>In what sense might a large country gain by using a tariff?  Who in the country benefits from that gain?</a:t>
            </a:r>
          </a:p>
          <a:p>
            <a:r>
              <a:rPr lang="en-US" dirty="0"/>
              <a:t>What reasons are there, if any, for a large country </a:t>
            </a:r>
            <a:r>
              <a:rPr lang="en-US" u="sng" dirty="0"/>
              <a:t>not</a:t>
            </a:r>
            <a:r>
              <a:rPr lang="en-US" dirty="0"/>
              <a:t> to levy a tariff?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E6D14D2-1285-254A-A036-461BB168C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387626447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219200" y="3429000"/>
            <a:ext cx="1140542" cy="218768"/>
          </a:xfrm>
          <a:prstGeom prst="rect">
            <a:avLst/>
          </a:prstGeom>
          <a:pattFill prst="dkUpDiag">
            <a:fgClr>
              <a:srgbClr val="008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ight Triangle 130"/>
          <p:cNvSpPr/>
          <p:nvPr/>
        </p:nvSpPr>
        <p:spPr>
          <a:xfrm>
            <a:off x="2358736" y="3169227"/>
            <a:ext cx="375997" cy="264006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2371577" y="-615801"/>
            <a:ext cx="9144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219200" y="48768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219200" y="1828800"/>
            <a:ext cx="0" cy="3048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85800" y="2133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endParaRPr lang="en-US" baseline="-25000" dirty="0"/>
          </a:p>
        </p:txBody>
      </p:sp>
      <p:sp>
        <p:nvSpPr>
          <p:cNvPr id="57" name="TextBox 56"/>
          <p:cNvSpPr txBox="1"/>
          <p:nvPr/>
        </p:nvSpPr>
        <p:spPr>
          <a:xfrm>
            <a:off x="3810000" y="3962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MD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810000" y="2286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XS*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733800" y="4876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M,X*</a:t>
            </a:r>
          </a:p>
        </p:txBody>
      </p:sp>
      <p:cxnSp>
        <p:nvCxnSpPr>
          <p:cNvPr id="75" name="Straight Connector 74"/>
          <p:cNvCxnSpPr/>
          <p:nvPr/>
        </p:nvCxnSpPr>
        <p:spPr>
          <a:xfrm>
            <a:off x="2743200" y="3429000"/>
            <a:ext cx="0" cy="1447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2590800" y="4876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0</a:t>
            </a:r>
            <a:r>
              <a:rPr lang="en-US" dirty="0"/>
              <a:t>=X*</a:t>
            </a:r>
            <a:r>
              <a:rPr lang="en-US" baseline="-25000" dirty="0"/>
              <a:t>0</a:t>
            </a:r>
          </a:p>
        </p:txBody>
      </p:sp>
      <p:cxnSp>
        <p:nvCxnSpPr>
          <p:cNvPr id="63" name="Straight Connector 62"/>
          <p:cNvCxnSpPr>
            <a:cxnSpLocks/>
          </p:cNvCxnSpPr>
          <p:nvPr/>
        </p:nvCxnSpPr>
        <p:spPr>
          <a:xfrm>
            <a:off x="2352367" y="3175819"/>
            <a:ext cx="0" cy="1691149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cxnSpLocks/>
          </p:cNvCxnSpPr>
          <p:nvPr/>
        </p:nvCxnSpPr>
        <p:spPr>
          <a:xfrm>
            <a:off x="1219200" y="3652684"/>
            <a:ext cx="113071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cxnSpLocks/>
            <a:endCxn id="131" idx="0"/>
          </p:cNvCxnSpPr>
          <p:nvPr/>
        </p:nvCxnSpPr>
        <p:spPr>
          <a:xfrm>
            <a:off x="1248697" y="3168446"/>
            <a:ext cx="1110039" cy="781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550718" y="2961409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587087" y="3423804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P*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7" name="Left Brace 86"/>
          <p:cNvSpPr/>
          <p:nvPr/>
        </p:nvSpPr>
        <p:spPr>
          <a:xfrm flipV="1">
            <a:off x="1066800" y="3169226"/>
            <a:ext cx="152400" cy="483178"/>
          </a:xfrm>
          <a:prstGeom prst="leftBrace">
            <a:avLst>
              <a:gd name="adj1" fmla="val 44444"/>
              <a:gd name="adj2" fmla="val 62500"/>
            </a:avLst>
          </a:prstGeom>
          <a:ln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762000" y="3124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</a:t>
            </a:r>
          </a:p>
        </p:txBody>
      </p:sp>
      <p:cxnSp>
        <p:nvCxnSpPr>
          <p:cNvPr id="100" name="Straight Connector 99"/>
          <p:cNvCxnSpPr/>
          <p:nvPr/>
        </p:nvCxnSpPr>
        <p:spPr>
          <a:xfrm flipV="1">
            <a:off x="1219200" y="2590800"/>
            <a:ext cx="3048000" cy="1676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 flipV="1">
            <a:off x="1219200" y="2362200"/>
            <a:ext cx="2895600" cy="2057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>
            <a:off x="1219200" y="3429000"/>
            <a:ext cx="1524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2247732" y="3132412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b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1546513" y="3325091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c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1447800" y="4876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=X*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5029200" y="35052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029200" y="1828800"/>
            <a:ext cx="0" cy="3048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4656665" y="1507066"/>
            <a:ext cx="1016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Welfare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914400" y="1752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609600" y="4114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r>
              <a:rPr lang="en-US" dirty="0"/>
              <a:t>*</a:t>
            </a:r>
          </a:p>
        </p:txBody>
      </p:sp>
      <p:sp>
        <p:nvSpPr>
          <p:cNvPr id="86" name="Left Brace 85"/>
          <p:cNvSpPr/>
          <p:nvPr/>
        </p:nvSpPr>
        <p:spPr>
          <a:xfrm rot="16200000" flipV="1">
            <a:off x="5829300" y="3788833"/>
            <a:ext cx="304800" cy="1905000"/>
          </a:xfrm>
          <a:prstGeom prst="leftBrace">
            <a:avLst>
              <a:gd name="adj1" fmla="val 44444"/>
              <a:gd name="adj2" fmla="val 53167"/>
            </a:avLst>
          </a:prstGeom>
          <a:ln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Straight Connector 88"/>
          <p:cNvCxnSpPr/>
          <p:nvPr/>
        </p:nvCxnSpPr>
        <p:spPr>
          <a:xfrm>
            <a:off x="6934200" y="3505200"/>
            <a:ext cx="0" cy="12954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5410200" y="4800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r>
              <a:rPr lang="en-US" dirty="0"/>
              <a:t>–</a:t>
            </a:r>
            <a:r>
              <a:rPr lang="en-US" dirty="0" err="1"/>
              <a:t>P</a:t>
            </a:r>
            <a:r>
              <a:rPr lang="en-US" baseline="-25000" dirty="0" err="1"/>
              <a:t>aut</a:t>
            </a:r>
            <a:r>
              <a:rPr lang="en-US" dirty="0"/>
              <a:t>*</a:t>
            </a:r>
          </a:p>
        </p:txBody>
      </p:sp>
      <p:sp>
        <p:nvSpPr>
          <p:cNvPr id="4" name="Freeform 3"/>
          <p:cNvSpPr/>
          <p:nvPr/>
        </p:nvSpPr>
        <p:spPr>
          <a:xfrm>
            <a:off x="5029200" y="1981200"/>
            <a:ext cx="1854200" cy="1509679"/>
          </a:xfrm>
          <a:custGeom>
            <a:avLst/>
            <a:gdLst>
              <a:gd name="connsiteX0" fmla="*/ 0 w 1856230"/>
              <a:gd name="connsiteY0" fmla="*/ 1288587 h 1288587"/>
              <a:gd name="connsiteX1" fmla="*/ 753533 w 1856230"/>
              <a:gd name="connsiteY1" fmla="*/ 1153120 h 1288587"/>
              <a:gd name="connsiteX2" fmla="*/ 1422400 w 1856230"/>
              <a:gd name="connsiteY2" fmla="*/ 780587 h 1288587"/>
              <a:gd name="connsiteX3" fmla="*/ 1828800 w 1856230"/>
              <a:gd name="connsiteY3" fmla="*/ 69387 h 1288587"/>
              <a:gd name="connsiteX4" fmla="*/ 1820333 w 1856230"/>
              <a:gd name="connsiteY4" fmla="*/ 27053 h 1288587"/>
              <a:gd name="connsiteX0" fmla="*/ 0 w 1843710"/>
              <a:gd name="connsiteY0" fmla="*/ 1261534 h 1261534"/>
              <a:gd name="connsiteX1" fmla="*/ 753533 w 1843710"/>
              <a:gd name="connsiteY1" fmla="*/ 1126067 h 1261534"/>
              <a:gd name="connsiteX2" fmla="*/ 1422400 w 1843710"/>
              <a:gd name="connsiteY2" fmla="*/ 753534 h 1261534"/>
              <a:gd name="connsiteX3" fmla="*/ 1811867 w 1843710"/>
              <a:gd name="connsiteY3" fmla="*/ 169334 h 1261534"/>
              <a:gd name="connsiteX4" fmla="*/ 1820333 w 1843710"/>
              <a:gd name="connsiteY4" fmla="*/ 0 h 1261534"/>
              <a:gd name="connsiteX0" fmla="*/ 0 w 1843710"/>
              <a:gd name="connsiteY0" fmla="*/ 1261534 h 1264146"/>
              <a:gd name="connsiteX1" fmla="*/ 753533 w 1843710"/>
              <a:gd name="connsiteY1" fmla="*/ 1126067 h 1264146"/>
              <a:gd name="connsiteX2" fmla="*/ 1422400 w 1843710"/>
              <a:gd name="connsiteY2" fmla="*/ 753534 h 1264146"/>
              <a:gd name="connsiteX3" fmla="*/ 1811867 w 1843710"/>
              <a:gd name="connsiteY3" fmla="*/ 169334 h 1264146"/>
              <a:gd name="connsiteX4" fmla="*/ 1820333 w 1843710"/>
              <a:gd name="connsiteY4" fmla="*/ 0 h 1264146"/>
              <a:gd name="connsiteX0" fmla="*/ 0 w 1811867"/>
              <a:gd name="connsiteY0" fmla="*/ 1092200 h 1094812"/>
              <a:gd name="connsiteX1" fmla="*/ 753533 w 1811867"/>
              <a:gd name="connsiteY1" fmla="*/ 956733 h 1094812"/>
              <a:gd name="connsiteX2" fmla="*/ 1422400 w 1811867"/>
              <a:gd name="connsiteY2" fmla="*/ 584200 h 1094812"/>
              <a:gd name="connsiteX3" fmla="*/ 1811867 w 1811867"/>
              <a:gd name="connsiteY3" fmla="*/ 0 h 1094812"/>
              <a:gd name="connsiteX0" fmla="*/ 0 w 1854200"/>
              <a:gd name="connsiteY0" fmla="*/ 1134533 h 1137145"/>
              <a:gd name="connsiteX1" fmla="*/ 753533 w 1854200"/>
              <a:gd name="connsiteY1" fmla="*/ 999066 h 1137145"/>
              <a:gd name="connsiteX2" fmla="*/ 1422400 w 1854200"/>
              <a:gd name="connsiteY2" fmla="*/ 626533 h 1137145"/>
              <a:gd name="connsiteX3" fmla="*/ 1854200 w 1854200"/>
              <a:gd name="connsiteY3" fmla="*/ 0 h 1137145"/>
              <a:gd name="connsiteX0" fmla="*/ 0 w 1854200"/>
              <a:gd name="connsiteY0" fmla="*/ 1134533 h 1137145"/>
              <a:gd name="connsiteX1" fmla="*/ 753533 w 1854200"/>
              <a:gd name="connsiteY1" fmla="*/ 999066 h 1137145"/>
              <a:gd name="connsiteX2" fmla="*/ 1422400 w 1854200"/>
              <a:gd name="connsiteY2" fmla="*/ 626533 h 1137145"/>
              <a:gd name="connsiteX3" fmla="*/ 1854200 w 1854200"/>
              <a:gd name="connsiteY3" fmla="*/ 0 h 113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4200" h="1137145">
                <a:moveTo>
                  <a:pt x="0" y="1134533"/>
                </a:moveTo>
                <a:cubicBezTo>
                  <a:pt x="258233" y="1151466"/>
                  <a:pt x="516466" y="1083733"/>
                  <a:pt x="753533" y="999066"/>
                </a:cubicBezTo>
                <a:cubicBezTo>
                  <a:pt x="990600" y="914399"/>
                  <a:pt x="1238956" y="793044"/>
                  <a:pt x="1422400" y="626533"/>
                </a:cubicBezTo>
                <a:cubicBezTo>
                  <a:pt x="1605845" y="460022"/>
                  <a:pt x="1728611" y="286456"/>
                  <a:pt x="1854200" y="0"/>
                </a:cubicBezTo>
              </a:path>
            </a:pathLst>
          </a:cu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5012267" y="2599268"/>
            <a:ext cx="2331478" cy="1467636"/>
          </a:xfrm>
          <a:custGeom>
            <a:avLst/>
            <a:gdLst>
              <a:gd name="connsiteX0" fmla="*/ 0 w 1913466"/>
              <a:gd name="connsiteY0" fmla="*/ 905933 h 905933"/>
              <a:gd name="connsiteX1" fmla="*/ 914400 w 1913466"/>
              <a:gd name="connsiteY1" fmla="*/ 0 h 905933"/>
              <a:gd name="connsiteX2" fmla="*/ 1913466 w 1913466"/>
              <a:gd name="connsiteY2" fmla="*/ 905933 h 905933"/>
              <a:gd name="connsiteX3" fmla="*/ 1913466 w 1913466"/>
              <a:gd name="connsiteY3" fmla="*/ 905933 h 905933"/>
              <a:gd name="connsiteX4" fmla="*/ 1913466 w 1913466"/>
              <a:gd name="connsiteY4" fmla="*/ 905933 h 905933"/>
              <a:gd name="connsiteX0" fmla="*/ 0 w 2331478"/>
              <a:gd name="connsiteY0" fmla="*/ 905933 h 1467636"/>
              <a:gd name="connsiteX1" fmla="*/ 914400 w 2331478"/>
              <a:gd name="connsiteY1" fmla="*/ 0 h 1467636"/>
              <a:gd name="connsiteX2" fmla="*/ 1913466 w 2331478"/>
              <a:gd name="connsiteY2" fmla="*/ 905933 h 1467636"/>
              <a:gd name="connsiteX3" fmla="*/ 1913466 w 2331478"/>
              <a:gd name="connsiteY3" fmla="*/ 905933 h 1467636"/>
              <a:gd name="connsiteX4" fmla="*/ 2331478 w 2331478"/>
              <a:gd name="connsiteY4" fmla="*/ 1467636 h 14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1478" h="1467636">
                <a:moveTo>
                  <a:pt x="0" y="905933"/>
                </a:moveTo>
                <a:cubicBezTo>
                  <a:pt x="297744" y="452966"/>
                  <a:pt x="595489" y="0"/>
                  <a:pt x="914400" y="0"/>
                </a:cubicBezTo>
                <a:cubicBezTo>
                  <a:pt x="1233311" y="0"/>
                  <a:pt x="1913466" y="905933"/>
                  <a:pt x="1913466" y="905933"/>
                </a:cubicBezTo>
                <a:lnTo>
                  <a:pt x="1913466" y="905933"/>
                </a:lnTo>
                <a:lnTo>
                  <a:pt x="2331478" y="1467636"/>
                </a:lnTo>
              </a:path>
            </a:pathLst>
          </a:custGeom>
          <a:ln>
            <a:solidFill>
              <a:srgbClr val="008000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Connector 90"/>
          <p:cNvCxnSpPr/>
          <p:nvPr/>
        </p:nvCxnSpPr>
        <p:spPr>
          <a:xfrm>
            <a:off x="6400800" y="2895600"/>
            <a:ext cx="0" cy="60960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5867400" y="2286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008000"/>
                </a:solidFill>
              </a:rPr>
              <a:t>c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6705600" y="21336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7937500" y="3500966"/>
            <a:ext cx="491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endParaRPr lang="en-US" baseline="-2500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A0AAAD5-54D9-FA4C-A44B-73ED19252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55" name="Title 1">
            <a:extLst>
              <a:ext uri="{FF2B5EF4-FFF2-40B4-BE49-F238E27FC236}">
                <a16:creationId xmlns:a16="http://schemas.microsoft.com/office/drawing/2014/main" id="{CBFC68B1-EB2E-8549-ACD3-67A727F7B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600" dirty="0"/>
              <a:t>Large country, “Optimal” tariff</a:t>
            </a:r>
            <a:br>
              <a:rPr lang="en-US" sz="3600" dirty="0"/>
            </a:br>
            <a:r>
              <a:rPr lang="en-US" sz="3600" dirty="0"/>
              <a:t>Watch as </a:t>
            </a:r>
            <a:r>
              <a:rPr lang="en-US" sz="3600" i="1" dirty="0"/>
              <a:t>t</a:t>
            </a:r>
            <a:r>
              <a:rPr lang="en-US" sz="3600" dirty="0"/>
              <a:t> rises</a:t>
            </a:r>
          </a:p>
        </p:txBody>
      </p:sp>
    </p:spTree>
    <p:extLst>
      <p:ext uri="{BB962C8B-B14F-4D97-AF65-F5344CB8AC3E}">
        <p14:creationId xmlns:p14="http://schemas.microsoft.com/office/powerpoint/2010/main" val="63910238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219200" y="3429000"/>
            <a:ext cx="825500" cy="374904"/>
          </a:xfrm>
          <a:prstGeom prst="rect">
            <a:avLst/>
          </a:prstGeom>
          <a:pattFill prst="dkUpDiag">
            <a:fgClr>
              <a:srgbClr val="008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ight Triangle 130"/>
          <p:cNvSpPr/>
          <p:nvPr/>
        </p:nvSpPr>
        <p:spPr>
          <a:xfrm>
            <a:off x="2057400" y="2971799"/>
            <a:ext cx="677333" cy="461434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2371577" y="-615801"/>
            <a:ext cx="9144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219200" y="48768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219200" y="1828800"/>
            <a:ext cx="0" cy="3048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85800" y="2133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endParaRPr lang="en-US" baseline="-25000" dirty="0"/>
          </a:p>
        </p:txBody>
      </p:sp>
      <p:sp>
        <p:nvSpPr>
          <p:cNvPr id="57" name="TextBox 56"/>
          <p:cNvSpPr txBox="1"/>
          <p:nvPr/>
        </p:nvSpPr>
        <p:spPr>
          <a:xfrm>
            <a:off x="3810000" y="3962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MD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810000" y="2286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XS*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733800" y="4876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M,X*</a:t>
            </a:r>
          </a:p>
        </p:txBody>
      </p:sp>
      <p:cxnSp>
        <p:nvCxnSpPr>
          <p:cNvPr id="75" name="Straight Connector 74"/>
          <p:cNvCxnSpPr/>
          <p:nvPr/>
        </p:nvCxnSpPr>
        <p:spPr>
          <a:xfrm>
            <a:off x="2743200" y="3429000"/>
            <a:ext cx="0" cy="1447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2590800" y="4876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0</a:t>
            </a:r>
            <a:r>
              <a:rPr lang="en-US" dirty="0"/>
              <a:t>=X*</a:t>
            </a:r>
            <a:r>
              <a:rPr lang="en-US" baseline="-25000" dirty="0"/>
              <a:t>0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2057400" y="2971800"/>
            <a:ext cx="0" cy="19050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219200" y="3810000"/>
            <a:ext cx="8382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1219200" y="2971800"/>
            <a:ext cx="8382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685800" y="2743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85800" y="3657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P*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7" name="Left Brace 86"/>
          <p:cNvSpPr/>
          <p:nvPr/>
        </p:nvSpPr>
        <p:spPr>
          <a:xfrm flipV="1">
            <a:off x="1066800" y="2971800"/>
            <a:ext cx="152400" cy="838200"/>
          </a:xfrm>
          <a:prstGeom prst="leftBrace">
            <a:avLst>
              <a:gd name="adj1" fmla="val 44444"/>
              <a:gd name="adj2" fmla="val 62500"/>
            </a:avLst>
          </a:prstGeom>
          <a:ln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762000" y="3124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</a:t>
            </a:r>
          </a:p>
        </p:txBody>
      </p:sp>
      <p:cxnSp>
        <p:nvCxnSpPr>
          <p:cNvPr id="100" name="Straight Connector 99"/>
          <p:cNvCxnSpPr/>
          <p:nvPr/>
        </p:nvCxnSpPr>
        <p:spPr>
          <a:xfrm flipV="1">
            <a:off x="1219200" y="2590800"/>
            <a:ext cx="3048000" cy="1676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 flipV="1">
            <a:off x="1219200" y="2362200"/>
            <a:ext cx="2895600" cy="2057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1447800" y="2971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a</a:t>
            </a:r>
          </a:p>
        </p:txBody>
      </p:sp>
      <p:cxnSp>
        <p:nvCxnSpPr>
          <p:cNvPr id="99" name="Straight Connector 98"/>
          <p:cNvCxnSpPr/>
          <p:nvPr/>
        </p:nvCxnSpPr>
        <p:spPr>
          <a:xfrm flipH="1">
            <a:off x="1219200" y="3429000"/>
            <a:ext cx="1524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2057400" y="3048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b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1447800" y="3429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c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057400" y="3352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d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1447800" y="4876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=X*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5029200" y="35052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029200" y="1828800"/>
            <a:ext cx="0" cy="3048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4656665" y="1507066"/>
            <a:ext cx="1016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Welfare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914400" y="1752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609600" y="4114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r>
              <a:rPr lang="en-US" dirty="0"/>
              <a:t>*</a:t>
            </a:r>
          </a:p>
        </p:txBody>
      </p:sp>
      <p:sp>
        <p:nvSpPr>
          <p:cNvPr id="86" name="Left Brace 85"/>
          <p:cNvSpPr/>
          <p:nvPr/>
        </p:nvSpPr>
        <p:spPr>
          <a:xfrm rot="16200000" flipV="1">
            <a:off x="5829300" y="3788833"/>
            <a:ext cx="304800" cy="1905000"/>
          </a:xfrm>
          <a:prstGeom prst="leftBrace">
            <a:avLst>
              <a:gd name="adj1" fmla="val 44444"/>
              <a:gd name="adj2" fmla="val 53167"/>
            </a:avLst>
          </a:prstGeom>
          <a:ln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Straight Connector 88"/>
          <p:cNvCxnSpPr/>
          <p:nvPr/>
        </p:nvCxnSpPr>
        <p:spPr>
          <a:xfrm>
            <a:off x="6934200" y="3505200"/>
            <a:ext cx="0" cy="12954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5410200" y="4800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r>
              <a:rPr lang="en-US" dirty="0"/>
              <a:t>–</a:t>
            </a:r>
            <a:r>
              <a:rPr lang="en-US" dirty="0" err="1"/>
              <a:t>P</a:t>
            </a:r>
            <a:r>
              <a:rPr lang="en-US" baseline="-25000" dirty="0" err="1"/>
              <a:t>aut</a:t>
            </a:r>
            <a:r>
              <a:rPr lang="en-US" dirty="0"/>
              <a:t>*</a:t>
            </a:r>
          </a:p>
        </p:txBody>
      </p:sp>
      <p:sp>
        <p:nvSpPr>
          <p:cNvPr id="4" name="Freeform 3"/>
          <p:cNvSpPr/>
          <p:nvPr/>
        </p:nvSpPr>
        <p:spPr>
          <a:xfrm>
            <a:off x="5029200" y="1981200"/>
            <a:ext cx="1854200" cy="1509679"/>
          </a:xfrm>
          <a:custGeom>
            <a:avLst/>
            <a:gdLst>
              <a:gd name="connsiteX0" fmla="*/ 0 w 1856230"/>
              <a:gd name="connsiteY0" fmla="*/ 1288587 h 1288587"/>
              <a:gd name="connsiteX1" fmla="*/ 753533 w 1856230"/>
              <a:gd name="connsiteY1" fmla="*/ 1153120 h 1288587"/>
              <a:gd name="connsiteX2" fmla="*/ 1422400 w 1856230"/>
              <a:gd name="connsiteY2" fmla="*/ 780587 h 1288587"/>
              <a:gd name="connsiteX3" fmla="*/ 1828800 w 1856230"/>
              <a:gd name="connsiteY3" fmla="*/ 69387 h 1288587"/>
              <a:gd name="connsiteX4" fmla="*/ 1820333 w 1856230"/>
              <a:gd name="connsiteY4" fmla="*/ 27053 h 1288587"/>
              <a:gd name="connsiteX0" fmla="*/ 0 w 1843710"/>
              <a:gd name="connsiteY0" fmla="*/ 1261534 h 1261534"/>
              <a:gd name="connsiteX1" fmla="*/ 753533 w 1843710"/>
              <a:gd name="connsiteY1" fmla="*/ 1126067 h 1261534"/>
              <a:gd name="connsiteX2" fmla="*/ 1422400 w 1843710"/>
              <a:gd name="connsiteY2" fmla="*/ 753534 h 1261534"/>
              <a:gd name="connsiteX3" fmla="*/ 1811867 w 1843710"/>
              <a:gd name="connsiteY3" fmla="*/ 169334 h 1261534"/>
              <a:gd name="connsiteX4" fmla="*/ 1820333 w 1843710"/>
              <a:gd name="connsiteY4" fmla="*/ 0 h 1261534"/>
              <a:gd name="connsiteX0" fmla="*/ 0 w 1843710"/>
              <a:gd name="connsiteY0" fmla="*/ 1261534 h 1264146"/>
              <a:gd name="connsiteX1" fmla="*/ 753533 w 1843710"/>
              <a:gd name="connsiteY1" fmla="*/ 1126067 h 1264146"/>
              <a:gd name="connsiteX2" fmla="*/ 1422400 w 1843710"/>
              <a:gd name="connsiteY2" fmla="*/ 753534 h 1264146"/>
              <a:gd name="connsiteX3" fmla="*/ 1811867 w 1843710"/>
              <a:gd name="connsiteY3" fmla="*/ 169334 h 1264146"/>
              <a:gd name="connsiteX4" fmla="*/ 1820333 w 1843710"/>
              <a:gd name="connsiteY4" fmla="*/ 0 h 1264146"/>
              <a:gd name="connsiteX0" fmla="*/ 0 w 1811867"/>
              <a:gd name="connsiteY0" fmla="*/ 1092200 h 1094812"/>
              <a:gd name="connsiteX1" fmla="*/ 753533 w 1811867"/>
              <a:gd name="connsiteY1" fmla="*/ 956733 h 1094812"/>
              <a:gd name="connsiteX2" fmla="*/ 1422400 w 1811867"/>
              <a:gd name="connsiteY2" fmla="*/ 584200 h 1094812"/>
              <a:gd name="connsiteX3" fmla="*/ 1811867 w 1811867"/>
              <a:gd name="connsiteY3" fmla="*/ 0 h 1094812"/>
              <a:gd name="connsiteX0" fmla="*/ 0 w 1854200"/>
              <a:gd name="connsiteY0" fmla="*/ 1134533 h 1137145"/>
              <a:gd name="connsiteX1" fmla="*/ 753533 w 1854200"/>
              <a:gd name="connsiteY1" fmla="*/ 999066 h 1137145"/>
              <a:gd name="connsiteX2" fmla="*/ 1422400 w 1854200"/>
              <a:gd name="connsiteY2" fmla="*/ 626533 h 1137145"/>
              <a:gd name="connsiteX3" fmla="*/ 1854200 w 1854200"/>
              <a:gd name="connsiteY3" fmla="*/ 0 h 1137145"/>
              <a:gd name="connsiteX0" fmla="*/ 0 w 1854200"/>
              <a:gd name="connsiteY0" fmla="*/ 1134533 h 1137145"/>
              <a:gd name="connsiteX1" fmla="*/ 753533 w 1854200"/>
              <a:gd name="connsiteY1" fmla="*/ 999066 h 1137145"/>
              <a:gd name="connsiteX2" fmla="*/ 1422400 w 1854200"/>
              <a:gd name="connsiteY2" fmla="*/ 626533 h 1137145"/>
              <a:gd name="connsiteX3" fmla="*/ 1854200 w 1854200"/>
              <a:gd name="connsiteY3" fmla="*/ 0 h 113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4200" h="1137145">
                <a:moveTo>
                  <a:pt x="0" y="1134533"/>
                </a:moveTo>
                <a:cubicBezTo>
                  <a:pt x="258233" y="1151466"/>
                  <a:pt x="516466" y="1083733"/>
                  <a:pt x="753533" y="999066"/>
                </a:cubicBezTo>
                <a:cubicBezTo>
                  <a:pt x="990600" y="914399"/>
                  <a:pt x="1238956" y="793044"/>
                  <a:pt x="1422400" y="626533"/>
                </a:cubicBezTo>
                <a:cubicBezTo>
                  <a:pt x="1605845" y="460022"/>
                  <a:pt x="1728611" y="286456"/>
                  <a:pt x="1854200" y="0"/>
                </a:cubicBezTo>
              </a:path>
            </a:pathLst>
          </a:cu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5012267" y="2599267"/>
            <a:ext cx="1913466" cy="905933"/>
          </a:xfrm>
          <a:custGeom>
            <a:avLst/>
            <a:gdLst>
              <a:gd name="connsiteX0" fmla="*/ 0 w 1913466"/>
              <a:gd name="connsiteY0" fmla="*/ 905933 h 905933"/>
              <a:gd name="connsiteX1" fmla="*/ 914400 w 1913466"/>
              <a:gd name="connsiteY1" fmla="*/ 0 h 905933"/>
              <a:gd name="connsiteX2" fmla="*/ 1913466 w 1913466"/>
              <a:gd name="connsiteY2" fmla="*/ 905933 h 905933"/>
              <a:gd name="connsiteX3" fmla="*/ 1913466 w 1913466"/>
              <a:gd name="connsiteY3" fmla="*/ 905933 h 905933"/>
              <a:gd name="connsiteX4" fmla="*/ 1913466 w 1913466"/>
              <a:gd name="connsiteY4" fmla="*/ 905933 h 90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3466" h="905933">
                <a:moveTo>
                  <a:pt x="0" y="905933"/>
                </a:moveTo>
                <a:cubicBezTo>
                  <a:pt x="297744" y="452966"/>
                  <a:pt x="595489" y="0"/>
                  <a:pt x="914400" y="0"/>
                </a:cubicBezTo>
                <a:cubicBezTo>
                  <a:pt x="1233311" y="0"/>
                  <a:pt x="1913466" y="905933"/>
                  <a:pt x="1913466" y="905933"/>
                </a:cubicBezTo>
                <a:lnTo>
                  <a:pt x="1913466" y="905933"/>
                </a:lnTo>
                <a:lnTo>
                  <a:pt x="1913466" y="905933"/>
                </a:lnTo>
              </a:path>
            </a:pathLst>
          </a:custGeom>
          <a:ln>
            <a:solidFill>
              <a:srgbClr val="008000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Connector 90"/>
          <p:cNvCxnSpPr/>
          <p:nvPr/>
        </p:nvCxnSpPr>
        <p:spPr>
          <a:xfrm>
            <a:off x="6400800" y="2895600"/>
            <a:ext cx="0" cy="60960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5867400" y="2286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008000"/>
                </a:solidFill>
              </a:rPr>
              <a:t>c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6705600" y="21336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7937500" y="3500966"/>
            <a:ext cx="491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endParaRPr lang="en-US" baseline="-2500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A0AAAD5-54D9-FA4C-A44B-73ED19252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6ABC94B8-C78A-FF40-94AC-963A68C66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600" dirty="0"/>
              <a:t>Large country, “Optimal” tariff</a:t>
            </a:r>
            <a:br>
              <a:rPr lang="en-US" sz="3600" dirty="0"/>
            </a:br>
            <a:r>
              <a:rPr lang="en-US" sz="3600" dirty="0"/>
              <a:t>Watch as </a:t>
            </a:r>
            <a:r>
              <a:rPr lang="en-US" sz="3600" i="1" dirty="0"/>
              <a:t>t</a:t>
            </a:r>
            <a:r>
              <a:rPr lang="en-US" sz="3600" dirty="0"/>
              <a:t> rises</a:t>
            </a:r>
          </a:p>
        </p:txBody>
      </p:sp>
    </p:spTree>
    <p:extLst>
      <p:ext uri="{BB962C8B-B14F-4D97-AF65-F5344CB8AC3E}">
        <p14:creationId xmlns:p14="http://schemas.microsoft.com/office/powerpoint/2010/main" val="397436381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219200" y="3429000"/>
            <a:ext cx="304800" cy="662354"/>
          </a:xfrm>
          <a:prstGeom prst="rect">
            <a:avLst/>
          </a:prstGeom>
          <a:pattFill prst="dkUpDiag">
            <a:fgClr>
              <a:srgbClr val="008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ight Triangle 130"/>
          <p:cNvSpPr/>
          <p:nvPr/>
        </p:nvSpPr>
        <p:spPr>
          <a:xfrm>
            <a:off x="1529862" y="2596662"/>
            <a:ext cx="1204871" cy="836571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2371577" y="-615801"/>
            <a:ext cx="9144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219200" y="48768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219200" y="1828800"/>
            <a:ext cx="0" cy="3048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85800" y="2133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endParaRPr lang="en-US" baseline="-25000" dirty="0"/>
          </a:p>
        </p:txBody>
      </p:sp>
      <p:sp>
        <p:nvSpPr>
          <p:cNvPr id="57" name="TextBox 56"/>
          <p:cNvSpPr txBox="1"/>
          <p:nvPr/>
        </p:nvSpPr>
        <p:spPr>
          <a:xfrm>
            <a:off x="3810000" y="3962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MD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810000" y="2286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XS*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733800" y="4876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M,X*</a:t>
            </a:r>
          </a:p>
        </p:txBody>
      </p:sp>
      <p:cxnSp>
        <p:nvCxnSpPr>
          <p:cNvPr id="75" name="Straight Connector 74"/>
          <p:cNvCxnSpPr/>
          <p:nvPr/>
        </p:nvCxnSpPr>
        <p:spPr>
          <a:xfrm>
            <a:off x="2743200" y="3429000"/>
            <a:ext cx="0" cy="1447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2590800" y="4876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0</a:t>
            </a:r>
            <a:r>
              <a:rPr lang="en-US" dirty="0"/>
              <a:t>=X*</a:t>
            </a:r>
            <a:r>
              <a:rPr lang="en-US" baseline="-25000" dirty="0"/>
              <a:t>0</a:t>
            </a:r>
          </a:p>
        </p:txBody>
      </p:sp>
      <p:cxnSp>
        <p:nvCxnSpPr>
          <p:cNvPr id="63" name="Straight Connector 62"/>
          <p:cNvCxnSpPr>
            <a:cxnSpLocks/>
          </p:cNvCxnSpPr>
          <p:nvPr/>
        </p:nvCxnSpPr>
        <p:spPr>
          <a:xfrm>
            <a:off x="1520029" y="2596662"/>
            <a:ext cx="0" cy="2276168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cxnSpLocks/>
          </p:cNvCxnSpPr>
          <p:nvPr/>
        </p:nvCxnSpPr>
        <p:spPr>
          <a:xfrm>
            <a:off x="1236784" y="4098161"/>
            <a:ext cx="287216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cxnSpLocks/>
          </p:cNvCxnSpPr>
          <p:nvPr/>
        </p:nvCxnSpPr>
        <p:spPr>
          <a:xfrm>
            <a:off x="1248697" y="2570569"/>
            <a:ext cx="269441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591748" y="2439732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10533" y="3881004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P*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7" name="Left Brace 86"/>
          <p:cNvSpPr/>
          <p:nvPr/>
        </p:nvSpPr>
        <p:spPr>
          <a:xfrm flipV="1">
            <a:off x="1066800" y="2573214"/>
            <a:ext cx="152400" cy="1518139"/>
          </a:xfrm>
          <a:prstGeom prst="leftBrace">
            <a:avLst>
              <a:gd name="adj1" fmla="val 44444"/>
              <a:gd name="adj2" fmla="val 62500"/>
            </a:avLst>
          </a:prstGeom>
          <a:ln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767861" y="2954215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</a:t>
            </a:r>
          </a:p>
        </p:txBody>
      </p:sp>
      <p:cxnSp>
        <p:nvCxnSpPr>
          <p:cNvPr id="100" name="Straight Connector 99"/>
          <p:cNvCxnSpPr/>
          <p:nvPr/>
        </p:nvCxnSpPr>
        <p:spPr>
          <a:xfrm flipV="1">
            <a:off x="1219200" y="2590800"/>
            <a:ext cx="3048000" cy="1676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 flipV="1">
            <a:off x="1219200" y="2362200"/>
            <a:ext cx="2895600" cy="2057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>
            <a:off x="1219200" y="3429000"/>
            <a:ext cx="1524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1295399" y="2948353"/>
            <a:ext cx="1122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b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1177236" y="3582999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c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1447800" y="4876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=X*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5029200" y="35052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029200" y="1828800"/>
            <a:ext cx="0" cy="3048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4656665" y="1507066"/>
            <a:ext cx="1016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Welfare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914400" y="1752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609600" y="4114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r>
              <a:rPr lang="en-US" dirty="0"/>
              <a:t>*</a:t>
            </a:r>
          </a:p>
        </p:txBody>
      </p:sp>
      <p:sp>
        <p:nvSpPr>
          <p:cNvPr id="86" name="Left Brace 85"/>
          <p:cNvSpPr/>
          <p:nvPr/>
        </p:nvSpPr>
        <p:spPr>
          <a:xfrm rot="16200000" flipV="1">
            <a:off x="5829300" y="3788833"/>
            <a:ext cx="304800" cy="1905000"/>
          </a:xfrm>
          <a:prstGeom prst="leftBrace">
            <a:avLst>
              <a:gd name="adj1" fmla="val 44444"/>
              <a:gd name="adj2" fmla="val 53167"/>
            </a:avLst>
          </a:prstGeom>
          <a:ln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Straight Connector 88"/>
          <p:cNvCxnSpPr/>
          <p:nvPr/>
        </p:nvCxnSpPr>
        <p:spPr>
          <a:xfrm>
            <a:off x="6934200" y="3505200"/>
            <a:ext cx="0" cy="12954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5410200" y="4800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r>
              <a:rPr lang="en-US" dirty="0"/>
              <a:t>–</a:t>
            </a:r>
            <a:r>
              <a:rPr lang="en-US" dirty="0" err="1"/>
              <a:t>P</a:t>
            </a:r>
            <a:r>
              <a:rPr lang="en-US" baseline="-25000" dirty="0" err="1"/>
              <a:t>aut</a:t>
            </a:r>
            <a:r>
              <a:rPr lang="en-US" dirty="0"/>
              <a:t>*</a:t>
            </a:r>
          </a:p>
        </p:txBody>
      </p:sp>
      <p:sp>
        <p:nvSpPr>
          <p:cNvPr id="4" name="Freeform 3"/>
          <p:cNvSpPr/>
          <p:nvPr/>
        </p:nvSpPr>
        <p:spPr>
          <a:xfrm>
            <a:off x="5029200" y="1981200"/>
            <a:ext cx="1854200" cy="1509679"/>
          </a:xfrm>
          <a:custGeom>
            <a:avLst/>
            <a:gdLst>
              <a:gd name="connsiteX0" fmla="*/ 0 w 1856230"/>
              <a:gd name="connsiteY0" fmla="*/ 1288587 h 1288587"/>
              <a:gd name="connsiteX1" fmla="*/ 753533 w 1856230"/>
              <a:gd name="connsiteY1" fmla="*/ 1153120 h 1288587"/>
              <a:gd name="connsiteX2" fmla="*/ 1422400 w 1856230"/>
              <a:gd name="connsiteY2" fmla="*/ 780587 h 1288587"/>
              <a:gd name="connsiteX3" fmla="*/ 1828800 w 1856230"/>
              <a:gd name="connsiteY3" fmla="*/ 69387 h 1288587"/>
              <a:gd name="connsiteX4" fmla="*/ 1820333 w 1856230"/>
              <a:gd name="connsiteY4" fmla="*/ 27053 h 1288587"/>
              <a:gd name="connsiteX0" fmla="*/ 0 w 1843710"/>
              <a:gd name="connsiteY0" fmla="*/ 1261534 h 1261534"/>
              <a:gd name="connsiteX1" fmla="*/ 753533 w 1843710"/>
              <a:gd name="connsiteY1" fmla="*/ 1126067 h 1261534"/>
              <a:gd name="connsiteX2" fmla="*/ 1422400 w 1843710"/>
              <a:gd name="connsiteY2" fmla="*/ 753534 h 1261534"/>
              <a:gd name="connsiteX3" fmla="*/ 1811867 w 1843710"/>
              <a:gd name="connsiteY3" fmla="*/ 169334 h 1261534"/>
              <a:gd name="connsiteX4" fmla="*/ 1820333 w 1843710"/>
              <a:gd name="connsiteY4" fmla="*/ 0 h 1261534"/>
              <a:gd name="connsiteX0" fmla="*/ 0 w 1843710"/>
              <a:gd name="connsiteY0" fmla="*/ 1261534 h 1264146"/>
              <a:gd name="connsiteX1" fmla="*/ 753533 w 1843710"/>
              <a:gd name="connsiteY1" fmla="*/ 1126067 h 1264146"/>
              <a:gd name="connsiteX2" fmla="*/ 1422400 w 1843710"/>
              <a:gd name="connsiteY2" fmla="*/ 753534 h 1264146"/>
              <a:gd name="connsiteX3" fmla="*/ 1811867 w 1843710"/>
              <a:gd name="connsiteY3" fmla="*/ 169334 h 1264146"/>
              <a:gd name="connsiteX4" fmla="*/ 1820333 w 1843710"/>
              <a:gd name="connsiteY4" fmla="*/ 0 h 1264146"/>
              <a:gd name="connsiteX0" fmla="*/ 0 w 1811867"/>
              <a:gd name="connsiteY0" fmla="*/ 1092200 h 1094812"/>
              <a:gd name="connsiteX1" fmla="*/ 753533 w 1811867"/>
              <a:gd name="connsiteY1" fmla="*/ 956733 h 1094812"/>
              <a:gd name="connsiteX2" fmla="*/ 1422400 w 1811867"/>
              <a:gd name="connsiteY2" fmla="*/ 584200 h 1094812"/>
              <a:gd name="connsiteX3" fmla="*/ 1811867 w 1811867"/>
              <a:gd name="connsiteY3" fmla="*/ 0 h 1094812"/>
              <a:gd name="connsiteX0" fmla="*/ 0 w 1854200"/>
              <a:gd name="connsiteY0" fmla="*/ 1134533 h 1137145"/>
              <a:gd name="connsiteX1" fmla="*/ 753533 w 1854200"/>
              <a:gd name="connsiteY1" fmla="*/ 999066 h 1137145"/>
              <a:gd name="connsiteX2" fmla="*/ 1422400 w 1854200"/>
              <a:gd name="connsiteY2" fmla="*/ 626533 h 1137145"/>
              <a:gd name="connsiteX3" fmla="*/ 1854200 w 1854200"/>
              <a:gd name="connsiteY3" fmla="*/ 0 h 1137145"/>
              <a:gd name="connsiteX0" fmla="*/ 0 w 1854200"/>
              <a:gd name="connsiteY0" fmla="*/ 1134533 h 1137145"/>
              <a:gd name="connsiteX1" fmla="*/ 753533 w 1854200"/>
              <a:gd name="connsiteY1" fmla="*/ 999066 h 1137145"/>
              <a:gd name="connsiteX2" fmla="*/ 1422400 w 1854200"/>
              <a:gd name="connsiteY2" fmla="*/ 626533 h 1137145"/>
              <a:gd name="connsiteX3" fmla="*/ 1854200 w 1854200"/>
              <a:gd name="connsiteY3" fmla="*/ 0 h 113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4200" h="1137145">
                <a:moveTo>
                  <a:pt x="0" y="1134533"/>
                </a:moveTo>
                <a:cubicBezTo>
                  <a:pt x="258233" y="1151466"/>
                  <a:pt x="516466" y="1083733"/>
                  <a:pt x="753533" y="999066"/>
                </a:cubicBezTo>
                <a:cubicBezTo>
                  <a:pt x="990600" y="914399"/>
                  <a:pt x="1238956" y="793044"/>
                  <a:pt x="1422400" y="626533"/>
                </a:cubicBezTo>
                <a:cubicBezTo>
                  <a:pt x="1605845" y="460022"/>
                  <a:pt x="1728611" y="286456"/>
                  <a:pt x="1854200" y="0"/>
                </a:cubicBezTo>
              </a:path>
            </a:pathLst>
          </a:cu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5012267" y="2599267"/>
            <a:ext cx="1913466" cy="905933"/>
          </a:xfrm>
          <a:custGeom>
            <a:avLst/>
            <a:gdLst>
              <a:gd name="connsiteX0" fmla="*/ 0 w 1913466"/>
              <a:gd name="connsiteY0" fmla="*/ 905933 h 905933"/>
              <a:gd name="connsiteX1" fmla="*/ 914400 w 1913466"/>
              <a:gd name="connsiteY1" fmla="*/ 0 h 905933"/>
              <a:gd name="connsiteX2" fmla="*/ 1913466 w 1913466"/>
              <a:gd name="connsiteY2" fmla="*/ 905933 h 905933"/>
              <a:gd name="connsiteX3" fmla="*/ 1913466 w 1913466"/>
              <a:gd name="connsiteY3" fmla="*/ 905933 h 905933"/>
              <a:gd name="connsiteX4" fmla="*/ 1913466 w 1913466"/>
              <a:gd name="connsiteY4" fmla="*/ 905933 h 90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3466" h="905933">
                <a:moveTo>
                  <a:pt x="0" y="905933"/>
                </a:moveTo>
                <a:cubicBezTo>
                  <a:pt x="297744" y="452966"/>
                  <a:pt x="595489" y="0"/>
                  <a:pt x="914400" y="0"/>
                </a:cubicBezTo>
                <a:cubicBezTo>
                  <a:pt x="1233311" y="0"/>
                  <a:pt x="1913466" y="905933"/>
                  <a:pt x="1913466" y="905933"/>
                </a:cubicBezTo>
                <a:lnTo>
                  <a:pt x="1913466" y="905933"/>
                </a:lnTo>
                <a:lnTo>
                  <a:pt x="1913466" y="905933"/>
                </a:lnTo>
              </a:path>
            </a:pathLst>
          </a:custGeom>
          <a:ln>
            <a:solidFill>
              <a:srgbClr val="008000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Connector 90"/>
          <p:cNvCxnSpPr/>
          <p:nvPr/>
        </p:nvCxnSpPr>
        <p:spPr>
          <a:xfrm>
            <a:off x="6400800" y="2895600"/>
            <a:ext cx="0" cy="60960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5532967" y="3500966"/>
            <a:ext cx="491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</a:t>
            </a:r>
            <a:r>
              <a:rPr lang="en-US" baseline="-25000" dirty="0" err="1"/>
              <a:t>opt</a:t>
            </a:r>
            <a:endParaRPr lang="en-US" baseline="-25000" dirty="0"/>
          </a:p>
        </p:txBody>
      </p:sp>
      <p:sp>
        <p:nvSpPr>
          <p:cNvPr id="94" name="TextBox 93"/>
          <p:cNvSpPr txBox="1"/>
          <p:nvPr/>
        </p:nvSpPr>
        <p:spPr>
          <a:xfrm>
            <a:off x="5867400" y="2286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008000"/>
                </a:solidFill>
              </a:rPr>
              <a:t>c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6705600" y="21336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850466" y="4080933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008000"/>
                </a:solidFill>
              </a:rPr>
              <a:t>c</a:t>
            </a:r>
            <a:r>
              <a:rPr lang="en-US" i="1" dirty="0">
                <a:solidFill>
                  <a:srgbClr val="FF0000"/>
                </a:solidFill>
              </a:rPr>
              <a:t>–b</a:t>
            </a:r>
          </a:p>
        </p:txBody>
      </p:sp>
      <p:cxnSp>
        <p:nvCxnSpPr>
          <p:cNvPr id="102" name="Straight Connector 101"/>
          <p:cNvCxnSpPr/>
          <p:nvPr/>
        </p:nvCxnSpPr>
        <p:spPr>
          <a:xfrm flipH="1">
            <a:off x="5742517" y="2828925"/>
            <a:ext cx="8467" cy="678665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Freeform 25"/>
          <p:cNvSpPr/>
          <p:nvPr/>
        </p:nvSpPr>
        <p:spPr>
          <a:xfrm>
            <a:off x="5035550" y="2830983"/>
            <a:ext cx="1898650" cy="2128367"/>
          </a:xfrm>
          <a:custGeom>
            <a:avLst/>
            <a:gdLst>
              <a:gd name="connsiteX0" fmla="*/ 0 w 1898650"/>
              <a:gd name="connsiteY0" fmla="*/ 673607 h 2127757"/>
              <a:gd name="connsiteX1" fmla="*/ 304800 w 1898650"/>
              <a:gd name="connsiteY1" fmla="*/ 254507 h 2127757"/>
              <a:gd name="connsiteX2" fmla="*/ 450850 w 1898650"/>
              <a:gd name="connsiteY2" fmla="*/ 108457 h 2127757"/>
              <a:gd name="connsiteX3" fmla="*/ 603250 w 1898650"/>
              <a:gd name="connsiteY3" fmla="*/ 44957 h 2127757"/>
              <a:gd name="connsiteX4" fmla="*/ 762000 w 1898650"/>
              <a:gd name="connsiteY4" fmla="*/ 507 h 2127757"/>
              <a:gd name="connsiteX5" fmla="*/ 914400 w 1898650"/>
              <a:gd name="connsiteY5" fmla="*/ 38607 h 2127757"/>
              <a:gd name="connsiteX6" fmla="*/ 1073150 w 1898650"/>
              <a:gd name="connsiteY6" fmla="*/ 254507 h 2127757"/>
              <a:gd name="connsiteX7" fmla="*/ 1212850 w 1898650"/>
              <a:gd name="connsiteY7" fmla="*/ 445007 h 2127757"/>
              <a:gd name="connsiteX8" fmla="*/ 1365250 w 1898650"/>
              <a:gd name="connsiteY8" fmla="*/ 679957 h 2127757"/>
              <a:gd name="connsiteX9" fmla="*/ 1651000 w 1898650"/>
              <a:gd name="connsiteY9" fmla="*/ 1384807 h 2127757"/>
              <a:gd name="connsiteX10" fmla="*/ 1898650 w 1898650"/>
              <a:gd name="connsiteY10" fmla="*/ 2127757 h 2127757"/>
              <a:gd name="connsiteX11" fmla="*/ 1898650 w 1898650"/>
              <a:gd name="connsiteY11" fmla="*/ 2127757 h 2127757"/>
              <a:gd name="connsiteX0" fmla="*/ 0 w 1898650"/>
              <a:gd name="connsiteY0" fmla="*/ 673607 h 2127757"/>
              <a:gd name="connsiteX1" fmla="*/ 304800 w 1898650"/>
              <a:gd name="connsiteY1" fmla="*/ 254507 h 2127757"/>
              <a:gd name="connsiteX2" fmla="*/ 450850 w 1898650"/>
              <a:gd name="connsiteY2" fmla="*/ 108457 h 2127757"/>
              <a:gd name="connsiteX3" fmla="*/ 603250 w 1898650"/>
              <a:gd name="connsiteY3" fmla="*/ 44957 h 2127757"/>
              <a:gd name="connsiteX4" fmla="*/ 762000 w 1898650"/>
              <a:gd name="connsiteY4" fmla="*/ 507 h 2127757"/>
              <a:gd name="connsiteX5" fmla="*/ 914400 w 1898650"/>
              <a:gd name="connsiteY5" fmla="*/ 38607 h 2127757"/>
              <a:gd name="connsiteX6" fmla="*/ 1073150 w 1898650"/>
              <a:gd name="connsiteY6" fmla="*/ 254507 h 2127757"/>
              <a:gd name="connsiteX7" fmla="*/ 1212850 w 1898650"/>
              <a:gd name="connsiteY7" fmla="*/ 445007 h 2127757"/>
              <a:gd name="connsiteX8" fmla="*/ 1365250 w 1898650"/>
              <a:gd name="connsiteY8" fmla="*/ 679957 h 2127757"/>
              <a:gd name="connsiteX9" fmla="*/ 1651000 w 1898650"/>
              <a:gd name="connsiteY9" fmla="*/ 1384807 h 2127757"/>
              <a:gd name="connsiteX10" fmla="*/ 1898650 w 1898650"/>
              <a:gd name="connsiteY10" fmla="*/ 2127757 h 2127757"/>
              <a:gd name="connsiteX11" fmla="*/ 1898650 w 1898650"/>
              <a:gd name="connsiteY11" fmla="*/ 2127757 h 2127757"/>
              <a:gd name="connsiteX0" fmla="*/ 0 w 1898650"/>
              <a:gd name="connsiteY0" fmla="*/ 673607 h 2127757"/>
              <a:gd name="connsiteX1" fmla="*/ 304800 w 1898650"/>
              <a:gd name="connsiteY1" fmla="*/ 254507 h 2127757"/>
              <a:gd name="connsiteX2" fmla="*/ 450850 w 1898650"/>
              <a:gd name="connsiteY2" fmla="*/ 108457 h 2127757"/>
              <a:gd name="connsiteX3" fmla="*/ 603250 w 1898650"/>
              <a:gd name="connsiteY3" fmla="*/ 44957 h 2127757"/>
              <a:gd name="connsiteX4" fmla="*/ 762000 w 1898650"/>
              <a:gd name="connsiteY4" fmla="*/ 507 h 2127757"/>
              <a:gd name="connsiteX5" fmla="*/ 914400 w 1898650"/>
              <a:gd name="connsiteY5" fmla="*/ 38607 h 2127757"/>
              <a:gd name="connsiteX6" fmla="*/ 1073150 w 1898650"/>
              <a:gd name="connsiteY6" fmla="*/ 254507 h 2127757"/>
              <a:gd name="connsiteX7" fmla="*/ 1212850 w 1898650"/>
              <a:gd name="connsiteY7" fmla="*/ 445007 h 2127757"/>
              <a:gd name="connsiteX8" fmla="*/ 1365250 w 1898650"/>
              <a:gd name="connsiteY8" fmla="*/ 679957 h 2127757"/>
              <a:gd name="connsiteX9" fmla="*/ 1651000 w 1898650"/>
              <a:gd name="connsiteY9" fmla="*/ 1384807 h 2127757"/>
              <a:gd name="connsiteX10" fmla="*/ 1898650 w 1898650"/>
              <a:gd name="connsiteY10" fmla="*/ 2127757 h 2127757"/>
              <a:gd name="connsiteX11" fmla="*/ 1898650 w 1898650"/>
              <a:gd name="connsiteY11" fmla="*/ 2127757 h 2127757"/>
              <a:gd name="connsiteX0" fmla="*/ 0 w 1898650"/>
              <a:gd name="connsiteY0" fmla="*/ 673607 h 2127757"/>
              <a:gd name="connsiteX1" fmla="*/ 304800 w 1898650"/>
              <a:gd name="connsiteY1" fmla="*/ 254507 h 2127757"/>
              <a:gd name="connsiteX2" fmla="*/ 450850 w 1898650"/>
              <a:gd name="connsiteY2" fmla="*/ 108457 h 2127757"/>
              <a:gd name="connsiteX3" fmla="*/ 603250 w 1898650"/>
              <a:gd name="connsiteY3" fmla="*/ 44957 h 2127757"/>
              <a:gd name="connsiteX4" fmla="*/ 762000 w 1898650"/>
              <a:gd name="connsiteY4" fmla="*/ 507 h 2127757"/>
              <a:gd name="connsiteX5" fmla="*/ 914400 w 1898650"/>
              <a:gd name="connsiteY5" fmla="*/ 38607 h 2127757"/>
              <a:gd name="connsiteX6" fmla="*/ 1073150 w 1898650"/>
              <a:gd name="connsiteY6" fmla="*/ 254507 h 2127757"/>
              <a:gd name="connsiteX7" fmla="*/ 1212850 w 1898650"/>
              <a:gd name="connsiteY7" fmla="*/ 445007 h 2127757"/>
              <a:gd name="connsiteX8" fmla="*/ 1365250 w 1898650"/>
              <a:gd name="connsiteY8" fmla="*/ 679957 h 2127757"/>
              <a:gd name="connsiteX9" fmla="*/ 1651000 w 1898650"/>
              <a:gd name="connsiteY9" fmla="*/ 1384807 h 2127757"/>
              <a:gd name="connsiteX10" fmla="*/ 1898650 w 1898650"/>
              <a:gd name="connsiteY10" fmla="*/ 2127757 h 2127757"/>
              <a:gd name="connsiteX11" fmla="*/ 1898650 w 1898650"/>
              <a:gd name="connsiteY11" fmla="*/ 2127757 h 2127757"/>
              <a:gd name="connsiteX0" fmla="*/ 0 w 1898650"/>
              <a:gd name="connsiteY0" fmla="*/ 673547 h 2127697"/>
              <a:gd name="connsiteX1" fmla="*/ 304800 w 1898650"/>
              <a:gd name="connsiteY1" fmla="*/ 254447 h 2127697"/>
              <a:gd name="connsiteX2" fmla="*/ 450850 w 1898650"/>
              <a:gd name="connsiteY2" fmla="*/ 108397 h 2127697"/>
              <a:gd name="connsiteX3" fmla="*/ 603250 w 1898650"/>
              <a:gd name="connsiteY3" fmla="*/ 23730 h 2127697"/>
              <a:gd name="connsiteX4" fmla="*/ 762000 w 1898650"/>
              <a:gd name="connsiteY4" fmla="*/ 447 h 2127697"/>
              <a:gd name="connsiteX5" fmla="*/ 914400 w 1898650"/>
              <a:gd name="connsiteY5" fmla="*/ 38547 h 2127697"/>
              <a:gd name="connsiteX6" fmla="*/ 1073150 w 1898650"/>
              <a:gd name="connsiteY6" fmla="*/ 254447 h 2127697"/>
              <a:gd name="connsiteX7" fmla="*/ 1212850 w 1898650"/>
              <a:gd name="connsiteY7" fmla="*/ 444947 h 2127697"/>
              <a:gd name="connsiteX8" fmla="*/ 1365250 w 1898650"/>
              <a:gd name="connsiteY8" fmla="*/ 679897 h 2127697"/>
              <a:gd name="connsiteX9" fmla="*/ 1651000 w 1898650"/>
              <a:gd name="connsiteY9" fmla="*/ 1384747 h 2127697"/>
              <a:gd name="connsiteX10" fmla="*/ 1898650 w 1898650"/>
              <a:gd name="connsiteY10" fmla="*/ 2127697 h 2127697"/>
              <a:gd name="connsiteX11" fmla="*/ 1898650 w 1898650"/>
              <a:gd name="connsiteY11" fmla="*/ 2127697 h 2127697"/>
              <a:gd name="connsiteX0" fmla="*/ 0 w 1898650"/>
              <a:gd name="connsiteY0" fmla="*/ 673547 h 2127697"/>
              <a:gd name="connsiteX1" fmla="*/ 304800 w 1898650"/>
              <a:gd name="connsiteY1" fmla="*/ 254447 h 2127697"/>
              <a:gd name="connsiteX2" fmla="*/ 450850 w 1898650"/>
              <a:gd name="connsiteY2" fmla="*/ 108397 h 2127697"/>
              <a:gd name="connsiteX3" fmla="*/ 603250 w 1898650"/>
              <a:gd name="connsiteY3" fmla="*/ 23730 h 2127697"/>
              <a:gd name="connsiteX4" fmla="*/ 762000 w 1898650"/>
              <a:gd name="connsiteY4" fmla="*/ 447 h 2127697"/>
              <a:gd name="connsiteX5" fmla="*/ 914400 w 1898650"/>
              <a:gd name="connsiteY5" fmla="*/ 38547 h 2127697"/>
              <a:gd name="connsiteX6" fmla="*/ 1081616 w 1898650"/>
              <a:gd name="connsiteY6" fmla="*/ 229047 h 2127697"/>
              <a:gd name="connsiteX7" fmla="*/ 1212850 w 1898650"/>
              <a:gd name="connsiteY7" fmla="*/ 444947 h 2127697"/>
              <a:gd name="connsiteX8" fmla="*/ 1365250 w 1898650"/>
              <a:gd name="connsiteY8" fmla="*/ 679897 h 2127697"/>
              <a:gd name="connsiteX9" fmla="*/ 1651000 w 1898650"/>
              <a:gd name="connsiteY9" fmla="*/ 1384747 h 2127697"/>
              <a:gd name="connsiteX10" fmla="*/ 1898650 w 1898650"/>
              <a:gd name="connsiteY10" fmla="*/ 2127697 h 2127697"/>
              <a:gd name="connsiteX11" fmla="*/ 1898650 w 1898650"/>
              <a:gd name="connsiteY11" fmla="*/ 2127697 h 2127697"/>
              <a:gd name="connsiteX0" fmla="*/ 0 w 1898650"/>
              <a:gd name="connsiteY0" fmla="*/ 674217 h 2128367"/>
              <a:gd name="connsiteX1" fmla="*/ 304800 w 1898650"/>
              <a:gd name="connsiteY1" fmla="*/ 255117 h 2128367"/>
              <a:gd name="connsiteX2" fmla="*/ 450850 w 1898650"/>
              <a:gd name="connsiteY2" fmla="*/ 109067 h 2128367"/>
              <a:gd name="connsiteX3" fmla="*/ 603250 w 1898650"/>
              <a:gd name="connsiteY3" fmla="*/ 24400 h 2128367"/>
              <a:gd name="connsiteX4" fmla="*/ 762000 w 1898650"/>
              <a:gd name="connsiteY4" fmla="*/ 1117 h 2128367"/>
              <a:gd name="connsiteX5" fmla="*/ 914400 w 1898650"/>
              <a:gd name="connsiteY5" fmla="*/ 51917 h 2128367"/>
              <a:gd name="connsiteX6" fmla="*/ 1081616 w 1898650"/>
              <a:gd name="connsiteY6" fmla="*/ 229717 h 2128367"/>
              <a:gd name="connsiteX7" fmla="*/ 1212850 w 1898650"/>
              <a:gd name="connsiteY7" fmla="*/ 445617 h 2128367"/>
              <a:gd name="connsiteX8" fmla="*/ 1365250 w 1898650"/>
              <a:gd name="connsiteY8" fmla="*/ 680567 h 2128367"/>
              <a:gd name="connsiteX9" fmla="*/ 1651000 w 1898650"/>
              <a:gd name="connsiteY9" fmla="*/ 1385417 h 2128367"/>
              <a:gd name="connsiteX10" fmla="*/ 1898650 w 1898650"/>
              <a:gd name="connsiteY10" fmla="*/ 2128367 h 2128367"/>
              <a:gd name="connsiteX11" fmla="*/ 1898650 w 1898650"/>
              <a:gd name="connsiteY11" fmla="*/ 2128367 h 2128367"/>
              <a:gd name="connsiteX0" fmla="*/ 0 w 1898650"/>
              <a:gd name="connsiteY0" fmla="*/ 674217 h 2128367"/>
              <a:gd name="connsiteX1" fmla="*/ 304800 w 1898650"/>
              <a:gd name="connsiteY1" fmla="*/ 255117 h 2128367"/>
              <a:gd name="connsiteX2" fmla="*/ 450850 w 1898650"/>
              <a:gd name="connsiteY2" fmla="*/ 109067 h 2128367"/>
              <a:gd name="connsiteX3" fmla="*/ 603250 w 1898650"/>
              <a:gd name="connsiteY3" fmla="*/ 24400 h 2128367"/>
              <a:gd name="connsiteX4" fmla="*/ 762000 w 1898650"/>
              <a:gd name="connsiteY4" fmla="*/ 1117 h 2128367"/>
              <a:gd name="connsiteX5" fmla="*/ 914400 w 1898650"/>
              <a:gd name="connsiteY5" fmla="*/ 51917 h 2128367"/>
              <a:gd name="connsiteX6" fmla="*/ 1081616 w 1898650"/>
              <a:gd name="connsiteY6" fmla="*/ 229717 h 2128367"/>
              <a:gd name="connsiteX7" fmla="*/ 1234017 w 1898650"/>
              <a:gd name="connsiteY7" fmla="*/ 424450 h 2128367"/>
              <a:gd name="connsiteX8" fmla="*/ 1365250 w 1898650"/>
              <a:gd name="connsiteY8" fmla="*/ 680567 h 2128367"/>
              <a:gd name="connsiteX9" fmla="*/ 1651000 w 1898650"/>
              <a:gd name="connsiteY9" fmla="*/ 1385417 h 2128367"/>
              <a:gd name="connsiteX10" fmla="*/ 1898650 w 1898650"/>
              <a:gd name="connsiteY10" fmla="*/ 2128367 h 2128367"/>
              <a:gd name="connsiteX11" fmla="*/ 1898650 w 1898650"/>
              <a:gd name="connsiteY11" fmla="*/ 2128367 h 2128367"/>
              <a:gd name="connsiteX0" fmla="*/ 0 w 1898650"/>
              <a:gd name="connsiteY0" fmla="*/ 674217 h 2128367"/>
              <a:gd name="connsiteX1" fmla="*/ 304800 w 1898650"/>
              <a:gd name="connsiteY1" fmla="*/ 255117 h 2128367"/>
              <a:gd name="connsiteX2" fmla="*/ 450850 w 1898650"/>
              <a:gd name="connsiteY2" fmla="*/ 109067 h 2128367"/>
              <a:gd name="connsiteX3" fmla="*/ 603250 w 1898650"/>
              <a:gd name="connsiteY3" fmla="*/ 24400 h 2128367"/>
              <a:gd name="connsiteX4" fmla="*/ 762000 w 1898650"/>
              <a:gd name="connsiteY4" fmla="*/ 1117 h 2128367"/>
              <a:gd name="connsiteX5" fmla="*/ 914400 w 1898650"/>
              <a:gd name="connsiteY5" fmla="*/ 51917 h 2128367"/>
              <a:gd name="connsiteX6" fmla="*/ 1094316 w 1898650"/>
              <a:gd name="connsiteY6" fmla="*/ 212783 h 2128367"/>
              <a:gd name="connsiteX7" fmla="*/ 1234017 w 1898650"/>
              <a:gd name="connsiteY7" fmla="*/ 424450 h 2128367"/>
              <a:gd name="connsiteX8" fmla="*/ 1365250 w 1898650"/>
              <a:gd name="connsiteY8" fmla="*/ 680567 h 2128367"/>
              <a:gd name="connsiteX9" fmla="*/ 1651000 w 1898650"/>
              <a:gd name="connsiteY9" fmla="*/ 1385417 h 2128367"/>
              <a:gd name="connsiteX10" fmla="*/ 1898650 w 1898650"/>
              <a:gd name="connsiteY10" fmla="*/ 2128367 h 2128367"/>
              <a:gd name="connsiteX11" fmla="*/ 1898650 w 1898650"/>
              <a:gd name="connsiteY11" fmla="*/ 2128367 h 2128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98650" h="2128367">
                <a:moveTo>
                  <a:pt x="0" y="674217"/>
                </a:moveTo>
                <a:cubicBezTo>
                  <a:pt x="114829" y="511763"/>
                  <a:pt x="229658" y="349309"/>
                  <a:pt x="304800" y="255117"/>
                </a:cubicBezTo>
                <a:cubicBezTo>
                  <a:pt x="379942" y="160925"/>
                  <a:pt x="401108" y="147520"/>
                  <a:pt x="450850" y="109067"/>
                </a:cubicBezTo>
                <a:cubicBezTo>
                  <a:pt x="500592" y="70614"/>
                  <a:pt x="551392" y="42392"/>
                  <a:pt x="603250" y="24400"/>
                </a:cubicBezTo>
                <a:cubicBezTo>
                  <a:pt x="655108" y="6408"/>
                  <a:pt x="710142" y="-3469"/>
                  <a:pt x="762000" y="1117"/>
                </a:cubicBezTo>
                <a:cubicBezTo>
                  <a:pt x="813858" y="5703"/>
                  <a:pt x="859014" y="16639"/>
                  <a:pt x="914400" y="51917"/>
                </a:cubicBezTo>
                <a:cubicBezTo>
                  <a:pt x="969786" y="87195"/>
                  <a:pt x="1041047" y="150694"/>
                  <a:pt x="1094316" y="212783"/>
                </a:cubicBezTo>
                <a:cubicBezTo>
                  <a:pt x="1147586" y="274872"/>
                  <a:pt x="1188861" y="346486"/>
                  <a:pt x="1234017" y="424450"/>
                </a:cubicBezTo>
                <a:cubicBezTo>
                  <a:pt x="1279173" y="502414"/>
                  <a:pt x="1295753" y="520406"/>
                  <a:pt x="1365250" y="680567"/>
                </a:cubicBezTo>
                <a:cubicBezTo>
                  <a:pt x="1434747" y="840728"/>
                  <a:pt x="1562100" y="1144117"/>
                  <a:pt x="1651000" y="1385417"/>
                </a:cubicBezTo>
                <a:cubicBezTo>
                  <a:pt x="1739900" y="1626717"/>
                  <a:pt x="1898650" y="2128367"/>
                  <a:pt x="1898650" y="2128367"/>
                </a:cubicBezTo>
                <a:lnTo>
                  <a:pt x="1898650" y="2128367"/>
                </a:lnTo>
              </a:path>
            </a:pathLst>
          </a:cu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TextBox 110"/>
          <p:cNvSpPr txBox="1"/>
          <p:nvPr/>
        </p:nvSpPr>
        <p:spPr>
          <a:xfrm>
            <a:off x="7937500" y="3500966"/>
            <a:ext cx="491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endParaRPr lang="en-US" baseline="-2500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A0AAAD5-54D9-FA4C-A44B-73ED19252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2" name="Folded Corner 1">
            <a:hlinkClick r:id="rId2" action="ppaction://hlinksldjump"/>
            <a:extLst>
              <a:ext uri="{FF2B5EF4-FFF2-40B4-BE49-F238E27FC236}">
                <a16:creationId xmlns:a16="http://schemas.microsoft.com/office/drawing/2014/main" id="{4B07CC0D-623C-3B00-9A78-A46C82AF2F43}"/>
              </a:ext>
            </a:extLst>
          </p:cNvPr>
          <p:cNvSpPr/>
          <p:nvPr/>
        </p:nvSpPr>
        <p:spPr>
          <a:xfrm>
            <a:off x="8186918" y="6026775"/>
            <a:ext cx="838200" cy="673100"/>
          </a:xfrm>
          <a:prstGeom prst="foldedCorner">
            <a:avLst>
              <a:gd name="adj" fmla="val 50000"/>
            </a:avLst>
          </a:prstGeom>
          <a:noFill/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hlinkClick r:id="rId2" action="ppaction://hlinksldjump"/>
            <a:extLst>
              <a:ext uri="{FF2B5EF4-FFF2-40B4-BE49-F238E27FC236}">
                <a16:creationId xmlns:a16="http://schemas.microsoft.com/office/drawing/2014/main" id="{99447BCB-E15F-8D5C-0BA3-E4965AF2011E}"/>
              </a:ext>
            </a:extLst>
          </p:cNvPr>
          <p:cNvSpPr txBox="1"/>
          <p:nvPr/>
        </p:nvSpPr>
        <p:spPr>
          <a:xfrm>
            <a:off x="5486400" y="5689600"/>
            <a:ext cx="2692400" cy="1015663"/>
          </a:xfrm>
          <a:prstGeom prst="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Skipping slides 60-62</a:t>
            </a:r>
          </a:p>
          <a:p>
            <a:pPr algn="ctr"/>
            <a:r>
              <a:rPr lang="en-US" sz="2000" dirty="0"/>
              <a:t>How Sizes and Slopes Matter</a:t>
            </a:r>
          </a:p>
        </p:txBody>
      </p:sp>
    </p:spTree>
    <p:extLst>
      <p:ext uri="{BB962C8B-B14F-4D97-AF65-F5344CB8AC3E}">
        <p14:creationId xmlns:p14="http://schemas.microsoft.com/office/powerpoint/2010/main" val="296646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6" grpId="0"/>
      <p:bldP spid="26" grpId="0" animBg="1"/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125118537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371577" y="-615801"/>
            <a:ext cx="9144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990600" y="4191000"/>
            <a:ext cx="2286000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990600" y="1905000"/>
            <a:ext cx="0" cy="2286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657600" y="4191000"/>
            <a:ext cx="2286000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657600" y="1905000"/>
            <a:ext cx="0" cy="2286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324600" y="4191000"/>
            <a:ext cx="2286000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324600" y="1905000"/>
            <a:ext cx="0" cy="2286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143000" y="2057400"/>
            <a:ext cx="1295400" cy="1828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1828800" y="2057400"/>
            <a:ext cx="1219200" cy="1905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858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3528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943600" y="1752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P*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990600" y="2514600"/>
            <a:ext cx="2667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 flipV="1">
            <a:off x="3657600" y="2514600"/>
            <a:ext cx="1828800" cy="1295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6705600" y="2438400"/>
            <a:ext cx="1676400" cy="1676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 flipV="1">
            <a:off x="6324600" y="2514600"/>
            <a:ext cx="1295400" cy="1524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657600" y="3581400"/>
            <a:ext cx="35814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endCxn id="58" idx="2"/>
          </p:cNvCxnSpPr>
          <p:nvPr/>
        </p:nvCxnSpPr>
        <p:spPr>
          <a:xfrm flipV="1">
            <a:off x="3657600" y="2502932"/>
            <a:ext cx="1943100" cy="107846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362200" y="1828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895600" y="3581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305800" y="2133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S*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410200" y="3657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MD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257800" y="2133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XS*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33400" y="2286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endParaRPr lang="en-US" baseline="-25000" dirty="0"/>
          </a:p>
        </p:txBody>
      </p:sp>
      <p:sp>
        <p:nvSpPr>
          <p:cNvPr id="61" name="TextBox 60"/>
          <p:cNvSpPr txBox="1"/>
          <p:nvPr/>
        </p:nvSpPr>
        <p:spPr>
          <a:xfrm>
            <a:off x="5867400" y="3505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P*</a:t>
            </a:r>
            <a:r>
              <a:rPr lang="en-US" baseline="-25000" dirty="0" err="1"/>
              <a:t>aut</a:t>
            </a:r>
            <a:endParaRPr lang="en-US" baseline="-25000" dirty="0"/>
          </a:p>
        </p:txBody>
      </p:sp>
      <p:cxnSp>
        <p:nvCxnSpPr>
          <p:cNvPr id="62" name="Straight Connector 61"/>
          <p:cNvCxnSpPr/>
          <p:nvPr/>
        </p:nvCxnSpPr>
        <p:spPr>
          <a:xfrm>
            <a:off x="990600" y="3124200"/>
            <a:ext cx="67056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3124200" y="2743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W0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334000" y="2743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P*</a:t>
            </a:r>
            <a:r>
              <a:rPr lang="en-US" baseline="-25000" dirty="0"/>
              <a:t>0</a:t>
            </a:r>
            <a:r>
              <a:rPr lang="en-US" dirty="0"/>
              <a:t>=P</a:t>
            </a:r>
            <a:r>
              <a:rPr lang="en-US" baseline="-25000" dirty="0"/>
              <a:t>W0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600200" y="1447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Home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934200" y="1447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Foreign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343400" y="1447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World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048000" y="4114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715000" y="4114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M,X*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420100" y="4114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Q*</a:t>
            </a:r>
          </a:p>
        </p:txBody>
      </p:sp>
      <p:cxnSp>
        <p:nvCxnSpPr>
          <p:cNvPr id="75" name="Straight Connector 74"/>
          <p:cNvCxnSpPr/>
          <p:nvPr/>
        </p:nvCxnSpPr>
        <p:spPr>
          <a:xfrm>
            <a:off x="4495800" y="3124200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4191000" y="4191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0</a:t>
            </a:r>
            <a:r>
              <a:rPr lang="en-US" dirty="0"/>
              <a:t>=X*</a:t>
            </a:r>
            <a:r>
              <a:rPr lang="en-US" baseline="-25000" dirty="0"/>
              <a:t>0</a:t>
            </a: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3600" dirty="0"/>
              <a:t>How Sizes and Slopes Matter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1676400" y="3124200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514600" y="3124200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858000" y="3124200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696200" y="3124200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447800" y="4191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</a:t>
            </a:r>
            <a:r>
              <a:rPr lang="en-US" baseline="-25000" dirty="0"/>
              <a:t>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286000" y="4191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</a:t>
            </a:r>
            <a:r>
              <a:rPr lang="en-US" baseline="-25000" dirty="0"/>
              <a:t>0</a:t>
            </a:r>
          </a:p>
        </p:txBody>
      </p:sp>
      <p:sp>
        <p:nvSpPr>
          <p:cNvPr id="51" name="Left Brace 50"/>
          <p:cNvSpPr/>
          <p:nvPr/>
        </p:nvSpPr>
        <p:spPr>
          <a:xfrm rot="16200000">
            <a:off x="2019300" y="3848100"/>
            <a:ext cx="152400" cy="8382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1828800" y="4267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</a:t>
            </a:r>
            <a:r>
              <a:rPr lang="en-US" baseline="-25000" dirty="0"/>
              <a:t>0</a:t>
            </a:r>
          </a:p>
        </p:txBody>
      </p:sp>
      <p:sp>
        <p:nvSpPr>
          <p:cNvPr id="59" name="Left Brace 58"/>
          <p:cNvSpPr/>
          <p:nvPr/>
        </p:nvSpPr>
        <p:spPr>
          <a:xfrm rot="16200000">
            <a:off x="7200900" y="3848100"/>
            <a:ext cx="152400" cy="8382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6934200" y="4267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X*</a:t>
            </a:r>
            <a:r>
              <a:rPr lang="en-US" baseline="-25000" dirty="0"/>
              <a:t>0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477000" y="419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D*</a:t>
            </a:r>
            <a:r>
              <a:rPr lang="en-US" baseline="-25000" dirty="0"/>
              <a:t>0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391400" y="419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S*</a:t>
            </a:r>
            <a:r>
              <a:rPr lang="en-US" baseline="-25000" dirty="0"/>
              <a:t>0</a:t>
            </a:r>
          </a:p>
        </p:txBody>
      </p:sp>
      <p:sp>
        <p:nvSpPr>
          <p:cNvPr id="80" name="Rectangle 79"/>
          <p:cNvSpPr/>
          <p:nvPr/>
        </p:nvSpPr>
        <p:spPr>
          <a:xfrm>
            <a:off x="3505200" y="4953000"/>
            <a:ext cx="18411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Free trade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6200" y="2895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r>
              <a:rPr lang="en-US" dirty="0"/>
              <a:t>=P</a:t>
            </a:r>
            <a:r>
              <a:rPr lang="en-US" baseline="-25000" dirty="0"/>
              <a:t>W0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400800" y="2362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D*</a:t>
            </a:r>
          </a:p>
        </p:txBody>
      </p:sp>
      <p:sp>
        <p:nvSpPr>
          <p:cNvPr id="84" name="Left Brace 83"/>
          <p:cNvSpPr/>
          <p:nvPr/>
        </p:nvSpPr>
        <p:spPr>
          <a:xfrm rot="16200000">
            <a:off x="4000500" y="3848100"/>
            <a:ext cx="152400" cy="8382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/>
          <p:nvPr/>
        </p:nvCxnSpPr>
        <p:spPr>
          <a:xfrm>
            <a:off x="990600" y="2514600"/>
            <a:ext cx="1143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6324600" y="3581400"/>
            <a:ext cx="9144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Left Brace 64"/>
          <p:cNvSpPr/>
          <p:nvPr/>
        </p:nvSpPr>
        <p:spPr>
          <a:xfrm flipV="1">
            <a:off x="3865034" y="2785534"/>
            <a:ext cx="152400" cy="584200"/>
          </a:xfrm>
          <a:prstGeom prst="leftBrace">
            <a:avLst>
              <a:gd name="adj1" fmla="val 44444"/>
              <a:gd name="adj2" fmla="val 62500"/>
            </a:avLst>
          </a:prstGeom>
          <a:ln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2EC7F047-6290-7C49-9E34-003AA88FED13}"/>
              </a:ext>
            </a:extLst>
          </p:cNvPr>
          <p:cNvSpPr/>
          <p:nvPr/>
        </p:nvSpPr>
        <p:spPr>
          <a:xfrm>
            <a:off x="3505200" y="5486400"/>
            <a:ext cx="1828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Tariff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8B4492-F41F-7349-8078-52A8F90E1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258466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7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371577" y="-615801"/>
            <a:ext cx="9144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990600" y="4191000"/>
            <a:ext cx="2286000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990600" y="1905000"/>
            <a:ext cx="0" cy="2286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657600" y="4191000"/>
            <a:ext cx="2286000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657600" y="1905000"/>
            <a:ext cx="0" cy="2286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324600" y="4191000"/>
            <a:ext cx="2286000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324600" y="1905000"/>
            <a:ext cx="0" cy="2286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295400" y="1905000"/>
            <a:ext cx="914400" cy="2057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1981200" y="1905000"/>
            <a:ext cx="914400" cy="2057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858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3528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943600" y="1752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P*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990600" y="2133600"/>
            <a:ext cx="2667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 flipV="1">
            <a:off x="3657600" y="2133600"/>
            <a:ext cx="1676400" cy="1981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6553200" y="2743200"/>
            <a:ext cx="1752600" cy="1066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 flipV="1">
            <a:off x="6324600" y="2743200"/>
            <a:ext cx="1447800" cy="1066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657600" y="3429000"/>
            <a:ext cx="35814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3657600" y="2667000"/>
            <a:ext cx="2057400" cy="762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362200" y="1828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895600" y="3581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153400" y="2438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S*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334000" y="3886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MD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257800" y="2362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XS*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33400" y="1981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endParaRPr lang="en-US" baseline="-25000" dirty="0"/>
          </a:p>
        </p:txBody>
      </p:sp>
      <p:sp>
        <p:nvSpPr>
          <p:cNvPr id="61" name="TextBox 60"/>
          <p:cNvSpPr txBox="1"/>
          <p:nvPr/>
        </p:nvSpPr>
        <p:spPr>
          <a:xfrm>
            <a:off x="5867400" y="3505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P*</a:t>
            </a:r>
            <a:r>
              <a:rPr lang="en-US" baseline="-25000" dirty="0" err="1"/>
              <a:t>aut</a:t>
            </a:r>
            <a:endParaRPr lang="en-US" baseline="-25000" dirty="0"/>
          </a:p>
        </p:txBody>
      </p:sp>
      <p:cxnSp>
        <p:nvCxnSpPr>
          <p:cNvPr id="62" name="Straight Connector 61"/>
          <p:cNvCxnSpPr/>
          <p:nvPr/>
        </p:nvCxnSpPr>
        <p:spPr>
          <a:xfrm>
            <a:off x="990600" y="3124200"/>
            <a:ext cx="67056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3124200" y="2743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W0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334000" y="2743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P*</a:t>
            </a:r>
            <a:r>
              <a:rPr lang="en-US" baseline="-25000" dirty="0"/>
              <a:t>0</a:t>
            </a:r>
            <a:r>
              <a:rPr lang="en-US" dirty="0"/>
              <a:t>=P</a:t>
            </a:r>
            <a:r>
              <a:rPr lang="en-US" baseline="-25000" dirty="0"/>
              <a:t>W0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600200" y="1447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Home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934200" y="1447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Foreign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343400" y="1447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World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048000" y="4114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715000" y="4114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M,X*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420100" y="4114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Q*</a:t>
            </a:r>
          </a:p>
        </p:txBody>
      </p:sp>
      <p:cxnSp>
        <p:nvCxnSpPr>
          <p:cNvPr id="75" name="Straight Connector 74"/>
          <p:cNvCxnSpPr/>
          <p:nvPr/>
        </p:nvCxnSpPr>
        <p:spPr>
          <a:xfrm>
            <a:off x="4495800" y="3124200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4191000" y="4191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0</a:t>
            </a:r>
            <a:r>
              <a:rPr lang="en-US" dirty="0"/>
              <a:t>=X*</a:t>
            </a:r>
            <a:r>
              <a:rPr lang="en-US" baseline="-25000" dirty="0"/>
              <a:t>0</a:t>
            </a: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3600" dirty="0"/>
              <a:t>How Slopes (Elasticities) Matter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1676400" y="3124200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514600" y="3124200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858000" y="3124200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696200" y="3124200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447800" y="4191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</a:t>
            </a:r>
            <a:r>
              <a:rPr lang="en-US" baseline="-25000" dirty="0"/>
              <a:t>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286000" y="4191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</a:t>
            </a:r>
            <a:r>
              <a:rPr lang="en-US" baseline="-25000" dirty="0"/>
              <a:t>0</a:t>
            </a:r>
          </a:p>
        </p:txBody>
      </p:sp>
      <p:sp>
        <p:nvSpPr>
          <p:cNvPr id="51" name="Left Brace 50"/>
          <p:cNvSpPr/>
          <p:nvPr/>
        </p:nvSpPr>
        <p:spPr>
          <a:xfrm rot="16200000">
            <a:off x="2019300" y="3848100"/>
            <a:ext cx="152400" cy="8382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1828800" y="4267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</a:t>
            </a:r>
            <a:r>
              <a:rPr lang="en-US" baseline="-25000" dirty="0"/>
              <a:t>0</a:t>
            </a:r>
          </a:p>
        </p:txBody>
      </p:sp>
      <p:sp>
        <p:nvSpPr>
          <p:cNvPr id="59" name="Left Brace 58"/>
          <p:cNvSpPr/>
          <p:nvPr/>
        </p:nvSpPr>
        <p:spPr>
          <a:xfrm rot="16200000">
            <a:off x="7200900" y="3848100"/>
            <a:ext cx="152400" cy="8382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6934200" y="4267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X*</a:t>
            </a:r>
            <a:r>
              <a:rPr lang="en-US" baseline="-25000" dirty="0"/>
              <a:t>0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477000" y="419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D*</a:t>
            </a:r>
            <a:r>
              <a:rPr lang="en-US" baseline="-25000" dirty="0"/>
              <a:t>0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391400" y="419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S*</a:t>
            </a:r>
            <a:r>
              <a:rPr lang="en-US" baseline="-25000" dirty="0"/>
              <a:t>0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6200" y="2895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r>
              <a:rPr lang="en-US" dirty="0"/>
              <a:t>=P</a:t>
            </a:r>
            <a:r>
              <a:rPr lang="en-US" baseline="-25000" dirty="0"/>
              <a:t>W0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324600" y="2514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D*</a:t>
            </a:r>
          </a:p>
        </p:txBody>
      </p:sp>
      <p:sp>
        <p:nvSpPr>
          <p:cNvPr id="84" name="Left Brace 83"/>
          <p:cNvSpPr/>
          <p:nvPr/>
        </p:nvSpPr>
        <p:spPr>
          <a:xfrm rot="16200000">
            <a:off x="4000500" y="3848100"/>
            <a:ext cx="152400" cy="8382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/>
          <p:nvPr/>
        </p:nvCxnSpPr>
        <p:spPr>
          <a:xfrm>
            <a:off x="990600" y="2133600"/>
            <a:ext cx="1143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Left Brace 75"/>
          <p:cNvSpPr/>
          <p:nvPr/>
        </p:nvSpPr>
        <p:spPr>
          <a:xfrm flipV="1">
            <a:off x="3962400" y="2667000"/>
            <a:ext cx="152400" cy="584200"/>
          </a:xfrm>
          <a:prstGeom prst="leftBrace">
            <a:avLst>
              <a:gd name="adj1" fmla="val 44444"/>
              <a:gd name="adj2" fmla="val 62500"/>
            </a:avLst>
          </a:prstGeom>
          <a:ln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3E60BB6-A47D-CD4B-9B73-304451FAAC5C}"/>
              </a:ext>
            </a:extLst>
          </p:cNvPr>
          <p:cNvSpPr/>
          <p:nvPr/>
        </p:nvSpPr>
        <p:spPr>
          <a:xfrm>
            <a:off x="3505200" y="4953000"/>
            <a:ext cx="18411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Free trade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B4B6B36-77C2-DB48-BE93-CF6D9F5C0F24}"/>
              </a:ext>
            </a:extLst>
          </p:cNvPr>
          <p:cNvSpPr/>
          <p:nvPr/>
        </p:nvSpPr>
        <p:spPr>
          <a:xfrm>
            <a:off x="3505200" y="5486400"/>
            <a:ext cx="1828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Tariff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CC2BF52D-E5A2-7F4B-A22F-A548412D708C}"/>
              </a:ext>
            </a:extLst>
          </p:cNvPr>
          <p:cNvCxnSpPr/>
          <p:nvPr/>
        </p:nvCxnSpPr>
        <p:spPr>
          <a:xfrm flipH="1" flipV="1">
            <a:off x="3657600" y="2514600"/>
            <a:ext cx="1828800" cy="12954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36463A1F-1728-1149-B6DD-C14B414D1D5C}"/>
              </a:ext>
            </a:extLst>
          </p:cNvPr>
          <p:cNvCxnSpPr/>
          <p:nvPr/>
        </p:nvCxnSpPr>
        <p:spPr>
          <a:xfrm flipV="1">
            <a:off x="3657600" y="2502932"/>
            <a:ext cx="1943100" cy="107846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Left Brace 85">
            <a:extLst>
              <a:ext uri="{FF2B5EF4-FFF2-40B4-BE49-F238E27FC236}">
                <a16:creationId xmlns:a16="http://schemas.microsoft.com/office/drawing/2014/main" id="{7715F0A8-4F7A-2646-85CC-14DD10A4D712}"/>
              </a:ext>
            </a:extLst>
          </p:cNvPr>
          <p:cNvSpPr/>
          <p:nvPr/>
        </p:nvSpPr>
        <p:spPr>
          <a:xfrm flipV="1">
            <a:off x="3865034" y="2785534"/>
            <a:ext cx="152400" cy="584200"/>
          </a:xfrm>
          <a:prstGeom prst="leftBrace">
            <a:avLst>
              <a:gd name="adj1" fmla="val 44444"/>
              <a:gd name="adj2" fmla="val 62500"/>
            </a:avLst>
          </a:prstGeom>
          <a:ln>
            <a:solidFill>
              <a:srgbClr val="CECECE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71520F-826C-9745-8F75-5AE8A9952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428840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65" grpId="0"/>
      <p:bldP spid="86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371577" y="-615801"/>
            <a:ext cx="9144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990600" y="4191001"/>
            <a:ext cx="1371600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990600" y="1905000"/>
            <a:ext cx="0" cy="2286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 flipV="1">
            <a:off x="2667000" y="4191001"/>
            <a:ext cx="1905000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667000" y="1905000"/>
            <a:ext cx="0" cy="2286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5181600" y="4191000"/>
            <a:ext cx="3429000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5181600" y="1905000"/>
            <a:ext cx="0" cy="2286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cxnSpLocks/>
          </p:cNvCxnSpPr>
          <p:nvPr/>
        </p:nvCxnSpPr>
        <p:spPr>
          <a:xfrm flipV="1">
            <a:off x="1143000" y="1981200"/>
            <a:ext cx="762000" cy="1905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cxnSpLocks/>
          </p:cNvCxnSpPr>
          <p:nvPr/>
        </p:nvCxnSpPr>
        <p:spPr>
          <a:xfrm flipH="1" flipV="1">
            <a:off x="1524000" y="1981200"/>
            <a:ext cx="685800" cy="1981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858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3622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8768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P*</a:t>
            </a:r>
          </a:p>
        </p:txBody>
      </p:sp>
      <p:cxnSp>
        <p:nvCxnSpPr>
          <p:cNvPr id="32" name="Straight Connector 31"/>
          <p:cNvCxnSpPr>
            <a:cxnSpLocks/>
          </p:cNvCxnSpPr>
          <p:nvPr/>
        </p:nvCxnSpPr>
        <p:spPr>
          <a:xfrm>
            <a:off x="990600" y="2514600"/>
            <a:ext cx="16764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cxnSpLocks/>
          </p:cNvCxnSpPr>
          <p:nvPr/>
        </p:nvCxnSpPr>
        <p:spPr>
          <a:xfrm flipH="1" flipV="1">
            <a:off x="2667000" y="2514600"/>
            <a:ext cx="1828800" cy="1295400"/>
          </a:xfrm>
          <a:prstGeom prst="line">
            <a:avLst/>
          </a:prstGeom>
          <a:ln>
            <a:solidFill>
              <a:srgbClr val="CECEC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cxnSpLocks/>
          </p:cNvCxnSpPr>
          <p:nvPr/>
        </p:nvCxnSpPr>
        <p:spPr>
          <a:xfrm flipV="1">
            <a:off x="5181600" y="2057400"/>
            <a:ext cx="3048000" cy="1981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cxnSpLocks/>
          </p:cNvCxnSpPr>
          <p:nvPr/>
        </p:nvCxnSpPr>
        <p:spPr>
          <a:xfrm flipH="1" flipV="1">
            <a:off x="5181600" y="2438400"/>
            <a:ext cx="2286000" cy="1676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743200" y="3276600"/>
            <a:ext cx="35814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endCxn id="58" idx="2"/>
          </p:cNvCxnSpPr>
          <p:nvPr/>
        </p:nvCxnSpPr>
        <p:spPr>
          <a:xfrm flipV="1">
            <a:off x="2667000" y="2502932"/>
            <a:ext cx="1943100" cy="1078468"/>
          </a:xfrm>
          <a:prstGeom prst="line">
            <a:avLst/>
          </a:prstGeom>
          <a:ln>
            <a:solidFill>
              <a:srgbClr val="CECEC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905000" y="1828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209800" y="3733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001000" y="2133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S*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810000" y="3886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MD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267200" y="2133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XS*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33400" y="2286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endParaRPr lang="en-US" baseline="-25000" dirty="0"/>
          </a:p>
        </p:txBody>
      </p:sp>
      <p:sp>
        <p:nvSpPr>
          <p:cNvPr id="61" name="TextBox 60"/>
          <p:cNvSpPr txBox="1"/>
          <p:nvPr/>
        </p:nvSpPr>
        <p:spPr>
          <a:xfrm>
            <a:off x="4800600" y="3276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P*</a:t>
            </a:r>
            <a:r>
              <a:rPr lang="en-US" baseline="-25000" dirty="0" err="1"/>
              <a:t>aut</a:t>
            </a:r>
            <a:endParaRPr lang="en-US" baseline="-25000" dirty="0"/>
          </a:p>
        </p:txBody>
      </p:sp>
      <p:cxnSp>
        <p:nvCxnSpPr>
          <p:cNvPr id="62" name="Straight Connector 61"/>
          <p:cNvCxnSpPr/>
          <p:nvPr/>
        </p:nvCxnSpPr>
        <p:spPr>
          <a:xfrm>
            <a:off x="990600" y="3124200"/>
            <a:ext cx="67056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2133600" y="3048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W0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724400" y="2819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P*</a:t>
            </a:r>
            <a:r>
              <a:rPr lang="en-US" baseline="-25000" dirty="0"/>
              <a:t>0</a:t>
            </a:r>
            <a:r>
              <a:rPr lang="en-US" dirty="0"/>
              <a:t>=P</a:t>
            </a:r>
            <a:r>
              <a:rPr lang="en-US" baseline="-25000" dirty="0"/>
              <a:t>W0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219200" y="1447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Home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096000" y="1447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Foreign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276600" y="1447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World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209800" y="4114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343400" y="4114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M,X*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420100" y="4114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Q*</a:t>
            </a:r>
          </a:p>
        </p:txBody>
      </p:sp>
      <p:cxnSp>
        <p:nvCxnSpPr>
          <p:cNvPr id="75" name="Straight Connector 74"/>
          <p:cNvCxnSpPr/>
          <p:nvPr/>
        </p:nvCxnSpPr>
        <p:spPr>
          <a:xfrm>
            <a:off x="3505200" y="3124200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2895600" y="4267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0</a:t>
            </a:r>
            <a:r>
              <a:rPr lang="en-US" dirty="0"/>
              <a:t>=X*</a:t>
            </a:r>
            <a:r>
              <a:rPr lang="en-US" baseline="-25000" dirty="0"/>
              <a:t>0</a:t>
            </a: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3600" dirty="0"/>
              <a:t>How Sizes Matter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1447800" y="3124200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905000" y="3124200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096000" y="3124200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553200" y="3124200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143000" y="4191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</a:t>
            </a:r>
            <a:r>
              <a:rPr lang="en-US" baseline="-25000" dirty="0"/>
              <a:t>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752600" y="4191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</a:t>
            </a:r>
            <a:r>
              <a:rPr lang="en-US" baseline="-25000" dirty="0"/>
              <a:t>0</a:t>
            </a:r>
          </a:p>
        </p:txBody>
      </p:sp>
      <p:sp>
        <p:nvSpPr>
          <p:cNvPr id="51" name="Left Brace 50"/>
          <p:cNvSpPr/>
          <p:nvPr/>
        </p:nvSpPr>
        <p:spPr>
          <a:xfrm rot="16200000">
            <a:off x="1600200" y="4038600"/>
            <a:ext cx="152400" cy="4572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1447800" y="4267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</a:t>
            </a:r>
            <a:r>
              <a:rPr lang="en-US" baseline="-25000" dirty="0"/>
              <a:t>0</a:t>
            </a:r>
          </a:p>
        </p:txBody>
      </p:sp>
      <p:sp>
        <p:nvSpPr>
          <p:cNvPr id="59" name="Left Brace 58"/>
          <p:cNvSpPr/>
          <p:nvPr/>
        </p:nvSpPr>
        <p:spPr>
          <a:xfrm rot="16200000">
            <a:off x="7200900" y="3848100"/>
            <a:ext cx="152400" cy="8382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6096000" y="4343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X*</a:t>
            </a:r>
            <a:r>
              <a:rPr lang="en-US" baseline="-25000" dirty="0"/>
              <a:t>0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715000" y="419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D*</a:t>
            </a:r>
            <a:r>
              <a:rPr lang="en-US" baseline="-25000" dirty="0"/>
              <a:t>0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6400800" y="419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S*</a:t>
            </a:r>
            <a:r>
              <a:rPr lang="en-US" baseline="-25000" dirty="0"/>
              <a:t>0</a:t>
            </a:r>
          </a:p>
        </p:txBody>
      </p:sp>
      <p:sp>
        <p:nvSpPr>
          <p:cNvPr id="80" name="Rectangle 79"/>
          <p:cNvSpPr/>
          <p:nvPr/>
        </p:nvSpPr>
        <p:spPr>
          <a:xfrm>
            <a:off x="3505200" y="4953000"/>
            <a:ext cx="18411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Free trade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6200" y="2895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r>
              <a:rPr lang="en-US" dirty="0"/>
              <a:t>=P</a:t>
            </a:r>
            <a:r>
              <a:rPr lang="en-US" baseline="-25000" dirty="0"/>
              <a:t>W0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5257800" y="2209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D*</a:t>
            </a:r>
          </a:p>
        </p:txBody>
      </p:sp>
      <p:sp>
        <p:nvSpPr>
          <p:cNvPr id="84" name="Left Brace 83"/>
          <p:cNvSpPr/>
          <p:nvPr/>
        </p:nvSpPr>
        <p:spPr>
          <a:xfrm rot="16200000">
            <a:off x="3009900" y="3848100"/>
            <a:ext cx="152400" cy="8382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/>
          <p:nvPr/>
        </p:nvCxnSpPr>
        <p:spPr>
          <a:xfrm>
            <a:off x="990600" y="2514600"/>
            <a:ext cx="1143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Left Brace 64"/>
          <p:cNvSpPr/>
          <p:nvPr/>
        </p:nvSpPr>
        <p:spPr>
          <a:xfrm flipV="1">
            <a:off x="2874434" y="2785534"/>
            <a:ext cx="152400" cy="584200"/>
          </a:xfrm>
          <a:prstGeom prst="leftBrace">
            <a:avLst>
              <a:gd name="adj1" fmla="val 44444"/>
              <a:gd name="adj2" fmla="val 62500"/>
            </a:avLst>
          </a:prstGeom>
          <a:ln>
            <a:solidFill>
              <a:srgbClr val="CECECE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2EC7F047-6290-7C49-9E34-003AA88FED13}"/>
              </a:ext>
            </a:extLst>
          </p:cNvPr>
          <p:cNvSpPr/>
          <p:nvPr/>
        </p:nvSpPr>
        <p:spPr>
          <a:xfrm>
            <a:off x="3505200" y="5486400"/>
            <a:ext cx="1828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Tariff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C111653F-5033-D141-A4BE-EF0BB5CDE852}"/>
              </a:ext>
            </a:extLst>
          </p:cNvPr>
          <p:cNvCxnSpPr>
            <a:cxnSpLocks/>
          </p:cNvCxnSpPr>
          <p:nvPr/>
        </p:nvCxnSpPr>
        <p:spPr>
          <a:xfrm flipH="1" flipV="1">
            <a:off x="2667000" y="2514600"/>
            <a:ext cx="1219200" cy="1600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03183C3A-C331-BA48-8E3B-21740F611C61}"/>
              </a:ext>
            </a:extLst>
          </p:cNvPr>
          <p:cNvCxnSpPr>
            <a:cxnSpLocks/>
          </p:cNvCxnSpPr>
          <p:nvPr/>
        </p:nvCxnSpPr>
        <p:spPr>
          <a:xfrm flipV="1">
            <a:off x="2667000" y="2743200"/>
            <a:ext cx="1828800" cy="533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Left Brace 86">
            <a:extLst>
              <a:ext uri="{FF2B5EF4-FFF2-40B4-BE49-F238E27FC236}">
                <a16:creationId xmlns:a16="http://schemas.microsoft.com/office/drawing/2014/main" id="{D2BA6D07-5005-A044-8FC4-0704168B8B22}"/>
              </a:ext>
            </a:extLst>
          </p:cNvPr>
          <p:cNvSpPr/>
          <p:nvPr/>
        </p:nvSpPr>
        <p:spPr>
          <a:xfrm rot="16200000">
            <a:off x="6248400" y="4038600"/>
            <a:ext cx="152400" cy="4572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Left Brace 91">
            <a:extLst>
              <a:ext uri="{FF2B5EF4-FFF2-40B4-BE49-F238E27FC236}">
                <a16:creationId xmlns:a16="http://schemas.microsoft.com/office/drawing/2014/main" id="{DD06EA23-5694-0848-A87C-ACD47649B38D}"/>
              </a:ext>
            </a:extLst>
          </p:cNvPr>
          <p:cNvSpPr/>
          <p:nvPr/>
        </p:nvSpPr>
        <p:spPr>
          <a:xfrm flipV="1">
            <a:off x="2608052" y="2649747"/>
            <a:ext cx="152400" cy="584200"/>
          </a:xfrm>
          <a:prstGeom prst="leftBrace">
            <a:avLst>
              <a:gd name="adj1" fmla="val 44444"/>
              <a:gd name="adj2" fmla="val 47734"/>
            </a:avLst>
          </a:prstGeom>
          <a:ln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390986-C0C7-D342-8419-334F1B130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301100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76" grpId="0"/>
      <p:bldP spid="92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Your Questions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2456752-A7DD-A546-A92B-82FC0F3F2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390376694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Two-Country in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/>
                  <a:t>Countries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h𝑜𝑚𝑒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𝑓𝑜𝑟𝑒𝑖𝑔𝑛</m:t>
                    </m:r>
                  </m:oMath>
                </a14:m>
                <a:r>
                  <a:rPr lang="en-US" sz="2800" dirty="0">
                    <a:effectLst/>
                  </a:rPr>
                  <a:t> </a:t>
                </a:r>
              </a:p>
              <a:p>
                <a:r>
                  <a:rPr lang="en-US" sz="2800" dirty="0"/>
                  <a:t>Prices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>
                    <a:effectLst/>
                  </a:rPr>
                  <a:t> </a:t>
                </a:r>
              </a:p>
              <a:p>
                <a:pPr lvl="1"/>
                <a:r>
                  <a:rPr lang="en-US" sz="2400" dirty="0"/>
                  <a:t>With free trade, equilibrium #0: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pPr lvl="1"/>
                <a:r>
                  <a:rPr lang="en-US" sz="2400" dirty="0"/>
                  <a:t>With specific</a:t>
                </a:r>
                <a:r>
                  <a:rPr lang="en-US" sz="2400" i="1" dirty="0"/>
                  <a:t> </a:t>
                </a:r>
                <a:r>
                  <a:rPr lang="en-US" sz="2400" dirty="0"/>
                  <a:t>tariff,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, levied by country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400" dirty="0"/>
                  <a:t> on export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, equilibrium #1: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400" dirty="0"/>
              </a:p>
              <a:p>
                <a:pPr lvl="1"/>
                <a:r>
                  <a:rPr lang="en-US" sz="2400" i="1" dirty="0"/>
                  <a:t>Ad valorem</a:t>
                </a:r>
                <a:r>
                  <a:rPr lang="en-US" sz="2400" dirty="0"/>
                  <a:t> equivalent of the specific tariff at the initial price: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 marL="457200" lvl="1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401" r="-1698" b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4982BE-521E-A24F-BD5B-DCFC52B56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5" name="Folded Corner 4">
            <a:hlinkClick r:id="rId3" action="ppaction://hlinksldjump"/>
            <a:extLst>
              <a:ext uri="{FF2B5EF4-FFF2-40B4-BE49-F238E27FC236}">
                <a16:creationId xmlns:a16="http://schemas.microsoft.com/office/drawing/2014/main" id="{6DEBE33C-2DF8-BC41-801A-05B780E2A647}"/>
              </a:ext>
            </a:extLst>
          </p:cNvPr>
          <p:cNvSpPr/>
          <p:nvPr/>
        </p:nvSpPr>
        <p:spPr>
          <a:xfrm>
            <a:off x="8186918" y="6026775"/>
            <a:ext cx="838200" cy="673100"/>
          </a:xfrm>
          <a:prstGeom prst="foldedCorner">
            <a:avLst>
              <a:gd name="adj" fmla="val 50000"/>
            </a:avLst>
          </a:prstGeom>
          <a:noFill/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4B62D305-3E89-AB1F-468D-666CF1AA031A}"/>
              </a:ext>
            </a:extLst>
          </p:cNvPr>
          <p:cNvSpPr txBox="1"/>
          <p:nvPr/>
        </p:nvSpPr>
        <p:spPr>
          <a:xfrm>
            <a:off x="5473700" y="6032500"/>
            <a:ext cx="2692400" cy="707886"/>
          </a:xfrm>
          <a:prstGeom prst="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Go to Solution</a:t>
            </a:r>
          </a:p>
          <a:p>
            <a:pPr algn="ctr"/>
            <a:r>
              <a:rPr lang="en-US" sz="2000" dirty="0"/>
              <a:t>Skipping slides 65-76</a:t>
            </a:r>
          </a:p>
        </p:txBody>
      </p:sp>
    </p:spTree>
    <p:extLst>
      <p:ext uri="{BB962C8B-B14F-4D97-AF65-F5344CB8AC3E}">
        <p14:creationId xmlns:p14="http://schemas.microsoft.com/office/powerpoint/2010/main" val="346593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4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Two-Country in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/>
                  <a:t>Domestic supply and demand in each country,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are represented by their elasticities: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𝑖𝑠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𝑖𝑠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&gt;0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or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𝑖𝑠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&lt;0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or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681" b="-34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30A024-F8F9-8144-B57F-762245B83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267480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Two-Country in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/>
                  <a:t>Notation</a:t>
                </a:r>
              </a:p>
              <a:p>
                <a:pPr lvl="1"/>
                <a:r>
                  <a:rPr lang="en-US" sz="2400" dirty="0">
                    <a:effectLst/>
                  </a:rPr>
                  <a:t>Values of initial supply and demand,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>
                    <a:effectLst/>
                  </a:rPr>
                  <a:t>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400" dirty="0">
                  <a:effectLst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  <a:p>
                <a:pPr lvl="1"/>
                <a:r>
                  <a:rPr lang="en-US" sz="2400" dirty="0"/>
                  <a:t>Value of initial (home-country) imports: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h𝑑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lvl="1"/>
                <a:r>
                  <a:rPr lang="en-US" sz="2400" dirty="0"/>
                  <a:t>Convenient values, capturing both size and price responsiveness,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𝑖𝑑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sz="24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sz="2400" dirty="0"/>
              </a:p>
              <a:p>
                <a:pPr marL="457200" lvl="1" indent="0">
                  <a:buNone/>
                </a:pPr>
                <a:endParaRPr lang="en-US" sz="2400" dirty="0"/>
              </a:p>
              <a:p>
                <a:pPr marL="457200" lvl="1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10DB1AF-60E5-9948-91E5-75E34F4B6F73}"/>
              </a:ext>
            </a:extLst>
          </p:cNvPr>
          <p:cNvSpPr/>
          <p:nvPr/>
        </p:nvSpPr>
        <p:spPr>
          <a:xfrm>
            <a:off x="2577730" y="4874437"/>
            <a:ext cx="3510553" cy="43834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75ABCE5-BFBF-8B43-931F-BC6F847C4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236160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Two-Country in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/>
                  <a:t>Price changes must add up to tariff: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Divide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	or: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C58E3A-9CA5-D142-916C-222D370BD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73894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Two-Country in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Equilibrium quantities: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h𝑑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h𝑠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𝑓𝑠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𝑓𝑑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  <a:p>
                <a:r>
                  <a:rPr lang="en-US" sz="2400" dirty="0"/>
                  <a:t>Use elasticities:</a:t>
                </a:r>
              </a:p>
              <a:p>
                <a:pPr marL="0" indent="0">
                  <a:buNone/>
                </a:pP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h𝑑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h𝑠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𝑓𝑑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000" dirty="0">
                    <a:effectLst/>
                  </a:rPr>
                  <a:t> </a:t>
                </a:r>
                <a:endParaRPr lang="en-US" sz="2000" dirty="0"/>
              </a:p>
              <a:p>
                <a:r>
                  <a:rPr lang="en-US" sz="2400" dirty="0"/>
                  <a:t>Multiply through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400" dirty="0"/>
                  <a:t> to get values: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h𝑑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𝑓𝑑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/>
              </a:p>
              <a:p>
                <a:r>
                  <a:rPr lang="en-US" sz="2400" dirty="0"/>
                  <a:t>or: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p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A5B9EE0-02B0-8344-9636-5F96F085054B}"/>
              </a:ext>
            </a:extLst>
          </p:cNvPr>
          <p:cNvSpPr/>
          <p:nvPr/>
        </p:nvSpPr>
        <p:spPr>
          <a:xfrm>
            <a:off x="1192191" y="4075784"/>
            <a:ext cx="2569581" cy="54251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EF7C06E-A257-574C-91B1-F085F60A005F}"/>
                  </a:ext>
                </a:extLst>
              </p:cNvPr>
              <p:cNvSpPr txBox="1"/>
              <p:nvPr/>
            </p:nvSpPr>
            <p:spPr>
              <a:xfrm>
                <a:off x="231493" y="4097438"/>
                <a:ext cx="1481560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EF7C06E-A257-574C-91B1-F085F60A00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93" y="4097438"/>
                <a:ext cx="1481560" cy="4682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39C2E8-DF1D-F744-B86F-7A8DFCC9F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83373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7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Two-Country in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/>
                  <a:t>This gives us two equations in two unknowns,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&amp;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>
                    <a:effectLst/>
                  </a:rPr>
                  <a:t> </a:t>
                </a:r>
                <a:r>
                  <a:rPr lang="en-US" sz="2800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p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2E02B1-0EF8-4940-AE72-BFAF7BD25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374675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from KOM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“specific” and “ad valorem” tariffs differ?</a:t>
            </a:r>
          </a:p>
          <a:p>
            <a:r>
              <a:rPr lang="en-US" dirty="0"/>
              <a:t>An import demand curve is sometimes called a “derived demand curve.”  Why?</a:t>
            </a:r>
          </a:p>
          <a:p>
            <a:r>
              <a:rPr lang="en-US" dirty="0"/>
              <a:t>What is an “effective rate of protection”?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4052719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Two-Country in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/>
                  <a:t>Solution: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p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</m:e>
                      </m:d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</m:oMath>
                  </m:oMathPara>
                </a14:m>
                <a:endParaRPr lang="en-US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401" b="-3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77AB046-88D1-154B-A0B9-0D4C9AE74422}"/>
              </a:ext>
            </a:extLst>
          </p:cNvPr>
          <p:cNvSpPr/>
          <p:nvPr/>
        </p:nvSpPr>
        <p:spPr>
          <a:xfrm>
            <a:off x="3478627" y="3657166"/>
            <a:ext cx="2100370" cy="97155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66193DC-298A-D44F-8732-45C5EEC1FDE6}"/>
              </a:ext>
            </a:extLst>
          </p:cNvPr>
          <p:cNvSpPr/>
          <p:nvPr/>
        </p:nvSpPr>
        <p:spPr>
          <a:xfrm>
            <a:off x="3492131" y="5291125"/>
            <a:ext cx="2100370" cy="97155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969CC3-1B00-1145-82CE-945540808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3DD19D2-E307-4E4F-99F4-764A8E8E2FCE}"/>
                  </a:ext>
                </a:extLst>
              </p:cNvPr>
              <p:cNvSpPr txBox="1"/>
              <p:nvPr/>
            </p:nvSpPr>
            <p:spPr>
              <a:xfrm>
                <a:off x="6265889" y="2923082"/>
                <a:ext cx="2578308" cy="1596591"/>
              </a:xfrm>
              <a:prstGeom prst="rect">
                <a:avLst/>
              </a:prstGeom>
              <a:noFill/>
              <a:ln w="57150"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Where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</m:oMath>
                </a14:m>
                <a:r>
                  <a:rPr lang="en-US" sz="2400" dirty="0"/>
                  <a:t> ≈ Home size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</m:oMath>
                </a14:m>
                <a:r>
                  <a:rPr lang="en-US" sz="2400" dirty="0"/>
                  <a:t> ≈ Foreign size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</m:oMath>
                </a14:m>
                <a:r>
                  <a:rPr lang="en-US" sz="2400" dirty="0"/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3DD19D2-E307-4E4F-99F4-764A8E8E2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5889" y="2923082"/>
                <a:ext cx="2578308" cy="1596591"/>
              </a:xfrm>
              <a:prstGeom prst="rect">
                <a:avLst/>
              </a:prstGeom>
              <a:blipFill>
                <a:blip r:embed="rId3"/>
                <a:stretch>
                  <a:fillRect l="-2885" t="-1527" r="-962" b="-5344"/>
                </a:stretch>
              </a:blipFill>
              <a:ln w="57150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olded Corner 8">
            <a:hlinkClick r:id="rId4" action="ppaction://hlinksldjump"/>
            <a:extLst>
              <a:ext uri="{FF2B5EF4-FFF2-40B4-BE49-F238E27FC236}">
                <a16:creationId xmlns:a16="http://schemas.microsoft.com/office/drawing/2014/main" id="{A6962CEE-2C88-7640-A9AB-6AA776A3934A}"/>
              </a:ext>
            </a:extLst>
          </p:cNvPr>
          <p:cNvSpPr/>
          <p:nvPr/>
        </p:nvSpPr>
        <p:spPr>
          <a:xfrm>
            <a:off x="8186918" y="6026775"/>
            <a:ext cx="838200" cy="673100"/>
          </a:xfrm>
          <a:prstGeom prst="foldedCorner">
            <a:avLst>
              <a:gd name="adj" fmla="val 50000"/>
            </a:avLst>
          </a:prstGeom>
          <a:noFill/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95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7" grpId="0" animBg="1"/>
      <p:bldP spid="5" grpId="0" animBg="1"/>
      <p:bldP spid="9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Two-Country in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Interpretation:</a:t>
                </a:r>
              </a:p>
              <a:p>
                <a:pPr lvl="1"/>
                <a:r>
                  <a:rPr lang="en-US" sz="2000" dirty="0"/>
                  <a:t>Ratio of two price changes: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type m:val="li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den>
                          </m:f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/>
              </a:p>
              <a:p>
                <a:pPr lvl="1"/>
                <a:r>
                  <a:rPr lang="en-US" sz="2000" dirty="0"/>
                  <a:t>Home country share of tariff incidence: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/>
              </a:p>
              <a:p>
                <a:r>
                  <a:rPr lang="en-US" sz="2400" dirty="0"/>
                  <a:t>Recall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𝑖𝑑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 measures country </a:t>
                </a:r>
                <a:r>
                  <a:rPr lang="en-US" sz="2400" u="sng" dirty="0"/>
                  <a:t>size</a:t>
                </a:r>
                <a:r>
                  <a:rPr lang="en-US" sz="2400" dirty="0"/>
                  <a:t> in this industry:  </a:t>
                </a:r>
              </a:p>
              <a:p>
                <a:pPr lvl="1"/>
                <a:r>
                  <a:rPr lang="en-US" sz="2000" dirty="0"/>
                  <a:t>Small home country: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if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</a:rPr>
                      <m:t>→0;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→∞;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→1</m:t>
                    </m:r>
                  </m:oMath>
                </a14:m>
                <a:r>
                  <a:rPr lang="en-US" sz="2000" dirty="0">
                    <a:effectLst/>
                  </a:rPr>
                  <a:t> </a:t>
                </a:r>
                <a:endParaRPr lang="en-US" sz="1600" dirty="0">
                  <a:effectLst/>
                </a:endParaRPr>
              </a:p>
              <a:p>
                <a:pPr lvl="1"/>
                <a:r>
                  <a:rPr lang="en-US" sz="2000" dirty="0"/>
                  <a:t>Large home country: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if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≈1;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≈1/2</m:t>
                    </m:r>
                  </m:oMath>
                </a14:m>
                <a:r>
                  <a:rPr lang="en-US" sz="1400" dirty="0">
                    <a:effectLst/>
                  </a:rPr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3FE031-08AB-FB4D-A030-F30BEC435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60652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Two-Country in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Welfare of home country:</a:t>
                </a:r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𝑊𝐻𝐶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p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h𝑑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h𝑑</m:t>
                              </m:r>
                            </m:sup>
                          </m:s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h𝑠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h𝑠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p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h𝑑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h𝑠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p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h𝑑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h𝑠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p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den>
                          </m:f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h𝑠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den>
                          </m:f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h𝑑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h𝑠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h𝑑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𝜏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𝜏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sz="500" dirty="0"/>
              </a:p>
              <a:p>
                <a:pPr marL="0" indent="0">
                  <a:buNone/>
                </a:pPr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den>
                      </m:f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p>
                              </m:sSup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9338047-547C-DD4B-9E0E-712FCEA28175}"/>
              </a:ext>
            </a:extLst>
          </p:cNvPr>
          <p:cNvCxnSpPr/>
          <p:nvPr/>
        </p:nvCxnSpPr>
        <p:spPr>
          <a:xfrm flipV="1">
            <a:off x="5992348" y="3819729"/>
            <a:ext cx="2286000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6A40B21-9DBE-F947-811A-508E79AC913F}"/>
              </a:ext>
            </a:extLst>
          </p:cNvPr>
          <p:cNvCxnSpPr/>
          <p:nvPr/>
        </p:nvCxnSpPr>
        <p:spPr>
          <a:xfrm flipV="1">
            <a:off x="5992348" y="1533729"/>
            <a:ext cx="0" cy="2286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6C7C46D-6F54-9945-9767-DC3EF7CDB026}"/>
              </a:ext>
            </a:extLst>
          </p:cNvPr>
          <p:cNvCxnSpPr/>
          <p:nvPr/>
        </p:nvCxnSpPr>
        <p:spPr>
          <a:xfrm flipV="1">
            <a:off x="6144748" y="1686129"/>
            <a:ext cx="1295400" cy="1828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C1A4774-136E-3F4F-9B11-4F3BE218A639}"/>
              </a:ext>
            </a:extLst>
          </p:cNvPr>
          <p:cNvCxnSpPr/>
          <p:nvPr/>
        </p:nvCxnSpPr>
        <p:spPr>
          <a:xfrm flipH="1" flipV="1">
            <a:off x="6830548" y="1686129"/>
            <a:ext cx="1219200" cy="1905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CEF9B8DE-5FD3-0747-A0DC-560E89F69FD7}"/>
              </a:ext>
            </a:extLst>
          </p:cNvPr>
          <p:cNvSpPr txBox="1"/>
          <p:nvPr/>
        </p:nvSpPr>
        <p:spPr>
          <a:xfrm>
            <a:off x="5687548" y="130512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30000" dirty="0"/>
              <a:t>h</a:t>
            </a:r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E48D050-B797-7C45-AA56-076324304F4B}"/>
              </a:ext>
            </a:extLst>
          </p:cNvPr>
          <p:cNvSpPr txBox="1"/>
          <p:nvPr/>
        </p:nvSpPr>
        <p:spPr>
          <a:xfrm>
            <a:off x="7363948" y="145752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</a:t>
            </a:r>
            <a:r>
              <a:rPr lang="en-US" baseline="30000" dirty="0" err="1"/>
              <a:t>h</a:t>
            </a:r>
            <a:endParaRPr lang="en-US" baseline="300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F424D62-C113-4242-9130-BF5AD9B5A765}"/>
              </a:ext>
            </a:extLst>
          </p:cNvPr>
          <p:cNvSpPr txBox="1"/>
          <p:nvPr/>
        </p:nvSpPr>
        <p:spPr>
          <a:xfrm>
            <a:off x="6601948" y="1076529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Home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B587EDD-3A62-1545-9043-6107DE0104EB}"/>
              </a:ext>
            </a:extLst>
          </p:cNvPr>
          <p:cNvCxnSpPr/>
          <p:nvPr/>
        </p:nvCxnSpPr>
        <p:spPr>
          <a:xfrm>
            <a:off x="6678148" y="2752929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EF9B481-B23B-734E-A887-12093DCCE582}"/>
              </a:ext>
            </a:extLst>
          </p:cNvPr>
          <p:cNvCxnSpPr/>
          <p:nvPr/>
        </p:nvCxnSpPr>
        <p:spPr>
          <a:xfrm>
            <a:off x="7516348" y="2752929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410EC7DF-E805-9649-9D28-DBC27B0352CD}"/>
              </a:ext>
            </a:extLst>
          </p:cNvPr>
          <p:cNvSpPr txBox="1"/>
          <p:nvPr/>
        </p:nvSpPr>
        <p:spPr>
          <a:xfrm>
            <a:off x="6338732" y="3827164"/>
            <a:ext cx="683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</a:t>
            </a:r>
            <a:r>
              <a:rPr lang="en-US" baseline="30000" dirty="0"/>
              <a:t>hs0</a:t>
            </a:r>
            <a:endParaRPr lang="en-US" baseline="-25000" dirty="0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14E6EEB-AACB-944B-B286-15BB87F68BCD}"/>
              </a:ext>
            </a:extLst>
          </p:cNvPr>
          <p:cNvCxnSpPr/>
          <p:nvPr/>
        </p:nvCxnSpPr>
        <p:spPr>
          <a:xfrm>
            <a:off x="6906748" y="2448129"/>
            <a:ext cx="0" cy="13716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C68371B-6415-FD46-A3B2-6ACB60538C12}"/>
              </a:ext>
            </a:extLst>
          </p:cNvPr>
          <p:cNvCxnSpPr/>
          <p:nvPr/>
        </p:nvCxnSpPr>
        <p:spPr>
          <a:xfrm>
            <a:off x="7287748" y="2448129"/>
            <a:ext cx="0" cy="13716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AB22B22-6B38-A744-8BC5-21DC40CD9BEA}"/>
              </a:ext>
            </a:extLst>
          </p:cNvPr>
          <p:cNvCxnSpPr/>
          <p:nvPr/>
        </p:nvCxnSpPr>
        <p:spPr>
          <a:xfrm flipV="1">
            <a:off x="5992348" y="3000579"/>
            <a:ext cx="2162175" cy="3175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Left Brace 44">
            <a:extLst>
              <a:ext uri="{FF2B5EF4-FFF2-40B4-BE49-F238E27FC236}">
                <a16:creationId xmlns:a16="http://schemas.microsoft.com/office/drawing/2014/main" id="{C7EAF3A5-8CCF-E448-9A7C-4DA025D14DBE}"/>
              </a:ext>
            </a:extLst>
          </p:cNvPr>
          <p:cNvSpPr/>
          <p:nvPr/>
        </p:nvSpPr>
        <p:spPr>
          <a:xfrm flipV="1">
            <a:off x="5843123" y="2422729"/>
            <a:ext cx="152400" cy="584200"/>
          </a:xfrm>
          <a:prstGeom prst="leftBrace">
            <a:avLst>
              <a:gd name="adj1" fmla="val 44444"/>
              <a:gd name="adj2" fmla="val 62500"/>
            </a:avLst>
          </a:prstGeom>
          <a:ln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5CABBC5-17D6-5841-A5A0-902E7A7FA177}"/>
              </a:ext>
            </a:extLst>
          </p:cNvPr>
          <p:cNvSpPr txBox="1"/>
          <p:nvPr/>
        </p:nvSpPr>
        <p:spPr>
          <a:xfrm>
            <a:off x="5535148" y="241095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60CA6BA-ADEF-D148-90FF-09757C5DF1FC}"/>
              </a:ext>
            </a:extLst>
          </p:cNvPr>
          <p:cNvSpPr txBox="1"/>
          <p:nvPr/>
        </p:nvSpPr>
        <p:spPr>
          <a:xfrm>
            <a:off x="6093948" y="235922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a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0970F32-BE96-684C-9F14-41305A061E72}"/>
              </a:ext>
            </a:extLst>
          </p:cNvPr>
          <p:cNvSpPr txBox="1"/>
          <p:nvPr/>
        </p:nvSpPr>
        <p:spPr>
          <a:xfrm>
            <a:off x="6500348" y="2486229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b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5FCB90C-F070-034C-A893-E70A44650F90}"/>
              </a:ext>
            </a:extLst>
          </p:cNvPr>
          <p:cNvSpPr txBox="1"/>
          <p:nvPr/>
        </p:nvSpPr>
        <p:spPr>
          <a:xfrm>
            <a:off x="7205198" y="2498929"/>
            <a:ext cx="292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d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7DAF8FF-DC77-5247-8EC4-5AFA7241F06B}"/>
              </a:ext>
            </a:extLst>
          </p:cNvPr>
          <p:cNvSpPr txBox="1"/>
          <p:nvPr/>
        </p:nvSpPr>
        <p:spPr>
          <a:xfrm>
            <a:off x="6963898" y="2365579"/>
            <a:ext cx="27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c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43F16AF-3CDD-4446-A5C8-AD5417E85204}"/>
              </a:ext>
            </a:extLst>
          </p:cNvPr>
          <p:cNvSpPr txBox="1"/>
          <p:nvPr/>
        </p:nvSpPr>
        <p:spPr>
          <a:xfrm>
            <a:off x="6767048" y="266402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CEE8261-F0B0-0740-96BF-6D40FD9C7660}"/>
              </a:ext>
            </a:extLst>
          </p:cNvPr>
          <p:cNvSpPr txBox="1"/>
          <p:nvPr/>
        </p:nvSpPr>
        <p:spPr>
          <a:xfrm>
            <a:off x="7294019" y="3801145"/>
            <a:ext cx="683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</a:t>
            </a:r>
            <a:r>
              <a:rPr lang="en-US" baseline="30000" dirty="0"/>
              <a:t>hd0</a:t>
            </a:r>
            <a:endParaRPr lang="en-US" baseline="-250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FBDF069-F22C-B84E-812D-131236AE7870}"/>
              </a:ext>
            </a:extLst>
          </p:cNvPr>
          <p:cNvSpPr txBox="1"/>
          <p:nvPr/>
        </p:nvSpPr>
        <p:spPr>
          <a:xfrm>
            <a:off x="5499835" y="2884886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30000" dirty="0">
                <a:solidFill>
                  <a:srgbClr val="FF0000"/>
                </a:solidFill>
              </a:rPr>
              <a:t>f1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BD79E17-EE72-FA4B-B317-96D555E76A08}"/>
              </a:ext>
            </a:extLst>
          </p:cNvPr>
          <p:cNvSpPr txBox="1"/>
          <p:nvPr/>
        </p:nvSpPr>
        <p:spPr>
          <a:xfrm>
            <a:off x="5548157" y="2174926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30000" dirty="0">
                <a:solidFill>
                  <a:srgbClr val="FF0000"/>
                </a:solidFill>
              </a:rPr>
              <a:t>h1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2824F94-C24B-1949-BB1B-5207315E8409}"/>
              </a:ext>
            </a:extLst>
          </p:cNvPr>
          <p:cNvSpPr txBox="1"/>
          <p:nvPr/>
        </p:nvSpPr>
        <p:spPr>
          <a:xfrm>
            <a:off x="5082362" y="2639559"/>
            <a:ext cx="966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30000" dirty="0"/>
              <a:t>h0</a:t>
            </a:r>
            <a:r>
              <a:rPr lang="en-US" dirty="0"/>
              <a:t>=P</a:t>
            </a:r>
            <a:r>
              <a:rPr lang="en-US" baseline="30000" dirty="0"/>
              <a:t>f0</a:t>
            </a:r>
            <a:endParaRPr lang="en-US" dirty="0"/>
          </a:p>
          <a:p>
            <a:endParaRPr lang="en-US" dirty="0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66EBB36-6D01-384A-A1CF-1162BB2B3FCD}"/>
              </a:ext>
            </a:extLst>
          </p:cNvPr>
          <p:cNvCxnSpPr/>
          <p:nvPr/>
        </p:nvCxnSpPr>
        <p:spPr>
          <a:xfrm flipV="1">
            <a:off x="6010933" y="2424433"/>
            <a:ext cx="2162175" cy="3175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7B7EC07-5FFC-994E-95A9-9E13A682327B}"/>
              </a:ext>
            </a:extLst>
          </p:cNvPr>
          <p:cNvCxnSpPr/>
          <p:nvPr/>
        </p:nvCxnSpPr>
        <p:spPr>
          <a:xfrm flipV="1">
            <a:off x="6010933" y="2744100"/>
            <a:ext cx="2162175" cy="31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D1D08A18-A3E9-2846-930F-A8A28F45C1B5}"/>
              </a:ext>
            </a:extLst>
          </p:cNvPr>
          <p:cNvSpPr/>
          <p:nvPr/>
        </p:nvSpPr>
        <p:spPr>
          <a:xfrm>
            <a:off x="422908" y="5127583"/>
            <a:ext cx="3431461" cy="995425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01B7C7-BF5E-E640-A405-B1E1F1110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98988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9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Two-Country in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Welfare of home country:</a:t>
                </a:r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𝑊𝐻𝐶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1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h𝑠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h𝑑</m:t>
                              </m:r>
                            </m:sup>
                          </m:sSup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den>
                          </m:f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h𝑠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den>
                          </m:f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h𝑑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h𝑠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h𝑑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∆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p>
                                </m:sSup>
                              </m:num>
                              <m:den>
                                <m:acc>
                                  <m:accPr>
                                    <m:chr m:val="̅"/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acc>
                              </m:den>
                            </m:f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00" dirty="0">
                    <a:effectLst/>
                  </a:rPr>
                  <a:t> </a:t>
                </a:r>
              </a:p>
              <a:p>
                <a:pPr marL="0" indent="0">
                  <a:buNone/>
                </a:pPr>
                <a:endParaRPr lang="en-US" sz="300" dirty="0">
                  <a:effectLst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sup>
                                  </m:s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p>
                              </m:sSup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00" dirty="0">
                  <a:effectLst/>
                </a:endParaRPr>
              </a:p>
              <a:p>
                <a:pPr marL="0" indent="0">
                  <a:buNone/>
                </a:pPr>
                <a:endParaRPr lang="en-US" sz="100" dirty="0"/>
              </a:p>
              <a:p>
                <a:pPr marL="0" indent="0">
                  <a:buNone/>
                </a:pPr>
                <a:endParaRPr lang="en-US" sz="1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9338047-547C-DD4B-9E0E-712FCEA28175}"/>
              </a:ext>
            </a:extLst>
          </p:cNvPr>
          <p:cNvCxnSpPr/>
          <p:nvPr/>
        </p:nvCxnSpPr>
        <p:spPr>
          <a:xfrm flipV="1">
            <a:off x="5992348" y="3819729"/>
            <a:ext cx="2286000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6A40B21-9DBE-F947-811A-508E79AC913F}"/>
              </a:ext>
            </a:extLst>
          </p:cNvPr>
          <p:cNvCxnSpPr/>
          <p:nvPr/>
        </p:nvCxnSpPr>
        <p:spPr>
          <a:xfrm flipV="1">
            <a:off x="5992348" y="1533729"/>
            <a:ext cx="0" cy="2286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6C7C46D-6F54-9945-9767-DC3EF7CDB026}"/>
              </a:ext>
            </a:extLst>
          </p:cNvPr>
          <p:cNvCxnSpPr/>
          <p:nvPr/>
        </p:nvCxnSpPr>
        <p:spPr>
          <a:xfrm flipV="1">
            <a:off x="6144748" y="1686129"/>
            <a:ext cx="1295400" cy="1828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C1A4774-136E-3F4F-9B11-4F3BE218A639}"/>
              </a:ext>
            </a:extLst>
          </p:cNvPr>
          <p:cNvCxnSpPr/>
          <p:nvPr/>
        </p:nvCxnSpPr>
        <p:spPr>
          <a:xfrm flipH="1" flipV="1">
            <a:off x="6830548" y="1686129"/>
            <a:ext cx="1219200" cy="1905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CEF9B8DE-5FD3-0747-A0DC-560E89F69FD7}"/>
              </a:ext>
            </a:extLst>
          </p:cNvPr>
          <p:cNvSpPr txBox="1"/>
          <p:nvPr/>
        </p:nvSpPr>
        <p:spPr>
          <a:xfrm>
            <a:off x="5687548" y="130512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30000" dirty="0"/>
              <a:t>h</a:t>
            </a:r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E48D050-B797-7C45-AA56-076324304F4B}"/>
              </a:ext>
            </a:extLst>
          </p:cNvPr>
          <p:cNvSpPr txBox="1"/>
          <p:nvPr/>
        </p:nvSpPr>
        <p:spPr>
          <a:xfrm>
            <a:off x="7363948" y="145752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</a:t>
            </a:r>
            <a:r>
              <a:rPr lang="en-US" baseline="30000" dirty="0" err="1"/>
              <a:t>h</a:t>
            </a:r>
            <a:endParaRPr lang="en-US" baseline="300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F424D62-C113-4242-9130-BF5AD9B5A765}"/>
              </a:ext>
            </a:extLst>
          </p:cNvPr>
          <p:cNvSpPr txBox="1"/>
          <p:nvPr/>
        </p:nvSpPr>
        <p:spPr>
          <a:xfrm>
            <a:off x="6601948" y="1076529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Home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B587EDD-3A62-1545-9043-6107DE0104EB}"/>
              </a:ext>
            </a:extLst>
          </p:cNvPr>
          <p:cNvCxnSpPr/>
          <p:nvPr/>
        </p:nvCxnSpPr>
        <p:spPr>
          <a:xfrm>
            <a:off x="6678148" y="2752929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EF9B481-B23B-734E-A887-12093DCCE582}"/>
              </a:ext>
            </a:extLst>
          </p:cNvPr>
          <p:cNvCxnSpPr/>
          <p:nvPr/>
        </p:nvCxnSpPr>
        <p:spPr>
          <a:xfrm>
            <a:off x="7516348" y="2752929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410EC7DF-E805-9649-9D28-DBC27B0352CD}"/>
              </a:ext>
            </a:extLst>
          </p:cNvPr>
          <p:cNvSpPr txBox="1"/>
          <p:nvPr/>
        </p:nvSpPr>
        <p:spPr>
          <a:xfrm>
            <a:off x="6338732" y="3827164"/>
            <a:ext cx="683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</a:t>
            </a:r>
            <a:r>
              <a:rPr lang="en-US" baseline="30000" dirty="0"/>
              <a:t>hs0</a:t>
            </a:r>
            <a:endParaRPr lang="en-US" baseline="-25000" dirty="0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14E6EEB-AACB-944B-B286-15BB87F68BCD}"/>
              </a:ext>
            </a:extLst>
          </p:cNvPr>
          <p:cNvCxnSpPr/>
          <p:nvPr/>
        </p:nvCxnSpPr>
        <p:spPr>
          <a:xfrm>
            <a:off x="6906748" y="2448129"/>
            <a:ext cx="0" cy="13716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C68371B-6415-FD46-A3B2-6ACB60538C12}"/>
              </a:ext>
            </a:extLst>
          </p:cNvPr>
          <p:cNvCxnSpPr/>
          <p:nvPr/>
        </p:nvCxnSpPr>
        <p:spPr>
          <a:xfrm>
            <a:off x="7287748" y="2448129"/>
            <a:ext cx="0" cy="13716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AB22B22-6B38-A744-8BC5-21DC40CD9BEA}"/>
              </a:ext>
            </a:extLst>
          </p:cNvPr>
          <p:cNvCxnSpPr/>
          <p:nvPr/>
        </p:nvCxnSpPr>
        <p:spPr>
          <a:xfrm flipV="1">
            <a:off x="5992348" y="3000579"/>
            <a:ext cx="2162175" cy="3175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Left Brace 44">
            <a:extLst>
              <a:ext uri="{FF2B5EF4-FFF2-40B4-BE49-F238E27FC236}">
                <a16:creationId xmlns:a16="http://schemas.microsoft.com/office/drawing/2014/main" id="{C7EAF3A5-8CCF-E448-9A7C-4DA025D14DBE}"/>
              </a:ext>
            </a:extLst>
          </p:cNvPr>
          <p:cNvSpPr/>
          <p:nvPr/>
        </p:nvSpPr>
        <p:spPr>
          <a:xfrm flipV="1">
            <a:off x="5843123" y="2422729"/>
            <a:ext cx="152400" cy="584200"/>
          </a:xfrm>
          <a:prstGeom prst="leftBrace">
            <a:avLst>
              <a:gd name="adj1" fmla="val 44444"/>
              <a:gd name="adj2" fmla="val 62500"/>
            </a:avLst>
          </a:prstGeom>
          <a:ln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5CABBC5-17D6-5841-A5A0-902E7A7FA177}"/>
              </a:ext>
            </a:extLst>
          </p:cNvPr>
          <p:cNvSpPr txBox="1"/>
          <p:nvPr/>
        </p:nvSpPr>
        <p:spPr>
          <a:xfrm>
            <a:off x="5535148" y="241095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60CA6BA-ADEF-D148-90FF-09757C5DF1FC}"/>
              </a:ext>
            </a:extLst>
          </p:cNvPr>
          <p:cNvSpPr txBox="1"/>
          <p:nvPr/>
        </p:nvSpPr>
        <p:spPr>
          <a:xfrm>
            <a:off x="6093948" y="235922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a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0970F32-BE96-684C-9F14-41305A061E72}"/>
              </a:ext>
            </a:extLst>
          </p:cNvPr>
          <p:cNvSpPr txBox="1"/>
          <p:nvPr/>
        </p:nvSpPr>
        <p:spPr>
          <a:xfrm>
            <a:off x="6500348" y="2486229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b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5FCB90C-F070-034C-A893-E70A44650F90}"/>
              </a:ext>
            </a:extLst>
          </p:cNvPr>
          <p:cNvSpPr txBox="1"/>
          <p:nvPr/>
        </p:nvSpPr>
        <p:spPr>
          <a:xfrm>
            <a:off x="7205198" y="2498929"/>
            <a:ext cx="292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d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7DAF8FF-DC77-5247-8EC4-5AFA7241F06B}"/>
              </a:ext>
            </a:extLst>
          </p:cNvPr>
          <p:cNvSpPr txBox="1"/>
          <p:nvPr/>
        </p:nvSpPr>
        <p:spPr>
          <a:xfrm>
            <a:off x="6963898" y="2365579"/>
            <a:ext cx="27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c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43F16AF-3CDD-4446-A5C8-AD5417E85204}"/>
              </a:ext>
            </a:extLst>
          </p:cNvPr>
          <p:cNvSpPr txBox="1"/>
          <p:nvPr/>
        </p:nvSpPr>
        <p:spPr>
          <a:xfrm>
            <a:off x="6767048" y="266402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CEE8261-F0B0-0740-96BF-6D40FD9C7660}"/>
              </a:ext>
            </a:extLst>
          </p:cNvPr>
          <p:cNvSpPr txBox="1"/>
          <p:nvPr/>
        </p:nvSpPr>
        <p:spPr>
          <a:xfrm>
            <a:off x="7294019" y="3801145"/>
            <a:ext cx="683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</a:t>
            </a:r>
            <a:r>
              <a:rPr lang="en-US" baseline="30000" dirty="0"/>
              <a:t>hd0</a:t>
            </a:r>
            <a:endParaRPr lang="en-US" baseline="-250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FBDF069-F22C-B84E-812D-131236AE7870}"/>
              </a:ext>
            </a:extLst>
          </p:cNvPr>
          <p:cNvSpPr txBox="1"/>
          <p:nvPr/>
        </p:nvSpPr>
        <p:spPr>
          <a:xfrm>
            <a:off x="5499835" y="2884886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30000" dirty="0">
                <a:solidFill>
                  <a:srgbClr val="FF0000"/>
                </a:solidFill>
              </a:rPr>
              <a:t>f1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BD79E17-EE72-FA4B-B317-96D555E76A08}"/>
              </a:ext>
            </a:extLst>
          </p:cNvPr>
          <p:cNvSpPr txBox="1"/>
          <p:nvPr/>
        </p:nvSpPr>
        <p:spPr>
          <a:xfrm>
            <a:off x="5548157" y="2174926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30000" dirty="0">
                <a:solidFill>
                  <a:srgbClr val="FF0000"/>
                </a:solidFill>
              </a:rPr>
              <a:t>h1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2824F94-C24B-1949-BB1B-5207315E8409}"/>
              </a:ext>
            </a:extLst>
          </p:cNvPr>
          <p:cNvSpPr txBox="1"/>
          <p:nvPr/>
        </p:nvSpPr>
        <p:spPr>
          <a:xfrm>
            <a:off x="5082362" y="2639559"/>
            <a:ext cx="966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30000" dirty="0"/>
              <a:t>h0</a:t>
            </a:r>
            <a:r>
              <a:rPr lang="en-US" dirty="0"/>
              <a:t>=P</a:t>
            </a:r>
            <a:r>
              <a:rPr lang="en-US" baseline="30000" dirty="0"/>
              <a:t>f0</a:t>
            </a:r>
            <a:endParaRPr lang="en-US" dirty="0"/>
          </a:p>
          <a:p>
            <a:endParaRPr lang="en-US" dirty="0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66EBB36-6D01-384A-A1CF-1162BB2B3FCD}"/>
              </a:ext>
            </a:extLst>
          </p:cNvPr>
          <p:cNvCxnSpPr/>
          <p:nvPr/>
        </p:nvCxnSpPr>
        <p:spPr>
          <a:xfrm flipV="1">
            <a:off x="6010933" y="2424433"/>
            <a:ext cx="2162175" cy="3175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7B7EC07-5FFC-994E-95A9-9E13A682327B}"/>
              </a:ext>
            </a:extLst>
          </p:cNvPr>
          <p:cNvCxnSpPr/>
          <p:nvPr/>
        </p:nvCxnSpPr>
        <p:spPr>
          <a:xfrm flipV="1">
            <a:off x="6010933" y="2744100"/>
            <a:ext cx="2162175" cy="31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4B946EB6-1760-1942-8B6B-CA7550C31B0B}"/>
              </a:ext>
            </a:extLst>
          </p:cNvPr>
          <p:cNvSpPr/>
          <p:nvPr/>
        </p:nvSpPr>
        <p:spPr>
          <a:xfrm>
            <a:off x="446058" y="4884514"/>
            <a:ext cx="2887451" cy="9954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74A796-FB32-FE4E-B477-6D06A953C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115851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8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219200" y="3973010"/>
            <a:ext cx="825500" cy="368300"/>
          </a:xfrm>
          <a:prstGeom prst="rect">
            <a:avLst/>
          </a:prstGeom>
          <a:pattFill prst="dkUpDiag">
            <a:fgClr>
              <a:srgbClr val="008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ight Triangle 130"/>
          <p:cNvSpPr/>
          <p:nvPr/>
        </p:nvSpPr>
        <p:spPr>
          <a:xfrm>
            <a:off x="2057400" y="3515809"/>
            <a:ext cx="677333" cy="461434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2371577" y="-615801"/>
            <a:ext cx="9144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219200" y="542081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219200" y="2372810"/>
            <a:ext cx="0" cy="3048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85800" y="267761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endParaRPr lang="en-US" baseline="-25000" dirty="0"/>
          </a:p>
        </p:txBody>
      </p:sp>
      <p:sp>
        <p:nvSpPr>
          <p:cNvPr id="57" name="TextBox 56"/>
          <p:cNvSpPr txBox="1"/>
          <p:nvPr/>
        </p:nvSpPr>
        <p:spPr>
          <a:xfrm>
            <a:off x="3810000" y="450641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MD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810000" y="283001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XS*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733800" y="542081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M,X*</a:t>
            </a:r>
          </a:p>
        </p:txBody>
      </p:sp>
      <p:cxnSp>
        <p:nvCxnSpPr>
          <p:cNvPr id="75" name="Straight Connector 74"/>
          <p:cNvCxnSpPr/>
          <p:nvPr/>
        </p:nvCxnSpPr>
        <p:spPr>
          <a:xfrm>
            <a:off x="2743200" y="3973010"/>
            <a:ext cx="0" cy="1447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2590800" y="542081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0</a:t>
            </a:r>
            <a:r>
              <a:rPr lang="en-US" dirty="0"/>
              <a:t>=X*</a:t>
            </a:r>
            <a:r>
              <a:rPr lang="en-US" baseline="-25000" dirty="0"/>
              <a:t>0</a:t>
            </a: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600" dirty="0"/>
              <a:t>Welfare of Home Country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2057400" y="3515810"/>
            <a:ext cx="0" cy="19050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219200" y="4354010"/>
            <a:ext cx="8382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1219200" y="3515810"/>
            <a:ext cx="8382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685800" y="328721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85800" y="420161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P*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7" name="Left Brace 86"/>
          <p:cNvSpPr/>
          <p:nvPr/>
        </p:nvSpPr>
        <p:spPr>
          <a:xfrm flipV="1">
            <a:off x="1066800" y="3515810"/>
            <a:ext cx="152400" cy="838200"/>
          </a:xfrm>
          <a:prstGeom prst="leftBrace">
            <a:avLst>
              <a:gd name="adj1" fmla="val 44444"/>
              <a:gd name="adj2" fmla="val 62500"/>
            </a:avLst>
          </a:prstGeom>
          <a:ln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762000" y="366821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</a:t>
            </a:r>
          </a:p>
        </p:txBody>
      </p:sp>
      <p:cxnSp>
        <p:nvCxnSpPr>
          <p:cNvPr id="100" name="Straight Connector 99"/>
          <p:cNvCxnSpPr/>
          <p:nvPr/>
        </p:nvCxnSpPr>
        <p:spPr>
          <a:xfrm flipV="1">
            <a:off x="1219200" y="3134810"/>
            <a:ext cx="3048000" cy="1676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 flipV="1">
            <a:off x="1219200" y="2906210"/>
            <a:ext cx="2895600" cy="2057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1447800" y="351581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a</a:t>
            </a:r>
          </a:p>
        </p:txBody>
      </p:sp>
      <p:cxnSp>
        <p:nvCxnSpPr>
          <p:cNvPr id="99" name="Straight Connector 98"/>
          <p:cNvCxnSpPr/>
          <p:nvPr/>
        </p:nvCxnSpPr>
        <p:spPr>
          <a:xfrm flipH="1">
            <a:off x="1219200" y="3973010"/>
            <a:ext cx="1524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2057400" y="359201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b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1447800" y="397301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c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057400" y="389681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d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1447800" y="542081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=X*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5029200" y="404921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029200" y="2372810"/>
            <a:ext cx="0" cy="3048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4656665" y="2051076"/>
            <a:ext cx="1016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Welfare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914400" y="229661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609600" y="465881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r>
              <a:rPr lang="en-US" dirty="0"/>
              <a:t>*</a:t>
            </a:r>
          </a:p>
        </p:txBody>
      </p:sp>
      <p:sp>
        <p:nvSpPr>
          <p:cNvPr id="86" name="Left Brace 85"/>
          <p:cNvSpPr/>
          <p:nvPr/>
        </p:nvSpPr>
        <p:spPr>
          <a:xfrm rot="16200000" flipV="1">
            <a:off x="5829300" y="4332843"/>
            <a:ext cx="304800" cy="1905000"/>
          </a:xfrm>
          <a:prstGeom prst="leftBrace">
            <a:avLst>
              <a:gd name="adj1" fmla="val 44444"/>
              <a:gd name="adj2" fmla="val 53167"/>
            </a:avLst>
          </a:prstGeom>
          <a:ln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Straight Connector 88"/>
          <p:cNvCxnSpPr/>
          <p:nvPr/>
        </p:nvCxnSpPr>
        <p:spPr>
          <a:xfrm>
            <a:off x="6934200" y="4049210"/>
            <a:ext cx="0" cy="12954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5410200" y="534461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r>
              <a:rPr lang="en-US" dirty="0"/>
              <a:t>–</a:t>
            </a:r>
            <a:r>
              <a:rPr lang="en-US" dirty="0" err="1"/>
              <a:t>P</a:t>
            </a:r>
            <a:r>
              <a:rPr lang="en-US" baseline="-25000" dirty="0" err="1"/>
              <a:t>aut</a:t>
            </a:r>
            <a:r>
              <a:rPr lang="en-US" dirty="0"/>
              <a:t>*</a:t>
            </a:r>
          </a:p>
        </p:txBody>
      </p:sp>
      <p:sp>
        <p:nvSpPr>
          <p:cNvPr id="4" name="Freeform 3"/>
          <p:cNvSpPr/>
          <p:nvPr/>
        </p:nvSpPr>
        <p:spPr>
          <a:xfrm>
            <a:off x="5029200" y="2525210"/>
            <a:ext cx="1854200" cy="1509679"/>
          </a:xfrm>
          <a:custGeom>
            <a:avLst/>
            <a:gdLst>
              <a:gd name="connsiteX0" fmla="*/ 0 w 1856230"/>
              <a:gd name="connsiteY0" fmla="*/ 1288587 h 1288587"/>
              <a:gd name="connsiteX1" fmla="*/ 753533 w 1856230"/>
              <a:gd name="connsiteY1" fmla="*/ 1153120 h 1288587"/>
              <a:gd name="connsiteX2" fmla="*/ 1422400 w 1856230"/>
              <a:gd name="connsiteY2" fmla="*/ 780587 h 1288587"/>
              <a:gd name="connsiteX3" fmla="*/ 1828800 w 1856230"/>
              <a:gd name="connsiteY3" fmla="*/ 69387 h 1288587"/>
              <a:gd name="connsiteX4" fmla="*/ 1820333 w 1856230"/>
              <a:gd name="connsiteY4" fmla="*/ 27053 h 1288587"/>
              <a:gd name="connsiteX0" fmla="*/ 0 w 1843710"/>
              <a:gd name="connsiteY0" fmla="*/ 1261534 h 1261534"/>
              <a:gd name="connsiteX1" fmla="*/ 753533 w 1843710"/>
              <a:gd name="connsiteY1" fmla="*/ 1126067 h 1261534"/>
              <a:gd name="connsiteX2" fmla="*/ 1422400 w 1843710"/>
              <a:gd name="connsiteY2" fmla="*/ 753534 h 1261534"/>
              <a:gd name="connsiteX3" fmla="*/ 1811867 w 1843710"/>
              <a:gd name="connsiteY3" fmla="*/ 169334 h 1261534"/>
              <a:gd name="connsiteX4" fmla="*/ 1820333 w 1843710"/>
              <a:gd name="connsiteY4" fmla="*/ 0 h 1261534"/>
              <a:gd name="connsiteX0" fmla="*/ 0 w 1843710"/>
              <a:gd name="connsiteY0" fmla="*/ 1261534 h 1264146"/>
              <a:gd name="connsiteX1" fmla="*/ 753533 w 1843710"/>
              <a:gd name="connsiteY1" fmla="*/ 1126067 h 1264146"/>
              <a:gd name="connsiteX2" fmla="*/ 1422400 w 1843710"/>
              <a:gd name="connsiteY2" fmla="*/ 753534 h 1264146"/>
              <a:gd name="connsiteX3" fmla="*/ 1811867 w 1843710"/>
              <a:gd name="connsiteY3" fmla="*/ 169334 h 1264146"/>
              <a:gd name="connsiteX4" fmla="*/ 1820333 w 1843710"/>
              <a:gd name="connsiteY4" fmla="*/ 0 h 1264146"/>
              <a:gd name="connsiteX0" fmla="*/ 0 w 1811867"/>
              <a:gd name="connsiteY0" fmla="*/ 1092200 h 1094812"/>
              <a:gd name="connsiteX1" fmla="*/ 753533 w 1811867"/>
              <a:gd name="connsiteY1" fmla="*/ 956733 h 1094812"/>
              <a:gd name="connsiteX2" fmla="*/ 1422400 w 1811867"/>
              <a:gd name="connsiteY2" fmla="*/ 584200 h 1094812"/>
              <a:gd name="connsiteX3" fmla="*/ 1811867 w 1811867"/>
              <a:gd name="connsiteY3" fmla="*/ 0 h 1094812"/>
              <a:gd name="connsiteX0" fmla="*/ 0 w 1854200"/>
              <a:gd name="connsiteY0" fmla="*/ 1134533 h 1137145"/>
              <a:gd name="connsiteX1" fmla="*/ 753533 w 1854200"/>
              <a:gd name="connsiteY1" fmla="*/ 999066 h 1137145"/>
              <a:gd name="connsiteX2" fmla="*/ 1422400 w 1854200"/>
              <a:gd name="connsiteY2" fmla="*/ 626533 h 1137145"/>
              <a:gd name="connsiteX3" fmla="*/ 1854200 w 1854200"/>
              <a:gd name="connsiteY3" fmla="*/ 0 h 1137145"/>
              <a:gd name="connsiteX0" fmla="*/ 0 w 1854200"/>
              <a:gd name="connsiteY0" fmla="*/ 1134533 h 1137145"/>
              <a:gd name="connsiteX1" fmla="*/ 753533 w 1854200"/>
              <a:gd name="connsiteY1" fmla="*/ 999066 h 1137145"/>
              <a:gd name="connsiteX2" fmla="*/ 1422400 w 1854200"/>
              <a:gd name="connsiteY2" fmla="*/ 626533 h 1137145"/>
              <a:gd name="connsiteX3" fmla="*/ 1854200 w 1854200"/>
              <a:gd name="connsiteY3" fmla="*/ 0 h 113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4200" h="1137145">
                <a:moveTo>
                  <a:pt x="0" y="1134533"/>
                </a:moveTo>
                <a:cubicBezTo>
                  <a:pt x="258233" y="1151466"/>
                  <a:pt x="516466" y="1083733"/>
                  <a:pt x="753533" y="999066"/>
                </a:cubicBezTo>
                <a:cubicBezTo>
                  <a:pt x="990600" y="914399"/>
                  <a:pt x="1238956" y="793044"/>
                  <a:pt x="1422400" y="626533"/>
                </a:cubicBezTo>
                <a:cubicBezTo>
                  <a:pt x="1605845" y="460022"/>
                  <a:pt x="1728611" y="286456"/>
                  <a:pt x="1854200" y="0"/>
                </a:cubicBezTo>
              </a:path>
            </a:pathLst>
          </a:cu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5012267" y="3143277"/>
            <a:ext cx="1913466" cy="905933"/>
          </a:xfrm>
          <a:custGeom>
            <a:avLst/>
            <a:gdLst>
              <a:gd name="connsiteX0" fmla="*/ 0 w 1913466"/>
              <a:gd name="connsiteY0" fmla="*/ 905933 h 905933"/>
              <a:gd name="connsiteX1" fmla="*/ 914400 w 1913466"/>
              <a:gd name="connsiteY1" fmla="*/ 0 h 905933"/>
              <a:gd name="connsiteX2" fmla="*/ 1913466 w 1913466"/>
              <a:gd name="connsiteY2" fmla="*/ 905933 h 905933"/>
              <a:gd name="connsiteX3" fmla="*/ 1913466 w 1913466"/>
              <a:gd name="connsiteY3" fmla="*/ 905933 h 905933"/>
              <a:gd name="connsiteX4" fmla="*/ 1913466 w 1913466"/>
              <a:gd name="connsiteY4" fmla="*/ 905933 h 90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3466" h="905933">
                <a:moveTo>
                  <a:pt x="0" y="905933"/>
                </a:moveTo>
                <a:cubicBezTo>
                  <a:pt x="297744" y="452966"/>
                  <a:pt x="595489" y="0"/>
                  <a:pt x="914400" y="0"/>
                </a:cubicBezTo>
                <a:cubicBezTo>
                  <a:pt x="1233311" y="0"/>
                  <a:pt x="1913466" y="905933"/>
                  <a:pt x="1913466" y="905933"/>
                </a:cubicBezTo>
                <a:lnTo>
                  <a:pt x="1913466" y="905933"/>
                </a:lnTo>
                <a:lnTo>
                  <a:pt x="1913466" y="905933"/>
                </a:lnTo>
              </a:path>
            </a:pathLst>
          </a:custGeom>
          <a:ln>
            <a:solidFill>
              <a:srgbClr val="008000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Connector 90"/>
          <p:cNvCxnSpPr/>
          <p:nvPr/>
        </p:nvCxnSpPr>
        <p:spPr>
          <a:xfrm>
            <a:off x="6400800" y="3439610"/>
            <a:ext cx="0" cy="60960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5532967" y="4044976"/>
                <a:ext cx="6016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baseline="-25000" dirty="0"/>
                  <a:t>opt</a:t>
                </a:r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2967" y="4044976"/>
                <a:ext cx="601615" cy="369332"/>
              </a:xfrm>
              <a:prstGeom prst="rect">
                <a:avLst/>
              </a:prstGeom>
              <a:blipFill>
                <a:blip r:embed="rId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TextBox 93"/>
          <p:cNvSpPr txBox="1"/>
          <p:nvPr/>
        </p:nvSpPr>
        <p:spPr>
          <a:xfrm>
            <a:off x="5867400" y="283001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008000"/>
                </a:solidFill>
              </a:rPr>
              <a:t>c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6705600" y="267761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850466" y="4624943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008000"/>
                </a:solidFill>
              </a:rPr>
              <a:t>c</a:t>
            </a:r>
            <a:r>
              <a:rPr lang="en-US" i="1" dirty="0">
                <a:solidFill>
                  <a:srgbClr val="FF0000"/>
                </a:solidFill>
              </a:rPr>
              <a:t>–b</a:t>
            </a:r>
          </a:p>
        </p:txBody>
      </p:sp>
      <p:cxnSp>
        <p:nvCxnSpPr>
          <p:cNvPr id="102" name="Straight Connector 101"/>
          <p:cNvCxnSpPr/>
          <p:nvPr/>
        </p:nvCxnSpPr>
        <p:spPr>
          <a:xfrm flipH="1">
            <a:off x="5742517" y="3372935"/>
            <a:ext cx="8467" cy="678665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Freeform 25"/>
          <p:cNvSpPr/>
          <p:nvPr/>
        </p:nvSpPr>
        <p:spPr>
          <a:xfrm>
            <a:off x="5035550" y="3374993"/>
            <a:ext cx="1898650" cy="2128367"/>
          </a:xfrm>
          <a:custGeom>
            <a:avLst/>
            <a:gdLst>
              <a:gd name="connsiteX0" fmla="*/ 0 w 1898650"/>
              <a:gd name="connsiteY0" fmla="*/ 673607 h 2127757"/>
              <a:gd name="connsiteX1" fmla="*/ 304800 w 1898650"/>
              <a:gd name="connsiteY1" fmla="*/ 254507 h 2127757"/>
              <a:gd name="connsiteX2" fmla="*/ 450850 w 1898650"/>
              <a:gd name="connsiteY2" fmla="*/ 108457 h 2127757"/>
              <a:gd name="connsiteX3" fmla="*/ 603250 w 1898650"/>
              <a:gd name="connsiteY3" fmla="*/ 44957 h 2127757"/>
              <a:gd name="connsiteX4" fmla="*/ 762000 w 1898650"/>
              <a:gd name="connsiteY4" fmla="*/ 507 h 2127757"/>
              <a:gd name="connsiteX5" fmla="*/ 914400 w 1898650"/>
              <a:gd name="connsiteY5" fmla="*/ 38607 h 2127757"/>
              <a:gd name="connsiteX6" fmla="*/ 1073150 w 1898650"/>
              <a:gd name="connsiteY6" fmla="*/ 254507 h 2127757"/>
              <a:gd name="connsiteX7" fmla="*/ 1212850 w 1898650"/>
              <a:gd name="connsiteY7" fmla="*/ 445007 h 2127757"/>
              <a:gd name="connsiteX8" fmla="*/ 1365250 w 1898650"/>
              <a:gd name="connsiteY8" fmla="*/ 679957 h 2127757"/>
              <a:gd name="connsiteX9" fmla="*/ 1651000 w 1898650"/>
              <a:gd name="connsiteY9" fmla="*/ 1384807 h 2127757"/>
              <a:gd name="connsiteX10" fmla="*/ 1898650 w 1898650"/>
              <a:gd name="connsiteY10" fmla="*/ 2127757 h 2127757"/>
              <a:gd name="connsiteX11" fmla="*/ 1898650 w 1898650"/>
              <a:gd name="connsiteY11" fmla="*/ 2127757 h 2127757"/>
              <a:gd name="connsiteX0" fmla="*/ 0 w 1898650"/>
              <a:gd name="connsiteY0" fmla="*/ 673607 h 2127757"/>
              <a:gd name="connsiteX1" fmla="*/ 304800 w 1898650"/>
              <a:gd name="connsiteY1" fmla="*/ 254507 h 2127757"/>
              <a:gd name="connsiteX2" fmla="*/ 450850 w 1898650"/>
              <a:gd name="connsiteY2" fmla="*/ 108457 h 2127757"/>
              <a:gd name="connsiteX3" fmla="*/ 603250 w 1898650"/>
              <a:gd name="connsiteY3" fmla="*/ 44957 h 2127757"/>
              <a:gd name="connsiteX4" fmla="*/ 762000 w 1898650"/>
              <a:gd name="connsiteY4" fmla="*/ 507 h 2127757"/>
              <a:gd name="connsiteX5" fmla="*/ 914400 w 1898650"/>
              <a:gd name="connsiteY5" fmla="*/ 38607 h 2127757"/>
              <a:gd name="connsiteX6" fmla="*/ 1073150 w 1898650"/>
              <a:gd name="connsiteY6" fmla="*/ 254507 h 2127757"/>
              <a:gd name="connsiteX7" fmla="*/ 1212850 w 1898650"/>
              <a:gd name="connsiteY7" fmla="*/ 445007 h 2127757"/>
              <a:gd name="connsiteX8" fmla="*/ 1365250 w 1898650"/>
              <a:gd name="connsiteY8" fmla="*/ 679957 h 2127757"/>
              <a:gd name="connsiteX9" fmla="*/ 1651000 w 1898650"/>
              <a:gd name="connsiteY9" fmla="*/ 1384807 h 2127757"/>
              <a:gd name="connsiteX10" fmla="*/ 1898650 w 1898650"/>
              <a:gd name="connsiteY10" fmla="*/ 2127757 h 2127757"/>
              <a:gd name="connsiteX11" fmla="*/ 1898650 w 1898650"/>
              <a:gd name="connsiteY11" fmla="*/ 2127757 h 2127757"/>
              <a:gd name="connsiteX0" fmla="*/ 0 w 1898650"/>
              <a:gd name="connsiteY0" fmla="*/ 673607 h 2127757"/>
              <a:gd name="connsiteX1" fmla="*/ 304800 w 1898650"/>
              <a:gd name="connsiteY1" fmla="*/ 254507 h 2127757"/>
              <a:gd name="connsiteX2" fmla="*/ 450850 w 1898650"/>
              <a:gd name="connsiteY2" fmla="*/ 108457 h 2127757"/>
              <a:gd name="connsiteX3" fmla="*/ 603250 w 1898650"/>
              <a:gd name="connsiteY3" fmla="*/ 44957 h 2127757"/>
              <a:gd name="connsiteX4" fmla="*/ 762000 w 1898650"/>
              <a:gd name="connsiteY4" fmla="*/ 507 h 2127757"/>
              <a:gd name="connsiteX5" fmla="*/ 914400 w 1898650"/>
              <a:gd name="connsiteY5" fmla="*/ 38607 h 2127757"/>
              <a:gd name="connsiteX6" fmla="*/ 1073150 w 1898650"/>
              <a:gd name="connsiteY6" fmla="*/ 254507 h 2127757"/>
              <a:gd name="connsiteX7" fmla="*/ 1212850 w 1898650"/>
              <a:gd name="connsiteY7" fmla="*/ 445007 h 2127757"/>
              <a:gd name="connsiteX8" fmla="*/ 1365250 w 1898650"/>
              <a:gd name="connsiteY8" fmla="*/ 679957 h 2127757"/>
              <a:gd name="connsiteX9" fmla="*/ 1651000 w 1898650"/>
              <a:gd name="connsiteY9" fmla="*/ 1384807 h 2127757"/>
              <a:gd name="connsiteX10" fmla="*/ 1898650 w 1898650"/>
              <a:gd name="connsiteY10" fmla="*/ 2127757 h 2127757"/>
              <a:gd name="connsiteX11" fmla="*/ 1898650 w 1898650"/>
              <a:gd name="connsiteY11" fmla="*/ 2127757 h 2127757"/>
              <a:gd name="connsiteX0" fmla="*/ 0 w 1898650"/>
              <a:gd name="connsiteY0" fmla="*/ 673607 h 2127757"/>
              <a:gd name="connsiteX1" fmla="*/ 304800 w 1898650"/>
              <a:gd name="connsiteY1" fmla="*/ 254507 h 2127757"/>
              <a:gd name="connsiteX2" fmla="*/ 450850 w 1898650"/>
              <a:gd name="connsiteY2" fmla="*/ 108457 h 2127757"/>
              <a:gd name="connsiteX3" fmla="*/ 603250 w 1898650"/>
              <a:gd name="connsiteY3" fmla="*/ 44957 h 2127757"/>
              <a:gd name="connsiteX4" fmla="*/ 762000 w 1898650"/>
              <a:gd name="connsiteY4" fmla="*/ 507 h 2127757"/>
              <a:gd name="connsiteX5" fmla="*/ 914400 w 1898650"/>
              <a:gd name="connsiteY5" fmla="*/ 38607 h 2127757"/>
              <a:gd name="connsiteX6" fmla="*/ 1073150 w 1898650"/>
              <a:gd name="connsiteY6" fmla="*/ 254507 h 2127757"/>
              <a:gd name="connsiteX7" fmla="*/ 1212850 w 1898650"/>
              <a:gd name="connsiteY7" fmla="*/ 445007 h 2127757"/>
              <a:gd name="connsiteX8" fmla="*/ 1365250 w 1898650"/>
              <a:gd name="connsiteY8" fmla="*/ 679957 h 2127757"/>
              <a:gd name="connsiteX9" fmla="*/ 1651000 w 1898650"/>
              <a:gd name="connsiteY9" fmla="*/ 1384807 h 2127757"/>
              <a:gd name="connsiteX10" fmla="*/ 1898650 w 1898650"/>
              <a:gd name="connsiteY10" fmla="*/ 2127757 h 2127757"/>
              <a:gd name="connsiteX11" fmla="*/ 1898650 w 1898650"/>
              <a:gd name="connsiteY11" fmla="*/ 2127757 h 2127757"/>
              <a:gd name="connsiteX0" fmla="*/ 0 w 1898650"/>
              <a:gd name="connsiteY0" fmla="*/ 673547 h 2127697"/>
              <a:gd name="connsiteX1" fmla="*/ 304800 w 1898650"/>
              <a:gd name="connsiteY1" fmla="*/ 254447 h 2127697"/>
              <a:gd name="connsiteX2" fmla="*/ 450850 w 1898650"/>
              <a:gd name="connsiteY2" fmla="*/ 108397 h 2127697"/>
              <a:gd name="connsiteX3" fmla="*/ 603250 w 1898650"/>
              <a:gd name="connsiteY3" fmla="*/ 23730 h 2127697"/>
              <a:gd name="connsiteX4" fmla="*/ 762000 w 1898650"/>
              <a:gd name="connsiteY4" fmla="*/ 447 h 2127697"/>
              <a:gd name="connsiteX5" fmla="*/ 914400 w 1898650"/>
              <a:gd name="connsiteY5" fmla="*/ 38547 h 2127697"/>
              <a:gd name="connsiteX6" fmla="*/ 1073150 w 1898650"/>
              <a:gd name="connsiteY6" fmla="*/ 254447 h 2127697"/>
              <a:gd name="connsiteX7" fmla="*/ 1212850 w 1898650"/>
              <a:gd name="connsiteY7" fmla="*/ 444947 h 2127697"/>
              <a:gd name="connsiteX8" fmla="*/ 1365250 w 1898650"/>
              <a:gd name="connsiteY8" fmla="*/ 679897 h 2127697"/>
              <a:gd name="connsiteX9" fmla="*/ 1651000 w 1898650"/>
              <a:gd name="connsiteY9" fmla="*/ 1384747 h 2127697"/>
              <a:gd name="connsiteX10" fmla="*/ 1898650 w 1898650"/>
              <a:gd name="connsiteY10" fmla="*/ 2127697 h 2127697"/>
              <a:gd name="connsiteX11" fmla="*/ 1898650 w 1898650"/>
              <a:gd name="connsiteY11" fmla="*/ 2127697 h 2127697"/>
              <a:gd name="connsiteX0" fmla="*/ 0 w 1898650"/>
              <a:gd name="connsiteY0" fmla="*/ 673547 h 2127697"/>
              <a:gd name="connsiteX1" fmla="*/ 304800 w 1898650"/>
              <a:gd name="connsiteY1" fmla="*/ 254447 h 2127697"/>
              <a:gd name="connsiteX2" fmla="*/ 450850 w 1898650"/>
              <a:gd name="connsiteY2" fmla="*/ 108397 h 2127697"/>
              <a:gd name="connsiteX3" fmla="*/ 603250 w 1898650"/>
              <a:gd name="connsiteY3" fmla="*/ 23730 h 2127697"/>
              <a:gd name="connsiteX4" fmla="*/ 762000 w 1898650"/>
              <a:gd name="connsiteY4" fmla="*/ 447 h 2127697"/>
              <a:gd name="connsiteX5" fmla="*/ 914400 w 1898650"/>
              <a:gd name="connsiteY5" fmla="*/ 38547 h 2127697"/>
              <a:gd name="connsiteX6" fmla="*/ 1081616 w 1898650"/>
              <a:gd name="connsiteY6" fmla="*/ 229047 h 2127697"/>
              <a:gd name="connsiteX7" fmla="*/ 1212850 w 1898650"/>
              <a:gd name="connsiteY7" fmla="*/ 444947 h 2127697"/>
              <a:gd name="connsiteX8" fmla="*/ 1365250 w 1898650"/>
              <a:gd name="connsiteY8" fmla="*/ 679897 h 2127697"/>
              <a:gd name="connsiteX9" fmla="*/ 1651000 w 1898650"/>
              <a:gd name="connsiteY9" fmla="*/ 1384747 h 2127697"/>
              <a:gd name="connsiteX10" fmla="*/ 1898650 w 1898650"/>
              <a:gd name="connsiteY10" fmla="*/ 2127697 h 2127697"/>
              <a:gd name="connsiteX11" fmla="*/ 1898650 w 1898650"/>
              <a:gd name="connsiteY11" fmla="*/ 2127697 h 2127697"/>
              <a:gd name="connsiteX0" fmla="*/ 0 w 1898650"/>
              <a:gd name="connsiteY0" fmla="*/ 674217 h 2128367"/>
              <a:gd name="connsiteX1" fmla="*/ 304800 w 1898650"/>
              <a:gd name="connsiteY1" fmla="*/ 255117 h 2128367"/>
              <a:gd name="connsiteX2" fmla="*/ 450850 w 1898650"/>
              <a:gd name="connsiteY2" fmla="*/ 109067 h 2128367"/>
              <a:gd name="connsiteX3" fmla="*/ 603250 w 1898650"/>
              <a:gd name="connsiteY3" fmla="*/ 24400 h 2128367"/>
              <a:gd name="connsiteX4" fmla="*/ 762000 w 1898650"/>
              <a:gd name="connsiteY4" fmla="*/ 1117 h 2128367"/>
              <a:gd name="connsiteX5" fmla="*/ 914400 w 1898650"/>
              <a:gd name="connsiteY5" fmla="*/ 51917 h 2128367"/>
              <a:gd name="connsiteX6" fmla="*/ 1081616 w 1898650"/>
              <a:gd name="connsiteY6" fmla="*/ 229717 h 2128367"/>
              <a:gd name="connsiteX7" fmla="*/ 1212850 w 1898650"/>
              <a:gd name="connsiteY7" fmla="*/ 445617 h 2128367"/>
              <a:gd name="connsiteX8" fmla="*/ 1365250 w 1898650"/>
              <a:gd name="connsiteY8" fmla="*/ 680567 h 2128367"/>
              <a:gd name="connsiteX9" fmla="*/ 1651000 w 1898650"/>
              <a:gd name="connsiteY9" fmla="*/ 1385417 h 2128367"/>
              <a:gd name="connsiteX10" fmla="*/ 1898650 w 1898650"/>
              <a:gd name="connsiteY10" fmla="*/ 2128367 h 2128367"/>
              <a:gd name="connsiteX11" fmla="*/ 1898650 w 1898650"/>
              <a:gd name="connsiteY11" fmla="*/ 2128367 h 2128367"/>
              <a:gd name="connsiteX0" fmla="*/ 0 w 1898650"/>
              <a:gd name="connsiteY0" fmla="*/ 674217 h 2128367"/>
              <a:gd name="connsiteX1" fmla="*/ 304800 w 1898650"/>
              <a:gd name="connsiteY1" fmla="*/ 255117 h 2128367"/>
              <a:gd name="connsiteX2" fmla="*/ 450850 w 1898650"/>
              <a:gd name="connsiteY2" fmla="*/ 109067 h 2128367"/>
              <a:gd name="connsiteX3" fmla="*/ 603250 w 1898650"/>
              <a:gd name="connsiteY3" fmla="*/ 24400 h 2128367"/>
              <a:gd name="connsiteX4" fmla="*/ 762000 w 1898650"/>
              <a:gd name="connsiteY4" fmla="*/ 1117 h 2128367"/>
              <a:gd name="connsiteX5" fmla="*/ 914400 w 1898650"/>
              <a:gd name="connsiteY5" fmla="*/ 51917 h 2128367"/>
              <a:gd name="connsiteX6" fmla="*/ 1081616 w 1898650"/>
              <a:gd name="connsiteY6" fmla="*/ 229717 h 2128367"/>
              <a:gd name="connsiteX7" fmla="*/ 1234017 w 1898650"/>
              <a:gd name="connsiteY7" fmla="*/ 424450 h 2128367"/>
              <a:gd name="connsiteX8" fmla="*/ 1365250 w 1898650"/>
              <a:gd name="connsiteY8" fmla="*/ 680567 h 2128367"/>
              <a:gd name="connsiteX9" fmla="*/ 1651000 w 1898650"/>
              <a:gd name="connsiteY9" fmla="*/ 1385417 h 2128367"/>
              <a:gd name="connsiteX10" fmla="*/ 1898650 w 1898650"/>
              <a:gd name="connsiteY10" fmla="*/ 2128367 h 2128367"/>
              <a:gd name="connsiteX11" fmla="*/ 1898650 w 1898650"/>
              <a:gd name="connsiteY11" fmla="*/ 2128367 h 2128367"/>
              <a:gd name="connsiteX0" fmla="*/ 0 w 1898650"/>
              <a:gd name="connsiteY0" fmla="*/ 674217 h 2128367"/>
              <a:gd name="connsiteX1" fmla="*/ 304800 w 1898650"/>
              <a:gd name="connsiteY1" fmla="*/ 255117 h 2128367"/>
              <a:gd name="connsiteX2" fmla="*/ 450850 w 1898650"/>
              <a:gd name="connsiteY2" fmla="*/ 109067 h 2128367"/>
              <a:gd name="connsiteX3" fmla="*/ 603250 w 1898650"/>
              <a:gd name="connsiteY3" fmla="*/ 24400 h 2128367"/>
              <a:gd name="connsiteX4" fmla="*/ 762000 w 1898650"/>
              <a:gd name="connsiteY4" fmla="*/ 1117 h 2128367"/>
              <a:gd name="connsiteX5" fmla="*/ 914400 w 1898650"/>
              <a:gd name="connsiteY5" fmla="*/ 51917 h 2128367"/>
              <a:gd name="connsiteX6" fmla="*/ 1094316 w 1898650"/>
              <a:gd name="connsiteY6" fmla="*/ 212783 h 2128367"/>
              <a:gd name="connsiteX7" fmla="*/ 1234017 w 1898650"/>
              <a:gd name="connsiteY7" fmla="*/ 424450 h 2128367"/>
              <a:gd name="connsiteX8" fmla="*/ 1365250 w 1898650"/>
              <a:gd name="connsiteY8" fmla="*/ 680567 h 2128367"/>
              <a:gd name="connsiteX9" fmla="*/ 1651000 w 1898650"/>
              <a:gd name="connsiteY9" fmla="*/ 1385417 h 2128367"/>
              <a:gd name="connsiteX10" fmla="*/ 1898650 w 1898650"/>
              <a:gd name="connsiteY10" fmla="*/ 2128367 h 2128367"/>
              <a:gd name="connsiteX11" fmla="*/ 1898650 w 1898650"/>
              <a:gd name="connsiteY11" fmla="*/ 2128367 h 2128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98650" h="2128367">
                <a:moveTo>
                  <a:pt x="0" y="674217"/>
                </a:moveTo>
                <a:cubicBezTo>
                  <a:pt x="114829" y="511763"/>
                  <a:pt x="229658" y="349309"/>
                  <a:pt x="304800" y="255117"/>
                </a:cubicBezTo>
                <a:cubicBezTo>
                  <a:pt x="379942" y="160925"/>
                  <a:pt x="401108" y="147520"/>
                  <a:pt x="450850" y="109067"/>
                </a:cubicBezTo>
                <a:cubicBezTo>
                  <a:pt x="500592" y="70614"/>
                  <a:pt x="551392" y="42392"/>
                  <a:pt x="603250" y="24400"/>
                </a:cubicBezTo>
                <a:cubicBezTo>
                  <a:pt x="655108" y="6408"/>
                  <a:pt x="710142" y="-3469"/>
                  <a:pt x="762000" y="1117"/>
                </a:cubicBezTo>
                <a:cubicBezTo>
                  <a:pt x="813858" y="5703"/>
                  <a:pt x="859014" y="16639"/>
                  <a:pt x="914400" y="51917"/>
                </a:cubicBezTo>
                <a:cubicBezTo>
                  <a:pt x="969786" y="87195"/>
                  <a:pt x="1041047" y="150694"/>
                  <a:pt x="1094316" y="212783"/>
                </a:cubicBezTo>
                <a:cubicBezTo>
                  <a:pt x="1147586" y="274872"/>
                  <a:pt x="1188861" y="346486"/>
                  <a:pt x="1234017" y="424450"/>
                </a:cubicBezTo>
                <a:cubicBezTo>
                  <a:pt x="1279173" y="502414"/>
                  <a:pt x="1295753" y="520406"/>
                  <a:pt x="1365250" y="680567"/>
                </a:cubicBezTo>
                <a:cubicBezTo>
                  <a:pt x="1434747" y="840728"/>
                  <a:pt x="1562100" y="1144117"/>
                  <a:pt x="1651000" y="1385417"/>
                </a:cubicBezTo>
                <a:cubicBezTo>
                  <a:pt x="1739900" y="1626717"/>
                  <a:pt x="1898650" y="2128367"/>
                  <a:pt x="1898650" y="2128367"/>
                </a:cubicBezTo>
                <a:lnTo>
                  <a:pt x="1898650" y="2128367"/>
                </a:lnTo>
              </a:path>
            </a:pathLst>
          </a:cu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/>
              <p:cNvSpPr txBox="1"/>
              <p:nvPr/>
            </p:nvSpPr>
            <p:spPr>
              <a:xfrm>
                <a:off x="7937500" y="4044976"/>
                <a:ext cx="4910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>
                    <a:effectLst/>
                  </a:rPr>
                  <a:t> </a:t>
                </a:r>
                <a:endParaRPr lang="en-US" baseline="-25000" dirty="0"/>
              </a:p>
            </p:txBody>
          </p:sp>
        </mc:Choice>
        <mc:Fallback xmlns=""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7500" y="4044976"/>
                <a:ext cx="49106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9F6EF38-946E-0445-94CF-33E5FD8A67DC}"/>
                  </a:ext>
                </a:extLst>
              </p:cNvPr>
              <p:cNvSpPr txBox="1"/>
              <p:nvPr/>
            </p:nvSpPr>
            <p:spPr>
              <a:xfrm>
                <a:off x="567159" y="1064871"/>
                <a:ext cx="8044405" cy="758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𝑊𝐻𝐶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〈"/>
                            <m:endChr m:val="〉"/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p>
                          </m:num>
                          <m:den>
                            <m:acc>
                              <m:accPr>
                                <m:chr m:val="̅"/>
                                <m:ctrlPr>
                                  <a:rPr lang="en-US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</m:den>
                        </m:f>
                        <m:sSup>
                          <m:sSup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sup>
                                </m:sSup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sSup>
                          <m:sSup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p>
                            </m:sSup>
                          </m:e>
                          <m:sup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acc>
                              <m:accPr>
                                <m:chr m:val="̅"/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</m:e>
                          <m:sup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9F6EF38-946E-0445-94CF-33E5FD8A67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159" y="1064871"/>
                <a:ext cx="8044405" cy="758349"/>
              </a:xfrm>
              <a:prstGeom prst="rect">
                <a:avLst/>
              </a:prstGeom>
              <a:blipFill>
                <a:blip r:embed="rId4"/>
                <a:stretch>
                  <a:fillRect l="-158"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C4F8A6-5487-6D4D-A547-FAB607F7D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422863872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Box 78"/>
          <p:cNvSpPr txBox="1"/>
          <p:nvPr/>
        </p:nvSpPr>
        <p:spPr>
          <a:xfrm>
            <a:off x="7429500" y="560102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</a:t>
            </a:r>
            <a:r>
              <a:rPr lang="en-US" baseline="30000" dirty="0"/>
              <a:t>fd0</a:t>
            </a:r>
            <a:endParaRPr lang="en-US" baseline="-25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2371577" y="-615801"/>
            <a:ext cx="9144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028700" y="5601022"/>
            <a:ext cx="2286000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028700" y="3315022"/>
            <a:ext cx="0" cy="2286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695700" y="5601022"/>
            <a:ext cx="2286000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695700" y="3315022"/>
            <a:ext cx="0" cy="2286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362700" y="5601022"/>
            <a:ext cx="2286000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362700" y="3315022"/>
            <a:ext cx="0" cy="2286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181100" y="3467422"/>
            <a:ext cx="1295400" cy="1828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1866900" y="3467422"/>
            <a:ext cx="1219200" cy="1905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23900" y="308642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30000" dirty="0"/>
              <a:t>h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390900" y="308642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981700" y="316262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30000" dirty="0" err="1"/>
              <a:t>f</a:t>
            </a:r>
            <a:endParaRPr lang="en-US" dirty="0"/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6743700" y="3848422"/>
            <a:ext cx="1676400" cy="1676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 flipV="1">
            <a:off x="6362700" y="3924622"/>
            <a:ext cx="1295400" cy="1524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400300" y="323882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</a:t>
            </a:r>
            <a:r>
              <a:rPr lang="en-US" baseline="30000" dirty="0" err="1"/>
              <a:t>h</a:t>
            </a:r>
            <a:endParaRPr lang="en-US" baseline="30000" dirty="0"/>
          </a:p>
        </p:txBody>
      </p:sp>
      <p:sp>
        <p:nvSpPr>
          <p:cNvPr id="53" name="TextBox 52"/>
          <p:cNvSpPr txBox="1"/>
          <p:nvPr/>
        </p:nvSpPr>
        <p:spPr>
          <a:xfrm>
            <a:off x="2933700" y="499142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30000" dirty="0"/>
              <a:t>h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6438900" y="377222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</a:t>
            </a:r>
            <a:r>
              <a:rPr lang="en-US" baseline="30000" dirty="0" err="1"/>
              <a:t>f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8343900" y="354362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baseline="30000" dirty="0"/>
              <a:t>f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5448300" y="506762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MD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295900" y="354362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XS*</a:t>
            </a:r>
          </a:p>
        </p:txBody>
      </p:sp>
      <p:cxnSp>
        <p:nvCxnSpPr>
          <p:cNvPr id="62" name="Straight Connector 61"/>
          <p:cNvCxnSpPr/>
          <p:nvPr/>
        </p:nvCxnSpPr>
        <p:spPr>
          <a:xfrm>
            <a:off x="1028700" y="4534222"/>
            <a:ext cx="67056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1638300" y="2857822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Home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972300" y="2857822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Foreign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381500" y="2857822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World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086100" y="552482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Q</a:t>
            </a:r>
            <a:r>
              <a:rPr lang="en-US" baseline="30000" dirty="0" err="1"/>
              <a:t>h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5753100" y="552482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M,X*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458200" y="552482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Q</a:t>
            </a:r>
            <a:r>
              <a:rPr lang="en-US" baseline="30000" dirty="0" err="1"/>
              <a:t>f</a:t>
            </a:r>
            <a:endParaRPr lang="en-US" dirty="0"/>
          </a:p>
        </p:txBody>
      </p:sp>
      <p:cxnSp>
        <p:nvCxnSpPr>
          <p:cNvPr id="75" name="Straight Connector 74"/>
          <p:cNvCxnSpPr/>
          <p:nvPr/>
        </p:nvCxnSpPr>
        <p:spPr>
          <a:xfrm>
            <a:off x="4533900" y="4534222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4152899" y="5601022"/>
            <a:ext cx="1095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0</a:t>
            </a:r>
            <a:r>
              <a:rPr lang="en-US" dirty="0"/>
              <a:t>=X*</a:t>
            </a:r>
            <a:r>
              <a:rPr lang="en-US" baseline="-25000" dirty="0"/>
              <a:t>0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1714500" y="4534222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552700" y="4534222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889750" y="4788222"/>
            <a:ext cx="6350" cy="812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734300" y="4534222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375084" y="5608457"/>
            <a:ext cx="683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</a:t>
            </a:r>
            <a:r>
              <a:rPr lang="en-US" baseline="30000" dirty="0"/>
              <a:t>hs0</a:t>
            </a:r>
            <a:endParaRPr lang="en-US" baseline="-25000" dirty="0"/>
          </a:p>
        </p:txBody>
      </p:sp>
      <p:sp>
        <p:nvSpPr>
          <p:cNvPr id="77" name="TextBox 76"/>
          <p:cNvSpPr txBox="1"/>
          <p:nvPr/>
        </p:nvSpPr>
        <p:spPr>
          <a:xfrm>
            <a:off x="6515100" y="560102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</a:t>
            </a:r>
            <a:r>
              <a:rPr lang="en-US" baseline="30000" dirty="0"/>
              <a:t>fs0</a:t>
            </a:r>
            <a:endParaRPr lang="en-US" baseline="-25000" dirty="0"/>
          </a:p>
        </p:txBody>
      </p:sp>
      <p:cxnSp>
        <p:nvCxnSpPr>
          <p:cNvPr id="63" name="Straight Connector 62"/>
          <p:cNvCxnSpPr/>
          <p:nvPr/>
        </p:nvCxnSpPr>
        <p:spPr>
          <a:xfrm>
            <a:off x="4076700" y="4229422"/>
            <a:ext cx="0" cy="13716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1028700" y="4204022"/>
            <a:ext cx="26670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3691467" y="4788222"/>
            <a:ext cx="3810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3695700" y="4208256"/>
            <a:ext cx="3810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3208763" y="4617857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30000" dirty="0">
                <a:solidFill>
                  <a:srgbClr val="FF0000"/>
                </a:solidFill>
              </a:rPr>
              <a:t>f1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892801" y="4728954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30000" dirty="0">
                <a:solidFill>
                  <a:srgbClr val="FF0000"/>
                </a:solidFill>
              </a:rPr>
              <a:t>f1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cxnSp>
        <p:nvCxnSpPr>
          <p:cNvPr id="82" name="Straight Connector 81"/>
          <p:cNvCxnSpPr/>
          <p:nvPr/>
        </p:nvCxnSpPr>
        <p:spPr>
          <a:xfrm>
            <a:off x="4076700" y="4788222"/>
            <a:ext cx="34290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Left Brace 86"/>
          <p:cNvSpPr/>
          <p:nvPr/>
        </p:nvSpPr>
        <p:spPr>
          <a:xfrm flipV="1">
            <a:off x="3543300" y="4204022"/>
            <a:ext cx="152400" cy="584200"/>
          </a:xfrm>
          <a:prstGeom prst="leftBrace">
            <a:avLst>
              <a:gd name="adj1" fmla="val 44444"/>
              <a:gd name="adj2" fmla="val 62500"/>
            </a:avLst>
          </a:prstGeom>
          <a:ln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3238500" y="4229422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t</a:t>
            </a:r>
          </a:p>
        </p:txBody>
      </p:sp>
      <p:cxnSp>
        <p:nvCxnSpPr>
          <p:cNvPr id="89" name="Straight Connector 88"/>
          <p:cNvCxnSpPr/>
          <p:nvPr/>
        </p:nvCxnSpPr>
        <p:spPr>
          <a:xfrm>
            <a:off x="1943100" y="4229422"/>
            <a:ext cx="0" cy="13716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2324100" y="4229422"/>
            <a:ext cx="0" cy="13716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7082367" y="4529989"/>
            <a:ext cx="4233" cy="1051983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V="1">
            <a:off x="3695700" y="3912954"/>
            <a:ext cx="1943100" cy="107846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 flipV="1">
            <a:off x="3695700" y="3924622"/>
            <a:ext cx="1828800" cy="1295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V="1">
            <a:off x="1028700" y="4781872"/>
            <a:ext cx="2162175" cy="3175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Left Brace 101"/>
          <p:cNvSpPr/>
          <p:nvPr/>
        </p:nvSpPr>
        <p:spPr>
          <a:xfrm flipV="1">
            <a:off x="879475" y="4204022"/>
            <a:ext cx="152400" cy="584200"/>
          </a:xfrm>
          <a:prstGeom prst="leftBrace">
            <a:avLst>
              <a:gd name="adj1" fmla="val 44444"/>
              <a:gd name="adj2" fmla="val 62500"/>
            </a:avLst>
          </a:prstGeom>
          <a:ln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TextBox 102"/>
          <p:cNvSpPr txBox="1"/>
          <p:nvPr/>
        </p:nvSpPr>
        <p:spPr>
          <a:xfrm>
            <a:off x="571500" y="4192251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1130300" y="414052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a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1536700" y="4267522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b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2241550" y="4280222"/>
            <a:ext cx="292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d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2000250" y="4146872"/>
            <a:ext cx="27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c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1803400" y="444532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e</a:t>
            </a:r>
          </a:p>
        </p:txBody>
      </p:sp>
      <p:cxnSp>
        <p:nvCxnSpPr>
          <p:cNvPr id="118" name="Straight Connector 117"/>
          <p:cNvCxnSpPr/>
          <p:nvPr/>
        </p:nvCxnSpPr>
        <p:spPr>
          <a:xfrm>
            <a:off x="7463367" y="4536339"/>
            <a:ext cx="4233" cy="1051983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3543300" y="415322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c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3524250" y="445802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e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6902450" y="444532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e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3816350" y="4235772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f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4013200" y="4438972"/>
            <a:ext cx="292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g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499225" y="4461197"/>
            <a:ext cx="29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h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6877050" y="4381822"/>
            <a:ext cx="29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/>
              <a:t>i</a:t>
            </a:r>
            <a:endParaRPr lang="en-US" i="1" dirty="0"/>
          </a:p>
        </p:txBody>
      </p:sp>
      <p:sp>
        <p:nvSpPr>
          <p:cNvPr id="126" name="TextBox 125"/>
          <p:cNvSpPr txBox="1"/>
          <p:nvPr/>
        </p:nvSpPr>
        <p:spPr>
          <a:xfrm>
            <a:off x="7397750" y="4388172"/>
            <a:ext cx="29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j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81B645C-5984-574F-804D-FD98FD494788}"/>
              </a:ext>
            </a:extLst>
          </p:cNvPr>
          <p:cNvSpPr txBox="1"/>
          <p:nvPr/>
        </p:nvSpPr>
        <p:spPr>
          <a:xfrm>
            <a:off x="3264519" y="389302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30000" dirty="0">
                <a:solidFill>
                  <a:srgbClr val="FF0000"/>
                </a:solidFill>
              </a:rPr>
              <a:t>h1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6336D5AE-0396-6147-9870-97E5803C7B16}"/>
              </a:ext>
            </a:extLst>
          </p:cNvPr>
          <p:cNvSpPr txBox="1"/>
          <p:nvPr/>
        </p:nvSpPr>
        <p:spPr>
          <a:xfrm>
            <a:off x="2330371" y="5582438"/>
            <a:ext cx="683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</a:t>
            </a:r>
            <a:r>
              <a:rPr lang="en-US" baseline="30000" dirty="0"/>
              <a:t>hd0</a:t>
            </a:r>
            <a:endParaRPr lang="en-US" baseline="-25000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6158ADB2-0BAA-5E46-B0DF-B0BCD0F6F701}"/>
              </a:ext>
            </a:extLst>
          </p:cNvPr>
          <p:cNvSpPr txBox="1"/>
          <p:nvPr/>
        </p:nvSpPr>
        <p:spPr>
          <a:xfrm>
            <a:off x="536187" y="4666179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30000" dirty="0">
                <a:solidFill>
                  <a:srgbClr val="FF0000"/>
                </a:solidFill>
              </a:rPr>
              <a:t>f1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B13C186E-5E15-D644-BF3C-041FB00A8A82}"/>
              </a:ext>
            </a:extLst>
          </p:cNvPr>
          <p:cNvSpPr txBox="1"/>
          <p:nvPr/>
        </p:nvSpPr>
        <p:spPr>
          <a:xfrm>
            <a:off x="584509" y="3956219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30000" dirty="0">
                <a:solidFill>
                  <a:srgbClr val="FF0000"/>
                </a:solidFill>
              </a:rPr>
              <a:t>h1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CF31D9AA-94A4-AD4E-81E1-6A82FCF4D05E}"/>
              </a:ext>
            </a:extLst>
          </p:cNvPr>
          <p:cNvSpPr txBox="1"/>
          <p:nvPr/>
        </p:nvSpPr>
        <p:spPr>
          <a:xfrm>
            <a:off x="118714" y="4420852"/>
            <a:ext cx="966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30000" dirty="0"/>
              <a:t>h0</a:t>
            </a:r>
            <a:r>
              <a:rPr lang="en-US" dirty="0"/>
              <a:t>=P</a:t>
            </a:r>
            <a:r>
              <a:rPr lang="en-US" baseline="30000" dirty="0"/>
              <a:t>f0</a:t>
            </a:r>
            <a:endParaRPr lang="en-US" dirty="0"/>
          </a:p>
          <a:p>
            <a:endParaRPr lang="en-US" dirty="0"/>
          </a:p>
        </p:txBody>
      </p:sp>
      <p:sp>
        <p:nvSpPr>
          <p:cNvPr id="80" name="Title 1">
            <a:extLst>
              <a:ext uri="{FF2B5EF4-FFF2-40B4-BE49-F238E27FC236}">
                <a16:creationId xmlns:a16="http://schemas.microsoft.com/office/drawing/2014/main" id="{E52118B2-0BD0-634D-A411-B1E0C1F37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Two-Country in Equations</a:t>
            </a:r>
          </a:p>
        </p:txBody>
      </p:sp>
      <p:sp>
        <p:nvSpPr>
          <p:cNvPr id="83" name="Content Placeholder 2">
            <a:extLst>
              <a:ext uri="{FF2B5EF4-FFF2-40B4-BE49-F238E27FC236}">
                <a16:creationId xmlns:a16="http://schemas.microsoft.com/office/drawing/2014/main" id="{8D4CAF80-A6ED-FE46-A6CE-CB483FF88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z="2800" dirty="0"/>
              <a:t>Other effects can be calculated similarly from the areas in the figure:</a:t>
            </a:r>
          </a:p>
          <a:p>
            <a:pPr marL="457200" lvl="1" indent="0">
              <a:buNone/>
            </a:pP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C5B1E5-40FF-A140-A086-283328351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227444127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371577" y="-615801"/>
            <a:ext cx="9144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itle 1">
            <a:extLst>
              <a:ext uri="{FF2B5EF4-FFF2-40B4-BE49-F238E27FC236}">
                <a16:creationId xmlns:a16="http://schemas.microsoft.com/office/drawing/2014/main" id="{E52118B2-0BD0-634D-A411-B1E0C1F37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Two-Country in Equations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FDE1414-0BF2-B64B-95AE-07B44771E9D5}"/>
              </a:ext>
            </a:extLst>
          </p:cNvPr>
          <p:cNvGrpSpPr/>
          <p:nvPr/>
        </p:nvGrpSpPr>
        <p:grpSpPr>
          <a:xfrm>
            <a:off x="5487127" y="1127345"/>
            <a:ext cx="3656873" cy="3112532"/>
            <a:chOff x="5487127" y="2857822"/>
            <a:chExt cx="3656873" cy="3112532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0F2EDDB8-D1AC-B449-A70F-486718312AC8}"/>
                </a:ext>
              </a:extLst>
            </p:cNvPr>
            <p:cNvSpPr txBox="1"/>
            <p:nvPr/>
          </p:nvSpPr>
          <p:spPr>
            <a:xfrm>
              <a:off x="7429500" y="5601022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Q</a:t>
              </a:r>
              <a:r>
                <a:rPr lang="en-US" baseline="30000" dirty="0"/>
                <a:t>fd0</a:t>
              </a:r>
              <a:endParaRPr lang="en-US" baseline="-25000" dirty="0"/>
            </a:p>
          </p:txBody>
        </p: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4BA746BC-3B3E-714B-83C2-CCEAC811EF82}"/>
                </a:ext>
              </a:extLst>
            </p:cNvPr>
            <p:cNvCxnSpPr/>
            <p:nvPr/>
          </p:nvCxnSpPr>
          <p:spPr>
            <a:xfrm flipV="1">
              <a:off x="6362700" y="5601022"/>
              <a:ext cx="2286000" cy="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6A52EFB3-9347-384E-820E-6B824EBABF8B}"/>
                </a:ext>
              </a:extLst>
            </p:cNvPr>
            <p:cNvCxnSpPr/>
            <p:nvPr/>
          </p:nvCxnSpPr>
          <p:spPr>
            <a:xfrm flipV="1">
              <a:off x="6362700" y="3315022"/>
              <a:ext cx="0" cy="22860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5CFCA362-E42C-5941-BE4F-B81CB71BDB06}"/>
                </a:ext>
              </a:extLst>
            </p:cNvPr>
            <p:cNvSpPr txBox="1"/>
            <p:nvPr/>
          </p:nvSpPr>
          <p:spPr>
            <a:xfrm>
              <a:off x="5981700" y="3162622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P</a:t>
              </a:r>
              <a:r>
                <a:rPr lang="en-US" baseline="30000" dirty="0" err="1"/>
                <a:t>f</a:t>
              </a:r>
              <a:endParaRPr lang="en-US" dirty="0"/>
            </a:p>
          </p:txBody>
        </p: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1FF3B057-CB03-854A-A291-3771D13A90EF}"/>
                </a:ext>
              </a:extLst>
            </p:cNvPr>
            <p:cNvCxnSpPr/>
            <p:nvPr/>
          </p:nvCxnSpPr>
          <p:spPr>
            <a:xfrm flipV="1">
              <a:off x="6743700" y="3848422"/>
              <a:ext cx="1676400" cy="16764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F5386EA2-3A28-A34D-BD90-4CE5033AF397}"/>
                </a:ext>
              </a:extLst>
            </p:cNvPr>
            <p:cNvCxnSpPr/>
            <p:nvPr/>
          </p:nvCxnSpPr>
          <p:spPr>
            <a:xfrm flipH="1" flipV="1">
              <a:off x="6362700" y="3924622"/>
              <a:ext cx="1295400" cy="15240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2E7DF8B2-B959-4845-B49A-40FBDBD73568}"/>
                </a:ext>
              </a:extLst>
            </p:cNvPr>
            <p:cNvSpPr txBox="1"/>
            <p:nvPr/>
          </p:nvSpPr>
          <p:spPr>
            <a:xfrm>
              <a:off x="6438900" y="3772222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D</a:t>
              </a:r>
              <a:r>
                <a:rPr lang="en-US" baseline="30000" dirty="0" err="1"/>
                <a:t>f</a:t>
              </a:r>
              <a:endParaRPr lang="en-US" dirty="0"/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188288D5-AC97-B14F-9887-CF5B32F9F664}"/>
                </a:ext>
              </a:extLst>
            </p:cNvPr>
            <p:cNvSpPr txBox="1"/>
            <p:nvPr/>
          </p:nvSpPr>
          <p:spPr>
            <a:xfrm>
              <a:off x="8343900" y="3543622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</a:t>
              </a:r>
              <a:r>
                <a:rPr lang="en-US" baseline="30000" dirty="0"/>
                <a:t>f</a:t>
              </a:r>
              <a:endParaRPr lang="en-US" dirty="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3B7833BE-703B-D84A-9AAD-4A17F71D18E1}"/>
                </a:ext>
              </a:extLst>
            </p:cNvPr>
            <p:cNvSpPr txBox="1"/>
            <p:nvPr/>
          </p:nvSpPr>
          <p:spPr>
            <a:xfrm>
              <a:off x="6972300" y="2857822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Foreign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C3893074-5042-034C-877D-2C59E38145A7}"/>
                </a:ext>
              </a:extLst>
            </p:cNvPr>
            <p:cNvSpPr txBox="1"/>
            <p:nvPr/>
          </p:nvSpPr>
          <p:spPr>
            <a:xfrm>
              <a:off x="8458200" y="5524822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Q</a:t>
              </a:r>
              <a:r>
                <a:rPr lang="en-US" baseline="30000" dirty="0" err="1"/>
                <a:t>f</a:t>
              </a:r>
              <a:endParaRPr lang="en-US" dirty="0"/>
            </a:p>
          </p:txBody>
        </p: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ABEDD6B5-5A02-564A-8082-33E889F03B96}"/>
                </a:ext>
              </a:extLst>
            </p:cNvPr>
            <p:cNvCxnSpPr/>
            <p:nvPr/>
          </p:nvCxnSpPr>
          <p:spPr>
            <a:xfrm>
              <a:off x="6889750" y="4788222"/>
              <a:ext cx="6350" cy="8128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9974F650-B930-9145-8DE1-3C81229FC845}"/>
                </a:ext>
              </a:extLst>
            </p:cNvPr>
            <p:cNvCxnSpPr/>
            <p:nvPr/>
          </p:nvCxnSpPr>
          <p:spPr>
            <a:xfrm>
              <a:off x="7734300" y="4534222"/>
              <a:ext cx="0" cy="10668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FD391D6C-D367-5A4E-9D4E-182B69266779}"/>
                </a:ext>
              </a:extLst>
            </p:cNvPr>
            <p:cNvSpPr txBox="1"/>
            <p:nvPr/>
          </p:nvSpPr>
          <p:spPr>
            <a:xfrm>
              <a:off x="6515100" y="5601022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Q</a:t>
              </a:r>
              <a:r>
                <a:rPr lang="en-US" baseline="30000" dirty="0"/>
                <a:t>fs0</a:t>
              </a:r>
              <a:endParaRPr lang="en-US" baseline="-25000" dirty="0"/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A4EB89F6-D90F-A94E-A642-491CFE01C4AF}"/>
                </a:ext>
              </a:extLst>
            </p:cNvPr>
            <p:cNvSpPr txBox="1"/>
            <p:nvPr/>
          </p:nvSpPr>
          <p:spPr>
            <a:xfrm>
              <a:off x="5892801" y="4728954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P</a:t>
              </a:r>
              <a:r>
                <a:rPr lang="en-US" baseline="30000" dirty="0">
                  <a:solidFill>
                    <a:srgbClr val="FF0000"/>
                  </a:solidFill>
                </a:rPr>
                <a:t>f1</a:t>
              </a:r>
              <a:endParaRPr lang="en-US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E9D16750-4D15-4148-92B5-6AAFE666D411}"/>
                </a:ext>
              </a:extLst>
            </p:cNvPr>
            <p:cNvCxnSpPr/>
            <p:nvPr/>
          </p:nvCxnSpPr>
          <p:spPr>
            <a:xfrm>
              <a:off x="7082367" y="4529989"/>
              <a:ext cx="4233" cy="1051983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10661C83-535F-244C-8BB2-5301AF68343B}"/>
                </a:ext>
              </a:extLst>
            </p:cNvPr>
            <p:cNvCxnSpPr/>
            <p:nvPr/>
          </p:nvCxnSpPr>
          <p:spPr>
            <a:xfrm>
              <a:off x="7463367" y="4536339"/>
              <a:ext cx="4233" cy="1051983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4C1A294E-1145-FF4F-B6A6-9E08012BF96B}"/>
                </a:ext>
              </a:extLst>
            </p:cNvPr>
            <p:cNvSpPr txBox="1"/>
            <p:nvPr/>
          </p:nvSpPr>
          <p:spPr>
            <a:xfrm>
              <a:off x="6902450" y="4445322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e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246C8D89-59AE-FC49-B99B-6D21202ED8CF}"/>
                </a:ext>
              </a:extLst>
            </p:cNvPr>
            <p:cNvSpPr txBox="1"/>
            <p:nvPr/>
          </p:nvSpPr>
          <p:spPr>
            <a:xfrm>
              <a:off x="6499225" y="4461197"/>
              <a:ext cx="292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h</a:t>
              </a: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A98242A7-85D5-AB4D-9A4D-0F502D73905A}"/>
                </a:ext>
              </a:extLst>
            </p:cNvPr>
            <p:cNvSpPr txBox="1"/>
            <p:nvPr/>
          </p:nvSpPr>
          <p:spPr>
            <a:xfrm>
              <a:off x="6877050" y="4381822"/>
              <a:ext cx="292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err="1"/>
                <a:t>i</a:t>
              </a:r>
              <a:endParaRPr lang="en-US" i="1" dirty="0"/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B5DA391B-97A7-774C-8E43-E7B7EF620BAF}"/>
                </a:ext>
              </a:extLst>
            </p:cNvPr>
            <p:cNvSpPr txBox="1"/>
            <p:nvPr/>
          </p:nvSpPr>
          <p:spPr>
            <a:xfrm>
              <a:off x="7397750" y="4388172"/>
              <a:ext cx="292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j</a:t>
              </a:r>
            </a:p>
          </p:txBody>
        </p: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A8A95362-A64A-1740-8DA4-55DC1610C92C}"/>
                </a:ext>
              </a:extLst>
            </p:cNvPr>
            <p:cNvCxnSpPr>
              <a:cxnSpLocks/>
            </p:cNvCxnSpPr>
            <p:nvPr/>
          </p:nvCxnSpPr>
          <p:spPr>
            <a:xfrm>
              <a:off x="6371303" y="4534222"/>
              <a:ext cx="1362997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41002BDA-06E8-9B4D-ABAC-FCECE2798D61}"/>
                </a:ext>
              </a:extLst>
            </p:cNvPr>
            <p:cNvCxnSpPr>
              <a:cxnSpLocks/>
            </p:cNvCxnSpPr>
            <p:nvPr/>
          </p:nvCxnSpPr>
          <p:spPr>
            <a:xfrm>
              <a:off x="6351639" y="4788222"/>
              <a:ext cx="1154061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96BE5257-49D2-3442-ACFA-560164D2BDEB}"/>
                </a:ext>
              </a:extLst>
            </p:cNvPr>
            <p:cNvSpPr txBox="1"/>
            <p:nvPr/>
          </p:nvSpPr>
          <p:spPr>
            <a:xfrm>
              <a:off x="5487127" y="4361859"/>
              <a:ext cx="9664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</a:t>
              </a:r>
              <a:r>
                <a:rPr lang="en-US" baseline="30000" dirty="0"/>
                <a:t>h0</a:t>
              </a:r>
              <a:r>
                <a:rPr lang="en-US" dirty="0"/>
                <a:t>=P</a:t>
              </a:r>
              <a:r>
                <a:rPr lang="en-US" baseline="30000" dirty="0"/>
                <a:t>f0</a:t>
              </a:r>
              <a:endParaRPr lang="en-US" dirty="0"/>
            </a:p>
            <a:p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Content Placeholder 2">
                <a:extLst>
                  <a:ext uri="{FF2B5EF4-FFF2-40B4-BE49-F238E27FC236}">
                    <a16:creationId xmlns:a16="http://schemas.microsoft.com/office/drawing/2014/main" id="{61C29436-DF77-6148-A93F-8935EF641F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</p:spPr>
            <p:txBody>
              <a:bodyPr/>
              <a:lstStyle/>
              <a:p>
                <a:r>
                  <a:rPr lang="en-US" sz="2400" dirty="0"/>
                  <a:t>Welfare of foreign country:</a:t>
                </a:r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=−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100" dirty="0"/>
              </a:p>
              <a:p>
                <a:pPr marL="0" indent="0">
                  <a:buNone/>
                </a:pPr>
                <a:endParaRPr lang="en-US" sz="1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</m:num>
                      <m:den>
                        <m:acc>
                          <m:accPr>
                            <m:chr m:val="̅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den>
                    </m:f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p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800" dirty="0">
                    <a:effectLst/>
                  </a:rPr>
                  <a:t> </a:t>
                </a:r>
                <a:endParaRPr lang="en-US" sz="1800" i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〈"/>
                        <m:endChr m:val="〉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p>
                            </m:sSup>
                          </m:den>
                        </m:f>
                      </m:e>
                    </m:d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p>
                                </m:sSup>
                              </m:num>
                              <m:den>
                                <m:acc>
                                  <m:accPr>
                                    <m:chr m:val="̅"/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acc>
                              </m:den>
                            </m:f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800" dirty="0">
                    <a:effectLst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𝑊𝐹𝐶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</m:num>
                      <m:den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p>
                            </m:sSup>
                          </m:num>
                          <m:den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</m:den>
                        </m:f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800" dirty="0">
                    <a:effectLst/>
                  </a:rPr>
                  <a:t> 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/>
                  <a:t>Note that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</m:oMath>
                </a14:m>
                <a:r>
                  <a:rPr lang="en-US" sz="1800" dirty="0"/>
                  <a:t> goes to zero, so does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</m:num>
                      <m:den>
                        <m:acc>
                          <m:accPr>
                            <m:chr m:val="̅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den>
                    </m:f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𝑊𝐹𝐶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/>
                  <a:t>However, area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lang="en-US" sz="1800" dirty="0"/>
                  <a:t> may not, so the welfare effects on foreign demanders and suppliers separately are not negligible.</a:t>
                </a:r>
              </a:p>
            </p:txBody>
          </p:sp>
        </mc:Choice>
        <mc:Fallback xmlns="">
          <p:sp>
            <p:nvSpPr>
              <p:cNvPr id="139" name="Content Placeholder 2">
                <a:extLst>
                  <a:ext uri="{FF2B5EF4-FFF2-40B4-BE49-F238E27FC236}">
                    <a16:creationId xmlns:a16="http://schemas.microsoft.com/office/drawing/2014/main" id="{61C29436-DF77-6148-A93F-8935EF641F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  <a:blipFill>
                <a:blip r:embed="rId2"/>
                <a:stretch>
                  <a:fillRect l="-1080" t="-1120" b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0" name="Rounded Rectangle 139">
            <a:extLst>
              <a:ext uri="{FF2B5EF4-FFF2-40B4-BE49-F238E27FC236}">
                <a16:creationId xmlns:a16="http://schemas.microsoft.com/office/drawing/2014/main" id="{20A29784-0C5B-504D-91F6-4205A5D55DF1}"/>
              </a:ext>
            </a:extLst>
          </p:cNvPr>
          <p:cNvSpPr/>
          <p:nvPr/>
        </p:nvSpPr>
        <p:spPr>
          <a:xfrm>
            <a:off x="426393" y="3793133"/>
            <a:ext cx="5404136" cy="9954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CBCD74-6C1B-9842-A37C-5B6AB34B0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134554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uiExpand="1" build="p"/>
      <p:bldP spid="140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Two-Country in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/>
                  <a:t>Solution: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77AB046-88D1-154B-A0B9-0D4C9AE74422}"/>
              </a:ext>
            </a:extLst>
          </p:cNvPr>
          <p:cNvSpPr/>
          <p:nvPr/>
        </p:nvSpPr>
        <p:spPr>
          <a:xfrm>
            <a:off x="3516727" y="1993466"/>
            <a:ext cx="2100370" cy="97155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66193DC-298A-D44F-8732-45C5EEC1FDE6}"/>
              </a:ext>
            </a:extLst>
          </p:cNvPr>
          <p:cNvSpPr/>
          <p:nvPr/>
        </p:nvSpPr>
        <p:spPr>
          <a:xfrm>
            <a:off x="3504831" y="3182925"/>
            <a:ext cx="2100370" cy="97155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969CC3-1B00-1145-82CE-945540808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3DD19D2-E307-4E4F-99F4-764A8E8E2FCE}"/>
                  </a:ext>
                </a:extLst>
              </p:cNvPr>
              <p:cNvSpPr txBox="1"/>
              <p:nvPr/>
            </p:nvSpPr>
            <p:spPr>
              <a:xfrm>
                <a:off x="5808689" y="4370882"/>
                <a:ext cx="2578308" cy="1596591"/>
              </a:xfrm>
              <a:prstGeom prst="rect">
                <a:avLst/>
              </a:prstGeom>
              <a:noFill/>
              <a:ln w="57150"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Where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</m:oMath>
                </a14:m>
                <a:r>
                  <a:rPr lang="en-US" sz="2400" dirty="0"/>
                  <a:t> ≈ Home size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</m:oMath>
                </a14:m>
                <a:r>
                  <a:rPr lang="en-US" sz="2400" dirty="0"/>
                  <a:t> ≈ Foreign size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</m:oMath>
                </a14:m>
                <a:r>
                  <a:rPr lang="en-US" sz="2400" dirty="0"/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3DD19D2-E307-4E4F-99F4-764A8E8E2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8689" y="4370882"/>
                <a:ext cx="2578308" cy="1596591"/>
              </a:xfrm>
              <a:prstGeom prst="rect">
                <a:avLst/>
              </a:prstGeom>
              <a:blipFill>
                <a:blip r:embed="rId3"/>
                <a:stretch>
                  <a:fillRect l="-2885" t="-1527" r="-962" b="-5344"/>
                </a:stretch>
              </a:blipFill>
              <a:ln w="57150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586547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the US a Large Country?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Consider Trump’s 25% tariff on steel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800" dirty="0"/>
              <a:t>So</a:t>
            </a:r>
          </a:p>
          <a:p>
            <a:pPr lvl="1"/>
            <a:r>
              <a:rPr lang="en-US" sz="2000" dirty="0"/>
              <a:t>Foreign price of steel should fall by 25% times the US share of the world market</a:t>
            </a:r>
          </a:p>
          <a:p>
            <a:pPr lvl="1"/>
            <a:r>
              <a:rPr lang="en-US" sz="2000" dirty="0"/>
              <a:t>US price of steel should rise by 25% of the foreign share of the world market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17C75CB-68EE-C84F-8072-0B8A9680F557}"/>
                  </a:ext>
                </a:extLst>
              </p:cNvPr>
              <p:cNvSpPr/>
              <p:nvPr/>
            </p:nvSpPr>
            <p:spPr>
              <a:xfrm>
                <a:off x="1308513" y="2173181"/>
                <a:ext cx="3043462" cy="10439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𝑈𝑆</m:t>
                              </m:r>
                            </m:sup>
                          </m:sSup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25%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17C75CB-68EE-C84F-8072-0B8A9680F5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8513" y="2173181"/>
                <a:ext cx="3043462" cy="1043940"/>
              </a:xfrm>
              <a:prstGeom prst="rect">
                <a:avLst/>
              </a:prstGeom>
              <a:blipFill>
                <a:blip r:embed="rId3"/>
                <a:stretch>
                  <a:fillRect b="-7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8506633-CE8A-8D41-9223-DDC67B353E68}"/>
                  </a:ext>
                </a:extLst>
              </p:cNvPr>
              <p:cNvSpPr/>
              <p:nvPr/>
            </p:nvSpPr>
            <p:spPr>
              <a:xfrm>
                <a:off x="1265210" y="3144185"/>
                <a:ext cx="5453288" cy="5309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𝑈𝑆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≡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𝑈𝑆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𝑈𝑆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𝑈𝑆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𝑈𝑆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8506633-CE8A-8D41-9223-DDC67B353E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210" y="3144185"/>
                <a:ext cx="5453288" cy="530915"/>
              </a:xfrm>
              <a:prstGeom prst="rect">
                <a:avLst/>
              </a:prstGeom>
              <a:blipFill>
                <a:blip r:embed="rId4"/>
                <a:stretch>
                  <a:fillRect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26F8384-6928-E04A-A6A6-68CC98FC1DD6}"/>
                  </a:ext>
                </a:extLst>
              </p:cNvPr>
              <p:cNvSpPr/>
              <p:nvPr/>
            </p:nvSpPr>
            <p:spPr>
              <a:xfrm>
                <a:off x="1299410" y="3708351"/>
                <a:ext cx="3231590" cy="5351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𝑈𝑆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26F8384-6928-E04A-A6A6-68CC98FC1D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410" y="3708351"/>
                <a:ext cx="3231590" cy="5351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D1280D4-C56E-804B-9F8C-2C96CFE7A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419078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/>
      <p:bldP spid="7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the US a Large Country?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What matters is, approximately, the US share of the world market for steel.</a:t>
                </a:r>
              </a:p>
              <a:p>
                <a:r>
                  <a:rPr lang="en-US" sz="2400" dirty="0"/>
                  <a:t>In 2018 (from Wikipedia) </a:t>
                </a:r>
              </a:p>
              <a:p>
                <a:pPr lvl="1"/>
                <a:r>
                  <a:rPr lang="en-US" sz="2000" dirty="0"/>
                  <a:t>US/World production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000" dirty="0"/>
                  <a:t> 5%</a:t>
                </a:r>
              </a:p>
              <a:p>
                <a:pPr lvl="1"/>
                <a:r>
                  <a:rPr lang="en-US" sz="2000" dirty="0"/>
                  <a:t>US/World demand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000" dirty="0"/>
                  <a:t> 7%</a:t>
                </a:r>
              </a:p>
              <a:p>
                <a:r>
                  <a:rPr lang="en-US" sz="2400" dirty="0"/>
                  <a:t>So US share was, at most, 7%</a:t>
                </a:r>
              </a:p>
              <a:p>
                <a:pPr lvl="1"/>
                <a:r>
                  <a:rPr lang="en-US" sz="2000" dirty="0"/>
                  <a:t>World price change 7% of 25%:  negative &lt; 2%</a:t>
                </a:r>
              </a:p>
              <a:p>
                <a:pPr lvl="1"/>
                <a:r>
                  <a:rPr lang="en-US" sz="2000" dirty="0"/>
                  <a:t>US price change 93% of 25%:  positive &gt; 23%</a:t>
                </a:r>
              </a:p>
              <a:p>
                <a:r>
                  <a:rPr lang="en-US" sz="2400" dirty="0"/>
                  <a:t>Several studies of the 2018 tariffs showed </a:t>
                </a:r>
              </a:p>
              <a:p>
                <a:pPr lvl="1"/>
                <a:r>
                  <a:rPr lang="en-US" sz="2000" dirty="0"/>
                  <a:t>No perceptible fall in world prices</a:t>
                </a:r>
              </a:p>
              <a:p>
                <a:pPr lvl="1"/>
                <a:r>
                  <a:rPr lang="en-US" sz="2000" dirty="0"/>
                  <a:t>US prices rose by amount of tariffs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D1280D4-C56E-804B-9F8C-2C96CFE7A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407088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for Today </a:t>
            </a:r>
            <a:br>
              <a:rPr lang="en-US" dirty="0"/>
            </a:br>
            <a:r>
              <a:rPr lang="en-US" dirty="0"/>
              <a:t>and Wednesday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Tariff by Small country</a:t>
            </a:r>
          </a:p>
          <a:p>
            <a:r>
              <a:rPr lang="en-US" dirty="0"/>
              <a:t>Tariff by large country</a:t>
            </a:r>
          </a:p>
          <a:p>
            <a:r>
              <a:rPr lang="en-US" dirty="0"/>
              <a:t>Quotas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8EB0A4-F2A2-BE41-AF96-4A23D83A8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386880843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2456752-A7DD-A546-A92B-82FC0F3F2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113656290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Martin,</a:t>
            </a:r>
            <a:br>
              <a:rPr lang="en-US" dirty="0"/>
            </a:br>
            <a:r>
              <a:rPr lang="en-US" dirty="0"/>
              <a:t>“US Importers Bore Cost…”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how much did prices of items subject to tariffs rise? </a:t>
            </a:r>
          </a:p>
          <a:p>
            <a:r>
              <a:rPr lang="en-US" dirty="0"/>
              <a:t>How much did this mean for individual items? </a:t>
            </a:r>
          </a:p>
          <a:p>
            <a:r>
              <a:rPr lang="en-US" dirty="0"/>
              <a:t>How much did imports decline from China? </a:t>
            </a:r>
          </a:p>
          <a:p>
            <a:r>
              <a:rPr lang="en-US" dirty="0"/>
              <a:t>Has USTR under Biden responded?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E6D14D2-1285-254A-A036-461BB168C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350377256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Economist,</a:t>
            </a:r>
            <a:br>
              <a:rPr lang="en-US" dirty="0"/>
            </a:br>
            <a:r>
              <a:rPr lang="en-US" dirty="0"/>
              <a:t>“The Tijuana two-step…”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“de minimis” threshold and what does it mean?</a:t>
            </a:r>
          </a:p>
          <a:p>
            <a:r>
              <a:rPr lang="en-US" dirty="0"/>
              <a:t>What is the Tijuana two-step?</a:t>
            </a:r>
          </a:p>
          <a:p>
            <a:r>
              <a:rPr lang="en-US" dirty="0"/>
              <a:t>What in recent years increased the incentive to do this?</a:t>
            </a:r>
          </a:p>
          <a:p>
            <a:r>
              <a:rPr lang="en-US" dirty="0"/>
              <a:t>What do you learn here that casts doubt on US trade data?</a:t>
            </a:r>
          </a:p>
          <a:p>
            <a:r>
              <a:rPr lang="en-US" dirty="0"/>
              <a:t>Who gains and who loses from all of this?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E6D14D2-1285-254A-A036-461BB168C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214552769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Wolf,</a:t>
            </a:r>
            <a:br>
              <a:rPr lang="en-US" dirty="0"/>
            </a:br>
            <a:r>
              <a:rPr lang="en-US" dirty="0"/>
              <a:t>“Tariffs are … good politics”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20582" cy="4525963"/>
          </a:xfrm>
        </p:spPr>
        <p:txBody>
          <a:bodyPr/>
          <a:lstStyle/>
          <a:p>
            <a:r>
              <a:rPr lang="en-US" dirty="0"/>
              <a:t>Why are tariffs politically appealing?</a:t>
            </a:r>
          </a:p>
          <a:p>
            <a:r>
              <a:rPr lang="en-US" dirty="0"/>
              <a:t>Why are tariffs harmful?</a:t>
            </a:r>
          </a:p>
          <a:p>
            <a:r>
              <a:rPr lang="en-US" dirty="0"/>
              <a:t>Wolf says that whatever purpose tariffs may serve, they are “rarely the best way” of achieving those purposes? Does he explain that? What policy does he say is better?</a:t>
            </a:r>
          </a:p>
          <a:p>
            <a:r>
              <a:rPr lang="en-US" dirty="0"/>
              <a:t>Why does he not expect Biden’s support for EVs to make the US industry competitive?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E6D14D2-1285-254A-A036-461BB168C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143001076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Your Questions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2456752-A7DD-A546-A92B-82FC0F3F2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270485845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7D51E13-007B-D340-8992-B27ADD94B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51174E9-069A-D4CC-B6F3-0145317BB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Tariff by Small country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Tariff by large country</a:t>
            </a:r>
          </a:p>
          <a:p>
            <a:r>
              <a:rPr lang="en-US" dirty="0"/>
              <a:t>Quotas</a:t>
            </a:r>
          </a:p>
        </p:txBody>
      </p:sp>
    </p:spTree>
    <p:extLst>
      <p:ext uri="{BB962C8B-B14F-4D97-AF65-F5344CB8AC3E}">
        <p14:creationId xmlns:p14="http://schemas.microsoft.com/office/powerpoint/2010/main" val="273267122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Quotas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Quota puts upper limit on </a:t>
            </a:r>
            <a:r>
              <a:rPr lang="en-US" sz="2800" u="sng" dirty="0"/>
              <a:t>quantity</a:t>
            </a:r>
            <a:r>
              <a:rPr lang="en-US" sz="2800" dirty="0"/>
              <a:t> of imports</a:t>
            </a:r>
          </a:p>
          <a:p>
            <a:r>
              <a:rPr lang="en-US" sz="2800" dirty="0"/>
              <a:t>Analysis is exactly the same as a tariff, except</a:t>
            </a:r>
          </a:p>
          <a:p>
            <a:pPr lvl="1"/>
            <a:r>
              <a:rPr lang="en-US" sz="2000" dirty="0"/>
              <a:t>Policy sets quantity of imports</a:t>
            </a:r>
          </a:p>
          <a:p>
            <a:pPr lvl="1"/>
            <a:r>
              <a:rPr lang="en-US" sz="2000" dirty="0"/>
              <a:t>Price difference is determined by the market (supply &amp; demand)</a:t>
            </a:r>
          </a:p>
          <a:p>
            <a:pPr lvl="1"/>
            <a:r>
              <a:rPr lang="en-US" sz="2000" dirty="0"/>
              <a:t>Price difference is called “tariff equivalent” of the quota</a:t>
            </a:r>
          </a:p>
          <a:p>
            <a:r>
              <a:rPr lang="en-US" sz="2400" dirty="0"/>
              <a:t>Welfare analysis of quota is the same as tariff, except</a:t>
            </a:r>
          </a:p>
          <a:p>
            <a:pPr lvl="1"/>
            <a:r>
              <a:rPr lang="en-US" sz="2000" dirty="0"/>
              <a:t>“Quota rent” instead of tariff revenue</a:t>
            </a:r>
          </a:p>
          <a:p>
            <a:r>
              <a:rPr lang="en-US" sz="2400" dirty="0"/>
              <a:t>Who gets the quota rent?</a:t>
            </a:r>
          </a:p>
          <a:p>
            <a:pPr lvl="1"/>
            <a:r>
              <a:rPr lang="en-US" sz="2000" dirty="0"/>
              <a:t>Depends on how quota is administered</a:t>
            </a:r>
          </a:p>
          <a:p>
            <a:pPr lvl="1"/>
            <a:r>
              <a:rPr lang="en-US" sz="2000" dirty="0"/>
              <a:t>Most commonly, goes to foreigners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03A1C0-EE9B-594C-829D-B9DE82CB6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215120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9DDB77E2-4432-5D4A-B519-32EBB1529151}"/>
              </a:ext>
            </a:extLst>
          </p:cNvPr>
          <p:cNvSpPr/>
          <p:nvPr/>
        </p:nvSpPr>
        <p:spPr>
          <a:xfrm>
            <a:off x="2376949" y="3519949"/>
            <a:ext cx="1143000" cy="533400"/>
          </a:xfrm>
          <a:prstGeom prst="rect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29894F3-3998-3C42-AAAD-36D9C912312A}"/>
              </a:ext>
            </a:extLst>
          </p:cNvPr>
          <p:cNvSpPr/>
          <p:nvPr/>
        </p:nvSpPr>
        <p:spPr>
          <a:xfrm>
            <a:off x="2372833" y="3505200"/>
            <a:ext cx="1143000" cy="533400"/>
          </a:xfrm>
          <a:prstGeom prst="rect">
            <a:avLst/>
          </a:prstGeom>
          <a:pattFill prst="dkUpDiag">
            <a:fgClr>
              <a:srgbClr val="00B05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ight Triangle 53"/>
          <p:cNvSpPr/>
          <p:nvPr/>
        </p:nvSpPr>
        <p:spPr>
          <a:xfrm>
            <a:off x="3509433" y="3505200"/>
            <a:ext cx="287867" cy="520700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/>
          <p:cNvSpPr/>
          <p:nvPr/>
        </p:nvSpPr>
        <p:spPr>
          <a:xfrm flipH="1">
            <a:off x="2061633" y="3505200"/>
            <a:ext cx="287867" cy="520700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Small country quota</a:t>
            </a:r>
            <a:br>
              <a:rPr lang="en-US" dirty="0"/>
            </a:br>
            <a:r>
              <a:rPr lang="en-US" dirty="0"/>
              <a:t>(with rents to foreigners)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447800" y="51816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447800" y="1828800"/>
            <a:ext cx="0" cy="3352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748367" y="1981200"/>
            <a:ext cx="1452033" cy="25781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2743200" y="1981200"/>
            <a:ext cx="1371600" cy="2667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668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24200" y="1828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9600" y="3886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r>
              <a:rPr lang="en-US" dirty="0"/>
              <a:t>=P</a:t>
            </a:r>
            <a:r>
              <a:rPr lang="en-US" baseline="-25000" dirty="0"/>
              <a:t>W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14800" y="4495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43400" y="5181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28800" y="5181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33800" y="5181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-25000" dirty="0"/>
              <a:t>0</a:t>
            </a:r>
          </a:p>
        </p:txBody>
      </p:sp>
      <p:sp>
        <p:nvSpPr>
          <p:cNvPr id="30" name="Left Brace 29"/>
          <p:cNvSpPr/>
          <p:nvPr/>
        </p:nvSpPr>
        <p:spPr>
          <a:xfrm rot="16200000">
            <a:off x="2819400" y="4419600"/>
            <a:ext cx="228600" cy="17526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743200" y="5334000"/>
            <a:ext cx="501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657600" y="5715000"/>
            <a:ext cx="146386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Quota </a:t>
            </a:r>
            <a:r>
              <a:rPr lang="en-US" sz="2800" i="1" dirty="0"/>
              <a:t>q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4495800" y="1600200"/>
            <a:ext cx="4648200" cy="2285999"/>
          </a:xfrm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z="2400" dirty="0"/>
              <a:t>Welfare effects of a </a:t>
            </a:r>
            <a:r>
              <a:rPr lang="en-US" sz="2400" dirty="0" err="1"/>
              <a:t>quota,</a:t>
            </a:r>
            <a:r>
              <a:rPr lang="en-US" sz="2400" i="1" dirty="0" err="1"/>
              <a:t>q</a:t>
            </a:r>
            <a:r>
              <a:rPr lang="en-US" sz="2400" i="1" dirty="0"/>
              <a:t>,</a:t>
            </a:r>
            <a:r>
              <a:rPr lang="en-US" sz="2400" dirty="0"/>
              <a:t> starting from free trade</a:t>
            </a:r>
          </a:p>
          <a:p>
            <a:pPr lvl="1"/>
            <a:r>
              <a:rPr lang="en-US" sz="2000" dirty="0"/>
              <a:t>Suppliers gain        +</a:t>
            </a:r>
            <a:r>
              <a:rPr lang="en-US" sz="2000" i="1" dirty="0"/>
              <a:t>a</a:t>
            </a:r>
            <a:endParaRPr lang="en-US" sz="2000" dirty="0"/>
          </a:p>
          <a:p>
            <a:pPr lvl="1"/>
            <a:r>
              <a:rPr lang="en-US" sz="2000" dirty="0"/>
              <a:t>Demanders Lose   −(</a:t>
            </a:r>
            <a:r>
              <a:rPr lang="en-US" sz="2000" i="1" dirty="0" err="1"/>
              <a:t>a+b+c+d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Government gains nothing</a:t>
            </a:r>
          </a:p>
          <a:p>
            <a:pPr lvl="1"/>
            <a:r>
              <a:rPr lang="en-US" sz="2000" dirty="0"/>
              <a:t>Country loses         −(</a:t>
            </a:r>
            <a:r>
              <a:rPr lang="en-US" sz="2000" i="1" dirty="0" err="1"/>
              <a:t>b+c+d</a:t>
            </a:r>
            <a:r>
              <a:rPr lang="en-US" sz="2000" dirty="0"/>
              <a:t>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447800" y="3581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590800" y="3581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c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1447800" y="4038600"/>
            <a:ext cx="304800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810000" y="4038600"/>
            <a:ext cx="0" cy="1143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057400" y="4038600"/>
            <a:ext cx="0" cy="1143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447800" y="3505200"/>
            <a:ext cx="29718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362200" y="3505200"/>
            <a:ext cx="0" cy="16764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505200" y="3505200"/>
            <a:ext cx="0" cy="16764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905000" y="3733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b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276600" y="3733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209800" y="5257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76600" y="5257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2" name="Left Brace 41"/>
          <p:cNvSpPr/>
          <p:nvPr/>
        </p:nvSpPr>
        <p:spPr>
          <a:xfrm rot="5400000" flipV="1">
            <a:off x="2819400" y="4495800"/>
            <a:ext cx="228600" cy="11430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555476" y="4636090"/>
            <a:ext cx="987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q =</a:t>
            </a:r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4" name="Left Brace 43"/>
          <p:cNvSpPr/>
          <p:nvPr/>
        </p:nvSpPr>
        <p:spPr>
          <a:xfrm flipV="1">
            <a:off x="1219200" y="3505200"/>
            <a:ext cx="228600" cy="5334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729199" y="3575344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>
                <a:solidFill>
                  <a:srgbClr val="FF0000"/>
                </a:solidFill>
              </a:rPr>
              <a:t>t</a:t>
            </a:r>
            <a:r>
              <a:rPr lang="en-US" i="1" baseline="30000" dirty="0" err="1">
                <a:solidFill>
                  <a:srgbClr val="FF0000"/>
                </a:solidFill>
              </a:rPr>
              <a:t>eq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63502" y="3276600"/>
            <a:ext cx="1284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=</a:t>
            </a:r>
            <a:r>
              <a:rPr lang="en-US" dirty="0" err="1">
                <a:solidFill>
                  <a:srgbClr val="FF0000"/>
                </a:solidFill>
              </a:rPr>
              <a:t>P</a:t>
            </a:r>
            <a:r>
              <a:rPr lang="en-US" baseline="-25000" dirty="0" err="1">
                <a:solidFill>
                  <a:srgbClr val="FF0000"/>
                </a:solidFill>
              </a:rPr>
              <a:t>W</a:t>
            </a:r>
            <a:r>
              <a:rPr lang="en-US" dirty="0" err="1">
                <a:solidFill>
                  <a:srgbClr val="FF0000"/>
                </a:solidFill>
              </a:rPr>
              <a:t>+</a:t>
            </a:r>
            <a:r>
              <a:rPr lang="en-US" i="1" dirty="0" err="1">
                <a:solidFill>
                  <a:srgbClr val="FF0000"/>
                </a:solidFill>
              </a:rPr>
              <a:t>t</a:t>
            </a:r>
            <a:r>
              <a:rPr lang="en-US" i="1" baseline="30000" dirty="0" err="1">
                <a:solidFill>
                  <a:srgbClr val="FF0000"/>
                </a:solidFill>
              </a:rPr>
              <a:t>eq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5334000" y="3505200"/>
            <a:ext cx="3429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914400" y="2184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endParaRPr lang="en-US" baseline="-25000" dirty="0"/>
          </a:p>
        </p:txBody>
      </p:sp>
      <p:cxnSp>
        <p:nvCxnSpPr>
          <p:cNvPr id="53" name="Straight Connector 52"/>
          <p:cNvCxnSpPr/>
          <p:nvPr/>
        </p:nvCxnSpPr>
        <p:spPr>
          <a:xfrm>
            <a:off x="1371600" y="2438400"/>
            <a:ext cx="1524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9FA6F9-446F-A54C-8A85-71B8D6A4E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46A93C9F-4C82-C247-9299-31A7B2579C4F}"/>
              </a:ext>
            </a:extLst>
          </p:cNvPr>
          <p:cNvSpPr txBox="1">
            <a:spLocks/>
          </p:cNvSpPr>
          <p:nvPr/>
        </p:nvSpPr>
        <p:spPr bwMode="auto">
          <a:xfrm>
            <a:off x="4495800" y="4020313"/>
            <a:ext cx="4648200" cy="117348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sz="2400" kern="0" dirty="0"/>
              <a:t>Foreign gains quota rent +</a:t>
            </a:r>
            <a:r>
              <a:rPr lang="en-US" sz="2400" i="1" kern="0" dirty="0"/>
              <a:t>c</a:t>
            </a:r>
          </a:p>
          <a:p>
            <a:pPr lvl="1"/>
            <a:r>
              <a:rPr lang="en-US" sz="2000" kern="0" dirty="0"/>
              <a:t>But this is negligible for world, since country is small</a:t>
            </a:r>
          </a:p>
        </p:txBody>
      </p: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48DF73EF-DF5D-0A40-8423-DFEC3ECE09DD}"/>
              </a:ext>
            </a:extLst>
          </p:cNvPr>
          <p:cNvSpPr txBox="1">
            <a:spLocks/>
          </p:cNvSpPr>
          <p:nvPr/>
        </p:nvSpPr>
        <p:spPr bwMode="auto">
          <a:xfrm>
            <a:off x="4670323" y="5313255"/>
            <a:ext cx="4385188" cy="40911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algn="ctr"/>
            <a:r>
              <a:rPr lang="en-US" sz="2000" kern="0" dirty="0"/>
              <a:t>World dead-weight loss is still </a:t>
            </a:r>
            <a:r>
              <a:rPr lang="en-US" sz="2000" i="1" kern="0" dirty="0" err="1"/>
              <a:t>b+d</a:t>
            </a:r>
            <a:endParaRPr lang="en-US" sz="1800" i="1" kern="0" dirty="0"/>
          </a:p>
        </p:txBody>
      </p:sp>
    </p:spTree>
    <p:extLst>
      <p:ext uri="{BB962C8B-B14F-4D97-AF65-F5344CB8AC3E}">
        <p14:creationId xmlns:p14="http://schemas.microsoft.com/office/powerpoint/2010/main" val="119503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7" grpId="1" animBg="1"/>
      <p:bldP spid="49" grpId="1" animBg="1"/>
      <p:bldP spid="49" grpId="2" animBg="1"/>
      <p:bldP spid="48" grpId="0" animBg="1"/>
      <p:bldP spid="58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3A901E88-D055-CA42-84C9-469C4823C091}"/>
              </a:ext>
            </a:extLst>
          </p:cNvPr>
          <p:cNvSpPr/>
          <p:nvPr/>
        </p:nvSpPr>
        <p:spPr>
          <a:xfrm>
            <a:off x="1227103" y="2956759"/>
            <a:ext cx="825500" cy="458724"/>
          </a:xfrm>
          <a:prstGeom prst="rect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BEB1D8E-2A2D-314E-923E-2E819CA04CB6}"/>
              </a:ext>
            </a:extLst>
          </p:cNvPr>
          <p:cNvSpPr/>
          <p:nvPr/>
        </p:nvSpPr>
        <p:spPr>
          <a:xfrm>
            <a:off x="1251058" y="2969051"/>
            <a:ext cx="825500" cy="458724"/>
          </a:xfrm>
          <a:prstGeom prst="rect">
            <a:avLst/>
          </a:prstGeom>
          <a:pattFill prst="dkUpDiag">
            <a:fgClr>
              <a:srgbClr val="00B05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7977818-5ACF-5744-A58E-9F78E46C0DEB}"/>
              </a:ext>
            </a:extLst>
          </p:cNvPr>
          <p:cNvSpPr/>
          <p:nvPr/>
        </p:nvSpPr>
        <p:spPr>
          <a:xfrm>
            <a:off x="1233930" y="3431687"/>
            <a:ext cx="825500" cy="374904"/>
          </a:xfrm>
          <a:prstGeom prst="rect">
            <a:avLst/>
          </a:prstGeom>
          <a:pattFill prst="dkUpDiag">
            <a:fgClr>
              <a:srgbClr val="008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11D02E1-9035-044C-A37F-1B02929BB3CE}"/>
              </a:ext>
            </a:extLst>
          </p:cNvPr>
          <p:cNvSpPr/>
          <p:nvPr/>
        </p:nvSpPr>
        <p:spPr>
          <a:xfrm>
            <a:off x="1233753" y="3422728"/>
            <a:ext cx="825500" cy="374904"/>
          </a:xfrm>
          <a:prstGeom prst="rect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ight Triangle 131"/>
          <p:cNvSpPr/>
          <p:nvPr/>
        </p:nvSpPr>
        <p:spPr>
          <a:xfrm flipV="1">
            <a:off x="2069666" y="3443497"/>
            <a:ext cx="685800" cy="359833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ight Triangle 130"/>
          <p:cNvSpPr/>
          <p:nvPr/>
        </p:nvSpPr>
        <p:spPr>
          <a:xfrm>
            <a:off x="2057558" y="2968295"/>
            <a:ext cx="677333" cy="461434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2371577" y="-615801"/>
            <a:ext cx="9144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219200" y="48768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219200" y="1828800"/>
            <a:ext cx="0" cy="3048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9144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810000" y="3962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MD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810000" y="2286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XS*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447800" y="12954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World Market</a:t>
            </a:r>
          </a:p>
          <a:p>
            <a:pPr algn="ctr"/>
            <a:r>
              <a:rPr lang="en-US" dirty="0"/>
              <a:t>Home is Importer</a:t>
            </a:r>
          </a:p>
          <a:p>
            <a:pPr algn="ctr"/>
            <a:r>
              <a:rPr lang="en-US" dirty="0"/>
              <a:t>Foreign (*) is Exporter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733800" y="4876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M,X*</a:t>
            </a:r>
          </a:p>
        </p:txBody>
      </p:sp>
      <p:cxnSp>
        <p:nvCxnSpPr>
          <p:cNvPr id="75" name="Straight Connector 74"/>
          <p:cNvCxnSpPr/>
          <p:nvPr/>
        </p:nvCxnSpPr>
        <p:spPr>
          <a:xfrm>
            <a:off x="2743200" y="3429000"/>
            <a:ext cx="0" cy="1447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2590800" y="4876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0</a:t>
            </a:r>
            <a:r>
              <a:rPr lang="en-US" dirty="0"/>
              <a:t>=X*</a:t>
            </a:r>
            <a:r>
              <a:rPr lang="en-US" baseline="-25000" dirty="0"/>
              <a:t>0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2057400" y="2971800"/>
            <a:ext cx="0" cy="19050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219200" y="3810000"/>
            <a:ext cx="8382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1219200" y="2971800"/>
            <a:ext cx="8382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685800" y="2743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85800" y="3657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P*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7" name="Left Brace 86"/>
          <p:cNvSpPr/>
          <p:nvPr/>
        </p:nvSpPr>
        <p:spPr>
          <a:xfrm flipV="1">
            <a:off x="1066800" y="2971800"/>
            <a:ext cx="152400" cy="838200"/>
          </a:xfrm>
          <a:prstGeom prst="leftBrace">
            <a:avLst>
              <a:gd name="adj1" fmla="val 44444"/>
              <a:gd name="adj2" fmla="val 62500"/>
            </a:avLst>
          </a:prstGeom>
          <a:ln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451228" y="3124199"/>
            <a:ext cx="822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>
                <a:solidFill>
                  <a:srgbClr val="FF0000"/>
                </a:solidFill>
              </a:rPr>
              <a:t>t</a:t>
            </a:r>
            <a:r>
              <a:rPr lang="en-US" i="1" baseline="30000" dirty="0" err="1">
                <a:solidFill>
                  <a:srgbClr val="FF0000"/>
                </a:solidFill>
              </a:rPr>
              <a:t>eq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cxnSp>
        <p:nvCxnSpPr>
          <p:cNvPr id="100" name="Straight Connector 99"/>
          <p:cNvCxnSpPr/>
          <p:nvPr/>
        </p:nvCxnSpPr>
        <p:spPr>
          <a:xfrm flipV="1">
            <a:off x="1219200" y="2590800"/>
            <a:ext cx="3048000" cy="1676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 flipV="1">
            <a:off x="1219200" y="2362200"/>
            <a:ext cx="2895600" cy="2057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1447800" y="2971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a</a:t>
            </a:r>
          </a:p>
        </p:txBody>
      </p:sp>
      <p:cxnSp>
        <p:nvCxnSpPr>
          <p:cNvPr id="99" name="Straight Connector 98"/>
          <p:cNvCxnSpPr/>
          <p:nvPr/>
        </p:nvCxnSpPr>
        <p:spPr>
          <a:xfrm flipH="1">
            <a:off x="1219200" y="3429000"/>
            <a:ext cx="1524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2057400" y="3048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b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1447800" y="3429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c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057400" y="3352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d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1447800" y="48768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Q=M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=X*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8" name="Content Placeholder 2"/>
          <p:cNvSpPr>
            <a:spLocks noGrp="1"/>
          </p:cNvSpPr>
          <p:nvPr>
            <p:ph idx="1"/>
          </p:nvPr>
        </p:nvSpPr>
        <p:spPr>
          <a:xfrm>
            <a:off x="4495800" y="1142999"/>
            <a:ext cx="4648200" cy="4740639"/>
          </a:xfrm>
          <a:ln>
            <a:solidFill>
              <a:srgbClr val="0000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Welfare effects of a large-country quota, starting from free trade</a:t>
            </a:r>
          </a:p>
          <a:p>
            <a:r>
              <a:rPr lang="en-US" sz="2400" dirty="0"/>
              <a:t>Home:</a:t>
            </a:r>
          </a:p>
          <a:p>
            <a:pPr marL="457200" lvl="1" indent="0">
              <a:buNone/>
            </a:pPr>
            <a:r>
              <a:rPr lang="en-US" sz="2000" dirty="0"/>
              <a:t>Private sector (S&amp;D) loses  	−(</a:t>
            </a:r>
            <a:r>
              <a:rPr lang="en-US" sz="2000" i="1" dirty="0" err="1"/>
              <a:t>a+b</a:t>
            </a:r>
            <a:r>
              <a:rPr lang="en-US" sz="2000" dirty="0"/>
              <a:t>)</a:t>
            </a:r>
          </a:p>
          <a:p>
            <a:pPr marL="457200" lvl="1" indent="0">
              <a:buNone/>
            </a:pPr>
            <a:r>
              <a:rPr lang="en-US" sz="2000" dirty="0"/>
              <a:t>Government gains                   0</a:t>
            </a:r>
          </a:p>
          <a:p>
            <a:pPr marL="457200" lvl="1" indent="0">
              <a:buNone/>
            </a:pPr>
            <a:r>
              <a:rPr lang="en-US" sz="2000" dirty="0"/>
              <a:t>Country must lose: 		−(</a:t>
            </a:r>
            <a:r>
              <a:rPr lang="en-US" sz="2000" i="1" dirty="0" err="1"/>
              <a:t>a+b</a:t>
            </a:r>
            <a:r>
              <a:rPr lang="en-US" sz="2000" dirty="0"/>
              <a:t>)</a:t>
            </a:r>
          </a:p>
          <a:p>
            <a:r>
              <a:rPr lang="en-US" sz="2400" dirty="0"/>
              <a:t>Foreign:</a:t>
            </a:r>
          </a:p>
          <a:p>
            <a:pPr marL="457200" lvl="1" indent="0">
              <a:buNone/>
            </a:pPr>
            <a:r>
              <a:rPr lang="en-US" sz="2000" dirty="0"/>
              <a:t>Private sector (S&amp;D) loses  	−(</a:t>
            </a:r>
            <a:r>
              <a:rPr lang="en-US" sz="2000" i="1" dirty="0" err="1"/>
              <a:t>c+d</a:t>
            </a:r>
            <a:r>
              <a:rPr lang="en-US" sz="2000" dirty="0"/>
              <a:t>)</a:t>
            </a:r>
          </a:p>
          <a:p>
            <a:pPr marL="457200" lvl="1" indent="0">
              <a:buNone/>
            </a:pPr>
            <a:r>
              <a:rPr lang="en-US" sz="2000" dirty="0"/>
              <a:t>Foreigners gain rents	+(</a:t>
            </a:r>
            <a:r>
              <a:rPr lang="en-US" sz="2000" i="1" dirty="0" err="1"/>
              <a:t>a</a:t>
            </a:r>
            <a:r>
              <a:rPr lang="en-US" sz="2000" dirty="0" err="1"/>
              <a:t>+</a:t>
            </a:r>
            <a:r>
              <a:rPr lang="en-US" sz="2000" i="1" dirty="0" err="1"/>
              <a:t>c</a:t>
            </a:r>
            <a:r>
              <a:rPr lang="en-US" sz="2000" dirty="0"/>
              <a:t>)</a:t>
            </a:r>
          </a:p>
          <a:p>
            <a:pPr marL="457200" lvl="1" indent="0">
              <a:buNone/>
            </a:pPr>
            <a:r>
              <a:rPr lang="en-US" sz="2000" dirty="0"/>
              <a:t>Country may gain or lose	+</a:t>
            </a:r>
            <a:r>
              <a:rPr lang="en-US" sz="2000" i="1" dirty="0"/>
              <a:t>a</a:t>
            </a:r>
            <a:r>
              <a:rPr lang="en-US" sz="2000" dirty="0"/>
              <a:t>−</a:t>
            </a:r>
            <a:r>
              <a:rPr lang="en-US" sz="2000" i="1" dirty="0"/>
              <a:t>d</a:t>
            </a:r>
            <a:endParaRPr lang="en-US" sz="2000" dirty="0"/>
          </a:p>
          <a:p>
            <a:r>
              <a:rPr lang="en-US" sz="2400" dirty="0"/>
              <a:t>World loses                   −(</a:t>
            </a:r>
            <a:r>
              <a:rPr lang="en-US" sz="2400" i="1" dirty="0" err="1"/>
              <a:t>b+d</a:t>
            </a:r>
            <a:r>
              <a:rPr lang="en-US" sz="2400" dirty="0"/>
              <a:t>)</a:t>
            </a:r>
          </a:p>
        </p:txBody>
      </p:sp>
      <p:cxnSp>
        <p:nvCxnSpPr>
          <p:cNvPr id="109" name="Straight Connector 108"/>
          <p:cNvCxnSpPr/>
          <p:nvPr/>
        </p:nvCxnSpPr>
        <p:spPr>
          <a:xfrm>
            <a:off x="5029200" y="3505200"/>
            <a:ext cx="38862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5051685" y="5031698"/>
            <a:ext cx="38862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486EEA-D28F-9647-907B-4D0BD894E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77294144-3E2A-2F41-AC06-AAC172229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307" y="0"/>
            <a:ext cx="8229600" cy="1143000"/>
          </a:xfrm>
        </p:spPr>
        <p:txBody>
          <a:bodyPr/>
          <a:lstStyle/>
          <a:p>
            <a:r>
              <a:rPr lang="en-US" dirty="0"/>
              <a:t>Large country quota</a:t>
            </a:r>
            <a:br>
              <a:rPr lang="en-US" dirty="0"/>
            </a:br>
            <a:r>
              <a:rPr lang="en-US" sz="3200" dirty="0"/>
              <a:t>(with rents to foreigners)</a:t>
            </a:r>
            <a:endParaRPr lang="en-US" dirty="0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A63E8FE-380C-3F43-8C24-BD633A12ADE0}"/>
              </a:ext>
            </a:extLst>
          </p:cNvPr>
          <p:cNvCxnSpPr/>
          <p:nvPr/>
        </p:nvCxnSpPr>
        <p:spPr>
          <a:xfrm>
            <a:off x="5054183" y="5401455"/>
            <a:ext cx="38862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33">
            <a:extLst>
              <a:ext uri="{FF2B5EF4-FFF2-40B4-BE49-F238E27FC236}">
                <a16:creationId xmlns:a16="http://schemas.microsoft.com/office/drawing/2014/main" id="{FC155815-9CDB-CA49-B952-652241512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5343848"/>
            <a:ext cx="1143000" cy="609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Text Box 36">
            <a:extLst>
              <a:ext uri="{FF2B5EF4-FFF2-40B4-BE49-F238E27FC236}">
                <a16:creationId xmlns:a16="http://schemas.microsoft.com/office/drawing/2014/main" id="{F6E749DD-C1F4-0A4C-B645-CE6EB6439912}"/>
              </a:ext>
            </a:extLst>
          </p:cNvPr>
          <p:cNvSpPr txBox="1">
            <a:spLocks noChangeArrowheads="1"/>
          </p:cNvSpPr>
          <p:nvPr/>
        </p:nvSpPr>
        <p:spPr bwMode="auto">
          <a:xfrm rot="21289946">
            <a:off x="5066434" y="5666216"/>
            <a:ext cx="3245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Lucida Blackletter"/>
                <a:cs typeface="Lucida Blackletter"/>
              </a:rPr>
              <a:t>“Dead Weight Loss” = </a:t>
            </a:r>
          </a:p>
        </p:txBody>
      </p:sp>
    </p:spTree>
    <p:extLst>
      <p:ext uri="{BB962C8B-B14F-4D97-AF65-F5344CB8AC3E}">
        <p14:creationId xmlns:p14="http://schemas.microsoft.com/office/powerpoint/2010/main" val="54288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7" grpId="2" animBg="1"/>
      <p:bldP spid="37" grpId="3" animBg="1"/>
      <p:bldP spid="39" grpId="0" animBg="1"/>
      <p:bldP spid="39" grpId="1" animBg="1"/>
      <p:bldP spid="36" grpId="0" animBg="1"/>
      <p:bldP spid="36" grpId="1" animBg="1"/>
      <p:bldP spid="38" grpId="0" animBg="1"/>
      <p:bldP spid="38" grpId="1" animBg="1"/>
      <p:bldP spid="132" grpId="0" animBg="1"/>
      <p:bldP spid="132" grpId="1" animBg="1"/>
      <p:bldP spid="132" grpId="2" animBg="1"/>
      <p:bldP spid="132" grpId="3" animBg="1"/>
      <p:bldP spid="131" grpId="0" animBg="1"/>
      <p:bldP spid="131" grpId="1" animBg="1"/>
      <p:bldP spid="131" grpId="3" animBg="1"/>
      <p:bldP spid="131" grpId="4" animBg="1"/>
      <p:bldP spid="131" grpId="5" animBg="1"/>
      <p:bldP spid="131" grpId="6" animBg="1"/>
      <p:bldP spid="131" grpId="7" animBg="1"/>
      <p:bldP spid="47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431AA28-55E3-B84D-9029-3415568A2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1251132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country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Assumptions throughout</a:t>
            </a:r>
          </a:p>
          <a:p>
            <a:pPr lvl="1"/>
            <a:r>
              <a:rPr lang="en-US" sz="2000" dirty="0"/>
              <a:t>Markets perfectly competitive (many small buyers and sellers)</a:t>
            </a:r>
          </a:p>
          <a:p>
            <a:pPr lvl="1"/>
            <a:r>
              <a:rPr lang="en-US" sz="2000" dirty="0"/>
              <a:t>Product homogeneous (all units from all suppliers the same)</a:t>
            </a:r>
          </a:p>
          <a:p>
            <a:pPr lvl="1"/>
            <a:r>
              <a:rPr lang="en-US" sz="2000" dirty="0"/>
              <a:t>Markets in equilibrium (quantities supplied and demanded equal)</a:t>
            </a:r>
          </a:p>
          <a:p>
            <a:pPr lvl="1"/>
            <a:r>
              <a:rPr lang="en-US" sz="2000" dirty="0"/>
              <a:t>There are no “distortions” (externalities, etc.)</a:t>
            </a:r>
          </a:p>
          <a:p>
            <a:pPr lvl="2"/>
            <a:r>
              <a:rPr lang="en-US" sz="1600" dirty="0"/>
              <a:t>This includes no taxes other than tariffs</a:t>
            </a:r>
          </a:p>
          <a:p>
            <a:pPr lvl="1"/>
            <a:r>
              <a:rPr lang="en-US" sz="2000" dirty="0"/>
              <a:t>Supply and demand curves are straight lines </a:t>
            </a:r>
          </a:p>
          <a:p>
            <a:pPr lvl="2"/>
            <a:r>
              <a:rPr lang="en-US" sz="1800" dirty="0"/>
              <a:t>Just for simplicity</a:t>
            </a:r>
          </a:p>
          <a:p>
            <a:pPr lvl="1"/>
            <a:r>
              <a:rPr lang="en-US" sz="2000" dirty="0"/>
              <a:t>Model is partial equilibrium (takes all other prices as given)</a:t>
            </a:r>
          </a:p>
          <a:p>
            <a:pPr lvl="1"/>
            <a:r>
              <a:rPr lang="en-US" sz="2000" dirty="0"/>
              <a:t>Model is static (time does not play any role)</a:t>
            </a:r>
          </a:p>
          <a:p>
            <a:pPr lvl="1"/>
            <a:r>
              <a:rPr lang="en-US" sz="2000" dirty="0"/>
              <a:t>Trade is free and frictionless </a:t>
            </a:r>
          </a:p>
          <a:p>
            <a:pPr lvl="2"/>
            <a:r>
              <a:rPr lang="en-US" sz="1800" dirty="0"/>
              <a:t>No tariffs or quotas other than those we introduce</a:t>
            </a:r>
          </a:p>
          <a:p>
            <a:pPr lvl="2"/>
            <a:r>
              <a:rPr lang="en-US" sz="1800" dirty="0"/>
              <a:t>No transport costs (for simplicity)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03A1C0-EE9B-594C-829D-B9DE82CB6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221247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Quotas</a:t>
            </a:r>
            <a:br>
              <a:rPr lang="en-US" dirty="0"/>
            </a:br>
            <a:r>
              <a:rPr lang="en-US" dirty="0"/>
              <a:t>from Deardorff “Nontariff …”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might quotas be administered; what happens to the quota rents in each case?</a:t>
            </a:r>
          </a:p>
          <a:p>
            <a:r>
              <a:rPr lang="en-US" dirty="0"/>
              <a:t>How is an import quota equivalent to a tariff?  How is it not?</a:t>
            </a:r>
          </a:p>
          <a:p>
            <a:r>
              <a:rPr lang="en-US" dirty="0"/>
              <a:t>With a fixed and binding import quota, how will the domestic price and the tariff-equivalent of the quota change if curves shift?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08543F7-3E0A-5646-9503-78BB26460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226810029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141162</TotalTime>
  <Words>5703</Words>
  <Application>Microsoft Macintosh PowerPoint</Application>
  <PresentationFormat>On-screen Show (4:3)</PresentationFormat>
  <Paragraphs>1367</Paragraphs>
  <Slides>90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90</vt:i4>
      </vt:variant>
    </vt:vector>
  </HeadingPairs>
  <TitlesOfParts>
    <vt:vector size="98" baseType="lpstr">
      <vt:lpstr>ＭＳ Ｐゴシック</vt:lpstr>
      <vt:lpstr>Arial</vt:lpstr>
      <vt:lpstr>Calibri</vt:lpstr>
      <vt:lpstr>Cambria Math</vt:lpstr>
      <vt:lpstr>Helvetica Neue</vt:lpstr>
      <vt:lpstr>Lucida Blackletter</vt:lpstr>
      <vt:lpstr>Wingdings</vt:lpstr>
      <vt:lpstr>Default Design</vt:lpstr>
      <vt:lpstr>Classes 3, 4  Tariffs and Quotas  by Alan V. Deardorff University of Michigan 2024</vt:lpstr>
      <vt:lpstr>Pause for News</vt:lpstr>
      <vt:lpstr>PowerPoint Presentation</vt:lpstr>
      <vt:lpstr>Announcements</vt:lpstr>
      <vt:lpstr>Announcements</vt:lpstr>
      <vt:lpstr>Pause for Discussion</vt:lpstr>
      <vt:lpstr>Questions from KOM</vt:lpstr>
      <vt:lpstr>Outline for Today  and Wednesday</vt:lpstr>
      <vt:lpstr>Small country</vt:lpstr>
      <vt:lpstr>Small country</vt:lpstr>
      <vt:lpstr>Small country, Import Industry</vt:lpstr>
      <vt:lpstr>Welfare Effects</vt:lpstr>
      <vt:lpstr>Welfare Effects</vt:lpstr>
      <vt:lpstr>Welfare Effects</vt:lpstr>
      <vt:lpstr>Small country tariff</vt:lpstr>
      <vt:lpstr>Small country tariff</vt:lpstr>
      <vt:lpstr>Small country tariff</vt:lpstr>
      <vt:lpstr>Small country tariff</vt:lpstr>
      <vt:lpstr>Pause for Discussion</vt:lpstr>
      <vt:lpstr>Questions on Graph</vt:lpstr>
      <vt:lpstr>Small country, larger tariff</vt:lpstr>
      <vt:lpstr>Small country, prohibitive tariff</vt:lpstr>
      <vt:lpstr>Small country, prohibitive tariff</vt:lpstr>
      <vt:lpstr>Comparative Statics with Tariff Fall in World Price</vt:lpstr>
      <vt:lpstr>Comparative Statics with Tariff Fall in World Price</vt:lpstr>
      <vt:lpstr>Pause for  Your Questions</vt:lpstr>
      <vt:lpstr>Pause for Discussion</vt:lpstr>
      <vt:lpstr>Questions on Lahart, “The Imperfect Science …”</vt:lpstr>
      <vt:lpstr>Small Country in Equations</vt:lpstr>
      <vt:lpstr>Small Country in Equations</vt:lpstr>
      <vt:lpstr>Small Country in Equations</vt:lpstr>
      <vt:lpstr>Small Country in Equations</vt:lpstr>
      <vt:lpstr>Small Country in Equations</vt:lpstr>
      <vt:lpstr>Small Country in Equations</vt:lpstr>
      <vt:lpstr>Small Country in Equations</vt:lpstr>
      <vt:lpstr>Small Country in Equations</vt:lpstr>
      <vt:lpstr>PowerPoint Presentation</vt:lpstr>
      <vt:lpstr>Small Country in Equations</vt:lpstr>
      <vt:lpstr>Small Country in Equations</vt:lpstr>
      <vt:lpstr>Small Country in Equations</vt:lpstr>
      <vt:lpstr>Small Country in Equations</vt:lpstr>
      <vt:lpstr>Small Country in Equations</vt:lpstr>
      <vt:lpstr>Small Country in Equations</vt:lpstr>
      <vt:lpstr>Small Country in Equations</vt:lpstr>
      <vt:lpstr>Pause for Discussion</vt:lpstr>
      <vt:lpstr>Questions on Equations</vt:lpstr>
      <vt:lpstr>Outline</vt:lpstr>
      <vt:lpstr>Large country (i.e., Two Countries)</vt:lpstr>
      <vt:lpstr>Large country (i.e., Two Countries)</vt:lpstr>
      <vt:lpstr>Large country (i.e., Two Countries)</vt:lpstr>
      <vt:lpstr>Large country (i.e., Two Countries)</vt:lpstr>
      <vt:lpstr>Large country (i.e., Two Countries)</vt:lpstr>
      <vt:lpstr>Large country, World Market</vt:lpstr>
      <vt:lpstr>Large country, World Market</vt:lpstr>
      <vt:lpstr>Pause for Discussion</vt:lpstr>
      <vt:lpstr>Questions on Large Country</vt:lpstr>
      <vt:lpstr>Large country, “Optimal” tariff Watch as t rises</vt:lpstr>
      <vt:lpstr>Large country, “Optimal” tariff Watch as t rises</vt:lpstr>
      <vt:lpstr>PowerPoint Presentation</vt:lpstr>
      <vt:lpstr>How Sizes and Slopes Matter</vt:lpstr>
      <vt:lpstr>How Slopes (Elasticities) Matter</vt:lpstr>
      <vt:lpstr>How Sizes Matter</vt:lpstr>
      <vt:lpstr>Pause for Your Questions</vt:lpstr>
      <vt:lpstr>Two-Country in Equations</vt:lpstr>
      <vt:lpstr>Two-Country in Equations</vt:lpstr>
      <vt:lpstr>Two-Country in Equations</vt:lpstr>
      <vt:lpstr>Two-Country in Equations</vt:lpstr>
      <vt:lpstr>Two-Country in Equations</vt:lpstr>
      <vt:lpstr>Two-Country in Equations</vt:lpstr>
      <vt:lpstr>Two-Country in Equations</vt:lpstr>
      <vt:lpstr>Two-Country in Equations</vt:lpstr>
      <vt:lpstr>Two-Country in Equations</vt:lpstr>
      <vt:lpstr>Two-Country in Equations</vt:lpstr>
      <vt:lpstr>Welfare of Home Country</vt:lpstr>
      <vt:lpstr>Two-Country in Equations</vt:lpstr>
      <vt:lpstr>Two-Country in Equations</vt:lpstr>
      <vt:lpstr>Two-Country in Equations</vt:lpstr>
      <vt:lpstr>Is the US a Large Country?</vt:lpstr>
      <vt:lpstr>Is the US a Large Country?</vt:lpstr>
      <vt:lpstr>Pause for Discussion</vt:lpstr>
      <vt:lpstr>Questions Martin, “US Importers Bore Cost…”</vt:lpstr>
      <vt:lpstr>Questions Economist, “The Tijuana two-step…”</vt:lpstr>
      <vt:lpstr>Questions Wolf, “Tariffs are … good politics”</vt:lpstr>
      <vt:lpstr>Pause for Your Questions</vt:lpstr>
      <vt:lpstr>Outline</vt:lpstr>
      <vt:lpstr>Quotas</vt:lpstr>
      <vt:lpstr>Small country quota (with rents to foreigners)</vt:lpstr>
      <vt:lpstr>Large country quota (with rents to foreigners)</vt:lpstr>
      <vt:lpstr>Pause for Discussion</vt:lpstr>
      <vt:lpstr>Questions on Quotas from Deardorff “Nontariff …”</vt:lpstr>
    </vt:vector>
  </TitlesOfParts>
  <Company>University of Michigan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 International Economics Introduction and Overview</dc:title>
  <dc:creator>Ford School</dc:creator>
  <cp:lastModifiedBy>Deardorff, Alan</cp:lastModifiedBy>
  <cp:revision>241</cp:revision>
  <cp:lastPrinted>2024-09-09T14:18:48Z</cp:lastPrinted>
  <dcterms:created xsi:type="dcterms:W3CDTF">2011-01-03T19:29:08Z</dcterms:created>
  <dcterms:modified xsi:type="dcterms:W3CDTF">2024-09-11T15:23:55Z</dcterms:modified>
</cp:coreProperties>
</file>