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charts/chart2.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49"/>
  </p:notesMasterIdLst>
  <p:handoutMasterIdLst>
    <p:handoutMasterId r:id="rId50"/>
  </p:handoutMasterIdLst>
  <p:sldIdLst>
    <p:sldId id="256" r:id="rId2"/>
    <p:sldId id="520" r:id="rId3"/>
    <p:sldId id="4433" r:id="rId4"/>
    <p:sldId id="4422" r:id="rId5"/>
    <p:sldId id="4423" r:id="rId6"/>
    <p:sldId id="291" r:id="rId7"/>
    <p:sldId id="292" r:id="rId8"/>
    <p:sldId id="500" r:id="rId9"/>
    <p:sldId id="483" r:id="rId10"/>
    <p:sldId id="485" r:id="rId11"/>
    <p:sldId id="293" r:id="rId12"/>
    <p:sldId id="505" r:id="rId13"/>
    <p:sldId id="4417" r:id="rId14"/>
    <p:sldId id="4418" r:id="rId15"/>
    <p:sldId id="486" r:id="rId16"/>
    <p:sldId id="487" r:id="rId17"/>
    <p:sldId id="489" r:id="rId18"/>
    <p:sldId id="490" r:id="rId19"/>
    <p:sldId id="492" r:id="rId20"/>
    <p:sldId id="491" r:id="rId21"/>
    <p:sldId id="501" r:id="rId22"/>
    <p:sldId id="4419" r:id="rId23"/>
    <p:sldId id="493" r:id="rId24"/>
    <p:sldId id="494" r:id="rId25"/>
    <p:sldId id="4420" r:id="rId26"/>
    <p:sldId id="495" r:id="rId27"/>
    <p:sldId id="4403" r:id="rId28"/>
    <p:sldId id="4404" r:id="rId29"/>
    <p:sldId id="496" r:id="rId30"/>
    <p:sldId id="497" r:id="rId31"/>
    <p:sldId id="502" r:id="rId32"/>
    <p:sldId id="4421" r:id="rId33"/>
    <p:sldId id="506" r:id="rId34"/>
    <p:sldId id="4406" r:id="rId35"/>
    <p:sldId id="4424" r:id="rId36"/>
    <p:sldId id="4405" r:id="rId37"/>
    <p:sldId id="4425" r:id="rId38"/>
    <p:sldId id="4407" r:id="rId39"/>
    <p:sldId id="4426" r:id="rId40"/>
    <p:sldId id="4408" r:id="rId41"/>
    <p:sldId id="4427" r:id="rId42"/>
    <p:sldId id="4410" r:id="rId43"/>
    <p:sldId id="4428" r:id="rId44"/>
    <p:sldId id="4429" r:id="rId45"/>
    <p:sldId id="4430" r:id="rId46"/>
    <p:sldId id="4431" r:id="rId47"/>
    <p:sldId id="4432" r:id="rId48"/>
  </p:sldIdLst>
  <p:sldSz cx="9144000" cy="6858000" type="screen4x3"/>
  <p:notesSz cx="9144000" cy="6858000"/>
  <p:defaultTextStyle>
    <a:defPPr>
      <a:defRPr lang="en-US"/>
    </a:defPPr>
    <a:lvl1pPr algn="l" rtl="0" fontAlgn="base">
      <a:spcBef>
        <a:spcPct val="0"/>
      </a:spcBef>
      <a:spcAft>
        <a:spcPct val="0"/>
      </a:spcAft>
      <a:defRPr kern="1200">
        <a:solidFill>
          <a:schemeClr val="tx1"/>
        </a:solidFill>
        <a:latin typeface="Arial" pitchFamily="-109" charset="0"/>
        <a:ea typeface="+mn-ea"/>
        <a:cs typeface="+mn-cs"/>
      </a:defRPr>
    </a:lvl1pPr>
    <a:lvl2pPr marL="457200" algn="l" rtl="0" fontAlgn="base">
      <a:spcBef>
        <a:spcPct val="0"/>
      </a:spcBef>
      <a:spcAft>
        <a:spcPct val="0"/>
      </a:spcAft>
      <a:defRPr kern="1200">
        <a:solidFill>
          <a:schemeClr val="tx1"/>
        </a:solidFill>
        <a:latin typeface="Arial" pitchFamily="-109" charset="0"/>
        <a:ea typeface="+mn-ea"/>
        <a:cs typeface="+mn-cs"/>
      </a:defRPr>
    </a:lvl2pPr>
    <a:lvl3pPr marL="914400" algn="l" rtl="0" fontAlgn="base">
      <a:spcBef>
        <a:spcPct val="0"/>
      </a:spcBef>
      <a:spcAft>
        <a:spcPct val="0"/>
      </a:spcAft>
      <a:defRPr kern="1200">
        <a:solidFill>
          <a:schemeClr val="tx1"/>
        </a:solidFill>
        <a:latin typeface="Arial" pitchFamily="-109" charset="0"/>
        <a:ea typeface="+mn-ea"/>
        <a:cs typeface="+mn-cs"/>
      </a:defRPr>
    </a:lvl3pPr>
    <a:lvl4pPr marL="1371600" algn="l" rtl="0" fontAlgn="base">
      <a:spcBef>
        <a:spcPct val="0"/>
      </a:spcBef>
      <a:spcAft>
        <a:spcPct val="0"/>
      </a:spcAft>
      <a:defRPr kern="1200">
        <a:solidFill>
          <a:schemeClr val="tx1"/>
        </a:solidFill>
        <a:latin typeface="Arial" pitchFamily="-109" charset="0"/>
        <a:ea typeface="+mn-ea"/>
        <a:cs typeface="+mn-cs"/>
      </a:defRPr>
    </a:lvl4pPr>
    <a:lvl5pPr marL="1828800" algn="l" rtl="0" fontAlgn="base">
      <a:spcBef>
        <a:spcPct val="0"/>
      </a:spcBef>
      <a:spcAft>
        <a:spcPct val="0"/>
      </a:spcAft>
      <a:defRPr kern="1200">
        <a:solidFill>
          <a:schemeClr val="tx1"/>
        </a:solidFill>
        <a:latin typeface="Arial" pitchFamily="-109" charset="0"/>
        <a:ea typeface="+mn-ea"/>
        <a:cs typeface="+mn-cs"/>
      </a:defRPr>
    </a:lvl5pPr>
    <a:lvl6pPr marL="2286000" algn="l" defTabSz="457200" rtl="0" eaLnBrk="1" latinLnBrk="0" hangingPunct="1">
      <a:defRPr kern="1200">
        <a:solidFill>
          <a:schemeClr val="tx1"/>
        </a:solidFill>
        <a:latin typeface="Arial" pitchFamily="-109" charset="0"/>
        <a:ea typeface="+mn-ea"/>
        <a:cs typeface="+mn-cs"/>
      </a:defRPr>
    </a:lvl6pPr>
    <a:lvl7pPr marL="2743200" algn="l" defTabSz="457200" rtl="0" eaLnBrk="1" latinLnBrk="0" hangingPunct="1">
      <a:defRPr kern="1200">
        <a:solidFill>
          <a:schemeClr val="tx1"/>
        </a:solidFill>
        <a:latin typeface="Arial" pitchFamily="-109" charset="0"/>
        <a:ea typeface="+mn-ea"/>
        <a:cs typeface="+mn-cs"/>
      </a:defRPr>
    </a:lvl7pPr>
    <a:lvl8pPr marL="3200400" algn="l" defTabSz="457200" rtl="0" eaLnBrk="1" latinLnBrk="0" hangingPunct="1">
      <a:defRPr kern="1200">
        <a:solidFill>
          <a:schemeClr val="tx1"/>
        </a:solidFill>
        <a:latin typeface="Arial" pitchFamily="-109" charset="0"/>
        <a:ea typeface="+mn-ea"/>
        <a:cs typeface="+mn-cs"/>
      </a:defRPr>
    </a:lvl8pPr>
    <a:lvl9pPr marL="3657600" algn="l" defTabSz="457200" rtl="0" eaLnBrk="1" latinLnBrk="0" hangingPunct="1">
      <a:defRPr kern="1200">
        <a:solidFill>
          <a:schemeClr val="tx1"/>
        </a:solidFill>
        <a:latin typeface="Arial" pitchFamily="-109"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Office [8] [3] [2] [2] [5] [2] [11] [2] [5]"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95" autoAdjust="0"/>
    <p:restoredTop sz="92539" autoAdjust="0"/>
  </p:normalViewPr>
  <p:slideViewPr>
    <p:cSldViewPr>
      <p:cViewPr varScale="1">
        <p:scale>
          <a:sx n="112" d="100"/>
          <a:sy n="112" d="100"/>
        </p:scale>
        <p:origin x="1752" y="176"/>
      </p:cViewPr>
      <p:guideLst>
        <p:guide orient="horz" pos="2160"/>
        <p:guide pos="2880"/>
      </p:guideLst>
    </p:cSldViewPr>
  </p:slideViewPr>
  <p:notesTextViewPr>
    <p:cViewPr>
      <p:scale>
        <a:sx n="90" d="100"/>
        <a:sy n="90" d="100"/>
      </p:scale>
      <p:origin x="0" y="0"/>
    </p:cViewPr>
  </p:notesTextViewPr>
  <p:sorterViewPr>
    <p:cViewPr>
      <p:scale>
        <a:sx n="66" d="100"/>
        <a:sy n="66" d="100"/>
      </p:scale>
      <p:origin x="0" y="256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Users/alandear/Documents/Presentations/OLLI/%20Trade%20Deficits%20&amp;%20Exchange%20Rates/Dollar%20Index%20Broad.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Users/alandear/Documents/Presentations/OLLI/%20Trade%20Deficits%20&amp;%20Exchange%20Rates/Dollar%20Index%20Broad.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b="1" i="0" u="none" strike="noStrike" baseline="0">
                <a:solidFill>
                  <a:srgbClr val="000000"/>
                </a:solidFill>
                <a:latin typeface="Arial"/>
                <a:ea typeface="Arial"/>
                <a:cs typeface="Arial"/>
              </a:defRPr>
            </a:pPr>
            <a:r>
              <a:rPr lang="en-US" sz="2400"/>
              <a:t>Trade-Weighted Dollar Index </a:t>
            </a:r>
          </a:p>
          <a:p>
            <a:pPr>
              <a:defRPr sz="2400" b="1" i="0" u="none" strike="noStrike" baseline="0">
                <a:solidFill>
                  <a:srgbClr val="000000"/>
                </a:solidFill>
                <a:latin typeface="Arial"/>
                <a:ea typeface="Arial"/>
                <a:cs typeface="Arial"/>
              </a:defRPr>
            </a:pPr>
            <a:r>
              <a:rPr lang="en-US" sz="2400"/>
              <a:t>(Nominal)</a:t>
            </a:r>
          </a:p>
        </c:rich>
      </c:tx>
      <c:layout>
        <c:manualLayout>
          <c:xMode val="edge"/>
          <c:yMode val="edge"/>
          <c:x val="0.19249857481585067"/>
          <c:y val="5.7014114081811153E-2"/>
        </c:manualLayout>
      </c:layout>
      <c:overlay val="0"/>
      <c:spPr>
        <a:noFill/>
        <a:ln w="25400">
          <a:noFill/>
        </a:ln>
      </c:spPr>
    </c:title>
    <c:autoTitleDeleted val="0"/>
    <c:plotArea>
      <c:layout>
        <c:manualLayout>
          <c:layoutTarget val="inner"/>
          <c:xMode val="edge"/>
          <c:yMode val="edge"/>
          <c:x val="0.115763686022752"/>
          <c:y val="0.240223463687151"/>
          <c:w val="0.85714388799824903"/>
          <c:h val="0.480446927374302"/>
        </c:manualLayout>
      </c:layout>
      <c:lineChart>
        <c:grouping val="standard"/>
        <c:varyColors val="0"/>
        <c:ser>
          <c:idx val="0"/>
          <c:order val="0"/>
          <c:tx>
            <c:strRef>
              <c:f>'indexb_m nominal'!$H$3:$H$14</c:f>
              <c:strCache>
                <c:ptCount val="12"/>
                <c:pt idx="0">
                  <c:v>30.82530461</c:v>
                </c:pt>
                <c:pt idx="1">
                  <c:v>29.56484731</c:v>
                </c:pt>
                <c:pt idx="2">
                  <c:v>28.66192793</c:v>
                </c:pt>
                <c:pt idx="3">
                  <c:v>28.82817399</c:v>
                </c:pt>
                <c:pt idx="4">
                  <c:v>28.65085696</c:v>
                </c:pt>
                <c:pt idx="5">
                  <c:v>28.20956078</c:v>
                </c:pt>
                <c:pt idx="6">
                  <c:v>27.80265721</c:v>
                </c:pt>
                <c:pt idx="7">
                  <c:v>28.11455007</c:v>
                </c:pt>
                <c:pt idx="8">
                  <c:v>28.1934988</c:v>
                </c:pt>
                <c:pt idx="9">
                  <c:v>28.09821585</c:v>
                </c:pt>
                <c:pt idx="10">
                  <c:v>28.97708763</c:v>
                </c:pt>
                <c:pt idx="11">
                  <c:v>29.31983401</c:v>
                </c:pt>
              </c:strCache>
            </c:strRef>
          </c:tx>
          <c:spPr>
            <a:ln w="12700">
              <a:solidFill>
                <a:srgbClr val="000080"/>
              </a:solidFill>
              <a:prstDash val="solid"/>
            </a:ln>
          </c:spPr>
          <c:marker>
            <c:symbol val="diamond"/>
            <c:size val="5"/>
            <c:spPr>
              <a:solidFill>
                <a:srgbClr val="000080"/>
              </a:solidFill>
              <a:ln>
                <a:solidFill>
                  <a:srgbClr val="000080"/>
                </a:solidFill>
                <a:prstDash val="solid"/>
              </a:ln>
            </c:spPr>
          </c:marker>
          <c:cat>
            <c:strRef>
              <c:f>'indexb_m nominal'!$G$15:$G$620</c:f>
              <c:strCache>
                <c:ptCount val="601"/>
                <c:pt idx="0">
                  <c:v>Jan-74</c:v>
                </c:pt>
                <c:pt idx="1">
                  <c:v> '</c:v>
                </c:pt>
                <c:pt idx="24">
                  <c:v>Jan-76</c:v>
                </c:pt>
                <c:pt idx="48">
                  <c:v>Jan-78</c:v>
                </c:pt>
                <c:pt idx="72">
                  <c:v>Jan-80</c:v>
                </c:pt>
                <c:pt idx="96">
                  <c:v>Jan-82</c:v>
                </c:pt>
                <c:pt idx="120">
                  <c:v>Jan-84</c:v>
                </c:pt>
                <c:pt idx="144">
                  <c:v>Jan-86</c:v>
                </c:pt>
                <c:pt idx="168">
                  <c:v>Jan-88</c:v>
                </c:pt>
                <c:pt idx="192">
                  <c:v>Jan-90</c:v>
                </c:pt>
                <c:pt idx="216">
                  <c:v>Jan-92</c:v>
                </c:pt>
                <c:pt idx="240">
                  <c:v>Jan-94</c:v>
                </c:pt>
                <c:pt idx="264">
                  <c:v>Jan-96</c:v>
                </c:pt>
                <c:pt idx="288">
                  <c:v>Jan-98</c:v>
                </c:pt>
                <c:pt idx="312">
                  <c:v>Jan-00</c:v>
                </c:pt>
                <c:pt idx="336">
                  <c:v>Jan-02</c:v>
                </c:pt>
                <c:pt idx="360">
                  <c:v>Jan-04</c:v>
                </c:pt>
                <c:pt idx="384">
                  <c:v>Jan-06</c:v>
                </c:pt>
                <c:pt idx="408">
                  <c:v>Jan-08</c:v>
                </c:pt>
                <c:pt idx="432">
                  <c:v>Jan-10</c:v>
                </c:pt>
                <c:pt idx="456">
                  <c:v>Jan-12</c:v>
                </c:pt>
                <c:pt idx="480">
                  <c:v>Jan-14</c:v>
                </c:pt>
                <c:pt idx="504">
                  <c:v>Jan-16</c:v>
                </c:pt>
                <c:pt idx="528">
                  <c:v>Jan-18</c:v>
                </c:pt>
                <c:pt idx="552">
                  <c:v>Jan-20</c:v>
                </c:pt>
                <c:pt idx="576">
                  <c:v>Jan-22</c:v>
                </c:pt>
                <c:pt idx="600">
                  <c:v>Jan-24</c:v>
                </c:pt>
              </c:strCache>
            </c:strRef>
          </c:cat>
          <c:val>
            <c:numRef>
              <c:f>'indexb_m nominal'!$H$15:$H$620</c:f>
              <c:numCache>
                <c:formatCode>General</c:formatCode>
                <c:ptCount val="606"/>
                <c:pt idx="0">
                  <c:v>30.215221496559376</c:v>
                </c:pt>
                <c:pt idx="1">
                  <c:v>29.749333246217496</c:v>
                </c:pt>
                <c:pt idx="2">
                  <c:v>29.298055048136035</c:v>
                </c:pt>
                <c:pt idx="3">
                  <c:v>29.009211592577365</c:v>
                </c:pt>
                <c:pt idx="4">
                  <c:v>28.844689699731667</c:v>
                </c:pt>
                <c:pt idx="5">
                  <c:v>29.129721837309354</c:v>
                </c:pt>
                <c:pt idx="6">
                  <c:v>29.371922020434109</c:v>
                </c:pt>
                <c:pt idx="7">
                  <c:v>29.780005281397777</c:v>
                </c:pt>
                <c:pt idx="8">
                  <c:v>29.927920717326341</c:v>
                </c:pt>
                <c:pt idx="9">
                  <c:v>29.880551479562708</c:v>
                </c:pt>
                <c:pt idx="10">
                  <c:v>29.79443384232578</c:v>
                </c:pt>
                <c:pt idx="11">
                  <c:v>29.796339501316268</c:v>
                </c:pt>
                <c:pt idx="12">
                  <c:v>29.646336915064779</c:v>
                </c:pt>
                <c:pt idx="13">
                  <c:v>29.390252645009312</c:v>
                </c:pt>
                <c:pt idx="14">
                  <c:v>29.298508776467109</c:v>
                </c:pt>
                <c:pt idx="15">
                  <c:v>29.722472529018194</c:v>
                </c:pt>
                <c:pt idx="16">
                  <c:v>29.849516461717581</c:v>
                </c:pt>
                <c:pt idx="17">
                  <c:v>29.986179435035627</c:v>
                </c:pt>
                <c:pt idx="18">
                  <c:v>30.72938644132703</c:v>
                </c:pt>
                <c:pt idx="19">
                  <c:v>31.301174884140472</c:v>
                </c:pt>
                <c:pt idx="20">
                  <c:v>31.581306755742613</c:v>
                </c:pt>
                <c:pt idx="21">
                  <c:v>31.656534913033894</c:v>
                </c:pt>
                <c:pt idx="22">
                  <c:v>31.668422595307906</c:v>
                </c:pt>
                <c:pt idx="23">
                  <c:v>31.888753072875126</c:v>
                </c:pt>
                <c:pt idx="24">
                  <c:v>31.85073063873152</c:v>
                </c:pt>
                <c:pt idx="25">
                  <c:v>31.832218522823897</c:v>
                </c:pt>
                <c:pt idx="26">
                  <c:v>32.082495070241684</c:v>
                </c:pt>
                <c:pt idx="27">
                  <c:v>32.286400582224196</c:v>
                </c:pt>
                <c:pt idx="28">
                  <c:v>32.392482266028182</c:v>
                </c:pt>
                <c:pt idx="29">
                  <c:v>32.496476799509246</c:v>
                </c:pt>
                <c:pt idx="30">
                  <c:v>32.379687127092033</c:v>
                </c:pt>
                <c:pt idx="31">
                  <c:v>32.357091456204785</c:v>
                </c:pt>
                <c:pt idx="32">
                  <c:v>32.729602416012618</c:v>
                </c:pt>
                <c:pt idx="33">
                  <c:v>32.953108991897317</c:v>
                </c:pt>
                <c:pt idx="34">
                  <c:v>33.353388125566596</c:v>
                </c:pt>
                <c:pt idx="35">
                  <c:v>33.410648640947528</c:v>
                </c:pt>
                <c:pt idx="36">
                  <c:v>33.372898443802569</c:v>
                </c:pt>
                <c:pt idx="37">
                  <c:v>33.554571267562693</c:v>
                </c:pt>
                <c:pt idx="38">
                  <c:v>33.638873991475357</c:v>
                </c:pt>
                <c:pt idx="39">
                  <c:v>33.548672799258789</c:v>
                </c:pt>
                <c:pt idx="40">
                  <c:v>33.59449936069678</c:v>
                </c:pt>
                <c:pt idx="41">
                  <c:v>33.604118401315453</c:v>
                </c:pt>
                <c:pt idx="42">
                  <c:v>33.368088923493239</c:v>
                </c:pt>
                <c:pt idx="43">
                  <c:v>33.608655684626143</c:v>
                </c:pt>
                <c:pt idx="44">
                  <c:v>33.723448952386654</c:v>
                </c:pt>
                <c:pt idx="45">
                  <c:v>33.475168809625579</c:v>
                </c:pt>
                <c:pt idx="46">
                  <c:v>33.259375615369052</c:v>
                </c:pt>
                <c:pt idx="47">
                  <c:v>32.812453209265861</c:v>
                </c:pt>
                <c:pt idx="48">
                  <c:v>32.616896298575021</c:v>
                </c:pt>
                <c:pt idx="49">
                  <c:v>32.610090373608983</c:v>
                </c:pt>
                <c:pt idx="50">
                  <c:v>32.425604434196231</c:v>
                </c:pt>
                <c:pt idx="51">
                  <c:v>32.387763491385066</c:v>
                </c:pt>
                <c:pt idx="52">
                  <c:v>32.660998692354951</c:v>
                </c:pt>
                <c:pt idx="53">
                  <c:v>32.251100518067013</c:v>
                </c:pt>
                <c:pt idx="54">
                  <c:v>31.61633458290116</c:v>
                </c:pt>
                <c:pt idx="55">
                  <c:v>31.079120238915195</c:v>
                </c:pt>
                <c:pt idx="56">
                  <c:v>31.153531685210538</c:v>
                </c:pt>
                <c:pt idx="57">
                  <c:v>30.608966942261254</c:v>
                </c:pt>
                <c:pt idx="58">
                  <c:v>31.290829878192099</c:v>
                </c:pt>
                <c:pt idx="59">
                  <c:v>31.44854584607176</c:v>
                </c:pt>
                <c:pt idx="60">
                  <c:v>31.4488180830704</c:v>
                </c:pt>
                <c:pt idx="61">
                  <c:v>31.633576259481789</c:v>
                </c:pt>
                <c:pt idx="62">
                  <c:v>31.735120659975088</c:v>
                </c:pt>
                <c:pt idx="63">
                  <c:v>32.039481624456322</c:v>
                </c:pt>
                <c:pt idx="64">
                  <c:v>32.280774350918939</c:v>
                </c:pt>
                <c:pt idx="65">
                  <c:v>32.281046587917572</c:v>
                </c:pt>
                <c:pt idx="66">
                  <c:v>31.804631840294888</c:v>
                </c:pt>
                <c:pt idx="67">
                  <c:v>31.95917170985707</c:v>
                </c:pt>
                <c:pt idx="68">
                  <c:v>32.008083623946334</c:v>
                </c:pt>
                <c:pt idx="69">
                  <c:v>32.417981798234266</c:v>
                </c:pt>
                <c:pt idx="70">
                  <c:v>32.861637360353761</c:v>
                </c:pt>
                <c:pt idx="71">
                  <c:v>32.564082320838565</c:v>
                </c:pt>
                <c:pt idx="72">
                  <c:v>32.541395904285103</c:v>
                </c:pt>
                <c:pt idx="73">
                  <c:v>32.858007533705212</c:v>
                </c:pt>
                <c:pt idx="74">
                  <c:v>33.708838900126231</c:v>
                </c:pt>
                <c:pt idx="75">
                  <c:v>33.968462251164041</c:v>
                </c:pt>
                <c:pt idx="76">
                  <c:v>32.90347111247835</c:v>
                </c:pt>
                <c:pt idx="77">
                  <c:v>32.389124676378266</c:v>
                </c:pt>
                <c:pt idx="78">
                  <c:v>32.398108497333439</c:v>
                </c:pt>
                <c:pt idx="79">
                  <c:v>32.761544890519893</c:v>
                </c:pt>
                <c:pt idx="80">
                  <c:v>32.56054323985623</c:v>
                </c:pt>
                <c:pt idx="81">
                  <c:v>32.71707951407511</c:v>
                </c:pt>
                <c:pt idx="82">
                  <c:v>33.362916420519049</c:v>
                </c:pt>
                <c:pt idx="83">
                  <c:v>33.699129113841352</c:v>
                </c:pt>
                <c:pt idx="84">
                  <c:v>33.63370148850116</c:v>
                </c:pt>
                <c:pt idx="85">
                  <c:v>34.528725994368322</c:v>
                </c:pt>
                <c:pt idx="86">
                  <c:v>34.751869587588175</c:v>
                </c:pt>
                <c:pt idx="87">
                  <c:v>35.427017344219188</c:v>
                </c:pt>
                <c:pt idx="88">
                  <c:v>36.429756955882176</c:v>
                </c:pt>
                <c:pt idx="89">
                  <c:v>37.156992724919945</c:v>
                </c:pt>
                <c:pt idx="90">
                  <c:v>37.96272349523268</c:v>
                </c:pt>
                <c:pt idx="91">
                  <c:v>38.577706875163905</c:v>
                </c:pt>
                <c:pt idx="92">
                  <c:v>37.965990339216376</c:v>
                </c:pt>
                <c:pt idx="93">
                  <c:v>37.87560765566738</c:v>
                </c:pt>
                <c:pt idx="94">
                  <c:v>37.419156954611736</c:v>
                </c:pt>
                <c:pt idx="95">
                  <c:v>37.593479379408542</c:v>
                </c:pt>
                <c:pt idx="96">
                  <c:v>38.213363025315317</c:v>
                </c:pt>
                <c:pt idx="97">
                  <c:v>39.528630711418806</c:v>
                </c:pt>
                <c:pt idx="98">
                  <c:v>40.67665413469016</c:v>
                </c:pt>
                <c:pt idx="99">
                  <c:v>41.096443586595413</c:v>
                </c:pt>
                <c:pt idx="100">
                  <c:v>40.713315383840552</c:v>
                </c:pt>
                <c:pt idx="101">
                  <c:v>42.478137100367434</c:v>
                </c:pt>
                <c:pt idx="102">
                  <c:v>43.124064752477587</c:v>
                </c:pt>
                <c:pt idx="103">
                  <c:v>44.161469208634273</c:v>
                </c:pt>
                <c:pt idx="104">
                  <c:v>44.557664787323922</c:v>
                </c:pt>
                <c:pt idx="105">
                  <c:v>45.265843966456771</c:v>
                </c:pt>
                <c:pt idx="106">
                  <c:v>45.443614726569692</c:v>
                </c:pt>
                <c:pt idx="107">
                  <c:v>44.732077957786935</c:v>
                </c:pt>
                <c:pt idx="108">
                  <c:v>44.736343004098984</c:v>
                </c:pt>
                <c:pt idx="109">
                  <c:v>45.478279571063382</c:v>
                </c:pt>
                <c:pt idx="110">
                  <c:v>46.093988916324335</c:v>
                </c:pt>
                <c:pt idx="111">
                  <c:v>46.736831215783219</c:v>
                </c:pt>
                <c:pt idx="112">
                  <c:v>46.898267755977642</c:v>
                </c:pt>
                <c:pt idx="113">
                  <c:v>47.847285933242034</c:v>
                </c:pt>
                <c:pt idx="114">
                  <c:v>48.327058270514641</c:v>
                </c:pt>
                <c:pt idx="115">
                  <c:v>49.229523921011342</c:v>
                </c:pt>
                <c:pt idx="116">
                  <c:v>49.536244272814145</c:v>
                </c:pt>
                <c:pt idx="117">
                  <c:v>49.32943489951279</c:v>
                </c:pt>
                <c:pt idx="118">
                  <c:v>50.036162147986225</c:v>
                </c:pt>
                <c:pt idx="119">
                  <c:v>50.786901044573362</c:v>
                </c:pt>
                <c:pt idx="120">
                  <c:v>51.416312985432597</c:v>
                </c:pt>
                <c:pt idx="121">
                  <c:v>51.254604208239527</c:v>
                </c:pt>
                <c:pt idx="122">
                  <c:v>51.069755286161929</c:v>
                </c:pt>
                <c:pt idx="123">
                  <c:v>51.736826678499902</c:v>
                </c:pt>
                <c:pt idx="124">
                  <c:v>52.91887972660146</c:v>
                </c:pt>
                <c:pt idx="125">
                  <c:v>53.542846927487865</c:v>
                </c:pt>
                <c:pt idx="126">
                  <c:v>55.172094618691247</c:v>
                </c:pt>
                <c:pt idx="127">
                  <c:v>55.494060242417973</c:v>
                </c:pt>
                <c:pt idx="128">
                  <c:v>57.034195689399368</c:v>
                </c:pt>
                <c:pt idx="129">
                  <c:v>57.940200420878398</c:v>
                </c:pt>
                <c:pt idx="130">
                  <c:v>57.871687442886945</c:v>
                </c:pt>
                <c:pt idx="131">
                  <c:v>59.118532896665187</c:v>
                </c:pt>
                <c:pt idx="132">
                  <c:v>60.362837471789447</c:v>
                </c:pt>
                <c:pt idx="133">
                  <c:v>62.191362645998431</c:v>
                </c:pt>
                <c:pt idx="134">
                  <c:v>62.829304679481773</c:v>
                </c:pt>
                <c:pt idx="135">
                  <c:v>61.526287658317159</c:v>
                </c:pt>
                <c:pt idx="136">
                  <c:v>62.030016851470215</c:v>
                </c:pt>
                <c:pt idx="137">
                  <c:v>61.892355675823822</c:v>
                </c:pt>
                <c:pt idx="138">
                  <c:v>60.823008745159854</c:v>
                </c:pt>
                <c:pt idx="139">
                  <c:v>60.823462473490935</c:v>
                </c:pt>
                <c:pt idx="140">
                  <c:v>61.499971415115148</c:v>
                </c:pt>
                <c:pt idx="141">
                  <c:v>59.382875022346113</c:v>
                </c:pt>
                <c:pt idx="142">
                  <c:v>58.909182644709844</c:v>
                </c:pt>
                <c:pt idx="143">
                  <c:v>59.019257137827246</c:v>
                </c:pt>
                <c:pt idx="144">
                  <c:v>58.964991229431369</c:v>
                </c:pt>
                <c:pt idx="145">
                  <c:v>57.691285058453822</c:v>
                </c:pt>
                <c:pt idx="146">
                  <c:v>57.109060864025793</c:v>
                </c:pt>
                <c:pt idx="147">
                  <c:v>56.908603687359403</c:v>
                </c:pt>
                <c:pt idx="148">
                  <c:v>56.091529708769933</c:v>
                </c:pt>
                <c:pt idx="149">
                  <c:v>56.557327213445618</c:v>
                </c:pt>
                <c:pt idx="150">
                  <c:v>55.76874737404728</c:v>
                </c:pt>
                <c:pt idx="151">
                  <c:v>55.272187088525122</c:v>
                </c:pt>
                <c:pt idx="152">
                  <c:v>55.531084474233218</c:v>
                </c:pt>
                <c:pt idx="153">
                  <c:v>55.80259550754505</c:v>
                </c:pt>
                <c:pt idx="154">
                  <c:v>56.598253508908044</c:v>
                </c:pt>
                <c:pt idx="155">
                  <c:v>56.649524810318873</c:v>
                </c:pt>
                <c:pt idx="156">
                  <c:v>55.215289555809044</c:v>
                </c:pt>
                <c:pt idx="157">
                  <c:v>54.927535048244934</c:v>
                </c:pt>
                <c:pt idx="158">
                  <c:v>54.880528793146162</c:v>
                </c:pt>
                <c:pt idx="159">
                  <c:v>54.179064793313138</c:v>
                </c:pt>
                <c:pt idx="160">
                  <c:v>54.113909404971594</c:v>
                </c:pt>
                <c:pt idx="161">
                  <c:v>54.972091170355931</c:v>
                </c:pt>
                <c:pt idx="162">
                  <c:v>55.901871266383004</c:v>
                </c:pt>
                <c:pt idx="163">
                  <c:v>55.933813740890272</c:v>
                </c:pt>
                <c:pt idx="164">
                  <c:v>55.299229297056847</c:v>
                </c:pt>
                <c:pt idx="165">
                  <c:v>55.388250795612642</c:v>
                </c:pt>
                <c:pt idx="166">
                  <c:v>53.967718136701095</c:v>
                </c:pt>
                <c:pt idx="167">
                  <c:v>53.216071783451795</c:v>
                </c:pt>
                <c:pt idx="168">
                  <c:v>53.634318559031414</c:v>
                </c:pt>
                <c:pt idx="169">
                  <c:v>54.247940753969445</c:v>
                </c:pt>
                <c:pt idx="170">
                  <c:v>53.803196243855389</c:v>
                </c:pt>
                <c:pt idx="171">
                  <c:v>53.546748991135054</c:v>
                </c:pt>
                <c:pt idx="172">
                  <c:v>53.93849803218022</c:v>
                </c:pt>
                <c:pt idx="173">
                  <c:v>54.937698562860895</c:v>
                </c:pt>
                <c:pt idx="174">
                  <c:v>56.433459379063706</c:v>
                </c:pt>
                <c:pt idx="175">
                  <c:v>57.239462386375088</c:v>
                </c:pt>
                <c:pt idx="176">
                  <c:v>57.507978812701857</c:v>
                </c:pt>
                <c:pt idx="177">
                  <c:v>56.574478144360029</c:v>
                </c:pt>
                <c:pt idx="178">
                  <c:v>55.681722280148193</c:v>
                </c:pt>
                <c:pt idx="179">
                  <c:v>55.862215410247543</c:v>
                </c:pt>
                <c:pt idx="180">
                  <c:v>57.081292690164354</c:v>
                </c:pt>
                <c:pt idx="181">
                  <c:v>57.428939337429604</c:v>
                </c:pt>
                <c:pt idx="182">
                  <c:v>58.358174959459376</c:v>
                </c:pt>
                <c:pt idx="183">
                  <c:v>58.836676857404981</c:v>
                </c:pt>
                <c:pt idx="184">
                  <c:v>60.282346065857773</c:v>
                </c:pt>
                <c:pt idx="185">
                  <c:v>61.739267736921057</c:v>
                </c:pt>
                <c:pt idx="186">
                  <c:v>61.146154062547367</c:v>
                </c:pt>
                <c:pt idx="187">
                  <c:v>61.962865058471969</c:v>
                </c:pt>
                <c:pt idx="188">
                  <c:v>63.007075439594679</c:v>
                </c:pt>
                <c:pt idx="189">
                  <c:v>62.571677733100657</c:v>
                </c:pt>
                <c:pt idx="190">
                  <c:v>62.972501340767209</c:v>
                </c:pt>
                <c:pt idx="191">
                  <c:v>63.168148997124284</c:v>
                </c:pt>
                <c:pt idx="192">
                  <c:v>63.644019270749688</c:v>
                </c:pt>
                <c:pt idx="193">
                  <c:v>64.541221672605971</c:v>
                </c:pt>
                <c:pt idx="194">
                  <c:v>66.203137803646342</c:v>
                </c:pt>
                <c:pt idx="195">
                  <c:v>66.601965006656201</c:v>
                </c:pt>
                <c:pt idx="196">
                  <c:v>66.209852982946174</c:v>
                </c:pt>
                <c:pt idx="197">
                  <c:v>66.448423339422376</c:v>
                </c:pt>
                <c:pt idx="198">
                  <c:v>65.419095247558715</c:v>
                </c:pt>
                <c:pt idx="199">
                  <c:v>64.442762624763958</c:v>
                </c:pt>
                <c:pt idx="200">
                  <c:v>63.982682097059758</c:v>
                </c:pt>
                <c:pt idx="201">
                  <c:v>62.927400744658947</c:v>
                </c:pt>
                <c:pt idx="202">
                  <c:v>63.042466249418091</c:v>
                </c:pt>
                <c:pt idx="203">
                  <c:v>64.151196799218866</c:v>
                </c:pt>
                <c:pt idx="204">
                  <c:v>64.496393313496341</c:v>
                </c:pt>
                <c:pt idx="205">
                  <c:v>64.157639741520043</c:v>
                </c:pt>
                <c:pt idx="206">
                  <c:v>66.59134776370918</c:v>
                </c:pt>
                <c:pt idx="207">
                  <c:v>67.654886971735451</c:v>
                </c:pt>
                <c:pt idx="208">
                  <c:v>68.134296326343204</c:v>
                </c:pt>
                <c:pt idx="209">
                  <c:v>69.201283869685597</c:v>
                </c:pt>
                <c:pt idx="210">
                  <c:v>69.336948640675303</c:v>
                </c:pt>
                <c:pt idx="211">
                  <c:v>68.869426968341557</c:v>
                </c:pt>
                <c:pt idx="212">
                  <c:v>68.167781477176121</c:v>
                </c:pt>
                <c:pt idx="213">
                  <c:v>68.151356511591402</c:v>
                </c:pt>
                <c:pt idx="214">
                  <c:v>67.58065701677252</c:v>
                </c:pt>
                <c:pt idx="215">
                  <c:v>67.266132537675333</c:v>
                </c:pt>
                <c:pt idx="216">
                  <c:v>67.5222168077308</c:v>
                </c:pt>
                <c:pt idx="217">
                  <c:v>68.643198022470443</c:v>
                </c:pt>
                <c:pt idx="218">
                  <c:v>70.179794388469489</c:v>
                </c:pt>
                <c:pt idx="219">
                  <c:v>70.259106100740397</c:v>
                </c:pt>
                <c:pt idx="220">
                  <c:v>69.952748731602455</c:v>
                </c:pt>
                <c:pt idx="221">
                  <c:v>69.188397985083228</c:v>
                </c:pt>
                <c:pt idx="222">
                  <c:v>68.333755300681219</c:v>
                </c:pt>
                <c:pt idx="223">
                  <c:v>68.166601783515333</c:v>
                </c:pt>
                <c:pt idx="224">
                  <c:v>68.851550072097425</c:v>
                </c:pt>
                <c:pt idx="225">
                  <c:v>70.352483391274447</c:v>
                </c:pt>
                <c:pt idx="226">
                  <c:v>72.740183360693152</c:v>
                </c:pt>
                <c:pt idx="227">
                  <c:v>73.367780388228113</c:v>
                </c:pt>
                <c:pt idx="228">
                  <c:v>74.413533445676478</c:v>
                </c:pt>
                <c:pt idx="229">
                  <c:v>74.905374956555519</c:v>
                </c:pt>
                <c:pt idx="230">
                  <c:v>74.780962648176342</c:v>
                </c:pt>
                <c:pt idx="231">
                  <c:v>73.963434941255784</c:v>
                </c:pt>
                <c:pt idx="232">
                  <c:v>74.292932455278262</c:v>
                </c:pt>
                <c:pt idx="233">
                  <c:v>75.064542855094615</c:v>
                </c:pt>
                <c:pt idx="234">
                  <c:v>76.283892372010044</c:v>
                </c:pt>
                <c:pt idx="235">
                  <c:v>76.445964131867981</c:v>
                </c:pt>
                <c:pt idx="236">
                  <c:v>76.589796012816919</c:v>
                </c:pt>
                <c:pt idx="237">
                  <c:v>77.549885161359413</c:v>
                </c:pt>
                <c:pt idx="238">
                  <c:v>78.650630092533362</c:v>
                </c:pt>
                <c:pt idx="239">
                  <c:v>79.41879215703355</c:v>
                </c:pt>
                <c:pt idx="240">
                  <c:v>82.023192777370951</c:v>
                </c:pt>
                <c:pt idx="241">
                  <c:v>82.098057951997347</c:v>
                </c:pt>
                <c:pt idx="242">
                  <c:v>82.570479890306657</c:v>
                </c:pt>
                <c:pt idx="243">
                  <c:v>83.172123657304439</c:v>
                </c:pt>
                <c:pt idx="244">
                  <c:v>83.233649218997428</c:v>
                </c:pt>
                <c:pt idx="245">
                  <c:v>83.501076697329623</c:v>
                </c:pt>
                <c:pt idx="246">
                  <c:v>82.43926165696142</c:v>
                </c:pt>
                <c:pt idx="247">
                  <c:v>82.433363188657538</c:v>
                </c:pt>
                <c:pt idx="248">
                  <c:v>81.675818367104341</c:v>
                </c:pt>
                <c:pt idx="249">
                  <c:v>81.256028915199067</c:v>
                </c:pt>
                <c:pt idx="250">
                  <c:v>81.641879487940344</c:v>
                </c:pt>
                <c:pt idx="251">
                  <c:v>83.523944605215505</c:v>
                </c:pt>
                <c:pt idx="252">
                  <c:v>85.379965716287316</c:v>
                </c:pt>
                <c:pt idx="253">
                  <c:v>84.962898634368472</c:v>
                </c:pt>
                <c:pt idx="254">
                  <c:v>84.155715933396309</c:v>
                </c:pt>
                <c:pt idx="255">
                  <c:v>81.806129143787416</c:v>
                </c:pt>
                <c:pt idx="256">
                  <c:v>81.795330409507969</c:v>
                </c:pt>
                <c:pt idx="257">
                  <c:v>81.952138920725503</c:v>
                </c:pt>
                <c:pt idx="258">
                  <c:v>81.984353632231418</c:v>
                </c:pt>
                <c:pt idx="259">
                  <c:v>83.924677467215858</c:v>
                </c:pt>
                <c:pt idx="260">
                  <c:v>85.160088967051166</c:v>
                </c:pt>
                <c:pt idx="261">
                  <c:v>84.993933652213613</c:v>
                </c:pt>
                <c:pt idx="262">
                  <c:v>86.102664202014381</c:v>
                </c:pt>
                <c:pt idx="263">
                  <c:v>86.722910830586002</c:v>
                </c:pt>
                <c:pt idx="264">
                  <c:v>87.524285808920482</c:v>
                </c:pt>
                <c:pt idx="265">
                  <c:v>87.668752909532927</c:v>
                </c:pt>
                <c:pt idx="266">
                  <c:v>87.660948782238535</c:v>
                </c:pt>
                <c:pt idx="267">
                  <c:v>87.923748231593819</c:v>
                </c:pt>
                <c:pt idx="268">
                  <c:v>88.3442636488288</c:v>
                </c:pt>
                <c:pt idx="269">
                  <c:v>88.760877002416549</c:v>
                </c:pt>
                <c:pt idx="270">
                  <c:v>88.642453908007482</c:v>
                </c:pt>
                <c:pt idx="271">
                  <c:v>88.259234959586422</c:v>
                </c:pt>
                <c:pt idx="272">
                  <c:v>88.742637123507578</c:v>
                </c:pt>
                <c:pt idx="273">
                  <c:v>89.151627841133376</c:v>
                </c:pt>
                <c:pt idx="274">
                  <c:v>88.803527465537087</c:v>
                </c:pt>
                <c:pt idx="275">
                  <c:v>89.774324602692801</c:v>
                </c:pt>
                <c:pt idx="276">
                  <c:v>90.745666213845794</c:v>
                </c:pt>
                <c:pt idx="277">
                  <c:v>92.425912969461365</c:v>
                </c:pt>
                <c:pt idx="278">
                  <c:v>93.154600669158555</c:v>
                </c:pt>
                <c:pt idx="279">
                  <c:v>93.878206611547753</c:v>
                </c:pt>
                <c:pt idx="280">
                  <c:v>92.961130908790622</c:v>
                </c:pt>
                <c:pt idx="281">
                  <c:v>92.647241649356928</c:v>
                </c:pt>
                <c:pt idx="282">
                  <c:v>93.737369337583871</c:v>
                </c:pt>
                <c:pt idx="283">
                  <c:v>95.44502128439602</c:v>
                </c:pt>
                <c:pt idx="284">
                  <c:v>95.885591493864226</c:v>
                </c:pt>
                <c:pt idx="285">
                  <c:v>96.439140057768697</c:v>
                </c:pt>
                <c:pt idx="286">
                  <c:v>98.008858591935791</c:v>
                </c:pt>
                <c:pt idx="287">
                  <c:v>101.85230053875702</c:v>
                </c:pt>
                <c:pt idx="288">
                  <c:v>105.25644271543702</c:v>
                </c:pt>
                <c:pt idx="289">
                  <c:v>103.85614634009116</c:v>
                </c:pt>
                <c:pt idx="290">
                  <c:v>103.61213124364214</c:v>
                </c:pt>
                <c:pt idx="291">
                  <c:v>103.39062107241415</c:v>
                </c:pt>
                <c:pt idx="292">
                  <c:v>104.19435543807018</c:v>
                </c:pt>
                <c:pt idx="293">
                  <c:v>106.50755321552731</c:v>
                </c:pt>
                <c:pt idx="294">
                  <c:v>106.79485399476035</c:v>
                </c:pt>
                <c:pt idx="295">
                  <c:v>108.53535587274192</c:v>
                </c:pt>
                <c:pt idx="296">
                  <c:v>107.26201268442922</c:v>
                </c:pt>
                <c:pt idx="297">
                  <c:v>104.42094736660614</c:v>
                </c:pt>
                <c:pt idx="298">
                  <c:v>104.40797073633756</c:v>
                </c:pt>
                <c:pt idx="299">
                  <c:v>103.72265946509059</c:v>
                </c:pt>
                <c:pt idx="300">
                  <c:v>103.90587496517637</c:v>
                </c:pt>
                <c:pt idx="301">
                  <c:v>105.2930132189212</c:v>
                </c:pt>
                <c:pt idx="302">
                  <c:v>106.5894965521184</c:v>
                </c:pt>
                <c:pt idx="303">
                  <c:v>106.04420584383941</c:v>
                </c:pt>
                <c:pt idx="304">
                  <c:v>105.88984746560965</c:v>
                </c:pt>
                <c:pt idx="305">
                  <c:v>106.41535561865405</c:v>
                </c:pt>
                <c:pt idx="306">
                  <c:v>106.48532052730494</c:v>
                </c:pt>
                <c:pt idx="307">
                  <c:v>105.52886120541099</c:v>
                </c:pt>
                <c:pt idx="308">
                  <c:v>104.9293045887361</c:v>
                </c:pt>
                <c:pt idx="309">
                  <c:v>104.4601494944105</c:v>
                </c:pt>
                <c:pt idx="310">
                  <c:v>104.70380160819469</c:v>
                </c:pt>
                <c:pt idx="311">
                  <c:v>104.75071711762726</c:v>
                </c:pt>
                <c:pt idx="312">
                  <c:v>104.57258337484947</c:v>
                </c:pt>
                <c:pt idx="313">
                  <c:v>105.88812329795161</c:v>
                </c:pt>
                <c:pt idx="314">
                  <c:v>105.87614487001137</c:v>
                </c:pt>
                <c:pt idx="315">
                  <c:v>106.47261613403498</c:v>
                </c:pt>
                <c:pt idx="316">
                  <c:v>108.81684892933725</c:v>
                </c:pt>
                <c:pt idx="317">
                  <c:v>107.71601325249706</c:v>
                </c:pt>
                <c:pt idx="318">
                  <c:v>107.98353147649551</c:v>
                </c:pt>
                <c:pt idx="319">
                  <c:v>108.72728295678418</c:v>
                </c:pt>
                <c:pt idx="320">
                  <c:v>109.98864771715664</c:v>
                </c:pt>
                <c:pt idx="321">
                  <c:v>111.59103469116073</c:v>
                </c:pt>
                <c:pt idx="322">
                  <c:v>112.50030626662347</c:v>
                </c:pt>
                <c:pt idx="323">
                  <c:v>111.57470047124225</c:v>
                </c:pt>
                <c:pt idx="324">
                  <c:v>111.44484342289023</c:v>
                </c:pt>
                <c:pt idx="325">
                  <c:v>112.10447367059869</c:v>
                </c:pt>
                <c:pt idx="326">
                  <c:v>113.93245437081039</c:v>
                </c:pt>
                <c:pt idx="327">
                  <c:v>114.80960198043341</c:v>
                </c:pt>
                <c:pt idx="328">
                  <c:v>114.70206836597002</c:v>
                </c:pt>
                <c:pt idx="329">
                  <c:v>115.4529887538896</c:v>
                </c:pt>
                <c:pt idx="330">
                  <c:v>115.83094445367026</c:v>
                </c:pt>
                <c:pt idx="331">
                  <c:v>113.93572121479409</c:v>
                </c:pt>
                <c:pt idx="332">
                  <c:v>114.24525468224952</c:v>
                </c:pt>
                <c:pt idx="333">
                  <c:v>115.00715529578096</c:v>
                </c:pt>
                <c:pt idx="334">
                  <c:v>115.49509474301281</c:v>
                </c:pt>
                <c:pt idx="335">
                  <c:v>115.60172090081409</c:v>
                </c:pt>
                <c:pt idx="336">
                  <c:v>116.96934883632295</c:v>
                </c:pt>
                <c:pt idx="337">
                  <c:v>117.6428631709621</c:v>
                </c:pt>
                <c:pt idx="338">
                  <c:v>116.98468485391308</c:v>
                </c:pt>
                <c:pt idx="339">
                  <c:v>116.6459312819368</c:v>
                </c:pt>
                <c:pt idx="340">
                  <c:v>115.20861067477571</c:v>
                </c:pt>
                <c:pt idx="341">
                  <c:v>113.91884252087831</c:v>
                </c:pt>
                <c:pt idx="342">
                  <c:v>112.34794429305042</c:v>
                </c:pt>
                <c:pt idx="343">
                  <c:v>113.61012576441881</c:v>
                </c:pt>
                <c:pt idx="344">
                  <c:v>114.39779814715499</c:v>
                </c:pt>
                <c:pt idx="345">
                  <c:v>115.28447405173048</c:v>
                </c:pt>
                <c:pt idx="346">
                  <c:v>114.0963410439926</c:v>
                </c:pt>
                <c:pt idx="347">
                  <c:v>113.48716538669905</c:v>
                </c:pt>
                <c:pt idx="348">
                  <c:v>112.12498219116301</c:v>
                </c:pt>
                <c:pt idx="349">
                  <c:v>111.98287447787214</c:v>
                </c:pt>
                <c:pt idx="350">
                  <c:v>111.5461155863849</c:v>
                </c:pt>
                <c:pt idx="351">
                  <c:v>110.66243428879447</c:v>
                </c:pt>
                <c:pt idx="352">
                  <c:v>107.02988527025421</c:v>
                </c:pt>
                <c:pt idx="353">
                  <c:v>106.48241666598608</c:v>
                </c:pt>
                <c:pt idx="354">
                  <c:v>107.52699002977366</c:v>
                </c:pt>
                <c:pt idx="355">
                  <c:v>108.76376271460214</c:v>
                </c:pt>
                <c:pt idx="356">
                  <c:v>107.61573929133081</c:v>
                </c:pt>
                <c:pt idx="357">
                  <c:v>105.40753424968307</c:v>
                </c:pt>
                <c:pt idx="358">
                  <c:v>105.29564484324139</c:v>
                </c:pt>
                <c:pt idx="359">
                  <c:v>103.86458568704906</c:v>
                </c:pt>
                <c:pt idx="360">
                  <c:v>102.21192561396248</c:v>
                </c:pt>
                <c:pt idx="361">
                  <c:v>102.61029908864128</c:v>
                </c:pt>
                <c:pt idx="362">
                  <c:v>103.65187784544379</c:v>
                </c:pt>
                <c:pt idx="363">
                  <c:v>104.38564730244896</c:v>
                </c:pt>
                <c:pt idx="364">
                  <c:v>106.03204592456673</c:v>
                </c:pt>
                <c:pt idx="365">
                  <c:v>105.07431616334583</c:v>
                </c:pt>
                <c:pt idx="366">
                  <c:v>104.33355929004222</c:v>
                </c:pt>
                <c:pt idx="367">
                  <c:v>104.49091227525703</c:v>
                </c:pt>
                <c:pt idx="368">
                  <c:v>104.09308327457551</c:v>
                </c:pt>
                <c:pt idx="369">
                  <c:v>102.6124769846304</c:v>
                </c:pt>
                <c:pt idx="370">
                  <c:v>99.981034155761293</c:v>
                </c:pt>
                <c:pt idx="371">
                  <c:v>98.888728571545258</c:v>
                </c:pt>
                <c:pt idx="372">
                  <c:v>99.404345446972314</c:v>
                </c:pt>
                <c:pt idx="373">
                  <c:v>99.5870164730608</c:v>
                </c:pt>
                <c:pt idx="374">
                  <c:v>99.057515510702984</c:v>
                </c:pt>
                <c:pt idx="375">
                  <c:v>99.893555333531168</c:v>
                </c:pt>
                <c:pt idx="376">
                  <c:v>100.34365383795185</c:v>
                </c:pt>
                <c:pt idx="377">
                  <c:v>101.30737281314288</c:v>
                </c:pt>
                <c:pt idx="378">
                  <c:v>101.72806972171027</c:v>
                </c:pt>
                <c:pt idx="379">
                  <c:v>100.40291075798946</c:v>
                </c:pt>
                <c:pt idx="380">
                  <c:v>100.28593959423982</c:v>
                </c:pt>
                <c:pt idx="381">
                  <c:v>101.24248966179998</c:v>
                </c:pt>
                <c:pt idx="382">
                  <c:v>101.96446218219734</c:v>
                </c:pt>
                <c:pt idx="383">
                  <c:v>101.31844378442098</c:v>
                </c:pt>
                <c:pt idx="384">
                  <c:v>100</c:v>
                </c:pt>
                <c:pt idx="385">
                  <c:v>100.21120000000001</c:v>
                </c:pt>
                <c:pt idx="386">
                  <c:v>100.4281</c:v>
                </c:pt>
                <c:pt idx="387">
                  <c:v>99.743499999999997</c:v>
                </c:pt>
                <c:pt idx="388">
                  <c:v>97.511799999999994</c:v>
                </c:pt>
                <c:pt idx="389">
                  <c:v>98.692700000000002</c:v>
                </c:pt>
                <c:pt idx="390">
                  <c:v>98.438699999999997</c:v>
                </c:pt>
                <c:pt idx="391">
                  <c:v>97.713800000000006</c:v>
                </c:pt>
                <c:pt idx="392">
                  <c:v>97.981399999999994</c:v>
                </c:pt>
                <c:pt idx="393">
                  <c:v>98.315600000000003</c:v>
                </c:pt>
                <c:pt idx="394">
                  <c:v>97.513300000000001</c:v>
                </c:pt>
                <c:pt idx="395">
                  <c:v>96.795100000000005</c:v>
                </c:pt>
                <c:pt idx="396">
                  <c:v>97.833799999999997</c:v>
                </c:pt>
                <c:pt idx="397">
                  <c:v>97.476399999999998</c:v>
                </c:pt>
                <c:pt idx="398">
                  <c:v>97.011799999999994</c:v>
                </c:pt>
                <c:pt idx="399">
                  <c:v>95.632199999999997</c:v>
                </c:pt>
                <c:pt idx="400">
                  <c:v>94.722499999999997</c:v>
                </c:pt>
                <c:pt idx="401">
                  <c:v>94.444900000000004</c:v>
                </c:pt>
                <c:pt idx="402">
                  <c:v>93.2059</c:v>
                </c:pt>
                <c:pt idx="403">
                  <c:v>93.760300000000001</c:v>
                </c:pt>
                <c:pt idx="404">
                  <c:v>92.436599999999999</c:v>
                </c:pt>
                <c:pt idx="405">
                  <c:v>90.400199999999998</c:v>
                </c:pt>
                <c:pt idx="406">
                  <c:v>89.052999999999997</c:v>
                </c:pt>
                <c:pt idx="407">
                  <c:v>90.004999999999995</c:v>
                </c:pt>
                <c:pt idx="408">
                  <c:v>89.397099999999995</c:v>
                </c:pt>
                <c:pt idx="409">
                  <c:v>88.6434</c:v>
                </c:pt>
                <c:pt idx="410">
                  <c:v>86.8399</c:v>
                </c:pt>
                <c:pt idx="411">
                  <c:v>86.547499999999999</c:v>
                </c:pt>
                <c:pt idx="412">
                  <c:v>86.8245</c:v>
                </c:pt>
                <c:pt idx="413">
                  <c:v>87.072800000000001</c:v>
                </c:pt>
                <c:pt idx="414">
                  <c:v>86.453800000000001</c:v>
                </c:pt>
                <c:pt idx="415">
                  <c:v>88.944999999999993</c:v>
                </c:pt>
                <c:pt idx="416">
                  <c:v>91.265100000000004</c:v>
                </c:pt>
                <c:pt idx="417">
                  <c:v>98.04</c:v>
                </c:pt>
                <c:pt idx="418">
                  <c:v>100.7667</c:v>
                </c:pt>
                <c:pt idx="419">
                  <c:v>99.662199999999999</c:v>
                </c:pt>
                <c:pt idx="420">
                  <c:v>100.35209999999999</c:v>
                </c:pt>
                <c:pt idx="421">
                  <c:v>102.97369999999999</c:v>
                </c:pt>
                <c:pt idx="422">
                  <c:v>103.4397</c:v>
                </c:pt>
                <c:pt idx="423">
                  <c:v>100.7162</c:v>
                </c:pt>
                <c:pt idx="424">
                  <c:v>97.551900000000003</c:v>
                </c:pt>
                <c:pt idx="425">
                  <c:v>96.042599999999993</c:v>
                </c:pt>
                <c:pt idx="426">
                  <c:v>95.660499999999999</c:v>
                </c:pt>
                <c:pt idx="427">
                  <c:v>94.373000000000005</c:v>
                </c:pt>
                <c:pt idx="428">
                  <c:v>93.663799999999995</c:v>
                </c:pt>
                <c:pt idx="429">
                  <c:v>92.259799999999998</c:v>
                </c:pt>
                <c:pt idx="430">
                  <c:v>91.799599999999998</c:v>
                </c:pt>
                <c:pt idx="431">
                  <c:v>92.258600000000001</c:v>
                </c:pt>
                <c:pt idx="432">
                  <c:v>92.440299999999993</c:v>
                </c:pt>
                <c:pt idx="433">
                  <c:v>93.886700000000005</c:v>
                </c:pt>
                <c:pt idx="434">
                  <c:v>93.149900000000002</c:v>
                </c:pt>
                <c:pt idx="435">
                  <c:v>92.639099999999999</c:v>
                </c:pt>
                <c:pt idx="436">
                  <c:v>95.530600000000007</c:v>
                </c:pt>
                <c:pt idx="437">
                  <c:v>96.060599999999994</c:v>
                </c:pt>
                <c:pt idx="438">
                  <c:v>94.454700000000003</c:v>
                </c:pt>
                <c:pt idx="439">
                  <c:v>93.682199999999995</c:v>
                </c:pt>
                <c:pt idx="440">
                  <c:v>92.762600000000006</c:v>
                </c:pt>
                <c:pt idx="441">
                  <c:v>90.229100000000003</c:v>
                </c:pt>
                <c:pt idx="442">
                  <c:v>90.509500000000003</c:v>
                </c:pt>
                <c:pt idx="443">
                  <c:v>91.183499999999995</c:v>
                </c:pt>
                <c:pt idx="444">
                  <c:v>90.111199999999997</c:v>
                </c:pt>
                <c:pt idx="445">
                  <c:v>89.396699999999996</c:v>
                </c:pt>
                <c:pt idx="446">
                  <c:v>88.487200000000001</c:v>
                </c:pt>
                <c:pt idx="447">
                  <c:v>86.921400000000006</c:v>
                </c:pt>
                <c:pt idx="448">
                  <c:v>86.946399999999997</c:v>
                </c:pt>
                <c:pt idx="449">
                  <c:v>86.941199999999995</c:v>
                </c:pt>
                <c:pt idx="450">
                  <c:v>86.317800000000005</c:v>
                </c:pt>
                <c:pt idx="451">
                  <c:v>86.898300000000006</c:v>
                </c:pt>
                <c:pt idx="452">
                  <c:v>89.725300000000004</c:v>
                </c:pt>
                <c:pt idx="453">
                  <c:v>90.609800000000007</c:v>
                </c:pt>
                <c:pt idx="454">
                  <c:v>91.264899999999997</c:v>
                </c:pt>
                <c:pt idx="455">
                  <c:v>92.205600000000004</c:v>
                </c:pt>
                <c:pt idx="456">
                  <c:v>91.646299999999997</c:v>
                </c:pt>
                <c:pt idx="457">
                  <c:v>89.960499999999996</c:v>
                </c:pt>
                <c:pt idx="458">
                  <c:v>90.511200000000002</c:v>
                </c:pt>
                <c:pt idx="459">
                  <c:v>90.815600000000003</c:v>
                </c:pt>
                <c:pt idx="460">
                  <c:v>92.492800000000003</c:v>
                </c:pt>
                <c:pt idx="461">
                  <c:v>93.880899999999997</c:v>
                </c:pt>
                <c:pt idx="462">
                  <c:v>93.406199999999998</c:v>
                </c:pt>
                <c:pt idx="463">
                  <c:v>92.528300000000002</c:v>
                </c:pt>
                <c:pt idx="464">
                  <c:v>90.980199999999996</c:v>
                </c:pt>
                <c:pt idx="465">
                  <c:v>90.756600000000006</c:v>
                </c:pt>
                <c:pt idx="466">
                  <c:v>91.475099999999998</c:v>
                </c:pt>
                <c:pt idx="467">
                  <c:v>90.880399999999995</c:v>
                </c:pt>
                <c:pt idx="468">
                  <c:v>90.825500000000005</c:v>
                </c:pt>
                <c:pt idx="469">
                  <c:v>91.550899999999999</c:v>
                </c:pt>
                <c:pt idx="470">
                  <c:v>92.413200000000003</c:v>
                </c:pt>
                <c:pt idx="471">
                  <c:v>92.047799999999995</c:v>
                </c:pt>
                <c:pt idx="472">
                  <c:v>92.528999999999996</c:v>
                </c:pt>
                <c:pt idx="473">
                  <c:v>93.283600000000007</c:v>
                </c:pt>
                <c:pt idx="474">
                  <c:v>93.872399999999999</c:v>
                </c:pt>
                <c:pt idx="475">
                  <c:v>93.7149</c:v>
                </c:pt>
                <c:pt idx="476">
                  <c:v>93.470600000000005</c:v>
                </c:pt>
                <c:pt idx="477">
                  <c:v>92.499300000000005</c:v>
                </c:pt>
                <c:pt idx="478">
                  <c:v>93.373699999999999</c:v>
                </c:pt>
                <c:pt idx="479">
                  <c:v>93.534000000000006</c:v>
                </c:pt>
                <c:pt idx="480">
                  <c:v>94.464799999999997</c:v>
                </c:pt>
                <c:pt idx="481">
                  <c:v>94.645600000000002</c:v>
                </c:pt>
                <c:pt idx="482">
                  <c:v>94.440799999999996</c:v>
                </c:pt>
                <c:pt idx="483">
                  <c:v>93.995599999999996</c:v>
                </c:pt>
                <c:pt idx="484">
                  <c:v>93.67</c:v>
                </c:pt>
                <c:pt idx="485">
                  <c:v>93.827399999999997</c:v>
                </c:pt>
                <c:pt idx="486">
                  <c:v>93.603899999999996</c:v>
                </c:pt>
                <c:pt idx="487">
                  <c:v>94.580799999999996</c:v>
                </c:pt>
                <c:pt idx="488">
                  <c:v>96.120900000000006</c:v>
                </c:pt>
                <c:pt idx="489">
                  <c:v>97.439599999999999</c:v>
                </c:pt>
                <c:pt idx="490">
                  <c:v>99.114699999999999</c:v>
                </c:pt>
                <c:pt idx="491">
                  <c:v>101.44410000000001</c:v>
                </c:pt>
                <c:pt idx="492">
                  <c:v>103.7608</c:v>
                </c:pt>
                <c:pt idx="493">
                  <c:v>105.1687</c:v>
                </c:pt>
                <c:pt idx="494">
                  <c:v>107.36490000000001</c:v>
                </c:pt>
                <c:pt idx="495">
                  <c:v>106.35250000000001</c:v>
                </c:pt>
                <c:pt idx="496">
                  <c:v>105.4067</c:v>
                </c:pt>
                <c:pt idx="497">
                  <c:v>106.17919999999999</c:v>
                </c:pt>
                <c:pt idx="498">
                  <c:v>108.12390000000001</c:v>
                </c:pt>
                <c:pt idx="499">
                  <c:v>109.97709999999999</c:v>
                </c:pt>
                <c:pt idx="500">
                  <c:v>110.8516</c:v>
                </c:pt>
                <c:pt idx="501">
                  <c:v>109.90389999999999</c:v>
                </c:pt>
                <c:pt idx="502">
                  <c:v>111.69199999999999</c:v>
                </c:pt>
                <c:pt idx="503">
                  <c:v>112.7861</c:v>
                </c:pt>
                <c:pt idx="504">
                  <c:v>115.2349</c:v>
                </c:pt>
                <c:pt idx="505">
                  <c:v>114.2821</c:v>
                </c:pt>
                <c:pt idx="506">
                  <c:v>111.8931</c:v>
                </c:pt>
                <c:pt idx="507">
                  <c:v>110.0166</c:v>
                </c:pt>
                <c:pt idx="508">
                  <c:v>111.1403</c:v>
                </c:pt>
                <c:pt idx="509">
                  <c:v>111.5592</c:v>
                </c:pt>
                <c:pt idx="510">
                  <c:v>112.4759</c:v>
                </c:pt>
                <c:pt idx="511">
                  <c:v>111.43689999999999</c:v>
                </c:pt>
                <c:pt idx="512">
                  <c:v>112.31570000000001</c:v>
                </c:pt>
                <c:pt idx="513">
                  <c:v>113.4726</c:v>
                </c:pt>
                <c:pt idx="514">
                  <c:v>116.10590000000001</c:v>
                </c:pt>
                <c:pt idx="515">
                  <c:v>117.9033</c:v>
                </c:pt>
                <c:pt idx="516">
                  <c:v>117.78449999999999</c:v>
                </c:pt>
                <c:pt idx="517">
                  <c:v>116.1185</c:v>
                </c:pt>
                <c:pt idx="518">
                  <c:v>115.6534</c:v>
                </c:pt>
                <c:pt idx="519">
                  <c:v>114.768</c:v>
                </c:pt>
                <c:pt idx="520">
                  <c:v>114.2597</c:v>
                </c:pt>
                <c:pt idx="521">
                  <c:v>112.7599</c:v>
                </c:pt>
                <c:pt idx="522">
                  <c:v>111.06</c:v>
                </c:pt>
                <c:pt idx="523">
                  <c:v>109.9054</c:v>
                </c:pt>
                <c:pt idx="524">
                  <c:v>108.8541</c:v>
                </c:pt>
                <c:pt idx="525">
                  <c:v>110.8899</c:v>
                </c:pt>
                <c:pt idx="526">
                  <c:v>111.1645</c:v>
                </c:pt>
                <c:pt idx="527">
                  <c:v>110.8777</c:v>
                </c:pt>
                <c:pt idx="528">
                  <c:v>108.3591</c:v>
                </c:pt>
                <c:pt idx="529">
                  <c:v>107.6528</c:v>
                </c:pt>
                <c:pt idx="530">
                  <c:v>107.9503</c:v>
                </c:pt>
                <c:pt idx="531">
                  <c:v>107.9456</c:v>
                </c:pt>
                <c:pt idx="532">
                  <c:v>111.0485</c:v>
                </c:pt>
                <c:pt idx="533">
                  <c:v>112.84650000000001</c:v>
                </c:pt>
                <c:pt idx="534">
                  <c:v>113.062</c:v>
                </c:pt>
                <c:pt idx="535">
                  <c:v>113.833</c:v>
                </c:pt>
                <c:pt idx="536">
                  <c:v>114.0808</c:v>
                </c:pt>
                <c:pt idx="537">
                  <c:v>114.8323</c:v>
                </c:pt>
                <c:pt idx="538">
                  <c:v>116.1704</c:v>
                </c:pt>
                <c:pt idx="539">
                  <c:v>116.2137</c:v>
                </c:pt>
                <c:pt idx="540">
                  <c:v>114.4405</c:v>
                </c:pt>
                <c:pt idx="541">
                  <c:v>114.41</c:v>
                </c:pt>
                <c:pt idx="542">
                  <c:v>114.7821</c:v>
                </c:pt>
                <c:pt idx="543">
                  <c:v>114.9012</c:v>
                </c:pt>
                <c:pt idx="544">
                  <c:v>115.95740000000001</c:v>
                </c:pt>
                <c:pt idx="545">
                  <c:v>115.42870000000001</c:v>
                </c:pt>
                <c:pt idx="546">
                  <c:v>115.0771</c:v>
                </c:pt>
                <c:pt idx="547">
                  <c:v>117.1032</c:v>
                </c:pt>
                <c:pt idx="548">
                  <c:v>117.32559999999999</c:v>
                </c:pt>
                <c:pt idx="549">
                  <c:v>116.7482</c:v>
                </c:pt>
                <c:pt idx="550">
                  <c:v>116.5609</c:v>
                </c:pt>
                <c:pt idx="551">
                  <c:v>115.91200000000001</c:v>
                </c:pt>
                <c:pt idx="552">
                  <c:v>115.2778</c:v>
                </c:pt>
                <c:pt idx="553">
                  <c:v>116.70780000000001</c:v>
                </c:pt>
                <c:pt idx="554">
                  <c:v>121.0348</c:v>
                </c:pt>
                <c:pt idx="555">
                  <c:v>123.3006</c:v>
                </c:pt>
                <c:pt idx="556">
                  <c:v>122.6344</c:v>
                </c:pt>
                <c:pt idx="557">
                  <c:v>119.6955</c:v>
                </c:pt>
                <c:pt idx="558">
                  <c:v>118.712</c:v>
                </c:pt>
                <c:pt idx="559">
                  <c:v>116.9714</c:v>
                </c:pt>
                <c:pt idx="560">
                  <c:v>116.363</c:v>
                </c:pt>
                <c:pt idx="561">
                  <c:v>115.79519999999999</c:v>
                </c:pt>
                <c:pt idx="562">
                  <c:v>114.1069</c:v>
                </c:pt>
                <c:pt idx="563">
                  <c:v>111.9097</c:v>
                </c:pt>
                <c:pt idx="564">
                  <c:v>111.4924</c:v>
                </c:pt>
                <c:pt idx="565">
                  <c:v>112.0201</c:v>
                </c:pt>
                <c:pt idx="566">
                  <c:v>113.35469999999999</c:v>
                </c:pt>
                <c:pt idx="567">
                  <c:v>112.661</c:v>
                </c:pt>
                <c:pt idx="568">
                  <c:v>111.2413</c:v>
                </c:pt>
                <c:pt idx="569">
                  <c:v>111.6176</c:v>
                </c:pt>
                <c:pt idx="570">
                  <c:v>113.0947</c:v>
                </c:pt>
                <c:pt idx="571">
                  <c:v>113.4271</c:v>
                </c:pt>
                <c:pt idx="572">
                  <c:v>113.4768</c:v>
                </c:pt>
                <c:pt idx="573">
                  <c:v>114.09739999999999</c:v>
                </c:pt>
                <c:pt idx="574">
                  <c:v>115.0247</c:v>
                </c:pt>
                <c:pt idx="575">
                  <c:v>115.8244</c:v>
                </c:pt>
                <c:pt idx="576">
                  <c:v>115.07850000000001</c:v>
                </c:pt>
                <c:pt idx="577">
                  <c:v>115.0485</c:v>
                </c:pt>
                <c:pt idx="578">
                  <c:v>116.4117</c:v>
                </c:pt>
                <c:pt idx="579">
                  <c:v>117.31180000000001</c:v>
                </c:pt>
                <c:pt idx="580">
                  <c:v>119.8411</c:v>
                </c:pt>
                <c:pt idx="581">
                  <c:v>120.1621</c:v>
                </c:pt>
                <c:pt idx="582">
                  <c:v>122.82089999999999</c:v>
                </c:pt>
                <c:pt idx="583">
                  <c:v>122.4264</c:v>
                </c:pt>
                <c:pt idx="584">
                  <c:v>125.748</c:v>
                </c:pt>
                <c:pt idx="585">
                  <c:v>127.645</c:v>
                </c:pt>
                <c:pt idx="586">
                  <c:v>125.0154</c:v>
                </c:pt>
                <c:pt idx="587">
                  <c:v>122.333</c:v>
                </c:pt>
                <c:pt idx="588">
                  <c:v>119.9101</c:v>
                </c:pt>
                <c:pt idx="589">
                  <c:v>120.3156</c:v>
                </c:pt>
                <c:pt idx="590">
                  <c:v>120.806</c:v>
                </c:pt>
                <c:pt idx="591">
                  <c:v>119.4183</c:v>
                </c:pt>
                <c:pt idx="592">
                  <c:v>119.8552</c:v>
                </c:pt>
                <c:pt idx="593">
                  <c:v>119.5789</c:v>
                </c:pt>
                <c:pt idx="594">
                  <c:v>118.4119</c:v>
                </c:pt>
                <c:pt idx="595">
                  <c:v>120.21769999999999</c:v>
                </c:pt>
                <c:pt idx="596">
                  <c:v>121.98269999999999</c:v>
                </c:pt>
                <c:pt idx="597">
                  <c:v>123.7914</c:v>
                </c:pt>
                <c:pt idx="598">
                  <c:v>121.5369</c:v>
                </c:pt>
                <c:pt idx="599">
                  <c:v>120.1585</c:v>
                </c:pt>
                <c:pt idx="600">
                  <c:v>120.57689999999999</c:v>
                </c:pt>
                <c:pt idx="601">
                  <c:v>121.41549999999999</c:v>
                </c:pt>
                <c:pt idx="602">
                  <c:v>121.04130000000001</c:v>
                </c:pt>
                <c:pt idx="603">
                  <c:v>122.51242000000001</c:v>
                </c:pt>
                <c:pt idx="604">
                  <c:v>122.2444</c:v>
                </c:pt>
                <c:pt idx="605">
                  <c:v>124.0309</c:v>
                </c:pt>
              </c:numCache>
            </c:numRef>
          </c:val>
          <c:smooth val="0"/>
          <c:extLst>
            <c:ext xmlns:c16="http://schemas.microsoft.com/office/drawing/2014/chart" uri="{C3380CC4-5D6E-409C-BE32-E72D297353CC}">
              <c16:uniqueId val="{00000000-C04C-5643-A12B-623058ACB89B}"/>
            </c:ext>
          </c:extLst>
        </c:ser>
        <c:dLbls>
          <c:showLegendKey val="0"/>
          <c:showVal val="0"/>
          <c:showCatName val="0"/>
          <c:showSerName val="0"/>
          <c:showPercent val="0"/>
          <c:showBubbleSize val="0"/>
        </c:dLbls>
        <c:marker val="1"/>
        <c:smooth val="0"/>
        <c:axId val="1165517536"/>
        <c:axId val="1165520432"/>
      </c:lineChart>
      <c:dateAx>
        <c:axId val="1165517536"/>
        <c:scaling>
          <c:orientation val="minMax"/>
        </c:scaling>
        <c:delete val="0"/>
        <c:axPos val="b"/>
        <c:numFmt formatCode="mmm\-yy" sourceLinked="0"/>
        <c:majorTickMark val="out"/>
        <c:minorTickMark val="none"/>
        <c:tickLblPos val="nextTo"/>
        <c:spPr>
          <a:ln w="3175">
            <a:solidFill>
              <a:srgbClr val="000000"/>
            </a:solidFill>
            <a:prstDash val="solid"/>
          </a:ln>
        </c:spPr>
        <c:txPr>
          <a:bodyPr rot="-2700000" vert="horz"/>
          <a:lstStyle/>
          <a:p>
            <a:pPr>
              <a:defRPr sz="1200" b="0" i="0" u="none" strike="noStrike" baseline="0">
                <a:solidFill>
                  <a:srgbClr val="000000"/>
                </a:solidFill>
                <a:latin typeface="Arial"/>
                <a:ea typeface="Arial"/>
                <a:cs typeface="Arial"/>
              </a:defRPr>
            </a:pPr>
            <a:endParaRPr lang="en-US"/>
          </a:p>
        </c:txPr>
        <c:crossAx val="1165520432"/>
        <c:crosses val="autoZero"/>
        <c:auto val="1"/>
        <c:lblOffset val="100"/>
        <c:baseTimeUnit val="months"/>
        <c:majorUnit val="2"/>
        <c:majorTimeUnit val="years"/>
        <c:minorUnit val="1"/>
        <c:minorTimeUnit val="years"/>
      </c:dateAx>
      <c:valAx>
        <c:axId val="1165520432"/>
        <c:scaling>
          <c:orientation val="minMax"/>
        </c:scaling>
        <c:delete val="0"/>
        <c:axPos val="l"/>
        <c:majorGridlines>
          <c:spPr>
            <a:ln w="3175">
              <a:solidFill>
                <a:srgbClr val="000000"/>
              </a:solidFill>
              <a:prstDash val="solid"/>
            </a:ln>
          </c:spPr>
        </c:majorGridlines>
        <c:numFmt formatCode="General" sourceLinked="1"/>
        <c:majorTickMark val="out"/>
        <c:minorTickMark val="none"/>
        <c:tickLblPos val="nextTo"/>
        <c:spPr>
          <a:ln w="3175">
            <a:solidFill>
              <a:srgbClr val="000000"/>
            </a:solidFill>
            <a:prstDash val="solid"/>
          </a:ln>
        </c:spPr>
        <c:txPr>
          <a:bodyPr rot="0" vert="horz"/>
          <a:lstStyle/>
          <a:p>
            <a:pPr>
              <a:defRPr sz="1800" b="0" i="0" u="none" strike="noStrike" baseline="0">
                <a:solidFill>
                  <a:srgbClr val="000000"/>
                </a:solidFill>
                <a:latin typeface="Arial"/>
                <a:ea typeface="Arial"/>
                <a:cs typeface="Arial"/>
              </a:defRPr>
            </a:pPr>
            <a:endParaRPr lang="en-US"/>
          </a:p>
        </c:txPr>
        <c:crossAx val="1165517536"/>
        <c:crosses val="autoZero"/>
        <c:crossBetween val="between"/>
      </c:valAx>
      <c:spPr>
        <a:solidFill>
          <a:srgbClr val="C0C0C0"/>
        </a:solidFill>
        <a:ln w="12700">
          <a:solidFill>
            <a:srgbClr val="808080"/>
          </a:solidFill>
          <a:prstDash val="solid"/>
        </a:ln>
      </c:spPr>
    </c:plotArea>
    <c:plotVisOnly val="1"/>
    <c:dispBlanksAs val="gap"/>
    <c:showDLblsOverMax val="0"/>
  </c:chart>
  <c:spPr>
    <a:solidFill>
      <a:srgbClr val="FFFFFF"/>
    </a:solidFill>
    <a:ln w="3175">
      <a:solidFill>
        <a:srgbClr val="000000"/>
      </a:solidFill>
      <a:prstDash val="solid"/>
    </a:ln>
  </c:spPr>
  <c:txPr>
    <a:bodyPr/>
    <a:lstStyle/>
    <a:p>
      <a:pPr>
        <a:defRPr sz="925" b="0" i="0" u="none" strike="noStrike" baseline="0">
          <a:solidFill>
            <a:srgbClr val="000000"/>
          </a:solidFill>
          <a:latin typeface="Arial"/>
          <a:ea typeface="Arial"/>
          <a:cs typeface="Aria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b="1" i="0" u="none" strike="noStrike" baseline="0">
                <a:solidFill>
                  <a:srgbClr val="000000"/>
                </a:solidFill>
                <a:latin typeface="Arial"/>
                <a:ea typeface="Arial"/>
                <a:cs typeface="Arial"/>
              </a:defRPr>
            </a:pPr>
            <a:r>
              <a:rPr lang="en-US" sz="1800"/>
              <a:t>Trade-Weighted Dollar Index </a:t>
            </a:r>
          </a:p>
          <a:p>
            <a:pPr>
              <a:defRPr sz="1800" b="1" i="0" u="none" strike="noStrike" baseline="0">
                <a:solidFill>
                  <a:srgbClr val="000000"/>
                </a:solidFill>
                <a:latin typeface="Arial"/>
                <a:ea typeface="Arial"/>
                <a:cs typeface="Arial"/>
              </a:defRPr>
            </a:pPr>
            <a:r>
              <a:rPr lang="en-US" sz="1800"/>
              <a:t>(Real</a:t>
            </a:r>
            <a:r>
              <a:rPr lang="en-US" sz="1800" baseline="0"/>
              <a:t> -- i.e., adjusted for inflation</a:t>
            </a:r>
            <a:r>
              <a:rPr lang="en-US" sz="1800"/>
              <a:t>)</a:t>
            </a:r>
          </a:p>
        </c:rich>
      </c:tx>
      <c:layout>
        <c:manualLayout>
          <c:xMode val="edge"/>
          <c:yMode val="edge"/>
          <c:x val="0.22017065723927362"/>
          <c:y val="7.3742105181451287E-2"/>
        </c:manualLayout>
      </c:layout>
      <c:overlay val="0"/>
      <c:spPr>
        <a:noFill/>
        <a:ln w="25400">
          <a:noFill/>
        </a:ln>
      </c:spPr>
    </c:title>
    <c:autoTitleDeleted val="0"/>
    <c:plotArea>
      <c:layout>
        <c:manualLayout>
          <c:layoutTarget val="inner"/>
          <c:xMode val="edge"/>
          <c:yMode val="edge"/>
          <c:x val="0.115763686022752"/>
          <c:y val="0.240223463687151"/>
          <c:w val="0.85714388799824903"/>
          <c:h val="0.480446927374302"/>
        </c:manualLayout>
      </c:layout>
      <c:lineChart>
        <c:grouping val="standard"/>
        <c:varyColors val="0"/>
        <c:ser>
          <c:idx val="0"/>
          <c:order val="0"/>
          <c:tx>
            <c:strRef>
              <c:f>'indexb_m real'!$H$3:$H$14</c:f>
              <c:strCache>
                <c:ptCount val="12"/>
                <c:pt idx="0">
                  <c:v>110.8025378</c:v>
                </c:pt>
                <c:pt idx="1">
                  <c:v>106.097232</c:v>
                </c:pt>
                <c:pt idx="2">
                  <c:v>102.960739</c:v>
                </c:pt>
                <c:pt idx="3">
                  <c:v>103.3479744</c:v>
                </c:pt>
                <c:pt idx="4">
                  <c:v>102.2023302</c:v>
                </c:pt>
                <c:pt idx="5">
                  <c:v>100.3691142</c:v>
                </c:pt>
                <c:pt idx="6">
                  <c:v>97.80775994</c:v>
                </c:pt>
                <c:pt idx="7">
                  <c:v>99.49353612</c:v>
                </c:pt>
                <c:pt idx="8">
                  <c:v>98.68704466</c:v>
                </c:pt>
                <c:pt idx="9">
                  <c:v>98.96823043</c:v>
                </c:pt>
                <c:pt idx="10">
                  <c:v>100.8851535</c:v>
                </c:pt>
                <c:pt idx="11">
                  <c:v>101.2025814</c:v>
                </c:pt>
              </c:strCache>
            </c:strRef>
          </c:tx>
          <c:spPr>
            <a:ln w="12700">
              <a:solidFill>
                <a:srgbClr val="000080"/>
              </a:solidFill>
              <a:prstDash val="solid"/>
            </a:ln>
          </c:spPr>
          <c:marker>
            <c:symbol val="diamond"/>
            <c:size val="5"/>
            <c:spPr>
              <a:solidFill>
                <a:srgbClr val="000080"/>
              </a:solidFill>
              <a:ln>
                <a:solidFill>
                  <a:srgbClr val="000080"/>
                </a:solidFill>
                <a:prstDash val="solid"/>
              </a:ln>
            </c:spPr>
          </c:marker>
          <c:cat>
            <c:strRef>
              <c:f>'indexb_m real'!$G$15:$G$620</c:f>
              <c:strCache>
                <c:ptCount val="601"/>
                <c:pt idx="0">
                  <c:v>Jan-74</c:v>
                </c:pt>
                <c:pt idx="1">
                  <c:v> '</c:v>
                </c:pt>
                <c:pt idx="24">
                  <c:v>Jan-76</c:v>
                </c:pt>
                <c:pt idx="48">
                  <c:v>Jan-78</c:v>
                </c:pt>
                <c:pt idx="72">
                  <c:v>Jan-80</c:v>
                </c:pt>
                <c:pt idx="96">
                  <c:v>Jan-82</c:v>
                </c:pt>
                <c:pt idx="120">
                  <c:v>Jan-84</c:v>
                </c:pt>
                <c:pt idx="144">
                  <c:v>Jan-86</c:v>
                </c:pt>
                <c:pt idx="168">
                  <c:v>Jan-88</c:v>
                </c:pt>
                <c:pt idx="192">
                  <c:v>Jan-90</c:v>
                </c:pt>
                <c:pt idx="216">
                  <c:v>Jan-92</c:v>
                </c:pt>
                <c:pt idx="240">
                  <c:v>Jan-94</c:v>
                </c:pt>
                <c:pt idx="264">
                  <c:v>Jan-96</c:v>
                </c:pt>
                <c:pt idx="288">
                  <c:v>Jan-98</c:v>
                </c:pt>
                <c:pt idx="312">
                  <c:v>Jan-00</c:v>
                </c:pt>
                <c:pt idx="336">
                  <c:v>Jan-02</c:v>
                </c:pt>
                <c:pt idx="360">
                  <c:v>Jan-04</c:v>
                </c:pt>
                <c:pt idx="384">
                  <c:v>Jan-06</c:v>
                </c:pt>
                <c:pt idx="408">
                  <c:v>Jan-08</c:v>
                </c:pt>
                <c:pt idx="432">
                  <c:v>Jan-10</c:v>
                </c:pt>
                <c:pt idx="456">
                  <c:v>Jan-12</c:v>
                </c:pt>
                <c:pt idx="480">
                  <c:v>Jan-14</c:v>
                </c:pt>
                <c:pt idx="504">
                  <c:v>Jan-16</c:v>
                </c:pt>
                <c:pt idx="528">
                  <c:v>Jan-18</c:v>
                </c:pt>
                <c:pt idx="552">
                  <c:v>Jan-20</c:v>
                </c:pt>
                <c:pt idx="576">
                  <c:v>Jan-22</c:v>
                </c:pt>
                <c:pt idx="600">
                  <c:v>Jan-24</c:v>
                </c:pt>
              </c:strCache>
            </c:strRef>
          </c:cat>
          <c:val>
            <c:numRef>
              <c:f>'indexb_m real'!$H$15:$H$620</c:f>
              <c:numCache>
                <c:formatCode>General</c:formatCode>
                <c:ptCount val="606"/>
                <c:pt idx="0">
                  <c:v>102.63847189789588</c:v>
                </c:pt>
                <c:pt idx="1">
                  <c:v>100.11768412468957</c:v>
                </c:pt>
                <c:pt idx="2">
                  <c:v>98.613118845521825</c:v>
                </c:pt>
                <c:pt idx="3">
                  <c:v>96.941242365461207</c:v>
                </c:pt>
                <c:pt idx="4">
                  <c:v>96.431586707356757</c:v>
                </c:pt>
                <c:pt idx="5">
                  <c:v>97.218309714139821</c:v>
                </c:pt>
                <c:pt idx="6">
                  <c:v>97.361631062843102</c:v>
                </c:pt>
                <c:pt idx="7">
                  <c:v>98.778885635329544</c:v>
                </c:pt>
                <c:pt idx="8">
                  <c:v>99.348773325755431</c:v>
                </c:pt>
                <c:pt idx="9">
                  <c:v>98.683441030266337</c:v>
                </c:pt>
                <c:pt idx="10">
                  <c:v>97.964260268274501</c:v>
                </c:pt>
                <c:pt idx="11">
                  <c:v>97.500216217551923</c:v>
                </c:pt>
                <c:pt idx="12">
                  <c:v>96.757560407065583</c:v>
                </c:pt>
                <c:pt idx="13">
                  <c:v>95.596575113977551</c:v>
                </c:pt>
                <c:pt idx="14">
                  <c:v>95.021642347340119</c:v>
                </c:pt>
                <c:pt idx="15">
                  <c:v>95.547565802208311</c:v>
                </c:pt>
                <c:pt idx="16">
                  <c:v>95.129030398128592</c:v>
                </c:pt>
                <c:pt idx="17">
                  <c:v>95.408054000848409</c:v>
                </c:pt>
                <c:pt idx="18">
                  <c:v>97.876743640115166</c:v>
                </c:pt>
                <c:pt idx="19">
                  <c:v>98.869182203442193</c:v>
                </c:pt>
                <c:pt idx="20">
                  <c:v>99.415285963156535</c:v>
                </c:pt>
                <c:pt idx="21">
                  <c:v>99.153250882373541</c:v>
                </c:pt>
                <c:pt idx="22">
                  <c:v>99.001589713810347</c:v>
                </c:pt>
                <c:pt idx="23">
                  <c:v>99.204834212618039</c:v>
                </c:pt>
                <c:pt idx="24">
                  <c:v>98.244828282079496</c:v>
                </c:pt>
                <c:pt idx="25">
                  <c:v>97.414552882694778</c:v>
                </c:pt>
                <c:pt idx="26">
                  <c:v>97.303458245301897</c:v>
                </c:pt>
                <c:pt idx="27">
                  <c:v>97.272672984337618</c:v>
                </c:pt>
                <c:pt idx="28">
                  <c:v>97.346598794947525</c:v>
                </c:pt>
                <c:pt idx="29">
                  <c:v>97.359057044367859</c:v>
                </c:pt>
                <c:pt idx="30">
                  <c:v>96.891409367779886</c:v>
                </c:pt>
                <c:pt idx="31">
                  <c:v>96.650069395538097</c:v>
                </c:pt>
                <c:pt idx="32">
                  <c:v>97.17228626380188</c:v>
                </c:pt>
                <c:pt idx="33">
                  <c:v>97.214706088274426</c:v>
                </c:pt>
                <c:pt idx="34">
                  <c:v>97.596175626310171</c:v>
                </c:pt>
                <c:pt idx="35">
                  <c:v>97.242608448546392</c:v>
                </c:pt>
                <c:pt idx="36">
                  <c:v>96.493569072241385</c:v>
                </c:pt>
                <c:pt idx="37">
                  <c:v>97.058514647194741</c:v>
                </c:pt>
                <c:pt idx="38">
                  <c:v>97.069325524790898</c:v>
                </c:pt>
                <c:pt idx="39">
                  <c:v>96.803583857403524</c:v>
                </c:pt>
                <c:pt idx="40">
                  <c:v>96.58067385744468</c:v>
                </c:pt>
                <c:pt idx="41">
                  <c:v>96.433131118441921</c:v>
                </c:pt>
                <c:pt idx="42">
                  <c:v>95.487951534320928</c:v>
                </c:pt>
                <c:pt idx="43">
                  <c:v>95.617373183257769</c:v>
                </c:pt>
                <c:pt idx="44">
                  <c:v>95.453253765274226</c:v>
                </c:pt>
                <c:pt idx="45">
                  <c:v>94.437134231974682</c:v>
                </c:pt>
                <c:pt idx="46">
                  <c:v>93.806602666271303</c:v>
                </c:pt>
                <c:pt idx="47">
                  <c:v>92.361342772773881</c:v>
                </c:pt>
                <c:pt idx="48">
                  <c:v>91.70568878675185</c:v>
                </c:pt>
                <c:pt idx="49">
                  <c:v>91.613127082380956</c:v>
                </c:pt>
                <c:pt idx="50">
                  <c:v>91.17780907784244</c:v>
                </c:pt>
                <c:pt idx="51">
                  <c:v>91.26254576604849</c:v>
                </c:pt>
                <c:pt idx="52">
                  <c:v>92.277841613435967</c:v>
                </c:pt>
                <c:pt idx="53">
                  <c:v>91.419149050084229</c:v>
                </c:pt>
                <c:pt idx="54">
                  <c:v>89.481427941897195</c:v>
                </c:pt>
                <c:pt idx="55">
                  <c:v>87.684968967633267</c:v>
                </c:pt>
                <c:pt idx="56">
                  <c:v>88.153852173089362</c:v>
                </c:pt>
                <c:pt idx="57">
                  <c:v>86.623546709168863</c:v>
                </c:pt>
                <c:pt idx="58">
                  <c:v>88.468706112984989</c:v>
                </c:pt>
                <c:pt idx="59">
                  <c:v>88.782530445490536</c:v>
                </c:pt>
                <c:pt idx="60">
                  <c:v>88.79231171569657</c:v>
                </c:pt>
                <c:pt idx="61">
                  <c:v>89.659755941864262</c:v>
                </c:pt>
                <c:pt idx="62">
                  <c:v>89.86372116584505</c:v>
                </c:pt>
                <c:pt idx="63">
                  <c:v>90.839994893147363</c:v>
                </c:pt>
                <c:pt idx="64">
                  <c:v>91.912948754381006</c:v>
                </c:pt>
                <c:pt idx="65">
                  <c:v>92.105176454114527</c:v>
                </c:pt>
                <c:pt idx="66">
                  <c:v>90.4109574936885</c:v>
                </c:pt>
                <c:pt idx="67">
                  <c:v>90.874589701455037</c:v>
                </c:pt>
                <c:pt idx="68">
                  <c:v>90.905066080202303</c:v>
                </c:pt>
                <c:pt idx="69">
                  <c:v>91.82151961813922</c:v>
                </c:pt>
                <c:pt idx="70">
                  <c:v>92.963354213771211</c:v>
                </c:pt>
                <c:pt idx="71">
                  <c:v>92.240878708131021</c:v>
                </c:pt>
                <c:pt idx="72">
                  <c:v>91.50563607085347</c:v>
                </c:pt>
                <c:pt idx="73">
                  <c:v>92.328601257768383</c:v>
                </c:pt>
                <c:pt idx="74">
                  <c:v>95.220974338065403</c:v>
                </c:pt>
                <c:pt idx="75">
                  <c:v>95.96568936333199</c:v>
                </c:pt>
                <c:pt idx="76">
                  <c:v>92.936584421628353</c:v>
                </c:pt>
                <c:pt idx="77">
                  <c:v>91.555880911490846</c:v>
                </c:pt>
                <c:pt idx="78">
                  <c:v>90.648899761542921</c:v>
                </c:pt>
                <c:pt idx="79">
                  <c:v>91.385480888427637</c:v>
                </c:pt>
                <c:pt idx="80">
                  <c:v>90.745373973996237</c:v>
                </c:pt>
                <c:pt idx="81">
                  <c:v>90.923084209529236</c:v>
                </c:pt>
                <c:pt idx="82">
                  <c:v>92.410146163065093</c:v>
                </c:pt>
                <c:pt idx="83">
                  <c:v>93.304257220636643</c:v>
                </c:pt>
                <c:pt idx="84">
                  <c:v>92.404174440202482</c:v>
                </c:pt>
                <c:pt idx="85">
                  <c:v>94.867613081779666</c:v>
                </c:pt>
                <c:pt idx="86">
                  <c:v>95.03440947897748</c:v>
                </c:pt>
                <c:pt idx="87">
                  <c:v>96.665925349345798</c:v>
                </c:pt>
                <c:pt idx="88">
                  <c:v>99.237060923928496</c:v>
                </c:pt>
                <c:pt idx="89">
                  <c:v>101.25879799514848</c:v>
                </c:pt>
                <c:pt idx="90">
                  <c:v>103.42663635502511</c:v>
                </c:pt>
                <c:pt idx="91">
                  <c:v>104.96023656259395</c:v>
                </c:pt>
                <c:pt idx="92">
                  <c:v>102.90575797636845</c:v>
                </c:pt>
                <c:pt idx="93">
                  <c:v>102.11749055850024</c:v>
                </c:pt>
                <c:pt idx="94">
                  <c:v>100.34574216159895</c:v>
                </c:pt>
                <c:pt idx="95">
                  <c:v>100.074955418</c:v>
                </c:pt>
                <c:pt idx="96">
                  <c:v>101.09797332081331</c:v>
                </c:pt>
                <c:pt idx="97">
                  <c:v>103.95389829950045</c:v>
                </c:pt>
                <c:pt idx="98">
                  <c:v>106.27185341685509</c:v>
                </c:pt>
                <c:pt idx="99">
                  <c:v>106.77059523662439</c:v>
                </c:pt>
                <c:pt idx="100">
                  <c:v>105.55699700590172</c:v>
                </c:pt>
                <c:pt idx="101">
                  <c:v>110.08170964247914</c:v>
                </c:pt>
                <c:pt idx="102">
                  <c:v>111.68995638583095</c:v>
                </c:pt>
                <c:pt idx="103">
                  <c:v>113.57496159564435</c:v>
                </c:pt>
                <c:pt idx="104">
                  <c:v>114.1209623946197</c:v>
                </c:pt>
                <c:pt idx="105">
                  <c:v>114.25923866711148</c:v>
                </c:pt>
                <c:pt idx="106">
                  <c:v>113.29912977583389</c:v>
                </c:pt>
                <c:pt idx="107">
                  <c:v>110.21669117132257</c:v>
                </c:pt>
                <c:pt idx="108">
                  <c:v>109.40134507909444</c:v>
                </c:pt>
                <c:pt idx="109">
                  <c:v>110.33025686645169</c:v>
                </c:pt>
                <c:pt idx="110">
                  <c:v>110.91301464925395</c:v>
                </c:pt>
                <c:pt idx="111">
                  <c:v>112.29536553121564</c:v>
                </c:pt>
                <c:pt idx="112">
                  <c:v>112.52774791916347</c:v>
                </c:pt>
                <c:pt idx="113">
                  <c:v>114.05475863943562</c:v>
                </c:pt>
                <c:pt idx="114">
                  <c:v>114.79556115661977</c:v>
                </c:pt>
                <c:pt idx="115">
                  <c:v>116.36674203392762</c:v>
                </c:pt>
                <c:pt idx="116">
                  <c:v>116.59006387684249</c:v>
                </c:pt>
                <c:pt idx="117">
                  <c:v>115.3295155491308</c:v>
                </c:pt>
                <c:pt idx="118">
                  <c:v>116.2663553133919</c:v>
                </c:pt>
                <c:pt idx="119">
                  <c:v>117.21513852337826</c:v>
                </c:pt>
                <c:pt idx="120">
                  <c:v>117.99866974725199</c:v>
                </c:pt>
                <c:pt idx="121">
                  <c:v>116.89297437101285</c:v>
                </c:pt>
                <c:pt idx="122">
                  <c:v>115.77770364604569</c:v>
                </c:pt>
                <c:pt idx="123">
                  <c:v>116.73740069436722</c:v>
                </c:pt>
                <c:pt idx="124">
                  <c:v>118.81617801499934</c:v>
                </c:pt>
                <c:pt idx="125">
                  <c:v>119.6404816915214</c:v>
                </c:pt>
                <c:pt idx="126">
                  <c:v>122.78129903505197</c:v>
                </c:pt>
                <c:pt idx="127">
                  <c:v>123.08884276247782</c:v>
                </c:pt>
                <c:pt idx="128">
                  <c:v>125.80535890054405</c:v>
                </c:pt>
                <c:pt idx="129">
                  <c:v>126.91342237378045</c:v>
                </c:pt>
                <c:pt idx="130">
                  <c:v>125.3218552701484</c:v>
                </c:pt>
                <c:pt idx="131">
                  <c:v>127.0543756254865</c:v>
                </c:pt>
                <c:pt idx="132">
                  <c:v>128.45443575455806</c:v>
                </c:pt>
                <c:pt idx="133">
                  <c:v>131.82403186017109</c:v>
                </c:pt>
                <c:pt idx="134">
                  <c:v>132.2396843635585</c:v>
                </c:pt>
                <c:pt idx="135">
                  <c:v>128.79966311246196</c:v>
                </c:pt>
                <c:pt idx="136">
                  <c:v>129.57351602686865</c:v>
                </c:pt>
                <c:pt idx="137">
                  <c:v>128.64110357438503</c:v>
                </c:pt>
                <c:pt idx="138">
                  <c:v>125.47444308536269</c:v>
                </c:pt>
                <c:pt idx="139">
                  <c:v>124.95830090070055</c:v>
                </c:pt>
                <c:pt idx="140">
                  <c:v>125.9929533670221</c:v>
                </c:pt>
                <c:pt idx="141">
                  <c:v>121.30123841176885</c:v>
                </c:pt>
                <c:pt idx="142">
                  <c:v>119.90869441664505</c:v>
                </c:pt>
                <c:pt idx="143">
                  <c:v>119.21793081862025</c:v>
                </c:pt>
                <c:pt idx="144">
                  <c:v>118.21550506360916</c:v>
                </c:pt>
                <c:pt idx="145">
                  <c:v>114.71298664393295</c:v>
                </c:pt>
                <c:pt idx="146">
                  <c:v>112.60260037642446</c:v>
                </c:pt>
                <c:pt idx="147">
                  <c:v>111.59101111564138</c:v>
                </c:pt>
                <c:pt idx="148">
                  <c:v>109.82595516677581</c:v>
                </c:pt>
                <c:pt idx="149">
                  <c:v>110.84578128667977</c:v>
                </c:pt>
                <c:pt idx="150">
                  <c:v>108.91464966578945</c:v>
                </c:pt>
                <c:pt idx="151">
                  <c:v>107.54619848359422</c:v>
                </c:pt>
                <c:pt idx="152">
                  <c:v>107.77508020641569</c:v>
                </c:pt>
                <c:pt idx="153">
                  <c:v>107.87083369369591</c:v>
                </c:pt>
                <c:pt idx="154">
                  <c:v>108.84082681591856</c:v>
                </c:pt>
                <c:pt idx="155">
                  <c:v>108.1589178414487</c:v>
                </c:pt>
                <c:pt idx="156">
                  <c:v>105.21249037317089</c:v>
                </c:pt>
                <c:pt idx="157">
                  <c:v>104.25495550036861</c:v>
                </c:pt>
                <c:pt idx="158">
                  <c:v>103.69248098315151</c:v>
                </c:pt>
                <c:pt idx="159">
                  <c:v>101.58755163481064</c:v>
                </c:pt>
                <c:pt idx="160">
                  <c:v>100.9687575933545</c:v>
                </c:pt>
                <c:pt idx="161">
                  <c:v>102.07630626289584</c:v>
                </c:pt>
                <c:pt idx="162">
                  <c:v>103.23965965298113</c:v>
                </c:pt>
                <c:pt idx="163">
                  <c:v>102.81978575929426</c:v>
                </c:pt>
                <c:pt idx="164">
                  <c:v>101.34909456326116</c:v>
                </c:pt>
                <c:pt idx="165">
                  <c:v>101.01457512221442</c:v>
                </c:pt>
                <c:pt idx="166">
                  <c:v>97.613370069725008</c:v>
                </c:pt>
                <c:pt idx="167">
                  <c:v>95.104731663721992</c:v>
                </c:pt>
                <c:pt idx="168">
                  <c:v>94.862876887785148</c:v>
                </c:pt>
                <c:pt idx="169">
                  <c:v>95.254230656765969</c:v>
                </c:pt>
                <c:pt idx="170">
                  <c:v>93.952395072710871</c:v>
                </c:pt>
                <c:pt idx="171">
                  <c:v>93.171952671007503</c:v>
                </c:pt>
                <c:pt idx="172">
                  <c:v>93.388787987364665</c:v>
                </c:pt>
                <c:pt idx="173">
                  <c:v>94.521356116485663</c:v>
                </c:pt>
                <c:pt idx="174">
                  <c:v>96.56090539555457</c:v>
                </c:pt>
                <c:pt idx="175">
                  <c:v>97.386341640205771</c:v>
                </c:pt>
                <c:pt idx="176">
                  <c:v>97.535531751032707</c:v>
                </c:pt>
                <c:pt idx="177">
                  <c:v>95.390550675216531</c:v>
                </c:pt>
                <c:pt idx="178">
                  <c:v>93.05179748858167</c:v>
                </c:pt>
                <c:pt idx="179">
                  <c:v>92.506723336257423</c:v>
                </c:pt>
                <c:pt idx="180">
                  <c:v>93.974634592337253</c:v>
                </c:pt>
                <c:pt idx="181">
                  <c:v>94.131340837111992</c:v>
                </c:pt>
                <c:pt idx="182">
                  <c:v>95.476111049334662</c:v>
                </c:pt>
                <c:pt idx="183">
                  <c:v>95.846975631252292</c:v>
                </c:pt>
                <c:pt idx="184">
                  <c:v>97.601014781043688</c:v>
                </c:pt>
                <c:pt idx="185">
                  <c:v>99.07417703481309</c:v>
                </c:pt>
                <c:pt idx="186">
                  <c:v>97.329816194488728</c:v>
                </c:pt>
                <c:pt idx="187">
                  <c:v>97.551387704840408</c:v>
                </c:pt>
                <c:pt idx="188">
                  <c:v>98.23309075783223</c:v>
                </c:pt>
                <c:pt idx="189">
                  <c:v>96.849607307741408</c:v>
                </c:pt>
                <c:pt idx="190">
                  <c:v>96.868449122980422</c:v>
                </c:pt>
                <c:pt idx="191">
                  <c:v>95.933256730543505</c:v>
                </c:pt>
                <c:pt idx="192">
                  <c:v>95.596369192499523</c:v>
                </c:pt>
                <c:pt idx="193">
                  <c:v>95.719201354139642</c:v>
                </c:pt>
                <c:pt idx="194">
                  <c:v>96.887908702653519</c:v>
                </c:pt>
                <c:pt idx="195">
                  <c:v>96.790096000593067</c:v>
                </c:pt>
                <c:pt idx="196">
                  <c:v>95.763680393392391</c:v>
                </c:pt>
                <c:pt idx="197">
                  <c:v>96.069885631211108</c:v>
                </c:pt>
                <c:pt idx="198">
                  <c:v>94.370415673095536</c:v>
                </c:pt>
                <c:pt idx="199">
                  <c:v>92.920316624864611</c:v>
                </c:pt>
                <c:pt idx="200">
                  <c:v>91.994390698938687</c:v>
                </c:pt>
                <c:pt idx="201">
                  <c:v>90.183208338996181</c:v>
                </c:pt>
                <c:pt idx="202">
                  <c:v>89.944133503012623</c:v>
                </c:pt>
                <c:pt idx="203">
                  <c:v>90.844216283446784</c:v>
                </c:pt>
                <c:pt idx="204">
                  <c:v>90.584034495966009</c:v>
                </c:pt>
                <c:pt idx="205">
                  <c:v>89.45301077793016</c:v>
                </c:pt>
                <c:pt idx="206">
                  <c:v>92.436195230034883</c:v>
                </c:pt>
                <c:pt idx="207">
                  <c:v>93.433061105139402</c:v>
                </c:pt>
                <c:pt idx="208">
                  <c:v>93.770669368356465</c:v>
                </c:pt>
                <c:pt idx="209">
                  <c:v>94.942156656823627</c:v>
                </c:pt>
                <c:pt idx="210">
                  <c:v>94.706685446705464</c:v>
                </c:pt>
                <c:pt idx="211">
                  <c:v>93.69921461548283</c:v>
                </c:pt>
                <c:pt idx="212">
                  <c:v>92.665076952856339</c:v>
                </c:pt>
                <c:pt idx="213">
                  <c:v>91.960825498021094</c:v>
                </c:pt>
                <c:pt idx="214">
                  <c:v>90.601537821597887</c:v>
                </c:pt>
                <c:pt idx="215">
                  <c:v>89.756847918751632</c:v>
                </c:pt>
                <c:pt idx="216">
                  <c:v>89.493268426883461</c:v>
                </c:pt>
                <c:pt idx="217">
                  <c:v>90.599272685339628</c:v>
                </c:pt>
                <c:pt idx="218">
                  <c:v>92.362475340903032</c:v>
                </c:pt>
                <c:pt idx="219">
                  <c:v>91.819357442619989</c:v>
                </c:pt>
                <c:pt idx="220">
                  <c:v>90.912376292672093</c:v>
                </c:pt>
                <c:pt idx="221">
                  <c:v>89.721017581575808</c:v>
                </c:pt>
                <c:pt idx="222">
                  <c:v>88.444922182273459</c:v>
                </c:pt>
                <c:pt idx="223">
                  <c:v>87.936605013776145</c:v>
                </c:pt>
                <c:pt idx="224">
                  <c:v>88.191947646523431</c:v>
                </c:pt>
                <c:pt idx="225">
                  <c:v>89.905214343666472</c:v>
                </c:pt>
                <c:pt idx="226">
                  <c:v>92.578692892826112</c:v>
                </c:pt>
                <c:pt idx="227">
                  <c:v>92.646852902051378</c:v>
                </c:pt>
                <c:pt idx="228">
                  <c:v>93.311361511628391</c:v>
                </c:pt>
                <c:pt idx="229">
                  <c:v>93.397951493136631</c:v>
                </c:pt>
                <c:pt idx="230">
                  <c:v>92.737252430903041</c:v>
                </c:pt>
                <c:pt idx="231">
                  <c:v>90.894049281128119</c:v>
                </c:pt>
                <c:pt idx="232">
                  <c:v>90.759376634501749</c:v>
                </c:pt>
                <c:pt idx="233">
                  <c:v>91.010703798427599</c:v>
                </c:pt>
                <c:pt idx="234">
                  <c:v>91.70620359044689</c:v>
                </c:pt>
                <c:pt idx="235">
                  <c:v>91.287359304150144</c:v>
                </c:pt>
                <c:pt idx="236">
                  <c:v>90.703880796174815</c:v>
                </c:pt>
                <c:pt idx="237">
                  <c:v>91.394747354938616</c:v>
                </c:pt>
                <c:pt idx="238">
                  <c:v>92.045150343271104</c:v>
                </c:pt>
                <c:pt idx="239">
                  <c:v>91.957942597328781</c:v>
                </c:pt>
                <c:pt idx="240">
                  <c:v>94.069873275922433</c:v>
                </c:pt>
                <c:pt idx="241">
                  <c:v>93.506266190576213</c:v>
                </c:pt>
                <c:pt idx="242">
                  <c:v>93.50698691574928</c:v>
                </c:pt>
                <c:pt idx="243">
                  <c:v>93.366033664043243</c:v>
                </c:pt>
                <c:pt idx="244">
                  <c:v>92.580752107606315</c:v>
                </c:pt>
                <c:pt idx="245">
                  <c:v>92.259514601892008</c:v>
                </c:pt>
                <c:pt idx="246">
                  <c:v>90.904860158724276</c:v>
                </c:pt>
                <c:pt idx="247">
                  <c:v>90.638397766163806</c:v>
                </c:pt>
                <c:pt idx="248">
                  <c:v>89.601068320627988</c:v>
                </c:pt>
                <c:pt idx="249">
                  <c:v>88.864899036699342</c:v>
                </c:pt>
                <c:pt idx="250">
                  <c:v>89.053831992784509</c:v>
                </c:pt>
                <c:pt idx="251">
                  <c:v>90.734048292705026</c:v>
                </c:pt>
                <c:pt idx="252">
                  <c:v>92.234804024529367</c:v>
                </c:pt>
                <c:pt idx="253">
                  <c:v>91.540024957683144</c:v>
                </c:pt>
                <c:pt idx="254">
                  <c:v>90.381407761592357</c:v>
                </c:pt>
                <c:pt idx="255">
                  <c:v>87.26581579911948</c:v>
                </c:pt>
                <c:pt idx="256">
                  <c:v>86.795697064795249</c:v>
                </c:pt>
                <c:pt idx="257">
                  <c:v>86.728360741482049</c:v>
                </c:pt>
                <c:pt idx="258">
                  <c:v>86.53736857061665</c:v>
                </c:pt>
                <c:pt idx="259">
                  <c:v>88.472206778111371</c:v>
                </c:pt>
                <c:pt idx="260">
                  <c:v>89.372289558545532</c:v>
                </c:pt>
                <c:pt idx="261">
                  <c:v>89.250384043556508</c:v>
                </c:pt>
                <c:pt idx="262">
                  <c:v>90.032061974128027</c:v>
                </c:pt>
                <c:pt idx="263">
                  <c:v>90.268459830897285</c:v>
                </c:pt>
                <c:pt idx="264">
                  <c:v>90.892093027086915</c:v>
                </c:pt>
                <c:pt idx="265">
                  <c:v>90.797472107935803</c:v>
                </c:pt>
                <c:pt idx="266">
                  <c:v>90.863778823858894</c:v>
                </c:pt>
                <c:pt idx="267">
                  <c:v>90.883547285749003</c:v>
                </c:pt>
                <c:pt idx="268">
                  <c:v>91.129623451985296</c:v>
                </c:pt>
                <c:pt idx="269">
                  <c:v>91.415442463479835</c:v>
                </c:pt>
                <c:pt idx="270">
                  <c:v>91.325042934628172</c:v>
                </c:pt>
                <c:pt idx="271">
                  <c:v>90.707793304257237</c:v>
                </c:pt>
                <c:pt idx="272">
                  <c:v>91.128182001639146</c:v>
                </c:pt>
                <c:pt idx="273">
                  <c:v>91.611685632034792</c:v>
                </c:pt>
                <c:pt idx="274">
                  <c:v>91.158143576691344</c:v>
                </c:pt>
                <c:pt idx="275">
                  <c:v>91.723089151644686</c:v>
                </c:pt>
                <c:pt idx="276">
                  <c:v>92.506105571823355</c:v>
                </c:pt>
                <c:pt idx="277">
                  <c:v>94.099320047279576</c:v>
                </c:pt>
                <c:pt idx="278">
                  <c:v>95.042234495142324</c:v>
                </c:pt>
                <c:pt idx="279">
                  <c:v>95.408980647499504</c:v>
                </c:pt>
                <c:pt idx="280">
                  <c:v>94.286605631540596</c:v>
                </c:pt>
                <c:pt idx="281">
                  <c:v>93.833681340631202</c:v>
                </c:pt>
                <c:pt idx="282">
                  <c:v>94.889028915493938</c:v>
                </c:pt>
                <c:pt idx="283">
                  <c:v>96.485847016815541</c:v>
                </c:pt>
                <c:pt idx="284">
                  <c:v>96.73490904448316</c:v>
                </c:pt>
                <c:pt idx="285">
                  <c:v>97.41537656860686</c:v>
                </c:pt>
                <c:pt idx="286">
                  <c:v>98.839426549868023</c:v>
                </c:pt>
                <c:pt idx="287">
                  <c:v>102.30426133906619</c:v>
                </c:pt>
                <c:pt idx="288">
                  <c:v>105.13063658565716</c:v>
                </c:pt>
                <c:pt idx="289">
                  <c:v>103.36197701092621</c:v>
                </c:pt>
                <c:pt idx="290">
                  <c:v>103.0223095329289</c:v>
                </c:pt>
                <c:pt idx="291">
                  <c:v>102.73885861843162</c:v>
                </c:pt>
                <c:pt idx="292">
                  <c:v>103.53937836424214</c:v>
                </c:pt>
                <c:pt idx="293">
                  <c:v>105.76847836383031</c:v>
                </c:pt>
                <c:pt idx="294">
                  <c:v>106.08127308894574</c:v>
                </c:pt>
                <c:pt idx="295">
                  <c:v>107.73883802628382</c:v>
                </c:pt>
                <c:pt idx="296">
                  <c:v>105.88183813748144</c:v>
                </c:pt>
                <c:pt idx="297">
                  <c:v>102.90514021193439</c:v>
                </c:pt>
                <c:pt idx="298">
                  <c:v>102.55672107112117</c:v>
                </c:pt>
                <c:pt idx="299">
                  <c:v>101.63316324219248</c:v>
                </c:pt>
                <c:pt idx="300">
                  <c:v>101.71295781492601</c:v>
                </c:pt>
                <c:pt idx="301">
                  <c:v>102.96835810568714</c:v>
                </c:pt>
                <c:pt idx="302">
                  <c:v>104.08846798538781</c:v>
                </c:pt>
                <c:pt idx="303">
                  <c:v>103.99065528332736</c:v>
                </c:pt>
                <c:pt idx="304">
                  <c:v>103.70380666444272</c:v>
                </c:pt>
                <c:pt idx="305">
                  <c:v>104.14118388376144</c:v>
                </c:pt>
                <c:pt idx="306">
                  <c:v>104.41608905692082</c:v>
                </c:pt>
                <c:pt idx="307">
                  <c:v>103.39523332962675</c:v>
                </c:pt>
                <c:pt idx="308">
                  <c:v>102.96228342208549</c:v>
                </c:pt>
                <c:pt idx="309">
                  <c:v>102.46714522818159</c:v>
                </c:pt>
                <c:pt idx="310">
                  <c:v>102.77077644752502</c:v>
                </c:pt>
                <c:pt idx="311">
                  <c:v>102.89051978699483</c:v>
                </c:pt>
                <c:pt idx="312">
                  <c:v>102.83193512649757</c:v>
                </c:pt>
                <c:pt idx="313">
                  <c:v>104.23570184217355</c:v>
                </c:pt>
                <c:pt idx="314">
                  <c:v>104.72342686286866</c:v>
                </c:pt>
                <c:pt idx="315">
                  <c:v>105.31040603597036</c:v>
                </c:pt>
                <c:pt idx="316">
                  <c:v>107.60581275148161</c:v>
                </c:pt>
                <c:pt idx="317">
                  <c:v>106.68266676550898</c:v>
                </c:pt>
                <c:pt idx="318">
                  <c:v>106.96024891788265</c:v>
                </c:pt>
                <c:pt idx="319">
                  <c:v>107.45343085774533</c:v>
                </c:pt>
                <c:pt idx="320">
                  <c:v>108.97117511150648</c:v>
                </c:pt>
                <c:pt idx="321">
                  <c:v>110.51332106041326</c:v>
                </c:pt>
                <c:pt idx="322">
                  <c:v>111.14333782242156</c:v>
                </c:pt>
                <c:pt idx="323">
                  <c:v>110.27857057546817</c:v>
                </c:pt>
                <c:pt idx="324">
                  <c:v>110.65046476477589</c:v>
                </c:pt>
                <c:pt idx="325">
                  <c:v>111.48537339741611</c:v>
                </c:pt>
                <c:pt idx="326">
                  <c:v>113.12440540173222</c:v>
                </c:pt>
                <c:pt idx="327">
                  <c:v>113.7766616833669</c:v>
                </c:pt>
                <c:pt idx="328">
                  <c:v>113.82093480114163</c:v>
                </c:pt>
                <c:pt idx="329">
                  <c:v>114.66016778482029</c:v>
                </c:pt>
                <c:pt idx="330">
                  <c:v>114.78588284715273</c:v>
                </c:pt>
                <c:pt idx="331">
                  <c:v>112.75745332789701</c:v>
                </c:pt>
                <c:pt idx="332">
                  <c:v>113.38757305064432</c:v>
                </c:pt>
                <c:pt idx="333">
                  <c:v>113.79694494895209</c:v>
                </c:pt>
                <c:pt idx="334">
                  <c:v>114.28240483338894</c:v>
                </c:pt>
                <c:pt idx="335">
                  <c:v>114.23288071792464</c:v>
                </c:pt>
                <c:pt idx="336">
                  <c:v>115.49734155371875</c:v>
                </c:pt>
                <c:pt idx="337">
                  <c:v>116.1053247175787</c:v>
                </c:pt>
                <c:pt idx="338">
                  <c:v>115.47520499483139</c:v>
                </c:pt>
                <c:pt idx="339">
                  <c:v>115.24035154914728</c:v>
                </c:pt>
                <c:pt idx="340">
                  <c:v>113.68801248707844</c:v>
                </c:pt>
                <c:pt idx="341">
                  <c:v>112.18107911091344</c:v>
                </c:pt>
                <c:pt idx="342">
                  <c:v>110.54235598881436</c:v>
                </c:pt>
                <c:pt idx="343">
                  <c:v>111.86941695392713</c:v>
                </c:pt>
                <c:pt idx="344">
                  <c:v>112.72883024245195</c:v>
                </c:pt>
                <c:pt idx="345">
                  <c:v>113.54860364645754</c:v>
                </c:pt>
                <c:pt idx="346">
                  <c:v>112.28671682913873</c:v>
                </c:pt>
                <c:pt idx="347">
                  <c:v>111.6939718546524</c:v>
                </c:pt>
                <c:pt idx="348">
                  <c:v>110.35620297268247</c:v>
                </c:pt>
                <c:pt idx="349">
                  <c:v>110.4998332036028</c:v>
                </c:pt>
                <c:pt idx="350">
                  <c:v>109.99666407205605</c:v>
                </c:pt>
                <c:pt idx="351">
                  <c:v>108.79284711153944</c:v>
                </c:pt>
                <c:pt idx="352">
                  <c:v>105.14237410990441</c:v>
                </c:pt>
                <c:pt idx="353">
                  <c:v>104.62159869198678</c:v>
                </c:pt>
                <c:pt idx="354">
                  <c:v>105.92302243308582</c:v>
                </c:pt>
                <c:pt idx="355">
                  <c:v>107.3257595413717</c:v>
                </c:pt>
                <c:pt idx="356">
                  <c:v>106.23293425750893</c:v>
                </c:pt>
                <c:pt idx="357">
                  <c:v>103.85268789305262</c:v>
                </c:pt>
                <c:pt idx="358">
                  <c:v>103.44290415178885</c:v>
                </c:pt>
                <c:pt idx="359">
                  <c:v>102.05612595804968</c:v>
                </c:pt>
                <c:pt idx="360">
                  <c:v>100.53889650798359</c:v>
                </c:pt>
                <c:pt idx="361">
                  <c:v>101.15491060948641</c:v>
                </c:pt>
                <c:pt idx="362">
                  <c:v>102.09123557005245</c:v>
                </c:pt>
                <c:pt idx="363">
                  <c:v>102.6993216946514</c:v>
                </c:pt>
                <c:pt idx="364">
                  <c:v>104.4900148675307</c:v>
                </c:pt>
                <c:pt idx="365">
                  <c:v>103.62226175914601</c:v>
                </c:pt>
                <c:pt idx="366">
                  <c:v>102.81484364382175</c:v>
                </c:pt>
                <c:pt idx="367">
                  <c:v>102.77870442442888</c:v>
                </c:pt>
                <c:pt idx="368">
                  <c:v>102.49442982401951</c:v>
                </c:pt>
                <c:pt idx="369">
                  <c:v>101.29596682193146</c:v>
                </c:pt>
                <c:pt idx="370">
                  <c:v>99.031551288862545</c:v>
                </c:pt>
                <c:pt idx="371">
                  <c:v>97.872625210554716</c:v>
                </c:pt>
                <c:pt idx="372">
                  <c:v>98.276334268216857</c:v>
                </c:pt>
                <c:pt idx="373">
                  <c:v>98.530853215052048</c:v>
                </c:pt>
                <c:pt idx="374">
                  <c:v>98.128791529214098</c:v>
                </c:pt>
                <c:pt idx="375">
                  <c:v>99.083546462063097</c:v>
                </c:pt>
                <c:pt idx="376">
                  <c:v>99.32643084539005</c:v>
                </c:pt>
                <c:pt idx="377">
                  <c:v>100.21529090527201</c:v>
                </c:pt>
                <c:pt idx="378">
                  <c:v>100.88772749175286</c:v>
                </c:pt>
                <c:pt idx="379">
                  <c:v>100.02388689145056</c:v>
                </c:pt>
                <c:pt idx="380">
                  <c:v>100.92417559336275</c:v>
                </c:pt>
                <c:pt idx="381">
                  <c:v>101.83754030912932</c:v>
                </c:pt>
                <c:pt idx="382">
                  <c:v>101.98106757931066</c:v>
                </c:pt>
                <c:pt idx="383">
                  <c:v>101.17344354250838</c:v>
                </c:pt>
                <c:pt idx="384">
                  <c:v>100</c:v>
                </c:pt>
                <c:pt idx="385">
                  <c:v>100.265</c:v>
                </c:pt>
                <c:pt idx="386">
                  <c:v>100.5424</c:v>
                </c:pt>
                <c:pt idx="387">
                  <c:v>100.054</c:v>
                </c:pt>
                <c:pt idx="388">
                  <c:v>97.868099999999998</c:v>
                </c:pt>
                <c:pt idx="389">
                  <c:v>99.198300000000003</c:v>
                </c:pt>
                <c:pt idx="390">
                  <c:v>99.3767</c:v>
                </c:pt>
                <c:pt idx="391">
                  <c:v>98.834400000000002</c:v>
                </c:pt>
                <c:pt idx="392">
                  <c:v>98.568299999999994</c:v>
                </c:pt>
                <c:pt idx="393">
                  <c:v>98.355500000000006</c:v>
                </c:pt>
                <c:pt idx="394">
                  <c:v>97.368200000000002</c:v>
                </c:pt>
                <c:pt idx="395">
                  <c:v>96.789500000000004</c:v>
                </c:pt>
                <c:pt idx="396">
                  <c:v>97.834299999999999</c:v>
                </c:pt>
                <c:pt idx="397">
                  <c:v>97.678200000000004</c:v>
                </c:pt>
                <c:pt idx="398">
                  <c:v>97.434600000000003</c:v>
                </c:pt>
                <c:pt idx="399">
                  <c:v>96.131</c:v>
                </c:pt>
                <c:pt idx="400">
                  <c:v>95.404399999999995</c:v>
                </c:pt>
                <c:pt idx="401">
                  <c:v>95.134600000000006</c:v>
                </c:pt>
                <c:pt idx="402">
                  <c:v>93.731300000000005</c:v>
                </c:pt>
                <c:pt idx="403">
                  <c:v>94.070099999999996</c:v>
                </c:pt>
                <c:pt idx="404">
                  <c:v>92.868099999999998</c:v>
                </c:pt>
                <c:pt idx="405">
                  <c:v>90.743399999999994</c:v>
                </c:pt>
                <c:pt idx="406">
                  <c:v>89.6751</c:v>
                </c:pt>
                <c:pt idx="407">
                  <c:v>90.524900000000002</c:v>
                </c:pt>
                <c:pt idx="408">
                  <c:v>90.004300000000001</c:v>
                </c:pt>
                <c:pt idx="409">
                  <c:v>89.005200000000002</c:v>
                </c:pt>
                <c:pt idx="410">
                  <c:v>87.214699999999993</c:v>
                </c:pt>
                <c:pt idx="411">
                  <c:v>86.832099999999997</c:v>
                </c:pt>
                <c:pt idx="412">
                  <c:v>87.162199999999999</c:v>
                </c:pt>
                <c:pt idx="413">
                  <c:v>87.742599999999996</c:v>
                </c:pt>
                <c:pt idx="414">
                  <c:v>87.342500000000001</c:v>
                </c:pt>
                <c:pt idx="415">
                  <c:v>89.688599999999994</c:v>
                </c:pt>
                <c:pt idx="416">
                  <c:v>92.042299999999997</c:v>
                </c:pt>
                <c:pt idx="417">
                  <c:v>98.008399999999995</c:v>
                </c:pt>
                <c:pt idx="418">
                  <c:v>99.178299999999993</c:v>
                </c:pt>
                <c:pt idx="419">
                  <c:v>97.576400000000007</c:v>
                </c:pt>
                <c:pt idx="420">
                  <c:v>98.496799999999993</c:v>
                </c:pt>
                <c:pt idx="421">
                  <c:v>101.2765</c:v>
                </c:pt>
                <c:pt idx="422">
                  <c:v>101.55410000000001</c:v>
                </c:pt>
                <c:pt idx="423">
                  <c:v>98.908500000000004</c:v>
                </c:pt>
                <c:pt idx="424">
                  <c:v>95.754000000000005</c:v>
                </c:pt>
                <c:pt idx="425">
                  <c:v>94.835999999999999</c:v>
                </c:pt>
                <c:pt idx="426">
                  <c:v>94.398499999999999</c:v>
                </c:pt>
                <c:pt idx="427">
                  <c:v>93.163899999999998</c:v>
                </c:pt>
                <c:pt idx="428">
                  <c:v>92.5154</c:v>
                </c:pt>
                <c:pt idx="429">
                  <c:v>91.262900000000002</c:v>
                </c:pt>
                <c:pt idx="430">
                  <c:v>90.787000000000006</c:v>
                </c:pt>
                <c:pt idx="431">
                  <c:v>91.132900000000006</c:v>
                </c:pt>
                <c:pt idx="432">
                  <c:v>91.011600000000001</c:v>
                </c:pt>
                <c:pt idx="433">
                  <c:v>92.200400000000002</c:v>
                </c:pt>
                <c:pt idx="434">
                  <c:v>91.299599999999998</c:v>
                </c:pt>
                <c:pt idx="435">
                  <c:v>90.655699999999996</c:v>
                </c:pt>
                <c:pt idx="436">
                  <c:v>93.280900000000003</c:v>
                </c:pt>
                <c:pt idx="437">
                  <c:v>93.653199999999998</c:v>
                </c:pt>
                <c:pt idx="438">
                  <c:v>92.035899999999998</c:v>
                </c:pt>
                <c:pt idx="439">
                  <c:v>91.231700000000004</c:v>
                </c:pt>
                <c:pt idx="440">
                  <c:v>90.246700000000004</c:v>
                </c:pt>
                <c:pt idx="441">
                  <c:v>87.697100000000006</c:v>
                </c:pt>
                <c:pt idx="442">
                  <c:v>87.811999999999998</c:v>
                </c:pt>
                <c:pt idx="443">
                  <c:v>88.515100000000004</c:v>
                </c:pt>
                <c:pt idx="444">
                  <c:v>87.431700000000006</c:v>
                </c:pt>
                <c:pt idx="445">
                  <c:v>86.806600000000003</c:v>
                </c:pt>
                <c:pt idx="446">
                  <c:v>86.025899999999993</c:v>
                </c:pt>
                <c:pt idx="447">
                  <c:v>84.576800000000006</c:v>
                </c:pt>
                <c:pt idx="448">
                  <c:v>84.668099999999995</c:v>
                </c:pt>
                <c:pt idx="449">
                  <c:v>84.516199999999998</c:v>
                </c:pt>
                <c:pt idx="450">
                  <c:v>83.917000000000002</c:v>
                </c:pt>
                <c:pt idx="451">
                  <c:v>84.579300000000003</c:v>
                </c:pt>
                <c:pt idx="452">
                  <c:v>87.288300000000007</c:v>
                </c:pt>
                <c:pt idx="453">
                  <c:v>87.942300000000003</c:v>
                </c:pt>
                <c:pt idx="454">
                  <c:v>88.565700000000007</c:v>
                </c:pt>
                <c:pt idx="455">
                  <c:v>89.362499999999997</c:v>
                </c:pt>
                <c:pt idx="456">
                  <c:v>88.699200000000005</c:v>
                </c:pt>
                <c:pt idx="457">
                  <c:v>87.235500000000002</c:v>
                </c:pt>
                <c:pt idx="458">
                  <c:v>87.660600000000002</c:v>
                </c:pt>
                <c:pt idx="459">
                  <c:v>87.888400000000004</c:v>
                </c:pt>
                <c:pt idx="460">
                  <c:v>89.2898</c:v>
                </c:pt>
                <c:pt idx="461">
                  <c:v>90.523099999999999</c:v>
                </c:pt>
                <c:pt idx="462">
                  <c:v>89.963099999999997</c:v>
                </c:pt>
                <c:pt idx="463">
                  <c:v>89.3155</c:v>
                </c:pt>
                <c:pt idx="464">
                  <c:v>88.0017</c:v>
                </c:pt>
                <c:pt idx="465">
                  <c:v>87.860900000000001</c:v>
                </c:pt>
                <c:pt idx="466">
                  <c:v>88.270300000000006</c:v>
                </c:pt>
                <c:pt idx="467">
                  <c:v>87.499099999999999</c:v>
                </c:pt>
                <c:pt idx="468">
                  <c:v>87.416700000000006</c:v>
                </c:pt>
                <c:pt idx="469">
                  <c:v>88.287400000000005</c:v>
                </c:pt>
                <c:pt idx="470">
                  <c:v>88.773099999999999</c:v>
                </c:pt>
                <c:pt idx="471">
                  <c:v>88.031199999999998</c:v>
                </c:pt>
                <c:pt idx="472">
                  <c:v>88.431700000000006</c:v>
                </c:pt>
                <c:pt idx="473">
                  <c:v>89.149199999999993</c:v>
                </c:pt>
                <c:pt idx="474">
                  <c:v>89.703800000000001</c:v>
                </c:pt>
                <c:pt idx="475">
                  <c:v>89.613900000000001</c:v>
                </c:pt>
                <c:pt idx="476">
                  <c:v>89.1708</c:v>
                </c:pt>
                <c:pt idx="477">
                  <c:v>88.159099999999995</c:v>
                </c:pt>
                <c:pt idx="478">
                  <c:v>88.913200000000003</c:v>
                </c:pt>
                <c:pt idx="479">
                  <c:v>89.091300000000004</c:v>
                </c:pt>
                <c:pt idx="480">
                  <c:v>89.987099999999998</c:v>
                </c:pt>
                <c:pt idx="481">
                  <c:v>90.114099999999993</c:v>
                </c:pt>
                <c:pt idx="482">
                  <c:v>89.936999999999998</c:v>
                </c:pt>
                <c:pt idx="483">
                  <c:v>89.405299999999997</c:v>
                </c:pt>
                <c:pt idx="484">
                  <c:v>89.089100000000002</c:v>
                </c:pt>
                <c:pt idx="485">
                  <c:v>89.190600000000003</c:v>
                </c:pt>
                <c:pt idx="486">
                  <c:v>88.947999999999993</c:v>
                </c:pt>
                <c:pt idx="487">
                  <c:v>89.767600000000002</c:v>
                </c:pt>
                <c:pt idx="488">
                  <c:v>91.084100000000007</c:v>
                </c:pt>
                <c:pt idx="489">
                  <c:v>92.194599999999994</c:v>
                </c:pt>
                <c:pt idx="490">
                  <c:v>93.540999999999997</c:v>
                </c:pt>
                <c:pt idx="491">
                  <c:v>95.4131</c:v>
                </c:pt>
                <c:pt idx="492">
                  <c:v>97.166200000000003</c:v>
                </c:pt>
                <c:pt idx="493">
                  <c:v>98.518199999999993</c:v>
                </c:pt>
                <c:pt idx="494">
                  <c:v>100.49209999999999</c:v>
                </c:pt>
                <c:pt idx="495">
                  <c:v>99.577699999999993</c:v>
                </c:pt>
                <c:pt idx="496">
                  <c:v>98.782700000000006</c:v>
                </c:pt>
                <c:pt idx="497">
                  <c:v>99.565299999999993</c:v>
                </c:pt>
                <c:pt idx="498">
                  <c:v>101.3861</c:v>
                </c:pt>
                <c:pt idx="499">
                  <c:v>103.0194</c:v>
                </c:pt>
                <c:pt idx="500">
                  <c:v>103.6199</c:v>
                </c:pt>
                <c:pt idx="501">
                  <c:v>102.65730000000001</c:v>
                </c:pt>
                <c:pt idx="502">
                  <c:v>104.3578</c:v>
                </c:pt>
                <c:pt idx="503">
                  <c:v>105.1588</c:v>
                </c:pt>
                <c:pt idx="504">
                  <c:v>107.4556</c:v>
                </c:pt>
                <c:pt idx="505">
                  <c:v>106.1159</c:v>
                </c:pt>
                <c:pt idx="506">
                  <c:v>103.9709</c:v>
                </c:pt>
                <c:pt idx="507">
                  <c:v>102.49039999999999</c:v>
                </c:pt>
                <c:pt idx="508">
                  <c:v>103.5611</c:v>
                </c:pt>
                <c:pt idx="509">
                  <c:v>104.00790000000001</c:v>
                </c:pt>
                <c:pt idx="510">
                  <c:v>104.6846</c:v>
                </c:pt>
                <c:pt idx="511">
                  <c:v>103.8613</c:v>
                </c:pt>
                <c:pt idx="512">
                  <c:v>104.748</c:v>
                </c:pt>
                <c:pt idx="513">
                  <c:v>105.8211</c:v>
                </c:pt>
                <c:pt idx="514">
                  <c:v>108.2358</c:v>
                </c:pt>
                <c:pt idx="515">
                  <c:v>109.9592</c:v>
                </c:pt>
                <c:pt idx="516">
                  <c:v>109.7448</c:v>
                </c:pt>
                <c:pt idx="517">
                  <c:v>108.3438</c:v>
                </c:pt>
                <c:pt idx="518">
                  <c:v>107.6405</c:v>
                </c:pt>
                <c:pt idx="519">
                  <c:v>106.6358</c:v>
                </c:pt>
                <c:pt idx="520">
                  <c:v>106.0027</c:v>
                </c:pt>
                <c:pt idx="521">
                  <c:v>104.5896</c:v>
                </c:pt>
                <c:pt idx="522">
                  <c:v>102.86450000000001</c:v>
                </c:pt>
                <c:pt idx="523">
                  <c:v>101.9088</c:v>
                </c:pt>
                <c:pt idx="524">
                  <c:v>101.27679999999999</c:v>
                </c:pt>
                <c:pt idx="525">
                  <c:v>103.0855</c:v>
                </c:pt>
                <c:pt idx="526">
                  <c:v>103.24720000000001</c:v>
                </c:pt>
                <c:pt idx="527">
                  <c:v>102.95</c:v>
                </c:pt>
                <c:pt idx="528">
                  <c:v>100.7478</c:v>
                </c:pt>
                <c:pt idx="529">
                  <c:v>100.178</c:v>
                </c:pt>
                <c:pt idx="530">
                  <c:v>100.4157</c:v>
                </c:pt>
                <c:pt idx="531">
                  <c:v>100.4979</c:v>
                </c:pt>
                <c:pt idx="532">
                  <c:v>103.5042</c:v>
                </c:pt>
                <c:pt idx="533">
                  <c:v>105.0946</c:v>
                </c:pt>
                <c:pt idx="534">
                  <c:v>105.072</c:v>
                </c:pt>
                <c:pt idx="535">
                  <c:v>105.6459</c:v>
                </c:pt>
                <c:pt idx="536">
                  <c:v>105.8556</c:v>
                </c:pt>
                <c:pt idx="537">
                  <c:v>106.58839999999999</c:v>
                </c:pt>
                <c:pt idx="538">
                  <c:v>107.7531</c:v>
                </c:pt>
                <c:pt idx="539">
                  <c:v>107.7186</c:v>
                </c:pt>
                <c:pt idx="540">
                  <c:v>106.0472</c:v>
                </c:pt>
                <c:pt idx="541">
                  <c:v>106.1097</c:v>
                </c:pt>
                <c:pt idx="542">
                  <c:v>106.5665</c:v>
                </c:pt>
                <c:pt idx="543">
                  <c:v>106.63039999999999</c:v>
                </c:pt>
                <c:pt idx="544">
                  <c:v>107.44070000000001</c:v>
                </c:pt>
                <c:pt idx="545">
                  <c:v>106.85380000000001</c:v>
                </c:pt>
                <c:pt idx="546">
                  <c:v>106.5729</c:v>
                </c:pt>
                <c:pt idx="547">
                  <c:v>108.4177</c:v>
                </c:pt>
                <c:pt idx="548">
                  <c:v>108.6241</c:v>
                </c:pt>
                <c:pt idx="549">
                  <c:v>108.0778</c:v>
                </c:pt>
                <c:pt idx="550">
                  <c:v>107.8344</c:v>
                </c:pt>
                <c:pt idx="551">
                  <c:v>107.1277</c:v>
                </c:pt>
                <c:pt idx="552">
                  <c:v>106.53870000000001</c:v>
                </c:pt>
                <c:pt idx="553">
                  <c:v>107.92149999999999</c:v>
                </c:pt>
                <c:pt idx="554">
                  <c:v>111.8325</c:v>
                </c:pt>
                <c:pt idx="555">
                  <c:v>113.3938</c:v>
                </c:pt>
                <c:pt idx="556">
                  <c:v>112.7341</c:v>
                </c:pt>
                <c:pt idx="557">
                  <c:v>110.12130000000001</c:v>
                </c:pt>
                <c:pt idx="558">
                  <c:v>109.4764</c:v>
                </c:pt>
                <c:pt idx="559">
                  <c:v>108.2521</c:v>
                </c:pt>
                <c:pt idx="560">
                  <c:v>107.873</c:v>
                </c:pt>
                <c:pt idx="561">
                  <c:v>107.2702</c:v>
                </c:pt>
                <c:pt idx="562">
                  <c:v>105.8647</c:v>
                </c:pt>
                <c:pt idx="563">
                  <c:v>103.908</c:v>
                </c:pt>
                <c:pt idx="564">
                  <c:v>103.2307</c:v>
                </c:pt>
                <c:pt idx="565">
                  <c:v>103.96080000000001</c:v>
                </c:pt>
                <c:pt idx="566">
                  <c:v>105.47750000000001</c:v>
                </c:pt>
                <c:pt idx="567">
                  <c:v>105.15470000000001</c:v>
                </c:pt>
                <c:pt idx="568">
                  <c:v>104.25539999999999</c:v>
                </c:pt>
                <c:pt idx="569">
                  <c:v>105.1969</c:v>
                </c:pt>
                <c:pt idx="570">
                  <c:v>106.6285</c:v>
                </c:pt>
                <c:pt idx="571">
                  <c:v>107.0262</c:v>
                </c:pt>
                <c:pt idx="572">
                  <c:v>107.25790000000001</c:v>
                </c:pt>
                <c:pt idx="573">
                  <c:v>108.1319</c:v>
                </c:pt>
                <c:pt idx="574">
                  <c:v>109.1371</c:v>
                </c:pt>
                <c:pt idx="575">
                  <c:v>110.2561</c:v>
                </c:pt>
                <c:pt idx="576">
                  <c:v>109.74299999999999</c:v>
                </c:pt>
                <c:pt idx="577">
                  <c:v>109.92359999999999</c:v>
                </c:pt>
                <c:pt idx="578">
                  <c:v>111.26909999999999</c:v>
                </c:pt>
                <c:pt idx="579">
                  <c:v>111.84820000000001</c:v>
                </c:pt>
                <c:pt idx="580">
                  <c:v>114.62520000000001</c:v>
                </c:pt>
                <c:pt idx="581">
                  <c:v>115.7328</c:v>
                </c:pt>
                <c:pt idx="582">
                  <c:v>117.581</c:v>
                </c:pt>
                <c:pt idx="583">
                  <c:v>117.06189999999999</c:v>
                </c:pt>
                <c:pt idx="584">
                  <c:v>119.9764</c:v>
                </c:pt>
                <c:pt idx="585">
                  <c:v>121.4764</c:v>
                </c:pt>
                <c:pt idx="586">
                  <c:v>118.8233</c:v>
                </c:pt>
                <c:pt idx="587">
                  <c:v>116.39149999999999</c:v>
                </c:pt>
                <c:pt idx="588">
                  <c:v>114.2449</c:v>
                </c:pt>
                <c:pt idx="589">
                  <c:v>114.7782</c:v>
                </c:pt>
                <c:pt idx="590">
                  <c:v>115.1541</c:v>
                </c:pt>
                <c:pt idx="591">
                  <c:v>113.80970000000001</c:v>
                </c:pt>
                <c:pt idx="592">
                  <c:v>114.2313</c:v>
                </c:pt>
                <c:pt idx="593">
                  <c:v>113.69370000000001</c:v>
                </c:pt>
                <c:pt idx="594">
                  <c:v>112.3081</c:v>
                </c:pt>
                <c:pt idx="595">
                  <c:v>114.01900000000001</c:v>
                </c:pt>
                <c:pt idx="596">
                  <c:v>115.794</c:v>
                </c:pt>
                <c:pt idx="597">
                  <c:v>117.37139999999999</c:v>
                </c:pt>
                <c:pt idx="598">
                  <c:v>115.4457</c:v>
                </c:pt>
                <c:pt idx="599">
                  <c:v>113.9889</c:v>
                </c:pt>
                <c:pt idx="600">
                  <c:v>114.22280000000001</c:v>
                </c:pt>
                <c:pt idx="601">
                  <c:v>115.1139</c:v>
                </c:pt>
                <c:pt idx="602">
                  <c:v>115.00700999999999</c:v>
                </c:pt>
                <c:pt idx="603">
                  <c:v>116.5047</c:v>
                </c:pt>
                <c:pt idx="604">
                  <c:v>116.0076</c:v>
                </c:pt>
                <c:pt idx="605">
                  <c:v>117.7024</c:v>
                </c:pt>
              </c:numCache>
            </c:numRef>
          </c:val>
          <c:smooth val="0"/>
          <c:extLst>
            <c:ext xmlns:c16="http://schemas.microsoft.com/office/drawing/2014/chart" uri="{C3380CC4-5D6E-409C-BE32-E72D297353CC}">
              <c16:uniqueId val="{00000000-4CEB-8B4C-A61D-8DE03E409B3E}"/>
            </c:ext>
          </c:extLst>
        </c:ser>
        <c:dLbls>
          <c:showLegendKey val="0"/>
          <c:showVal val="0"/>
          <c:showCatName val="0"/>
          <c:showSerName val="0"/>
          <c:showPercent val="0"/>
          <c:showBubbleSize val="0"/>
        </c:dLbls>
        <c:marker val="1"/>
        <c:smooth val="0"/>
        <c:axId val="1239960256"/>
        <c:axId val="1239962304"/>
      </c:lineChart>
      <c:dateAx>
        <c:axId val="1239960256"/>
        <c:scaling>
          <c:orientation val="minMax"/>
        </c:scaling>
        <c:delete val="0"/>
        <c:axPos val="b"/>
        <c:numFmt formatCode="mmm\-yy" sourceLinked="0"/>
        <c:majorTickMark val="out"/>
        <c:minorTickMark val="none"/>
        <c:tickLblPos val="nextTo"/>
        <c:spPr>
          <a:ln w="3175">
            <a:solidFill>
              <a:srgbClr val="000000"/>
            </a:solidFill>
            <a:prstDash val="solid"/>
          </a:ln>
        </c:spPr>
        <c:txPr>
          <a:bodyPr rot="-2700000" vert="horz"/>
          <a:lstStyle/>
          <a:p>
            <a:pPr>
              <a:defRPr sz="1200" b="0" i="0" u="none" strike="noStrike" baseline="0">
                <a:solidFill>
                  <a:srgbClr val="000000"/>
                </a:solidFill>
                <a:latin typeface="Arial"/>
                <a:ea typeface="Arial"/>
                <a:cs typeface="Arial"/>
              </a:defRPr>
            </a:pPr>
            <a:endParaRPr lang="en-US"/>
          </a:p>
        </c:txPr>
        <c:crossAx val="1239962304"/>
        <c:crosses val="autoZero"/>
        <c:auto val="1"/>
        <c:lblOffset val="100"/>
        <c:baseTimeUnit val="months"/>
        <c:majorUnit val="2"/>
        <c:majorTimeUnit val="years"/>
        <c:minorUnit val="1"/>
        <c:minorTimeUnit val="years"/>
      </c:dateAx>
      <c:valAx>
        <c:axId val="1239962304"/>
        <c:scaling>
          <c:orientation val="minMax"/>
        </c:scaling>
        <c:delete val="0"/>
        <c:axPos val="l"/>
        <c:majorGridlines>
          <c:spPr>
            <a:ln w="3175">
              <a:solidFill>
                <a:srgbClr val="000000"/>
              </a:solidFill>
              <a:prstDash val="solid"/>
            </a:ln>
          </c:spPr>
        </c:majorGridlines>
        <c:numFmt formatCode="General" sourceLinked="1"/>
        <c:majorTickMark val="out"/>
        <c:minorTickMark val="none"/>
        <c:tickLblPos val="nextTo"/>
        <c:spPr>
          <a:ln w="3175">
            <a:solidFill>
              <a:srgbClr val="000000"/>
            </a:solidFill>
            <a:prstDash val="solid"/>
          </a:ln>
        </c:spPr>
        <c:txPr>
          <a:bodyPr rot="0" vert="horz"/>
          <a:lstStyle/>
          <a:p>
            <a:pPr>
              <a:defRPr sz="1800" b="0" i="0" u="none" strike="noStrike" baseline="0">
                <a:solidFill>
                  <a:srgbClr val="000000"/>
                </a:solidFill>
                <a:latin typeface="Arial"/>
                <a:ea typeface="Arial"/>
                <a:cs typeface="Arial"/>
              </a:defRPr>
            </a:pPr>
            <a:endParaRPr lang="en-US"/>
          </a:p>
        </c:txPr>
        <c:crossAx val="1239960256"/>
        <c:crosses val="autoZero"/>
        <c:crossBetween val="between"/>
      </c:valAx>
      <c:spPr>
        <a:solidFill>
          <a:srgbClr val="C0C0C0"/>
        </a:solidFill>
        <a:ln w="12700">
          <a:solidFill>
            <a:srgbClr val="808080"/>
          </a:solidFill>
          <a:prstDash val="solid"/>
        </a:ln>
      </c:spPr>
    </c:plotArea>
    <c:plotVisOnly val="1"/>
    <c:dispBlanksAs val="gap"/>
    <c:showDLblsOverMax val="0"/>
  </c:chart>
  <c:spPr>
    <a:solidFill>
      <a:srgbClr val="FFFFFF"/>
    </a:solidFill>
    <a:ln w="3175">
      <a:solidFill>
        <a:srgbClr val="000000"/>
      </a:solidFill>
      <a:prstDash val="solid"/>
    </a:ln>
  </c:spPr>
  <c:txPr>
    <a:bodyPr/>
    <a:lstStyle/>
    <a:p>
      <a:pPr>
        <a:defRPr sz="925" b="0" i="0" u="none" strike="noStrike" baseline="0">
          <a:solidFill>
            <a:srgbClr val="000000"/>
          </a:solidFill>
          <a:latin typeface="Arial"/>
          <a:ea typeface="Arial"/>
          <a:cs typeface="Arial"/>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hdr" sz="quarter"/>
          </p:nvPr>
        </p:nvSpPr>
        <p:spPr bwMode="auto">
          <a:xfrm>
            <a:off x="0" y="0"/>
            <a:ext cx="3962400" cy="342900"/>
          </a:xfrm>
          <a:prstGeom prst="rect">
            <a:avLst/>
          </a:prstGeom>
          <a:noFill/>
          <a:ln w="9525">
            <a:noFill/>
            <a:miter lim="800000"/>
            <a:headEnd/>
            <a:tailEnd/>
          </a:ln>
          <a:effectLst/>
        </p:spPr>
        <p:txBody>
          <a:bodyPr vert="horz" wrap="square" lIns="91367" tIns="45683" rIns="91367" bIns="45683" numCol="1" anchor="t" anchorCtr="0" compatLnSpc="1">
            <a:prstTxWarp prst="textNoShape">
              <a:avLst/>
            </a:prstTxWarp>
          </a:bodyPr>
          <a:lstStyle>
            <a:lvl1pPr>
              <a:defRPr sz="1200">
                <a:latin typeface="Arial" charset="0"/>
              </a:defRPr>
            </a:lvl1pPr>
          </a:lstStyle>
          <a:p>
            <a:pPr>
              <a:defRPr/>
            </a:pPr>
            <a:endParaRPr lang="en-US"/>
          </a:p>
        </p:txBody>
      </p:sp>
      <p:sp>
        <p:nvSpPr>
          <p:cNvPr id="61443" name="Rectangle 3"/>
          <p:cNvSpPr>
            <a:spLocks noGrp="1" noChangeArrowheads="1"/>
          </p:cNvSpPr>
          <p:nvPr>
            <p:ph type="dt" sz="quarter" idx="1"/>
          </p:nvPr>
        </p:nvSpPr>
        <p:spPr bwMode="auto">
          <a:xfrm>
            <a:off x="5179484" y="0"/>
            <a:ext cx="3962400" cy="342900"/>
          </a:xfrm>
          <a:prstGeom prst="rect">
            <a:avLst/>
          </a:prstGeom>
          <a:noFill/>
          <a:ln w="9525">
            <a:noFill/>
            <a:miter lim="800000"/>
            <a:headEnd/>
            <a:tailEnd/>
          </a:ln>
          <a:effectLst/>
        </p:spPr>
        <p:txBody>
          <a:bodyPr vert="horz" wrap="square" lIns="91367" tIns="45683" rIns="91367" bIns="45683" numCol="1" anchor="t" anchorCtr="0" compatLnSpc="1">
            <a:prstTxWarp prst="textNoShape">
              <a:avLst/>
            </a:prstTxWarp>
          </a:bodyPr>
          <a:lstStyle>
            <a:lvl1pPr algn="r">
              <a:defRPr sz="1200">
                <a:latin typeface="Arial" charset="0"/>
              </a:defRPr>
            </a:lvl1pPr>
          </a:lstStyle>
          <a:p>
            <a:pPr>
              <a:defRPr/>
            </a:pPr>
            <a:endParaRPr lang="en-US"/>
          </a:p>
        </p:txBody>
      </p:sp>
      <p:sp>
        <p:nvSpPr>
          <p:cNvPr id="61444" name="Rectangle 4"/>
          <p:cNvSpPr>
            <a:spLocks noGrp="1" noChangeArrowheads="1"/>
          </p:cNvSpPr>
          <p:nvPr>
            <p:ph type="ftr" sz="quarter" idx="2"/>
          </p:nvPr>
        </p:nvSpPr>
        <p:spPr bwMode="auto">
          <a:xfrm>
            <a:off x="0" y="6513910"/>
            <a:ext cx="3962400" cy="342900"/>
          </a:xfrm>
          <a:prstGeom prst="rect">
            <a:avLst/>
          </a:prstGeom>
          <a:noFill/>
          <a:ln w="9525">
            <a:noFill/>
            <a:miter lim="800000"/>
            <a:headEnd/>
            <a:tailEnd/>
          </a:ln>
          <a:effectLst/>
        </p:spPr>
        <p:txBody>
          <a:bodyPr vert="horz" wrap="square" lIns="91367" tIns="45683" rIns="91367" bIns="45683" numCol="1" anchor="b" anchorCtr="0" compatLnSpc="1">
            <a:prstTxWarp prst="textNoShape">
              <a:avLst/>
            </a:prstTxWarp>
          </a:bodyPr>
          <a:lstStyle>
            <a:lvl1pPr>
              <a:defRPr sz="1200">
                <a:latin typeface="Arial" charset="0"/>
              </a:defRPr>
            </a:lvl1pPr>
          </a:lstStyle>
          <a:p>
            <a:pPr>
              <a:defRPr/>
            </a:pPr>
            <a:endParaRPr lang="en-US"/>
          </a:p>
        </p:txBody>
      </p:sp>
      <p:sp>
        <p:nvSpPr>
          <p:cNvPr id="61445" name="Rectangle 5"/>
          <p:cNvSpPr>
            <a:spLocks noGrp="1" noChangeArrowheads="1"/>
          </p:cNvSpPr>
          <p:nvPr>
            <p:ph type="sldNum" sz="quarter" idx="3"/>
          </p:nvPr>
        </p:nvSpPr>
        <p:spPr bwMode="auto">
          <a:xfrm>
            <a:off x="5179484" y="6513910"/>
            <a:ext cx="3962400" cy="342900"/>
          </a:xfrm>
          <a:prstGeom prst="rect">
            <a:avLst/>
          </a:prstGeom>
          <a:noFill/>
          <a:ln w="9525">
            <a:noFill/>
            <a:miter lim="800000"/>
            <a:headEnd/>
            <a:tailEnd/>
          </a:ln>
          <a:effectLst/>
        </p:spPr>
        <p:txBody>
          <a:bodyPr vert="horz" wrap="square" lIns="91367" tIns="45683" rIns="91367" bIns="45683" numCol="1" anchor="b" anchorCtr="0" compatLnSpc="1">
            <a:prstTxWarp prst="textNoShape">
              <a:avLst/>
            </a:prstTxWarp>
          </a:bodyPr>
          <a:lstStyle>
            <a:lvl1pPr algn="r">
              <a:defRPr sz="1200">
                <a:latin typeface="Arial" charset="0"/>
              </a:defRPr>
            </a:lvl1pPr>
          </a:lstStyle>
          <a:p>
            <a:pPr>
              <a:defRPr/>
            </a:pPr>
            <a:fld id="{4D6144D4-DB38-A94A-B4D3-111C6070766F}" type="slidenum">
              <a:rPr lang="en-US"/>
              <a:pPr>
                <a:defRPr/>
              </a:pPr>
              <a:t>‹#›</a:t>
            </a:fld>
            <a:endParaRPr lang="en-US"/>
          </a:p>
        </p:txBody>
      </p:sp>
    </p:spTree>
    <p:extLst>
      <p:ext uri="{BB962C8B-B14F-4D97-AF65-F5344CB8AC3E}">
        <p14:creationId xmlns:p14="http://schemas.microsoft.com/office/powerpoint/2010/main" val="92669847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0"/>
            <a:ext cx="3962400" cy="342900"/>
          </a:xfrm>
          <a:prstGeom prst="rect">
            <a:avLst/>
          </a:prstGeom>
          <a:noFill/>
          <a:ln w="9525">
            <a:noFill/>
            <a:miter lim="800000"/>
            <a:headEnd/>
            <a:tailEnd/>
          </a:ln>
          <a:effectLst/>
        </p:spPr>
        <p:txBody>
          <a:bodyPr vert="horz" wrap="square" lIns="91431" tIns="45715" rIns="91431" bIns="45715" numCol="1" anchor="t" anchorCtr="0" compatLnSpc="1">
            <a:prstTxWarp prst="textNoShape">
              <a:avLst/>
            </a:prstTxWarp>
          </a:bodyPr>
          <a:lstStyle>
            <a:lvl1pPr>
              <a:defRPr sz="1200">
                <a:latin typeface="Arial" charset="0"/>
              </a:defRPr>
            </a:lvl1pPr>
          </a:lstStyle>
          <a:p>
            <a:pPr>
              <a:defRPr/>
            </a:pPr>
            <a:endParaRPr lang="en-US"/>
          </a:p>
        </p:txBody>
      </p:sp>
      <p:sp>
        <p:nvSpPr>
          <p:cNvPr id="38915" name="Rectangle 3"/>
          <p:cNvSpPr>
            <a:spLocks noGrp="1" noChangeArrowheads="1"/>
          </p:cNvSpPr>
          <p:nvPr>
            <p:ph type="dt" idx="1"/>
          </p:nvPr>
        </p:nvSpPr>
        <p:spPr bwMode="auto">
          <a:xfrm>
            <a:off x="5179484" y="0"/>
            <a:ext cx="3962400" cy="342900"/>
          </a:xfrm>
          <a:prstGeom prst="rect">
            <a:avLst/>
          </a:prstGeom>
          <a:noFill/>
          <a:ln w="9525">
            <a:noFill/>
            <a:miter lim="800000"/>
            <a:headEnd/>
            <a:tailEnd/>
          </a:ln>
          <a:effectLst/>
        </p:spPr>
        <p:txBody>
          <a:bodyPr vert="horz" wrap="square" lIns="91431" tIns="45715" rIns="91431" bIns="45715" numCol="1" anchor="t" anchorCtr="0" compatLnSpc="1">
            <a:prstTxWarp prst="textNoShape">
              <a:avLst/>
            </a:prstTxWarp>
          </a:bodyPr>
          <a:lstStyle>
            <a:lvl1pPr algn="r">
              <a:defRPr sz="1200">
                <a:latin typeface="Arial" charset="0"/>
              </a:defRPr>
            </a:lvl1pPr>
          </a:lstStyle>
          <a:p>
            <a:pPr>
              <a:defRPr/>
            </a:pPr>
            <a:endParaRPr lang="en-US"/>
          </a:p>
        </p:txBody>
      </p:sp>
      <p:sp>
        <p:nvSpPr>
          <p:cNvPr id="15364" name="Rectangle 4"/>
          <p:cNvSpPr>
            <a:spLocks noGrp="1" noRot="1" noChangeAspect="1" noChangeArrowheads="1" noTextEdit="1"/>
          </p:cNvSpPr>
          <p:nvPr>
            <p:ph type="sldImg" idx="2"/>
          </p:nvPr>
        </p:nvSpPr>
        <p:spPr bwMode="auto">
          <a:xfrm>
            <a:off x="2857500" y="514350"/>
            <a:ext cx="3429000" cy="2571750"/>
          </a:xfrm>
          <a:prstGeom prst="rect">
            <a:avLst/>
          </a:prstGeom>
          <a:noFill/>
          <a:ln w="9525">
            <a:solidFill>
              <a:srgbClr val="000000"/>
            </a:solidFill>
            <a:miter lim="800000"/>
            <a:headEnd/>
            <a:tailEnd/>
          </a:ln>
        </p:spPr>
      </p:sp>
      <p:sp>
        <p:nvSpPr>
          <p:cNvPr id="38917" name="Rectangle 5"/>
          <p:cNvSpPr>
            <a:spLocks noGrp="1" noChangeArrowheads="1"/>
          </p:cNvSpPr>
          <p:nvPr>
            <p:ph type="body" sz="quarter" idx="3"/>
          </p:nvPr>
        </p:nvSpPr>
        <p:spPr bwMode="auto">
          <a:xfrm>
            <a:off x="914400" y="3257550"/>
            <a:ext cx="7315200" cy="3086100"/>
          </a:xfrm>
          <a:prstGeom prst="rect">
            <a:avLst/>
          </a:prstGeom>
          <a:noFill/>
          <a:ln w="9525">
            <a:noFill/>
            <a:miter lim="800000"/>
            <a:headEnd/>
            <a:tailEnd/>
          </a:ln>
          <a:effectLst/>
        </p:spPr>
        <p:txBody>
          <a:bodyPr vert="horz" wrap="square" lIns="91431" tIns="45715" rIns="91431" bIns="4571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8918" name="Rectangle 6"/>
          <p:cNvSpPr>
            <a:spLocks noGrp="1" noChangeArrowheads="1"/>
          </p:cNvSpPr>
          <p:nvPr>
            <p:ph type="ftr" sz="quarter" idx="4"/>
          </p:nvPr>
        </p:nvSpPr>
        <p:spPr bwMode="auto">
          <a:xfrm>
            <a:off x="0" y="6513910"/>
            <a:ext cx="3962400" cy="342900"/>
          </a:xfrm>
          <a:prstGeom prst="rect">
            <a:avLst/>
          </a:prstGeom>
          <a:noFill/>
          <a:ln w="9525">
            <a:noFill/>
            <a:miter lim="800000"/>
            <a:headEnd/>
            <a:tailEnd/>
          </a:ln>
          <a:effectLst/>
        </p:spPr>
        <p:txBody>
          <a:bodyPr vert="horz" wrap="square" lIns="91431" tIns="45715" rIns="91431" bIns="45715" numCol="1" anchor="b" anchorCtr="0" compatLnSpc="1">
            <a:prstTxWarp prst="textNoShape">
              <a:avLst/>
            </a:prstTxWarp>
          </a:bodyPr>
          <a:lstStyle>
            <a:lvl1pPr>
              <a:defRPr sz="1200">
                <a:latin typeface="Arial" charset="0"/>
              </a:defRPr>
            </a:lvl1pPr>
          </a:lstStyle>
          <a:p>
            <a:pPr>
              <a:defRPr/>
            </a:pPr>
            <a:endParaRPr lang="en-US"/>
          </a:p>
        </p:txBody>
      </p:sp>
      <p:sp>
        <p:nvSpPr>
          <p:cNvPr id="38919" name="Rectangle 7"/>
          <p:cNvSpPr>
            <a:spLocks noGrp="1" noChangeArrowheads="1"/>
          </p:cNvSpPr>
          <p:nvPr>
            <p:ph type="sldNum" sz="quarter" idx="5"/>
          </p:nvPr>
        </p:nvSpPr>
        <p:spPr bwMode="auto">
          <a:xfrm>
            <a:off x="5179484" y="6513910"/>
            <a:ext cx="3962400" cy="342900"/>
          </a:xfrm>
          <a:prstGeom prst="rect">
            <a:avLst/>
          </a:prstGeom>
          <a:noFill/>
          <a:ln w="9525">
            <a:noFill/>
            <a:miter lim="800000"/>
            <a:headEnd/>
            <a:tailEnd/>
          </a:ln>
          <a:effectLst/>
        </p:spPr>
        <p:txBody>
          <a:bodyPr vert="horz" wrap="square" lIns="91431" tIns="45715" rIns="91431" bIns="45715" numCol="1" anchor="b" anchorCtr="0" compatLnSpc="1">
            <a:prstTxWarp prst="textNoShape">
              <a:avLst/>
            </a:prstTxWarp>
          </a:bodyPr>
          <a:lstStyle>
            <a:lvl1pPr algn="r">
              <a:defRPr sz="1200">
                <a:latin typeface="Arial" charset="0"/>
              </a:defRPr>
            </a:lvl1pPr>
          </a:lstStyle>
          <a:p>
            <a:pPr>
              <a:defRPr/>
            </a:pPr>
            <a:fld id="{D5223F8D-2618-1D4F-991D-3D85D6F73DE8}" type="slidenum">
              <a:rPr lang="en-US"/>
              <a:pPr>
                <a:defRPr/>
              </a:pPr>
              <a:t>‹#›</a:t>
            </a:fld>
            <a:endParaRPr lang="en-US"/>
          </a:p>
        </p:txBody>
      </p:sp>
    </p:spTree>
    <p:extLst>
      <p:ext uri="{BB962C8B-B14F-4D97-AF65-F5344CB8AC3E}">
        <p14:creationId xmlns:p14="http://schemas.microsoft.com/office/powerpoint/2010/main" val="341253308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economist.com/finance-and-economics/2024/08/07/the-big-mac-index-where-to-buy-a-cheap-hamburger"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www.imf.org</a:t>
            </a:r>
            <a:r>
              <a:rPr lang="en-US" dirty="0"/>
              <a:t>/external/np/fin/data/</a:t>
            </a:r>
            <a:r>
              <a:rPr lang="en-US" dirty="0" err="1"/>
              <a:t>rms_rep.aspx</a:t>
            </a:r>
            <a:endParaRPr lang="en-US" dirty="0"/>
          </a:p>
          <a:p>
            <a:endParaRPr lang="en-US" dirty="0"/>
          </a:p>
        </p:txBody>
      </p:sp>
      <p:sp>
        <p:nvSpPr>
          <p:cNvPr id="4" name="Slide Number Placeholder 3"/>
          <p:cNvSpPr>
            <a:spLocks noGrp="1"/>
          </p:cNvSpPr>
          <p:nvPr>
            <p:ph type="sldNum" sz="quarter" idx="5"/>
          </p:nvPr>
        </p:nvSpPr>
        <p:spPr/>
        <p:txBody>
          <a:bodyPr/>
          <a:lstStyle/>
          <a:p>
            <a:pPr>
              <a:defRPr/>
            </a:pPr>
            <a:fld id="{D5223F8D-2618-1D4F-991D-3D85D6F73DE8}" type="slidenum">
              <a:rPr lang="en-US" smtClean="0"/>
              <a:pPr>
                <a:defRPr/>
              </a:pPr>
              <a:t>8</a:t>
            </a:fld>
            <a:endParaRPr lang="en-US"/>
          </a:p>
        </p:txBody>
      </p:sp>
    </p:spTree>
    <p:extLst>
      <p:ext uri="{BB962C8B-B14F-4D97-AF65-F5344CB8AC3E}">
        <p14:creationId xmlns:p14="http://schemas.microsoft.com/office/powerpoint/2010/main" val="29224135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www.x-rates.com</a:t>
            </a:r>
            <a:r>
              <a:rPr lang="en-US" dirty="0"/>
              <a:t>/graph/?from=</a:t>
            </a:r>
            <a:r>
              <a:rPr lang="en-US" dirty="0" err="1"/>
              <a:t>RUB&amp;to</a:t>
            </a:r>
            <a:r>
              <a:rPr lang="en-US" dirty="0"/>
              <a:t>=</a:t>
            </a:r>
            <a:r>
              <a:rPr lang="en-US" dirty="0" err="1"/>
              <a:t>USD&amp;amount</a:t>
            </a:r>
            <a:r>
              <a:rPr lang="en-US" dirty="0"/>
              <a:t>=1</a:t>
            </a:r>
          </a:p>
        </p:txBody>
      </p:sp>
      <p:sp>
        <p:nvSpPr>
          <p:cNvPr id="4" name="Slide Number Placeholder 3"/>
          <p:cNvSpPr>
            <a:spLocks noGrp="1"/>
          </p:cNvSpPr>
          <p:nvPr>
            <p:ph type="sldNum" sz="quarter" idx="5"/>
          </p:nvPr>
        </p:nvSpPr>
        <p:spPr/>
        <p:txBody>
          <a:bodyPr/>
          <a:lstStyle/>
          <a:p>
            <a:pPr>
              <a:defRPr/>
            </a:pPr>
            <a:fld id="{D5223F8D-2618-1D4F-991D-3D85D6F73DE8}" type="slidenum">
              <a:rPr lang="en-US" smtClean="0"/>
              <a:pPr>
                <a:defRPr/>
              </a:pPr>
              <a:t>36</a:t>
            </a:fld>
            <a:endParaRPr lang="en-US"/>
          </a:p>
        </p:txBody>
      </p:sp>
    </p:spTree>
    <p:extLst>
      <p:ext uri="{BB962C8B-B14F-4D97-AF65-F5344CB8AC3E}">
        <p14:creationId xmlns:p14="http://schemas.microsoft.com/office/powerpoint/2010/main" val="5334108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www.x-rates.com</a:t>
            </a:r>
            <a:r>
              <a:rPr lang="en-US" dirty="0"/>
              <a:t>/graph/?from=</a:t>
            </a:r>
            <a:r>
              <a:rPr lang="en-US" dirty="0" err="1"/>
              <a:t>RUB&amp;to</a:t>
            </a:r>
            <a:r>
              <a:rPr lang="en-US" dirty="0"/>
              <a:t>=</a:t>
            </a:r>
            <a:r>
              <a:rPr lang="en-US" dirty="0" err="1"/>
              <a:t>USD&amp;amount</a:t>
            </a:r>
            <a:r>
              <a:rPr lang="en-US" dirty="0"/>
              <a:t>=1</a:t>
            </a:r>
          </a:p>
        </p:txBody>
      </p:sp>
      <p:sp>
        <p:nvSpPr>
          <p:cNvPr id="4" name="Slide Number Placeholder 3"/>
          <p:cNvSpPr>
            <a:spLocks noGrp="1"/>
          </p:cNvSpPr>
          <p:nvPr>
            <p:ph type="sldNum" sz="quarter" idx="5"/>
          </p:nvPr>
        </p:nvSpPr>
        <p:spPr/>
        <p:txBody>
          <a:bodyPr/>
          <a:lstStyle/>
          <a:p>
            <a:pPr>
              <a:defRPr/>
            </a:pPr>
            <a:fld id="{D5223F8D-2618-1D4F-991D-3D85D6F73DE8}" type="slidenum">
              <a:rPr lang="en-US" smtClean="0"/>
              <a:pPr>
                <a:defRPr/>
              </a:pPr>
              <a:t>37</a:t>
            </a:fld>
            <a:endParaRPr lang="en-US"/>
          </a:p>
        </p:txBody>
      </p:sp>
    </p:spTree>
    <p:extLst>
      <p:ext uri="{BB962C8B-B14F-4D97-AF65-F5344CB8AC3E}">
        <p14:creationId xmlns:p14="http://schemas.microsoft.com/office/powerpoint/2010/main" val="41354687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www.x-rates.com</a:t>
            </a:r>
            <a:r>
              <a:rPr lang="en-US" dirty="0"/>
              <a:t>/graph/?from=</a:t>
            </a:r>
            <a:r>
              <a:rPr lang="en-US" dirty="0" err="1"/>
              <a:t>RUB&amp;to</a:t>
            </a:r>
            <a:r>
              <a:rPr lang="en-US" dirty="0"/>
              <a:t>=</a:t>
            </a:r>
            <a:r>
              <a:rPr lang="en-US" dirty="0" err="1"/>
              <a:t>USD&amp;amount</a:t>
            </a:r>
            <a:r>
              <a:rPr lang="en-US" dirty="0"/>
              <a:t>=1</a:t>
            </a:r>
          </a:p>
        </p:txBody>
      </p:sp>
      <p:sp>
        <p:nvSpPr>
          <p:cNvPr id="4" name="Slide Number Placeholder 3"/>
          <p:cNvSpPr>
            <a:spLocks noGrp="1"/>
          </p:cNvSpPr>
          <p:nvPr>
            <p:ph type="sldNum" sz="quarter" idx="5"/>
          </p:nvPr>
        </p:nvSpPr>
        <p:spPr/>
        <p:txBody>
          <a:bodyPr/>
          <a:lstStyle/>
          <a:p>
            <a:pPr>
              <a:defRPr/>
            </a:pPr>
            <a:fld id="{D5223F8D-2618-1D4F-991D-3D85D6F73DE8}" type="slidenum">
              <a:rPr lang="en-US" smtClean="0"/>
              <a:pPr>
                <a:defRPr/>
              </a:pPr>
              <a:t>38</a:t>
            </a:fld>
            <a:endParaRPr lang="en-US"/>
          </a:p>
        </p:txBody>
      </p:sp>
    </p:spTree>
    <p:extLst>
      <p:ext uri="{BB962C8B-B14F-4D97-AF65-F5344CB8AC3E}">
        <p14:creationId xmlns:p14="http://schemas.microsoft.com/office/powerpoint/2010/main" val="32143394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www.x-rates.com</a:t>
            </a:r>
            <a:r>
              <a:rPr lang="en-US" dirty="0"/>
              <a:t>/graph/?from=</a:t>
            </a:r>
            <a:r>
              <a:rPr lang="en-US" dirty="0" err="1"/>
              <a:t>RUB&amp;to</a:t>
            </a:r>
            <a:r>
              <a:rPr lang="en-US" dirty="0"/>
              <a:t>=</a:t>
            </a:r>
            <a:r>
              <a:rPr lang="en-US" dirty="0" err="1"/>
              <a:t>USD&amp;amount</a:t>
            </a:r>
            <a:r>
              <a:rPr lang="en-US" dirty="0"/>
              <a:t>=1</a:t>
            </a:r>
          </a:p>
        </p:txBody>
      </p:sp>
      <p:sp>
        <p:nvSpPr>
          <p:cNvPr id="4" name="Slide Number Placeholder 3"/>
          <p:cNvSpPr>
            <a:spLocks noGrp="1"/>
          </p:cNvSpPr>
          <p:nvPr>
            <p:ph type="sldNum" sz="quarter" idx="5"/>
          </p:nvPr>
        </p:nvSpPr>
        <p:spPr/>
        <p:txBody>
          <a:bodyPr/>
          <a:lstStyle/>
          <a:p>
            <a:pPr>
              <a:defRPr/>
            </a:pPr>
            <a:fld id="{D5223F8D-2618-1D4F-991D-3D85D6F73DE8}" type="slidenum">
              <a:rPr lang="en-US" smtClean="0"/>
              <a:pPr>
                <a:defRPr/>
              </a:pPr>
              <a:t>39</a:t>
            </a:fld>
            <a:endParaRPr lang="en-US"/>
          </a:p>
        </p:txBody>
      </p:sp>
    </p:spTree>
    <p:extLst>
      <p:ext uri="{BB962C8B-B14F-4D97-AF65-F5344CB8AC3E}">
        <p14:creationId xmlns:p14="http://schemas.microsoft.com/office/powerpoint/2010/main" val="13529703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www.x-rates.com</a:t>
            </a:r>
            <a:r>
              <a:rPr lang="en-US" dirty="0"/>
              <a:t>/graph/?from=</a:t>
            </a:r>
            <a:r>
              <a:rPr lang="en-US" dirty="0" err="1"/>
              <a:t>RUB&amp;to</a:t>
            </a:r>
            <a:r>
              <a:rPr lang="en-US" dirty="0"/>
              <a:t>=</a:t>
            </a:r>
            <a:r>
              <a:rPr lang="en-US" dirty="0" err="1"/>
              <a:t>USD&amp;amount</a:t>
            </a:r>
            <a:r>
              <a:rPr lang="en-US" dirty="0"/>
              <a:t>=1</a:t>
            </a:r>
          </a:p>
        </p:txBody>
      </p:sp>
      <p:sp>
        <p:nvSpPr>
          <p:cNvPr id="4" name="Slide Number Placeholder 3"/>
          <p:cNvSpPr>
            <a:spLocks noGrp="1"/>
          </p:cNvSpPr>
          <p:nvPr>
            <p:ph type="sldNum" sz="quarter" idx="5"/>
          </p:nvPr>
        </p:nvSpPr>
        <p:spPr/>
        <p:txBody>
          <a:bodyPr/>
          <a:lstStyle/>
          <a:p>
            <a:pPr>
              <a:defRPr/>
            </a:pPr>
            <a:fld id="{D5223F8D-2618-1D4F-991D-3D85D6F73DE8}" type="slidenum">
              <a:rPr lang="en-US" smtClean="0"/>
              <a:pPr>
                <a:defRPr/>
              </a:pPr>
              <a:t>40</a:t>
            </a:fld>
            <a:endParaRPr lang="en-US"/>
          </a:p>
        </p:txBody>
      </p:sp>
    </p:spTree>
    <p:extLst>
      <p:ext uri="{BB962C8B-B14F-4D97-AF65-F5344CB8AC3E}">
        <p14:creationId xmlns:p14="http://schemas.microsoft.com/office/powerpoint/2010/main" val="5727516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www.x-rates.com</a:t>
            </a:r>
            <a:r>
              <a:rPr lang="en-US" dirty="0"/>
              <a:t>/graph/?from=</a:t>
            </a:r>
            <a:r>
              <a:rPr lang="en-US" dirty="0" err="1"/>
              <a:t>RUB&amp;to</a:t>
            </a:r>
            <a:r>
              <a:rPr lang="en-US" dirty="0"/>
              <a:t>=</a:t>
            </a:r>
            <a:r>
              <a:rPr lang="en-US" dirty="0" err="1"/>
              <a:t>USD&amp;amount</a:t>
            </a:r>
            <a:r>
              <a:rPr lang="en-US" dirty="0"/>
              <a:t>=1</a:t>
            </a:r>
          </a:p>
        </p:txBody>
      </p:sp>
      <p:sp>
        <p:nvSpPr>
          <p:cNvPr id="4" name="Slide Number Placeholder 3"/>
          <p:cNvSpPr>
            <a:spLocks noGrp="1"/>
          </p:cNvSpPr>
          <p:nvPr>
            <p:ph type="sldNum" sz="quarter" idx="5"/>
          </p:nvPr>
        </p:nvSpPr>
        <p:spPr/>
        <p:txBody>
          <a:bodyPr/>
          <a:lstStyle/>
          <a:p>
            <a:pPr>
              <a:defRPr/>
            </a:pPr>
            <a:fld id="{D5223F8D-2618-1D4F-991D-3D85D6F73DE8}" type="slidenum">
              <a:rPr lang="en-US" smtClean="0"/>
              <a:pPr>
                <a:defRPr/>
              </a:pPr>
              <a:t>41</a:t>
            </a:fld>
            <a:endParaRPr lang="en-US"/>
          </a:p>
        </p:txBody>
      </p:sp>
    </p:spTree>
    <p:extLst>
      <p:ext uri="{BB962C8B-B14F-4D97-AF65-F5344CB8AC3E}">
        <p14:creationId xmlns:p14="http://schemas.microsoft.com/office/powerpoint/2010/main" val="30559798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www.x-rates.com</a:t>
            </a:r>
            <a:r>
              <a:rPr lang="en-US" dirty="0"/>
              <a:t>/graph/?from=</a:t>
            </a:r>
            <a:r>
              <a:rPr lang="en-US" dirty="0" err="1"/>
              <a:t>RUB&amp;to</a:t>
            </a:r>
            <a:r>
              <a:rPr lang="en-US" dirty="0"/>
              <a:t>=</a:t>
            </a:r>
            <a:r>
              <a:rPr lang="en-US" dirty="0" err="1"/>
              <a:t>USD&amp;amount</a:t>
            </a:r>
            <a:r>
              <a:rPr lang="en-US" dirty="0"/>
              <a:t>=1</a:t>
            </a:r>
          </a:p>
        </p:txBody>
      </p:sp>
      <p:sp>
        <p:nvSpPr>
          <p:cNvPr id="4" name="Slide Number Placeholder 3"/>
          <p:cNvSpPr>
            <a:spLocks noGrp="1"/>
          </p:cNvSpPr>
          <p:nvPr>
            <p:ph type="sldNum" sz="quarter" idx="5"/>
          </p:nvPr>
        </p:nvSpPr>
        <p:spPr/>
        <p:txBody>
          <a:bodyPr/>
          <a:lstStyle/>
          <a:p>
            <a:pPr>
              <a:defRPr/>
            </a:pPr>
            <a:fld id="{D5223F8D-2618-1D4F-991D-3D85D6F73DE8}" type="slidenum">
              <a:rPr lang="en-US" smtClean="0"/>
              <a:pPr>
                <a:defRPr/>
              </a:pPr>
              <a:t>42</a:t>
            </a:fld>
            <a:endParaRPr lang="en-US"/>
          </a:p>
        </p:txBody>
      </p:sp>
    </p:spTree>
    <p:extLst>
      <p:ext uri="{BB962C8B-B14F-4D97-AF65-F5344CB8AC3E}">
        <p14:creationId xmlns:p14="http://schemas.microsoft.com/office/powerpoint/2010/main" val="28587286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www.x-rates.com</a:t>
            </a:r>
            <a:r>
              <a:rPr lang="en-US" dirty="0"/>
              <a:t>/graph/?from=</a:t>
            </a:r>
            <a:r>
              <a:rPr lang="en-US" dirty="0" err="1"/>
              <a:t>RUB&amp;to</a:t>
            </a:r>
            <a:r>
              <a:rPr lang="en-US" dirty="0"/>
              <a:t>=</a:t>
            </a:r>
            <a:r>
              <a:rPr lang="en-US" dirty="0" err="1"/>
              <a:t>USD&amp;amount</a:t>
            </a:r>
            <a:r>
              <a:rPr lang="en-US" dirty="0"/>
              <a:t>=1</a:t>
            </a:r>
          </a:p>
        </p:txBody>
      </p:sp>
      <p:sp>
        <p:nvSpPr>
          <p:cNvPr id="4" name="Slide Number Placeholder 3"/>
          <p:cNvSpPr>
            <a:spLocks noGrp="1"/>
          </p:cNvSpPr>
          <p:nvPr>
            <p:ph type="sldNum" sz="quarter" idx="5"/>
          </p:nvPr>
        </p:nvSpPr>
        <p:spPr/>
        <p:txBody>
          <a:bodyPr/>
          <a:lstStyle/>
          <a:p>
            <a:pPr>
              <a:defRPr/>
            </a:pPr>
            <a:fld id="{D5223F8D-2618-1D4F-991D-3D85D6F73DE8}" type="slidenum">
              <a:rPr lang="en-US" smtClean="0"/>
              <a:pPr>
                <a:defRPr/>
              </a:pPr>
              <a:t>43</a:t>
            </a:fld>
            <a:endParaRPr lang="en-US"/>
          </a:p>
        </p:txBody>
      </p:sp>
    </p:spTree>
    <p:extLst>
      <p:ext uri="{BB962C8B-B14F-4D97-AF65-F5344CB8AC3E}">
        <p14:creationId xmlns:p14="http://schemas.microsoft.com/office/powerpoint/2010/main" val="3815634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www.x-rates.com</a:t>
            </a:r>
            <a:r>
              <a:rPr lang="en-US" dirty="0"/>
              <a:t>/graph/?from=</a:t>
            </a:r>
            <a:r>
              <a:rPr lang="en-US" dirty="0" err="1"/>
              <a:t>RUB&amp;to</a:t>
            </a:r>
            <a:r>
              <a:rPr lang="en-US" dirty="0"/>
              <a:t>=</a:t>
            </a:r>
            <a:r>
              <a:rPr lang="en-US" dirty="0" err="1"/>
              <a:t>USD&amp;amount</a:t>
            </a:r>
            <a:r>
              <a:rPr lang="en-US" dirty="0"/>
              <a:t>=1</a:t>
            </a:r>
          </a:p>
        </p:txBody>
      </p:sp>
      <p:sp>
        <p:nvSpPr>
          <p:cNvPr id="4" name="Slide Number Placeholder 3"/>
          <p:cNvSpPr>
            <a:spLocks noGrp="1"/>
          </p:cNvSpPr>
          <p:nvPr>
            <p:ph type="sldNum" sz="quarter" idx="5"/>
          </p:nvPr>
        </p:nvSpPr>
        <p:spPr/>
        <p:txBody>
          <a:bodyPr/>
          <a:lstStyle/>
          <a:p>
            <a:pPr>
              <a:defRPr/>
            </a:pPr>
            <a:fld id="{D5223F8D-2618-1D4F-991D-3D85D6F73DE8}" type="slidenum">
              <a:rPr lang="en-US" smtClean="0"/>
              <a:pPr>
                <a:defRPr/>
              </a:pPr>
              <a:t>44</a:t>
            </a:fld>
            <a:endParaRPr lang="en-US"/>
          </a:p>
        </p:txBody>
      </p:sp>
    </p:spTree>
    <p:extLst>
      <p:ext uri="{BB962C8B-B14F-4D97-AF65-F5344CB8AC3E}">
        <p14:creationId xmlns:p14="http://schemas.microsoft.com/office/powerpoint/2010/main" val="9946581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www.x-rates.com</a:t>
            </a:r>
            <a:r>
              <a:rPr lang="en-US" dirty="0"/>
              <a:t>/graph/?from=</a:t>
            </a:r>
            <a:r>
              <a:rPr lang="en-US" dirty="0" err="1"/>
              <a:t>RUB&amp;to</a:t>
            </a:r>
            <a:r>
              <a:rPr lang="en-US" dirty="0"/>
              <a:t>=</a:t>
            </a:r>
            <a:r>
              <a:rPr lang="en-US" dirty="0" err="1"/>
              <a:t>USD&amp;amount</a:t>
            </a:r>
            <a:r>
              <a:rPr lang="en-US" dirty="0"/>
              <a:t>=1</a:t>
            </a:r>
          </a:p>
        </p:txBody>
      </p:sp>
      <p:sp>
        <p:nvSpPr>
          <p:cNvPr id="4" name="Slide Number Placeholder 3"/>
          <p:cNvSpPr>
            <a:spLocks noGrp="1"/>
          </p:cNvSpPr>
          <p:nvPr>
            <p:ph type="sldNum" sz="quarter" idx="5"/>
          </p:nvPr>
        </p:nvSpPr>
        <p:spPr/>
        <p:txBody>
          <a:bodyPr/>
          <a:lstStyle/>
          <a:p>
            <a:pPr>
              <a:defRPr/>
            </a:pPr>
            <a:fld id="{D5223F8D-2618-1D4F-991D-3D85D6F73DE8}" type="slidenum">
              <a:rPr lang="en-US" smtClean="0"/>
              <a:pPr>
                <a:defRPr/>
              </a:pPr>
              <a:t>45</a:t>
            </a:fld>
            <a:endParaRPr lang="en-US"/>
          </a:p>
        </p:txBody>
      </p:sp>
    </p:spTree>
    <p:extLst>
      <p:ext uri="{BB962C8B-B14F-4D97-AF65-F5344CB8AC3E}">
        <p14:creationId xmlns:p14="http://schemas.microsoft.com/office/powerpoint/2010/main" val="11412083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www.federalreserve.gov</a:t>
            </a:r>
            <a:r>
              <a:rPr lang="en-US" dirty="0"/>
              <a:t>/releases/h10/summary/</a:t>
            </a:r>
            <a:r>
              <a:rPr lang="en-US" dirty="0" err="1"/>
              <a:t>jrxwtfb_nm.htm</a:t>
            </a:r>
            <a:endParaRPr lang="en-US" dirty="0"/>
          </a:p>
          <a:p>
            <a:r>
              <a:rPr lang="en-US" dirty="0"/>
              <a:t>Jun 12, 2023</a:t>
            </a:r>
          </a:p>
          <a:p>
            <a:r>
              <a:rPr lang="en-US" dirty="0"/>
              <a:t>Presentations/OLLI/Trade Deficits &amp; Exchange Rates/Dollar Index </a:t>
            </a:r>
            <a:r>
              <a:rPr lang="en-US" dirty="0" err="1"/>
              <a:t>Broad.xlsx</a:t>
            </a: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13</a:t>
            </a:fld>
            <a:endParaRPr lang="en-US"/>
          </a:p>
        </p:txBody>
      </p:sp>
    </p:spTree>
    <p:extLst>
      <p:ext uri="{BB962C8B-B14F-4D97-AF65-F5344CB8AC3E}">
        <p14:creationId xmlns:p14="http://schemas.microsoft.com/office/powerpoint/2010/main" val="1134414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www.x-rates.com</a:t>
            </a:r>
            <a:r>
              <a:rPr lang="en-US" dirty="0"/>
              <a:t>/graph/?from=</a:t>
            </a:r>
            <a:r>
              <a:rPr lang="en-US" dirty="0" err="1"/>
              <a:t>RUB&amp;to</a:t>
            </a:r>
            <a:r>
              <a:rPr lang="en-US" dirty="0"/>
              <a:t>=</a:t>
            </a:r>
            <a:r>
              <a:rPr lang="en-US" dirty="0" err="1"/>
              <a:t>USD&amp;amount</a:t>
            </a:r>
            <a:r>
              <a:rPr lang="en-US" dirty="0"/>
              <a:t>=1</a:t>
            </a:r>
          </a:p>
        </p:txBody>
      </p:sp>
      <p:sp>
        <p:nvSpPr>
          <p:cNvPr id="4" name="Slide Number Placeholder 3"/>
          <p:cNvSpPr>
            <a:spLocks noGrp="1"/>
          </p:cNvSpPr>
          <p:nvPr>
            <p:ph type="sldNum" sz="quarter" idx="5"/>
          </p:nvPr>
        </p:nvSpPr>
        <p:spPr/>
        <p:txBody>
          <a:bodyPr/>
          <a:lstStyle/>
          <a:p>
            <a:pPr>
              <a:defRPr/>
            </a:pPr>
            <a:fld id="{D5223F8D-2618-1D4F-991D-3D85D6F73DE8}" type="slidenum">
              <a:rPr lang="en-US" smtClean="0"/>
              <a:pPr>
                <a:defRPr/>
              </a:pPr>
              <a:t>46</a:t>
            </a:fld>
            <a:endParaRPr lang="en-US"/>
          </a:p>
        </p:txBody>
      </p:sp>
    </p:spTree>
    <p:extLst>
      <p:ext uri="{BB962C8B-B14F-4D97-AF65-F5344CB8AC3E}">
        <p14:creationId xmlns:p14="http://schemas.microsoft.com/office/powerpoint/2010/main" val="24926198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tradingeconomics.com</a:t>
            </a:r>
            <a:r>
              <a:rPr lang="en-US" dirty="0"/>
              <a:t>/</a:t>
            </a:r>
            <a:r>
              <a:rPr lang="en-US" dirty="0" err="1"/>
              <a:t>uzbekistan</a:t>
            </a:r>
            <a:r>
              <a:rPr lang="en-US" dirty="0"/>
              <a:t>/currency</a:t>
            </a:r>
          </a:p>
        </p:txBody>
      </p:sp>
      <p:sp>
        <p:nvSpPr>
          <p:cNvPr id="4" name="Slide Number Placeholder 3"/>
          <p:cNvSpPr>
            <a:spLocks noGrp="1"/>
          </p:cNvSpPr>
          <p:nvPr>
            <p:ph type="sldNum" sz="quarter" idx="5"/>
          </p:nvPr>
        </p:nvSpPr>
        <p:spPr/>
        <p:txBody>
          <a:bodyPr/>
          <a:lstStyle/>
          <a:p>
            <a:pPr>
              <a:defRPr/>
            </a:pPr>
            <a:fld id="{D5223F8D-2618-1D4F-991D-3D85D6F73DE8}" type="slidenum">
              <a:rPr lang="en-US" smtClean="0"/>
              <a:pPr>
                <a:defRPr/>
              </a:pPr>
              <a:t>47</a:t>
            </a:fld>
            <a:endParaRPr lang="en-US"/>
          </a:p>
        </p:txBody>
      </p:sp>
    </p:spTree>
    <p:extLst>
      <p:ext uri="{BB962C8B-B14F-4D97-AF65-F5344CB8AC3E}">
        <p14:creationId xmlns:p14="http://schemas.microsoft.com/office/powerpoint/2010/main" val="21381053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www.federalreserve.gov</a:t>
            </a:r>
            <a:r>
              <a:rPr lang="en-US" dirty="0"/>
              <a:t>/releases/h10/summary/</a:t>
            </a:r>
            <a:r>
              <a:rPr lang="en-US" dirty="0" err="1"/>
              <a:t>jrxwtfb_nm.htm</a:t>
            </a:r>
            <a:endParaRPr lang="en-US" dirty="0"/>
          </a:p>
          <a:p>
            <a:r>
              <a:rPr lang="en-US" dirty="0"/>
              <a:t>Jun 12, 2023</a:t>
            </a:r>
          </a:p>
          <a:p>
            <a:r>
              <a:rPr lang="en-US" dirty="0"/>
              <a:t>Presentations/OLLI/Trade Deficits &amp; Exchange Rates/Dollar Index </a:t>
            </a:r>
            <a:r>
              <a:rPr lang="en-US" dirty="0" err="1"/>
              <a:t>Broad.xlsx</a:t>
            </a: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14</a:t>
            </a:fld>
            <a:endParaRPr lang="en-US"/>
          </a:p>
        </p:txBody>
      </p:sp>
    </p:spTree>
    <p:extLst>
      <p:ext uri="{BB962C8B-B14F-4D97-AF65-F5344CB8AC3E}">
        <p14:creationId xmlns:p14="http://schemas.microsoft.com/office/powerpoint/2010/main" val="13963273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charset="0"/>
                <a:ea typeface="ＭＳ Ｐゴシック" charset="-128"/>
                <a:cs typeface="ＭＳ Ｐゴシック" charset="-128"/>
              </a:rPr>
              <a:t>Economist, “The Big Mac index:  What the Big Mac index says about the dollar and the dong,” </a:t>
            </a:r>
            <a:r>
              <a:rPr lang="en-US" sz="1200" i="1" kern="1200" dirty="0">
                <a:solidFill>
                  <a:schemeClr val="tx1"/>
                </a:solidFill>
                <a:effectLst/>
                <a:latin typeface="Arial" charset="0"/>
                <a:ea typeface="ＭＳ Ｐゴシック" charset="-128"/>
                <a:cs typeface="ＭＳ Ｐゴシック" charset="-128"/>
              </a:rPr>
              <a:t>The Economist</a:t>
            </a:r>
            <a:r>
              <a:rPr lang="en-US" sz="1200" kern="1200" dirty="0">
                <a:solidFill>
                  <a:schemeClr val="tx1"/>
                </a:solidFill>
                <a:effectLst/>
                <a:latin typeface="Arial" charset="0"/>
                <a:ea typeface="ＭＳ Ｐゴシック" charset="-128"/>
                <a:cs typeface="ＭＳ Ｐゴシック" charset="-128"/>
              </a:rPr>
              <a:t>, July 24, 2021. </a:t>
            </a:r>
          </a:p>
          <a:p>
            <a:r>
              <a:rPr lang="en-US" dirty="0"/>
              <a:t>https://</a:t>
            </a:r>
            <a:r>
              <a:rPr lang="en-US" dirty="0" err="1"/>
              <a:t>www.economist.com</a:t>
            </a:r>
            <a:r>
              <a:rPr lang="en-US" dirty="0"/>
              <a:t>/finance-and-economics/2021/07/24/what-the-big-mac-index-says-about-the-dollar-and-the-dong</a:t>
            </a:r>
          </a:p>
        </p:txBody>
      </p:sp>
      <p:sp>
        <p:nvSpPr>
          <p:cNvPr id="4" name="Slide Number Placeholder 3"/>
          <p:cNvSpPr>
            <a:spLocks noGrp="1"/>
          </p:cNvSpPr>
          <p:nvPr>
            <p:ph type="sldNum" sz="quarter" idx="5"/>
          </p:nvPr>
        </p:nvSpPr>
        <p:spPr/>
        <p:txBody>
          <a:bodyPr/>
          <a:lstStyle/>
          <a:p>
            <a:pPr>
              <a:defRPr/>
            </a:pPr>
            <a:fld id="{D5223F8D-2618-1D4F-991D-3D85D6F73DE8}" type="slidenum">
              <a:rPr lang="en-US" smtClean="0"/>
              <a:pPr>
                <a:defRPr/>
              </a:pPr>
              <a:t>21</a:t>
            </a:fld>
            <a:endParaRPr lang="en-US"/>
          </a:p>
        </p:txBody>
      </p:sp>
    </p:spTree>
    <p:extLst>
      <p:ext uri="{BB962C8B-B14F-4D97-AF65-F5344CB8AC3E}">
        <p14:creationId xmlns:p14="http://schemas.microsoft.com/office/powerpoint/2010/main" val="7475855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kern="0" dirty="0">
                <a:effectLst/>
                <a:latin typeface="+mj-lt"/>
                <a:ea typeface="Times New Roman" panose="02020603050405020304" pitchFamily="18" charset="0"/>
                <a:cs typeface="Times New Roman" panose="02020603050405020304" pitchFamily="18" charset="0"/>
              </a:rPr>
              <a:t>Economist, “</a:t>
            </a:r>
            <a:r>
              <a:rPr lang="en-US" b="0" kern="0" dirty="0" err="1">
                <a:effectLst/>
                <a:latin typeface="+mj-lt"/>
                <a:ea typeface="Times New Roman" panose="02020603050405020304" pitchFamily="18" charset="0"/>
                <a:cs typeface="Times New Roman" panose="02020603050405020304" pitchFamily="18" charset="0"/>
              </a:rPr>
              <a:t>Burgernomics</a:t>
            </a:r>
            <a:r>
              <a:rPr lang="en-US" b="0" kern="0" dirty="0">
                <a:effectLst/>
                <a:latin typeface="+mj-lt"/>
                <a:ea typeface="Times New Roman" panose="02020603050405020304" pitchFamily="18" charset="0"/>
                <a:cs typeface="Times New Roman" panose="02020603050405020304" pitchFamily="18" charset="0"/>
              </a:rPr>
              <a:t>:  The Big Mac index: where to buy a cheap hamburger,” The Economist, August 7, 2024</a:t>
            </a:r>
          </a:p>
          <a:p>
            <a:pPr algn="l"/>
            <a:r>
              <a:rPr lang="en-US" sz="1800" u="sng" kern="0" dirty="0">
                <a:solidFill>
                  <a:srgbClr val="0563C1"/>
                </a:solidFill>
                <a:effectLst/>
                <a:latin typeface="Times New Roman" panose="02020603050405020304" pitchFamily="18" charset="0"/>
                <a:ea typeface="Times New Roman" panose="02020603050405020304" pitchFamily="18" charset="0"/>
                <a:hlinkClick r:id="rId3"/>
              </a:rPr>
              <a:t>https://www.economist.com/finance-and-economics/2024/08/07/the-big-mac-index-where-to-buy-a-cheap-hamburger</a:t>
            </a:r>
            <a:r>
              <a:rPr lang="en-US" dirty="0">
                <a:effectLst/>
              </a:rPr>
              <a:t> </a:t>
            </a:r>
            <a:endParaRPr lang="en-US" b="0" dirty="0">
              <a:latin typeface="+mj-lt"/>
            </a:endParaRPr>
          </a:p>
        </p:txBody>
      </p:sp>
      <p:sp>
        <p:nvSpPr>
          <p:cNvPr id="4" name="Slide Number Placeholder 3"/>
          <p:cNvSpPr>
            <a:spLocks noGrp="1"/>
          </p:cNvSpPr>
          <p:nvPr>
            <p:ph type="sldNum" sz="quarter" idx="5"/>
          </p:nvPr>
        </p:nvSpPr>
        <p:spPr/>
        <p:txBody>
          <a:bodyPr/>
          <a:lstStyle/>
          <a:p>
            <a:pPr>
              <a:defRPr/>
            </a:pPr>
            <a:fld id="{D5223F8D-2618-1D4F-991D-3D85D6F73DE8}" type="slidenum">
              <a:rPr lang="en-US" smtClean="0"/>
              <a:pPr>
                <a:defRPr/>
              </a:pPr>
              <a:t>22</a:t>
            </a:fld>
            <a:endParaRPr lang="en-US"/>
          </a:p>
        </p:txBody>
      </p:sp>
    </p:spTree>
    <p:extLst>
      <p:ext uri="{BB962C8B-B14F-4D97-AF65-F5344CB8AC3E}">
        <p14:creationId xmlns:p14="http://schemas.microsoft.com/office/powerpoint/2010/main" val="13431088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apple-system"/>
              </a:rPr>
              <a:t>Mehta, </a:t>
            </a:r>
            <a:r>
              <a:rPr lang="en-US" b="0" i="0" dirty="0" err="1">
                <a:solidFill>
                  <a:srgbClr val="000000"/>
                </a:solidFill>
                <a:effectLst/>
                <a:latin typeface="-apple-system"/>
              </a:rPr>
              <a:t>Pushpendra</a:t>
            </a:r>
            <a:r>
              <a:rPr lang="en-US" b="0" i="0" dirty="0">
                <a:solidFill>
                  <a:srgbClr val="000000"/>
                </a:solidFill>
                <a:effectLst/>
                <a:latin typeface="-apple-system"/>
              </a:rPr>
              <a:t>, “The US dollar’s dominance in global trade and finance is steadily declining,” </a:t>
            </a:r>
            <a:r>
              <a:rPr lang="en-US" b="0" i="0" dirty="0" err="1">
                <a:solidFill>
                  <a:srgbClr val="000000"/>
                </a:solidFill>
                <a:effectLst/>
                <a:latin typeface="-apple-system"/>
              </a:rPr>
              <a:t>CTNFile</a:t>
            </a:r>
            <a:r>
              <a:rPr lang="en-US" b="0" i="0" dirty="0">
                <a:solidFill>
                  <a:srgbClr val="000000"/>
                </a:solidFill>
                <a:effectLst/>
                <a:latin typeface="-apple-system"/>
              </a:rPr>
              <a:t>. March 29, 2023.</a:t>
            </a:r>
          </a:p>
          <a:p>
            <a:r>
              <a:rPr lang="en-US" b="0" i="0" dirty="0">
                <a:solidFill>
                  <a:srgbClr val="000000"/>
                </a:solidFill>
                <a:effectLst/>
                <a:latin typeface="-apple-system"/>
              </a:rPr>
              <a:t>https://</a:t>
            </a:r>
            <a:r>
              <a:rPr lang="en-US" b="0" i="0" dirty="0" err="1">
                <a:solidFill>
                  <a:srgbClr val="000000"/>
                </a:solidFill>
                <a:effectLst/>
                <a:latin typeface="-apple-system"/>
              </a:rPr>
              <a:t>ctmfile.com</a:t>
            </a:r>
            <a:r>
              <a:rPr lang="en-US" b="0" i="0" dirty="0">
                <a:solidFill>
                  <a:srgbClr val="000000"/>
                </a:solidFill>
                <a:effectLst/>
                <a:latin typeface="-apple-system"/>
              </a:rPr>
              <a:t>/story/the-us-dollars-dominance-in-global-trade-and-finance-is-steadily-declining</a:t>
            </a:r>
          </a:p>
          <a:p>
            <a:endParaRPr lang="en-US" dirty="0"/>
          </a:p>
        </p:txBody>
      </p:sp>
      <p:sp>
        <p:nvSpPr>
          <p:cNvPr id="4" name="Slide Number Placeholder 3"/>
          <p:cNvSpPr>
            <a:spLocks noGrp="1"/>
          </p:cNvSpPr>
          <p:nvPr>
            <p:ph type="sldNum" sz="quarter" idx="5"/>
          </p:nvPr>
        </p:nvSpPr>
        <p:spPr/>
        <p:txBody>
          <a:bodyPr/>
          <a:lstStyle/>
          <a:p>
            <a:pPr>
              <a:defRPr/>
            </a:pPr>
            <a:fld id="{D5223F8D-2618-1D4F-991D-3D85D6F73DE8}" type="slidenum">
              <a:rPr lang="en-US" smtClean="0"/>
              <a:pPr>
                <a:defRPr/>
              </a:pPr>
              <a:t>27</a:t>
            </a:fld>
            <a:endParaRPr lang="en-US"/>
          </a:p>
        </p:txBody>
      </p:sp>
    </p:spTree>
    <p:extLst>
      <p:ext uri="{BB962C8B-B14F-4D97-AF65-F5344CB8AC3E}">
        <p14:creationId xmlns:p14="http://schemas.microsoft.com/office/powerpoint/2010/main" val="30417492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0" dirty="0"/>
              <a:t>Joseph Brusuelas, “</a:t>
            </a:r>
            <a:r>
              <a:rPr lang="en-US" b="0" i="0" dirty="0">
                <a:solidFill>
                  <a:srgbClr val="2D2D2D"/>
                </a:solidFill>
                <a:effectLst/>
                <a:latin typeface="prelo"/>
              </a:rPr>
              <a:t>Why the dollar remains the world’s reserve currency, and will stay that way,” The Real Economy Blog, April 17, 2023.</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0" i="0" dirty="0">
                <a:solidFill>
                  <a:srgbClr val="2D2D2D"/>
                </a:solidFill>
                <a:effectLst/>
                <a:latin typeface="prelo"/>
              </a:rPr>
              <a:t>https://</a:t>
            </a:r>
            <a:r>
              <a:rPr lang="en-US" b="0" i="0" dirty="0" err="1">
                <a:solidFill>
                  <a:srgbClr val="2D2D2D"/>
                </a:solidFill>
                <a:effectLst/>
                <a:latin typeface="prelo"/>
              </a:rPr>
              <a:t>realeconomy.rsmus.com</a:t>
            </a:r>
            <a:r>
              <a:rPr lang="en-US" b="0" i="0" dirty="0">
                <a:solidFill>
                  <a:srgbClr val="2D2D2D"/>
                </a:solidFill>
                <a:effectLst/>
                <a:latin typeface="prelo"/>
              </a:rPr>
              <a:t>/why-the-dollar-remains-the-worlds-reserve-currency/</a:t>
            </a:r>
          </a:p>
          <a:p>
            <a:endParaRPr lang="en-US" dirty="0"/>
          </a:p>
        </p:txBody>
      </p:sp>
      <p:sp>
        <p:nvSpPr>
          <p:cNvPr id="4" name="Slide Number Placeholder 3"/>
          <p:cNvSpPr>
            <a:spLocks noGrp="1"/>
          </p:cNvSpPr>
          <p:nvPr>
            <p:ph type="sldNum" sz="quarter" idx="5"/>
          </p:nvPr>
        </p:nvSpPr>
        <p:spPr/>
        <p:txBody>
          <a:bodyPr/>
          <a:lstStyle/>
          <a:p>
            <a:pPr>
              <a:defRPr/>
            </a:pPr>
            <a:fld id="{D5223F8D-2618-1D4F-991D-3D85D6F73DE8}" type="slidenum">
              <a:rPr lang="en-US" smtClean="0"/>
              <a:pPr>
                <a:defRPr/>
              </a:pPr>
              <a:t>28</a:t>
            </a:fld>
            <a:endParaRPr lang="en-US"/>
          </a:p>
        </p:txBody>
      </p:sp>
    </p:spTree>
    <p:extLst>
      <p:ext uri="{BB962C8B-B14F-4D97-AF65-F5344CB8AC3E}">
        <p14:creationId xmlns:p14="http://schemas.microsoft.com/office/powerpoint/2010/main" val="41629809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www.x-rates.com</a:t>
            </a:r>
            <a:r>
              <a:rPr lang="en-US" dirty="0"/>
              <a:t>/graph/?from=</a:t>
            </a:r>
            <a:r>
              <a:rPr lang="en-US" dirty="0" err="1"/>
              <a:t>RUB&amp;to</a:t>
            </a:r>
            <a:r>
              <a:rPr lang="en-US" dirty="0"/>
              <a:t>=</a:t>
            </a:r>
            <a:r>
              <a:rPr lang="en-US" dirty="0" err="1"/>
              <a:t>USD&amp;amount</a:t>
            </a:r>
            <a:r>
              <a:rPr lang="en-US" dirty="0"/>
              <a:t>=1</a:t>
            </a:r>
          </a:p>
        </p:txBody>
      </p:sp>
      <p:sp>
        <p:nvSpPr>
          <p:cNvPr id="4" name="Slide Number Placeholder 3"/>
          <p:cNvSpPr>
            <a:spLocks noGrp="1"/>
          </p:cNvSpPr>
          <p:nvPr>
            <p:ph type="sldNum" sz="quarter" idx="5"/>
          </p:nvPr>
        </p:nvSpPr>
        <p:spPr/>
        <p:txBody>
          <a:bodyPr/>
          <a:lstStyle/>
          <a:p>
            <a:pPr>
              <a:defRPr/>
            </a:pPr>
            <a:fld id="{D5223F8D-2618-1D4F-991D-3D85D6F73DE8}" type="slidenum">
              <a:rPr lang="en-US" smtClean="0"/>
              <a:pPr>
                <a:defRPr/>
              </a:pPr>
              <a:t>34</a:t>
            </a:fld>
            <a:endParaRPr lang="en-US"/>
          </a:p>
        </p:txBody>
      </p:sp>
    </p:spTree>
    <p:extLst>
      <p:ext uri="{BB962C8B-B14F-4D97-AF65-F5344CB8AC3E}">
        <p14:creationId xmlns:p14="http://schemas.microsoft.com/office/powerpoint/2010/main" val="5799256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www.x-rates.com</a:t>
            </a:r>
            <a:r>
              <a:rPr lang="en-US" dirty="0"/>
              <a:t>/graph/?from=</a:t>
            </a:r>
            <a:r>
              <a:rPr lang="en-US" dirty="0" err="1"/>
              <a:t>RUB&amp;to</a:t>
            </a:r>
            <a:r>
              <a:rPr lang="en-US" dirty="0"/>
              <a:t>=</a:t>
            </a:r>
            <a:r>
              <a:rPr lang="en-US" dirty="0" err="1"/>
              <a:t>USD&amp;amount</a:t>
            </a:r>
            <a:r>
              <a:rPr lang="en-US" dirty="0"/>
              <a:t>=1</a:t>
            </a:r>
          </a:p>
        </p:txBody>
      </p:sp>
      <p:sp>
        <p:nvSpPr>
          <p:cNvPr id="4" name="Slide Number Placeholder 3"/>
          <p:cNvSpPr>
            <a:spLocks noGrp="1"/>
          </p:cNvSpPr>
          <p:nvPr>
            <p:ph type="sldNum" sz="quarter" idx="5"/>
          </p:nvPr>
        </p:nvSpPr>
        <p:spPr/>
        <p:txBody>
          <a:bodyPr/>
          <a:lstStyle/>
          <a:p>
            <a:pPr>
              <a:defRPr/>
            </a:pPr>
            <a:fld id="{D5223F8D-2618-1D4F-991D-3D85D6F73DE8}" type="slidenum">
              <a:rPr lang="en-US" smtClean="0"/>
              <a:pPr>
                <a:defRPr/>
              </a:pPr>
              <a:t>35</a:t>
            </a:fld>
            <a:endParaRPr lang="en-US"/>
          </a:p>
        </p:txBody>
      </p:sp>
    </p:spTree>
    <p:extLst>
      <p:ext uri="{BB962C8B-B14F-4D97-AF65-F5344CB8AC3E}">
        <p14:creationId xmlns:p14="http://schemas.microsoft.com/office/powerpoint/2010/main" val="26324599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Class 5:  Exchange Rates</a:t>
            </a:r>
          </a:p>
        </p:txBody>
      </p:sp>
      <p:sp>
        <p:nvSpPr>
          <p:cNvPr id="6" name="Rectangle 6"/>
          <p:cNvSpPr>
            <a:spLocks noGrp="1" noChangeArrowheads="1"/>
          </p:cNvSpPr>
          <p:nvPr>
            <p:ph type="sldNum" sz="quarter" idx="12"/>
          </p:nvPr>
        </p:nvSpPr>
        <p:spPr>
          <a:ln/>
        </p:spPr>
        <p:txBody>
          <a:bodyPr/>
          <a:lstStyle>
            <a:lvl1pPr>
              <a:defRPr/>
            </a:lvl1pPr>
          </a:lstStyle>
          <a:p>
            <a:pPr>
              <a:defRPr/>
            </a:pPr>
            <a:fld id="{52603A1A-E773-3841-ADFC-BBF99E444C0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Class 5:  Exchange Rates</a:t>
            </a:r>
          </a:p>
        </p:txBody>
      </p:sp>
      <p:sp>
        <p:nvSpPr>
          <p:cNvPr id="6" name="Rectangle 6"/>
          <p:cNvSpPr>
            <a:spLocks noGrp="1" noChangeArrowheads="1"/>
          </p:cNvSpPr>
          <p:nvPr>
            <p:ph type="sldNum" sz="quarter" idx="12"/>
          </p:nvPr>
        </p:nvSpPr>
        <p:spPr>
          <a:ln/>
        </p:spPr>
        <p:txBody>
          <a:bodyPr/>
          <a:lstStyle>
            <a:lvl1pPr>
              <a:defRPr/>
            </a:lvl1pPr>
          </a:lstStyle>
          <a:p>
            <a:pPr>
              <a:defRPr/>
            </a:pPr>
            <a:fld id="{D5C1E7D6-0FCC-384A-B3CB-7FD4D256463E}"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Class 5:  Exchange Rates</a:t>
            </a:r>
          </a:p>
        </p:txBody>
      </p:sp>
      <p:sp>
        <p:nvSpPr>
          <p:cNvPr id="6" name="Rectangle 6"/>
          <p:cNvSpPr>
            <a:spLocks noGrp="1" noChangeArrowheads="1"/>
          </p:cNvSpPr>
          <p:nvPr>
            <p:ph type="sldNum" sz="quarter" idx="12"/>
          </p:nvPr>
        </p:nvSpPr>
        <p:spPr>
          <a:ln/>
        </p:spPr>
        <p:txBody>
          <a:bodyPr/>
          <a:lstStyle>
            <a:lvl1pPr>
              <a:defRPr/>
            </a:lvl1pPr>
          </a:lstStyle>
          <a:p>
            <a:pPr>
              <a:defRPr/>
            </a:pPr>
            <a:fld id="{3B22A549-A8EC-5E41-AE09-B359ABBC74A9}"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Class 5:  Exchange Rates</a:t>
            </a:r>
          </a:p>
        </p:txBody>
      </p:sp>
      <p:sp>
        <p:nvSpPr>
          <p:cNvPr id="6" name="Rectangle 6"/>
          <p:cNvSpPr>
            <a:spLocks noGrp="1" noChangeArrowheads="1"/>
          </p:cNvSpPr>
          <p:nvPr>
            <p:ph type="sldNum" sz="quarter" idx="12"/>
          </p:nvPr>
        </p:nvSpPr>
        <p:spPr>
          <a:ln/>
        </p:spPr>
        <p:txBody>
          <a:bodyPr/>
          <a:lstStyle>
            <a:lvl1pPr>
              <a:defRPr/>
            </a:lvl1pPr>
          </a:lstStyle>
          <a:p>
            <a:pPr>
              <a:defRPr/>
            </a:pPr>
            <a:fld id="{5DB9FEF9-6A94-4C4E-82BC-84DF130E0B4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Class 5:  Exchange Rates</a:t>
            </a:r>
          </a:p>
        </p:txBody>
      </p:sp>
      <p:sp>
        <p:nvSpPr>
          <p:cNvPr id="6" name="Rectangle 6"/>
          <p:cNvSpPr>
            <a:spLocks noGrp="1" noChangeArrowheads="1"/>
          </p:cNvSpPr>
          <p:nvPr>
            <p:ph type="sldNum" sz="quarter" idx="12"/>
          </p:nvPr>
        </p:nvSpPr>
        <p:spPr>
          <a:ln/>
        </p:spPr>
        <p:txBody>
          <a:bodyPr/>
          <a:lstStyle>
            <a:lvl1pPr>
              <a:defRPr/>
            </a:lvl1pPr>
          </a:lstStyle>
          <a:p>
            <a:pPr>
              <a:defRPr/>
            </a:pPr>
            <a:fld id="{659DFB22-C7E9-9E4B-8431-4E4E88AD005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Class 5:  Exchange Rates</a:t>
            </a:r>
          </a:p>
        </p:txBody>
      </p:sp>
      <p:sp>
        <p:nvSpPr>
          <p:cNvPr id="6" name="Rectangle 6"/>
          <p:cNvSpPr>
            <a:spLocks noGrp="1" noChangeArrowheads="1"/>
          </p:cNvSpPr>
          <p:nvPr>
            <p:ph type="sldNum" sz="quarter" idx="12"/>
          </p:nvPr>
        </p:nvSpPr>
        <p:spPr>
          <a:ln/>
        </p:spPr>
        <p:txBody>
          <a:bodyPr/>
          <a:lstStyle>
            <a:lvl1pPr>
              <a:defRPr/>
            </a:lvl1pPr>
          </a:lstStyle>
          <a:p>
            <a:pPr>
              <a:defRPr/>
            </a:pPr>
            <a:fld id="{8A44C07A-C2E5-4246-89C7-DDE8BF5A882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Class 5:  Exchange Rates</a:t>
            </a:r>
          </a:p>
        </p:txBody>
      </p:sp>
      <p:sp>
        <p:nvSpPr>
          <p:cNvPr id="7" name="Rectangle 6"/>
          <p:cNvSpPr>
            <a:spLocks noGrp="1" noChangeArrowheads="1"/>
          </p:cNvSpPr>
          <p:nvPr>
            <p:ph type="sldNum" sz="quarter" idx="12"/>
          </p:nvPr>
        </p:nvSpPr>
        <p:spPr>
          <a:ln/>
        </p:spPr>
        <p:txBody>
          <a:bodyPr/>
          <a:lstStyle>
            <a:lvl1pPr>
              <a:defRPr/>
            </a:lvl1pPr>
          </a:lstStyle>
          <a:p>
            <a:pPr>
              <a:defRPr/>
            </a:pPr>
            <a:fld id="{20F3AC2E-915D-0649-8D8C-D175FF52D6A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Class 5:  Exchange Rates</a:t>
            </a:r>
          </a:p>
        </p:txBody>
      </p:sp>
      <p:sp>
        <p:nvSpPr>
          <p:cNvPr id="9" name="Rectangle 6"/>
          <p:cNvSpPr>
            <a:spLocks noGrp="1" noChangeArrowheads="1"/>
          </p:cNvSpPr>
          <p:nvPr>
            <p:ph type="sldNum" sz="quarter" idx="12"/>
          </p:nvPr>
        </p:nvSpPr>
        <p:spPr>
          <a:ln/>
        </p:spPr>
        <p:txBody>
          <a:bodyPr/>
          <a:lstStyle>
            <a:lvl1pPr>
              <a:defRPr/>
            </a:lvl1pPr>
          </a:lstStyle>
          <a:p>
            <a:pPr>
              <a:defRPr/>
            </a:pPr>
            <a:fld id="{E3C9F8A2-9406-AB4D-8F2E-4C2286D012C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Class 5:  Exchange Rates</a:t>
            </a:r>
          </a:p>
        </p:txBody>
      </p:sp>
      <p:sp>
        <p:nvSpPr>
          <p:cNvPr id="5" name="Rectangle 6"/>
          <p:cNvSpPr>
            <a:spLocks noGrp="1" noChangeArrowheads="1"/>
          </p:cNvSpPr>
          <p:nvPr>
            <p:ph type="sldNum" sz="quarter" idx="12"/>
          </p:nvPr>
        </p:nvSpPr>
        <p:spPr>
          <a:ln/>
        </p:spPr>
        <p:txBody>
          <a:bodyPr/>
          <a:lstStyle>
            <a:lvl1pPr>
              <a:defRPr/>
            </a:lvl1pPr>
          </a:lstStyle>
          <a:p>
            <a:pPr>
              <a:defRPr/>
            </a:pPr>
            <a:fld id="{1AC5BEF1-0CF0-D64B-8500-E8C28A928FC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Class 5:  Exchange Rates</a:t>
            </a:r>
          </a:p>
        </p:txBody>
      </p:sp>
      <p:sp>
        <p:nvSpPr>
          <p:cNvPr id="4" name="Rectangle 6"/>
          <p:cNvSpPr>
            <a:spLocks noGrp="1" noChangeArrowheads="1"/>
          </p:cNvSpPr>
          <p:nvPr>
            <p:ph type="sldNum" sz="quarter" idx="12"/>
          </p:nvPr>
        </p:nvSpPr>
        <p:spPr>
          <a:ln/>
        </p:spPr>
        <p:txBody>
          <a:bodyPr/>
          <a:lstStyle>
            <a:lvl1pPr>
              <a:defRPr/>
            </a:lvl1pPr>
          </a:lstStyle>
          <a:p>
            <a:pPr>
              <a:defRPr/>
            </a:pPr>
            <a:fld id="{A81FF836-5028-4F40-B892-777B2D02356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Class 5:  Exchange Rates</a:t>
            </a:r>
          </a:p>
        </p:txBody>
      </p:sp>
      <p:sp>
        <p:nvSpPr>
          <p:cNvPr id="7" name="Rectangle 6"/>
          <p:cNvSpPr>
            <a:spLocks noGrp="1" noChangeArrowheads="1"/>
          </p:cNvSpPr>
          <p:nvPr>
            <p:ph type="sldNum" sz="quarter" idx="12"/>
          </p:nvPr>
        </p:nvSpPr>
        <p:spPr>
          <a:ln/>
        </p:spPr>
        <p:txBody>
          <a:bodyPr/>
          <a:lstStyle>
            <a:lvl1pPr>
              <a:defRPr/>
            </a:lvl1pPr>
          </a:lstStyle>
          <a:p>
            <a:pPr>
              <a:defRPr/>
            </a:pPr>
            <a:fld id="{2AA5C378-E859-C447-B1DC-01D447895802}"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Class 5:  Exchange Rates</a:t>
            </a:r>
          </a:p>
        </p:txBody>
      </p:sp>
      <p:sp>
        <p:nvSpPr>
          <p:cNvPr id="7" name="Rectangle 6"/>
          <p:cNvSpPr>
            <a:spLocks noGrp="1" noChangeArrowheads="1"/>
          </p:cNvSpPr>
          <p:nvPr>
            <p:ph type="sldNum" sz="quarter" idx="12"/>
          </p:nvPr>
        </p:nvSpPr>
        <p:spPr>
          <a:ln/>
        </p:spPr>
        <p:txBody>
          <a:bodyPr/>
          <a:lstStyle>
            <a:lvl1pPr>
              <a:defRPr/>
            </a:lvl1pPr>
          </a:lstStyle>
          <a:p>
            <a:pPr>
              <a:defRPr/>
            </a:pPr>
            <a:fld id="{DB5EF9EC-3A0F-274E-9559-CA32AB3C470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r>
              <a:rPr lang="en-US"/>
              <a:t>Class 5:  Exchange Rates</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57587ACD-9E44-A142-A97F-0C26FC1357E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dt="0"/>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685800" y="2971800"/>
            <a:ext cx="7772400" cy="1470025"/>
          </a:xfrm>
        </p:spPr>
        <p:txBody>
          <a:bodyPr/>
          <a:lstStyle/>
          <a:p>
            <a:pPr eaLnBrk="1" hangingPunct="1"/>
            <a:r>
              <a:rPr lang="en-US" sz="3200" dirty="0">
                <a:ea typeface="ＭＳ Ｐゴシック" pitchFamily="-109" charset="-128"/>
                <a:cs typeface="ＭＳ Ｐゴシック" pitchFamily="-109" charset="-128"/>
              </a:rPr>
              <a:t>Class 5</a:t>
            </a:r>
            <a:br>
              <a:rPr lang="en-US" sz="1600" dirty="0">
                <a:ea typeface="ＭＳ Ｐゴシック" pitchFamily="-109" charset="-128"/>
                <a:cs typeface="ＭＳ Ｐゴシック" pitchFamily="-109" charset="-128"/>
              </a:rPr>
            </a:br>
            <a:br>
              <a:rPr lang="en-US" sz="1600" dirty="0">
                <a:ea typeface="ＭＳ Ｐゴシック" pitchFamily="-109" charset="-128"/>
                <a:cs typeface="ＭＳ Ｐゴシック" pitchFamily="-109" charset="-128"/>
              </a:rPr>
            </a:br>
            <a:r>
              <a:rPr lang="en-US" sz="3600" b="1" dirty="0"/>
              <a:t>Exchange Rates</a:t>
            </a:r>
            <a:br>
              <a:rPr lang="en-US" sz="3600" b="1" dirty="0"/>
            </a:br>
            <a:br>
              <a:rPr lang="en-US" sz="1600" dirty="0">
                <a:ea typeface="ＭＳ Ｐゴシック" pitchFamily="-109" charset="-128"/>
                <a:cs typeface="ＭＳ Ｐゴシック" pitchFamily="-109" charset="-128"/>
              </a:rPr>
            </a:br>
            <a:r>
              <a:rPr lang="en-US" sz="2400" dirty="0">
                <a:ea typeface="ＭＳ Ｐゴシック" pitchFamily="-109" charset="-128"/>
                <a:cs typeface="ＭＳ Ｐゴシック" pitchFamily="-109" charset="-128"/>
              </a:rPr>
              <a:t>by</a:t>
            </a:r>
            <a:br>
              <a:rPr lang="en-US" sz="2400" dirty="0">
                <a:ea typeface="ＭＳ Ｐゴシック" pitchFamily="-109" charset="-128"/>
                <a:cs typeface="ＭＳ Ｐゴシック" pitchFamily="-109" charset="-128"/>
              </a:rPr>
            </a:br>
            <a:r>
              <a:rPr lang="en-US" sz="2400" dirty="0">
                <a:ea typeface="ＭＳ Ｐゴシック" pitchFamily="-109" charset="-128"/>
                <a:cs typeface="ＭＳ Ｐゴシック" pitchFamily="-109" charset="-128"/>
              </a:rPr>
              <a:t>Alan V. Deardorff</a:t>
            </a:r>
            <a:br>
              <a:rPr lang="en-US" sz="2400" dirty="0">
                <a:ea typeface="ＭＳ Ｐゴシック" pitchFamily="-109" charset="-128"/>
                <a:cs typeface="ＭＳ Ｐゴシック" pitchFamily="-109" charset="-128"/>
              </a:rPr>
            </a:br>
            <a:r>
              <a:rPr lang="en-US" sz="2400" dirty="0">
                <a:ea typeface="ＭＳ Ｐゴシック" pitchFamily="-109" charset="-128"/>
                <a:cs typeface="ＭＳ Ｐゴシック" pitchFamily="-109" charset="-128"/>
              </a:rPr>
              <a:t>University of Michigan</a:t>
            </a:r>
            <a:br>
              <a:rPr lang="en-US" sz="2400">
                <a:ea typeface="ＭＳ Ｐゴシック" pitchFamily="-109" charset="-128"/>
                <a:cs typeface="ＭＳ Ｐゴシック" pitchFamily="-109" charset="-128"/>
              </a:rPr>
            </a:br>
            <a:r>
              <a:rPr lang="en-US" sz="2400">
                <a:ea typeface="ＭＳ Ｐゴシック" pitchFamily="-109" charset="-128"/>
                <a:cs typeface="ＭＳ Ｐゴシック" pitchFamily="-109" charset="-128"/>
              </a:rPr>
              <a:t>2024</a:t>
            </a:r>
            <a:endParaRPr lang="en-US" sz="2400" dirty="0">
              <a:ea typeface="ＭＳ Ｐゴシック" pitchFamily="-109" charset="-128"/>
              <a:cs typeface="ＭＳ Ｐゴシック" pitchFamily="-109" charset="-128"/>
            </a:endParaRPr>
          </a:p>
        </p:txBody>
      </p:sp>
      <p:sp>
        <p:nvSpPr>
          <p:cNvPr id="16387" name="Rectangle 3"/>
          <p:cNvSpPr>
            <a:spLocks noGrp="1" noChangeArrowheads="1"/>
          </p:cNvSpPr>
          <p:nvPr>
            <p:ph type="subTitle" idx="1"/>
          </p:nvPr>
        </p:nvSpPr>
        <p:spPr>
          <a:xfrm>
            <a:off x="1447800" y="609600"/>
            <a:ext cx="6400800" cy="1066800"/>
          </a:xfrm>
        </p:spPr>
        <p:txBody>
          <a:bodyPr/>
          <a:lstStyle/>
          <a:p>
            <a:pPr eaLnBrk="1" hangingPunct="1"/>
            <a:r>
              <a:rPr lang="en-US" sz="5400" dirty="0">
                <a:ea typeface="ＭＳ Ｐゴシック" pitchFamily="-109" charset="-128"/>
                <a:cs typeface="ＭＳ Ｐゴシック" pitchFamily="-109" charset="-128"/>
              </a:rPr>
              <a:t>PubPol/Econ 541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87616-3EA8-5A4A-BCCC-E0675C2EAC99}"/>
              </a:ext>
            </a:extLst>
          </p:cNvPr>
          <p:cNvSpPr>
            <a:spLocks noGrp="1"/>
          </p:cNvSpPr>
          <p:nvPr>
            <p:ph type="title"/>
          </p:nvPr>
        </p:nvSpPr>
        <p:spPr/>
        <p:txBody>
          <a:bodyPr/>
          <a:lstStyle/>
          <a:p>
            <a:pPr lvl="1"/>
            <a:r>
              <a:rPr lang="en-US" dirty="0"/>
              <a:t>Questions on KOM, Ch 14</a:t>
            </a:r>
          </a:p>
        </p:txBody>
      </p:sp>
      <p:sp>
        <p:nvSpPr>
          <p:cNvPr id="3" name="Content Placeholder 2">
            <a:extLst>
              <a:ext uri="{FF2B5EF4-FFF2-40B4-BE49-F238E27FC236}">
                <a16:creationId xmlns:a16="http://schemas.microsoft.com/office/drawing/2014/main" id="{8486B655-64A1-C348-96F6-2E47C2FA9E16}"/>
              </a:ext>
            </a:extLst>
          </p:cNvPr>
          <p:cNvSpPr>
            <a:spLocks noGrp="1"/>
          </p:cNvSpPr>
          <p:nvPr>
            <p:ph idx="1"/>
          </p:nvPr>
        </p:nvSpPr>
        <p:spPr/>
        <p:txBody>
          <a:bodyPr/>
          <a:lstStyle/>
          <a:p>
            <a:r>
              <a:rPr lang="en-US" dirty="0"/>
              <a:t>Is an exchange rate the price of one country’s goods in terms of another’s, or the price of one country’s assets in terms of another’s? </a:t>
            </a:r>
          </a:p>
          <a:p>
            <a:r>
              <a:rPr lang="en-US" dirty="0"/>
              <a:t>On what transactions are reported rates based?</a:t>
            </a:r>
          </a:p>
          <a:p>
            <a:r>
              <a:rPr lang="en-US" dirty="0"/>
              <a:t>What hours of the day are the exchange markets open?</a:t>
            </a:r>
          </a:p>
        </p:txBody>
      </p:sp>
      <p:sp>
        <p:nvSpPr>
          <p:cNvPr id="6" name="Rectangle 5">
            <a:extLst>
              <a:ext uri="{FF2B5EF4-FFF2-40B4-BE49-F238E27FC236}">
                <a16:creationId xmlns:a16="http://schemas.microsoft.com/office/drawing/2014/main" id="{95B7D61B-DC79-B046-A919-82226793953F}"/>
              </a:ext>
            </a:extLst>
          </p:cNvPr>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ooter Placeholder 6">
            <a:extLst>
              <a:ext uri="{FF2B5EF4-FFF2-40B4-BE49-F238E27FC236}">
                <a16:creationId xmlns:a16="http://schemas.microsoft.com/office/drawing/2014/main" id="{EE0A0906-A322-4B4A-A4BB-AF263A3FC3F8}"/>
              </a:ext>
            </a:extLst>
          </p:cNvPr>
          <p:cNvSpPr>
            <a:spLocks noGrp="1"/>
          </p:cNvSpPr>
          <p:nvPr>
            <p:ph type="ftr" sz="quarter" idx="11"/>
          </p:nvPr>
        </p:nvSpPr>
        <p:spPr/>
        <p:txBody>
          <a:bodyPr/>
          <a:lstStyle/>
          <a:p>
            <a:pPr>
              <a:defRPr/>
            </a:pPr>
            <a:r>
              <a:rPr lang="en-US"/>
              <a:t>Class 5:  Exchange Rates</a:t>
            </a:r>
          </a:p>
        </p:txBody>
      </p:sp>
      <p:sp>
        <p:nvSpPr>
          <p:cNvPr id="4" name="Slide Number Placeholder 3">
            <a:extLst>
              <a:ext uri="{FF2B5EF4-FFF2-40B4-BE49-F238E27FC236}">
                <a16:creationId xmlns:a16="http://schemas.microsoft.com/office/drawing/2014/main" id="{B2D1ADE7-74D6-174F-BF7C-E1881A41BB92}"/>
              </a:ext>
            </a:extLst>
          </p:cNvPr>
          <p:cNvSpPr>
            <a:spLocks noGrp="1"/>
          </p:cNvSpPr>
          <p:nvPr>
            <p:ph type="sldNum" sz="quarter" idx="12"/>
          </p:nvPr>
        </p:nvSpPr>
        <p:spPr/>
        <p:txBody>
          <a:bodyPr/>
          <a:lstStyle/>
          <a:p>
            <a:pPr>
              <a:defRPr/>
            </a:pPr>
            <a:fld id="{659DFB22-C7E9-9E4B-8431-4E4E88AD005A}" type="slidenum">
              <a:rPr lang="en-US" smtClean="0"/>
              <a:pPr>
                <a:defRPr/>
              </a:pPr>
              <a:t>10</a:t>
            </a:fld>
            <a:endParaRPr lang="en-US"/>
          </a:p>
        </p:txBody>
      </p:sp>
    </p:spTree>
    <p:extLst>
      <p:ext uri="{BB962C8B-B14F-4D97-AF65-F5344CB8AC3E}">
        <p14:creationId xmlns:p14="http://schemas.microsoft.com/office/powerpoint/2010/main" val="21212186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F246C-1B6B-F741-A9CE-669D0B570B88}"/>
              </a:ext>
            </a:extLst>
          </p:cNvPr>
          <p:cNvSpPr>
            <a:spLocks noGrp="1"/>
          </p:cNvSpPr>
          <p:nvPr>
            <p:ph type="title"/>
          </p:nvPr>
        </p:nvSpPr>
        <p:spPr/>
        <p:txBody>
          <a:bodyPr/>
          <a:lstStyle/>
          <a:p>
            <a:r>
              <a:rPr lang="en-US" dirty="0"/>
              <a:t>Exchange Market</a:t>
            </a:r>
          </a:p>
        </p:txBody>
      </p:sp>
      <p:sp>
        <p:nvSpPr>
          <p:cNvPr id="3" name="Content Placeholder 2">
            <a:extLst>
              <a:ext uri="{FF2B5EF4-FFF2-40B4-BE49-F238E27FC236}">
                <a16:creationId xmlns:a16="http://schemas.microsoft.com/office/drawing/2014/main" id="{56761681-F407-234C-B8DF-74C4EE880708}"/>
              </a:ext>
            </a:extLst>
          </p:cNvPr>
          <p:cNvSpPr>
            <a:spLocks noGrp="1"/>
          </p:cNvSpPr>
          <p:nvPr>
            <p:ph idx="1"/>
          </p:nvPr>
        </p:nvSpPr>
        <p:spPr/>
        <p:txBody>
          <a:bodyPr/>
          <a:lstStyle/>
          <a:p>
            <a:r>
              <a:rPr lang="en-US" dirty="0"/>
              <a:t>Types of exchange rate</a:t>
            </a:r>
          </a:p>
          <a:p>
            <a:pPr lvl="1"/>
            <a:r>
              <a:rPr lang="en-US" dirty="0"/>
              <a:t>Spot</a:t>
            </a:r>
          </a:p>
          <a:p>
            <a:pPr lvl="2"/>
            <a:r>
              <a:rPr lang="en-US" dirty="0"/>
              <a:t>For exchange of currencies today</a:t>
            </a:r>
          </a:p>
          <a:p>
            <a:pPr lvl="1"/>
            <a:r>
              <a:rPr lang="en-US" dirty="0"/>
              <a:t>Forward</a:t>
            </a:r>
          </a:p>
          <a:p>
            <a:pPr lvl="2"/>
            <a:r>
              <a:rPr lang="en-US" dirty="0"/>
              <a:t>Contracts for exchange of currencies 30, 60, 90 etc. days from the present </a:t>
            </a:r>
          </a:p>
          <a:p>
            <a:pPr lvl="2"/>
            <a:r>
              <a:rPr lang="en-US" dirty="0"/>
              <a:t>Both payment and receipt happen then, </a:t>
            </a:r>
            <a:r>
              <a:rPr lang="en-US" u="sng" dirty="0"/>
              <a:t>not</a:t>
            </a:r>
            <a:r>
              <a:rPr lang="en-US" dirty="0"/>
              <a:t> now</a:t>
            </a:r>
          </a:p>
          <a:p>
            <a:pPr lvl="1"/>
            <a:r>
              <a:rPr lang="en-US" dirty="0"/>
              <a:t>Futures – </a:t>
            </a:r>
          </a:p>
          <a:p>
            <a:pPr lvl="2"/>
            <a:r>
              <a:rPr lang="en-US" dirty="0"/>
              <a:t>Like forward market, but for specific calendar dates in future</a:t>
            </a:r>
          </a:p>
        </p:txBody>
      </p:sp>
      <p:sp>
        <p:nvSpPr>
          <p:cNvPr id="4" name="Footer Placeholder 3">
            <a:extLst>
              <a:ext uri="{FF2B5EF4-FFF2-40B4-BE49-F238E27FC236}">
                <a16:creationId xmlns:a16="http://schemas.microsoft.com/office/drawing/2014/main" id="{628BE463-FB3F-6B45-8326-EFC70B338075}"/>
              </a:ext>
            </a:extLst>
          </p:cNvPr>
          <p:cNvSpPr>
            <a:spLocks noGrp="1"/>
          </p:cNvSpPr>
          <p:nvPr>
            <p:ph type="ftr" sz="quarter" idx="11"/>
          </p:nvPr>
        </p:nvSpPr>
        <p:spPr/>
        <p:txBody>
          <a:bodyPr/>
          <a:lstStyle/>
          <a:p>
            <a:pPr>
              <a:defRPr/>
            </a:pPr>
            <a:r>
              <a:rPr lang="en-US"/>
              <a:t>Class 5:  Exchange Rates</a:t>
            </a:r>
          </a:p>
        </p:txBody>
      </p:sp>
      <p:sp>
        <p:nvSpPr>
          <p:cNvPr id="5" name="Slide Number Placeholder 4">
            <a:extLst>
              <a:ext uri="{FF2B5EF4-FFF2-40B4-BE49-F238E27FC236}">
                <a16:creationId xmlns:a16="http://schemas.microsoft.com/office/drawing/2014/main" id="{8FA4B81B-6471-1C41-A76E-F7EBEA50B47D}"/>
              </a:ext>
            </a:extLst>
          </p:cNvPr>
          <p:cNvSpPr>
            <a:spLocks noGrp="1"/>
          </p:cNvSpPr>
          <p:nvPr>
            <p:ph type="sldNum" sz="quarter" idx="12"/>
          </p:nvPr>
        </p:nvSpPr>
        <p:spPr/>
        <p:txBody>
          <a:bodyPr/>
          <a:lstStyle/>
          <a:p>
            <a:pPr>
              <a:defRPr/>
            </a:pPr>
            <a:fld id="{659DFB22-C7E9-9E4B-8431-4E4E88AD005A}" type="slidenum">
              <a:rPr lang="en-US" smtClean="0"/>
              <a:pPr>
                <a:defRPr/>
              </a:pPr>
              <a:t>11</a:t>
            </a:fld>
            <a:endParaRPr lang="en-US"/>
          </a:p>
        </p:txBody>
      </p:sp>
    </p:spTree>
    <p:extLst>
      <p:ext uri="{BB962C8B-B14F-4D97-AF65-F5344CB8AC3E}">
        <p14:creationId xmlns:p14="http://schemas.microsoft.com/office/powerpoint/2010/main" val="25917530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F246C-1B6B-F741-A9CE-669D0B570B88}"/>
              </a:ext>
            </a:extLst>
          </p:cNvPr>
          <p:cNvSpPr>
            <a:spLocks noGrp="1"/>
          </p:cNvSpPr>
          <p:nvPr>
            <p:ph type="title"/>
          </p:nvPr>
        </p:nvSpPr>
        <p:spPr/>
        <p:txBody>
          <a:bodyPr/>
          <a:lstStyle/>
          <a:p>
            <a:r>
              <a:rPr lang="en-US" dirty="0"/>
              <a:t>Exchange Market</a:t>
            </a:r>
          </a:p>
        </p:txBody>
      </p:sp>
      <p:sp>
        <p:nvSpPr>
          <p:cNvPr id="3" name="Content Placeholder 2">
            <a:extLst>
              <a:ext uri="{FF2B5EF4-FFF2-40B4-BE49-F238E27FC236}">
                <a16:creationId xmlns:a16="http://schemas.microsoft.com/office/drawing/2014/main" id="{56761681-F407-234C-B8DF-74C4EE880708}"/>
              </a:ext>
            </a:extLst>
          </p:cNvPr>
          <p:cNvSpPr>
            <a:spLocks noGrp="1"/>
          </p:cNvSpPr>
          <p:nvPr>
            <p:ph idx="1"/>
          </p:nvPr>
        </p:nvSpPr>
        <p:spPr/>
        <p:txBody>
          <a:bodyPr/>
          <a:lstStyle/>
          <a:p>
            <a:r>
              <a:rPr lang="en-US" dirty="0"/>
              <a:t>Types of exchange rate, continued</a:t>
            </a:r>
          </a:p>
          <a:p>
            <a:pPr lvl="1"/>
            <a:r>
              <a:rPr lang="en-US" dirty="0"/>
              <a:t>Bilateral</a:t>
            </a:r>
          </a:p>
          <a:p>
            <a:pPr lvl="2"/>
            <a:r>
              <a:rPr lang="en-US" dirty="0"/>
              <a:t>For exchange of 2 currencies</a:t>
            </a:r>
          </a:p>
          <a:p>
            <a:pPr lvl="1"/>
            <a:r>
              <a:rPr lang="en-US" dirty="0"/>
              <a:t>Trade weighted</a:t>
            </a:r>
          </a:p>
          <a:p>
            <a:pPr lvl="2"/>
            <a:r>
              <a:rPr lang="en-US" dirty="0"/>
              <a:t>For one currency relative to multiple others</a:t>
            </a:r>
          </a:p>
          <a:p>
            <a:pPr lvl="2"/>
            <a:r>
              <a:rPr lang="en-US" dirty="0"/>
              <a:t>An average, or index</a:t>
            </a:r>
          </a:p>
          <a:p>
            <a:pPr lvl="1"/>
            <a:r>
              <a:rPr lang="en-US" dirty="0"/>
              <a:t>Real</a:t>
            </a:r>
          </a:p>
          <a:p>
            <a:pPr lvl="2"/>
            <a:r>
              <a:rPr lang="en-US" dirty="0"/>
              <a:t>Adjusted for inflation, both at home and abroad</a:t>
            </a:r>
          </a:p>
        </p:txBody>
      </p:sp>
      <p:sp>
        <p:nvSpPr>
          <p:cNvPr id="4" name="Footer Placeholder 3">
            <a:extLst>
              <a:ext uri="{FF2B5EF4-FFF2-40B4-BE49-F238E27FC236}">
                <a16:creationId xmlns:a16="http://schemas.microsoft.com/office/drawing/2014/main" id="{628BE463-FB3F-6B45-8326-EFC70B338075}"/>
              </a:ext>
            </a:extLst>
          </p:cNvPr>
          <p:cNvSpPr>
            <a:spLocks noGrp="1"/>
          </p:cNvSpPr>
          <p:nvPr>
            <p:ph type="ftr" sz="quarter" idx="11"/>
          </p:nvPr>
        </p:nvSpPr>
        <p:spPr/>
        <p:txBody>
          <a:bodyPr/>
          <a:lstStyle/>
          <a:p>
            <a:pPr>
              <a:defRPr/>
            </a:pPr>
            <a:r>
              <a:rPr lang="en-US"/>
              <a:t>Class 5:  Exchange Rates</a:t>
            </a:r>
          </a:p>
        </p:txBody>
      </p:sp>
      <p:sp>
        <p:nvSpPr>
          <p:cNvPr id="5" name="Slide Number Placeholder 4">
            <a:extLst>
              <a:ext uri="{FF2B5EF4-FFF2-40B4-BE49-F238E27FC236}">
                <a16:creationId xmlns:a16="http://schemas.microsoft.com/office/drawing/2014/main" id="{8FA4B81B-6471-1C41-A76E-F7EBEA50B47D}"/>
              </a:ext>
            </a:extLst>
          </p:cNvPr>
          <p:cNvSpPr>
            <a:spLocks noGrp="1"/>
          </p:cNvSpPr>
          <p:nvPr>
            <p:ph type="sldNum" sz="quarter" idx="12"/>
          </p:nvPr>
        </p:nvSpPr>
        <p:spPr/>
        <p:txBody>
          <a:bodyPr/>
          <a:lstStyle/>
          <a:p>
            <a:pPr>
              <a:defRPr/>
            </a:pPr>
            <a:fld id="{659DFB22-C7E9-9E4B-8431-4E4E88AD005A}" type="slidenum">
              <a:rPr lang="en-US" smtClean="0"/>
              <a:pPr>
                <a:defRPr/>
              </a:pPr>
              <a:t>12</a:t>
            </a:fld>
            <a:endParaRPr lang="en-US"/>
          </a:p>
        </p:txBody>
      </p:sp>
    </p:spTree>
    <p:extLst>
      <p:ext uri="{BB962C8B-B14F-4D97-AF65-F5344CB8AC3E}">
        <p14:creationId xmlns:p14="http://schemas.microsoft.com/office/powerpoint/2010/main" val="5098875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id="{00000000-0008-0000-0100-000007040000}"/>
              </a:ext>
            </a:extLst>
          </p:cNvPr>
          <p:cNvGraphicFramePr>
            <a:graphicFrameLocks/>
          </p:cNvGraphicFramePr>
          <p:nvPr>
            <p:extLst>
              <p:ext uri="{D42A27DB-BD31-4B8C-83A1-F6EECF244321}">
                <p14:modId xmlns:p14="http://schemas.microsoft.com/office/powerpoint/2010/main" val="1526925790"/>
              </p:ext>
            </p:extLst>
          </p:nvPr>
        </p:nvGraphicFramePr>
        <p:xfrm>
          <a:off x="958008" y="938208"/>
          <a:ext cx="7227983" cy="4981584"/>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6E72A21E-36CC-A3C3-64A4-292D03FFDE4D}"/>
              </a:ext>
            </a:extLst>
          </p:cNvPr>
          <p:cNvSpPr>
            <a:spLocks noGrp="1"/>
          </p:cNvSpPr>
          <p:nvPr>
            <p:ph type="title"/>
          </p:nvPr>
        </p:nvSpPr>
        <p:spPr/>
        <p:txBody>
          <a:bodyPr/>
          <a:lstStyle/>
          <a:p>
            <a:r>
              <a:rPr lang="en-US" dirty="0">
                <a:solidFill>
                  <a:schemeClr val="bg1"/>
                </a:solidFill>
              </a:rPr>
              <a:t>US</a:t>
            </a:r>
            <a:r>
              <a:rPr lang="en-US" dirty="0"/>
              <a:t> Exchange Rate </a:t>
            </a:r>
          </a:p>
        </p:txBody>
      </p:sp>
      <p:sp>
        <p:nvSpPr>
          <p:cNvPr id="4" name="Slide Number Placeholder 3">
            <a:extLst>
              <a:ext uri="{FF2B5EF4-FFF2-40B4-BE49-F238E27FC236}">
                <a16:creationId xmlns:a16="http://schemas.microsoft.com/office/drawing/2014/main" id="{2EE74B7E-408B-BEAE-9225-184E102B96CD}"/>
              </a:ext>
            </a:extLst>
          </p:cNvPr>
          <p:cNvSpPr>
            <a:spLocks noGrp="1"/>
          </p:cNvSpPr>
          <p:nvPr>
            <p:ph type="sldNum" sz="quarter" idx="12"/>
          </p:nvPr>
        </p:nvSpPr>
        <p:spPr/>
        <p:txBody>
          <a:bodyPr/>
          <a:lstStyle/>
          <a:p>
            <a:fld id="{D9F085D5-EC86-4F6A-B501-C1359CB39116}" type="slidenum">
              <a:rPr lang="en-GB" smtClean="0"/>
              <a:t>13</a:t>
            </a:fld>
            <a:endParaRPr lang="en-GB"/>
          </a:p>
        </p:txBody>
      </p:sp>
      <p:sp>
        <p:nvSpPr>
          <p:cNvPr id="5" name="Left Brace 4">
            <a:extLst>
              <a:ext uri="{FF2B5EF4-FFF2-40B4-BE49-F238E27FC236}">
                <a16:creationId xmlns:a16="http://schemas.microsoft.com/office/drawing/2014/main" id="{8E93C45C-73D6-5917-3DAD-2A509DF479C0}"/>
              </a:ext>
            </a:extLst>
          </p:cNvPr>
          <p:cNvSpPr/>
          <p:nvPr/>
        </p:nvSpPr>
        <p:spPr>
          <a:xfrm rot="15032666" flipH="1">
            <a:off x="3683433" y="1466060"/>
            <a:ext cx="199948" cy="3098824"/>
          </a:xfrm>
          <a:prstGeom prst="leftBrace">
            <a:avLst>
              <a:gd name="adj1" fmla="val 41990"/>
              <a:gd name="adj2" fmla="val 49209"/>
            </a:avLst>
          </a:prstGeom>
          <a:ln w="28575">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TextBox 2">
            <a:extLst>
              <a:ext uri="{FF2B5EF4-FFF2-40B4-BE49-F238E27FC236}">
                <a16:creationId xmlns:a16="http://schemas.microsoft.com/office/drawing/2014/main" id="{14359D14-1B6A-F85B-A1E4-F4C15635968E}"/>
              </a:ext>
            </a:extLst>
          </p:cNvPr>
          <p:cNvSpPr txBox="1"/>
          <p:nvPr/>
        </p:nvSpPr>
        <p:spPr>
          <a:xfrm rot="20072730">
            <a:off x="2153921" y="2475364"/>
            <a:ext cx="3066858" cy="646331"/>
          </a:xfrm>
          <a:prstGeom prst="rect">
            <a:avLst/>
          </a:prstGeom>
          <a:solidFill>
            <a:schemeClr val="bg1"/>
          </a:solidFill>
          <a:ln w="28575">
            <a:solidFill>
              <a:srgbClr val="00B050"/>
            </a:solidFill>
          </a:ln>
        </p:spPr>
        <p:txBody>
          <a:bodyPr wrap="square" rtlCol="0">
            <a:spAutoFit/>
          </a:bodyPr>
          <a:lstStyle/>
          <a:p>
            <a:pPr algn="ctr"/>
            <a:r>
              <a:rPr lang="en-US" dirty="0">
                <a:solidFill>
                  <a:srgbClr val="00B050"/>
                </a:solidFill>
              </a:rPr>
              <a:t>Rose because US had lower inflation than others</a:t>
            </a:r>
          </a:p>
        </p:txBody>
      </p:sp>
      <p:sp>
        <p:nvSpPr>
          <p:cNvPr id="6" name="TextBox 5">
            <a:extLst>
              <a:ext uri="{FF2B5EF4-FFF2-40B4-BE49-F238E27FC236}">
                <a16:creationId xmlns:a16="http://schemas.microsoft.com/office/drawing/2014/main" id="{5D0B7133-E59F-2B11-3672-4CF13424F505}"/>
              </a:ext>
            </a:extLst>
          </p:cNvPr>
          <p:cNvSpPr txBox="1"/>
          <p:nvPr/>
        </p:nvSpPr>
        <p:spPr>
          <a:xfrm>
            <a:off x="304800" y="5334000"/>
            <a:ext cx="1186249" cy="923330"/>
          </a:xfrm>
          <a:prstGeom prst="rect">
            <a:avLst/>
          </a:prstGeom>
          <a:noFill/>
        </p:spPr>
        <p:txBody>
          <a:bodyPr wrap="square" rtlCol="0">
            <a:spAutoFit/>
          </a:bodyPr>
          <a:lstStyle/>
          <a:p>
            <a:r>
              <a:rPr lang="en-US" dirty="0"/>
              <a:t>Source:  Federal Reserve</a:t>
            </a:r>
          </a:p>
        </p:txBody>
      </p:sp>
      <p:sp>
        <p:nvSpPr>
          <p:cNvPr id="8" name="Footer Placeholder 7">
            <a:extLst>
              <a:ext uri="{FF2B5EF4-FFF2-40B4-BE49-F238E27FC236}">
                <a16:creationId xmlns:a16="http://schemas.microsoft.com/office/drawing/2014/main" id="{45986E2E-4543-DA7A-DBC6-3013FEC61451}"/>
              </a:ext>
            </a:extLst>
          </p:cNvPr>
          <p:cNvSpPr>
            <a:spLocks noGrp="1"/>
          </p:cNvSpPr>
          <p:nvPr>
            <p:ph type="ftr" sz="quarter" idx="11"/>
          </p:nvPr>
        </p:nvSpPr>
        <p:spPr/>
        <p:txBody>
          <a:bodyPr/>
          <a:lstStyle/>
          <a:p>
            <a:pPr>
              <a:defRPr/>
            </a:pPr>
            <a:r>
              <a:rPr lang="en-US"/>
              <a:t>Class 5:  Exchange Rates</a:t>
            </a:r>
          </a:p>
        </p:txBody>
      </p:sp>
    </p:spTree>
    <p:extLst>
      <p:ext uri="{BB962C8B-B14F-4D97-AF65-F5344CB8AC3E}">
        <p14:creationId xmlns:p14="http://schemas.microsoft.com/office/powerpoint/2010/main" val="2661093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a:extLst>
              <a:ext uri="{FF2B5EF4-FFF2-40B4-BE49-F238E27FC236}">
                <a16:creationId xmlns:a16="http://schemas.microsoft.com/office/drawing/2014/main" id="{00000000-0008-0000-0000-000002000000}"/>
              </a:ext>
            </a:extLst>
          </p:cNvPr>
          <p:cNvGraphicFramePr>
            <a:graphicFrameLocks/>
          </p:cNvGraphicFramePr>
          <p:nvPr>
            <p:extLst>
              <p:ext uri="{D42A27DB-BD31-4B8C-83A1-F6EECF244321}">
                <p14:modId xmlns:p14="http://schemas.microsoft.com/office/powerpoint/2010/main" val="3110227885"/>
              </p:ext>
            </p:extLst>
          </p:nvPr>
        </p:nvGraphicFramePr>
        <p:xfrm>
          <a:off x="1490980" y="1140460"/>
          <a:ext cx="6162040" cy="457708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6E72A21E-36CC-A3C3-64A4-292D03FFDE4D}"/>
              </a:ext>
            </a:extLst>
          </p:cNvPr>
          <p:cNvSpPr>
            <a:spLocks noGrp="1"/>
          </p:cNvSpPr>
          <p:nvPr>
            <p:ph type="title"/>
          </p:nvPr>
        </p:nvSpPr>
        <p:spPr/>
        <p:txBody>
          <a:bodyPr/>
          <a:lstStyle/>
          <a:p>
            <a:r>
              <a:rPr lang="en-US" dirty="0">
                <a:solidFill>
                  <a:schemeClr val="bg1"/>
                </a:solidFill>
              </a:rPr>
              <a:t>US</a:t>
            </a:r>
            <a:r>
              <a:rPr lang="en-US" dirty="0"/>
              <a:t> Exchange Rate </a:t>
            </a:r>
          </a:p>
        </p:txBody>
      </p:sp>
      <p:sp>
        <p:nvSpPr>
          <p:cNvPr id="4" name="Slide Number Placeholder 3">
            <a:extLst>
              <a:ext uri="{FF2B5EF4-FFF2-40B4-BE49-F238E27FC236}">
                <a16:creationId xmlns:a16="http://schemas.microsoft.com/office/drawing/2014/main" id="{2EE74B7E-408B-BEAE-9225-184E102B96CD}"/>
              </a:ext>
            </a:extLst>
          </p:cNvPr>
          <p:cNvSpPr>
            <a:spLocks noGrp="1"/>
          </p:cNvSpPr>
          <p:nvPr>
            <p:ph type="sldNum" sz="quarter" idx="12"/>
          </p:nvPr>
        </p:nvSpPr>
        <p:spPr/>
        <p:txBody>
          <a:bodyPr/>
          <a:lstStyle/>
          <a:p>
            <a:fld id="{D9F085D5-EC86-4F6A-B501-C1359CB39116}" type="slidenum">
              <a:rPr lang="en-GB" smtClean="0"/>
              <a:t>14</a:t>
            </a:fld>
            <a:endParaRPr lang="en-GB"/>
          </a:p>
        </p:txBody>
      </p:sp>
      <p:sp>
        <p:nvSpPr>
          <p:cNvPr id="5" name="Oval 4">
            <a:extLst>
              <a:ext uri="{FF2B5EF4-FFF2-40B4-BE49-F238E27FC236}">
                <a16:creationId xmlns:a16="http://schemas.microsoft.com/office/drawing/2014/main" id="{8740103F-B916-360F-9F02-CFCC47D714BA}"/>
              </a:ext>
            </a:extLst>
          </p:cNvPr>
          <p:cNvSpPr/>
          <p:nvPr/>
        </p:nvSpPr>
        <p:spPr>
          <a:xfrm rot="18779719">
            <a:off x="2302704" y="2520786"/>
            <a:ext cx="1421010" cy="455252"/>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6BB86045-53B9-5D05-D3BC-C0467AFD92D8}"/>
              </a:ext>
            </a:extLst>
          </p:cNvPr>
          <p:cNvSpPr txBox="1"/>
          <p:nvPr/>
        </p:nvSpPr>
        <p:spPr>
          <a:xfrm rot="21187982">
            <a:off x="2644338" y="3144376"/>
            <a:ext cx="3073541" cy="553998"/>
          </a:xfrm>
          <a:prstGeom prst="rect">
            <a:avLst/>
          </a:prstGeom>
          <a:solidFill>
            <a:schemeClr val="bg1"/>
          </a:solidFill>
          <a:ln w="50800">
            <a:solidFill>
              <a:srgbClr val="FF0000"/>
            </a:solidFill>
          </a:ln>
        </p:spPr>
        <p:txBody>
          <a:bodyPr wrap="square" rtlCol="0">
            <a:spAutoFit/>
          </a:bodyPr>
          <a:lstStyle/>
          <a:p>
            <a:r>
              <a:rPr lang="en-US" sz="1500" dirty="0">
                <a:solidFill>
                  <a:srgbClr val="FF0000"/>
                </a:solidFill>
              </a:rPr>
              <a:t>Dollar rose due to Volker Interest rate rise, fighting inflation.</a:t>
            </a:r>
          </a:p>
        </p:txBody>
      </p:sp>
      <p:sp>
        <p:nvSpPr>
          <p:cNvPr id="8" name="TextBox 7">
            <a:extLst>
              <a:ext uri="{FF2B5EF4-FFF2-40B4-BE49-F238E27FC236}">
                <a16:creationId xmlns:a16="http://schemas.microsoft.com/office/drawing/2014/main" id="{8D4C174A-BDE2-E0E8-01D6-46D14870C731}"/>
              </a:ext>
            </a:extLst>
          </p:cNvPr>
          <p:cNvSpPr txBox="1"/>
          <p:nvPr/>
        </p:nvSpPr>
        <p:spPr>
          <a:xfrm rot="21187982">
            <a:off x="2644338" y="3666809"/>
            <a:ext cx="3073541" cy="323165"/>
          </a:xfrm>
          <a:prstGeom prst="rect">
            <a:avLst/>
          </a:prstGeom>
          <a:solidFill>
            <a:schemeClr val="bg1"/>
          </a:solidFill>
          <a:ln w="50800">
            <a:solidFill>
              <a:srgbClr val="FF0000"/>
            </a:solidFill>
          </a:ln>
        </p:spPr>
        <p:txBody>
          <a:bodyPr wrap="square" rtlCol="0">
            <a:spAutoFit/>
          </a:bodyPr>
          <a:lstStyle/>
          <a:p>
            <a:r>
              <a:rPr lang="en-US" sz="1500" dirty="0">
                <a:solidFill>
                  <a:srgbClr val="FF0000"/>
                </a:solidFill>
              </a:rPr>
              <a:t>Caused severe recession in US.</a:t>
            </a:r>
          </a:p>
        </p:txBody>
      </p:sp>
      <p:sp>
        <p:nvSpPr>
          <p:cNvPr id="9" name="TextBox 8">
            <a:extLst>
              <a:ext uri="{FF2B5EF4-FFF2-40B4-BE49-F238E27FC236}">
                <a16:creationId xmlns:a16="http://schemas.microsoft.com/office/drawing/2014/main" id="{DB35353E-647C-13A5-2AF2-F7337DEEFDFE}"/>
              </a:ext>
            </a:extLst>
          </p:cNvPr>
          <p:cNvSpPr txBox="1"/>
          <p:nvPr/>
        </p:nvSpPr>
        <p:spPr>
          <a:xfrm>
            <a:off x="304800" y="5334000"/>
            <a:ext cx="1186249" cy="923330"/>
          </a:xfrm>
          <a:prstGeom prst="rect">
            <a:avLst/>
          </a:prstGeom>
          <a:noFill/>
        </p:spPr>
        <p:txBody>
          <a:bodyPr wrap="square" rtlCol="0">
            <a:spAutoFit/>
          </a:bodyPr>
          <a:lstStyle/>
          <a:p>
            <a:r>
              <a:rPr lang="en-US" dirty="0"/>
              <a:t>Source:  Federal Reserve</a:t>
            </a:r>
          </a:p>
        </p:txBody>
      </p:sp>
      <p:sp>
        <p:nvSpPr>
          <p:cNvPr id="6" name="Footer Placeholder 5">
            <a:extLst>
              <a:ext uri="{FF2B5EF4-FFF2-40B4-BE49-F238E27FC236}">
                <a16:creationId xmlns:a16="http://schemas.microsoft.com/office/drawing/2014/main" id="{11B4F1A8-9483-07C2-3D01-06B6F5B02E7A}"/>
              </a:ext>
            </a:extLst>
          </p:cNvPr>
          <p:cNvSpPr>
            <a:spLocks noGrp="1"/>
          </p:cNvSpPr>
          <p:nvPr>
            <p:ph type="ftr" sz="quarter" idx="11"/>
          </p:nvPr>
        </p:nvSpPr>
        <p:spPr/>
        <p:txBody>
          <a:bodyPr/>
          <a:lstStyle/>
          <a:p>
            <a:pPr>
              <a:defRPr/>
            </a:pPr>
            <a:r>
              <a:rPr lang="en-US"/>
              <a:t>Class 5:  Exchange Rates</a:t>
            </a:r>
          </a:p>
        </p:txBody>
      </p:sp>
    </p:spTree>
    <p:extLst>
      <p:ext uri="{BB962C8B-B14F-4D97-AF65-F5344CB8AC3E}">
        <p14:creationId xmlns:p14="http://schemas.microsoft.com/office/powerpoint/2010/main" val="1057465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F246C-1B6B-F741-A9CE-669D0B570B88}"/>
              </a:ext>
            </a:extLst>
          </p:cNvPr>
          <p:cNvSpPr>
            <a:spLocks noGrp="1"/>
          </p:cNvSpPr>
          <p:nvPr>
            <p:ph type="title"/>
          </p:nvPr>
        </p:nvSpPr>
        <p:spPr/>
        <p:txBody>
          <a:bodyPr/>
          <a:lstStyle/>
          <a:p>
            <a:r>
              <a:rPr lang="en-US" dirty="0"/>
              <a:t>Exchange Market</a:t>
            </a:r>
          </a:p>
        </p:txBody>
      </p:sp>
      <p:sp>
        <p:nvSpPr>
          <p:cNvPr id="3" name="Content Placeholder 2">
            <a:extLst>
              <a:ext uri="{FF2B5EF4-FFF2-40B4-BE49-F238E27FC236}">
                <a16:creationId xmlns:a16="http://schemas.microsoft.com/office/drawing/2014/main" id="{56761681-F407-234C-B8DF-74C4EE880708}"/>
              </a:ext>
            </a:extLst>
          </p:cNvPr>
          <p:cNvSpPr>
            <a:spLocks noGrp="1"/>
          </p:cNvSpPr>
          <p:nvPr>
            <p:ph idx="1"/>
          </p:nvPr>
        </p:nvSpPr>
        <p:spPr>
          <a:xfrm>
            <a:off x="457200" y="1417638"/>
            <a:ext cx="8229600" cy="4525963"/>
          </a:xfrm>
        </p:spPr>
        <p:txBody>
          <a:bodyPr/>
          <a:lstStyle/>
          <a:p>
            <a:r>
              <a:rPr lang="en-US" dirty="0"/>
              <a:t>Who uses the exchange market</a:t>
            </a:r>
          </a:p>
          <a:p>
            <a:pPr lvl="1"/>
            <a:r>
              <a:rPr lang="en-US" dirty="0"/>
              <a:t>Traders in both goods and services</a:t>
            </a:r>
          </a:p>
          <a:p>
            <a:pPr lvl="2"/>
            <a:r>
              <a:rPr lang="en-US" dirty="0"/>
              <a:t>Also travelers (but that’s trade)</a:t>
            </a:r>
          </a:p>
          <a:p>
            <a:pPr lvl="1"/>
            <a:r>
              <a:rPr lang="en-US" dirty="0"/>
              <a:t>International borrowing, lending, and asset trade</a:t>
            </a:r>
          </a:p>
          <a:p>
            <a:pPr lvl="1"/>
            <a:r>
              <a:rPr lang="en-US" dirty="0"/>
              <a:t>Speculators</a:t>
            </a:r>
          </a:p>
          <a:p>
            <a:pPr lvl="2"/>
            <a:r>
              <a:rPr lang="en-US" dirty="0"/>
              <a:t>Buyers or sellers who hope to profit from future exchange-rate change</a:t>
            </a:r>
          </a:p>
          <a:p>
            <a:pPr lvl="1"/>
            <a:r>
              <a:rPr lang="en-US" dirty="0"/>
              <a:t>Hedgers</a:t>
            </a:r>
          </a:p>
          <a:p>
            <a:pPr lvl="1"/>
            <a:r>
              <a:rPr lang="en-US" dirty="0"/>
              <a:t>Arbitragers</a:t>
            </a:r>
          </a:p>
        </p:txBody>
      </p:sp>
      <p:sp>
        <p:nvSpPr>
          <p:cNvPr id="4" name="Footer Placeholder 3">
            <a:extLst>
              <a:ext uri="{FF2B5EF4-FFF2-40B4-BE49-F238E27FC236}">
                <a16:creationId xmlns:a16="http://schemas.microsoft.com/office/drawing/2014/main" id="{628BE463-FB3F-6B45-8326-EFC70B338075}"/>
              </a:ext>
            </a:extLst>
          </p:cNvPr>
          <p:cNvSpPr>
            <a:spLocks noGrp="1"/>
          </p:cNvSpPr>
          <p:nvPr>
            <p:ph type="ftr" sz="quarter" idx="11"/>
          </p:nvPr>
        </p:nvSpPr>
        <p:spPr/>
        <p:txBody>
          <a:bodyPr/>
          <a:lstStyle/>
          <a:p>
            <a:pPr>
              <a:defRPr/>
            </a:pPr>
            <a:r>
              <a:rPr lang="en-US"/>
              <a:t>Class 5:  Exchange Rates</a:t>
            </a:r>
          </a:p>
        </p:txBody>
      </p:sp>
      <p:sp>
        <p:nvSpPr>
          <p:cNvPr id="5" name="Slide Number Placeholder 4">
            <a:extLst>
              <a:ext uri="{FF2B5EF4-FFF2-40B4-BE49-F238E27FC236}">
                <a16:creationId xmlns:a16="http://schemas.microsoft.com/office/drawing/2014/main" id="{8FA4B81B-6471-1C41-A76E-F7EBEA50B47D}"/>
              </a:ext>
            </a:extLst>
          </p:cNvPr>
          <p:cNvSpPr>
            <a:spLocks noGrp="1"/>
          </p:cNvSpPr>
          <p:nvPr>
            <p:ph type="sldNum" sz="quarter" idx="12"/>
          </p:nvPr>
        </p:nvSpPr>
        <p:spPr/>
        <p:txBody>
          <a:bodyPr/>
          <a:lstStyle/>
          <a:p>
            <a:pPr>
              <a:defRPr/>
            </a:pPr>
            <a:fld id="{659DFB22-C7E9-9E4B-8431-4E4E88AD005A}" type="slidenum">
              <a:rPr lang="en-US" smtClean="0"/>
              <a:pPr>
                <a:defRPr/>
              </a:pPr>
              <a:t>15</a:t>
            </a:fld>
            <a:endParaRPr lang="en-US"/>
          </a:p>
        </p:txBody>
      </p:sp>
    </p:spTree>
    <p:extLst>
      <p:ext uri="{BB962C8B-B14F-4D97-AF65-F5344CB8AC3E}">
        <p14:creationId xmlns:p14="http://schemas.microsoft.com/office/powerpoint/2010/main" val="1364727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2"/>
          <p:cNvSpPr>
            <a:spLocks noGrp="1" noChangeArrowheads="1"/>
          </p:cNvSpPr>
          <p:nvPr>
            <p:ph type="title"/>
          </p:nvPr>
        </p:nvSpPr>
        <p:spPr>
          <a:xfrm>
            <a:off x="381000" y="2590800"/>
            <a:ext cx="8229600" cy="1143000"/>
          </a:xfrm>
        </p:spPr>
        <p:txBody>
          <a:bodyPr/>
          <a:lstStyle/>
          <a:p>
            <a:pPr eaLnBrk="1" hangingPunct="1"/>
            <a:r>
              <a:rPr lang="en-US" sz="6000" b="1" dirty="0">
                <a:solidFill>
                  <a:srgbClr val="00B050"/>
                </a:solidFill>
                <a:ea typeface="ＭＳ Ｐゴシック" pitchFamily="-109" charset="-128"/>
                <a:cs typeface="ＭＳ Ｐゴシック" pitchFamily="-109" charset="-128"/>
              </a:rPr>
              <a:t>Pause for Discussion</a:t>
            </a:r>
          </a:p>
        </p:txBody>
      </p:sp>
      <p:sp>
        <p:nvSpPr>
          <p:cNvPr id="6" name="Rectangle 5"/>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Footer Placeholder 1">
            <a:extLst>
              <a:ext uri="{FF2B5EF4-FFF2-40B4-BE49-F238E27FC236}">
                <a16:creationId xmlns:a16="http://schemas.microsoft.com/office/drawing/2014/main" id="{1B20D08A-428A-E24B-9135-C9F18B89A3AA}"/>
              </a:ext>
            </a:extLst>
          </p:cNvPr>
          <p:cNvSpPr>
            <a:spLocks noGrp="1"/>
          </p:cNvSpPr>
          <p:nvPr>
            <p:ph type="ftr" sz="quarter" idx="11"/>
          </p:nvPr>
        </p:nvSpPr>
        <p:spPr/>
        <p:txBody>
          <a:bodyPr/>
          <a:lstStyle/>
          <a:p>
            <a:pPr>
              <a:defRPr/>
            </a:pPr>
            <a:r>
              <a:rPr lang="en-US"/>
              <a:t>Class 5:  Exchange Rates</a:t>
            </a:r>
          </a:p>
        </p:txBody>
      </p:sp>
      <p:sp>
        <p:nvSpPr>
          <p:cNvPr id="3" name="Slide Number Placeholder 2">
            <a:extLst>
              <a:ext uri="{FF2B5EF4-FFF2-40B4-BE49-F238E27FC236}">
                <a16:creationId xmlns:a16="http://schemas.microsoft.com/office/drawing/2014/main" id="{2EADA7F1-3977-A04D-8E41-9A8075486AAA}"/>
              </a:ext>
            </a:extLst>
          </p:cNvPr>
          <p:cNvSpPr>
            <a:spLocks noGrp="1"/>
          </p:cNvSpPr>
          <p:nvPr>
            <p:ph type="sldNum" sz="quarter" idx="12"/>
          </p:nvPr>
        </p:nvSpPr>
        <p:spPr/>
        <p:txBody>
          <a:bodyPr/>
          <a:lstStyle/>
          <a:p>
            <a:pPr>
              <a:defRPr/>
            </a:pPr>
            <a:fld id="{659DFB22-C7E9-9E4B-8431-4E4E88AD005A}" type="slidenum">
              <a:rPr lang="en-US" smtClean="0"/>
              <a:pPr>
                <a:defRPr/>
              </a:pPr>
              <a:t>16</a:t>
            </a:fld>
            <a:endParaRPr lang="en-US"/>
          </a:p>
        </p:txBody>
      </p:sp>
    </p:spTree>
    <p:extLst>
      <p:ext uri="{BB962C8B-B14F-4D97-AF65-F5344CB8AC3E}">
        <p14:creationId xmlns:p14="http://schemas.microsoft.com/office/powerpoint/2010/main" val="8507449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87616-3EA8-5A4A-BCCC-E0675C2EAC99}"/>
              </a:ext>
            </a:extLst>
          </p:cNvPr>
          <p:cNvSpPr>
            <a:spLocks noGrp="1"/>
          </p:cNvSpPr>
          <p:nvPr>
            <p:ph type="title"/>
          </p:nvPr>
        </p:nvSpPr>
        <p:spPr/>
        <p:txBody>
          <a:bodyPr/>
          <a:lstStyle/>
          <a:p>
            <a:pPr lvl="1"/>
            <a:r>
              <a:rPr lang="en-US" dirty="0"/>
              <a:t>More Questions from KOM</a:t>
            </a:r>
          </a:p>
        </p:txBody>
      </p:sp>
      <p:sp>
        <p:nvSpPr>
          <p:cNvPr id="3" name="Content Placeholder 2">
            <a:extLst>
              <a:ext uri="{FF2B5EF4-FFF2-40B4-BE49-F238E27FC236}">
                <a16:creationId xmlns:a16="http://schemas.microsoft.com/office/drawing/2014/main" id="{8486B655-64A1-C348-96F6-2E47C2FA9E16}"/>
              </a:ext>
            </a:extLst>
          </p:cNvPr>
          <p:cNvSpPr>
            <a:spLocks noGrp="1"/>
          </p:cNvSpPr>
          <p:nvPr>
            <p:ph idx="1"/>
          </p:nvPr>
        </p:nvSpPr>
        <p:spPr/>
        <p:txBody>
          <a:bodyPr/>
          <a:lstStyle/>
          <a:p>
            <a:r>
              <a:rPr lang="en-US" dirty="0"/>
              <a:t>What is “arbitrage” in the foreign exchange market? </a:t>
            </a:r>
          </a:p>
          <a:p>
            <a:r>
              <a:rPr lang="en-US" dirty="0"/>
              <a:t>What is “hedging” in the foreign exchange market?</a:t>
            </a:r>
          </a:p>
          <a:p>
            <a:r>
              <a:rPr lang="en-US" dirty="0"/>
              <a:t>What role does the US dollar play in international finance?</a:t>
            </a:r>
          </a:p>
        </p:txBody>
      </p:sp>
      <p:sp>
        <p:nvSpPr>
          <p:cNvPr id="6" name="Rectangle 5">
            <a:extLst>
              <a:ext uri="{FF2B5EF4-FFF2-40B4-BE49-F238E27FC236}">
                <a16:creationId xmlns:a16="http://schemas.microsoft.com/office/drawing/2014/main" id="{95B7D61B-DC79-B046-A919-82226793953F}"/>
              </a:ext>
            </a:extLst>
          </p:cNvPr>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ooter Placeholder 6">
            <a:extLst>
              <a:ext uri="{FF2B5EF4-FFF2-40B4-BE49-F238E27FC236}">
                <a16:creationId xmlns:a16="http://schemas.microsoft.com/office/drawing/2014/main" id="{EE0A0906-A322-4B4A-A4BB-AF263A3FC3F8}"/>
              </a:ext>
            </a:extLst>
          </p:cNvPr>
          <p:cNvSpPr>
            <a:spLocks noGrp="1"/>
          </p:cNvSpPr>
          <p:nvPr>
            <p:ph type="ftr" sz="quarter" idx="11"/>
          </p:nvPr>
        </p:nvSpPr>
        <p:spPr/>
        <p:txBody>
          <a:bodyPr/>
          <a:lstStyle/>
          <a:p>
            <a:pPr>
              <a:defRPr/>
            </a:pPr>
            <a:r>
              <a:rPr lang="en-US"/>
              <a:t>Class 5:  Exchange Rates</a:t>
            </a:r>
          </a:p>
        </p:txBody>
      </p:sp>
      <p:sp>
        <p:nvSpPr>
          <p:cNvPr id="4" name="Slide Number Placeholder 3">
            <a:extLst>
              <a:ext uri="{FF2B5EF4-FFF2-40B4-BE49-F238E27FC236}">
                <a16:creationId xmlns:a16="http://schemas.microsoft.com/office/drawing/2014/main" id="{B2D1ADE7-74D6-174F-BF7C-E1881A41BB92}"/>
              </a:ext>
            </a:extLst>
          </p:cNvPr>
          <p:cNvSpPr>
            <a:spLocks noGrp="1"/>
          </p:cNvSpPr>
          <p:nvPr>
            <p:ph type="sldNum" sz="quarter" idx="12"/>
          </p:nvPr>
        </p:nvSpPr>
        <p:spPr/>
        <p:txBody>
          <a:bodyPr/>
          <a:lstStyle/>
          <a:p>
            <a:pPr>
              <a:defRPr/>
            </a:pPr>
            <a:fld id="{659DFB22-C7E9-9E4B-8431-4E4E88AD005A}" type="slidenum">
              <a:rPr lang="en-US" smtClean="0"/>
              <a:pPr>
                <a:defRPr/>
              </a:pPr>
              <a:t>17</a:t>
            </a:fld>
            <a:endParaRPr lang="en-US"/>
          </a:p>
        </p:txBody>
      </p:sp>
    </p:spTree>
    <p:extLst>
      <p:ext uri="{BB962C8B-B14F-4D97-AF65-F5344CB8AC3E}">
        <p14:creationId xmlns:p14="http://schemas.microsoft.com/office/powerpoint/2010/main" val="17191863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F246C-1B6B-F741-A9CE-669D0B570B88}"/>
              </a:ext>
            </a:extLst>
          </p:cNvPr>
          <p:cNvSpPr>
            <a:spLocks noGrp="1"/>
          </p:cNvSpPr>
          <p:nvPr>
            <p:ph type="title"/>
          </p:nvPr>
        </p:nvSpPr>
        <p:spPr/>
        <p:txBody>
          <a:bodyPr/>
          <a:lstStyle/>
          <a:p>
            <a:r>
              <a:rPr lang="en-US" dirty="0"/>
              <a:t>Supply and Demand for Foreign Exchange</a:t>
            </a:r>
          </a:p>
        </p:txBody>
      </p:sp>
      <p:sp>
        <p:nvSpPr>
          <p:cNvPr id="3" name="Content Placeholder 2">
            <a:extLst>
              <a:ext uri="{FF2B5EF4-FFF2-40B4-BE49-F238E27FC236}">
                <a16:creationId xmlns:a16="http://schemas.microsoft.com/office/drawing/2014/main" id="{56761681-F407-234C-B8DF-74C4EE880708}"/>
              </a:ext>
            </a:extLst>
          </p:cNvPr>
          <p:cNvSpPr>
            <a:spLocks noGrp="1"/>
          </p:cNvSpPr>
          <p:nvPr>
            <p:ph idx="1"/>
          </p:nvPr>
        </p:nvSpPr>
        <p:spPr>
          <a:xfrm>
            <a:off x="457200" y="1600201"/>
            <a:ext cx="8229600" cy="533400"/>
          </a:xfrm>
        </p:spPr>
        <p:txBody>
          <a:bodyPr/>
          <a:lstStyle/>
          <a:p>
            <a:r>
              <a:rPr lang="en-US" dirty="0"/>
              <a:t>Market Model:</a:t>
            </a:r>
          </a:p>
        </p:txBody>
      </p:sp>
      <p:sp>
        <p:nvSpPr>
          <p:cNvPr id="4" name="Footer Placeholder 3">
            <a:extLst>
              <a:ext uri="{FF2B5EF4-FFF2-40B4-BE49-F238E27FC236}">
                <a16:creationId xmlns:a16="http://schemas.microsoft.com/office/drawing/2014/main" id="{628BE463-FB3F-6B45-8326-EFC70B338075}"/>
              </a:ext>
            </a:extLst>
          </p:cNvPr>
          <p:cNvSpPr>
            <a:spLocks noGrp="1"/>
          </p:cNvSpPr>
          <p:nvPr>
            <p:ph type="ftr" sz="quarter" idx="11"/>
          </p:nvPr>
        </p:nvSpPr>
        <p:spPr/>
        <p:txBody>
          <a:bodyPr/>
          <a:lstStyle/>
          <a:p>
            <a:pPr>
              <a:defRPr/>
            </a:pPr>
            <a:r>
              <a:rPr lang="en-US"/>
              <a:t>Class 5:  Exchange Rates</a:t>
            </a:r>
          </a:p>
        </p:txBody>
      </p:sp>
      <p:sp>
        <p:nvSpPr>
          <p:cNvPr id="5" name="Slide Number Placeholder 4">
            <a:extLst>
              <a:ext uri="{FF2B5EF4-FFF2-40B4-BE49-F238E27FC236}">
                <a16:creationId xmlns:a16="http://schemas.microsoft.com/office/drawing/2014/main" id="{8FA4B81B-6471-1C41-A76E-F7EBEA50B47D}"/>
              </a:ext>
            </a:extLst>
          </p:cNvPr>
          <p:cNvSpPr>
            <a:spLocks noGrp="1"/>
          </p:cNvSpPr>
          <p:nvPr>
            <p:ph type="sldNum" sz="quarter" idx="12"/>
          </p:nvPr>
        </p:nvSpPr>
        <p:spPr/>
        <p:txBody>
          <a:bodyPr/>
          <a:lstStyle/>
          <a:p>
            <a:pPr>
              <a:defRPr/>
            </a:pPr>
            <a:fld id="{659DFB22-C7E9-9E4B-8431-4E4E88AD005A}" type="slidenum">
              <a:rPr lang="en-US" smtClean="0"/>
              <a:pPr>
                <a:defRPr/>
              </a:pPr>
              <a:t>18</a:t>
            </a:fld>
            <a:endParaRPr lang="en-US"/>
          </a:p>
        </p:txBody>
      </p:sp>
      <p:cxnSp>
        <p:nvCxnSpPr>
          <p:cNvPr id="6" name="Straight Connector 5">
            <a:extLst>
              <a:ext uri="{FF2B5EF4-FFF2-40B4-BE49-F238E27FC236}">
                <a16:creationId xmlns:a16="http://schemas.microsoft.com/office/drawing/2014/main" id="{E43328AC-97E9-344A-B499-FF616F6DD3A0}"/>
              </a:ext>
            </a:extLst>
          </p:cNvPr>
          <p:cNvCxnSpPr/>
          <p:nvPr/>
        </p:nvCxnSpPr>
        <p:spPr>
          <a:xfrm flipV="1">
            <a:off x="2971800" y="5638800"/>
            <a:ext cx="3124200" cy="2"/>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B3958B07-05D4-7B47-BBE8-54E8011C227C}"/>
              </a:ext>
            </a:extLst>
          </p:cNvPr>
          <p:cNvCxnSpPr/>
          <p:nvPr/>
        </p:nvCxnSpPr>
        <p:spPr>
          <a:xfrm flipV="1">
            <a:off x="2971800" y="2286000"/>
            <a:ext cx="0" cy="33528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5FBF57C6-FC06-C24D-8A15-421409AE09D9}"/>
              </a:ext>
            </a:extLst>
          </p:cNvPr>
          <p:cNvCxnSpPr>
            <a:cxnSpLocks/>
          </p:cNvCxnSpPr>
          <p:nvPr/>
        </p:nvCxnSpPr>
        <p:spPr>
          <a:xfrm flipH="1" flipV="1">
            <a:off x="3352800" y="2514600"/>
            <a:ext cx="2286000" cy="25908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BE907BC3-C2FF-9E49-A9F0-95459ACC02EE}"/>
              </a:ext>
            </a:extLst>
          </p:cNvPr>
          <p:cNvSpPr txBox="1"/>
          <p:nvPr/>
        </p:nvSpPr>
        <p:spPr>
          <a:xfrm>
            <a:off x="2057400" y="2209800"/>
            <a:ext cx="1219200" cy="369332"/>
          </a:xfrm>
          <a:prstGeom prst="rect">
            <a:avLst/>
          </a:prstGeom>
          <a:noFill/>
        </p:spPr>
        <p:txBody>
          <a:bodyPr wrap="square" rtlCol="0">
            <a:spAutoFit/>
          </a:bodyPr>
          <a:lstStyle/>
          <a:p>
            <a:r>
              <a:rPr lang="en-US" dirty="0"/>
              <a:t>E ($/€)</a:t>
            </a:r>
          </a:p>
        </p:txBody>
      </p:sp>
      <p:cxnSp>
        <p:nvCxnSpPr>
          <p:cNvPr id="15" name="Straight Connector 14">
            <a:extLst>
              <a:ext uri="{FF2B5EF4-FFF2-40B4-BE49-F238E27FC236}">
                <a16:creationId xmlns:a16="http://schemas.microsoft.com/office/drawing/2014/main" id="{FD73F482-F1E5-004B-B485-26BCBADD27BB}"/>
              </a:ext>
            </a:extLst>
          </p:cNvPr>
          <p:cNvCxnSpPr>
            <a:cxnSpLocks/>
          </p:cNvCxnSpPr>
          <p:nvPr/>
        </p:nvCxnSpPr>
        <p:spPr>
          <a:xfrm>
            <a:off x="2971800" y="3733800"/>
            <a:ext cx="1447800"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8B174391-A066-1049-87DA-8343FCAD0201}"/>
              </a:ext>
            </a:extLst>
          </p:cNvPr>
          <p:cNvCxnSpPr>
            <a:cxnSpLocks/>
          </p:cNvCxnSpPr>
          <p:nvPr/>
        </p:nvCxnSpPr>
        <p:spPr>
          <a:xfrm>
            <a:off x="4419600" y="3733800"/>
            <a:ext cx="0" cy="190500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CCDEA776-9D5E-4A4E-AAE8-7237D3D4C940}"/>
              </a:ext>
            </a:extLst>
          </p:cNvPr>
          <p:cNvCxnSpPr>
            <a:cxnSpLocks/>
          </p:cNvCxnSpPr>
          <p:nvPr/>
        </p:nvCxnSpPr>
        <p:spPr>
          <a:xfrm flipV="1">
            <a:off x="3352800" y="2470666"/>
            <a:ext cx="1981200" cy="2710934"/>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1" name="TextBox 30">
            <a:extLst>
              <a:ext uri="{FF2B5EF4-FFF2-40B4-BE49-F238E27FC236}">
                <a16:creationId xmlns:a16="http://schemas.microsoft.com/office/drawing/2014/main" id="{483FE9C5-9CF5-8442-B8A9-45DE4235E49D}"/>
              </a:ext>
            </a:extLst>
          </p:cNvPr>
          <p:cNvSpPr txBox="1"/>
          <p:nvPr/>
        </p:nvSpPr>
        <p:spPr>
          <a:xfrm>
            <a:off x="5334000" y="2286000"/>
            <a:ext cx="685800" cy="369332"/>
          </a:xfrm>
          <a:prstGeom prst="rect">
            <a:avLst/>
          </a:prstGeom>
          <a:noFill/>
        </p:spPr>
        <p:txBody>
          <a:bodyPr wrap="square" rtlCol="0">
            <a:spAutoFit/>
          </a:bodyPr>
          <a:lstStyle/>
          <a:p>
            <a:r>
              <a:rPr lang="en-US" dirty="0"/>
              <a:t>S</a:t>
            </a:r>
            <a:r>
              <a:rPr lang="en-US" baseline="-25000" dirty="0"/>
              <a:t>€</a:t>
            </a:r>
            <a:endParaRPr lang="en-US" dirty="0"/>
          </a:p>
        </p:txBody>
      </p:sp>
      <p:sp>
        <p:nvSpPr>
          <p:cNvPr id="32" name="TextBox 31">
            <a:extLst>
              <a:ext uri="{FF2B5EF4-FFF2-40B4-BE49-F238E27FC236}">
                <a16:creationId xmlns:a16="http://schemas.microsoft.com/office/drawing/2014/main" id="{586FE43B-70D0-1A4A-82D3-9912893654B1}"/>
              </a:ext>
            </a:extLst>
          </p:cNvPr>
          <p:cNvSpPr txBox="1"/>
          <p:nvPr/>
        </p:nvSpPr>
        <p:spPr>
          <a:xfrm>
            <a:off x="5638800" y="4953000"/>
            <a:ext cx="685800" cy="369332"/>
          </a:xfrm>
          <a:prstGeom prst="rect">
            <a:avLst/>
          </a:prstGeom>
          <a:noFill/>
        </p:spPr>
        <p:txBody>
          <a:bodyPr wrap="square" rtlCol="0">
            <a:spAutoFit/>
          </a:bodyPr>
          <a:lstStyle/>
          <a:p>
            <a:r>
              <a:rPr lang="en-US" dirty="0"/>
              <a:t>D</a:t>
            </a:r>
            <a:r>
              <a:rPr lang="en-US" baseline="-25000" dirty="0"/>
              <a:t>€</a:t>
            </a:r>
            <a:endParaRPr lang="en-US" dirty="0"/>
          </a:p>
        </p:txBody>
      </p:sp>
      <p:sp>
        <p:nvSpPr>
          <p:cNvPr id="34" name="TextBox 33">
            <a:extLst>
              <a:ext uri="{FF2B5EF4-FFF2-40B4-BE49-F238E27FC236}">
                <a16:creationId xmlns:a16="http://schemas.microsoft.com/office/drawing/2014/main" id="{EC67D10E-F8DC-2940-A422-F3DF03C0A975}"/>
              </a:ext>
            </a:extLst>
          </p:cNvPr>
          <p:cNvSpPr txBox="1"/>
          <p:nvPr/>
        </p:nvSpPr>
        <p:spPr>
          <a:xfrm>
            <a:off x="5867400" y="5638800"/>
            <a:ext cx="685800" cy="369332"/>
          </a:xfrm>
          <a:prstGeom prst="rect">
            <a:avLst/>
          </a:prstGeom>
          <a:noFill/>
        </p:spPr>
        <p:txBody>
          <a:bodyPr wrap="square" rtlCol="0">
            <a:spAutoFit/>
          </a:bodyPr>
          <a:lstStyle/>
          <a:p>
            <a:r>
              <a:rPr lang="en-US" dirty="0"/>
              <a:t>Q</a:t>
            </a:r>
            <a:r>
              <a:rPr lang="en-US" baseline="-25000" dirty="0"/>
              <a:t>€</a:t>
            </a:r>
            <a:endParaRPr lang="en-US" dirty="0"/>
          </a:p>
        </p:txBody>
      </p:sp>
      <p:sp>
        <p:nvSpPr>
          <p:cNvPr id="39" name="TextBox 38">
            <a:extLst>
              <a:ext uri="{FF2B5EF4-FFF2-40B4-BE49-F238E27FC236}">
                <a16:creationId xmlns:a16="http://schemas.microsoft.com/office/drawing/2014/main" id="{35EEB0D2-D124-734B-9847-77D01B43B77E}"/>
              </a:ext>
            </a:extLst>
          </p:cNvPr>
          <p:cNvSpPr txBox="1"/>
          <p:nvPr/>
        </p:nvSpPr>
        <p:spPr>
          <a:xfrm>
            <a:off x="2514600" y="3505200"/>
            <a:ext cx="685800" cy="369332"/>
          </a:xfrm>
          <a:prstGeom prst="rect">
            <a:avLst/>
          </a:prstGeom>
          <a:noFill/>
        </p:spPr>
        <p:txBody>
          <a:bodyPr wrap="square" rtlCol="0">
            <a:spAutoFit/>
          </a:bodyPr>
          <a:lstStyle/>
          <a:p>
            <a:r>
              <a:rPr lang="en-US" dirty="0"/>
              <a:t>E</a:t>
            </a:r>
            <a:r>
              <a:rPr lang="en-US" baseline="-25000" dirty="0"/>
              <a:t>0</a:t>
            </a:r>
            <a:endParaRPr lang="en-US" dirty="0"/>
          </a:p>
        </p:txBody>
      </p:sp>
      <p:sp>
        <p:nvSpPr>
          <p:cNvPr id="40" name="TextBox 39">
            <a:extLst>
              <a:ext uri="{FF2B5EF4-FFF2-40B4-BE49-F238E27FC236}">
                <a16:creationId xmlns:a16="http://schemas.microsoft.com/office/drawing/2014/main" id="{D58FCCA0-661E-8A41-9BDE-56C772ECB929}"/>
              </a:ext>
            </a:extLst>
          </p:cNvPr>
          <p:cNvSpPr txBox="1"/>
          <p:nvPr/>
        </p:nvSpPr>
        <p:spPr>
          <a:xfrm>
            <a:off x="6705600" y="1600200"/>
            <a:ext cx="2057400" cy="3108543"/>
          </a:xfrm>
          <a:prstGeom prst="rect">
            <a:avLst/>
          </a:prstGeom>
          <a:noFill/>
          <a:ln w="76200">
            <a:solidFill>
              <a:srgbClr val="00B050"/>
            </a:solidFill>
          </a:ln>
        </p:spPr>
        <p:txBody>
          <a:bodyPr wrap="square" rtlCol="0">
            <a:spAutoFit/>
          </a:bodyPr>
          <a:lstStyle/>
          <a:p>
            <a:r>
              <a:rPr lang="en-US" sz="2800" dirty="0"/>
              <a:t>Questions:</a:t>
            </a:r>
          </a:p>
          <a:p>
            <a:pPr marL="285750" indent="-285750">
              <a:buFont typeface="Arial" panose="020B0604020202020204" pitchFamily="34" charset="0"/>
              <a:buChar char="•"/>
            </a:pPr>
            <a:r>
              <a:rPr lang="en-US" sz="2800" dirty="0"/>
              <a:t>Who demands €?</a:t>
            </a:r>
          </a:p>
          <a:p>
            <a:pPr marL="285750" indent="-285750">
              <a:buFont typeface="Arial" panose="020B0604020202020204" pitchFamily="34" charset="0"/>
              <a:buChar char="•"/>
            </a:pPr>
            <a:r>
              <a:rPr lang="en-US" sz="2800" dirty="0"/>
              <a:t>Who supplies €?</a:t>
            </a:r>
          </a:p>
        </p:txBody>
      </p:sp>
    </p:spTree>
    <p:extLst>
      <p:ext uri="{BB962C8B-B14F-4D97-AF65-F5344CB8AC3E}">
        <p14:creationId xmlns:p14="http://schemas.microsoft.com/office/powerpoint/2010/main" val="1156934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F246C-1B6B-F741-A9CE-669D0B570B88}"/>
              </a:ext>
            </a:extLst>
          </p:cNvPr>
          <p:cNvSpPr>
            <a:spLocks noGrp="1"/>
          </p:cNvSpPr>
          <p:nvPr>
            <p:ph type="title"/>
          </p:nvPr>
        </p:nvSpPr>
        <p:spPr/>
        <p:txBody>
          <a:bodyPr/>
          <a:lstStyle/>
          <a:p>
            <a:r>
              <a:rPr lang="en-US" dirty="0"/>
              <a:t>Exchange Market</a:t>
            </a:r>
          </a:p>
        </p:txBody>
      </p:sp>
      <p:sp>
        <p:nvSpPr>
          <p:cNvPr id="3" name="Content Placeholder 2">
            <a:extLst>
              <a:ext uri="{FF2B5EF4-FFF2-40B4-BE49-F238E27FC236}">
                <a16:creationId xmlns:a16="http://schemas.microsoft.com/office/drawing/2014/main" id="{56761681-F407-234C-B8DF-74C4EE880708}"/>
              </a:ext>
            </a:extLst>
          </p:cNvPr>
          <p:cNvSpPr>
            <a:spLocks noGrp="1"/>
          </p:cNvSpPr>
          <p:nvPr>
            <p:ph idx="1"/>
          </p:nvPr>
        </p:nvSpPr>
        <p:spPr/>
        <p:txBody>
          <a:bodyPr/>
          <a:lstStyle/>
          <a:p>
            <a:r>
              <a:rPr lang="en-US" dirty="0"/>
              <a:t>Traders respond to </a:t>
            </a:r>
          </a:p>
          <a:p>
            <a:pPr lvl="1"/>
            <a:r>
              <a:rPr lang="en-US" dirty="0"/>
              <a:t>Prices of goods</a:t>
            </a:r>
          </a:p>
          <a:p>
            <a:pPr lvl="2"/>
            <a:r>
              <a:rPr lang="en-US" dirty="0"/>
              <a:t>Rise in home prices causes currency to fall</a:t>
            </a:r>
          </a:p>
          <a:p>
            <a:r>
              <a:rPr lang="en-US" dirty="0"/>
              <a:t>Capital movements respond to</a:t>
            </a:r>
          </a:p>
          <a:p>
            <a:pPr lvl="1"/>
            <a:r>
              <a:rPr lang="en-US" dirty="0"/>
              <a:t>Interest rates</a:t>
            </a:r>
          </a:p>
          <a:p>
            <a:pPr lvl="2"/>
            <a:r>
              <a:rPr lang="en-US" dirty="0"/>
              <a:t>Rise in home interest rate causes currency to rise</a:t>
            </a:r>
          </a:p>
          <a:p>
            <a:pPr lvl="1"/>
            <a:r>
              <a:rPr lang="en-US" dirty="0"/>
              <a:t>Expectations</a:t>
            </a:r>
          </a:p>
          <a:p>
            <a:pPr lvl="2"/>
            <a:r>
              <a:rPr lang="en-US" dirty="0"/>
              <a:t>Expectation of any change causes that change</a:t>
            </a:r>
          </a:p>
        </p:txBody>
      </p:sp>
      <p:sp>
        <p:nvSpPr>
          <p:cNvPr id="4" name="Footer Placeholder 3">
            <a:extLst>
              <a:ext uri="{FF2B5EF4-FFF2-40B4-BE49-F238E27FC236}">
                <a16:creationId xmlns:a16="http://schemas.microsoft.com/office/drawing/2014/main" id="{628BE463-FB3F-6B45-8326-EFC70B338075}"/>
              </a:ext>
            </a:extLst>
          </p:cNvPr>
          <p:cNvSpPr>
            <a:spLocks noGrp="1"/>
          </p:cNvSpPr>
          <p:nvPr>
            <p:ph type="ftr" sz="quarter" idx="11"/>
          </p:nvPr>
        </p:nvSpPr>
        <p:spPr/>
        <p:txBody>
          <a:bodyPr/>
          <a:lstStyle/>
          <a:p>
            <a:pPr>
              <a:defRPr/>
            </a:pPr>
            <a:r>
              <a:rPr lang="en-US"/>
              <a:t>Class 5:  Exchange Rates</a:t>
            </a:r>
          </a:p>
        </p:txBody>
      </p:sp>
      <p:sp>
        <p:nvSpPr>
          <p:cNvPr id="5" name="Slide Number Placeholder 4">
            <a:extLst>
              <a:ext uri="{FF2B5EF4-FFF2-40B4-BE49-F238E27FC236}">
                <a16:creationId xmlns:a16="http://schemas.microsoft.com/office/drawing/2014/main" id="{8FA4B81B-6471-1C41-A76E-F7EBEA50B47D}"/>
              </a:ext>
            </a:extLst>
          </p:cNvPr>
          <p:cNvSpPr>
            <a:spLocks noGrp="1"/>
          </p:cNvSpPr>
          <p:nvPr>
            <p:ph type="sldNum" sz="quarter" idx="12"/>
          </p:nvPr>
        </p:nvSpPr>
        <p:spPr/>
        <p:txBody>
          <a:bodyPr/>
          <a:lstStyle/>
          <a:p>
            <a:pPr>
              <a:defRPr/>
            </a:pPr>
            <a:fld id="{659DFB22-C7E9-9E4B-8431-4E4E88AD005A}" type="slidenum">
              <a:rPr lang="en-US" smtClean="0"/>
              <a:pPr>
                <a:defRPr/>
              </a:pPr>
              <a:t>19</a:t>
            </a:fld>
            <a:endParaRPr lang="en-US"/>
          </a:p>
        </p:txBody>
      </p:sp>
    </p:spTree>
    <p:extLst>
      <p:ext uri="{BB962C8B-B14F-4D97-AF65-F5344CB8AC3E}">
        <p14:creationId xmlns:p14="http://schemas.microsoft.com/office/powerpoint/2010/main" val="3587461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Footer Placeholder 4"/>
          <p:cNvSpPr>
            <a:spLocks noGrp="1"/>
          </p:cNvSpPr>
          <p:nvPr>
            <p:ph type="ftr" sz="quarter" idx="11"/>
          </p:nvPr>
        </p:nvSpPr>
        <p:spPr>
          <a:xfrm>
            <a:off x="3124200" y="6245225"/>
            <a:ext cx="2895600" cy="476250"/>
          </a:xfrm>
          <a:noFill/>
        </p:spPr>
        <p:txBody>
          <a:bodyPr/>
          <a:lstStyle/>
          <a:p>
            <a:r>
              <a:rPr lang="en-US">
                <a:latin typeface="Arial" pitchFamily="-109" charset="0"/>
              </a:rPr>
              <a:t>Class 5:  Exchange Rates</a:t>
            </a:r>
            <a:endParaRPr lang="en-US" dirty="0">
              <a:latin typeface="Arial" pitchFamily="-109" charset="0"/>
            </a:endParaRPr>
          </a:p>
        </p:txBody>
      </p:sp>
      <p:sp>
        <p:nvSpPr>
          <p:cNvPr id="29699" name="Slide Number Placeholder 5"/>
          <p:cNvSpPr>
            <a:spLocks noGrp="1"/>
          </p:cNvSpPr>
          <p:nvPr>
            <p:ph type="sldNum" sz="quarter" idx="12"/>
          </p:nvPr>
        </p:nvSpPr>
        <p:spPr>
          <a:noFill/>
        </p:spPr>
        <p:txBody>
          <a:bodyPr/>
          <a:lstStyle/>
          <a:p>
            <a:fld id="{7C4CCD31-DF18-E24B-8454-0432F923D698}" type="slidenum">
              <a:rPr lang="en-US" smtClean="0">
                <a:latin typeface="Arial" pitchFamily="-109" charset="0"/>
              </a:rPr>
              <a:pPr/>
              <a:t>2</a:t>
            </a:fld>
            <a:endParaRPr lang="en-US">
              <a:latin typeface="Arial" pitchFamily="-109" charset="0"/>
            </a:endParaRPr>
          </a:p>
        </p:txBody>
      </p:sp>
      <p:sp>
        <p:nvSpPr>
          <p:cNvPr id="29700" name="Rectangle 2"/>
          <p:cNvSpPr>
            <a:spLocks noGrp="1" noChangeArrowheads="1"/>
          </p:cNvSpPr>
          <p:nvPr>
            <p:ph type="title"/>
          </p:nvPr>
        </p:nvSpPr>
        <p:spPr>
          <a:xfrm>
            <a:off x="381000" y="2590800"/>
            <a:ext cx="8229600" cy="1143000"/>
          </a:xfrm>
        </p:spPr>
        <p:txBody>
          <a:bodyPr/>
          <a:lstStyle/>
          <a:p>
            <a:pPr eaLnBrk="1" hangingPunct="1"/>
            <a:r>
              <a:rPr lang="en-US" sz="6000" b="1" dirty="0">
                <a:solidFill>
                  <a:srgbClr val="00B050"/>
                </a:solidFill>
                <a:ea typeface="ＭＳ Ｐゴシック" pitchFamily="-109" charset="-128"/>
                <a:cs typeface="ＭＳ Ｐゴシック" pitchFamily="-109" charset="-128"/>
              </a:rPr>
              <a:t>Pause for News</a:t>
            </a:r>
          </a:p>
        </p:txBody>
      </p:sp>
      <p:sp>
        <p:nvSpPr>
          <p:cNvPr id="6" name="Rectangle 5"/>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80358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F246C-1B6B-F741-A9CE-669D0B570B88}"/>
              </a:ext>
            </a:extLst>
          </p:cNvPr>
          <p:cNvSpPr>
            <a:spLocks noGrp="1"/>
          </p:cNvSpPr>
          <p:nvPr>
            <p:ph type="title"/>
          </p:nvPr>
        </p:nvSpPr>
        <p:spPr/>
        <p:txBody>
          <a:bodyPr/>
          <a:lstStyle/>
          <a:p>
            <a:r>
              <a:rPr lang="en-US" dirty="0"/>
              <a:t>Two Simple Theories</a:t>
            </a:r>
          </a:p>
        </p:txBody>
      </p:sp>
      <p:sp>
        <p:nvSpPr>
          <p:cNvPr id="3" name="Content Placeholder 2">
            <a:extLst>
              <a:ext uri="{FF2B5EF4-FFF2-40B4-BE49-F238E27FC236}">
                <a16:creationId xmlns:a16="http://schemas.microsoft.com/office/drawing/2014/main" id="{56761681-F407-234C-B8DF-74C4EE880708}"/>
              </a:ext>
            </a:extLst>
          </p:cNvPr>
          <p:cNvSpPr>
            <a:spLocks noGrp="1"/>
          </p:cNvSpPr>
          <p:nvPr>
            <p:ph idx="1"/>
          </p:nvPr>
        </p:nvSpPr>
        <p:spPr/>
        <p:txBody>
          <a:bodyPr/>
          <a:lstStyle/>
          <a:p>
            <a:r>
              <a:rPr lang="en-US" dirty="0"/>
              <a:t>Asset Theory</a:t>
            </a:r>
          </a:p>
          <a:p>
            <a:pPr lvl="1"/>
            <a:r>
              <a:rPr lang="en-US" dirty="0"/>
              <a:t>Simple:  E is whatever it is expected to be</a:t>
            </a:r>
          </a:p>
          <a:p>
            <a:pPr lvl="2"/>
            <a:r>
              <a:rPr lang="en-US" dirty="0"/>
              <a:t>If it were not, its expected change would drive capital flows that would swamp the market</a:t>
            </a:r>
          </a:p>
          <a:p>
            <a:pPr lvl="1"/>
            <a:r>
              <a:rPr lang="en-US" dirty="0"/>
              <a:t>Works best in short run (but not useful)</a:t>
            </a:r>
          </a:p>
          <a:p>
            <a:r>
              <a:rPr lang="en-US" dirty="0"/>
              <a:t>PPP = Purchasing Power Parity</a:t>
            </a:r>
          </a:p>
          <a:p>
            <a:pPr lvl="1"/>
            <a:r>
              <a:rPr lang="en-US" dirty="0"/>
              <a:t>Exchange rate reflects the prices of goods</a:t>
            </a:r>
          </a:p>
          <a:p>
            <a:pPr lvl="1"/>
            <a:r>
              <a:rPr lang="en-US" dirty="0"/>
              <a:t>See Big Mac Index</a:t>
            </a:r>
          </a:p>
          <a:p>
            <a:pPr lvl="1"/>
            <a:r>
              <a:rPr lang="en-US" dirty="0"/>
              <a:t>Works best in long run</a:t>
            </a:r>
          </a:p>
        </p:txBody>
      </p:sp>
      <p:sp>
        <p:nvSpPr>
          <p:cNvPr id="4" name="Footer Placeholder 3">
            <a:extLst>
              <a:ext uri="{FF2B5EF4-FFF2-40B4-BE49-F238E27FC236}">
                <a16:creationId xmlns:a16="http://schemas.microsoft.com/office/drawing/2014/main" id="{628BE463-FB3F-6B45-8326-EFC70B338075}"/>
              </a:ext>
            </a:extLst>
          </p:cNvPr>
          <p:cNvSpPr>
            <a:spLocks noGrp="1"/>
          </p:cNvSpPr>
          <p:nvPr>
            <p:ph type="ftr" sz="quarter" idx="11"/>
          </p:nvPr>
        </p:nvSpPr>
        <p:spPr/>
        <p:txBody>
          <a:bodyPr/>
          <a:lstStyle/>
          <a:p>
            <a:pPr>
              <a:defRPr/>
            </a:pPr>
            <a:r>
              <a:rPr lang="en-US"/>
              <a:t>Class 5:  Exchange Rates</a:t>
            </a:r>
          </a:p>
        </p:txBody>
      </p:sp>
      <p:sp>
        <p:nvSpPr>
          <p:cNvPr id="5" name="Slide Number Placeholder 4">
            <a:extLst>
              <a:ext uri="{FF2B5EF4-FFF2-40B4-BE49-F238E27FC236}">
                <a16:creationId xmlns:a16="http://schemas.microsoft.com/office/drawing/2014/main" id="{8FA4B81B-6471-1C41-A76E-F7EBEA50B47D}"/>
              </a:ext>
            </a:extLst>
          </p:cNvPr>
          <p:cNvSpPr>
            <a:spLocks noGrp="1"/>
          </p:cNvSpPr>
          <p:nvPr>
            <p:ph type="sldNum" sz="quarter" idx="12"/>
          </p:nvPr>
        </p:nvSpPr>
        <p:spPr/>
        <p:txBody>
          <a:bodyPr/>
          <a:lstStyle/>
          <a:p>
            <a:pPr>
              <a:defRPr/>
            </a:pPr>
            <a:fld id="{659DFB22-C7E9-9E4B-8431-4E4E88AD005A}" type="slidenum">
              <a:rPr lang="en-US" smtClean="0"/>
              <a:pPr>
                <a:defRPr/>
              </a:pPr>
              <a:t>20</a:t>
            </a:fld>
            <a:endParaRPr lang="en-US"/>
          </a:p>
        </p:txBody>
      </p:sp>
    </p:spTree>
    <p:extLst>
      <p:ext uri="{BB962C8B-B14F-4D97-AF65-F5344CB8AC3E}">
        <p14:creationId xmlns:p14="http://schemas.microsoft.com/office/powerpoint/2010/main" val="37406618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D0F1275-42A5-5E4C-9A84-1B6D95917F60}"/>
              </a:ext>
            </a:extLst>
          </p:cNvPr>
          <p:cNvSpPr>
            <a:spLocks noGrp="1"/>
          </p:cNvSpPr>
          <p:nvPr>
            <p:ph type="ftr" sz="quarter" idx="11"/>
          </p:nvPr>
        </p:nvSpPr>
        <p:spPr>
          <a:xfrm>
            <a:off x="2667000" y="6245225"/>
            <a:ext cx="3505200" cy="476250"/>
          </a:xfrm>
        </p:spPr>
        <p:txBody>
          <a:bodyPr/>
          <a:lstStyle/>
          <a:p>
            <a:pPr>
              <a:defRPr/>
            </a:pPr>
            <a:r>
              <a:rPr lang="en-US"/>
              <a:t>Class 5:  Exchange Rates</a:t>
            </a:r>
            <a:endParaRPr lang="en-US" dirty="0"/>
          </a:p>
        </p:txBody>
      </p:sp>
      <p:sp>
        <p:nvSpPr>
          <p:cNvPr id="5" name="Slide Number Placeholder 4">
            <a:extLst>
              <a:ext uri="{FF2B5EF4-FFF2-40B4-BE49-F238E27FC236}">
                <a16:creationId xmlns:a16="http://schemas.microsoft.com/office/drawing/2014/main" id="{23363641-92DD-A443-9C73-0E63E279E6A4}"/>
              </a:ext>
            </a:extLst>
          </p:cNvPr>
          <p:cNvSpPr>
            <a:spLocks noGrp="1"/>
          </p:cNvSpPr>
          <p:nvPr>
            <p:ph type="sldNum" sz="quarter" idx="12"/>
          </p:nvPr>
        </p:nvSpPr>
        <p:spPr/>
        <p:txBody>
          <a:bodyPr/>
          <a:lstStyle/>
          <a:p>
            <a:pPr>
              <a:defRPr/>
            </a:pPr>
            <a:fld id="{659DFB22-C7E9-9E4B-8431-4E4E88AD005A}" type="slidenum">
              <a:rPr lang="en-US" smtClean="0"/>
              <a:pPr>
                <a:defRPr/>
              </a:pPr>
              <a:t>21</a:t>
            </a:fld>
            <a:endParaRPr lang="en-US"/>
          </a:p>
        </p:txBody>
      </p:sp>
      <p:pic>
        <p:nvPicPr>
          <p:cNvPr id="2" name="Picture 1">
            <a:extLst>
              <a:ext uri="{FF2B5EF4-FFF2-40B4-BE49-F238E27FC236}">
                <a16:creationId xmlns:a16="http://schemas.microsoft.com/office/drawing/2014/main" id="{F961D4FA-8491-5F40-8FF2-B7EEBE5C8EF7}"/>
              </a:ext>
            </a:extLst>
          </p:cNvPr>
          <p:cNvPicPr>
            <a:picLocks noChangeAspect="1"/>
          </p:cNvPicPr>
          <p:nvPr/>
        </p:nvPicPr>
        <p:blipFill>
          <a:blip r:embed="rId3"/>
          <a:stretch>
            <a:fillRect/>
          </a:stretch>
        </p:blipFill>
        <p:spPr>
          <a:xfrm>
            <a:off x="2971800" y="611187"/>
            <a:ext cx="2724625" cy="5635625"/>
          </a:xfrm>
          <a:prstGeom prst="rect">
            <a:avLst/>
          </a:prstGeom>
        </p:spPr>
      </p:pic>
      <p:sp>
        <p:nvSpPr>
          <p:cNvPr id="3" name="TextBox 2">
            <a:extLst>
              <a:ext uri="{FF2B5EF4-FFF2-40B4-BE49-F238E27FC236}">
                <a16:creationId xmlns:a16="http://schemas.microsoft.com/office/drawing/2014/main" id="{A3C164EB-914F-9DA1-78B5-159C68BC8854}"/>
              </a:ext>
            </a:extLst>
          </p:cNvPr>
          <p:cNvSpPr txBox="1"/>
          <p:nvPr/>
        </p:nvSpPr>
        <p:spPr>
          <a:xfrm>
            <a:off x="1333500" y="5181600"/>
            <a:ext cx="990600" cy="923330"/>
          </a:xfrm>
          <a:prstGeom prst="rect">
            <a:avLst/>
          </a:prstGeom>
          <a:noFill/>
        </p:spPr>
        <p:txBody>
          <a:bodyPr wrap="square" rtlCol="0">
            <a:spAutoFit/>
          </a:bodyPr>
          <a:lstStyle/>
          <a:p>
            <a:r>
              <a:rPr lang="en-US" dirty="0"/>
              <a:t>From July 2021</a:t>
            </a:r>
          </a:p>
        </p:txBody>
      </p:sp>
    </p:spTree>
    <p:extLst>
      <p:ext uri="{BB962C8B-B14F-4D97-AF65-F5344CB8AC3E}">
        <p14:creationId xmlns:p14="http://schemas.microsoft.com/office/powerpoint/2010/main" val="36222295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D0F1275-42A5-5E4C-9A84-1B6D95917F60}"/>
              </a:ext>
            </a:extLst>
          </p:cNvPr>
          <p:cNvSpPr>
            <a:spLocks noGrp="1"/>
          </p:cNvSpPr>
          <p:nvPr>
            <p:ph type="ftr" sz="quarter" idx="11"/>
          </p:nvPr>
        </p:nvSpPr>
        <p:spPr>
          <a:xfrm>
            <a:off x="2667000" y="6245225"/>
            <a:ext cx="3505200" cy="476250"/>
          </a:xfrm>
        </p:spPr>
        <p:txBody>
          <a:bodyPr/>
          <a:lstStyle/>
          <a:p>
            <a:pPr>
              <a:defRPr/>
            </a:pPr>
            <a:r>
              <a:rPr lang="en-US" dirty="0"/>
              <a:t>Class 5:  Exchange Rates</a:t>
            </a:r>
          </a:p>
        </p:txBody>
      </p:sp>
      <p:sp>
        <p:nvSpPr>
          <p:cNvPr id="5" name="Slide Number Placeholder 4">
            <a:extLst>
              <a:ext uri="{FF2B5EF4-FFF2-40B4-BE49-F238E27FC236}">
                <a16:creationId xmlns:a16="http://schemas.microsoft.com/office/drawing/2014/main" id="{23363641-92DD-A443-9C73-0E63E279E6A4}"/>
              </a:ext>
            </a:extLst>
          </p:cNvPr>
          <p:cNvSpPr>
            <a:spLocks noGrp="1"/>
          </p:cNvSpPr>
          <p:nvPr>
            <p:ph type="sldNum" sz="quarter" idx="12"/>
          </p:nvPr>
        </p:nvSpPr>
        <p:spPr/>
        <p:txBody>
          <a:bodyPr/>
          <a:lstStyle/>
          <a:p>
            <a:pPr>
              <a:defRPr/>
            </a:pPr>
            <a:fld id="{659DFB22-C7E9-9E4B-8431-4E4E88AD005A}" type="slidenum">
              <a:rPr lang="en-US" smtClean="0"/>
              <a:pPr>
                <a:defRPr/>
              </a:pPr>
              <a:t>22</a:t>
            </a:fld>
            <a:endParaRPr lang="en-US"/>
          </a:p>
        </p:txBody>
      </p:sp>
      <p:pic>
        <p:nvPicPr>
          <p:cNvPr id="3" name="Picture 2">
            <a:extLst>
              <a:ext uri="{FF2B5EF4-FFF2-40B4-BE49-F238E27FC236}">
                <a16:creationId xmlns:a16="http://schemas.microsoft.com/office/drawing/2014/main" id="{ECFB4FA5-701B-7EF2-9EA9-79402FD9EE7B}"/>
              </a:ext>
            </a:extLst>
          </p:cNvPr>
          <p:cNvPicPr>
            <a:picLocks noChangeAspect="1"/>
          </p:cNvPicPr>
          <p:nvPr/>
        </p:nvPicPr>
        <p:blipFill>
          <a:blip r:embed="rId3"/>
          <a:stretch>
            <a:fillRect/>
          </a:stretch>
        </p:blipFill>
        <p:spPr>
          <a:xfrm>
            <a:off x="2635250" y="952500"/>
            <a:ext cx="3873500" cy="4953000"/>
          </a:xfrm>
          <a:prstGeom prst="rect">
            <a:avLst/>
          </a:prstGeom>
        </p:spPr>
      </p:pic>
      <p:sp>
        <p:nvSpPr>
          <p:cNvPr id="6" name="TextBox 5">
            <a:extLst>
              <a:ext uri="{FF2B5EF4-FFF2-40B4-BE49-F238E27FC236}">
                <a16:creationId xmlns:a16="http://schemas.microsoft.com/office/drawing/2014/main" id="{BDAA7DC6-7419-C348-4905-C28ECF5ED5FF}"/>
              </a:ext>
            </a:extLst>
          </p:cNvPr>
          <p:cNvSpPr txBox="1"/>
          <p:nvPr/>
        </p:nvSpPr>
        <p:spPr>
          <a:xfrm>
            <a:off x="1333500" y="5181600"/>
            <a:ext cx="990600" cy="923330"/>
          </a:xfrm>
          <a:prstGeom prst="rect">
            <a:avLst/>
          </a:prstGeom>
          <a:noFill/>
        </p:spPr>
        <p:txBody>
          <a:bodyPr wrap="square" rtlCol="0">
            <a:spAutoFit/>
          </a:bodyPr>
          <a:lstStyle/>
          <a:p>
            <a:r>
              <a:rPr lang="en-US" dirty="0"/>
              <a:t>From August 2024</a:t>
            </a:r>
          </a:p>
        </p:txBody>
      </p:sp>
    </p:spTree>
    <p:extLst>
      <p:ext uri="{BB962C8B-B14F-4D97-AF65-F5344CB8AC3E}">
        <p14:creationId xmlns:p14="http://schemas.microsoft.com/office/powerpoint/2010/main" val="17088121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2"/>
          <p:cNvSpPr>
            <a:spLocks noGrp="1" noChangeArrowheads="1"/>
          </p:cNvSpPr>
          <p:nvPr>
            <p:ph type="title"/>
          </p:nvPr>
        </p:nvSpPr>
        <p:spPr>
          <a:xfrm>
            <a:off x="381000" y="2590800"/>
            <a:ext cx="8229600" cy="1143000"/>
          </a:xfrm>
        </p:spPr>
        <p:txBody>
          <a:bodyPr/>
          <a:lstStyle/>
          <a:p>
            <a:pPr eaLnBrk="1" hangingPunct="1"/>
            <a:r>
              <a:rPr lang="en-US" sz="6000" b="1" dirty="0">
                <a:solidFill>
                  <a:srgbClr val="00B050"/>
                </a:solidFill>
                <a:ea typeface="ＭＳ Ｐゴシック" pitchFamily="-109" charset="-128"/>
                <a:cs typeface="ＭＳ Ｐゴシック" pitchFamily="-109" charset="-128"/>
              </a:rPr>
              <a:t>Pause for Discussion</a:t>
            </a:r>
          </a:p>
        </p:txBody>
      </p:sp>
      <p:sp>
        <p:nvSpPr>
          <p:cNvPr id="6" name="Rectangle 5"/>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Footer Placeholder 1">
            <a:extLst>
              <a:ext uri="{FF2B5EF4-FFF2-40B4-BE49-F238E27FC236}">
                <a16:creationId xmlns:a16="http://schemas.microsoft.com/office/drawing/2014/main" id="{1B20D08A-428A-E24B-9135-C9F18B89A3AA}"/>
              </a:ext>
            </a:extLst>
          </p:cNvPr>
          <p:cNvSpPr>
            <a:spLocks noGrp="1"/>
          </p:cNvSpPr>
          <p:nvPr>
            <p:ph type="ftr" sz="quarter" idx="11"/>
          </p:nvPr>
        </p:nvSpPr>
        <p:spPr/>
        <p:txBody>
          <a:bodyPr/>
          <a:lstStyle/>
          <a:p>
            <a:pPr>
              <a:defRPr/>
            </a:pPr>
            <a:r>
              <a:rPr lang="en-US"/>
              <a:t>Class 5:  Exchange Rates</a:t>
            </a:r>
          </a:p>
        </p:txBody>
      </p:sp>
      <p:sp>
        <p:nvSpPr>
          <p:cNvPr id="3" name="Slide Number Placeholder 2">
            <a:extLst>
              <a:ext uri="{FF2B5EF4-FFF2-40B4-BE49-F238E27FC236}">
                <a16:creationId xmlns:a16="http://schemas.microsoft.com/office/drawing/2014/main" id="{2EADA7F1-3977-A04D-8E41-9A8075486AAA}"/>
              </a:ext>
            </a:extLst>
          </p:cNvPr>
          <p:cNvSpPr>
            <a:spLocks noGrp="1"/>
          </p:cNvSpPr>
          <p:nvPr>
            <p:ph type="sldNum" sz="quarter" idx="12"/>
          </p:nvPr>
        </p:nvSpPr>
        <p:spPr/>
        <p:txBody>
          <a:bodyPr/>
          <a:lstStyle/>
          <a:p>
            <a:pPr>
              <a:defRPr/>
            </a:pPr>
            <a:fld id="{659DFB22-C7E9-9E4B-8431-4E4E88AD005A}" type="slidenum">
              <a:rPr lang="en-US" smtClean="0"/>
              <a:pPr>
                <a:defRPr/>
              </a:pPr>
              <a:t>23</a:t>
            </a:fld>
            <a:endParaRPr lang="en-US"/>
          </a:p>
        </p:txBody>
      </p:sp>
    </p:spTree>
    <p:extLst>
      <p:ext uri="{BB962C8B-B14F-4D97-AF65-F5344CB8AC3E}">
        <p14:creationId xmlns:p14="http://schemas.microsoft.com/office/powerpoint/2010/main" val="41575564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87616-3EA8-5A4A-BCCC-E0675C2EAC99}"/>
              </a:ext>
            </a:extLst>
          </p:cNvPr>
          <p:cNvSpPr>
            <a:spLocks noGrp="1"/>
          </p:cNvSpPr>
          <p:nvPr>
            <p:ph type="title"/>
          </p:nvPr>
        </p:nvSpPr>
        <p:spPr/>
        <p:txBody>
          <a:bodyPr/>
          <a:lstStyle/>
          <a:p>
            <a:pPr lvl="1"/>
            <a:r>
              <a:rPr lang="en-US" dirty="0"/>
              <a:t>Questions on Economist, </a:t>
            </a:r>
            <a:br>
              <a:rPr lang="en-US" dirty="0"/>
            </a:br>
            <a:r>
              <a:rPr lang="en-US" dirty="0"/>
              <a:t>“Big Mac index”</a:t>
            </a:r>
          </a:p>
        </p:txBody>
      </p:sp>
      <p:sp>
        <p:nvSpPr>
          <p:cNvPr id="3" name="Content Placeholder 2">
            <a:extLst>
              <a:ext uri="{FF2B5EF4-FFF2-40B4-BE49-F238E27FC236}">
                <a16:creationId xmlns:a16="http://schemas.microsoft.com/office/drawing/2014/main" id="{8486B655-64A1-C348-96F6-2E47C2FA9E16}"/>
              </a:ext>
            </a:extLst>
          </p:cNvPr>
          <p:cNvSpPr>
            <a:spLocks noGrp="1"/>
          </p:cNvSpPr>
          <p:nvPr>
            <p:ph idx="1"/>
          </p:nvPr>
        </p:nvSpPr>
        <p:spPr/>
        <p:txBody>
          <a:bodyPr/>
          <a:lstStyle/>
          <a:p>
            <a:r>
              <a:rPr lang="en-US" dirty="0"/>
              <a:t>On what basis does this article rank countries? </a:t>
            </a:r>
          </a:p>
          <a:p>
            <a:r>
              <a:rPr lang="en-US" dirty="0"/>
              <a:t>Why does this article focus on the Vietnamese currency, the dong? </a:t>
            </a:r>
          </a:p>
          <a:p>
            <a:r>
              <a:rPr lang="en-US" dirty="0"/>
              <a:t>What criteria does the US Treasury use to identify an undervalued currency? </a:t>
            </a:r>
          </a:p>
          <a:p>
            <a:r>
              <a:rPr lang="en-US" dirty="0"/>
              <a:t>Is Vietnam’s poverty relevant to this? </a:t>
            </a:r>
          </a:p>
        </p:txBody>
      </p:sp>
      <p:sp>
        <p:nvSpPr>
          <p:cNvPr id="6" name="Rectangle 5">
            <a:extLst>
              <a:ext uri="{FF2B5EF4-FFF2-40B4-BE49-F238E27FC236}">
                <a16:creationId xmlns:a16="http://schemas.microsoft.com/office/drawing/2014/main" id="{95B7D61B-DC79-B046-A919-82226793953F}"/>
              </a:ext>
            </a:extLst>
          </p:cNvPr>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ooter Placeholder 6">
            <a:extLst>
              <a:ext uri="{FF2B5EF4-FFF2-40B4-BE49-F238E27FC236}">
                <a16:creationId xmlns:a16="http://schemas.microsoft.com/office/drawing/2014/main" id="{EE0A0906-A322-4B4A-A4BB-AF263A3FC3F8}"/>
              </a:ext>
            </a:extLst>
          </p:cNvPr>
          <p:cNvSpPr>
            <a:spLocks noGrp="1"/>
          </p:cNvSpPr>
          <p:nvPr>
            <p:ph type="ftr" sz="quarter" idx="11"/>
          </p:nvPr>
        </p:nvSpPr>
        <p:spPr/>
        <p:txBody>
          <a:bodyPr/>
          <a:lstStyle/>
          <a:p>
            <a:pPr>
              <a:defRPr/>
            </a:pPr>
            <a:r>
              <a:rPr lang="en-US"/>
              <a:t>Class 5:  Exchange Rates</a:t>
            </a:r>
          </a:p>
        </p:txBody>
      </p:sp>
      <p:sp>
        <p:nvSpPr>
          <p:cNvPr id="4" name="Slide Number Placeholder 3">
            <a:extLst>
              <a:ext uri="{FF2B5EF4-FFF2-40B4-BE49-F238E27FC236}">
                <a16:creationId xmlns:a16="http://schemas.microsoft.com/office/drawing/2014/main" id="{B2D1ADE7-74D6-174F-BF7C-E1881A41BB92}"/>
              </a:ext>
            </a:extLst>
          </p:cNvPr>
          <p:cNvSpPr>
            <a:spLocks noGrp="1"/>
          </p:cNvSpPr>
          <p:nvPr>
            <p:ph type="sldNum" sz="quarter" idx="12"/>
          </p:nvPr>
        </p:nvSpPr>
        <p:spPr/>
        <p:txBody>
          <a:bodyPr/>
          <a:lstStyle/>
          <a:p>
            <a:pPr>
              <a:defRPr/>
            </a:pPr>
            <a:fld id="{659DFB22-C7E9-9E4B-8431-4E4E88AD005A}" type="slidenum">
              <a:rPr lang="en-US" smtClean="0"/>
              <a:pPr>
                <a:defRPr/>
              </a:pPr>
              <a:t>24</a:t>
            </a:fld>
            <a:endParaRPr lang="en-US"/>
          </a:p>
        </p:txBody>
      </p:sp>
    </p:spTree>
    <p:extLst>
      <p:ext uri="{BB962C8B-B14F-4D97-AF65-F5344CB8AC3E}">
        <p14:creationId xmlns:p14="http://schemas.microsoft.com/office/powerpoint/2010/main" val="39824548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87616-3EA8-5A4A-BCCC-E0675C2EAC99}"/>
              </a:ext>
            </a:extLst>
          </p:cNvPr>
          <p:cNvSpPr>
            <a:spLocks noGrp="1"/>
          </p:cNvSpPr>
          <p:nvPr>
            <p:ph type="title"/>
          </p:nvPr>
        </p:nvSpPr>
        <p:spPr/>
        <p:txBody>
          <a:bodyPr/>
          <a:lstStyle/>
          <a:p>
            <a:pPr lvl="1"/>
            <a:r>
              <a:rPr lang="en-US" dirty="0"/>
              <a:t>Questions on Economist, </a:t>
            </a:r>
            <a:br>
              <a:rPr lang="en-US" dirty="0"/>
            </a:br>
            <a:r>
              <a:rPr lang="en-US" dirty="0"/>
              <a:t>“</a:t>
            </a:r>
            <a:r>
              <a:rPr lang="en-US" dirty="0" err="1"/>
              <a:t>Burgernomics</a:t>
            </a:r>
            <a:r>
              <a:rPr lang="en-US" dirty="0"/>
              <a:t>”</a:t>
            </a:r>
          </a:p>
        </p:txBody>
      </p:sp>
      <p:sp>
        <p:nvSpPr>
          <p:cNvPr id="3" name="Content Placeholder 2">
            <a:extLst>
              <a:ext uri="{FF2B5EF4-FFF2-40B4-BE49-F238E27FC236}">
                <a16:creationId xmlns:a16="http://schemas.microsoft.com/office/drawing/2014/main" id="{8486B655-64A1-C348-96F6-2E47C2FA9E16}"/>
              </a:ext>
            </a:extLst>
          </p:cNvPr>
          <p:cNvSpPr>
            <a:spLocks noGrp="1"/>
          </p:cNvSpPr>
          <p:nvPr>
            <p:ph idx="1"/>
          </p:nvPr>
        </p:nvSpPr>
        <p:spPr/>
        <p:txBody>
          <a:bodyPr/>
          <a:lstStyle/>
          <a:p>
            <a:r>
              <a:rPr lang="en-US" dirty="0"/>
              <a:t>Why is the Big Mac hamburger a good choice to measuring PPP, if one needs to do it with only a single good?</a:t>
            </a:r>
          </a:p>
          <a:p>
            <a:r>
              <a:rPr lang="en-US" dirty="0"/>
              <a:t>What currencies are most under- and over-valued among those reported here?</a:t>
            </a:r>
          </a:p>
          <a:p>
            <a:r>
              <a:rPr lang="en-US" dirty="0"/>
              <a:t>Why has Argentina’s position changed so much since January?</a:t>
            </a:r>
          </a:p>
          <a:p>
            <a:r>
              <a:rPr lang="en-US" dirty="0"/>
              <a:t>Is this a good measure of PPP? What would be better, and why not use it?</a:t>
            </a:r>
          </a:p>
        </p:txBody>
      </p:sp>
      <p:sp>
        <p:nvSpPr>
          <p:cNvPr id="6" name="Rectangle 5">
            <a:extLst>
              <a:ext uri="{FF2B5EF4-FFF2-40B4-BE49-F238E27FC236}">
                <a16:creationId xmlns:a16="http://schemas.microsoft.com/office/drawing/2014/main" id="{95B7D61B-DC79-B046-A919-82226793953F}"/>
              </a:ext>
            </a:extLst>
          </p:cNvPr>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ooter Placeholder 6">
            <a:extLst>
              <a:ext uri="{FF2B5EF4-FFF2-40B4-BE49-F238E27FC236}">
                <a16:creationId xmlns:a16="http://schemas.microsoft.com/office/drawing/2014/main" id="{EE0A0906-A322-4B4A-A4BB-AF263A3FC3F8}"/>
              </a:ext>
            </a:extLst>
          </p:cNvPr>
          <p:cNvSpPr>
            <a:spLocks noGrp="1"/>
          </p:cNvSpPr>
          <p:nvPr>
            <p:ph type="ftr" sz="quarter" idx="11"/>
          </p:nvPr>
        </p:nvSpPr>
        <p:spPr/>
        <p:txBody>
          <a:bodyPr/>
          <a:lstStyle/>
          <a:p>
            <a:pPr>
              <a:defRPr/>
            </a:pPr>
            <a:r>
              <a:rPr lang="en-US"/>
              <a:t>Class 5:  Exchange Rates</a:t>
            </a:r>
          </a:p>
        </p:txBody>
      </p:sp>
      <p:sp>
        <p:nvSpPr>
          <p:cNvPr id="4" name="Slide Number Placeholder 3">
            <a:extLst>
              <a:ext uri="{FF2B5EF4-FFF2-40B4-BE49-F238E27FC236}">
                <a16:creationId xmlns:a16="http://schemas.microsoft.com/office/drawing/2014/main" id="{B2D1ADE7-74D6-174F-BF7C-E1881A41BB92}"/>
              </a:ext>
            </a:extLst>
          </p:cNvPr>
          <p:cNvSpPr>
            <a:spLocks noGrp="1"/>
          </p:cNvSpPr>
          <p:nvPr>
            <p:ph type="sldNum" sz="quarter" idx="12"/>
          </p:nvPr>
        </p:nvSpPr>
        <p:spPr/>
        <p:txBody>
          <a:bodyPr/>
          <a:lstStyle/>
          <a:p>
            <a:pPr>
              <a:defRPr/>
            </a:pPr>
            <a:fld id="{659DFB22-C7E9-9E4B-8431-4E4E88AD005A}" type="slidenum">
              <a:rPr lang="en-US" smtClean="0"/>
              <a:pPr>
                <a:defRPr/>
              </a:pPr>
              <a:t>25</a:t>
            </a:fld>
            <a:endParaRPr lang="en-US"/>
          </a:p>
        </p:txBody>
      </p:sp>
    </p:spTree>
    <p:extLst>
      <p:ext uri="{BB962C8B-B14F-4D97-AF65-F5344CB8AC3E}">
        <p14:creationId xmlns:p14="http://schemas.microsoft.com/office/powerpoint/2010/main" val="19731884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F246C-1B6B-F741-A9CE-669D0B570B88}"/>
              </a:ext>
            </a:extLst>
          </p:cNvPr>
          <p:cNvSpPr>
            <a:spLocks noGrp="1"/>
          </p:cNvSpPr>
          <p:nvPr>
            <p:ph type="title"/>
          </p:nvPr>
        </p:nvSpPr>
        <p:spPr/>
        <p:txBody>
          <a:bodyPr/>
          <a:lstStyle/>
          <a:p>
            <a:r>
              <a:rPr lang="en-US" dirty="0"/>
              <a:t>Pegged Exchange Rates</a:t>
            </a:r>
          </a:p>
        </p:txBody>
      </p:sp>
      <p:sp>
        <p:nvSpPr>
          <p:cNvPr id="3" name="Content Placeholder 2">
            <a:extLst>
              <a:ext uri="{FF2B5EF4-FFF2-40B4-BE49-F238E27FC236}">
                <a16:creationId xmlns:a16="http://schemas.microsoft.com/office/drawing/2014/main" id="{56761681-F407-234C-B8DF-74C4EE880708}"/>
              </a:ext>
            </a:extLst>
          </p:cNvPr>
          <p:cNvSpPr>
            <a:spLocks noGrp="1"/>
          </p:cNvSpPr>
          <p:nvPr>
            <p:ph idx="1"/>
          </p:nvPr>
        </p:nvSpPr>
        <p:spPr/>
        <p:txBody>
          <a:bodyPr/>
          <a:lstStyle/>
          <a:p>
            <a:r>
              <a:rPr lang="en-US" dirty="0"/>
              <a:t>Bretton-Woods System</a:t>
            </a:r>
          </a:p>
          <a:p>
            <a:pPr lvl="1"/>
            <a:r>
              <a:rPr lang="en-US" dirty="0"/>
              <a:t>Successor to the Gold Standard</a:t>
            </a:r>
          </a:p>
          <a:p>
            <a:pPr lvl="1"/>
            <a:r>
              <a:rPr lang="en-US" dirty="0"/>
              <a:t>Most currencies pegged to US $</a:t>
            </a:r>
          </a:p>
          <a:p>
            <a:r>
              <a:rPr lang="en-US" dirty="0"/>
              <a:t>How to peg</a:t>
            </a:r>
          </a:p>
          <a:p>
            <a:pPr lvl="1"/>
            <a:r>
              <a:rPr lang="en-US" dirty="0"/>
              <a:t>Need “reserves” of foreign currency</a:t>
            </a:r>
          </a:p>
          <a:p>
            <a:pPr lvl="1"/>
            <a:r>
              <a:rPr lang="en-US" dirty="0"/>
              <a:t>Use them to buy or sell own currency as needed</a:t>
            </a:r>
          </a:p>
          <a:p>
            <a:r>
              <a:rPr lang="en-US" dirty="0"/>
              <a:t>Does it work?  Yes and no</a:t>
            </a:r>
          </a:p>
        </p:txBody>
      </p:sp>
      <p:sp>
        <p:nvSpPr>
          <p:cNvPr id="4" name="Footer Placeholder 3">
            <a:extLst>
              <a:ext uri="{FF2B5EF4-FFF2-40B4-BE49-F238E27FC236}">
                <a16:creationId xmlns:a16="http://schemas.microsoft.com/office/drawing/2014/main" id="{628BE463-FB3F-6B45-8326-EFC70B338075}"/>
              </a:ext>
            </a:extLst>
          </p:cNvPr>
          <p:cNvSpPr>
            <a:spLocks noGrp="1"/>
          </p:cNvSpPr>
          <p:nvPr>
            <p:ph type="ftr" sz="quarter" idx="11"/>
          </p:nvPr>
        </p:nvSpPr>
        <p:spPr/>
        <p:txBody>
          <a:bodyPr/>
          <a:lstStyle/>
          <a:p>
            <a:pPr>
              <a:defRPr/>
            </a:pPr>
            <a:r>
              <a:rPr lang="en-US"/>
              <a:t>Class 5:  Exchange Rates</a:t>
            </a:r>
          </a:p>
        </p:txBody>
      </p:sp>
      <p:sp>
        <p:nvSpPr>
          <p:cNvPr id="5" name="Slide Number Placeholder 4">
            <a:extLst>
              <a:ext uri="{FF2B5EF4-FFF2-40B4-BE49-F238E27FC236}">
                <a16:creationId xmlns:a16="http://schemas.microsoft.com/office/drawing/2014/main" id="{8FA4B81B-6471-1C41-A76E-F7EBEA50B47D}"/>
              </a:ext>
            </a:extLst>
          </p:cNvPr>
          <p:cNvSpPr>
            <a:spLocks noGrp="1"/>
          </p:cNvSpPr>
          <p:nvPr>
            <p:ph type="sldNum" sz="quarter" idx="12"/>
          </p:nvPr>
        </p:nvSpPr>
        <p:spPr/>
        <p:txBody>
          <a:bodyPr/>
          <a:lstStyle/>
          <a:p>
            <a:pPr>
              <a:defRPr/>
            </a:pPr>
            <a:fld id="{659DFB22-C7E9-9E4B-8431-4E4E88AD005A}" type="slidenum">
              <a:rPr lang="en-US" smtClean="0"/>
              <a:pPr>
                <a:defRPr/>
              </a:pPr>
              <a:t>26</a:t>
            </a:fld>
            <a:endParaRPr lang="en-US"/>
          </a:p>
        </p:txBody>
      </p:sp>
    </p:spTree>
    <p:extLst>
      <p:ext uri="{BB962C8B-B14F-4D97-AF65-F5344CB8AC3E}">
        <p14:creationId xmlns:p14="http://schemas.microsoft.com/office/powerpoint/2010/main" val="7913537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ADCF222-D51B-091A-036B-E8878042053F}"/>
              </a:ext>
            </a:extLst>
          </p:cNvPr>
          <p:cNvSpPr>
            <a:spLocks noGrp="1"/>
          </p:cNvSpPr>
          <p:nvPr>
            <p:ph type="ftr" sz="quarter" idx="11"/>
          </p:nvPr>
        </p:nvSpPr>
        <p:spPr/>
        <p:txBody>
          <a:bodyPr/>
          <a:lstStyle/>
          <a:p>
            <a:pPr>
              <a:defRPr/>
            </a:pPr>
            <a:r>
              <a:rPr lang="en-US"/>
              <a:t>Class 5:  Exchange Rates</a:t>
            </a:r>
          </a:p>
        </p:txBody>
      </p:sp>
      <p:sp>
        <p:nvSpPr>
          <p:cNvPr id="5" name="Slide Number Placeholder 4">
            <a:extLst>
              <a:ext uri="{FF2B5EF4-FFF2-40B4-BE49-F238E27FC236}">
                <a16:creationId xmlns:a16="http://schemas.microsoft.com/office/drawing/2014/main" id="{2458CCA6-9181-8CDE-236D-321D05CA4A5A}"/>
              </a:ext>
            </a:extLst>
          </p:cNvPr>
          <p:cNvSpPr>
            <a:spLocks noGrp="1"/>
          </p:cNvSpPr>
          <p:nvPr>
            <p:ph type="sldNum" sz="quarter" idx="12"/>
          </p:nvPr>
        </p:nvSpPr>
        <p:spPr/>
        <p:txBody>
          <a:bodyPr/>
          <a:lstStyle/>
          <a:p>
            <a:pPr>
              <a:defRPr/>
            </a:pPr>
            <a:fld id="{659DFB22-C7E9-9E4B-8431-4E4E88AD005A}" type="slidenum">
              <a:rPr lang="en-US" smtClean="0"/>
              <a:pPr>
                <a:defRPr/>
              </a:pPr>
              <a:t>27</a:t>
            </a:fld>
            <a:endParaRPr lang="en-US"/>
          </a:p>
        </p:txBody>
      </p:sp>
      <p:pic>
        <p:nvPicPr>
          <p:cNvPr id="2" name="Picture 1">
            <a:extLst>
              <a:ext uri="{FF2B5EF4-FFF2-40B4-BE49-F238E27FC236}">
                <a16:creationId xmlns:a16="http://schemas.microsoft.com/office/drawing/2014/main" id="{49F15AE6-B04D-247D-67B3-1E395ED89C3F}"/>
              </a:ext>
            </a:extLst>
          </p:cNvPr>
          <p:cNvPicPr>
            <a:picLocks noChangeAspect="1"/>
          </p:cNvPicPr>
          <p:nvPr/>
        </p:nvPicPr>
        <p:blipFill>
          <a:blip r:embed="rId3"/>
          <a:stretch>
            <a:fillRect/>
          </a:stretch>
        </p:blipFill>
        <p:spPr>
          <a:xfrm>
            <a:off x="879763" y="439163"/>
            <a:ext cx="7352774" cy="5656838"/>
          </a:xfrm>
          <a:prstGeom prst="rect">
            <a:avLst/>
          </a:prstGeom>
        </p:spPr>
      </p:pic>
    </p:spTree>
    <p:extLst>
      <p:ext uri="{BB962C8B-B14F-4D97-AF65-F5344CB8AC3E}">
        <p14:creationId xmlns:p14="http://schemas.microsoft.com/office/powerpoint/2010/main" val="34736774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ADCF222-D51B-091A-036B-E8878042053F}"/>
              </a:ext>
            </a:extLst>
          </p:cNvPr>
          <p:cNvSpPr>
            <a:spLocks noGrp="1"/>
          </p:cNvSpPr>
          <p:nvPr>
            <p:ph type="ftr" sz="quarter" idx="11"/>
          </p:nvPr>
        </p:nvSpPr>
        <p:spPr/>
        <p:txBody>
          <a:bodyPr/>
          <a:lstStyle/>
          <a:p>
            <a:pPr>
              <a:defRPr/>
            </a:pPr>
            <a:r>
              <a:rPr lang="en-US"/>
              <a:t>Class 5:  Exchange Rates</a:t>
            </a:r>
          </a:p>
        </p:txBody>
      </p:sp>
      <p:sp>
        <p:nvSpPr>
          <p:cNvPr id="5" name="Slide Number Placeholder 4">
            <a:extLst>
              <a:ext uri="{FF2B5EF4-FFF2-40B4-BE49-F238E27FC236}">
                <a16:creationId xmlns:a16="http://schemas.microsoft.com/office/drawing/2014/main" id="{2458CCA6-9181-8CDE-236D-321D05CA4A5A}"/>
              </a:ext>
            </a:extLst>
          </p:cNvPr>
          <p:cNvSpPr>
            <a:spLocks noGrp="1"/>
          </p:cNvSpPr>
          <p:nvPr>
            <p:ph type="sldNum" sz="quarter" idx="12"/>
          </p:nvPr>
        </p:nvSpPr>
        <p:spPr/>
        <p:txBody>
          <a:bodyPr/>
          <a:lstStyle/>
          <a:p>
            <a:pPr>
              <a:defRPr/>
            </a:pPr>
            <a:fld id="{659DFB22-C7E9-9E4B-8431-4E4E88AD005A}" type="slidenum">
              <a:rPr lang="en-US" smtClean="0"/>
              <a:pPr>
                <a:defRPr/>
              </a:pPr>
              <a:t>28</a:t>
            </a:fld>
            <a:endParaRPr lang="en-US"/>
          </a:p>
        </p:txBody>
      </p:sp>
      <p:pic>
        <p:nvPicPr>
          <p:cNvPr id="2" name="Picture 1">
            <a:extLst>
              <a:ext uri="{FF2B5EF4-FFF2-40B4-BE49-F238E27FC236}">
                <a16:creationId xmlns:a16="http://schemas.microsoft.com/office/drawing/2014/main" id="{B5603B3C-EBD7-52B8-E9B8-D0BDA0E8413B}"/>
              </a:ext>
            </a:extLst>
          </p:cNvPr>
          <p:cNvPicPr>
            <a:picLocks noChangeAspect="1"/>
          </p:cNvPicPr>
          <p:nvPr/>
        </p:nvPicPr>
        <p:blipFill>
          <a:blip r:embed="rId3"/>
          <a:stretch>
            <a:fillRect/>
          </a:stretch>
        </p:blipFill>
        <p:spPr>
          <a:xfrm>
            <a:off x="685800" y="1065434"/>
            <a:ext cx="7772400" cy="4727132"/>
          </a:xfrm>
          <a:prstGeom prst="rect">
            <a:avLst/>
          </a:prstGeom>
        </p:spPr>
      </p:pic>
    </p:spTree>
    <p:extLst>
      <p:ext uri="{BB962C8B-B14F-4D97-AF65-F5344CB8AC3E}">
        <p14:creationId xmlns:p14="http://schemas.microsoft.com/office/powerpoint/2010/main" val="33913162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2"/>
          <p:cNvSpPr>
            <a:spLocks noGrp="1" noChangeArrowheads="1"/>
          </p:cNvSpPr>
          <p:nvPr>
            <p:ph type="title"/>
          </p:nvPr>
        </p:nvSpPr>
        <p:spPr>
          <a:xfrm>
            <a:off x="381000" y="2590800"/>
            <a:ext cx="8229600" cy="1143000"/>
          </a:xfrm>
        </p:spPr>
        <p:txBody>
          <a:bodyPr/>
          <a:lstStyle/>
          <a:p>
            <a:pPr eaLnBrk="1" hangingPunct="1"/>
            <a:r>
              <a:rPr lang="en-US" sz="6000" b="1" dirty="0">
                <a:solidFill>
                  <a:srgbClr val="00B050"/>
                </a:solidFill>
                <a:ea typeface="ＭＳ Ｐゴシック" pitchFamily="-109" charset="-128"/>
                <a:cs typeface="ＭＳ Ｐゴシック" pitchFamily="-109" charset="-128"/>
              </a:rPr>
              <a:t>Pause for Discussion</a:t>
            </a:r>
          </a:p>
        </p:txBody>
      </p:sp>
      <p:sp>
        <p:nvSpPr>
          <p:cNvPr id="6" name="Rectangle 5"/>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Footer Placeholder 1">
            <a:extLst>
              <a:ext uri="{FF2B5EF4-FFF2-40B4-BE49-F238E27FC236}">
                <a16:creationId xmlns:a16="http://schemas.microsoft.com/office/drawing/2014/main" id="{1B20D08A-428A-E24B-9135-C9F18B89A3AA}"/>
              </a:ext>
            </a:extLst>
          </p:cNvPr>
          <p:cNvSpPr>
            <a:spLocks noGrp="1"/>
          </p:cNvSpPr>
          <p:nvPr>
            <p:ph type="ftr" sz="quarter" idx="11"/>
          </p:nvPr>
        </p:nvSpPr>
        <p:spPr/>
        <p:txBody>
          <a:bodyPr/>
          <a:lstStyle/>
          <a:p>
            <a:pPr>
              <a:defRPr/>
            </a:pPr>
            <a:r>
              <a:rPr lang="en-US"/>
              <a:t>Class 5:  Exchange Rates</a:t>
            </a:r>
          </a:p>
        </p:txBody>
      </p:sp>
      <p:sp>
        <p:nvSpPr>
          <p:cNvPr id="3" name="Slide Number Placeholder 2">
            <a:extLst>
              <a:ext uri="{FF2B5EF4-FFF2-40B4-BE49-F238E27FC236}">
                <a16:creationId xmlns:a16="http://schemas.microsoft.com/office/drawing/2014/main" id="{2EADA7F1-3977-A04D-8E41-9A8075486AAA}"/>
              </a:ext>
            </a:extLst>
          </p:cNvPr>
          <p:cNvSpPr>
            <a:spLocks noGrp="1"/>
          </p:cNvSpPr>
          <p:nvPr>
            <p:ph type="sldNum" sz="quarter" idx="12"/>
          </p:nvPr>
        </p:nvSpPr>
        <p:spPr/>
        <p:txBody>
          <a:bodyPr/>
          <a:lstStyle/>
          <a:p>
            <a:pPr>
              <a:defRPr/>
            </a:pPr>
            <a:fld id="{659DFB22-C7E9-9E4B-8431-4E4E88AD005A}" type="slidenum">
              <a:rPr lang="en-US" smtClean="0"/>
              <a:pPr>
                <a:defRPr/>
              </a:pPr>
              <a:t>29</a:t>
            </a:fld>
            <a:endParaRPr lang="en-US"/>
          </a:p>
        </p:txBody>
      </p:sp>
    </p:spTree>
    <p:extLst>
      <p:ext uri="{BB962C8B-B14F-4D97-AF65-F5344CB8AC3E}">
        <p14:creationId xmlns:p14="http://schemas.microsoft.com/office/powerpoint/2010/main" val="25196781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480AD-8692-442A-EA21-3103C078F455}"/>
              </a:ext>
            </a:extLst>
          </p:cNvPr>
          <p:cNvSpPr>
            <a:spLocks noGrp="1"/>
          </p:cNvSpPr>
          <p:nvPr>
            <p:ph type="title"/>
          </p:nvPr>
        </p:nvSpPr>
        <p:spPr/>
        <p:txBody>
          <a:bodyPr/>
          <a:lstStyle/>
          <a:p>
            <a:r>
              <a:rPr lang="en-US" dirty="0"/>
              <a:t>News</a:t>
            </a:r>
          </a:p>
        </p:txBody>
      </p:sp>
      <p:sp>
        <p:nvSpPr>
          <p:cNvPr id="3" name="Content Placeholder 2">
            <a:extLst>
              <a:ext uri="{FF2B5EF4-FFF2-40B4-BE49-F238E27FC236}">
                <a16:creationId xmlns:a16="http://schemas.microsoft.com/office/drawing/2014/main" id="{463A0C59-06FC-B57F-4956-5924DBDFBBA6}"/>
              </a:ext>
            </a:extLst>
          </p:cNvPr>
          <p:cNvSpPr>
            <a:spLocks noGrp="1"/>
          </p:cNvSpPr>
          <p:nvPr>
            <p:ph idx="1"/>
          </p:nvPr>
        </p:nvSpPr>
        <p:spPr/>
        <p:txBody>
          <a:bodyPr/>
          <a:lstStyle/>
          <a:p>
            <a:r>
              <a:rPr lang="en-US" sz="2800" dirty="0"/>
              <a:t>Trump on currency use:</a:t>
            </a:r>
          </a:p>
          <a:p>
            <a:pPr lvl="1"/>
            <a:r>
              <a:rPr lang="en-US" sz="2400" dirty="0"/>
              <a:t>“Many countries are leaving the dollar. You’re not going to leave the dollar with me. I’ll say, ‘You leave the dollar, you’re not doing business with the United States, because we’re going to put 100 percent tariff on your goods, sir. We would like very much to get back to the dollar immediately. Thank you very much.’ It’s so easy.”</a:t>
            </a:r>
          </a:p>
          <a:p>
            <a:pPr lvl="1"/>
            <a:r>
              <a:rPr lang="en-US" sz="2400" dirty="0"/>
              <a:t>Quoted in NYT by Krugman from Sep 7 Trump rally.</a:t>
            </a:r>
          </a:p>
        </p:txBody>
      </p:sp>
      <p:sp>
        <p:nvSpPr>
          <p:cNvPr id="4" name="Footer Placeholder 3">
            <a:extLst>
              <a:ext uri="{FF2B5EF4-FFF2-40B4-BE49-F238E27FC236}">
                <a16:creationId xmlns:a16="http://schemas.microsoft.com/office/drawing/2014/main" id="{6A926351-5F7D-FBA6-C607-A3625614C707}"/>
              </a:ext>
            </a:extLst>
          </p:cNvPr>
          <p:cNvSpPr>
            <a:spLocks noGrp="1"/>
          </p:cNvSpPr>
          <p:nvPr>
            <p:ph type="ftr" sz="quarter" idx="11"/>
          </p:nvPr>
        </p:nvSpPr>
        <p:spPr/>
        <p:txBody>
          <a:bodyPr/>
          <a:lstStyle/>
          <a:p>
            <a:pPr>
              <a:defRPr/>
            </a:pPr>
            <a:r>
              <a:rPr lang="en-US"/>
              <a:t>Class 5:  Exchange Rates</a:t>
            </a:r>
          </a:p>
        </p:txBody>
      </p:sp>
      <p:sp>
        <p:nvSpPr>
          <p:cNvPr id="5" name="Slide Number Placeholder 4">
            <a:extLst>
              <a:ext uri="{FF2B5EF4-FFF2-40B4-BE49-F238E27FC236}">
                <a16:creationId xmlns:a16="http://schemas.microsoft.com/office/drawing/2014/main" id="{4EBA2855-FBB3-5DFE-ED9B-5810D050E8C6}"/>
              </a:ext>
            </a:extLst>
          </p:cNvPr>
          <p:cNvSpPr>
            <a:spLocks noGrp="1"/>
          </p:cNvSpPr>
          <p:nvPr>
            <p:ph type="sldNum" sz="quarter" idx="12"/>
          </p:nvPr>
        </p:nvSpPr>
        <p:spPr/>
        <p:txBody>
          <a:bodyPr/>
          <a:lstStyle/>
          <a:p>
            <a:pPr>
              <a:defRPr/>
            </a:pPr>
            <a:fld id="{659DFB22-C7E9-9E4B-8431-4E4E88AD005A}" type="slidenum">
              <a:rPr lang="en-US" smtClean="0"/>
              <a:pPr>
                <a:defRPr/>
              </a:pPr>
              <a:t>3</a:t>
            </a:fld>
            <a:endParaRPr lang="en-US"/>
          </a:p>
        </p:txBody>
      </p:sp>
    </p:spTree>
    <p:extLst>
      <p:ext uri="{BB962C8B-B14F-4D97-AF65-F5344CB8AC3E}">
        <p14:creationId xmlns:p14="http://schemas.microsoft.com/office/powerpoint/2010/main" val="38085725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87616-3EA8-5A4A-BCCC-E0675C2EAC99}"/>
              </a:ext>
            </a:extLst>
          </p:cNvPr>
          <p:cNvSpPr>
            <a:spLocks noGrp="1"/>
          </p:cNvSpPr>
          <p:nvPr>
            <p:ph type="title"/>
          </p:nvPr>
        </p:nvSpPr>
        <p:spPr/>
        <p:txBody>
          <a:bodyPr/>
          <a:lstStyle/>
          <a:p>
            <a:pPr lvl="1"/>
            <a:r>
              <a:rPr lang="en-US" dirty="0"/>
              <a:t>Questions on Economist, “…Bretton Woods…”</a:t>
            </a:r>
          </a:p>
        </p:txBody>
      </p:sp>
      <p:sp>
        <p:nvSpPr>
          <p:cNvPr id="3" name="Content Placeholder 2">
            <a:extLst>
              <a:ext uri="{FF2B5EF4-FFF2-40B4-BE49-F238E27FC236}">
                <a16:creationId xmlns:a16="http://schemas.microsoft.com/office/drawing/2014/main" id="{8486B655-64A1-C348-96F6-2E47C2FA9E16}"/>
              </a:ext>
            </a:extLst>
          </p:cNvPr>
          <p:cNvSpPr>
            <a:spLocks noGrp="1"/>
          </p:cNvSpPr>
          <p:nvPr>
            <p:ph idx="1"/>
          </p:nvPr>
        </p:nvSpPr>
        <p:spPr/>
        <p:txBody>
          <a:bodyPr/>
          <a:lstStyle/>
          <a:p>
            <a:r>
              <a:rPr lang="en-US" dirty="0"/>
              <a:t>What names and characteristics describe the three international monetary regimes that the </a:t>
            </a:r>
            <a:r>
              <a:rPr lang="en-US" i="1" dirty="0"/>
              <a:t>Economist</a:t>
            </a:r>
            <a:r>
              <a:rPr lang="en-US" dirty="0"/>
              <a:t> article describes, the last of which may be coming to an end?</a:t>
            </a:r>
          </a:p>
          <a:p>
            <a:r>
              <a:rPr lang="en-US" dirty="0"/>
              <a:t>Why did the world not shift to using dollars, euros, and renminbi more equally for transactions and reserves? </a:t>
            </a:r>
          </a:p>
          <a:p>
            <a:r>
              <a:rPr lang="en-US" dirty="0"/>
              <a:t>Why is currency stability so hard to achieve?</a:t>
            </a:r>
          </a:p>
        </p:txBody>
      </p:sp>
      <p:sp>
        <p:nvSpPr>
          <p:cNvPr id="6" name="Rectangle 5">
            <a:extLst>
              <a:ext uri="{FF2B5EF4-FFF2-40B4-BE49-F238E27FC236}">
                <a16:creationId xmlns:a16="http://schemas.microsoft.com/office/drawing/2014/main" id="{95B7D61B-DC79-B046-A919-82226793953F}"/>
              </a:ext>
            </a:extLst>
          </p:cNvPr>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ooter Placeholder 6">
            <a:extLst>
              <a:ext uri="{FF2B5EF4-FFF2-40B4-BE49-F238E27FC236}">
                <a16:creationId xmlns:a16="http://schemas.microsoft.com/office/drawing/2014/main" id="{EE0A0906-A322-4B4A-A4BB-AF263A3FC3F8}"/>
              </a:ext>
            </a:extLst>
          </p:cNvPr>
          <p:cNvSpPr>
            <a:spLocks noGrp="1"/>
          </p:cNvSpPr>
          <p:nvPr>
            <p:ph type="ftr" sz="quarter" idx="11"/>
          </p:nvPr>
        </p:nvSpPr>
        <p:spPr/>
        <p:txBody>
          <a:bodyPr/>
          <a:lstStyle/>
          <a:p>
            <a:pPr>
              <a:defRPr/>
            </a:pPr>
            <a:r>
              <a:rPr lang="en-US"/>
              <a:t>Class 5:  Exchange Rates</a:t>
            </a:r>
          </a:p>
        </p:txBody>
      </p:sp>
      <p:sp>
        <p:nvSpPr>
          <p:cNvPr id="4" name="Slide Number Placeholder 3">
            <a:extLst>
              <a:ext uri="{FF2B5EF4-FFF2-40B4-BE49-F238E27FC236}">
                <a16:creationId xmlns:a16="http://schemas.microsoft.com/office/drawing/2014/main" id="{B2D1ADE7-74D6-174F-BF7C-E1881A41BB92}"/>
              </a:ext>
            </a:extLst>
          </p:cNvPr>
          <p:cNvSpPr>
            <a:spLocks noGrp="1"/>
          </p:cNvSpPr>
          <p:nvPr>
            <p:ph type="sldNum" sz="quarter" idx="12"/>
          </p:nvPr>
        </p:nvSpPr>
        <p:spPr/>
        <p:txBody>
          <a:bodyPr/>
          <a:lstStyle/>
          <a:p>
            <a:pPr>
              <a:defRPr/>
            </a:pPr>
            <a:fld id="{659DFB22-C7E9-9E4B-8431-4E4E88AD005A}" type="slidenum">
              <a:rPr lang="en-US" smtClean="0"/>
              <a:pPr>
                <a:defRPr/>
              </a:pPr>
              <a:t>30</a:t>
            </a:fld>
            <a:endParaRPr lang="en-US"/>
          </a:p>
        </p:txBody>
      </p:sp>
    </p:spTree>
    <p:extLst>
      <p:ext uri="{BB962C8B-B14F-4D97-AF65-F5344CB8AC3E}">
        <p14:creationId xmlns:p14="http://schemas.microsoft.com/office/powerpoint/2010/main" val="6119367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87616-3EA8-5A4A-BCCC-E0675C2EAC99}"/>
              </a:ext>
            </a:extLst>
          </p:cNvPr>
          <p:cNvSpPr>
            <a:spLocks noGrp="1"/>
          </p:cNvSpPr>
          <p:nvPr>
            <p:ph type="title"/>
          </p:nvPr>
        </p:nvSpPr>
        <p:spPr/>
        <p:txBody>
          <a:bodyPr/>
          <a:lstStyle/>
          <a:p>
            <a:pPr lvl="1"/>
            <a:r>
              <a:rPr lang="en-US" dirty="0"/>
              <a:t>Questions on McDougall,</a:t>
            </a:r>
            <a:br>
              <a:rPr lang="en-US" dirty="0"/>
            </a:br>
            <a:r>
              <a:rPr lang="en-US" dirty="0"/>
              <a:t>“US Dollar to Maintain…”</a:t>
            </a:r>
          </a:p>
        </p:txBody>
      </p:sp>
      <p:sp>
        <p:nvSpPr>
          <p:cNvPr id="3" name="Content Placeholder 2">
            <a:extLst>
              <a:ext uri="{FF2B5EF4-FFF2-40B4-BE49-F238E27FC236}">
                <a16:creationId xmlns:a16="http://schemas.microsoft.com/office/drawing/2014/main" id="{8486B655-64A1-C348-96F6-2E47C2FA9E16}"/>
              </a:ext>
            </a:extLst>
          </p:cNvPr>
          <p:cNvSpPr>
            <a:spLocks noGrp="1"/>
          </p:cNvSpPr>
          <p:nvPr>
            <p:ph idx="1"/>
          </p:nvPr>
        </p:nvSpPr>
        <p:spPr/>
        <p:txBody>
          <a:bodyPr/>
          <a:lstStyle/>
          <a:p>
            <a:r>
              <a:rPr lang="en-US" dirty="0"/>
              <a:t>Why do central banks hold foreign-currency reserves? </a:t>
            </a:r>
          </a:p>
          <a:p>
            <a:r>
              <a:rPr lang="en-US" dirty="0"/>
              <a:t>Has holding of US dollar reserves by central banks declined over time, and what is expected in the near and farther future?</a:t>
            </a:r>
          </a:p>
          <a:p>
            <a:r>
              <a:rPr lang="en-US" dirty="0"/>
              <a:t>Who is mentioned as wanting reduced reliance on the dollar?  </a:t>
            </a:r>
          </a:p>
          <a:p>
            <a:r>
              <a:rPr lang="en-US" dirty="0"/>
              <a:t>What currency is most likely to expand being held? </a:t>
            </a:r>
          </a:p>
        </p:txBody>
      </p:sp>
      <p:sp>
        <p:nvSpPr>
          <p:cNvPr id="6" name="Rectangle 5">
            <a:extLst>
              <a:ext uri="{FF2B5EF4-FFF2-40B4-BE49-F238E27FC236}">
                <a16:creationId xmlns:a16="http://schemas.microsoft.com/office/drawing/2014/main" id="{95B7D61B-DC79-B046-A919-82226793953F}"/>
              </a:ext>
            </a:extLst>
          </p:cNvPr>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ooter Placeholder 6">
            <a:extLst>
              <a:ext uri="{FF2B5EF4-FFF2-40B4-BE49-F238E27FC236}">
                <a16:creationId xmlns:a16="http://schemas.microsoft.com/office/drawing/2014/main" id="{EE0A0906-A322-4B4A-A4BB-AF263A3FC3F8}"/>
              </a:ext>
            </a:extLst>
          </p:cNvPr>
          <p:cNvSpPr>
            <a:spLocks noGrp="1"/>
          </p:cNvSpPr>
          <p:nvPr>
            <p:ph type="ftr" sz="quarter" idx="11"/>
          </p:nvPr>
        </p:nvSpPr>
        <p:spPr/>
        <p:txBody>
          <a:bodyPr/>
          <a:lstStyle/>
          <a:p>
            <a:pPr>
              <a:defRPr/>
            </a:pPr>
            <a:r>
              <a:rPr lang="en-US"/>
              <a:t>Class 5:  Exchange Rates</a:t>
            </a:r>
          </a:p>
        </p:txBody>
      </p:sp>
      <p:sp>
        <p:nvSpPr>
          <p:cNvPr id="4" name="Slide Number Placeholder 3">
            <a:extLst>
              <a:ext uri="{FF2B5EF4-FFF2-40B4-BE49-F238E27FC236}">
                <a16:creationId xmlns:a16="http://schemas.microsoft.com/office/drawing/2014/main" id="{B2D1ADE7-74D6-174F-BF7C-E1881A41BB92}"/>
              </a:ext>
            </a:extLst>
          </p:cNvPr>
          <p:cNvSpPr>
            <a:spLocks noGrp="1"/>
          </p:cNvSpPr>
          <p:nvPr>
            <p:ph type="sldNum" sz="quarter" idx="12"/>
          </p:nvPr>
        </p:nvSpPr>
        <p:spPr/>
        <p:txBody>
          <a:bodyPr/>
          <a:lstStyle/>
          <a:p>
            <a:pPr>
              <a:defRPr/>
            </a:pPr>
            <a:fld id="{659DFB22-C7E9-9E4B-8431-4E4E88AD005A}" type="slidenum">
              <a:rPr lang="en-US" smtClean="0"/>
              <a:pPr>
                <a:defRPr/>
              </a:pPr>
              <a:t>31</a:t>
            </a:fld>
            <a:endParaRPr lang="en-US"/>
          </a:p>
        </p:txBody>
      </p:sp>
    </p:spTree>
    <p:extLst>
      <p:ext uri="{BB962C8B-B14F-4D97-AF65-F5344CB8AC3E}">
        <p14:creationId xmlns:p14="http://schemas.microsoft.com/office/powerpoint/2010/main" val="26165434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87616-3EA8-5A4A-BCCC-E0675C2EAC99}"/>
              </a:ext>
            </a:extLst>
          </p:cNvPr>
          <p:cNvSpPr>
            <a:spLocks noGrp="1"/>
          </p:cNvSpPr>
          <p:nvPr>
            <p:ph type="title"/>
          </p:nvPr>
        </p:nvSpPr>
        <p:spPr/>
        <p:txBody>
          <a:bodyPr/>
          <a:lstStyle/>
          <a:p>
            <a:pPr lvl="1"/>
            <a:r>
              <a:rPr lang="en-US" dirty="0"/>
              <a:t>Questions on </a:t>
            </a:r>
            <a:r>
              <a:rPr lang="en-US" dirty="0" err="1"/>
              <a:t>Eichengreen</a:t>
            </a:r>
            <a:r>
              <a:rPr lang="en-US" dirty="0"/>
              <a:t>,</a:t>
            </a:r>
            <a:br>
              <a:rPr lang="en-US" dirty="0"/>
            </a:br>
            <a:r>
              <a:rPr lang="en-US" dirty="0"/>
              <a:t>“The fate of dollar …”</a:t>
            </a:r>
          </a:p>
        </p:txBody>
      </p:sp>
      <p:sp>
        <p:nvSpPr>
          <p:cNvPr id="3" name="Content Placeholder 2">
            <a:extLst>
              <a:ext uri="{FF2B5EF4-FFF2-40B4-BE49-F238E27FC236}">
                <a16:creationId xmlns:a16="http://schemas.microsoft.com/office/drawing/2014/main" id="{8486B655-64A1-C348-96F6-2E47C2FA9E16}"/>
              </a:ext>
            </a:extLst>
          </p:cNvPr>
          <p:cNvSpPr>
            <a:spLocks noGrp="1"/>
          </p:cNvSpPr>
          <p:nvPr>
            <p:ph idx="1"/>
          </p:nvPr>
        </p:nvSpPr>
        <p:spPr/>
        <p:txBody>
          <a:bodyPr/>
          <a:lstStyle/>
          <a:p>
            <a:r>
              <a:rPr lang="en-US" sz="2800" dirty="0"/>
              <a:t>How did Biden’s policies in his first term effect the dollar, and why?</a:t>
            </a:r>
          </a:p>
          <a:p>
            <a:r>
              <a:rPr lang="en-US" sz="2800" dirty="0"/>
              <a:t>What does the author expect from a second Biden term?</a:t>
            </a:r>
          </a:p>
          <a:p>
            <a:r>
              <a:rPr lang="en-US" sz="2800" dirty="0"/>
              <a:t>How did Trump’s election effect the dollar in 2016?</a:t>
            </a:r>
          </a:p>
          <a:p>
            <a:r>
              <a:rPr lang="en-US" sz="2800" dirty="0"/>
              <a:t>Why might the dollar rise in a Trump second term?</a:t>
            </a:r>
          </a:p>
          <a:p>
            <a:r>
              <a:rPr lang="en-US" sz="2800" dirty="0"/>
              <a:t>Why might the dollar fall in a Trump second term?</a:t>
            </a:r>
          </a:p>
        </p:txBody>
      </p:sp>
      <p:sp>
        <p:nvSpPr>
          <p:cNvPr id="6" name="Rectangle 5">
            <a:extLst>
              <a:ext uri="{FF2B5EF4-FFF2-40B4-BE49-F238E27FC236}">
                <a16:creationId xmlns:a16="http://schemas.microsoft.com/office/drawing/2014/main" id="{95B7D61B-DC79-B046-A919-82226793953F}"/>
              </a:ext>
            </a:extLst>
          </p:cNvPr>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ooter Placeholder 6">
            <a:extLst>
              <a:ext uri="{FF2B5EF4-FFF2-40B4-BE49-F238E27FC236}">
                <a16:creationId xmlns:a16="http://schemas.microsoft.com/office/drawing/2014/main" id="{EE0A0906-A322-4B4A-A4BB-AF263A3FC3F8}"/>
              </a:ext>
            </a:extLst>
          </p:cNvPr>
          <p:cNvSpPr>
            <a:spLocks noGrp="1"/>
          </p:cNvSpPr>
          <p:nvPr>
            <p:ph type="ftr" sz="quarter" idx="11"/>
          </p:nvPr>
        </p:nvSpPr>
        <p:spPr/>
        <p:txBody>
          <a:bodyPr/>
          <a:lstStyle/>
          <a:p>
            <a:pPr>
              <a:defRPr/>
            </a:pPr>
            <a:r>
              <a:rPr lang="en-US"/>
              <a:t>Class 5:  Exchange Rates</a:t>
            </a:r>
          </a:p>
        </p:txBody>
      </p:sp>
      <p:sp>
        <p:nvSpPr>
          <p:cNvPr id="4" name="Slide Number Placeholder 3">
            <a:extLst>
              <a:ext uri="{FF2B5EF4-FFF2-40B4-BE49-F238E27FC236}">
                <a16:creationId xmlns:a16="http://schemas.microsoft.com/office/drawing/2014/main" id="{B2D1ADE7-74D6-174F-BF7C-E1881A41BB92}"/>
              </a:ext>
            </a:extLst>
          </p:cNvPr>
          <p:cNvSpPr>
            <a:spLocks noGrp="1"/>
          </p:cNvSpPr>
          <p:nvPr>
            <p:ph type="sldNum" sz="quarter" idx="12"/>
          </p:nvPr>
        </p:nvSpPr>
        <p:spPr/>
        <p:txBody>
          <a:bodyPr/>
          <a:lstStyle/>
          <a:p>
            <a:pPr>
              <a:defRPr/>
            </a:pPr>
            <a:fld id="{659DFB22-C7E9-9E4B-8431-4E4E88AD005A}" type="slidenum">
              <a:rPr lang="en-US" smtClean="0"/>
              <a:pPr>
                <a:defRPr/>
              </a:pPr>
              <a:t>32</a:t>
            </a:fld>
            <a:endParaRPr lang="en-US"/>
          </a:p>
        </p:txBody>
      </p:sp>
    </p:spTree>
    <p:extLst>
      <p:ext uri="{BB962C8B-B14F-4D97-AF65-F5344CB8AC3E}">
        <p14:creationId xmlns:p14="http://schemas.microsoft.com/office/powerpoint/2010/main" val="15428461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F246C-1B6B-F741-A9CE-669D0B570B88}"/>
              </a:ext>
            </a:extLst>
          </p:cNvPr>
          <p:cNvSpPr>
            <a:spLocks noGrp="1"/>
          </p:cNvSpPr>
          <p:nvPr>
            <p:ph type="title"/>
          </p:nvPr>
        </p:nvSpPr>
        <p:spPr/>
        <p:txBody>
          <a:bodyPr/>
          <a:lstStyle/>
          <a:p>
            <a:r>
              <a:rPr lang="en-US" dirty="0"/>
              <a:t>Some Recent Exchange Rate Movements</a:t>
            </a:r>
          </a:p>
        </p:txBody>
      </p:sp>
      <p:sp>
        <p:nvSpPr>
          <p:cNvPr id="3" name="Content Placeholder 2">
            <a:extLst>
              <a:ext uri="{FF2B5EF4-FFF2-40B4-BE49-F238E27FC236}">
                <a16:creationId xmlns:a16="http://schemas.microsoft.com/office/drawing/2014/main" id="{56761681-F407-234C-B8DF-74C4EE880708}"/>
              </a:ext>
            </a:extLst>
          </p:cNvPr>
          <p:cNvSpPr>
            <a:spLocks noGrp="1"/>
          </p:cNvSpPr>
          <p:nvPr>
            <p:ph idx="1"/>
          </p:nvPr>
        </p:nvSpPr>
        <p:spPr/>
        <p:txBody>
          <a:bodyPr/>
          <a:lstStyle/>
          <a:p>
            <a:r>
              <a:rPr lang="en-US" dirty="0"/>
              <a:t>Most from X-</a:t>
            </a:r>
            <a:r>
              <a:rPr lang="en-US" dirty="0" err="1"/>
              <a:t>rates.com</a:t>
            </a:r>
            <a:endParaRPr lang="en-US" dirty="0"/>
          </a:p>
          <a:p>
            <a:r>
              <a:rPr lang="en-US" dirty="0"/>
              <a:t>Most are US $ per country currency</a:t>
            </a:r>
          </a:p>
          <a:p>
            <a:r>
              <a:rPr lang="en-US" dirty="0"/>
              <a:t>Showing</a:t>
            </a:r>
          </a:p>
          <a:p>
            <a:pPr lvl="1"/>
            <a:r>
              <a:rPr lang="en-US" dirty="0"/>
              <a:t>Major currencies last year and this</a:t>
            </a:r>
          </a:p>
          <a:p>
            <a:pPr lvl="1"/>
            <a:r>
              <a:rPr lang="en-US" dirty="0"/>
              <a:t>This year only for currencies of current students in the course</a:t>
            </a:r>
          </a:p>
          <a:p>
            <a:r>
              <a:rPr lang="en-US" dirty="0"/>
              <a:t>If you have comments on yours, I’d welcome them</a:t>
            </a:r>
          </a:p>
        </p:txBody>
      </p:sp>
      <p:sp>
        <p:nvSpPr>
          <p:cNvPr id="4" name="Footer Placeholder 3">
            <a:extLst>
              <a:ext uri="{FF2B5EF4-FFF2-40B4-BE49-F238E27FC236}">
                <a16:creationId xmlns:a16="http://schemas.microsoft.com/office/drawing/2014/main" id="{628BE463-FB3F-6B45-8326-EFC70B338075}"/>
              </a:ext>
            </a:extLst>
          </p:cNvPr>
          <p:cNvSpPr>
            <a:spLocks noGrp="1"/>
          </p:cNvSpPr>
          <p:nvPr>
            <p:ph type="ftr" sz="quarter" idx="11"/>
          </p:nvPr>
        </p:nvSpPr>
        <p:spPr/>
        <p:txBody>
          <a:bodyPr/>
          <a:lstStyle/>
          <a:p>
            <a:pPr>
              <a:defRPr/>
            </a:pPr>
            <a:r>
              <a:rPr lang="en-US"/>
              <a:t>Class 5:  Exchange Rates</a:t>
            </a:r>
          </a:p>
        </p:txBody>
      </p:sp>
      <p:sp>
        <p:nvSpPr>
          <p:cNvPr id="5" name="Slide Number Placeholder 4">
            <a:extLst>
              <a:ext uri="{FF2B5EF4-FFF2-40B4-BE49-F238E27FC236}">
                <a16:creationId xmlns:a16="http://schemas.microsoft.com/office/drawing/2014/main" id="{8FA4B81B-6471-1C41-A76E-F7EBEA50B47D}"/>
              </a:ext>
            </a:extLst>
          </p:cNvPr>
          <p:cNvSpPr>
            <a:spLocks noGrp="1"/>
          </p:cNvSpPr>
          <p:nvPr>
            <p:ph type="sldNum" sz="quarter" idx="12"/>
          </p:nvPr>
        </p:nvSpPr>
        <p:spPr/>
        <p:txBody>
          <a:bodyPr/>
          <a:lstStyle/>
          <a:p>
            <a:pPr>
              <a:defRPr/>
            </a:pPr>
            <a:fld id="{659DFB22-C7E9-9E4B-8431-4E4E88AD005A}" type="slidenum">
              <a:rPr lang="en-US" smtClean="0"/>
              <a:pPr>
                <a:defRPr/>
              </a:pPr>
              <a:t>33</a:t>
            </a:fld>
            <a:endParaRPr lang="en-US"/>
          </a:p>
        </p:txBody>
      </p:sp>
    </p:spTree>
    <p:extLst>
      <p:ext uri="{BB962C8B-B14F-4D97-AF65-F5344CB8AC3E}">
        <p14:creationId xmlns:p14="http://schemas.microsoft.com/office/powerpoint/2010/main" val="33047379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F246C-1B6B-F741-A9CE-669D0B570B88}"/>
              </a:ext>
            </a:extLst>
          </p:cNvPr>
          <p:cNvSpPr>
            <a:spLocks noGrp="1"/>
          </p:cNvSpPr>
          <p:nvPr>
            <p:ph type="title"/>
          </p:nvPr>
        </p:nvSpPr>
        <p:spPr>
          <a:xfrm>
            <a:off x="628649" y="291090"/>
            <a:ext cx="7886699" cy="932688"/>
          </a:xfrm>
        </p:spPr>
        <p:txBody>
          <a:bodyPr vert="horz" lIns="91440" tIns="45720" rIns="91440" bIns="45720" rtlCol="0" anchor="b">
            <a:normAutofit/>
          </a:bodyPr>
          <a:lstStyle/>
          <a:p>
            <a:pPr algn="l" eaLnBrk="1" hangingPunct="1">
              <a:lnSpc>
                <a:spcPct val="90000"/>
              </a:lnSpc>
            </a:pPr>
            <a:r>
              <a:rPr lang="en-US" sz="4000" kern="1200" dirty="0">
                <a:solidFill>
                  <a:schemeClr val="tx1"/>
                </a:solidFill>
                <a:latin typeface="+mj-lt"/>
                <a:ea typeface="+mj-ea"/>
                <a:cs typeface="+mj-cs"/>
              </a:rPr>
              <a:t>Recent Rate Movements:  Euro</a:t>
            </a:r>
          </a:p>
        </p:txBody>
      </p:sp>
      <p:sp>
        <p:nvSpPr>
          <p:cNvPr id="4" name="Footer Placeholder 3">
            <a:extLst>
              <a:ext uri="{FF2B5EF4-FFF2-40B4-BE49-F238E27FC236}">
                <a16:creationId xmlns:a16="http://schemas.microsoft.com/office/drawing/2014/main" id="{628BE463-FB3F-6B45-8326-EFC70B338075}"/>
              </a:ext>
            </a:extLst>
          </p:cNvPr>
          <p:cNvSpPr>
            <a:spLocks noGrp="1"/>
          </p:cNvSpPr>
          <p:nvPr>
            <p:ph type="ftr" sz="quarter" idx="11"/>
          </p:nvPr>
        </p:nvSpPr>
        <p:spPr>
          <a:xfrm>
            <a:off x="3028950" y="6356350"/>
            <a:ext cx="3086100" cy="365125"/>
          </a:xfrm>
        </p:spPr>
        <p:txBody>
          <a:bodyPr vert="horz" lIns="91440" tIns="45720" rIns="91440" bIns="45720" rtlCol="0" anchor="ctr">
            <a:normAutofit/>
          </a:bodyPr>
          <a:lstStyle/>
          <a:p>
            <a:pPr>
              <a:spcAft>
                <a:spcPts val="600"/>
              </a:spcAft>
              <a:defRPr/>
            </a:pPr>
            <a:r>
              <a:rPr lang="en-US" sz="1200" kern="1200">
                <a:solidFill>
                  <a:schemeClr val="tx1">
                    <a:tint val="75000"/>
                  </a:schemeClr>
                </a:solidFill>
                <a:latin typeface="+mn-lt"/>
                <a:ea typeface="+mn-ea"/>
                <a:cs typeface="+mn-cs"/>
              </a:rPr>
              <a:t>Class 5:  Exchange Rates</a:t>
            </a:r>
          </a:p>
        </p:txBody>
      </p:sp>
      <p:sp>
        <p:nvSpPr>
          <p:cNvPr id="5" name="Slide Number Placeholder 4">
            <a:extLst>
              <a:ext uri="{FF2B5EF4-FFF2-40B4-BE49-F238E27FC236}">
                <a16:creationId xmlns:a16="http://schemas.microsoft.com/office/drawing/2014/main" id="{8FA4B81B-6471-1C41-A76E-F7EBEA50B47D}"/>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a:spcAft>
                <a:spcPts val="600"/>
              </a:spcAft>
              <a:defRPr/>
            </a:pPr>
            <a:fld id="{659DFB22-C7E9-9E4B-8431-4E4E88AD005A}" type="slidenum">
              <a:rPr lang="en-US" sz="1200" smtClean="0">
                <a:solidFill>
                  <a:schemeClr val="tx1">
                    <a:tint val="75000"/>
                  </a:schemeClr>
                </a:solidFill>
                <a:latin typeface="+mn-lt"/>
              </a:rPr>
              <a:pPr>
                <a:spcAft>
                  <a:spcPts val="600"/>
                </a:spcAft>
                <a:defRPr/>
              </a:pPr>
              <a:t>34</a:t>
            </a:fld>
            <a:endParaRPr lang="en-US" sz="1200">
              <a:solidFill>
                <a:schemeClr val="tx1">
                  <a:tint val="75000"/>
                </a:schemeClr>
              </a:solidFill>
              <a:latin typeface="+mn-lt"/>
            </a:endParaRPr>
          </a:p>
        </p:txBody>
      </p:sp>
      <p:pic>
        <p:nvPicPr>
          <p:cNvPr id="3" name="Picture 2">
            <a:extLst>
              <a:ext uri="{FF2B5EF4-FFF2-40B4-BE49-F238E27FC236}">
                <a16:creationId xmlns:a16="http://schemas.microsoft.com/office/drawing/2014/main" id="{E97E2564-2CDD-A596-371D-8D120EBA11B6}"/>
              </a:ext>
            </a:extLst>
          </p:cNvPr>
          <p:cNvPicPr>
            <a:picLocks noChangeAspect="1"/>
          </p:cNvPicPr>
          <p:nvPr/>
        </p:nvPicPr>
        <p:blipFill>
          <a:blip r:embed="rId3"/>
          <a:stretch>
            <a:fillRect/>
          </a:stretch>
        </p:blipFill>
        <p:spPr>
          <a:xfrm>
            <a:off x="1790700" y="1536700"/>
            <a:ext cx="5562600" cy="3784600"/>
          </a:xfrm>
          <a:prstGeom prst="rect">
            <a:avLst/>
          </a:prstGeom>
        </p:spPr>
      </p:pic>
      <p:sp>
        <p:nvSpPr>
          <p:cNvPr id="8" name="TextBox 7">
            <a:extLst>
              <a:ext uri="{FF2B5EF4-FFF2-40B4-BE49-F238E27FC236}">
                <a16:creationId xmlns:a16="http://schemas.microsoft.com/office/drawing/2014/main" id="{6CD16DE1-5F2D-4745-69FF-72106F68F329}"/>
              </a:ext>
            </a:extLst>
          </p:cNvPr>
          <p:cNvSpPr txBox="1"/>
          <p:nvPr/>
        </p:nvSpPr>
        <p:spPr>
          <a:xfrm>
            <a:off x="304800" y="6324600"/>
            <a:ext cx="2895600" cy="369332"/>
          </a:xfrm>
          <a:prstGeom prst="rect">
            <a:avLst/>
          </a:prstGeom>
          <a:noFill/>
        </p:spPr>
        <p:txBody>
          <a:bodyPr wrap="square" rtlCol="0">
            <a:spAutoFit/>
          </a:bodyPr>
          <a:lstStyle/>
          <a:p>
            <a:r>
              <a:rPr lang="en-US" dirty="0"/>
              <a:t>Source: X-</a:t>
            </a:r>
            <a:r>
              <a:rPr lang="en-US" dirty="0" err="1"/>
              <a:t>rates.com</a:t>
            </a:r>
            <a:r>
              <a:rPr lang="en-US" dirty="0"/>
              <a:t>  </a:t>
            </a:r>
          </a:p>
        </p:txBody>
      </p:sp>
      <p:sp>
        <p:nvSpPr>
          <p:cNvPr id="7" name="TextBox 6">
            <a:extLst>
              <a:ext uri="{FF2B5EF4-FFF2-40B4-BE49-F238E27FC236}">
                <a16:creationId xmlns:a16="http://schemas.microsoft.com/office/drawing/2014/main" id="{6610BFC9-321D-4868-2EF1-1177F1A6A9CF}"/>
              </a:ext>
            </a:extLst>
          </p:cNvPr>
          <p:cNvSpPr txBox="1"/>
          <p:nvPr/>
        </p:nvSpPr>
        <p:spPr>
          <a:xfrm>
            <a:off x="457200" y="1219200"/>
            <a:ext cx="3124200" cy="584775"/>
          </a:xfrm>
          <a:prstGeom prst="rect">
            <a:avLst/>
          </a:prstGeom>
          <a:noFill/>
        </p:spPr>
        <p:txBody>
          <a:bodyPr wrap="square" rtlCol="0">
            <a:spAutoFit/>
          </a:bodyPr>
          <a:lstStyle/>
          <a:p>
            <a:r>
              <a:rPr lang="en-US" sz="3200" dirty="0"/>
              <a:t>Last Year:</a:t>
            </a:r>
          </a:p>
        </p:txBody>
      </p:sp>
    </p:spTree>
    <p:extLst>
      <p:ext uri="{BB962C8B-B14F-4D97-AF65-F5344CB8AC3E}">
        <p14:creationId xmlns:p14="http://schemas.microsoft.com/office/powerpoint/2010/main" val="12213010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F246C-1B6B-F741-A9CE-669D0B570B88}"/>
              </a:ext>
            </a:extLst>
          </p:cNvPr>
          <p:cNvSpPr>
            <a:spLocks noGrp="1"/>
          </p:cNvSpPr>
          <p:nvPr>
            <p:ph type="title"/>
          </p:nvPr>
        </p:nvSpPr>
        <p:spPr>
          <a:xfrm>
            <a:off x="628649" y="291090"/>
            <a:ext cx="7886699" cy="932688"/>
          </a:xfrm>
        </p:spPr>
        <p:txBody>
          <a:bodyPr vert="horz" lIns="91440" tIns="45720" rIns="91440" bIns="45720" rtlCol="0" anchor="b">
            <a:normAutofit/>
          </a:bodyPr>
          <a:lstStyle/>
          <a:p>
            <a:pPr algn="l" eaLnBrk="1" hangingPunct="1">
              <a:lnSpc>
                <a:spcPct val="90000"/>
              </a:lnSpc>
            </a:pPr>
            <a:r>
              <a:rPr lang="en-US" sz="4000" kern="1200" dirty="0">
                <a:solidFill>
                  <a:schemeClr val="tx1"/>
                </a:solidFill>
                <a:latin typeface="+mj-lt"/>
                <a:ea typeface="+mj-ea"/>
                <a:cs typeface="+mj-cs"/>
              </a:rPr>
              <a:t>Recent Rate Movements:  Euro</a:t>
            </a:r>
          </a:p>
        </p:txBody>
      </p:sp>
      <p:sp>
        <p:nvSpPr>
          <p:cNvPr id="4" name="Footer Placeholder 3">
            <a:extLst>
              <a:ext uri="{FF2B5EF4-FFF2-40B4-BE49-F238E27FC236}">
                <a16:creationId xmlns:a16="http://schemas.microsoft.com/office/drawing/2014/main" id="{628BE463-FB3F-6B45-8326-EFC70B338075}"/>
              </a:ext>
            </a:extLst>
          </p:cNvPr>
          <p:cNvSpPr>
            <a:spLocks noGrp="1"/>
          </p:cNvSpPr>
          <p:nvPr>
            <p:ph type="ftr" sz="quarter" idx="11"/>
          </p:nvPr>
        </p:nvSpPr>
        <p:spPr>
          <a:xfrm>
            <a:off x="3028950" y="6356350"/>
            <a:ext cx="3086100" cy="365125"/>
          </a:xfrm>
        </p:spPr>
        <p:txBody>
          <a:bodyPr vert="horz" lIns="91440" tIns="45720" rIns="91440" bIns="45720" rtlCol="0" anchor="ctr">
            <a:normAutofit/>
          </a:bodyPr>
          <a:lstStyle/>
          <a:p>
            <a:pPr>
              <a:spcAft>
                <a:spcPts val="600"/>
              </a:spcAft>
              <a:defRPr/>
            </a:pPr>
            <a:r>
              <a:rPr lang="en-US" sz="1200" kern="1200">
                <a:solidFill>
                  <a:schemeClr val="tx1">
                    <a:tint val="75000"/>
                  </a:schemeClr>
                </a:solidFill>
                <a:latin typeface="+mn-lt"/>
                <a:ea typeface="+mn-ea"/>
                <a:cs typeface="+mn-cs"/>
              </a:rPr>
              <a:t>Class 5:  Exchange Rates</a:t>
            </a:r>
          </a:p>
        </p:txBody>
      </p:sp>
      <p:sp>
        <p:nvSpPr>
          <p:cNvPr id="5" name="Slide Number Placeholder 4">
            <a:extLst>
              <a:ext uri="{FF2B5EF4-FFF2-40B4-BE49-F238E27FC236}">
                <a16:creationId xmlns:a16="http://schemas.microsoft.com/office/drawing/2014/main" id="{8FA4B81B-6471-1C41-A76E-F7EBEA50B47D}"/>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a:spcAft>
                <a:spcPts val="600"/>
              </a:spcAft>
              <a:defRPr/>
            </a:pPr>
            <a:fld id="{659DFB22-C7E9-9E4B-8431-4E4E88AD005A}" type="slidenum">
              <a:rPr lang="en-US" sz="1200" smtClean="0">
                <a:solidFill>
                  <a:schemeClr val="tx1">
                    <a:tint val="75000"/>
                  </a:schemeClr>
                </a:solidFill>
                <a:latin typeface="+mn-lt"/>
              </a:rPr>
              <a:pPr>
                <a:spcAft>
                  <a:spcPts val="600"/>
                </a:spcAft>
                <a:defRPr/>
              </a:pPr>
              <a:t>35</a:t>
            </a:fld>
            <a:endParaRPr lang="en-US" sz="1200">
              <a:solidFill>
                <a:schemeClr val="tx1">
                  <a:tint val="75000"/>
                </a:schemeClr>
              </a:solidFill>
              <a:latin typeface="+mn-lt"/>
            </a:endParaRPr>
          </a:p>
        </p:txBody>
      </p:sp>
      <p:sp>
        <p:nvSpPr>
          <p:cNvPr id="8" name="TextBox 7">
            <a:extLst>
              <a:ext uri="{FF2B5EF4-FFF2-40B4-BE49-F238E27FC236}">
                <a16:creationId xmlns:a16="http://schemas.microsoft.com/office/drawing/2014/main" id="{6CD16DE1-5F2D-4745-69FF-72106F68F329}"/>
              </a:ext>
            </a:extLst>
          </p:cNvPr>
          <p:cNvSpPr txBox="1"/>
          <p:nvPr/>
        </p:nvSpPr>
        <p:spPr>
          <a:xfrm>
            <a:off x="304800" y="6324600"/>
            <a:ext cx="2895600" cy="369332"/>
          </a:xfrm>
          <a:prstGeom prst="rect">
            <a:avLst/>
          </a:prstGeom>
          <a:noFill/>
        </p:spPr>
        <p:txBody>
          <a:bodyPr wrap="square" rtlCol="0">
            <a:spAutoFit/>
          </a:bodyPr>
          <a:lstStyle/>
          <a:p>
            <a:r>
              <a:rPr lang="en-US" dirty="0"/>
              <a:t>Source: X-</a:t>
            </a:r>
            <a:r>
              <a:rPr lang="en-US" dirty="0" err="1"/>
              <a:t>rates.com</a:t>
            </a:r>
            <a:r>
              <a:rPr lang="en-US" dirty="0"/>
              <a:t>  </a:t>
            </a:r>
          </a:p>
        </p:txBody>
      </p:sp>
      <p:pic>
        <p:nvPicPr>
          <p:cNvPr id="6" name="Picture 5">
            <a:extLst>
              <a:ext uri="{FF2B5EF4-FFF2-40B4-BE49-F238E27FC236}">
                <a16:creationId xmlns:a16="http://schemas.microsoft.com/office/drawing/2014/main" id="{0F7A5759-E760-0412-0AF5-F65124429CE3}"/>
              </a:ext>
            </a:extLst>
          </p:cNvPr>
          <p:cNvPicPr>
            <a:picLocks noChangeAspect="1"/>
          </p:cNvPicPr>
          <p:nvPr/>
        </p:nvPicPr>
        <p:blipFill>
          <a:blip r:embed="rId3"/>
          <a:stretch>
            <a:fillRect/>
          </a:stretch>
        </p:blipFill>
        <p:spPr>
          <a:xfrm>
            <a:off x="1816100" y="1574800"/>
            <a:ext cx="5511800" cy="3708400"/>
          </a:xfrm>
          <a:prstGeom prst="rect">
            <a:avLst/>
          </a:prstGeom>
        </p:spPr>
      </p:pic>
      <p:sp>
        <p:nvSpPr>
          <p:cNvPr id="7" name="TextBox 6">
            <a:extLst>
              <a:ext uri="{FF2B5EF4-FFF2-40B4-BE49-F238E27FC236}">
                <a16:creationId xmlns:a16="http://schemas.microsoft.com/office/drawing/2014/main" id="{6610BFC9-321D-4868-2EF1-1177F1A6A9CF}"/>
              </a:ext>
            </a:extLst>
          </p:cNvPr>
          <p:cNvSpPr txBox="1"/>
          <p:nvPr/>
        </p:nvSpPr>
        <p:spPr>
          <a:xfrm>
            <a:off x="457200" y="1219200"/>
            <a:ext cx="3124200" cy="584775"/>
          </a:xfrm>
          <a:prstGeom prst="rect">
            <a:avLst/>
          </a:prstGeom>
          <a:noFill/>
        </p:spPr>
        <p:txBody>
          <a:bodyPr wrap="square" rtlCol="0">
            <a:spAutoFit/>
          </a:bodyPr>
          <a:lstStyle/>
          <a:p>
            <a:r>
              <a:rPr lang="en-US" sz="3200" dirty="0"/>
              <a:t>This Year:</a:t>
            </a:r>
          </a:p>
        </p:txBody>
      </p:sp>
    </p:spTree>
    <p:extLst>
      <p:ext uri="{BB962C8B-B14F-4D97-AF65-F5344CB8AC3E}">
        <p14:creationId xmlns:p14="http://schemas.microsoft.com/office/powerpoint/2010/main" val="27802511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F246C-1B6B-F741-A9CE-669D0B570B88}"/>
              </a:ext>
            </a:extLst>
          </p:cNvPr>
          <p:cNvSpPr>
            <a:spLocks noGrp="1"/>
          </p:cNvSpPr>
          <p:nvPr>
            <p:ph type="title"/>
          </p:nvPr>
        </p:nvSpPr>
        <p:spPr>
          <a:xfrm>
            <a:off x="628649" y="291090"/>
            <a:ext cx="7886699" cy="932688"/>
          </a:xfrm>
        </p:spPr>
        <p:txBody>
          <a:bodyPr vert="horz" lIns="91440" tIns="45720" rIns="91440" bIns="45720" rtlCol="0" anchor="b">
            <a:noAutofit/>
          </a:bodyPr>
          <a:lstStyle/>
          <a:p>
            <a:pPr algn="l" eaLnBrk="1" hangingPunct="1">
              <a:lnSpc>
                <a:spcPct val="90000"/>
              </a:lnSpc>
            </a:pPr>
            <a:r>
              <a:rPr lang="en-US" sz="4000" kern="1200" dirty="0">
                <a:solidFill>
                  <a:schemeClr val="tx1"/>
                </a:solidFill>
                <a:latin typeface="+mj-lt"/>
                <a:ea typeface="+mj-ea"/>
                <a:cs typeface="+mj-cs"/>
              </a:rPr>
              <a:t>Recent Rate Movements:  Russia</a:t>
            </a:r>
          </a:p>
        </p:txBody>
      </p:sp>
      <p:sp>
        <p:nvSpPr>
          <p:cNvPr id="4" name="Footer Placeholder 3">
            <a:extLst>
              <a:ext uri="{FF2B5EF4-FFF2-40B4-BE49-F238E27FC236}">
                <a16:creationId xmlns:a16="http://schemas.microsoft.com/office/drawing/2014/main" id="{628BE463-FB3F-6B45-8326-EFC70B338075}"/>
              </a:ext>
            </a:extLst>
          </p:cNvPr>
          <p:cNvSpPr>
            <a:spLocks noGrp="1"/>
          </p:cNvSpPr>
          <p:nvPr>
            <p:ph type="ftr" sz="quarter" idx="11"/>
          </p:nvPr>
        </p:nvSpPr>
        <p:spPr>
          <a:xfrm>
            <a:off x="3028950" y="6356350"/>
            <a:ext cx="3086100" cy="365125"/>
          </a:xfrm>
        </p:spPr>
        <p:txBody>
          <a:bodyPr vert="horz" lIns="91440" tIns="45720" rIns="91440" bIns="45720" rtlCol="0" anchor="ctr">
            <a:normAutofit/>
          </a:bodyPr>
          <a:lstStyle/>
          <a:p>
            <a:pPr>
              <a:spcAft>
                <a:spcPts val="600"/>
              </a:spcAft>
              <a:defRPr/>
            </a:pPr>
            <a:r>
              <a:rPr lang="en-US" sz="1200" kern="1200">
                <a:solidFill>
                  <a:schemeClr val="tx1">
                    <a:tint val="75000"/>
                  </a:schemeClr>
                </a:solidFill>
                <a:latin typeface="+mn-lt"/>
                <a:ea typeface="+mn-ea"/>
                <a:cs typeface="+mn-cs"/>
              </a:rPr>
              <a:t>Class 5:  Exchange Rates</a:t>
            </a:r>
          </a:p>
        </p:txBody>
      </p:sp>
      <p:sp>
        <p:nvSpPr>
          <p:cNvPr id="5" name="Slide Number Placeholder 4">
            <a:extLst>
              <a:ext uri="{FF2B5EF4-FFF2-40B4-BE49-F238E27FC236}">
                <a16:creationId xmlns:a16="http://schemas.microsoft.com/office/drawing/2014/main" id="{8FA4B81B-6471-1C41-A76E-F7EBEA50B47D}"/>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a:spcAft>
                <a:spcPts val="600"/>
              </a:spcAft>
              <a:defRPr/>
            </a:pPr>
            <a:fld id="{659DFB22-C7E9-9E4B-8431-4E4E88AD005A}" type="slidenum">
              <a:rPr lang="en-US" sz="1200" smtClean="0">
                <a:solidFill>
                  <a:schemeClr val="tx1">
                    <a:tint val="75000"/>
                  </a:schemeClr>
                </a:solidFill>
                <a:latin typeface="+mn-lt"/>
              </a:rPr>
              <a:pPr>
                <a:spcAft>
                  <a:spcPts val="600"/>
                </a:spcAft>
                <a:defRPr/>
              </a:pPr>
              <a:t>36</a:t>
            </a:fld>
            <a:endParaRPr lang="en-US" sz="1200">
              <a:solidFill>
                <a:schemeClr val="tx1">
                  <a:tint val="75000"/>
                </a:schemeClr>
              </a:solidFill>
              <a:latin typeface="+mn-lt"/>
            </a:endParaRPr>
          </a:p>
        </p:txBody>
      </p:sp>
      <p:pic>
        <p:nvPicPr>
          <p:cNvPr id="6" name="Picture 5">
            <a:extLst>
              <a:ext uri="{FF2B5EF4-FFF2-40B4-BE49-F238E27FC236}">
                <a16:creationId xmlns:a16="http://schemas.microsoft.com/office/drawing/2014/main" id="{65034D30-C37C-1EC7-59AD-779414FA3BE4}"/>
              </a:ext>
            </a:extLst>
          </p:cNvPr>
          <p:cNvPicPr>
            <a:picLocks noChangeAspect="1"/>
          </p:cNvPicPr>
          <p:nvPr/>
        </p:nvPicPr>
        <p:blipFill>
          <a:blip r:embed="rId3"/>
          <a:stretch>
            <a:fillRect/>
          </a:stretch>
        </p:blipFill>
        <p:spPr>
          <a:xfrm>
            <a:off x="1790700" y="1536700"/>
            <a:ext cx="5562600" cy="3784600"/>
          </a:xfrm>
          <a:prstGeom prst="rect">
            <a:avLst/>
          </a:prstGeom>
        </p:spPr>
      </p:pic>
      <p:sp>
        <p:nvSpPr>
          <p:cNvPr id="7" name="TextBox 6">
            <a:extLst>
              <a:ext uri="{FF2B5EF4-FFF2-40B4-BE49-F238E27FC236}">
                <a16:creationId xmlns:a16="http://schemas.microsoft.com/office/drawing/2014/main" id="{BB369317-7A74-7D2A-532E-94413FA78D79}"/>
              </a:ext>
            </a:extLst>
          </p:cNvPr>
          <p:cNvSpPr txBox="1"/>
          <p:nvPr/>
        </p:nvSpPr>
        <p:spPr>
          <a:xfrm>
            <a:off x="304800" y="6324600"/>
            <a:ext cx="2895600" cy="369332"/>
          </a:xfrm>
          <a:prstGeom prst="rect">
            <a:avLst/>
          </a:prstGeom>
          <a:noFill/>
        </p:spPr>
        <p:txBody>
          <a:bodyPr wrap="square" rtlCol="0">
            <a:spAutoFit/>
          </a:bodyPr>
          <a:lstStyle/>
          <a:p>
            <a:r>
              <a:rPr lang="en-US" dirty="0"/>
              <a:t>Source: X-</a:t>
            </a:r>
            <a:r>
              <a:rPr lang="en-US" dirty="0" err="1"/>
              <a:t>rates.com</a:t>
            </a:r>
            <a:r>
              <a:rPr lang="en-US" dirty="0"/>
              <a:t>  </a:t>
            </a:r>
          </a:p>
        </p:txBody>
      </p:sp>
      <p:sp>
        <p:nvSpPr>
          <p:cNvPr id="8" name="TextBox 7">
            <a:extLst>
              <a:ext uri="{FF2B5EF4-FFF2-40B4-BE49-F238E27FC236}">
                <a16:creationId xmlns:a16="http://schemas.microsoft.com/office/drawing/2014/main" id="{9C4747D8-6E94-40A9-CFFF-17540BBADFCD}"/>
              </a:ext>
            </a:extLst>
          </p:cNvPr>
          <p:cNvSpPr txBox="1"/>
          <p:nvPr/>
        </p:nvSpPr>
        <p:spPr>
          <a:xfrm>
            <a:off x="457200" y="1219200"/>
            <a:ext cx="3124200" cy="584775"/>
          </a:xfrm>
          <a:prstGeom prst="rect">
            <a:avLst/>
          </a:prstGeom>
          <a:noFill/>
        </p:spPr>
        <p:txBody>
          <a:bodyPr wrap="square" rtlCol="0">
            <a:spAutoFit/>
          </a:bodyPr>
          <a:lstStyle/>
          <a:p>
            <a:r>
              <a:rPr lang="en-US" sz="3200" dirty="0"/>
              <a:t>Last Year:</a:t>
            </a:r>
          </a:p>
        </p:txBody>
      </p:sp>
    </p:spTree>
    <p:extLst>
      <p:ext uri="{BB962C8B-B14F-4D97-AF65-F5344CB8AC3E}">
        <p14:creationId xmlns:p14="http://schemas.microsoft.com/office/powerpoint/2010/main" val="6283477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F246C-1B6B-F741-A9CE-669D0B570B88}"/>
              </a:ext>
            </a:extLst>
          </p:cNvPr>
          <p:cNvSpPr>
            <a:spLocks noGrp="1"/>
          </p:cNvSpPr>
          <p:nvPr>
            <p:ph type="title"/>
          </p:nvPr>
        </p:nvSpPr>
        <p:spPr>
          <a:xfrm>
            <a:off x="628649" y="291090"/>
            <a:ext cx="7886699" cy="932688"/>
          </a:xfrm>
        </p:spPr>
        <p:txBody>
          <a:bodyPr vert="horz" lIns="91440" tIns="45720" rIns="91440" bIns="45720" rtlCol="0" anchor="b">
            <a:noAutofit/>
          </a:bodyPr>
          <a:lstStyle/>
          <a:p>
            <a:pPr algn="l" eaLnBrk="1" hangingPunct="1">
              <a:lnSpc>
                <a:spcPct val="90000"/>
              </a:lnSpc>
            </a:pPr>
            <a:r>
              <a:rPr lang="en-US" sz="4000" kern="1200" dirty="0">
                <a:solidFill>
                  <a:schemeClr val="tx1"/>
                </a:solidFill>
                <a:latin typeface="+mj-lt"/>
                <a:ea typeface="+mj-ea"/>
                <a:cs typeface="+mj-cs"/>
              </a:rPr>
              <a:t>Recent Rate Movements:  Russia</a:t>
            </a:r>
          </a:p>
        </p:txBody>
      </p:sp>
      <p:sp>
        <p:nvSpPr>
          <p:cNvPr id="4" name="Footer Placeholder 3">
            <a:extLst>
              <a:ext uri="{FF2B5EF4-FFF2-40B4-BE49-F238E27FC236}">
                <a16:creationId xmlns:a16="http://schemas.microsoft.com/office/drawing/2014/main" id="{628BE463-FB3F-6B45-8326-EFC70B338075}"/>
              </a:ext>
            </a:extLst>
          </p:cNvPr>
          <p:cNvSpPr>
            <a:spLocks noGrp="1"/>
          </p:cNvSpPr>
          <p:nvPr>
            <p:ph type="ftr" sz="quarter" idx="11"/>
          </p:nvPr>
        </p:nvSpPr>
        <p:spPr>
          <a:xfrm>
            <a:off x="3028950" y="6356350"/>
            <a:ext cx="3086100" cy="365125"/>
          </a:xfrm>
        </p:spPr>
        <p:txBody>
          <a:bodyPr vert="horz" lIns="91440" tIns="45720" rIns="91440" bIns="45720" rtlCol="0" anchor="ctr">
            <a:normAutofit/>
          </a:bodyPr>
          <a:lstStyle/>
          <a:p>
            <a:pPr>
              <a:spcAft>
                <a:spcPts val="600"/>
              </a:spcAft>
              <a:defRPr/>
            </a:pPr>
            <a:r>
              <a:rPr lang="en-US" sz="1200" kern="1200">
                <a:solidFill>
                  <a:schemeClr val="tx1">
                    <a:tint val="75000"/>
                  </a:schemeClr>
                </a:solidFill>
                <a:latin typeface="+mn-lt"/>
                <a:ea typeface="+mn-ea"/>
                <a:cs typeface="+mn-cs"/>
              </a:rPr>
              <a:t>Class 5:  Exchange Rates</a:t>
            </a:r>
          </a:p>
        </p:txBody>
      </p:sp>
      <p:sp>
        <p:nvSpPr>
          <p:cNvPr id="5" name="Slide Number Placeholder 4">
            <a:extLst>
              <a:ext uri="{FF2B5EF4-FFF2-40B4-BE49-F238E27FC236}">
                <a16:creationId xmlns:a16="http://schemas.microsoft.com/office/drawing/2014/main" id="{8FA4B81B-6471-1C41-A76E-F7EBEA50B47D}"/>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a:spcAft>
                <a:spcPts val="600"/>
              </a:spcAft>
              <a:defRPr/>
            </a:pPr>
            <a:fld id="{659DFB22-C7E9-9E4B-8431-4E4E88AD005A}" type="slidenum">
              <a:rPr lang="en-US" sz="1200" smtClean="0">
                <a:solidFill>
                  <a:schemeClr val="tx1">
                    <a:tint val="75000"/>
                  </a:schemeClr>
                </a:solidFill>
                <a:latin typeface="+mn-lt"/>
              </a:rPr>
              <a:pPr>
                <a:spcAft>
                  <a:spcPts val="600"/>
                </a:spcAft>
                <a:defRPr/>
              </a:pPr>
              <a:t>37</a:t>
            </a:fld>
            <a:endParaRPr lang="en-US" sz="1200">
              <a:solidFill>
                <a:schemeClr val="tx1">
                  <a:tint val="75000"/>
                </a:schemeClr>
              </a:solidFill>
              <a:latin typeface="+mn-lt"/>
            </a:endParaRPr>
          </a:p>
        </p:txBody>
      </p:sp>
      <p:sp>
        <p:nvSpPr>
          <p:cNvPr id="7" name="TextBox 6">
            <a:extLst>
              <a:ext uri="{FF2B5EF4-FFF2-40B4-BE49-F238E27FC236}">
                <a16:creationId xmlns:a16="http://schemas.microsoft.com/office/drawing/2014/main" id="{BB369317-7A74-7D2A-532E-94413FA78D79}"/>
              </a:ext>
            </a:extLst>
          </p:cNvPr>
          <p:cNvSpPr txBox="1"/>
          <p:nvPr/>
        </p:nvSpPr>
        <p:spPr>
          <a:xfrm>
            <a:off x="304800" y="6324600"/>
            <a:ext cx="2895600" cy="369332"/>
          </a:xfrm>
          <a:prstGeom prst="rect">
            <a:avLst/>
          </a:prstGeom>
          <a:noFill/>
        </p:spPr>
        <p:txBody>
          <a:bodyPr wrap="square" rtlCol="0">
            <a:spAutoFit/>
          </a:bodyPr>
          <a:lstStyle/>
          <a:p>
            <a:r>
              <a:rPr lang="en-US" dirty="0"/>
              <a:t>Source: X-</a:t>
            </a:r>
            <a:r>
              <a:rPr lang="en-US" dirty="0" err="1"/>
              <a:t>rates.com</a:t>
            </a:r>
            <a:r>
              <a:rPr lang="en-US" dirty="0"/>
              <a:t>  </a:t>
            </a:r>
          </a:p>
        </p:txBody>
      </p:sp>
      <p:pic>
        <p:nvPicPr>
          <p:cNvPr id="3" name="Picture 2">
            <a:extLst>
              <a:ext uri="{FF2B5EF4-FFF2-40B4-BE49-F238E27FC236}">
                <a16:creationId xmlns:a16="http://schemas.microsoft.com/office/drawing/2014/main" id="{082FC9E6-1E15-5AFB-29A4-F772D4A78386}"/>
              </a:ext>
            </a:extLst>
          </p:cNvPr>
          <p:cNvPicPr>
            <a:picLocks noChangeAspect="1"/>
          </p:cNvPicPr>
          <p:nvPr/>
        </p:nvPicPr>
        <p:blipFill>
          <a:blip r:embed="rId3"/>
          <a:stretch>
            <a:fillRect/>
          </a:stretch>
        </p:blipFill>
        <p:spPr>
          <a:xfrm>
            <a:off x="1816100" y="1574800"/>
            <a:ext cx="5511800" cy="3708400"/>
          </a:xfrm>
          <a:prstGeom prst="rect">
            <a:avLst/>
          </a:prstGeom>
        </p:spPr>
      </p:pic>
      <p:sp>
        <p:nvSpPr>
          <p:cNvPr id="8" name="TextBox 7">
            <a:extLst>
              <a:ext uri="{FF2B5EF4-FFF2-40B4-BE49-F238E27FC236}">
                <a16:creationId xmlns:a16="http://schemas.microsoft.com/office/drawing/2014/main" id="{9C4747D8-6E94-40A9-CFFF-17540BBADFCD}"/>
              </a:ext>
            </a:extLst>
          </p:cNvPr>
          <p:cNvSpPr txBox="1"/>
          <p:nvPr/>
        </p:nvSpPr>
        <p:spPr>
          <a:xfrm>
            <a:off x="457200" y="1219200"/>
            <a:ext cx="3124200" cy="584775"/>
          </a:xfrm>
          <a:prstGeom prst="rect">
            <a:avLst/>
          </a:prstGeom>
          <a:noFill/>
        </p:spPr>
        <p:txBody>
          <a:bodyPr wrap="square" rtlCol="0">
            <a:spAutoFit/>
          </a:bodyPr>
          <a:lstStyle/>
          <a:p>
            <a:r>
              <a:rPr lang="en-US" sz="3200" dirty="0"/>
              <a:t>This Year:</a:t>
            </a:r>
          </a:p>
        </p:txBody>
      </p:sp>
    </p:spTree>
    <p:extLst>
      <p:ext uri="{BB962C8B-B14F-4D97-AF65-F5344CB8AC3E}">
        <p14:creationId xmlns:p14="http://schemas.microsoft.com/office/powerpoint/2010/main" val="20635175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F246C-1B6B-F741-A9CE-669D0B570B88}"/>
              </a:ext>
            </a:extLst>
          </p:cNvPr>
          <p:cNvSpPr>
            <a:spLocks noGrp="1"/>
          </p:cNvSpPr>
          <p:nvPr>
            <p:ph type="title"/>
          </p:nvPr>
        </p:nvSpPr>
        <p:spPr>
          <a:xfrm>
            <a:off x="628649" y="291090"/>
            <a:ext cx="7886699" cy="932688"/>
          </a:xfrm>
        </p:spPr>
        <p:txBody>
          <a:bodyPr vert="horz" lIns="91440" tIns="45720" rIns="91440" bIns="45720" rtlCol="0" anchor="b">
            <a:normAutofit/>
          </a:bodyPr>
          <a:lstStyle/>
          <a:p>
            <a:pPr eaLnBrk="1" hangingPunct="1">
              <a:lnSpc>
                <a:spcPct val="90000"/>
              </a:lnSpc>
            </a:pPr>
            <a:r>
              <a:rPr lang="en-US" sz="4000" kern="1200" dirty="0">
                <a:solidFill>
                  <a:schemeClr val="tx1"/>
                </a:solidFill>
                <a:latin typeface="+mj-lt"/>
                <a:ea typeface="+mj-ea"/>
                <a:cs typeface="+mj-cs"/>
              </a:rPr>
              <a:t>Recent Rate Movements:  UK</a:t>
            </a:r>
          </a:p>
        </p:txBody>
      </p:sp>
      <p:sp>
        <p:nvSpPr>
          <p:cNvPr id="4" name="Footer Placeholder 3">
            <a:extLst>
              <a:ext uri="{FF2B5EF4-FFF2-40B4-BE49-F238E27FC236}">
                <a16:creationId xmlns:a16="http://schemas.microsoft.com/office/drawing/2014/main" id="{628BE463-FB3F-6B45-8326-EFC70B338075}"/>
              </a:ext>
            </a:extLst>
          </p:cNvPr>
          <p:cNvSpPr>
            <a:spLocks noGrp="1"/>
          </p:cNvSpPr>
          <p:nvPr>
            <p:ph type="ftr" sz="quarter" idx="11"/>
          </p:nvPr>
        </p:nvSpPr>
        <p:spPr>
          <a:xfrm>
            <a:off x="3028950" y="6356350"/>
            <a:ext cx="3086100" cy="365125"/>
          </a:xfrm>
        </p:spPr>
        <p:txBody>
          <a:bodyPr vert="horz" lIns="91440" tIns="45720" rIns="91440" bIns="45720" rtlCol="0" anchor="ctr">
            <a:normAutofit/>
          </a:bodyPr>
          <a:lstStyle/>
          <a:p>
            <a:pPr>
              <a:spcAft>
                <a:spcPts val="600"/>
              </a:spcAft>
              <a:defRPr/>
            </a:pPr>
            <a:r>
              <a:rPr lang="en-US" sz="1200" kern="1200">
                <a:solidFill>
                  <a:schemeClr val="tx1">
                    <a:tint val="75000"/>
                  </a:schemeClr>
                </a:solidFill>
                <a:latin typeface="+mn-lt"/>
                <a:ea typeface="+mn-ea"/>
                <a:cs typeface="+mn-cs"/>
              </a:rPr>
              <a:t>Class 5:  Exchange Rates</a:t>
            </a:r>
          </a:p>
        </p:txBody>
      </p:sp>
      <p:sp>
        <p:nvSpPr>
          <p:cNvPr id="5" name="Slide Number Placeholder 4">
            <a:extLst>
              <a:ext uri="{FF2B5EF4-FFF2-40B4-BE49-F238E27FC236}">
                <a16:creationId xmlns:a16="http://schemas.microsoft.com/office/drawing/2014/main" id="{8FA4B81B-6471-1C41-A76E-F7EBEA50B47D}"/>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a:spcAft>
                <a:spcPts val="600"/>
              </a:spcAft>
              <a:defRPr/>
            </a:pPr>
            <a:fld id="{659DFB22-C7E9-9E4B-8431-4E4E88AD005A}" type="slidenum">
              <a:rPr lang="en-US" sz="1200" smtClean="0">
                <a:solidFill>
                  <a:schemeClr val="tx1">
                    <a:tint val="75000"/>
                  </a:schemeClr>
                </a:solidFill>
                <a:latin typeface="+mn-lt"/>
              </a:rPr>
              <a:pPr>
                <a:spcAft>
                  <a:spcPts val="600"/>
                </a:spcAft>
                <a:defRPr/>
              </a:pPr>
              <a:t>38</a:t>
            </a:fld>
            <a:endParaRPr lang="en-US" sz="1200">
              <a:solidFill>
                <a:schemeClr val="tx1">
                  <a:tint val="75000"/>
                </a:schemeClr>
              </a:solidFill>
              <a:latin typeface="+mn-lt"/>
            </a:endParaRPr>
          </a:p>
        </p:txBody>
      </p:sp>
      <p:pic>
        <p:nvPicPr>
          <p:cNvPr id="3" name="Picture 2">
            <a:extLst>
              <a:ext uri="{FF2B5EF4-FFF2-40B4-BE49-F238E27FC236}">
                <a16:creationId xmlns:a16="http://schemas.microsoft.com/office/drawing/2014/main" id="{82C7816F-9B00-42F0-BA92-5976F07D8C10}"/>
              </a:ext>
            </a:extLst>
          </p:cNvPr>
          <p:cNvPicPr>
            <a:picLocks noChangeAspect="1"/>
          </p:cNvPicPr>
          <p:nvPr/>
        </p:nvPicPr>
        <p:blipFill>
          <a:blip r:embed="rId3"/>
          <a:stretch>
            <a:fillRect/>
          </a:stretch>
        </p:blipFill>
        <p:spPr>
          <a:xfrm>
            <a:off x="1790700" y="1536700"/>
            <a:ext cx="5562600" cy="3784600"/>
          </a:xfrm>
          <a:prstGeom prst="rect">
            <a:avLst/>
          </a:prstGeom>
        </p:spPr>
      </p:pic>
      <p:sp>
        <p:nvSpPr>
          <p:cNvPr id="8" name="TextBox 7">
            <a:extLst>
              <a:ext uri="{FF2B5EF4-FFF2-40B4-BE49-F238E27FC236}">
                <a16:creationId xmlns:a16="http://schemas.microsoft.com/office/drawing/2014/main" id="{05C6EA4F-8DFF-B3D9-A2D9-F7F9E05129BB}"/>
              </a:ext>
            </a:extLst>
          </p:cNvPr>
          <p:cNvSpPr txBox="1"/>
          <p:nvPr/>
        </p:nvSpPr>
        <p:spPr>
          <a:xfrm>
            <a:off x="304800" y="6324600"/>
            <a:ext cx="2895600" cy="369332"/>
          </a:xfrm>
          <a:prstGeom prst="rect">
            <a:avLst/>
          </a:prstGeom>
          <a:noFill/>
        </p:spPr>
        <p:txBody>
          <a:bodyPr wrap="square" rtlCol="0">
            <a:spAutoFit/>
          </a:bodyPr>
          <a:lstStyle/>
          <a:p>
            <a:r>
              <a:rPr lang="en-US" dirty="0"/>
              <a:t>Source: X-</a:t>
            </a:r>
            <a:r>
              <a:rPr lang="en-US" dirty="0" err="1"/>
              <a:t>rates.com</a:t>
            </a:r>
            <a:r>
              <a:rPr lang="en-US" dirty="0"/>
              <a:t>  </a:t>
            </a:r>
          </a:p>
        </p:txBody>
      </p:sp>
      <p:sp>
        <p:nvSpPr>
          <p:cNvPr id="7" name="TextBox 6">
            <a:extLst>
              <a:ext uri="{FF2B5EF4-FFF2-40B4-BE49-F238E27FC236}">
                <a16:creationId xmlns:a16="http://schemas.microsoft.com/office/drawing/2014/main" id="{7FA8B4DA-26FF-F34F-BFD6-DAFC52E1EEB5}"/>
              </a:ext>
            </a:extLst>
          </p:cNvPr>
          <p:cNvSpPr txBox="1"/>
          <p:nvPr/>
        </p:nvSpPr>
        <p:spPr>
          <a:xfrm>
            <a:off x="457200" y="1219200"/>
            <a:ext cx="3124200" cy="584775"/>
          </a:xfrm>
          <a:prstGeom prst="rect">
            <a:avLst/>
          </a:prstGeom>
          <a:noFill/>
        </p:spPr>
        <p:txBody>
          <a:bodyPr wrap="square" rtlCol="0">
            <a:spAutoFit/>
          </a:bodyPr>
          <a:lstStyle/>
          <a:p>
            <a:r>
              <a:rPr lang="en-US" sz="3200" dirty="0"/>
              <a:t>Last Year:</a:t>
            </a:r>
          </a:p>
        </p:txBody>
      </p:sp>
    </p:spTree>
    <p:extLst>
      <p:ext uri="{BB962C8B-B14F-4D97-AF65-F5344CB8AC3E}">
        <p14:creationId xmlns:p14="http://schemas.microsoft.com/office/powerpoint/2010/main" val="2765063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F246C-1B6B-F741-A9CE-669D0B570B88}"/>
              </a:ext>
            </a:extLst>
          </p:cNvPr>
          <p:cNvSpPr>
            <a:spLocks noGrp="1"/>
          </p:cNvSpPr>
          <p:nvPr>
            <p:ph type="title"/>
          </p:nvPr>
        </p:nvSpPr>
        <p:spPr>
          <a:xfrm>
            <a:off x="628649" y="291090"/>
            <a:ext cx="7886699" cy="932688"/>
          </a:xfrm>
        </p:spPr>
        <p:txBody>
          <a:bodyPr vert="horz" lIns="91440" tIns="45720" rIns="91440" bIns="45720" rtlCol="0" anchor="b">
            <a:normAutofit/>
          </a:bodyPr>
          <a:lstStyle/>
          <a:p>
            <a:pPr eaLnBrk="1" hangingPunct="1">
              <a:lnSpc>
                <a:spcPct val="90000"/>
              </a:lnSpc>
            </a:pPr>
            <a:r>
              <a:rPr lang="en-US" sz="4000" kern="1200" dirty="0">
                <a:solidFill>
                  <a:schemeClr val="tx1"/>
                </a:solidFill>
                <a:latin typeface="+mj-lt"/>
                <a:ea typeface="+mj-ea"/>
                <a:cs typeface="+mj-cs"/>
              </a:rPr>
              <a:t>Recent Rate Movements:  UK</a:t>
            </a:r>
          </a:p>
        </p:txBody>
      </p:sp>
      <p:sp>
        <p:nvSpPr>
          <p:cNvPr id="4" name="Footer Placeholder 3">
            <a:extLst>
              <a:ext uri="{FF2B5EF4-FFF2-40B4-BE49-F238E27FC236}">
                <a16:creationId xmlns:a16="http://schemas.microsoft.com/office/drawing/2014/main" id="{628BE463-FB3F-6B45-8326-EFC70B338075}"/>
              </a:ext>
            </a:extLst>
          </p:cNvPr>
          <p:cNvSpPr>
            <a:spLocks noGrp="1"/>
          </p:cNvSpPr>
          <p:nvPr>
            <p:ph type="ftr" sz="quarter" idx="11"/>
          </p:nvPr>
        </p:nvSpPr>
        <p:spPr>
          <a:xfrm>
            <a:off x="3028950" y="6356350"/>
            <a:ext cx="3086100" cy="365125"/>
          </a:xfrm>
        </p:spPr>
        <p:txBody>
          <a:bodyPr vert="horz" lIns="91440" tIns="45720" rIns="91440" bIns="45720" rtlCol="0" anchor="ctr">
            <a:normAutofit/>
          </a:bodyPr>
          <a:lstStyle/>
          <a:p>
            <a:pPr>
              <a:spcAft>
                <a:spcPts val="600"/>
              </a:spcAft>
              <a:defRPr/>
            </a:pPr>
            <a:r>
              <a:rPr lang="en-US" sz="1200" kern="1200">
                <a:solidFill>
                  <a:schemeClr val="tx1">
                    <a:tint val="75000"/>
                  </a:schemeClr>
                </a:solidFill>
                <a:latin typeface="+mn-lt"/>
                <a:ea typeface="+mn-ea"/>
                <a:cs typeface="+mn-cs"/>
              </a:rPr>
              <a:t>Class 5:  Exchange Rates</a:t>
            </a:r>
          </a:p>
        </p:txBody>
      </p:sp>
      <p:sp>
        <p:nvSpPr>
          <p:cNvPr id="5" name="Slide Number Placeholder 4">
            <a:extLst>
              <a:ext uri="{FF2B5EF4-FFF2-40B4-BE49-F238E27FC236}">
                <a16:creationId xmlns:a16="http://schemas.microsoft.com/office/drawing/2014/main" id="{8FA4B81B-6471-1C41-A76E-F7EBEA50B47D}"/>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a:spcAft>
                <a:spcPts val="600"/>
              </a:spcAft>
              <a:defRPr/>
            </a:pPr>
            <a:fld id="{659DFB22-C7E9-9E4B-8431-4E4E88AD005A}" type="slidenum">
              <a:rPr lang="en-US" sz="1200" smtClean="0">
                <a:solidFill>
                  <a:schemeClr val="tx1">
                    <a:tint val="75000"/>
                  </a:schemeClr>
                </a:solidFill>
                <a:latin typeface="+mn-lt"/>
              </a:rPr>
              <a:pPr>
                <a:spcAft>
                  <a:spcPts val="600"/>
                </a:spcAft>
                <a:defRPr/>
              </a:pPr>
              <a:t>39</a:t>
            </a:fld>
            <a:endParaRPr lang="en-US" sz="1200">
              <a:solidFill>
                <a:schemeClr val="tx1">
                  <a:tint val="75000"/>
                </a:schemeClr>
              </a:solidFill>
              <a:latin typeface="+mn-lt"/>
            </a:endParaRPr>
          </a:p>
        </p:txBody>
      </p:sp>
      <p:sp>
        <p:nvSpPr>
          <p:cNvPr id="8" name="TextBox 7">
            <a:extLst>
              <a:ext uri="{FF2B5EF4-FFF2-40B4-BE49-F238E27FC236}">
                <a16:creationId xmlns:a16="http://schemas.microsoft.com/office/drawing/2014/main" id="{05C6EA4F-8DFF-B3D9-A2D9-F7F9E05129BB}"/>
              </a:ext>
            </a:extLst>
          </p:cNvPr>
          <p:cNvSpPr txBox="1"/>
          <p:nvPr/>
        </p:nvSpPr>
        <p:spPr>
          <a:xfrm>
            <a:off x="304800" y="6324600"/>
            <a:ext cx="2895600" cy="369332"/>
          </a:xfrm>
          <a:prstGeom prst="rect">
            <a:avLst/>
          </a:prstGeom>
          <a:noFill/>
        </p:spPr>
        <p:txBody>
          <a:bodyPr wrap="square" rtlCol="0">
            <a:spAutoFit/>
          </a:bodyPr>
          <a:lstStyle/>
          <a:p>
            <a:r>
              <a:rPr lang="en-US" dirty="0"/>
              <a:t>Source: X-</a:t>
            </a:r>
            <a:r>
              <a:rPr lang="en-US" dirty="0" err="1"/>
              <a:t>rates.com</a:t>
            </a:r>
            <a:r>
              <a:rPr lang="en-US" dirty="0"/>
              <a:t>  </a:t>
            </a:r>
          </a:p>
        </p:txBody>
      </p:sp>
      <p:pic>
        <p:nvPicPr>
          <p:cNvPr id="9" name="Picture 8">
            <a:extLst>
              <a:ext uri="{FF2B5EF4-FFF2-40B4-BE49-F238E27FC236}">
                <a16:creationId xmlns:a16="http://schemas.microsoft.com/office/drawing/2014/main" id="{8634B3D6-DC27-C1CC-5561-CCCE13BA0219}"/>
              </a:ext>
            </a:extLst>
          </p:cNvPr>
          <p:cNvPicPr>
            <a:picLocks noChangeAspect="1"/>
          </p:cNvPicPr>
          <p:nvPr/>
        </p:nvPicPr>
        <p:blipFill>
          <a:blip r:embed="rId3"/>
          <a:stretch>
            <a:fillRect/>
          </a:stretch>
        </p:blipFill>
        <p:spPr>
          <a:xfrm>
            <a:off x="1816100" y="1587500"/>
            <a:ext cx="5511800" cy="3683000"/>
          </a:xfrm>
          <a:prstGeom prst="rect">
            <a:avLst/>
          </a:prstGeom>
        </p:spPr>
      </p:pic>
      <p:sp>
        <p:nvSpPr>
          <p:cNvPr id="7" name="TextBox 6">
            <a:extLst>
              <a:ext uri="{FF2B5EF4-FFF2-40B4-BE49-F238E27FC236}">
                <a16:creationId xmlns:a16="http://schemas.microsoft.com/office/drawing/2014/main" id="{7FA8B4DA-26FF-F34F-BFD6-DAFC52E1EEB5}"/>
              </a:ext>
            </a:extLst>
          </p:cNvPr>
          <p:cNvSpPr txBox="1"/>
          <p:nvPr/>
        </p:nvSpPr>
        <p:spPr>
          <a:xfrm>
            <a:off x="457200" y="1219200"/>
            <a:ext cx="3124200" cy="584775"/>
          </a:xfrm>
          <a:prstGeom prst="rect">
            <a:avLst/>
          </a:prstGeom>
          <a:noFill/>
        </p:spPr>
        <p:txBody>
          <a:bodyPr wrap="square" rtlCol="0">
            <a:spAutoFit/>
          </a:bodyPr>
          <a:lstStyle/>
          <a:p>
            <a:r>
              <a:rPr lang="en-US" sz="3200" dirty="0"/>
              <a:t>This Year:</a:t>
            </a:r>
          </a:p>
        </p:txBody>
      </p:sp>
    </p:spTree>
    <p:extLst>
      <p:ext uri="{BB962C8B-B14F-4D97-AF65-F5344CB8AC3E}">
        <p14:creationId xmlns:p14="http://schemas.microsoft.com/office/powerpoint/2010/main" val="35197785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D6E2BB-991F-ADD1-074E-D302AB005D76}"/>
              </a:ext>
            </a:extLst>
          </p:cNvPr>
          <p:cNvSpPr>
            <a:spLocks noGrp="1"/>
          </p:cNvSpPr>
          <p:nvPr>
            <p:ph type="title"/>
          </p:nvPr>
        </p:nvSpPr>
        <p:spPr/>
        <p:txBody>
          <a:bodyPr/>
          <a:lstStyle/>
          <a:p>
            <a:r>
              <a:rPr lang="en-US" dirty="0"/>
              <a:t>Quiz 2</a:t>
            </a:r>
          </a:p>
        </p:txBody>
      </p:sp>
      <p:sp>
        <p:nvSpPr>
          <p:cNvPr id="3" name="Content Placeholder 2">
            <a:extLst>
              <a:ext uri="{FF2B5EF4-FFF2-40B4-BE49-F238E27FC236}">
                <a16:creationId xmlns:a16="http://schemas.microsoft.com/office/drawing/2014/main" id="{C8C9EB9F-B516-10D9-C81B-94793795CF05}"/>
              </a:ext>
            </a:extLst>
          </p:cNvPr>
          <p:cNvSpPr>
            <a:spLocks noGrp="1"/>
          </p:cNvSpPr>
          <p:nvPr>
            <p:ph idx="1"/>
          </p:nvPr>
        </p:nvSpPr>
        <p:spPr/>
        <p:txBody>
          <a:bodyPr/>
          <a:lstStyle/>
          <a:p>
            <a:r>
              <a:rPr lang="en-US" dirty="0"/>
              <a:t>Quiz results:</a:t>
            </a:r>
          </a:p>
        </p:txBody>
      </p:sp>
      <p:sp>
        <p:nvSpPr>
          <p:cNvPr id="4" name="Footer Placeholder 3">
            <a:extLst>
              <a:ext uri="{FF2B5EF4-FFF2-40B4-BE49-F238E27FC236}">
                <a16:creationId xmlns:a16="http://schemas.microsoft.com/office/drawing/2014/main" id="{7E13ED3A-A83E-2C4C-F21B-3F0847CB9668}"/>
              </a:ext>
            </a:extLst>
          </p:cNvPr>
          <p:cNvSpPr>
            <a:spLocks noGrp="1"/>
          </p:cNvSpPr>
          <p:nvPr>
            <p:ph type="ftr" sz="quarter" idx="11"/>
          </p:nvPr>
        </p:nvSpPr>
        <p:spPr/>
        <p:txBody>
          <a:bodyPr/>
          <a:lstStyle/>
          <a:p>
            <a:pPr>
              <a:defRPr/>
            </a:pPr>
            <a:r>
              <a:rPr lang="en-US"/>
              <a:t>Class 5:  Exchange Rates</a:t>
            </a:r>
          </a:p>
        </p:txBody>
      </p:sp>
      <p:sp>
        <p:nvSpPr>
          <p:cNvPr id="5" name="Slide Number Placeholder 4">
            <a:extLst>
              <a:ext uri="{FF2B5EF4-FFF2-40B4-BE49-F238E27FC236}">
                <a16:creationId xmlns:a16="http://schemas.microsoft.com/office/drawing/2014/main" id="{3D72983D-C609-4D32-9A8E-F0E3F8698303}"/>
              </a:ext>
            </a:extLst>
          </p:cNvPr>
          <p:cNvSpPr>
            <a:spLocks noGrp="1"/>
          </p:cNvSpPr>
          <p:nvPr>
            <p:ph type="sldNum" sz="quarter" idx="12"/>
          </p:nvPr>
        </p:nvSpPr>
        <p:spPr/>
        <p:txBody>
          <a:bodyPr/>
          <a:lstStyle/>
          <a:p>
            <a:pPr>
              <a:defRPr/>
            </a:pPr>
            <a:fld id="{659DFB22-C7E9-9E4B-8431-4E4E88AD005A}" type="slidenum">
              <a:rPr lang="en-US" smtClean="0"/>
              <a:pPr>
                <a:defRPr/>
              </a:pPr>
              <a:t>4</a:t>
            </a:fld>
            <a:endParaRPr lang="en-US"/>
          </a:p>
        </p:txBody>
      </p:sp>
      <p:graphicFrame>
        <p:nvGraphicFramePr>
          <p:cNvPr id="7" name="Table 6">
            <a:extLst>
              <a:ext uri="{FF2B5EF4-FFF2-40B4-BE49-F238E27FC236}">
                <a16:creationId xmlns:a16="http://schemas.microsoft.com/office/drawing/2014/main" id="{BD0CB45D-D413-1AA5-F952-D0D0033CD2F7}"/>
              </a:ext>
            </a:extLst>
          </p:cNvPr>
          <p:cNvGraphicFramePr>
            <a:graphicFrameLocks noGrp="1"/>
          </p:cNvGraphicFramePr>
          <p:nvPr>
            <p:extLst>
              <p:ext uri="{D42A27DB-BD31-4B8C-83A1-F6EECF244321}">
                <p14:modId xmlns:p14="http://schemas.microsoft.com/office/powerpoint/2010/main" val="280147571"/>
              </p:ext>
            </p:extLst>
          </p:nvPr>
        </p:nvGraphicFramePr>
        <p:xfrm>
          <a:off x="2286000" y="2924968"/>
          <a:ext cx="4152900" cy="1876425"/>
        </p:xfrm>
        <a:graphic>
          <a:graphicData uri="http://schemas.openxmlformats.org/drawingml/2006/table">
            <a:tbl>
              <a:tblPr>
                <a:tableStyleId>{5C22544A-7EE6-4342-B048-85BDC9FD1C3A}</a:tableStyleId>
              </a:tblPr>
              <a:tblGrid>
                <a:gridCol w="2764392">
                  <a:extLst>
                    <a:ext uri="{9D8B030D-6E8A-4147-A177-3AD203B41FA5}">
                      <a16:colId xmlns:a16="http://schemas.microsoft.com/office/drawing/2014/main" val="1176848283"/>
                    </a:ext>
                  </a:extLst>
                </a:gridCol>
                <a:gridCol w="694254">
                  <a:extLst>
                    <a:ext uri="{9D8B030D-6E8A-4147-A177-3AD203B41FA5}">
                      <a16:colId xmlns:a16="http://schemas.microsoft.com/office/drawing/2014/main" val="1453639562"/>
                    </a:ext>
                  </a:extLst>
                </a:gridCol>
                <a:gridCol w="694254">
                  <a:extLst>
                    <a:ext uri="{9D8B030D-6E8A-4147-A177-3AD203B41FA5}">
                      <a16:colId xmlns:a16="http://schemas.microsoft.com/office/drawing/2014/main" val="4093580684"/>
                    </a:ext>
                  </a:extLst>
                </a:gridCol>
              </a:tblGrid>
              <a:tr h="203200">
                <a:tc>
                  <a:txBody>
                    <a:bodyPr/>
                    <a:lstStyle/>
                    <a:p>
                      <a:pPr algn="ctr" fontAlgn="b"/>
                      <a:r>
                        <a:rPr lang="en-US" sz="2400" u="none" strike="noStrike">
                          <a:effectLst/>
                        </a:rPr>
                        <a:t>Mean</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a:effectLst/>
                        </a:rPr>
                        <a:t>7.66</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a:effectLst/>
                        </a:rPr>
                        <a:t>7.83</a:t>
                      </a:r>
                      <a:endParaRPr lang="en-US" sz="2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697178385"/>
                  </a:ext>
                </a:extLst>
              </a:tr>
              <a:tr h="203200">
                <a:tc>
                  <a:txBody>
                    <a:bodyPr/>
                    <a:lstStyle/>
                    <a:p>
                      <a:pPr algn="ctr" fontAlgn="b"/>
                      <a:r>
                        <a:rPr lang="en-US" sz="2400" u="none" strike="noStrike">
                          <a:effectLst/>
                        </a:rPr>
                        <a:t>Median</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a:effectLst/>
                        </a:rPr>
                        <a:t>7.5</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a:effectLst/>
                        </a:rPr>
                        <a:t>8</a:t>
                      </a:r>
                      <a:endParaRPr lang="en-US" sz="2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426228885"/>
                  </a:ext>
                </a:extLst>
              </a:tr>
              <a:tr h="203200">
                <a:tc>
                  <a:txBody>
                    <a:bodyPr/>
                    <a:lstStyle/>
                    <a:p>
                      <a:pPr algn="ctr" fontAlgn="b"/>
                      <a:r>
                        <a:rPr lang="en-US" sz="2400" u="none" strike="noStrike">
                          <a:effectLst/>
                        </a:rPr>
                        <a:t>Max</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a:effectLst/>
                        </a:rPr>
                        <a:t>10</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a:effectLst/>
                        </a:rPr>
                        <a:t>9</a:t>
                      </a:r>
                      <a:endParaRPr lang="en-US" sz="2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349611391"/>
                  </a:ext>
                </a:extLst>
              </a:tr>
              <a:tr h="203200">
                <a:tc>
                  <a:txBody>
                    <a:bodyPr/>
                    <a:lstStyle/>
                    <a:p>
                      <a:pPr algn="ctr" fontAlgn="b"/>
                      <a:r>
                        <a:rPr lang="en-US" sz="2400" u="none" strike="noStrike">
                          <a:effectLst/>
                        </a:rPr>
                        <a:t>Min</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a:effectLst/>
                        </a:rPr>
                        <a:t>5</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a:effectLst/>
                        </a:rPr>
                        <a:t>6</a:t>
                      </a:r>
                      <a:endParaRPr lang="en-US" sz="2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402469159"/>
                  </a:ext>
                </a:extLst>
              </a:tr>
              <a:tr h="203200">
                <a:tc>
                  <a:txBody>
                    <a:bodyPr/>
                    <a:lstStyle/>
                    <a:p>
                      <a:pPr algn="ctr" fontAlgn="b"/>
                      <a:r>
                        <a:rPr lang="en-US" sz="2400" u="none" strike="noStrike">
                          <a:effectLst/>
                        </a:rPr>
                        <a:t>Standard deviation</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a:effectLst/>
                        </a:rPr>
                        <a:t>1.37</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dirty="0">
                          <a:effectLst/>
                        </a:rPr>
                        <a:t>0.85</a:t>
                      </a:r>
                      <a:endParaRPr lang="en-US" sz="2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262840952"/>
                  </a:ext>
                </a:extLst>
              </a:tr>
            </a:tbl>
          </a:graphicData>
        </a:graphic>
      </p:graphicFrame>
    </p:spTree>
    <p:extLst>
      <p:ext uri="{BB962C8B-B14F-4D97-AF65-F5344CB8AC3E}">
        <p14:creationId xmlns:p14="http://schemas.microsoft.com/office/powerpoint/2010/main" val="38164070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F246C-1B6B-F741-A9CE-669D0B570B88}"/>
              </a:ext>
            </a:extLst>
          </p:cNvPr>
          <p:cNvSpPr>
            <a:spLocks noGrp="1"/>
          </p:cNvSpPr>
          <p:nvPr>
            <p:ph type="title"/>
          </p:nvPr>
        </p:nvSpPr>
        <p:spPr>
          <a:xfrm>
            <a:off x="628649" y="291090"/>
            <a:ext cx="7886699" cy="932688"/>
          </a:xfrm>
        </p:spPr>
        <p:txBody>
          <a:bodyPr vert="horz" lIns="91440" tIns="45720" rIns="91440" bIns="45720" rtlCol="0" anchor="b">
            <a:normAutofit/>
          </a:bodyPr>
          <a:lstStyle/>
          <a:p>
            <a:pPr eaLnBrk="1" hangingPunct="1">
              <a:lnSpc>
                <a:spcPct val="90000"/>
              </a:lnSpc>
            </a:pPr>
            <a:r>
              <a:rPr lang="en-US" sz="4000" kern="1200" dirty="0">
                <a:solidFill>
                  <a:schemeClr val="tx1"/>
                </a:solidFill>
                <a:latin typeface="+mj-lt"/>
                <a:ea typeface="+mj-ea"/>
                <a:cs typeface="+mj-cs"/>
              </a:rPr>
              <a:t>Recent Rate Movements:  China</a:t>
            </a:r>
          </a:p>
        </p:txBody>
      </p:sp>
      <p:sp>
        <p:nvSpPr>
          <p:cNvPr id="4" name="Footer Placeholder 3">
            <a:extLst>
              <a:ext uri="{FF2B5EF4-FFF2-40B4-BE49-F238E27FC236}">
                <a16:creationId xmlns:a16="http://schemas.microsoft.com/office/drawing/2014/main" id="{628BE463-FB3F-6B45-8326-EFC70B338075}"/>
              </a:ext>
            </a:extLst>
          </p:cNvPr>
          <p:cNvSpPr>
            <a:spLocks noGrp="1"/>
          </p:cNvSpPr>
          <p:nvPr>
            <p:ph type="ftr" sz="quarter" idx="11"/>
          </p:nvPr>
        </p:nvSpPr>
        <p:spPr>
          <a:xfrm>
            <a:off x="3028950" y="6356350"/>
            <a:ext cx="3086100" cy="365125"/>
          </a:xfrm>
        </p:spPr>
        <p:txBody>
          <a:bodyPr vert="horz" lIns="91440" tIns="45720" rIns="91440" bIns="45720" rtlCol="0" anchor="ctr">
            <a:normAutofit/>
          </a:bodyPr>
          <a:lstStyle/>
          <a:p>
            <a:pPr>
              <a:spcAft>
                <a:spcPts val="600"/>
              </a:spcAft>
              <a:defRPr/>
            </a:pPr>
            <a:r>
              <a:rPr lang="en-US" sz="1200" kern="1200">
                <a:solidFill>
                  <a:schemeClr val="tx1">
                    <a:tint val="75000"/>
                  </a:schemeClr>
                </a:solidFill>
                <a:latin typeface="+mn-lt"/>
                <a:ea typeface="+mn-ea"/>
                <a:cs typeface="+mn-cs"/>
              </a:rPr>
              <a:t>Class 5:  Exchange Rates</a:t>
            </a:r>
          </a:p>
        </p:txBody>
      </p:sp>
      <p:sp>
        <p:nvSpPr>
          <p:cNvPr id="5" name="Slide Number Placeholder 4">
            <a:extLst>
              <a:ext uri="{FF2B5EF4-FFF2-40B4-BE49-F238E27FC236}">
                <a16:creationId xmlns:a16="http://schemas.microsoft.com/office/drawing/2014/main" id="{8FA4B81B-6471-1C41-A76E-F7EBEA50B47D}"/>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a:spcAft>
                <a:spcPts val="600"/>
              </a:spcAft>
              <a:defRPr/>
            </a:pPr>
            <a:fld id="{659DFB22-C7E9-9E4B-8431-4E4E88AD005A}" type="slidenum">
              <a:rPr lang="en-US" sz="1200" smtClean="0">
                <a:solidFill>
                  <a:schemeClr val="tx1">
                    <a:tint val="75000"/>
                  </a:schemeClr>
                </a:solidFill>
                <a:latin typeface="+mn-lt"/>
              </a:rPr>
              <a:pPr>
                <a:spcAft>
                  <a:spcPts val="600"/>
                </a:spcAft>
                <a:defRPr/>
              </a:pPr>
              <a:t>40</a:t>
            </a:fld>
            <a:endParaRPr lang="en-US" sz="1200">
              <a:solidFill>
                <a:schemeClr val="tx1">
                  <a:tint val="75000"/>
                </a:schemeClr>
              </a:solidFill>
              <a:latin typeface="+mn-lt"/>
            </a:endParaRPr>
          </a:p>
        </p:txBody>
      </p:sp>
      <p:pic>
        <p:nvPicPr>
          <p:cNvPr id="3" name="Picture 2">
            <a:extLst>
              <a:ext uri="{FF2B5EF4-FFF2-40B4-BE49-F238E27FC236}">
                <a16:creationId xmlns:a16="http://schemas.microsoft.com/office/drawing/2014/main" id="{B3BDD640-50B0-441F-053A-CD399B64B6A6}"/>
              </a:ext>
            </a:extLst>
          </p:cNvPr>
          <p:cNvPicPr>
            <a:picLocks noChangeAspect="1"/>
          </p:cNvPicPr>
          <p:nvPr/>
        </p:nvPicPr>
        <p:blipFill>
          <a:blip r:embed="rId3"/>
          <a:stretch>
            <a:fillRect/>
          </a:stretch>
        </p:blipFill>
        <p:spPr>
          <a:xfrm>
            <a:off x="1752600" y="1676400"/>
            <a:ext cx="5562600" cy="4241800"/>
          </a:xfrm>
          <a:prstGeom prst="rect">
            <a:avLst/>
          </a:prstGeom>
        </p:spPr>
      </p:pic>
      <p:sp>
        <p:nvSpPr>
          <p:cNvPr id="8" name="TextBox 7">
            <a:extLst>
              <a:ext uri="{FF2B5EF4-FFF2-40B4-BE49-F238E27FC236}">
                <a16:creationId xmlns:a16="http://schemas.microsoft.com/office/drawing/2014/main" id="{817C4C54-2A7B-839D-E160-A68F9A859EEA}"/>
              </a:ext>
            </a:extLst>
          </p:cNvPr>
          <p:cNvSpPr txBox="1"/>
          <p:nvPr/>
        </p:nvSpPr>
        <p:spPr>
          <a:xfrm>
            <a:off x="304800" y="6324600"/>
            <a:ext cx="2895600" cy="369332"/>
          </a:xfrm>
          <a:prstGeom prst="rect">
            <a:avLst/>
          </a:prstGeom>
          <a:noFill/>
        </p:spPr>
        <p:txBody>
          <a:bodyPr wrap="square" rtlCol="0">
            <a:spAutoFit/>
          </a:bodyPr>
          <a:lstStyle/>
          <a:p>
            <a:r>
              <a:rPr lang="en-US" dirty="0"/>
              <a:t>Source: X-</a:t>
            </a:r>
            <a:r>
              <a:rPr lang="en-US" dirty="0" err="1"/>
              <a:t>rates.com</a:t>
            </a:r>
            <a:r>
              <a:rPr lang="en-US" dirty="0"/>
              <a:t>  </a:t>
            </a:r>
          </a:p>
        </p:txBody>
      </p:sp>
      <p:sp>
        <p:nvSpPr>
          <p:cNvPr id="7" name="TextBox 6">
            <a:extLst>
              <a:ext uri="{FF2B5EF4-FFF2-40B4-BE49-F238E27FC236}">
                <a16:creationId xmlns:a16="http://schemas.microsoft.com/office/drawing/2014/main" id="{A374EA20-56D7-53E3-9FAB-67FC9B424EF3}"/>
              </a:ext>
            </a:extLst>
          </p:cNvPr>
          <p:cNvSpPr txBox="1"/>
          <p:nvPr/>
        </p:nvSpPr>
        <p:spPr>
          <a:xfrm>
            <a:off x="457200" y="1219200"/>
            <a:ext cx="3124200" cy="584775"/>
          </a:xfrm>
          <a:prstGeom prst="rect">
            <a:avLst/>
          </a:prstGeom>
          <a:noFill/>
        </p:spPr>
        <p:txBody>
          <a:bodyPr wrap="square" rtlCol="0">
            <a:spAutoFit/>
          </a:bodyPr>
          <a:lstStyle/>
          <a:p>
            <a:r>
              <a:rPr lang="en-US" sz="3200" dirty="0"/>
              <a:t>Last Year:</a:t>
            </a:r>
          </a:p>
        </p:txBody>
      </p:sp>
    </p:spTree>
    <p:extLst>
      <p:ext uri="{BB962C8B-B14F-4D97-AF65-F5344CB8AC3E}">
        <p14:creationId xmlns:p14="http://schemas.microsoft.com/office/powerpoint/2010/main" val="30889327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F246C-1B6B-F741-A9CE-669D0B570B88}"/>
              </a:ext>
            </a:extLst>
          </p:cNvPr>
          <p:cNvSpPr>
            <a:spLocks noGrp="1"/>
          </p:cNvSpPr>
          <p:nvPr>
            <p:ph type="title"/>
          </p:nvPr>
        </p:nvSpPr>
        <p:spPr>
          <a:xfrm>
            <a:off x="628649" y="291090"/>
            <a:ext cx="7886699" cy="932688"/>
          </a:xfrm>
        </p:spPr>
        <p:txBody>
          <a:bodyPr vert="horz" lIns="91440" tIns="45720" rIns="91440" bIns="45720" rtlCol="0" anchor="b">
            <a:normAutofit/>
          </a:bodyPr>
          <a:lstStyle/>
          <a:p>
            <a:pPr eaLnBrk="1" hangingPunct="1">
              <a:lnSpc>
                <a:spcPct val="90000"/>
              </a:lnSpc>
            </a:pPr>
            <a:r>
              <a:rPr lang="en-US" sz="4000" kern="1200" dirty="0">
                <a:solidFill>
                  <a:schemeClr val="tx1"/>
                </a:solidFill>
                <a:latin typeface="+mj-lt"/>
                <a:ea typeface="+mj-ea"/>
                <a:cs typeface="+mj-cs"/>
              </a:rPr>
              <a:t>Recent Rate Movements:  China</a:t>
            </a:r>
          </a:p>
        </p:txBody>
      </p:sp>
      <p:sp>
        <p:nvSpPr>
          <p:cNvPr id="4" name="Footer Placeholder 3">
            <a:extLst>
              <a:ext uri="{FF2B5EF4-FFF2-40B4-BE49-F238E27FC236}">
                <a16:creationId xmlns:a16="http://schemas.microsoft.com/office/drawing/2014/main" id="{628BE463-FB3F-6B45-8326-EFC70B338075}"/>
              </a:ext>
            </a:extLst>
          </p:cNvPr>
          <p:cNvSpPr>
            <a:spLocks noGrp="1"/>
          </p:cNvSpPr>
          <p:nvPr>
            <p:ph type="ftr" sz="quarter" idx="11"/>
          </p:nvPr>
        </p:nvSpPr>
        <p:spPr>
          <a:xfrm>
            <a:off x="3028950" y="6356350"/>
            <a:ext cx="3086100" cy="365125"/>
          </a:xfrm>
        </p:spPr>
        <p:txBody>
          <a:bodyPr vert="horz" lIns="91440" tIns="45720" rIns="91440" bIns="45720" rtlCol="0" anchor="ctr">
            <a:normAutofit/>
          </a:bodyPr>
          <a:lstStyle/>
          <a:p>
            <a:pPr>
              <a:spcAft>
                <a:spcPts val="600"/>
              </a:spcAft>
              <a:defRPr/>
            </a:pPr>
            <a:r>
              <a:rPr lang="en-US" sz="1200" kern="1200">
                <a:solidFill>
                  <a:schemeClr val="tx1">
                    <a:tint val="75000"/>
                  </a:schemeClr>
                </a:solidFill>
                <a:latin typeface="+mn-lt"/>
                <a:ea typeface="+mn-ea"/>
                <a:cs typeface="+mn-cs"/>
              </a:rPr>
              <a:t>Class 5:  Exchange Rates</a:t>
            </a:r>
          </a:p>
        </p:txBody>
      </p:sp>
      <p:sp>
        <p:nvSpPr>
          <p:cNvPr id="5" name="Slide Number Placeholder 4">
            <a:extLst>
              <a:ext uri="{FF2B5EF4-FFF2-40B4-BE49-F238E27FC236}">
                <a16:creationId xmlns:a16="http://schemas.microsoft.com/office/drawing/2014/main" id="{8FA4B81B-6471-1C41-A76E-F7EBEA50B47D}"/>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a:spcAft>
                <a:spcPts val="600"/>
              </a:spcAft>
              <a:defRPr/>
            </a:pPr>
            <a:fld id="{659DFB22-C7E9-9E4B-8431-4E4E88AD005A}" type="slidenum">
              <a:rPr lang="en-US" sz="1200" smtClean="0">
                <a:solidFill>
                  <a:schemeClr val="tx1">
                    <a:tint val="75000"/>
                  </a:schemeClr>
                </a:solidFill>
                <a:latin typeface="+mn-lt"/>
              </a:rPr>
              <a:pPr>
                <a:spcAft>
                  <a:spcPts val="600"/>
                </a:spcAft>
                <a:defRPr/>
              </a:pPr>
              <a:t>41</a:t>
            </a:fld>
            <a:endParaRPr lang="en-US" sz="1200">
              <a:solidFill>
                <a:schemeClr val="tx1">
                  <a:tint val="75000"/>
                </a:schemeClr>
              </a:solidFill>
              <a:latin typeface="+mn-lt"/>
            </a:endParaRPr>
          </a:p>
        </p:txBody>
      </p:sp>
      <p:sp>
        <p:nvSpPr>
          <p:cNvPr id="8" name="TextBox 7">
            <a:extLst>
              <a:ext uri="{FF2B5EF4-FFF2-40B4-BE49-F238E27FC236}">
                <a16:creationId xmlns:a16="http://schemas.microsoft.com/office/drawing/2014/main" id="{817C4C54-2A7B-839D-E160-A68F9A859EEA}"/>
              </a:ext>
            </a:extLst>
          </p:cNvPr>
          <p:cNvSpPr txBox="1"/>
          <p:nvPr/>
        </p:nvSpPr>
        <p:spPr>
          <a:xfrm>
            <a:off x="304800" y="6324600"/>
            <a:ext cx="2895600" cy="369332"/>
          </a:xfrm>
          <a:prstGeom prst="rect">
            <a:avLst/>
          </a:prstGeom>
          <a:noFill/>
        </p:spPr>
        <p:txBody>
          <a:bodyPr wrap="square" rtlCol="0">
            <a:spAutoFit/>
          </a:bodyPr>
          <a:lstStyle/>
          <a:p>
            <a:r>
              <a:rPr lang="en-US" dirty="0"/>
              <a:t>Source: X-</a:t>
            </a:r>
            <a:r>
              <a:rPr lang="en-US" dirty="0" err="1"/>
              <a:t>rates.com</a:t>
            </a:r>
            <a:r>
              <a:rPr lang="en-US" dirty="0"/>
              <a:t>  </a:t>
            </a:r>
          </a:p>
        </p:txBody>
      </p:sp>
      <p:sp>
        <p:nvSpPr>
          <p:cNvPr id="7" name="TextBox 6">
            <a:extLst>
              <a:ext uri="{FF2B5EF4-FFF2-40B4-BE49-F238E27FC236}">
                <a16:creationId xmlns:a16="http://schemas.microsoft.com/office/drawing/2014/main" id="{A374EA20-56D7-53E3-9FAB-67FC9B424EF3}"/>
              </a:ext>
            </a:extLst>
          </p:cNvPr>
          <p:cNvSpPr txBox="1"/>
          <p:nvPr/>
        </p:nvSpPr>
        <p:spPr>
          <a:xfrm>
            <a:off x="457200" y="1219200"/>
            <a:ext cx="3124200" cy="584775"/>
          </a:xfrm>
          <a:prstGeom prst="rect">
            <a:avLst/>
          </a:prstGeom>
          <a:noFill/>
        </p:spPr>
        <p:txBody>
          <a:bodyPr wrap="square" rtlCol="0">
            <a:spAutoFit/>
          </a:bodyPr>
          <a:lstStyle/>
          <a:p>
            <a:r>
              <a:rPr lang="en-US" sz="3200" dirty="0"/>
              <a:t>This Year:</a:t>
            </a:r>
          </a:p>
        </p:txBody>
      </p:sp>
      <p:pic>
        <p:nvPicPr>
          <p:cNvPr id="9" name="Picture 8">
            <a:extLst>
              <a:ext uri="{FF2B5EF4-FFF2-40B4-BE49-F238E27FC236}">
                <a16:creationId xmlns:a16="http://schemas.microsoft.com/office/drawing/2014/main" id="{78F99E33-AC3D-231D-D020-D7048BCCF50B}"/>
              </a:ext>
            </a:extLst>
          </p:cNvPr>
          <p:cNvPicPr>
            <a:picLocks noChangeAspect="1"/>
          </p:cNvPicPr>
          <p:nvPr/>
        </p:nvPicPr>
        <p:blipFill>
          <a:blip r:embed="rId3"/>
          <a:stretch>
            <a:fillRect/>
          </a:stretch>
        </p:blipFill>
        <p:spPr>
          <a:xfrm>
            <a:off x="1752600" y="1713614"/>
            <a:ext cx="5511800" cy="4152900"/>
          </a:xfrm>
          <a:prstGeom prst="rect">
            <a:avLst/>
          </a:prstGeom>
        </p:spPr>
      </p:pic>
    </p:spTree>
    <p:extLst>
      <p:ext uri="{BB962C8B-B14F-4D97-AF65-F5344CB8AC3E}">
        <p14:creationId xmlns:p14="http://schemas.microsoft.com/office/powerpoint/2010/main" val="11080863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F246C-1B6B-F741-A9CE-669D0B570B88}"/>
              </a:ext>
            </a:extLst>
          </p:cNvPr>
          <p:cNvSpPr>
            <a:spLocks noGrp="1"/>
          </p:cNvSpPr>
          <p:nvPr>
            <p:ph type="title"/>
          </p:nvPr>
        </p:nvSpPr>
        <p:spPr>
          <a:xfrm>
            <a:off x="628649" y="291090"/>
            <a:ext cx="7886699" cy="932688"/>
          </a:xfrm>
        </p:spPr>
        <p:txBody>
          <a:bodyPr vert="horz" lIns="91440" tIns="45720" rIns="91440" bIns="45720" rtlCol="0" anchor="b">
            <a:normAutofit/>
          </a:bodyPr>
          <a:lstStyle/>
          <a:p>
            <a:pPr eaLnBrk="1" hangingPunct="1">
              <a:lnSpc>
                <a:spcPct val="90000"/>
              </a:lnSpc>
            </a:pPr>
            <a:r>
              <a:rPr lang="en-US" sz="3600" kern="1200" dirty="0">
                <a:solidFill>
                  <a:schemeClr val="tx1"/>
                </a:solidFill>
                <a:latin typeface="+mj-lt"/>
                <a:ea typeface="+mj-ea"/>
                <a:cs typeface="+mj-cs"/>
              </a:rPr>
              <a:t>Recent Rate Movements:  Japan</a:t>
            </a:r>
          </a:p>
        </p:txBody>
      </p:sp>
      <p:sp>
        <p:nvSpPr>
          <p:cNvPr id="4" name="Footer Placeholder 3">
            <a:extLst>
              <a:ext uri="{FF2B5EF4-FFF2-40B4-BE49-F238E27FC236}">
                <a16:creationId xmlns:a16="http://schemas.microsoft.com/office/drawing/2014/main" id="{628BE463-FB3F-6B45-8326-EFC70B338075}"/>
              </a:ext>
            </a:extLst>
          </p:cNvPr>
          <p:cNvSpPr>
            <a:spLocks noGrp="1"/>
          </p:cNvSpPr>
          <p:nvPr>
            <p:ph type="ftr" sz="quarter" idx="11"/>
          </p:nvPr>
        </p:nvSpPr>
        <p:spPr>
          <a:xfrm>
            <a:off x="3028950" y="6356350"/>
            <a:ext cx="3086100" cy="365125"/>
          </a:xfrm>
        </p:spPr>
        <p:txBody>
          <a:bodyPr vert="horz" lIns="91440" tIns="45720" rIns="91440" bIns="45720" rtlCol="0" anchor="ctr">
            <a:normAutofit/>
          </a:bodyPr>
          <a:lstStyle/>
          <a:p>
            <a:pPr>
              <a:spcAft>
                <a:spcPts val="600"/>
              </a:spcAft>
              <a:defRPr/>
            </a:pPr>
            <a:r>
              <a:rPr lang="en-US" sz="1200" kern="1200">
                <a:solidFill>
                  <a:schemeClr val="tx1">
                    <a:tint val="75000"/>
                  </a:schemeClr>
                </a:solidFill>
                <a:latin typeface="+mn-lt"/>
                <a:ea typeface="+mn-ea"/>
                <a:cs typeface="+mn-cs"/>
              </a:rPr>
              <a:t>Class 5:  Exchange Rates</a:t>
            </a:r>
          </a:p>
        </p:txBody>
      </p:sp>
      <p:sp>
        <p:nvSpPr>
          <p:cNvPr id="5" name="Slide Number Placeholder 4">
            <a:extLst>
              <a:ext uri="{FF2B5EF4-FFF2-40B4-BE49-F238E27FC236}">
                <a16:creationId xmlns:a16="http://schemas.microsoft.com/office/drawing/2014/main" id="{8FA4B81B-6471-1C41-A76E-F7EBEA50B47D}"/>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a:spcAft>
                <a:spcPts val="600"/>
              </a:spcAft>
              <a:defRPr/>
            </a:pPr>
            <a:fld id="{659DFB22-C7E9-9E4B-8431-4E4E88AD005A}" type="slidenum">
              <a:rPr lang="en-US" sz="1200" smtClean="0">
                <a:solidFill>
                  <a:schemeClr val="tx1">
                    <a:tint val="75000"/>
                  </a:schemeClr>
                </a:solidFill>
                <a:latin typeface="+mn-lt"/>
              </a:rPr>
              <a:pPr>
                <a:spcAft>
                  <a:spcPts val="600"/>
                </a:spcAft>
                <a:defRPr/>
              </a:pPr>
              <a:t>42</a:t>
            </a:fld>
            <a:endParaRPr lang="en-US" sz="1200">
              <a:solidFill>
                <a:schemeClr val="tx1">
                  <a:tint val="75000"/>
                </a:schemeClr>
              </a:solidFill>
              <a:latin typeface="+mn-lt"/>
            </a:endParaRPr>
          </a:p>
        </p:txBody>
      </p:sp>
      <p:pic>
        <p:nvPicPr>
          <p:cNvPr id="6" name="Picture 5">
            <a:extLst>
              <a:ext uri="{FF2B5EF4-FFF2-40B4-BE49-F238E27FC236}">
                <a16:creationId xmlns:a16="http://schemas.microsoft.com/office/drawing/2014/main" id="{D6C600DB-DF2A-6B69-0D1A-2DF843390F32}"/>
              </a:ext>
            </a:extLst>
          </p:cNvPr>
          <p:cNvPicPr>
            <a:picLocks noChangeAspect="1"/>
          </p:cNvPicPr>
          <p:nvPr/>
        </p:nvPicPr>
        <p:blipFill>
          <a:blip r:embed="rId3"/>
          <a:stretch>
            <a:fillRect/>
          </a:stretch>
        </p:blipFill>
        <p:spPr>
          <a:xfrm>
            <a:off x="1790700" y="1555750"/>
            <a:ext cx="5562600" cy="3746500"/>
          </a:xfrm>
          <a:prstGeom prst="rect">
            <a:avLst/>
          </a:prstGeom>
        </p:spPr>
      </p:pic>
      <p:sp>
        <p:nvSpPr>
          <p:cNvPr id="7" name="TextBox 6">
            <a:extLst>
              <a:ext uri="{FF2B5EF4-FFF2-40B4-BE49-F238E27FC236}">
                <a16:creationId xmlns:a16="http://schemas.microsoft.com/office/drawing/2014/main" id="{29FF8465-017A-998C-938B-EFD0E2BB3459}"/>
              </a:ext>
            </a:extLst>
          </p:cNvPr>
          <p:cNvSpPr txBox="1"/>
          <p:nvPr/>
        </p:nvSpPr>
        <p:spPr>
          <a:xfrm>
            <a:off x="304800" y="6324600"/>
            <a:ext cx="2895600" cy="369332"/>
          </a:xfrm>
          <a:prstGeom prst="rect">
            <a:avLst/>
          </a:prstGeom>
          <a:noFill/>
        </p:spPr>
        <p:txBody>
          <a:bodyPr wrap="square" rtlCol="0">
            <a:spAutoFit/>
          </a:bodyPr>
          <a:lstStyle/>
          <a:p>
            <a:r>
              <a:rPr lang="en-US" dirty="0"/>
              <a:t>Source: X-</a:t>
            </a:r>
            <a:r>
              <a:rPr lang="en-US" dirty="0" err="1"/>
              <a:t>rates.com</a:t>
            </a:r>
            <a:r>
              <a:rPr lang="en-US" dirty="0"/>
              <a:t>  </a:t>
            </a:r>
          </a:p>
        </p:txBody>
      </p:sp>
      <p:sp>
        <p:nvSpPr>
          <p:cNvPr id="3" name="TextBox 2">
            <a:extLst>
              <a:ext uri="{FF2B5EF4-FFF2-40B4-BE49-F238E27FC236}">
                <a16:creationId xmlns:a16="http://schemas.microsoft.com/office/drawing/2014/main" id="{CF2E3F3C-4C56-1DA9-841E-C7F8C26B2827}"/>
              </a:ext>
            </a:extLst>
          </p:cNvPr>
          <p:cNvSpPr txBox="1"/>
          <p:nvPr/>
        </p:nvSpPr>
        <p:spPr>
          <a:xfrm>
            <a:off x="457200" y="1219200"/>
            <a:ext cx="3124200" cy="584775"/>
          </a:xfrm>
          <a:prstGeom prst="rect">
            <a:avLst/>
          </a:prstGeom>
          <a:noFill/>
        </p:spPr>
        <p:txBody>
          <a:bodyPr wrap="square" rtlCol="0">
            <a:spAutoFit/>
          </a:bodyPr>
          <a:lstStyle/>
          <a:p>
            <a:r>
              <a:rPr lang="en-US" sz="3200" dirty="0"/>
              <a:t>Last Year:</a:t>
            </a:r>
          </a:p>
        </p:txBody>
      </p:sp>
    </p:spTree>
    <p:extLst>
      <p:ext uri="{BB962C8B-B14F-4D97-AF65-F5344CB8AC3E}">
        <p14:creationId xmlns:p14="http://schemas.microsoft.com/office/powerpoint/2010/main" val="24255663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F246C-1B6B-F741-A9CE-669D0B570B88}"/>
              </a:ext>
            </a:extLst>
          </p:cNvPr>
          <p:cNvSpPr>
            <a:spLocks noGrp="1"/>
          </p:cNvSpPr>
          <p:nvPr>
            <p:ph type="title"/>
          </p:nvPr>
        </p:nvSpPr>
        <p:spPr>
          <a:xfrm>
            <a:off x="628649" y="291090"/>
            <a:ext cx="7886699" cy="932688"/>
          </a:xfrm>
        </p:spPr>
        <p:txBody>
          <a:bodyPr vert="horz" lIns="91440" tIns="45720" rIns="91440" bIns="45720" rtlCol="0" anchor="b">
            <a:normAutofit/>
          </a:bodyPr>
          <a:lstStyle/>
          <a:p>
            <a:pPr eaLnBrk="1" hangingPunct="1">
              <a:lnSpc>
                <a:spcPct val="90000"/>
              </a:lnSpc>
            </a:pPr>
            <a:r>
              <a:rPr lang="en-US" sz="3600" kern="1200" dirty="0">
                <a:solidFill>
                  <a:schemeClr val="tx1"/>
                </a:solidFill>
                <a:latin typeface="+mj-lt"/>
                <a:ea typeface="+mj-ea"/>
                <a:cs typeface="+mj-cs"/>
              </a:rPr>
              <a:t>Recent Rate Movements:  Japan</a:t>
            </a:r>
          </a:p>
        </p:txBody>
      </p:sp>
      <p:sp>
        <p:nvSpPr>
          <p:cNvPr id="4" name="Footer Placeholder 3">
            <a:extLst>
              <a:ext uri="{FF2B5EF4-FFF2-40B4-BE49-F238E27FC236}">
                <a16:creationId xmlns:a16="http://schemas.microsoft.com/office/drawing/2014/main" id="{628BE463-FB3F-6B45-8326-EFC70B338075}"/>
              </a:ext>
            </a:extLst>
          </p:cNvPr>
          <p:cNvSpPr>
            <a:spLocks noGrp="1"/>
          </p:cNvSpPr>
          <p:nvPr>
            <p:ph type="ftr" sz="quarter" idx="11"/>
          </p:nvPr>
        </p:nvSpPr>
        <p:spPr>
          <a:xfrm>
            <a:off x="3028950" y="6356350"/>
            <a:ext cx="3086100" cy="365125"/>
          </a:xfrm>
        </p:spPr>
        <p:txBody>
          <a:bodyPr vert="horz" lIns="91440" tIns="45720" rIns="91440" bIns="45720" rtlCol="0" anchor="ctr">
            <a:normAutofit/>
          </a:bodyPr>
          <a:lstStyle/>
          <a:p>
            <a:pPr>
              <a:spcAft>
                <a:spcPts val="600"/>
              </a:spcAft>
              <a:defRPr/>
            </a:pPr>
            <a:r>
              <a:rPr lang="en-US" sz="1200" kern="1200">
                <a:solidFill>
                  <a:schemeClr val="tx1">
                    <a:tint val="75000"/>
                  </a:schemeClr>
                </a:solidFill>
                <a:latin typeface="+mn-lt"/>
                <a:ea typeface="+mn-ea"/>
                <a:cs typeface="+mn-cs"/>
              </a:rPr>
              <a:t>Class 5:  Exchange Rates</a:t>
            </a:r>
          </a:p>
        </p:txBody>
      </p:sp>
      <p:sp>
        <p:nvSpPr>
          <p:cNvPr id="5" name="Slide Number Placeholder 4">
            <a:extLst>
              <a:ext uri="{FF2B5EF4-FFF2-40B4-BE49-F238E27FC236}">
                <a16:creationId xmlns:a16="http://schemas.microsoft.com/office/drawing/2014/main" id="{8FA4B81B-6471-1C41-A76E-F7EBEA50B47D}"/>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a:spcAft>
                <a:spcPts val="600"/>
              </a:spcAft>
              <a:defRPr/>
            </a:pPr>
            <a:fld id="{659DFB22-C7E9-9E4B-8431-4E4E88AD005A}" type="slidenum">
              <a:rPr lang="en-US" sz="1200" smtClean="0">
                <a:solidFill>
                  <a:schemeClr val="tx1">
                    <a:tint val="75000"/>
                  </a:schemeClr>
                </a:solidFill>
                <a:latin typeface="+mn-lt"/>
              </a:rPr>
              <a:pPr>
                <a:spcAft>
                  <a:spcPts val="600"/>
                </a:spcAft>
                <a:defRPr/>
              </a:pPr>
              <a:t>43</a:t>
            </a:fld>
            <a:endParaRPr lang="en-US" sz="1200">
              <a:solidFill>
                <a:schemeClr val="tx1">
                  <a:tint val="75000"/>
                </a:schemeClr>
              </a:solidFill>
              <a:latin typeface="+mn-lt"/>
            </a:endParaRPr>
          </a:p>
        </p:txBody>
      </p:sp>
      <p:sp>
        <p:nvSpPr>
          <p:cNvPr id="7" name="TextBox 6">
            <a:extLst>
              <a:ext uri="{FF2B5EF4-FFF2-40B4-BE49-F238E27FC236}">
                <a16:creationId xmlns:a16="http://schemas.microsoft.com/office/drawing/2014/main" id="{29FF8465-017A-998C-938B-EFD0E2BB3459}"/>
              </a:ext>
            </a:extLst>
          </p:cNvPr>
          <p:cNvSpPr txBox="1"/>
          <p:nvPr/>
        </p:nvSpPr>
        <p:spPr>
          <a:xfrm>
            <a:off x="304800" y="6324600"/>
            <a:ext cx="2895600" cy="369332"/>
          </a:xfrm>
          <a:prstGeom prst="rect">
            <a:avLst/>
          </a:prstGeom>
          <a:noFill/>
        </p:spPr>
        <p:txBody>
          <a:bodyPr wrap="square" rtlCol="0">
            <a:spAutoFit/>
          </a:bodyPr>
          <a:lstStyle/>
          <a:p>
            <a:r>
              <a:rPr lang="en-US" dirty="0"/>
              <a:t>Source: X-</a:t>
            </a:r>
            <a:r>
              <a:rPr lang="en-US" dirty="0" err="1"/>
              <a:t>rates.com</a:t>
            </a:r>
            <a:r>
              <a:rPr lang="en-US" dirty="0"/>
              <a:t>  </a:t>
            </a:r>
          </a:p>
        </p:txBody>
      </p:sp>
      <p:pic>
        <p:nvPicPr>
          <p:cNvPr id="8" name="Picture 7">
            <a:extLst>
              <a:ext uri="{FF2B5EF4-FFF2-40B4-BE49-F238E27FC236}">
                <a16:creationId xmlns:a16="http://schemas.microsoft.com/office/drawing/2014/main" id="{9CB273F9-DA81-57F1-1139-A547D90FEC92}"/>
              </a:ext>
            </a:extLst>
          </p:cNvPr>
          <p:cNvPicPr>
            <a:picLocks noChangeAspect="1"/>
          </p:cNvPicPr>
          <p:nvPr/>
        </p:nvPicPr>
        <p:blipFill>
          <a:blip r:embed="rId3"/>
          <a:stretch>
            <a:fillRect/>
          </a:stretch>
        </p:blipFill>
        <p:spPr>
          <a:xfrm>
            <a:off x="1816100" y="1574800"/>
            <a:ext cx="5511800" cy="3708400"/>
          </a:xfrm>
          <a:prstGeom prst="rect">
            <a:avLst/>
          </a:prstGeom>
        </p:spPr>
      </p:pic>
      <p:sp>
        <p:nvSpPr>
          <p:cNvPr id="3" name="TextBox 2">
            <a:extLst>
              <a:ext uri="{FF2B5EF4-FFF2-40B4-BE49-F238E27FC236}">
                <a16:creationId xmlns:a16="http://schemas.microsoft.com/office/drawing/2014/main" id="{CF2E3F3C-4C56-1DA9-841E-C7F8C26B2827}"/>
              </a:ext>
            </a:extLst>
          </p:cNvPr>
          <p:cNvSpPr txBox="1"/>
          <p:nvPr/>
        </p:nvSpPr>
        <p:spPr>
          <a:xfrm>
            <a:off x="457200" y="1219200"/>
            <a:ext cx="3124200" cy="584775"/>
          </a:xfrm>
          <a:prstGeom prst="rect">
            <a:avLst/>
          </a:prstGeom>
          <a:noFill/>
        </p:spPr>
        <p:txBody>
          <a:bodyPr wrap="square" rtlCol="0">
            <a:spAutoFit/>
          </a:bodyPr>
          <a:lstStyle/>
          <a:p>
            <a:r>
              <a:rPr lang="en-US" sz="3200" dirty="0"/>
              <a:t>This Year:</a:t>
            </a:r>
          </a:p>
        </p:txBody>
      </p:sp>
    </p:spTree>
    <p:extLst>
      <p:ext uri="{BB962C8B-B14F-4D97-AF65-F5344CB8AC3E}">
        <p14:creationId xmlns:p14="http://schemas.microsoft.com/office/powerpoint/2010/main" val="428588984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F246C-1B6B-F741-A9CE-669D0B570B88}"/>
              </a:ext>
            </a:extLst>
          </p:cNvPr>
          <p:cNvSpPr>
            <a:spLocks noGrp="1"/>
          </p:cNvSpPr>
          <p:nvPr>
            <p:ph type="title"/>
          </p:nvPr>
        </p:nvSpPr>
        <p:spPr>
          <a:xfrm>
            <a:off x="628649" y="291090"/>
            <a:ext cx="7886699" cy="932688"/>
          </a:xfrm>
        </p:spPr>
        <p:txBody>
          <a:bodyPr vert="horz" lIns="91440" tIns="45720" rIns="91440" bIns="45720" rtlCol="0" anchor="b">
            <a:normAutofit/>
          </a:bodyPr>
          <a:lstStyle/>
          <a:p>
            <a:pPr eaLnBrk="1" hangingPunct="1">
              <a:lnSpc>
                <a:spcPct val="90000"/>
              </a:lnSpc>
            </a:pPr>
            <a:r>
              <a:rPr lang="en-US" sz="3600" kern="1200" dirty="0">
                <a:solidFill>
                  <a:schemeClr val="tx1"/>
                </a:solidFill>
                <a:latin typeface="+mj-lt"/>
                <a:ea typeface="+mj-ea"/>
                <a:cs typeface="+mj-cs"/>
              </a:rPr>
              <a:t>Recent Rate Movements:  Pakistan</a:t>
            </a:r>
          </a:p>
        </p:txBody>
      </p:sp>
      <p:sp>
        <p:nvSpPr>
          <p:cNvPr id="4" name="Footer Placeholder 3">
            <a:extLst>
              <a:ext uri="{FF2B5EF4-FFF2-40B4-BE49-F238E27FC236}">
                <a16:creationId xmlns:a16="http://schemas.microsoft.com/office/drawing/2014/main" id="{628BE463-FB3F-6B45-8326-EFC70B338075}"/>
              </a:ext>
            </a:extLst>
          </p:cNvPr>
          <p:cNvSpPr>
            <a:spLocks noGrp="1"/>
          </p:cNvSpPr>
          <p:nvPr>
            <p:ph type="ftr" sz="quarter" idx="11"/>
          </p:nvPr>
        </p:nvSpPr>
        <p:spPr>
          <a:xfrm>
            <a:off x="3028950" y="6356350"/>
            <a:ext cx="3086100" cy="365125"/>
          </a:xfrm>
        </p:spPr>
        <p:txBody>
          <a:bodyPr vert="horz" lIns="91440" tIns="45720" rIns="91440" bIns="45720" rtlCol="0" anchor="ctr">
            <a:normAutofit/>
          </a:bodyPr>
          <a:lstStyle/>
          <a:p>
            <a:pPr>
              <a:spcAft>
                <a:spcPts val="600"/>
              </a:spcAft>
              <a:defRPr/>
            </a:pPr>
            <a:r>
              <a:rPr lang="en-US" sz="1200" kern="1200">
                <a:solidFill>
                  <a:schemeClr val="tx1">
                    <a:tint val="75000"/>
                  </a:schemeClr>
                </a:solidFill>
                <a:latin typeface="+mn-lt"/>
                <a:ea typeface="+mn-ea"/>
                <a:cs typeface="+mn-cs"/>
              </a:rPr>
              <a:t>Class 5:  Exchange Rates</a:t>
            </a:r>
          </a:p>
        </p:txBody>
      </p:sp>
      <p:sp>
        <p:nvSpPr>
          <p:cNvPr id="5" name="Slide Number Placeholder 4">
            <a:extLst>
              <a:ext uri="{FF2B5EF4-FFF2-40B4-BE49-F238E27FC236}">
                <a16:creationId xmlns:a16="http://schemas.microsoft.com/office/drawing/2014/main" id="{8FA4B81B-6471-1C41-A76E-F7EBEA50B47D}"/>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a:spcAft>
                <a:spcPts val="600"/>
              </a:spcAft>
              <a:defRPr/>
            </a:pPr>
            <a:fld id="{659DFB22-C7E9-9E4B-8431-4E4E88AD005A}" type="slidenum">
              <a:rPr lang="en-US" sz="1200" smtClean="0">
                <a:solidFill>
                  <a:schemeClr val="tx1">
                    <a:tint val="75000"/>
                  </a:schemeClr>
                </a:solidFill>
                <a:latin typeface="+mn-lt"/>
              </a:rPr>
              <a:pPr>
                <a:spcAft>
                  <a:spcPts val="600"/>
                </a:spcAft>
                <a:defRPr/>
              </a:pPr>
              <a:t>44</a:t>
            </a:fld>
            <a:endParaRPr lang="en-US" sz="1200">
              <a:solidFill>
                <a:schemeClr val="tx1">
                  <a:tint val="75000"/>
                </a:schemeClr>
              </a:solidFill>
              <a:latin typeface="+mn-lt"/>
            </a:endParaRPr>
          </a:p>
        </p:txBody>
      </p:sp>
      <p:sp>
        <p:nvSpPr>
          <p:cNvPr id="7" name="TextBox 6">
            <a:extLst>
              <a:ext uri="{FF2B5EF4-FFF2-40B4-BE49-F238E27FC236}">
                <a16:creationId xmlns:a16="http://schemas.microsoft.com/office/drawing/2014/main" id="{29FF8465-017A-998C-938B-EFD0E2BB3459}"/>
              </a:ext>
            </a:extLst>
          </p:cNvPr>
          <p:cNvSpPr txBox="1"/>
          <p:nvPr/>
        </p:nvSpPr>
        <p:spPr>
          <a:xfrm>
            <a:off x="304800" y="6324600"/>
            <a:ext cx="2895600" cy="369332"/>
          </a:xfrm>
          <a:prstGeom prst="rect">
            <a:avLst/>
          </a:prstGeom>
          <a:noFill/>
        </p:spPr>
        <p:txBody>
          <a:bodyPr wrap="square" rtlCol="0">
            <a:spAutoFit/>
          </a:bodyPr>
          <a:lstStyle/>
          <a:p>
            <a:r>
              <a:rPr lang="en-US" dirty="0"/>
              <a:t>Source: X-</a:t>
            </a:r>
            <a:r>
              <a:rPr lang="en-US" dirty="0" err="1"/>
              <a:t>rates.com</a:t>
            </a:r>
            <a:r>
              <a:rPr lang="en-US" dirty="0"/>
              <a:t>  </a:t>
            </a:r>
          </a:p>
        </p:txBody>
      </p:sp>
      <p:pic>
        <p:nvPicPr>
          <p:cNvPr id="6" name="Picture 5">
            <a:extLst>
              <a:ext uri="{FF2B5EF4-FFF2-40B4-BE49-F238E27FC236}">
                <a16:creationId xmlns:a16="http://schemas.microsoft.com/office/drawing/2014/main" id="{7C758FCF-83C9-3CF2-6CFA-52B71AF036F9}"/>
              </a:ext>
            </a:extLst>
          </p:cNvPr>
          <p:cNvPicPr>
            <a:picLocks noChangeAspect="1"/>
          </p:cNvPicPr>
          <p:nvPr/>
        </p:nvPicPr>
        <p:blipFill>
          <a:blip r:embed="rId3"/>
          <a:stretch>
            <a:fillRect/>
          </a:stretch>
        </p:blipFill>
        <p:spPr>
          <a:xfrm>
            <a:off x="1816100" y="1587500"/>
            <a:ext cx="5511800" cy="3683000"/>
          </a:xfrm>
          <a:prstGeom prst="rect">
            <a:avLst/>
          </a:prstGeom>
        </p:spPr>
      </p:pic>
      <p:sp>
        <p:nvSpPr>
          <p:cNvPr id="3" name="TextBox 2">
            <a:extLst>
              <a:ext uri="{FF2B5EF4-FFF2-40B4-BE49-F238E27FC236}">
                <a16:creationId xmlns:a16="http://schemas.microsoft.com/office/drawing/2014/main" id="{CF2E3F3C-4C56-1DA9-841E-C7F8C26B2827}"/>
              </a:ext>
            </a:extLst>
          </p:cNvPr>
          <p:cNvSpPr txBox="1"/>
          <p:nvPr/>
        </p:nvSpPr>
        <p:spPr>
          <a:xfrm>
            <a:off x="457200" y="1219200"/>
            <a:ext cx="3124200" cy="584775"/>
          </a:xfrm>
          <a:prstGeom prst="rect">
            <a:avLst/>
          </a:prstGeom>
          <a:noFill/>
        </p:spPr>
        <p:txBody>
          <a:bodyPr wrap="square" rtlCol="0">
            <a:spAutoFit/>
          </a:bodyPr>
          <a:lstStyle/>
          <a:p>
            <a:r>
              <a:rPr lang="en-US" sz="3200" dirty="0"/>
              <a:t>This Year:</a:t>
            </a:r>
          </a:p>
        </p:txBody>
      </p:sp>
    </p:spTree>
    <p:extLst>
      <p:ext uri="{BB962C8B-B14F-4D97-AF65-F5344CB8AC3E}">
        <p14:creationId xmlns:p14="http://schemas.microsoft.com/office/powerpoint/2010/main" val="24365817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F246C-1B6B-F741-A9CE-669D0B570B88}"/>
              </a:ext>
            </a:extLst>
          </p:cNvPr>
          <p:cNvSpPr>
            <a:spLocks noGrp="1"/>
          </p:cNvSpPr>
          <p:nvPr>
            <p:ph type="title"/>
          </p:nvPr>
        </p:nvSpPr>
        <p:spPr>
          <a:xfrm>
            <a:off x="628649" y="291090"/>
            <a:ext cx="7886699" cy="932688"/>
          </a:xfrm>
        </p:spPr>
        <p:txBody>
          <a:bodyPr vert="horz" lIns="91440" tIns="45720" rIns="91440" bIns="45720" rtlCol="0" anchor="b">
            <a:normAutofit/>
          </a:bodyPr>
          <a:lstStyle/>
          <a:p>
            <a:pPr eaLnBrk="1" hangingPunct="1">
              <a:lnSpc>
                <a:spcPct val="90000"/>
              </a:lnSpc>
            </a:pPr>
            <a:r>
              <a:rPr lang="en-US" sz="3600" kern="1200" dirty="0">
                <a:solidFill>
                  <a:schemeClr val="tx1"/>
                </a:solidFill>
                <a:latin typeface="+mj-lt"/>
                <a:ea typeface="+mj-ea"/>
                <a:cs typeface="+mj-cs"/>
              </a:rPr>
              <a:t>Recent Rate Movements:  India</a:t>
            </a:r>
          </a:p>
        </p:txBody>
      </p:sp>
      <p:sp>
        <p:nvSpPr>
          <p:cNvPr id="4" name="Footer Placeholder 3">
            <a:extLst>
              <a:ext uri="{FF2B5EF4-FFF2-40B4-BE49-F238E27FC236}">
                <a16:creationId xmlns:a16="http://schemas.microsoft.com/office/drawing/2014/main" id="{628BE463-FB3F-6B45-8326-EFC70B338075}"/>
              </a:ext>
            </a:extLst>
          </p:cNvPr>
          <p:cNvSpPr>
            <a:spLocks noGrp="1"/>
          </p:cNvSpPr>
          <p:nvPr>
            <p:ph type="ftr" sz="quarter" idx="11"/>
          </p:nvPr>
        </p:nvSpPr>
        <p:spPr>
          <a:xfrm>
            <a:off x="3028950" y="6356350"/>
            <a:ext cx="3086100" cy="365125"/>
          </a:xfrm>
        </p:spPr>
        <p:txBody>
          <a:bodyPr vert="horz" lIns="91440" tIns="45720" rIns="91440" bIns="45720" rtlCol="0" anchor="ctr">
            <a:normAutofit/>
          </a:bodyPr>
          <a:lstStyle/>
          <a:p>
            <a:pPr>
              <a:spcAft>
                <a:spcPts val="600"/>
              </a:spcAft>
              <a:defRPr/>
            </a:pPr>
            <a:r>
              <a:rPr lang="en-US" sz="1200" kern="1200">
                <a:solidFill>
                  <a:schemeClr val="tx1">
                    <a:tint val="75000"/>
                  </a:schemeClr>
                </a:solidFill>
                <a:latin typeface="+mn-lt"/>
                <a:ea typeface="+mn-ea"/>
                <a:cs typeface="+mn-cs"/>
              </a:rPr>
              <a:t>Class 5:  Exchange Rates</a:t>
            </a:r>
          </a:p>
        </p:txBody>
      </p:sp>
      <p:sp>
        <p:nvSpPr>
          <p:cNvPr id="5" name="Slide Number Placeholder 4">
            <a:extLst>
              <a:ext uri="{FF2B5EF4-FFF2-40B4-BE49-F238E27FC236}">
                <a16:creationId xmlns:a16="http://schemas.microsoft.com/office/drawing/2014/main" id="{8FA4B81B-6471-1C41-A76E-F7EBEA50B47D}"/>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a:spcAft>
                <a:spcPts val="600"/>
              </a:spcAft>
              <a:defRPr/>
            </a:pPr>
            <a:fld id="{659DFB22-C7E9-9E4B-8431-4E4E88AD005A}" type="slidenum">
              <a:rPr lang="en-US" sz="1200" smtClean="0">
                <a:solidFill>
                  <a:schemeClr val="tx1">
                    <a:tint val="75000"/>
                  </a:schemeClr>
                </a:solidFill>
                <a:latin typeface="+mn-lt"/>
              </a:rPr>
              <a:pPr>
                <a:spcAft>
                  <a:spcPts val="600"/>
                </a:spcAft>
                <a:defRPr/>
              </a:pPr>
              <a:t>45</a:t>
            </a:fld>
            <a:endParaRPr lang="en-US" sz="1200">
              <a:solidFill>
                <a:schemeClr val="tx1">
                  <a:tint val="75000"/>
                </a:schemeClr>
              </a:solidFill>
              <a:latin typeface="+mn-lt"/>
            </a:endParaRPr>
          </a:p>
        </p:txBody>
      </p:sp>
      <p:sp>
        <p:nvSpPr>
          <p:cNvPr id="7" name="TextBox 6">
            <a:extLst>
              <a:ext uri="{FF2B5EF4-FFF2-40B4-BE49-F238E27FC236}">
                <a16:creationId xmlns:a16="http://schemas.microsoft.com/office/drawing/2014/main" id="{29FF8465-017A-998C-938B-EFD0E2BB3459}"/>
              </a:ext>
            </a:extLst>
          </p:cNvPr>
          <p:cNvSpPr txBox="1"/>
          <p:nvPr/>
        </p:nvSpPr>
        <p:spPr>
          <a:xfrm>
            <a:off x="304800" y="6324600"/>
            <a:ext cx="2895600" cy="369332"/>
          </a:xfrm>
          <a:prstGeom prst="rect">
            <a:avLst/>
          </a:prstGeom>
          <a:noFill/>
        </p:spPr>
        <p:txBody>
          <a:bodyPr wrap="square" rtlCol="0">
            <a:spAutoFit/>
          </a:bodyPr>
          <a:lstStyle/>
          <a:p>
            <a:r>
              <a:rPr lang="en-US" dirty="0"/>
              <a:t>Source: X-</a:t>
            </a:r>
            <a:r>
              <a:rPr lang="en-US" dirty="0" err="1"/>
              <a:t>rates.com</a:t>
            </a:r>
            <a:r>
              <a:rPr lang="en-US" dirty="0"/>
              <a:t>  </a:t>
            </a:r>
          </a:p>
        </p:txBody>
      </p:sp>
      <p:pic>
        <p:nvPicPr>
          <p:cNvPr id="8" name="Picture 7">
            <a:extLst>
              <a:ext uri="{FF2B5EF4-FFF2-40B4-BE49-F238E27FC236}">
                <a16:creationId xmlns:a16="http://schemas.microsoft.com/office/drawing/2014/main" id="{DAD63869-3FFE-23DE-5AF4-41E05E2D8B4F}"/>
              </a:ext>
            </a:extLst>
          </p:cNvPr>
          <p:cNvPicPr>
            <a:picLocks noChangeAspect="1"/>
          </p:cNvPicPr>
          <p:nvPr/>
        </p:nvPicPr>
        <p:blipFill>
          <a:blip r:embed="rId3"/>
          <a:stretch>
            <a:fillRect/>
          </a:stretch>
        </p:blipFill>
        <p:spPr>
          <a:xfrm>
            <a:off x="1816100" y="1587500"/>
            <a:ext cx="5511800" cy="3683000"/>
          </a:xfrm>
          <a:prstGeom prst="rect">
            <a:avLst/>
          </a:prstGeom>
        </p:spPr>
      </p:pic>
      <p:sp>
        <p:nvSpPr>
          <p:cNvPr id="3" name="TextBox 2">
            <a:extLst>
              <a:ext uri="{FF2B5EF4-FFF2-40B4-BE49-F238E27FC236}">
                <a16:creationId xmlns:a16="http://schemas.microsoft.com/office/drawing/2014/main" id="{CF2E3F3C-4C56-1DA9-841E-C7F8C26B2827}"/>
              </a:ext>
            </a:extLst>
          </p:cNvPr>
          <p:cNvSpPr txBox="1"/>
          <p:nvPr/>
        </p:nvSpPr>
        <p:spPr>
          <a:xfrm>
            <a:off x="457200" y="1219200"/>
            <a:ext cx="3124200" cy="584775"/>
          </a:xfrm>
          <a:prstGeom prst="rect">
            <a:avLst/>
          </a:prstGeom>
          <a:noFill/>
        </p:spPr>
        <p:txBody>
          <a:bodyPr wrap="square" rtlCol="0">
            <a:spAutoFit/>
          </a:bodyPr>
          <a:lstStyle/>
          <a:p>
            <a:r>
              <a:rPr lang="en-US" sz="3200" dirty="0"/>
              <a:t>This Year:</a:t>
            </a:r>
          </a:p>
        </p:txBody>
      </p:sp>
    </p:spTree>
    <p:extLst>
      <p:ext uri="{BB962C8B-B14F-4D97-AF65-F5344CB8AC3E}">
        <p14:creationId xmlns:p14="http://schemas.microsoft.com/office/powerpoint/2010/main" val="233296468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F246C-1B6B-F741-A9CE-669D0B570B88}"/>
              </a:ext>
            </a:extLst>
          </p:cNvPr>
          <p:cNvSpPr>
            <a:spLocks noGrp="1"/>
          </p:cNvSpPr>
          <p:nvPr>
            <p:ph type="title"/>
          </p:nvPr>
        </p:nvSpPr>
        <p:spPr>
          <a:xfrm>
            <a:off x="628649" y="291090"/>
            <a:ext cx="7886699" cy="932688"/>
          </a:xfrm>
        </p:spPr>
        <p:txBody>
          <a:bodyPr vert="horz" lIns="91440" tIns="45720" rIns="91440" bIns="45720" rtlCol="0" anchor="b">
            <a:normAutofit/>
          </a:bodyPr>
          <a:lstStyle/>
          <a:p>
            <a:pPr eaLnBrk="1" hangingPunct="1">
              <a:lnSpc>
                <a:spcPct val="90000"/>
              </a:lnSpc>
            </a:pPr>
            <a:r>
              <a:rPr lang="en-US" sz="3600" kern="1200" dirty="0">
                <a:solidFill>
                  <a:schemeClr val="tx1"/>
                </a:solidFill>
                <a:latin typeface="+mj-lt"/>
                <a:ea typeface="+mj-ea"/>
                <a:cs typeface="+mj-cs"/>
              </a:rPr>
              <a:t>Recent Rate Movements:  Taiwan</a:t>
            </a:r>
          </a:p>
        </p:txBody>
      </p:sp>
      <p:sp>
        <p:nvSpPr>
          <p:cNvPr id="4" name="Footer Placeholder 3">
            <a:extLst>
              <a:ext uri="{FF2B5EF4-FFF2-40B4-BE49-F238E27FC236}">
                <a16:creationId xmlns:a16="http://schemas.microsoft.com/office/drawing/2014/main" id="{628BE463-FB3F-6B45-8326-EFC70B338075}"/>
              </a:ext>
            </a:extLst>
          </p:cNvPr>
          <p:cNvSpPr>
            <a:spLocks noGrp="1"/>
          </p:cNvSpPr>
          <p:nvPr>
            <p:ph type="ftr" sz="quarter" idx="11"/>
          </p:nvPr>
        </p:nvSpPr>
        <p:spPr>
          <a:xfrm>
            <a:off x="3028950" y="6356350"/>
            <a:ext cx="3086100" cy="365125"/>
          </a:xfrm>
        </p:spPr>
        <p:txBody>
          <a:bodyPr vert="horz" lIns="91440" tIns="45720" rIns="91440" bIns="45720" rtlCol="0" anchor="ctr">
            <a:normAutofit/>
          </a:bodyPr>
          <a:lstStyle/>
          <a:p>
            <a:pPr>
              <a:spcAft>
                <a:spcPts val="600"/>
              </a:spcAft>
              <a:defRPr/>
            </a:pPr>
            <a:r>
              <a:rPr lang="en-US" sz="1200" kern="1200">
                <a:solidFill>
                  <a:schemeClr val="tx1">
                    <a:tint val="75000"/>
                  </a:schemeClr>
                </a:solidFill>
                <a:latin typeface="+mn-lt"/>
                <a:ea typeface="+mn-ea"/>
                <a:cs typeface="+mn-cs"/>
              </a:rPr>
              <a:t>Class 5:  Exchange Rates</a:t>
            </a:r>
          </a:p>
        </p:txBody>
      </p:sp>
      <p:sp>
        <p:nvSpPr>
          <p:cNvPr id="5" name="Slide Number Placeholder 4">
            <a:extLst>
              <a:ext uri="{FF2B5EF4-FFF2-40B4-BE49-F238E27FC236}">
                <a16:creationId xmlns:a16="http://schemas.microsoft.com/office/drawing/2014/main" id="{8FA4B81B-6471-1C41-A76E-F7EBEA50B47D}"/>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a:spcAft>
                <a:spcPts val="600"/>
              </a:spcAft>
              <a:defRPr/>
            </a:pPr>
            <a:fld id="{659DFB22-C7E9-9E4B-8431-4E4E88AD005A}" type="slidenum">
              <a:rPr lang="en-US" sz="1200" smtClean="0">
                <a:solidFill>
                  <a:schemeClr val="tx1">
                    <a:tint val="75000"/>
                  </a:schemeClr>
                </a:solidFill>
                <a:latin typeface="+mn-lt"/>
              </a:rPr>
              <a:pPr>
                <a:spcAft>
                  <a:spcPts val="600"/>
                </a:spcAft>
                <a:defRPr/>
              </a:pPr>
              <a:t>46</a:t>
            </a:fld>
            <a:endParaRPr lang="en-US" sz="1200">
              <a:solidFill>
                <a:schemeClr val="tx1">
                  <a:tint val="75000"/>
                </a:schemeClr>
              </a:solidFill>
              <a:latin typeface="+mn-lt"/>
            </a:endParaRPr>
          </a:p>
        </p:txBody>
      </p:sp>
      <p:sp>
        <p:nvSpPr>
          <p:cNvPr id="7" name="TextBox 6">
            <a:extLst>
              <a:ext uri="{FF2B5EF4-FFF2-40B4-BE49-F238E27FC236}">
                <a16:creationId xmlns:a16="http://schemas.microsoft.com/office/drawing/2014/main" id="{29FF8465-017A-998C-938B-EFD0E2BB3459}"/>
              </a:ext>
            </a:extLst>
          </p:cNvPr>
          <p:cNvSpPr txBox="1"/>
          <p:nvPr/>
        </p:nvSpPr>
        <p:spPr>
          <a:xfrm>
            <a:off x="304800" y="6324600"/>
            <a:ext cx="2895600" cy="369332"/>
          </a:xfrm>
          <a:prstGeom prst="rect">
            <a:avLst/>
          </a:prstGeom>
          <a:noFill/>
        </p:spPr>
        <p:txBody>
          <a:bodyPr wrap="square" rtlCol="0">
            <a:spAutoFit/>
          </a:bodyPr>
          <a:lstStyle/>
          <a:p>
            <a:r>
              <a:rPr lang="en-US" dirty="0"/>
              <a:t>Source: X-</a:t>
            </a:r>
            <a:r>
              <a:rPr lang="en-US" dirty="0" err="1"/>
              <a:t>rates.com</a:t>
            </a:r>
            <a:r>
              <a:rPr lang="en-US" dirty="0"/>
              <a:t>  </a:t>
            </a:r>
          </a:p>
        </p:txBody>
      </p:sp>
      <p:sp>
        <p:nvSpPr>
          <p:cNvPr id="3" name="TextBox 2">
            <a:extLst>
              <a:ext uri="{FF2B5EF4-FFF2-40B4-BE49-F238E27FC236}">
                <a16:creationId xmlns:a16="http://schemas.microsoft.com/office/drawing/2014/main" id="{CF2E3F3C-4C56-1DA9-841E-C7F8C26B2827}"/>
              </a:ext>
            </a:extLst>
          </p:cNvPr>
          <p:cNvSpPr txBox="1"/>
          <p:nvPr/>
        </p:nvSpPr>
        <p:spPr>
          <a:xfrm>
            <a:off x="457200" y="1219200"/>
            <a:ext cx="3124200" cy="584775"/>
          </a:xfrm>
          <a:prstGeom prst="rect">
            <a:avLst/>
          </a:prstGeom>
          <a:noFill/>
        </p:spPr>
        <p:txBody>
          <a:bodyPr wrap="square" rtlCol="0">
            <a:spAutoFit/>
          </a:bodyPr>
          <a:lstStyle/>
          <a:p>
            <a:r>
              <a:rPr lang="en-US" sz="3200" dirty="0"/>
              <a:t>This Year:</a:t>
            </a:r>
          </a:p>
        </p:txBody>
      </p:sp>
      <p:pic>
        <p:nvPicPr>
          <p:cNvPr id="6" name="Picture 5">
            <a:extLst>
              <a:ext uri="{FF2B5EF4-FFF2-40B4-BE49-F238E27FC236}">
                <a16:creationId xmlns:a16="http://schemas.microsoft.com/office/drawing/2014/main" id="{02947F16-2326-5924-092A-34995BD02A44}"/>
              </a:ext>
            </a:extLst>
          </p:cNvPr>
          <p:cNvPicPr>
            <a:picLocks noChangeAspect="1"/>
          </p:cNvPicPr>
          <p:nvPr/>
        </p:nvPicPr>
        <p:blipFill>
          <a:blip r:embed="rId3"/>
          <a:stretch>
            <a:fillRect/>
          </a:stretch>
        </p:blipFill>
        <p:spPr>
          <a:xfrm>
            <a:off x="1816098" y="1803975"/>
            <a:ext cx="5511800" cy="4191000"/>
          </a:xfrm>
          <a:prstGeom prst="rect">
            <a:avLst/>
          </a:prstGeom>
        </p:spPr>
      </p:pic>
    </p:spTree>
    <p:extLst>
      <p:ext uri="{BB962C8B-B14F-4D97-AF65-F5344CB8AC3E}">
        <p14:creationId xmlns:p14="http://schemas.microsoft.com/office/powerpoint/2010/main" val="297092680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F246C-1B6B-F741-A9CE-669D0B570B88}"/>
              </a:ext>
            </a:extLst>
          </p:cNvPr>
          <p:cNvSpPr>
            <a:spLocks noGrp="1"/>
          </p:cNvSpPr>
          <p:nvPr>
            <p:ph type="title"/>
          </p:nvPr>
        </p:nvSpPr>
        <p:spPr>
          <a:xfrm>
            <a:off x="628649" y="291090"/>
            <a:ext cx="7886699" cy="932688"/>
          </a:xfrm>
        </p:spPr>
        <p:txBody>
          <a:bodyPr vert="horz" lIns="91440" tIns="45720" rIns="91440" bIns="45720" rtlCol="0" anchor="b">
            <a:normAutofit/>
          </a:bodyPr>
          <a:lstStyle/>
          <a:p>
            <a:pPr eaLnBrk="1" hangingPunct="1">
              <a:lnSpc>
                <a:spcPct val="90000"/>
              </a:lnSpc>
            </a:pPr>
            <a:r>
              <a:rPr lang="en-US" sz="3600" kern="1200" dirty="0">
                <a:solidFill>
                  <a:schemeClr val="tx1"/>
                </a:solidFill>
                <a:latin typeface="+mj-lt"/>
                <a:ea typeface="+mj-ea"/>
                <a:cs typeface="+mj-cs"/>
              </a:rPr>
              <a:t>Recent Rate Movements:  Uzbekistan</a:t>
            </a:r>
          </a:p>
        </p:txBody>
      </p:sp>
      <p:sp>
        <p:nvSpPr>
          <p:cNvPr id="4" name="Footer Placeholder 3">
            <a:extLst>
              <a:ext uri="{FF2B5EF4-FFF2-40B4-BE49-F238E27FC236}">
                <a16:creationId xmlns:a16="http://schemas.microsoft.com/office/drawing/2014/main" id="{628BE463-FB3F-6B45-8326-EFC70B338075}"/>
              </a:ext>
            </a:extLst>
          </p:cNvPr>
          <p:cNvSpPr>
            <a:spLocks noGrp="1"/>
          </p:cNvSpPr>
          <p:nvPr>
            <p:ph type="ftr" sz="quarter" idx="11"/>
          </p:nvPr>
        </p:nvSpPr>
        <p:spPr>
          <a:xfrm>
            <a:off x="3028950" y="6356350"/>
            <a:ext cx="3086100" cy="365125"/>
          </a:xfrm>
        </p:spPr>
        <p:txBody>
          <a:bodyPr vert="horz" lIns="91440" tIns="45720" rIns="91440" bIns="45720" rtlCol="0" anchor="ctr">
            <a:normAutofit/>
          </a:bodyPr>
          <a:lstStyle/>
          <a:p>
            <a:pPr>
              <a:spcAft>
                <a:spcPts val="600"/>
              </a:spcAft>
              <a:defRPr/>
            </a:pPr>
            <a:r>
              <a:rPr lang="en-US" sz="1200" kern="1200">
                <a:solidFill>
                  <a:schemeClr val="tx1">
                    <a:tint val="75000"/>
                  </a:schemeClr>
                </a:solidFill>
                <a:latin typeface="+mn-lt"/>
                <a:ea typeface="+mn-ea"/>
                <a:cs typeface="+mn-cs"/>
              </a:rPr>
              <a:t>Class 5:  Exchange Rates</a:t>
            </a:r>
          </a:p>
        </p:txBody>
      </p:sp>
      <p:sp>
        <p:nvSpPr>
          <p:cNvPr id="5" name="Slide Number Placeholder 4">
            <a:extLst>
              <a:ext uri="{FF2B5EF4-FFF2-40B4-BE49-F238E27FC236}">
                <a16:creationId xmlns:a16="http://schemas.microsoft.com/office/drawing/2014/main" id="{8FA4B81B-6471-1C41-A76E-F7EBEA50B47D}"/>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a:spcAft>
                <a:spcPts val="600"/>
              </a:spcAft>
              <a:defRPr/>
            </a:pPr>
            <a:fld id="{659DFB22-C7E9-9E4B-8431-4E4E88AD005A}" type="slidenum">
              <a:rPr lang="en-US" sz="1200" smtClean="0">
                <a:solidFill>
                  <a:schemeClr val="tx1">
                    <a:tint val="75000"/>
                  </a:schemeClr>
                </a:solidFill>
                <a:latin typeface="+mn-lt"/>
              </a:rPr>
              <a:pPr>
                <a:spcAft>
                  <a:spcPts val="600"/>
                </a:spcAft>
                <a:defRPr/>
              </a:pPr>
              <a:t>47</a:t>
            </a:fld>
            <a:endParaRPr lang="en-US" sz="1200">
              <a:solidFill>
                <a:schemeClr val="tx1">
                  <a:tint val="75000"/>
                </a:schemeClr>
              </a:solidFill>
              <a:latin typeface="+mn-lt"/>
            </a:endParaRPr>
          </a:p>
        </p:txBody>
      </p:sp>
      <p:sp>
        <p:nvSpPr>
          <p:cNvPr id="7" name="TextBox 6">
            <a:extLst>
              <a:ext uri="{FF2B5EF4-FFF2-40B4-BE49-F238E27FC236}">
                <a16:creationId xmlns:a16="http://schemas.microsoft.com/office/drawing/2014/main" id="{29FF8465-017A-998C-938B-EFD0E2BB3459}"/>
              </a:ext>
            </a:extLst>
          </p:cNvPr>
          <p:cNvSpPr txBox="1"/>
          <p:nvPr/>
        </p:nvSpPr>
        <p:spPr>
          <a:xfrm>
            <a:off x="304800" y="6324600"/>
            <a:ext cx="3124200" cy="369332"/>
          </a:xfrm>
          <a:prstGeom prst="rect">
            <a:avLst/>
          </a:prstGeom>
          <a:noFill/>
        </p:spPr>
        <p:txBody>
          <a:bodyPr wrap="square" rtlCol="0">
            <a:spAutoFit/>
          </a:bodyPr>
          <a:lstStyle/>
          <a:p>
            <a:r>
              <a:rPr lang="en-US" dirty="0"/>
              <a:t>Source:  Trading Economics</a:t>
            </a:r>
          </a:p>
        </p:txBody>
      </p:sp>
      <p:sp>
        <p:nvSpPr>
          <p:cNvPr id="3" name="TextBox 2">
            <a:extLst>
              <a:ext uri="{FF2B5EF4-FFF2-40B4-BE49-F238E27FC236}">
                <a16:creationId xmlns:a16="http://schemas.microsoft.com/office/drawing/2014/main" id="{CF2E3F3C-4C56-1DA9-841E-C7F8C26B2827}"/>
              </a:ext>
            </a:extLst>
          </p:cNvPr>
          <p:cNvSpPr txBox="1"/>
          <p:nvPr/>
        </p:nvSpPr>
        <p:spPr>
          <a:xfrm>
            <a:off x="457200" y="1219200"/>
            <a:ext cx="3124200" cy="584775"/>
          </a:xfrm>
          <a:prstGeom prst="rect">
            <a:avLst/>
          </a:prstGeom>
          <a:noFill/>
        </p:spPr>
        <p:txBody>
          <a:bodyPr wrap="square" rtlCol="0">
            <a:spAutoFit/>
          </a:bodyPr>
          <a:lstStyle/>
          <a:p>
            <a:r>
              <a:rPr lang="en-US" sz="3200" dirty="0"/>
              <a:t>This Year:</a:t>
            </a:r>
          </a:p>
        </p:txBody>
      </p:sp>
      <p:pic>
        <p:nvPicPr>
          <p:cNvPr id="8" name="Picture 7">
            <a:extLst>
              <a:ext uri="{FF2B5EF4-FFF2-40B4-BE49-F238E27FC236}">
                <a16:creationId xmlns:a16="http://schemas.microsoft.com/office/drawing/2014/main" id="{8D0B7BD8-EEDD-1566-41FC-EE87F1876A9C}"/>
              </a:ext>
            </a:extLst>
          </p:cNvPr>
          <p:cNvPicPr>
            <a:picLocks noChangeAspect="1"/>
          </p:cNvPicPr>
          <p:nvPr/>
        </p:nvPicPr>
        <p:blipFill>
          <a:blip r:embed="rId3"/>
          <a:stretch>
            <a:fillRect/>
          </a:stretch>
        </p:blipFill>
        <p:spPr>
          <a:xfrm>
            <a:off x="685798" y="1803975"/>
            <a:ext cx="7772400" cy="3709760"/>
          </a:xfrm>
          <a:prstGeom prst="rect">
            <a:avLst/>
          </a:prstGeom>
        </p:spPr>
      </p:pic>
      <p:sp>
        <p:nvSpPr>
          <p:cNvPr id="9" name="TextBox 8">
            <a:extLst>
              <a:ext uri="{FF2B5EF4-FFF2-40B4-BE49-F238E27FC236}">
                <a16:creationId xmlns:a16="http://schemas.microsoft.com/office/drawing/2014/main" id="{1871B0D7-3B21-C66A-5F6E-B2C9404E020B}"/>
              </a:ext>
            </a:extLst>
          </p:cNvPr>
          <p:cNvSpPr txBox="1"/>
          <p:nvPr/>
        </p:nvSpPr>
        <p:spPr>
          <a:xfrm>
            <a:off x="2666998" y="5772009"/>
            <a:ext cx="3810000" cy="369332"/>
          </a:xfrm>
          <a:prstGeom prst="rect">
            <a:avLst/>
          </a:prstGeom>
          <a:noFill/>
        </p:spPr>
        <p:txBody>
          <a:bodyPr wrap="square" rtlCol="0">
            <a:spAutoFit/>
          </a:bodyPr>
          <a:lstStyle/>
          <a:p>
            <a:r>
              <a:rPr lang="en-US" dirty="0"/>
              <a:t>Note:  This is Som/$, not $/Som</a:t>
            </a:r>
          </a:p>
        </p:txBody>
      </p:sp>
    </p:spTree>
    <p:extLst>
      <p:ext uri="{BB962C8B-B14F-4D97-AF65-F5344CB8AC3E}">
        <p14:creationId xmlns:p14="http://schemas.microsoft.com/office/powerpoint/2010/main" val="14624086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D6E2BB-991F-ADD1-074E-D302AB005D76}"/>
              </a:ext>
            </a:extLst>
          </p:cNvPr>
          <p:cNvSpPr>
            <a:spLocks noGrp="1"/>
          </p:cNvSpPr>
          <p:nvPr>
            <p:ph type="title"/>
          </p:nvPr>
        </p:nvSpPr>
        <p:spPr/>
        <p:txBody>
          <a:bodyPr/>
          <a:lstStyle/>
          <a:p>
            <a:r>
              <a:rPr lang="en-US" dirty="0"/>
              <a:t>Quiz 2</a:t>
            </a:r>
          </a:p>
        </p:txBody>
      </p:sp>
      <p:sp>
        <p:nvSpPr>
          <p:cNvPr id="3" name="Content Placeholder 2">
            <a:extLst>
              <a:ext uri="{FF2B5EF4-FFF2-40B4-BE49-F238E27FC236}">
                <a16:creationId xmlns:a16="http://schemas.microsoft.com/office/drawing/2014/main" id="{C8C9EB9F-B516-10D9-C81B-94793795CF05}"/>
              </a:ext>
            </a:extLst>
          </p:cNvPr>
          <p:cNvSpPr>
            <a:spLocks noGrp="1"/>
          </p:cNvSpPr>
          <p:nvPr>
            <p:ph idx="1"/>
          </p:nvPr>
        </p:nvSpPr>
        <p:spPr>
          <a:xfrm>
            <a:off x="457200" y="1600200"/>
            <a:ext cx="3733800" cy="4525963"/>
          </a:xfrm>
        </p:spPr>
        <p:txBody>
          <a:bodyPr/>
          <a:lstStyle/>
          <a:p>
            <a:pPr marL="0" indent="0">
              <a:buNone/>
            </a:pPr>
            <a:r>
              <a:rPr lang="en-US" sz="2400" dirty="0"/>
              <a:t>Question 9:</a:t>
            </a:r>
          </a:p>
          <a:p>
            <a:r>
              <a:rPr lang="en-US" sz="2400" dirty="0"/>
              <a:t>Suppliers’ revenue = price times quantity, PQ.</a:t>
            </a:r>
          </a:p>
          <a:p>
            <a:r>
              <a:rPr lang="en-US" sz="2400" dirty="0"/>
              <a:t>Change due to tariff is </a:t>
            </a:r>
            <a:r>
              <a:rPr lang="en-US" sz="2400" i="1" dirty="0" err="1"/>
              <a:t>e+f+b</a:t>
            </a:r>
            <a:endParaRPr lang="en-US" sz="2400" i="1" dirty="0"/>
          </a:p>
          <a:p>
            <a:r>
              <a:rPr lang="en-US" sz="2400" dirty="0"/>
              <a:t>Almost all answered just </a:t>
            </a:r>
            <a:r>
              <a:rPr lang="en-US" sz="2400" i="1" dirty="0"/>
              <a:t>e</a:t>
            </a:r>
            <a:r>
              <a:rPr lang="en-US" sz="2400" dirty="0"/>
              <a:t>, which is the change in producer surplus, or profit, not revenue.</a:t>
            </a:r>
          </a:p>
        </p:txBody>
      </p:sp>
      <p:sp>
        <p:nvSpPr>
          <p:cNvPr id="4" name="Footer Placeholder 3">
            <a:extLst>
              <a:ext uri="{FF2B5EF4-FFF2-40B4-BE49-F238E27FC236}">
                <a16:creationId xmlns:a16="http://schemas.microsoft.com/office/drawing/2014/main" id="{7E13ED3A-A83E-2C4C-F21B-3F0847CB9668}"/>
              </a:ext>
            </a:extLst>
          </p:cNvPr>
          <p:cNvSpPr>
            <a:spLocks noGrp="1"/>
          </p:cNvSpPr>
          <p:nvPr>
            <p:ph type="ftr" sz="quarter" idx="11"/>
          </p:nvPr>
        </p:nvSpPr>
        <p:spPr/>
        <p:txBody>
          <a:bodyPr/>
          <a:lstStyle/>
          <a:p>
            <a:pPr>
              <a:defRPr/>
            </a:pPr>
            <a:r>
              <a:rPr lang="en-US"/>
              <a:t>Class 5:  Exchange Rates</a:t>
            </a:r>
          </a:p>
        </p:txBody>
      </p:sp>
      <p:sp>
        <p:nvSpPr>
          <p:cNvPr id="5" name="Slide Number Placeholder 4">
            <a:extLst>
              <a:ext uri="{FF2B5EF4-FFF2-40B4-BE49-F238E27FC236}">
                <a16:creationId xmlns:a16="http://schemas.microsoft.com/office/drawing/2014/main" id="{3D72983D-C609-4D32-9A8E-F0E3F8698303}"/>
              </a:ext>
            </a:extLst>
          </p:cNvPr>
          <p:cNvSpPr>
            <a:spLocks noGrp="1"/>
          </p:cNvSpPr>
          <p:nvPr>
            <p:ph type="sldNum" sz="quarter" idx="12"/>
          </p:nvPr>
        </p:nvSpPr>
        <p:spPr/>
        <p:txBody>
          <a:bodyPr/>
          <a:lstStyle/>
          <a:p>
            <a:pPr>
              <a:defRPr/>
            </a:pPr>
            <a:fld id="{659DFB22-C7E9-9E4B-8431-4E4E88AD005A}" type="slidenum">
              <a:rPr lang="en-US" smtClean="0"/>
              <a:pPr>
                <a:defRPr/>
              </a:pPr>
              <a:t>5</a:t>
            </a:fld>
            <a:endParaRPr lang="en-US"/>
          </a:p>
        </p:txBody>
      </p:sp>
      <p:pic>
        <p:nvPicPr>
          <p:cNvPr id="8" name="Picture 7">
            <a:extLst>
              <a:ext uri="{FF2B5EF4-FFF2-40B4-BE49-F238E27FC236}">
                <a16:creationId xmlns:a16="http://schemas.microsoft.com/office/drawing/2014/main" id="{DE95658A-9271-44CA-E78E-9E5ED0F9B21F}"/>
              </a:ext>
            </a:extLst>
          </p:cNvPr>
          <p:cNvPicPr>
            <a:picLocks noChangeAspect="1"/>
          </p:cNvPicPr>
          <p:nvPr/>
        </p:nvPicPr>
        <p:blipFill>
          <a:blip r:embed="rId2"/>
          <a:stretch>
            <a:fillRect/>
          </a:stretch>
        </p:blipFill>
        <p:spPr>
          <a:xfrm>
            <a:off x="4191000" y="1536700"/>
            <a:ext cx="4235720" cy="4025900"/>
          </a:xfrm>
          <a:prstGeom prst="rect">
            <a:avLst/>
          </a:prstGeom>
        </p:spPr>
      </p:pic>
    </p:spTree>
    <p:extLst>
      <p:ext uri="{BB962C8B-B14F-4D97-AF65-F5344CB8AC3E}">
        <p14:creationId xmlns:p14="http://schemas.microsoft.com/office/powerpoint/2010/main" val="11904931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1"/>
          </p:nvPr>
        </p:nvSpPr>
        <p:spPr/>
        <p:txBody>
          <a:bodyPr/>
          <a:lstStyle/>
          <a:p>
            <a:r>
              <a:rPr lang="en-US" dirty="0"/>
              <a:t>Exchange markets:  What they are</a:t>
            </a:r>
          </a:p>
          <a:p>
            <a:r>
              <a:rPr lang="en-US" dirty="0"/>
              <a:t>Supply and Demand</a:t>
            </a:r>
          </a:p>
          <a:p>
            <a:r>
              <a:rPr lang="en-US" dirty="0"/>
              <a:t>Two Simple Theories</a:t>
            </a:r>
          </a:p>
          <a:p>
            <a:r>
              <a:rPr lang="en-US" dirty="0"/>
              <a:t>Pegged Exchange Rates</a:t>
            </a:r>
          </a:p>
        </p:txBody>
      </p:sp>
      <p:sp>
        <p:nvSpPr>
          <p:cNvPr id="6" name="Footer Placeholder 5">
            <a:extLst>
              <a:ext uri="{FF2B5EF4-FFF2-40B4-BE49-F238E27FC236}">
                <a16:creationId xmlns:a16="http://schemas.microsoft.com/office/drawing/2014/main" id="{C08EB0A4-F2A2-BE41-AF96-4A23D83A87FF}"/>
              </a:ext>
            </a:extLst>
          </p:cNvPr>
          <p:cNvSpPr>
            <a:spLocks noGrp="1"/>
          </p:cNvSpPr>
          <p:nvPr>
            <p:ph type="ftr" sz="quarter" idx="11"/>
          </p:nvPr>
        </p:nvSpPr>
        <p:spPr/>
        <p:txBody>
          <a:bodyPr/>
          <a:lstStyle/>
          <a:p>
            <a:pPr>
              <a:defRPr/>
            </a:pPr>
            <a:r>
              <a:rPr lang="en-US"/>
              <a:t>Class 5:  Exchange Rates</a:t>
            </a:r>
          </a:p>
        </p:txBody>
      </p:sp>
      <p:sp>
        <p:nvSpPr>
          <p:cNvPr id="4" name="Slide Number Placeholder 3">
            <a:extLst>
              <a:ext uri="{FF2B5EF4-FFF2-40B4-BE49-F238E27FC236}">
                <a16:creationId xmlns:a16="http://schemas.microsoft.com/office/drawing/2014/main" id="{874509F8-584B-1B4C-B6C5-11D1F3C193B8}"/>
              </a:ext>
            </a:extLst>
          </p:cNvPr>
          <p:cNvSpPr>
            <a:spLocks noGrp="1"/>
          </p:cNvSpPr>
          <p:nvPr>
            <p:ph type="sldNum" sz="quarter" idx="12"/>
          </p:nvPr>
        </p:nvSpPr>
        <p:spPr/>
        <p:txBody>
          <a:bodyPr/>
          <a:lstStyle/>
          <a:p>
            <a:pPr>
              <a:defRPr/>
            </a:pPr>
            <a:fld id="{659DFB22-C7E9-9E4B-8431-4E4E88AD005A}" type="slidenum">
              <a:rPr lang="en-US" smtClean="0"/>
              <a:pPr>
                <a:defRPr/>
              </a:pPr>
              <a:t>6</a:t>
            </a:fld>
            <a:endParaRPr lang="en-US"/>
          </a:p>
        </p:txBody>
      </p:sp>
    </p:spTree>
    <p:extLst>
      <p:ext uri="{BB962C8B-B14F-4D97-AF65-F5344CB8AC3E}">
        <p14:creationId xmlns:p14="http://schemas.microsoft.com/office/powerpoint/2010/main" val="32262708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F246C-1B6B-F741-A9CE-669D0B570B88}"/>
              </a:ext>
            </a:extLst>
          </p:cNvPr>
          <p:cNvSpPr>
            <a:spLocks noGrp="1"/>
          </p:cNvSpPr>
          <p:nvPr>
            <p:ph type="title"/>
          </p:nvPr>
        </p:nvSpPr>
        <p:spPr/>
        <p:txBody>
          <a:bodyPr/>
          <a:lstStyle/>
          <a:p>
            <a:r>
              <a:rPr lang="en-US" dirty="0"/>
              <a:t>Exchange Market</a:t>
            </a:r>
          </a:p>
        </p:txBody>
      </p:sp>
      <p:sp>
        <p:nvSpPr>
          <p:cNvPr id="3" name="Content Placeholder 2">
            <a:extLst>
              <a:ext uri="{FF2B5EF4-FFF2-40B4-BE49-F238E27FC236}">
                <a16:creationId xmlns:a16="http://schemas.microsoft.com/office/drawing/2014/main" id="{56761681-F407-234C-B8DF-74C4EE880708}"/>
              </a:ext>
            </a:extLst>
          </p:cNvPr>
          <p:cNvSpPr>
            <a:spLocks noGrp="1"/>
          </p:cNvSpPr>
          <p:nvPr>
            <p:ph idx="1"/>
          </p:nvPr>
        </p:nvSpPr>
        <p:spPr/>
        <p:txBody>
          <a:bodyPr/>
          <a:lstStyle/>
          <a:p>
            <a:r>
              <a:rPr lang="en-US" dirty="0"/>
              <a:t>Exchange rate is</a:t>
            </a:r>
          </a:p>
          <a:p>
            <a:pPr lvl="1"/>
            <a:r>
              <a:rPr lang="en-US" dirty="0"/>
              <a:t>Price of one currency in terms of another</a:t>
            </a:r>
          </a:p>
          <a:p>
            <a:pPr lvl="2"/>
            <a:r>
              <a:rPr lang="en-US" dirty="0"/>
              <a:t>E.g., $/£ or £/$</a:t>
            </a:r>
          </a:p>
        </p:txBody>
      </p:sp>
      <p:sp>
        <p:nvSpPr>
          <p:cNvPr id="4" name="Footer Placeholder 3">
            <a:extLst>
              <a:ext uri="{FF2B5EF4-FFF2-40B4-BE49-F238E27FC236}">
                <a16:creationId xmlns:a16="http://schemas.microsoft.com/office/drawing/2014/main" id="{628BE463-FB3F-6B45-8326-EFC70B338075}"/>
              </a:ext>
            </a:extLst>
          </p:cNvPr>
          <p:cNvSpPr>
            <a:spLocks noGrp="1"/>
          </p:cNvSpPr>
          <p:nvPr>
            <p:ph type="ftr" sz="quarter" idx="11"/>
          </p:nvPr>
        </p:nvSpPr>
        <p:spPr/>
        <p:txBody>
          <a:bodyPr/>
          <a:lstStyle/>
          <a:p>
            <a:pPr>
              <a:defRPr/>
            </a:pPr>
            <a:r>
              <a:rPr lang="en-US"/>
              <a:t>Class 5:  Exchange Rates</a:t>
            </a:r>
          </a:p>
        </p:txBody>
      </p:sp>
      <p:sp>
        <p:nvSpPr>
          <p:cNvPr id="5" name="Slide Number Placeholder 4">
            <a:extLst>
              <a:ext uri="{FF2B5EF4-FFF2-40B4-BE49-F238E27FC236}">
                <a16:creationId xmlns:a16="http://schemas.microsoft.com/office/drawing/2014/main" id="{8FA4B81B-6471-1C41-A76E-F7EBEA50B47D}"/>
              </a:ext>
            </a:extLst>
          </p:cNvPr>
          <p:cNvSpPr>
            <a:spLocks noGrp="1"/>
          </p:cNvSpPr>
          <p:nvPr>
            <p:ph type="sldNum" sz="quarter" idx="12"/>
          </p:nvPr>
        </p:nvSpPr>
        <p:spPr/>
        <p:txBody>
          <a:bodyPr/>
          <a:lstStyle/>
          <a:p>
            <a:pPr>
              <a:defRPr/>
            </a:pPr>
            <a:fld id="{659DFB22-C7E9-9E4B-8431-4E4E88AD005A}" type="slidenum">
              <a:rPr lang="en-US" smtClean="0"/>
              <a:pPr>
                <a:defRPr/>
              </a:pPr>
              <a:t>7</a:t>
            </a:fld>
            <a:endParaRPr lang="en-US"/>
          </a:p>
        </p:txBody>
      </p:sp>
    </p:spTree>
    <p:extLst>
      <p:ext uri="{BB962C8B-B14F-4D97-AF65-F5344CB8AC3E}">
        <p14:creationId xmlns:p14="http://schemas.microsoft.com/office/powerpoint/2010/main" val="19472872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D0F1275-42A5-5E4C-9A84-1B6D95917F60}"/>
              </a:ext>
            </a:extLst>
          </p:cNvPr>
          <p:cNvSpPr>
            <a:spLocks noGrp="1"/>
          </p:cNvSpPr>
          <p:nvPr>
            <p:ph type="ftr" sz="quarter" idx="11"/>
          </p:nvPr>
        </p:nvSpPr>
        <p:spPr>
          <a:xfrm>
            <a:off x="2667000" y="6245225"/>
            <a:ext cx="3505200" cy="476250"/>
          </a:xfrm>
        </p:spPr>
        <p:txBody>
          <a:bodyPr/>
          <a:lstStyle/>
          <a:p>
            <a:pPr>
              <a:defRPr/>
            </a:pPr>
            <a:r>
              <a:rPr lang="en-US"/>
              <a:t>Class 5:  Exchange Rates</a:t>
            </a:r>
            <a:endParaRPr lang="en-US" dirty="0"/>
          </a:p>
        </p:txBody>
      </p:sp>
      <p:sp>
        <p:nvSpPr>
          <p:cNvPr id="5" name="Slide Number Placeholder 4">
            <a:extLst>
              <a:ext uri="{FF2B5EF4-FFF2-40B4-BE49-F238E27FC236}">
                <a16:creationId xmlns:a16="http://schemas.microsoft.com/office/drawing/2014/main" id="{23363641-92DD-A443-9C73-0E63E279E6A4}"/>
              </a:ext>
            </a:extLst>
          </p:cNvPr>
          <p:cNvSpPr>
            <a:spLocks noGrp="1"/>
          </p:cNvSpPr>
          <p:nvPr>
            <p:ph type="sldNum" sz="quarter" idx="12"/>
          </p:nvPr>
        </p:nvSpPr>
        <p:spPr/>
        <p:txBody>
          <a:bodyPr/>
          <a:lstStyle/>
          <a:p>
            <a:pPr>
              <a:defRPr/>
            </a:pPr>
            <a:fld id="{659DFB22-C7E9-9E4B-8431-4E4E88AD005A}" type="slidenum">
              <a:rPr lang="en-US" smtClean="0"/>
              <a:pPr>
                <a:defRPr/>
              </a:pPr>
              <a:t>8</a:t>
            </a:fld>
            <a:endParaRPr lang="en-US"/>
          </a:p>
        </p:txBody>
      </p:sp>
      <p:pic>
        <p:nvPicPr>
          <p:cNvPr id="10" name="Picture 9">
            <a:extLst>
              <a:ext uri="{FF2B5EF4-FFF2-40B4-BE49-F238E27FC236}">
                <a16:creationId xmlns:a16="http://schemas.microsoft.com/office/drawing/2014/main" id="{C1E5EA54-646D-EE4D-1618-565A65029AE3}"/>
              </a:ext>
            </a:extLst>
          </p:cNvPr>
          <p:cNvPicPr>
            <a:picLocks noChangeAspect="1"/>
          </p:cNvPicPr>
          <p:nvPr/>
        </p:nvPicPr>
        <p:blipFill>
          <a:blip r:embed="rId3"/>
          <a:stretch>
            <a:fillRect/>
          </a:stretch>
        </p:blipFill>
        <p:spPr>
          <a:xfrm>
            <a:off x="609600" y="4876800"/>
            <a:ext cx="7747000" cy="1790700"/>
          </a:xfrm>
          <a:prstGeom prst="rect">
            <a:avLst/>
          </a:prstGeom>
        </p:spPr>
      </p:pic>
      <p:cxnSp>
        <p:nvCxnSpPr>
          <p:cNvPr id="9" name="Straight Connector 8">
            <a:extLst>
              <a:ext uri="{FF2B5EF4-FFF2-40B4-BE49-F238E27FC236}">
                <a16:creationId xmlns:a16="http://schemas.microsoft.com/office/drawing/2014/main" id="{7F16CFBC-AFC8-984E-9071-0F7F57E405DB}"/>
              </a:ext>
            </a:extLst>
          </p:cNvPr>
          <p:cNvCxnSpPr>
            <a:cxnSpLocks/>
          </p:cNvCxnSpPr>
          <p:nvPr/>
        </p:nvCxnSpPr>
        <p:spPr>
          <a:xfrm>
            <a:off x="5181600" y="5867400"/>
            <a:ext cx="2667000" cy="0"/>
          </a:xfrm>
          <a:prstGeom prst="line">
            <a:avLst/>
          </a:prstGeom>
          <a:ln>
            <a:solidFill>
              <a:srgbClr val="00B050"/>
            </a:solidFill>
          </a:ln>
        </p:spPr>
        <p:style>
          <a:lnRef idx="2">
            <a:schemeClr val="accent1"/>
          </a:lnRef>
          <a:fillRef idx="0">
            <a:schemeClr val="accent1"/>
          </a:fillRef>
          <a:effectRef idx="1">
            <a:schemeClr val="accent1"/>
          </a:effectRef>
          <a:fontRef idx="minor">
            <a:schemeClr val="tx1"/>
          </a:fontRef>
        </p:style>
      </p:cxnSp>
      <p:pic>
        <p:nvPicPr>
          <p:cNvPr id="2" name="Picture 1">
            <a:extLst>
              <a:ext uri="{FF2B5EF4-FFF2-40B4-BE49-F238E27FC236}">
                <a16:creationId xmlns:a16="http://schemas.microsoft.com/office/drawing/2014/main" id="{0AE6F1E4-12F9-EFD2-38F5-03D668A803F9}"/>
              </a:ext>
            </a:extLst>
          </p:cNvPr>
          <p:cNvPicPr>
            <a:picLocks noChangeAspect="1"/>
          </p:cNvPicPr>
          <p:nvPr/>
        </p:nvPicPr>
        <p:blipFill>
          <a:blip r:embed="rId4"/>
          <a:stretch>
            <a:fillRect/>
          </a:stretch>
        </p:blipFill>
        <p:spPr>
          <a:xfrm>
            <a:off x="685800" y="609600"/>
            <a:ext cx="7772400" cy="4326264"/>
          </a:xfrm>
          <a:prstGeom prst="rect">
            <a:avLst/>
          </a:prstGeom>
        </p:spPr>
      </p:pic>
    </p:spTree>
    <p:extLst>
      <p:ext uri="{BB962C8B-B14F-4D97-AF65-F5344CB8AC3E}">
        <p14:creationId xmlns:p14="http://schemas.microsoft.com/office/powerpoint/2010/main" val="4012747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2"/>
          <p:cNvSpPr>
            <a:spLocks noGrp="1" noChangeArrowheads="1"/>
          </p:cNvSpPr>
          <p:nvPr>
            <p:ph type="title"/>
          </p:nvPr>
        </p:nvSpPr>
        <p:spPr>
          <a:xfrm>
            <a:off x="381000" y="2590800"/>
            <a:ext cx="8229600" cy="1143000"/>
          </a:xfrm>
        </p:spPr>
        <p:txBody>
          <a:bodyPr/>
          <a:lstStyle/>
          <a:p>
            <a:pPr eaLnBrk="1" hangingPunct="1"/>
            <a:r>
              <a:rPr lang="en-US" sz="6000" b="1" dirty="0">
                <a:solidFill>
                  <a:srgbClr val="00B050"/>
                </a:solidFill>
                <a:ea typeface="ＭＳ Ｐゴシック" pitchFamily="-109" charset="-128"/>
                <a:cs typeface="ＭＳ Ｐゴシック" pitchFamily="-109" charset="-128"/>
              </a:rPr>
              <a:t>Pause for Discussion</a:t>
            </a:r>
          </a:p>
        </p:txBody>
      </p:sp>
      <p:sp>
        <p:nvSpPr>
          <p:cNvPr id="6" name="Rectangle 5"/>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Footer Placeholder 1">
            <a:extLst>
              <a:ext uri="{FF2B5EF4-FFF2-40B4-BE49-F238E27FC236}">
                <a16:creationId xmlns:a16="http://schemas.microsoft.com/office/drawing/2014/main" id="{1B20D08A-428A-E24B-9135-C9F18B89A3AA}"/>
              </a:ext>
            </a:extLst>
          </p:cNvPr>
          <p:cNvSpPr>
            <a:spLocks noGrp="1"/>
          </p:cNvSpPr>
          <p:nvPr>
            <p:ph type="ftr" sz="quarter" idx="11"/>
          </p:nvPr>
        </p:nvSpPr>
        <p:spPr/>
        <p:txBody>
          <a:bodyPr/>
          <a:lstStyle/>
          <a:p>
            <a:pPr>
              <a:defRPr/>
            </a:pPr>
            <a:r>
              <a:rPr lang="en-US"/>
              <a:t>Class 5:  Exchange Rates</a:t>
            </a:r>
          </a:p>
        </p:txBody>
      </p:sp>
      <p:sp>
        <p:nvSpPr>
          <p:cNvPr id="3" name="Slide Number Placeholder 2">
            <a:extLst>
              <a:ext uri="{FF2B5EF4-FFF2-40B4-BE49-F238E27FC236}">
                <a16:creationId xmlns:a16="http://schemas.microsoft.com/office/drawing/2014/main" id="{2EADA7F1-3977-A04D-8E41-9A8075486AAA}"/>
              </a:ext>
            </a:extLst>
          </p:cNvPr>
          <p:cNvSpPr>
            <a:spLocks noGrp="1"/>
          </p:cNvSpPr>
          <p:nvPr>
            <p:ph type="sldNum" sz="quarter" idx="12"/>
          </p:nvPr>
        </p:nvSpPr>
        <p:spPr/>
        <p:txBody>
          <a:bodyPr/>
          <a:lstStyle/>
          <a:p>
            <a:pPr>
              <a:defRPr/>
            </a:pPr>
            <a:fld id="{659DFB22-C7E9-9E4B-8431-4E4E88AD005A}" type="slidenum">
              <a:rPr lang="en-US" smtClean="0"/>
              <a:pPr>
                <a:defRPr/>
              </a:pPr>
              <a:t>9</a:t>
            </a:fld>
            <a:endParaRPr lang="en-US"/>
          </a:p>
        </p:txBody>
      </p:sp>
    </p:spTree>
    <p:extLst>
      <p:ext uri="{BB962C8B-B14F-4D97-AF65-F5344CB8AC3E}">
        <p14:creationId xmlns:p14="http://schemas.microsoft.com/office/powerpoint/2010/main" val="4010267909"/>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105342</TotalTime>
  <Words>2078</Words>
  <Application>Microsoft Macintosh PowerPoint</Application>
  <PresentationFormat>On-screen Show (4:3)</PresentationFormat>
  <Paragraphs>343</Paragraphs>
  <Slides>47</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47</vt:i4>
      </vt:variant>
    </vt:vector>
  </HeadingPairs>
  <TitlesOfParts>
    <vt:vector size="54" baseType="lpstr">
      <vt:lpstr>ＭＳ Ｐゴシック</vt:lpstr>
      <vt:lpstr>-apple-system</vt:lpstr>
      <vt:lpstr>Arial</vt:lpstr>
      <vt:lpstr>Calibri</vt:lpstr>
      <vt:lpstr>prelo</vt:lpstr>
      <vt:lpstr>Times New Roman</vt:lpstr>
      <vt:lpstr>Default Design</vt:lpstr>
      <vt:lpstr>Class 5  Exchange Rates  by Alan V. Deardorff University of Michigan 2024</vt:lpstr>
      <vt:lpstr>Pause for News</vt:lpstr>
      <vt:lpstr>News</vt:lpstr>
      <vt:lpstr>Quiz 2</vt:lpstr>
      <vt:lpstr>Quiz 2</vt:lpstr>
      <vt:lpstr>Outline</vt:lpstr>
      <vt:lpstr>Exchange Market</vt:lpstr>
      <vt:lpstr>PowerPoint Presentation</vt:lpstr>
      <vt:lpstr>Pause for Discussion</vt:lpstr>
      <vt:lpstr>Questions on KOM, Ch 14</vt:lpstr>
      <vt:lpstr>Exchange Market</vt:lpstr>
      <vt:lpstr>Exchange Market</vt:lpstr>
      <vt:lpstr>US Exchange Rate </vt:lpstr>
      <vt:lpstr>US Exchange Rate </vt:lpstr>
      <vt:lpstr>Exchange Market</vt:lpstr>
      <vt:lpstr>Pause for Discussion</vt:lpstr>
      <vt:lpstr>More Questions from KOM</vt:lpstr>
      <vt:lpstr>Supply and Demand for Foreign Exchange</vt:lpstr>
      <vt:lpstr>Exchange Market</vt:lpstr>
      <vt:lpstr>Two Simple Theories</vt:lpstr>
      <vt:lpstr>PowerPoint Presentation</vt:lpstr>
      <vt:lpstr>PowerPoint Presentation</vt:lpstr>
      <vt:lpstr>Pause for Discussion</vt:lpstr>
      <vt:lpstr>Questions on Economist,  “Big Mac index”</vt:lpstr>
      <vt:lpstr>Questions on Economist,  “Burgernomics”</vt:lpstr>
      <vt:lpstr>Pegged Exchange Rates</vt:lpstr>
      <vt:lpstr>PowerPoint Presentation</vt:lpstr>
      <vt:lpstr>PowerPoint Presentation</vt:lpstr>
      <vt:lpstr>Pause for Discussion</vt:lpstr>
      <vt:lpstr>Questions on Economist, “…Bretton Woods…”</vt:lpstr>
      <vt:lpstr>Questions on McDougall, “US Dollar to Maintain…”</vt:lpstr>
      <vt:lpstr>Questions on Eichengreen, “The fate of dollar …”</vt:lpstr>
      <vt:lpstr>Some Recent Exchange Rate Movements</vt:lpstr>
      <vt:lpstr>Recent Rate Movements:  Euro</vt:lpstr>
      <vt:lpstr>Recent Rate Movements:  Euro</vt:lpstr>
      <vt:lpstr>Recent Rate Movements:  Russia</vt:lpstr>
      <vt:lpstr>Recent Rate Movements:  Russia</vt:lpstr>
      <vt:lpstr>Recent Rate Movements:  UK</vt:lpstr>
      <vt:lpstr>Recent Rate Movements:  UK</vt:lpstr>
      <vt:lpstr>Recent Rate Movements:  China</vt:lpstr>
      <vt:lpstr>Recent Rate Movements:  China</vt:lpstr>
      <vt:lpstr>Recent Rate Movements:  Japan</vt:lpstr>
      <vt:lpstr>Recent Rate Movements:  Japan</vt:lpstr>
      <vt:lpstr>Recent Rate Movements:  Pakistan</vt:lpstr>
      <vt:lpstr>Recent Rate Movements:  India</vt:lpstr>
      <vt:lpstr>Recent Rate Movements:  Taiwan</vt:lpstr>
      <vt:lpstr>Recent Rate Movements:  Uzbekistan</vt:lpstr>
    </vt:vector>
  </TitlesOfParts>
  <Company>University of Michigan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1 International Economics Introduction and Overview</dc:title>
  <dc:creator>Ford School</dc:creator>
  <cp:lastModifiedBy>Deardorff, Alan</cp:lastModifiedBy>
  <cp:revision>166</cp:revision>
  <cp:lastPrinted>2024-08-19T18:36:16Z</cp:lastPrinted>
  <dcterms:created xsi:type="dcterms:W3CDTF">2011-01-03T19:29:08Z</dcterms:created>
  <dcterms:modified xsi:type="dcterms:W3CDTF">2024-09-19T19:36:53Z</dcterms:modified>
</cp:coreProperties>
</file>