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97" r:id="rId3"/>
    <p:sldId id="314" r:id="rId4"/>
    <p:sldId id="486" r:id="rId5"/>
    <p:sldId id="487" r:id="rId6"/>
    <p:sldId id="315" r:id="rId7"/>
    <p:sldId id="318" r:id="rId8"/>
    <p:sldId id="4204" r:id="rId9"/>
    <p:sldId id="4205" r:id="rId10"/>
    <p:sldId id="488" r:id="rId11"/>
    <p:sldId id="489" r:id="rId12"/>
    <p:sldId id="498" r:id="rId13"/>
    <p:sldId id="317" r:id="rId14"/>
    <p:sldId id="4414" r:id="rId15"/>
    <p:sldId id="4415" r:id="rId16"/>
    <p:sldId id="316" r:id="rId17"/>
    <p:sldId id="4416" r:id="rId18"/>
    <p:sldId id="4417" r:id="rId19"/>
    <p:sldId id="4418" r:id="rId20"/>
    <p:sldId id="496" r:id="rId21"/>
    <p:sldId id="483" r:id="rId22"/>
    <p:sldId id="485" r:id="rId23"/>
    <p:sldId id="319" r:id="rId24"/>
    <p:sldId id="320" r:id="rId25"/>
    <p:sldId id="321" r:id="rId26"/>
    <p:sldId id="4413" r:id="rId27"/>
    <p:sldId id="322" r:id="rId28"/>
    <p:sldId id="323" r:id="rId29"/>
    <p:sldId id="324" r:id="rId30"/>
    <p:sldId id="326" r:id="rId31"/>
    <p:sldId id="327" r:id="rId32"/>
    <p:sldId id="490" r:id="rId33"/>
    <p:sldId id="491" r:id="rId34"/>
    <p:sldId id="325" r:id="rId35"/>
    <p:sldId id="492" r:id="rId36"/>
    <p:sldId id="493" r:id="rId37"/>
    <p:sldId id="507" r:id="rId38"/>
    <p:sldId id="328" r:id="rId39"/>
    <p:sldId id="517" r:id="rId40"/>
    <p:sldId id="4419" r:id="rId41"/>
    <p:sldId id="4420" r:id="rId42"/>
    <p:sldId id="4421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1" autoAdjust="0"/>
    <p:restoredTop sz="92468" autoAdjust="0"/>
  </p:normalViewPr>
  <p:slideViewPr>
    <p:cSldViewPr snapToGrid="0">
      <p:cViewPr varScale="1">
        <p:scale>
          <a:sx n="111" d="100"/>
          <a:sy n="111" d="100"/>
        </p:scale>
        <p:origin x="1872" y="20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KOM,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KOM,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Transactions,  First Quarter 2024,"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July 10, 2024.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solidFill>
                  <a:srgbClr val="00B050"/>
                </a:solidFill>
              </a:rPr>
              <a:t>https://</a:t>
            </a:r>
            <a:r>
              <a:rPr lang="en-US" sz="1800" dirty="0" err="1">
                <a:solidFill>
                  <a:srgbClr val="00B050"/>
                </a:solidFill>
              </a:rPr>
              <a:t>apps.bea.gov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scb</a:t>
            </a:r>
            <a:r>
              <a:rPr lang="en-US" sz="1800" dirty="0">
                <a:solidFill>
                  <a:srgbClr val="00B050"/>
                </a:solidFill>
              </a:rPr>
              <a:t>/issues/2024/07-july/pdf/0724-quarterly-international-transactions.pdf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Transactions,  First Quarter 2024,"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July 10, 2024.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solidFill>
                  <a:srgbClr val="00B050"/>
                </a:solidFill>
              </a:rPr>
              <a:t>https://</a:t>
            </a:r>
            <a:r>
              <a:rPr lang="en-US" sz="1800" dirty="0" err="1">
                <a:solidFill>
                  <a:srgbClr val="00B050"/>
                </a:solidFill>
              </a:rPr>
              <a:t>apps.bea.gov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scb</a:t>
            </a:r>
            <a:r>
              <a:rPr lang="en-US" sz="1800" dirty="0">
                <a:solidFill>
                  <a:srgbClr val="00B050"/>
                </a:solidFill>
              </a:rPr>
              <a:t>/issues/2024/07-july/pdf/0724-quarterly-international-transactions.pdf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Transactions,  First Quarter 2024,"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July 10, 2024.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solidFill>
                  <a:srgbClr val="00B050"/>
                </a:solidFill>
              </a:rPr>
              <a:t>https://</a:t>
            </a:r>
            <a:r>
              <a:rPr lang="en-US" sz="1800" dirty="0" err="1">
                <a:solidFill>
                  <a:srgbClr val="00B050"/>
                </a:solidFill>
              </a:rPr>
              <a:t>apps.bea.gov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scb</a:t>
            </a:r>
            <a:r>
              <a:rPr lang="en-US" sz="1800" dirty="0">
                <a:solidFill>
                  <a:srgbClr val="00B050"/>
                </a:solidFill>
              </a:rPr>
              <a:t>/issues/2024/07-july/pdf/0724-quarterly-international-transactions.pdf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Transactions,  First Quarter 2024,"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July 10, 2024.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solidFill>
                  <a:srgbClr val="00B050"/>
                </a:solidFill>
              </a:rPr>
              <a:t>https://</a:t>
            </a:r>
            <a:r>
              <a:rPr lang="en-US" sz="1800" dirty="0" err="1">
                <a:solidFill>
                  <a:srgbClr val="00B050"/>
                </a:solidFill>
              </a:rPr>
              <a:t>apps.bea.gov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scb</a:t>
            </a:r>
            <a:r>
              <a:rPr lang="en-US" sz="1800" dirty="0">
                <a:solidFill>
                  <a:srgbClr val="00B050"/>
                </a:solidFill>
              </a:rPr>
              <a:t>/issues/2024/07-july/pdf/0724-quarterly-international-transactions.pdf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Transactions,  First Quarter 2024,"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July 10, 2024.</a:t>
            </a:r>
            <a:r>
              <a:rPr lang="en-US" sz="1800" dirty="0">
                <a:effectLst/>
              </a:rPr>
              <a:t> </a:t>
            </a:r>
          </a:p>
          <a:p>
            <a:pPr algn="l"/>
            <a:r>
              <a:rPr lang="en-US" sz="1800" dirty="0">
                <a:solidFill>
                  <a:srgbClr val="00B050"/>
                </a:solidFill>
              </a:rPr>
              <a:t>https://</a:t>
            </a:r>
            <a:r>
              <a:rPr lang="en-US" sz="1800" dirty="0" err="1">
                <a:solidFill>
                  <a:srgbClr val="00B050"/>
                </a:solidFill>
              </a:rPr>
              <a:t>apps.bea.gov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scb</a:t>
            </a:r>
            <a:r>
              <a:rPr lang="en-US" sz="1800" dirty="0">
                <a:solidFill>
                  <a:srgbClr val="00B050"/>
                </a:solidFill>
              </a:rPr>
              <a:t>/issues/2024/07-july/pdf/0724-quarterly-international-transactions.pdf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  <a:p>
            <a:r>
              <a:rPr lang="en-US" dirty="0" err="1"/>
              <a:t>Jukly</a:t>
            </a:r>
            <a:r>
              <a:rPr lang="en-US" dirty="0"/>
              <a:t> 29, 2024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226752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0D01C0-4FD2-4065-9EC3-96A308398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71925"/>
            <a:ext cx="8229600" cy="2105025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International Transactions </a:t>
            </a:r>
            <a:br>
              <a:rPr lang="en-US" sz="3600" b="1" dirty="0"/>
            </a:br>
            <a:r>
              <a:rPr lang="en-US" sz="3600" b="1" dirty="0"/>
              <a:t>and the Trade Balance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GNP and GDP? </a:t>
            </a:r>
          </a:p>
          <a:p>
            <a:r>
              <a:rPr lang="en-US" dirty="0"/>
              <a:t>Why does GNP (or GDP) only include consumption of final goods, not firms’ purchases of intermediate inputs?</a:t>
            </a:r>
          </a:p>
          <a:p>
            <a:r>
              <a:rPr lang="en-US" dirty="0"/>
              <a:t>Why are imports subtracted from C+I+G+X–M in calculating GDP?  Is it because imports cause unemployment?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distinguishes credits and debits in the balance of payments? </a:t>
            </a:r>
          </a:p>
          <a:p>
            <a:r>
              <a:rPr lang="en-US" sz="2400" dirty="0"/>
              <a:t>What distinguishes the current account from the financial account? </a:t>
            </a:r>
          </a:p>
          <a:p>
            <a:r>
              <a:rPr lang="en-US" sz="2400" dirty="0"/>
              <a:t>For which categories of transactions did credits exceed debits for the United States in 2019 (the year reported in KOM)?</a:t>
            </a:r>
          </a:p>
          <a:p>
            <a:pPr lvl="1"/>
            <a:r>
              <a:rPr lang="en-US" sz="2000" dirty="0"/>
              <a:t>Trade in goods </a:t>
            </a:r>
          </a:p>
          <a:p>
            <a:pPr lvl="1"/>
            <a:r>
              <a:rPr lang="en-US" sz="2000" dirty="0"/>
              <a:t>Trade in services </a:t>
            </a:r>
          </a:p>
          <a:p>
            <a:pPr lvl="1"/>
            <a:r>
              <a:rPr lang="en-US" sz="2000" dirty="0"/>
              <a:t>Investment (i.e., “primary income”) </a:t>
            </a:r>
          </a:p>
          <a:p>
            <a:pPr lvl="1"/>
            <a:r>
              <a:rPr lang="en-US" sz="2000" dirty="0"/>
              <a:t>Transfer payments (i.e., “secondary income”) </a:t>
            </a:r>
          </a:p>
          <a:p>
            <a:pPr lvl="1"/>
            <a:r>
              <a:rPr lang="en-US" sz="2000" dirty="0"/>
              <a:t>Changes in asset holdings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5AC646-43F3-1341-B705-533E24AD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3308"/>
              </p:ext>
            </p:extLst>
          </p:nvPr>
        </p:nvGraphicFramePr>
        <p:xfrm>
          <a:off x="685800" y="1066800"/>
          <a:ext cx="7696199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22">
                  <a:extLst>
                    <a:ext uri="{9D8B030D-6E8A-4147-A177-3AD203B41FA5}">
                      <a16:colId xmlns:a16="http://schemas.microsoft.com/office/drawing/2014/main" val="39717723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7272558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402461476"/>
                    </a:ext>
                  </a:extLst>
                </a:gridCol>
                <a:gridCol w="4842553">
                  <a:extLst>
                    <a:ext uri="{9D8B030D-6E8A-4147-A177-3AD203B41FA5}">
                      <a16:colId xmlns:a16="http://schemas.microsoft.com/office/drawing/2014/main" val="797208050"/>
                    </a:ext>
                  </a:extLst>
                </a:gridCol>
                <a:gridCol w="1124164">
                  <a:extLst>
                    <a:ext uri="{9D8B030D-6E8A-4147-A177-3AD203B41FA5}">
                      <a16:colId xmlns:a16="http://schemas.microsoft.com/office/drawing/2014/main" val="3302512401"/>
                    </a:ext>
                  </a:extLst>
                </a:gridCol>
                <a:gridCol w="951216">
                  <a:extLst>
                    <a:ext uri="{9D8B030D-6E8A-4147-A177-3AD203B41FA5}">
                      <a16:colId xmlns:a16="http://schemas.microsoft.com/office/drawing/2014/main" val="4302494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8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Current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Services (including investment income rcvd)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6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Services (including investment income paid)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3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Financial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9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assets held abroad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foreign holdings of assets in US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61386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5063E20-051F-A749-BD0C-43D972FA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F5756-C592-6846-8DBC-F08EA9461191}"/>
              </a:ext>
            </a:extLst>
          </p:cNvPr>
          <p:cNvSpPr txBox="1"/>
          <p:nvPr/>
        </p:nvSpPr>
        <p:spPr>
          <a:xfrm>
            <a:off x="3165764" y="4419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Current Account:   Credits minus Debits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27F7E-60D5-3041-B829-604EDB710435}"/>
              </a:ext>
            </a:extLst>
          </p:cNvPr>
          <p:cNvCxnSpPr/>
          <p:nvPr/>
        </p:nvCxnSpPr>
        <p:spPr>
          <a:xfrm>
            <a:off x="990600" y="4419600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B5090C-33B8-2641-A996-C998A2FB075A}"/>
              </a:ext>
            </a:extLst>
          </p:cNvPr>
          <p:cNvSpPr txBox="1"/>
          <p:nvPr/>
        </p:nvSpPr>
        <p:spPr>
          <a:xfrm>
            <a:off x="2895600" y="5943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Financial  Account:   Credits minus Debits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63909-3B80-904A-8219-B1AEB266FF50}"/>
              </a:ext>
            </a:extLst>
          </p:cNvPr>
          <p:cNvCxnSpPr/>
          <p:nvPr/>
        </p:nvCxnSpPr>
        <p:spPr>
          <a:xfrm>
            <a:off x="990600" y="5900737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0D38B-1B6F-E62D-2989-1BE031D9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9456"/>
            <a:ext cx="7772400" cy="34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9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EF231-75F3-7B4B-E154-A3CBD2BF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23" y="426871"/>
            <a:ext cx="6006377" cy="6029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6D0E7-DDBC-9F1F-D03C-641FEBBBF3AF}"/>
              </a:ext>
            </a:extLst>
          </p:cNvPr>
          <p:cNvSpPr txBox="1"/>
          <p:nvPr/>
        </p:nvSpPr>
        <p:spPr>
          <a:xfrm>
            <a:off x="76199" y="1981200"/>
            <a:ext cx="26196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all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A5D555F-5944-6117-FE2F-32FB50A0D808}"/>
              </a:ext>
            </a:extLst>
          </p:cNvPr>
          <p:cNvSpPr/>
          <p:nvPr/>
        </p:nvSpPr>
        <p:spPr>
          <a:xfrm>
            <a:off x="5526509" y="2237497"/>
            <a:ext cx="221283" cy="579120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DC64E-98E9-54F7-665E-7784BC42A0BC}"/>
              </a:ext>
            </a:extLst>
          </p:cNvPr>
          <p:cNvSpPr txBox="1"/>
          <p:nvPr/>
        </p:nvSpPr>
        <p:spPr>
          <a:xfrm>
            <a:off x="99953" y="3000929"/>
            <a:ext cx="2595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also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1EEA630-96A3-0BDC-DE95-82ACDFE89121}"/>
              </a:ext>
            </a:extLst>
          </p:cNvPr>
          <p:cNvSpPr/>
          <p:nvPr/>
        </p:nvSpPr>
        <p:spPr>
          <a:xfrm>
            <a:off x="5527511" y="3415260"/>
            <a:ext cx="221283" cy="580487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EBCD-3AEC-D681-F678-4CEB5F778AD2}"/>
              </a:ext>
            </a:extLst>
          </p:cNvPr>
          <p:cNvSpPr/>
          <p:nvPr/>
        </p:nvSpPr>
        <p:spPr>
          <a:xfrm>
            <a:off x="4600386" y="3368821"/>
            <a:ext cx="926123" cy="167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EA2F9B-845F-895E-6AB2-FAF314B1AA71}"/>
              </a:ext>
            </a:extLst>
          </p:cNvPr>
          <p:cNvSpPr/>
          <p:nvPr/>
        </p:nvSpPr>
        <p:spPr>
          <a:xfrm>
            <a:off x="4780891" y="4055648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FB3DF7-A310-C8C1-A20B-2F7B097111F1}"/>
              </a:ext>
            </a:extLst>
          </p:cNvPr>
          <p:cNvCxnSpPr>
            <a:cxnSpLocks/>
          </p:cNvCxnSpPr>
          <p:nvPr/>
        </p:nvCxnSpPr>
        <p:spPr>
          <a:xfrm>
            <a:off x="4094252" y="2945720"/>
            <a:ext cx="802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E3D9F7-FE88-72D2-7A0F-5D56ECFFCE3E}"/>
              </a:ext>
            </a:extLst>
          </p:cNvPr>
          <p:cNvSpPr txBox="1"/>
          <p:nvPr/>
        </p:nvSpPr>
        <p:spPr>
          <a:xfrm>
            <a:off x="131128" y="2714046"/>
            <a:ext cx="26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Ignore this.  It’s small.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18C444-0EC3-B68F-B89F-718F547B43D8}"/>
              </a:ext>
            </a:extLst>
          </p:cNvPr>
          <p:cNvCxnSpPr>
            <a:cxnSpLocks/>
          </p:cNvCxnSpPr>
          <p:nvPr/>
        </p:nvCxnSpPr>
        <p:spPr>
          <a:xfrm>
            <a:off x="3934023" y="4880565"/>
            <a:ext cx="1123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CB1346-DF07-D867-5798-C2DED40EDA9C}"/>
              </a:ext>
            </a:extLst>
          </p:cNvPr>
          <p:cNvSpPr txBox="1"/>
          <p:nvPr/>
        </p:nvSpPr>
        <p:spPr>
          <a:xfrm>
            <a:off x="131128" y="4621836"/>
            <a:ext cx="241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Really, errors and omissions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B8CBA9-34C8-0F3E-F0D9-55401D68DC81}"/>
              </a:ext>
            </a:extLst>
          </p:cNvPr>
          <p:cNvSpPr txBox="1"/>
          <p:nvPr/>
        </p:nvSpPr>
        <p:spPr>
          <a:xfrm>
            <a:off x="478971" y="693127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Bal on CA is –230,330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BD1EAE-3FD3-A7D2-443B-281C8119CDA5}"/>
              </a:ext>
            </a:extLst>
          </p:cNvPr>
          <p:cNvSpPr/>
          <p:nvPr/>
        </p:nvSpPr>
        <p:spPr>
          <a:xfrm>
            <a:off x="5640809" y="5050152"/>
            <a:ext cx="832514" cy="245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B3C14-FF02-A61F-11CE-5AED81708A62}"/>
              </a:ext>
            </a:extLst>
          </p:cNvPr>
          <p:cNvSpPr txBox="1"/>
          <p:nvPr/>
        </p:nvSpPr>
        <p:spPr>
          <a:xfrm>
            <a:off x="3852796" y="676969"/>
            <a:ext cx="28604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1,142,911 – 1,373,241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C68B86-A257-F341-FC26-D10185AAB4B1}"/>
              </a:ext>
            </a:extLst>
          </p:cNvPr>
          <p:cNvSpPr/>
          <p:nvPr/>
        </p:nvSpPr>
        <p:spPr>
          <a:xfrm>
            <a:off x="5622630" y="1244483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7DC606-EA37-BB32-4EC4-4A56DCFD8BE4}"/>
              </a:ext>
            </a:extLst>
          </p:cNvPr>
          <p:cNvSpPr/>
          <p:nvPr/>
        </p:nvSpPr>
        <p:spPr>
          <a:xfrm>
            <a:off x="5622630" y="2036829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53932-9084-BF36-530D-500A1E66A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936750"/>
            <a:ext cx="6604000" cy="2984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0D65D47-2166-DBE9-1DEE-C9D516B61E08}"/>
              </a:ext>
            </a:extLst>
          </p:cNvPr>
          <p:cNvSpPr/>
          <p:nvPr/>
        </p:nvSpPr>
        <p:spPr>
          <a:xfrm>
            <a:off x="3274566" y="2588446"/>
            <a:ext cx="990600" cy="176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D5D3C-43F8-3537-FB75-98C0009255EF}"/>
              </a:ext>
            </a:extLst>
          </p:cNvPr>
          <p:cNvSpPr txBox="1"/>
          <p:nvPr/>
        </p:nvSpPr>
        <p:spPr>
          <a:xfrm>
            <a:off x="3198366" y="228364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Trade War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D589E4-8740-3F24-3FE8-4A2855D71FF0}"/>
              </a:ext>
            </a:extLst>
          </p:cNvPr>
          <p:cNvSpPr/>
          <p:nvPr/>
        </p:nvSpPr>
        <p:spPr>
          <a:xfrm>
            <a:off x="4451808" y="2225773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A5571-D967-B59C-99A9-1CBC137FD86E}"/>
              </a:ext>
            </a:extLst>
          </p:cNvPr>
          <p:cNvSpPr txBox="1"/>
          <p:nvPr/>
        </p:nvSpPr>
        <p:spPr>
          <a:xfrm>
            <a:off x="4860700" y="5197573"/>
            <a:ext cx="123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8882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A4E54-7E08-43D1-1BCC-A14EB627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53" y="763929"/>
            <a:ext cx="5821459" cy="52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AE1646-038E-01FE-973F-881DBC70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186" y="902825"/>
            <a:ext cx="5596928" cy="5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3DD2FB-E290-39E1-8A81-2AFEF261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6" y="2054739"/>
            <a:ext cx="9144000" cy="2898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19152-E95C-D45D-9E34-EA6EC967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/>
              <a:t>Trade Balance = Exports minus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058A-4DE2-04A1-73D6-D98F428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C7206-375B-03E2-AFD4-FE4FE0DBB3E9}"/>
              </a:ext>
            </a:extLst>
          </p:cNvPr>
          <p:cNvSpPr txBox="1"/>
          <p:nvPr/>
        </p:nvSpPr>
        <p:spPr>
          <a:xfrm>
            <a:off x="1085850" y="2628900"/>
            <a:ext cx="1823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u="sng" dirty="0">
                <a:solidFill>
                  <a:srgbClr val="FF0000"/>
                </a:solidFill>
              </a:rPr>
              <a:t>trade deficit! </a:t>
            </a:r>
            <a:r>
              <a:rPr lang="en-US" dirty="0">
                <a:solidFill>
                  <a:srgbClr val="FF0000"/>
                </a:solidFill>
              </a:rPr>
              <a:t>– and getting mostly larger since 1992.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24CB73-5595-D2AB-B61B-D11E101A7EFF}"/>
              </a:ext>
            </a:extLst>
          </p:cNvPr>
          <p:cNvCxnSpPr>
            <a:cxnSpLocks/>
          </p:cNvCxnSpPr>
          <p:nvPr/>
        </p:nvCxnSpPr>
        <p:spPr>
          <a:xfrm>
            <a:off x="7143750" y="1905201"/>
            <a:ext cx="0" cy="275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A8D3AC-582E-FE87-118C-C2D85B8BB13C}"/>
              </a:ext>
            </a:extLst>
          </p:cNvPr>
          <p:cNvSpPr txBox="1"/>
          <p:nvPr/>
        </p:nvSpPr>
        <p:spPr>
          <a:xfrm>
            <a:off x="6666898" y="1550393"/>
            <a:ext cx="94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Trump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88D26-DC2F-BE68-0A75-10EE69FEB40C}"/>
              </a:ext>
            </a:extLst>
          </p:cNvPr>
          <p:cNvCxnSpPr>
            <a:cxnSpLocks/>
          </p:cNvCxnSpPr>
          <p:nvPr/>
        </p:nvCxnSpPr>
        <p:spPr>
          <a:xfrm>
            <a:off x="8172450" y="1920135"/>
            <a:ext cx="0" cy="273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6F7E7F-FE6F-1BB9-F7D6-A75DCCC9A877}"/>
              </a:ext>
            </a:extLst>
          </p:cNvPr>
          <p:cNvSpPr txBox="1"/>
          <p:nvPr/>
        </p:nvSpPr>
        <p:spPr>
          <a:xfrm>
            <a:off x="7723613" y="1558952"/>
            <a:ext cx="943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Biden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37BBE1-E7A3-46D1-C1A9-3D70AECDA3EE}"/>
              </a:ext>
            </a:extLst>
          </p:cNvPr>
          <p:cNvCxnSpPr>
            <a:cxnSpLocks/>
          </p:cNvCxnSpPr>
          <p:nvPr/>
        </p:nvCxnSpPr>
        <p:spPr>
          <a:xfrm>
            <a:off x="5086350" y="1883284"/>
            <a:ext cx="0" cy="28003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64DE5C-8E00-D2EF-75A6-CFF8412B6EC5}"/>
              </a:ext>
            </a:extLst>
          </p:cNvPr>
          <p:cNvSpPr txBox="1"/>
          <p:nvPr/>
        </p:nvSpPr>
        <p:spPr>
          <a:xfrm>
            <a:off x="4619953" y="1542708"/>
            <a:ext cx="94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Obama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C37F1E-1C7C-7759-7C92-9B9DB3744C57}"/>
              </a:ext>
            </a:extLst>
          </p:cNvPr>
          <p:cNvCxnSpPr>
            <a:cxnSpLocks/>
          </p:cNvCxnSpPr>
          <p:nvPr/>
        </p:nvCxnSpPr>
        <p:spPr>
          <a:xfrm>
            <a:off x="3143250" y="1861336"/>
            <a:ext cx="0" cy="2827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576010-9DD4-1C41-F7AF-969BECA5FCA0}"/>
              </a:ext>
            </a:extLst>
          </p:cNvPr>
          <p:cNvSpPr txBox="1"/>
          <p:nvPr/>
        </p:nvSpPr>
        <p:spPr>
          <a:xfrm>
            <a:off x="2541259" y="1524797"/>
            <a:ext cx="112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C8094-EA6F-A67C-E04E-2A7338975682}"/>
              </a:ext>
            </a:extLst>
          </p:cNvPr>
          <p:cNvCxnSpPr>
            <a:cxnSpLocks/>
          </p:cNvCxnSpPr>
          <p:nvPr/>
        </p:nvCxnSpPr>
        <p:spPr>
          <a:xfrm>
            <a:off x="1028700" y="1828800"/>
            <a:ext cx="0" cy="2827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5D64DD-5D16-133E-DA43-1B1836DA705E}"/>
              </a:ext>
            </a:extLst>
          </p:cNvPr>
          <p:cNvSpPr txBox="1"/>
          <p:nvPr/>
        </p:nvSpPr>
        <p:spPr>
          <a:xfrm>
            <a:off x="65761" y="1505174"/>
            <a:ext cx="1682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Clinton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BCD205-801A-ADD9-B315-091598FD6A4F}"/>
              </a:ext>
            </a:extLst>
          </p:cNvPr>
          <p:cNvSpPr/>
          <p:nvPr/>
        </p:nvSpPr>
        <p:spPr>
          <a:xfrm>
            <a:off x="571500" y="2286000"/>
            <a:ext cx="203728" cy="171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245715-8EF9-3730-8852-B0F8A628A777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745393" y="2432342"/>
            <a:ext cx="946301" cy="247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1FF072-BB4B-C759-04DD-8A702A878159}"/>
              </a:ext>
            </a:extLst>
          </p:cNvPr>
          <p:cNvGrpSpPr/>
          <p:nvPr/>
        </p:nvGrpSpPr>
        <p:grpSpPr>
          <a:xfrm>
            <a:off x="3296963" y="4196544"/>
            <a:ext cx="4686300" cy="1219382"/>
            <a:chOff x="4495800" y="4419598"/>
            <a:chExt cx="6248400" cy="16258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F96B12-09A6-9C76-4BD9-11BFE9A28E62}"/>
                </a:ext>
              </a:extLst>
            </p:cNvPr>
            <p:cNvSpPr txBox="1"/>
            <p:nvPr/>
          </p:nvSpPr>
          <p:spPr>
            <a:xfrm>
              <a:off x="7148531" y="5614554"/>
              <a:ext cx="1688919" cy="430887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</a:rPr>
                <a:t>Recessions</a:t>
              </a:r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41B3928F-3F31-EEC7-BB56-908902ADDB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95800" y="4419600"/>
              <a:ext cx="2812330" cy="1194958"/>
            </a:xfrm>
            <a:prstGeom prst="curvedConnector3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7DA5CB6C-0710-D401-645B-3F42DFBE57F5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rot="16200000" flipV="1">
              <a:off x="6942324" y="4563886"/>
              <a:ext cx="1194956" cy="90638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E8A8E9A4-EB71-833B-8962-1C2AF2D69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7890" y="4419600"/>
              <a:ext cx="2066310" cy="11949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47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4" grpId="0" animBg="1"/>
      <p:bldP spid="17" grpId="0"/>
      <p:bldP spid="19" grpId="0" animBg="1"/>
      <p:bldP spid="21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32D-6106-814E-989F-110D627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DA9A-4C7C-6942-BFE4-471C551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Papers</a:t>
            </a:r>
          </a:p>
          <a:p>
            <a:pPr lvl="1"/>
            <a:r>
              <a:rPr lang="en-US" sz="2000" dirty="0"/>
              <a:t>Monday was the drop/add deadline, so I’ll be doing the paper assignments soon</a:t>
            </a:r>
          </a:p>
          <a:p>
            <a:pPr lvl="1"/>
            <a:r>
              <a:rPr lang="en-US" sz="2000" dirty="0"/>
              <a:t>Group assignments will be in Canvas:  Files / Paper Assignments</a:t>
            </a:r>
          </a:p>
          <a:p>
            <a:pPr lvl="1"/>
            <a:r>
              <a:rPr lang="en-US" sz="2000" dirty="0"/>
              <a:t>Assignments will also be there, and on website under Paper Assignments</a:t>
            </a:r>
          </a:p>
          <a:p>
            <a:pPr lvl="1"/>
            <a:r>
              <a:rPr lang="en-US" sz="2000" dirty="0"/>
              <a:t>First paper is due Wed, Oct 2, 8:30 AM in Canvas</a:t>
            </a:r>
          </a:p>
          <a:p>
            <a:pPr lvl="1"/>
            <a:r>
              <a:rPr lang="en-US" sz="2000" dirty="0"/>
              <a:t>The groups will be set in Canvas; turn in once per group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B038D-53B3-3942-9AE5-318C0AC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64EB-F4ED-DD4D-88B8-A74552D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A4EC-037A-FD49-B734-69B513F2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Trade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8C91-E0E3-E64F-BF29-618ABC90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Grew from about $2 billion in 1992 to almost $70 billion in 2006</a:t>
            </a:r>
          </a:p>
          <a:p>
            <a:r>
              <a:rPr lang="en-US" sz="2800" dirty="0"/>
              <a:t>Shrank in the recessions of 2001 &amp; 2008, but not 2020</a:t>
            </a:r>
          </a:p>
          <a:p>
            <a:r>
              <a:rPr lang="en-US" sz="2800" dirty="0"/>
              <a:t>Grew for Trump’s first two years, then fell, then rose even more</a:t>
            </a:r>
          </a:p>
          <a:p>
            <a:r>
              <a:rPr lang="en-US" sz="2800" dirty="0"/>
              <a:t>Under Biden, it grew to record levels, then fell back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A6CA-DB62-E648-820A-EFE623C3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F34E9-4D07-284F-9B42-483926E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Berg, </a:t>
            </a:r>
            <a:br>
              <a:rPr lang="en-US" dirty="0"/>
            </a:br>
            <a:r>
              <a:rPr lang="en-US" dirty="0"/>
              <a:t>Survey of Current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mostly happened to current account transactions in the first quarter of 2024 compared to the quarter before? (The most recent change in the BEA table, is in its far-right column.)</a:t>
            </a:r>
          </a:p>
          <a:p>
            <a:r>
              <a:rPr lang="en-US" sz="2800" dirty="0"/>
              <a:t>What happened to financial transactions?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Surpluses and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u="sng" dirty="0"/>
              <a:t>subset</a:t>
            </a:r>
            <a:r>
              <a:rPr lang="en-US" dirty="0"/>
              <a:t> of transactions</a:t>
            </a:r>
          </a:p>
          <a:p>
            <a:pPr lvl="1"/>
            <a:r>
              <a:rPr lang="en-US" dirty="0"/>
              <a:t>“Surplus” is credits &gt; debits</a:t>
            </a:r>
          </a:p>
          <a:p>
            <a:pPr lvl="1"/>
            <a:r>
              <a:rPr lang="en-US" dirty="0"/>
              <a:t>“Deficit” is debits &gt; credits</a:t>
            </a:r>
          </a:p>
          <a:p>
            <a:r>
              <a:rPr lang="en-US" dirty="0"/>
              <a:t>Common “balances”:</a:t>
            </a:r>
          </a:p>
          <a:p>
            <a:pPr lvl="1"/>
            <a:r>
              <a:rPr lang="en-US" dirty="0"/>
              <a:t>Balance of Merchandise Trade (i.e., goods)</a:t>
            </a:r>
          </a:p>
          <a:p>
            <a:pPr lvl="1"/>
            <a:r>
              <a:rPr lang="en-US" dirty="0"/>
              <a:t>Balance on Goods and Services</a:t>
            </a:r>
          </a:p>
          <a:p>
            <a:pPr lvl="1"/>
            <a:r>
              <a:rPr lang="en-US" dirty="0"/>
              <a:t>Balance on Current Account</a:t>
            </a:r>
          </a:p>
          <a:p>
            <a:pPr lvl="1"/>
            <a:r>
              <a:rPr lang="en-US" dirty="0"/>
              <a:t>Balance on Financial Account</a:t>
            </a:r>
          </a:p>
          <a:p>
            <a:pPr marL="914400" lvl="2" indent="0">
              <a:buNone/>
            </a:pPr>
            <a:r>
              <a:rPr lang="en-US" dirty="0"/>
              <a:t>= Financial inflows minus financial outflows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all transaction were captured perfectly, then all would add to zero</a:t>
            </a:r>
          </a:p>
          <a:p>
            <a:pPr marL="457200" lvl="1" indent="0">
              <a:buNone/>
            </a:pPr>
            <a:r>
              <a:rPr lang="en-US" sz="2400" dirty="0"/>
              <a:t>			∑ credits = ∑ debits</a:t>
            </a:r>
          </a:p>
          <a:p>
            <a:r>
              <a:rPr lang="en-US" sz="28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Balance on Current Account</a:t>
            </a:r>
          </a:p>
          <a:p>
            <a:pPr marL="457200" lvl="1" indent="0">
              <a:buNone/>
            </a:pPr>
            <a:r>
              <a:rPr lang="en-US" sz="2400" dirty="0"/>
              <a:t>			+</a:t>
            </a:r>
          </a:p>
          <a:p>
            <a:pPr marL="457200" lvl="1" indent="0">
              <a:buNone/>
            </a:pPr>
            <a:r>
              <a:rPr lang="en-US" sz="2400" dirty="0"/>
              <a:t>	Balance on Financial Account</a:t>
            </a:r>
          </a:p>
          <a:p>
            <a:pPr marL="457200" lvl="1" indent="0">
              <a:buNone/>
            </a:pPr>
            <a:r>
              <a:rPr lang="en-US" sz="2400" dirty="0"/>
              <a:t>			= 0 </a:t>
            </a:r>
          </a:p>
          <a:p>
            <a:r>
              <a:rPr lang="en-US" sz="2000" dirty="0"/>
              <a:t>(If they don’t, there must be errors, hence “statistical discrepancy”)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of $10</a:t>
            </a:r>
          </a:p>
          <a:p>
            <a:pPr lvl="3"/>
            <a:r>
              <a:rPr lang="en-US" dirty="0"/>
              <a:t>If the seller does nothing (keeps the $10 cash), it’s an increase in that foreigner’s holdings of US assets (the $10 bill), a US credit</a:t>
            </a:r>
          </a:p>
          <a:p>
            <a:pPr lvl="3"/>
            <a:r>
              <a:rPr lang="en-US" dirty="0"/>
              <a:t>The seller may instead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of $10</a:t>
            </a:r>
          </a:p>
          <a:p>
            <a:pPr lvl="3"/>
            <a:r>
              <a:rPr lang="en-US" dirty="0"/>
              <a:t>If the seller does nothing (keeps the $10 cash), it’s an increase in that foreigner’s holdings of US assets (the $10 bill), a US credit</a:t>
            </a:r>
          </a:p>
          <a:p>
            <a:pPr lvl="3"/>
            <a:r>
              <a:rPr lang="en-US" dirty="0"/>
              <a:t>The seller may instead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21C9A31-C336-AC7D-5C22-4D1FFF2772BD}"/>
              </a:ext>
            </a:extLst>
          </p:cNvPr>
          <p:cNvSpPr/>
          <p:nvPr/>
        </p:nvSpPr>
        <p:spPr>
          <a:xfrm>
            <a:off x="404260" y="539014"/>
            <a:ext cx="5066098" cy="3407343"/>
          </a:xfrm>
          <a:prstGeom prst="wedgeRectCallout">
            <a:avLst>
              <a:gd name="adj1" fmla="val 37375"/>
              <a:gd name="adj2" fmla="val 78436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Buy a US export (US credit in trade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Pay interest on debt to US (US credit in primary income)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Give to US charity (US credit in secondary income)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Deposit in US bank (US credit in financial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Borrow less from NY bank (reverse US debit in financial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Sell for £ to someone who uses $10 for one of above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F9EDFE-0190-1E5F-A5F3-9F140B4B45B7}"/>
              </a:ext>
            </a:extLst>
          </p:cNvPr>
          <p:cNvCxnSpPr/>
          <p:nvPr/>
        </p:nvCxnSpPr>
        <p:spPr>
          <a:xfrm>
            <a:off x="4803007" y="5216893"/>
            <a:ext cx="22811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76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Implication</a:t>
            </a:r>
          </a:p>
          <a:p>
            <a:pPr lvl="1"/>
            <a:r>
              <a:rPr lang="en-US" sz="2400" dirty="0"/>
              <a:t>A trade (or current account) deficit must be accompanied by </a:t>
            </a:r>
          </a:p>
          <a:p>
            <a:pPr lvl="2"/>
            <a:r>
              <a:rPr lang="en-US" sz="2000" dirty="0"/>
              <a:t>Financial account surplus</a:t>
            </a:r>
          </a:p>
          <a:p>
            <a:pPr lvl="2"/>
            <a:r>
              <a:rPr lang="en-US" sz="2000" dirty="0"/>
              <a:t>Thus net capital inflow</a:t>
            </a:r>
          </a:p>
          <a:p>
            <a:r>
              <a:rPr lang="en-US" sz="2800" dirty="0"/>
              <a:t>How does it happen?</a:t>
            </a:r>
          </a:p>
          <a:p>
            <a:pPr lvl="1"/>
            <a:r>
              <a:rPr lang="en-US" sz="2400" dirty="0"/>
              <a:t>Credits correspond to supply of foreign exchange</a:t>
            </a:r>
          </a:p>
          <a:p>
            <a:pPr lvl="1"/>
            <a:r>
              <a:rPr lang="en-US" sz="2400" dirty="0"/>
              <a:t>Debits correspond to demand for foreign exchange</a:t>
            </a:r>
          </a:p>
          <a:p>
            <a:pPr lvl="1"/>
            <a:r>
              <a:rPr lang="en-US" sz="2400" dirty="0"/>
              <a:t>So exchange-market equilibrium </a:t>
            </a:r>
          </a:p>
          <a:p>
            <a:pPr lvl="2"/>
            <a:r>
              <a:rPr lang="en-US" sz="2000" dirty="0"/>
              <a:t>Implies supply = demand</a:t>
            </a:r>
          </a:p>
          <a:p>
            <a:pPr lvl="2"/>
            <a:r>
              <a:rPr lang="en-US" sz="2000" dirty="0"/>
              <a:t>Implies credits = debits </a:t>
            </a:r>
          </a:p>
          <a:p>
            <a:pPr lvl="3"/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(from macroeconomics) the definition of GDP</a:t>
            </a:r>
          </a:p>
          <a:p>
            <a:pPr lvl="1"/>
            <a:r>
              <a:rPr lang="en-US" dirty="0"/>
              <a:t>GDP = Y = C + I + G + (X – M)</a:t>
            </a:r>
          </a:p>
          <a:p>
            <a:pPr lvl="2"/>
            <a:r>
              <a:rPr lang="en-US" dirty="0"/>
              <a:t>(C + I + G) equals expenditure, E</a:t>
            </a:r>
          </a:p>
          <a:p>
            <a:pPr lvl="2"/>
            <a:r>
              <a:rPr lang="en-US" dirty="0"/>
              <a:t>(X–M) equals trade surplus</a:t>
            </a:r>
          </a:p>
          <a:p>
            <a:pPr lvl="1"/>
            <a:r>
              <a:rPr lang="en-US" dirty="0"/>
              <a:t>So:  </a:t>
            </a:r>
          </a:p>
          <a:p>
            <a:pPr marL="457200" lvl="1" indent="0">
              <a:buNone/>
            </a:pPr>
            <a:r>
              <a:rPr lang="en-US" dirty="0"/>
              <a:t>			X – M = Y – E</a:t>
            </a:r>
          </a:p>
          <a:p>
            <a:pPr lvl="1"/>
            <a:r>
              <a:rPr lang="en-US" dirty="0"/>
              <a:t>Trade surplus equals </a:t>
            </a:r>
          </a:p>
          <a:p>
            <a:pPr marL="457200" lvl="1" indent="0">
              <a:buNone/>
            </a:pPr>
            <a:r>
              <a:rPr lang="en-US" dirty="0"/>
              <a:t>		Income minus expenditure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52F6-496F-EF40-935C-56936EC12A07}"/>
              </a:ext>
            </a:extLst>
          </p:cNvPr>
          <p:cNvSpPr/>
          <p:nvPr/>
        </p:nvSpPr>
        <p:spPr>
          <a:xfrm>
            <a:off x="3170712" y="45720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Interpretations of a trade deficit</a:t>
            </a:r>
          </a:p>
          <a:p>
            <a:pPr marL="914400" lvl="2" indent="0">
              <a:buNone/>
            </a:pPr>
            <a:r>
              <a:rPr lang="en-US" dirty="0"/>
              <a:t>	(as the US has had for decades)</a:t>
            </a:r>
          </a:p>
          <a:p>
            <a:pPr lvl="1"/>
            <a:r>
              <a:rPr lang="en-US" dirty="0"/>
              <a:t>We are spending more than our income</a:t>
            </a:r>
          </a:p>
          <a:p>
            <a:pPr lvl="1"/>
            <a:r>
              <a:rPr lang="en-US" dirty="0"/>
              <a:t>We are consuming (and investing in) more goods that we are producing</a:t>
            </a:r>
          </a:p>
          <a:p>
            <a:pPr lvl="1"/>
            <a:r>
              <a:rPr lang="en-US" dirty="0"/>
              <a:t>We are borrowing from (or selling assets to) foreigners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  <a:p>
            <a:r>
              <a:rPr lang="en-US" dirty="0"/>
              <a:t>The Balance of Payments Accounts</a:t>
            </a:r>
          </a:p>
          <a:p>
            <a:r>
              <a:rPr lang="en-US" dirty="0"/>
              <a:t>Surpluses and Deficits</a:t>
            </a:r>
          </a:p>
          <a:p>
            <a:r>
              <a:rPr lang="en-US" dirty="0"/>
              <a:t>They Add to Zero</a:t>
            </a:r>
          </a:p>
          <a:p>
            <a:r>
              <a:rPr lang="en-US" dirty="0"/>
              <a:t>What a Deficit Means</a:t>
            </a:r>
          </a:p>
          <a:p>
            <a:r>
              <a:rPr lang="en-US" dirty="0"/>
              <a:t>The Assumption of Balanced Trade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1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Interpretation</a:t>
            </a:r>
          </a:p>
          <a:p>
            <a:pPr lvl="1"/>
            <a:r>
              <a:rPr lang="en-US" sz="2400" dirty="0"/>
              <a:t>With T = net taxes, then Y–T is “disposable income”</a:t>
            </a:r>
          </a:p>
          <a:p>
            <a:pPr lvl="1"/>
            <a:r>
              <a:rPr lang="en-US" sz="2400" dirty="0"/>
              <a:t>Rearrange:  Y = C + I + G + (X – M)</a:t>
            </a:r>
          </a:p>
          <a:p>
            <a:pPr lvl="1"/>
            <a:r>
              <a:rPr lang="en-US" sz="2400" dirty="0"/>
              <a:t>Y – C – G – I = (X – M)</a:t>
            </a:r>
          </a:p>
          <a:p>
            <a:pPr lvl="1"/>
            <a:r>
              <a:rPr lang="en-US" sz="2400" dirty="0"/>
              <a:t>(Y – T – C) + (T – G) – I = (X – M)</a:t>
            </a:r>
          </a:p>
          <a:p>
            <a:pPr lvl="1"/>
            <a:r>
              <a:rPr lang="en-US" sz="2400" dirty="0"/>
              <a:t>Private savings + Government saving – I = (X – M)</a:t>
            </a:r>
          </a:p>
          <a:p>
            <a:pPr lvl="1"/>
            <a:r>
              <a:rPr lang="en-US" sz="2400" dirty="0"/>
              <a:t>Total Saving – Investment = (X – M)</a:t>
            </a:r>
          </a:p>
          <a:p>
            <a:pPr lvl="1"/>
            <a:r>
              <a:rPr lang="en-US" sz="24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		</a:t>
            </a:r>
            <a:r>
              <a:rPr lang="en-US" dirty="0"/>
              <a:t>X – M = S – I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3C320-5EC6-944F-B2B7-A31E5666B725}"/>
              </a:ext>
            </a:extLst>
          </p:cNvPr>
          <p:cNvSpPr/>
          <p:nvPr/>
        </p:nvSpPr>
        <p:spPr>
          <a:xfrm>
            <a:off x="3124200" y="52578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That foreign trade barriers are hurting our exports</a:t>
            </a:r>
          </a:p>
          <a:p>
            <a:r>
              <a:rPr lang="en-US" sz="2800" dirty="0"/>
              <a:t>That other countries are engaged in unfair trade</a:t>
            </a:r>
          </a:p>
          <a:p>
            <a:r>
              <a:rPr lang="en-US" sz="2800" dirty="0"/>
              <a:t>That our firms are not competitive</a:t>
            </a:r>
          </a:p>
          <a:p>
            <a:r>
              <a:rPr lang="en-US" sz="2800" dirty="0"/>
              <a:t>That we are losing jobs to other countries</a:t>
            </a:r>
          </a:p>
          <a:p>
            <a:r>
              <a:rPr lang="en-US" sz="2800" dirty="0"/>
              <a:t>That we need to restrict trade</a:t>
            </a:r>
          </a:p>
          <a:p>
            <a:r>
              <a:rPr lang="en-US" sz="2800" dirty="0"/>
              <a:t>(But note:  many disagree, including Trump and the two optional readings:  Scott and Mokhiber, and Buffet)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must credits and debits exactly offset if measured accurately?</a:t>
            </a:r>
          </a:p>
          <a:p>
            <a:r>
              <a:rPr lang="en-US" dirty="0"/>
              <a:t>KOM defines a country’s current account surplus as its exports minus its imports.  Why is this also said to equal “net foreign investment”?</a:t>
            </a:r>
          </a:p>
          <a:p>
            <a:r>
              <a:rPr lang="en-US" dirty="0"/>
              <a:t>What are, and what are not, the implications of a trade deficit?  For jobs?  Debt?  Trade barriers?  Competitiveness?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trade (or current account) deficit good or bad?</a:t>
            </a:r>
          </a:p>
          <a:p>
            <a:pPr lvl="1"/>
            <a:r>
              <a:rPr lang="en-US" dirty="0"/>
              <a:t>It depends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5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Obstfeld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country with a trade deficit losing from trade?</a:t>
            </a:r>
          </a:p>
          <a:p>
            <a:r>
              <a:rPr lang="en-US" dirty="0"/>
              <a:t>What determines a country’s bilateral deficits and surpluses?</a:t>
            </a:r>
          </a:p>
          <a:p>
            <a:r>
              <a:rPr lang="en-US" dirty="0"/>
              <a:t>Why does the fact that the US was at full employment matter for the discussion in Obstfeld?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2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trade sceptics, such as Scott, associate trade deficits with lost jobs.</a:t>
            </a:r>
          </a:p>
          <a:p>
            <a:pPr lvl="1"/>
            <a:r>
              <a:rPr lang="en-US" dirty="0"/>
              <a:t>In other work (not assigned) Scott "measures” the lost jobs by comparing</a:t>
            </a:r>
          </a:p>
          <a:p>
            <a:pPr lvl="2"/>
            <a:r>
              <a:rPr lang="en-US" dirty="0"/>
              <a:t>The jobs producing US exports</a:t>
            </a:r>
          </a:p>
          <a:p>
            <a:pPr marL="914400" lvl="2" indent="0">
              <a:buNone/>
            </a:pPr>
            <a:r>
              <a:rPr lang="en-US" dirty="0"/>
              <a:t>	to</a:t>
            </a:r>
          </a:p>
          <a:p>
            <a:pPr lvl="2"/>
            <a:r>
              <a:rPr lang="en-US" dirty="0"/>
              <a:t>The jobs the US would need to produce US imports here</a:t>
            </a:r>
          </a:p>
          <a:p>
            <a:pPr lvl="1"/>
            <a:r>
              <a:rPr lang="en-US" dirty="0"/>
              <a:t>By this measure, “jobs lost” are sometimes more than the unemployed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we will assume either</a:t>
            </a:r>
          </a:p>
          <a:p>
            <a:pPr lvl="1"/>
            <a:r>
              <a:rPr lang="en-US" dirty="0"/>
              <a:t>Trade is balanced, or</a:t>
            </a:r>
          </a:p>
          <a:p>
            <a:pPr lvl="1"/>
            <a:r>
              <a:rPr lang="en-US" dirty="0"/>
              <a:t>The trade imbalance does not change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Because the trade imbalance depends </a:t>
            </a:r>
          </a:p>
          <a:p>
            <a:pPr lvl="2"/>
            <a:r>
              <a:rPr lang="en-US" dirty="0"/>
              <a:t>On macroeconomic factors, such as monetary and fiscal policies</a:t>
            </a:r>
          </a:p>
          <a:p>
            <a:pPr lvl="2"/>
            <a:r>
              <a:rPr lang="en-US" u="sng" dirty="0"/>
              <a:t>Not</a:t>
            </a:r>
            <a:r>
              <a:rPr lang="en-US" dirty="0"/>
              <a:t> on the trade policies will are studying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5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Krugman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Krugman say is the source of Russia’s trade surplus? </a:t>
            </a:r>
          </a:p>
          <a:p>
            <a:r>
              <a:rPr lang="en-US" dirty="0"/>
              <a:t>What does he say is the source of China’s trade surplus? </a:t>
            </a:r>
          </a:p>
          <a:p>
            <a:r>
              <a:rPr lang="en-US" dirty="0"/>
              <a:t>Why does he say that the surpluses are good for other countries? </a:t>
            </a:r>
          </a:p>
          <a:p>
            <a:r>
              <a:rPr lang="en-US" dirty="0"/>
              <a:t>Why (according to him) are dictators more likely to have these problems?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KOM:</a:t>
            </a:r>
          </a:p>
          <a:p>
            <a:pPr marL="457200" lvl="1" indent="0">
              <a:buNone/>
            </a:pPr>
            <a:r>
              <a:rPr lang="en-US" dirty="0"/>
              <a:t>			Y = C + I + G + (X – M)</a:t>
            </a:r>
          </a:p>
          <a:p>
            <a:pPr lvl="1"/>
            <a:r>
              <a:rPr lang="en-US" dirty="0"/>
              <a:t>Where</a:t>
            </a:r>
          </a:p>
          <a:p>
            <a:pPr lvl="2"/>
            <a:r>
              <a:rPr lang="en-US" dirty="0"/>
              <a:t>Y = GDP = Gross Domestic Product</a:t>
            </a:r>
          </a:p>
          <a:p>
            <a:pPr lvl="2"/>
            <a:r>
              <a:rPr lang="en-US" dirty="0"/>
              <a:t>C = Consumption</a:t>
            </a:r>
          </a:p>
          <a:p>
            <a:pPr lvl="2"/>
            <a:r>
              <a:rPr lang="en-US" dirty="0"/>
              <a:t>I = Investment</a:t>
            </a:r>
          </a:p>
          <a:p>
            <a:pPr lvl="2"/>
            <a:r>
              <a:rPr lang="en-US" dirty="0"/>
              <a:t>G = Government purchases</a:t>
            </a:r>
          </a:p>
          <a:p>
            <a:pPr lvl="2"/>
            <a:r>
              <a:rPr lang="en-US" dirty="0"/>
              <a:t>X = Exports</a:t>
            </a:r>
          </a:p>
          <a:p>
            <a:pPr lvl="2"/>
            <a:r>
              <a:rPr lang="en-US" dirty="0"/>
              <a:t>M = Imports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5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E0E4-E378-0D72-4D55-471C6CB0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Trade Surplus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1D00A-247A-DBE7-45EF-8B15413E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60B2-BA9B-B9E7-8969-784399FE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EE609-2CE4-9520-CBA0-CC39BE46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0125"/>
            <a:ext cx="7772400" cy="4217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439A5-29F1-8267-4D13-B2FEB40E8636}"/>
              </a:ext>
            </a:extLst>
          </p:cNvPr>
          <p:cNvSpPr txBox="1"/>
          <p:nvPr/>
        </p:nvSpPr>
        <p:spPr>
          <a:xfrm>
            <a:off x="457200" y="4077557"/>
            <a:ext cx="3596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that the surplus dips each February.  Why, do you suppose?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8733E-5405-94D2-67B8-9448E94030A7}"/>
              </a:ext>
            </a:extLst>
          </p:cNvPr>
          <p:cNvSpPr txBox="1"/>
          <p:nvPr/>
        </p:nvSpPr>
        <p:spPr>
          <a:xfrm>
            <a:off x="4287625" y="1510280"/>
            <a:ext cx="3596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Record surplus.  (See </a:t>
            </a:r>
            <a:r>
              <a:rPr lang="en-US" dirty="0" err="1"/>
              <a:t>Bradsher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Pettis.</a:t>
            </a:r>
            <a:br>
              <a:rPr lang="en-US" dirty="0"/>
            </a:br>
            <a:r>
              <a:rPr lang="en-US" dirty="0"/>
              <a:t>“No, trade surpluses aren’t…”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this, what is needed for trade in accordance with comparative advantage to be beneficial to both countries?</a:t>
            </a:r>
          </a:p>
          <a:p>
            <a:r>
              <a:rPr lang="en-US" dirty="0"/>
              <a:t>In his 2-good example, why is Germany able to export both goods?</a:t>
            </a:r>
          </a:p>
          <a:p>
            <a:r>
              <a:rPr lang="en-US" dirty="0"/>
              <a:t>What, according to him, is the reason for China’s trade surplus?</a:t>
            </a:r>
          </a:p>
          <a:p>
            <a:r>
              <a:rPr lang="en-US" dirty="0"/>
              <a:t>Does China say that it wants to keep wages and incomes low?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</a:t>
            </a:r>
            <a:r>
              <a:rPr lang="en-US" dirty="0" err="1"/>
              <a:t>Bradsher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“China Record Trade Surplus…”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Did both exports and imports rise in China, producing this record surplus?</a:t>
            </a:r>
          </a:p>
          <a:p>
            <a:r>
              <a:rPr lang="en-US" sz="2800" dirty="0"/>
              <a:t>Is China exporting more because other countries are reducing their tariffs on China?</a:t>
            </a:r>
          </a:p>
          <a:p>
            <a:r>
              <a:rPr lang="en-US" sz="2800" dirty="0"/>
              <a:t>What has happened in China to account for this change?</a:t>
            </a:r>
          </a:p>
          <a:p>
            <a:r>
              <a:rPr lang="en-US" sz="2800" dirty="0"/>
              <a:t>Is it only the US that is concerned about this?</a:t>
            </a:r>
          </a:p>
          <a:p>
            <a:r>
              <a:rPr lang="en-US" sz="2800" dirty="0"/>
              <a:t>Why do other countries object to this, if they are getting cheap imports from China?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GDP measures</a:t>
            </a:r>
          </a:p>
          <a:p>
            <a:pPr lvl="1"/>
            <a:r>
              <a:rPr lang="en-US" sz="2400" dirty="0"/>
              <a:t>The economy’s output of goods and services</a:t>
            </a:r>
          </a:p>
          <a:p>
            <a:pPr lvl="1"/>
            <a:r>
              <a:rPr lang="en-US" sz="2400" dirty="0"/>
              <a:t>Essentially the same as National Income</a:t>
            </a:r>
          </a:p>
          <a:p>
            <a:pPr lvl="2"/>
            <a:r>
              <a:rPr lang="en-US" sz="2000" dirty="0"/>
              <a:t>Wages, salaries, interest, rent, and profits</a:t>
            </a:r>
          </a:p>
          <a:p>
            <a:pPr lvl="2"/>
            <a:r>
              <a:rPr lang="en-US" sz="2000" dirty="0"/>
              <a:t>=GDP since production generates income</a:t>
            </a:r>
          </a:p>
          <a:p>
            <a:pPr lvl="1"/>
            <a:r>
              <a:rPr lang="en-US" sz="2400" dirty="0"/>
              <a:t>GDP is positively related to, but </a:t>
            </a:r>
            <a:r>
              <a:rPr lang="en-US" sz="2400" u="sng" dirty="0"/>
              <a:t>not</a:t>
            </a:r>
            <a:r>
              <a:rPr lang="en-US" sz="2400" dirty="0"/>
              <a:t> the same as</a:t>
            </a:r>
          </a:p>
          <a:p>
            <a:pPr lvl="2"/>
            <a:r>
              <a:rPr lang="en-US" sz="2000" dirty="0"/>
              <a:t>Employment</a:t>
            </a:r>
          </a:p>
          <a:p>
            <a:pPr lvl="2"/>
            <a:r>
              <a:rPr lang="en-US" sz="2000" dirty="0"/>
              <a:t>Welfare</a:t>
            </a:r>
          </a:p>
          <a:p>
            <a:pPr lvl="2"/>
            <a:r>
              <a:rPr lang="en-US" sz="2000" dirty="0"/>
              <a:t>Happiness</a:t>
            </a:r>
          </a:p>
          <a:p>
            <a:pPr lvl="1"/>
            <a:r>
              <a:rPr lang="en-US" sz="2400" dirty="0"/>
              <a:t>And there are problems even with measuring output.  E.g., it misses all that we produce in our homes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Credits versus debits</a:t>
            </a:r>
          </a:p>
          <a:p>
            <a:pPr lvl="2"/>
            <a:r>
              <a:rPr lang="en-US" dirty="0"/>
              <a:t>Credits correspond to payments that would flow </a:t>
            </a:r>
            <a:r>
              <a:rPr lang="en-US" u="sng" dirty="0"/>
              <a:t>into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Exports</a:t>
            </a:r>
          </a:p>
          <a:p>
            <a:pPr lvl="3"/>
            <a:r>
              <a:rPr lang="en-US" dirty="0"/>
              <a:t>Borrowing from foreigners</a:t>
            </a:r>
          </a:p>
          <a:p>
            <a:pPr lvl="3"/>
            <a:r>
              <a:rPr lang="en-US" dirty="0"/>
              <a:t>Collection of interest and dividends from foreigners</a:t>
            </a:r>
          </a:p>
          <a:p>
            <a:pPr lvl="2"/>
            <a:r>
              <a:rPr lang="en-US" dirty="0"/>
              <a:t>Debits correspond to payments that would flow </a:t>
            </a:r>
            <a:r>
              <a:rPr lang="en-US" u="sng" dirty="0"/>
              <a:t>out of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Imports, etc.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B11D9-73D8-0C47-A1C4-81DD0C422BD2}"/>
              </a:ext>
            </a:extLst>
          </p:cNvPr>
          <p:cNvSpPr txBox="1"/>
          <p:nvPr/>
        </p:nvSpPr>
        <p:spPr>
          <a:xfrm>
            <a:off x="3810000" y="4953000"/>
            <a:ext cx="45720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use of the words “credit” and “debit” is specific to the international accounts.  It is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the same as their use in accounting or in other contexts.</a:t>
            </a:r>
          </a:p>
        </p:txBody>
      </p:sp>
    </p:spTree>
    <p:extLst>
      <p:ext uri="{BB962C8B-B14F-4D97-AF65-F5344CB8AC3E}">
        <p14:creationId xmlns:p14="http://schemas.microsoft.com/office/powerpoint/2010/main" val="2130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Current versus Financial Accounts</a:t>
            </a:r>
          </a:p>
          <a:p>
            <a:pPr lvl="2"/>
            <a:r>
              <a:rPr lang="en-US" dirty="0"/>
              <a:t>Financial account is (only) </a:t>
            </a:r>
            <a:r>
              <a:rPr lang="en-US" u="sng" dirty="0"/>
              <a:t>changes</a:t>
            </a:r>
            <a:r>
              <a:rPr lang="en-US" dirty="0"/>
              <a:t> in holding of assets by one country in another</a:t>
            </a:r>
          </a:p>
          <a:p>
            <a:pPr lvl="2"/>
            <a:r>
              <a:rPr lang="en-US" dirty="0"/>
              <a:t>Current account is all other international transactions:</a:t>
            </a:r>
          </a:p>
          <a:p>
            <a:pPr lvl="3"/>
            <a:r>
              <a:rPr lang="en-US" dirty="0"/>
              <a:t>Trade (both goods and services)</a:t>
            </a:r>
          </a:p>
          <a:p>
            <a:pPr lvl="3"/>
            <a:r>
              <a:rPr lang="en-US" dirty="0"/>
              <a:t>Income payments (wages, interest, &amp; dividends)</a:t>
            </a:r>
          </a:p>
          <a:p>
            <a:pPr lvl="3"/>
            <a:r>
              <a:rPr lang="en-US" dirty="0"/>
              <a:t>Transfers (Gifts, remittances, and foreign aid)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(1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5623472"/>
              </p:ext>
            </p:extLst>
          </p:nvPr>
        </p:nvGraphicFramePr>
        <p:xfrm>
          <a:off x="457200" y="1555750"/>
          <a:ext cx="7917498" cy="5103575"/>
        </p:xfrm>
        <a:graphic>
          <a:graphicData uri="http://schemas.openxmlformats.org/drawingml/2006/table">
            <a:tbl>
              <a:tblPr firstRow="1" bandRow="1"/>
              <a:tblGrid>
                <a:gridCol w="1427480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Current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(1)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Exports and current transfer receipts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3,805.94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1,652.44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1648775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875.83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1,135.69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141.98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(2)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Imports and current transfer payments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4,286.16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2,516.77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588.36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899.35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281.69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Balance on current account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eft bracket left parenthesis 1 right parenthesis minus left parenthesis 2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480.22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0745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(3)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Capital Account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6.24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24307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4317D1-D695-4AAF-8C0E-934DAD97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0700" y="4772932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4317D1-D695-4AAF-8C0E-934DAD97FF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700" y="4772932"/>
                        <a:ext cx="622300" cy="20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10714" y="4766582"/>
          <a:ext cx="609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0714" y="4766582"/>
                        <a:ext cx="6096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1210" y="5027842"/>
          <a:ext cx="431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1210" y="5027842"/>
                        <a:ext cx="4318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73482"/>
            <a:ext cx="8229600" cy="663121"/>
          </a:xfrm>
        </p:spPr>
        <p:txBody>
          <a:bodyPr/>
          <a:lstStyle/>
          <a:p>
            <a:pPr marL="432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  <a:endParaRPr lang="en-IN" sz="16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02453AC-B428-0F34-4856-4CBE4E71F11D}"/>
              </a:ext>
            </a:extLst>
          </p:cNvPr>
          <p:cNvSpPr/>
          <p:nvPr/>
        </p:nvSpPr>
        <p:spPr>
          <a:xfrm>
            <a:off x="1742303" y="1890584"/>
            <a:ext cx="210065" cy="1346886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58368-B9E9-FD46-22F7-47CF7087BFAF}"/>
              </a:ext>
            </a:extLst>
          </p:cNvPr>
          <p:cNvSpPr txBox="1"/>
          <p:nvPr/>
        </p:nvSpPr>
        <p:spPr>
          <a:xfrm>
            <a:off x="795130" y="2401294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Credits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AA71B1C-98C0-3887-A998-7221AD621226}"/>
              </a:ext>
            </a:extLst>
          </p:cNvPr>
          <p:cNvSpPr/>
          <p:nvPr/>
        </p:nvSpPr>
        <p:spPr>
          <a:xfrm>
            <a:off x="1743628" y="3339047"/>
            <a:ext cx="210065" cy="1346886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7881E-6493-7AD7-C58C-E5469A18DAE2}"/>
              </a:ext>
            </a:extLst>
          </p:cNvPr>
          <p:cNvSpPr txBox="1"/>
          <p:nvPr/>
        </p:nvSpPr>
        <p:spPr>
          <a:xfrm>
            <a:off x="796455" y="3849757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Debits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EECD79-FC58-A0D0-882C-602E79388744}"/>
              </a:ext>
            </a:extLst>
          </p:cNvPr>
          <p:cNvSpPr/>
          <p:nvPr/>
        </p:nvSpPr>
        <p:spPr>
          <a:xfrm>
            <a:off x="6882714" y="5560540"/>
            <a:ext cx="1099751" cy="383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1D32F-E667-4BDF-70FD-6F0104CA763C}"/>
              </a:ext>
            </a:extLst>
          </p:cNvPr>
          <p:cNvSpPr txBox="1"/>
          <p:nvPr/>
        </p:nvSpPr>
        <p:spPr>
          <a:xfrm>
            <a:off x="7278129" y="5968314"/>
            <a:ext cx="5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48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(2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555750"/>
          <a:ext cx="8229600" cy="3618981"/>
        </p:xfrm>
        <a:graphic>
          <a:graphicData uri="http://schemas.openxmlformats.org/drawingml/2006/table">
            <a:tbl>
              <a:tblPr firstRow="1" bandRow="1"/>
              <a:tblGrid>
                <a:gridCol w="1856859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651542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21199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Financial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(4)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acquisition of financial assets, excluding financial derivatives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440.75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4.66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436.09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(5)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incurrence of liabilities, excluding financial derivatives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797.96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61.63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736.33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(6)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Financial derivatives, other than reserves, net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38.34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Net financial flows 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Left bracket left parenthesis 4 right parenthesis minus left parenthesis 5 right parenthesis minus left parenthesis 6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395.54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Statistical Discrepancy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90.92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[</a:t>
                      </a:r>
                      <a:r>
                        <a:rPr lang="en-US" sz="1200" dirty="0">
                          <a:latin typeface="+mn-lt"/>
                        </a:rPr>
                        <a:t>Net financial flows less sum of current and capital accounts</a:t>
                      </a:r>
                      <a:r>
                        <a:rPr lang="en-US" sz="1200" b="1" dirty="0">
                          <a:latin typeface="+mn-lt"/>
                        </a:rPr>
                        <a:t>]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3975902"/>
          <a:ext cx="57277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177480" progId="Equation.DSMT4">
                  <p:embed/>
                </p:oleObj>
              </mc:Choice>
              <mc:Fallback>
                <p:oleObj name="Equation" r:id="rId3" imgW="52056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0285" y="3975902"/>
                        <a:ext cx="572770" cy="195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F853E1-5EF2-4C0C-BCA7-6C50231E9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4905" y="4276847"/>
          <a:ext cx="854365" cy="18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F853E1-5EF2-4C0C-BCA7-6C50231E942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905" y="4276847"/>
                        <a:ext cx="854365" cy="184727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4218427"/>
          <a:ext cx="596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0285" y="4218427"/>
                        <a:ext cx="5969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29942"/>
            <a:ext cx="8229600" cy="66312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A52F11E-4FDB-3171-DFEB-1E05989803F8}"/>
              </a:ext>
            </a:extLst>
          </p:cNvPr>
          <p:cNvSpPr/>
          <p:nvPr/>
        </p:nvSpPr>
        <p:spPr>
          <a:xfrm>
            <a:off x="2171673" y="2987864"/>
            <a:ext cx="210065" cy="836713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48083-43C2-043F-28C0-D8E85A8238F3}"/>
              </a:ext>
            </a:extLst>
          </p:cNvPr>
          <p:cNvSpPr txBox="1"/>
          <p:nvPr/>
        </p:nvSpPr>
        <p:spPr>
          <a:xfrm>
            <a:off x="1224500" y="3236181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Credits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9751C85-8D9D-887A-106D-81D79EB9CAB9}"/>
              </a:ext>
            </a:extLst>
          </p:cNvPr>
          <p:cNvSpPr/>
          <p:nvPr/>
        </p:nvSpPr>
        <p:spPr>
          <a:xfrm>
            <a:off x="2165047" y="1868056"/>
            <a:ext cx="210065" cy="978511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63837-E6FC-BED9-A629-0A21A23909A8}"/>
              </a:ext>
            </a:extLst>
          </p:cNvPr>
          <p:cNvSpPr txBox="1"/>
          <p:nvPr/>
        </p:nvSpPr>
        <p:spPr>
          <a:xfrm>
            <a:off x="1225825" y="2227692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Debits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91632D-181C-940F-5319-2E6242ECFD79}"/>
              </a:ext>
            </a:extLst>
          </p:cNvPr>
          <p:cNvSpPr/>
          <p:nvPr/>
        </p:nvSpPr>
        <p:spPr>
          <a:xfrm>
            <a:off x="2926465" y="1840755"/>
            <a:ext cx="1080654" cy="2137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B139F-DA73-90E0-725A-EF7F033D6428}"/>
              </a:ext>
            </a:extLst>
          </p:cNvPr>
          <p:cNvSpPr/>
          <p:nvPr/>
        </p:nvSpPr>
        <p:spPr>
          <a:xfrm>
            <a:off x="2912048" y="2975517"/>
            <a:ext cx="1080654" cy="2137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3107A-A9AC-D9A6-5319-6D611B7B1D9F}"/>
              </a:ext>
            </a:extLst>
          </p:cNvPr>
          <p:cNvSpPr txBox="1"/>
          <p:nvPr/>
        </p:nvSpPr>
        <p:spPr>
          <a:xfrm>
            <a:off x="4361934" y="2261287"/>
            <a:ext cx="2848233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are both </a:t>
            </a:r>
            <a:r>
              <a:rPr lang="en-US" sz="1400" u="sng" dirty="0"/>
              <a:t>changes</a:t>
            </a:r>
            <a:r>
              <a:rPr lang="en-US" sz="1400" dirty="0"/>
              <a:t> from end of last year to end of this year.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460396-A7CD-D4B0-96E4-C5D3D9BD02E8}"/>
              </a:ext>
            </a:extLst>
          </p:cNvPr>
          <p:cNvCxnSpPr>
            <a:stCxn id="12" idx="6"/>
          </p:cNvCxnSpPr>
          <p:nvPr/>
        </p:nvCxnSpPr>
        <p:spPr>
          <a:xfrm>
            <a:off x="4007119" y="1947633"/>
            <a:ext cx="360995" cy="313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792F4-EB05-EE06-2132-3DBF86A9526B}"/>
              </a:ext>
            </a:extLst>
          </p:cNvPr>
          <p:cNvCxnSpPr>
            <a:cxnSpLocks/>
          </p:cNvCxnSpPr>
          <p:nvPr/>
        </p:nvCxnSpPr>
        <p:spPr>
          <a:xfrm flipV="1">
            <a:off x="3960341" y="2792627"/>
            <a:ext cx="407773" cy="2347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114777</TotalTime>
  <Words>3027</Words>
  <Application>Microsoft Macintosh PowerPoint</Application>
  <PresentationFormat>On-screen Show (4:3)</PresentationFormat>
  <Paragraphs>426</Paragraphs>
  <Slides>42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Arial (Body)</vt:lpstr>
      <vt:lpstr>Times</vt:lpstr>
      <vt:lpstr>Times New Roman</vt:lpstr>
      <vt:lpstr>Default Design</vt:lpstr>
      <vt:lpstr>Equation</vt:lpstr>
      <vt:lpstr>Class 6  International Transactions  and the Trade Balance  by Alan V. Deardorff University of Michigan 2024</vt:lpstr>
      <vt:lpstr>Announcements</vt:lpstr>
      <vt:lpstr>Outline</vt:lpstr>
      <vt:lpstr>A Bit of Macroeconomics</vt:lpstr>
      <vt:lpstr>A Bit of Macroeconomics</vt:lpstr>
      <vt:lpstr>The Balance of Payments Accounts</vt:lpstr>
      <vt:lpstr>The Balance of Payments Accounts</vt:lpstr>
      <vt:lpstr>Table 13.2 U.S. Balance of Payments Accounts for 2019 (Billions of Dollars) (1 of 2)</vt:lpstr>
      <vt:lpstr>Table 13.2 U.S. Balance of Payments Accounts for 2019 (Billions of Dollars) (2 of 2)</vt:lpstr>
      <vt:lpstr>Pause for Discussion</vt:lpstr>
      <vt:lpstr>Questions on KOM</vt:lpstr>
      <vt:lpstr>More Questions on KOM</vt:lpstr>
      <vt:lpstr>The Balance of Payments Accounts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Trade Balance = Exports minus Imports</vt:lpstr>
      <vt:lpstr>The US Trade Deficit</vt:lpstr>
      <vt:lpstr>Pause for Discussion</vt:lpstr>
      <vt:lpstr>Questions on Berg,  Survey of Current Business</vt:lpstr>
      <vt:lpstr>Surpluses and Deficits</vt:lpstr>
      <vt:lpstr>They Add to Zero</vt:lpstr>
      <vt:lpstr>They Add to Zero</vt:lpstr>
      <vt:lpstr>They Add to Zero</vt:lpstr>
      <vt:lpstr>They Add to Zero</vt:lpstr>
      <vt:lpstr>What a Deficit Means</vt:lpstr>
      <vt:lpstr>What a Deficit Means</vt:lpstr>
      <vt:lpstr>What a Deficit Means</vt:lpstr>
      <vt:lpstr>What a Deficit Does Not Mean</vt:lpstr>
      <vt:lpstr>Pause for Discussion</vt:lpstr>
      <vt:lpstr>More Questions on KOM</vt:lpstr>
      <vt:lpstr>What a Deficit Means</vt:lpstr>
      <vt:lpstr>Pause for Discussion</vt:lpstr>
      <vt:lpstr>Questions from Obstfeld</vt:lpstr>
      <vt:lpstr>What a Deficit Means</vt:lpstr>
      <vt:lpstr>Balanced Trade</vt:lpstr>
      <vt:lpstr>Questions from Krugman</vt:lpstr>
      <vt:lpstr>China’s Trade Surplus</vt:lpstr>
      <vt:lpstr>Questions from Pettis. “No, trade surpluses aren’t…”</vt:lpstr>
      <vt:lpstr>Questions from Bradsher. “China Record Trade Surplus…”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199</cp:revision>
  <cp:lastPrinted>2024-09-19T19:38:03Z</cp:lastPrinted>
  <dcterms:created xsi:type="dcterms:W3CDTF">2011-01-03T19:29:08Z</dcterms:created>
  <dcterms:modified xsi:type="dcterms:W3CDTF">2024-09-19T19:38:05Z</dcterms:modified>
</cp:coreProperties>
</file>