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0"/>
  </p:notesMasterIdLst>
  <p:handoutMasterIdLst>
    <p:handoutMasterId r:id="rId91"/>
  </p:handoutMasterIdLst>
  <p:sldIdLst>
    <p:sldId id="256" r:id="rId2"/>
    <p:sldId id="553" r:id="rId3"/>
    <p:sldId id="554" r:id="rId4"/>
    <p:sldId id="526" r:id="rId5"/>
    <p:sldId id="508" r:id="rId6"/>
    <p:sldId id="283" r:id="rId7"/>
    <p:sldId id="408" r:id="rId8"/>
    <p:sldId id="284" r:id="rId9"/>
    <p:sldId id="285" r:id="rId10"/>
    <p:sldId id="345" r:id="rId11"/>
    <p:sldId id="527" r:id="rId12"/>
    <p:sldId id="355" r:id="rId13"/>
    <p:sldId id="358" r:id="rId14"/>
    <p:sldId id="359" r:id="rId15"/>
    <p:sldId id="356" r:id="rId16"/>
    <p:sldId id="357" r:id="rId17"/>
    <p:sldId id="488" r:id="rId18"/>
    <p:sldId id="489" r:id="rId19"/>
    <p:sldId id="360" r:id="rId20"/>
    <p:sldId id="282" r:id="rId21"/>
    <p:sldId id="367" r:id="rId22"/>
    <p:sldId id="368" r:id="rId23"/>
    <p:sldId id="490" r:id="rId24"/>
    <p:sldId id="491" r:id="rId25"/>
    <p:sldId id="369" r:id="rId26"/>
    <p:sldId id="509" r:id="rId27"/>
    <p:sldId id="362" r:id="rId28"/>
    <p:sldId id="363" r:id="rId29"/>
    <p:sldId id="520" r:id="rId30"/>
    <p:sldId id="370" r:id="rId31"/>
    <p:sldId id="503" r:id="rId32"/>
    <p:sldId id="516" r:id="rId33"/>
    <p:sldId id="371" r:id="rId34"/>
    <p:sldId id="297" r:id="rId35"/>
    <p:sldId id="300" r:id="rId36"/>
    <p:sldId id="301" r:id="rId37"/>
    <p:sldId id="302" r:id="rId38"/>
    <p:sldId id="303" r:id="rId39"/>
    <p:sldId id="492" r:id="rId40"/>
    <p:sldId id="493" r:id="rId41"/>
    <p:sldId id="372" r:id="rId42"/>
    <p:sldId id="364" r:id="rId43"/>
    <p:sldId id="373" r:id="rId44"/>
    <p:sldId id="375" r:id="rId45"/>
    <p:sldId id="374" r:id="rId46"/>
    <p:sldId id="556" r:id="rId47"/>
    <p:sldId id="524" r:id="rId48"/>
    <p:sldId id="525" r:id="rId49"/>
    <p:sldId id="376" r:id="rId50"/>
    <p:sldId id="379" r:id="rId51"/>
    <p:sldId id="529" r:id="rId52"/>
    <p:sldId id="391" r:id="rId53"/>
    <p:sldId id="286" r:id="rId54"/>
    <p:sldId id="405" r:id="rId55"/>
    <p:sldId id="528" r:id="rId56"/>
    <p:sldId id="407" r:id="rId57"/>
    <p:sldId id="498" r:id="rId58"/>
    <p:sldId id="499" r:id="rId59"/>
    <p:sldId id="517" r:id="rId60"/>
    <p:sldId id="510" r:id="rId61"/>
    <p:sldId id="514" r:id="rId62"/>
    <p:sldId id="495" r:id="rId63"/>
    <p:sldId id="515" r:id="rId64"/>
    <p:sldId id="522" r:id="rId65"/>
    <p:sldId id="289" r:id="rId66"/>
    <p:sldId id="295" r:id="rId67"/>
    <p:sldId id="496" r:id="rId68"/>
    <p:sldId id="500" r:id="rId69"/>
    <p:sldId id="501" r:id="rId70"/>
    <p:sldId id="555" r:id="rId71"/>
    <p:sldId id="533" r:id="rId72"/>
    <p:sldId id="534" r:id="rId73"/>
    <p:sldId id="535" r:id="rId74"/>
    <p:sldId id="536" r:id="rId75"/>
    <p:sldId id="537" r:id="rId76"/>
    <p:sldId id="532" r:id="rId77"/>
    <p:sldId id="538" r:id="rId78"/>
    <p:sldId id="539" r:id="rId79"/>
    <p:sldId id="540" r:id="rId80"/>
    <p:sldId id="543" r:id="rId81"/>
    <p:sldId id="541" r:id="rId82"/>
    <p:sldId id="542" r:id="rId83"/>
    <p:sldId id="544" r:id="rId84"/>
    <p:sldId id="545" r:id="rId85"/>
    <p:sldId id="549" r:id="rId86"/>
    <p:sldId id="550" r:id="rId87"/>
    <p:sldId id="551" r:id="rId88"/>
    <p:sldId id="552" r:id="rId89"/>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109" charset="0"/>
        <a:ea typeface="+mn-ea"/>
        <a:cs typeface="+mn-cs"/>
      </a:defRPr>
    </a:lvl1pPr>
    <a:lvl2pPr marL="457200" algn="l" rtl="0" fontAlgn="base">
      <a:spcBef>
        <a:spcPct val="0"/>
      </a:spcBef>
      <a:spcAft>
        <a:spcPct val="0"/>
      </a:spcAft>
      <a:defRPr kern="1200">
        <a:solidFill>
          <a:schemeClr val="tx1"/>
        </a:solidFill>
        <a:latin typeface="Arial" pitchFamily="-109" charset="0"/>
        <a:ea typeface="+mn-ea"/>
        <a:cs typeface="+mn-cs"/>
      </a:defRPr>
    </a:lvl2pPr>
    <a:lvl3pPr marL="914400" algn="l" rtl="0" fontAlgn="base">
      <a:spcBef>
        <a:spcPct val="0"/>
      </a:spcBef>
      <a:spcAft>
        <a:spcPct val="0"/>
      </a:spcAft>
      <a:defRPr kern="1200">
        <a:solidFill>
          <a:schemeClr val="tx1"/>
        </a:solidFill>
        <a:latin typeface="Arial" pitchFamily="-109" charset="0"/>
        <a:ea typeface="+mn-ea"/>
        <a:cs typeface="+mn-cs"/>
      </a:defRPr>
    </a:lvl3pPr>
    <a:lvl4pPr marL="1371600" algn="l" rtl="0" fontAlgn="base">
      <a:spcBef>
        <a:spcPct val="0"/>
      </a:spcBef>
      <a:spcAft>
        <a:spcPct val="0"/>
      </a:spcAft>
      <a:defRPr kern="1200">
        <a:solidFill>
          <a:schemeClr val="tx1"/>
        </a:solidFill>
        <a:latin typeface="Arial" pitchFamily="-109" charset="0"/>
        <a:ea typeface="+mn-ea"/>
        <a:cs typeface="+mn-cs"/>
      </a:defRPr>
    </a:lvl4pPr>
    <a:lvl5pPr marL="1828800" algn="l" rtl="0" fontAlgn="base">
      <a:spcBef>
        <a:spcPct val="0"/>
      </a:spcBef>
      <a:spcAft>
        <a:spcPct val="0"/>
      </a:spcAft>
      <a:defRPr kern="1200">
        <a:solidFill>
          <a:schemeClr val="tx1"/>
        </a:solidFill>
        <a:latin typeface="Arial" pitchFamily="-109" charset="0"/>
        <a:ea typeface="+mn-ea"/>
        <a:cs typeface="+mn-cs"/>
      </a:defRPr>
    </a:lvl5pPr>
    <a:lvl6pPr marL="2286000" algn="l" defTabSz="457200" rtl="0" eaLnBrk="1" latinLnBrk="0" hangingPunct="1">
      <a:defRPr kern="1200">
        <a:solidFill>
          <a:schemeClr val="tx1"/>
        </a:solidFill>
        <a:latin typeface="Arial" pitchFamily="-109" charset="0"/>
        <a:ea typeface="+mn-ea"/>
        <a:cs typeface="+mn-cs"/>
      </a:defRPr>
    </a:lvl6pPr>
    <a:lvl7pPr marL="2743200" algn="l" defTabSz="457200" rtl="0" eaLnBrk="1" latinLnBrk="0" hangingPunct="1">
      <a:defRPr kern="1200">
        <a:solidFill>
          <a:schemeClr val="tx1"/>
        </a:solidFill>
        <a:latin typeface="Arial" pitchFamily="-109" charset="0"/>
        <a:ea typeface="+mn-ea"/>
        <a:cs typeface="+mn-cs"/>
      </a:defRPr>
    </a:lvl7pPr>
    <a:lvl8pPr marL="3200400" algn="l" defTabSz="457200" rtl="0" eaLnBrk="1" latinLnBrk="0" hangingPunct="1">
      <a:defRPr kern="1200">
        <a:solidFill>
          <a:schemeClr val="tx1"/>
        </a:solidFill>
        <a:latin typeface="Arial" pitchFamily="-109" charset="0"/>
        <a:ea typeface="+mn-ea"/>
        <a:cs typeface="+mn-cs"/>
      </a:defRPr>
    </a:lvl8pPr>
    <a:lvl9pPr marL="3657600" algn="l" defTabSz="457200" rtl="0" eaLnBrk="1" latinLnBrk="0" hangingPunct="1">
      <a:defRPr kern="1200">
        <a:solidFill>
          <a:schemeClr val="tx1"/>
        </a:solidFill>
        <a:latin typeface="Arial" pitchFamily="-10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8] [3] [2] [2] [5] [2] [11] [2] [5]"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21" autoAdjust="0"/>
    <p:restoredTop sz="92657" autoAdjust="0"/>
  </p:normalViewPr>
  <p:slideViewPr>
    <p:cSldViewPr snapToGrid="0">
      <p:cViewPr varScale="1">
        <p:scale>
          <a:sx n="90" d="100"/>
          <a:sy n="90" d="100"/>
        </p:scale>
        <p:origin x="1560" y="200"/>
      </p:cViewPr>
      <p:guideLst>
        <p:guide orient="horz" pos="2160"/>
        <p:guide pos="2880"/>
      </p:guideLst>
    </p:cSldViewPr>
  </p:slideViewPr>
  <p:notesTextViewPr>
    <p:cViewPr>
      <p:scale>
        <a:sx n="90" d="100"/>
        <a:sy n="90" d="100"/>
      </p:scale>
      <p:origin x="0" y="0"/>
    </p:cViewPr>
  </p:notesTextViewPr>
  <p:sorterViewPr>
    <p:cViewPr>
      <p:scale>
        <a:sx n="66" d="100"/>
        <a:sy n="66" d="100"/>
      </p:scale>
      <p:origin x="0" y="25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defRPr sz="1200">
                <a:latin typeface="Arial" charset="0"/>
              </a:defRPr>
            </a:lvl1pPr>
          </a:lstStyle>
          <a:p>
            <a:pPr>
              <a:defRPr/>
            </a:pPr>
            <a:endParaRPr lang="en-US"/>
          </a:p>
        </p:txBody>
      </p:sp>
      <p:sp>
        <p:nvSpPr>
          <p:cNvPr id="61443" name="Rectangle 3"/>
          <p:cNvSpPr>
            <a:spLocks noGrp="1" noChangeArrowheads="1"/>
          </p:cNvSpPr>
          <p:nvPr>
            <p:ph type="dt" sz="quarter" idx="1"/>
          </p:nvPr>
        </p:nvSpPr>
        <p:spPr bwMode="auto">
          <a:xfrm>
            <a:off x="5179484"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lgn="r">
              <a:defRPr sz="1200">
                <a:latin typeface="Arial" charset="0"/>
              </a:defRPr>
            </a:lvl1pPr>
          </a:lstStyle>
          <a:p>
            <a:pPr>
              <a:defRPr/>
            </a:pPr>
            <a:endParaRPr lang="en-US"/>
          </a:p>
        </p:txBody>
      </p:sp>
      <p:sp>
        <p:nvSpPr>
          <p:cNvPr id="61444" name="Rectangle 4"/>
          <p:cNvSpPr>
            <a:spLocks noGrp="1" noChangeArrowheads="1"/>
          </p:cNvSpPr>
          <p:nvPr>
            <p:ph type="ftr" sz="quarter" idx="2"/>
          </p:nvPr>
        </p:nvSpPr>
        <p:spPr bwMode="auto">
          <a:xfrm>
            <a:off x="0"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defRPr sz="1200">
                <a:latin typeface="Arial" charset="0"/>
              </a:defRPr>
            </a:lvl1pPr>
          </a:lstStyle>
          <a:p>
            <a:pPr>
              <a:defRPr/>
            </a:pPr>
            <a:endParaRPr lang="en-US"/>
          </a:p>
        </p:txBody>
      </p:sp>
      <p:sp>
        <p:nvSpPr>
          <p:cNvPr id="61445" name="Rectangle 5"/>
          <p:cNvSpPr>
            <a:spLocks noGrp="1" noChangeArrowheads="1"/>
          </p:cNvSpPr>
          <p:nvPr>
            <p:ph type="sldNum" sz="quarter" idx="3"/>
          </p:nvPr>
        </p:nvSpPr>
        <p:spPr bwMode="auto">
          <a:xfrm>
            <a:off x="5179484"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r">
              <a:defRPr sz="1200">
                <a:latin typeface="Arial" charset="0"/>
              </a:defRPr>
            </a:lvl1pPr>
          </a:lstStyle>
          <a:p>
            <a:pPr>
              <a:defRPr/>
            </a:pPr>
            <a:fld id="{4D6144D4-DB38-A94A-B4D3-111C6070766F}" type="slidenum">
              <a:rPr lang="en-US"/>
              <a:pPr>
                <a:defRPr/>
              </a:pPr>
              <a:t>‹#›</a:t>
            </a:fld>
            <a:endParaRPr lang="en-US"/>
          </a:p>
        </p:txBody>
      </p:sp>
    </p:spTree>
    <p:extLst>
      <p:ext uri="{BB962C8B-B14F-4D97-AF65-F5344CB8AC3E}">
        <p14:creationId xmlns:p14="http://schemas.microsoft.com/office/powerpoint/2010/main" val="926698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atin typeface="Arial" charset="0"/>
              </a:defRPr>
            </a:lvl1pPr>
          </a:lstStyle>
          <a:p>
            <a:pPr>
              <a:defRPr/>
            </a:pPr>
            <a:fld id="{D5223F8D-2618-1D4F-991D-3D85D6F73DE8}" type="slidenum">
              <a:rPr lang="en-US"/>
              <a:pPr>
                <a:defRPr/>
              </a:pPr>
              <a:t>‹#›</a:t>
            </a:fld>
            <a:endParaRPr lang="en-US"/>
          </a:p>
        </p:txBody>
      </p:sp>
    </p:spTree>
    <p:extLst>
      <p:ext uri="{BB962C8B-B14F-4D97-AF65-F5344CB8AC3E}">
        <p14:creationId xmlns:p14="http://schemas.microsoft.com/office/powerpoint/2010/main" val="34125330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sj.com/articles/how-china-swallowed-the-wto-1509551308"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toplurilaterals.info/plural_initiative/the-mpia/#:~:text=Known%20as%20the%20Multiparty%20Interim,and%20staffed%20WTO%20Appellate%20Body"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toplurilaterals.info/plural_initiative/the-mpia/#:~:text=Known%20as%20the%20Multiparty%20Interim,and%20staffed%20WTO%20Appellate%20Body"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F91828-56F1-2843-AF31-96EEDEE0373A}" type="slidenum">
              <a:rPr lang="en-US"/>
              <a:pPr/>
              <a:t>10</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en-US"/>
              <a:t>Source:  landandfreedom.org</a:t>
            </a:r>
          </a:p>
        </p:txBody>
      </p:sp>
    </p:spTree>
    <p:extLst>
      <p:ext uri="{BB962C8B-B14F-4D97-AF65-F5344CB8AC3E}">
        <p14:creationId xmlns:p14="http://schemas.microsoft.com/office/powerpoint/2010/main" val="4014573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www.imf.org</a:t>
            </a:r>
            <a:r>
              <a:rPr lang="en-US" dirty="0"/>
              <a:t>/</a:t>
            </a:r>
            <a:r>
              <a:rPr lang="en-US" dirty="0" err="1"/>
              <a:t>en</a:t>
            </a:r>
            <a:r>
              <a:rPr lang="en-US" dirty="0"/>
              <a:t>/About/Factsheets/IMF-at-a-Glance</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71</a:t>
            </a:fld>
            <a:endParaRPr lang="en-US"/>
          </a:p>
        </p:txBody>
      </p:sp>
    </p:spTree>
    <p:extLst>
      <p:ext uri="{BB962C8B-B14F-4D97-AF65-F5344CB8AC3E}">
        <p14:creationId xmlns:p14="http://schemas.microsoft.com/office/powerpoint/2010/main" val="540564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www.imf.org</a:t>
            </a:r>
            <a:r>
              <a:rPr lang="en-US" dirty="0"/>
              <a:t>/</a:t>
            </a:r>
            <a:r>
              <a:rPr lang="en-US" dirty="0" err="1"/>
              <a:t>en</a:t>
            </a:r>
            <a:r>
              <a:rPr lang="en-US" dirty="0"/>
              <a:t>/About/Factsheets/IMF-at-a-Glance</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72</a:t>
            </a:fld>
            <a:endParaRPr lang="en-US"/>
          </a:p>
        </p:txBody>
      </p:sp>
    </p:spTree>
    <p:extLst>
      <p:ext uri="{BB962C8B-B14F-4D97-AF65-F5344CB8AC3E}">
        <p14:creationId xmlns:p14="http://schemas.microsoft.com/office/powerpoint/2010/main" val="1247081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www.imf.org</a:t>
            </a:r>
            <a:r>
              <a:rPr lang="en-US" dirty="0"/>
              <a:t>/</a:t>
            </a:r>
            <a:r>
              <a:rPr lang="en-US" dirty="0" err="1"/>
              <a:t>en</a:t>
            </a:r>
            <a:r>
              <a:rPr lang="en-US" dirty="0"/>
              <a:t>/About/Factsheets/Sheets/2023/special-drawing-rights-</a:t>
            </a:r>
            <a:r>
              <a:rPr lang="en-US" dirty="0" err="1"/>
              <a:t>sdr</a:t>
            </a:r>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73</a:t>
            </a:fld>
            <a:endParaRPr lang="en-US"/>
          </a:p>
        </p:txBody>
      </p:sp>
    </p:spTree>
    <p:extLst>
      <p:ext uri="{BB962C8B-B14F-4D97-AF65-F5344CB8AC3E}">
        <p14:creationId xmlns:p14="http://schemas.microsoft.com/office/powerpoint/2010/main" val="2896221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www.imf.org</a:t>
            </a:r>
            <a:r>
              <a:rPr lang="en-US" dirty="0"/>
              <a:t>/</a:t>
            </a:r>
            <a:r>
              <a:rPr lang="en-US" dirty="0" err="1"/>
              <a:t>en</a:t>
            </a:r>
            <a:r>
              <a:rPr lang="en-US" dirty="0"/>
              <a:t>/About/Factsheets/IMF-at-a-Glance</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74</a:t>
            </a:fld>
            <a:endParaRPr lang="en-US"/>
          </a:p>
        </p:txBody>
      </p:sp>
    </p:spTree>
    <p:extLst>
      <p:ext uri="{BB962C8B-B14F-4D97-AF65-F5344CB8AC3E}">
        <p14:creationId xmlns:p14="http://schemas.microsoft.com/office/powerpoint/2010/main" val="1221983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www.imf.org</a:t>
            </a:r>
            <a:r>
              <a:rPr lang="en-US" dirty="0"/>
              <a:t>/</a:t>
            </a:r>
            <a:r>
              <a:rPr lang="en-US" dirty="0" err="1"/>
              <a:t>en</a:t>
            </a:r>
            <a:r>
              <a:rPr lang="en-US" dirty="0"/>
              <a:t>/About/Factsheets/Sheets/2023/special-drawing-rights-</a:t>
            </a:r>
            <a:r>
              <a:rPr lang="en-US" dirty="0" err="1"/>
              <a:t>sdr</a:t>
            </a:r>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75</a:t>
            </a:fld>
            <a:endParaRPr lang="en-US"/>
          </a:p>
        </p:txBody>
      </p:sp>
    </p:spTree>
    <p:extLst>
      <p:ext uri="{BB962C8B-B14F-4D97-AF65-F5344CB8AC3E}">
        <p14:creationId xmlns:p14="http://schemas.microsoft.com/office/powerpoint/2010/main" val="3918069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time.com</a:t>
            </a:r>
            <a:r>
              <a:rPr lang="en-US" dirty="0"/>
              <a:t>/5657375/what-is-g7/</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81</a:t>
            </a:fld>
            <a:endParaRPr lang="en-US"/>
          </a:p>
        </p:txBody>
      </p:sp>
    </p:spTree>
    <p:extLst>
      <p:ext uri="{BB962C8B-B14F-4D97-AF65-F5344CB8AC3E}">
        <p14:creationId xmlns:p14="http://schemas.microsoft.com/office/powerpoint/2010/main" val="3793913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www.imf.org</a:t>
            </a:r>
            <a:r>
              <a:rPr lang="en-US" dirty="0"/>
              <a:t>/</a:t>
            </a:r>
            <a:r>
              <a:rPr lang="en-US" dirty="0" err="1"/>
              <a:t>en</a:t>
            </a:r>
            <a:r>
              <a:rPr lang="en-US" dirty="0"/>
              <a:t>/About/Factsheets/IMF-at-a-Glance</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83</a:t>
            </a:fld>
            <a:endParaRPr lang="en-US"/>
          </a:p>
        </p:txBody>
      </p:sp>
    </p:spTree>
    <p:extLst>
      <p:ext uri="{BB962C8B-B14F-4D97-AF65-F5344CB8AC3E}">
        <p14:creationId xmlns:p14="http://schemas.microsoft.com/office/powerpoint/2010/main" val="2259080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unctad.org</a:t>
            </a:r>
            <a:r>
              <a:rPr lang="en-US" dirty="0"/>
              <a:t>/about</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85</a:t>
            </a:fld>
            <a:endParaRPr lang="en-US"/>
          </a:p>
        </p:txBody>
      </p:sp>
    </p:spTree>
    <p:extLst>
      <p:ext uri="{BB962C8B-B14F-4D97-AF65-F5344CB8AC3E}">
        <p14:creationId xmlns:p14="http://schemas.microsoft.com/office/powerpoint/2010/main" val="786368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unctad.org</a:t>
            </a:r>
            <a:r>
              <a:rPr lang="en-US" dirty="0"/>
              <a:t>/about</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86</a:t>
            </a:fld>
            <a:endParaRPr lang="en-US"/>
          </a:p>
        </p:txBody>
      </p:sp>
    </p:spTree>
    <p:extLst>
      <p:ext uri="{BB962C8B-B14F-4D97-AF65-F5344CB8AC3E}">
        <p14:creationId xmlns:p14="http://schemas.microsoft.com/office/powerpoint/2010/main" val="3899368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unctad.org</a:t>
            </a:r>
            <a:r>
              <a:rPr lang="en-US" dirty="0"/>
              <a:t>/about</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87</a:t>
            </a:fld>
            <a:endParaRPr lang="en-US"/>
          </a:p>
        </p:txBody>
      </p:sp>
    </p:spTree>
    <p:extLst>
      <p:ext uri="{BB962C8B-B14F-4D97-AF65-F5344CB8AC3E}">
        <p14:creationId xmlns:p14="http://schemas.microsoft.com/office/powerpoint/2010/main" val="1305914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200" b="0" i="0" u="none" strike="noStrike" kern="1200" cap="none" dirty="0">
                <a:solidFill>
                  <a:schemeClr val="dk1"/>
                </a:solidFill>
                <a:effectLst/>
                <a:latin typeface="Arial"/>
                <a:ea typeface="Arial"/>
                <a:cs typeface="Arial"/>
                <a:sym typeface="Arial"/>
              </a:rPr>
              <a:t>KOM, Chapter 10.  The tariff rate in percent for the U S is plotted versus year, 18 91 to 20 16. From 18 91 to 19 12, the tariff rate gradually declines from 48% to 40%. In 19 21, a large dip to 15% occurs and then in 19 32 the tariff rate rises to a peak of 59%. Until 19 48, the rate drops rapidly to 12%. From 19 48 to 20 16, the rate declines gradually, with a tariff rate of 4% in 20 16. All values are estimated.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32177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unctad.org</a:t>
            </a:r>
            <a:r>
              <a:rPr lang="en-US" dirty="0"/>
              <a:t>/about</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88</a:t>
            </a:fld>
            <a:endParaRPr lang="en-US"/>
          </a:p>
        </p:txBody>
      </p:sp>
    </p:spTree>
    <p:extLst>
      <p:ext uri="{BB962C8B-B14F-4D97-AF65-F5344CB8AC3E}">
        <p14:creationId xmlns:p14="http://schemas.microsoft.com/office/powerpoint/2010/main" val="446900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128"/>
                <a:cs typeface="ＭＳ Ｐゴシック" charset="-128"/>
              </a:rPr>
              <a:t>Norman, Laurence. “WTO Appoints Nigeria’s Ngozi </a:t>
            </a:r>
            <a:r>
              <a:rPr lang="en-US" sz="1200" kern="1200" dirty="0" err="1">
                <a:solidFill>
                  <a:schemeClr val="tx1"/>
                </a:solidFill>
                <a:effectLst/>
                <a:latin typeface="Arial" charset="0"/>
                <a:ea typeface="ＭＳ Ｐゴシック" charset="-128"/>
                <a:cs typeface="ＭＳ Ｐゴシック" charset="-128"/>
              </a:rPr>
              <a:t>Okonjo</a:t>
            </a:r>
            <a:r>
              <a:rPr lang="en-US" sz="1200" kern="1200" dirty="0">
                <a:solidFill>
                  <a:schemeClr val="tx1"/>
                </a:solidFill>
                <a:effectLst/>
                <a:latin typeface="Arial" charset="0"/>
                <a:ea typeface="ＭＳ Ｐゴシック" charset="-128"/>
                <a:cs typeface="ＭＳ Ｐゴシック" charset="-128"/>
              </a:rPr>
              <a:t>-Iweala as First Female Leader,” </a:t>
            </a:r>
            <a:r>
              <a:rPr lang="en-US" sz="1200" b="0" i="1" kern="1200" dirty="0">
                <a:solidFill>
                  <a:schemeClr val="tx1"/>
                </a:solidFill>
                <a:effectLst/>
                <a:latin typeface="Arial" charset="0"/>
                <a:ea typeface="ＭＳ Ｐゴシック" charset="-128"/>
                <a:cs typeface="ＭＳ Ｐゴシック" charset="-128"/>
              </a:rPr>
              <a:t>Wall Street Journal</a:t>
            </a:r>
            <a:r>
              <a:rPr lang="en-US" sz="1200" b="0" i="0" kern="1200" dirty="0">
                <a:solidFill>
                  <a:schemeClr val="tx1"/>
                </a:solidFill>
                <a:effectLst/>
                <a:latin typeface="Arial" charset="0"/>
                <a:ea typeface="ＭＳ Ｐゴシック" charset="-128"/>
                <a:cs typeface="ＭＳ Ｐゴシック" charset="-128"/>
              </a:rPr>
              <a:t>, February 15, 2021.</a:t>
            </a:r>
          </a:p>
          <a:p>
            <a:endParaRPr lang="en-US" sz="1200" kern="1200" dirty="0">
              <a:solidFill>
                <a:schemeClr val="tx1"/>
              </a:solidFill>
              <a:effectLst/>
              <a:latin typeface="Arial" charset="0"/>
              <a:ea typeface="ＭＳ Ｐゴシック" charset="-128"/>
              <a:cs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charset="-128"/>
              <a:cs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26</a:t>
            </a:fld>
            <a:endParaRPr lang="en-US"/>
          </a:p>
        </p:txBody>
      </p:sp>
    </p:spTree>
    <p:extLst>
      <p:ext uri="{BB962C8B-B14F-4D97-AF65-F5344CB8AC3E}">
        <p14:creationId xmlns:p14="http://schemas.microsoft.com/office/powerpoint/2010/main" val="1643151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www.wto.org</a:t>
            </a:r>
            <a:r>
              <a:rPr lang="en-US" dirty="0"/>
              <a:t>/</a:t>
            </a:r>
            <a:r>
              <a:rPr lang="en-US" dirty="0" err="1"/>
              <a:t>english</a:t>
            </a:r>
            <a:r>
              <a:rPr lang="en-US" dirty="0"/>
              <a:t>/</a:t>
            </a:r>
            <a:r>
              <a:rPr lang="en-US" dirty="0" err="1"/>
              <a:t>thewto_e</a:t>
            </a:r>
            <a:r>
              <a:rPr lang="en-US" dirty="0"/>
              <a:t>/</a:t>
            </a:r>
            <a:r>
              <a:rPr lang="en-US" dirty="0" err="1"/>
              <a:t>whatis_e</a:t>
            </a:r>
            <a:r>
              <a:rPr lang="en-US" dirty="0"/>
              <a:t>/</a:t>
            </a:r>
            <a:r>
              <a:rPr lang="en-US" dirty="0" err="1"/>
              <a:t>tif_e</a:t>
            </a:r>
            <a:r>
              <a:rPr lang="en-US" dirty="0"/>
              <a:t>/org6_e.htm</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27</a:t>
            </a:fld>
            <a:endParaRPr lang="en-US"/>
          </a:p>
        </p:txBody>
      </p:sp>
    </p:spTree>
    <p:extLst>
      <p:ext uri="{BB962C8B-B14F-4D97-AF65-F5344CB8AC3E}">
        <p14:creationId xmlns:p14="http://schemas.microsoft.com/office/powerpoint/2010/main" val="1263427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www.ft.com</a:t>
            </a:r>
            <a:r>
              <a:rPr lang="en-US"/>
              <a:t>/content/c22f1d52-b824-4c6d-8a5e-860fe9eb97d3</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29</a:t>
            </a:fld>
            <a:endParaRPr lang="en-US"/>
          </a:p>
        </p:txBody>
      </p:sp>
    </p:spTree>
    <p:extLst>
      <p:ext uri="{BB962C8B-B14F-4D97-AF65-F5344CB8AC3E}">
        <p14:creationId xmlns:p14="http://schemas.microsoft.com/office/powerpoint/2010/main" val="1650100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128"/>
                <a:cs typeface="ＭＳ Ｐゴシック" charset="-128"/>
              </a:rPr>
              <a:t>Schlesinger, Jacob M., “How China Swallowed the WTO,”  </a:t>
            </a:r>
            <a:r>
              <a:rPr lang="en-US" sz="1200" i="1" kern="1200" dirty="0">
                <a:solidFill>
                  <a:schemeClr val="tx1"/>
                </a:solidFill>
                <a:effectLst/>
                <a:latin typeface="Arial" charset="0"/>
                <a:ea typeface="ＭＳ Ｐゴシック" charset="-128"/>
                <a:cs typeface="ＭＳ Ｐゴシック" charset="-128"/>
              </a:rPr>
              <a:t>Wall Street Journal</a:t>
            </a:r>
            <a:r>
              <a:rPr lang="en-US" sz="1200" kern="1200" dirty="0">
                <a:solidFill>
                  <a:schemeClr val="tx1"/>
                </a:solidFill>
                <a:effectLst/>
                <a:latin typeface="Arial" charset="0"/>
                <a:ea typeface="ＭＳ Ｐゴシック" charset="-128"/>
                <a:cs typeface="ＭＳ Ｐゴシック" charset="-128"/>
              </a:rPr>
              <a:t>, November 2, 2017. </a:t>
            </a:r>
          </a:p>
          <a:p>
            <a:r>
              <a:rPr lang="en-US" sz="1200" u="sng" kern="1200" dirty="0">
                <a:solidFill>
                  <a:schemeClr val="tx1"/>
                </a:solidFill>
                <a:effectLst/>
                <a:latin typeface="Arial" charset="0"/>
                <a:ea typeface="ＭＳ Ｐゴシック" charset="-128"/>
                <a:cs typeface="ＭＳ Ｐゴシック" charset="-128"/>
                <a:hlinkClick r:id="rId3"/>
              </a:rPr>
              <a:t>https://www.wsj.com/articles/how-china-swallowed-the-wto-1509551308</a:t>
            </a:r>
            <a:r>
              <a:rPr lang="en-US" dirty="0">
                <a:effectLst/>
              </a:rPr>
              <a:t> </a:t>
            </a:r>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53</a:t>
            </a:fld>
            <a:endParaRPr lang="en-US"/>
          </a:p>
        </p:txBody>
      </p:sp>
    </p:spTree>
    <p:extLst>
      <p:ext uri="{BB962C8B-B14F-4D97-AF65-F5344CB8AC3E}">
        <p14:creationId xmlns:p14="http://schemas.microsoft.com/office/powerpoint/2010/main" val="716924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Baschuk</a:t>
            </a:r>
            <a:r>
              <a:rPr lang="en-US" dirty="0"/>
              <a:t>, Bryce, “</a:t>
            </a:r>
            <a:r>
              <a:rPr lang="en-US" sz="1200" b="1" i="0" kern="1200" dirty="0">
                <a:solidFill>
                  <a:schemeClr val="tx1"/>
                </a:solidFill>
                <a:effectLst/>
                <a:latin typeface="Arial" charset="0"/>
                <a:ea typeface="ＭＳ Ｐゴシック" charset="-128"/>
                <a:cs typeface="ＭＳ Ｐゴシック" charset="-128"/>
              </a:rPr>
              <a:t>Biden Picks Up Where Trump Left Off in Hard-Line Stances at WTO, </a:t>
            </a:r>
            <a:r>
              <a:rPr lang="en-US" sz="1200" b="1" i="1" kern="1200" dirty="0">
                <a:solidFill>
                  <a:schemeClr val="tx1"/>
                </a:solidFill>
                <a:effectLst/>
                <a:latin typeface="Arial" charset="0"/>
                <a:ea typeface="ＭＳ Ｐゴシック" charset="-128"/>
                <a:cs typeface="ＭＳ Ｐゴシック" charset="-128"/>
              </a:rPr>
              <a:t>Bloomberg</a:t>
            </a:r>
            <a:r>
              <a:rPr lang="en-US" sz="1200" b="1" i="0" kern="1200" dirty="0">
                <a:solidFill>
                  <a:schemeClr val="tx1"/>
                </a:solidFill>
                <a:effectLst/>
                <a:latin typeface="Arial" charset="0"/>
                <a:ea typeface="ＭＳ Ｐゴシック" charset="-128"/>
                <a:cs typeface="ＭＳ Ｐゴシック" charset="-128"/>
              </a:rPr>
              <a:t>, Feb 22, 2021.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a:solidFill>
                  <a:schemeClr val="tx1"/>
                </a:solidFill>
                <a:effectLst/>
                <a:latin typeface="Arial" charset="0"/>
                <a:ea typeface="ＭＳ Ｐゴシック" charset="-128"/>
                <a:cs typeface="ＭＳ Ｐゴシック" charset="-128"/>
              </a:rPr>
              <a:t>https://</a:t>
            </a:r>
            <a:r>
              <a:rPr lang="en-US" sz="1200" b="1" i="0" kern="1200" dirty="0" err="1">
                <a:solidFill>
                  <a:schemeClr val="tx1"/>
                </a:solidFill>
                <a:effectLst/>
                <a:latin typeface="Arial" charset="0"/>
                <a:ea typeface="ＭＳ Ｐゴシック" charset="-128"/>
                <a:cs typeface="ＭＳ Ｐゴシック" charset="-128"/>
              </a:rPr>
              <a:t>www.bloomberg.com</a:t>
            </a:r>
            <a:r>
              <a:rPr lang="en-US" sz="1200" b="1" i="0" kern="1200" dirty="0">
                <a:solidFill>
                  <a:schemeClr val="tx1"/>
                </a:solidFill>
                <a:effectLst/>
                <a:latin typeface="Arial" charset="0"/>
                <a:ea typeface="ＭＳ Ｐゴシック" charset="-128"/>
                <a:cs typeface="ＭＳ Ｐゴシック" charset="-128"/>
              </a:rPr>
              <a:t>/news/articles/2021-02-22/</a:t>
            </a:r>
            <a:r>
              <a:rPr lang="en-US" sz="1200" b="1" i="0" kern="1200" dirty="0" err="1">
                <a:solidFill>
                  <a:schemeClr val="tx1"/>
                </a:solidFill>
                <a:effectLst/>
                <a:latin typeface="Arial" charset="0"/>
                <a:ea typeface="ＭＳ Ｐゴシック" charset="-128"/>
                <a:cs typeface="ＭＳ Ｐゴシック" charset="-128"/>
              </a:rPr>
              <a:t>biden</a:t>
            </a:r>
            <a:r>
              <a:rPr lang="en-US" sz="1200" b="1" i="0" kern="1200" dirty="0">
                <a:solidFill>
                  <a:schemeClr val="tx1"/>
                </a:solidFill>
                <a:effectLst/>
                <a:latin typeface="Arial" charset="0"/>
                <a:ea typeface="ＭＳ Ｐゴシック" charset="-128"/>
                <a:cs typeface="ＭＳ Ｐゴシック" charset="-128"/>
              </a:rPr>
              <a:t>-picks-up-where-trump-left-off-in-</a:t>
            </a:r>
            <a:r>
              <a:rPr lang="en-US" sz="1200" b="1" i="0" kern="1200" dirty="0" err="1">
                <a:solidFill>
                  <a:schemeClr val="tx1"/>
                </a:solidFill>
                <a:effectLst/>
                <a:latin typeface="Arial" charset="0"/>
                <a:ea typeface="ＭＳ Ｐゴシック" charset="-128"/>
                <a:cs typeface="ＭＳ Ｐゴシック" charset="-128"/>
              </a:rPr>
              <a:t>hard-line</a:t>
            </a:r>
            <a:r>
              <a:rPr lang="en-US" sz="1200" b="1" i="0" kern="1200" dirty="0">
                <a:solidFill>
                  <a:schemeClr val="tx1"/>
                </a:solidFill>
                <a:effectLst/>
                <a:latin typeface="Arial" charset="0"/>
                <a:ea typeface="ＭＳ Ｐゴシック" charset="-128"/>
                <a:cs typeface="ＭＳ Ｐゴシック" charset="-128"/>
              </a:rPr>
              <a:t>-stances-at-</a:t>
            </a:r>
            <a:r>
              <a:rPr lang="en-US" sz="1200" b="1" i="0" kern="1200" dirty="0" err="1">
                <a:solidFill>
                  <a:schemeClr val="tx1"/>
                </a:solidFill>
                <a:effectLst/>
                <a:latin typeface="Arial" charset="0"/>
                <a:ea typeface="ＭＳ Ｐゴシック" charset="-128"/>
                <a:cs typeface="ＭＳ Ｐゴシック" charset="-128"/>
              </a:rPr>
              <a:t>wto</a:t>
            </a:r>
            <a:endParaRPr lang="en-US" sz="1200" b="1" i="0" kern="1200" dirty="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59</a:t>
            </a:fld>
            <a:endParaRPr lang="en-US"/>
          </a:p>
        </p:txBody>
      </p:sp>
    </p:spTree>
    <p:extLst>
      <p:ext uri="{BB962C8B-B14F-4D97-AF65-F5344CB8AC3E}">
        <p14:creationId xmlns:p14="http://schemas.microsoft.com/office/powerpoint/2010/main" val="2237255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128"/>
                <a:cs typeface="ＭＳ Ｐゴシック" charset="-128"/>
              </a:rPr>
              <a:t>Geneva Trade Platform, “Multi-Party Interim Appeal Arbitration Arrangement (MPIA),” Geneva Graduate Institute, Konrad Adenauer Stiftung, undated.  [4p]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kern="1200" dirty="0">
                <a:solidFill>
                  <a:schemeClr val="tx1"/>
                </a:solidFill>
                <a:effectLst/>
                <a:latin typeface="Arial" charset="0"/>
                <a:ea typeface="ＭＳ Ｐゴシック" charset="-128"/>
                <a:cs typeface="ＭＳ Ｐゴシック" charset="-128"/>
                <a:hlinkClick r:id="rId3"/>
              </a:rPr>
              <a:t>https://wtoplurilaterals.info/plural_initiative/the-mpia/#:~:text=Known%20as%20the%20Multiparty%20Interim,and%20staffed%20WTO%20Appellate%20Body</a:t>
            </a:r>
            <a:endParaRPr lang="en-US" sz="1200" kern="1200" dirty="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65</a:t>
            </a:fld>
            <a:endParaRPr lang="en-US"/>
          </a:p>
        </p:txBody>
      </p:sp>
    </p:spTree>
    <p:extLst>
      <p:ext uri="{BB962C8B-B14F-4D97-AF65-F5344CB8AC3E}">
        <p14:creationId xmlns:p14="http://schemas.microsoft.com/office/powerpoint/2010/main" val="857673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128"/>
                <a:cs typeface="ＭＳ Ｐゴシック" charset="-128"/>
              </a:rPr>
              <a:t>Geneva Trade Platform, “Multi-Party Interim Appeal Arbitration Arrangement (MPIA),” Geneva Graduate Institute, Konrad Adenauer Stiftung, undated.  [4p]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kern="1200" dirty="0">
                <a:solidFill>
                  <a:schemeClr val="tx1"/>
                </a:solidFill>
                <a:effectLst/>
                <a:latin typeface="Arial" charset="0"/>
                <a:ea typeface="ＭＳ Ｐゴシック" charset="-128"/>
                <a:cs typeface="ＭＳ Ｐゴシック" charset="-128"/>
                <a:hlinkClick r:id="rId3"/>
              </a:rPr>
              <a:t>https://wtoplurilaterals.info/plural_initiative/the-mpia/#:~:text=Known%20as%20the%20Multiparty%20Interim,and%20staffed%20WTO%20Appellate%20Body</a:t>
            </a:r>
            <a:endParaRPr lang="en-US" sz="1200" kern="1200" dirty="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66</a:t>
            </a:fld>
            <a:endParaRPr lang="en-US"/>
          </a:p>
        </p:txBody>
      </p:sp>
    </p:spTree>
    <p:extLst>
      <p:ext uri="{BB962C8B-B14F-4D97-AF65-F5344CB8AC3E}">
        <p14:creationId xmlns:p14="http://schemas.microsoft.com/office/powerpoint/2010/main" val="2908390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6" name="Rectangle 6"/>
          <p:cNvSpPr>
            <a:spLocks noGrp="1" noChangeArrowheads="1"/>
          </p:cNvSpPr>
          <p:nvPr>
            <p:ph type="sldNum" sz="quarter" idx="12"/>
          </p:nvPr>
        </p:nvSpPr>
        <p:spPr>
          <a:ln/>
        </p:spPr>
        <p:txBody>
          <a:bodyPr/>
          <a:lstStyle>
            <a:lvl1pPr>
              <a:defRPr/>
            </a:lvl1pPr>
          </a:lstStyle>
          <a:p>
            <a:pPr>
              <a:defRPr/>
            </a:pPr>
            <a:fld id="{52603A1A-E773-3841-ADFC-BBF99E444C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6" name="Rectangle 6"/>
          <p:cNvSpPr>
            <a:spLocks noGrp="1" noChangeArrowheads="1"/>
          </p:cNvSpPr>
          <p:nvPr>
            <p:ph type="sldNum" sz="quarter" idx="12"/>
          </p:nvPr>
        </p:nvSpPr>
        <p:spPr>
          <a:ln/>
        </p:spPr>
        <p:txBody>
          <a:bodyPr/>
          <a:lstStyle>
            <a:lvl1pPr>
              <a:defRPr/>
            </a:lvl1pPr>
          </a:lstStyle>
          <a:p>
            <a:pPr>
              <a:defRPr/>
            </a:pPr>
            <a:fld id="{D5C1E7D6-0FCC-384A-B3CB-7FD4D25646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6" name="Rectangle 6"/>
          <p:cNvSpPr>
            <a:spLocks noGrp="1" noChangeArrowheads="1"/>
          </p:cNvSpPr>
          <p:nvPr>
            <p:ph type="sldNum" sz="quarter" idx="12"/>
          </p:nvPr>
        </p:nvSpPr>
        <p:spPr>
          <a:ln/>
        </p:spPr>
        <p:txBody>
          <a:bodyPr/>
          <a:lstStyle>
            <a:lvl1pPr>
              <a:defRPr/>
            </a:lvl1pPr>
          </a:lstStyle>
          <a:p>
            <a:pPr>
              <a:defRPr/>
            </a:pPr>
            <a:fld id="{3B22A549-A8EC-5E41-AE09-B359ABBC74A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6" name="Rectangle 6"/>
          <p:cNvSpPr>
            <a:spLocks noGrp="1" noChangeArrowheads="1"/>
          </p:cNvSpPr>
          <p:nvPr>
            <p:ph type="sldNum" sz="quarter" idx="12"/>
          </p:nvPr>
        </p:nvSpPr>
        <p:spPr>
          <a:ln/>
        </p:spPr>
        <p:txBody>
          <a:bodyPr/>
          <a:lstStyle>
            <a:lvl1pPr>
              <a:defRPr/>
            </a:lvl1pPr>
          </a:lstStyle>
          <a:p>
            <a:pPr>
              <a:defRPr/>
            </a:pPr>
            <a:fld id="{5DB9FEF9-6A94-4C4E-82BC-84DF130E0B4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Classes 7, 8: Policies and Institutions: International</a:t>
            </a:r>
          </a:p>
        </p:txBody>
      </p:sp>
      <p:sp>
        <p:nvSpPr>
          <p:cNvPr id="7" name="Rectangle 6"/>
          <p:cNvSpPr>
            <a:spLocks noGrp="1" noChangeArrowheads="1"/>
          </p:cNvSpPr>
          <p:nvPr>
            <p:ph type="sldNum" sz="quarter" idx="12"/>
          </p:nvPr>
        </p:nvSpPr>
        <p:spPr>
          <a:ln/>
        </p:spPr>
        <p:txBody>
          <a:bodyPr/>
          <a:lstStyle>
            <a:lvl1pPr>
              <a:defRPr/>
            </a:lvl1pPr>
          </a:lstStyle>
          <a:p>
            <a:pPr>
              <a:defRPr/>
            </a:pPr>
            <a:fld id="{4E8F212E-9F8E-064F-92D6-8A77899D342F}" type="slidenum">
              <a:rPr lang="en-US"/>
              <a:pPr>
                <a:defRPr/>
              </a:pPr>
              <a:t>‹#›</a:t>
            </a:fld>
            <a:endParaRPr lang="en-US"/>
          </a:p>
        </p:txBody>
      </p:sp>
    </p:spTree>
    <p:extLst>
      <p:ext uri="{BB962C8B-B14F-4D97-AF65-F5344CB8AC3E}">
        <p14:creationId xmlns:p14="http://schemas.microsoft.com/office/powerpoint/2010/main" val="2207222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1753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6" name="Rectangle 6"/>
          <p:cNvSpPr>
            <a:spLocks noGrp="1" noChangeArrowheads="1"/>
          </p:cNvSpPr>
          <p:nvPr>
            <p:ph type="sldNum" sz="quarter" idx="12"/>
          </p:nvPr>
        </p:nvSpPr>
        <p:spPr>
          <a:ln/>
        </p:spPr>
        <p:txBody>
          <a:bodyPr/>
          <a:lstStyle>
            <a:lvl1pPr>
              <a:defRPr/>
            </a:lvl1pPr>
          </a:lstStyle>
          <a:p>
            <a:pPr>
              <a:defRPr/>
            </a:pPr>
            <a:fld id="{659DFB22-C7E9-9E4B-8431-4E4E88AD00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6" name="Rectangle 6"/>
          <p:cNvSpPr>
            <a:spLocks noGrp="1" noChangeArrowheads="1"/>
          </p:cNvSpPr>
          <p:nvPr>
            <p:ph type="sldNum" sz="quarter" idx="12"/>
          </p:nvPr>
        </p:nvSpPr>
        <p:spPr>
          <a:ln/>
        </p:spPr>
        <p:txBody>
          <a:bodyPr/>
          <a:lstStyle>
            <a:lvl1pPr>
              <a:defRPr/>
            </a:lvl1pPr>
          </a:lstStyle>
          <a:p>
            <a:pPr>
              <a:defRPr/>
            </a:pPr>
            <a:fld id="{8A44C07A-C2E5-4246-89C7-DDE8BF5A8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7" name="Rectangle 6"/>
          <p:cNvSpPr>
            <a:spLocks noGrp="1" noChangeArrowheads="1"/>
          </p:cNvSpPr>
          <p:nvPr>
            <p:ph type="sldNum" sz="quarter" idx="12"/>
          </p:nvPr>
        </p:nvSpPr>
        <p:spPr>
          <a:ln/>
        </p:spPr>
        <p:txBody>
          <a:bodyPr/>
          <a:lstStyle>
            <a:lvl1pPr>
              <a:defRPr/>
            </a:lvl1pPr>
          </a:lstStyle>
          <a:p>
            <a:pPr>
              <a:defRPr/>
            </a:pPr>
            <a:fld id="{20F3AC2E-915D-0649-8D8C-D175FF52D6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9" name="Rectangle 6"/>
          <p:cNvSpPr>
            <a:spLocks noGrp="1" noChangeArrowheads="1"/>
          </p:cNvSpPr>
          <p:nvPr>
            <p:ph type="sldNum" sz="quarter" idx="12"/>
          </p:nvPr>
        </p:nvSpPr>
        <p:spPr>
          <a:ln/>
        </p:spPr>
        <p:txBody>
          <a:bodyPr/>
          <a:lstStyle>
            <a:lvl1pPr>
              <a:defRPr/>
            </a:lvl1pPr>
          </a:lstStyle>
          <a:p>
            <a:pPr>
              <a:defRPr/>
            </a:pPr>
            <a:fld id="{E3C9F8A2-9406-AB4D-8F2E-4C2286D012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5" name="Rectangle 6"/>
          <p:cNvSpPr>
            <a:spLocks noGrp="1" noChangeArrowheads="1"/>
          </p:cNvSpPr>
          <p:nvPr>
            <p:ph type="sldNum" sz="quarter" idx="12"/>
          </p:nvPr>
        </p:nvSpPr>
        <p:spPr>
          <a:ln/>
        </p:spPr>
        <p:txBody>
          <a:bodyPr/>
          <a:lstStyle>
            <a:lvl1pPr>
              <a:defRPr/>
            </a:lvl1pPr>
          </a:lstStyle>
          <a:p>
            <a:pPr>
              <a:defRPr/>
            </a:pPr>
            <a:fld id="{1AC5BEF1-0CF0-D64B-8500-E8C28A928F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4" name="Rectangle 6"/>
          <p:cNvSpPr>
            <a:spLocks noGrp="1" noChangeArrowheads="1"/>
          </p:cNvSpPr>
          <p:nvPr>
            <p:ph type="sldNum" sz="quarter" idx="12"/>
          </p:nvPr>
        </p:nvSpPr>
        <p:spPr>
          <a:ln/>
        </p:spPr>
        <p:txBody>
          <a:bodyPr/>
          <a:lstStyle>
            <a:lvl1pPr>
              <a:defRPr/>
            </a:lvl1pPr>
          </a:lstStyle>
          <a:p>
            <a:pPr>
              <a:defRPr/>
            </a:pPr>
            <a:fld id="{A81FF836-5028-4F40-B892-777B2D0235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7" name="Rectangle 6"/>
          <p:cNvSpPr>
            <a:spLocks noGrp="1" noChangeArrowheads="1"/>
          </p:cNvSpPr>
          <p:nvPr>
            <p:ph type="sldNum" sz="quarter" idx="12"/>
          </p:nvPr>
        </p:nvSpPr>
        <p:spPr>
          <a:ln/>
        </p:spPr>
        <p:txBody>
          <a:bodyPr/>
          <a:lstStyle>
            <a:lvl1pPr>
              <a:defRPr/>
            </a:lvl1pPr>
          </a:lstStyle>
          <a:p>
            <a:pPr>
              <a:defRPr/>
            </a:pPr>
            <a:fld id="{2AA5C378-E859-C447-B1DC-01D4478958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7" name="Rectangle 6"/>
          <p:cNvSpPr>
            <a:spLocks noGrp="1" noChangeArrowheads="1"/>
          </p:cNvSpPr>
          <p:nvPr>
            <p:ph type="sldNum" sz="quarter" idx="12"/>
          </p:nvPr>
        </p:nvSpPr>
        <p:spPr>
          <a:ln/>
        </p:spPr>
        <p:txBody>
          <a:bodyPr/>
          <a:lstStyle>
            <a:lvl1pPr>
              <a:defRPr/>
            </a:lvl1pPr>
          </a:lstStyle>
          <a:p>
            <a:pPr>
              <a:defRPr/>
            </a:pPr>
            <a:fld id="{DB5EF9EC-3A0F-274E-9559-CA32AB3C47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a:t>Classes 7, 8: Policies and Institutions: International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7587ACD-9E44-A142-A97F-0C26FC1357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971800"/>
            <a:ext cx="7772400" cy="1470025"/>
          </a:xfrm>
        </p:spPr>
        <p:txBody>
          <a:bodyPr/>
          <a:lstStyle/>
          <a:p>
            <a:pPr eaLnBrk="1" hangingPunct="1"/>
            <a:r>
              <a:rPr lang="en-US" sz="3200" dirty="0">
                <a:ea typeface="ＭＳ Ｐゴシック" pitchFamily="-109" charset="-128"/>
                <a:cs typeface="ＭＳ Ｐゴシック" pitchFamily="-109" charset="-128"/>
              </a:rPr>
              <a:t>Classes 7, 8</a:t>
            </a:r>
            <a:br>
              <a:rPr lang="en-US" sz="1600" dirty="0">
                <a:ea typeface="ＭＳ Ｐゴシック" pitchFamily="-109" charset="-128"/>
                <a:cs typeface="ＭＳ Ｐゴシック" pitchFamily="-109" charset="-128"/>
              </a:rPr>
            </a:br>
            <a:br>
              <a:rPr lang="en-US" sz="1600" dirty="0">
                <a:ea typeface="ＭＳ Ｐゴシック" pitchFamily="-109" charset="-128"/>
                <a:cs typeface="ＭＳ Ｐゴシック" pitchFamily="-109" charset="-128"/>
              </a:rPr>
            </a:br>
            <a:r>
              <a:rPr lang="en-US" sz="3600" b="1" dirty="0"/>
              <a:t>Policies and Institutions: International</a:t>
            </a:r>
            <a:br>
              <a:rPr lang="en-US" sz="3600" b="1" dirty="0"/>
            </a:br>
            <a:br>
              <a:rPr lang="en-US" sz="16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by</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Alan V. Deardorff</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University of Michigan</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2023</a:t>
            </a:r>
          </a:p>
        </p:txBody>
      </p:sp>
      <p:sp>
        <p:nvSpPr>
          <p:cNvPr id="16387" name="Rectangle 3"/>
          <p:cNvSpPr>
            <a:spLocks noGrp="1" noChangeArrowheads="1"/>
          </p:cNvSpPr>
          <p:nvPr>
            <p:ph type="subTitle" idx="1"/>
          </p:nvPr>
        </p:nvSpPr>
        <p:spPr>
          <a:xfrm>
            <a:off x="1447800" y="609600"/>
            <a:ext cx="6400800" cy="1066800"/>
          </a:xfrm>
        </p:spPr>
        <p:txBody>
          <a:bodyPr/>
          <a:lstStyle/>
          <a:p>
            <a:pPr eaLnBrk="1" hangingPunct="1"/>
            <a:r>
              <a:rPr lang="en-US" sz="5400" dirty="0">
                <a:ea typeface="ＭＳ Ｐゴシック" pitchFamily="-109" charset="-128"/>
                <a:cs typeface="ＭＳ Ｐゴシック" pitchFamily="-109" charset="-128"/>
              </a:rPr>
              <a:t>PubPol/Econ 541</a:t>
            </a:r>
          </a:p>
        </p:txBody>
      </p:sp>
      <p:sp>
        <p:nvSpPr>
          <p:cNvPr id="2" name="Folded Corner 1">
            <a:hlinkClick r:id="rId2" action="ppaction://hlinksldjump"/>
            <a:extLst>
              <a:ext uri="{FF2B5EF4-FFF2-40B4-BE49-F238E27FC236}">
                <a16:creationId xmlns:a16="http://schemas.microsoft.com/office/drawing/2014/main" id="{6A094450-EFF5-26FD-CF72-C6764662493E}"/>
              </a:ext>
            </a:extLst>
          </p:cNvPr>
          <p:cNvSpPr/>
          <p:nvPr/>
        </p:nvSpPr>
        <p:spPr>
          <a:xfrm>
            <a:off x="8216900" y="6007100"/>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Classes 7, 8: Policies and Institutions: International</a:t>
            </a:r>
          </a:p>
        </p:txBody>
      </p:sp>
      <p:sp>
        <p:nvSpPr>
          <p:cNvPr id="9" name="Slide Number Placeholder 5"/>
          <p:cNvSpPr>
            <a:spLocks noGrp="1"/>
          </p:cNvSpPr>
          <p:nvPr>
            <p:ph type="sldNum" sz="quarter" idx="4294967295"/>
          </p:nvPr>
        </p:nvSpPr>
        <p:spPr>
          <a:xfrm>
            <a:off x="6553200" y="6245225"/>
            <a:ext cx="2133600" cy="476250"/>
          </a:xfrm>
          <a:prstGeom prst="rect">
            <a:avLst/>
          </a:prstGeom>
        </p:spPr>
        <p:txBody>
          <a:bodyPr/>
          <a:lstStyle/>
          <a:p>
            <a:fld id="{62DEEE64-7651-914B-892A-20CE344DD018}" type="slidenum">
              <a:rPr lang="en-US"/>
              <a:pPr/>
              <a:t>10</a:t>
            </a:fld>
            <a:endParaRPr lang="en-US"/>
          </a:p>
        </p:txBody>
      </p:sp>
      <p:pic>
        <p:nvPicPr>
          <p:cNvPr id="239620" name="Picture 4"/>
          <p:cNvPicPr>
            <a:picLocks noChangeAspect="1" noChangeArrowheads="1"/>
          </p:cNvPicPr>
          <p:nvPr/>
        </p:nvPicPr>
        <p:blipFill>
          <a:blip r:embed="rId3"/>
          <a:srcRect/>
          <a:stretch>
            <a:fillRect/>
          </a:stretch>
        </p:blipFill>
        <p:spPr bwMode="auto">
          <a:xfrm>
            <a:off x="0" y="1981200"/>
            <a:ext cx="9072563" cy="4132263"/>
          </a:xfrm>
          <a:prstGeom prst="rect">
            <a:avLst/>
          </a:prstGeom>
          <a:noFill/>
          <a:ln w="9525">
            <a:noFill/>
            <a:miter lim="800000"/>
            <a:headEnd/>
            <a:tailEnd/>
          </a:ln>
          <a:effectLst/>
        </p:spPr>
      </p:pic>
      <p:sp>
        <p:nvSpPr>
          <p:cNvPr id="239619" name="Rectangle 3"/>
          <p:cNvSpPr>
            <a:spLocks noGrp="1" noChangeArrowheads="1"/>
          </p:cNvSpPr>
          <p:nvPr>
            <p:ph type="body" idx="1"/>
          </p:nvPr>
        </p:nvSpPr>
        <p:spPr>
          <a:xfrm>
            <a:off x="457200" y="1695836"/>
            <a:ext cx="8229600" cy="3888462"/>
          </a:xfrm>
        </p:spPr>
        <p:txBody>
          <a:bodyPr/>
          <a:lstStyle/>
          <a:p>
            <a:r>
              <a:rPr lang="en-US" dirty="0"/>
              <a:t>US tariff history: 1810-1920</a:t>
            </a:r>
          </a:p>
        </p:txBody>
      </p:sp>
      <p:sp>
        <p:nvSpPr>
          <p:cNvPr id="239621" name="Text Box 5"/>
          <p:cNvSpPr txBox="1">
            <a:spLocks noChangeArrowheads="1"/>
          </p:cNvSpPr>
          <p:nvPr/>
        </p:nvSpPr>
        <p:spPr bwMode="auto">
          <a:xfrm>
            <a:off x="914400" y="5715000"/>
            <a:ext cx="17526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solidFill>
                  <a:srgbClr val="FF0000"/>
                </a:solidFill>
              </a:rPr>
              <a:t>Today</a:t>
            </a:r>
          </a:p>
        </p:txBody>
      </p:sp>
      <p:sp>
        <p:nvSpPr>
          <p:cNvPr id="239622" name="Freeform 6"/>
          <p:cNvSpPr>
            <a:spLocks/>
          </p:cNvSpPr>
          <p:nvPr/>
        </p:nvSpPr>
        <p:spPr bwMode="auto">
          <a:xfrm>
            <a:off x="344488" y="5105400"/>
            <a:ext cx="646112" cy="838200"/>
          </a:xfrm>
          <a:custGeom>
            <a:avLst/>
            <a:gdLst/>
            <a:ahLst/>
            <a:cxnLst>
              <a:cxn ang="0">
                <a:pos x="407" y="528"/>
              </a:cxn>
              <a:cxn ang="0">
                <a:pos x="48" y="267"/>
              </a:cxn>
              <a:cxn ang="0">
                <a:pos x="119" y="48"/>
              </a:cxn>
              <a:cxn ang="0">
                <a:pos x="359" y="0"/>
              </a:cxn>
            </a:cxnLst>
            <a:rect l="0" t="0" r="r" b="b"/>
            <a:pathLst>
              <a:path w="407" h="528">
                <a:moveTo>
                  <a:pt x="407" y="528"/>
                </a:moveTo>
                <a:cubicBezTo>
                  <a:pt x="347" y="485"/>
                  <a:pt x="96" y="347"/>
                  <a:pt x="48" y="267"/>
                </a:cubicBezTo>
                <a:cubicBezTo>
                  <a:pt x="0" y="187"/>
                  <a:pt x="67" y="93"/>
                  <a:pt x="119" y="48"/>
                </a:cubicBezTo>
                <a:cubicBezTo>
                  <a:pt x="171" y="3"/>
                  <a:pt x="319" y="8"/>
                  <a:pt x="359" y="0"/>
                </a:cubicBezTo>
              </a:path>
            </a:pathLst>
          </a:custGeom>
          <a:noFill/>
          <a:ln w="9525">
            <a:solidFill>
              <a:srgbClr val="FF0000"/>
            </a:solidFill>
            <a:round/>
            <a:headEnd type="none" w="med" len="med"/>
            <a:tailEnd type="triangle" w="lg" len="lg"/>
          </a:ln>
          <a:effectLst/>
        </p:spPr>
        <p:txBody>
          <a:bodyPr>
            <a:prstTxWarp prst="textNoShape">
              <a:avLst/>
            </a:prstTxWarp>
          </a:bodyPr>
          <a:lstStyle/>
          <a:p>
            <a:endParaRPr lang="en-US"/>
          </a:p>
        </p:txBody>
      </p:sp>
      <p:sp>
        <p:nvSpPr>
          <p:cNvPr id="239623" name="Line 7"/>
          <p:cNvSpPr>
            <a:spLocks noChangeShapeType="1"/>
          </p:cNvSpPr>
          <p:nvPr/>
        </p:nvSpPr>
        <p:spPr bwMode="auto">
          <a:xfrm>
            <a:off x="914400" y="5105400"/>
            <a:ext cx="7543800" cy="0"/>
          </a:xfrm>
          <a:prstGeom prst="line">
            <a:avLst/>
          </a:prstGeom>
          <a:noFill/>
          <a:ln w="25400">
            <a:solidFill>
              <a:srgbClr val="FF0000"/>
            </a:solidFill>
            <a:round/>
            <a:headEnd/>
            <a:tailEnd/>
          </a:ln>
          <a:effectLst/>
        </p:spPr>
        <p:txBody>
          <a:bodyPr>
            <a:prstTxWarp prst="textNoShape">
              <a:avLst/>
            </a:prstTxWarp>
          </a:bodyPr>
          <a:lstStyle/>
          <a:p>
            <a:endParaRPr lang="en-US"/>
          </a:p>
        </p:txBody>
      </p:sp>
      <p:sp>
        <p:nvSpPr>
          <p:cNvPr id="10" name="TextBox 9"/>
          <p:cNvSpPr txBox="1"/>
          <p:nvPr/>
        </p:nvSpPr>
        <p:spPr>
          <a:xfrm>
            <a:off x="0" y="6488668"/>
            <a:ext cx="3441700" cy="369332"/>
          </a:xfrm>
          <a:prstGeom prst="rect">
            <a:avLst/>
          </a:prstGeom>
          <a:solidFill>
            <a:schemeClr val="bg1"/>
          </a:solidFill>
        </p:spPr>
        <p:txBody>
          <a:bodyPr wrap="square" rtlCol="0">
            <a:spAutoFit/>
          </a:bodyPr>
          <a:lstStyle/>
          <a:p>
            <a:pPr algn="ctr"/>
            <a:r>
              <a:rPr lang="en-US" dirty="0" err="1"/>
              <a:t>landandfreedoml.org</a:t>
            </a:r>
            <a:endParaRPr lang="en-US" dirty="0"/>
          </a:p>
        </p:txBody>
      </p:sp>
    </p:spTree>
    <p:extLst>
      <p:ext uri="{BB962C8B-B14F-4D97-AF65-F5344CB8AC3E}">
        <p14:creationId xmlns:p14="http://schemas.microsoft.com/office/powerpoint/2010/main" val="87806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96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96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9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1" grpId="0"/>
      <p:bldP spid="239622" grpId="0" animBg="1"/>
      <p:bldP spid="2396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Figure 10.5 The U.S. Tariff Rate</a:t>
            </a:r>
            <a:endParaRPr lang="en-US" dirty="0"/>
          </a:p>
        </p:txBody>
      </p:sp>
      <p:pic>
        <p:nvPicPr>
          <p:cNvPr id="6" name="Content Placeholder 5" descr="A graph depicts the average U S tariff rates on imports. For long description in Notes pane, press F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69043" y="1555750"/>
            <a:ext cx="7805915" cy="3949700"/>
          </a:xfrm>
        </p:spPr>
      </p:pic>
      <p:sp>
        <p:nvSpPr>
          <p:cNvPr id="5" name="Content Placeholder 4"/>
          <p:cNvSpPr>
            <a:spLocks noGrp="1"/>
          </p:cNvSpPr>
          <p:nvPr>
            <p:ph sz="quarter" idx="14"/>
          </p:nvPr>
        </p:nvSpPr>
        <p:spPr>
          <a:xfrm>
            <a:off x="457200" y="5630175"/>
            <a:ext cx="8229600" cy="698705"/>
          </a:xfrm>
        </p:spPr>
        <p:txBody>
          <a:bodyPr/>
          <a:lstStyle/>
          <a:p>
            <a:pPr marL="432" indent="0">
              <a:buNone/>
            </a:pPr>
            <a:r>
              <a:rPr lang="en-US" sz="1800" dirty="0">
                <a:latin typeface="Arial (Body)"/>
              </a:rPr>
              <a:t>After rising sharply at the beginning of the 1930s, the average tariff rate of the United States has steadily declined until the eve of the U.S.-China trade war.</a:t>
            </a:r>
          </a:p>
        </p:txBody>
      </p:sp>
      <p:cxnSp>
        <p:nvCxnSpPr>
          <p:cNvPr id="3" name="Straight Connector 2">
            <a:extLst>
              <a:ext uri="{FF2B5EF4-FFF2-40B4-BE49-F238E27FC236}">
                <a16:creationId xmlns:a16="http://schemas.microsoft.com/office/drawing/2014/main" id="{3D45C1B2-49B5-BCE1-2A38-8841DC74AAD5}"/>
              </a:ext>
            </a:extLst>
          </p:cNvPr>
          <p:cNvCxnSpPr>
            <a:cxnSpLocks/>
          </p:cNvCxnSpPr>
          <p:nvPr/>
        </p:nvCxnSpPr>
        <p:spPr>
          <a:xfrm>
            <a:off x="3657600" y="1371600"/>
            <a:ext cx="0" cy="3429000"/>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E1BD58EA-DC3C-A58F-BF45-361D38B127B7}"/>
              </a:ext>
            </a:extLst>
          </p:cNvPr>
          <p:cNvSpPr txBox="1"/>
          <p:nvPr/>
        </p:nvSpPr>
        <p:spPr>
          <a:xfrm>
            <a:off x="3581400" y="1295400"/>
            <a:ext cx="4648200" cy="369332"/>
          </a:xfrm>
          <a:prstGeom prst="rect">
            <a:avLst/>
          </a:prstGeom>
          <a:noFill/>
        </p:spPr>
        <p:txBody>
          <a:bodyPr wrap="square" rtlCol="0">
            <a:spAutoFit/>
          </a:bodyPr>
          <a:lstStyle/>
          <a:p>
            <a:r>
              <a:rPr lang="en-US" dirty="0">
                <a:solidFill>
                  <a:srgbClr val="00B050"/>
                </a:solidFill>
              </a:rPr>
              <a:t>1934 Reciprocal Trade Agreements Act</a:t>
            </a:r>
          </a:p>
        </p:txBody>
      </p:sp>
      <p:cxnSp>
        <p:nvCxnSpPr>
          <p:cNvPr id="7" name="Straight Connector 6">
            <a:extLst>
              <a:ext uri="{FF2B5EF4-FFF2-40B4-BE49-F238E27FC236}">
                <a16:creationId xmlns:a16="http://schemas.microsoft.com/office/drawing/2014/main" id="{19E486FF-FE29-9594-40F2-97A9A9B0358B}"/>
              </a:ext>
            </a:extLst>
          </p:cNvPr>
          <p:cNvCxnSpPr>
            <a:cxnSpLocks/>
          </p:cNvCxnSpPr>
          <p:nvPr/>
        </p:nvCxnSpPr>
        <p:spPr>
          <a:xfrm>
            <a:off x="4419600" y="1676400"/>
            <a:ext cx="0" cy="3124200"/>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33D0A959-1DB1-9CF7-03E2-F20C1324E772}"/>
              </a:ext>
            </a:extLst>
          </p:cNvPr>
          <p:cNvSpPr txBox="1"/>
          <p:nvPr/>
        </p:nvSpPr>
        <p:spPr>
          <a:xfrm>
            <a:off x="4343400" y="1676400"/>
            <a:ext cx="1371600" cy="369332"/>
          </a:xfrm>
          <a:prstGeom prst="rect">
            <a:avLst/>
          </a:prstGeom>
          <a:noFill/>
        </p:spPr>
        <p:txBody>
          <a:bodyPr wrap="square" rtlCol="0">
            <a:spAutoFit/>
          </a:bodyPr>
          <a:lstStyle/>
          <a:p>
            <a:r>
              <a:rPr lang="en-US" dirty="0">
                <a:solidFill>
                  <a:srgbClr val="00B050"/>
                </a:solidFill>
              </a:rPr>
              <a:t>1947 GATT</a:t>
            </a:r>
          </a:p>
        </p:txBody>
      </p:sp>
      <p:cxnSp>
        <p:nvCxnSpPr>
          <p:cNvPr id="9" name="Straight Connector 8">
            <a:extLst>
              <a:ext uri="{FF2B5EF4-FFF2-40B4-BE49-F238E27FC236}">
                <a16:creationId xmlns:a16="http://schemas.microsoft.com/office/drawing/2014/main" id="{27EBA75B-BC51-AEAD-707F-604EF68610A2}"/>
              </a:ext>
            </a:extLst>
          </p:cNvPr>
          <p:cNvCxnSpPr>
            <a:cxnSpLocks/>
          </p:cNvCxnSpPr>
          <p:nvPr/>
        </p:nvCxnSpPr>
        <p:spPr>
          <a:xfrm>
            <a:off x="7086600" y="1676400"/>
            <a:ext cx="0" cy="3124200"/>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04104AC5-70A2-A112-8123-07B41608FF0D}"/>
              </a:ext>
            </a:extLst>
          </p:cNvPr>
          <p:cNvSpPr txBox="1"/>
          <p:nvPr/>
        </p:nvSpPr>
        <p:spPr>
          <a:xfrm>
            <a:off x="7010400" y="1676400"/>
            <a:ext cx="1371600" cy="369332"/>
          </a:xfrm>
          <a:prstGeom prst="rect">
            <a:avLst/>
          </a:prstGeom>
          <a:noFill/>
        </p:spPr>
        <p:txBody>
          <a:bodyPr wrap="square" rtlCol="0">
            <a:spAutoFit/>
          </a:bodyPr>
          <a:lstStyle/>
          <a:p>
            <a:r>
              <a:rPr lang="en-US" dirty="0">
                <a:solidFill>
                  <a:srgbClr val="00B050"/>
                </a:solidFill>
              </a:rPr>
              <a:t>1995 WTO</a:t>
            </a:r>
          </a:p>
        </p:txBody>
      </p:sp>
      <p:sp>
        <p:nvSpPr>
          <p:cNvPr id="11" name="TextBox 10">
            <a:extLst>
              <a:ext uri="{FF2B5EF4-FFF2-40B4-BE49-F238E27FC236}">
                <a16:creationId xmlns:a16="http://schemas.microsoft.com/office/drawing/2014/main" id="{0F90A6A3-42E9-40F9-ABAF-B7DE7585429B}"/>
              </a:ext>
            </a:extLst>
          </p:cNvPr>
          <p:cNvSpPr txBox="1"/>
          <p:nvPr/>
        </p:nvSpPr>
        <p:spPr>
          <a:xfrm>
            <a:off x="990600" y="1371600"/>
            <a:ext cx="2514600" cy="369332"/>
          </a:xfrm>
          <a:prstGeom prst="rect">
            <a:avLst/>
          </a:prstGeom>
          <a:noFill/>
        </p:spPr>
        <p:txBody>
          <a:bodyPr wrap="square" rtlCol="0">
            <a:spAutoFit/>
          </a:bodyPr>
          <a:lstStyle/>
          <a:p>
            <a:r>
              <a:rPr lang="en-US" dirty="0">
                <a:solidFill>
                  <a:srgbClr val="FF0000"/>
                </a:solidFill>
              </a:rPr>
              <a:t>Smoot-Hawley Tariff</a:t>
            </a:r>
          </a:p>
        </p:txBody>
      </p:sp>
      <p:cxnSp>
        <p:nvCxnSpPr>
          <p:cNvPr id="12" name="Straight Arrow Connector 11">
            <a:extLst>
              <a:ext uri="{FF2B5EF4-FFF2-40B4-BE49-F238E27FC236}">
                <a16:creationId xmlns:a16="http://schemas.microsoft.com/office/drawing/2014/main" id="{95346AB2-A57F-4809-45A5-2384614F72F2}"/>
              </a:ext>
            </a:extLst>
          </p:cNvPr>
          <p:cNvCxnSpPr>
            <a:cxnSpLocks/>
          </p:cNvCxnSpPr>
          <p:nvPr/>
        </p:nvCxnSpPr>
        <p:spPr>
          <a:xfrm>
            <a:off x="3048000" y="1676400"/>
            <a:ext cx="381000" cy="53340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3" name="Slide Number Placeholder 12">
            <a:extLst>
              <a:ext uri="{FF2B5EF4-FFF2-40B4-BE49-F238E27FC236}">
                <a16:creationId xmlns:a16="http://schemas.microsoft.com/office/drawing/2014/main" id="{F0E1FCC1-E231-63B9-161F-94A131124C91}"/>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11</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179557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dirty="0"/>
              <a:t>Before 1934</a:t>
            </a:r>
          </a:p>
          <a:p>
            <a:pPr lvl="1"/>
            <a:r>
              <a:rPr lang="en-US" dirty="0"/>
              <a:t>Massive use of tariffs</a:t>
            </a:r>
          </a:p>
          <a:p>
            <a:pPr lvl="2"/>
            <a:r>
              <a:rPr lang="en-US" dirty="0"/>
              <a:t>Especially by US</a:t>
            </a:r>
          </a:p>
          <a:p>
            <a:pPr lvl="2"/>
            <a:r>
              <a:rPr lang="en-US" dirty="0"/>
              <a:t>Often used for government revenue</a:t>
            </a:r>
          </a:p>
          <a:p>
            <a:pPr lvl="2"/>
            <a:r>
              <a:rPr lang="en-US" dirty="0"/>
              <a:t>Also for protection of North-east manufacturers</a:t>
            </a:r>
          </a:p>
          <a:p>
            <a:pPr lvl="1"/>
            <a:r>
              <a:rPr lang="en-US" dirty="0"/>
              <a:t>1930:  Smoot-Hawley Tariff</a:t>
            </a:r>
          </a:p>
          <a:p>
            <a:pPr lvl="2"/>
            <a:r>
              <a:rPr lang="en-US" dirty="0"/>
              <a:t>Result of “logrolling” in Congress</a:t>
            </a:r>
          </a:p>
          <a:p>
            <a:pPr lvl="2"/>
            <a:r>
              <a:rPr lang="en-US" dirty="0"/>
              <a:t>Prompted retaliation by others</a:t>
            </a:r>
          </a:p>
          <a:p>
            <a:pPr lvl="2"/>
            <a:r>
              <a:rPr lang="en-US" dirty="0"/>
              <a:t>Worsened (did not cause) the Great Depression</a:t>
            </a:r>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12</a:t>
            </a:fld>
            <a:endParaRPr lang="en-US"/>
          </a:p>
        </p:txBody>
      </p:sp>
    </p:spTree>
    <p:extLst>
      <p:ext uri="{BB962C8B-B14F-4D97-AF65-F5344CB8AC3E}">
        <p14:creationId xmlns:p14="http://schemas.microsoft.com/office/powerpoint/2010/main" val="853938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13</a:t>
            </a:fld>
            <a:endParaRPr lang="en-US"/>
          </a:p>
        </p:txBody>
      </p:sp>
      <p:pic>
        <p:nvPicPr>
          <p:cNvPr id="6" name="Picture 5">
            <a:extLst>
              <a:ext uri="{FF2B5EF4-FFF2-40B4-BE49-F238E27FC236}">
                <a16:creationId xmlns:a16="http://schemas.microsoft.com/office/drawing/2014/main" id="{C16F5E5E-6BEB-8E40-B2FD-B345FC916CBC}"/>
              </a:ext>
            </a:extLst>
          </p:cNvPr>
          <p:cNvPicPr>
            <a:picLocks noChangeAspect="1"/>
          </p:cNvPicPr>
          <p:nvPr/>
        </p:nvPicPr>
        <p:blipFill>
          <a:blip r:embed="rId2"/>
          <a:srcRect/>
          <a:stretch>
            <a:fillRect/>
          </a:stretch>
        </p:blipFill>
        <p:spPr bwMode="auto">
          <a:xfrm>
            <a:off x="2032000" y="1797050"/>
            <a:ext cx="5080000" cy="3263900"/>
          </a:xfrm>
          <a:prstGeom prst="rect">
            <a:avLst/>
          </a:prstGeom>
          <a:noFill/>
          <a:ln w="9525">
            <a:noFill/>
            <a:miter lim="800000"/>
            <a:headEnd/>
            <a:tailEnd/>
          </a:ln>
        </p:spPr>
      </p:pic>
      <p:sp>
        <p:nvSpPr>
          <p:cNvPr id="7" name="TextBox 6">
            <a:extLst>
              <a:ext uri="{FF2B5EF4-FFF2-40B4-BE49-F238E27FC236}">
                <a16:creationId xmlns:a16="http://schemas.microsoft.com/office/drawing/2014/main" id="{A770C3D7-0F57-E84C-B437-001B3A2E9A12}"/>
              </a:ext>
            </a:extLst>
          </p:cNvPr>
          <p:cNvSpPr txBox="1">
            <a:spLocks noChangeArrowheads="1"/>
          </p:cNvSpPr>
          <p:nvPr/>
        </p:nvSpPr>
        <p:spPr bwMode="auto">
          <a:xfrm>
            <a:off x="1553570" y="5199797"/>
            <a:ext cx="1828800" cy="646113"/>
          </a:xfrm>
          <a:prstGeom prst="rect">
            <a:avLst/>
          </a:prstGeom>
          <a:noFill/>
          <a:ln w="9525">
            <a:noFill/>
            <a:miter lim="800000"/>
            <a:headEnd/>
            <a:tailEnd/>
          </a:ln>
        </p:spPr>
        <p:txBody>
          <a:bodyPr>
            <a:prstTxWarp prst="textNoShape">
              <a:avLst/>
            </a:prstTxWarp>
            <a:spAutoFit/>
          </a:bodyPr>
          <a:lstStyle/>
          <a:p>
            <a:r>
              <a:rPr lang="en-US" sz="3600" dirty="0"/>
              <a:t>Hawley</a:t>
            </a:r>
          </a:p>
        </p:txBody>
      </p:sp>
      <p:sp>
        <p:nvSpPr>
          <p:cNvPr id="8" name="TextBox 7">
            <a:extLst>
              <a:ext uri="{FF2B5EF4-FFF2-40B4-BE49-F238E27FC236}">
                <a16:creationId xmlns:a16="http://schemas.microsoft.com/office/drawing/2014/main" id="{5B1ABE96-BAFE-2E40-B848-06ED07D0C45F}"/>
              </a:ext>
            </a:extLst>
          </p:cNvPr>
          <p:cNvSpPr txBox="1">
            <a:spLocks noChangeArrowheads="1"/>
          </p:cNvSpPr>
          <p:nvPr/>
        </p:nvSpPr>
        <p:spPr bwMode="auto">
          <a:xfrm>
            <a:off x="6207457" y="5227093"/>
            <a:ext cx="1828800" cy="646113"/>
          </a:xfrm>
          <a:prstGeom prst="rect">
            <a:avLst/>
          </a:prstGeom>
          <a:noFill/>
          <a:ln w="9525">
            <a:noFill/>
            <a:miter lim="800000"/>
            <a:headEnd/>
            <a:tailEnd/>
          </a:ln>
        </p:spPr>
        <p:txBody>
          <a:bodyPr>
            <a:prstTxWarp prst="textNoShape">
              <a:avLst/>
            </a:prstTxWarp>
            <a:spAutoFit/>
          </a:bodyPr>
          <a:lstStyle/>
          <a:p>
            <a:r>
              <a:rPr lang="en-US" sz="3600" dirty="0"/>
              <a:t>Smoot</a:t>
            </a:r>
          </a:p>
        </p:txBody>
      </p:sp>
    </p:spTree>
    <p:extLst>
      <p:ext uri="{BB962C8B-B14F-4D97-AF65-F5344CB8AC3E}">
        <p14:creationId xmlns:p14="http://schemas.microsoft.com/office/powerpoint/2010/main" val="632199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14</a:t>
            </a:fld>
            <a:endParaRPr lang="en-US"/>
          </a:p>
        </p:txBody>
      </p:sp>
      <p:pic>
        <p:nvPicPr>
          <p:cNvPr id="6" name="Picture 5">
            <a:extLst>
              <a:ext uri="{FF2B5EF4-FFF2-40B4-BE49-F238E27FC236}">
                <a16:creationId xmlns:a16="http://schemas.microsoft.com/office/drawing/2014/main" id="{B71F439E-0F9B-CE4A-91BC-243C4B4DA489}"/>
              </a:ext>
            </a:extLst>
          </p:cNvPr>
          <p:cNvPicPr>
            <a:picLocks noChangeAspect="1"/>
          </p:cNvPicPr>
          <p:nvPr/>
        </p:nvPicPr>
        <p:blipFill>
          <a:blip r:embed="rId2"/>
          <a:srcRect/>
          <a:stretch>
            <a:fillRect/>
          </a:stretch>
        </p:blipFill>
        <p:spPr bwMode="auto">
          <a:xfrm>
            <a:off x="2857500" y="1339850"/>
            <a:ext cx="3429000" cy="4178300"/>
          </a:xfrm>
          <a:prstGeom prst="rect">
            <a:avLst/>
          </a:prstGeom>
          <a:noFill/>
          <a:ln w="9525">
            <a:noFill/>
            <a:miter lim="800000"/>
            <a:headEnd/>
            <a:tailEnd/>
          </a:ln>
        </p:spPr>
      </p:pic>
      <p:sp>
        <p:nvSpPr>
          <p:cNvPr id="7" name="TextBox 7">
            <a:extLst>
              <a:ext uri="{FF2B5EF4-FFF2-40B4-BE49-F238E27FC236}">
                <a16:creationId xmlns:a16="http://schemas.microsoft.com/office/drawing/2014/main" id="{6B1C8453-3F1D-6646-842C-24336E5D55F3}"/>
              </a:ext>
            </a:extLst>
          </p:cNvPr>
          <p:cNvSpPr txBox="1">
            <a:spLocks noChangeArrowheads="1"/>
          </p:cNvSpPr>
          <p:nvPr/>
        </p:nvSpPr>
        <p:spPr bwMode="auto">
          <a:xfrm>
            <a:off x="838200" y="5715000"/>
            <a:ext cx="7848600" cy="646113"/>
          </a:xfrm>
          <a:prstGeom prst="rect">
            <a:avLst/>
          </a:prstGeom>
          <a:noFill/>
          <a:ln w="9525">
            <a:noFill/>
            <a:miter lim="800000"/>
            <a:headEnd/>
            <a:tailEnd/>
          </a:ln>
        </p:spPr>
        <p:txBody>
          <a:bodyPr>
            <a:prstTxWarp prst="textNoShape">
              <a:avLst/>
            </a:prstTxWarp>
            <a:spAutoFit/>
          </a:bodyPr>
          <a:lstStyle/>
          <a:p>
            <a:r>
              <a:rPr lang="en-US" dirty="0"/>
              <a:t>Source:  Economist, “The battle of Smoot-Hawley,” December 18, 2008.</a:t>
            </a:r>
          </a:p>
          <a:p>
            <a:endParaRPr lang="en-US" dirty="0"/>
          </a:p>
        </p:txBody>
      </p:sp>
      <p:sp>
        <p:nvSpPr>
          <p:cNvPr id="2" name="TextBox 1">
            <a:extLst>
              <a:ext uri="{FF2B5EF4-FFF2-40B4-BE49-F238E27FC236}">
                <a16:creationId xmlns:a16="http://schemas.microsoft.com/office/drawing/2014/main" id="{3CE1C481-45B3-A94E-988B-9D409F0D3CA9}"/>
              </a:ext>
            </a:extLst>
          </p:cNvPr>
          <p:cNvSpPr txBox="1"/>
          <p:nvPr/>
        </p:nvSpPr>
        <p:spPr>
          <a:xfrm>
            <a:off x="381000" y="1828800"/>
            <a:ext cx="2286000" cy="954107"/>
          </a:xfrm>
          <a:prstGeom prst="rect">
            <a:avLst/>
          </a:prstGeom>
          <a:noFill/>
        </p:spPr>
        <p:txBody>
          <a:bodyPr wrap="square" rtlCol="0">
            <a:spAutoFit/>
          </a:bodyPr>
          <a:lstStyle/>
          <a:p>
            <a:pPr algn="ctr"/>
            <a:r>
              <a:rPr lang="en-US" sz="2800" dirty="0" err="1"/>
              <a:t>Kindleberger</a:t>
            </a:r>
            <a:r>
              <a:rPr lang="en-US" sz="2800" dirty="0"/>
              <a:t> Spiral</a:t>
            </a:r>
          </a:p>
        </p:txBody>
      </p:sp>
    </p:spTree>
    <p:extLst>
      <p:ext uri="{BB962C8B-B14F-4D97-AF65-F5344CB8AC3E}">
        <p14:creationId xmlns:p14="http://schemas.microsoft.com/office/powerpoint/2010/main" val="4089767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dirty="0"/>
              <a:t>1934:  Reciprocal Trade Agreements Act</a:t>
            </a:r>
          </a:p>
          <a:p>
            <a:pPr lvl="1"/>
            <a:r>
              <a:rPr lang="en-US" dirty="0"/>
              <a:t>US Congress authorized President to negotiate bilateral tariff reductions</a:t>
            </a:r>
          </a:p>
          <a:p>
            <a:pPr lvl="1"/>
            <a:r>
              <a:rPr lang="en-US" dirty="0"/>
              <a:t>Used MFN to spread tariff cuts to, and from, multiple countries</a:t>
            </a:r>
          </a:p>
          <a:p>
            <a:endParaRPr lang="en-US" dirty="0"/>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15</a:t>
            </a:fld>
            <a:endParaRPr lang="en-US"/>
          </a:p>
        </p:txBody>
      </p:sp>
    </p:spTree>
    <p:extLst>
      <p:ext uri="{BB962C8B-B14F-4D97-AF65-F5344CB8AC3E}">
        <p14:creationId xmlns:p14="http://schemas.microsoft.com/office/powerpoint/2010/main" val="557024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sz="2800" dirty="0"/>
              <a:t>1947:  General Agreement on Tariffs and Trade (GATT)</a:t>
            </a:r>
          </a:p>
          <a:p>
            <a:pPr lvl="1"/>
            <a:r>
              <a:rPr lang="en-US" sz="2400" dirty="0"/>
              <a:t>Accompanied (but was not part of) the Bretton Woods negotiations that created</a:t>
            </a:r>
          </a:p>
          <a:p>
            <a:pPr lvl="2"/>
            <a:r>
              <a:rPr lang="en-US" sz="2000" dirty="0"/>
              <a:t>IMF</a:t>
            </a:r>
          </a:p>
          <a:p>
            <a:pPr lvl="2"/>
            <a:r>
              <a:rPr lang="en-US" sz="2000" dirty="0"/>
              <a:t>World Bank</a:t>
            </a:r>
          </a:p>
          <a:p>
            <a:pPr lvl="1"/>
            <a:r>
              <a:rPr lang="en-US" sz="2400" dirty="0"/>
              <a:t>Meant as temporary until International Trade Organization (ITO) would be ratified.</a:t>
            </a:r>
          </a:p>
          <a:p>
            <a:pPr lvl="2"/>
            <a:r>
              <a:rPr lang="en-US" sz="2000" dirty="0"/>
              <a:t>GATT was adopted via Protocol of Provisional Application</a:t>
            </a:r>
          </a:p>
          <a:p>
            <a:pPr lvl="2"/>
            <a:r>
              <a:rPr lang="en-US" sz="2000" dirty="0"/>
              <a:t>ITO failed (in US)</a:t>
            </a:r>
          </a:p>
          <a:p>
            <a:pPr lvl="1"/>
            <a:r>
              <a:rPr lang="en-US" sz="2400" dirty="0"/>
              <a:t>GATT became the rules for ~50 years by default</a:t>
            </a:r>
          </a:p>
          <a:p>
            <a:endParaRPr lang="en-US" sz="2800" dirty="0"/>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16</a:t>
            </a:fld>
            <a:endParaRPr lang="en-US"/>
          </a:p>
        </p:txBody>
      </p:sp>
    </p:spTree>
    <p:extLst>
      <p:ext uri="{BB962C8B-B14F-4D97-AF65-F5344CB8AC3E}">
        <p14:creationId xmlns:p14="http://schemas.microsoft.com/office/powerpoint/2010/main" val="472933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Classes 7, 8: Policies and Institutions: International</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17</a:t>
            </a:fld>
            <a:endParaRPr lang="en-US"/>
          </a:p>
        </p:txBody>
      </p:sp>
    </p:spTree>
    <p:extLst>
      <p:ext uri="{BB962C8B-B14F-4D97-AF65-F5344CB8AC3E}">
        <p14:creationId xmlns:p14="http://schemas.microsoft.com/office/powerpoint/2010/main" val="1908888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KOM</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reasons may motivate countries to use tariffs on imports?</a:t>
            </a:r>
          </a:p>
          <a:p>
            <a:r>
              <a:rPr lang="en-US" dirty="0"/>
              <a:t>By how much were US tariffs reduced from the 1930s to just after World War II, just before the GATT?  How was this accomplished?</a:t>
            </a:r>
          </a:p>
          <a:p>
            <a:r>
              <a:rPr lang="en-US" dirty="0"/>
              <a:t>What do KOM mean by the “levers” and the “ratchets”?</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18</a:t>
            </a:fld>
            <a:endParaRPr lang="en-US"/>
          </a:p>
        </p:txBody>
      </p:sp>
    </p:spTree>
    <p:extLst>
      <p:ext uri="{BB962C8B-B14F-4D97-AF65-F5344CB8AC3E}">
        <p14:creationId xmlns:p14="http://schemas.microsoft.com/office/powerpoint/2010/main" val="3357414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GATT</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sz="2800" dirty="0"/>
              <a:t>What GATT did  </a:t>
            </a:r>
          </a:p>
          <a:p>
            <a:pPr lvl="1"/>
            <a:r>
              <a:rPr lang="en-US" sz="2400" dirty="0"/>
              <a:t>Set rules for countries to follow in their trade policies</a:t>
            </a:r>
          </a:p>
          <a:p>
            <a:pPr lvl="2"/>
            <a:r>
              <a:rPr lang="en-US" sz="2000" dirty="0"/>
              <a:t>Still does, as part of WTO</a:t>
            </a:r>
          </a:p>
          <a:p>
            <a:pPr lvl="1"/>
            <a:r>
              <a:rPr lang="en-US" sz="2400" dirty="0"/>
              <a:t>Included weak enforcement of rules</a:t>
            </a:r>
          </a:p>
          <a:p>
            <a:pPr lvl="1"/>
            <a:r>
              <a:rPr lang="en-US" sz="2400" dirty="0"/>
              <a:t>Hosted “Rounds” of multilateral negotiations</a:t>
            </a:r>
          </a:p>
          <a:p>
            <a:endParaRPr lang="en-US" sz="2800" dirty="0"/>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19</a:t>
            </a:fld>
            <a:endParaRPr lang="en-US"/>
          </a:p>
        </p:txBody>
      </p:sp>
    </p:spTree>
    <p:extLst>
      <p:ext uri="{BB962C8B-B14F-4D97-AF65-F5344CB8AC3E}">
        <p14:creationId xmlns:p14="http://schemas.microsoft.com/office/powerpoint/2010/main" val="1092611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Classes 7, 8: Policies and Institutions: International</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2</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News</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035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20</a:t>
            </a:fld>
            <a:endParaRPr lang="en-US"/>
          </a:p>
        </p:txBody>
      </p:sp>
      <p:graphicFrame>
        <p:nvGraphicFramePr>
          <p:cNvPr id="6" name="Group 3">
            <a:extLst>
              <a:ext uri="{FF2B5EF4-FFF2-40B4-BE49-F238E27FC236}">
                <a16:creationId xmlns:a16="http://schemas.microsoft.com/office/drawing/2014/main" id="{FF4E1DB8-D9F3-6E42-97D4-30EFC5AD3E83}"/>
              </a:ext>
            </a:extLst>
          </p:cNvPr>
          <p:cNvGraphicFramePr>
            <a:graphicFrameLocks noGrp="1"/>
          </p:cNvGraphicFramePr>
          <p:nvPr>
            <p:ph idx="1"/>
            <p:extLst>
              <p:ext uri="{D42A27DB-BD31-4B8C-83A1-F6EECF244321}">
                <p14:modId xmlns:p14="http://schemas.microsoft.com/office/powerpoint/2010/main" val="73484863"/>
              </p:ext>
            </p:extLst>
          </p:nvPr>
        </p:nvGraphicFramePr>
        <p:xfrm>
          <a:off x="1066800" y="1447800"/>
          <a:ext cx="7519916" cy="3639312"/>
        </p:xfrm>
        <a:graphic>
          <a:graphicData uri="http://schemas.openxmlformats.org/drawingml/2006/table">
            <a:tbl>
              <a:tblPr/>
              <a:tblGrid>
                <a:gridCol w="557031">
                  <a:extLst>
                    <a:ext uri="{9D8B030D-6E8A-4147-A177-3AD203B41FA5}">
                      <a16:colId xmlns:a16="http://schemas.microsoft.com/office/drawing/2014/main" val="20000"/>
                    </a:ext>
                  </a:extLst>
                </a:gridCol>
                <a:gridCol w="1044433">
                  <a:extLst>
                    <a:ext uri="{9D8B030D-6E8A-4147-A177-3AD203B41FA5}">
                      <a16:colId xmlns:a16="http://schemas.microsoft.com/office/drawing/2014/main" val="20001"/>
                    </a:ext>
                  </a:extLst>
                </a:gridCol>
                <a:gridCol w="1114061">
                  <a:extLst>
                    <a:ext uri="{9D8B030D-6E8A-4147-A177-3AD203B41FA5}">
                      <a16:colId xmlns:a16="http://schemas.microsoft.com/office/drawing/2014/main" val="20002"/>
                    </a:ext>
                  </a:extLst>
                </a:gridCol>
                <a:gridCol w="4804391">
                  <a:extLst>
                    <a:ext uri="{9D8B030D-6E8A-4147-A177-3AD203B41FA5}">
                      <a16:colId xmlns:a16="http://schemas.microsoft.com/office/drawing/2014/main" val="20003"/>
                    </a:ext>
                  </a:extLst>
                </a:gridCol>
              </a:tblGrid>
              <a:tr h="3095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Rounds of GATT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Multilateral Trade Negotiations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3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Accomplishments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1947-61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Reduced tariffs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9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1964-67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Kennedy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Tariffs + anti-dumping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1973-79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Tokyo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Tariffs + NTBs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1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1986-94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Uruguay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Tariffs, NTBs, Services, Intellectual Property, Textiles, Ag., Dispute Settlement, </a:t>
                      </a:r>
                      <a:r>
                        <a:rPr kumimoji="0" lang="en-US" sz="1800" b="1" i="0" u="none" strike="noStrike" cap="none" normalizeH="0" baseline="0" dirty="0">
                          <a:ln>
                            <a:noFill/>
                          </a:ln>
                          <a:solidFill>
                            <a:schemeClr val="tx1"/>
                          </a:solidFill>
                          <a:effectLst/>
                          <a:latin typeface="Arial" charset="0"/>
                        </a:rPr>
                        <a:t>Created WTO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2001-15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Doha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FAILED:  Doha Development Agenda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7" name="Title 1">
            <a:extLst>
              <a:ext uri="{FF2B5EF4-FFF2-40B4-BE49-F238E27FC236}">
                <a16:creationId xmlns:a16="http://schemas.microsoft.com/office/drawing/2014/main" id="{56AB3D08-F6C4-B943-BAF6-E592B295AF79}"/>
              </a:ext>
            </a:extLst>
          </p:cNvPr>
          <p:cNvSpPr>
            <a:spLocks noGrp="1"/>
          </p:cNvSpPr>
          <p:nvPr>
            <p:ph type="title"/>
          </p:nvPr>
        </p:nvSpPr>
        <p:spPr>
          <a:xfrm>
            <a:off x="457200" y="274638"/>
            <a:ext cx="8229600" cy="1143000"/>
          </a:xfrm>
        </p:spPr>
        <p:txBody>
          <a:bodyPr/>
          <a:lstStyle/>
          <a:p>
            <a:r>
              <a:rPr lang="en-US" dirty="0"/>
              <a:t>GATT Negotiations</a:t>
            </a:r>
          </a:p>
        </p:txBody>
      </p:sp>
    </p:spTree>
    <p:extLst>
      <p:ext uri="{BB962C8B-B14F-4D97-AF65-F5344CB8AC3E}">
        <p14:creationId xmlns:p14="http://schemas.microsoft.com/office/powerpoint/2010/main" val="3225384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F5DF-745D-5C44-B0F7-696B3F98AAE4}"/>
              </a:ext>
            </a:extLst>
          </p:cNvPr>
          <p:cNvSpPr>
            <a:spLocks noGrp="1"/>
          </p:cNvSpPr>
          <p:nvPr>
            <p:ph type="title"/>
          </p:nvPr>
        </p:nvSpPr>
        <p:spPr/>
        <p:txBody>
          <a:bodyPr/>
          <a:lstStyle/>
          <a:p>
            <a:r>
              <a:rPr lang="en-US" dirty="0"/>
              <a:t>GATT Negotiations</a:t>
            </a:r>
          </a:p>
        </p:txBody>
      </p:sp>
      <p:sp>
        <p:nvSpPr>
          <p:cNvPr id="3" name="Content Placeholder 2">
            <a:extLst>
              <a:ext uri="{FF2B5EF4-FFF2-40B4-BE49-F238E27FC236}">
                <a16:creationId xmlns:a16="http://schemas.microsoft.com/office/drawing/2014/main" id="{B70CA47D-F523-264F-BB6B-4CB7C33E817A}"/>
              </a:ext>
            </a:extLst>
          </p:cNvPr>
          <p:cNvSpPr>
            <a:spLocks noGrp="1"/>
          </p:cNvSpPr>
          <p:nvPr>
            <p:ph idx="1"/>
          </p:nvPr>
        </p:nvSpPr>
        <p:spPr/>
        <p:txBody>
          <a:bodyPr/>
          <a:lstStyle/>
          <a:p>
            <a:pPr eaLnBrk="1" hangingPunct="1">
              <a:lnSpc>
                <a:spcPct val="90000"/>
              </a:lnSpc>
            </a:pPr>
            <a:r>
              <a:rPr lang="en-US" sz="3600" dirty="0"/>
              <a:t>How negotiations took place</a:t>
            </a:r>
          </a:p>
          <a:p>
            <a:pPr lvl="1" eaLnBrk="1" hangingPunct="1">
              <a:lnSpc>
                <a:spcPct val="90000"/>
              </a:lnSpc>
            </a:pPr>
            <a:r>
              <a:rPr lang="en-US" sz="3200" dirty="0"/>
              <a:t>Tariffs:</a:t>
            </a:r>
          </a:p>
          <a:p>
            <a:pPr lvl="2" eaLnBrk="1" hangingPunct="1">
              <a:lnSpc>
                <a:spcPct val="90000"/>
              </a:lnSpc>
            </a:pPr>
            <a:r>
              <a:rPr lang="en-US" sz="2800" dirty="0"/>
              <a:t>In early rounds, tariff cuts were negotiated between “principal supplier” country and “principal demander” country</a:t>
            </a:r>
          </a:p>
          <a:p>
            <a:pPr lvl="3" eaLnBrk="1" hangingPunct="1">
              <a:lnSpc>
                <a:spcPct val="90000"/>
              </a:lnSpc>
            </a:pPr>
            <a:r>
              <a:rPr lang="en-US" sz="2400" dirty="0"/>
              <a:t>Cuts extended to all other members (MFN)</a:t>
            </a:r>
          </a:p>
          <a:p>
            <a:pPr lvl="3" eaLnBrk="1" hangingPunct="1">
              <a:lnSpc>
                <a:spcPct val="90000"/>
              </a:lnSpc>
            </a:pPr>
            <a:r>
              <a:rPr lang="en-US" sz="2400" dirty="0"/>
              <a:t>Large countries dominated this process</a:t>
            </a:r>
          </a:p>
          <a:p>
            <a:pPr lvl="2" eaLnBrk="1" hangingPunct="1">
              <a:lnSpc>
                <a:spcPct val="90000"/>
              </a:lnSpc>
            </a:pPr>
            <a:r>
              <a:rPr lang="en-US" sz="2800" dirty="0"/>
              <a:t>In more recent rounds, negotiations started with a </a:t>
            </a:r>
            <a:r>
              <a:rPr lang="en-US" sz="2800" u="sng" dirty="0"/>
              <a:t>formula</a:t>
            </a:r>
            <a:r>
              <a:rPr lang="en-US" sz="2800" dirty="0"/>
              <a:t> for tariff cuts, then negotiated exceptions</a:t>
            </a:r>
          </a:p>
          <a:p>
            <a:pPr lvl="3" eaLnBrk="1" hangingPunct="1">
              <a:lnSpc>
                <a:spcPct val="90000"/>
              </a:lnSpc>
            </a:pPr>
            <a:endParaRPr lang="en-US" sz="2400" dirty="0"/>
          </a:p>
          <a:p>
            <a:endParaRPr lang="en-US" sz="4000" dirty="0"/>
          </a:p>
        </p:txBody>
      </p:sp>
      <p:sp>
        <p:nvSpPr>
          <p:cNvPr id="4" name="Footer Placeholder 3">
            <a:extLst>
              <a:ext uri="{FF2B5EF4-FFF2-40B4-BE49-F238E27FC236}">
                <a16:creationId xmlns:a16="http://schemas.microsoft.com/office/drawing/2014/main" id="{F355FA8C-A4A5-BA45-B9CD-E2E6FD4324A0}"/>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9268AC-C744-F247-ADBB-9BB23EE62657}"/>
              </a:ext>
            </a:extLst>
          </p:cNvPr>
          <p:cNvSpPr>
            <a:spLocks noGrp="1"/>
          </p:cNvSpPr>
          <p:nvPr>
            <p:ph type="sldNum" sz="quarter" idx="12"/>
          </p:nvPr>
        </p:nvSpPr>
        <p:spPr/>
        <p:txBody>
          <a:bodyPr/>
          <a:lstStyle/>
          <a:p>
            <a:pPr>
              <a:defRPr/>
            </a:pPr>
            <a:fld id="{659DFB22-C7E9-9E4B-8431-4E4E88AD005A}" type="slidenum">
              <a:rPr lang="en-US" smtClean="0"/>
              <a:pPr>
                <a:defRPr/>
              </a:pPr>
              <a:t>21</a:t>
            </a:fld>
            <a:endParaRPr lang="en-US"/>
          </a:p>
        </p:txBody>
      </p:sp>
    </p:spTree>
    <p:extLst>
      <p:ext uri="{BB962C8B-B14F-4D97-AF65-F5344CB8AC3E}">
        <p14:creationId xmlns:p14="http://schemas.microsoft.com/office/powerpoint/2010/main" val="2397671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F5DF-745D-5C44-B0F7-696B3F98AAE4}"/>
              </a:ext>
            </a:extLst>
          </p:cNvPr>
          <p:cNvSpPr>
            <a:spLocks noGrp="1"/>
          </p:cNvSpPr>
          <p:nvPr>
            <p:ph type="title"/>
          </p:nvPr>
        </p:nvSpPr>
        <p:spPr/>
        <p:txBody>
          <a:bodyPr/>
          <a:lstStyle/>
          <a:p>
            <a:r>
              <a:rPr lang="en-US" dirty="0"/>
              <a:t>GATT Negotiations</a:t>
            </a:r>
          </a:p>
        </p:txBody>
      </p:sp>
      <p:sp>
        <p:nvSpPr>
          <p:cNvPr id="3" name="Content Placeholder 2">
            <a:extLst>
              <a:ext uri="{FF2B5EF4-FFF2-40B4-BE49-F238E27FC236}">
                <a16:creationId xmlns:a16="http://schemas.microsoft.com/office/drawing/2014/main" id="{B70CA47D-F523-264F-BB6B-4CB7C33E817A}"/>
              </a:ext>
            </a:extLst>
          </p:cNvPr>
          <p:cNvSpPr>
            <a:spLocks noGrp="1"/>
          </p:cNvSpPr>
          <p:nvPr>
            <p:ph idx="1"/>
          </p:nvPr>
        </p:nvSpPr>
        <p:spPr/>
        <p:txBody>
          <a:bodyPr/>
          <a:lstStyle/>
          <a:p>
            <a:pPr eaLnBrk="1" hangingPunct="1">
              <a:lnSpc>
                <a:spcPct val="90000"/>
              </a:lnSpc>
            </a:pPr>
            <a:r>
              <a:rPr lang="en-US" sz="2800" dirty="0"/>
              <a:t>Swiss Formula:  </a:t>
            </a:r>
          </a:p>
          <a:p>
            <a:pPr lvl="2" eaLnBrk="1" hangingPunct="1">
              <a:lnSpc>
                <a:spcPct val="90000"/>
              </a:lnSpc>
            </a:pPr>
            <a:endParaRPr lang="en-US" sz="2000" dirty="0"/>
          </a:p>
          <a:p>
            <a:pPr marL="0" indent="0" eaLnBrk="1" hangingPunct="1">
              <a:lnSpc>
                <a:spcPct val="90000"/>
              </a:lnSpc>
              <a:buNone/>
            </a:pPr>
            <a:r>
              <a:rPr lang="en-US" sz="2800" dirty="0"/>
              <a:t>			Z = AX/(A+X)</a:t>
            </a:r>
          </a:p>
          <a:p>
            <a:pPr marL="0" indent="0" eaLnBrk="1" hangingPunct="1">
              <a:lnSpc>
                <a:spcPct val="90000"/>
              </a:lnSpc>
              <a:buNone/>
            </a:pPr>
            <a:endParaRPr lang="en-US" sz="2800" dirty="0"/>
          </a:p>
          <a:p>
            <a:pPr lvl="2" eaLnBrk="1" hangingPunct="1">
              <a:lnSpc>
                <a:spcPct val="90000"/>
              </a:lnSpc>
            </a:pPr>
            <a:r>
              <a:rPr lang="en-US" sz="2200" dirty="0"/>
              <a:t>X = initial tariff rate</a:t>
            </a:r>
          </a:p>
          <a:p>
            <a:pPr lvl="2" eaLnBrk="1" hangingPunct="1">
              <a:lnSpc>
                <a:spcPct val="90000"/>
              </a:lnSpc>
            </a:pPr>
            <a:r>
              <a:rPr lang="en-US" sz="2200" dirty="0"/>
              <a:t>A = coefficient and maximum tariff rate</a:t>
            </a:r>
          </a:p>
          <a:p>
            <a:pPr lvl="2" eaLnBrk="1" hangingPunct="1">
              <a:lnSpc>
                <a:spcPct val="90000"/>
              </a:lnSpc>
            </a:pPr>
            <a:r>
              <a:rPr lang="en-US" sz="2200" dirty="0"/>
              <a:t>Z = resulting lower tariff rate</a:t>
            </a:r>
          </a:p>
          <a:p>
            <a:pPr lvl="1" eaLnBrk="1" hangingPunct="1">
              <a:lnSpc>
                <a:spcPct val="90000"/>
              </a:lnSpc>
            </a:pPr>
            <a:endParaRPr lang="en-US" sz="2600" dirty="0"/>
          </a:p>
          <a:p>
            <a:pPr lvl="1" eaLnBrk="1" hangingPunct="1">
              <a:lnSpc>
                <a:spcPct val="90000"/>
              </a:lnSpc>
            </a:pPr>
            <a:r>
              <a:rPr lang="en-US" sz="2600" dirty="0"/>
              <a:t>Proposed by Switzerland in Tokyo Round</a:t>
            </a:r>
          </a:p>
          <a:p>
            <a:pPr lvl="1" eaLnBrk="1" hangingPunct="1">
              <a:lnSpc>
                <a:spcPct val="90000"/>
              </a:lnSpc>
            </a:pPr>
            <a:r>
              <a:rPr lang="en-US" sz="2600" dirty="0"/>
              <a:t>Reduces high tariffs more than low tariffs</a:t>
            </a:r>
          </a:p>
          <a:p>
            <a:pPr eaLnBrk="1" hangingPunct="1">
              <a:lnSpc>
                <a:spcPct val="90000"/>
              </a:lnSpc>
            </a:pPr>
            <a:endParaRPr lang="en-US" sz="3600" dirty="0"/>
          </a:p>
          <a:p>
            <a:endParaRPr lang="en-US" sz="4000" dirty="0"/>
          </a:p>
        </p:txBody>
      </p:sp>
      <p:sp>
        <p:nvSpPr>
          <p:cNvPr id="4" name="Footer Placeholder 3">
            <a:extLst>
              <a:ext uri="{FF2B5EF4-FFF2-40B4-BE49-F238E27FC236}">
                <a16:creationId xmlns:a16="http://schemas.microsoft.com/office/drawing/2014/main" id="{F355FA8C-A4A5-BA45-B9CD-E2E6FD4324A0}"/>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9268AC-C744-F247-ADBB-9BB23EE62657}"/>
              </a:ext>
            </a:extLst>
          </p:cNvPr>
          <p:cNvSpPr>
            <a:spLocks noGrp="1"/>
          </p:cNvSpPr>
          <p:nvPr>
            <p:ph type="sldNum" sz="quarter" idx="12"/>
          </p:nvPr>
        </p:nvSpPr>
        <p:spPr/>
        <p:txBody>
          <a:bodyPr/>
          <a:lstStyle/>
          <a:p>
            <a:pPr>
              <a:defRPr/>
            </a:pPr>
            <a:fld id="{659DFB22-C7E9-9E4B-8431-4E4E88AD005A}" type="slidenum">
              <a:rPr lang="en-US" smtClean="0"/>
              <a:pPr>
                <a:defRPr/>
              </a:pPr>
              <a:t>22</a:t>
            </a:fld>
            <a:endParaRPr lang="en-US"/>
          </a:p>
        </p:txBody>
      </p:sp>
      <p:graphicFrame>
        <p:nvGraphicFramePr>
          <p:cNvPr id="6" name="Table 5">
            <a:extLst>
              <a:ext uri="{FF2B5EF4-FFF2-40B4-BE49-F238E27FC236}">
                <a16:creationId xmlns:a16="http://schemas.microsoft.com/office/drawing/2014/main" id="{ACCE9AAD-DE05-0D93-1E44-69BCF5D94051}"/>
              </a:ext>
            </a:extLst>
          </p:cNvPr>
          <p:cNvGraphicFramePr>
            <a:graphicFrameLocks noGrp="1"/>
          </p:cNvGraphicFramePr>
          <p:nvPr>
            <p:extLst>
              <p:ext uri="{D42A27DB-BD31-4B8C-83A1-F6EECF244321}">
                <p14:modId xmlns:p14="http://schemas.microsoft.com/office/powerpoint/2010/main" val="954845110"/>
              </p:ext>
            </p:extLst>
          </p:nvPr>
        </p:nvGraphicFramePr>
        <p:xfrm>
          <a:off x="5736755" y="2667000"/>
          <a:ext cx="2984501" cy="933450"/>
        </p:xfrm>
        <a:graphic>
          <a:graphicData uri="http://schemas.openxmlformats.org/drawingml/2006/table">
            <a:tbl>
              <a:tblPr>
                <a:tableStyleId>{5C22544A-7EE6-4342-B048-85BDC9FD1C3A}</a:tableStyleId>
              </a:tblPr>
              <a:tblGrid>
                <a:gridCol w="1129518">
                  <a:extLst>
                    <a:ext uri="{9D8B030D-6E8A-4147-A177-3AD203B41FA5}">
                      <a16:colId xmlns:a16="http://schemas.microsoft.com/office/drawing/2014/main" val="905514488"/>
                    </a:ext>
                  </a:extLst>
                </a:gridCol>
                <a:gridCol w="491929">
                  <a:extLst>
                    <a:ext uri="{9D8B030D-6E8A-4147-A177-3AD203B41FA5}">
                      <a16:colId xmlns:a16="http://schemas.microsoft.com/office/drawing/2014/main" val="1927222960"/>
                    </a:ext>
                  </a:extLst>
                </a:gridCol>
                <a:gridCol w="430438">
                  <a:extLst>
                    <a:ext uri="{9D8B030D-6E8A-4147-A177-3AD203B41FA5}">
                      <a16:colId xmlns:a16="http://schemas.microsoft.com/office/drawing/2014/main" val="2610740103"/>
                    </a:ext>
                  </a:extLst>
                </a:gridCol>
                <a:gridCol w="430438">
                  <a:extLst>
                    <a:ext uri="{9D8B030D-6E8A-4147-A177-3AD203B41FA5}">
                      <a16:colId xmlns:a16="http://schemas.microsoft.com/office/drawing/2014/main" val="1106972782"/>
                    </a:ext>
                  </a:extLst>
                </a:gridCol>
                <a:gridCol w="502178">
                  <a:extLst>
                    <a:ext uri="{9D8B030D-6E8A-4147-A177-3AD203B41FA5}">
                      <a16:colId xmlns:a16="http://schemas.microsoft.com/office/drawing/2014/main" val="1951194420"/>
                    </a:ext>
                  </a:extLst>
                </a:gridCol>
              </a:tblGrid>
              <a:tr h="203200">
                <a:tc gridSpan="5">
                  <a:txBody>
                    <a:bodyPr/>
                    <a:lstStyle/>
                    <a:p>
                      <a:r>
                        <a:rPr lang="en-US" dirty="0"/>
                        <a:t>Swiss Formula with A=16:</a:t>
                      </a:r>
                    </a:p>
                  </a:txBody>
                  <a:tcPr/>
                </a:tc>
                <a:tc hMerge="1">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47978440"/>
                  </a:ext>
                </a:extLst>
              </a:tr>
              <a:tr h="203200">
                <a:tc>
                  <a:txBody>
                    <a:bodyPr/>
                    <a:lstStyle/>
                    <a:p>
                      <a:pPr algn="r" fontAlgn="b"/>
                      <a:r>
                        <a:rPr lang="en-US" sz="1800" u="none" strike="noStrike" dirty="0">
                          <a:effectLst/>
                        </a:rPr>
                        <a:t>Old tariff:</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10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50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8830316"/>
                  </a:ext>
                </a:extLst>
              </a:tr>
              <a:tr h="203200">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800" u="none" strike="noStrike" dirty="0">
                          <a:effectLst/>
                        </a:rPr>
                        <a:t>New tariff:</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3.8</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6.2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8.9</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12.1</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2285381"/>
                  </a:ext>
                </a:extLst>
              </a:tr>
            </a:tbl>
          </a:graphicData>
        </a:graphic>
      </p:graphicFrame>
    </p:spTree>
    <p:extLst>
      <p:ext uri="{BB962C8B-B14F-4D97-AF65-F5344CB8AC3E}">
        <p14:creationId xmlns:p14="http://schemas.microsoft.com/office/powerpoint/2010/main" val="428736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Classes 7, 8: Policies and Institutions: International</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23</a:t>
            </a:fld>
            <a:endParaRPr lang="en-US"/>
          </a:p>
        </p:txBody>
      </p:sp>
    </p:spTree>
    <p:extLst>
      <p:ext uri="{BB962C8B-B14F-4D97-AF65-F5344CB8AC3E}">
        <p14:creationId xmlns:p14="http://schemas.microsoft.com/office/powerpoint/2010/main" val="2415415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Jackson</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is the date of the Jackson book?</a:t>
            </a:r>
          </a:p>
          <a:p>
            <a:r>
              <a:rPr lang="en-US" dirty="0"/>
              <a:t>Was it written before or after:   </a:t>
            </a:r>
          </a:p>
          <a:p>
            <a:pPr lvl="1"/>
            <a:r>
              <a:rPr lang="en-US" dirty="0"/>
              <a:t>The expansion of world trade?  </a:t>
            </a:r>
          </a:p>
          <a:p>
            <a:pPr lvl="1"/>
            <a:r>
              <a:rPr lang="en-US" dirty="0"/>
              <a:t>The appearance of global supply chains? </a:t>
            </a:r>
          </a:p>
          <a:p>
            <a:pPr lvl="1"/>
            <a:r>
              <a:rPr lang="en-US" dirty="0"/>
              <a:t>The creation of the WTO?  </a:t>
            </a:r>
          </a:p>
          <a:p>
            <a:pPr lvl="1"/>
            <a:r>
              <a:rPr lang="en-US" dirty="0"/>
              <a:t>The creation of the internet / web?  </a:t>
            </a:r>
          </a:p>
          <a:p>
            <a:pPr lvl="1"/>
            <a:r>
              <a:rPr lang="en-US" dirty="0"/>
              <a:t>The proliferation of Free Trade Agreements?  </a:t>
            </a:r>
          </a:p>
          <a:p>
            <a:endParaRPr lang="en-US"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24</a:t>
            </a:fld>
            <a:endParaRPr lang="en-US"/>
          </a:p>
        </p:txBody>
      </p:sp>
    </p:spTree>
    <p:extLst>
      <p:ext uri="{BB962C8B-B14F-4D97-AF65-F5344CB8AC3E}">
        <p14:creationId xmlns:p14="http://schemas.microsoft.com/office/powerpoint/2010/main" val="4215088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dirty="0"/>
              <a:t>World Trade Organization</a:t>
            </a:r>
          </a:p>
          <a:p>
            <a:pPr lvl="1"/>
            <a:r>
              <a:rPr lang="en-US" dirty="0"/>
              <a:t>Created by Uruguay Round, in 1994</a:t>
            </a:r>
          </a:p>
          <a:p>
            <a:pPr lvl="1"/>
            <a:r>
              <a:rPr lang="en-US" dirty="0"/>
              <a:t>Went into effect Jan 1, 1995</a:t>
            </a:r>
          </a:p>
          <a:p>
            <a:pPr lvl="1"/>
            <a:r>
              <a:rPr lang="en-US" dirty="0"/>
              <a:t>Members as of 2024: 166</a:t>
            </a:r>
          </a:p>
          <a:p>
            <a:pPr lvl="2"/>
            <a:r>
              <a:rPr lang="en-US" dirty="0"/>
              <a:t>Latest:  Comoros and Timor-Leste in 2024</a:t>
            </a:r>
          </a:p>
          <a:p>
            <a:pPr lvl="1"/>
            <a:r>
              <a:rPr lang="en-US" dirty="0"/>
              <a:t>Led by Director General</a:t>
            </a:r>
          </a:p>
          <a:p>
            <a:pPr lvl="2"/>
            <a:r>
              <a:rPr lang="en-US" dirty="0"/>
              <a:t>Position last filled Feb 2021, after some controversy</a:t>
            </a:r>
          </a:p>
          <a:p>
            <a:pPr lvl="2"/>
            <a:r>
              <a:rPr lang="en-US" dirty="0"/>
              <a:t>Little power</a:t>
            </a:r>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25</a:t>
            </a:fld>
            <a:endParaRPr lang="en-US"/>
          </a:p>
        </p:txBody>
      </p:sp>
    </p:spTree>
    <p:extLst>
      <p:ext uri="{BB962C8B-B14F-4D97-AF65-F5344CB8AC3E}">
        <p14:creationId xmlns:p14="http://schemas.microsoft.com/office/powerpoint/2010/main" val="3740650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26</a:t>
            </a:fld>
            <a:endParaRPr lang="en-US"/>
          </a:p>
        </p:txBody>
      </p:sp>
      <p:pic>
        <p:nvPicPr>
          <p:cNvPr id="2" name="Picture 1">
            <a:extLst>
              <a:ext uri="{FF2B5EF4-FFF2-40B4-BE49-F238E27FC236}">
                <a16:creationId xmlns:a16="http://schemas.microsoft.com/office/drawing/2014/main" id="{0A6BCED1-3392-D64D-B28C-E4A445E4E4E0}"/>
              </a:ext>
            </a:extLst>
          </p:cNvPr>
          <p:cNvPicPr>
            <a:picLocks noChangeAspect="1"/>
          </p:cNvPicPr>
          <p:nvPr/>
        </p:nvPicPr>
        <p:blipFill>
          <a:blip r:embed="rId3"/>
          <a:stretch>
            <a:fillRect/>
          </a:stretch>
        </p:blipFill>
        <p:spPr>
          <a:xfrm>
            <a:off x="838200" y="1219200"/>
            <a:ext cx="7467600" cy="5029200"/>
          </a:xfrm>
          <a:prstGeom prst="rect">
            <a:avLst/>
          </a:prstGeom>
        </p:spPr>
      </p:pic>
      <p:sp>
        <p:nvSpPr>
          <p:cNvPr id="3" name="TextBox 2">
            <a:extLst>
              <a:ext uri="{FF2B5EF4-FFF2-40B4-BE49-F238E27FC236}">
                <a16:creationId xmlns:a16="http://schemas.microsoft.com/office/drawing/2014/main" id="{C8149BD8-D2E3-7746-B3CE-2C7FDAE21A30}"/>
              </a:ext>
            </a:extLst>
          </p:cNvPr>
          <p:cNvSpPr txBox="1"/>
          <p:nvPr/>
        </p:nvSpPr>
        <p:spPr>
          <a:xfrm>
            <a:off x="838200" y="609600"/>
            <a:ext cx="7640444" cy="646331"/>
          </a:xfrm>
          <a:prstGeom prst="rect">
            <a:avLst/>
          </a:prstGeom>
          <a:noFill/>
        </p:spPr>
        <p:txBody>
          <a:bodyPr wrap="square" rtlCol="0">
            <a:spAutoFit/>
          </a:bodyPr>
          <a:lstStyle/>
          <a:p>
            <a:r>
              <a:rPr lang="en-US" dirty="0">
                <a:latin typeface="Arial" charset="0"/>
                <a:ea typeface="ＭＳ Ｐゴシック" charset="-128"/>
                <a:cs typeface="ＭＳ Ｐゴシック" charset="-128"/>
              </a:rPr>
              <a:t>WTO Appoints Nigeria’s Ngozi </a:t>
            </a:r>
            <a:r>
              <a:rPr lang="en-US" dirty="0" err="1">
                <a:latin typeface="Arial" charset="0"/>
                <a:ea typeface="ＭＳ Ｐゴシック" charset="-128"/>
                <a:cs typeface="ＭＳ Ｐゴシック" charset="-128"/>
              </a:rPr>
              <a:t>Okonjo</a:t>
            </a:r>
            <a:r>
              <a:rPr lang="en-US" dirty="0">
                <a:latin typeface="Arial" charset="0"/>
                <a:ea typeface="ＭＳ Ｐゴシック" charset="-128"/>
                <a:cs typeface="ＭＳ Ｐゴシック" charset="-128"/>
              </a:rPr>
              <a:t>-Iweala as First Female Leader, Feb 15, 2021</a:t>
            </a:r>
            <a:endParaRPr lang="en-US" dirty="0"/>
          </a:p>
        </p:txBody>
      </p:sp>
    </p:spTree>
    <p:extLst>
      <p:ext uri="{BB962C8B-B14F-4D97-AF65-F5344CB8AC3E}">
        <p14:creationId xmlns:p14="http://schemas.microsoft.com/office/powerpoint/2010/main" val="2420312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BB0C18F-3DC5-8772-F47A-718C52E13F53}"/>
              </a:ext>
            </a:extLst>
          </p:cNvPr>
          <p:cNvPicPr>
            <a:picLocks noChangeAspect="1"/>
          </p:cNvPicPr>
          <p:nvPr/>
        </p:nvPicPr>
        <p:blipFill>
          <a:blip r:embed="rId3"/>
          <a:stretch>
            <a:fillRect/>
          </a:stretch>
        </p:blipFill>
        <p:spPr>
          <a:xfrm>
            <a:off x="685800" y="1260382"/>
            <a:ext cx="7772400" cy="4337236"/>
          </a:xfrm>
          <a:prstGeom prst="rect">
            <a:avLst/>
          </a:prstGeom>
        </p:spPr>
      </p:pic>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27</a:t>
            </a:fld>
            <a:endParaRPr lang="en-US"/>
          </a:p>
        </p:txBody>
      </p:sp>
      <p:pic>
        <p:nvPicPr>
          <p:cNvPr id="3" name="Picture 2">
            <a:extLst>
              <a:ext uri="{FF2B5EF4-FFF2-40B4-BE49-F238E27FC236}">
                <a16:creationId xmlns:a16="http://schemas.microsoft.com/office/drawing/2014/main" id="{973850C2-0D6D-3049-A372-2476341416F1}"/>
              </a:ext>
            </a:extLst>
          </p:cNvPr>
          <p:cNvPicPr>
            <a:picLocks noChangeAspect="1"/>
          </p:cNvPicPr>
          <p:nvPr/>
        </p:nvPicPr>
        <p:blipFill>
          <a:blip r:embed="rId4"/>
          <a:stretch>
            <a:fillRect/>
          </a:stretch>
        </p:blipFill>
        <p:spPr>
          <a:xfrm>
            <a:off x="18393" y="0"/>
            <a:ext cx="4477407" cy="2046236"/>
          </a:xfrm>
          <a:prstGeom prst="rect">
            <a:avLst/>
          </a:prstGeom>
        </p:spPr>
      </p:pic>
      <p:sp>
        <p:nvSpPr>
          <p:cNvPr id="6" name="Title 1">
            <a:extLst>
              <a:ext uri="{FF2B5EF4-FFF2-40B4-BE49-F238E27FC236}">
                <a16:creationId xmlns:a16="http://schemas.microsoft.com/office/drawing/2014/main" id="{347EA359-E19C-2649-9F57-A843F7921D49}"/>
              </a:ext>
            </a:extLst>
          </p:cNvPr>
          <p:cNvSpPr>
            <a:spLocks noGrp="1"/>
          </p:cNvSpPr>
          <p:nvPr>
            <p:ph type="title"/>
          </p:nvPr>
        </p:nvSpPr>
        <p:spPr>
          <a:xfrm>
            <a:off x="1143000" y="0"/>
            <a:ext cx="8229600" cy="1143000"/>
          </a:xfrm>
        </p:spPr>
        <p:txBody>
          <a:bodyPr/>
          <a:lstStyle/>
          <a:p>
            <a:r>
              <a:rPr lang="en-US" dirty="0"/>
              <a:t>WTO</a:t>
            </a:r>
          </a:p>
        </p:txBody>
      </p:sp>
    </p:spTree>
    <p:extLst>
      <p:ext uri="{BB962C8B-B14F-4D97-AF65-F5344CB8AC3E}">
        <p14:creationId xmlns:p14="http://schemas.microsoft.com/office/powerpoint/2010/main" val="4276661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28</a:t>
            </a:fld>
            <a:endParaRPr lang="en-US"/>
          </a:p>
        </p:txBody>
      </p:sp>
      <p:pic>
        <p:nvPicPr>
          <p:cNvPr id="6" name="Picture 5">
            <a:extLst>
              <a:ext uri="{FF2B5EF4-FFF2-40B4-BE49-F238E27FC236}">
                <a16:creationId xmlns:a16="http://schemas.microsoft.com/office/drawing/2014/main" id="{956EED1D-F03B-7344-8AE7-E71498BB68B9}"/>
              </a:ext>
            </a:extLst>
          </p:cNvPr>
          <p:cNvPicPr>
            <a:picLocks noChangeAspect="1"/>
          </p:cNvPicPr>
          <p:nvPr/>
        </p:nvPicPr>
        <p:blipFill>
          <a:blip r:embed="rId2"/>
          <a:stretch>
            <a:fillRect/>
          </a:stretch>
        </p:blipFill>
        <p:spPr>
          <a:xfrm>
            <a:off x="0" y="203920"/>
            <a:ext cx="9144000" cy="6450159"/>
          </a:xfrm>
          <a:prstGeom prst="rect">
            <a:avLst/>
          </a:prstGeom>
        </p:spPr>
      </p:pic>
    </p:spTree>
    <p:extLst>
      <p:ext uri="{BB962C8B-B14F-4D97-AF65-F5344CB8AC3E}">
        <p14:creationId xmlns:p14="http://schemas.microsoft.com/office/powerpoint/2010/main" val="3590376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F3D29FE-EC00-6149-BE9D-B020D184494C}"/>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97974377-1009-264B-BBFA-1F945B82E876}"/>
              </a:ext>
            </a:extLst>
          </p:cNvPr>
          <p:cNvSpPr>
            <a:spLocks noGrp="1"/>
          </p:cNvSpPr>
          <p:nvPr>
            <p:ph type="sldNum" sz="quarter" idx="12"/>
          </p:nvPr>
        </p:nvSpPr>
        <p:spPr/>
        <p:txBody>
          <a:bodyPr/>
          <a:lstStyle/>
          <a:p>
            <a:pPr>
              <a:defRPr/>
            </a:pPr>
            <a:fld id="{659DFB22-C7E9-9E4B-8431-4E4E88AD005A}" type="slidenum">
              <a:rPr lang="en-US" smtClean="0"/>
              <a:pPr>
                <a:defRPr/>
              </a:pPr>
              <a:t>29</a:t>
            </a:fld>
            <a:endParaRPr lang="en-US"/>
          </a:p>
        </p:txBody>
      </p:sp>
      <p:pic>
        <p:nvPicPr>
          <p:cNvPr id="6" name="Picture 5">
            <a:extLst>
              <a:ext uri="{FF2B5EF4-FFF2-40B4-BE49-F238E27FC236}">
                <a16:creationId xmlns:a16="http://schemas.microsoft.com/office/drawing/2014/main" id="{AF21187E-7266-F041-8251-8D61E12FD217}"/>
              </a:ext>
            </a:extLst>
          </p:cNvPr>
          <p:cNvPicPr>
            <a:picLocks noChangeAspect="1"/>
          </p:cNvPicPr>
          <p:nvPr/>
        </p:nvPicPr>
        <p:blipFill>
          <a:blip r:embed="rId3"/>
          <a:stretch>
            <a:fillRect/>
          </a:stretch>
        </p:blipFill>
        <p:spPr>
          <a:xfrm>
            <a:off x="0" y="627926"/>
            <a:ext cx="9144000" cy="5602147"/>
          </a:xfrm>
          <a:prstGeom prst="rect">
            <a:avLst/>
          </a:prstGeom>
        </p:spPr>
      </p:pic>
    </p:spTree>
    <p:extLst>
      <p:ext uri="{BB962C8B-B14F-4D97-AF65-F5344CB8AC3E}">
        <p14:creationId xmlns:p14="http://schemas.microsoft.com/office/powerpoint/2010/main" val="3796032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44D19-54D6-421E-DA78-43D6C6584D74}"/>
              </a:ext>
            </a:extLst>
          </p:cNvPr>
          <p:cNvSpPr>
            <a:spLocks noGrp="1"/>
          </p:cNvSpPr>
          <p:nvPr>
            <p:ph type="title"/>
          </p:nvPr>
        </p:nvSpPr>
        <p:spPr/>
        <p:txBody>
          <a:bodyPr/>
          <a:lstStyle/>
          <a:p>
            <a:r>
              <a:rPr lang="en-US" dirty="0"/>
              <a:t>Quiz Scores</a:t>
            </a:r>
          </a:p>
        </p:txBody>
      </p:sp>
      <p:sp>
        <p:nvSpPr>
          <p:cNvPr id="4" name="Footer Placeholder 3">
            <a:extLst>
              <a:ext uri="{FF2B5EF4-FFF2-40B4-BE49-F238E27FC236}">
                <a16:creationId xmlns:a16="http://schemas.microsoft.com/office/drawing/2014/main" id="{3063D08E-8BED-0CAF-672E-371A24E0041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866078EF-6B33-70CC-CF04-0EE8699AD51A}"/>
              </a:ext>
            </a:extLst>
          </p:cNvPr>
          <p:cNvSpPr>
            <a:spLocks noGrp="1"/>
          </p:cNvSpPr>
          <p:nvPr>
            <p:ph type="sldNum" sz="quarter" idx="12"/>
          </p:nvPr>
        </p:nvSpPr>
        <p:spPr/>
        <p:txBody>
          <a:bodyPr/>
          <a:lstStyle/>
          <a:p>
            <a:pPr>
              <a:defRPr/>
            </a:pPr>
            <a:fld id="{659DFB22-C7E9-9E4B-8431-4E4E88AD005A}" type="slidenum">
              <a:rPr lang="en-US" smtClean="0"/>
              <a:pPr>
                <a:defRPr/>
              </a:pPr>
              <a:t>3</a:t>
            </a:fld>
            <a:endParaRPr lang="en-US"/>
          </a:p>
        </p:txBody>
      </p:sp>
      <p:graphicFrame>
        <p:nvGraphicFramePr>
          <p:cNvPr id="9" name="Content Placeholder 8">
            <a:extLst>
              <a:ext uri="{FF2B5EF4-FFF2-40B4-BE49-F238E27FC236}">
                <a16:creationId xmlns:a16="http://schemas.microsoft.com/office/drawing/2014/main" id="{CDDCEBDB-4251-A507-4FA3-D5A2AEF8B4BC}"/>
              </a:ext>
            </a:extLst>
          </p:cNvPr>
          <p:cNvGraphicFramePr>
            <a:graphicFrameLocks noGrp="1"/>
          </p:cNvGraphicFramePr>
          <p:nvPr>
            <p:ph idx="1"/>
            <p:extLst>
              <p:ext uri="{D42A27DB-BD31-4B8C-83A1-F6EECF244321}">
                <p14:modId xmlns:p14="http://schemas.microsoft.com/office/powerpoint/2010/main" val="2747987770"/>
              </p:ext>
            </p:extLst>
          </p:nvPr>
        </p:nvGraphicFramePr>
        <p:xfrm>
          <a:off x="2063749" y="2324893"/>
          <a:ext cx="4665663" cy="1885950"/>
        </p:xfrm>
        <a:graphic>
          <a:graphicData uri="http://schemas.openxmlformats.org/drawingml/2006/table">
            <a:tbl>
              <a:tblPr>
                <a:tableStyleId>{5C22544A-7EE6-4342-B048-85BDC9FD1C3A}</a:tableStyleId>
              </a:tblPr>
              <a:tblGrid>
                <a:gridCol w="2660886">
                  <a:extLst>
                    <a:ext uri="{9D8B030D-6E8A-4147-A177-3AD203B41FA5}">
                      <a16:colId xmlns:a16="http://schemas.microsoft.com/office/drawing/2014/main" val="4079947539"/>
                    </a:ext>
                  </a:extLst>
                </a:gridCol>
                <a:gridCol w="668259">
                  <a:extLst>
                    <a:ext uri="{9D8B030D-6E8A-4147-A177-3AD203B41FA5}">
                      <a16:colId xmlns:a16="http://schemas.microsoft.com/office/drawing/2014/main" val="502554548"/>
                    </a:ext>
                  </a:extLst>
                </a:gridCol>
                <a:gridCol w="668259">
                  <a:extLst>
                    <a:ext uri="{9D8B030D-6E8A-4147-A177-3AD203B41FA5}">
                      <a16:colId xmlns:a16="http://schemas.microsoft.com/office/drawing/2014/main" val="1276501662"/>
                    </a:ext>
                  </a:extLst>
                </a:gridCol>
                <a:gridCol w="668259">
                  <a:extLst>
                    <a:ext uri="{9D8B030D-6E8A-4147-A177-3AD203B41FA5}">
                      <a16:colId xmlns:a16="http://schemas.microsoft.com/office/drawing/2014/main" val="2228238726"/>
                    </a:ext>
                  </a:extLst>
                </a:gridCol>
              </a:tblGrid>
              <a:tr h="203200">
                <a:tc>
                  <a:txBody>
                    <a:bodyPr/>
                    <a:lstStyle/>
                    <a:p>
                      <a:pPr algn="ctr" fontAlgn="b"/>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2000" u="none" strike="noStrike">
                          <a:effectLst/>
                        </a:rPr>
                        <a:t>Q1</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u="none" strike="noStrike">
                          <a:effectLst/>
                        </a:rPr>
                        <a:t>Q2</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u="none" strike="noStrike">
                          <a:effectLst/>
                        </a:rPr>
                        <a:t>Q3</a:t>
                      </a:r>
                      <a:endParaRPr lang="en-US" sz="20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5598538"/>
                  </a:ext>
                </a:extLst>
              </a:tr>
              <a:tr h="203200">
                <a:tc>
                  <a:txBody>
                    <a:bodyPr/>
                    <a:lstStyle/>
                    <a:p>
                      <a:pPr algn="ctr" fontAlgn="b"/>
                      <a:r>
                        <a:rPr lang="en-US" sz="2000" u="none" strike="noStrike">
                          <a:effectLst/>
                        </a:rPr>
                        <a:t>Mean</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7.66</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7.83</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7.83</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11797932"/>
                  </a:ext>
                </a:extLst>
              </a:tr>
              <a:tr h="203200">
                <a:tc>
                  <a:txBody>
                    <a:bodyPr/>
                    <a:lstStyle/>
                    <a:p>
                      <a:pPr algn="ctr" fontAlgn="b"/>
                      <a:r>
                        <a:rPr lang="en-US" sz="2000" u="none" strike="noStrike">
                          <a:effectLst/>
                        </a:rPr>
                        <a:t>Median</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7.5</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8</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39109512"/>
                  </a:ext>
                </a:extLst>
              </a:tr>
              <a:tr h="203200">
                <a:tc>
                  <a:txBody>
                    <a:bodyPr/>
                    <a:lstStyle/>
                    <a:p>
                      <a:pPr algn="ctr" fontAlgn="b"/>
                      <a:r>
                        <a:rPr lang="en-US" sz="2000" u="none" strike="noStrike">
                          <a:effectLst/>
                        </a:rPr>
                        <a:t>Max</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10</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9</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10</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9637775"/>
                  </a:ext>
                </a:extLst>
              </a:tr>
              <a:tr h="203200">
                <a:tc>
                  <a:txBody>
                    <a:bodyPr/>
                    <a:lstStyle/>
                    <a:p>
                      <a:pPr algn="ctr" fontAlgn="b"/>
                      <a:r>
                        <a:rPr lang="en-US" sz="2000" u="none" strike="noStrike">
                          <a:effectLst/>
                        </a:rPr>
                        <a:t>Min</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5</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6</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5</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59889261"/>
                  </a:ext>
                </a:extLst>
              </a:tr>
              <a:tr h="203200">
                <a:tc>
                  <a:txBody>
                    <a:bodyPr/>
                    <a:lstStyle/>
                    <a:p>
                      <a:pPr algn="ctr" fontAlgn="b"/>
                      <a:r>
                        <a:rPr lang="en-US" sz="2000" u="none" strike="noStrike">
                          <a:effectLst/>
                        </a:rPr>
                        <a:t>Standard deviation</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1.37</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0.85</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1.26</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71228599"/>
                  </a:ext>
                </a:extLst>
              </a:tr>
            </a:tbl>
          </a:graphicData>
        </a:graphic>
      </p:graphicFrame>
    </p:spTree>
    <p:extLst>
      <p:ext uri="{BB962C8B-B14F-4D97-AF65-F5344CB8AC3E}">
        <p14:creationId xmlns:p14="http://schemas.microsoft.com/office/powerpoint/2010/main" val="2675685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a:xfrm>
            <a:off x="469900" y="1244600"/>
            <a:ext cx="8229600" cy="4525963"/>
          </a:xfrm>
        </p:spPr>
        <p:txBody>
          <a:bodyPr/>
          <a:lstStyle/>
          <a:p>
            <a:r>
              <a:rPr lang="en-US" dirty="0"/>
              <a:t>How it works</a:t>
            </a:r>
          </a:p>
          <a:p>
            <a:pPr lvl="1"/>
            <a:r>
              <a:rPr lang="en-US" dirty="0"/>
              <a:t>Decides by “consensus”</a:t>
            </a:r>
          </a:p>
          <a:p>
            <a:pPr lvl="2"/>
            <a:r>
              <a:rPr lang="en-US" dirty="0"/>
              <a:t>= “no member </a:t>
            </a:r>
            <a:r>
              <a:rPr lang="en-US" u="sng" dirty="0"/>
              <a:t>present</a:t>
            </a:r>
            <a:r>
              <a:rPr lang="en-US" dirty="0"/>
              <a:t> objecting”</a:t>
            </a:r>
          </a:p>
          <a:p>
            <a:pPr lvl="2"/>
            <a:r>
              <a:rPr lang="en-US" dirty="0"/>
              <a:t>Otherwise fraction (2/3 or 3/4) of all members</a:t>
            </a:r>
          </a:p>
          <a:p>
            <a:pPr lvl="1"/>
            <a:r>
              <a:rPr lang="en-US" dirty="0"/>
              <a:t>In practice, major countries decide</a:t>
            </a:r>
          </a:p>
          <a:p>
            <a:pPr lvl="1"/>
            <a:r>
              <a:rPr lang="en-US" dirty="0"/>
              <a:t>Ministerial meetings intended every two years</a:t>
            </a:r>
          </a:p>
          <a:p>
            <a:r>
              <a:rPr lang="en-US" dirty="0"/>
              <a:t>2 Fundamental principles</a:t>
            </a:r>
          </a:p>
          <a:p>
            <a:pPr lvl="1"/>
            <a:r>
              <a:rPr lang="en-US" dirty="0"/>
              <a:t>MFN = Most Favored Nation</a:t>
            </a:r>
          </a:p>
          <a:p>
            <a:pPr lvl="1"/>
            <a:r>
              <a:rPr lang="en-US" dirty="0"/>
              <a:t>National Treatment. </a:t>
            </a:r>
          </a:p>
          <a:p>
            <a:pPr lvl="2"/>
            <a:r>
              <a:rPr lang="en-US" dirty="0"/>
              <a:t>Imports treated same as domestic once inside</a:t>
            </a:r>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30</a:t>
            </a:fld>
            <a:endParaRPr lang="en-US"/>
          </a:p>
        </p:txBody>
      </p:sp>
    </p:spTree>
    <p:extLst>
      <p:ext uri="{BB962C8B-B14F-4D97-AF65-F5344CB8AC3E}">
        <p14:creationId xmlns:p14="http://schemas.microsoft.com/office/powerpoint/2010/main" val="2448872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Classes 7, 8: Policies and Institutions: International</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31</a:t>
            </a:fld>
            <a:endParaRPr lang="en-US"/>
          </a:p>
        </p:txBody>
      </p:sp>
    </p:spTree>
    <p:extLst>
      <p:ext uri="{BB962C8B-B14F-4D97-AF65-F5344CB8AC3E}">
        <p14:creationId xmlns:p14="http://schemas.microsoft.com/office/powerpoint/2010/main" val="697633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Discussion Question</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do you think the world of trade would be like today now if we hadn’t had the GATT/WTO?</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32</a:t>
            </a:fld>
            <a:endParaRPr lang="en-US"/>
          </a:p>
        </p:txBody>
      </p:sp>
    </p:spTree>
    <p:extLst>
      <p:ext uri="{BB962C8B-B14F-4D97-AF65-F5344CB8AC3E}">
        <p14:creationId xmlns:p14="http://schemas.microsoft.com/office/powerpoint/2010/main" val="1500628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dirty="0"/>
              <a:t>Three parts:</a:t>
            </a:r>
          </a:p>
          <a:p>
            <a:pPr lvl="1"/>
            <a:r>
              <a:rPr lang="en-US" dirty="0"/>
              <a:t>GATT = General Agreement on Tariffs and Trade</a:t>
            </a:r>
          </a:p>
          <a:p>
            <a:pPr lvl="1"/>
            <a:r>
              <a:rPr lang="en-US" dirty="0"/>
              <a:t>GATS = General Agreement on Trade in Services</a:t>
            </a:r>
          </a:p>
          <a:p>
            <a:pPr lvl="1"/>
            <a:r>
              <a:rPr lang="en-US" dirty="0"/>
              <a:t>TRIPs = Trade-Related Aspects of Intellectual Property Rights</a:t>
            </a:r>
          </a:p>
          <a:p>
            <a:r>
              <a:rPr lang="en-US" dirty="0"/>
              <a:t>Functions (see below)</a:t>
            </a:r>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33</a:t>
            </a:fld>
            <a:endParaRPr lang="en-US"/>
          </a:p>
        </p:txBody>
      </p:sp>
    </p:spTree>
    <p:extLst>
      <p:ext uri="{BB962C8B-B14F-4D97-AF65-F5344CB8AC3E}">
        <p14:creationId xmlns:p14="http://schemas.microsoft.com/office/powerpoint/2010/main" val="3627614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5"/>
          <p:cNvSpPr>
            <a:spLocks noGrp="1"/>
          </p:cNvSpPr>
          <p:nvPr>
            <p:ph type="ftr" sz="quarter" idx="11"/>
          </p:nvPr>
        </p:nvSpPr>
        <p:spPr>
          <a:noFill/>
        </p:spPr>
        <p:txBody>
          <a:bodyPr/>
          <a:lstStyle/>
          <a:p>
            <a:r>
              <a:rPr lang="en-US"/>
              <a:t>Classes 7, 8: Policies and Institutions: International</a:t>
            </a:r>
          </a:p>
        </p:txBody>
      </p:sp>
      <p:sp>
        <p:nvSpPr>
          <p:cNvPr id="48131" name="Slide Number Placeholder 6"/>
          <p:cNvSpPr>
            <a:spLocks noGrp="1"/>
          </p:cNvSpPr>
          <p:nvPr>
            <p:ph type="sldNum" sz="quarter" idx="12"/>
          </p:nvPr>
        </p:nvSpPr>
        <p:spPr>
          <a:noFill/>
        </p:spPr>
        <p:txBody>
          <a:bodyPr/>
          <a:lstStyle/>
          <a:p>
            <a:fld id="{E41E6BC2-59AC-8A4C-83F8-71C6642D60D4}" type="slidenum">
              <a:rPr lang="en-US" smtClean="0"/>
              <a:pPr/>
              <a:t>34</a:t>
            </a:fld>
            <a:endParaRPr lang="en-US"/>
          </a:p>
        </p:txBody>
      </p:sp>
      <p:sp>
        <p:nvSpPr>
          <p:cNvPr id="48132" name="Rectangle 2"/>
          <p:cNvSpPr>
            <a:spLocks noGrp="1" noChangeArrowheads="1"/>
          </p:cNvSpPr>
          <p:nvPr>
            <p:ph type="title"/>
          </p:nvPr>
        </p:nvSpPr>
        <p:spPr>
          <a:xfrm>
            <a:off x="1480782" y="342877"/>
            <a:ext cx="5056496" cy="1143000"/>
          </a:xfrm>
        </p:spPr>
        <p:txBody>
          <a:bodyPr/>
          <a:lstStyle/>
          <a:p>
            <a:pPr eaLnBrk="1" hangingPunct="1"/>
            <a:r>
              <a:rPr lang="en-US" dirty="0"/>
              <a:t>WTO Functions</a:t>
            </a:r>
          </a:p>
        </p:txBody>
      </p:sp>
      <p:graphicFrame>
        <p:nvGraphicFramePr>
          <p:cNvPr id="275554" name="Group 98"/>
          <p:cNvGraphicFramePr>
            <a:graphicFrameLocks noGrp="1"/>
          </p:cNvGraphicFramePr>
          <p:nvPr>
            <p:ph sz="half" idx="2"/>
          </p:nvPr>
        </p:nvGraphicFramePr>
        <p:xfrm>
          <a:off x="2902424" y="1611573"/>
          <a:ext cx="4343400" cy="3351532"/>
        </p:xfrm>
        <a:graphic>
          <a:graphicData uri="http://schemas.openxmlformats.org/drawingml/2006/table">
            <a:tbl>
              <a:tblPr/>
              <a:tblGrid>
                <a:gridCol w="4343400">
                  <a:extLst>
                    <a:ext uri="{9D8B030D-6E8A-4147-A177-3AD203B41FA5}">
                      <a16:colId xmlns:a16="http://schemas.microsoft.com/office/drawing/2014/main" val="20000"/>
                    </a:ext>
                  </a:extLst>
                </a:gridCol>
              </a:tblGrid>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Functional Outline of the World Trade Organization</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Communication</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Constraints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Exceptions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Dispute Settlement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45598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4"/>
          <p:cNvSpPr>
            <a:spLocks noGrp="1"/>
          </p:cNvSpPr>
          <p:nvPr>
            <p:ph type="ftr" sz="quarter" idx="11"/>
          </p:nvPr>
        </p:nvSpPr>
        <p:spPr>
          <a:noFill/>
        </p:spPr>
        <p:txBody>
          <a:bodyPr/>
          <a:lstStyle/>
          <a:p>
            <a:r>
              <a:rPr lang="en-US"/>
              <a:t>Classes 7, 8: Policies and Institutions: International</a:t>
            </a:r>
          </a:p>
        </p:txBody>
      </p:sp>
      <p:sp>
        <p:nvSpPr>
          <p:cNvPr id="49155" name="Slide Number Placeholder 5"/>
          <p:cNvSpPr>
            <a:spLocks noGrp="1"/>
          </p:cNvSpPr>
          <p:nvPr>
            <p:ph type="sldNum" sz="quarter" idx="12"/>
          </p:nvPr>
        </p:nvSpPr>
        <p:spPr>
          <a:noFill/>
        </p:spPr>
        <p:txBody>
          <a:bodyPr/>
          <a:lstStyle/>
          <a:p>
            <a:fld id="{AA488C80-3392-004D-A7F1-00456A1833E4}" type="slidenum">
              <a:rPr lang="en-US" smtClean="0"/>
              <a:pPr/>
              <a:t>35</a:t>
            </a:fld>
            <a:endParaRPr lang="en-US"/>
          </a:p>
        </p:txBody>
      </p:sp>
      <p:graphicFrame>
        <p:nvGraphicFramePr>
          <p:cNvPr id="281651" name="Group 51"/>
          <p:cNvGraphicFramePr>
            <a:graphicFrameLocks noGrp="1"/>
          </p:cNvGraphicFramePr>
          <p:nvPr>
            <p:ph idx="1"/>
          </p:nvPr>
        </p:nvGraphicFramePr>
        <p:xfrm>
          <a:off x="1364776" y="1600200"/>
          <a:ext cx="7322024" cy="3017520"/>
        </p:xfrm>
        <a:graphic>
          <a:graphicData uri="http://schemas.openxmlformats.org/drawingml/2006/table">
            <a:tbl>
              <a:tblPr/>
              <a:tblGrid>
                <a:gridCol w="2825087">
                  <a:extLst>
                    <a:ext uri="{9D8B030D-6E8A-4147-A177-3AD203B41FA5}">
                      <a16:colId xmlns:a16="http://schemas.microsoft.com/office/drawing/2014/main" val="20000"/>
                    </a:ext>
                  </a:extLst>
                </a:gridCol>
                <a:gridCol w="4496937">
                  <a:extLst>
                    <a:ext uri="{9D8B030D-6E8A-4147-A177-3AD203B41FA5}">
                      <a16:colId xmlns:a16="http://schemas.microsoft.com/office/drawing/2014/main" val="20001"/>
                    </a:ext>
                  </a:extLst>
                </a:gridCol>
              </a:tblGrid>
              <a:tr h="180975">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Communication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Ministerials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Negotiating Rounds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25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Working Groups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891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Trade Policy Review Mechanism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Councils and Committees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81652" name="AutoShape 52"/>
          <p:cNvSpPr>
            <a:spLocks noChangeArrowheads="1"/>
          </p:cNvSpPr>
          <p:nvPr/>
        </p:nvSpPr>
        <p:spPr bwMode="auto">
          <a:xfrm rot="-2112715">
            <a:off x="304800" y="2819400"/>
            <a:ext cx="2438400" cy="2057400"/>
          </a:xfrm>
          <a:prstGeom prst="wedgeRoundRectCallout">
            <a:avLst>
              <a:gd name="adj1" fmla="val 135518"/>
              <a:gd name="adj2" fmla="val -1215"/>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Trade Ministers (USTR, etc.) Meet “Every” Two Years</a:t>
            </a:r>
          </a:p>
        </p:txBody>
      </p:sp>
      <p:sp>
        <p:nvSpPr>
          <p:cNvPr id="281653" name="AutoShape 53"/>
          <p:cNvSpPr>
            <a:spLocks noChangeArrowheads="1"/>
          </p:cNvSpPr>
          <p:nvPr/>
        </p:nvSpPr>
        <p:spPr bwMode="auto">
          <a:xfrm rot="-1475435">
            <a:off x="5859463" y="4665663"/>
            <a:ext cx="2971800" cy="914400"/>
          </a:xfrm>
          <a:prstGeom prst="wedgeRoundRectCallout">
            <a:avLst>
              <a:gd name="adj1" fmla="val 35148"/>
              <a:gd name="adj2" fmla="val -253077"/>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a:t>Tariff Reductions; Changes in Rules</a:t>
            </a:r>
          </a:p>
        </p:txBody>
      </p:sp>
      <p:sp>
        <p:nvSpPr>
          <p:cNvPr id="10" name="Rectangle 2">
            <a:extLst>
              <a:ext uri="{FF2B5EF4-FFF2-40B4-BE49-F238E27FC236}">
                <a16:creationId xmlns:a16="http://schemas.microsoft.com/office/drawing/2014/main" id="{2D399ECD-B406-7A49-8AA5-DD926166215B}"/>
              </a:ext>
            </a:extLst>
          </p:cNvPr>
          <p:cNvSpPr>
            <a:spLocks noGrp="1" noChangeArrowheads="1"/>
          </p:cNvSpPr>
          <p:nvPr>
            <p:ph type="title"/>
          </p:nvPr>
        </p:nvSpPr>
        <p:spPr>
          <a:xfrm>
            <a:off x="1480782" y="342877"/>
            <a:ext cx="5056496" cy="1143000"/>
          </a:xfrm>
        </p:spPr>
        <p:txBody>
          <a:bodyPr/>
          <a:lstStyle/>
          <a:p>
            <a:pPr eaLnBrk="1" hangingPunct="1"/>
            <a:r>
              <a:rPr lang="en-US" dirty="0"/>
              <a:t>WTO Functions</a:t>
            </a:r>
          </a:p>
        </p:txBody>
      </p:sp>
    </p:spTree>
    <p:extLst>
      <p:ext uri="{BB962C8B-B14F-4D97-AF65-F5344CB8AC3E}">
        <p14:creationId xmlns:p14="http://schemas.microsoft.com/office/powerpoint/2010/main" val="395940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16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1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52" grpId="0" animBg="1"/>
      <p:bldP spid="28165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1"/>
          </p:nvPr>
        </p:nvSpPr>
        <p:spPr>
          <a:noFill/>
        </p:spPr>
        <p:txBody>
          <a:bodyPr/>
          <a:lstStyle/>
          <a:p>
            <a:r>
              <a:rPr lang="en-US"/>
              <a:t>Classes 7, 8: Policies and Institutions: International</a:t>
            </a:r>
          </a:p>
        </p:txBody>
      </p:sp>
      <p:sp>
        <p:nvSpPr>
          <p:cNvPr id="50179" name="Slide Number Placeholder 5"/>
          <p:cNvSpPr>
            <a:spLocks noGrp="1"/>
          </p:cNvSpPr>
          <p:nvPr>
            <p:ph type="sldNum" sz="quarter" idx="12"/>
          </p:nvPr>
        </p:nvSpPr>
        <p:spPr>
          <a:noFill/>
        </p:spPr>
        <p:txBody>
          <a:bodyPr/>
          <a:lstStyle/>
          <a:p>
            <a:fld id="{B6185589-19F7-914D-97D2-F5A81D955A34}" type="slidenum">
              <a:rPr lang="en-US" smtClean="0"/>
              <a:pPr/>
              <a:t>36</a:t>
            </a:fld>
            <a:endParaRPr lang="en-US"/>
          </a:p>
        </p:txBody>
      </p:sp>
      <p:graphicFrame>
        <p:nvGraphicFramePr>
          <p:cNvPr id="283691" name="Group 43"/>
          <p:cNvGraphicFramePr>
            <a:graphicFrameLocks noGrp="1"/>
          </p:cNvGraphicFramePr>
          <p:nvPr>
            <p:ph idx="1"/>
          </p:nvPr>
        </p:nvGraphicFramePr>
        <p:xfrm>
          <a:off x="1351128" y="1600200"/>
          <a:ext cx="7335672" cy="3657600"/>
        </p:xfrm>
        <a:graphic>
          <a:graphicData uri="http://schemas.openxmlformats.org/drawingml/2006/table">
            <a:tbl>
              <a:tblPr/>
              <a:tblGrid>
                <a:gridCol w="2037687">
                  <a:extLst>
                    <a:ext uri="{9D8B030D-6E8A-4147-A177-3AD203B41FA5}">
                      <a16:colId xmlns:a16="http://schemas.microsoft.com/office/drawing/2014/main" val="20000"/>
                    </a:ext>
                  </a:extLst>
                </a:gridCol>
                <a:gridCol w="5297985">
                  <a:extLst>
                    <a:ext uri="{9D8B030D-6E8A-4147-A177-3AD203B41FA5}">
                      <a16:colId xmlns:a16="http://schemas.microsoft.com/office/drawing/2014/main" val="20001"/>
                    </a:ext>
                  </a:extLst>
                </a:gridCol>
              </a:tblGrid>
              <a:tr h="180975">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Constraints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Tariff Bindings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Customs Valuation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25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Product Regulations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891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Quantitative Restrictions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79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Subsidies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782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Foreign Direct Investment (TRIMS)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063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Services (GATS)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Intellectual Property (TRIPs)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83692" name="AutoShape 44"/>
          <p:cNvSpPr>
            <a:spLocks noChangeArrowheads="1"/>
          </p:cNvSpPr>
          <p:nvPr/>
        </p:nvSpPr>
        <p:spPr bwMode="auto">
          <a:xfrm rot="-2112715">
            <a:off x="0" y="2895600"/>
            <a:ext cx="2438400" cy="2057400"/>
          </a:xfrm>
          <a:prstGeom prst="wedgeRoundRectCallout">
            <a:avLst>
              <a:gd name="adj1" fmla="val 124155"/>
              <a:gd name="adj2" fmla="val -19287"/>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a:t>Countries negotiate and commit to </a:t>
            </a:r>
            <a:r>
              <a:rPr lang="en-US" sz="2400" u="sng"/>
              <a:t>maximum</a:t>
            </a:r>
            <a:r>
              <a:rPr lang="en-US" sz="2400"/>
              <a:t> tariffs</a:t>
            </a:r>
          </a:p>
        </p:txBody>
      </p:sp>
      <p:sp>
        <p:nvSpPr>
          <p:cNvPr id="283693" name="AutoShape 45"/>
          <p:cNvSpPr>
            <a:spLocks noChangeArrowheads="1"/>
          </p:cNvSpPr>
          <p:nvPr/>
        </p:nvSpPr>
        <p:spPr bwMode="auto">
          <a:xfrm rot="1895370">
            <a:off x="6248400" y="914400"/>
            <a:ext cx="2438400" cy="2062163"/>
          </a:xfrm>
          <a:prstGeom prst="wedgeRoundRectCallout">
            <a:avLst>
              <a:gd name="adj1" fmla="val -9363"/>
              <a:gd name="adj2" fmla="val 145856"/>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National Treatment for Service Firms (only in some industries)</a:t>
            </a:r>
          </a:p>
          <a:p>
            <a:pPr algn="ctr"/>
            <a:endParaRPr lang="en-US" sz="2400" dirty="0"/>
          </a:p>
        </p:txBody>
      </p:sp>
      <p:sp>
        <p:nvSpPr>
          <p:cNvPr id="283696" name="AutoShape 48"/>
          <p:cNvSpPr>
            <a:spLocks noChangeArrowheads="1"/>
          </p:cNvSpPr>
          <p:nvPr/>
        </p:nvSpPr>
        <p:spPr bwMode="auto">
          <a:xfrm rot="348592">
            <a:off x="762000" y="5791200"/>
            <a:ext cx="6319838" cy="560388"/>
          </a:xfrm>
          <a:prstGeom prst="wedgeRoundRectCallout">
            <a:avLst>
              <a:gd name="adj1" fmla="val 34851"/>
              <a:gd name="adj2" fmla="val -201869"/>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a:t>Enforce Patents, Copyrights, Trademarks</a:t>
            </a:r>
          </a:p>
        </p:txBody>
      </p:sp>
      <p:sp>
        <p:nvSpPr>
          <p:cNvPr id="11" name="Rectangle 2">
            <a:extLst>
              <a:ext uri="{FF2B5EF4-FFF2-40B4-BE49-F238E27FC236}">
                <a16:creationId xmlns:a16="http://schemas.microsoft.com/office/drawing/2014/main" id="{44909E4F-5605-2C43-8071-7DE97340C208}"/>
              </a:ext>
            </a:extLst>
          </p:cNvPr>
          <p:cNvSpPr>
            <a:spLocks noGrp="1" noChangeArrowheads="1"/>
          </p:cNvSpPr>
          <p:nvPr>
            <p:ph type="title"/>
          </p:nvPr>
        </p:nvSpPr>
        <p:spPr>
          <a:xfrm>
            <a:off x="1480782" y="342877"/>
            <a:ext cx="5056496" cy="1143000"/>
          </a:xfrm>
        </p:spPr>
        <p:txBody>
          <a:bodyPr/>
          <a:lstStyle/>
          <a:p>
            <a:pPr eaLnBrk="1" hangingPunct="1"/>
            <a:r>
              <a:rPr lang="en-US" dirty="0"/>
              <a:t>WTO Functions</a:t>
            </a:r>
          </a:p>
        </p:txBody>
      </p:sp>
    </p:spTree>
    <p:extLst>
      <p:ext uri="{BB962C8B-B14F-4D97-AF65-F5344CB8AC3E}">
        <p14:creationId xmlns:p14="http://schemas.microsoft.com/office/powerpoint/2010/main" val="415142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36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36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36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92" grpId="0" animBg="1"/>
      <p:bldP spid="283693" grpId="0" animBg="1"/>
      <p:bldP spid="28369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a:noFill/>
        </p:spPr>
        <p:txBody>
          <a:bodyPr/>
          <a:lstStyle/>
          <a:p>
            <a:r>
              <a:rPr lang="en-US"/>
              <a:t>Classes 7, 8: Policies and Institutions: International</a:t>
            </a:r>
          </a:p>
        </p:txBody>
      </p:sp>
      <p:sp>
        <p:nvSpPr>
          <p:cNvPr id="51203" name="Slide Number Placeholder 5"/>
          <p:cNvSpPr>
            <a:spLocks noGrp="1"/>
          </p:cNvSpPr>
          <p:nvPr>
            <p:ph type="sldNum" sz="quarter" idx="12"/>
          </p:nvPr>
        </p:nvSpPr>
        <p:spPr>
          <a:noFill/>
        </p:spPr>
        <p:txBody>
          <a:bodyPr/>
          <a:lstStyle/>
          <a:p>
            <a:fld id="{AF0D4501-C163-574B-AFC2-5F3A56D9FAFE}" type="slidenum">
              <a:rPr lang="en-US" smtClean="0"/>
              <a:pPr/>
              <a:t>37</a:t>
            </a:fld>
            <a:endParaRPr lang="en-US"/>
          </a:p>
        </p:txBody>
      </p:sp>
      <p:graphicFrame>
        <p:nvGraphicFramePr>
          <p:cNvPr id="284697" name="Group 25"/>
          <p:cNvGraphicFramePr>
            <a:graphicFrameLocks noGrp="1"/>
          </p:cNvGraphicFramePr>
          <p:nvPr>
            <p:ph idx="1"/>
          </p:nvPr>
        </p:nvGraphicFramePr>
        <p:xfrm>
          <a:off x="1351128" y="1600200"/>
          <a:ext cx="7335672" cy="2590800"/>
        </p:xfrm>
        <a:graphic>
          <a:graphicData uri="http://schemas.openxmlformats.org/drawingml/2006/table">
            <a:tbl>
              <a:tblPr/>
              <a:tblGrid>
                <a:gridCol w="2037687">
                  <a:extLst>
                    <a:ext uri="{9D8B030D-6E8A-4147-A177-3AD203B41FA5}">
                      <a16:colId xmlns:a16="http://schemas.microsoft.com/office/drawing/2014/main" val="20000"/>
                    </a:ext>
                  </a:extLst>
                </a:gridCol>
                <a:gridCol w="5297985">
                  <a:extLst>
                    <a:ext uri="{9D8B030D-6E8A-4147-A177-3AD203B41FA5}">
                      <a16:colId xmlns:a16="http://schemas.microsoft.com/office/drawing/2014/main" val="20001"/>
                    </a:ext>
                  </a:extLst>
                </a:gridCol>
              </a:tblGrid>
              <a:tr h="180975">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Exceptions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Anti-Dumping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Countervailing Duties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25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Safeguards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891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Balance of Payments Protection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79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Preferential Trade Agreements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84698" name="AutoShape 26"/>
          <p:cNvSpPr>
            <a:spLocks noChangeArrowheads="1"/>
          </p:cNvSpPr>
          <p:nvPr/>
        </p:nvSpPr>
        <p:spPr bwMode="auto">
          <a:xfrm rot="1895370">
            <a:off x="5867400" y="5181600"/>
            <a:ext cx="2438400" cy="908050"/>
          </a:xfrm>
          <a:prstGeom prst="wedgeRoundRectCallout">
            <a:avLst>
              <a:gd name="adj1" fmla="val -119843"/>
              <a:gd name="adj2" fmla="val 1245"/>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a:t>Allows NAFTA, EU, etc.</a:t>
            </a:r>
          </a:p>
        </p:txBody>
      </p:sp>
      <p:sp>
        <p:nvSpPr>
          <p:cNvPr id="284699" name="AutoShape 27"/>
          <p:cNvSpPr>
            <a:spLocks noChangeArrowheads="1"/>
          </p:cNvSpPr>
          <p:nvPr/>
        </p:nvSpPr>
        <p:spPr bwMode="auto">
          <a:xfrm rot="-1395448">
            <a:off x="637996" y="3725750"/>
            <a:ext cx="2011666" cy="990600"/>
          </a:xfrm>
          <a:prstGeom prst="wedgeRoundRectCallout">
            <a:avLst>
              <a:gd name="adj1" fmla="val 60797"/>
              <a:gd name="adj2" fmla="val -178916"/>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Permitted; </a:t>
            </a:r>
            <a:r>
              <a:rPr lang="en-US" sz="2400" u="sng" dirty="0"/>
              <a:t>not</a:t>
            </a:r>
            <a:r>
              <a:rPr lang="en-US" sz="2400" dirty="0"/>
              <a:t> required</a:t>
            </a:r>
          </a:p>
        </p:txBody>
      </p:sp>
      <p:sp>
        <p:nvSpPr>
          <p:cNvPr id="8" name="AutoShape 45"/>
          <p:cNvSpPr>
            <a:spLocks noChangeArrowheads="1"/>
          </p:cNvSpPr>
          <p:nvPr/>
        </p:nvSpPr>
        <p:spPr bwMode="auto">
          <a:xfrm rot="1895370">
            <a:off x="6459470" y="829422"/>
            <a:ext cx="1926915" cy="1400975"/>
          </a:xfrm>
          <a:prstGeom prst="wedgeRoundRectCallout">
            <a:avLst>
              <a:gd name="adj1" fmla="val -66427"/>
              <a:gd name="adj2" fmla="val 86688"/>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Most commonly used</a:t>
            </a:r>
          </a:p>
          <a:p>
            <a:pPr algn="ctr"/>
            <a:endParaRPr lang="en-US" sz="2400" dirty="0"/>
          </a:p>
        </p:txBody>
      </p:sp>
      <p:sp>
        <p:nvSpPr>
          <p:cNvPr id="11" name="Rectangle 2">
            <a:extLst>
              <a:ext uri="{FF2B5EF4-FFF2-40B4-BE49-F238E27FC236}">
                <a16:creationId xmlns:a16="http://schemas.microsoft.com/office/drawing/2014/main" id="{2EB7F5BA-89B8-6142-84EE-FE3FFCA6013B}"/>
              </a:ext>
            </a:extLst>
          </p:cNvPr>
          <p:cNvSpPr>
            <a:spLocks noGrp="1" noChangeArrowheads="1"/>
          </p:cNvSpPr>
          <p:nvPr>
            <p:ph type="title"/>
          </p:nvPr>
        </p:nvSpPr>
        <p:spPr>
          <a:xfrm>
            <a:off x="1480782" y="342877"/>
            <a:ext cx="5056496" cy="1143000"/>
          </a:xfrm>
        </p:spPr>
        <p:txBody>
          <a:bodyPr/>
          <a:lstStyle/>
          <a:p>
            <a:pPr eaLnBrk="1" hangingPunct="1"/>
            <a:r>
              <a:rPr lang="en-US" dirty="0"/>
              <a:t>WTO Functions</a:t>
            </a:r>
          </a:p>
        </p:txBody>
      </p:sp>
    </p:spTree>
    <p:extLst>
      <p:ext uri="{BB962C8B-B14F-4D97-AF65-F5344CB8AC3E}">
        <p14:creationId xmlns:p14="http://schemas.microsoft.com/office/powerpoint/2010/main" val="85454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6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4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98" grpId="0" animBg="1"/>
      <p:bldP spid="284699"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4"/>
          <p:cNvSpPr>
            <a:spLocks noGrp="1"/>
          </p:cNvSpPr>
          <p:nvPr>
            <p:ph type="ftr" sz="quarter" idx="11"/>
          </p:nvPr>
        </p:nvSpPr>
        <p:spPr>
          <a:noFill/>
        </p:spPr>
        <p:txBody>
          <a:bodyPr/>
          <a:lstStyle/>
          <a:p>
            <a:r>
              <a:rPr lang="en-US"/>
              <a:t>Classes 7, 8: Policies and Institutions: International</a:t>
            </a:r>
          </a:p>
        </p:txBody>
      </p:sp>
      <p:sp>
        <p:nvSpPr>
          <p:cNvPr id="52227" name="Slide Number Placeholder 5"/>
          <p:cNvSpPr>
            <a:spLocks noGrp="1"/>
          </p:cNvSpPr>
          <p:nvPr>
            <p:ph type="sldNum" sz="quarter" idx="12"/>
          </p:nvPr>
        </p:nvSpPr>
        <p:spPr>
          <a:noFill/>
        </p:spPr>
        <p:txBody>
          <a:bodyPr/>
          <a:lstStyle/>
          <a:p>
            <a:fld id="{6C629302-03F6-9D40-A26C-4555C67DA97B}" type="slidenum">
              <a:rPr lang="en-US" smtClean="0"/>
              <a:pPr/>
              <a:t>38</a:t>
            </a:fld>
            <a:endParaRPr lang="en-US"/>
          </a:p>
        </p:txBody>
      </p:sp>
      <p:graphicFrame>
        <p:nvGraphicFramePr>
          <p:cNvPr id="285758" name="Group 62"/>
          <p:cNvGraphicFramePr>
            <a:graphicFrameLocks noGrp="1"/>
          </p:cNvGraphicFramePr>
          <p:nvPr>
            <p:ph idx="1"/>
          </p:nvPr>
        </p:nvGraphicFramePr>
        <p:xfrm>
          <a:off x="1337480" y="1600200"/>
          <a:ext cx="7349320" cy="3108960"/>
        </p:xfrm>
        <a:graphic>
          <a:graphicData uri="http://schemas.openxmlformats.org/drawingml/2006/table">
            <a:tbl>
              <a:tblPr/>
              <a:tblGrid>
                <a:gridCol w="2634019">
                  <a:extLst>
                    <a:ext uri="{9D8B030D-6E8A-4147-A177-3AD203B41FA5}">
                      <a16:colId xmlns:a16="http://schemas.microsoft.com/office/drawing/2014/main" val="20000"/>
                    </a:ext>
                  </a:extLst>
                </a:gridCol>
                <a:gridCol w="1924334">
                  <a:extLst>
                    <a:ext uri="{9D8B030D-6E8A-4147-A177-3AD203B41FA5}">
                      <a16:colId xmlns:a16="http://schemas.microsoft.com/office/drawing/2014/main" val="20001"/>
                    </a:ext>
                  </a:extLst>
                </a:gridCol>
                <a:gridCol w="2790967">
                  <a:extLst>
                    <a:ext uri="{9D8B030D-6E8A-4147-A177-3AD203B41FA5}">
                      <a16:colId xmlns:a16="http://schemas.microsoft.com/office/drawing/2014/main" val="20002"/>
                    </a:ext>
                  </a:extLst>
                </a:gridCol>
              </a:tblGrid>
              <a:tr h="180975">
                <a:tc row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Dispute Settlement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Consultation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180975">
                <a:tc v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Panel Recommendation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1"/>
                  </a:ext>
                </a:extLst>
              </a:tr>
              <a:tr h="182563">
                <a:tc v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Appellate Body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r h="188913">
                <a:tc vMerge="1">
                  <a:txBody>
                    <a:bodyPr/>
                    <a:lstStyle/>
                    <a:p>
                      <a:endParaRPr lang="en-US"/>
                    </a:p>
                  </a:txBody>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Remedy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Implementation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752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Compensation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07963">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Retaliation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85759" name="AutoShape 63"/>
          <p:cNvSpPr>
            <a:spLocks noChangeArrowheads="1"/>
          </p:cNvSpPr>
          <p:nvPr/>
        </p:nvSpPr>
        <p:spPr bwMode="auto">
          <a:xfrm rot="1895370">
            <a:off x="685800" y="3657600"/>
            <a:ext cx="2633663" cy="908050"/>
          </a:xfrm>
          <a:prstGeom prst="wedgeRoundRectCallout">
            <a:avLst>
              <a:gd name="adj1" fmla="val 29995"/>
              <a:gd name="adj2" fmla="val -262889"/>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a:t>3-person Panel Decides Case</a:t>
            </a:r>
          </a:p>
        </p:txBody>
      </p:sp>
      <p:sp>
        <p:nvSpPr>
          <p:cNvPr id="285760" name="AutoShape 64"/>
          <p:cNvSpPr>
            <a:spLocks noChangeArrowheads="1"/>
          </p:cNvSpPr>
          <p:nvPr/>
        </p:nvSpPr>
        <p:spPr bwMode="auto">
          <a:xfrm rot="-1174894">
            <a:off x="2998855" y="5126738"/>
            <a:ext cx="2167886" cy="1372224"/>
          </a:xfrm>
          <a:prstGeom prst="wedgeRoundRectCallout">
            <a:avLst>
              <a:gd name="adj1" fmla="val 97769"/>
              <a:gd name="adj2" fmla="val -42208"/>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The Ultimate Remedy:  </a:t>
            </a:r>
            <a:r>
              <a:rPr lang="en-US" sz="2400" u="sng" dirty="0"/>
              <a:t>Permit</a:t>
            </a:r>
            <a:r>
              <a:rPr lang="en-US" sz="2400" dirty="0"/>
              <a:t> Tariffs</a:t>
            </a:r>
          </a:p>
        </p:txBody>
      </p:sp>
      <p:sp>
        <p:nvSpPr>
          <p:cNvPr id="8" name="AutoShape 45"/>
          <p:cNvSpPr>
            <a:spLocks noChangeArrowheads="1"/>
          </p:cNvSpPr>
          <p:nvPr/>
        </p:nvSpPr>
        <p:spPr bwMode="auto">
          <a:xfrm rot="21398103">
            <a:off x="6446359" y="224520"/>
            <a:ext cx="2505183" cy="1625955"/>
          </a:xfrm>
          <a:prstGeom prst="wedgeRoundRectCallout">
            <a:avLst>
              <a:gd name="adj1" fmla="val -51481"/>
              <a:gd name="adj2" fmla="val 110529"/>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Standing Committee that reviews most cases</a:t>
            </a:r>
          </a:p>
          <a:p>
            <a:pPr algn="ctr"/>
            <a:endParaRPr lang="en-US" sz="2400" dirty="0"/>
          </a:p>
        </p:txBody>
      </p:sp>
      <p:sp>
        <p:nvSpPr>
          <p:cNvPr id="11" name="Rectangle 2">
            <a:extLst>
              <a:ext uri="{FF2B5EF4-FFF2-40B4-BE49-F238E27FC236}">
                <a16:creationId xmlns:a16="http://schemas.microsoft.com/office/drawing/2014/main" id="{45CF18AF-0B55-9642-843A-992716854BDC}"/>
              </a:ext>
            </a:extLst>
          </p:cNvPr>
          <p:cNvSpPr>
            <a:spLocks noGrp="1" noChangeArrowheads="1"/>
          </p:cNvSpPr>
          <p:nvPr>
            <p:ph type="title"/>
          </p:nvPr>
        </p:nvSpPr>
        <p:spPr>
          <a:xfrm>
            <a:off x="1480782" y="342877"/>
            <a:ext cx="5056496" cy="1143000"/>
          </a:xfrm>
        </p:spPr>
        <p:txBody>
          <a:bodyPr/>
          <a:lstStyle/>
          <a:p>
            <a:pPr eaLnBrk="1" hangingPunct="1"/>
            <a:r>
              <a:rPr lang="en-US" dirty="0"/>
              <a:t>WTO Functions</a:t>
            </a:r>
          </a:p>
        </p:txBody>
      </p:sp>
    </p:spTree>
    <p:extLst>
      <p:ext uri="{BB962C8B-B14F-4D97-AF65-F5344CB8AC3E}">
        <p14:creationId xmlns:p14="http://schemas.microsoft.com/office/powerpoint/2010/main" val="256936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7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57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59" grpId="0" animBg="1"/>
      <p:bldP spid="285760"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Classes 7, 8: Policies and Institutions: International</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39</a:t>
            </a:fld>
            <a:endParaRPr lang="en-US"/>
          </a:p>
        </p:txBody>
      </p:sp>
    </p:spTree>
    <p:extLst>
      <p:ext uri="{BB962C8B-B14F-4D97-AF65-F5344CB8AC3E}">
        <p14:creationId xmlns:p14="http://schemas.microsoft.com/office/powerpoint/2010/main" val="3051769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0B5B-14B6-6240-9A24-F3FA05834F2C}"/>
              </a:ext>
            </a:extLst>
          </p:cNvPr>
          <p:cNvSpPr>
            <a:spLocks noGrp="1"/>
          </p:cNvSpPr>
          <p:nvPr>
            <p:ph type="title"/>
          </p:nvPr>
        </p:nvSpPr>
        <p:spPr/>
        <p:txBody>
          <a:bodyPr/>
          <a:lstStyle/>
          <a:p>
            <a:r>
              <a:rPr lang="en-US" dirty="0"/>
              <a:t>Announcement</a:t>
            </a:r>
          </a:p>
        </p:txBody>
      </p:sp>
      <p:sp>
        <p:nvSpPr>
          <p:cNvPr id="3" name="Content Placeholder 2">
            <a:extLst>
              <a:ext uri="{FF2B5EF4-FFF2-40B4-BE49-F238E27FC236}">
                <a16:creationId xmlns:a16="http://schemas.microsoft.com/office/drawing/2014/main" id="{95BCFAF4-180D-B245-9203-31F6ECA5499F}"/>
              </a:ext>
            </a:extLst>
          </p:cNvPr>
          <p:cNvSpPr>
            <a:spLocks noGrp="1"/>
          </p:cNvSpPr>
          <p:nvPr>
            <p:ph idx="1"/>
          </p:nvPr>
        </p:nvSpPr>
        <p:spPr/>
        <p:txBody>
          <a:bodyPr/>
          <a:lstStyle/>
          <a:p>
            <a:r>
              <a:rPr lang="en-US" dirty="0"/>
              <a:t>Papers</a:t>
            </a:r>
          </a:p>
          <a:p>
            <a:pPr lvl="1"/>
            <a:r>
              <a:rPr lang="en-US" dirty="0"/>
              <a:t>Avoid “spurious specificity”</a:t>
            </a:r>
          </a:p>
          <a:p>
            <a:pPr lvl="2"/>
            <a:r>
              <a:rPr lang="en-US" dirty="0"/>
              <a:t>Nothing here is known exactly</a:t>
            </a:r>
          </a:p>
          <a:p>
            <a:pPr lvl="2"/>
            <a:r>
              <a:rPr lang="en-US" dirty="0"/>
              <a:t>So don’t report more than a few (3?) significant digits</a:t>
            </a:r>
          </a:p>
          <a:p>
            <a:pPr lvl="2"/>
            <a:r>
              <a:rPr lang="en-US" dirty="0" err="1"/>
              <a:t>Eg</a:t>
            </a:r>
            <a:r>
              <a:rPr lang="en-US" dirty="0"/>
              <a:t>, “$162 million” </a:t>
            </a:r>
          </a:p>
          <a:p>
            <a:pPr lvl="3"/>
            <a:r>
              <a:rPr lang="en-US" dirty="0"/>
              <a:t>NOT “$161,629,418</a:t>
            </a:r>
          </a:p>
          <a:p>
            <a:pPr lvl="3"/>
            <a:r>
              <a:rPr lang="en-US" dirty="0"/>
              <a:t>NOT “$161.629 million” </a:t>
            </a:r>
          </a:p>
          <a:p>
            <a:pPr marL="457200" lvl="1" indent="0">
              <a:buNone/>
            </a:pPr>
            <a:endParaRPr lang="en-US" dirty="0"/>
          </a:p>
          <a:p>
            <a:pPr lvl="1"/>
            <a:endParaRPr lang="en-US" dirty="0"/>
          </a:p>
        </p:txBody>
      </p:sp>
      <p:sp>
        <p:nvSpPr>
          <p:cNvPr id="4" name="Footer Placeholder 3">
            <a:extLst>
              <a:ext uri="{FF2B5EF4-FFF2-40B4-BE49-F238E27FC236}">
                <a16:creationId xmlns:a16="http://schemas.microsoft.com/office/drawing/2014/main" id="{2F47859F-79BB-2D45-9C81-08E69B399686}"/>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3BD19A7-7EBE-1E41-97C6-551AE0A8B0FA}"/>
              </a:ext>
            </a:extLst>
          </p:cNvPr>
          <p:cNvSpPr>
            <a:spLocks noGrp="1"/>
          </p:cNvSpPr>
          <p:nvPr>
            <p:ph type="sldNum" sz="quarter" idx="12"/>
          </p:nvPr>
        </p:nvSpPr>
        <p:spPr/>
        <p:txBody>
          <a:bodyPr/>
          <a:lstStyle/>
          <a:p>
            <a:pPr>
              <a:defRPr/>
            </a:pPr>
            <a:fld id="{659DFB22-C7E9-9E4B-8431-4E4E88AD005A}" type="slidenum">
              <a:rPr lang="en-US" smtClean="0"/>
              <a:pPr>
                <a:defRPr/>
              </a:pPr>
              <a:t>4</a:t>
            </a:fld>
            <a:endParaRPr lang="en-US"/>
          </a:p>
        </p:txBody>
      </p:sp>
    </p:spTree>
    <p:extLst>
      <p:ext uri="{BB962C8B-B14F-4D97-AF65-F5344CB8AC3E}">
        <p14:creationId xmlns:p14="http://schemas.microsoft.com/office/powerpoint/2010/main" val="3186895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Jackson</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Jackson lists 11 important achievements of the Uruguay Round in its creation of the WTO.  Are any of them flawed or incomplete in his view or others’? </a:t>
            </a:r>
          </a:p>
          <a:p>
            <a:r>
              <a:rPr lang="en-US" dirty="0"/>
              <a:t>What are the two principles that promote nondiscrimination? Are there exceptions to these principles? </a:t>
            </a:r>
          </a:p>
          <a:p>
            <a:r>
              <a:rPr lang="en-US" dirty="0"/>
              <a:t>Does the WTO permit export subsidies?  Why or why not?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40</a:t>
            </a:fld>
            <a:endParaRPr lang="en-US"/>
          </a:p>
        </p:txBody>
      </p:sp>
    </p:spTree>
    <p:extLst>
      <p:ext uri="{BB962C8B-B14F-4D97-AF65-F5344CB8AC3E}">
        <p14:creationId xmlns:p14="http://schemas.microsoft.com/office/powerpoint/2010/main" val="4098654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Early Issues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dirty="0"/>
              <a:t>Seattle Ministerial – December 1999</a:t>
            </a:r>
          </a:p>
          <a:p>
            <a:pPr lvl="1" eaLnBrk="1" hangingPunct="1"/>
            <a:r>
              <a:rPr lang="en-US" dirty="0"/>
              <a:t>Intended to start a new Round</a:t>
            </a:r>
          </a:p>
          <a:p>
            <a:pPr lvl="1" eaLnBrk="1" hangingPunct="1"/>
            <a:r>
              <a:rPr lang="en-US" dirty="0"/>
              <a:t>Protesters flocked to Seattle, with objections</a:t>
            </a:r>
          </a:p>
          <a:p>
            <a:pPr lvl="2" eaLnBrk="1" hangingPunct="1"/>
            <a:r>
              <a:rPr lang="en-US" dirty="0"/>
              <a:t>Labor issues</a:t>
            </a:r>
          </a:p>
          <a:p>
            <a:pPr lvl="2" eaLnBrk="1" hangingPunct="1"/>
            <a:r>
              <a:rPr lang="en-US" dirty="0"/>
              <a:t>Environmental issues</a:t>
            </a:r>
          </a:p>
          <a:p>
            <a:pPr lvl="2" eaLnBrk="1" hangingPunct="1"/>
            <a:r>
              <a:rPr lang="en-US" dirty="0"/>
              <a:t>Corporate dominance</a:t>
            </a:r>
          </a:p>
          <a:p>
            <a:pPr lvl="2" eaLnBrk="1" hangingPunct="1"/>
            <a:r>
              <a:rPr lang="en-US" dirty="0"/>
              <a:t>Lack of transparency, democracy</a:t>
            </a:r>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41</a:t>
            </a:fld>
            <a:endParaRPr lang="en-US"/>
          </a:p>
        </p:txBody>
      </p:sp>
    </p:spTree>
    <p:extLst>
      <p:ext uri="{BB962C8B-B14F-4D97-AF65-F5344CB8AC3E}">
        <p14:creationId xmlns:p14="http://schemas.microsoft.com/office/powerpoint/2010/main" val="4190823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42</a:t>
            </a:fld>
            <a:endParaRPr lang="en-US"/>
          </a:p>
        </p:txBody>
      </p:sp>
      <p:pic>
        <p:nvPicPr>
          <p:cNvPr id="6" name="Picture 4">
            <a:extLst>
              <a:ext uri="{FF2B5EF4-FFF2-40B4-BE49-F238E27FC236}">
                <a16:creationId xmlns:a16="http://schemas.microsoft.com/office/drawing/2014/main" id="{C84463C6-90B5-264B-B1DA-FB4132017BE4}"/>
              </a:ext>
            </a:extLst>
          </p:cNvPr>
          <p:cNvPicPr>
            <a:picLocks noChangeAspect="1" noChangeArrowheads="1"/>
          </p:cNvPicPr>
          <p:nvPr/>
        </p:nvPicPr>
        <p:blipFill>
          <a:blip r:embed="rId2"/>
          <a:srcRect/>
          <a:stretch>
            <a:fillRect/>
          </a:stretch>
        </p:blipFill>
        <p:spPr bwMode="auto">
          <a:xfrm>
            <a:off x="457200" y="827088"/>
            <a:ext cx="8229600" cy="5203825"/>
          </a:xfrm>
          <a:prstGeom prst="rect">
            <a:avLst/>
          </a:prstGeom>
          <a:noFill/>
          <a:ln w="9525">
            <a:noFill/>
            <a:miter lim="800000"/>
            <a:headEnd/>
            <a:tailEnd/>
          </a:ln>
        </p:spPr>
      </p:pic>
    </p:spTree>
    <p:extLst>
      <p:ext uri="{BB962C8B-B14F-4D97-AF65-F5344CB8AC3E}">
        <p14:creationId xmlns:p14="http://schemas.microsoft.com/office/powerpoint/2010/main" val="1390991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Early Issues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dirty="0"/>
              <a:t>Doha Round</a:t>
            </a:r>
          </a:p>
          <a:p>
            <a:pPr lvl="1" eaLnBrk="1" hangingPunct="1"/>
            <a:r>
              <a:rPr lang="en-US" dirty="0"/>
              <a:t>Began at WTO Ministerial at Doha, Qatar, Fall 2001 (after Sep 11)</a:t>
            </a:r>
          </a:p>
          <a:p>
            <a:pPr lvl="1" eaLnBrk="1" hangingPunct="1"/>
            <a:r>
              <a:rPr lang="en-US" dirty="0"/>
              <a:t>Emphasis on development:  </a:t>
            </a:r>
          </a:p>
          <a:p>
            <a:pPr lvl="1" eaLnBrk="1" hangingPunct="1"/>
            <a:r>
              <a:rPr lang="en-US" dirty="0"/>
              <a:t>Canc</a:t>
            </a:r>
            <a:r>
              <a:rPr lang="en-US" dirty="0">
                <a:ea typeface="Arial" charset="0"/>
                <a:cs typeface="Arial" charset="0"/>
              </a:rPr>
              <a:t>ún Ministerial Sep 2003</a:t>
            </a:r>
          </a:p>
          <a:p>
            <a:pPr lvl="2" eaLnBrk="1" hangingPunct="1"/>
            <a:r>
              <a:rPr lang="en-US" dirty="0">
                <a:ea typeface="Arial" charset="0"/>
                <a:cs typeface="Arial" charset="0"/>
              </a:rPr>
              <a:t>Meeting ended without agreement:  Failure!</a:t>
            </a:r>
          </a:p>
          <a:p>
            <a:pPr lvl="1" eaLnBrk="1" hangingPunct="1">
              <a:lnSpc>
                <a:spcPct val="90000"/>
              </a:lnSpc>
            </a:pPr>
            <a:r>
              <a:rPr lang="en-US" dirty="0"/>
              <a:t>December 2015:  Nairobi Ministerial meeting </a:t>
            </a:r>
          </a:p>
          <a:p>
            <a:pPr lvl="2" eaLnBrk="1" hangingPunct="1">
              <a:lnSpc>
                <a:spcPct val="90000"/>
              </a:lnSpc>
            </a:pPr>
            <a:r>
              <a:rPr lang="en-US" dirty="0"/>
              <a:t>Ended without reaffirming intent to complete the Doha Round</a:t>
            </a:r>
          </a:p>
          <a:p>
            <a:pPr lvl="2" eaLnBrk="1" hangingPunct="1">
              <a:lnSpc>
                <a:spcPct val="90000"/>
              </a:lnSpc>
            </a:pPr>
            <a:r>
              <a:rPr lang="en-US" dirty="0"/>
              <a:t>Implicitly, admitted Round had ended in failure</a:t>
            </a:r>
          </a:p>
          <a:p>
            <a:pPr lvl="2" eaLnBrk="1" hangingPunct="1"/>
            <a:endParaRPr lang="en-US" dirty="0">
              <a:ea typeface="Arial" charset="0"/>
              <a:cs typeface="Arial" charset="0"/>
            </a:endParaRPr>
          </a:p>
          <a:p>
            <a:pPr lvl="1" eaLnBrk="1" hangingPunct="1">
              <a:buFontTx/>
              <a:buNone/>
            </a:pPr>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43</a:t>
            </a:fld>
            <a:endParaRPr lang="en-US"/>
          </a:p>
        </p:txBody>
      </p:sp>
    </p:spTree>
    <p:extLst>
      <p:ext uri="{BB962C8B-B14F-4D97-AF65-F5344CB8AC3E}">
        <p14:creationId xmlns:p14="http://schemas.microsoft.com/office/powerpoint/2010/main" val="32802100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Early Issues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800" dirty="0"/>
              <a:t>WTO has also succeeded in negotiating “plurilateral agreements”</a:t>
            </a:r>
          </a:p>
          <a:p>
            <a:pPr lvl="1" eaLnBrk="1" hangingPunct="1">
              <a:lnSpc>
                <a:spcPct val="90000"/>
              </a:lnSpc>
            </a:pPr>
            <a:r>
              <a:rPr lang="en-US" sz="2400" dirty="0"/>
              <a:t>These are agreements the members can sign or not, and are only binding on those who do</a:t>
            </a:r>
          </a:p>
          <a:p>
            <a:pPr lvl="1" eaLnBrk="1" hangingPunct="1">
              <a:lnSpc>
                <a:spcPct val="90000"/>
              </a:lnSpc>
            </a:pPr>
            <a:r>
              <a:rPr lang="en-US" sz="2400" dirty="0"/>
              <a:t>Agreements that have been negotiated:</a:t>
            </a:r>
          </a:p>
          <a:p>
            <a:pPr lvl="2" eaLnBrk="1" hangingPunct="1">
              <a:lnSpc>
                <a:spcPct val="90000"/>
              </a:lnSpc>
            </a:pPr>
            <a:r>
              <a:rPr lang="en-US" sz="2000" dirty="0"/>
              <a:t>Information Technology Agreement (1995 with update 2015)</a:t>
            </a:r>
          </a:p>
          <a:p>
            <a:pPr lvl="2" eaLnBrk="1" hangingPunct="1">
              <a:lnSpc>
                <a:spcPct val="90000"/>
              </a:lnSpc>
            </a:pPr>
            <a:r>
              <a:rPr lang="en-US" sz="2000" dirty="0"/>
              <a:t>Financial Services Agreement</a:t>
            </a:r>
          </a:p>
          <a:p>
            <a:pPr lvl="2" eaLnBrk="1" hangingPunct="1">
              <a:lnSpc>
                <a:spcPct val="90000"/>
              </a:lnSpc>
            </a:pPr>
            <a:r>
              <a:rPr lang="en-US" sz="2000" dirty="0"/>
              <a:t>Basic Telecommunication Services Agreement</a:t>
            </a:r>
          </a:p>
          <a:p>
            <a:pPr lvl="2" eaLnBrk="1" hangingPunct="1">
              <a:lnSpc>
                <a:spcPct val="90000"/>
              </a:lnSpc>
            </a:pPr>
            <a:r>
              <a:rPr lang="en-US" sz="2000" dirty="0"/>
              <a:t>Anti-Counterfeiting Trade Agreement</a:t>
            </a:r>
          </a:p>
          <a:p>
            <a:pPr lvl="2" eaLnBrk="1" hangingPunct="1"/>
            <a:endParaRPr lang="en-US" dirty="0">
              <a:ea typeface="Arial" charset="0"/>
              <a:cs typeface="Arial" charset="0"/>
            </a:endParaRPr>
          </a:p>
          <a:p>
            <a:pPr lvl="1" eaLnBrk="1" hangingPunct="1">
              <a:buFontTx/>
              <a:buNone/>
            </a:pPr>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44</a:t>
            </a:fld>
            <a:endParaRPr lang="en-US"/>
          </a:p>
        </p:txBody>
      </p:sp>
    </p:spTree>
    <p:extLst>
      <p:ext uri="{BB962C8B-B14F-4D97-AF65-F5344CB8AC3E}">
        <p14:creationId xmlns:p14="http://schemas.microsoft.com/office/powerpoint/2010/main" val="3699469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a:t>
            </a:r>
            <a:r>
              <a:rPr lang="en-US" dirty="0" err="1"/>
              <a:t>Ministerials</a:t>
            </a:r>
            <a:endParaRPr lang="en-US" dirty="0"/>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a:xfrm>
            <a:off x="457200" y="1447800"/>
            <a:ext cx="8229600" cy="4525963"/>
          </a:xfrm>
        </p:spPr>
        <p:txBody>
          <a:bodyPr/>
          <a:lstStyle/>
          <a:p>
            <a:pPr>
              <a:lnSpc>
                <a:spcPct val="90000"/>
              </a:lnSpc>
            </a:pPr>
            <a:r>
              <a:rPr lang="en-US" sz="2400" dirty="0"/>
              <a:t>December 2013:  Bali Ministerial salvaged a limited agreement, mainly on Trade Facilitation</a:t>
            </a:r>
          </a:p>
          <a:p>
            <a:pPr>
              <a:lnSpc>
                <a:spcPct val="90000"/>
              </a:lnSpc>
            </a:pPr>
            <a:r>
              <a:rPr lang="en-US" sz="2400" dirty="0"/>
              <a:t>December 2015:  Nairobi Ministerial agreed on several commitments, including</a:t>
            </a:r>
          </a:p>
          <a:p>
            <a:pPr lvl="1">
              <a:lnSpc>
                <a:spcPct val="90000"/>
              </a:lnSpc>
            </a:pPr>
            <a:r>
              <a:rPr lang="en-US" sz="2000" dirty="0"/>
              <a:t>Abolished export subsidies on farm exports.</a:t>
            </a:r>
          </a:p>
          <a:p>
            <a:pPr>
              <a:lnSpc>
                <a:spcPct val="90000"/>
              </a:lnSpc>
            </a:pPr>
            <a:r>
              <a:rPr lang="en-US" sz="2400" dirty="0"/>
              <a:t>December 2017:  Buenos Aries Ministerial met but accomplished essentially nothing (note:  Trump)</a:t>
            </a:r>
          </a:p>
          <a:p>
            <a:pPr>
              <a:lnSpc>
                <a:spcPct val="90000"/>
              </a:lnSpc>
            </a:pPr>
            <a:r>
              <a:rPr lang="en-US" sz="2400" dirty="0"/>
              <a:t>[Missed meeting in 2019; not sure why – Trump?]</a:t>
            </a:r>
          </a:p>
          <a:p>
            <a:pPr>
              <a:lnSpc>
                <a:spcPct val="90000"/>
              </a:lnSpc>
            </a:pPr>
            <a:r>
              <a:rPr lang="en-US" sz="2400" dirty="0"/>
              <a:t>June 12-17, 2022:  Geneva, Switzerland </a:t>
            </a:r>
          </a:p>
          <a:p>
            <a:pPr lvl="1">
              <a:lnSpc>
                <a:spcPct val="90000"/>
              </a:lnSpc>
            </a:pPr>
            <a:r>
              <a:rPr lang="en-US" sz="2000" dirty="0"/>
              <a:t>Originally planned for Nur-Sultan, Kazakhstan, June 8-11, 2020. </a:t>
            </a:r>
          </a:p>
          <a:p>
            <a:pPr lvl="1">
              <a:lnSpc>
                <a:spcPct val="90000"/>
              </a:lnSpc>
            </a:pPr>
            <a:r>
              <a:rPr lang="en-US" sz="2000" dirty="0"/>
              <a:t>Put on hold due to COVID-19, </a:t>
            </a:r>
          </a:p>
          <a:p>
            <a:pPr lvl="1">
              <a:lnSpc>
                <a:spcPct val="90000"/>
              </a:lnSpc>
            </a:pPr>
            <a:r>
              <a:rPr lang="en-US" sz="2000" dirty="0"/>
              <a:t>Then rescheduled for Geneva</a:t>
            </a:r>
          </a:p>
          <a:p>
            <a:pPr lvl="2" eaLnBrk="1" hangingPunct="1"/>
            <a:endParaRPr lang="en-US" sz="2000" dirty="0">
              <a:ea typeface="Arial" charset="0"/>
              <a:cs typeface="Arial" charset="0"/>
            </a:endParaRPr>
          </a:p>
          <a:p>
            <a:pPr lvl="1" eaLnBrk="1" hangingPunct="1">
              <a:buFontTx/>
              <a:buNone/>
            </a:pPr>
            <a:endParaRPr lang="en-US" sz="2400" dirty="0"/>
          </a:p>
          <a:p>
            <a:pPr lvl="1"/>
            <a:endParaRPr lang="en-US" sz="2400" dirty="0"/>
          </a:p>
          <a:p>
            <a:pPr lvl="1"/>
            <a:endParaRPr lang="en-US" sz="2400"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45</a:t>
            </a:fld>
            <a:endParaRPr lang="en-US"/>
          </a:p>
        </p:txBody>
      </p:sp>
    </p:spTree>
    <p:extLst>
      <p:ext uri="{BB962C8B-B14F-4D97-AF65-F5344CB8AC3E}">
        <p14:creationId xmlns:p14="http://schemas.microsoft.com/office/powerpoint/2010/main" val="35568291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a:t>
            </a:r>
            <a:r>
              <a:rPr lang="en-US" dirty="0" err="1"/>
              <a:t>Ministerials</a:t>
            </a:r>
            <a:endParaRPr lang="en-US" dirty="0"/>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a:xfrm>
            <a:off x="457200" y="1447800"/>
            <a:ext cx="8229600" cy="4525963"/>
          </a:xfrm>
        </p:spPr>
        <p:txBody>
          <a:bodyPr/>
          <a:lstStyle/>
          <a:p>
            <a:pPr eaLnBrk="1" hangingPunct="1"/>
            <a:r>
              <a:rPr lang="en-US" sz="2400" dirty="0"/>
              <a:t>Feb 26-Mar 2, 2024, in Abu Dhabi, UAE</a:t>
            </a:r>
          </a:p>
          <a:p>
            <a:pPr lvl="1" eaLnBrk="1" hangingPunct="1"/>
            <a:r>
              <a:rPr lang="en-US" sz="2000" dirty="0"/>
              <a:t>Failed to achieve:</a:t>
            </a:r>
          </a:p>
          <a:p>
            <a:pPr lvl="2" eaLnBrk="1" hangingPunct="1"/>
            <a:r>
              <a:rPr lang="en-US" sz="1600" dirty="0"/>
              <a:t>Agreement to limit fisheries subsidies and overfishing</a:t>
            </a:r>
          </a:p>
          <a:p>
            <a:pPr lvl="2" eaLnBrk="1" hangingPunct="1"/>
            <a:r>
              <a:rPr lang="en-US" sz="1600" dirty="0"/>
              <a:t>Deal on agriculture to regulate “public stockholding”</a:t>
            </a:r>
          </a:p>
          <a:p>
            <a:pPr lvl="1" eaLnBrk="1" hangingPunct="1"/>
            <a:r>
              <a:rPr lang="en-US" sz="2000" dirty="0"/>
              <a:t>Progress made on</a:t>
            </a:r>
          </a:p>
          <a:p>
            <a:pPr lvl="2" eaLnBrk="1" hangingPunct="1"/>
            <a:r>
              <a:rPr lang="en-US" sz="1600" dirty="0"/>
              <a:t>Investment facilitation for development:  text but not “path forward”</a:t>
            </a:r>
          </a:p>
          <a:p>
            <a:pPr lvl="2" eaLnBrk="1" hangingPunct="1"/>
            <a:r>
              <a:rPr lang="en-US" sz="1600" dirty="0"/>
              <a:t>Dispute settlement.  Blocked</a:t>
            </a:r>
          </a:p>
          <a:p>
            <a:pPr lvl="3" eaLnBrk="1" hangingPunct="1"/>
            <a:r>
              <a:rPr lang="en-US" sz="1200" dirty="0"/>
              <a:t>By BRICS countries, according to US</a:t>
            </a:r>
          </a:p>
          <a:p>
            <a:pPr lvl="3" eaLnBrk="1" hangingPunct="1"/>
            <a:r>
              <a:rPr lang="en-US" sz="1200" dirty="0"/>
              <a:t>By US according to EU</a:t>
            </a:r>
          </a:p>
          <a:p>
            <a:pPr lvl="1" eaLnBrk="1" hangingPunct="1"/>
            <a:r>
              <a:rPr lang="en-US" sz="2000" dirty="0"/>
              <a:t>Successes</a:t>
            </a:r>
          </a:p>
          <a:p>
            <a:pPr lvl="2" eaLnBrk="1" hangingPunct="1"/>
            <a:r>
              <a:rPr lang="en-US" sz="1600" dirty="0"/>
              <a:t>Another 2-year extension of e-commerce moratorium</a:t>
            </a:r>
          </a:p>
          <a:p>
            <a:pPr lvl="2" eaLnBrk="1" hangingPunct="1"/>
            <a:r>
              <a:rPr lang="en-US" sz="1600" dirty="0"/>
              <a:t>TRIPs waiver extension rejected (success for US but not most others)</a:t>
            </a:r>
          </a:p>
          <a:p>
            <a:pPr lvl="2" eaLnBrk="1" hangingPunct="1"/>
            <a:r>
              <a:rPr lang="en-US" sz="1600" dirty="0"/>
              <a:t>Plurilateral agreement on domestic services regulation, agreed in 2021 now to go into effect</a:t>
            </a:r>
          </a:p>
          <a:p>
            <a:pPr lvl="2" eaLnBrk="1" hangingPunct="1"/>
            <a:r>
              <a:rPr lang="en-US" sz="1600" dirty="0"/>
              <a:t>2 new members achieved accession (Comoros and Timor-Leste).</a:t>
            </a:r>
          </a:p>
          <a:p>
            <a:pPr lvl="2" eaLnBrk="1" hangingPunct="1"/>
            <a:endParaRPr lang="en-US" sz="1600" dirty="0"/>
          </a:p>
          <a:p>
            <a:pPr lvl="2" eaLnBrk="1" hangingPunct="1"/>
            <a:endParaRPr lang="en-US" sz="1600" dirty="0"/>
          </a:p>
          <a:p>
            <a:pPr lvl="2" eaLnBrk="1" hangingPunct="1"/>
            <a:endParaRPr lang="en-US" sz="1600" dirty="0"/>
          </a:p>
          <a:p>
            <a:pPr lvl="2" eaLnBrk="1" hangingPunct="1"/>
            <a:endParaRPr lang="en-US" sz="1600" dirty="0"/>
          </a:p>
          <a:p>
            <a:pPr lvl="3" eaLnBrk="1" hangingPunct="1"/>
            <a:endParaRPr lang="en-US" sz="1200" dirty="0"/>
          </a:p>
          <a:p>
            <a:pPr lvl="2" eaLnBrk="1" hangingPunct="1"/>
            <a:endParaRPr lang="en-US" sz="2000" dirty="0">
              <a:ea typeface="Arial" charset="0"/>
              <a:cs typeface="Arial" charset="0"/>
            </a:endParaRPr>
          </a:p>
          <a:p>
            <a:pPr lvl="1" eaLnBrk="1" hangingPunct="1">
              <a:buFontTx/>
              <a:buNone/>
            </a:pPr>
            <a:endParaRPr lang="en-US" sz="2400" dirty="0"/>
          </a:p>
          <a:p>
            <a:pPr lvl="1"/>
            <a:endParaRPr lang="en-US" sz="2400" dirty="0"/>
          </a:p>
          <a:p>
            <a:pPr lvl="1"/>
            <a:endParaRPr lang="en-US" sz="2400"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46</a:t>
            </a:fld>
            <a:endParaRPr lang="en-US"/>
          </a:p>
        </p:txBody>
      </p:sp>
    </p:spTree>
    <p:extLst>
      <p:ext uri="{BB962C8B-B14F-4D97-AF65-F5344CB8AC3E}">
        <p14:creationId xmlns:p14="http://schemas.microsoft.com/office/powerpoint/2010/main" val="744072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Classes 7, 8: Policies and Institutions: International</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47</a:t>
            </a:fld>
            <a:endParaRPr lang="en-US"/>
          </a:p>
        </p:txBody>
      </p:sp>
    </p:spTree>
    <p:extLst>
      <p:ext uri="{BB962C8B-B14F-4D97-AF65-F5344CB8AC3E}">
        <p14:creationId xmlns:p14="http://schemas.microsoft.com/office/powerpoint/2010/main" val="30036220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a:t>
            </a:r>
            <a:r>
              <a:rPr lang="en-US" dirty="0" err="1"/>
              <a:t>Denamiel</a:t>
            </a:r>
            <a:r>
              <a:rPr lang="en-US" dirty="0"/>
              <a:t> et al., “Insight into the 13th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Where and when was this meeting held? </a:t>
            </a:r>
          </a:p>
          <a:p>
            <a:r>
              <a:rPr lang="en-US" dirty="0"/>
              <a:t>On what were negotiations attempted but failed? </a:t>
            </a:r>
          </a:p>
          <a:p>
            <a:r>
              <a:rPr lang="en-US" dirty="0"/>
              <a:t>On what did they succeed? </a:t>
            </a:r>
          </a:p>
          <a:p>
            <a:r>
              <a:rPr lang="en-US" dirty="0"/>
              <a:t>Does and did the WTO deal with industrial policy subsidies?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48</a:t>
            </a:fld>
            <a:endParaRPr lang="en-US"/>
          </a:p>
        </p:txBody>
      </p:sp>
    </p:spTree>
    <p:extLst>
      <p:ext uri="{BB962C8B-B14F-4D97-AF65-F5344CB8AC3E}">
        <p14:creationId xmlns:p14="http://schemas.microsoft.com/office/powerpoint/2010/main" val="16771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Disputes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dirty="0">
                <a:ea typeface="Arial" charset="0"/>
                <a:cs typeface="Arial" charset="0"/>
              </a:rPr>
              <a:t>There have been 627 disputes brought to the WTO since its creation in 1995 (as of 9/14/24)</a:t>
            </a:r>
          </a:p>
          <a:p>
            <a:pPr eaLnBrk="1" hangingPunct="1"/>
            <a:r>
              <a:rPr lang="en-US" dirty="0">
                <a:ea typeface="Arial" charset="0"/>
                <a:cs typeface="Arial" charset="0"/>
              </a:rPr>
              <a:t>Two of the more notable were</a:t>
            </a:r>
          </a:p>
          <a:p>
            <a:pPr lvl="1" eaLnBrk="1" hangingPunct="1"/>
            <a:r>
              <a:rPr lang="en-US" dirty="0">
                <a:ea typeface="Arial" charset="0"/>
                <a:cs typeface="Arial" charset="0"/>
              </a:rPr>
              <a:t>EU ban on hormone treated beef (ruled by WTO to have no scientific basis)</a:t>
            </a:r>
          </a:p>
          <a:p>
            <a:pPr lvl="1" eaLnBrk="1" hangingPunct="1"/>
            <a:r>
              <a:rPr lang="en-US" dirty="0">
                <a:ea typeface="Arial" charset="0"/>
                <a:cs typeface="Arial" charset="0"/>
              </a:rPr>
              <a:t>US shrimp-turtle import prohibition (struck down by WTO)</a:t>
            </a:r>
          </a:p>
          <a:p>
            <a:pPr lvl="2" eaLnBrk="1" hangingPunct="1"/>
            <a:endParaRPr lang="en-US" dirty="0">
              <a:ea typeface="Arial" charset="0"/>
              <a:cs typeface="Arial" charset="0"/>
            </a:endParaRPr>
          </a:p>
          <a:p>
            <a:pPr lvl="1" eaLnBrk="1" hangingPunct="1">
              <a:buFontTx/>
              <a:buNone/>
            </a:pPr>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49</a:t>
            </a:fld>
            <a:endParaRPr lang="en-US"/>
          </a:p>
        </p:txBody>
      </p:sp>
      <p:pic>
        <p:nvPicPr>
          <p:cNvPr id="7" name="Picture 4" descr="bd08902_[1]">
            <a:extLst>
              <a:ext uri="{FF2B5EF4-FFF2-40B4-BE49-F238E27FC236}">
                <a16:creationId xmlns:a16="http://schemas.microsoft.com/office/drawing/2014/main" id="{95D58E15-C2F9-9E4F-A5EE-2CB1C05E5819}"/>
              </a:ext>
            </a:extLst>
          </p:cNvPr>
          <p:cNvPicPr>
            <a:picLocks noChangeAspect="1" noChangeArrowheads="1"/>
          </p:cNvPicPr>
          <p:nvPr/>
        </p:nvPicPr>
        <p:blipFill>
          <a:blip r:embed="rId2"/>
          <a:srcRect/>
          <a:stretch>
            <a:fillRect/>
          </a:stretch>
        </p:blipFill>
        <p:spPr bwMode="auto">
          <a:xfrm>
            <a:off x="6604379" y="5200768"/>
            <a:ext cx="1519238" cy="1316037"/>
          </a:xfrm>
          <a:prstGeom prst="rect">
            <a:avLst/>
          </a:prstGeom>
          <a:noFill/>
          <a:ln w="9525">
            <a:noFill/>
            <a:miter lim="800000"/>
            <a:headEnd/>
            <a:tailEnd/>
          </a:ln>
        </p:spPr>
      </p:pic>
      <p:pic>
        <p:nvPicPr>
          <p:cNvPr id="8" name="Picture 5" descr="j0391444[1]">
            <a:extLst>
              <a:ext uri="{FF2B5EF4-FFF2-40B4-BE49-F238E27FC236}">
                <a16:creationId xmlns:a16="http://schemas.microsoft.com/office/drawing/2014/main" id="{1CF08B43-E14E-654A-81D6-D115908001D5}"/>
              </a:ext>
            </a:extLst>
          </p:cNvPr>
          <p:cNvPicPr>
            <a:picLocks noChangeAspect="1" noChangeArrowheads="1"/>
          </p:cNvPicPr>
          <p:nvPr/>
        </p:nvPicPr>
        <p:blipFill>
          <a:blip r:embed="rId3"/>
          <a:srcRect/>
          <a:stretch>
            <a:fillRect/>
          </a:stretch>
        </p:blipFill>
        <p:spPr bwMode="auto">
          <a:xfrm>
            <a:off x="4652749" y="5256663"/>
            <a:ext cx="1824038" cy="1049338"/>
          </a:xfrm>
          <a:prstGeom prst="rect">
            <a:avLst/>
          </a:prstGeom>
          <a:noFill/>
          <a:ln w="9525">
            <a:noFill/>
            <a:miter lim="800000"/>
            <a:headEnd/>
            <a:tailEnd/>
          </a:ln>
        </p:spPr>
      </p:pic>
    </p:spTree>
    <p:extLst>
      <p:ext uri="{BB962C8B-B14F-4D97-AF65-F5344CB8AC3E}">
        <p14:creationId xmlns:p14="http://schemas.microsoft.com/office/powerpoint/2010/main" val="14039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0B5B-14B6-6240-9A24-F3FA05834F2C}"/>
              </a:ext>
            </a:extLst>
          </p:cNvPr>
          <p:cNvSpPr>
            <a:spLocks noGrp="1"/>
          </p:cNvSpPr>
          <p:nvPr>
            <p:ph type="title"/>
          </p:nvPr>
        </p:nvSpPr>
        <p:spPr/>
        <p:txBody>
          <a:bodyPr/>
          <a:lstStyle/>
          <a:p>
            <a:r>
              <a:rPr lang="en-US" dirty="0"/>
              <a:t>Announcement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5BCFAF4-180D-B245-9203-31F6ECA5499F}"/>
                  </a:ext>
                </a:extLst>
              </p:cNvPr>
              <p:cNvSpPr>
                <a:spLocks noGrp="1"/>
              </p:cNvSpPr>
              <p:nvPr>
                <p:ph idx="1"/>
              </p:nvPr>
            </p:nvSpPr>
            <p:spPr/>
            <p:txBody>
              <a:bodyPr/>
              <a:lstStyle/>
              <a:p>
                <a:r>
                  <a:rPr lang="en-US" sz="2800" dirty="0"/>
                  <a:t>Papers</a:t>
                </a:r>
              </a:p>
              <a:p>
                <a:pPr lvl="1"/>
                <a:r>
                  <a:rPr lang="en-US" sz="2400" dirty="0"/>
                  <a:t>Elasticities</a:t>
                </a:r>
              </a:p>
              <a:p>
                <a:pPr lvl="2"/>
                <a:r>
                  <a:rPr lang="en-US" sz="2000" dirty="0"/>
                  <a:t>These are (for both supply and demand)</a:t>
                </a:r>
              </a:p>
              <a:p>
                <a:pPr marL="914400" lvl="2" indent="0">
                  <a:buNone/>
                </a:pPr>
                <a14:m>
                  <m:oMathPara xmlns:m="http://schemas.openxmlformats.org/officeDocument/2006/math">
                    <m:oMathParaPr>
                      <m:jc m:val="centerGroup"/>
                    </m:oMathParaPr>
                    <m:oMath xmlns:m="http://schemas.openxmlformats.org/officeDocument/2006/math">
                      <m:f>
                        <m:fPr>
                          <m:type m:val="lin"/>
                          <m:ctrlPr>
                            <a:rPr lang="en-US" sz="2000" i="1">
                              <a:latin typeface="Cambria Math" panose="02040503050406030204" pitchFamily="18" charset="0"/>
                            </a:rPr>
                          </m:ctrlPr>
                        </m:fPr>
                        <m:num>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𝑄</m:t>
                              </m:r>
                            </m:num>
                            <m:den>
                              <m:r>
                                <a:rPr lang="en-US" sz="2000" i="1">
                                  <a:latin typeface="Cambria Math" panose="02040503050406030204" pitchFamily="18" charset="0"/>
                                </a:rPr>
                                <m:t>𝑄</m:t>
                              </m:r>
                            </m:den>
                          </m:f>
                        </m:num>
                        <m:den>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𝑃</m:t>
                              </m:r>
                            </m:num>
                            <m:den>
                              <m:r>
                                <a:rPr lang="en-US" sz="2000" i="1">
                                  <a:latin typeface="Cambria Math" panose="02040503050406030204" pitchFamily="18" charset="0"/>
                                </a:rPr>
                                <m:t>𝑃</m:t>
                              </m:r>
                            </m:den>
                          </m:f>
                        </m:den>
                      </m:f>
                    </m:oMath>
                  </m:oMathPara>
                </a14:m>
                <a:endParaRPr lang="en-US" sz="2000" dirty="0"/>
              </a:p>
              <a:p>
                <a:pPr lvl="2"/>
                <a:r>
                  <a:rPr lang="en-US" sz="2000" dirty="0"/>
                  <a:t>They could be either</a:t>
                </a:r>
              </a:p>
              <a:p>
                <a:pPr marL="914400" lvl="2" indent="0">
                  <a:buNone/>
                </a:pPr>
                <a14:m>
                  <m:oMathPara xmlns:m="http://schemas.openxmlformats.org/officeDocument/2006/math">
                    <m:oMathParaPr>
                      <m:jc m:val="centerGroup"/>
                    </m:oMathParaPr>
                    <m:oMath xmlns:m="http://schemas.openxmlformats.org/officeDocument/2006/math">
                      <m:f>
                        <m:fPr>
                          <m:type m:val="lin"/>
                          <m:ctrlPr>
                            <a:rPr lang="en-US" sz="2000" i="1">
                              <a:latin typeface="Cambria Math" panose="02040503050406030204" pitchFamily="18" charset="0"/>
                            </a:rPr>
                          </m:ctrlPr>
                        </m:fPr>
                        <m:num>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0</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0</m:t>
                                  </m:r>
                                </m:sub>
                              </m:sSub>
                            </m:den>
                          </m:f>
                        </m:num>
                        <m:den>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0</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0</m:t>
                                  </m:r>
                                </m:sub>
                              </m:sSub>
                            </m:den>
                          </m:f>
                        </m:den>
                      </m:f>
                      <m:r>
                        <a:rPr lang="en-US" sz="2000" i="1">
                          <a:latin typeface="Cambria Math" panose="02040503050406030204" pitchFamily="18" charset="0"/>
                        </a:rPr>
                        <m:t>  </m:t>
                      </m:r>
                      <m:r>
                        <a:rPr lang="en-US" sz="2000" i="1">
                          <a:latin typeface="Cambria Math" panose="02040503050406030204" pitchFamily="18" charset="0"/>
                        </a:rPr>
                        <m:t>𝑜𝑟</m:t>
                      </m:r>
                      <m:r>
                        <a:rPr lang="en-US" sz="2000" i="1">
                          <a:latin typeface="Cambria Math" panose="02040503050406030204" pitchFamily="18" charset="0"/>
                        </a:rPr>
                        <m:t>  </m:t>
                      </m:r>
                      <m:f>
                        <m:fPr>
                          <m:type m:val="lin"/>
                          <m:ctrlPr>
                            <a:rPr lang="en-US" sz="2000" i="1">
                              <a:latin typeface="Cambria Math" panose="02040503050406030204" pitchFamily="18" charset="0"/>
                            </a:rPr>
                          </m:ctrlPr>
                        </m:fPr>
                        <m:num>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0</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1</m:t>
                                  </m:r>
                                </m:sub>
                              </m:sSub>
                            </m:den>
                          </m:f>
                        </m:num>
                        <m:den>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0</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1</m:t>
                                  </m:r>
                                </m:sub>
                              </m:sSub>
                            </m:den>
                          </m:f>
                        </m:den>
                      </m:f>
                    </m:oMath>
                  </m:oMathPara>
                </a14:m>
                <a:endParaRPr lang="en-US" sz="2000" dirty="0"/>
              </a:p>
              <a:p>
                <a:pPr lvl="2"/>
                <a:r>
                  <a:rPr lang="en-US" sz="2000" dirty="0"/>
                  <a:t>Use whichever is more convenient (typically, the one that you know).</a:t>
                </a:r>
              </a:p>
              <a:p>
                <a:pPr lvl="2"/>
                <a:r>
                  <a:rPr lang="en-US" sz="2000" dirty="0"/>
                  <a:t>They are not the same, but the difference is small compared to our larger uncertainty.</a:t>
                </a:r>
              </a:p>
              <a:p>
                <a:pPr marL="457200" lvl="1" indent="0">
                  <a:buNone/>
                </a:pPr>
                <a:endParaRPr lang="en-US" sz="2400" dirty="0"/>
              </a:p>
              <a:p>
                <a:pPr lvl="1"/>
                <a:endParaRPr lang="en-US" sz="2400" dirty="0"/>
              </a:p>
            </p:txBody>
          </p:sp>
        </mc:Choice>
        <mc:Fallback xmlns="">
          <p:sp>
            <p:nvSpPr>
              <p:cNvPr id="3" name="Content Placeholder 2">
                <a:extLst>
                  <a:ext uri="{FF2B5EF4-FFF2-40B4-BE49-F238E27FC236}">
                    <a16:creationId xmlns:a16="http://schemas.microsoft.com/office/drawing/2014/main" id="{95BCFAF4-180D-B245-9203-31F6ECA5499F}"/>
                  </a:ext>
                </a:extLst>
              </p:cNvPr>
              <p:cNvSpPr>
                <a:spLocks noGrp="1" noRot="1" noChangeAspect="1" noMove="1" noResize="1" noEditPoints="1" noAdjustHandles="1" noChangeArrowheads="1" noChangeShapeType="1" noTextEdit="1"/>
              </p:cNvSpPr>
              <p:nvPr>
                <p:ph idx="1"/>
              </p:nvPr>
            </p:nvSpPr>
            <p:spPr>
              <a:blipFill>
                <a:blip r:embed="rId2"/>
                <a:stretch>
                  <a:fillRect l="-1389" t="-1681" r="-1543"/>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2F47859F-79BB-2D45-9C81-08E69B399686}"/>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3BD19A7-7EBE-1E41-97C6-551AE0A8B0FA}"/>
              </a:ext>
            </a:extLst>
          </p:cNvPr>
          <p:cNvSpPr>
            <a:spLocks noGrp="1"/>
          </p:cNvSpPr>
          <p:nvPr>
            <p:ph type="sldNum" sz="quarter" idx="12"/>
          </p:nvPr>
        </p:nvSpPr>
        <p:spPr/>
        <p:txBody>
          <a:bodyPr/>
          <a:lstStyle/>
          <a:p>
            <a:pPr>
              <a:defRPr/>
            </a:pPr>
            <a:fld id="{659DFB22-C7E9-9E4B-8431-4E4E88AD005A}" type="slidenum">
              <a:rPr lang="en-US" smtClean="0"/>
              <a:pPr>
                <a:defRPr/>
              </a:pPr>
              <a:t>5</a:t>
            </a:fld>
            <a:endParaRPr lang="en-US"/>
          </a:p>
        </p:txBody>
      </p:sp>
    </p:spTree>
    <p:extLst>
      <p:ext uri="{BB962C8B-B14F-4D97-AF65-F5344CB8AC3E}">
        <p14:creationId xmlns:p14="http://schemas.microsoft.com/office/powerpoint/2010/main" val="2565088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Disputes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800" dirty="0">
                <a:ea typeface="Arial" charset="0"/>
                <a:cs typeface="Arial" charset="0"/>
              </a:rPr>
              <a:t>Boeing-Airbus</a:t>
            </a:r>
          </a:p>
          <a:p>
            <a:pPr lvl="1" eaLnBrk="1" hangingPunct="1"/>
            <a:r>
              <a:rPr lang="en-US" sz="2400" dirty="0">
                <a:ea typeface="Arial" charset="0"/>
                <a:cs typeface="Arial" charset="0"/>
              </a:rPr>
              <a:t>Both countries lost cases against the other </a:t>
            </a:r>
          </a:p>
          <a:p>
            <a:pPr lvl="1" eaLnBrk="1" hangingPunct="1"/>
            <a:r>
              <a:rPr lang="en-US" sz="2400" dirty="0">
                <a:ea typeface="Arial" charset="0"/>
                <a:cs typeface="Arial" charset="0"/>
              </a:rPr>
              <a:t>Settled bilaterally June 2021</a:t>
            </a:r>
          </a:p>
          <a:p>
            <a:pPr eaLnBrk="1" hangingPunct="1"/>
            <a:r>
              <a:rPr lang="en-US" sz="2800" dirty="0">
                <a:cs typeface="Arial" charset="0"/>
              </a:rPr>
              <a:t>COOL dispute (Country of Origin Labeling)</a:t>
            </a:r>
          </a:p>
          <a:p>
            <a:pPr lvl="1" eaLnBrk="1" hangingPunct="1"/>
            <a:r>
              <a:rPr lang="en-US" sz="2400" dirty="0">
                <a:cs typeface="Arial" charset="0"/>
              </a:rPr>
              <a:t>US requires it on meat</a:t>
            </a:r>
          </a:p>
          <a:p>
            <a:pPr lvl="1" eaLnBrk="1" hangingPunct="1"/>
            <a:r>
              <a:rPr lang="en-US" sz="2400" dirty="0">
                <a:cs typeface="Arial" charset="0"/>
              </a:rPr>
              <a:t>Canada and Mexico objected</a:t>
            </a:r>
          </a:p>
          <a:p>
            <a:pPr lvl="1" eaLnBrk="1" hangingPunct="1"/>
            <a:r>
              <a:rPr lang="en-US" sz="2400" dirty="0">
                <a:cs typeface="Arial" charset="0"/>
              </a:rPr>
              <a:t>US lost and Congress repealed its law</a:t>
            </a:r>
          </a:p>
          <a:p>
            <a:pPr eaLnBrk="1" hangingPunct="1"/>
            <a:r>
              <a:rPr lang="en-US" sz="2800" dirty="0">
                <a:cs typeface="Arial" charset="0"/>
              </a:rPr>
              <a:t>China’s “Market-economy status” for anti-dumping cases</a:t>
            </a:r>
          </a:p>
          <a:p>
            <a:pPr lvl="1" eaLnBrk="1" hangingPunct="1"/>
            <a:r>
              <a:rPr lang="en-US" sz="2400" dirty="0">
                <a:cs typeface="Arial" charset="0"/>
              </a:rPr>
              <a:t>China lost</a:t>
            </a:r>
            <a:endParaRPr lang="en-US" sz="2400" dirty="0"/>
          </a:p>
          <a:p>
            <a:pPr lvl="1"/>
            <a:endParaRPr lang="en-US" sz="2400" dirty="0"/>
          </a:p>
          <a:p>
            <a:pPr lvl="1"/>
            <a:endParaRPr lang="en-US" sz="2400"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50</a:t>
            </a:fld>
            <a:endParaRPr lang="en-US"/>
          </a:p>
        </p:txBody>
      </p:sp>
    </p:spTree>
    <p:extLst>
      <p:ext uri="{BB962C8B-B14F-4D97-AF65-F5344CB8AC3E}">
        <p14:creationId xmlns:p14="http://schemas.microsoft.com/office/powerpoint/2010/main" val="266240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Disputes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sz="2800" dirty="0"/>
              <a:t>Semiconductors</a:t>
            </a:r>
          </a:p>
          <a:p>
            <a:pPr lvl="1"/>
            <a:r>
              <a:rPr lang="en-US" sz="2400" dirty="0"/>
              <a:t>December 12, 2022, China filed a complaint against the US:</a:t>
            </a:r>
          </a:p>
          <a:p>
            <a:pPr marL="457200" lvl="1" indent="0">
              <a:buNone/>
            </a:pPr>
            <a:endParaRPr lang="en-US" sz="2400" dirty="0"/>
          </a:p>
          <a:p>
            <a:pPr lvl="2"/>
            <a:r>
              <a:rPr lang="en-US" sz="2000" dirty="0"/>
              <a:t>In response to “sweeping export controls” on chips</a:t>
            </a:r>
          </a:p>
          <a:p>
            <a:pPr lvl="1"/>
            <a:r>
              <a:rPr lang="en-US" sz="2400" dirty="0"/>
              <a:t>US says </a:t>
            </a:r>
          </a:p>
          <a:p>
            <a:pPr lvl="2"/>
            <a:r>
              <a:rPr lang="en-US" sz="2000" dirty="0"/>
              <a:t>“these targeted actions relate to national security”</a:t>
            </a:r>
          </a:p>
          <a:p>
            <a:pPr lvl="2"/>
            <a:r>
              <a:rPr lang="en-US" sz="2000" dirty="0"/>
              <a:t>“WTO is not the appropriate forum to discuss issues related to national security”	</a:t>
            </a:r>
          </a:p>
          <a:p>
            <a:pPr lvl="1"/>
            <a:r>
              <a:rPr lang="en-US" sz="2400" dirty="0"/>
              <a:t>Status of case:  “In consultations” (still in 9/24)</a:t>
            </a:r>
          </a:p>
          <a:p>
            <a:pPr lvl="2"/>
            <a:endParaRPr lang="en-US" sz="2000" dirty="0"/>
          </a:p>
          <a:p>
            <a:pPr lvl="1"/>
            <a:endParaRPr lang="en-US" sz="2400"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51</a:t>
            </a:fld>
            <a:endParaRPr lang="en-US"/>
          </a:p>
        </p:txBody>
      </p:sp>
      <p:pic>
        <p:nvPicPr>
          <p:cNvPr id="6" name="Picture 5">
            <a:extLst>
              <a:ext uri="{FF2B5EF4-FFF2-40B4-BE49-F238E27FC236}">
                <a16:creationId xmlns:a16="http://schemas.microsoft.com/office/drawing/2014/main" id="{CA8707B5-75A4-CD58-961F-66F85B54EF85}"/>
              </a:ext>
            </a:extLst>
          </p:cNvPr>
          <p:cNvPicPr>
            <a:picLocks noChangeAspect="1"/>
          </p:cNvPicPr>
          <p:nvPr/>
        </p:nvPicPr>
        <p:blipFill>
          <a:blip r:embed="rId2"/>
          <a:stretch>
            <a:fillRect/>
          </a:stretch>
        </p:blipFill>
        <p:spPr>
          <a:xfrm>
            <a:off x="1752600" y="2819400"/>
            <a:ext cx="5715000" cy="581566"/>
          </a:xfrm>
          <a:prstGeom prst="rect">
            <a:avLst/>
          </a:prstGeom>
        </p:spPr>
      </p:pic>
    </p:spTree>
    <p:extLst>
      <p:ext uri="{BB962C8B-B14F-4D97-AF65-F5344CB8AC3E}">
        <p14:creationId xmlns:p14="http://schemas.microsoft.com/office/powerpoint/2010/main" val="19760297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Trump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400" dirty="0"/>
              <a:t>Oct 25, 2017, on Fox interview with Lou Dobbs:</a:t>
            </a:r>
          </a:p>
          <a:p>
            <a:pPr lvl="1"/>
            <a:r>
              <a:rPr lang="en-US" sz="2000" dirty="0"/>
              <a:t>“The WTO, World Trade Organization, was set up for the benefit for everybody but us.”</a:t>
            </a:r>
          </a:p>
          <a:p>
            <a:pPr lvl="1"/>
            <a:r>
              <a:rPr lang="en-US" sz="2000" dirty="0"/>
              <a:t>“we lose the lawsuits, almost all of the lawsuits … within the WTO”</a:t>
            </a:r>
          </a:p>
          <a:p>
            <a:pPr eaLnBrk="1" hangingPunct="1"/>
            <a:r>
              <a:rPr lang="en-US" sz="2400" dirty="0"/>
              <a:t> In fact, like other countries, US </a:t>
            </a:r>
          </a:p>
          <a:p>
            <a:pPr lvl="1"/>
            <a:r>
              <a:rPr lang="en-US" sz="2000" dirty="0"/>
              <a:t>Wins most of the cases it brings</a:t>
            </a:r>
          </a:p>
          <a:p>
            <a:pPr lvl="1"/>
            <a:r>
              <a:rPr lang="en-US" sz="2000" dirty="0"/>
              <a:t>Loses most the cases brought against it</a:t>
            </a:r>
          </a:p>
          <a:p>
            <a:r>
              <a:rPr lang="en-US" sz="2400" dirty="0"/>
              <a:t>Since 1995, in all cases, complainant has won 90%</a:t>
            </a:r>
          </a:p>
          <a:p>
            <a:pPr lvl="1"/>
            <a:r>
              <a:rPr lang="en-US" sz="2000" dirty="0"/>
              <a:t>As complainant, US has won 91%</a:t>
            </a:r>
          </a:p>
          <a:p>
            <a:pPr lvl="1"/>
            <a:r>
              <a:rPr lang="en-US" sz="2000" dirty="0"/>
              <a:t>As respondent, US has lost 89%</a:t>
            </a:r>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52</a:t>
            </a:fld>
            <a:endParaRPr lang="en-US"/>
          </a:p>
        </p:txBody>
      </p:sp>
    </p:spTree>
    <p:extLst>
      <p:ext uri="{BB962C8B-B14F-4D97-AF65-F5344CB8AC3E}">
        <p14:creationId xmlns:p14="http://schemas.microsoft.com/office/powerpoint/2010/main" val="1200296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53</a:t>
            </a:fld>
            <a:endParaRPr lang="en-US"/>
          </a:p>
        </p:txBody>
      </p:sp>
      <p:pic>
        <p:nvPicPr>
          <p:cNvPr id="2" name="Picture 1">
            <a:extLst>
              <a:ext uri="{FF2B5EF4-FFF2-40B4-BE49-F238E27FC236}">
                <a16:creationId xmlns:a16="http://schemas.microsoft.com/office/drawing/2014/main" id="{8019837D-D133-3E49-A283-464FA75284FC}"/>
              </a:ext>
            </a:extLst>
          </p:cNvPr>
          <p:cNvPicPr>
            <a:picLocks noChangeAspect="1"/>
          </p:cNvPicPr>
          <p:nvPr/>
        </p:nvPicPr>
        <p:blipFill>
          <a:blip r:embed="rId3"/>
          <a:stretch>
            <a:fillRect/>
          </a:stretch>
        </p:blipFill>
        <p:spPr>
          <a:xfrm>
            <a:off x="2352647" y="533400"/>
            <a:ext cx="4438706" cy="5711825"/>
          </a:xfrm>
          <a:prstGeom prst="rect">
            <a:avLst/>
          </a:prstGeom>
        </p:spPr>
      </p:pic>
      <p:sp>
        <p:nvSpPr>
          <p:cNvPr id="3" name="TextBox 2">
            <a:extLst>
              <a:ext uri="{FF2B5EF4-FFF2-40B4-BE49-F238E27FC236}">
                <a16:creationId xmlns:a16="http://schemas.microsoft.com/office/drawing/2014/main" id="{2CA91F21-ED1B-7FED-0ACC-E5F12E9B7768}"/>
              </a:ext>
            </a:extLst>
          </p:cNvPr>
          <p:cNvSpPr txBox="1"/>
          <p:nvPr/>
        </p:nvSpPr>
        <p:spPr>
          <a:xfrm>
            <a:off x="533400" y="5181600"/>
            <a:ext cx="1981200" cy="646331"/>
          </a:xfrm>
          <a:prstGeom prst="rect">
            <a:avLst/>
          </a:prstGeom>
          <a:noFill/>
        </p:spPr>
        <p:txBody>
          <a:bodyPr wrap="square" rtlCol="0">
            <a:spAutoFit/>
          </a:bodyPr>
          <a:lstStyle/>
          <a:p>
            <a:r>
              <a:rPr lang="en-US" dirty="0"/>
              <a:t>Source:  Schlesinger</a:t>
            </a:r>
          </a:p>
        </p:txBody>
      </p:sp>
    </p:spTree>
    <p:extLst>
      <p:ext uri="{BB962C8B-B14F-4D97-AF65-F5344CB8AC3E}">
        <p14:creationId xmlns:p14="http://schemas.microsoft.com/office/powerpoint/2010/main" val="40457792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US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800" dirty="0"/>
              <a:t>National-Security Tariffs (on steel, aluminum)</a:t>
            </a:r>
          </a:p>
          <a:p>
            <a:pPr lvl="2" eaLnBrk="1" hangingPunct="1"/>
            <a:r>
              <a:rPr lang="en-US" sz="2000" dirty="0"/>
              <a:t>Cases brought by EU and many others</a:t>
            </a:r>
          </a:p>
          <a:p>
            <a:pPr lvl="2" eaLnBrk="1" hangingPunct="1"/>
            <a:r>
              <a:rPr lang="en-US" sz="2000" dirty="0"/>
              <a:t>EU, Canada, &amp; Mexico cases settled by negotiation</a:t>
            </a:r>
          </a:p>
          <a:p>
            <a:pPr lvl="2" eaLnBrk="1" hangingPunct="1"/>
            <a:r>
              <a:rPr lang="en-US" sz="2000" dirty="0"/>
              <a:t>Other cases status: panel composed</a:t>
            </a:r>
          </a:p>
          <a:p>
            <a:pPr eaLnBrk="1" hangingPunct="1"/>
            <a:r>
              <a:rPr lang="en-US" sz="2400" dirty="0"/>
              <a:t>How did WTO rule?</a:t>
            </a:r>
          </a:p>
          <a:p>
            <a:pPr lvl="2"/>
            <a:r>
              <a:rPr lang="en-US" sz="2000" dirty="0"/>
              <a:t>Panel report in December 2022 found against the US</a:t>
            </a:r>
          </a:p>
          <a:p>
            <a:pPr lvl="3"/>
            <a:r>
              <a:rPr lang="en-US" sz="1600" dirty="0"/>
              <a:t>Said action was not “in time of war or other international emergency”</a:t>
            </a:r>
          </a:p>
          <a:p>
            <a:pPr lvl="2"/>
            <a:r>
              <a:rPr lang="en-US" sz="2000" dirty="0"/>
              <a:t>US appealed (but has blocked the Appellate Body)</a:t>
            </a:r>
          </a:p>
          <a:p>
            <a:r>
              <a:rPr lang="en-US" sz="2800" dirty="0"/>
              <a:t>WTO provision:  </a:t>
            </a:r>
          </a:p>
          <a:p>
            <a:pPr lvl="1"/>
            <a:r>
              <a:rPr lang="en-US" sz="1800" dirty="0"/>
              <a:t>Article XXI:  “[n]</a:t>
            </a:r>
            <a:r>
              <a:rPr lang="en-US" sz="1800" dirty="0" err="1"/>
              <a:t>othing</a:t>
            </a:r>
            <a:r>
              <a:rPr lang="en-US" sz="1800" dirty="0"/>
              <a:t> in this Agreement shall be construed . . . to prevent any contracting party from taking any action which it considers necessary for the protection of its essential security interests . . . taken in time of war or other emergency in international relations[.]”</a:t>
            </a:r>
          </a:p>
          <a:p>
            <a:pPr lvl="1"/>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54</a:t>
            </a:fld>
            <a:endParaRPr lang="en-US"/>
          </a:p>
        </p:txBody>
      </p:sp>
    </p:spTree>
    <p:extLst>
      <p:ext uri="{BB962C8B-B14F-4D97-AF65-F5344CB8AC3E}">
        <p14:creationId xmlns:p14="http://schemas.microsoft.com/office/powerpoint/2010/main" val="23427476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US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800" dirty="0"/>
              <a:t>National-Security Tariffs (on steel, aluminum)</a:t>
            </a:r>
          </a:p>
          <a:p>
            <a:pPr lvl="2" eaLnBrk="1" hangingPunct="1"/>
            <a:r>
              <a:rPr lang="en-US" sz="2000" dirty="0"/>
              <a:t>Cases brought by EU and many others</a:t>
            </a:r>
          </a:p>
          <a:p>
            <a:pPr lvl="2" eaLnBrk="1" hangingPunct="1"/>
            <a:r>
              <a:rPr lang="en-US" sz="2000" dirty="0"/>
              <a:t>EU, Canada, &amp; Mexico cases settled by negotiation</a:t>
            </a:r>
          </a:p>
          <a:p>
            <a:pPr lvl="2" eaLnBrk="1" hangingPunct="1"/>
            <a:r>
              <a:rPr lang="en-US" sz="2000" dirty="0"/>
              <a:t>Other cases status: panel composed</a:t>
            </a:r>
          </a:p>
          <a:p>
            <a:pPr eaLnBrk="1" hangingPunct="1"/>
            <a:r>
              <a:rPr lang="en-US" sz="2400" dirty="0"/>
              <a:t>How did WTO rule?</a:t>
            </a:r>
          </a:p>
          <a:p>
            <a:pPr lvl="2"/>
            <a:r>
              <a:rPr lang="en-US" sz="2000" dirty="0"/>
              <a:t>Panel report in December 2022 found against the US</a:t>
            </a:r>
          </a:p>
          <a:p>
            <a:pPr lvl="3"/>
            <a:r>
              <a:rPr lang="en-US" sz="1600" dirty="0"/>
              <a:t>Said action was not “in time of war or other international emergency”</a:t>
            </a:r>
          </a:p>
          <a:p>
            <a:pPr lvl="2"/>
            <a:r>
              <a:rPr lang="en-US" sz="2000" dirty="0"/>
              <a:t>US appealed (but has blocked the Appellate Body)</a:t>
            </a:r>
          </a:p>
          <a:p>
            <a:r>
              <a:rPr lang="en-US" sz="2800" dirty="0"/>
              <a:t>WTO provision:  </a:t>
            </a:r>
          </a:p>
          <a:p>
            <a:pPr lvl="1"/>
            <a:r>
              <a:rPr lang="en-US" sz="1800" dirty="0"/>
              <a:t>Article XXI:  “[n]</a:t>
            </a:r>
            <a:r>
              <a:rPr lang="en-US" sz="1800" dirty="0" err="1"/>
              <a:t>othing</a:t>
            </a:r>
            <a:r>
              <a:rPr lang="en-US" sz="1800" dirty="0"/>
              <a:t> in this Agreement shall be construed . . . to prevent any contracting party from taking </a:t>
            </a:r>
            <a:r>
              <a:rPr lang="en-US" sz="1800" dirty="0">
                <a:solidFill>
                  <a:srgbClr val="FF0000"/>
                </a:solidFill>
              </a:rPr>
              <a:t>any action which it considers necessary </a:t>
            </a:r>
            <a:r>
              <a:rPr lang="en-US" sz="1800" dirty="0"/>
              <a:t>for the protection of its essential security interests . . . taken in time of war or other emergency in international relations[.]”</a:t>
            </a:r>
          </a:p>
          <a:p>
            <a:pPr lvl="1"/>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55</a:t>
            </a:fld>
            <a:endParaRPr lang="en-US"/>
          </a:p>
        </p:txBody>
      </p:sp>
    </p:spTree>
    <p:extLst>
      <p:ext uri="{BB962C8B-B14F-4D97-AF65-F5344CB8AC3E}">
        <p14:creationId xmlns:p14="http://schemas.microsoft.com/office/powerpoint/2010/main" val="5099911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US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dirty="0"/>
              <a:t>Dispute Settlement Body (DSB)</a:t>
            </a:r>
          </a:p>
          <a:p>
            <a:pPr lvl="1"/>
            <a:r>
              <a:rPr lang="en-US" dirty="0"/>
              <a:t>Lacks a quorum since Dec 11, 2019</a:t>
            </a:r>
          </a:p>
          <a:p>
            <a:pPr lvl="1"/>
            <a:r>
              <a:rPr lang="en-US" dirty="0"/>
              <a:t>Trump blocked all new appointments</a:t>
            </a:r>
          </a:p>
          <a:p>
            <a:r>
              <a:rPr lang="en-US" dirty="0"/>
              <a:t>Without DSB no case can finish if it is appealed</a:t>
            </a:r>
          </a:p>
          <a:p>
            <a:r>
              <a:rPr lang="en-US" dirty="0"/>
              <a:t>Other countries formed an alternative mechanism</a:t>
            </a:r>
          </a:p>
          <a:p>
            <a:pPr lvl="1"/>
            <a:r>
              <a:rPr lang="en-US" dirty="0"/>
              <a:t>See below and Kugler and Morgan reading</a:t>
            </a:r>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56</a:t>
            </a:fld>
            <a:endParaRPr lang="en-US"/>
          </a:p>
        </p:txBody>
      </p:sp>
    </p:spTree>
    <p:extLst>
      <p:ext uri="{BB962C8B-B14F-4D97-AF65-F5344CB8AC3E}">
        <p14:creationId xmlns:p14="http://schemas.microsoft.com/office/powerpoint/2010/main" val="23046141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US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dirty="0"/>
              <a:t>Trade war with China</a:t>
            </a:r>
          </a:p>
          <a:p>
            <a:pPr lvl="1" eaLnBrk="1" hangingPunct="1"/>
            <a:r>
              <a:rPr lang="en-US" dirty="0"/>
              <a:t>Tariffs levied under US Section 301 not consistent with GATT/WTO</a:t>
            </a:r>
          </a:p>
          <a:p>
            <a:pPr lvl="1" eaLnBrk="1" hangingPunct="1"/>
            <a:r>
              <a:rPr lang="en-US" dirty="0"/>
              <a:t>WTO panel ruled against US Sep 15, 2020</a:t>
            </a:r>
          </a:p>
          <a:p>
            <a:pPr lvl="2" eaLnBrk="1" hangingPunct="1"/>
            <a:r>
              <a:rPr lang="en-US" dirty="0"/>
              <a:t>Panel:  “Trump’s tariffs violated several global rules” (NYT)</a:t>
            </a:r>
          </a:p>
          <a:p>
            <a:pPr lvl="1" eaLnBrk="1" hangingPunct="1"/>
            <a:r>
              <a:rPr lang="en-US" dirty="0"/>
              <a:t>US appealed but case cannot be completed</a:t>
            </a:r>
          </a:p>
          <a:p>
            <a:pPr lvl="1" eaLnBrk="1" hangingPunct="1"/>
            <a:r>
              <a:rPr lang="en-US" dirty="0"/>
              <a:t>Even without that, would WTO permission for China to levy tariffs be meaningful?</a:t>
            </a:r>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57</a:t>
            </a:fld>
            <a:endParaRPr lang="en-US"/>
          </a:p>
        </p:txBody>
      </p:sp>
    </p:spTree>
    <p:extLst>
      <p:ext uri="{BB962C8B-B14F-4D97-AF65-F5344CB8AC3E}">
        <p14:creationId xmlns:p14="http://schemas.microsoft.com/office/powerpoint/2010/main" val="12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US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800" dirty="0" err="1"/>
              <a:t>Lighthizer</a:t>
            </a:r>
            <a:r>
              <a:rPr lang="en-US" sz="2800" dirty="0"/>
              <a:t> (NYT 9/15/2020)</a:t>
            </a:r>
          </a:p>
          <a:p>
            <a:pPr lvl="2" eaLnBrk="1" hangingPunct="1"/>
            <a:r>
              <a:rPr lang="en-US" sz="2000" dirty="0"/>
              <a:t>Trump’s USTR</a:t>
            </a:r>
          </a:p>
          <a:p>
            <a:pPr lvl="1"/>
            <a:r>
              <a:rPr lang="en-US" sz="2400" dirty="0"/>
              <a:t>“This panel report confirms what the Trump administration has been saying for four years: The W.T.O. is completely inadequate to stop China’s harmful technology practices” </a:t>
            </a:r>
          </a:p>
          <a:p>
            <a:pPr lvl="1"/>
            <a:r>
              <a:rPr lang="en-US" sz="2400" dirty="0"/>
              <a:t>“Although the panel did not dispute the extensive evidence submitted by the United States of intellectual property theft by China, its decision shows that the W.T.O. provides no remedy for such misconduct.”</a:t>
            </a:r>
          </a:p>
          <a:p>
            <a:br>
              <a:rPr lang="en-US" sz="2800" b="1" dirty="0"/>
            </a:br>
            <a:endParaRPr lang="en-US" sz="2800" b="1" dirty="0"/>
          </a:p>
          <a:p>
            <a:pPr lvl="1" eaLnBrk="1" hangingPunct="1"/>
            <a:endParaRPr lang="en-US" sz="2400" dirty="0"/>
          </a:p>
          <a:p>
            <a:endParaRPr lang="en-US" sz="2800" dirty="0"/>
          </a:p>
          <a:p>
            <a:pPr lvl="1"/>
            <a:endParaRPr lang="en-US" sz="2400"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58</a:t>
            </a:fld>
            <a:endParaRPr lang="en-US"/>
          </a:p>
        </p:txBody>
      </p:sp>
    </p:spTree>
    <p:extLst>
      <p:ext uri="{BB962C8B-B14F-4D97-AF65-F5344CB8AC3E}">
        <p14:creationId xmlns:p14="http://schemas.microsoft.com/office/powerpoint/2010/main" val="23089309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Biden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sz="2400" dirty="0"/>
              <a:t>Biden’s “Trade Policy Agenda” (see next class):</a:t>
            </a:r>
          </a:p>
          <a:p>
            <a:pPr lvl="1"/>
            <a:r>
              <a:rPr lang="en-US" sz="2000" dirty="0"/>
              <a:t>2021 included:</a:t>
            </a:r>
          </a:p>
          <a:p>
            <a:pPr lvl="2"/>
            <a:r>
              <a:rPr lang="en-US" sz="1600" dirty="0"/>
              <a:t>“Reengage and be a leader in international organizations, including the World Trade Organization”</a:t>
            </a:r>
          </a:p>
          <a:p>
            <a:pPr lvl="1"/>
            <a:r>
              <a:rPr lang="en-US" sz="2000" dirty="0"/>
              <a:t>2023 includes:</a:t>
            </a:r>
          </a:p>
          <a:p>
            <a:pPr lvl="2"/>
            <a:r>
              <a:rPr lang="en-US" sz="1600" dirty="0"/>
              <a:t>“The United States is also stepping up engagement in multilateral institutions and international organizations, such as the World Trade Organization. </a:t>
            </a:r>
          </a:p>
          <a:p>
            <a:pPr lvl="1"/>
            <a:r>
              <a:rPr lang="en-US" sz="2000" dirty="0"/>
              <a:t>2024 includes:</a:t>
            </a:r>
          </a:p>
          <a:p>
            <a:pPr lvl="2"/>
            <a:r>
              <a:rPr lang="en-US" sz="1600" dirty="0"/>
              <a:t>“At the World Trade Organization (WTO), building on the progress made at the Thirteenth Ministerial Conference, Ambassador Tai is working with other WTO Members to reform the organization to restore transparency, rebuild its ability to address emerging challenges, and make the dispute settlement system more effective.”</a:t>
            </a:r>
          </a:p>
          <a:p>
            <a:pPr lvl="1"/>
            <a:endParaRPr lang="en-US" sz="2000"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59</a:t>
            </a:fld>
            <a:endParaRPr lang="en-US"/>
          </a:p>
        </p:txBody>
      </p:sp>
    </p:spTree>
    <p:extLst>
      <p:ext uri="{BB962C8B-B14F-4D97-AF65-F5344CB8AC3E}">
        <p14:creationId xmlns:p14="http://schemas.microsoft.com/office/powerpoint/2010/main" val="1555338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Outline (for 2 classes)</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dirty="0"/>
              <a:t>The Problem</a:t>
            </a:r>
          </a:p>
          <a:p>
            <a:r>
              <a:rPr lang="en-US" dirty="0"/>
              <a:t>History</a:t>
            </a:r>
          </a:p>
          <a:p>
            <a:r>
              <a:rPr lang="en-US" dirty="0"/>
              <a:t>GATT</a:t>
            </a:r>
          </a:p>
          <a:p>
            <a:pPr>
              <a:buFont typeface="Arial" panose="020B0604020202020204" pitchFamily="34" charset="0"/>
              <a:buChar char="•"/>
            </a:pPr>
            <a:r>
              <a:rPr lang="en-US" dirty="0"/>
              <a:t>WTO</a:t>
            </a:r>
          </a:p>
          <a:p>
            <a:r>
              <a:rPr lang="en-US" dirty="0"/>
              <a:t>Issues</a:t>
            </a:r>
          </a:p>
          <a:p>
            <a:r>
              <a:rPr lang="en-US" dirty="0"/>
              <a:t>Other Institutions</a:t>
            </a:r>
          </a:p>
          <a:p>
            <a:endParaRPr lang="en-US" dirty="0"/>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6</a:t>
            </a:fld>
            <a:endParaRPr lang="en-US"/>
          </a:p>
        </p:txBody>
      </p:sp>
      <p:sp>
        <p:nvSpPr>
          <p:cNvPr id="6" name="Folded Corner 5">
            <a:hlinkClick r:id="rId2" action="ppaction://hlinksldjump"/>
            <a:extLst>
              <a:ext uri="{FF2B5EF4-FFF2-40B4-BE49-F238E27FC236}">
                <a16:creationId xmlns:a16="http://schemas.microsoft.com/office/drawing/2014/main" id="{25A27B03-0621-B642-994B-869F0C0BCB85}"/>
              </a:ext>
            </a:extLst>
          </p:cNvPr>
          <p:cNvSpPr/>
          <p:nvPr/>
        </p:nvSpPr>
        <p:spPr>
          <a:xfrm>
            <a:off x="8216900" y="6007100"/>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72453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Fixing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dirty="0"/>
              <a:t>Does the WTO need fixing?  </a:t>
            </a:r>
          </a:p>
          <a:p>
            <a:pPr lvl="1"/>
            <a:r>
              <a:rPr lang="en-US" dirty="0"/>
              <a:t>Trump thought so (or just kill it)</a:t>
            </a:r>
          </a:p>
          <a:p>
            <a:pPr lvl="1"/>
            <a:r>
              <a:rPr lang="en-US" dirty="0"/>
              <a:t>Biden shares concerns about Appellate Body</a:t>
            </a:r>
          </a:p>
          <a:p>
            <a:pPr lvl="1"/>
            <a:r>
              <a:rPr lang="en-US" dirty="0"/>
              <a:t>New DG </a:t>
            </a:r>
            <a:r>
              <a:rPr lang="en-US" dirty="0" err="1"/>
              <a:t>Okonjo</a:t>
            </a:r>
            <a:r>
              <a:rPr lang="en-US" dirty="0"/>
              <a:t>-Iweala  said WTO hadn’t helped in the pandemic</a:t>
            </a:r>
          </a:p>
          <a:p>
            <a:pPr lvl="2"/>
            <a:r>
              <a:rPr lang="en-US" dirty="0"/>
              <a:t>It permits trade restrictions to protect health</a:t>
            </a:r>
          </a:p>
          <a:p>
            <a:pPr lvl="2"/>
            <a:r>
              <a:rPr lang="en-US" dirty="0"/>
              <a:t>It requires they be reported, but often they aren’t</a:t>
            </a:r>
          </a:p>
          <a:p>
            <a:pPr lvl="1" eaLnBrk="1" hangingPunct="1"/>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60</a:t>
            </a:fld>
            <a:endParaRPr lang="en-US"/>
          </a:p>
        </p:txBody>
      </p:sp>
    </p:spTree>
    <p:extLst>
      <p:ext uri="{BB962C8B-B14F-4D97-AF65-F5344CB8AC3E}">
        <p14:creationId xmlns:p14="http://schemas.microsoft.com/office/powerpoint/2010/main" val="4501040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Fixing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dirty="0"/>
              <a:t>Does the WTO need fixing?  </a:t>
            </a:r>
          </a:p>
          <a:p>
            <a:pPr lvl="1"/>
            <a:r>
              <a:rPr lang="en-US" dirty="0"/>
              <a:t>“Intellectual property rules are too rigid, and protect pandemic profiteers over the poor”</a:t>
            </a:r>
          </a:p>
          <a:p>
            <a:pPr lvl="2"/>
            <a:r>
              <a:rPr lang="en-US" dirty="0"/>
              <a:t>Some want to drop patents for vaccines.  But DG O-I does not </a:t>
            </a:r>
          </a:p>
          <a:p>
            <a:pPr lvl="1"/>
            <a:r>
              <a:rPr lang="en-US" dirty="0"/>
              <a:t>Rodrik critiques (of both WTO and FTAs)</a:t>
            </a:r>
          </a:p>
          <a:p>
            <a:pPr lvl="2"/>
            <a:r>
              <a:rPr lang="en-US" dirty="0"/>
              <a:t>With tariffs reduced under GATT, WTO shifted from resisting import protection to promoting interests of exporters</a:t>
            </a:r>
          </a:p>
          <a:p>
            <a:pPr lvl="2"/>
            <a:r>
              <a:rPr lang="en-US" dirty="0"/>
              <a:t>GATS and TRIPs agreements were results of big business lobbying</a:t>
            </a:r>
          </a:p>
          <a:p>
            <a:pPr lvl="2"/>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61</a:t>
            </a:fld>
            <a:endParaRPr lang="en-US"/>
          </a:p>
        </p:txBody>
      </p:sp>
    </p:spTree>
    <p:extLst>
      <p:ext uri="{BB962C8B-B14F-4D97-AF65-F5344CB8AC3E}">
        <p14:creationId xmlns:p14="http://schemas.microsoft.com/office/powerpoint/2010/main" val="23085324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Classes 7, 8: Policies and Institutions: International</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62</a:t>
            </a:fld>
            <a:endParaRPr lang="en-US"/>
          </a:p>
        </p:txBody>
      </p:sp>
    </p:spTree>
    <p:extLst>
      <p:ext uri="{BB962C8B-B14F-4D97-AF65-F5344CB8AC3E}">
        <p14:creationId xmlns:p14="http://schemas.microsoft.com/office/powerpoint/2010/main" val="14835269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Rodrik</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pPr marL="457200" lvl="1" indent="0">
              <a:buNone/>
            </a:pPr>
            <a:r>
              <a:rPr lang="en-US" dirty="0">
                <a:solidFill>
                  <a:srgbClr val="FF0000"/>
                </a:solidFill>
              </a:rPr>
              <a:t>[NOTE:  Much of Rodrik critique is about FTAs, not WTO, so I’ll have questions on that later.]</a:t>
            </a:r>
          </a:p>
          <a:p>
            <a:r>
              <a:rPr lang="en-US" dirty="0"/>
              <a:t>How does Rodrik change the political economy of trade policy?  </a:t>
            </a:r>
          </a:p>
          <a:p>
            <a:r>
              <a:rPr lang="en-US" dirty="0"/>
              <a:t>Why are the welfare effects different?</a:t>
            </a:r>
          </a:p>
          <a:p>
            <a:r>
              <a:rPr lang="en-US" dirty="0"/>
              <a:t>What groups of companies does Rodrik criticize specifically? </a:t>
            </a:r>
          </a:p>
          <a:p>
            <a:endParaRPr lang="en-US"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63</a:t>
            </a:fld>
            <a:endParaRPr lang="en-US"/>
          </a:p>
        </p:txBody>
      </p:sp>
    </p:spTree>
    <p:extLst>
      <p:ext uri="{BB962C8B-B14F-4D97-AF65-F5344CB8AC3E}">
        <p14:creationId xmlns:p14="http://schemas.microsoft.com/office/powerpoint/2010/main" val="13629018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Fixing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dirty="0"/>
              <a:t>A temporary fix for the broken Appellate Body:  MPIA</a:t>
            </a:r>
          </a:p>
          <a:p>
            <a:pPr lvl="1"/>
            <a:r>
              <a:rPr lang="en-US" dirty="0"/>
              <a:t>A large group of WTO member countries agreed to handle appeals separately from the WTO</a:t>
            </a:r>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64</a:t>
            </a:fld>
            <a:endParaRPr lang="en-US"/>
          </a:p>
        </p:txBody>
      </p:sp>
    </p:spTree>
    <p:extLst>
      <p:ext uri="{BB962C8B-B14F-4D97-AF65-F5344CB8AC3E}">
        <p14:creationId xmlns:p14="http://schemas.microsoft.com/office/powerpoint/2010/main" val="17582480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65</a:t>
            </a:fld>
            <a:endParaRPr lang="en-US"/>
          </a:p>
        </p:txBody>
      </p:sp>
      <p:sp>
        <p:nvSpPr>
          <p:cNvPr id="6" name="TextBox 5">
            <a:extLst>
              <a:ext uri="{FF2B5EF4-FFF2-40B4-BE49-F238E27FC236}">
                <a16:creationId xmlns:a16="http://schemas.microsoft.com/office/drawing/2014/main" id="{4460A0CA-1ED2-79A3-3F5D-B3913AF55DF7}"/>
              </a:ext>
            </a:extLst>
          </p:cNvPr>
          <p:cNvSpPr txBox="1"/>
          <p:nvPr/>
        </p:nvSpPr>
        <p:spPr>
          <a:xfrm>
            <a:off x="914400" y="1295400"/>
            <a:ext cx="7315200" cy="3170099"/>
          </a:xfrm>
          <a:prstGeom prst="rect">
            <a:avLst/>
          </a:prstGeom>
          <a:noFill/>
        </p:spPr>
        <p:txBody>
          <a:bodyPr wrap="square">
            <a:spAutoFit/>
          </a:bodyPr>
          <a:lstStyle/>
          <a:p>
            <a:r>
              <a:rPr lang="en-US" sz="3200" i="1" dirty="0">
                <a:solidFill>
                  <a:srgbClr val="3A3B4A"/>
                </a:solidFill>
                <a:effectLst/>
                <a:latin typeface="Helvetica" pitchFamily="2" charset="0"/>
              </a:rPr>
              <a:t>Parties to the MPIA:</a:t>
            </a:r>
            <a:endParaRPr lang="en-US" sz="3200" dirty="0">
              <a:solidFill>
                <a:srgbClr val="3A3B4A"/>
              </a:solidFill>
              <a:effectLst/>
              <a:latin typeface="Helvetica" pitchFamily="2" charset="0"/>
            </a:endParaRPr>
          </a:p>
          <a:p>
            <a:r>
              <a:rPr lang="en-US" sz="2400" i="1" dirty="0">
                <a:solidFill>
                  <a:srgbClr val="3A3B4A"/>
                </a:solidFill>
                <a:effectLst/>
                <a:latin typeface="Helvetica" pitchFamily="2" charset="0"/>
              </a:rPr>
              <a:t>The following WTO members are parties to the MPIA: Australia; Benin; Brazil; Canada; China; Chile; Colombia; Costa Rica; Ecuador; European Union; Guatemala; Hong Kong, China; Iceland; Japan; Macao, China; Mexico; Montenegro; New Zealand; Nicaragua; </a:t>
            </a:r>
            <a:r>
              <a:rPr lang="en-US" sz="2400" i="1" dirty="0"/>
              <a:t>Norway; Pakistan; Peru; Philippines; Singapore; Switzerland; Ukraine and Uruguay.</a:t>
            </a:r>
            <a:endParaRPr lang="en-US" sz="2400" dirty="0"/>
          </a:p>
        </p:txBody>
      </p:sp>
    </p:spTree>
    <p:extLst>
      <p:ext uri="{BB962C8B-B14F-4D97-AF65-F5344CB8AC3E}">
        <p14:creationId xmlns:p14="http://schemas.microsoft.com/office/powerpoint/2010/main" val="23442281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66</a:t>
            </a:fld>
            <a:endParaRPr lang="en-US"/>
          </a:p>
        </p:txBody>
      </p:sp>
      <p:pic>
        <p:nvPicPr>
          <p:cNvPr id="2" name="Picture 1">
            <a:extLst>
              <a:ext uri="{FF2B5EF4-FFF2-40B4-BE49-F238E27FC236}">
                <a16:creationId xmlns:a16="http://schemas.microsoft.com/office/drawing/2014/main" id="{F224EF6B-1ACA-99D9-4799-645E9629ECDA}"/>
              </a:ext>
            </a:extLst>
          </p:cNvPr>
          <p:cNvPicPr>
            <a:picLocks noChangeAspect="1"/>
          </p:cNvPicPr>
          <p:nvPr/>
        </p:nvPicPr>
        <p:blipFill>
          <a:blip r:embed="rId3"/>
          <a:stretch>
            <a:fillRect/>
          </a:stretch>
        </p:blipFill>
        <p:spPr>
          <a:xfrm>
            <a:off x="971550" y="977900"/>
            <a:ext cx="7200900" cy="4902200"/>
          </a:xfrm>
          <a:prstGeom prst="rect">
            <a:avLst/>
          </a:prstGeom>
        </p:spPr>
      </p:pic>
      <p:sp>
        <p:nvSpPr>
          <p:cNvPr id="3" name="TextBox 2">
            <a:extLst>
              <a:ext uri="{FF2B5EF4-FFF2-40B4-BE49-F238E27FC236}">
                <a16:creationId xmlns:a16="http://schemas.microsoft.com/office/drawing/2014/main" id="{FFB2629B-B3B6-60E0-5F42-3B82056E7834}"/>
              </a:ext>
            </a:extLst>
          </p:cNvPr>
          <p:cNvSpPr txBox="1"/>
          <p:nvPr/>
        </p:nvSpPr>
        <p:spPr>
          <a:xfrm>
            <a:off x="7486650" y="3556000"/>
            <a:ext cx="1371600" cy="923330"/>
          </a:xfrm>
          <a:prstGeom prst="rect">
            <a:avLst/>
          </a:prstGeom>
          <a:solidFill>
            <a:schemeClr val="bg1"/>
          </a:solidFill>
        </p:spPr>
        <p:txBody>
          <a:bodyPr wrap="square" rtlCol="0">
            <a:spAutoFit/>
          </a:bodyPr>
          <a:lstStyle/>
          <a:p>
            <a:pPr algn="ctr"/>
            <a:r>
              <a:rPr lang="en-US" dirty="0">
                <a:solidFill>
                  <a:srgbClr val="00B050"/>
                </a:solidFill>
              </a:rPr>
              <a:t>Also Japan &amp; Philippines </a:t>
            </a:r>
          </a:p>
        </p:txBody>
      </p:sp>
    </p:spTree>
    <p:extLst>
      <p:ext uri="{BB962C8B-B14F-4D97-AF65-F5344CB8AC3E}">
        <p14:creationId xmlns:p14="http://schemas.microsoft.com/office/powerpoint/2010/main" val="12960351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Kugler &amp; Moran, “The MPIA:  A Viable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When did the Appellate Body cease to function, and why?</a:t>
            </a:r>
          </a:p>
          <a:p>
            <a:r>
              <a:rPr lang="en-US" dirty="0"/>
              <a:t>What does MPIA stand for, when was it agreed, and how many members does it now have?  Are US and China members?</a:t>
            </a:r>
          </a:p>
          <a:p>
            <a:r>
              <a:rPr lang="en-US" dirty="0"/>
              <a:t>Why is the MPIA not likely to “succeed the Appellate Body”?  </a:t>
            </a:r>
          </a:p>
          <a:p>
            <a:r>
              <a:rPr lang="en-US" dirty="0"/>
              <a:t>How is the US handling trade disputes?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67</a:t>
            </a:fld>
            <a:endParaRPr lang="en-US"/>
          </a:p>
        </p:txBody>
      </p:sp>
    </p:spTree>
    <p:extLst>
      <p:ext uri="{BB962C8B-B14F-4D97-AF65-F5344CB8AC3E}">
        <p14:creationId xmlns:p14="http://schemas.microsoft.com/office/powerpoint/2010/main" val="41950798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Other International Institutions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800" dirty="0"/>
              <a:t>IMF (International Monetary Fund)</a:t>
            </a:r>
          </a:p>
          <a:p>
            <a:pPr eaLnBrk="1" hangingPunct="1"/>
            <a:r>
              <a:rPr lang="en-US" sz="2800" dirty="0"/>
              <a:t>World Bank (International Bank for Reconstruction and Development)</a:t>
            </a:r>
          </a:p>
          <a:p>
            <a:pPr eaLnBrk="1" hangingPunct="1"/>
            <a:r>
              <a:rPr lang="en-US" sz="2800" dirty="0"/>
              <a:t>G-7, G-8, G-20</a:t>
            </a:r>
          </a:p>
          <a:p>
            <a:pPr eaLnBrk="1" hangingPunct="1"/>
            <a:r>
              <a:rPr lang="en-US" sz="2800" dirty="0"/>
              <a:t>OECD (Organization for Economic Cooperation and Development)</a:t>
            </a:r>
          </a:p>
          <a:p>
            <a:pPr eaLnBrk="1" hangingPunct="1"/>
            <a:r>
              <a:rPr lang="en-US" sz="2800" dirty="0"/>
              <a:t>EU (European Union)</a:t>
            </a:r>
          </a:p>
          <a:p>
            <a:pPr eaLnBrk="1" hangingPunct="1"/>
            <a:endParaRPr lang="en-US" sz="2800" dirty="0"/>
          </a:p>
          <a:p>
            <a:pPr lvl="1" eaLnBrk="1" hangingPunct="1"/>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68</a:t>
            </a:fld>
            <a:endParaRPr lang="en-US"/>
          </a:p>
        </p:txBody>
      </p:sp>
    </p:spTree>
    <p:extLst>
      <p:ext uri="{BB962C8B-B14F-4D97-AF65-F5344CB8AC3E}">
        <p14:creationId xmlns:p14="http://schemas.microsoft.com/office/powerpoint/2010/main" val="19693137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Other International Institutions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400" dirty="0"/>
              <a:t>United Nations</a:t>
            </a:r>
          </a:p>
          <a:p>
            <a:pPr lvl="1"/>
            <a:r>
              <a:rPr lang="en-US" sz="2000" dirty="0"/>
              <a:t>UNCTAD (United Nations Conference on Trade and Development)</a:t>
            </a:r>
          </a:p>
          <a:p>
            <a:pPr lvl="1"/>
            <a:r>
              <a:rPr lang="en-US" sz="2000" dirty="0"/>
              <a:t>ILO (International Labor Organization)</a:t>
            </a:r>
          </a:p>
          <a:p>
            <a:pPr lvl="1"/>
            <a:r>
              <a:rPr lang="en-US" sz="2000" dirty="0"/>
              <a:t>WIPO (World Intellectual Property Organization)</a:t>
            </a:r>
          </a:p>
          <a:p>
            <a:r>
              <a:rPr lang="en-US" sz="2400" dirty="0"/>
              <a:t>FTAs (Free Trade Agreements)</a:t>
            </a:r>
          </a:p>
          <a:p>
            <a:pPr lvl="1"/>
            <a:r>
              <a:rPr lang="en-US" sz="2000" dirty="0"/>
              <a:t>USMCA (United States Mexico Canada Agreement)</a:t>
            </a:r>
          </a:p>
          <a:p>
            <a:pPr lvl="1"/>
            <a:r>
              <a:rPr lang="en-US" sz="2000" dirty="0"/>
              <a:t>CPTPP (Comprehensive and Progressive Agreement for Trans-Pacific Partnership)</a:t>
            </a:r>
          </a:p>
          <a:p>
            <a:pPr lvl="1"/>
            <a:r>
              <a:rPr lang="en-US" sz="2000" dirty="0"/>
              <a:t>RCEP (Regional Comprehensive Economic Partnership)</a:t>
            </a:r>
          </a:p>
          <a:p>
            <a:pPr lvl="1"/>
            <a:r>
              <a:rPr lang="en-US" sz="2000" dirty="0"/>
              <a:t>Many others …</a:t>
            </a:r>
            <a:br>
              <a:rPr lang="en-US" sz="2400" b="1" dirty="0"/>
            </a:br>
            <a:endParaRPr lang="en-US" sz="2400" b="1" dirty="0"/>
          </a:p>
          <a:p>
            <a:pPr lvl="1" eaLnBrk="1" hangingPunct="1"/>
            <a:endParaRPr lang="en-US" sz="2400" dirty="0"/>
          </a:p>
          <a:p>
            <a:endParaRPr lang="en-US" sz="2800" dirty="0"/>
          </a:p>
          <a:p>
            <a:pPr lvl="1"/>
            <a:endParaRPr lang="en-US" sz="2400"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69</a:t>
            </a:fld>
            <a:endParaRPr lang="en-US"/>
          </a:p>
        </p:txBody>
      </p:sp>
    </p:spTree>
    <p:extLst>
      <p:ext uri="{BB962C8B-B14F-4D97-AF65-F5344CB8AC3E}">
        <p14:creationId xmlns:p14="http://schemas.microsoft.com/office/powerpoint/2010/main" val="656747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The Problem</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dirty="0"/>
              <a:t>Countries think they can benefit themselves at the expense of others by using tariffs or other import protection</a:t>
            </a:r>
          </a:p>
          <a:p>
            <a:r>
              <a:rPr lang="en-US" dirty="0"/>
              <a:t>But they also know that if </a:t>
            </a:r>
            <a:r>
              <a:rPr lang="en-US" u="sng" dirty="0"/>
              <a:t>all</a:t>
            </a:r>
            <a:r>
              <a:rPr lang="en-US" dirty="0"/>
              <a:t> do, they </a:t>
            </a:r>
            <a:r>
              <a:rPr lang="en-US" u="sng" dirty="0"/>
              <a:t>all</a:t>
            </a:r>
            <a:r>
              <a:rPr lang="en-US" dirty="0"/>
              <a:t> will lose</a:t>
            </a:r>
          </a:p>
          <a:p>
            <a:r>
              <a:rPr lang="en-US" dirty="0"/>
              <a:t>It’s a classic Prisoners’ Dilemma</a:t>
            </a:r>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7</a:t>
            </a:fld>
            <a:endParaRPr lang="en-US"/>
          </a:p>
        </p:txBody>
      </p:sp>
    </p:spTree>
    <p:extLst>
      <p:ext uri="{BB962C8B-B14F-4D97-AF65-F5344CB8AC3E}">
        <p14:creationId xmlns:p14="http://schemas.microsoft.com/office/powerpoint/2010/main" val="12628207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210B1-55E9-A864-D652-F88EF606936A}"/>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190BF161-23C9-0A18-0066-C60500188618}"/>
              </a:ext>
            </a:extLst>
          </p:cNvPr>
          <p:cNvSpPr>
            <a:spLocks noGrp="1"/>
          </p:cNvSpPr>
          <p:nvPr>
            <p:ph type="sldNum" sz="quarter" idx="12"/>
          </p:nvPr>
        </p:nvSpPr>
        <p:spPr/>
        <p:txBody>
          <a:bodyPr/>
          <a:lstStyle/>
          <a:p>
            <a:pPr>
              <a:defRPr/>
            </a:pPr>
            <a:fld id="{659DFB22-C7E9-9E4B-8431-4E4E88AD005A}" type="slidenum">
              <a:rPr lang="en-US" smtClean="0"/>
              <a:pPr>
                <a:defRPr/>
              </a:pPr>
              <a:t>70</a:t>
            </a:fld>
            <a:endParaRPr lang="en-US"/>
          </a:p>
        </p:txBody>
      </p:sp>
      <p:graphicFrame>
        <p:nvGraphicFramePr>
          <p:cNvPr id="6" name="Content Placeholder 5">
            <a:extLst>
              <a:ext uri="{FF2B5EF4-FFF2-40B4-BE49-F238E27FC236}">
                <a16:creationId xmlns:a16="http://schemas.microsoft.com/office/drawing/2014/main" id="{54F259FB-C47A-D743-62F8-967C6C6D46A1}"/>
              </a:ext>
            </a:extLst>
          </p:cNvPr>
          <p:cNvGraphicFramePr>
            <a:graphicFrameLocks noGrp="1"/>
          </p:cNvGraphicFramePr>
          <p:nvPr>
            <p:ph idx="1"/>
            <p:extLst>
              <p:ext uri="{D42A27DB-BD31-4B8C-83A1-F6EECF244321}">
                <p14:modId xmlns:p14="http://schemas.microsoft.com/office/powerpoint/2010/main" val="4224943368"/>
              </p:ext>
            </p:extLst>
          </p:nvPr>
        </p:nvGraphicFramePr>
        <p:xfrm>
          <a:off x="755822" y="1841157"/>
          <a:ext cx="7943335" cy="1794510"/>
        </p:xfrm>
        <a:graphic>
          <a:graphicData uri="http://schemas.openxmlformats.org/drawingml/2006/table">
            <a:tbl>
              <a:tblPr>
                <a:tableStyleId>{5C22544A-7EE6-4342-B048-85BDC9FD1C3A}</a:tableStyleId>
              </a:tblPr>
              <a:tblGrid>
                <a:gridCol w="1273359">
                  <a:extLst>
                    <a:ext uri="{9D8B030D-6E8A-4147-A177-3AD203B41FA5}">
                      <a16:colId xmlns:a16="http://schemas.microsoft.com/office/drawing/2014/main" val="52409021"/>
                    </a:ext>
                  </a:extLst>
                </a:gridCol>
                <a:gridCol w="1333995">
                  <a:extLst>
                    <a:ext uri="{9D8B030D-6E8A-4147-A177-3AD203B41FA5}">
                      <a16:colId xmlns:a16="http://schemas.microsoft.com/office/drawing/2014/main" val="2583578932"/>
                    </a:ext>
                  </a:extLst>
                </a:gridCol>
                <a:gridCol w="1091450">
                  <a:extLst>
                    <a:ext uri="{9D8B030D-6E8A-4147-A177-3AD203B41FA5}">
                      <a16:colId xmlns:a16="http://schemas.microsoft.com/office/drawing/2014/main" val="1357486548"/>
                    </a:ext>
                  </a:extLst>
                </a:gridCol>
                <a:gridCol w="483445">
                  <a:extLst>
                    <a:ext uri="{9D8B030D-6E8A-4147-A177-3AD203B41FA5}">
                      <a16:colId xmlns:a16="http://schemas.microsoft.com/office/drawing/2014/main" val="4267532475"/>
                    </a:ext>
                  </a:extLst>
                </a:gridCol>
                <a:gridCol w="1456911">
                  <a:extLst>
                    <a:ext uri="{9D8B030D-6E8A-4147-A177-3AD203B41FA5}">
                      <a16:colId xmlns:a16="http://schemas.microsoft.com/office/drawing/2014/main" val="2068281562"/>
                    </a:ext>
                  </a:extLst>
                </a:gridCol>
                <a:gridCol w="423632">
                  <a:extLst>
                    <a:ext uri="{9D8B030D-6E8A-4147-A177-3AD203B41FA5}">
                      <a16:colId xmlns:a16="http://schemas.microsoft.com/office/drawing/2014/main" val="283020139"/>
                    </a:ext>
                  </a:extLst>
                </a:gridCol>
                <a:gridCol w="1880543">
                  <a:extLst>
                    <a:ext uri="{9D8B030D-6E8A-4147-A177-3AD203B41FA5}">
                      <a16:colId xmlns:a16="http://schemas.microsoft.com/office/drawing/2014/main" val="3992268642"/>
                    </a:ext>
                  </a:extLst>
                </a:gridCol>
              </a:tblGrid>
              <a:tr h="305665">
                <a:tc gridSpan="7">
                  <a:txBody>
                    <a:bodyPr/>
                    <a:lstStyle/>
                    <a:p>
                      <a:pPr algn="l" fontAlgn="b"/>
                      <a:r>
                        <a:rPr lang="en-US" sz="2400" b="0" i="0" u="none" strike="noStrike" dirty="0">
                          <a:solidFill>
                            <a:srgbClr val="000000"/>
                          </a:solidFill>
                          <a:effectLst/>
                          <a:latin typeface="Calibri" panose="020F0502020204030204" pitchFamily="34" charset="0"/>
                        </a:rPr>
                        <a:t>Major Economic Institutions Compared</a:t>
                      </a: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12245955"/>
                  </a:ext>
                </a:extLst>
              </a:tr>
              <a:tr h="230713">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Members</a:t>
                      </a:r>
                      <a:endParaRPr lang="en-US" sz="18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800" u="none" strike="noStrike">
                          <a:effectLst/>
                        </a:rPr>
                        <a:t>Budget $ mil</a:t>
                      </a:r>
                      <a:endParaRPr lang="en-US" sz="18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800" u="none" strike="noStrike" dirty="0">
                          <a:effectLst/>
                        </a:rPr>
                        <a:t>Employees</a:t>
                      </a:r>
                      <a:endParaRPr lang="en-US"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ctr" fontAlgn="b"/>
                      <a:r>
                        <a:rPr lang="en-US" sz="1800" u="none" strike="noStrike" dirty="0">
                          <a:effectLst/>
                        </a:rPr>
                        <a:t>from Countries</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32139224"/>
                  </a:ext>
                </a:extLst>
              </a:tr>
              <a:tr h="230713">
                <a:tc>
                  <a:txBody>
                    <a:bodyPr/>
                    <a:lstStyle/>
                    <a:p>
                      <a:pPr algn="l" fontAlgn="b"/>
                      <a:r>
                        <a:rPr lang="en-US" sz="1800" u="none" strike="noStrike" dirty="0">
                          <a:effectLst/>
                        </a:rPr>
                        <a:t>UN</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193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3,400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125,436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3538046"/>
                  </a:ext>
                </a:extLst>
              </a:tr>
              <a:tr h="230713">
                <a:tc>
                  <a:txBody>
                    <a:bodyPr/>
                    <a:lstStyle/>
                    <a:p>
                      <a:pPr algn="l" fontAlgn="b"/>
                      <a:r>
                        <a:rPr lang="en-US" sz="1800" u="none" strike="noStrike">
                          <a:effectLst/>
                        </a:rPr>
                        <a:t>IMF</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190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1,411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2,400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Over 190</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35107443"/>
                  </a:ext>
                </a:extLst>
              </a:tr>
              <a:tr h="230713">
                <a:tc>
                  <a:txBody>
                    <a:bodyPr/>
                    <a:lstStyle/>
                    <a:p>
                      <a:pPr algn="l" fontAlgn="b"/>
                      <a:r>
                        <a:rPr lang="en-US" sz="1800" u="none" strike="noStrike">
                          <a:effectLst/>
                        </a:rPr>
                        <a:t>World Bank</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189</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2,851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18,946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Over 170</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46438203"/>
                  </a:ext>
                </a:extLst>
              </a:tr>
              <a:tr h="230713">
                <a:tc>
                  <a:txBody>
                    <a:bodyPr/>
                    <a:lstStyle/>
                    <a:p>
                      <a:pPr algn="l" fontAlgn="b"/>
                      <a:r>
                        <a:rPr lang="en-US" sz="1800" u="none" strike="noStrike">
                          <a:effectLst/>
                        </a:rPr>
                        <a:t>WTO</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166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217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Over 600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Around 80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64751239"/>
                  </a:ext>
                </a:extLst>
              </a:tr>
            </a:tbl>
          </a:graphicData>
        </a:graphic>
      </p:graphicFrame>
    </p:spTree>
    <p:extLst>
      <p:ext uri="{BB962C8B-B14F-4D97-AF65-F5344CB8AC3E}">
        <p14:creationId xmlns:p14="http://schemas.microsoft.com/office/powerpoint/2010/main" val="28730771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27C-24F4-E7F0-180A-D6CFAB6F3EAB}"/>
              </a:ext>
            </a:extLst>
          </p:cNvPr>
          <p:cNvSpPr>
            <a:spLocks noGrp="1"/>
          </p:cNvSpPr>
          <p:nvPr>
            <p:ph type="title"/>
          </p:nvPr>
        </p:nvSpPr>
        <p:spPr/>
        <p:txBody>
          <a:bodyPr/>
          <a:lstStyle/>
          <a:p>
            <a:r>
              <a:rPr lang="en-US" dirty="0"/>
              <a:t>IMF</a:t>
            </a:r>
          </a:p>
        </p:txBody>
      </p:sp>
      <p:sp>
        <p:nvSpPr>
          <p:cNvPr id="3" name="Content Placeholder 2">
            <a:extLst>
              <a:ext uri="{FF2B5EF4-FFF2-40B4-BE49-F238E27FC236}">
                <a16:creationId xmlns:a16="http://schemas.microsoft.com/office/drawing/2014/main" id="{BA87F4AE-DDAF-8F47-C519-AC96B90690C9}"/>
              </a:ext>
            </a:extLst>
          </p:cNvPr>
          <p:cNvSpPr>
            <a:spLocks noGrp="1"/>
          </p:cNvSpPr>
          <p:nvPr>
            <p:ph idx="1"/>
          </p:nvPr>
        </p:nvSpPr>
        <p:spPr/>
        <p:txBody>
          <a:bodyPr/>
          <a:lstStyle/>
          <a:p>
            <a:r>
              <a:rPr lang="en-US" dirty="0"/>
              <a:t>IMF = International Monetary Fund</a:t>
            </a:r>
          </a:p>
          <a:p>
            <a:pPr lvl="1"/>
            <a:r>
              <a:rPr lang="en-US" dirty="0"/>
              <a:t>Created at Bretton Woods 1944</a:t>
            </a:r>
          </a:p>
          <a:p>
            <a:pPr lvl="1"/>
            <a:r>
              <a:rPr lang="en-US" dirty="0"/>
              <a:t>Original purpose</a:t>
            </a:r>
          </a:p>
          <a:p>
            <a:pPr lvl="2"/>
            <a:r>
              <a:rPr lang="en-US" dirty="0"/>
              <a:t>To prevent international financial crises by</a:t>
            </a:r>
          </a:p>
          <a:p>
            <a:pPr lvl="3"/>
            <a:r>
              <a:rPr lang="en-US" dirty="0"/>
              <a:t>Overseeing exchange rates pegged to the US dollar</a:t>
            </a:r>
          </a:p>
          <a:p>
            <a:pPr lvl="3"/>
            <a:r>
              <a:rPr lang="en-US" dirty="0"/>
              <a:t>Providing resources to central banks to assist in exchange-rate management</a:t>
            </a:r>
          </a:p>
          <a:p>
            <a:pPr lvl="2"/>
            <a:r>
              <a:rPr lang="en-US" dirty="0"/>
              <a:t>Current purpose</a:t>
            </a:r>
          </a:p>
          <a:p>
            <a:pPr lvl="3"/>
            <a:r>
              <a:rPr lang="en-US" dirty="0"/>
              <a:t>No longer pegged exchange rates</a:t>
            </a:r>
          </a:p>
          <a:p>
            <a:pPr lvl="3"/>
            <a:r>
              <a:rPr lang="en-US" dirty="0"/>
              <a:t>“Promote financial stability and monetary cooperation”</a:t>
            </a:r>
          </a:p>
        </p:txBody>
      </p:sp>
      <p:sp>
        <p:nvSpPr>
          <p:cNvPr id="4" name="Footer Placeholder 3">
            <a:extLst>
              <a:ext uri="{FF2B5EF4-FFF2-40B4-BE49-F238E27FC236}">
                <a16:creationId xmlns:a16="http://schemas.microsoft.com/office/drawing/2014/main" id="{041E4957-8F87-DF9B-BF27-1EDC4713AB5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013582AE-78F6-1C2D-658D-21CC8F30C2F0}"/>
              </a:ext>
            </a:extLst>
          </p:cNvPr>
          <p:cNvSpPr>
            <a:spLocks noGrp="1"/>
          </p:cNvSpPr>
          <p:nvPr>
            <p:ph type="sldNum" sz="quarter" idx="12"/>
          </p:nvPr>
        </p:nvSpPr>
        <p:spPr/>
        <p:txBody>
          <a:bodyPr/>
          <a:lstStyle/>
          <a:p>
            <a:pPr>
              <a:defRPr/>
            </a:pPr>
            <a:fld id="{659DFB22-C7E9-9E4B-8431-4E4E88AD005A}" type="slidenum">
              <a:rPr lang="en-US" smtClean="0"/>
              <a:pPr>
                <a:defRPr/>
              </a:pPr>
              <a:t>71</a:t>
            </a:fld>
            <a:endParaRPr lang="en-US"/>
          </a:p>
        </p:txBody>
      </p:sp>
    </p:spTree>
    <p:extLst>
      <p:ext uri="{BB962C8B-B14F-4D97-AF65-F5344CB8AC3E}">
        <p14:creationId xmlns:p14="http://schemas.microsoft.com/office/powerpoint/2010/main" val="34651295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27C-24F4-E7F0-180A-D6CFAB6F3EAB}"/>
              </a:ext>
            </a:extLst>
          </p:cNvPr>
          <p:cNvSpPr>
            <a:spLocks noGrp="1"/>
          </p:cNvSpPr>
          <p:nvPr>
            <p:ph type="title"/>
          </p:nvPr>
        </p:nvSpPr>
        <p:spPr/>
        <p:txBody>
          <a:bodyPr/>
          <a:lstStyle/>
          <a:p>
            <a:r>
              <a:rPr lang="en-US" dirty="0"/>
              <a:t>IMF</a:t>
            </a:r>
          </a:p>
        </p:txBody>
      </p:sp>
      <p:sp>
        <p:nvSpPr>
          <p:cNvPr id="3" name="Content Placeholder 2">
            <a:extLst>
              <a:ext uri="{FF2B5EF4-FFF2-40B4-BE49-F238E27FC236}">
                <a16:creationId xmlns:a16="http://schemas.microsoft.com/office/drawing/2014/main" id="{BA87F4AE-DDAF-8F47-C519-AC96B90690C9}"/>
              </a:ext>
            </a:extLst>
          </p:cNvPr>
          <p:cNvSpPr>
            <a:spLocks noGrp="1"/>
          </p:cNvSpPr>
          <p:nvPr>
            <p:ph idx="1"/>
          </p:nvPr>
        </p:nvSpPr>
        <p:spPr/>
        <p:txBody>
          <a:bodyPr/>
          <a:lstStyle/>
          <a:p>
            <a:r>
              <a:rPr lang="en-US" dirty="0"/>
              <a:t>Things the IMF does</a:t>
            </a:r>
          </a:p>
          <a:p>
            <a:pPr lvl="1"/>
            <a:r>
              <a:rPr lang="en-US" dirty="0"/>
              <a:t>Loans to countries in financial distress</a:t>
            </a:r>
          </a:p>
          <a:p>
            <a:pPr lvl="2"/>
            <a:r>
              <a:rPr lang="en-US" dirty="0"/>
              <a:t>Conditional on agreeing to “undertake certain policy actions” (“Policy conditionality”)</a:t>
            </a:r>
          </a:p>
          <a:p>
            <a:pPr lvl="3"/>
            <a:r>
              <a:rPr lang="en-US" dirty="0"/>
              <a:t>Ceilings on external debt, government wage bill</a:t>
            </a:r>
          </a:p>
          <a:p>
            <a:pPr lvl="3"/>
            <a:r>
              <a:rPr lang="en-US" dirty="0"/>
              <a:t>Improve tax administration, fiscal transparency, anti-corruption</a:t>
            </a:r>
          </a:p>
          <a:p>
            <a:pPr lvl="2"/>
            <a:r>
              <a:rPr lang="en-US" dirty="0"/>
              <a:t>Charges interest rate based on the SDR interest rate (see below) plus a margin that is currently 100 basis points (1%)</a:t>
            </a:r>
          </a:p>
          <a:p>
            <a:pPr lvl="2"/>
            <a:endParaRPr lang="en-US" dirty="0"/>
          </a:p>
          <a:p>
            <a:pPr lvl="3"/>
            <a:endParaRPr lang="en-US" dirty="0"/>
          </a:p>
        </p:txBody>
      </p:sp>
      <p:sp>
        <p:nvSpPr>
          <p:cNvPr id="4" name="Footer Placeholder 3">
            <a:extLst>
              <a:ext uri="{FF2B5EF4-FFF2-40B4-BE49-F238E27FC236}">
                <a16:creationId xmlns:a16="http://schemas.microsoft.com/office/drawing/2014/main" id="{041E4957-8F87-DF9B-BF27-1EDC4713AB5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013582AE-78F6-1C2D-658D-21CC8F30C2F0}"/>
              </a:ext>
            </a:extLst>
          </p:cNvPr>
          <p:cNvSpPr>
            <a:spLocks noGrp="1"/>
          </p:cNvSpPr>
          <p:nvPr>
            <p:ph type="sldNum" sz="quarter" idx="12"/>
          </p:nvPr>
        </p:nvSpPr>
        <p:spPr/>
        <p:txBody>
          <a:bodyPr/>
          <a:lstStyle/>
          <a:p>
            <a:pPr>
              <a:defRPr/>
            </a:pPr>
            <a:fld id="{659DFB22-C7E9-9E4B-8431-4E4E88AD005A}" type="slidenum">
              <a:rPr lang="en-US" smtClean="0"/>
              <a:pPr>
                <a:defRPr/>
              </a:pPr>
              <a:t>72</a:t>
            </a:fld>
            <a:endParaRPr lang="en-US"/>
          </a:p>
        </p:txBody>
      </p:sp>
    </p:spTree>
    <p:extLst>
      <p:ext uri="{BB962C8B-B14F-4D97-AF65-F5344CB8AC3E}">
        <p14:creationId xmlns:p14="http://schemas.microsoft.com/office/powerpoint/2010/main" val="9524810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1E4957-8F87-DF9B-BF27-1EDC4713AB5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013582AE-78F6-1C2D-658D-21CC8F30C2F0}"/>
              </a:ext>
            </a:extLst>
          </p:cNvPr>
          <p:cNvSpPr>
            <a:spLocks noGrp="1"/>
          </p:cNvSpPr>
          <p:nvPr>
            <p:ph type="sldNum" sz="quarter" idx="12"/>
          </p:nvPr>
        </p:nvSpPr>
        <p:spPr/>
        <p:txBody>
          <a:bodyPr/>
          <a:lstStyle/>
          <a:p>
            <a:pPr>
              <a:defRPr/>
            </a:pPr>
            <a:fld id="{659DFB22-C7E9-9E4B-8431-4E4E88AD005A}" type="slidenum">
              <a:rPr lang="en-US" smtClean="0"/>
              <a:pPr>
                <a:defRPr/>
              </a:pPr>
              <a:t>73</a:t>
            </a:fld>
            <a:endParaRPr lang="en-US"/>
          </a:p>
        </p:txBody>
      </p:sp>
      <p:pic>
        <p:nvPicPr>
          <p:cNvPr id="6" name="Picture 5">
            <a:extLst>
              <a:ext uri="{FF2B5EF4-FFF2-40B4-BE49-F238E27FC236}">
                <a16:creationId xmlns:a16="http://schemas.microsoft.com/office/drawing/2014/main" id="{172371D4-C335-6B41-DFF5-9CB4E2A22E4D}"/>
              </a:ext>
            </a:extLst>
          </p:cNvPr>
          <p:cNvPicPr>
            <a:picLocks noChangeAspect="1"/>
          </p:cNvPicPr>
          <p:nvPr/>
        </p:nvPicPr>
        <p:blipFill>
          <a:blip r:embed="rId3"/>
          <a:stretch>
            <a:fillRect/>
          </a:stretch>
        </p:blipFill>
        <p:spPr>
          <a:xfrm>
            <a:off x="685800" y="1097280"/>
            <a:ext cx="7772400" cy="4663440"/>
          </a:xfrm>
          <a:prstGeom prst="rect">
            <a:avLst/>
          </a:prstGeom>
        </p:spPr>
      </p:pic>
      <p:sp>
        <p:nvSpPr>
          <p:cNvPr id="7" name="Title 1">
            <a:extLst>
              <a:ext uri="{FF2B5EF4-FFF2-40B4-BE49-F238E27FC236}">
                <a16:creationId xmlns:a16="http://schemas.microsoft.com/office/drawing/2014/main" id="{F3733050-B45C-A7E4-B86D-4FEB8A8051D4}"/>
              </a:ext>
            </a:extLst>
          </p:cNvPr>
          <p:cNvSpPr>
            <a:spLocks noGrp="1"/>
          </p:cNvSpPr>
          <p:nvPr>
            <p:ph type="title"/>
          </p:nvPr>
        </p:nvSpPr>
        <p:spPr>
          <a:xfrm>
            <a:off x="457200" y="274638"/>
            <a:ext cx="8229600" cy="1143000"/>
          </a:xfrm>
        </p:spPr>
        <p:txBody>
          <a:bodyPr/>
          <a:lstStyle/>
          <a:p>
            <a:r>
              <a:rPr lang="en-US" dirty="0"/>
              <a:t>IMF</a:t>
            </a:r>
          </a:p>
        </p:txBody>
      </p:sp>
    </p:spTree>
    <p:extLst>
      <p:ext uri="{BB962C8B-B14F-4D97-AF65-F5344CB8AC3E}">
        <p14:creationId xmlns:p14="http://schemas.microsoft.com/office/powerpoint/2010/main" val="9709471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27C-24F4-E7F0-180A-D6CFAB6F3EAB}"/>
              </a:ext>
            </a:extLst>
          </p:cNvPr>
          <p:cNvSpPr>
            <a:spLocks noGrp="1"/>
          </p:cNvSpPr>
          <p:nvPr>
            <p:ph type="title"/>
          </p:nvPr>
        </p:nvSpPr>
        <p:spPr/>
        <p:txBody>
          <a:bodyPr/>
          <a:lstStyle/>
          <a:p>
            <a:r>
              <a:rPr lang="en-US" dirty="0"/>
              <a:t>IMF</a:t>
            </a:r>
          </a:p>
        </p:txBody>
      </p:sp>
      <p:sp>
        <p:nvSpPr>
          <p:cNvPr id="3" name="Content Placeholder 2">
            <a:extLst>
              <a:ext uri="{FF2B5EF4-FFF2-40B4-BE49-F238E27FC236}">
                <a16:creationId xmlns:a16="http://schemas.microsoft.com/office/drawing/2014/main" id="{BA87F4AE-DDAF-8F47-C519-AC96B90690C9}"/>
              </a:ext>
            </a:extLst>
          </p:cNvPr>
          <p:cNvSpPr>
            <a:spLocks noGrp="1"/>
          </p:cNvSpPr>
          <p:nvPr>
            <p:ph idx="1"/>
          </p:nvPr>
        </p:nvSpPr>
        <p:spPr/>
        <p:txBody>
          <a:bodyPr/>
          <a:lstStyle/>
          <a:p>
            <a:r>
              <a:rPr lang="en-US" dirty="0"/>
              <a:t>SDRs</a:t>
            </a:r>
          </a:p>
          <a:p>
            <a:pPr lvl="1"/>
            <a:r>
              <a:rPr lang="en-US" dirty="0"/>
              <a:t>SDR = Special Drawing Right</a:t>
            </a:r>
          </a:p>
          <a:p>
            <a:pPr lvl="1"/>
            <a:r>
              <a:rPr lang="en-US" dirty="0"/>
              <a:t>A “supplementary international reserve asset” </a:t>
            </a:r>
          </a:p>
          <a:p>
            <a:pPr lvl="2"/>
            <a:r>
              <a:rPr lang="en-US" dirty="0"/>
              <a:t>Created in 1969 in failed attempt to preserve the system of pegged exchange rates</a:t>
            </a:r>
          </a:p>
          <a:p>
            <a:pPr lvl="2"/>
            <a:r>
              <a:rPr lang="en-US" dirty="0"/>
              <a:t>Additional SDRs can be created by the IMF and allocated to members</a:t>
            </a:r>
          </a:p>
          <a:p>
            <a:pPr lvl="2"/>
            <a:r>
              <a:rPr lang="en-US" dirty="0"/>
              <a:t>“Not a currency, but an asset that can be exchanged for currency when needed”</a:t>
            </a:r>
          </a:p>
          <a:p>
            <a:pPr lvl="2"/>
            <a:r>
              <a:rPr lang="en-US" dirty="0"/>
              <a:t>Value is a basket of world currencies</a:t>
            </a:r>
          </a:p>
          <a:p>
            <a:pPr lvl="2"/>
            <a:endParaRPr lang="en-US" dirty="0"/>
          </a:p>
          <a:p>
            <a:pPr lvl="3"/>
            <a:endParaRPr lang="en-US" dirty="0"/>
          </a:p>
        </p:txBody>
      </p:sp>
      <p:sp>
        <p:nvSpPr>
          <p:cNvPr id="4" name="Footer Placeholder 3">
            <a:extLst>
              <a:ext uri="{FF2B5EF4-FFF2-40B4-BE49-F238E27FC236}">
                <a16:creationId xmlns:a16="http://schemas.microsoft.com/office/drawing/2014/main" id="{041E4957-8F87-DF9B-BF27-1EDC4713AB5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013582AE-78F6-1C2D-658D-21CC8F30C2F0}"/>
              </a:ext>
            </a:extLst>
          </p:cNvPr>
          <p:cNvSpPr>
            <a:spLocks noGrp="1"/>
          </p:cNvSpPr>
          <p:nvPr>
            <p:ph type="sldNum" sz="quarter" idx="12"/>
          </p:nvPr>
        </p:nvSpPr>
        <p:spPr/>
        <p:txBody>
          <a:bodyPr/>
          <a:lstStyle/>
          <a:p>
            <a:pPr>
              <a:defRPr/>
            </a:pPr>
            <a:fld id="{659DFB22-C7E9-9E4B-8431-4E4E88AD005A}" type="slidenum">
              <a:rPr lang="en-US" smtClean="0"/>
              <a:pPr>
                <a:defRPr/>
              </a:pPr>
              <a:t>74</a:t>
            </a:fld>
            <a:endParaRPr lang="en-US"/>
          </a:p>
        </p:txBody>
      </p:sp>
    </p:spTree>
    <p:extLst>
      <p:ext uri="{BB962C8B-B14F-4D97-AF65-F5344CB8AC3E}">
        <p14:creationId xmlns:p14="http://schemas.microsoft.com/office/powerpoint/2010/main" val="24264574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1E4957-8F87-DF9B-BF27-1EDC4713AB5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013582AE-78F6-1C2D-658D-21CC8F30C2F0}"/>
              </a:ext>
            </a:extLst>
          </p:cNvPr>
          <p:cNvSpPr>
            <a:spLocks noGrp="1"/>
          </p:cNvSpPr>
          <p:nvPr>
            <p:ph type="sldNum" sz="quarter" idx="12"/>
          </p:nvPr>
        </p:nvSpPr>
        <p:spPr/>
        <p:txBody>
          <a:bodyPr/>
          <a:lstStyle/>
          <a:p>
            <a:pPr>
              <a:defRPr/>
            </a:pPr>
            <a:fld id="{659DFB22-C7E9-9E4B-8431-4E4E88AD005A}" type="slidenum">
              <a:rPr lang="en-US" smtClean="0"/>
              <a:pPr>
                <a:defRPr/>
              </a:pPr>
              <a:t>75</a:t>
            </a:fld>
            <a:endParaRPr lang="en-US"/>
          </a:p>
        </p:txBody>
      </p:sp>
      <p:pic>
        <p:nvPicPr>
          <p:cNvPr id="2" name="Picture 1">
            <a:extLst>
              <a:ext uri="{FF2B5EF4-FFF2-40B4-BE49-F238E27FC236}">
                <a16:creationId xmlns:a16="http://schemas.microsoft.com/office/drawing/2014/main" id="{1152D930-D8A2-78FC-15A3-C965CF7CB7EC}"/>
              </a:ext>
            </a:extLst>
          </p:cNvPr>
          <p:cNvPicPr>
            <a:picLocks noChangeAspect="1"/>
          </p:cNvPicPr>
          <p:nvPr/>
        </p:nvPicPr>
        <p:blipFill>
          <a:blip r:embed="rId3"/>
          <a:stretch>
            <a:fillRect/>
          </a:stretch>
        </p:blipFill>
        <p:spPr>
          <a:xfrm>
            <a:off x="685800" y="1555452"/>
            <a:ext cx="7772400" cy="3747096"/>
          </a:xfrm>
          <a:prstGeom prst="rect">
            <a:avLst/>
          </a:prstGeom>
        </p:spPr>
      </p:pic>
      <p:sp>
        <p:nvSpPr>
          <p:cNvPr id="3" name="Title 1">
            <a:extLst>
              <a:ext uri="{FF2B5EF4-FFF2-40B4-BE49-F238E27FC236}">
                <a16:creationId xmlns:a16="http://schemas.microsoft.com/office/drawing/2014/main" id="{7DDE9FAB-94F5-A0A3-81AD-6385F5F1DC9E}"/>
              </a:ext>
            </a:extLst>
          </p:cNvPr>
          <p:cNvSpPr>
            <a:spLocks noGrp="1"/>
          </p:cNvSpPr>
          <p:nvPr>
            <p:ph type="title"/>
          </p:nvPr>
        </p:nvSpPr>
        <p:spPr>
          <a:xfrm>
            <a:off x="457200" y="274638"/>
            <a:ext cx="8229600" cy="1143000"/>
          </a:xfrm>
        </p:spPr>
        <p:txBody>
          <a:bodyPr/>
          <a:lstStyle/>
          <a:p>
            <a:r>
              <a:rPr lang="en-US" dirty="0"/>
              <a:t>SDR</a:t>
            </a:r>
          </a:p>
        </p:txBody>
      </p:sp>
    </p:spTree>
    <p:extLst>
      <p:ext uri="{BB962C8B-B14F-4D97-AF65-F5344CB8AC3E}">
        <p14:creationId xmlns:p14="http://schemas.microsoft.com/office/powerpoint/2010/main" val="5212013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27C-24F4-E7F0-180A-D6CFAB6F3EAB}"/>
              </a:ext>
            </a:extLst>
          </p:cNvPr>
          <p:cNvSpPr>
            <a:spLocks noGrp="1"/>
          </p:cNvSpPr>
          <p:nvPr>
            <p:ph type="title"/>
          </p:nvPr>
        </p:nvSpPr>
        <p:spPr/>
        <p:txBody>
          <a:bodyPr/>
          <a:lstStyle/>
          <a:p>
            <a:r>
              <a:rPr lang="en-US" dirty="0"/>
              <a:t>World Bank</a:t>
            </a:r>
          </a:p>
        </p:txBody>
      </p:sp>
      <p:sp>
        <p:nvSpPr>
          <p:cNvPr id="3" name="Content Placeholder 2">
            <a:extLst>
              <a:ext uri="{FF2B5EF4-FFF2-40B4-BE49-F238E27FC236}">
                <a16:creationId xmlns:a16="http://schemas.microsoft.com/office/drawing/2014/main" id="{BA87F4AE-DDAF-8F47-C519-AC96B90690C9}"/>
              </a:ext>
            </a:extLst>
          </p:cNvPr>
          <p:cNvSpPr>
            <a:spLocks noGrp="1"/>
          </p:cNvSpPr>
          <p:nvPr>
            <p:ph idx="1"/>
          </p:nvPr>
        </p:nvSpPr>
        <p:spPr/>
        <p:txBody>
          <a:bodyPr/>
          <a:lstStyle/>
          <a:p>
            <a:r>
              <a:rPr lang="en-US" dirty="0"/>
              <a:t>World Bank Group</a:t>
            </a:r>
          </a:p>
          <a:p>
            <a:pPr lvl="1"/>
            <a:r>
              <a:rPr lang="en-US" dirty="0"/>
              <a:t>Original purpose</a:t>
            </a:r>
          </a:p>
          <a:p>
            <a:pPr lvl="2"/>
            <a:r>
              <a:rPr lang="en-US" dirty="0"/>
              <a:t>To assist war-destroyed countries to recover from WWII</a:t>
            </a:r>
          </a:p>
          <a:p>
            <a:pPr lvl="1"/>
            <a:r>
              <a:rPr lang="en-US" dirty="0"/>
              <a:t>Current purpose</a:t>
            </a:r>
          </a:p>
          <a:p>
            <a:pPr lvl="2"/>
            <a:r>
              <a:rPr lang="en-US" dirty="0"/>
              <a:t>To assist developing countries with</a:t>
            </a:r>
          </a:p>
          <a:p>
            <a:pPr lvl="3"/>
            <a:r>
              <a:rPr lang="en-US" dirty="0"/>
              <a:t>Loans</a:t>
            </a:r>
          </a:p>
          <a:p>
            <a:pPr lvl="3"/>
            <a:r>
              <a:rPr lang="en-US" dirty="0"/>
              <a:t>Policy advice</a:t>
            </a:r>
          </a:p>
          <a:p>
            <a:pPr lvl="3"/>
            <a:r>
              <a:rPr lang="en-US" dirty="0"/>
              <a:t>Assistance</a:t>
            </a:r>
          </a:p>
          <a:p>
            <a:pPr lvl="1"/>
            <a:endParaRPr lang="en-US" dirty="0"/>
          </a:p>
        </p:txBody>
      </p:sp>
      <p:sp>
        <p:nvSpPr>
          <p:cNvPr id="4" name="Footer Placeholder 3">
            <a:extLst>
              <a:ext uri="{FF2B5EF4-FFF2-40B4-BE49-F238E27FC236}">
                <a16:creationId xmlns:a16="http://schemas.microsoft.com/office/drawing/2014/main" id="{041E4957-8F87-DF9B-BF27-1EDC4713AB5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013582AE-78F6-1C2D-658D-21CC8F30C2F0}"/>
              </a:ext>
            </a:extLst>
          </p:cNvPr>
          <p:cNvSpPr>
            <a:spLocks noGrp="1"/>
          </p:cNvSpPr>
          <p:nvPr>
            <p:ph type="sldNum" sz="quarter" idx="12"/>
          </p:nvPr>
        </p:nvSpPr>
        <p:spPr/>
        <p:txBody>
          <a:bodyPr/>
          <a:lstStyle/>
          <a:p>
            <a:pPr>
              <a:defRPr/>
            </a:pPr>
            <a:fld id="{659DFB22-C7E9-9E4B-8431-4E4E88AD005A}" type="slidenum">
              <a:rPr lang="en-US" smtClean="0"/>
              <a:pPr>
                <a:defRPr/>
              </a:pPr>
              <a:t>76</a:t>
            </a:fld>
            <a:endParaRPr lang="en-US"/>
          </a:p>
        </p:txBody>
      </p:sp>
    </p:spTree>
    <p:extLst>
      <p:ext uri="{BB962C8B-B14F-4D97-AF65-F5344CB8AC3E}">
        <p14:creationId xmlns:p14="http://schemas.microsoft.com/office/powerpoint/2010/main" val="1617110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27C-24F4-E7F0-180A-D6CFAB6F3EAB}"/>
              </a:ext>
            </a:extLst>
          </p:cNvPr>
          <p:cNvSpPr>
            <a:spLocks noGrp="1"/>
          </p:cNvSpPr>
          <p:nvPr>
            <p:ph type="title"/>
          </p:nvPr>
        </p:nvSpPr>
        <p:spPr/>
        <p:txBody>
          <a:bodyPr/>
          <a:lstStyle/>
          <a:p>
            <a:r>
              <a:rPr lang="en-US" dirty="0"/>
              <a:t>World Bank</a:t>
            </a:r>
          </a:p>
        </p:txBody>
      </p:sp>
      <p:sp>
        <p:nvSpPr>
          <p:cNvPr id="3" name="Content Placeholder 2">
            <a:extLst>
              <a:ext uri="{FF2B5EF4-FFF2-40B4-BE49-F238E27FC236}">
                <a16:creationId xmlns:a16="http://schemas.microsoft.com/office/drawing/2014/main" id="{BA87F4AE-DDAF-8F47-C519-AC96B90690C9}"/>
              </a:ext>
            </a:extLst>
          </p:cNvPr>
          <p:cNvSpPr>
            <a:spLocks noGrp="1"/>
          </p:cNvSpPr>
          <p:nvPr>
            <p:ph idx="1"/>
          </p:nvPr>
        </p:nvSpPr>
        <p:spPr/>
        <p:txBody>
          <a:bodyPr/>
          <a:lstStyle/>
          <a:p>
            <a:r>
              <a:rPr lang="en-US" dirty="0"/>
              <a:t>World Bank Institutions:</a:t>
            </a:r>
          </a:p>
          <a:p>
            <a:pPr lvl="1"/>
            <a:r>
              <a:rPr lang="en-US" dirty="0"/>
              <a:t>International Bank for Reconstruction and Development</a:t>
            </a:r>
          </a:p>
          <a:p>
            <a:pPr lvl="1"/>
            <a:r>
              <a:rPr lang="en-US" dirty="0"/>
              <a:t>International Development Association</a:t>
            </a:r>
          </a:p>
          <a:p>
            <a:pPr lvl="1"/>
            <a:r>
              <a:rPr lang="en-US" dirty="0"/>
              <a:t>International Finance Corporation</a:t>
            </a:r>
          </a:p>
          <a:p>
            <a:pPr lvl="1"/>
            <a:r>
              <a:rPr lang="en-US" dirty="0"/>
              <a:t>Multilateral Investment Guarantee Agency</a:t>
            </a:r>
          </a:p>
          <a:p>
            <a:pPr lvl="1"/>
            <a:r>
              <a:rPr lang="en-US" dirty="0"/>
              <a:t>International Centre for Settlement of Investment Disputes</a:t>
            </a:r>
          </a:p>
          <a:p>
            <a:pPr lvl="1"/>
            <a:endParaRPr lang="en-US" dirty="0"/>
          </a:p>
        </p:txBody>
      </p:sp>
      <p:sp>
        <p:nvSpPr>
          <p:cNvPr id="4" name="Footer Placeholder 3">
            <a:extLst>
              <a:ext uri="{FF2B5EF4-FFF2-40B4-BE49-F238E27FC236}">
                <a16:creationId xmlns:a16="http://schemas.microsoft.com/office/drawing/2014/main" id="{041E4957-8F87-DF9B-BF27-1EDC4713AB5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013582AE-78F6-1C2D-658D-21CC8F30C2F0}"/>
              </a:ext>
            </a:extLst>
          </p:cNvPr>
          <p:cNvSpPr>
            <a:spLocks noGrp="1"/>
          </p:cNvSpPr>
          <p:nvPr>
            <p:ph type="sldNum" sz="quarter" idx="12"/>
          </p:nvPr>
        </p:nvSpPr>
        <p:spPr/>
        <p:txBody>
          <a:bodyPr/>
          <a:lstStyle/>
          <a:p>
            <a:pPr>
              <a:defRPr/>
            </a:pPr>
            <a:fld id="{659DFB22-C7E9-9E4B-8431-4E4E88AD005A}" type="slidenum">
              <a:rPr lang="en-US" smtClean="0"/>
              <a:pPr>
                <a:defRPr/>
              </a:pPr>
              <a:t>77</a:t>
            </a:fld>
            <a:endParaRPr lang="en-US"/>
          </a:p>
        </p:txBody>
      </p:sp>
    </p:spTree>
    <p:extLst>
      <p:ext uri="{BB962C8B-B14F-4D97-AF65-F5344CB8AC3E}">
        <p14:creationId xmlns:p14="http://schemas.microsoft.com/office/powerpoint/2010/main" val="16783829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27C-24F4-E7F0-180A-D6CFAB6F3EAB}"/>
              </a:ext>
            </a:extLst>
          </p:cNvPr>
          <p:cNvSpPr>
            <a:spLocks noGrp="1"/>
          </p:cNvSpPr>
          <p:nvPr>
            <p:ph type="title"/>
          </p:nvPr>
        </p:nvSpPr>
        <p:spPr/>
        <p:txBody>
          <a:bodyPr/>
          <a:lstStyle/>
          <a:p>
            <a:r>
              <a:rPr lang="en-US" dirty="0"/>
              <a:t>World Bank</a:t>
            </a:r>
          </a:p>
        </p:txBody>
      </p:sp>
      <p:sp>
        <p:nvSpPr>
          <p:cNvPr id="3" name="Content Placeholder 2">
            <a:extLst>
              <a:ext uri="{FF2B5EF4-FFF2-40B4-BE49-F238E27FC236}">
                <a16:creationId xmlns:a16="http://schemas.microsoft.com/office/drawing/2014/main" id="{BA87F4AE-DDAF-8F47-C519-AC96B90690C9}"/>
              </a:ext>
            </a:extLst>
          </p:cNvPr>
          <p:cNvSpPr>
            <a:spLocks noGrp="1"/>
          </p:cNvSpPr>
          <p:nvPr>
            <p:ph idx="1"/>
          </p:nvPr>
        </p:nvSpPr>
        <p:spPr/>
        <p:txBody>
          <a:bodyPr/>
          <a:lstStyle/>
          <a:p>
            <a:r>
              <a:rPr lang="en-US" dirty="0"/>
              <a:t>World Bank Aims</a:t>
            </a:r>
          </a:p>
          <a:p>
            <a:pPr lvl="1"/>
            <a:r>
              <a:rPr lang="en-US" dirty="0"/>
              <a:t>Reduce the share of the global population that lives in extreme poverty to 3 percent.</a:t>
            </a:r>
          </a:p>
          <a:p>
            <a:pPr lvl="1"/>
            <a:r>
              <a:rPr lang="en-US" dirty="0"/>
              <a:t>Increase the incomes of the poorest 40 percent of people in every country.</a:t>
            </a:r>
          </a:p>
        </p:txBody>
      </p:sp>
      <p:sp>
        <p:nvSpPr>
          <p:cNvPr id="4" name="Footer Placeholder 3">
            <a:extLst>
              <a:ext uri="{FF2B5EF4-FFF2-40B4-BE49-F238E27FC236}">
                <a16:creationId xmlns:a16="http://schemas.microsoft.com/office/drawing/2014/main" id="{041E4957-8F87-DF9B-BF27-1EDC4713AB5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013582AE-78F6-1C2D-658D-21CC8F30C2F0}"/>
              </a:ext>
            </a:extLst>
          </p:cNvPr>
          <p:cNvSpPr>
            <a:spLocks noGrp="1"/>
          </p:cNvSpPr>
          <p:nvPr>
            <p:ph type="sldNum" sz="quarter" idx="12"/>
          </p:nvPr>
        </p:nvSpPr>
        <p:spPr/>
        <p:txBody>
          <a:bodyPr/>
          <a:lstStyle/>
          <a:p>
            <a:pPr>
              <a:defRPr/>
            </a:pPr>
            <a:fld id="{659DFB22-C7E9-9E4B-8431-4E4E88AD005A}" type="slidenum">
              <a:rPr lang="en-US" smtClean="0"/>
              <a:pPr>
                <a:defRPr/>
              </a:pPr>
              <a:t>78</a:t>
            </a:fld>
            <a:endParaRPr lang="en-US"/>
          </a:p>
        </p:txBody>
      </p:sp>
    </p:spTree>
    <p:extLst>
      <p:ext uri="{BB962C8B-B14F-4D97-AF65-F5344CB8AC3E}">
        <p14:creationId xmlns:p14="http://schemas.microsoft.com/office/powerpoint/2010/main" val="3213908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27C-24F4-E7F0-180A-D6CFAB6F3EAB}"/>
              </a:ext>
            </a:extLst>
          </p:cNvPr>
          <p:cNvSpPr>
            <a:spLocks noGrp="1"/>
          </p:cNvSpPr>
          <p:nvPr>
            <p:ph type="title"/>
          </p:nvPr>
        </p:nvSpPr>
        <p:spPr/>
        <p:txBody>
          <a:bodyPr/>
          <a:lstStyle/>
          <a:p>
            <a:r>
              <a:rPr lang="en-US" dirty="0"/>
              <a:t>Groups, G7, etc.</a:t>
            </a:r>
          </a:p>
        </p:txBody>
      </p:sp>
      <p:sp>
        <p:nvSpPr>
          <p:cNvPr id="3" name="Content Placeholder 2">
            <a:extLst>
              <a:ext uri="{FF2B5EF4-FFF2-40B4-BE49-F238E27FC236}">
                <a16:creationId xmlns:a16="http://schemas.microsoft.com/office/drawing/2014/main" id="{BA87F4AE-DDAF-8F47-C519-AC96B90690C9}"/>
              </a:ext>
            </a:extLst>
          </p:cNvPr>
          <p:cNvSpPr>
            <a:spLocks noGrp="1"/>
          </p:cNvSpPr>
          <p:nvPr>
            <p:ph idx="1"/>
          </p:nvPr>
        </p:nvSpPr>
        <p:spPr/>
        <p:txBody>
          <a:bodyPr/>
          <a:lstStyle/>
          <a:p>
            <a:r>
              <a:rPr lang="en-US" dirty="0"/>
              <a:t>G7:  US, Canada, Japan, Britain, France, Germany, and Italy (plus the EU)</a:t>
            </a:r>
          </a:p>
          <a:p>
            <a:pPr lvl="1"/>
            <a:r>
              <a:rPr lang="en-US" dirty="0"/>
              <a:t>Began annual meetings of heads of state in 1976</a:t>
            </a:r>
          </a:p>
          <a:p>
            <a:pPr lvl="1"/>
            <a:r>
              <a:rPr lang="en-US" dirty="0"/>
              <a:t>Added Russia, forming G8,  in 1998, but expelled Russia in 2013 after Crimea</a:t>
            </a:r>
          </a:p>
          <a:p>
            <a:pPr lvl="1"/>
            <a:r>
              <a:rPr lang="en-US" dirty="0"/>
              <a:t>Discusses economic and political issues</a:t>
            </a:r>
          </a:p>
          <a:p>
            <a:pPr lvl="1"/>
            <a:r>
              <a:rPr lang="en-US" dirty="0"/>
              <a:t>Meetings are informal and take no mandatory decisions</a:t>
            </a:r>
          </a:p>
        </p:txBody>
      </p:sp>
      <p:sp>
        <p:nvSpPr>
          <p:cNvPr id="4" name="Footer Placeholder 3">
            <a:extLst>
              <a:ext uri="{FF2B5EF4-FFF2-40B4-BE49-F238E27FC236}">
                <a16:creationId xmlns:a16="http://schemas.microsoft.com/office/drawing/2014/main" id="{041E4957-8F87-DF9B-BF27-1EDC4713AB5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013582AE-78F6-1C2D-658D-21CC8F30C2F0}"/>
              </a:ext>
            </a:extLst>
          </p:cNvPr>
          <p:cNvSpPr>
            <a:spLocks noGrp="1"/>
          </p:cNvSpPr>
          <p:nvPr>
            <p:ph type="sldNum" sz="quarter" idx="12"/>
          </p:nvPr>
        </p:nvSpPr>
        <p:spPr/>
        <p:txBody>
          <a:bodyPr/>
          <a:lstStyle/>
          <a:p>
            <a:pPr>
              <a:defRPr/>
            </a:pPr>
            <a:fld id="{659DFB22-C7E9-9E4B-8431-4E4E88AD005A}" type="slidenum">
              <a:rPr lang="en-US" smtClean="0"/>
              <a:pPr>
                <a:defRPr/>
              </a:pPr>
              <a:t>79</a:t>
            </a:fld>
            <a:endParaRPr lang="en-US"/>
          </a:p>
        </p:txBody>
      </p:sp>
    </p:spTree>
    <p:extLst>
      <p:ext uri="{BB962C8B-B14F-4D97-AF65-F5344CB8AC3E}">
        <p14:creationId xmlns:p14="http://schemas.microsoft.com/office/powerpoint/2010/main" val="3544029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37294-B001-8540-AC2B-0E141408B2FF}"/>
              </a:ext>
            </a:extLst>
          </p:cNvPr>
          <p:cNvSpPr>
            <a:spLocks noGrp="1"/>
          </p:cNvSpPr>
          <p:nvPr>
            <p:ph type="title"/>
          </p:nvPr>
        </p:nvSpPr>
        <p:spPr/>
        <p:txBody>
          <a:bodyPr/>
          <a:lstStyle/>
          <a:p>
            <a:r>
              <a:rPr lang="en-US" dirty="0"/>
              <a:t>The Problem of Trade Warfare</a:t>
            </a:r>
          </a:p>
        </p:txBody>
      </p:sp>
      <p:graphicFrame>
        <p:nvGraphicFramePr>
          <p:cNvPr id="6" name="Content Placeholder 5">
            <a:extLst>
              <a:ext uri="{FF2B5EF4-FFF2-40B4-BE49-F238E27FC236}">
                <a16:creationId xmlns:a16="http://schemas.microsoft.com/office/drawing/2014/main" id="{6A9A1F13-A83E-8746-ACD1-DB89B2039F28}"/>
              </a:ext>
            </a:extLst>
          </p:cNvPr>
          <p:cNvGraphicFramePr>
            <a:graphicFrameLocks noGrp="1"/>
          </p:cNvGraphicFramePr>
          <p:nvPr>
            <p:ph idx="1"/>
            <p:extLst>
              <p:ext uri="{D42A27DB-BD31-4B8C-83A1-F6EECF244321}">
                <p14:modId xmlns:p14="http://schemas.microsoft.com/office/powerpoint/2010/main" val="3368697796"/>
              </p:ext>
            </p:extLst>
          </p:nvPr>
        </p:nvGraphicFramePr>
        <p:xfrm>
          <a:off x="1905000" y="2286000"/>
          <a:ext cx="5334000" cy="2225040"/>
        </p:xfrm>
        <a:graphic>
          <a:graphicData uri="http://schemas.openxmlformats.org/drawingml/2006/table">
            <a:tbl>
              <a:tblPr firstRow="1" bandRow="1">
                <a:tableStyleId>{F5AB1C69-6EDB-4FF4-983F-18BD219EF322}</a:tableStyleId>
              </a:tblPr>
              <a:tblGrid>
                <a:gridCol w="889000">
                  <a:extLst>
                    <a:ext uri="{9D8B030D-6E8A-4147-A177-3AD203B41FA5}">
                      <a16:colId xmlns:a16="http://schemas.microsoft.com/office/drawing/2014/main" val="4289822531"/>
                    </a:ext>
                  </a:extLst>
                </a:gridCol>
                <a:gridCol w="889000">
                  <a:extLst>
                    <a:ext uri="{9D8B030D-6E8A-4147-A177-3AD203B41FA5}">
                      <a16:colId xmlns:a16="http://schemas.microsoft.com/office/drawing/2014/main" val="827599671"/>
                    </a:ext>
                  </a:extLst>
                </a:gridCol>
                <a:gridCol w="889000">
                  <a:extLst>
                    <a:ext uri="{9D8B030D-6E8A-4147-A177-3AD203B41FA5}">
                      <a16:colId xmlns:a16="http://schemas.microsoft.com/office/drawing/2014/main" val="2150330256"/>
                    </a:ext>
                  </a:extLst>
                </a:gridCol>
                <a:gridCol w="889000">
                  <a:extLst>
                    <a:ext uri="{9D8B030D-6E8A-4147-A177-3AD203B41FA5}">
                      <a16:colId xmlns:a16="http://schemas.microsoft.com/office/drawing/2014/main" val="2356179554"/>
                    </a:ext>
                  </a:extLst>
                </a:gridCol>
                <a:gridCol w="889000">
                  <a:extLst>
                    <a:ext uri="{9D8B030D-6E8A-4147-A177-3AD203B41FA5}">
                      <a16:colId xmlns:a16="http://schemas.microsoft.com/office/drawing/2014/main" val="134355675"/>
                    </a:ext>
                  </a:extLst>
                </a:gridCol>
                <a:gridCol w="889000">
                  <a:extLst>
                    <a:ext uri="{9D8B030D-6E8A-4147-A177-3AD203B41FA5}">
                      <a16:colId xmlns:a16="http://schemas.microsoft.com/office/drawing/2014/main" val="3824736325"/>
                    </a:ext>
                  </a:extLst>
                </a:gridCol>
              </a:tblGrid>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r"/>
                      <a:r>
                        <a:rPr lang="en-US" b="0" dirty="0">
                          <a:solidFill>
                            <a:schemeClr val="tx1"/>
                          </a:solidFill>
                        </a:rPr>
                        <a:t>Japan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9707545"/>
                  </a:ext>
                </a:extLst>
              </a:tr>
              <a:tr h="370840">
                <a:tc>
                  <a:txBody>
                    <a:bodyPr/>
                    <a:lstStyle/>
                    <a:p>
                      <a:r>
                        <a:rPr lang="en-US" dirty="0">
                          <a:solidFill>
                            <a:schemeClr val="tx1"/>
                          </a:solidFill>
                        </a:rPr>
                        <a:t>US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gridSpan="2">
                  <a:txBody>
                    <a:bodyPr/>
                    <a:lstStyle/>
                    <a:p>
                      <a:pPr algn="ctr"/>
                      <a:r>
                        <a:rPr lang="en-US" dirty="0">
                          <a:solidFill>
                            <a:schemeClr val="tx1"/>
                          </a:solidFill>
                        </a:rPr>
                        <a:t>Free Trade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dirty="0">
                          <a:solidFill>
                            <a:schemeClr val="tx1"/>
                          </a:solidFill>
                        </a:rPr>
                        <a:t>Protection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260839"/>
                  </a:ext>
                </a:extLst>
              </a:tr>
              <a:tr h="370840">
                <a:tc rowSpan="2" gridSpan="2">
                  <a:txBody>
                    <a:bodyPr/>
                    <a:lstStyle/>
                    <a:p>
                      <a:pPr algn="r">
                        <a:spcBef>
                          <a:spcPts val="0"/>
                        </a:spcBef>
                      </a:pPr>
                      <a:endParaRPr lang="en-US" dirty="0">
                        <a:solidFill>
                          <a:schemeClr val="tx1"/>
                        </a:solidFill>
                      </a:endParaRPr>
                    </a:p>
                    <a:p>
                      <a:pPr algn="r">
                        <a:spcBef>
                          <a:spcPts val="0"/>
                        </a:spcBef>
                      </a:pPr>
                      <a:r>
                        <a:rPr lang="en-US" dirty="0">
                          <a:solidFill>
                            <a:schemeClr val="tx1"/>
                          </a:solidFill>
                        </a:rPr>
                        <a:t>Free Trade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r"/>
                      <a:r>
                        <a:rPr lang="en-US" dirty="0">
                          <a:solidFill>
                            <a:schemeClr val="tx1"/>
                          </a:solidFill>
                        </a:rPr>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r"/>
                      <a:r>
                        <a:rPr lang="en-US" dirty="0">
                          <a:solidFill>
                            <a:schemeClr val="tx1"/>
                          </a:solidFill>
                        </a:rPr>
                        <a:t>20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9863423"/>
                  </a:ext>
                </a:extLst>
              </a:tr>
              <a:tr h="370840">
                <a:tc gridSpan="2"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extLst>
                  <a:ext uri="{0D108BD9-81ED-4DB2-BD59-A6C34878D82A}">
                    <a16:rowId xmlns:a16="http://schemas.microsoft.com/office/drawing/2014/main" val="1810039319"/>
                  </a:ext>
                </a:extLst>
              </a:tr>
              <a:tr h="370840">
                <a:tc rowSpan="2" gridSpan="2">
                  <a:txBody>
                    <a:bodyPr/>
                    <a:lstStyle/>
                    <a:p>
                      <a:pPr algn="r">
                        <a:spcBef>
                          <a:spcPts val="0"/>
                        </a:spcBef>
                      </a:pPr>
                      <a:endParaRPr lang="en-US" dirty="0">
                        <a:solidFill>
                          <a:schemeClr val="tx1"/>
                        </a:solidFill>
                      </a:endParaRPr>
                    </a:p>
                    <a:p>
                      <a:pPr algn="r">
                        <a:spcBef>
                          <a:spcPts val="0"/>
                        </a:spcBef>
                      </a:pPr>
                      <a:r>
                        <a:rPr lang="en-US" dirty="0">
                          <a:solidFill>
                            <a:schemeClr val="tx1"/>
                          </a:solidFill>
                        </a:rPr>
                        <a:t>Protection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r"/>
                      <a:r>
                        <a:rPr lang="en-US" dirty="0">
                          <a:solidFill>
                            <a:schemeClr val="tx1"/>
                          </a:solidFill>
                        </a:rPr>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r"/>
                      <a:r>
                        <a:rPr lang="en-US" dirty="0">
                          <a:solidFill>
                            <a:schemeClr val="tx1"/>
                          </a:solidFill>
                        </a:rPr>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0179197"/>
                  </a:ext>
                </a:extLst>
              </a:tr>
              <a:tr h="370840">
                <a:tc gridSpan="2"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extLst>
                  <a:ext uri="{0D108BD9-81ED-4DB2-BD59-A6C34878D82A}">
                    <a16:rowId xmlns:a16="http://schemas.microsoft.com/office/drawing/2014/main" val="1629201982"/>
                  </a:ext>
                </a:extLst>
              </a:tr>
            </a:tbl>
          </a:graphicData>
        </a:graphic>
      </p:graphicFrame>
      <p:sp>
        <p:nvSpPr>
          <p:cNvPr id="4" name="Footer Placeholder 3">
            <a:extLst>
              <a:ext uri="{FF2B5EF4-FFF2-40B4-BE49-F238E27FC236}">
                <a16:creationId xmlns:a16="http://schemas.microsoft.com/office/drawing/2014/main" id="{FE6B3594-68FE-3342-915B-0BF023A264E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2886CDD4-63FC-654F-B9FC-0C305F96A4CC}"/>
              </a:ext>
            </a:extLst>
          </p:cNvPr>
          <p:cNvSpPr>
            <a:spLocks noGrp="1"/>
          </p:cNvSpPr>
          <p:nvPr>
            <p:ph type="sldNum" sz="quarter" idx="12"/>
          </p:nvPr>
        </p:nvSpPr>
        <p:spPr/>
        <p:txBody>
          <a:bodyPr/>
          <a:lstStyle/>
          <a:p>
            <a:pPr>
              <a:defRPr/>
            </a:pPr>
            <a:fld id="{659DFB22-C7E9-9E4B-8431-4E4E88AD005A}" type="slidenum">
              <a:rPr lang="en-US" smtClean="0"/>
              <a:pPr>
                <a:defRPr/>
              </a:pPr>
              <a:t>8</a:t>
            </a:fld>
            <a:endParaRPr lang="en-US"/>
          </a:p>
        </p:txBody>
      </p:sp>
      <p:sp>
        <p:nvSpPr>
          <p:cNvPr id="7" name="Oval 6">
            <a:extLst>
              <a:ext uri="{FF2B5EF4-FFF2-40B4-BE49-F238E27FC236}">
                <a16:creationId xmlns:a16="http://schemas.microsoft.com/office/drawing/2014/main" id="{BFC66A70-B85A-3047-BF61-19A07B8A0D2B}"/>
              </a:ext>
            </a:extLst>
          </p:cNvPr>
          <p:cNvSpPr/>
          <p:nvPr/>
        </p:nvSpPr>
        <p:spPr>
          <a:xfrm rot="20547860">
            <a:off x="5222090" y="3823941"/>
            <a:ext cx="2209800" cy="609600"/>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B4FE2F0-7F18-7E47-B601-E2C0F36B846B}"/>
              </a:ext>
            </a:extLst>
          </p:cNvPr>
          <p:cNvSpPr txBox="1"/>
          <p:nvPr/>
        </p:nvSpPr>
        <p:spPr>
          <a:xfrm>
            <a:off x="5410200" y="4572000"/>
            <a:ext cx="2971800" cy="461665"/>
          </a:xfrm>
          <a:prstGeom prst="rect">
            <a:avLst/>
          </a:prstGeom>
          <a:noFill/>
        </p:spPr>
        <p:txBody>
          <a:bodyPr wrap="square" rtlCol="0">
            <a:spAutoFit/>
          </a:bodyPr>
          <a:lstStyle/>
          <a:p>
            <a:r>
              <a:rPr lang="en-US" sz="2400" dirty="0">
                <a:solidFill>
                  <a:srgbClr val="FF0000"/>
                </a:solidFill>
              </a:rPr>
              <a:t>(Nash) Equilibrium</a:t>
            </a:r>
          </a:p>
        </p:txBody>
      </p:sp>
    </p:spTree>
    <p:extLst>
      <p:ext uri="{BB962C8B-B14F-4D97-AF65-F5344CB8AC3E}">
        <p14:creationId xmlns:p14="http://schemas.microsoft.com/office/powerpoint/2010/main" val="23357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C27335-2D33-851C-E125-3468CD173300}"/>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518B2F9-2D0F-20EE-A048-E2FCA1660984}"/>
              </a:ext>
            </a:extLst>
          </p:cNvPr>
          <p:cNvSpPr>
            <a:spLocks noGrp="1"/>
          </p:cNvSpPr>
          <p:nvPr>
            <p:ph type="sldNum" sz="quarter" idx="12"/>
          </p:nvPr>
        </p:nvSpPr>
        <p:spPr/>
        <p:txBody>
          <a:bodyPr/>
          <a:lstStyle/>
          <a:p>
            <a:pPr>
              <a:defRPr/>
            </a:pPr>
            <a:fld id="{659DFB22-C7E9-9E4B-8431-4E4E88AD005A}" type="slidenum">
              <a:rPr lang="en-US" smtClean="0"/>
              <a:pPr>
                <a:defRPr/>
              </a:pPr>
              <a:t>80</a:t>
            </a:fld>
            <a:endParaRPr lang="en-US"/>
          </a:p>
        </p:txBody>
      </p:sp>
      <p:pic>
        <p:nvPicPr>
          <p:cNvPr id="8" name="Picture 7">
            <a:extLst>
              <a:ext uri="{FF2B5EF4-FFF2-40B4-BE49-F238E27FC236}">
                <a16:creationId xmlns:a16="http://schemas.microsoft.com/office/drawing/2014/main" id="{3C657C2F-0F0C-4F2E-C54F-000EDAA43FA2}"/>
              </a:ext>
            </a:extLst>
          </p:cNvPr>
          <p:cNvPicPr>
            <a:picLocks noChangeAspect="1"/>
          </p:cNvPicPr>
          <p:nvPr/>
        </p:nvPicPr>
        <p:blipFill>
          <a:blip r:embed="rId2"/>
          <a:stretch>
            <a:fillRect/>
          </a:stretch>
        </p:blipFill>
        <p:spPr>
          <a:xfrm>
            <a:off x="685800" y="1419712"/>
            <a:ext cx="7772400" cy="4018576"/>
          </a:xfrm>
          <a:prstGeom prst="rect">
            <a:avLst/>
          </a:prstGeom>
        </p:spPr>
      </p:pic>
      <p:sp>
        <p:nvSpPr>
          <p:cNvPr id="9" name="TextBox 8">
            <a:extLst>
              <a:ext uri="{FF2B5EF4-FFF2-40B4-BE49-F238E27FC236}">
                <a16:creationId xmlns:a16="http://schemas.microsoft.com/office/drawing/2014/main" id="{1A0120C3-6C4B-919C-996D-9480A9FB2C5A}"/>
              </a:ext>
            </a:extLst>
          </p:cNvPr>
          <p:cNvSpPr txBox="1"/>
          <p:nvPr/>
        </p:nvSpPr>
        <p:spPr>
          <a:xfrm>
            <a:off x="591670" y="645459"/>
            <a:ext cx="6952129" cy="461665"/>
          </a:xfrm>
          <a:prstGeom prst="rect">
            <a:avLst/>
          </a:prstGeom>
          <a:noFill/>
        </p:spPr>
        <p:txBody>
          <a:bodyPr wrap="square" rtlCol="0">
            <a:spAutoFit/>
          </a:bodyPr>
          <a:lstStyle/>
          <a:p>
            <a:r>
              <a:rPr lang="en-US" sz="2400" dirty="0"/>
              <a:t>G7 accounts for 27% of global GDP in 2022</a:t>
            </a:r>
          </a:p>
        </p:txBody>
      </p:sp>
    </p:spTree>
    <p:extLst>
      <p:ext uri="{BB962C8B-B14F-4D97-AF65-F5344CB8AC3E}">
        <p14:creationId xmlns:p14="http://schemas.microsoft.com/office/powerpoint/2010/main" val="35805237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27C-24F4-E7F0-180A-D6CFAB6F3EAB}"/>
              </a:ext>
            </a:extLst>
          </p:cNvPr>
          <p:cNvSpPr>
            <a:spLocks noGrp="1"/>
          </p:cNvSpPr>
          <p:nvPr>
            <p:ph type="title"/>
          </p:nvPr>
        </p:nvSpPr>
        <p:spPr/>
        <p:txBody>
          <a:bodyPr/>
          <a:lstStyle/>
          <a:p>
            <a:r>
              <a:rPr lang="en-US" dirty="0"/>
              <a:t>Groups, G7, etc.</a:t>
            </a:r>
          </a:p>
        </p:txBody>
      </p:sp>
      <p:sp>
        <p:nvSpPr>
          <p:cNvPr id="3" name="Content Placeholder 2">
            <a:extLst>
              <a:ext uri="{FF2B5EF4-FFF2-40B4-BE49-F238E27FC236}">
                <a16:creationId xmlns:a16="http://schemas.microsoft.com/office/drawing/2014/main" id="{BA87F4AE-DDAF-8F47-C519-AC96B90690C9}"/>
              </a:ext>
            </a:extLst>
          </p:cNvPr>
          <p:cNvSpPr>
            <a:spLocks noGrp="1"/>
          </p:cNvSpPr>
          <p:nvPr>
            <p:ph idx="1"/>
          </p:nvPr>
        </p:nvSpPr>
        <p:spPr/>
        <p:txBody>
          <a:bodyPr/>
          <a:lstStyle/>
          <a:p>
            <a:r>
              <a:rPr lang="en-US" dirty="0"/>
              <a:t>G20:  G7 plus 13 others, both major developed and developing countries</a:t>
            </a:r>
          </a:p>
          <a:p>
            <a:pPr lvl="1"/>
            <a:r>
              <a:rPr lang="en-US" dirty="0"/>
              <a:t>Founded 1999 with only finance ministers, it began head-of-state meetings after financial crisis of 2008</a:t>
            </a:r>
          </a:p>
          <a:p>
            <a:pPr lvl="1"/>
            <a:r>
              <a:rPr lang="en-US" dirty="0"/>
              <a:t>“Summit on Financial Markets and the World Economy”</a:t>
            </a:r>
          </a:p>
          <a:p>
            <a:pPr lvl="1"/>
            <a:r>
              <a:rPr lang="en-US" dirty="0"/>
              <a:t> Today, G7 deals more with politics, G20 with economics</a:t>
            </a:r>
          </a:p>
        </p:txBody>
      </p:sp>
      <p:sp>
        <p:nvSpPr>
          <p:cNvPr id="4" name="Footer Placeholder 3">
            <a:extLst>
              <a:ext uri="{FF2B5EF4-FFF2-40B4-BE49-F238E27FC236}">
                <a16:creationId xmlns:a16="http://schemas.microsoft.com/office/drawing/2014/main" id="{041E4957-8F87-DF9B-BF27-1EDC4713AB5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013582AE-78F6-1C2D-658D-21CC8F30C2F0}"/>
              </a:ext>
            </a:extLst>
          </p:cNvPr>
          <p:cNvSpPr>
            <a:spLocks noGrp="1"/>
          </p:cNvSpPr>
          <p:nvPr>
            <p:ph type="sldNum" sz="quarter" idx="12"/>
          </p:nvPr>
        </p:nvSpPr>
        <p:spPr/>
        <p:txBody>
          <a:bodyPr/>
          <a:lstStyle/>
          <a:p>
            <a:pPr>
              <a:defRPr/>
            </a:pPr>
            <a:fld id="{659DFB22-C7E9-9E4B-8431-4E4E88AD005A}" type="slidenum">
              <a:rPr lang="en-US" smtClean="0"/>
              <a:pPr>
                <a:defRPr/>
              </a:pPr>
              <a:t>81</a:t>
            </a:fld>
            <a:endParaRPr lang="en-US"/>
          </a:p>
        </p:txBody>
      </p:sp>
    </p:spTree>
    <p:extLst>
      <p:ext uri="{BB962C8B-B14F-4D97-AF65-F5344CB8AC3E}">
        <p14:creationId xmlns:p14="http://schemas.microsoft.com/office/powerpoint/2010/main" val="37405144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0D9632D-F1C8-5FFE-1C48-663DEADDAA7C}"/>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5CC2948C-C6E8-CAD0-2FF0-0407915DF681}"/>
              </a:ext>
            </a:extLst>
          </p:cNvPr>
          <p:cNvSpPr>
            <a:spLocks noGrp="1"/>
          </p:cNvSpPr>
          <p:nvPr>
            <p:ph type="sldNum" sz="quarter" idx="12"/>
          </p:nvPr>
        </p:nvSpPr>
        <p:spPr/>
        <p:txBody>
          <a:bodyPr/>
          <a:lstStyle/>
          <a:p>
            <a:pPr>
              <a:defRPr/>
            </a:pPr>
            <a:fld id="{659DFB22-C7E9-9E4B-8431-4E4E88AD005A}" type="slidenum">
              <a:rPr lang="en-US" smtClean="0"/>
              <a:pPr>
                <a:defRPr/>
              </a:pPr>
              <a:t>82</a:t>
            </a:fld>
            <a:endParaRPr lang="en-US"/>
          </a:p>
        </p:txBody>
      </p:sp>
      <p:pic>
        <p:nvPicPr>
          <p:cNvPr id="6" name="Picture 5">
            <a:extLst>
              <a:ext uri="{FF2B5EF4-FFF2-40B4-BE49-F238E27FC236}">
                <a16:creationId xmlns:a16="http://schemas.microsoft.com/office/drawing/2014/main" id="{2B74222D-B1D3-C31A-BD6F-9BBC398EFD46}"/>
              </a:ext>
            </a:extLst>
          </p:cNvPr>
          <p:cNvPicPr>
            <a:picLocks noChangeAspect="1"/>
          </p:cNvPicPr>
          <p:nvPr/>
        </p:nvPicPr>
        <p:blipFill>
          <a:blip r:embed="rId2"/>
          <a:stretch>
            <a:fillRect/>
          </a:stretch>
        </p:blipFill>
        <p:spPr>
          <a:xfrm>
            <a:off x="685800" y="230120"/>
            <a:ext cx="7772400" cy="6397760"/>
          </a:xfrm>
          <a:prstGeom prst="rect">
            <a:avLst/>
          </a:prstGeom>
        </p:spPr>
      </p:pic>
      <p:sp>
        <p:nvSpPr>
          <p:cNvPr id="7" name="TextBox 6">
            <a:extLst>
              <a:ext uri="{FF2B5EF4-FFF2-40B4-BE49-F238E27FC236}">
                <a16:creationId xmlns:a16="http://schemas.microsoft.com/office/drawing/2014/main" id="{EC7CDE9B-BE4C-B3A5-C772-F86E061C4C37}"/>
              </a:ext>
            </a:extLst>
          </p:cNvPr>
          <p:cNvSpPr txBox="1"/>
          <p:nvPr/>
        </p:nvSpPr>
        <p:spPr>
          <a:xfrm>
            <a:off x="2062424" y="1114077"/>
            <a:ext cx="650631" cy="276999"/>
          </a:xfrm>
          <a:prstGeom prst="rect">
            <a:avLst/>
          </a:prstGeom>
          <a:noFill/>
        </p:spPr>
        <p:txBody>
          <a:bodyPr wrap="square" rtlCol="0">
            <a:spAutoFit/>
          </a:bodyPr>
          <a:lstStyle/>
          <a:p>
            <a:r>
              <a:rPr lang="en-US" sz="1200" dirty="0">
                <a:solidFill>
                  <a:srgbClr val="92D050"/>
                </a:solidFill>
              </a:rPr>
              <a:t>(2015)</a:t>
            </a:r>
          </a:p>
        </p:txBody>
      </p:sp>
      <p:sp>
        <p:nvSpPr>
          <p:cNvPr id="8" name="TextBox 7">
            <a:extLst>
              <a:ext uri="{FF2B5EF4-FFF2-40B4-BE49-F238E27FC236}">
                <a16:creationId xmlns:a16="http://schemas.microsoft.com/office/drawing/2014/main" id="{BFE8453D-B8DC-A497-FE20-60EA2C2C6813}"/>
              </a:ext>
            </a:extLst>
          </p:cNvPr>
          <p:cNvSpPr txBox="1"/>
          <p:nvPr/>
        </p:nvSpPr>
        <p:spPr>
          <a:xfrm>
            <a:off x="551329" y="255494"/>
            <a:ext cx="6952129" cy="461665"/>
          </a:xfrm>
          <a:prstGeom prst="rect">
            <a:avLst/>
          </a:prstGeom>
          <a:solidFill>
            <a:schemeClr val="bg1"/>
          </a:solidFill>
        </p:spPr>
        <p:txBody>
          <a:bodyPr wrap="square" rtlCol="0">
            <a:spAutoFit/>
          </a:bodyPr>
          <a:lstStyle/>
          <a:p>
            <a:r>
              <a:rPr lang="en-US" sz="2400" dirty="0"/>
              <a:t>G20 accounted for 80% of global GDP in 2022</a:t>
            </a:r>
          </a:p>
        </p:txBody>
      </p:sp>
    </p:spTree>
    <p:extLst>
      <p:ext uri="{BB962C8B-B14F-4D97-AF65-F5344CB8AC3E}">
        <p14:creationId xmlns:p14="http://schemas.microsoft.com/office/powerpoint/2010/main" val="1659546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27C-24F4-E7F0-180A-D6CFAB6F3EAB}"/>
              </a:ext>
            </a:extLst>
          </p:cNvPr>
          <p:cNvSpPr>
            <a:spLocks noGrp="1"/>
          </p:cNvSpPr>
          <p:nvPr>
            <p:ph type="title"/>
          </p:nvPr>
        </p:nvSpPr>
        <p:spPr/>
        <p:txBody>
          <a:bodyPr/>
          <a:lstStyle/>
          <a:p>
            <a:r>
              <a:rPr lang="en-US" dirty="0"/>
              <a:t>OECD</a:t>
            </a:r>
          </a:p>
        </p:txBody>
      </p:sp>
      <p:sp>
        <p:nvSpPr>
          <p:cNvPr id="3" name="Content Placeholder 2">
            <a:extLst>
              <a:ext uri="{FF2B5EF4-FFF2-40B4-BE49-F238E27FC236}">
                <a16:creationId xmlns:a16="http://schemas.microsoft.com/office/drawing/2014/main" id="{BA87F4AE-DDAF-8F47-C519-AC96B90690C9}"/>
              </a:ext>
            </a:extLst>
          </p:cNvPr>
          <p:cNvSpPr>
            <a:spLocks noGrp="1"/>
          </p:cNvSpPr>
          <p:nvPr>
            <p:ph idx="1"/>
          </p:nvPr>
        </p:nvSpPr>
        <p:spPr/>
        <p:txBody>
          <a:bodyPr/>
          <a:lstStyle/>
          <a:p>
            <a:r>
              <a:rPr lang="en-US" dirty="0"/>
              <a:t>OECD = Organization for Economic Cooperation and Development</a:t>
            </a:r>
          </a:p>
          <a:p>
            <a:pPr lvl="1"/>
            <a:r>
              <a:rPr lang="en-US" dirty="0"/>
              <a:t>38 member countries</a:t>
            </a:r>
          </a:p>
          <a:p>
            <a:pPr lvl="1"/>
            <a:r>
              <a:rPr lang="en-US" i="1" dirty="0"/>
              <a:t>Economist</a:t>
            </a:r>
            <a:r>
              <a:rPr lang="en-US" dirty="0"/>
              <a:t> calls it a “rich-country think tank”</a:t>
            </a:r>
          </a:p>
          <a:p>
            <a:pPr lvl="1"/>
            <a:r>
              <a:rPr lang="en-US" dirty="0"/>
              <a:t>“provides governments a setting in which to discuss, develop and perfect economic and social policy”</a:t>
            </a:r>
          </a:p>
          <a:p>
            <a:pPr lvl="1"/>
            <a:endParaRPr lang="en-US" dirty="0"/>
          </a:p>
        </p:txBody>
      </p:sp>
      <p:sp>
        <p:nvSpPr>
          <p:cNvPr id="4" name="Footer Placeholder 3">
            <a:extLst>
              <a:ext uri="{FF2B5EF4-FFF2-40B4-BE49-F238E27FC236}">
                <a16:creationId xmlns:a16="http://schemas.microsoft.com/office/drawing/2014/main" id="{041E4957-8F87-DF9B-BF27-1EDC4713AB5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013582AE-78F6-1C2D-658D-21CC8F30C2F0}"/>
              </a:ext>
            </a:extLst>
          </p:cNvPr>
          <p:cNvSpPr>
            <a:spLocks noGrp="1"/>
          </p:cNvSpPr>
          <p:nvPr>
            <p:ph type="sldNum" sz="quarter" idx="12"/>
          </p:nvPr>
        </p:nvSpPr>
        <p:spPr/>
        <p:txBody>
          <a:bodyPr/>
          <a:lstStyle/>
          <a:p>
            <a:pPr>
              <a:defRPr/>
            </a:pPr>
            <a:fld id="{659DFB22-C7E9-9E4B-8431-4E4E88AD005A}" type="slidenum">
              <a:rPr lang="en-US" smtClean="0"/>
              <a:pPr>
                <a:defRPr/>
              </a:pPr>
              <a:t>83</a:t>
            </a:fld>
            <a:endParaRPr lang="en-US"/>
          </a:p>
        </p:txBody>
      </p:sp>
    </p:spTree>
    <p:extLst>
      <p:ext uri="{BB962C8B-B14F-4D97-AF65-F5344CB8AC3E}">
        <p14:creationId xmlns:p14="http://schemas.microsoft.com/office/powerpoint/2010/main" val="7926648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C078AF-BE1E-A7D6-548B-0EE9FF06F34B}"/>
              </a:ext>
            </a:extLst>
          </p:cNvPr>
          <p:cNvPicPr>
            <a:picLocks noChangeAspect="1"/>
          </p:cNvPicPr>
          <p:nvPr/>
        </p:nvPicPr>
        <p:blipFill>
          <a:blip r:embed="rId2"/>
          <a:stretch>
            <a:fillRect/>
          </a:stretch>
        </p:blipFill>
        <p:spPr>
          <a:xfrm>
            <a:off x="703202" y="643466"/>
            <a:ext cx="7737594" cy="5571067"/>
          </a:xfrm>
          <a:prstGeom prst="rect">
            <a:avLst/>
          </a:prstGeom>
        </p:spPr>
      </p:pic>
      <p:sp>
        <p:nvSpPr>
          <p:cNvPr id="4" name="Footer Placeholder 3">
            <a:extLst>
              <a:ext uri="{FF2B5EF4-FFF2-40B4-BE49-F238E27FC236}">
                <a16:creationId xmlns:a16="http://schemas.microsoft.com/office/drawing/2014/main" id="{2A0C7F4C-543B-BA1E-033D-71463DA01B11}"/>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lnSpc>
                <a:spcPct val="90000"/>
              </a:lnSpc>
              <a:spcAft>
                <a:spcPts val="600"/>
              </a:spcAft>
              <a:defRPr/>
            </a:pPr>
            <a:r>
              <a:rPr lang="en-US" sz="1000" kern="1200">
                <a:solidFill>
                  <a:schemeClr val="tx1">
                    <a:tint val="75000"/>
                  </a:schemeClr>
                </a:solidFill>
                <a:latin typeface="+mn-lt"/>
                <a:ea typeface="+mn-ea"/>
                <a:cs typeface="+mn-cs"/>
              </a:rPr>
              <a:t>Classes 7, 8: Policies and Institutions: International</a:t>
            </a:r>
          </a:p>
        </p:txBody>
      </p:sp>
      <p:sp>
        <p:nvSpPr>
          <p:cNvPr id="5" name="Slide Number Placeholder 4">
            <a:extLst>
              <a:ext uri="{FF2B5EF4-FFF2-40B4-BE49-F238E27FC236}">
                <a16:creationId xmlns:a16="http://schemas.microsoft.com/office/drawing/2014/main" id="{521D2C1D-741C-DB4C-D8D1-5A95A749AF32}"/>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59DFB22-C7E9-9E4B-8431-4E4E88AD005A}" type="slidenum">
              <a:rPr lang="en-US" sz="1200" smtClean="0">
                <a:solidFill>
                  <a:schemeClr val="tx1">
                    <a:tint val="75000"/>
                  </a:schemeClr>
                </a:solidFill>
                <a:latin typeface="+mn-lt"/>
              </a:rPr>
              <a:pPr>
                <a:spcAft>
                  <a:spcPts val="600"/>
                </a:spcAft>
                <a:defRPr/>
              </a:pPr>
              <a:t>84</a:t>
            </a:fld>
            <a:endParaRPr lang="en-US" sz="1200">
              <a:solidFill>
                <a:schemeClr val="tx1">
                  <a:tint val="75000"/>
                </a:schemeClr>
              </a:solidFill>
              <a:latin typeface="+mn-lt"/>
            </a:endParaRPr>
          </a:p>
        </p:txBody>
      </p:sp>
    </p:spTree>
    <p:extLst>
      <p:ext uri="{BB962C8B-B14F-4D97-AF65-F5344CB8AC3E}">
        <p14:creationId xmlns:p14="http://schemas.microsoft.com/office/powerpoint/2010/main" val="13475702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27C-24F4-E7F0-180A-D6CFAB6F3EAB}"/>
              </a:ext>
            </a:extLst>
          </p:cNvPr>
          <p:cNvSpPr>
            <a:spLocks noGrp="1"/>
          </p:cNvSpPr>
          <p:nvPr>
            <p:ph type="title"/>
          </p:nvPr>
        </p:nvSpPr>
        <p:spPr/>
        <p:txBody>
          <a:bodyPr/>
          <a:lstStyle/>
          <a:p>
            <a:r>
              <a:rPr lang="en-US" dirty="0"/>
              <a:t>United Nations Economic Orgs</a:t>
            </a:r>
          </a:p>
        </p:txBody>
      </p:sp>
      <p:sp>
        <p:nvSpPr>
          <p:cNvPr id="3" name="Content Placeholder 2">
            <a:extLst>
              <a:ext uri="{FF2B5EF4-FFF2-40B4-BE49-F238E27FC236}">
                <a16:creationId xmlns:a16="http://schemas.microsoft.com/office/drawing/2014/main" id="{BA87F4AE-DDAF-8F47-C519-AC96B90690C9}"/>
              </a:ext>
            </a:extLst>
          </p:cNvPr>
          <p:cNvSpPr>
            <a:spLocks noGrp="1"/>
          </p:cNvSpPr>
          <p:nvPr>
            <p:ph idx="1"/>
          </p:nvPr>
        </p:nvSpPr>
        <p:spPr/>
        <p:txBody>
          <a:bodyPr/>
          <a:lstStyle/>
          <a:p>
            <a:r>
              <a:rPr lang="en-US" dirty="0"/>
              <a:t>UNCTAD = United Nations Conference on Trade and Development</a:t>
            </a:r>
          </a:p>
          <a:p>
            <a:pPr lvl="1"/>
            <a:r>
              <a:rPr lang="en-US" dirty="0"/>
              <a:t>Supports “developing countries to access the benefits of a globalized economy more fairly and effectively.”</a:t>
            </a:r>
          </a:p>
          <a:p>
            <a:pPr lvl="1"/>
            <a:endParaRPr lang="en-US" dirty="0"/>
          </a:p>
          <a:p>
            <a:pPr lvl="1"/>
            <a:endParaRPr lang="en-US" dirty="0"/>
          </a:p>
        </p:txBody>
      </p:sp>
      <p:sp>
        <p:nvSpPr>
          <p:cNvPr id="4" name="Footer Placeholder 3">
            <a:extLst>
              <a:ext uri="{FF2B5EF4-FFF2-40B4-BE49-F238E27FC236}">
                <a16:creationId xmlns:a16="http://schemas.microsoft.com/office/drawing/2014/main" id="{041E4957-8F87-DF9B-BF27-1EDC4713AB5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013582AE-78F6-1C2D-658D-21CC8F30C2F0}"/>
              </a:ext>
            </a:extLst>
          </p:cNvPr>
          <p:cNvSpPr>
            <a:spLocks noGrp="1"/>
          </p:cNvSpPr>
          <p:nvPr>
            <p:ph type="sldNum" sz="quarter" idx="12"/>
          </p:nvPr>
        </p:nvSpPr>
        <p:spPr/>
        <p:txBody>
          <a:bodyPr/>
          <a:lstStyle/>
          <a:p>
            <a:pPr>
              <a:defRPr/>
            </a:pPr>
            <a:fld id="{659DFB22-C7E9-9E4B-8431-4E4E88AD005A}" type="slidenum">
              <a:rPr lang="en-US" smtClean="0"/>
              <a:pPr>
                <a:defRPr/>
              </a:pPr>
              <a:t>85</a:t>
            </a:fld>
            <a:endParaRPr lang="en-US"/>
          </a:p>
        </p:txBody>
      </p:sp>
      <p:pic>
        <p:nvPicPr>
          <p:cNvPr id="6" name="Picture 5">
            <a:extLst>
              <a:ext uri="{FF2B5EF4-FFF2-40B4-BE49-F238E27FC236}">
                <a16:creationId xmlns:a16="http://schemas.microsoft.com/office/drawing/2014/main" id="{4762BF8A-272C-0218-E559-77068D0BC937}"/>
              </a:ext>
            </a:extLst>
          </p:cNvPr>
          <p:cNvPicPr>
            <a:picLocks noChangeAspect="1"/>
          </p:cNvPicPr>
          <p:nvPr/>
        </p:nvPicPr>
        <p:blipFill>
          <a:blip r:embed="rId3"/>
          <a:stretch>
            <a:fillRect/>
          </a:stretch>
        </p:blipFill>
        <p:spPr>
          <a:xfrm>
            <a:off x="685800" y="4018060"/>
            <a:ext cx="7772400" cy="2102964"/>
          </a:xfrm>
          <a:prstGeom prst="rect">
            <a:avLst/>
          </a:prstGeom>
        </p:spPr>
      </p:pic>
    </p:spTree>
    <p:extLst>
      <p:ext uri="{BB962C8B-B14F-4D97-AF65-F5344CB8AC3E}">
        <p14:creationId xmlns:p14="http://schemas.microsoft.com/office/powerpoint/2010/main" val="35884654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27C-24F4-E7F0-180A-D6CFAB6F3EAB}"/>
              </a:ext>
            </a:extLst>
          </p:cNvPr>
          <p:cNvSpPr>
            <a:spLocks noGrp="1"/>
          </p:cNvSpPr>
          <p:nvPr>
            <p:ph type="title"/>
          </p:nvPr>
        </p:nvSpPr>
        <p:spPr/>
        <p:txBody>
          <a:bodyPr/>
          <a:lstStyle/>
          <a:p>
            <a:r>
              <a:rPr lang="en-US" dirty="0"/>
              <a:t>United Nations Economic Orgs</a:t>
            </a:r>
          </a:p>
        </p:txBody>
      </p:sp>
      <p:sp>
        <p:nvSpPr>
          <p:cNvPr id="3" name="Content Placeholder 2">
            <a:extLst>
              <a:ext uri="{FF2B5EF4-FFF2-40B4-BE49-F238E27FC236}">
                <a16:creationId xmlns:a16="http://schemas.microsoft.com/office/drawing/2014/main" id="{BA87F4AE-DDAF-8F47-C519-AC96B90690C9}"/>
              </a:ext>
            </a:extLst>
          </p:cNvPr>
          <p:cNvSpPr>
            <a:spLocks noGrp="1"/>
          </p:cNvSpPr>
          <p:nvPr>
            <p:ph idx="1"/>
          </p:nvPr>
        </p:nvSpPr>
        <p:spPr/>
        <p:txBody>
          <a:bodyPr/>
          <a:lstStyle/>
          <a:p>
            <a:r>
              <a:rPr lang="en-US" dirty="0"/>
              <a:t>ILO = International Labor Organization</a:t>
            </a:r>
          </a:p>
          <a:p>
            <a:pPr lvl="1"/>
            <a:r>
              <a:rPr lang="en-US" dirty="0"/>
              <a:t>Created 1919 by Treaty of Versailles</a:t>
            </a:r>
          </a:p>
          <a:p>
            <a:pPr lvl="1"/>
            <a:r>
              <a:rPr lang="en-US" dirty="0"/>
              <a:t>Tripartite:  governments, employers and workers</a:t>
            </a:r>
          </a:p>
          <a:p>
            <a:pPr lvl="1"/>
            <a:r>
              <a:rPr lang="en-US" dirty="0"/>
              <a:t>Sets labor standards, develops policies, and devises programs promoting decent work</a:t>
            </a:r>
          </a:p>
          <a:p>
            <a:pPr lvl="1"/>
            <a:r>
              <a:rPr lang="en-US" dirty="0"/>
              <a:t>Has no power to enforce, but only shame</a:t>
            </a:r>
          </a:p>
          <a:p>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041E4957-8F87-DF9B-BF27-1EDC4713AB5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013582AE-78F6-1C2D-658D-21CC8F30C2F0}"/>
              </a:ext>
            </a:extLst>
          </p:cNvPr>
          <p:cNvSpPr>
            <a:spLocks noGrp="1"/>
          </p:cNvSpPr>
          <p:nvPr>
            <p:ph type="sldNum" sz="quarter" idx="12"/>
          </p:nvPr>
        </p:nvSpPr>
        <p:spPr/>
        <p:txBody>
          <a:bodyPr/>
          <a:lstStyle/>
          <a:p>
            <a:pPr>
              <a:defRPr/>
            </a:pPr>
            <a:fld id="{659DFB22-C7E9-9E4B-8431-4E4E88AD005A}" type="slidenum">
              <a:rPr lang="en-US" smtClean="0"/>
              <a:pPr>
                <a:defRPr/>
              </a:pPr>
              <a:t>86</a:t>
            </a:fld>
            <a:endParaRPr lang="en-US"/>
          </a:p>
        </p:txBody>
      </p:sp>
    </p:spTree>
    <p:extLst>
      <p:ext uri="{BB962C8B-B14F-4D97-AF65-F5344CB8AC3E}">
        <p14:creationId xmlns:p14="http://schemas.microsoft.com/office/powerpoint/2010/main" val="42817246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27C-24F4-E7F0-180A-D6CFAB6F3EAB}"/>
              </a:ext>
            </a:extLst>
          </p:cNvPr>
          <p:cNvSpPr>
            <a:spLocks noGrp="1"/>
          </p:cNvSpPr>
          <p:nvPr>
            <p:ph type="title"/>
          </p:nvPr>
        </p:nvSpPr>
        <p:spPr/>
        <p:txBody>
          <a:bodyPr/>
          <a:lstStyle/>
          <a:p>
            <a:r>
              <a:rPr lang="en-US" dirty="0"/>
              <a:t>Fundamental ILO Conventions</a:t>
            </a:r>
          </a:p>
        </p:txBody>
      </p:sp>
      <p:sp>
        <p:nvSpPr>
          <p:cNvPr id="3" name="Content Placeholder 2">
            <a:extLst>
              <a:ext uri="{FF2B5EF4-FFF2-40B4-BE49-F238E27FC236}">
                <a16:creationId xmlns:a16="http://schemas.microsoft.com/office/drawing/2014/main" id="{BA87F4AE-DDAF-8F47-C519-AC96B90690C9}"/>
              </a:ext>
            </a:extLst>
          </p:cNvPr>
          <p:cNvSpPr>
            <a:spLocks noGrp="1"/>
          </p:cNvSpPr>
          <p:nvPr>
            <p:ph idx="1"/>
          </p:nvPr>
        </p:nvSpPr>
        <p:spPr>
          <a:xfrm>
            <a:off x="443753" y="1237129"/>
            <a:ext cx="8216153" cy="4975412"/>
          </a:xfrm>
        </p:spPr>
        <p:txBody>
          <a:bodyPr/>
          <a:lstStyle/>
          <a:p>
            <a:pPr marL="609600" indent="-609600">
              <a:buFontTx/>
              <a:buAutoNum type="arabicPeriod"/>
            </a:pPr>
            <a:r>
              <a:rPr lang="en-US" sz="2400" dirty="0"/>
              <a:t>Freedom of Association</a:t>
            </a:r>
          </a:p>
          <a:p>
            <a:pPr marL="990600" lvl="1" indent="-533400">
              <a:buFontTx/>
              <a:buAutoNum type="alphaLcPeriod"/>
            </a:pPr>
            <a:r>
              <a:rPr lang="en-US" sz="2000" dirty="0"/>
              <a:t>Right to Organize </a:t>
            </a:r>
            <a:r>
              <a:rPr lang="en-US" sz="2000" dirty="0">
                <a:solidFill>
                  <a:srgbClr val="00B050"/>
                </a:solidFill>
              </a:rPr>
              <a:t>(157)</a:t>
            </a:r>
          </a:p>
          <a:p>
            <a:pPr marL="990600" lvl="1" indent="-533400">
              <a:buFontTx/>
              <a:buAutoNum type="alphaLcPeriod"/>
            </a:pPr>
            <a:r>
              <a:rPr lang="en-US" sz="2000" dirty="0"/>
              <a:t>Right to Collective Bargaining </a:t>
            </a:r>
            <a:r>
              <a:rPr lang="en-US" sz="2000" dirty="0">
                <a:solidFill>
                  <a:srgbClr val="00B050"/>
                </a:solidFill>
              </a:rPr>
              <a:t>(168)</a:t>
            </a:r>
          </a:p>
          <a:p>
            <a:pPr marL="609600" indent="-609600">
              <a:buFontTx/>
              <a:buAutoNum type="arabicPeriod"/>
            </a:pPr>
            <a:r>
              <a:rPr lang="en-US" sz="2400" dirty="0"/>
              <a:t>Abolition of Forced Labor</a:t>
            </a:r>
          </a:p>
          <a:p>
            <a:pPr marL="990600" lvl="1" indent="-533400">
              <a:buFontTx/>
              <a:buAutoNum type="alphaLcPeriod"/>
            </a:pPr>
            <a:r>
              <a:rPr lang="en-US" sz="2000" dirty="0"/>
              <a:t>Forced Labor </a:t>
            </a:r>
            <a:r>
              <a:rPr lang="en-US" sz="2000" dirty="0">
                <a:solidFill>
                  <a:srgbClr val="00B050"/>
                </a:solidFill>
              </a:rPr>
              <a:t>(180)</a:t>
            </a:r>
          </a:p>
          <a:p>
            <a:pPr marL="990600" lvl="1" indent="-533400">
              <a:buFontTx/>
              <a:buAutoNum type="alphaLcPeriod"/>
            </a:pPr>
            <a:r>
              <a:rPr lang="en-US" sz="2000" dirty="0"/>
              <a:t>Abolition of Forced Labor </a:t>
            </a:r>
            <a:r>
              <a:rPr lang="en-US" sz="2000" dirty="0">
                <a:solidFill>
                  <a:srgbClr val="00B050"/>
                </a:solidFill>
              </a:rPr>
              <a:t>(178</a:t>
            </a:r>
            <a:r>
              <a:rPr lang="en-US" sz="2000" dirty="0">
                <a:solidFill>
                  <a:srgbClr val="FF0000"/>
                </a:solidFill>
              </a:rPr>
              <a:t>*</a:t>
            </a:r>
            <a:r>
              <a:rPr lang="en-US" sz="2000" dirty="0">
                <a:solidFill>
                  <a:srgbClr val="00B050"/>
                </a:solidFill>
              </a:rPr>
              <a:t>)</a:t>
            </a:r>
          </a:p>
          <a:p>
            <a:pPr marL="609600" indent="-609600">
              <a:buFontTx/>
              <a:buAutoNum type="arabicPeriod" startAt="3"/>
            </a:pPr>
            <a:r>
              <a:rPr lang="en-US" sz="2400" dirty="0"/>
              <a:t>Equality</a:t>
            </a:r>
          </a:p>
          <a:p>
            <a:pPr marL="990600" lvl="1" indent="-533400">
              <a:buFontTx/>
              <a:buAutoNum type="alphaLcPeriod"/>
            </a:pPr>
            <a:r>
              <a:rPr lang="en-US" sz="2000" dirty="0"/>
              <a:t>Discrimination </a:t>
            </a:r>
            <a:r>
              <a:rPr lang="en-US" sz="2000" dirty="0">
                <a:solidFill>
                  <a:srgbClr val="00B050"/>
                </a:solidFill>
              </a:rPr>
              <a:t>(174)</a:t>
            </a:r>
          </a:p>
          <a:p>
            <a:pPr marL="990600" lvl="1" indent="-533400">
              <a:buFontTx/>
              <a:buAutoNum type="alphaLcPeriod"/>
            </a:pPr>
            <a:r>
              <a:rPr lang="en-US" sz="2000" dirty="0"/>
              <a:t>Equal Remuneration </a:t>
            </a:r>
            <a:r>
              <a:rPr lang="en-US" sz="2000" dirty="0">
                <a:solidFill>
                  <a:srgbClr val="00B050"/>
                </a:solidFill>
              </a:rPr>
              <a:t>(175)</a:t>
            </a:r>
          </a:p>
          <a:p>
            <a:pPr marL="609600" indent="-609600">
              <a:buFontTx/>
              <a:buAutoNum type="arabicPeriod" startAt="3"/>
            </a:pPr>
            <a:r>
              <a:rPr lang="en-US" sz="2400" dirty="0"/>
              <a:t>Elimination of Child Labor</a:t>
            </a:r>
          </a:p>
          <a:p>
            <a:pPr marL="990600" lvl="1" indent="-533400">
              <a:buFontTx/>
              <a:buAutoNum type="alphaLcPeriod"/>
            </a:pPr>
            <a:r>
              <a:rPr lang="en-US" sz="2000" dirty="0"/>
              <a:t>Minimum Age </a:t>
            </a:r>
            <a:r>
              <a:rPr lang="en-US" sz="2000" dirty="0">
                <a:solidFill>
                  <a:srgbClr val="00B050"/>
                </a:solidFill>
              </a:rPr>
              <a:t>(175)</a:t>
            </a:r>
          </a:p>
          <a:p>
            <a:pPr marL="990600" lvl="1" indent="-533400">
              <a:buFontTx/>
              <a:buAutoNum type="alphaLcPeriod"/>
            </a:pPr>
            <a:r>
              <a:rPr lang="en-US" sz="2000" dirty="0"/>
              <a:t>Worst Forms of Child Labor </a:t>
            </a:r>
            <a:r>
              <a:rPr lang="en-US" sz="2000" dirty="0">
                <a:solidFill>
                  <a:srgbClr val="00B050"/>
                </a:solidFill>
              </a:rPr>
              <a:t>(187</a:t>
            </a:r>
            <a:r>
              <a:rPr lang="en-US" sz="2000" dirty="0">
                <a:solidFill>
                  <a:srgbClr val="FF0000"/>
                </a:solidFill>
              </a:rPr>
              <a:t>*</a:t>
            </a:r>
            <a:r>
              <a:rPr lang="en-US" sz="2000" dirty="0">
                <a:solidFill>
                  <a:srgbClr val="00B050"/>
                </a:solidFill>
              </a:rPr>
              <a:t>)</a:t>
            </a:r>
          </a:p>
          <a:p>
            <a:pPr marL="990600" lvl="1" indent="-533400">
              <a:buFontTx/>
              <a:buAutoNum type="alphaLcPeriod"/>
            </a:pPr>
            <a:endParaRPr lang="en-US" sz="2000" dirty="0"/>
          </a:p>
        </p:txBody>
      </p:sp>
      <p:sp>
        <p:nvSpPr>
          <p:cNvPr id="4" name="Footer Placeholder 3">
            <a:extLst>
              <a:ext uri="{FF2B5EF4-FFF2-40B4-BE49-F238E27FC236}">
                <a16:creationId xmlns:a16="http://schemas.microsoft.com/office/drawing/2014/main" id="{041E4957-8F87-DF9B-BF27-1EDC4713AB5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013582AE-78F6-1C2D-658D-21CC8F30C2F0}"/>
              </a:ext>
            </a:extLst>
          </p:cNvPr>
          <p:cNvSpPr>
            <a:spLocks noGrp="1"/>
          </p:cNvSpPr>
          <p:nvPr>
            <p:ph type="sldNum" sz="quarter" idx="12"/>
          </p:nvPr>
        </p:nvSpPr>
        <p:spPr/>
        <p:txBody>
          <a:bodyPr/>
          <a:lstStyle/>
          <a:p>
            <a:pPr>
              <a:defRPr/>
            </a:pPr>
            <a:fld id="{659DFB22-C7E9-9E4B-8431-4E4E88AD005A}" type="slidenum">
              <a:rPr lang="en-US" smtClean="0"/>
              <a:pPr>
                <a:defRPr/>
              </a:pPr>
              <a:t>87</a:t>
            </a:fld>
            <a:endParaRPr lang="en-US"/>
          </a:p>
        </p:txBody>
      </p:sp>
      <p:sp>
        <p:nvSpPr>
          <p:cNvPr id="8" name="TextBox 7">
            <a:extLst>
              <a:ext uri="{FF2B5EF4-FFF2-40B4-BE49-F238E27FC236}">
                <a16:creationId xmlns:a16="http://schemas.microsoft.com/office/drawing/2014/main" id="{75EC5845-2053-BF25-5699-BAC7C96D0DCA}"/>
              </a:ext>
            </a:extLst>
          </p:cNvPr>
          <p:cNvSpPr txBox="1"/>
          <p:nvPr/>
        </p:nvSpPr>
        <p:spPr>
          <a:xfrm>
            <a:off x="6051176" y="1506071"/>
            <a:ext cx="2366682" cy="369332"/>
          </a:xfrm>
          <a:prstGeom prst="rect">
            <a:avLst/>
          </a:prstGeom>
          <a:noFill/>
          <a:ln w="28575">
            <a:solidFill>
              <a:srgbClr val="00B050"/>
            </a:solidFill>
          </a:ln>
        </p:spPr>
        <p:txBody>
          <a:bodyPr wrap="square" rtlCol="0">
            <a:spAutoFit/>
          </a:bodyPr>
          <a:lstStyle/>
          <a:p>
            <a:r>
              <a:rPr lang="en-US" dirty="0">
                <a:solidFill>
                  <a:srgbClr val="00B050"/>
                </a:solidFill>
              </a:rPr>
              <a:t>(# countries ratifying)</a:t>
            </a:r>
          </a:p>
        </p:txBody>
      </p:sp>
      <p:sp>
        <p:nvSpPr>
          <p:cNvPr id="9" name="TextBox 8">
            <a:extLst>
              <a:ext uri="{FF2B5EF4-FFF2-40B4-BE49-F238E27FC236}">
                <a16:creationId xmlns:a16="http://schemas.microsoft.com/office/drawing/2014/main" id="{BA8503F8-0CB7-7DE7-D562-C0FD72ABD1CD}"/>
              </a:ext>
            </a:extLst>
          </p:cNvPr>
          <p:cNvSpPr txBox="1"/>
          <p:nvPr/>
        </p:nvSpPr>
        <p:spPr>
          <a:xfrm>
            <a:off x="6069106" y="2142565"/>
            <a:ext cx="2366682" cy="369332"/>
          </a:xfrm>
          <a:prstGeom prst="rect">
            <a:avLst/>
          </a:prstGeom>
          <a:noFill/>
          <a:ln w="28575">
            <a:solidFill>
              <a:srgbClr val="FF0000"/>
            </a:solidFill>
          </a:ln>
        </p:spPr>
        <p:txBody>
          <a:bodyPr wrap="square" rtlCol="0">
            <a:spAutoFit/>
          </a:bodyPr>
          <a:lstStyle/>
          <a:p>
            <a:r>
              <a:rPr lang="en-US" dirty="0">
                <a:solidFill>
                  <a:srgbClr val="FF0000"/>
                </a:solidFill>
              </a:rPr>
              <a:t>* USA ratified</a:t>
            </a:r>
          </a:p>
        </p:txBody>
      </p:sp>
      <p:cxnSp>
        <p:nvCxnSpPr>
          <p:cNvPr id="11" name="Straight Arrow Connector 10">
            <a:extLst>
              <a:ext uri="{FF2B5EF4-FFF2-40B4-BE49-F238E27FC236}">
                <a16:creationId xmlns:a16="http://schemas.microsoft.com/office/drawing/2014/main" id="{AD324BC8-222D-D91D-E6A7-87D3D41ED020}"/>
              </a:ext>
            </a:extLst>
          </p:cNvPr>
          <p:cNvCxnSpPr>
            <a:cxnSpLocks/>
          </p:cNvCxnSpPr>
          <p:nvPr/>
        </p:nvCxnSpPr>
        <p:spPr>
          <a:xfrm flipH="1">
            <a:off x="5082988" y="2487706"/>
            <a:ext cx="1008530" cy="793376"/>
          </a:xfrm>
          <a:prstGeom prst="straightConnector1">
            <a:avLst/>
          </a:prstGeom>
          <a:ln w="285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691DBB97-6E40-403B-5353-2E3C606D8806}"/>
              </a:ext>
            </a:extLst>
          </p:cNvPr>
          <p:cNvCxnSpPr>
            <a:cxnSpLocks/>
          </p:cNvCxnSpPr>
          <p:nvPr/>
        </p:nvCxnSpPr>
        <p:spPr>
          <a:xfrm flipH="1">
            <a:off x="5284694" y="2474259"/>
            <a:ext cx="806824" cy="3106270"/>
          </a:xfrm>
          <a:prstGeom prst="straightConnector1">
            <a:avLst/>
          </a:prstGeom>
          <a:ln w="285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849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27C-24F4-E7F0-180A-D6CFAB6F3EAB}"/>
              </a:ext>
            </a:extLst>
          </p:cNvPr>
          <p:cNvSpPr>
            <a:spLocks noGrp="1"/>
          </p:cNvSpPr>
          <p:nvPr>
            <p:ph type="title"/>
          </p:nvPr>
        </p:nvSpPr>
        <p:spPr/>
        <p:txBody>
          <a:bodyPr/>
          <a:lstStyle/>
          <a:p>
            <a:r>
              <a:rPr lang="en-US" dirty="0"/>
              <a:t>United Nations Economic Orgs</a:t>
            </a:r>
          </a:p>
        </p:txBody>
      </p:sp>
      <p:sp>
        <p:nvSpPr>
          <p:cNvPr id="3" name="Content Placeholder 2">
            <a:extLst>
              <a:ext uri="{FF2B5EF4-FFF2-40B4-BE49-F238E27FC236}">
                <a16:creationId xmlns:a16="http://schemas.microsoft.com/office/drawing/2014/main" id="{BA87F4AE-DDAF-8F47-C519-AC96B90690C9}"/>
              </a:ext>
            </a:extLst>
          </p:cNvPr>
          <p:cNvSpPr>
            <a:spLocks noGrp="1"/>
          </p:cNvSpPr>
          <p:nvPr>
            <p:ph idx="1"/>
          </p:nvPr>
        </p:nvSpPr>
        <p:spPr>
          <a:xfrm>
            <a:off x="470647" y="1358153"/>
            <a:ext cx="8229600" cy="4525963"/>
          </a:xfrm>
        </p:spPr>
        <p:txBody>
          <a:bodyPr/>
          <a:lstStyle/>
          <a:p>
            <a:r>
              <a:rPr lang="en-US" dirty="0"/>
              <a:t>WIPO = World Intellectual Property Organization</a:t>
            </a:r>
          </a:p>
          <a:p>
            <a:pPr lvl="1"/>
            <a:r>
              <a:rPr lang="en-US" dirty="0"/>
              <a:t>Global forum for intellectual property policy, services, information and cooperation.</a:t>
            </a:r>
          </a:p>
          <a:p>
            <a:pPr lvl="1"/>
            <a:r>
              <a:rPr lang="en-US" dirty="0"/>
              <a:t>IP includes</a:t>
            </a:r>
          </a:p>
          <a:p>
            <a:pPr lvl="2"/>
            <a:r>
              <a:rPr lang="en-US" dirty="0"/>
              <a:t>Patents</a:t>
            </a:r>
          </a:p>
          <a:p>
            <a:pPr lvl="2"/>
            <a:r>
              <a:rPr lang="en-US" dirty="0"/>
              <a:t>Copyrights</a:t>
            </a:r>
          </a:p>
          <a:p>
            <a:pPr lvl="2"/>
            <a:r>
              <a:rPr lang="en-US" dirty="0"/>
              <a:t>Trademarks</a:t>
            </a:r>
          </a:p>
          <a:p>
            <a:pPr lvl="2"/>
            <a:r>
              <a:rPr lang="en-US" dirty="0"/>
              <a:t>Trade secrets</a:t>
            </a:r>
          </a:p>
          <a:p>
            <a:r>
              <a:rPr lang="en-US" dirty="0"/>
              <a:t>Has no power to enforce</a:t>
            </a:r>
          </a:p>
          <a:p>
            <a:pPr lvl="1"/>
            <a:endParaRPr lang="en-US" dirty="0"/>
          </a:p>
          <a:p>
            <a:pPr lvl="1"/>
            <a:endParaRPr lang="en-US" dirty="0"/>
          </a:p>
        </p:txBody>
      </p:sp>
      <p:sp>
        <p:nvSpPr>
          <p:cNvPr id="4" name="Footer Placeholder 3">
            <a:extLst>
              <a:ext uri="{FF2B5EF4-FFF2-40B4-BE49-F238E27FC236}">
                <a16:creationId xmlns:a16="http://schemas.microsoft.com/office/drawing/2014/main" id="{041E4957-8F87-DF9B-BF27-1EDC4713AB5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013582AE-78F6-1C2D-658D-21CC8F30C2F0}"/>
              </a:ext>
            </a:extLst>
          </p:cNvPr>
          <p:cNvSpPr>
            <a:spLocks noGrp="1"/>
          </p:cNvSpPr>
          <p:nvPr>
            <p:ph type="sldNum" sz="quarter" idx="12"/>
          </p:nvPr>
        </p:nvSpPr>
        <p:spPr/>
        <p:txBody>
          <a:bodyPr/>
          <a:lstStyle/>
          <a:p>
            <a:pPr>
              <a:defRPr/>
            </a:pPr>
            <a:fld id="{659DFB22-C7E9-9E4B-8431-4E4E88AD005A}" type="slidenum">
              <a:rPr lang="en-US" smtClean="0"/>
              <a:pPr>
                <a:defRPr/>
              </a:pPr>
              <a:t>88</a:t>
            </a:fld>
            <a:endParaRPr lang="en-US"/>
          </a:p>
        </p:txBody>
      </p:sp>
    </p:spTree>
    <p:extLst>
      <p:ext uri="{BB962C8B-B14F-4D97-AF65-F5344CB8AC3E}">
        <p14:creationId xmlns:p14="http://schemas.microsoft.com/office/powerpoint/2010/main" val="1634861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The Outcome</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sz="2800" dirty="0"/>
              <a:t>Equilibrium:  All countries use tariffs, and all are worse off</a:t>
            </a:r>
          </a:p>
          <a:p>
            <a:r>
              <a:rPr lang="en-US" sz="2800" dirty="0"/>
              <a:t>The solution:  Cooperation</a:t>
            </a:r>
          </a:p>
          <a:p>
            <a:pPr lvl="1"/>
            <a:r>
              <a:rPr lang="en-US" sz="2400" dirty="0"/>
              <a:t>Bilateral</a:t>
            </a:r>
          </a:p>
          <a:p>
            <a:pPr lvl="2"/>
            <a:r>
              <a:rPr lang="en-US" sz="2000" dirty="0"/>
              <a:t>Pairs of countries agree to reduce tariffs on each other</a:t>
            </a:r>
          </a:p>
          <a:p>
            <a:pPr lvl="2"/>
            <a:r>
              <a:rPr lang="en-US" sz="2000" dirty="0"/>
              <a:t>They worry that partners will later do better deals with others</a:t>
            </a:r>
          </a:p>
          <a:p>
            <a:pPr lvl="2"/>
            <a:r>
              <a:rPr lang="en-US" sz="2000" dirty="0"/>
              <a:t>So they promise “Most Favored Nation” (MFN) treatment</a:t>
            </a:r>
          </a:p>
          <a:p>
            <a:pPr marL="1371600" lvl="3" indent="0">
              <a:buNone/>
            </a:pPr>
            <a:r>
              <a:rPr lang="en-US" sz="1800" dirty="0"/>
              <a:t>= Promise partners the best they do later for others</a:t>
            </a:r>
          </a:p>
          <a:p>
            <a:pPr lvl="2"/>
            <a:r>
              <a:rPr lang="en-US" sz="2000" dirty="0"/>
              <a:t>The also need a penalty if countries violate the agreement</a:t>
            </a:r>
          </a:p>
          <a:p>
            <a:pPr lvl="1"/>
            <a:r>
              <a:rPr lang="en-US" sz="2400" dirty="0"/>
              <a:t>Multilateral:  GATT, and later WTO</a:t>
            </a:r>
          </a:p>
          <a:p>
            <a:pPr lvl="2"/>
            <a:r>
              <a:rPr lang="en-US" sz="2000" dirty="0"/>
              <a:t> Both had MFN as a core requirement</a:t>
            </a:r>
          </a:p>
          <a:p>
            <a:pPr lvl="1"/>
            <a:endParaRPr lang="en-US" sz="2400" dirty="0"/>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9</a:t>
            </a:fld>
            <a:endParaRPr lang="en-US"/>
          </a:p>
        </p:txBody>
      </p:sp>
    </p:spTree>
    <p:extLst>
      <p:ext uri="{BB962C8B-B14F-4D97-AF65-F5344CB8AC3E}">
        <p14:creationId xmlns:p14="http://schemas.microsoft.com/office/powerpoint/2010/main" val="123941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132684</TotalTime>
  <Words>5104</Words>
  <Application>Microsoft Macintosh PowerPoint</Application>
  <PresentationFormat>On-screen Show (4:3)</PresentationFormat>
  <Paragraphs>834</Paragraphs>
  <Slides>88</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88</vt:i4>
      </vt:variant>
    </vt:vector>
  </HeadingPairs>
  <TitlesOfParts>
    <vt:vector size="97" baseType="lpstr">
      <vt:lpstr>ＭＳ Ｐゴシック</vt:lpstr>
      <vt:lpstr>Arial</vt:lpstr>
      <vt:lpstr>Arial (Body)</vt:lpstr>
      <vt:lpstr>Calibri</vt:lpstr>
      <vt:lpstr>Cambria Math</vt:lpstr>
      <vt:lpstr>Helvetica</vt:lpstr>
      <vt:lpstr>Times New Roman</vt:lpstr>
      <vt:lpstr>ヒラギノ角ゴ Pro W3</vt:lpstr>
      <vt:lpstr>Default Design</vt:lpstr>
      <vt:lpstr>Classes 7, 8  Policies and Institutions: International  by Alan V. Deardorff University of Michigan 2023</vt:lpstr>
      <vt:lpstr>Pause for News</vt:lpstr>
      <vt:lpstr>Quiz Scores</vt:lpstr>
      <vt:lpstr>Announcement</vt:lpstr>
      <vt:lpstr>Announcement</vt:lpstr>
      <vt:lpstr>Outline (for 2 classes)</vt:lpstr>
      <vt:lpstr>The Problem</vt:lpstr>
      <vt:lpstr>The Problem of Trade Warfare</vt:lpstr>
      <vt:lpstr>The Outcome</vt:lpstr>
      <vt:lpstr>PowerPoint Presentation</vt:lpstr>
      <vt:lpstr>Figure 10.5 The U.S. Tariff Rate</vt:lpstr>
      <vt:lpstr>History</vt:lpstr>
      <vt:lpstr>PowerPoint Presentation</vt:lpstr>
      <vt:lpstr>PowerPoint Presentation</vt:lpstr>
      <vt:lpstr>History</vt:lpstr>
      <vt:lpstr>History</vt:lpstr>
      <vt:lpstr>Pause for Discussion</vt:lpstr>
      <vt:lpstr>Questions on KOM</vt:lpstr>
      <vt:lpstr>GATT</vt:lpstr>
      <vt:lpstr>GATT Negotiations</vt:lpstr>
      <vt:lpstr>GATT Negotiations</vt:lpstr>
      <vt:lpstr>GATT Negotiations</vt:lpstr>
      <vt:lpstr>Pause for Discussion</vt:lpstr>
      <vt:lpstr>Questions on Jackson</vt:lpstr>
      <vt:lpstr>WTO</vt:lpstr>
      <vt:lpstr>PowerPoint Presentation</vt:lpstr>
      <vt:lpstr>WTO</vt:lpstr>
      <vt:lpstr>PowerPoint Presentation</vt:lpstr>
      <vt:lpstr>PowerPoint Presentation</vt:lpstr>
      <vt:lpstr>WTO</vt:lpstr>
      <vt:lpstr>Pause for Discussion</vt:lpstr>
      <vt:lpstr>Discussion Question</vt:lpstr>
      <vt:lpstr>WTO</vt:lpstr>
      <vt:lpstr>WTO Functions</vt:lpstr>
      <vt:lpstr>WTO Functions</vt:lpstr>
      <vt:lpstr>WTO Functions</vt:lpstr>
      <vt:lpstr>WTO Functions</vt:lpstr>
      <vt:lpstr>WTO Functions</vt:lpstr>
      <vt:lpstr>Pause for Discussion</vt:lpstr>
      <vt:lpstr>Questions on Jackson</vt:lpstr>
      <vt:lpstr>WTO Early Issues</vt:lpstr>
      <vt:lpstr>PowerPoint Presentation</vt:lpstr>
      <vt:lpstr>WTO Early Issues</vt:lpstr>
      <vt:lpstr>WTO Early Issues</vt:lpstr>
      <vt:lpstr>WTO Ministerials</vt:lpstr>
      <vt:lpstr>WTO Ministerials</vt:lpstr>
      <vt:lpstr>Pause for Discussion</vt:lpstr>
      <vt:lpstr>Questions on Denamiel et al., “Insight into the 13th …”</vt:lpstr>
      <vt:lpstr>WTO Disputes</vt:lpstr>
      <vt:lpstr>WTO Disputes</vt:lpstr>
      <vt:lpstr>WTO Disputes</vt:lpstr>
      <vt:lpstr>Trump and the WTO</vt:lpstr>
      <vt:lpstr>PowerPoint Presentation</vt:lpstr>
      <vt:lpstr>US and the WTO</vt:lpstr>
      <vt:lpstr>US and the WTO</vt:lpstr>
      <vt:lpstr>US and the WTO</vt:lpstr>
      <vt:lpstr>US and the WTO</vt:lpstr>
      <vt:lpstr>US and the WTO</vt:lpstr>
      <vt:lpstr>Biden and the WTO</vt:lpstr>
      <vt:lpstr>Fixing the WTO</vt:lpstr>
      <vt:lpstr>Fixing the WTO</vt:lpstr>
      <vt:lpstr>Pause for Discussion</vt:lpstr>
      <vt:lpstr>Questions on Rodrik</vt:lpstr>
      <vt:lpstr>Fixing the WTO</vt:lpstr>
      <vt:lpstr>PowerPoint Presentation</vt:lpstr>
      <vt:lpstr>PowerPoint Presentation</vt:lpstr>
      <vt:lpstr>Questions on Kugler &amp; Moran, “The MPIA:  A Viable …”</vt:lpstr>
      <vt:lpstr>Other International Institutions</vt:lpstr>
      <vt:lpstr>Other International Institutions</vt:lpstr>
      <vt:lpstr>PowerPoint Presentation</vt:lpstr>
      <vt:lpstr>IMF</vt:lpstr>
      <vt:lpstr>IMF</vt:lpstr>
      <vt:lpstr>IMF</vt:lpstr>
      <vt:lpstr>IMF</vt:lpstr>
      <vt:lpstr>SDR</vt:lpstr>
      <vt:lpstr>World Bank</vt:lpstr>
      <vt:lpstr>World Bank</vt:lpstr>
      <vt:lpstr>World Bank</vt:lpstr>
      <vt:lpstr>Groups, G7, etc.</vt:lpstr>
      <vt:lpstr>PowerPoint Presentation</vt:lpstr>
      <vt:lpstr>Groups, G7, etc.</vt:lpstr>
      <vt:lpstr>PowerPoint Presentation</vt:lpstr>
      <vt:lpstr>OECD</vt:lpstr>
      <vt:lpstr>PowerPoint Presentation</vt:lpstr>
      <vt:lpstr>United Nations Economic Orgs</vt:lpstr>
      <vt:lpstr>United Nations Economic Orgs</vt:lpstr>
      <vt:lpstr>Fundamental ILO Conventions</vt:lpstr>
      <vt:lpstr>United Nations Economic Orgs</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Deardorff, Alan</cp:lastModifiedBy>
  <cp:revision>197</cp:revision>
  <cp:lastPrinted>2021-09-23T14:04:56Z</cp:lastPrinted>
  <dcterms:created xsi:type="dcterms:W3CDTF">2011-01-03T19:29:08Z</dcterms:created>
  <dcterms:modified xsi:type="dcterms:W3CDTF">2024-09-25T15:22:10Z</dcterms:modified>
</cp:coreProperties>
</file>