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56" r:id="rId2"/>
    <p:sldId id="553" r:id="rId3"/>
    <p:sldId id="554" r:id="rId4"/>
    <p:sldId id="302" r:id="rId5"/>
    <p:sldId id="488" r:id="rId6"/>
    <p:sldId id="489" r:id="rId7"/>
    <p:sldId id="282" r:id="rId8"/>
    <p:sldId id="284" r:id="rId9"/>
    <p:sldId id="346" r:id="rId10"/>
    <p:sldId id="285" r:id="rId11"/>
    <p:sldId id="286" r:id="rId12"/>
    <p:sldId id="287" r:id="rId13"/>
    <p:sldId id="288" r:id="rId14"/>
    <p:sldId id="289" r:id="rId15"/>
    <p:sldId id="536" r:id="rId16"/>
    <p:sldId id="490" r:id="rId17"/>
    <p:sldId id="504" r:id="rId18"/>
    <p:sldId id="505" r:id="rId19"/>
    <p:sldId id="491" r:id="rId20"/>
    <p:sldId id="351" r:id="rId21"/>
    <p:sldId id="498" r:id="rId22"/>
    <p:sldId id="354" r:id="rId23"/>
    <p:sldId id="353" r:id="rId24"/>
    <p:sldId id="387" r:id="rId25"/>
    <p:sldId id="512" r:id="rId26"/>
    <p:sldId id="539" r:id="rId27"/>
    <p:sldId id="538" r:id="rId28"/>
    <p:sldId id="527" r:id="rId29"/>
    <p:sldId id="537" r:id="rId30"/>
    <p:sldId id="531" r:id="rId31"/>
    <p:sldId id="292" r:id="rId32"/>
    <p:sldId id="293" r:id="rId33"/>
    <p:sldId id="310" r:id="rId34"/>
    <p:sldId id="501" r:id="rId35"/>
    <p:sldId id="516" r:id="rId36"/>
    <p:sldId id="518" r:id="rId37"/>
    <p:sldId id="508" r:id="rId38"/>
    <p:sldId id="295" r:id="rId39"/>
    <p:sldId id="294" r:id="rId40"/>
    <p:sldId id="327" r:id="rId41"/>
    <p:sldId id="506" r:id="rId42"/>
    <p:sldId id="507" r:id="rId43"/>
    <p:sldId id="509" r:id="rId44"/>
    <p:sldId id="535" r:id="rId45"/>
    <p:sldId id="500" r:id="rId46"/>
    <p:sldId id="502" r:id="rId47"/>
    <p:sldId id="523" r:id="rId48"/>
    <p:sldId id="517" r:id="rId49"/>
    <p:sldId id="503" r:id="rId50"/>
    <p:sldId id="555" r:id="rId51"/>
    <p:sldId id="492" r:id="rId5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17" autoAdjust="0"/>
    <p:restoredTop sz="92483" autoAdjust="0"/>
  </p:normalViewPr>
  <p:slideViewPr>
    <p:cSldViewPr>
      <p:cViewPr varScale="1">
        <p:scale>
          <a:sx n="87" d="100"/>
          <a:sy n="87" d="100"/>
        </p:scale>
        <p:origin x="192" y="256"/>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www.usitc.gov</a:t>
            </a:r>
            <a:r>
              <a:rPr lang="en-US" dirty="0"/>
              <a:t>/</a:t>
            </a:r>
            <a:r>
              <a:rPr lang="en-US" dirty="0" err="1"/>
              <a:t>commissioner_bios</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161642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Andres B. Schwarzenberg, “Section 301 of the Trade Act of 1974,” Congressional Research Service, Updated Aug 31, 2020.</a:t>
            </a:r>
          </a:p>
          <a:p>
            <a:r>
              <a:rPr lang="en-US" dirty="0"/>
              <a:t>https://</a:t>
            </a:r>
            <a:r>
              <a:rPr lang="en-US" dirty="0" err="1"/>
              <a:t>crsreports.congress.gov</a:t>
            </a:r>
            <a:r>
              <a:rPr lang="en-US" dirty="0"/>
              <a:t>/product/pdf/IF/IF11346#:~:text=Overview%20of%20Section%20301&amp;text=U.S.%20commerce.,their%20markets%20to%20U.S.%20exports.</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34</a:t>
            </a:fld>
            <a:endParaRPr lang="en-US"/>
          </a:p>
        </p:txBody>
      </p:sp>
    </p:spTree>
    <p:extLst>
      <p:ext uri="{BB962C8B-B14F-4D97-AF65-F5344CB8AC3E}">
        <p14:creationId xmlns:p14="http://schemas.microsoft.com/office/powerpoint/2010/main" val="4040065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51</a:t>
            </a:fld>
            <a:endParaRPr lang="en-US"/>
          </a:p>
        </p:txBody>
      </p:sp>
    </p:spTree>
    <p:extLst>
      <p:ext uri="{BB962C8B-B14F-4D97-AF65-F5344CB8AC3E}">
        <p14:creationId xmlns:p14="http://schemas.microsoft.com/office/powerpoint/2010/main" val="251710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20</a:t>
            </a:fld>
            <a:endParaRPr lang="en-US"/>
          </a:p>
        </p:txBody>
      </p:sp>
    </p:spTree>
    <p:extLst>
      <p:ext uri="{BB962C8B-B14F-4D97-AF65-F5344CB8AC3E}">
        <p14:creationId xmlns:p14="http://schemas.microsoft.com/office/powerpoint/2010/main" val="244218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21</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a:t>Source:  Don’t know</a:t>
            </a:r>
          </a:p>
        </p:txBody>
      </p:sp>
    </p:spTree>
    <p:extLst>
      <p:ext uri="{BB962C8B-B14F-4D97-AF65-F5344CB8AC3E}">
        <p14:creationId xmlns:p14="http://schemas.microsoft.com/office/powerpoint/2010/main" val="417470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23</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a:t>Source:</a:t>
            </a:r>
            <a:r>
              <a:rPr lang="en-US" baseline="0" dirty="0"/>
              <a:t>  Irwin, Doug</a:t>
            </a:r>
            <a:r>
              <a:rPr lang="en-US" b="0" baseline="0" dirty="0"/>
              <a:t>, “</a:t>
            </a:r>
            <a:r>
              <a:rPr lang="en-US" sz="1200" b="0" kern="1200" baseline="0" dirty="0">
                <a:solidFill>
                  <a:schemeClr val="tx1"/>
                </a:solidFill>
                <a:latin typeface="Arial" charset="0"/>
                <a:ea typeface="+mn-ea"/>
                <a:cs typeface="+mn-cs"/>
              </a:rPr>
              <a:t>Trade Restrictiveness and Deadweight Losses from U.S. Tariffs,” 22 December 2008, Figure 1.</a:t>
            </a:r>
            <a:endParaRPr lang="en-US" b="0" dirty="0"/>
          </a:p>
        </p:txBody>
      </p:sp>
    </p:spTree>
    <p:extLst>
      <p:ext uri="{BB962C8B-B14F-4D97-AF65-F5344CB8AC3E}">
        <p14:creationId xmlns:p14="http://schemas.microsoft.com/office/powerpoint/2010/main" val="246563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res_e</a:t>
            </a:r>
            <a:r>
              <a:rPr lang="en-US" dirty="0"/>
              <a:t>/</a:t>
            </a:r>
            <a:r>
              <a:rPr lang="en-US" dirty="0" err="1"/>
              <a:t>statis_e</a:t>
            </a:r>
            <a:r>
              <a:rPr lang="en-US" dirty="0"/>
              <a:t>/</a:t>
            </a:r>
            <a:r>
              <a:rPr lang="en-US" dirty="0" err="1"/>
              <a:t>daily_update_e</a:t>
            </a:r>
            <a:r>
              <a:rPr lang="en-US" dirty="0"/>
              <a:t>/</a:t>
            </a:r>
            <a:r>
              <a:rPr lang="en-US" dirty="0" err="1"/>
              <a:t>tariff_profiles</a:t>
            </a:r>
            <a:r>
              <a:rPr lang="en-US" dirty="0"/>
              <a:t>/</a:t>
            </a:r>
            <a:r>
              <a:rPr lang="en-US" dirty="0" err="1"/>
              <a:t>US_e.pdf</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24</a:t>
            </a:fld>
            <a:endParaRPr lang="en-US"/>
          </a:p>
        </p:txBody>
      </p:sp>
    </p:spTree>
    <p:extLst>
      <p:ext uri="{BB962C8B-B14F-4D97-AF65-F5344CB8AC3E}">
        <p14:creationId xmlns:p14="http://schemas.microsoft.com/office/powerpoint/2010/main" val="152832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www.washingtonpost.com</a:t>
            </a:r>
            <a:r>
              <a:rPr lang="en-US" dirty="0"/>
              <a:t>/opinions/2023/02/09/women-underwear-tariffs-equality-valentines-day/</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25</a:t>
            </a:fld>
            <a:endParaRPr lang="en-US"/>
          </a:p>
        </p:txBody>
      </p:sp>
    </p:spTree>
    <p:extLst>
      <p:ext uri="{BB962C8B-B14F-4D97-AF65-F5344CB8AC3E}">
        <p14:creationId xmlns:p14="http://schemas.microsoft.com/office/powerpoint/2010/main" val="32090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www.washingtonpost.com</a:t>
            </a:r>
            <a:r>
              <a:rPr lang="en-US" dirty="0"/>
              <a:t>/opinions/2023/02/09/women-underwear-tariffs-equality-valentines-day/</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26</a:t>
            </a:fld>
            <a:endParaRPr lang="en-US"/>
          </a:p>
        </p:txBody>
      </p:sp>
    </p:spTree>
    <p:extLst>
      <p:ext uri="{BB962C8B-B14F-4D97-AF65-F5344CB8AC3E}">
        <p14:creationId xmlns:p14="http://schemas.microsoft.com/office/powerpoint/2010/main" val="366347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res_e</a:t>
            </a:r>
            <a:r>
              <a:rPr lang="en-US" dirty="0"/>
              <a:t>/</a:t>
            </a:r>
            <a:r>
              <a:rPr lang="en-US" dirty="0" err="1"/>
              <a:t>statis_e</a:t>
            </a:r>
            <a:r>
              <a:rPr lang="en-US" dirty="0"/>
              <a:t>/</a:t>
            </a:r>
            <a:r>
              <a:rPr lang="en-US" dirty="0" err="1"/>
              <a:t>daily_update_e</a:t>
            </a:r>
            <a:r>
              <a:rPr lang="en-US" dirty="0"/>
              <a:t>/</a:t>
            </a:r>
            <a:r>
              <a:rPr lang="en-US" dirty="0" err="1"/>
              <a:t>tariff_profiles</a:t>
            </a:r>
            <a:r>
              <a:rPr lang="en-US" dirty="0"/>
              <a:t>/</a:t>
            </a:r>
            <a:r>
              <a:rPr lang="en-US" dirty="0" err="1"/>
              <a:t>US_e.pdf</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269002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Desilver</a:t>
            </a:r>
            <a:r>
              <a:rPr lang="en-US" dirty="0"/>
              <a:t>, Drew, “</a:t>
            </a:r>
            <a:r>
              <a:rPr lang="en-US" sz="1200" b="0" i="0" kern="1200" dirty="0">
                <a:solidFill>
                  <a:schemeClr val="tx1"/>
                </a:solidFill>
                <a:effectLst/>
                <a:latin typeface="Arial" charset="0"/>
                <a:ea typeface="ＭＳ Ｐゴシック" charset="-128"/>
                <a:cs typeface="ＭＳ Ｐゴシック" charset="-128"/>
              </a:rPr>
              <a:t>U.S. tariffs vary a lot, but the highest duties tend to be on imported clothing,” Pew Research Center, March 28, 2018.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www.pewresearch.org</a:t>
            </a:r>
            <a:r>
              <a:rPr lang="en-US" sz="1200" b="0" i="0" kern="1200" dirty="0">
                <a:solidFill>
                  <a:schemeClr val="tx1"/>
                </a:solidFill>
                <a:effectLst/>
                <a:latin typeface="Arial" charset="0"/>
                <a:ea typeface="ＭＳ Ｐゴシック" charset="-128"/>
                <a:cs typeface="ＭＳ Ｐゴシック" charset="-128"/>
              </a:rPr>
              <a:t>/fact-tank/2018/03/28/u-s-tariffs-vary-a-lot-but-the-highest-duties-tend-to-be-on-imported-clothing/</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7996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9:  Policies and Institutions: National, United States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9:  Policies and Institutions: National, United States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9</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b="1" dirty="0"/>
              <a:t>Policies and Institutions: National, United States</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2024</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B84F80DA-914B-904B-A550-14F6EABD5A2B}" type="slidenum">
              <a:rPr lang="en-US"/>
              <a:pPr/>
              <a:t>10</a:t>
            </a:fld>
            <a:endParaRPr lang="en-US"/>
          </a:p>
        </p:txBody>
      </p:sp>
      <p:sp>
        <p:nvSpPr>
          <p:cNvPr id="233474" name="Rectangle 2"/>
          <p:cNvSpPr>
            <a:spLocks noGrp="1" noChangeArrowheads="1"/>
          </p:cNvSpPr>
          <p:nvPr>
            <p:ph type="title"/>
          </p:nvPr>
        </p:nvSpPr>
        <p:spPr/>
        <p:txBody>
          <a:bodyPr/>
          <a:lstStyle/>
          <a:p>
            <a:r>
              <a:rPr lang="en-US"/>
              <a:t>US Trade Institutions</a:t>
            </a:r>
          </a:p>
        </p:txBody>
      </p:sp>
      <p:sp>
        <p:nvSpPr>
          <p:cNvPr id="233475" name="Rectangle 3"/>
          <p:cNvSpPr>
            <a:spLocks noGrp="1" noChangeArrowheads="1"/>
          </p:cNvSpPr>
          <p:nvPr>
            <p:ph type="body" idx="1"/>
          </p:nvPr>
        </p:nvSpPr>
        <p:spPr/>
        <p:txBody>
          <a:bodyPr/>
          <a:lstStyle/>
          <a:p>
            <a:r>
              <a:rPr lang="en-US" dirty="0"/>
              <a:t>USTR = United States Trade Representative</a:t>
            </a:r>
          </a:p>
          <a:p>
            <a:pPr lvl="1"/>
            <a:r>
              <a:rPr lang="en-US" dirty="0"/>
              <a:t>Cabinet-level official of US government</a:t>
            </a:r>
          </a:p>
          <a:p>
            <a:pPr lvl="1"/>
            <a:r>
              <a:rPr lang="en-US" dirty="0"/>
              <a:t>Handles negotiations on trade issues with</a:t>
            </a:r>
          </a:p>
          <a:p>
            <a:pPr lvl="2"/>
            <a:r>
              <a:rPr lang="en-US" dirty="0"/>
              <a:t>Other governments</a:t>
            </a:r>
          </a:p>
          <a:p>
            <a:pPr lvl="2"/>
            <a:r>
              <a:rPr lang="en-US" dirty="0"/>
              <a:t>WTO</a:t>
            </a:r>
          </a:p>
          <a:p>
            <a:pPr lvl="1"/>
            <a:r>
              <a:rPr lang="en-US" dirty="0"/>
              <a:t>Drafts trade legislation for Congress</a:t>
            </a:r>
          </a:p>
          <a:p>
            <a:pPr lvl="1"/>
            <a:r>
              <a:rPr lang="en-US" dirty="0"/>
              <a:t>Does NOT set or implement trade policies</a:t>
            </a:r>
          </a:p>
          <a:p>
            <a:pPr lvl="1"/>
            <a:endParaRPr lang="en-US" dirty="0"/>
          </a:p>
        </p:txBody>
      </p:sp>
    </p:spTree>
    <p:extLst>
      <p:ext uri="{BB962C8B-B14F-4D97-AF65-F5344CB8AC3E}">
        <p14:creationId xmlns:p14="http://schemas.microsoft.com/office/powerpoint/2010/main" val="13757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3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34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Class 9:  Policies and Institutions: National, United States</a:t>
            </a:r>
          </a:p>
        </p:txBody>
      </p:sp>
      <p:sp>
        <p:nvSpPr>
          <p:cNvPr id="6" name="Slide Number Placeholder 5"/>
          <p:cNvSpPr>
            <a:spLocks noGrp="1"/>
          </p:cNvSpPr>
          <p:nvPr>
            <p:ph type="sldNum" sz="quarter" idx="12"/>
          </p:nvPr>
        </p:nvSpPr>
        <p:spPr/>
        <p:txBody>
          <a:bodyPr/>
          <a:lstStyle/>
          <a:p>
            <a:fld id="{7B8174AC-4DBE-304A-AF76-6A5047A45CA5}" type="slidenum">
              <a:rPr lang="en-US"/>
              <a:pPr/>
              <a:t>11</a:t>
            </a:fld>
            <a:endParaRPr lang="en-US"/>
          </a:p>
        </p:txBody>
      </p:sp>
      <p:sp>
        <p:nvSpPr>
          <p:cNvPr id="234498" name="Rectangle 2"/>
          <p:cNvSpPr>
            <a:spLocks noGrp="1" noChangeArrowheads="1"/>
          </p:cNvSpPr>
          <p:nvPr>
            <p:ph type="title"/>
          </p:nvPr>
        </p:nvSpPr>
        <p:spPr/>
        <p:txBody>
          <a:bodyPr/>
          <a:lstStyle/>
          <a:p>
            <a:r>
              <a:rPr lang="en-US"/>
              <a:t>US Trade Institutions</a:t>
            </a:r>
          </a:p>
        </p:txBody>
      </p:sp>
      <p:sp>
        <p:nvSpPr>
          <p:cNvPr id="234499" name="Rectangle 3"/>
          <p:cNvSpPr>
            <a:spLocks noGrp="1" noChangeArrowheads="1"/>
          </p:cNvSpPr>
          <p:nvPr>
            <p:ph type="body" idx="1"/>
          </p:nvPr>
        </p:nvSpPr>
        <p:spPr>
          <a:xfrm>
            <a:off x="457200" y="1600200"/>
            <a:ext cx="4648200" cy="4525963"/>
          </a:xfrm>
        </p:spPr>
        <p:txBody>
          <a:bodyPr/>
          <a:lstStyle/>
          <a:p>
            <a:r>
              <a:rPr lang="en-US" sz="2800" dirty="0"/>
              <a:t>Biden’s USTR is</a:t>
            </a:r>
          </a:p>
          <a:p>
            <a:pPr marL="0" indent="0">
              <a:buNone/>
            </a:pPr>
            <a:r>
              <a:rPr lang="en-US" sz="2800" dirty="0"/>
              <a:t>	Katherine Tai</a:t>
            </a:r>
          </a:p>
          <a:p>
            <a:pPr lvl="1"/>
            <a:r>
              <a:rPr lang="en-US" sz="2400" dirty="0"/>
              <a:t>Harvard Law</a:t>
            </a:r>
          </a:p>
          <a:p>
            <a:pPr lvl="1"/>
            <a:r>
              <a:rPr lang="en-US" sz="2400" dirty="0"/>
              <a:t>Fluent in Mandarin</a:t>
            </a:r>
          </a:p>
          <a:p>
            <a:pPr lvl="1"/>
            <a:r>
              <a:rPr lang="en-US" sz="2400" dirty="0"/>
              <a:t>Worked in USTR office 2007-2014</a:t>
            </a:r>
          </a:p>
          <a:p>
            <a:pPr lvl="1"/>
            <a:r>
              <a:rPr lang="en-US" sz="2400" dirty="0"/>
              <a:t>Chief Trade Counsel for House Ways &amp; Means from 2017</a:t>
            </a:r>
          </a:p>
        </p:txBody>
      </p:sp>
      <p:pic>
        <p:nvPicPr>
          <p:cNvPr id="1026" name="Picture 2" descr="Ginna Lance">
            <a:extLst>
              <a:ext uri="{FF2B5EF4-FFF2-40B4-BE49-F238E27FC236}">
                <a16:creationId xmlns:a16="http://schemas.microsoft.com/office/drawing/2014/main" id="{2D3390F5-8500-9943-923C-5304E9BF4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1750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4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44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44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44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4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F0913A65-6F64-CF44-85D3-FA2342ABBE91}" type="slidenum">
              <a:rPr lang="en-US"/>
              <a:pPr/>
              <a:t>12</a:t>
            </a:fld>
            <a:endParaRPr lang="en-US"/>
          </a:p>
        </p:txBody>
      </p:sp>
      <p:sp>
        <p:nvSpPr>
          <p:cNvPr id="235522" name="Rectangle 2"/>
          <p:cNvSpPr>
            <a:spLocks noGrp="1" noChangeArrowheads="1"/>
          </p:cNvSpPr>
          <p:nvPr>
            <p:ph type="title"/>
          </p:nvPr>
        </p:nvSpPr>
        <p:spPr/>
        <p:txBody>
          <a:bodyPr/>
          <a:lstStyle/>
          <a:p>
            <a:r>
              <a:rPr lang="en-US"/>
              <a:t>US Trade Institutions</a:t>
            </a:r>
          </a:p>
        </p:txBody>
      </p:sp>
      <p:sp>
        <p:nvSpPr>
          <p:cNvPr id="235523" name="Rectangle 3"/>
          <p:cNvSpPr>
            <a:spLocks noGrp="1" noChangeArrowheads="1"/>
          </p:cNvSpPr>
          <p:nvPr>
            <p:ph type="body" idx="1"/>
          </p:nvPr>
        </p:nvSpPr>
        <p:spPr/>
        <p:txBody>
          <a:bodyPr/>
          <a:lstStyle/>
          <a:p>
            <a:r>
              <a:rPr lang="en-US" dirty="0"/>
              <a:t>Congress</a:t>
            </a:r>
          </a:p>
          <a:p>
            <a:pPr lvl="1"/>
            <a:r>
              <a:rPr lang="en-US" dirty="0"/>
              <a:t>Sets tariffs and other trade policies (thus approves trade agreements)</a:t>
            </a:r>
          </a:p>
          <a:p>
            <a:pPr lvl="1"/>
            <a:r>
              <a:rPr lang="en-US" dirty="0"/>
              <a:t>Two committees are responsible</a:t>
            </a:r>
          </a:p>
          <a:p>
            <a:pPr lvl="2"/>
            <a:r>
              <a:rPr lang="en-US" dirty="0"/>
              <a:t>House:  Ways and Means</a:t>
            </a:r>
          </a:p>
          <a:p>
            <a:pPr lvl="2"/>
            <a:r>
              <a:rPr lang="en-US" dirty="0"/>
              <a:t>Senate:  Finance</a:t>
            </a:r>
          </a:p>
          <a:p>
            <a:pPr lvl="1"/>
            <a:r>
              <a:rPr lang="en-US" dirty="0"/>
              <a:t>Why these?  </a:t>
            </a:r>
          </a:p>
          <a:p>
            <a:pPr lvl="2"/>
            <a:r>
              <a:rPr lang="en-US" dirty="0"/>
              <a:t>Because trade policy was originally about collecting revenue</a:t>
            </a:r>
          </a:p>
        </p:txBody>
      </p:sp>
    </p:spTree>
    <p:extLst>
      <p:ext uri="{BB962C8B-B14F-4D97-AF65-F5344CB8AC3E}">
        <p14:creationId xmlns:p14="http://schemas.microsoft.com/office/powerpoint/2010/main" val="11126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668BCC49-7578-1D42-A736-B05674CBD491}" type="slidenum">
              <a:rPr lang="en-US"/>
              <a:pPr/>
              <a:t>13</a:t>
            </a:fld>
            <a:endParaRPr lang="en-US"/>
          </a:p>
        </p:txBody>
      </p:sp>
      <p:sp>
        <p:nvSpPr>
          <p:cNvPr id="236546" name="Rectangle 2"/>
          <p:cNvSpPr>
            <a:spLocks noGrp="1" noChangeArrowheads="1"/>
          </p:cNvSpPr>
          <p:nvPr>
            <p:ph type="title"/>
          </p:nvPr>
        </p:nvSpPr>
        <p:spPr/>
        <p:txBody>
          <a:bodyPr/>
          <a:lstStyle/>
          <a:p>
            <a:r>
              <a:rPr lang="en-US"/>
              <a:t>US Trade Institutions</a:t>
            </a:r>
          </a:p>
        </p:txBody>
      </p:sp>
      <p:sp>
        <p:nvSpPr>
          <p:cNvPr id="236547" name="Rectangle 3"/>
          <p:cNvSpPr>
            <a:spLocks noGrp="1" noChangeArrowheads="1"/>
          </p:cNvSpPr>
          <p:nvPr>
            <p:ph type="body" idx="1"/>
          </p:nvPr>
        </p:nvSpPr>
        <p:spPr/>
        <p:txBody>
          <a:bodyPr/>
          <a:lstStyle/>
          <a:p>
            <a:r>
              <a:rPr lang="en-US" dirty="0"/>
              <a:t>Administrative Agencies</a:t>
            </a:r>
          </a:p>
          <a:p>
            <a:pPr lvl="1"/>
            <a:r>
              <a:rPr lang="en-US" dirty="0"/>
              <a:t>ITA = International Trade Administration</a:t>
            </a:r>
          </a:p>
          <a:p>
            <a:pPr lvl="2"/>
            <a:r>
              <a:rPr lang="en-US" dirty="0"/>
              <a:t>Part of Department of Commerce</a:t>
            </a:r>
          </a:p>
          <a:p>
            <a:pPr lvl="2"/>
            <a:r>
              <a:rPr lang="en-US" dirty="0"/>
              <a:t>Main Function:  Determines “fairness” in unfair trade cases</a:t>
            </a:r>
          </a:p>
          <a:p>
            <a:pPr lvl="3"/>
            <a:r>
              <a:rPr lang="en-US" dirty="0"/>
              <a:t>Are imports “dumped”?</a:t>
            </a:r>
          </a:p>
          <a:p>
            <a:pPr lvl="3"/>
            <a:r>
              <a:rPr lang="en-US" dirty="0"/>
              <a:t>Are they “subsidized”?</a:t>
            </a:r>
          </a:p>
          <a:p>
            <a:pPr lvl="2"/>
            <a:r>
              <a:rPr lang="en-US" dirty="0"/>
              <a:t>Orientation of ITA:  very much favors US businesses</a:t>
            </a:r>
          </a:p>
        </p:txBody>
      </p:sp>
    </p:spTree>
    <p:extLst>
      <p:ext uri="{BB962C8B-B14F-4D97-AF65-F5344CB8AC3E}">
        <p14:creationId xmlns:p14="http://schemas.microsoft.com/office/powerpoint/2010/main" val="31669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6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A9F4079-6AF5-3E45-AD25-B63E370C4D8C}" type="slidenum">
              <a:rPr lang="en-US"/>
              <a:pPr/>
              <a:t>14</a:t>
            </a:fld>
            <a:endParaRPr lang="en-US"/>
          </a:p>
        </p:txBody>
      </p:sp>
      <p:sp>
        <p:nvSpPr>
          <p:cNvPr id="237570" name="Rectangle 2"/>
          <p:cNvSpPr>
            <a:spLocks noGrp="1" noChangeArrowheads="1"/>
          </p:cNvSpPr>
          <p:nvPr>
            <p:ph type="title"/>
          </p:nvPr>
        </p:nvSpPr>
        <p:spPr/>
        <p:txBody>
          <a:bodyPr/>
          <a:lstStyle/>
          <a:p>
            <a:r>
              <a:rPr lang="en-US"/>
              <a:t>US Trade Institutions</a:t>
            </a:r>
          </a:p>
        </p:txBody>
      </p:sp>
      <p:sp>
        <p:nvSpPr>
          <p:cNvPr id="237571" name="Rectangle 3"/>
          <p:cNvSpPr>
            <a:spLocks noGrp="1" noChangeArrowheads="1"/>
          </p:cNvSpPr>
          <p:nvPr>
            <p:ph type="body" idx="1"/>
          </p:nvPr>
        </p:nvSpPr>
        <p:spPr/>
        <p:txBody>
          <a:bodyPr/>
          <a:lstStyle/>
          <a:p>
            <a:r>
              <a:rPr lang="en-US"/>
              <a:t>Administrative Agencies</a:t>
            </a:r>
          </a:p>
          <a:p>
            <a:pPr lvl="1"/>
            <a:r>
              <a:rPr lang="en-US"/>
              <a:t>ITC = USITC = United States International Trade Commission</a:t>
            </a:r>
          </a:p>
          <a:p>
            <a:pPr lvl="2"/>
            <a:r>
              <a:rPr lang="en-US"/>
              <a:t>Independent agency</a:t>
            </a:r>
          </a:p>
          <a:p>
            <a:pPr lvl="3"/>
            <a:r>
              <a:rPr lang="en-US"/>
              <a:t>Commissioners (6) are nominated by President and confirmed by Senate</a:t>
            </a:r>
          </a:p>
          <a:p>
            <a:pPr lvl="3"/>
            <a:r>
              <a:rPr lang="en-US"/>
              <a:t>After that they are on their own</a:t>
            </a:r>
          </a:p>
          <a:p>
            <a:pPr lvl="2"/>
            <a:r>
              <a:rPr lang="en-US"/>
              <a:t>Main Function:  To determine “injury” in cases of</a:t>
            </a:r>
          </a:p>
          <a:p>
            <a:pPr lvl="3"/>
            <a:r>
              <a:rPr lang="en-US"/>
              <a:t>Anti-Dumping</a:t>
            </a:r>
          </a:p>
          <a:p>
            <a:pPr lvl="3"/>
            <a:r>
              <a:rPr lang="en-US"/>
              <a:t>Countervailing duties (subsidies)</a:t>
            </a:r>
          </a:p>
          <a:p>
            <a:pPr lvl="3"/>
            <a:r>
              <a:rPr lang="en-US"/>
              <a:t>Safeguards (a.k.a., Escape Clause)</a:t>
            </a:r>
          </a:p>
        </p:txBody>
      </p:sp>
    </p:spTree>
    <p:extLst>
      <p:ext uri="{BB962C8B-B14F-4D97-AF65-F5344CB8AC3E}">
        <p14:creationId xmlns:p14="http://schemas.microsoft.com/office/powerpoint/2010/main" val="137520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7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7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75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75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75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75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7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7A18-B183-5CDE-08AF-B74149EAECF9}"/>
              </a:ext>
            </a:extLst>
          </p:cNvPr>
          <p:cNvSpPr>
            <a:spLocks noGrp="1"/>
          </p:cNvSpPr>
          <p:nvPr>
            <p:ph type="title"/>
          </p:nvPr>
        </p:nvSpPr>
        <p:spPr/>
        <p:txBody>
          <a:bodyPr/>
          <a:lstStyle/>
          <a:p>
            <a:r>
              <a:rPr lang="en-US"/>
              <a:t>USITC Commissioners</a:t>
            </a:r>
            <a:endParaRPr lang="en-US" dirty="0"/>
          </a:p>
        </p:txBody>
      </p:sp>
      <p:sp>
        <p:nvSpPr>
          <p:cNvPr id="3" name="Content Placeholder 2">
            <a:extLst>
              <a:ext uri="{FF2B5EF4-FFF2-40B4-BE49-F238E27FC236}">
                <a16:creationId xmlns:a16="http://schemas.microsoft.com/office/drawing/2014/main" id="{F281F365-80D8-29DE-E2C7-633B26A0771F}"/>
              </a:ext>
            </a:extLst>
          </p:cNvPr>
          <p:cNvSpPr>
            <a:spLocks noGrp="1"/>
          </p:cNvSpPr>
          <p:nvPr>
            <p:ph idx="1"/>
          </p:nvPr>
        </p:nvSpPr>
        <p:spPr>
          <a:xfrm>
            <a:off x="457200" y="1600200"/>
            <a:ext cx="3810000" cy="4525963"/>
          </a:xfrm>
        </p:spPr>
        <p:txBody>
          <a:bodyPr/>
          <a:lstStyle/>
          <a:p>
            <a:r>
              <a:rPr lang="en-US" dirty="0"/>
              <a:t>6 Commissioners</a:t>
            </a:r>
          </a:p>
          <a:p>
            <a:pPr lvl="1"/>
            <a:r>
              <a:rPr lang="en-US" sz="2400" dirty="0"/>
              <a:t>Serve 9-yr terms</a:t>
            </a:r>
          </a:p>
          <a:p>
            <a:pPr lvl="1"/>
            <a:r>
              <a:rPr lang="en-US" sz="2400" dirty="0"/>
              <a:t>No more than 3 of one party</a:t>
            </a:r>
          </a:p>
          <a:p>
            <a:pPr lvl="2"/>
            <a:r>
              <a:rPr lang="en-US" sz="2000" dirty="0"/>
              <a:t>(3 are now Democrats)</a:t>
            </a:r>
          </a:p>
          <a:p>
            <a:pPr lvl="1"/>
            <a:r>
              <a:rPr lang="en-US" sz="2400" dirty="0"/>
              <a:t>Chair and vice chair from different parties</a:t>
            </a:r>
          </a:p>
          <a:p>
            <a:r>
              <a:rPr lang="en-US" dirty="0"/>
              <a:t>Staff ~365</a:t>
            </a:r>
          </a:p>
          <a:p>
            <a:pPr lvl="1"/>
            <a:endParaRPr lang="en-US" dirty="0"/>
          </a:p>
        </p:txBody>
      </p:sp>
      <p:sp>
        <p:nvSpPr>
          <p:cNvPr id="4" name="Footer Placeholder 3">
            <a:extLst>
              <a:ext uri="{FF2B5EF4-FFF2-40B4-BE49-F238E27FC236}">
                <a16:creationId xmlns:a16="http://schemas.microsoft.com/office/drawing/2014/main" id="{6013F0DE-07C9-C552-4F65-981A90C6AC4D}"/>
              </a:ext>
            </a:extLst>
          </p:cNvPr>
          <p:cNvSpPr>
            <a:spLocks noGrp="1"/>
          </p:cNvSpPr>
          <p:nvPr>
            <p:ph type="ftr" sz="quarter" idx="11"/>
          </p:nvPr>
        </p:nvSpPr>
        <p:spPr/>
        <p:txBody>
          <a:bodyPr/>
          <a:lstStyle/>
          <a:p>
            <a:pPr>
              <a:defRPr/>
            </a:pPr>
            <a:r>
              <a:rPr lang="en-US"/>
              <a:t>Class 9:  Policies and Institutions: National, United States</a:t>
            </a:r>
          </a:p>
        </p:txBody>
      </p:sp>
      <p:sp>
        <p:nvSpPr>
          <p:cNvPr id="5" name="Slide Number Placeholder 4">
            <a:extLst>
              <a:ext uri="{FF2B5EF4-FFF2-40B4-BE49-F238E27FC236}">
                <a16:creationId xmlns:a16="http://schemas.microsoft.com/office/drawing/2014/main" id="{DE63E8C0-0BA7-DAE6-19D3-02D2BCC23823}"/>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pic>
        <p:nvPicPr>
          <p:cNvPr id="6" name="Picture 5">
            <a:extLst>
              <a:ext uri="{FF2B5EF4-FFF2-40B4-BE49-F238E27FC236}">
                <a16:creationId xmlns:a16="http://schemas.microsoft.com/office/drawing/2014/main" id="{EBA43FAB-6B17-D115-FB87-EFAB7F4A6A10}"/>
              </a:ext>
            </a:extLst>
          </p:cNvPr>
          <p:cNvPicPr>
            <a:picLocks noChangeAspect="1"/>
          </p:cNvPicPr>
          <p:nvPr/>
        </p:nvPicPr>
        <p:blipFill>
          <a:blip r:embed="rId3"/>
          <a:stretch>
            <a:fillRect/>
          </a:stretch>
        </p:blipFill>
        <p:spPr>
          <a:xfrm>
            <a:off x="4156232" y="1417638"/>
            <a:ext cx="4985839" cy="4419600"/>
          </a:xfrm>
          <a:prstGeom prst="rect">
            <a:avLst/>
          </a:prstGeom>
        </p:spPr>
      </p:pic>
    </p:spTree>
    <p:extLst>
      <p:ext uri="{BB962C8B-B14F-4D97-AF65-F5344CB8AC3E}">
        <p14:creationId xmlns:p14="http://schemas.microsoft.com/office/powerpoint/2010/main" val="328590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A9F4079-6AF5-3E45-AD25-B63E370C4D8C}" type="slidenum">
              <a:rPr lang="en-US"/>
              <a:pPr/>
              <a:t>16</a:t>
            </a:fld>
            <a:endParaRPr lang="en-US"/>
          </a:p>
        </p:txBody>
      </p:sp>
      <p:sp>
        <p:nvSpPr>
          <p:cNvPr id="237570" name="Rectangle 2"/>
          <p:cNvSpPr>
            <a:spLocks noGrp="1" noChangeArrowheads="1"/>
          </p:cNvSpPr>
          <p:nvPr>
            <p:ph type="title"/>
          </p:nvPr>
        </p:nvSpPr>
        <p:spPr/>
        <p:txBody>
          <a:bodyPr/>
          <a:lstStyle/>
          <a:p>
            <a:r>
              <a:rPr lang="en-US"/>
              <a:t>US Trade Institutions</a:t>
            </a:r>
          </a:p>
        </p:txBody>
      </p:sp>
      <p:sp>
        <p:nvSpPr>
          <p:cNvPr id="237571" name="Rectangle 3"/>
          <p:cNvSpPr>
            <a:spLocks noGrp="1" noChangeArrowheads="1"/>
          </p:cNvSpPr>
          <p:nvPr>
            <p:ph type="body" idx="1"/>
          </p:nvPr>
        </p:nvSpPr>
        <p:spPr/>
        <p:txBody>
          <a:bodyPr/>
          <a:lstStyle/>
          <a:p>
            <a:r>
              <a:rPr lang="en-US" dirty="0"/>
              <a:t>Export-Import Bank</a:t>
            </a:r>
          </a:p>
          <a:p>
            <a:pPr lvl="1"/>
            <a:r>
              <a:rPr lang="en-US" dirty="0"/>
              <a:t>Official export credit agency of the US</a:t>
            </a:r>
          </a:p>
          <a:p>
            <a:pPr lvl="1"/>
            <a:r>
              <a:rPr lang="en-US" dirty="0"/>
              <a:t>Assists foreign purchasers of US exports</a:t>
            </a:r>
          </a:p>
          <a:p>
            <a:pPr lvl="2"/>
            <a:r>
              <a:rPr lang="en-US" dirty="0"/>
              <a:t>With loans</a:t>
            </a:r>
          </a:p>
          <a:p>
            <a:pPr lvl="2"/>
            <a:r>
              <a:rPr lang="en-US" dirty="0"/>
              <a:t>Loan guarantees</a:t>
            </a:r>
          </a:p>
          <a:p>
            <a:pPr lvl="2"/>
            <a:r>
              <a:rPr lang="en-US" dirty="0"/>
              <a:t>Etc.</a:t>
            </a:r>
          </a:p>
          <a:p>
            <a:pPr lvl="1"/>
            <a:r>
              <a:rPr lang="en-US" dirty="0"/>
              <a:t>Was target of Tea Party in 2015 as “crony capitalism”</a:t>
            </a:r>
          </a:p>
          <a:p>
            <a:pPr lvl="2"/>
            <a:r>
              <a:rPr lang="en-US" dirty="0"/>
              <a:t>Was prevented July, 2015 to May 2019, from funding projects of over $10 million</a:t>
            </a:r>
          </a:p>
        </p:txBody>
      </p:sp>
    </p:spTree>
    <p:extLst>
      <p:ext uri="{BB962C8B-B14F-4D97-AF65-F5344CB8AC3E}">
        <p14:creationId xmlns:p14="http://schemas.microsoft.com/office/powerpoint/2010/main" val="763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75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75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75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75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75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7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9:  Policies and Institutions: National, United States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344174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 Ch 3</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400" dirty="0"/>
              <a:t>To what part of the US government does the US constitution assign responsibility for commercial policy?  </a:t>
            </a:r>
          </a:p>
          <a:p>
            <a:pPr lvl="1"/>
            <a:r>
              <a:rPr lang="en-US" sz="2000" dirty="0"/>
              <a:t>What does this imply for the procedures by which the US enters into trade agreements?</a:t>
            </a:r>
          </a:p>
          <a:p>
            <a:r>
              <a:rPr lang="en-US" sz="2400" dirty="0"/>
              <a:t>Can the US federal government enter into international agreements that constrain the US states?  </a:t>
            </a:r>
          </a:p>
          <a:p>
            <a:pPr lvl="1"/>
            <a:r>
              <a:rPr lang="en-US" sz="2000" dirty="0"/>
              <a:t>Does the same apply to other negotiating units’ (e.g., Canada, the EU) abilities to commit their sub-units?</a:t>
            </a:r>
          </a:p>
          <a:p>
            <a:r>
              <a:rPr lang="en-US" sz="2400" dirty="0"/>
              <a:t>What units of the US government have responsibilities for aspects of US trade policies?</a:t>
            </a:r>
            <a:endParaRPr lang="en-US" sz="20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209700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A9F4079-6AF5-3E45-AD25-B63E370C4D8C}" type="slidenum">
              <a:rPr lang="en-US"/>
              <a:pPr/>
              <a:t>19</a:t>
            </a:fld>
            <a:endParaRPr lang="en-US"/>
          </a:p>
        </p:txBody>
      </p:sp>
      <p:sp>
        <p:nvSpPr>
          <p:cNvPr id="237570" name="Rectangle 2"/>
          <p:cNvSpPr>
            <a:spLocks noGrp="1" noChangeArrowheads="1"/>
          </p:cNvSpPr>
          <p:nvPr>
            <p:ph type="title"/>
          </p:nvPr>
        </p:nvSpPr>
        <p:spPr/>
        <p:txBody>
          <a:bodyPr/>
          <a:lstStyle/>
          <a:p>
            <a:r>
              <a:rPr lang="en-US" dirty="0"/>
              <a:t>Features of US Trade Policies</a:t>
            </a:r>
          </a:p>
        </p:txBody>
      </p:sp>
      <p:sp>
        <p:nvSpPr>
          <p:cNvPr id="237571" name="Rectangle 3"/>
          <p:cNvSpPr>
            <a:spLocks noGrp="1" noChangeArrowheads="1"/>
          </p:cNvSpPr>
          <p:nvPr>
            <p:ph type="body" idx="1"/>
          </p:nvPr>
        </p:nvSpPr>
        <p:spPr/>
        <p:txBody>
          <a:bodyPr/>
          <a:lstStyle/>
          <a:p>
            <a:r>
              <a:rPr lang="en-US" dirty="0"/>
              <a:t>Tariffs</a:t>
            </a:r>
          </a:p>
          <a:p>
            <a:pPr lvl="1"/>
            <a:r>
              <a:rPr lang="en-US" dirty="0"/>
              <a:t>Column 2:  Tariffs left over from pre-1934</a:t>
            </a:r>
          </a:p>
          <a:p>
            <a:pPr lvl="2"/>
            <a:r>
              <a:rPr lang="en-US" dirty="0"/>
              <a:t>They apply only to N. Korea and Cuba</a:t>
            </a:r>
          </a:p>
          <a:p>
            <a:pPr lvl="2"/>
            <a:r>
              <a:rPr lang="en-US" dirty="0"/>
              <a:t>But maybe now Russia</a:t>
            </a:r>
          </a:p>
          <a:p>
            <a:pPr lvl="1"/>
            <a:r>
              <a:rPr lang="en-US" dirty="0"/>
              <a:t>Column 1:  Tariffs applied to almost all countries</a:t>
            </a:r>
          </a:p>
          <a:p>
            <a:pPr lvl="2"/>
            <a:r>
              <a:rPr lang="en-US" dirty="0"/>
              <a:t>MFN rates for WTO members and others</a:t>
            </a:r>
          </a:p>
          <a:p>
            <a:pPr lvl="2"/>
            <a:r>
              <a:rPr lang="en-US" dirty="0"/>
              <a:t>Negotiated mostly zero rates for FTA members</a:t>
            </a:r>
          </a:p>
        </p:txBody>
      </p:sp>
    </p:spTree>
    <p:extLst>
      <p:ext uri="{BB962C8B-B14F-4D97-AF65-F5344CB8AC3E}">
        <p14:creationId xmlns:p14="http://schemas.microsoft.com/office/powerpoint/2010/main" val="11541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7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75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75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75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7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Classes 7, 8: Policies and Institutions: International</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9:  Policies and Institutions: National, United States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pic>
        <p:nvPicPr>
          <p:cNvPr id="2" name="Picture 1">
            <a:extLst>
              <a:ext uri="{FF2B5EF4-FFF2-40B4-BE49-F238E27FC236}">
                <a16:creationId xmlns:a16="http://schemas.microsoft.com/office/drawing/2014/main" id="{B35824D5-BA7C-6C46-8494-94993A584F5F}"/>
              </a:ext>
            </a:extLst>
          </p:cNvPr>
          <p:cNvPicPr>
            <a:picLocks noChangeAspect="1"/>
          </p:cNvPicPr>
          <p:nvPr/>
        </p:nvPicPr>
        <p:blipFill>
          <a:blip r:embed="rId3"/>
          <a:stretch>
            <a:fillRect/>
          </a:stretch>
        </p:blipFill>
        <p:spPr>
          <a:xfrm>
            <a:off x="0" y="1953471"/>
            <a:ext cx="9144000" cy="2951057"/>
          </a:xfrm>
          <a:prstGeom prst="rect">
            <a:avLst/>
          </a:prstGeom>
        </p:spPr>
      </p:pic>
    </p:spTree>
    <p:extLst>
      <p:ext uri="{BB962C8B-B14F-4D97-AF65-F5344CB8AC3E}">
        <p14:creationId xmlns:p14="http://schemas.microsoft.com/office/powerpoint/2010/main" val="392866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Class 9:  Policies and Institutions: National, United States</a:t>
            </a:r>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62DEEE64-7651-914B-892A-20CE344DD018}" type="slidenum">
              <a:rPr lang="en-US"/>
              <a:pPr/>
              <a:t>21</a:t>
            </a:fld>
            <a:endParaRPr lang="en-US"/>
          </a:p>
        </p:txBody>
      </p:sp>
      <p:pic>
        <p:nvPicPr>
          <p:cNvPr id="239620" name="Picture 4"/>
          <p:cNvPicPr>
            <a:picLocks noChangeAspect="1" noChangeArrowheads="1"/>
          </p:cNvPicPr>
          <p:nvPr/>
        </p:nvPicPr>
        <p:blipFill>
          <a:blip r:embed="rId3"/>
          <a:srcRect/>
          <a:stretch>
            <a:fillRect/>
          </a:stretch>
        </p:blipFill>
        <p:spPr bwMode="auto">
          <a:xfrm>
            <a:off x="0" y="1981200"/>
            <a:ext cx="9072563" cy="4132263"/>
          </a:xfrm>
          <a:prstGeom prst="rect">
            <a:avLst/>
          </a:prstGeom>
          <a:noFill/>
          <a:ln w="9525">
            <a:noFill/>
            <a:miter lim="800000"/>
            <a:headEnd/>
            <a:tailEnd/>
          </a:ln>
          <a:effectLst/>
        </p:spPr>
      </p:pic>
      <p:sp>
        <p:nvSpPr>
          <p:cNvPr id="239619" name="Rectangle 3"/>
          <p:cNvSpPr>
            <a:spLocks noGrp="1" noChangeArrowheads="1"/>
          </p:cNvSpPr>
          <p:nvPr>
            <p:ph type="body" idx="1"/>
          </p:nvPr>
        </p:nvSpPr>
        <p:spPr>
          <a:xfrm>
            <a:off x="457200" y="1695836"/>
            <a:ext cx="8229600" cy="3888462"/>
          </a:xfrm>
        </p:spPr>
        <p:txBody>
          <a:bodyPr/>
          <a:lstStyle/>
          <a:p>
            <a:r>
              <a:rPr lang="en-US" dirty="0"/>
              <a:t>US tariff history: 1810-1920</a:t>
            </a:r>
          </a:p>
        </p:txBody>
      </p:sp>
      <p:sp>
        <p:nvSpPr>
          <p:cNvPr id="239621" name="Text Box 5"/>
          <p:cNvSpPr txBox="1">
            <a:spLocks noChangeArrowheads="1"/>
          </p:cNvSpPr>
          <p:nvPr/>
        </p:nvSpPr>
        <p:spPr bwMode="auto">
          <a:xfrm>
            <a:off x="914400" y="5715000"/>
            <a:ext cx="1752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FF0000"/>
                </a:solidFill>
              </a:rPr>
              <a:t>Today</a:t>
            </a:r>
          </a:p>
        </p:txBody>
      </p:sp>
      <p:sp>
        <p:nvSpPr>
          <p:cNvPr id="239622" name="Freeform 6"/>
          <p:cNvSpPr>
            <a:spLocks/>
          </p:cNvSpPr>
          <p:nvPr/>
        </p:nvSpPr>
        <p:spPr bwMode="auto">
          <a:xfrm>
            <a:off x="344488" y="5105400"/>
            <a:ext cx="646112" cy="838200"/>
          </a:xfrm>
          <a:custGeom>
            <a:avLst/>
            <a:gdLst/>
            <a:ahLst/>
            <a:cxnLst>
              <a:cxn ang="0">
                <a:pos x="407" y="528"/>
              </a:cxn>
              <a:cxn ang="0">
                <a:pos x="48" y="267"/>
              </a:cxn>
              <a:cxn ang="0">
                <a:pos x="119" y="48"/>
              </a:cxn>
              <a:cxn ang="0">
                <a:pos x="359" y="0"/>
              </a:cxn>
            </a:cxnLst>
            <a:rect l="0" t="0" r="r" b="b"/>
            <a:pathLst>
              <a:path w="407" h="528">
                <a:moveTo>
                  <a:pt x="407" y="528"/>
                </a:moveTo>
                <a:cubicBezTo>
                  <a:pt x="347" y="485"/>
                  <a:pt x="96" y="347"/>
                  <a:pt x="48" y="267"/>
                </a:cubicBezTo>
                <a:cubicBezTo>
                  <a:pt x="0" y="187"/>
                  <a:pt x="67" y="93"/>
                  <a:pt x="119" y="48"/>
                </a:cubicBezTo>
                <a:cubicBezTo>
                  <a:pt x="171" y="3"/>
                  <a:pt x="319" y="8"/>
                  <a:pt x="359"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239623" name="Line 7"/>
          <p:cNvSpPr>
            <a:spLocks noChangeShapeType="1"/>
          </p:cNvSpPr>
          <p:nvPr/>
        </p:nvSpPr>
        <p:spPr bwMode="auto">
          <a:xfrm>
            <a:off x="914400" y="5105400"/>
            <a:ext cx="7543800" cy="0"/>
          </a:xfrm>
          <a:prstGeom prst="line">
            <a:avLst/>
          </a:prstGeom>
          <a:noFill/>
          <a:ln w="25400">
            <a:solidFill>
              <a:srgbClr val="FF0000"/>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8529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animBg="1"/>
      <p:bldP spid="2396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pPr eaLnBrk="1" hangingPunct="1"/>
            <a:r>
              <a:rPr lang="en-US" altLang="en-US" sz="3600" dirty="0">
                <a:ea typeface="ヒラギノ角ゴ Pro W3" pitchFamily="-84" charset="-128"/>
              </a:rPr>
              <a:t>Figure 10.5 The U.S. Tariff Rate</a:t>
            </a:r>
          </a:p>
        </p:txBody>
      </p:sp>
      <p:pic>
        <p:nvPicPr>
          <p:cNvPr id="3" name="Picture 2" descr="The tariff rate in percent for the U S is plotted versus year, 1891 to 2011. From 1891 to 1912, the tariff rate gradually declines from 48% to 40%. In 1921, a large dip to 15% occurs and then in 1932 the tariff rate rises to a peak of 59%. Until 1948, the rate drops rapidly to 12%. From 1948 to 2011, the rate declines gradually, with a tariff rate of 4% in 2011. All values estim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20290"/>
            <a:ext cx="7510516" cy="3686088"/>
          </a:xfrm>
          <a:prstGeom prst="rect">
            <a:avLst/>
          </a:prstGeom>
        </p:spPr>
      </p:pic>
      <p:sp>
        <p:nvSpPr>
          <p:cNvPr id="2" name="Content Placeholder 1"/>
          <p:cNvSpPr>
            <a:spLocks noGrp="1"/>
          </p:cNvSpPr>
          <p:nvPr>
            <p:ph idx="1"/>
          </p:nvPr>
        </p:nvSpPr>
        <p:spPr>
          <a:xfrm>
            <a:off x="457200" y="5614016"/>
            <a:ext cx="8229600" cy="672756"/>
          </a:xfrm>
        </p:spPr>
        <p:txBody>
          <a:bodyPr/>
          <a:lstStyle/>
          <a:p>
            <a:pPr marL="0" indent="0">
              <a:buNone/>
            </a:pPr>
            <a:r>
              <a:rPr lang="en-US" sz="2200" dirty="0">
                <a:latin typeface="Arial (Body)"/>
              </a:rPr>
              <a:t>After rising sharply at the beginning of the 1930s, the average tariff rate of the United States has steadily declined.</a:t>
            </a:r>
          </a:p>
        </p:txBody>
      </p:sp>
      <p:sp>
        <p:nvSpPr>
          <p:cNvPr id="4" name="Footer Placeholder 3">
            <a:extLst>
              <a:ext uri="{FF2B5EF4-FFF2-40B4-BE49-F238E27FC236}">
                <a16:creationId xmlns:a16="http://schemas.microsoft.com/office/drawing/2014/main" id="{5D92AE80-AF24-344B-8853-5A69F6CA9477}"/>
              </a:ext>
            </a:extLst>
          </p:cNvPr>
          <p:cNvSpPr>
            <a:spLocks noGrp="1"/>
          </p:cNvSpPr>
          <p:nvPr>
            <p:ph type="ftr" sz="quarter" idx="11"/>
          </p:nvPr>
        </p:nvSpPr>
        <p:spPr/>
        <p:txBody>
          <a:bodyPr/>
          <a:lstStyle/>
          <a:p>
            <a:pPr>
              <a:defRPr/>
            </a:pPr>
            <a:r>
              <a:rPr lang="en-US"/>
              <a:t>Class 9:  Policies and Institutions: National, United States</a:t>
            </a:r>
          </a:p>
        </p:txBody>
      </p:sp>
      <p:sp>
        <p:nvSpPr>
          <p:cNvPr id="5" name="Slide Number Placeholder 4">
            <a:extLst>
              <a:ext uri="{FF2B5EF4-FFF2-40B4-BE49-F238E27FC236}">
                <a16:creationId xmlns:a16="http://schemas.microsoft.com/office/drawing/2014/main" id="{50131FE5-3DBB-7B47-986D-5CA556FB254B}"/>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cxnSp>
        <p:nvCxnSpPr>
          <p:cNvPr id="9" name="Straight Connector 8">
            <a:extLst>
              <a:ext uri="{FF2B5EF4-FFF2-40B4-BE49-F238E27FC236}">
                <a16:creationId xmlns:a16="http://schemas.microsoft.com/office/drawing/2014/main" id="{D51F7CB4-48F5-FD4D-AB97-ECFE0377CFBC}"/>
              </a:ext>
            </a:extLst>
          </p:cNvPr>
          <p:cNvCxnSpPr>
            <a:cxnSpLocks/>
          </p:cNvCxnSpPr>
          <p:nvPr/>
        </p:nvCxnSpPr>
        <p:spPr>
          <a:xfrm>
            <a:off x="3581400" y="1371600"/>
            <a:ext cx="0" cy="34290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D246472-89FF-8544-AF31-6A6D262181A0}"/>
              </a:ext>
            </a:extLst>
          </p:cNvPr>
          <p:cNvSpPr txBox="1"/>
          <p:nvPr/>
        </p:nvSpPr>
        <p:spPr>
          <a:xfrm>
            <a:off x="3505200" y="1295400"/>
            <a:ext cx="4648200" cy="369332"/>
          </a:xfrm>
          <a:prstGeom prst="rect">
            <a:avLst/>
          </a:prstGeom>
          <a:noFill/>
        </p:spPr>
        <p:txBody>
          <a:bodyPr wrap="square" rtlCol="0">
            <a:spAutoFit/>
          </a:bodyPr>
          <a:lstStyle/>
          <a:p>
            <a:r>
              <a:rPr lang="en-US" dirty="0">
                <a:solidFill>
                  <a:srgbClr val="00B050"/>
                </a:solidFill>
              </a:rPr>
              <a:t>1934 Reciprocal Trade Agreements Act</a:t>
            </a:r>
          </a:p>
        </p:txBody>
      </p:sp>
      <p:cxnSp>
        <p:nvCxnSpPr>
          <p:cNvPr id="14" name="Straight Connector 13">
            <a:extLst>
              <a:ext uri="{FF2B5EF4-FFF2-40B4-BE49-F238E27FC236}">
                <a16:creationId xmlns:a16="http://schemas.microsoft.com/office/drawing/2014/main" id="{556A3AA0-0E18-F54B-95EF-47C844CD3E9D}"/>
              </a:ext>
            </a:extLst>
          </p:cNvPr>
          <p:cNvCxnSpPr>
            <a:cxnSpLocks/>
          </p:cNvCxnSpPr>
          <p:nvPr/>
        </p:nvCxnSpPr>
        <p:spPr>
          <a:xfrm>
            <a:off x="42672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4D85828-ED18-154D-9DEC-8BDB2156CF02}"/>
              </a:ext>
            </a:extLst>
          </p:cNvPr>
          <p:cNvSpPr txBox="1"/>
          <p:nvPr/>
        </p:nvSpPr>
        <p:spPr>
          <a:xfrm>
            <a:off x="4191000" y="1676400"/>
            <a:ext cx="1371600" cy="369332"/>
          </a:xfrm>
          <a:prstGeom prst="rect">
            <a:avLst/>
          </a:prstGeom>
          <a:noFill/>
        </p:spPr>
        <p:txBody>
          <a:bodyPr wrap="square" rtlCol="0">
            <a:spAutoFit/>
          </a:bodyPr>
          <a:lstStyle/>
          <a:p>
            <a:r>
              <a:rPr lang="en-US" dirty="0">
                <a:solidFill>
                  <a:srgbClr val="00B050"/>
                </a:solidFill>
              </a:rPr>
              <a:t>1947 GATT</a:t>
            </a:r>
          </a:p>
        </p:txBody>
      </p:sp>
      <p:cxnSp>
        <p:nvCxnSpPr>
          <p:cNvPr id="17" name="Straight Connector 16">
            <a:extLst>
              <a:ext uri="{FF2B5EF4-FFF2-40B4-BE49-F238E27FC236}">
                <a16:creationId xmlns:a16="http://schemas.microsoft.com/office/drawing/2014/main" id="{DBB890F2-8947-2B49-9AC5-9892DD1CEC0E}"/>
              </a:ext>
            </a:extLst>
          </p:cNvPr>
          <p:cNvCxnSpPr>
            <a:cxnSpLocks/>
          </p:cNvCxnSpPr>
          <p:nvPr/>
        </p:nvCxnSpPr>
        <p:spPr>
          <a:xfrm>
            <a:off x="7086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9819837-1946-7840-A604-EBF920F64A8A}"/>
              </a:ext>
            </a:extLst>
          </p:cNvPr>
          <p:cNvSpPr txBox="1"/>
          <p:nvPr/>
        </p:nvSpPr>
        <p:spPr>
          <a:xfrm>
            <a:off x="7010400" y="1676400"/>
            <a:ext cx="1371600" cy="369332"/>
          </a:xfrm>
          <a:prstGeom prst="rect">
            <a:avLst/>
          </a:prstGeom>
          <a:noFill/>
        </p:spPr>
        <p:txBody>
          <a:bodyPr wrap="square" rtlCol="0">
            <a:spAutoFit/>
          </a:bodyPr>
          <a:lstStyle/>
          <a:p>
            <a:r>
              <a:rPr lang="en-US" dirty="0">
                <a:solidFill>
                  <a:srgbClr val="00B050"/>
                </a:solidFill>
              </a:rPr>
              <a:t>1995 WTO</a:t>
            </a:r>
          </a:p>
        </p:txBody>
      </p:sp>
      <p:sp>
        <p:nvSpPr>
          <p:cNvPr id="22" name="TextBox 21">
            <a:extLst>
              <a:ext uri="{FF2B5EF4-FFF2-40B4-BE49-F238E27FC236}">
                <a16:creationId xmlns:a16="http://schemas.microsoft.com/office/drawing/2014/main" id="{7750ABF4-977B-6C4E-9EDE-B5EF1A7048A7}"/>
              </a:ext>
            </a:extLst>
          </p:cNvPr>
          <p:cNvSpPr txBox="1"/>
          <p:nvPr/>
        </p:nvSpPr>
        <p:spPr>
          <a:xfrm>
            <a:off x="914400" y="1219200"/>
            <a:ext cx="2514600" cy="369332"/>
          </a:xfrm>
          <a:prstGeom prst="rect">
            <a:avLst/>
          </a:prstGeom>
          <a:noFill/>
        </p:spPr>
        <p:txBody>
          <a:bodyPr wrap="square" rtlCol="0">
            <a:spAutoFit/>
          </a:bodyPr>
          <a:lstStyle/>
          <a:p>
            <a:r>
              <a:rPr lang="en-US" dirty="0">
                <a:solidFill>
                  <a:srgbClr val="FF0000"/>
                </a:solidFill>
              </a:rPr>
              <a:t>Smoot-Hawley Tariff</a:t>
            </a:r>
          </a:p>
        </p:txBody>
      </p:sp>
      <p:cxnSp>
        <p:nvCxnSpPr>
          <p:cNvPr id="24" name="Straight Arrow Connector 23">
            <a:extLst>
              <a:ext uri="{FF2B5EF4-FFF2-40B4-BE49-F238E27FC236}">
                <a16:creationId xmlns:a16="http://schemas.microsoft.com/office/drawing/2014/main" id="{9DCC4687-5340-634B-81EC-93A40D325C87}"/>
              </a:ext>
            </a:extLst>
          </p:cNvPr>
          <p:cNvCxnSpPr>
            <a:cxnSpLocks/>
          </p:cNvCxnSpPr>
          <p:nvPr/>
        </p:nvCxnSpPr>
        <p:spPr>
          <a:xfrm>
            <a:off x="2971800" y="1524000"/>
            <a:ext cx="381000" cy="5334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2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2DEEE64-7651-914B-892A-20CE344DD018}" type="slidenum">
              <a:rPr lang="en-US"/>
              <a:pPr/>
              <a:t>23</a:t>
            </a:fld>
            <a:endParaRPr lang="en-US"/>
          </a:p>
        </p:txBody>
      </p:sp>
      <p:sp>
        <p:nvSpPr>
          <p:cNvPr id="239618" name="Rectangle 2"/>
          <p:cNvSpPr>
            <a:spLocks noGrp="1" noChangeArrowheads="1"/>
          </p:cNvSpPr>
          <p:nvPr>
            <p:ph type="title"/>
          </p:nvPr>
        </p:nvSpPr>
        <p:spPr/>
        <p:txBody>
          <a:bodyPr/>
          <a:lstStyle/>
          <a:p>
            <a:r>
              <a:rPr lang="en-US" sz="4000" dirty="0"/>
              <a:t>Features of US Trade Policies</a:t>
            </a:r>
          </a:p>
        </p:txBody>
      </p:sp>
      <p:sp>
        <p:nvSpPr>
          <p:cNvPr id="239619" name="Rectangle 3"/>
          <p:cNvSpPr>
            <a:spLocks noGrp="1" noChangeArrowheads="1"/>
          </p:cNvSpPr>
          <p:nvPr>
            <p:ph type="body" idx="1"/>
          </p:nvPr>
        </p:nvSpPr>
        <p:spPr>
          <a:xfrm>
            <a:off x="533400" y="1447800"/>
            <a:ext cx="8229600" cy="4525963"/>
          </a:xfrm>
        </p:spPr>
        <p:txBody>
          <a:bodyPr/>
          <a:lstStyle/>
          <a:p>
            <a:r>
              <a:rPr lang="en-US" dirty="0"/>
              <a:t>Why the decline in tariffs?  Partly due to revenues from income tax:</a:t>
            </a:r>
          </a:p>
          <a:p>
            <a:pPr lvl="1"/>
            <a:endParaRPr lang="en-US" dirty="0"/>
          </a:p>
        </p:txBody>
      </p:sp>
      <p:pic>
        <p:nvPicPr>
          <p:cNvPr id="2" name="Picture 1"/>
          <p:cNvPicPr>
            <a:picLocks noChangeAspect="1"/>
          </p:cNvPicPr>
          <p:nvPr/>
        </p:nvPicPr>
        <p:blipFill>
          <a:blip r:embed="rId3"/>
          <a:stretch>
            <a:fillRect/>
          </a:stretch>
        </p:blipFill>
        <p:spPr>
          <a:xfrm>
            <a:off x="2057400" y="2895600"/>
            <a:ext cx="4991100" cy="3213100"/>
          </a:xfrm>
          <a:prstGeom prst="rect">
            <a:avLst/>
          </a:prstGeom>
        </p:spPr>
      </p:pic>
      <p:sp>
        <p:nvSpPr>
          <p:cNvPr id="3" name="Footer Placeholder 2">
            <a:extLst>
              <a:ext uri="{FF2B5EF4-FFF2-40B4-BE49-F238E27FC236}">
                <a16:creationId xmlns:a16="http://schemas.microsoft.com/office/drawing/2014/main" id="{6E29E10E-EFF7-2C42-9A2F-8D6766DE1CE6}"/>
              </a:ext>
            </a:extLst>
          </p:cNvPr>
          <p:cNvSpPr>
            <a:spLocks noGrp="1"/>
          </p:cNvSpPr>
          <p:nvPr>
            <p:ph type="ftr" sz="quarter" idx="11"/>
          </p:nvPr>
        </p:nvSpPr>
        <p:spPr/>
        <p:txBody>
          <a:bodyPr/>
          <a:lstStyle/>
          <a:p>
            <a:pPr>
              <a:defRPr/>
            </a:pPr>
            <a:r>
              <a:rPr lang="en-US"/>
              <a:t>Class 9:  Policies and Institutions: National, United States</a:t>
            </a:r>
          </a:p>
        </p:txBody>
      </p:sp>
    </p:spTree>
    <p:extLst>
      <p:ext uri="{BB962C8B-B14F-4D97-AF65-F5344CB8AC3E}">
        <p14:creationId xmlns:p14="http://schemas.microsoft.com/office/powerpoint/2010/main" val="2448020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7382D1C-EF42-D940-9798-592B4F405F45}" type="slidenum">
              <a:rPr lang="en-US"/>
              <a:pPr/>
              <a:t>24</a:t>
            </a:fld>
            <a:endParaRPr lang="en-US"/>
          </a:p>
        </p:txBody>
      </p:sp>
      <p:sp>
        <p:nvSpPr>
          <p:cNvPr id="238594" name="Rectangle 2"/>
          <p:cNvSpPr>
            <a:spLocks noGrp="1" noChangeArrowheads="1"/>
          </p:cNvSpPr>
          <p:nvPr>
            <p:ph type="title"/>
          </p:nvPr>
        </p:nvSpPr>
        <p:spPr/>
        <p:txBody>
          <a:bodyPr/>
          <a:lstStyle/>
          <a:p>
            <a:r>
              <a:rPr lang="en-US" sz="4000" dirty="0"/>
              <a:t>Features of US Trade Policies</a:t>
            </a:r>
          </a:p>
        </p:txBody>
      </p:sp>
      <p:sp>
        <p:nvSpPr>
          <p:cNvPr id="238595" name="Rectangle 3"/>
          <p:cNvSpPr>
            <a:spLocks noGrp="1" noChangeArrowheads="1"/>
          </p:cNvSpPr>
          <p:nvPr>
            <p:ph type="body" idx="1"/>
          </p:nvPr>
        </p:nvSpPr>
        <p:spPr/>
        <p:txBody>
          <a:bodyPr/>
          <a:lstStyle/>
          <a:p>
            <a:r>
              <a:rPr lang="en-US" dirty="0"/>
              <a:t>Tariffs, quotas, etc.</a:t>
            </a:r>
          </a:p>
          <a:p>
            <a:pPr lvl="1"/>
            <a:r>
              <a:rPr lang="en-US" dirty="0"/>
              <a:t>We still have high tariffs on a few products</a:t>
            </a:r>
          </a:p>
          <a:p>
            <a:pPr lvl="2"/>
            <a:r>
              <a:rPr lang="en-US" dirty="0"/>
              <a:t>Textiles, apparel</a:t>
            </a:r>
          </a:p>
          <a:p>
            <a:pPr lvl="3"/>
            <a:r>
              <a:rPr lang="en-US" dirty="0"/>
              <a:t>Men’s cotton shirts:  19.7%</a:t>
            </a:r>
          </a:p>
          <a:p>
            <a:pPr lvl="3"/>
            <a:r>
              <a:rPr lang="en-US" dirty="0"/>
              <a:t>Women’s blouses:  26.9%</a:t>
            </a:r>
          </a:p>
          <a:p>
            <a:pPr lvl="4"/>
            <a:r>
              <a:rPr lang="en-US" dirty="0"/>
              <a:t>See optional reading by </a:t>
            </a:r>
            <a:r>
              <a:rPr lang="en-US" dirty="0" err="1"/>
              <a:t>Rampell</a:t>
            </a:r>
            <a:endParaRPr lang="en-US" dirty="0"/>
          </a:p>
          <a:p>
            <a:pPr lvl="1"/>
            <a:endParaRPr lang="en-US" dirty="0"/>
          </a:p>
        </p:txBody>
      </p:sp>
    </p:spTree>
    <p:extLst>
      <p:ext uri="{BB962C8B-B14F-4D97-AF65-F5344CB8AC3E}">
        <p14:creationId xmlns:p14="http://schemas.microsoft.com/office/powerpoint/2010/main" val="40249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9:  Policies and Institutions: National, United States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pic>
        <p:nvPicPr>
          <p:cNvPr id="3" name="Picture 2">
            <a:extLst>
              <a:ext uri="{FF2B5EF4-FFF2-40B4-BE49-F238E27FC236}">
                <a16:creationId xmlns:a16="http://schemas.microsoft.com/office/drawing/2014/main" id="{0F1FDEF6-C38D-9773-5AEB-B0347592BBF6}"/>
              </a:ext>
            </a:extLst>
          </p:cNvPr>
          <p:cNvPicPr>
            <a:picLocks noChangeAspect="1"/>
          </p:cNvPicPr>
          <p:nvPr/>
        </p:nvPicPr>
        <p:blipFill>
          <a:blip r:embed="rId3"/>
          <a:stretch>
            <a:fillRect/>
          </a:stretch>
        </p:blipFill>
        <p:spPr>
          <a:xfrm>
            <a:off x="685800" y="789317"/>
            <a:ext cx="7772400" cy="5279366"/>
          </a:xfrm>
          <a:prstGeom prst="rect">
            <a:avLst/>
          </a:prstGeom>
        </p:spPr>
      </p:pic>
    </p:spTree>
    <p:extLst>
      <p:ext uri="{BB962C8B-B14F-4D97-AF65-F5344CB8AC3E}">
        <p14:creationId xmlns:p14="http://schemas.microsoft.com/office/powerpoint/2010/main" val="123175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9:  Policies and Institutions: National, United States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pic>
        <p:nvPicPr>
          <p:cNvPr id="6" name="Picture 5">
            <a:extLst>
              <a:ext uri="{FF2B5EF4-FFF2-40B4-BE49-F238E27FC236}">
                <a16:creationId xmlns:a16="http://schemas.microsoft.com/office/drawing/2014/main" id="{944DC641-9DBA-C16B-EC5F-BB0FE8E7473C}"/>
              </a:ext>
            </a:extLst>
          </p:cNvPr>
          <p:cNvPicPr>
            <a:picLocks noChangeAspect="1"/>
          </p:cNvPicPr>
          <p:nvPr/>
        </p:nvPicPr>
        <p:blipFill>
          <a:blip r:embed="rId3"/>
          <a:stretch>
            <a:fillRect/>
          </a:stretch>
        </p:blipFill>
        <p:spPr>
          <a:xfrm>
            <a:off x="685800" y="789317"/>
            <a:ext cx="7772400" cy="5279366"/>
          </a:xfrm>
          <a:prstGeom prst="rect">
            <a:avLst/>
          </a:prstGeom>
        </p:spPr>
      </p:pic>
    </p:spTree>
    <p:extLst>
      <p:ext uri="{BB962C8B-B14F-4D97-AF65-F5344CB8AC3E}">
        <p14:creationId xmlns:p14="http://schemas.microsoft.com/office/powerpoint/2010/main" val="4272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7382D1C-EF42-D940-9798-592B4F405F45}" type="slidenum">
              <a:rPr lang="en-US"/>
              <a:pPr/>
              <a:t>27</a:t>
            </a:fld>
            <a:endParaRPr lang="en-US"/>
          </a:p>
        </p:txBody>
      </p:sp>
      <p:sp>
        <p:nvSpPr>
          <p:cNvPr id="238594" name="Rectangle 2"/>
          <p:cNvSpPr>
            <a:spLocks noGrp="1" noChangeArrowheads="1"/>
          </p:cNvSpPr>
          <p:nvPr>
            <p:ph type="title"/>
          </p:nvPr>
        </p:nvSpPr>
        <p:spPr/>
        <p:txBody>
          <a:bodyPr/>
          <a:lstStyle/>
          <a:p>
            <a:r>
              <a:rPr lang="en-US" sz="4000" dirty="0"/>
              <a:t>Features of US Trade Policies</a:t>
            </a:r>
          </a:p>
        </p:txBody>
      </p:sp>
      <p:sp>
        <p:nvSpPr>
          <p:cNvPr id="238595" name="Rectangle 3"/>
          <p:cNvSpPr>
            <a:spLocks noGrp="1" noChangeArrowheads="1"/>
          </p:cNvSpPr>
          <p:nvPr>
            <p:ph type="body" idx="1"/>
          </p:nvPr>
        </p:nvSpPr>
        <p:spPr/>
        <p:txBody>
          <a:bodyPr/>
          <a:lstStyle/>
          <a:p>
            <a:r>
              <a:rPr lang="en-US" dirty="0"/>
              <a:t>Tariffs, quotas, etc.</a:t>
            </a:r>
          </a:p>
          <a:p>
            <a:pPr lvl="1"/>
            <a:r>
              <a:rPr lang="en-US" dirty="0"/>
              <a:t>We still have high tariffs on a few products</a:t>
            </a:r>
          </a:p>
          <a:p>
            <a:pPr lvl="2"/>
            <a:r>
              <a:rPr lang="en-US" dirty="0"/>
              <a:t>Textiles, apparel</a:t>
            </a:r>
          </a:p>
          <a:p>
            <a:pPr lvl="3"/>
            <a:r>
              <a:rPr lang="en-US" dirty="0"/>
              <a:t>Men’s cotton shirts:  19.7%</a:t>
            </a:r>
          </a:p>
          <a:p>
            <a:pPr lvl="3"/>
            <a:r>
              <a:rPr lang="en-US" dirty="0"/>
              <a:t>Women’s blouses:  26.9%</a:t>
            </a:r>
          </a:p>
          <a:p>
            <a:pPr lvl="2"/>
            <a:r>
              <a:rPr lang="en-US" dirty="0"/>
              <a:t>Agriculture</a:t>
            </a:r>
          </a:p>
          <a:p>
            <a:pPr lvl="1"/>
            <a:endParaRPr lang="en-US" dirty="0"/>
          </a:p>
        </p:txBody>
      </p:sp>
      <p:graphicFrame>
        <p:nvGraphicFramePr>
          <p:cNvPr id="2" name="Table 2">
            <a:extLst>
              <a:ext uri="{FF2B5EF4-FFF2-40B4-BE49-F238E27FC236}">
                <a16:creationId xmlns:a16="http://schemas.microsoft.com/office/drawing/2014/main" id="{285D3ABA-2CDA-8A40-B412-FF1FE06B6846}"/>
              </a:ext>
            </a:extLst>
          </p:cNvPr>
          <p:cNvGraphicFramePr>
            <a:graphicFrameLocks noGrp="1"/>
          </p:cNvGraphicFramePr>
          <p:nvPr/>
        </p:nvGraphicFramePr>
        <p:xfrm>
          <a:off x="2286000" y="4343400"/>
          <a:ext cx="4648200" cy="1854200"/>
        </p:xfrm>
        <a:graphic>
          <a:graphicData uri="http://schemas.openxmlformats.org/drawingml/2006/table">
            <a:tbl>
              <a:tblPr firstRow="1" bandRow="1">
                <a:tableStyleId>{00A15C55-8517-42AA-B614-E9B94910E393}</a:tableStyleId>
              </a:tblPr>
              <a:tblGrid>
                <a:gridCol w="2286000">
                  <a:extLst>
                    <a:ext uri="{9D8B030D-6E8A-4147-A177-3AD203B41FA5}">
                      <a16:colId xmlns:a16="http://schemas.microsoft.com/office/drawing/2014/main" val="841002135"/>
                    </a:ext>
                  </a:extLst>
                </a:gridCol>
                <a:gridCol w="1143000">
                  <a:extLst>
                    <a:ext uri="{9D8B030D-6E8A-4147-A177-3AD203B41FA5}">
                      <a16:colId xmlns:a16="http://schemas.microsoft.com/office/drawing/2014/main" val="1030129305"/>
                    </a:ext>
                  </a:extLst>
                </a:gridCol>
                <a:gridCol w="1219200">
                  <a:extLst>
                    <a:ext uri="{9D8B030D-6E8A-4147-A177-3AD203B41FA5}">
                      <a16:colId xmlns:a16="http://schemas.microsoft.com/office/drawing/2014/main" val="709081009"/>
                    </a:ext>
                  </a:extLst>
                </a:gridCol>
              </a:tblGrid>
              <a:tr h="370840">
                <a:tc>
                  <a:txBody>
                    <a:bodyPr/>
                    <a:lstStyle/>
                    <a:p>
                      <a:r>
                        <a:rPr lang="en-US" dirty="0"/>
                        <a:t>Product</a:t>
                      </a:r>
                    </a:p>
                  </a:txBody>
                  <a:tcPr/>
                </a:tc>
                <a:tc>
                  <a:txBody>
                    <a:bodyPr/>
                    <a:lstStyle/>
                    <a:p>
                      <a:pPr algn="ctr"/>
                      <a:r>
                        <a:rPr lang="en-US" dirty="0"/>
                        <a:t>AVG %</a:t>
                      </a:r>
                    </a:p>
                  </a:txBody>
                  <a:tcPr/>
                </a:tc>
                <a:tc>
                  <a:txBody>
                    <a:bodyPr/>
                    <a:lstStyle/>
                    <a:p>
                      <a:pPr algn="ctr"/>
                      <a:r>
                        <a:rPr lang="en-US" dirty="0"/>
                        <a:t>MAX %</a:t>
                      </a:r>
                    </a:p>
                  </a:txBody>
                  <a:tcPr/>
                </a:tc>
                <a:extLst>
                  <a:ext uri="{0D108BD9-81ED-4DB2-BD59-A6C34878D82A}">
                    <a16:rowId xmlns:a16="http://schemas.microsoft.com/office/drawing/2014/main" val="1959076846"/>
                  </a:ext>
                </a:extLst>
              </a:tr>
              <a:tr h="370840">
                <a:tc>
                  <a:txBody>
                    <a:bodyPr/>
                    <a:lstStyle/>
                    <a:p>
                      <a:r>
                        <a:rPr lang="en-US" dirty="0"/>
                        <a:t>Dairy</a:t>
                      </a:r>
                    </a:p>
                  </a:txBody>
                  <a:tcPr/>
                </a:tc>
                <a:tc>
                  <a:txBody>
                    <a:bodyPr/>
                    <a:lstStyle/>
                    <a:p>
                      <a:pPr algn="ctr"/>
                      <a:r>
                        <a:rPr lang="en-US" dirty="0"/>
                        <a:t>17.6</a:t>
                      </a:r>
                    </a:p>
                  </a:txBody>
                  <a:tcPr/>
                </a:tc>
                <a:tc>
                  <a:txBody>
                    <a:bodyPr/>
                    <a:lstStyle/>
                    <a:p>
                      <a:pPr algn="ctr"/>
                      <a:r>
                        <a:rPr lang="en-US" dirty="0"/>
                        <a:t>118</a:t>
                      </a:r>
                    </a:p>
                  </a:txBody>
                  <a:tcPr/>
                </a:tc>
                <a:extLst>
                  <a:ext uri="{0D108BD9-81ED-4DB2-BD59-A6C34878D82A}">
                    <a16:rowId xmlns:a16="http://schemas.microsoft.com/office/drawing/2014/main" val="2661813006"/>
                  </a:ext>
                </a:extLst>
              </a:tr>
              <a:tr h="370840">
                <a:tc>
                  <a:txBody>
                    <a:bodyPr/>
                    <a:lstStyle/>
                    <a:p>
                      <a:r>
                        <a:rPr lang="en-US" dirty="0"/>
                        <a:t>Coffee, tea</a:t>
                      </a:r>
                    </a:p>
                  </a:txBody>
                  <a:tcPr/>
                </a:tc>
                <a:tc>
                  <a:txBody>
                    <a:bodyPr/>
                    <a:lstStyle/>
                    <a:p>
                      <a:pPr algn="ctr"/>
                      <a:r>
                        <a:rPr lang="en-US" dirty="0"/>
                        <a:t>3.2</a:t>
                      </a:r>
                    </a:p>
                  </a:txBody>
                  <a:tcPr/>
                </a:tc>
                <a:tc>
                  <a:txBody>
                    <a:bodyPr/>
                    <a:lstStyle/>
                    <a:p>
                      <a:pPr algn="ctr"/>
                      <a:r>
                        <a:rPr lang="en-US" dirty="0"/>
                        <a:t>54</a:t>
                      </a:r>
                    </a:p>
                  </a:txBody>
                  <a:tcPr/>
                </a:tc>
                <a:extLst>
                  <a:ext uri="{0D108BD9-81ED-4DB2-BD59-A6C34878D82A}">
                    <a16:rowId xmlns:a16="http://schemas.microsoft.com/office/drawing/2014/main" val="80098212"/>
                  </a:ext>
                </a:extLst>
              </a:tr>
              <a:tr h="370840">
                <a:tc>
                  <a:txBody>
                    <a:bodyPr/>
                    <a:lstStyle/>
                    <a:p>
                      <a:r>
                        <a:rPr lang="en-US" dirty="0"/>
                        <a:t>Sugars</a:t>
                      </a:r>
                    </a:p>
                  </a:txBody>
                  <a:tcPr/>
                </a:tc>
                <a:tc>
                  <a:txBody>
                    <a:bodyPr/>
                    <a:lstStyle/>
                    <a:p>
                      <a:pPr algn="ctr"/>
                      <a:r>
                        <a:rPr lang="en-US" dirty="0"/>
                        <a:t>13.3</a:t>
                      </a:r>
                    </a:p>
                  </a:txBody>
                  <a:tcPr/>
                </a:tc>
                <a:tc>
                  <a:txBody>
                    <a:bodyPr/>
                    <a:lstStyle/>
                    <a:p>
                      <a:pPr algn="ctr"/>
                      <a:r>
                        <a:rPr lang="en-US" dirty="0"/>
                        <a:t>66</a:t>
                      </a:r>
                    </a:p>
                  </a:txBody>
                  <a:tcPr/>
                </a:tc>
                <a:extLst>
                  <a:ext uri="{0D108BD9-81ED-4DB2-BD59-A6C34878D82A}">
                    <a16:rowId xmlns:a16="http://schemas.microsoft.com/office/drawing/2014/main" val="783374609"/>
                  </a:ext>
                </a:extLst>
              </a:tr>
              <a:tr h="370840">
                <a:tc>
                  <a:txBody>
                    <a:bodyPr/>
                    <a:lstStyle/>
                    <a:p>
                      <a:r>
                        <a:rPr lang="en-US" dirty="0"/>
                        <a:t>Bev &amp; </a:t>
                      </a:r>
                      <a:r>
                        <a:rPr lang="en-US" dirty="0" err="1"/>
                        <a:t>Tobac</a:t>
                      </a:r>
                      <a:endParaRPr lang="en-US" dirty="0"/>
                    </a:p>
                  </a:txBody>
                  <a:tcPr/>
                </a:tc>
                <a:tc>
                  <a:txBody>
                    <a:bodyPr/>
                    <a:lstStyle/>
                    <a:p>
                      <a:pPr algn="ctr"/>
                      <a:r>
                        <a:rPr lang="en-US" dirty="0"/>
                        <a:t>15.0</a:t>
                      </a:r>
                    </a:p>
                  </a:txBody>
                  <a:tcPr/>
                </a:tc>
                <a:tc>
                  <a:txBody>
                    <a:bodyPr/>
                    <a:lstStyle/>
                    <a:p>
                      <a:pPr algn="ctr"/>
                      <a:r>
                        <a:rPr lang="en-US" dirty="0"/>
                        <a:t>350</a:t>
                      </a:r>
                    </a:p>
                  </a:txBody>
                  <a:tcPr/>
                </a:tc>
                <a:extLst>
                  <a:ext uri="{0D108BD9-81ED-4DB2-BD59-A6C34878D82A}">
                    <a16:rowId xmlns:a16="http://schemas.microsoft.com/office/drawing/2014/main" val="1281606587"/>
                  </a:ext>
                </a:extLst>
              </a:tr>
            </a:tbl>
          </a:graphicData>
        </a:graphic>
      </p:graphicFrame>
    </p:spTree>
    <p:extLst>
      <p:ext uri="{BB962C8B-B14F-4D97-AF65-F5344CB8AC3E}">
        <p14:creationId xmlns:p14="http://schemas.microsoft.com/office/powerpoint/2010/main" val="27554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9:  Policies and Institutions: National, United States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pic>
        <p:nvPicPr>
          <p:cNvPr id="2" name="Picture 1">
            <a:extLst>
              <a:ext uri="{FF2B5EF4-FFF2-40B4-BE49-F238E27FC236}">
                <a16:creationId xmlns:a16="http://schemas.microsoft.com/office/drawing/2014/main" id="{AC6CEFDB-BA38-DD40-9AC5-81965551BFDB}"/>
              </a:ext>
            </a:extLst>
          </p:cNvPr>
          <p:cNvPicPr>
            <a:picLocks noChangeAspect="1"/>
          </p:cNvPicPr>
          <p:nvPr/>
        </p:nvPicPr>
        <p:blipFill>
          <a:blip r:embed="rId3"/>
          <a:stretch>
            <a:fillRect/>
          </a:stretch>
        </p:blipFill>
        <p:spPr>
          <a:xfrm>
            <a:off x="2743200" y="609600"/>
            <a:ext cx="3669954" cy="5619883"/>
          </a:xfrm>
          <a:prstGeom prst="rect">
            <a:avLst/>
          </a:prstGeom>
        </p:spPr>
      </p:pic>
      <p:sp>
        <p:nvSpPr>
          <p:cNvPr id="3" name="TextBox 2">
            <a:extLst>
              <a:ext uri="{FF2B5EF4-FFF2-40B4-BE49-F238E27FC236}">
                <a16:creationId xmlns:a16="http://schemas.microsoft.com/office/drawing/2014/main" id="{FB81D628-505D-0B48-B41D-6AC0746201F3}"/>
              </a:ext>
            </a:extLst>
          </p:cNvPr>
          <p:cNvSpPr txBox="1"/>
          <p:nvPr/>
        </p:nvSpPr>
        <p:spPr>
          <a:xfrm>
            <a:off x="381000" y="5638800"/>
            <a:ext cx="1828800" cy="923330"/>
          </a:xfrm>
          <a:prstGeom prst="rect">
            <a:avLst/>
          </a:prstGeom>
          <a:noFill/>
        </p:spPr>
        <p:txBody>
          <a:bodyPr wrap="square" rtlCol="0">
            <a:spAutoFit/>
          </a:bodyPr>
          <a:lstStyle/>
          <a:p>
            <a:r>
              <a:rPr lang="en-US" dirty="0"/>
              <a:t>Source:  Pew Research Center, 2018</a:t>
            </a:r>
          </a:p>
        </p:txBody>
      </p:sp>
    </p:spTree>
    <p:extLst>
      <p:ext uri="{BB962C8B-B14F-4D97-AF65-F5344CB8AC3E}">
        <p14:creationId xmlns:p14="http://schemas.microsoft.com/office/powerpoint/2010/main" val="2035703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7382D1C-EF42-D940-9798-592B4F405F45}" type="slidenum">
              <a:rPr lang="en-US"/>
              <a:pPr/>
              <a:t>29</a:t>
            </a:fld>
            <a:endParaRPr lang="en-US"/>
          </a:p>
        </p:txBody>
      </p:sp>
      <p:sp>
        <p:nvSpPr>
          <p:cNvPr id="238594" name="Rectangle 2"/>
          <p:cNvSpPr>
            <a:spLocks noGrp="1" noChangeArrowheads="1"/>
          </p:cNvSpPr>
          <p:nvPr>
            <p:ph type="title"/>
          </p:nvPr>
        </p:nvSpPr>
        <p:spPr/>
        <p:txBody>
          <a:bodyPr/>
          <a:lstStyle/>
          <a:p>
            <a:r>
              <a:rPr lang="en-US" sz="4000" dirty="0"/>
              <a:t>Features of US Trade Policies</a:t>
            </a:r>
          </a:p>
        </p:txBody>
      </p:sp>
      <p:sp>
        <p:nvSpPr>
          <p:cNvPr id="238595" name="Rectangle 3"/>
          <p:cNvSpPr>
            <a:spLocks noGrp="1" noChangeArrowheads="1"/>
          </p:cNvSpPr>
          <p:nvPr>
            <p:ph type="body" idx="1"/>
          </p:nvPr>
        </p:nvSpPr>
        <p:spPr/>
        <p:txBody>
          <a:bodyPr/>
          <a:lstStyle/>
          <a:p>
            <a:r>
              <a:rPr lang="en-US" dirty="0"/>
              <a:t>De </a:t>
            </a:r>
            <a:r>
              <a:rPr lang="en-US" dirty="0" err="1"/>
              <a:t>Minimus</a:t>
            </a:r>
            <a:endParaRPr lang="en-US" dirty="0"/>
          </a:p>
          <a:p>
            <a:pPr lvl="1"/>
            <a:r>
              <a:rPr lang="en-US" dirty="0"/>
              <a:t>As we saw earlier, US levies tariffs on imports only if they are worth more than $800</a:t>
            </a:r>
          </a:p>
          <a:p>
            <a:pPr lvl="1"/>
            <a:r>
              <a:rPr lang="en-US" dirty="0"/>
              <a:t>This is allowing increasing amounts of US imports to enter tariff-free</a:t>
            </a:r>
          </a:p>
          <a:p>
            <a:pPr lvl="1"/>
            <a:r>
              <a:rPr lang="en-US" dirty="0"/>
              <a:t>There is talk now about not applying that to imports from China</a:t>
            </a:r>
          </a:p>
        </p:txBody>
      </p:sp>
    </p:spTree>
    <p:extLst>
      <p:ext uri="{BB962C8B-B14F-4D97-AF65-F5344CB8AC3E}">
        <p14:creationId xmlns:p14="http://schemas.microsoft.com/office/powerpoint/2010/main" val="19728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5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85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8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4D19-54D6-421E-DA78-43D6C6584D74}"/>
              </a:ext>
            </a:extLst>
          </p:cNvPr>
          <p:cNvSpPr>
            <a:spLocks noGrp="1"/>
          </p:cNvSpPr>
          <p:nvPr>
            <p:ph type="title"/>
          </p:nvPr>
        </p:nvSpPr>
        <p:spPr/>
        <p:txBody>
          <a:bodyPr/>
          <a:lstStyle/>
          <a:p>
            <a:r>
              <a:rPr lang="en-US" dirty="0"/>
              <a:t>Quiz Scores</a:t>
            </a:r>
          </a:p>
        </p:txBody>
      </p:sp>
      <p:sp>
        <p:nvSpPr>
          <p:cNvPr id="4" name="Footer Placeholder 3">
            <a:extLst>
              <a:ext uri="{FF2B5EF4-FFF2-40B4-BE49-F238E27FC236}">
                <a16:creationId xmlns:a16="http://schemas.microsoft.com/office/drawing/2014/main" id="{3063D08E-8BED-0CAF-672E-371A24E0041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866078EF-6B33-70CC-CF04-0EE8699AD51A}"/>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graphicFrame>
        <p:nvGraphicFramePr>
          <p:cNvPr id="3" name="Content Placeholder 2">
            <a:extLst>
              <a:ext uri="{FF2B5EF4-FFF2-40B4-BE49-F238E27FC236}">
                <a16:creationId xmlns:a16="http://schemas.microsoft.com/office/drawing/2014/main" id="{8CA651FC-63A3-6344-BBD4-5EB6B3EE9077}"/>
              </a:ext>
            </a:extLst>
          </p:cNvPr>
          <p:cNvGraphicFramePr>
            <a:graphicFrameLocks noGrp="1"/>
          </p:cNvGraphicFramePr>
          <p:nvPr>
            <p:ph idx="1"/>
            <p:extLst>
              <p:ext uri="{D42A27DB-BD31-4B8C-83A1-F6EECF244321}">
                <p14:modId xmlns:p14="http://schemas.microsoft.com/office/powerpoint/2010/main" val="1267356413"/>
              </p:ext>
            </p:extLst>
          </p:nvPr>
        </p:nvGraphicFramePr>
        <p:xfrm>
          <a:off x="1981200" y="2209800"/>
          <a:ext cx="5022851" cy="2251710"/>
        </p:xfrm>
        <a:graphic>
          <a:graphicData uri="http://schemas.openxmlformats.org/drawingml/2006/table">
            <a:tbl>
              <a:tblPr>
                <a:tableStyleId>{5C22544A-7EE6-4342-B048-85BDC9FD1C3A}</a:tableStyleId>
              </a:tblPr>
              <a:tblGrid>
                <a:gridCol w="2864594">
                  <a:extLst>
                    <a:ext uri="{9D8B030D-6E8A-4147-A177-3AD203B41FA5}">
                      <a16:colId xmlns:a16="http://schemas.microsoft.com/office/drawing/2014/main" val="2730780544"/>
                    </a:ext>
                  </a:extLst>
                </a:gridCol>
                <a:gridCol w="719419">
                  <a:extLst>
                    <a:ext uri="{9D8B030D-6E8A-4147-A177-3AD203B41FA5}">
                      <a16:colId xmlns:a16="http://schemas.microsoft.com/office/drawing/2014/main" val="3686447663"/>
                    </a:ext>
                  </a:extLst>
                </a:gridCol>
                <a:gridCol w="719419">
                  <a:extLst>
                    <a:ext uri="{9D8B030D-6E8A-4147-A177-3AD203B41FA5}">
                      <a16:colId xmlns:a16="http://schemas.microsoft.com/office/drawing/2014/main" val="3910851064"/>
                    </a:ext>
                  </a:extLst>
                </a:gridCol>
                <a:gridCol w="719419">
                  <a:extLst>
                    <a:ext uri="{9D8B030D-6E8A-4147-A177-3AD203B41FA5}">
                      <a16:colId xmlns:a16="http://schemas.microsoft.com/office/drawing/2014/main" val="3297045175"/>
                    </a:ext>
                  </a:extLst>
                </a:gridCol>
              </a:tblGrid>
              <a:tr h="203200">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Q2</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Q3</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Q4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2113652"/>
                  </a:ext>
                </a:extLst>
              </a:tr>
              <a:tr h="203200">
                <a:tc>
                  <a:txBody>
                    <a:bodyPr/>
                    <a:lstStyle/>
                    <a:p>
                      <a:pPr algn="ctr"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7.83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7.76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8.72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4611018"/>
                  </a:ext>
                </a:extLst>
              </a:tr>
              <a:tr h="203200">
                <a:tc>
                  <a:txBody>
                    <a:bodyPr/>
                    <a:lstStyle/>
                    <a:p>
                      <a:pPr algn="ctr" fontAlgn="b"/>
                      <a:r>
                        <a:rPr lang="en-US" sz="2400" u="none" strike="noStrike">
                          <a:effectLst/>
                        </a:rPr>
                        <a:t>Median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5659301"/>
                  </a:ext>
                </a:extLst>
              </a:tr>
              <a:tr h="203200">
                <a:tc>
                  <a:txBody>
                    <a:bodyPr/>
                    <a:lstStyle/>
                    <a:p>
                      <a:pPr algn="ctr" fontAlgn="b"/>
                      <a:r>
                        <a:rPr lang="en-US" sz="2400" u="none" strike="noStrike">
                          <a:effectLst/>
                        </a:rPr>
                        <a:t>Max</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1884377"/>
                  </a:ext>
                </a:extLst>
              </a:tr>
              <a:tr h="203200">
                <a:tc>
                  <a:txBody>
                    <a:bodyPr/>
                    <a:lstStyle/>
                    <a:p>
                      <a:pPr algn="ctr" fontAlgn="b"/>
                      <a:r>
                        <a:rPr lang="en-US" sz="2400" u="none" strike="noStrike">
                          <a:effectLst/>
                        </a:rPr>
                        <a:t>Min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3004692"/>
                  </a:ext>
                </a:extLst>
              </a:tr>
              <a:tr h="203200">
                <a:tc>
                  <a:txBody>
                    <a:bodyPr/>
                    <a:lstStyle/>
                    <a:p>
                      <a:pPr algn="ctr" fontAlgn="b"/>
                      <a:r>
                        <a:rPr lang="en-US" sz="2400" u="none" strike="noStrike">
                          <a:effectLst/>
                        </a:rPr>
                        <a:t>Standard deviation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0.85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0.96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6416346"/>
                  </a:ext>
                </a:extLst>
              </a:tr>
            </a:tbl>
          </a:graphicData>
        </a:graphic>
      </p:graphicFrame>
    </p:spTree>
    <p:extLst>
      <p:ext uri="{BB962C8B-B14F-4D97-AF65-F5344CB8AC3E}">
        <p14:creationId xmlns:p14="http://schemas.microsoft.com/office/powerpoint/2010/main" val="2675685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7382D1C-EF42-D940-9798-592B4F405F45}" type="slidenum">
              <a:rPr lang="en-US"/>
              <a:pPr/>
              <a:t>30</a:t>
            </a:fld>
            <a:endParaRPr lang="en-US"/>
          </a:p>
        </p:txBody>
      </p:sp>
      <p:sp>
        <p:nvSpPr>
          <p:cNvPr id="238594" name="Rectangle 2"/>
          <p:cNvSpPr>
            <a:spLocks noGrp="1" noChangeArrowheads="1"/>
          </p:cNvSpPr>
          <p:nvPr>
            <p:ph type="title"/>
          </p:nvPr>
        </p:nvSpPr>
        <p:spPr/>
        <p:txBody>
          <a:bodyPr/>
          <a:lstStyle/>
          <a:p>
            <a:r>
              <a:rPr lang="en-US" sz="4000" dirty="0"/>
              <a:t>Features of US Trade Policies</a:t>
            </a:r>
          </a:p>
        </p:txBody>
      </p:sp>
      <p:sp>
        <p:nvSpPr>
          <p:cNvPr id="238595" name="Rectangle 3"/>
          <p:cNvSpPr>
            <a:spLocks noGrp="1" noChangeArrowheads="1"/>
          </p:cNvSpPr>
          <p:nvPr>
            <p:ph type="body" idx="1"/>
          </p:nvPr>
        </p:nvSpPr>
        <p:spPr/>
        <p:txBody>
          <a:bodyPr/>
          <a:lstStyle/>
          <a:p>
            <a:r>
              <a:rPr lang="en-US" dirty="0"/>
              <a:t>Tariffs, quotas, etc.</a:t>
            </a:r>
          </a:p>
          <a:p>
            <a:pPr lvl="1"/>
            <a:r>
              <a:rPr lang="en-US" dirty="0"/>
              <a:t>Quotas are still common in agriculture</a:t>
            </a:r>
          </a:p>
          <a:p>
            <a:pPr lvl="1"/>
            <a:r>
              <a:rPr lang="en-US" dirty="0"/>
              <a:t>VERs: Voluntary Export Restraints </a:t>
            </a:r>
          </a:p>
          <a:p>
            <a:pPr lvl="2"/>
            <a:r>
              <a:rPr lang="en-US" dirty="0"/>
              <a:t>No longer</a:t>
            </a:r>
          </a:p>
          <a:p>
            <a:pPr lvl="2"/>
            <a:r>
              <a:rPr lang="en-US" dirty="0"/>
              <a:t>But Trump has negotiated something like VERs</a:t>
            </a:r>
          </a:p>
          <a:p>
            <a:pPr lvl="1"/>
            <a:r>
              <a:rPr lang="en-US" dirty="0"/>
              <a:t>With Trump we got more high tariffs, and Biden has not removed them</a:t>
            </a:r>
          </a:p>
          <a:p>
            <a:pPr lvl="1"/>
            <a:r>
              <a:rPr lang="en-US" dirty="0"/>
              <a:t>Biden, as we’ve seen, has increased some on China and plans to increase more</a:t>
            </a:r>
          </a:p>
          <a:p>
            <a:pPr lvl="1"/>
            <a:endParaRPr lang="en-US" dirty="0"/>
          </a:p>
        </p:txBody>
      </p:sp>
    </p:spTree>
    <p:extLst>
      <p:ext uri="{BB962C8B-B14F-4D97-AF65-F5344CB8AC3E}">
        <p14:creationId xmlns:p14="http://schemas.microsoft.com/office/powerpoint/2010/main" val="163203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85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85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85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859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8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E0338BC-A77D-5E40-A283-DCAFF3CC07ED}" type="slidenum">
              <a:rPr lang="en-US"/>
              <a:pPr/>
              <a:t>31</a:t>
            </a:fld>
            <a:endParaRPr lang="en-US"/>
          </a:p>
        </p:txBody>
      </p:sp>
      <p:sp>
        <p:nvSpPr>
          <p:cNvPr id="241666" name="Rectangle 2"/>
          <p:cNvSpPr>
            <a:spLocks noGrp="1" noChangeArrowheads="1"/>
          </p:cNvSpPr>
          <p:nvPr>
            <p:ph type="title"/>
          </p:nvPr>
        </p:nvSpPr>
        <p:spPr/>
        <p:txBody>
          <a:bodyPr/>
          <a:lstStyle/>
          <a:p>
            <a:r>
              <a:rPr lang="en-US" sz="4000" dirty="0"/>
              <a:t>Features of US Trade Policies</a:t>
            </a:r>
          </a:p>
        </p:txBody>
      </p:sp>
      <p:sp>
        <p:nvSpPr>
          <p:cNvPr id="241667" name="Rectangle 3"/>
          <p:cNvSpPr>
            <a:spLocks noGrp="1" noChangeArrowheads="1"/>
          </p:cNvSpPr>
          <p:nvPr>
            <p:ph type="body" idx="1"/>
          </p:nvPr>
        </p:nvSpPr>
        <p:spPr/>
        <p:txBody>
          <a:bodyPr/>
          <a:lstStyle/>
          <a:p>
            <a:r>
              <a:rPr lang="en-US" sz="2800" dirty="0"/>
              <a:t>Escape Clause = Section 201</a:t>
            </a:r>
          </a:p>
          <a:p>
            <a:pPr lvl="1"/>
            <a:r>
              <a:rPr lang="en-US" sz="2400" dirty="0"/>
              <a:t>Called “Safeguards” in WTO</a:t>
            </a:r>
          </a:p>
          <a:p>
            <a:pPr lvl="1"/>
            <a:r>
              <a:rPr lang="en-US" sz="2400" dirty="0"/>
              <a:t>Permits temporary protection from injurious imports</a:t>
            </a:r>
          </a:p>
          <a:p>
            <a:pPr lvl="2"/>
            <a:r>
              <a:rPr lang="en-US" sz="2000" dirty="0"/>
              <a:t>Does NOT allege that the imports are “unfair”</a:t>
            </a:r>
          </a:p>
          <a:p>
            <a:pPr lvl="1"/>
            <a:r>
              <a:rPr lang="en-US" sz="2400" dirty="0"/>
              <a:t>Eligibility is decided by USITC alone</a:t>
            </a:r>
          </a:p>
          <a:p>
            <a:pPr lvl="2"/>
            <a:r>
              <a:rPr lang="en-US" sz="2000" dirty="0"/>
              <a:t>Injury (must be “serious”)</a:t>
            </a:r>
          </a:p>
          <a:p>
            <a:pPr lvl="2"/>
            <a:r>
              <a:rPr lang="en-US" sz="2000" dirty="0"/>
              <a:t>Causation (must be due to imports)</a:t>
            </a:r>
          </a:p>
          <a:p>
            <a:pPr lvl="1"/>
            <a:r>
              <a:rPr lang="en-US" sz="2400" dirty="0"/>
              <a:t>Implemented by President, who </a:t>
            </a:r>
            <a:r>
              <a:rPr lang="en-US" sz="2400" u="sng" dirty="0"/>
              <a:t>may</a:t>
            </a:r>
            <a:r>
              <a:rPr lang="en-US" sz="2400" dirty="0"/>
              <a:t> say NO.</a:t>
            </a:r>
          </a:p>
          <a:p>
            <a:pPr lvl="1"/>
            <a:r>
              <a:rPr lang="en-US" sz="2400" dirty="0"/>
              <a:t>This was used under Trump for solar panels and washing machines (he could have said no)</a:t>
            </a:r>
          </a:p>
          <a:p>
            <a:pPr lvl="1"/>
            <a:r>
              <a:rPr lang="en-US" sz="2400" dirty="0"/>
              <a:t>We’ll study it more on Nov 13</a:t>
            </a:r>
          </a:p>
          <a:p>
            <a:pPr lvl="1"/>
            <a:endParaRPr lang="en-US" sz="2400" dirty="0"/>
          </a:p>
        </p:txBody>
      </p:sp>
    </p:spTree>
    <p:extLst>
      <p:ext uri="{BB962C8B-B14F-4D97-AF65-F5344CB8AC3E}">
        <p14:creationId xmlns:p14="http://schemas.microsoft.com/office/powerpoint/2010/main" val="6387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16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68D2BAED-6C8D-8A4B-9BAE-DD796B9FBBFF}" type="slidenum">
              <a:rPr lang="en-US"/>
              <a:pPr/>
              <a:t>32</a:t>
            </a:fld>
            <a:endParaRPr lang="en-US"/>
          </a:p>
        </p:txBody>
      </p:sp>
      <p:sp>
        <p:nvSpPr>
          <p:cNvPr id="242690" name="Rectangle 2"/>
          <p:cNvSpPr>
            <a:spLocks noGrp="1" noChangeArrowheads="1"/>
          </p:cNvSpPr>
          <p:nvPr>
            <p:ph type="title"/>
          </p:nvPr>
        </p:nvSpPr>
        <p:spPr/>
        <p:txBody>
          <a:bodyPr/>
          <a:lstStyle/>
          <a:p>
            <a:r>
              <a:rPr lang="en-US" sz="4000" dirty="0"/>
              <a:t>Features of US Trade Policies</a:t>
            </a:r>
          </a:p>
        </p:txBody>
      </p:sp>
      <p:sp>
        <p:nvSpPr>
          <p:cNvPr id="242691" name="Rectangle 3"/>
          <p:cNvSpPr>
            <a:spLocks noGrp="1" noChangeArrowheads="1"/>
          </p:cNvSpPr>
          <p:nvPr>
            <p:ph type="body" idx="1"/>
          </p:nvPr>
        </p:nvSpPr>
        <p:spPr/>
        <p:txBody>
          <a:bodyPr/>
          <a:lstStyle/>
          <a:p>
            <a:r>
              <a:rPr lang="en-US" dirty="0"/>
              <a:t>Unfair Trade Laws</a:t>
            </a:r>
          </a:p>
          <a:p>
            <a:pPr lvl="1"/>
            <a:r>
              <a:rPr lang="en-US" dirty="0"/>
              <a:t>Permit protection (not necessarily temporary) from “unfair” imports</a:t>
            </a:r>
          </a:p>
          <a:p>
            <a:pPr lvl="2"/>
            <a:r>
              <a:rPr lang="en-US" dirty="0"/>
              <a:t>Must also be injurious, but less so than for escape clause (only “material injury”)</a:t>
            </a:r>
          </a:p>
          <a:p>
            <a:pPr lvl="2"/>
            <a:r>
              <a:rPr lang="en-US" dirty="0"/>
              <a:t>“Unfair” if</a:t>
            </a:r>
          </a:p>
          <a:p>
            <a:pPr lvl="3"/>
            <a:r>
              <a:rPr lang="en-US" dirty="0"/>
              <a:t>Subsidized by foreign government</a:t>
            </a:r>
          </a:p>
          <a:p>
            <a:pPr lvl="3"/>
            <a:r>
              <a:rPr lang="en-US" dirty="0"/>
              <a:t>“Dumped”, i.e., priced too low by foreign firm (more on this below)</a:t>
            </a:r>
          </a:p>
          <a:p>
            <a:pPr lvl="1"/>
            <a:endParaRPr lang="en-US" dirty="0"/>
          </a:p>
        </p:txBody>
      </p:sp>
    </p:spTree>
    <p:extLst>
      <p:ext uri="{BB962C8B-B14F-4D97-AF65-F5344CB8AC3E}">
        <p14:creationId xmlns:p14="http://schemas.microsoft.com/office/powerpoint/2010/main" val="18979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BC3F8F15-FCAE-A14D-B7CC-36606EF6A82A}" type="slidenum">
              <a:rPr lang="en-US"/>
              <a:pPr/>
              <a:t>33</a:t>
            </a:fld>
            <a:endParaRPr lang="en-US"/>
          </a:p>
        </p:txBody>
      </p:sp>
      <p:sp>
        <p:nvSpPr>
          <p:cNvPr id="261122" name="Rectangle 2"/>
          <p:cNvSpPr>
            <a:spLocks noGrp="1" noChangeArrowheads="1"/>
          </p:cNvSpPr>
          <p:nvPr>
            <p:ph type="title"/>
          </p:nvPr>
        </p:nvSpPr>
        <p:spPr/>
        <p:txBody>
          <a:bodyPr/>
          <a:lstStyle/>
          <a:p>
            <a:r>
              <a:rPr lang="en-US" sz="4000" dirty="0"/>
              <a:t>Features of US Trade Policies</a:t>
            </a:r>
          </a:p>
        </p:txBody>
      </p:sp>
      <p:sp>
        <p:nvSpPr>
          <p:cNvPr id="261123" name="Rectangle 3"/>
          <p:cNvSpPr>
            <a:spLocks noGrp="1" noChangeArrowheads="1"/>
          </p:cNvSpPr>
          <p:nvPr>
            <p:ph type="body" idx="1"/>
          </p:nvPr>
        </p:nvSpPr>
        <p:spPr/>
        <p:txBody>
          <a:bodyPr/>
          <a:lstStyle/>
          <a:p>
            <a:r>
              <a:rPr lang="en-US" dirty="0"/>
              <a:t>Unfair Trade Laws</a:t>
            </a:r>
          </a:p>
          <a:p>
            <a:pPr lvl="1"/>
            <a:r>
              <a:rPr lang="en-US" dirty="0"/>
              <a:t>Fairness decided by ITA</a:t>
            </a:r>
          </a:p>
          <a:p>
            <a:pPr lvl="1"/>
            <a:r>
              <a:rPr lang="en-US" dirty="0"/>
              <a:t>Injury decided by USITC</a:t>
            </a:r>
          </a:p>
          <a:p>
            <a:pPr lvl="1"/>
            <a:r>
              <a:rPr lang="en-US" dirty="0"/>
              <a:t>President is NOT permitted to say NO</a:t>
            </a:r>
          </a:p>
          <a:p>
            <a:r>
              <a:rPr lang="en-US" dirty="0"/>
              <a:t>We’ll study these more Nov 20-25, Dec 4</a:t>
            </a:r>
          </a:p>
          <a:p>
            <a:pPr lvl="1"/>
            <a:endParaRPr lang="en-US" dirty="0"/>
          </a:p>
        </p:txBody>
      </p:sp>
    </p:spTree>
    <p:extLst>
      <p:ext uri="{BB962C8B-B14F-4D97-AF65-F5344CB8AC3E}">
        <p14:creationId xmlns:p14="http://schemas.microsoft.com/office/powerpoint/2010/main" val="410987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BC3F8F15-FCAE-A14D-B7CC-36606EF6A82A}" type="slidenum">
              <a:rPr lang="en-US"/>
              <a:pPr/>
              <a:t>34</a:t>
            </a:fld>
            <a:endParaRPr lang="en-US"/>
          </a:p>
        </p:txBody>
      </p:sp>
      <p:sp>
        <p:nvSpPr>
          <p:cNvPr id="261122" name="Rectangle 2"/>
          <p:cNvSpPr>
            <a:spLocks noGrp="1" noChangeArrowheads="1"/>
          </p:cNvSpPr>
          <p:nvPr>
            <p:ph type="title"/>
          </p:nvPr>
        </p:nvSpPr>
        <p:spPr/>
        <p:txBody>
          <a:bodyPr/>
          <a:lstStyle/>
          <a:p>
            <a:r>
              <a:rPr lang="en-US" sz="4000" dirty="0"/>
              <a:t>Features of US Trade Policies</a:t>
            </a:r>
          </a:p>
        </p:txBody>
      </p:sp>
      <p:sp>
        <p:nvSpPr>
          <p:cNvPr id="261123" name="Rectangle 3"/>
          <p:cNvSpPr>
            <a:spLocks noGrp="1" noChangeArrowheads="1"/>
          </p:cNvSpPr>
          <p:nvPr>
            <p:ph type="body" idx="1"/>
          </p:nvPr>
        </p:nvSpPr>
        <p:spPr/>
        <p:txBody>
          <a:bodyPr/>
          <a:lstStyle/>
          <a:p>
            <a:r>
              <a:rPr lang="en-US" sz="2800" dirty="0"/>
              <a:t>Section 301 of the Trade Act of 1974</a:t>
            </a:r>
          </a:p>
          <a:p>
            <a:pPr lvl="1"/>
            <a:r>
              <a:rPr lang="en-US" sz="2000" dirty="0"/>
              <a:t>US law permitting tariffs on countries that engage in “unfair trade” (other than dumping and subsidies)</a:t>
            </a:r>
          </a:p>
          <a:p>
            <a:pPr lvl="2"/>
            <a:r>
              <a:rPr lang="en-US" sz="1600" dirty="0"/>
              <a:t>Decided by USTR</a:t>
            </a:r>
          </a:p>
          <a:p>
            <a:pPr lvl="1"/>
            <a:r>
              <a:rPr lang="en-US" sz="2000" dirty="0"/>
              <a:t>What is unfair trade?  “acts that are ‘unjustifiable’ or ‘unreasonable’ and burden U.S. commerce.”</a:t>
            </a:r>
          </a:p>
          <a:p>
            <a:pPr lvl="1"/>
            <a:r>
              <a:rPr lang="en-US" sz="2000" dirty="0"/>
              <a:t>Before 1995, </a:t>
            </a:r>
          </a:p>
          <a:p>
            <a:pPr lvl="2"/>
            <a:r>
              <a:rPr lang="en-US" sz="1800" dirty="0"/>
              <a:t>used extensively by US to pressure other countries, esp. Japan; </a:t>
            </a:r>
          </a:p>
          <a:p>
            <a:pPr lvl="2"/>
            <a:r>
              <a:rPr lang="en-US" sz="1800" dirty="0"/>
              <a:t>after that, not until Trump</a:t>
            </a:r>
          </a:p>
          <a:p>
            <a:pPr lvl="1"/>
            <a:r>
              <a:rPr lang="en-US" sz="2000" dirty="0"/>
              <a:t>2018 applied to China by USTR:  </a:t>
            </a:r>
          </a:p>
          <a:p>
            <a:pPr lvl="2"/>
            <a:r>
              <a:rPr lang="en-US" sz="1600" dirty="0"/>
              <a:t>“practices related to technology transfer, intellectual property, and innovation are unreasonable or discriminatory, and burden or restrict U.S. commerce.”</a:t>
            </a:r>
          </a:p>
          <a:p>
            <a:pPr lvl="1"/>
            <a:endParaRPr lang="en-US" sz="2000" dirty="0"/>
          </a:p>
          <a:p>
            <a:pPr lvl="1"/>
            <a:endParaRPr lang="en-US" sz="2000" dirty="0"/>
          </a:p>
        </p:txBody>
      </p:sp>
    </p:spTree>
    <p:extLst>
      <p:ext uri="{BB962C8B-B14F-4D97-AF65-F5344CB8AC3E}">
        <p14:creationId xmlns:p14="http://schemas.microsoft.com/office/powerpoint/2010/main" val="39310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1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1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1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11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12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11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1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0673-4CE0-2345-97D6-5E9E2DD7A424}"/>
              </a:ext>
            </a:extLst>
          </p:cNvPr>
          <p:cNvSpPr>
            <a:spLocks noGrp="1"/>
          </p:cNvSpPr>
          <p:nvPr>
            <p:ph type="title"/>
          </p:nvPr>
        </p:nvSpPr>
        <p:spPr/>
        <p:txBody>
          <a:bodyPr/>
          <a:lstStyle/>
          <a:p>
            <a:r>
              <a:rPr lang="en-US" dirty="0"/>
              <a:t>Features of US Trade Policies</a:t>
            </a:r>
          </a:p>
        </p:txBody>
      </p:sp>
      <p:sp>
        <p:nvSpPr>
          <p:cNvPr id="3" name="Content Placeholder 2">
            <a:extLst>
              <a:ext uri="{FF2B5EF4-FFF2-40B4-BE49-F238E27FC236}">
                <a16:creationId xmlns:a16="http://schemas.microsoft.com/office/drawing/2014/main" id="{B417E2A8-8F60-EC49-8041-C97BD0CB1DCA}"/>
              </a:ext>
            </a:extLst>
          </p:cNvPr>
          <p:cNvSpPr>
            <a:spLocks noGrp="1"/>
          </p:cNvSpPr>
          <p:nvPr>
            <p:ph idx="1"/>
          </p:nvPr>
        </p:nvSpPr>
        <p:spPr/>
        <p:txBody>
          <a:bodyPr/>
          <a:lstStyle/>
          <a:p>
            <a:r>
              <a:rPr lang="en-US" dirty="0"/>
              <a:t>Section 232 Tariffs:  National Defense</a:t>
            </a:r>
          </a:p>
          <a:p>
            <a:pPr lvl="1"/>
            <a:r>
              <a:rPr lang="en-US" dirty="0"/>
              <a:t>Used by Trump on Steel and Aluminum</a:t>
            </a:r>
          </a:p>
          <a:p>
            <a:pPr lvl="1"/>
            <a:r>
              <a:rPr lang="en-US" dirty="0"/>
              <a:t>Has basis in US law, but WTO legality in doubt </a:t>
            </a:r>
          </a:p>
          <a:p>
            <a:pPr lvl="2"/>
            <a:r>
              <a:rPr lang="en-US" dirty="0"/>
              <a:t>See </a:t>
            </a:r>
            <a:r>
              <a:rPr lang="en-US" dirty="0" err="1"/>
              <a:t>Fefer</a:t>
            </a:r>
            <a:r>
              <a:rPr lang="en-US" dirty="0"/>
              <a:t> et al.</a:t>
            </a:r>
          </a:p>
          <a:p>
            <a:pPr lvl="2"/>
            <a:r>
              <a:rPr lang="en-US" dirty="0"/>
              <a:t>WTO panel said no, but US appealed</a:t>
            </a:r>
          </a:p>
          <a:p>
            <a:pPr lvl="1"/>
            <a:r>
              <a:rPr lang="en-US" dirty="0"/>
              <a:t>Biden administration insists WTO cannot question this</a:t>
            </a:r>
          </a:p>
          <a:p>
            <a:pPr marL="457200" lvl="1" indent="0">
              <a:buNone/>
            </a:pPr>
            <a:endParaRPr lang="en-US" dirty="0"/>
          </a:p>
        </p:txBody>
      </p:sp>
      <p:sp>
        <p:nvSpPr>
          <p:cNvPr id="4" name="Footer Placeholder 3">
            <a:extLst>
              <a:ext uri="{FF2B5EF4-FFF2-40B4-BE49-F238E27FC236}">
                <a16:creationId xmlns:a16="http://schemas.microsoft.com/office/drawing/2014/main" id="{CBCA60C0-E854-594F-A144-7C4C973FE3DB}"/>
              </a:ext>
            </a:extLst>
          </p:cNvPr>
          <p:cNvSpPr>
            <a:spLocks noGrp="1"/>
          </p:cNvSpPr>
          <p:nvPr>
            <p:ph type="ftr" sz="quarter" idx="11"/>
          </p:nvPr>
        </p:nvSpPr>
        <p:spPr/>
        <p:txBody>
          <a:bodyPr/>
          <a:lstStyle/>
          <a:p>
            <a:pPr>
              <a:defRPr/>
            </a:pPr>
            <a:r>
              <a:rPr lang="en-US"/>
              <a:t>Class 9:  Policies and Institutions: National, United States</a:t>
            </a:r>
          </a:p>
        </p:txBody>
      </p:sp>
      <p:sp>
        <p:nvSpPr>
          <p:cNvPr id="5" name="Slide Number Placeholder 4">
            <a:extLst>
              <a:ext uri="{FF2B5EF4-FFF2-40B4-BE49-F238E27FC236}">
                <a16:creationId xmlns:a16="http://schemas.microsoft.com/office/drawing/2014/main" id="{8531DADC-A891-CA4E-A57E-C828BB75C3B1}"/>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Tree>
    <p:extLst>
      <p:ext uri="{BB962C8B-B14F-4D97-AF65-F5344CB8AC3E}">
        <p14:creationId xmlns:p14="http://schemas.microsoft.com/office/powerpoint/2010/main" val="1049731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9:  Policies and Institutions: National, United States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Tree>
    <p:extLst>
      <p:ext uri="{BB962C8B-B14F-4D97-AF65-F5344CB8AC3E}">
        <p14:creationId xmlns:p14="http://schemas.microsoft.com/office/powerpoint/2010/main" val="96126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Fefer</a:t>
            </a:r>
            <a:r>
              <a:rPr lang="en-US" dirty="0"/>
              <a:t> et al., </a:t>
            </a:r>
            <a:br>
              <a:rPr lang="en-US" dirty="0"/>
            </a:br>
            <a:r>
              <a:rPr lang="en-US" dirty="0"/>
              <a:t>“Section 232”</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Under what circumstances does Section 232 of the 1962 Trade Act permit the President to levy tariffs?</a:t>
            </a:r>
          </a:p>
          <a:p>
            <a:r>
              <a:rPr lang="en-US" sz="2800" dirty="0"/>
              <a:t>Who conducts the investigation to determine if this is the case?  If the answer is yes, must the President levy tariffs?</a:t>
            </a:r>
          </a:p>
          <a:p>
            <a:r>
              <a:rPr lang="en-US" sz="2800" dirty="0"/>
              <a:t>Must the tariffs apply to all imports of the product?  If not, do we know why not?</a:t>
            </a:r>
          </a:p>
          <a:p>
            <a:r>
              <a:rPr lang="en-US" sz="2800" dirty="0"/>
              <a:t>Is the use of Section 232 legal under the rules of the WTO?</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Tree>
    <p:extLst>
      <p:ext uri="{BB962C8B-B14F-4D97-AF65-F5344CB8AC3E}">
        <p14:creationId xmlns:p14="http://schemas.microsoft.com/office/powerpoint/2010/main" val="2776181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2B3E417C-1956-B24F-B08A-12ABA46190EE}" type="slidenum">
              <a:rPr lang="en-US"/>
              <a:pPr/>
              <a:t>38</a:t>
            </a:fld>
            <a:endParaRPr lang="en-US"/>
          </a:p>
        </p:txBody>
      </p:sp>
      <p:sp>
        <p:nvSpPr>
          <p:cNvPr id="244738" name="Rectangle 2"/>
          <p:cNvSpPr>
            <a:spLocks noGrp="1" noChangeArrowheads="1"/>
          </p:cNvSpPr>
          <p:nvPr>
            <p:ph type="title"/>
          </p:nvPr>
        </p:nvSpPr>
        <p:spPr/>
        <p:txBody>
          <a:bodyPr/>
          <a:lstStyle/>
          <a:p>
            <a:r>
              <a:rPr lang="en-US" sz="4000" dirty="0"/>
              <a:t>Features of US Trade Policies</a:t>
            </a:r>
          </a:p>
        </p:txBody>
      </p:sp>
      <p:sp>
        <p:nvSpPr>
          <p:cNvPr id="244739" name="Rectangle 3"/>
          <p:cNvSpPr>
            <a:spLocks noGrp="1" noChangeArrowheads="1"/>
          </p:cNvSpPr>
          <p:nvPr>
            <p:ph type="body" idx="1"/>
          </p:nvPr>
        </p:nvSpPr>
        <p:spPr/>
        <p:txBody>
          <a:bodyPr/>
          <a:lstStyle/>
          <a:p>
            <a:pPr>
              <a:lnSpc>
                <a:spcPct val="90000"/>
              </a:lnSpc>
            </a:pPr>
            <a:r>
              <a:rPr lang="en-US" sz="2800" dirty="0"/>
              <a:t>Trade Adjustment Assistance (TAA)</a:t>
            </a:r>
          </a:p>
          <a:p>
            <a:pPr lvl="1">
              <a:lnSpc>
                <a:spcPct val="90000"/>
              </a:lnSpc>
            </a:pPr>
            <a:r>
              <a:rPr lang="en-US" sz="2400" dirty="0"/>
              <a:t>Provides temporary help for firms and workers hurt by imports. (</a:t>
            </a:r>
            <a:r>
              <a:rPr lang="en-US" sz="2400" u="sng" dirty="0"/>
              <a:t>Not</a:t>
            </a:r>
            <a:r>
              <a:rPr lang="en-US" sz="2400" dirty="0"/>
              <a:t> tariff protection; that’s safeguards) </a:t>
            </a:r>
          </a:p>
          <a:p>
            <a:pPr lvl="1">
              <a:lnSpc>
                <a:spcPct val="90000"/>
              </a:lnSpc>
            </a:pPr>
            <a:r>
              <a:rPr lang="en-US" sz="2400" dirty="0"/>
              <a:t>Gives workers access to income support, relocation allowances, job search allowances, health coverage tax credit, and occupational training</a:t>
            </a:r>
          </a:p>
          <a:p>
            <a:pPr lvl="1">
              <a:lnSpc>
                <a:spcPct val="90000"/>
              </a:lnSpc>
            </a:pPr>
            <a:r>
              <a:rPr lang="en-US" sz="2400" dirty="0"/>
              <a:t>As of 2002, Alternative Trade Adjustment Assistance (ATAA) also provides limited “wage insurance” for trade-displaced older workers </a:t>
            </a:r>
          </a:p>
          <a:p>
            <a:pPr lvl="1">
              <a:lnSpc>
                <a:spcPct val="90000"/>
              </a:lnSpc>
            </a:pPr>
            <a:r>
              <a:rPr lang="en-US" sz="2400" dirty="0"/>
              <a:t>We’ll study more Nov 18</a:t>
            </a:r>
          </a:p>
        </p:txBody>
      </p:sp>
    </p:spTree>
    <p:extLst>
      <p:ext uri="{BB962C8B-B14F-4D97-AF65-F5344CB8AC3E}">
        <p14:creationId xmlns:p14="http://schemas.microsoft.com/office/powerpoint/2010/main" val="31714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Class 9:  Policies and Institutions: National, United States</a:t>
            </a:r>
          </a:p>
        </p:txBody>
      </p:sp>
      <p:sp>
        <p:nvSpPr>
          <p:cNvPr id="6" name="Slide Number Placeholder 5"/>
          <p:cNvSpPr>
            <a:spLocks noGrp="1"/>
          </p:cNvSpPr>
          <p:nvPr>
            <p:ph type="sldNum" sz="quarter" idx="12"/>
          </p:nvPr>
        </p:nvSpPr>
        <p:spPr/>
        <p:txBody>
          <a:bodyPr/>
          <a:lstStyle/>
          <a:p>
            <a:fld id="{E1E332C7-E643-3749-8186-ECC06027ABBD}" type="slidenum">
              <a:rPr lang="en-US"/>
              <a:pPr/>
              <a:t>39</a:t>
            </a:fld>
            <a:endParaRPr lang="en-US"/>
          </a:p>
        </p:txBody>
      </p:sp>
      <p:sp>
        <p:nvSpPr>
          <p:cNvPr id="243714" name="Rectangle 2"/>
          <p:cNvSpPr>
            <a:spLocks noGrp="1" noChangeArrowheads="1"/>
          </p:cNvSpPr>
          <p:nvPr>
            <p:ph type="title"/>
          </p:nvPr>
        </p:nvSpPr>
        <p:spPr/>
        <p:txBody>
          <a:bodyPr/>
          <a:lstStyle/>
          <a:p>
            <a:r>
              <a:rPr lang="en-US" sz="4000" dirty="0"/>
              <a:t>Features of US Trade Policies</a:t>
            </a:r>
          </a:p>
        </p:txBody>
      </p:sp>
      <p:sp>
        <p:nvSpPr>
          <p:cNvPr id="243715" name="Rectangle 3"/>
          <p:cNvSpPr>
            <a:spLocks noGrp="1" noChangeArrowheads="1"/>
          </p:cNvSpPr>
          <p:nvPr>
            <p:ph type="body" idx="1"/>
          </p:nvPr>
        </p:nvSpPr>
        <p:spPr/>
        <p:txBody>
          <a:bodyPr/>
          <a:lstStyle/>
          <a:p>
            <a:r>
              <a:rPr lang="en-US" sz="2800" dirty="0"/>
              <a:t>Fast Track -- officially “Trade Promotion Authority” (TPA)</a:t>
            </a:r>
          </a:p>
          <a:p>
            <a:pPr lvl="1"/>
            <a:r>
              <a:rPr lang="en-US" sz="2400" dirty="0"/>
              <a:t>Procedure, imposed by Congress on itself, requiring it to</a:t>
            </a:r>
          </a:p>
          <a:p>
            <a:pPr marL="457200" lvl="1" indent="0">
              <a:buNone/>
            </a:pPr>
            <a:endParaRPr lang="en-US" sz="2400" dirty="0"/>
          </a:p>
          <a:p>
            <a:pPr lvl="1"/>
            <a:r>
              <a:rPr lang="en-US" sz="2400" dirty="0"/>
              <a:t>Relevant for approval of FTAs and some other trade deals</a:t>
            </a:r>
          </a:p>
          <a:p>
            <a:pPr lvl="1"/>
            <a:r>
              <a:rPr lang="en-US" sz="2400" dirty="0"/>
              <a:t>Congress approved TPA in July 2015 but it expired July 1, 2021.</a:t>
            </a:r>
          </a:p>
          <a:p>
            <a:pPr lvl="1"/>
            <a:r>
              <a:rPr lang="en-US" sz="2400" dirty="0"/>
              <a:t>Biden wants to “rethink the objectives of trade agreements before seeking the authority.”</a:t>
            </a:r>
            <a:endParaRPr lang="en-US" sz="2000" dirty="0"/>
          </a:p>
          <a:p>
            <a:pPr lvl="1"/>
            <a:endParaRPr lang="en-US" sz="2400" dirty="0"/>
          </a:p>
          <a:p>
            <a:pPr marL="457200" lvl="1" indent="0">
              <a:buNone/>
            </a:pPr>
            <a:endParaRPr lang="en-US" sz="2400" dirty="0"/>
          </a:p>
          <a:p>
            <a:pPr lvl="1"/>
            <a:endParaRPr lang="en-US" sz="2400" dirty="0"/>
          </a:p>
          <a:p>
            <a:pPr lvl="1"/>
            <a:endParaRPr lang="en-US" sz="2400" dirty="0"/>
          </a:p>
          <a:p>
            <a:pPr lvl="1"/>
            <a:endParaRPr lang="en-US" sz="2400" dirty="0"/>
          </a:p>
          <a:p>
            <a:pPr lvl="1"/>
            <a:endParaRPr lang="en-US" sz="2400" dirty="0"/>
          </a:p>
        </p:txBody>
      </p:sp>
      <p:sp>
        <p:nvSpPr>
          <p:cNvPr id="243716" name="Text Box 4"/>
          <p:cNvSpPr txBox="1">
            <a:spLocks noChangeArrowheads="1"/>
          </p:cNvSpPr>
          <p:nvPr/>
        </p:nvSpPr>
        <p:spPr bwMode="auto">
          <a:xfrm>
            <a:off x="2514600" y="2971800"/>
            <a:ext cx="3733800" cy="830997"/>
          </a:xfrm>
          <a:prstGeom prst="rect">
            <a:avLst/>
          </a:prstGeom>
          <a:noFill/>
          <a:ln w="28575">
            <a:solidFill>
              <a:schemeClr val="tx1"/>
            </a:solidFill>
            <a:miter lim="800000"/>
            <a:headEnd/>
            <a:tailEnd/>
          </a:ln>
          <a:effectLst/>
        </p:spPr>
        <p:txBody>
          <a:bodyPr wrap="square">
            <a:prstTxWarp prst="textNoShape">
              <a:avLst/>
            </a:prstTxWarp>
            <a:spAutoFit/>
          </a:bodyPr>
          <a:lstStyle/>
          <a:p>
            <a:pPr algn="ctr">
              <a:spcBef>
                <a:spcPct val="50000"/>
              </a:spcBef>
            </a:pPr>
            <a:r>
              <a:rPr lang="en-US" sz="2400" dirty="0"/>
              <a:t>Consider trade legislation without amendment</a:t>
            </a:r>
          </a:p>
        </p:txBody>
      </p:sp>
    </p:spTree>
    <p:extLst>
      <p:ext uri="{BB962C8B-B14F-4D97-AF65-F5344CB8AC3E}">
        <p14:creationId xmlns:p14="http://schemas.microsoft.com/office/powerpoint/2010/main" val="339078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37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37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7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p:bldP spid="2437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t>Classes 7, 8: Policies and Institutions: International</a:t>
            </a:r>
          </a:p>
        </p:txBody>
      </p:sp>
      <p:sp>
        <p:nvSpPr>
          <p:cNvPr id="51203" name="Slide Number Placeholder 5"/>
          <p:cNvSpPr>
            <a:spLocks noGrp="1"/>
          </p:cNvSpPr>
          <p:nvPr>
            <p:ph type="sldNum" sz="quarter" idx="12"/>
          </p:nvPr>
        </p:nvSpPr>
        <p:spPr>
          <a:noFill/>
        </p:spPr>
        <p:txBody>
          <a:bodyPr/>
          <a:lstStyle/>
          <a:p>
            <a:fld id="{AF0D4501-C163-574B-AFC2-5F3A56D9FAFE}" type="slidenum">
              <a:rPr lang="en-US" smtClean="0"/>
              <a:pPr/>
              <a:t>4</a:t>
            </a:fld>
            <a:endParaRPr lang="en-US"/>
          </a:p>
        </p:txBody>
      </p:sp>
      <p:graphicFrame>
        <p:nvGraphicFramePr>
          <p:cNvPr id="284697" name="Group 25"/>
          <p:cNvGraphicFramePr>
            <a:graphicFrameLocks noGrp="1"/>
          </p:cNvGraphicFramePr>
          <p:nvPr>
            <p:ph idx="1"/>
          </p:nvPr>
        </p:nvGraphicFramePr>
        <p:xfrm>
          <a:off x="1351128" y="1600200"/>
          <a:ext cx="7335672" cy="25908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Countervailing Duties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Safeguards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Balance of Payments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Preferential Trade Agreements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4699" name="AutoShape 27"/>
          <p:cNvSpPr>
            <a:spLocks noChangeArrowheads="1"/>
          </p:cNvSpPr>
          <p:nvPr/>
        </p:nvSpPr>
        <p:spPr bwMode="auto">
          <a:xfrm rot="-1395448">
            <a:off x="637996" y="3785919"/>
            <a:ext cx="2011666" cy="990600"/>
          </a:xfrm>
          <a:prstGeom prst="wedgeRoundRectCallout">
            <a:avLst>
              <a:gd name="adj1" fmla="val 60797"/>
              <a:gd name="adj2" fmla="val -17891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Permitted; </a:t>
            </a:r>
            <a:r>
              <a:rPr lang="en-US" sz="2400" u="sng" dirty="0"/>
              <a:t>not</a:t>
            </a:r>
            <a:r>
              <a:rPr lang="en-US" sz="2400" dirty="0"/>
              <a:t> required</a:t>
            </a:r>
          </a:p>
        </p:txBody>
      </p:sp>
      <p:sp>
        <p:nvSpPr>
          <p:cNvPr id="11" name="Rectangle 2">
            <a:extLst>
              <a:ext uri="{FF2B5EF4-FFF2-40B4-BE49-F238E27FC236}">
                <a16:creationId xmlns:a16="http://schemas.microsoft.com/office/drawing/2014/main" id="{2EB7F5BA-89B8-6142-84EE-FE3FFCA6013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
        <p:nvSpPr>
          <p:cNvPr id="2" name="Oval 1">
            <a:extLst>
              <a:ext uri="{FF2B5EF4-FFF2-40B4-BE49-F238E27FC236}">
                <a16:creationId xmlns:a16="http://schemas.microsoft.com/office/drawing/2014/main" id="{6995D6F0-E87E-4FF1-B655-BD2A8B545B06}"/>
              </a:ext>
            </a:extLst>
          </p:cNvPr>
          <p:cNvSpPr/>
          <p:nvPr/>
        </p:nvSpPr>
        <p:spPr>
          <a:xfrm>
            <a:off x="805629" y="4419600"/>
            <a:ext cx="838200" cy="5554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54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78592E68-CAC6-1A4E-A22A-10F28C7CC796}" type="slidenum">
              <a:rPr lang="en-US"/>
              <a:pPr/>
              <a:t>40</a:t>
            </a:fld>
            <a:endParaRPr lang="en-US"/>
          </a:p>
        </p:txBody>
      </p:sp>
      <p:sp>
        <p:nvSpPr>
          <p:cNvPr id="280578" name="Rectangle 2"/>
          <p:cNvSpPr>
            <a:spLocks noGrp="1" noChangeArrowheads="1"/>
          </p:cNvSpPr>
          <p:nvPr>
            <p:ph type="title"/>
          </p:nvPr>
        </p:nvSpPr>
        <p:spPr/>
        <p:txBody>
          <a:bodyPr/>
          <a:lstStyle/>
          <a:p>
            <a:r>
              <a:rPr lang="en-US" sz="4000" dirty="0"/>
              <a:t>Features of US Trade Policies</a:t>
            </a:r>
          </a:p>
        </p:txBody>
      </p:sp>
      <p:sp>
        <p:nvSpPr>
          <p:cNvPr id="280579" name="Rectangle 3"/>
          <p:cNvSpPr>
            <a:spLocks noGrp="1" noChangeArrowheads="1"/>
          </p:cNvSpPr>
          <p:nvPr>
            <p:ph type="body" idx="1"/>
          </p:nvPr>
        </p:nvSpPr>
        <p:spPr>
          <a:xfrm>
            <a:off x="457200" y="1600200"/>
            <a:ext cx="8229600" cy="4267200"/>
          </a:xfrm>
        </p:spPr>
        <p:txBody>
          <a:bodyPr/>
          <a:lstStyle/>
          <a:p>
            <a:pPr>
              <a:lnSpc>
                <a:spcPct val="80000"/>
              </a:lnSpc>
            </a:pPr>
            <a:r>
              <a:rPr lang="en-US" sz="2800" dirty="0"/>
              <a:t>Tariff Preference Programs</a:t>
            </a:r>
          </a:p>
          <a:p>
            <a:pPr lvl="1">
              <a:lnSpc>
                <a:spcPct val="80000"/>
              </a:lnSpc>
            </a:pPr>
            <a:r>
              <a:rPr lang="en-US" sz="2400" dirty="0"/>
              <a:t>GSP = Generalized System of Preferences</a:t>
            </a:r>
          </a:p>
          <a:p>
            <a:pPr lvl="2">
              <a:lnSpc>
                <a:spcPct val="80000"/>
              </a:lnSpc>
            </a:pPr>
            <a:r>
              <a:rPr lang="en-US" sz="2000" dirty="0"/>
              <a:t>Charge lower tariffs on some exports from some developing countries than we charge other countries</a:t>
            </a:r>
          </a:p>
          <a:p>
            <a:pPr lvl="3">
              <a:lnSpc>
                <a:spcPct val="80000"/>
              </a:lnSpc>
            </a:pPr>
            <a:r>
              <a:rPr lang="en-US" sz="1600" dirty="0"/>
              <a:t>Departure from MFN, permitted by WTO</a:t>
            </a:r>
          </a:p>
          <a:p>
            <a:pPr lvl="2">
              <a:lnSpc>
                <a:spcPct val="80000"/>
              </a:lnSpc>
            </a:pPr>
            <a:r>
              <a:rPr lang="en-US" sz="2000" dirty="0"/>
              <a:t>Other developed countries do this too </a:t>
            </a:r>
          </a:p>
          <a:p>
            <a:pPr lvl="1">
              <a:lnSpc>
                <a:spcPct val="80000"/>
              </a:lnSpc>
            </a:pPr>
            <a:r>
              <a:rPr lang="en-US" dirty="0"/>
              <a:t>AGOA = African Growth and Opportunity Act</a:t>
            </a:r>
          </a:p>
          <a:p>
            <a:pPr lvl="2">
              <a:lnSpc>
                <a:spcPct val="80000"/>
              </a:lnSpc>
            </a:pPr>
            <a:r>
              <a:rPr lang="en-US" sz="2000" dirty="0"/>
              <a:t>Zero tariffs on many goods from many sub-Saharan African countries</a:t>
            </a:r>
          </a:p>
          <a:p>
            <a:pPr lvl="1">
              <a:lnSpc>
                <a:spcPct val="80000"/>
              </a:lnSpc>
            </a:pPr>
            <a:r>
              <a:rPr lang="en-US" sz="2400" dirty="0"/>
              <a:t>CBI = Caribbean Basin Initiative</a:t>
            </a:r>
          </a:p>
          <a:p>
            <a:pPr lvl="2">
              <a:lnSpc>
                <a:spcPct val="80000"/>
              </a:lnSpc>
            </a:pPr>
            <a:r>
              <a:rPr lang="en-US" sz="2000" dirty="0"/>
              <a:t>Tariff preferences for most Caribbean countries</a:t>
            </a:r>
          </a:p>
          <a:p>
            <a:pPr lvl="1">
              <a:lnSpc>
                <a:spcPct val="80000"/>
              </a:lnSpc>
            </a:pPr>
            <a:endParaRPr lang="en-US" sz="2400" dirty="0"/>
          </a:p>
          <a:p>
            <a:pPr lvl="1">
              <a:lnSpc>
                <a:spcPct val="80000"/>
              </a:lnSpc>
            </a:pPr>
            <a:endParaRPr lang="en-US" sz="2400" dirty="0"/>
          </a:p>
          <a:p>
            <a:pPr lvl="2">
              <a:lnSpc>
                <a:spcPct val="80000"/>
              </a:lnSpc>
            </a:pPr>
            <a:endParaRPr lang="en-US" sz="2000" dirty="0"/>
          </a:p>
        </p:txBody>
      </p:sp>
    </p:spTree>
    <p:extLst>
      <p:ext uri="{BB962C8B-B14F-4D97-AF65-F5344CB8AC3E}">
        <p14:creationId xmlns:p14="http://schemas.microsoft.com/office/powerpoint/2010/main" val="3249565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9:  Policies and Institutions: National, United States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2451780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Verrill</a:t>
            </a:r>
            <a:endParaRPr lang="en-US"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400" dirty="0"/>
              <a:t>Who has "standing" under the antidumping law? Who determines whether there is dumping?</a:t>
            </a:r>
            <a:endParaRPr lang="en-US" sz="2000" dirty="0"/>
          </a:p>
          <a:p>
            <a:r>
              <a:rPr lang="en-US" sz="2400" dirty="0"/>
              <a:t>How do the injury requirements differ for antidumping and for safeguards? Do either require that the domestic firms make losses?</a:t>
            </a:r>
          </a:p>
          <a:p>
            <a:r>
              <a:rPr lang="en-US" sz="2400" dirty="0"/>
              <a:t>What can a U.S. producer do if it believes that its competitors in another country are engaging in anticompetitive conduct that is being tolerated by their government?</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Tree>
    <p:extLst>
      <p:ext uri="{BB962C8B-B14F-4D97-AF65-F5344CB8AC3E}">
        <p14:creationId xmlns:p14="http://schemas.microsoft.com/office/powerpoint/2010/main" val="13884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400" dirty="0"/>
              <a:t>Why did Fast Track, or something like it, become necessary only after trade negotiations were moving on from tariffs to negotiating non-tariff measures?</a:t>
            </a:r>
          </a:p>
          <a:p>
            <a:r>
              <a:rPr lang="en-US" sz="2400" dirty="0"/>
              <a:t>Once a trade agreement is negotiated and accepted, does it automatically become part of the law of the participating countries? </a:t>
            </a:r>
          </a:p>
          <a:p>
            <a:r>
              <a:rPr lang="en-US" sz="2400" dirty="0"/>
              <a:t>What are the four requirements of the Fast Track procedure that was first approved by Congress?  Under what President was this done? </a:t>
            </a:r>
            <a:endParaRPr lang="en-US" sz="1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1733595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“Trade Mission: Taking Stock…”</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AGOA? </a:t>
            </a:r>
          </a:p>
          <a:p>
            <a:r>
              <a:rPr lang="en-US" dirty="0"/>
              <a:t>Has it succeeded? </a:t>
            </a:r>
          </a:p>
          <a:p>
            <a:r>
              <a:rPr lang="en-US" dirty="0"/>
              <a:t>What interferes with its success? </a:t>
            </a:r>
          </a:p>
          <a:p>
            <a:r>
              <a:rPr lang="en-US" dirty="0"/>
              <a:t>Do the preferences require that inputs also be made in Africa?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3408460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0673-4CE0-2345-97D6-5E9E2DD7A424}"/>
              </a:ext>
            </a:extLst>
          </p:cNvPr>
          <p:cNvSpPr>
            <a:spLocks noGrp="1"/>
          </p:cNvSpPr>
          <p:nvPr>
            <p:ph type="title"/>
          </p:nvPr>
        </p:nvSpPr>
        <p:spPr/>
        <p:txBody>
          <a:bodyPr/>
          <a:lstStyle/>
          <a:p>
            <a:r>
              <a:rPr lang="en-US" dirty="0"/>
              <a:t>US Trade Policies under Biden</a:t>
            </a:r>
          </a:p>
        </p:txBody>
      </p:sp>
      <p:sp>
        <p:nvSpPr>
          <p:cNvPr id="3" name="Content Placeholder 2">
            <a:extLst>
              <a:ext uri="{FF2B5EF4-FFF2-40B4-BE49-F238E27FC236}">
                <a16:creationId xmlns:a16="http://schemas.microsoft.com/office/drawing/2014/main" id="{B417E2A8-8F60-EC49-8041-C97BD0CB1DCA}"/>
              </a:ext>
            </a:extLst>
          </p:cNvPr>
          <p:cNvSpPr>
            <a:spLocks noGrp="1"/>
          </p:cNvSpPr>
          <p:nvPr>
            <p:ph idx="1"/>
          </p:nvPr>
        </p:nvSpPr>
        <p:spPr/>
        <p:txBody>
          <a:bodyPr/>
          <a:lstStyle/>
          <a:p>
            <a:r>
              <a:rPr lang="en-US" dirty="0"/>
              <a:t>He’s done very little, so far.  Mostly waiting to study issues</a:t>
            </a:r>
          </a:p>
          <a:p>
            <a:pPr lvl="1"/>
            <a:r>
              <a:rPr lang="en-US" dirty="0"/>
              <a:t>Negotiated with EU and others on steel and aluminum tariffs, and replaced with tariff-rate quotas</a:t>
            </a:r>
          </a:p>
          <a:p>
            <a:pPr lvl="1"/>
            <a:r>
              <a:rPr lang="en-US" dirty="0"/>
              <a:t>Settled the Airbus-Boeing dispute</a:t>
            </a:r>
          </a:p>
          <a:p>
            <a:pPr lvl="1"/>
            <a:r>
              <a:rPr lang="en-US" dirty="0"/>
              <a:t>Nuclear submarine exports to Australia</a:t>
            </a:r>
          </a:p>
          <a:p>
            <a:pPr lvl="1"/>
            <a:r>
              <a:rPr lang="en-US" dirty="0"/>
              <a:t>IRA Subsidies and tax credits conditional on sourcing in US and FTA partners</a:t>
            </a:r>
          </a:p>
        </p:txBody>
      </p:sp>
      <p:sp>
        <p:nvSpPr>
          <p:cNvPr id="4" name="Footer Placeholder 3">
            <a:extLst>
              <a:ext uri="{FF2B5EF4-FFF2-40B4-BE49-F238E27FC236}">
                <a16:creationId xmlns:a16="http://schemas.microsoft.com/office/drawing/2014/main" id="{CBCA60C0-E854-594F-A144-7C4C973FE3DB}"/>
              </a:ext>
            </a:extLst>
          </p:cNvPr>
          <p:cNvSpPr>
            <a:spLocks noGrp="1"/>
          </p:cNvSpPr>
          <p:nvPr>
            <p:ph type="ftr" sz="quarter" idx="11"/>
          </p:nvPr>
        </p:nvSpPr>
        <p:spPr/>
        <p:txBody>
          <a:bodyPr/>
          <a:lstStyle/>
          <a:p>
            <a:pPr>
              <a:defRPr/>
            </a:pPr>
            <a:r>
              <a:rPr lang="en-US"/>
              <a:t>Class 9:  Policies and Institutions: National, United States</a:t>
            </a:r>
          </a:p>
        </p:txBody>
      </p:sp>
      <p:sp>
        <p:nvSpPr>
          <p:cNvPr id="5" name="Slide Number Placeholder 4">
            <a:extLst>
              <a:ext uri="{FF2B5EF4-FFF2-40B4-BE49-F238E27FC236}">
                <a16:creationId xmlns:a16="http://schemas.microsoft.com/office/drawing/2014/main" id="{8531DADC-A891-CA4E-A57E-C828BB75C3B1}"/>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1587901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0673-4CE0-2345-97D6-5E9E2DD7A424}"/>
              </a:ext>
            </a:extLst>
          </p:cNvPr>
          <p:cNvSpPr>
            <a:spLocks noGrp="1"/>
          </p:cNvSpPr>
          <p:nvPr>
            <p:ph type="title"/>
          </p:nvPr>
        </p:nvSpPr>
        <p:spPr/>
        <p:txBody>
          <a:bodyPr/>
          <a:lstStyle/>
          <a:p>
            <a:r>
              <a:rPr lang="en-US" dirty="0"/>
              <a:t>US Trade Policies under Biden</a:t>
            </a:r>
          </a:p>
        </p:txBody>
      </p:sp>
      <p:sp>
        <p:nvSpPr>
          <p:cNvPr id="3" name="Content Placeholder 2">
            <a:extLst>
              <a:ext uri="{FF2B5EF4-FFF2-40B4-BE49-F238E27FC236}">
                <a16:creationId xmlns:a16="http://schemas.microsoft.com/office/drawing/2014/main" id="{B417E2A8-8F60-EC49-8041-C97BD0CB1DCA}"/>
              </a:ext>
            </a:extLst>
          </p:cNvPr>
          <p:cNvSpPr>
            <a:spLocks noGrp="1"/>
          </p:cNvSpPr>
          <p:nvPr>
            <p:ph idx="1"/>
          </p:nvPr>
        </p:nvSpPr>
        <p:spPr/>
        <p:txBody>
          <a:bodyPr/>
          <a:lstStyle/>
          <a:p>
            <a:r>
              <a:rPr lang="en-US" dirty="0"/>
              <a:t>USTR calls for “economic policy to serve the interests of working people”</a:t>
            </a:r>
          </a:p>
          <a:p>
            <a:pPr lvl="1"/>
            <a:r>
              <a:rPr lang="en-US" dirty="0"/>
              <a:t>“But if we recognize that deferring to the market has its limits in ensuring that domestic economic policy benefits working people, we must also recognize its limits to do the same when it comes to trade”</a:t>
            </a:r>
          </a:p>
        </p:txBody>
      </p:sp>
      <p:sp>
        <p:nvSpPr>
          <p:cNvPr id="4" name="Footer Placeholder 3">
            <a:extLst>
              <a:ext uri="{FF2B5EF4-FFF2-40B4-BE49-F238E27FC236}">
                <a16:creationId xmlns:a16="http://schemas.microsoft.com/office/drawing/2014/main" id="{CBCA60C0-E854-594F-A144-7C4C973FE3DB}"/>
              </a:ext>
            </a:extLst>
          </p:cNvPr>
          <p:cNvSpPr>
            <a:spLocks noGrp="1"/>
          </p:cNvSpPr>
          <p:nvPr>
            <p:ph type="ftr" sz="quarter" idx="11"/>
          </p:nvPr>
        </p:nvSpPr>
        <p:spPr/>
        <p:txBody>
          <a:bodyPr/>
          <a:lstStyle/>
          <a:p>
            <a:pPr>
              <a:defRPr/>
            </a:pPr>
            <a:r>
              <a:rPr lang="en-US"/>
              <a:t>Class 9:  Policies and Institutions: National, United States</a:t>
            </a:r>
          </a:p>
        </p:txBody>
      </p:sp>
      <p:sp>
        <p:nvSpPr>
          <p:cNvPr id="5" name="Slide Number Placeholder 4">
            <a:extLst>
              <a:ext uri="{FF2B5EF4-FFF2-40B4-BE49-F238E27FC236}">
                <a16:creationId xmlns:a16="http://schemas.microsoft.com/office/drawing/2014/main" id="{8531DADC-A891-CA4E-A57E-C828BB75C3B1}"/>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Tree>
    <p:extLst>
      <p:ext uri="{BB962C8B-B14F-4D97-AF65-F5344CB8AC3E}">
        <p14:creationId xmlns:p14="http://schemas.microsoft.com/office/powerpoint/2010/main" val="1197180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0673-4CE0-2345-97D6-5E9E2DD7A424}"/>
              </a:ext>
            </a:extLst>
          </p:cNvPr>
          <p:cNvSpPr>
            <a:spLocks noGrp="1"/>
          </p:cNvSpPr>
          <p:nvPr>
            <p:ph type="title"/>
          </p:nvPr>
        </p:nvSpPr>
        <p:spPr/>
        <p:txBody>
          <a:bodyPr/>
          <a:lstStyle/>
          <a:p>
            <a:r>
              <a:rPr lang="en-US" dirty="0"/>
              <a:t>US Trade Policies under Biden</a:t>
            </a:r>
          </a:p>
        </p:txBody>
      </p:sp>
      <p:sp>
        <p:nvSpPr>
          <p:cNvPr id="3" name="Content Placeholder 2">
            <a:extLst>
              <a:ext uri="{FF2B5EF4-FFF2-40B4-BE49-F238E27FC236}">
                <a16:creationId xmlns:a16="http://schemas.microsoft.com/office/drawing/2014/main" id="{B417E2A8-8F60-EC49-8041-C97BD0CB1DCA}"/>
              </a:ext>
            </a:extLst>
          </p:cNvPr>
          <p:cNvSpPr>
            <a:spLocks noGrp="1"/>
          </p:cNvSpPr>
          <p:nvPr>
            <p:ph idx="1"/>
          </p:nvPr>
        </p:nvSpPr>
        <p:spPr/>
        <p:txBody>
          <a:bodyPr/>
          <a:lstStyle/>
          <a:p>
            <a:r>
              <a:rPr lang="en-US" dirty="0"/>
              <a:t>Key features:</a:t>
            </a:r>
          </a:p>
          <a:p>
            <a:pPr lvl="1"/>
            <a:r>
              <a:rPr lang="en-US" dirty="0"/>
              <a:t>Stepping up engagement with the WTO</a:t>
            </a:r>
          </a:p>
          <a:p>
            <a:pPr lvl="1"/>
            <a:r>
              <a:rPr lang="en-US" dirty="0"/>
              <a:t>Standing up for Workers’ Rights via USMCA</a:t>
            </a:r>
          </a:p>
          <a:p>
            <a:pPr lvl="1"/>
            <a:r>
              <a:rPr lang="en-US" dirty="0"/>
              <a:t>Advancing environmental goals </a:t>
            </a:r>
          </a:p>
          <a:p>
            <a:pPr lvl="1"/>
            <a:r>
              <a:rPr lang="en-US" dirty="0"/>
              <a:t>Supporting U.S. Agriculture</a:t>
            </a:r>
          </a:p>
          <a:p>
            <a:pPr lvl="1"/>
            <a:r>
              <a:rPr lang="en-US" dirty="0"/>
              <a:t>Bolstering Supply Chain Resiliency (i.e., China)</a:t>
            </a:r>
          </a:p>
          <a:p>
            <a:pPr lvl="1"/>
            <a:r>
              <a:rPr lang="en-US" dirty="0"/>
              <a:t>Ensuring China competes fairly</a:t>
            </a:r>
          </a:p>
          <a:p>
            <a:pPr lvl="1"/>
            <a:r>
              <a:rPr lang="en-US" dirty="0"/>
              <a:t>Enforcing trade agreements.</a:t>
            </a:r>
          </a:p>
          <a:p>
            <a:endParaRPr lang="en-US" dirty="0"/>
          </a:p>
        </p:txBody>
      </p:sp>
      <p:sp>
        <p:nvSpPr>
          <p:cNvPr id="4" name="Footer Placeholder 3">
            <a:extLst>
              <a:ext uri="{FF2B5EF4-FFF2-40B4-BE49-F238E27FC236}">
                <a16:creationId xmlns:a16="http://schemas.microsoft.com/office/drawing/2014/main" id="{CBCA60C0-E854-594F-A144-7C4C973FE3DB}"/>
              </a:ext>
            </a:extLst>
          </p:cNvPr>
          <p:cNvSpPr>
            <a:spLocks noGrp="1"/>
          </p:cNvSpPr>
          <p:nvPr>
            <p:ph type="ftr" sz="quarter" idx="11"/>
          </p:nvPr>
        </p:nvSpPr>
        <p:spPr/>
        <p:txBody>
          <a:bodyPr/>
          <a:lstStyle/>
          <a:p>
            <a:pPr>
              <a:defRPr/>
            </a:pPr>
            <a:r>
              <a:rPr lang="en-US"/>
              <a:t>Class 9:  Policies and Institutions: National, United States</a:t>
            </a:r>
          </a:p>
        </p:txBody>
      </p:sp>
      <p:sp>
        <p:nvSpPr>
          <p:cNvPr id="5" name="Slide Number Placeholder 4">
            <a:extLst>
              <a:ext uri="{FF2B5EF4-FFF2-40B4-BE49-F238E27FC236}">
                <a16:creationId xmlns:a16="http://schemas.microsoft.com/office/drawing/2014/main" id="{8531DADC-A891-CA4E-A57E-C828BB75C3B1}"/>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953712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9:  Policies and Institutions: National, United States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4129230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USTR Katherine </a:t>
            </a:r>
            <a:r>
              <a:rPr lang="en-US" dirty="0" err="1"/>
              <a:t>Tai,“Trade</a:t>
            </a:r>
            <a:r>
              <a:rPr lang="en-US" dirty="0"/>
              <a:t> must transform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her approach to trade policy different from that of her predecessors? </a:t>
            </a:r>
          </a:p>
          <a:p>
            <a:r>
              <a:rPr lang="en-US" dirty="0"/>
              <a:t>What feature of the USMCA is she using to benefit workers? </a:t>
            </a:r>
          </a:p>
          <a:p>
            <a:r>
              <a:rPr lang="en-US" dirty="0"/>
              <a:t>Does she support free international movement of data? </a:t>
            </a:r>
          </a:p>
          <a:p>
            <a:r>
              <a:rPr lang="en-US" dirty="0"/>
              <a:t>Does she trust China?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Tree>
    <p:extLst>
      <p:ext uri="{BB962C8B-B14F-4D97-AF65-F5344CB8AC3E}">
        <p14:creationId xmlns:p14="http://schemas.microsoft.com/office/powerpoint/2010/main" val="325140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9:  Policies and Institutions: National, United States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1788126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Tankersley,</a:t>
            </a:r>
            <a:br>
              <a:rPr lang="en-US" dirty="0"/>
            </a:br>
            <a:r>
              <a:rPr lang="en-US" dirty="0"/>
              <a:t>“Biden’s Trade Moves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Who is more protectionist, Biden or Trump? </a:t>
            </a:r>
          </a:p>
          <a:p>
            <a:r>
              <a:rPr lang="en-US" dirty="0"/>
              <a:t>Has Biden gotten any political benefit from this? </a:t>
            </a:r>
          </a:p>
          <a:p>
            <a:r>
              <a:rPr lang="en-US" dirty="0"/>
              <a:t>What actions has Biden taken?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3681670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9:  Policies and Institutions: National, United States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Tree>
    <p:extLst>
      <p:ext uri="{BB962C8B-B14F-4D97-AF65-F5344CB8AC3E}">
        <p14:creationId xmlns:p14="http://schemas.microsoft.com/office/powerpoint/2010/main" val="132253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 Ch 3</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Should (according to Jackson), and do, international institutions like the WTO interfere with the sovereignty of its member states?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9:  Policies and Institutions: National, United States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133645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1DAB7DA7-97E6-1941-B603-C398F8E78810}" type="slidenum">
              <a:rPr lang="en-US"/>
              <a:pPr/>
              <a:t>7</a:t>
            </a:fld>
            <a:endParaRPr lang="en-US"/>
          </a:p>
        </p:txBody>
      </p:sp>
      <p:sp>
        <p:nvSpPr>
          <p:cNvPr id="65538" name="Rectangle 2"/>
          <p:cNvSpPr>
            <a:spLocks noGrp="1" noChangeArrowheads="1"/>
          </p:cNvSpPr>
          <p:nvPr>
            <p:ph type="title"/>
          </p:nvPr>
        </p:nvSpPr>
        <p:spPr/>
        <p:txBody>
          <a:bodyPr/>
          <a:lstStyle/>
          <a:p>
            <a:r>
              <a:rPr lang="en-US" sz="4000" dirty="0"/>
              <a:t>Outline</a:t>
            </a:r>
          </a:p>
        </p:txBody>
      </p:sp>
      <p:sp>
        <p:nvSpPr>
          <p:cNvPr id="65539" name="Rectangle 3"/>
          <p:cNvSpPr>
            <a:spLocks noGrp="1" noChangeArrowheads="1"/>
          </p:cNvSpPr>
          <p:nvPr>
            <p:ph type="body" idx="1"/>
          </p:nvPr>
        </p:nvSpPr>
        <p:spPr/>
        <p:txBody>
          <a:bodyPr/>
          <a:lstStyle/>
          <a:p>
            <a:pPr>
              <a:lnSpc>
                <a:spcPct val="80000"/>
              </a:lnSpc>
            </a:pPr>
            <a:r>
              <a:rPr lang="en-US" sz="2800" dirty="0"/>
              <a:t>Parts of the US Government that Handle Trade</a:t>
            </a:r>
          </a:p>
          <a:p>
            <a:pPr>
              <a:lnSpc>
                <a:spcPct val="80000"/>
              </a:lnSpc>
            </a:pPr>
            <a:r>
              <a:rPr lang="en-US" sz="2800" dirty="0"/>
              <a:t>Main Features of US Trade Policies</a:t>
            </a:r>
          </a:p>
          <a:p>
            <a:pPr lvl="1">
              <a:lnSpc>
                <a:spcPct val="80000"/>
              </a:lnSpc>
            </a:pPr>
            <a:r>
              <a:rPr lang="en-US" sz="2400" dirty="0"/>
              <a:t>Tariffs, Quotas, </a:t>
            </a:r>
            <a:r>
              <a:rPr lang="en-US" sz="2400" dirty="0" err="1"/>
              <a:t>VERs</a:t>
            </a:r>
            <a:endParaRPr lang="en-US" sz="2400" dirty="0"/>
          </a:p>
          <a:p>
            <a:pPr lvl="1">
              <a:lnSpc>
                <a:spcPct val="80000"/>
              </a:lnSpc>
            </a:pPr>
            <a:r>
              <a:rPr lang="en-US" sz="2400" dirty="0"/>
              <a:t>Escape Clause</a:t>
            </a:r>
          </a:p>
          <a:p>
            <a:pPr lvl="1">
              <a:lnSpc>
                <a:spcPct val="80000"/>
              </a:lnSpc>
            </a:pPr>
            <a:r>
              <a:rPr lang="en-US" sz="2400" dirty="0"/>
              <a:t>Unfair Trade Laws</a:t>
            </a:r>
          </a:p>
          <a:p>
            <a:pPr lvl="1">
              <a:lnSpc>
                <a:spcPct val="80000"/>
              </a:lnSpc>
            </a:pPr>
            <a:r>
              <a:rPr lang="en-US" sz="2400" dirty="0"/>
              <a:t>Section 301</a:t>
            </a:r>
          </a:p>
          <a:p>
            <a:pPr lvl="1">
              <a:lnSpc>
                <a:spcPct val="80000"/>
              </a:lnSpc>
            </a:pPr>
            <a:r>
              <a:rPr lang="en-US" sz="2400" dirty="0"/>
              <a:t>Section 332</a:t>
            </a:r>
          </a:p>
          <a:p>
            <a:pPr lvl="1">
              <a:lnSpc>
                <a:spcPct val="80000"/>
              </a:lnSpc>
            </a:pPr>
            <a:r>
              <a:rPr lang="en-US" sz="2400" dirty="0"/>
              <a:t>Trade Adjustment Assistance</a:t>
            </a:r>
          </a:p>
          <a:p>
            <a:pPr lvl="1">
              <a:lnSpc>
                <a:spcPct val="80000"/>
              </a:lnSpc>
            </a:pPr>
            <a:r>
              <a:rPr lang="en-US" sz="2400" dirty="0"/>
              <a:t>Fast Track</a:t>
            </a:r>
          </a:p>
          <a:p>
            <a:pPr lvl="1">
              <a:lnSpc>
                <a:spcPct val="80000"/>
              </a:lnSpc>
            </a:pPr>
            <a:r>
              <a:rPr lang="en-US" sz="2400" dirty="0"/>
              <a:t>GSP</a:t>
            </a:r>
          </a:p>
          <a:p>
            <a:pPr>
              <a:lnSpc>
                <a:spcPct val="80000"/>
              </a:lnSpc>
            </a:pPr>
            <a:r>
              <a:rPr lang="en-US" sz="2800" dirty="0"/>
              <a:t>US Trade Policy under Trump and Biden</a:t>
            </a:r>
          </a:p>
          <a:p>
            <a:pPr lvl="1">
              <a:lnSpc>
                <a:spcPct val="80000"/>
              </a:lnSpc>
            </a:pPr>
            <a:r>
              <a:rPr lang="en-US" sz="2400" dirty="0"/>
              <a:t>Trump and Harris plans</a:t>
            </a:r>
          </a:p>
          <a:p>
            <a:pPr lvl="1">
              <a:lnSpc>
                <a:spcPct val="80000"/>
              </a:lnSpc>
            </a:pPr>
            <a:endParaRPr lang="en-US" sz="2400" dirty="0"/>
          </a:p>
          <a:p>
            <a:pPr lvl="1">
              <a:lnSpc>
                <a:spcPct val="80000"/>
              </a:lnSpc>
            </a:pPr>
            <a:endParaRPr lang="en-US" sz="2400" dirty="0"/>
          </a:p>
        </p:txBody>
      </p:sp>
    </p:spTree>
    <p:extLst>
      <p:ext uri="{BB962C8B-B14F-4D97-AF65-F5344CB8AC3E}">
        <p14:creationId xmlns:p14="http://schemas.microsoft.com/office/powerpoint/2010/main" val="148493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3B08FF49-59E4-7949-A774-1FA1CD1E8A05}" type="slidenum">
              <a:rPr lang="en-US"/>
              <a:pPr/>
              <a:t>8</a:t>
            </a:fld>
            <a:endParaRPr lang="en-US"/>
          </a:p>
        </p:txBody>
      </p:sp>
      <p:sp>
        <p:nvSpPr>
          <p:cNvPr id="186370" name="Rectangle 2"/>
          <p:cNvSpPr>
            <a:spLocks noGrp="1" noChangeArrowheads="1"/>
          </p:cNvSpPr>
          <p:nvPr>
            <p:ph type="title"/>
          </p:nvPr>
        </p:nvSpPr>
        <p:spPr/>
        <p:txBody>
          <a:bodyPr/>
          <a:lstStyle/>
          <a:p>
            <a:r>
              <a:rPr lang="en-US"/>
              <a:t>US Trade Institutions</a:t>
            </a:r>
          </a:p>
        </p:txBody>
      </p:sp>
      <p:sp>
        <p:nvSpPr>
          <p:cNvPr id="186371" name="Rectangle 3"/>
          <p:cNvSpPr>
            <a:spLocks noGrp="1" noChangeArrowheads="1"/>
          </p:cNvSpPr>
          <p:nvPr>
            <p:ph type="body" idx="1"/>
          </p:nvPr>
        </p:nvSpPr>
        <p:spPr/>
        <p:txBody>
          <a:bodyPr/>
          <a:lstStyle/>
          <a:p>
            <a:pPr>
              <a:lnSpc>
                <a:spcPct val="90000"/>
              </a:lnSpc>
            </a:pPr>
            <a:r>
              <a:rPr lang="en-US" sz="2800" dirty="0"/>
              <a:t>US does NOT have a “ministry” or “department” of international trade</a:t>
            </a:r>
          </a:p>
          <a:p>
            <a:pPr>
              <a:lnSpc>
                <a:spcPct val="90000"/>
              </a:lnSpc>
            </a:pPr>
            <a:r>
              <a:rPr lang="en-US" sz="2800" dirty="0"/>
              <a:t>Most other countries do; e.g. …</a:t>
            </a:r>
          </a:p>
          <a:p>
            <a:pPr lvl="1">
              <a:lnSpc>
                <a:spcPct val="90000"/>
              </a:lnSpc>
            </a:pPr>
            <a:r>
              <a:rPr lang="en-US" sz="2400" dirty="0"/>
              <a:t>Canada:  Department of International Trade</a:t>
            </a:r>
          </a:p>
          <a:p>
            <a:pPr lvl="1">
              <a:lnSpc>
                <a:spcPct val="90000"/>
              </a:lnSpc>
            </a:pPr>
            <a:r>
              <a:rPr lang="en-US" sz="2400" dirty="0"/>
              <a:t>Japan:  Ministry of Economy, Trade and Industry (METI)  (Used to be MITI)</a:t>
            </a:r>
          </a:p>
          <a:p>
            <a:pPr lvl="1">
              <a:lnSpc>
                <a:spcPct val="90000"/>
              </a:lnSpc>
            </a:pPr>
            <a:r>
              <a:rPr lang="en-US" sz="2400" dirty="0"/>
              <a:t>EU:  Directorate General Trade</a:t>
            </a:r>
          </a:p>
          <a:p>
            <a:pPr lvl="2">
              <a:lnSpc>
                <a:spcPct val="90000"/>
              </a:lnSpc>
            </a:pPr>
            <a:r>
              <a:rPr lang="en-US" sz="2000" dirty="0"/>
              <a:t>Trade Commissioner:  </a:t>
            </a:r>
          </a:p>
          <a:p>
            <a:pPr marL="914400" lvl="2" indent="0">
              <a:lnSpc>
                <a:spcPct val="90000"/>
              </a:lnSpc>
              <a:buNone/>
            </a:pPr>
            <a:r>
              <a:rPr lang="en-US" sz="2000" dirty="0"/>
              <a:t>	Valdis Dombrovskis</a:t>
            </a:r>
          </a:p>
          <a:p>
            <a:pPr marL="914400" lvl="2" indent="0">
              <a:lnSpc>
                <a:spcPct val="90000"/>
              </a:lnSpc>
              <a:buNone/>
            </a:pPr>
            <a:r>
              <a:rPr lang="en-US" sz="2000" dirty="0"/>
              <a:t>	since Aug 26, 2020</a:t>
            </a:r>
          </a:p>
          <a:p>
            <a:pPr lvl="2">
              <a:lnSpc>
                <a:spcPct val="90000"/>
              </a:lnSpc>
            </a:pPr>
            <a:endParaRPr lang="en-US" sz="2000" dirty="0"/>
          </a:p>
        </p:txBody>
      </p:sp>
      <p:pic>
        <p:nvPicPr>
          <p:cNvPr id="6" name="Picture 5">
            <a:extLst>
              <a:ext uri="{FF2B5EF4-FFF2-40B4-BE49-F238E27FC236}">
                <a16:creationId xmlns:a16="http://schemas.microsoft.com/office/drawing/2014/main" id="{29C476A8-5731-CB49-B056-80F2C847D7FF}"/>
              </a:ext>
            </a:extLst>
          </p:cNvPr>
          <p:cNvPicPr>
            <a:picLocks noChangeAspect="1"/>
          </p:cNvPicPr>
          <p:nvPr/>
        </p:nvPicPr>
        <p:blipFill>
          <a:blip r:embed="rId2"/>
          <a:stretch>
            <a:fillRect/>
          </a:stretch>
        </p:blipFill>
        <p:spPr>
          <a:xfrm>
            <a:off x="6781800" y="3733800"/>
            <a:ext cx="2133600" cy="2941115"/>
          </a:xfrm>
          <a:prstGeom prst="rect">
            <a:avLst/>
          </a:prstGeom>
        </p:spPr>
      </p:pic>
    </p:spTree>
    <p:extLst>
      <p:ext uri="{BB962C8B-B14F-4D97-AF65-F5344CB8AC3E}">
        <p14:creationId xmlns:p14="http://schemas.microsoft.com/office/powerpoint/2010/main" val="39554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637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637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637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Class 9:  Policies and Institutions: National, United States</a:t>
            </a:r>
          </a:p>
        </p:txBody>
      </p:sp>
      <p:sp>
        <p:nvSpPr>
          <p:cNvPr id="5" name="Slide Number Placeholder 5"/>
          <p:cNvSpPr>
            <a:spLocks noGrp="1"/>
          </p:cNvSpPr>
          <p:nvPr>
            <p:ph type="sldNum" sz="quarter" idx="12"/>
          </p:nvPr>
        </p:nvSpPr>
        <p:spPr/>
        <p:txBody>
          <a:bodyPr/>
          <a:lstStyle/>
          <a:p>
            <a:fld id="{3B08FF49-59E4-7949-A774-1FA1CD1E8A05}" type="slidenum">
              <a:rPr lang="en-US"/>
              <a:pPr/>
              <a:t>9</a:t>
            </a:fld>
            <a:endParaRPr lang="en-US"/>
          </a:p>
        </p:txBody>
      </p:sp>
      <p:sp>
        <p:nvSpPr>
          <p:cNvPr id="186370" name="Rectangle 2"/>
          <p:cNvSpPr>
            <a:spLocks noGrp="1" noChangeArrowheads="1"/>
          </p:cNvSpPr>
          <p:nvPr>
            <p:ph type="title"/>
          </p:nvPr>
        </p:nvSpPr>
        <p:spPr/>
        <p:txBody>
          <a:bodyPr/>
          <a:lstStyle/>
          <a:p>
            <a:r>
              <a:rPr lang="en-US"/>
              <a:t>US Trade Institutions</a:t>
            </a:r>
          </a:p>
        </p:txBody>
      </p:sp>
      <p:sp>
        <p:nvSpPr>
          <p:cNvPr id="186371" name="Rectangle 3"/>
          <p:cNvSpPr>
            <a:spLocks noGrp="1" noChangeArrowheads="1"/>
          </p:cNvSpPr>
          <p:nvPr>
            <p:ph type="body" idx="1"/>
          </p:nvPr>
        </p:nvSpPr>
        <p:spPr/>
        <p:txBody>
          <a:bodyPr/>
          <a:lstStyle/>
          <a:p>
            <a:pPr>
              <a:lnSpc>
                <a:spcPct val="90000"/>
              </a:lnSpc>
            </a:pPr>
            <a:r>
              <a:rPr lang="en-US" sz="2800" dirty="0"/>
              <a:t>In US, responsibility for trade issues is spread over many entities</a:t>
            </a:r>
          </a:p>
          <a:p>
            <a:pPr lvl="1">
              <a:lnSpc>
                <a:spcPct val="90000"/>
              </a:lnSpc>
            </a:pPr>
            <a:r>
              <a:rPr lang="en-US" sz="2400" dirty="0"/>
              <a:t>Congress</a:t>
            </a:r>
          </a:p>
          <a:p>
            <a:pPr lvl="1">
              <a:lnSpc>
                <a:spcPct val="90000"/>
              </a:lnSpc>
            </a:pPr>
            <a:r>
              <a:rPr lang="en-US" sz="2400" dirty="0"/>
              <a:t>USTR</a:t>
            </a:r>
          </a:p>
          <a:p>
            <a:pPr lvl="1">
              <a:lnSpc>
                <a:spcPct val="90000"/>
              </a:lnSpc>
            </a:pPr>
            <a:r>
              <a:rPr lang="en-US" sz="2400" dirty="0"/>
              <a:t>Commerce Department (&amp; ITA within it)</a:t>
            </a:r>
          </a:p>
          <a:p>
            <a:pPr lvl="1">
              <a:lnSpc>
                <a:spcPct val="90000"/>
              </a:lnSpc>
            </a:pPr>
            <a:r>
              <a:rPr lang="en-US" sz="2400" dirty="0"/>
              <a:t>US International Trade Commission (USITC)</a:t>
            </a:r>
          </a:p>
          <a:p>
            <a:pPr lvl="1">
              <a:lnSpc>
                <a:spcPct val="90000"/>
              </a:lnSpc>
            </a:pPr>
            <a:r>
              <a:rPr lang="en-US" sz="2400" dirty="0"/>
              <a:t>Export-Import Bank</a:t>
            </a:r>
          </a:p>
          <a:p>
            <a:pPr lvl="1">
              <a:lnSpc>
                <a:spcPct val="90000"/>
              </a:lnSpc>
            </a:pPr>
            <a:r>
              <a:rPr lang="en-US" sz="2400" dirty="0"/>
              <a:t>and several others</a:t>
            </a:r>
          </a:p>
          <a:p>
            <a:pPr>
              <a:lnSpc>
                <a:spcPct val="90000"/>
              </a:lnSpc>
            </a:pPr>
            <a:r>
              <a:rPr lang="en-US" sz="2800" dirty="0"/>
              <a:t>Obama said as President that he sought to consolidate many of these in a single agency</a:t>
            </a:r>
          </a:p>
          <a:p>
            <a:pPr lvl="1">
              <a:lnSpc>
                <a:spcPct val="90000"/>
              </a:lnSpc>
            </a:pPr>
            <a:r>
              <a:rPr lang="en-US" sz="2400" dirty="0"/>
              <a:t>He never did</a:t>
            </a:r>
          </a:p>
        </p:txBody>
      </p:sp>
    </p:spTree>
    <p:extLst>
      <p:ext uri="{BB962C8B-B14F-4D97-AF65-F5344CB8AC3E}">
        <p14:creationId xmlns:p14="http://schemas.microsoft.com/office/powerpoint/2010/main" val="26734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63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63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3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63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3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6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109787</TotalTime>
  <Words>2960</Words>
  <Application>Microsoft Macintosh PowerPoint</Application>
  <PresentationFormat>On-screen Show (4:3)</PresentationFormat>
  <Paragraphs>435</Paragraphs>
  <Slides>51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ＭＳ Ｐゴシック</vt:lpstr>
      <vt:lpstr>Arial</vt:lpstr>
      <vt:lpstr>Arial (Body)</vt:lpstr>
      <vt:lpstr>Calibri</vt:lpstr>
      <vt:lpstr>ヒラギノ角ゴ Pro W3</vt:lpstr>
      <vt:lpstr>Default Design</vt:lpstr>
      <vt:lpstr>Class 9  Policies and Institutions: National, United States  by Alan V. Deardorff University of Michigan 2024</vt:lpstr>
      <vt:lpstr>Pause for News</vt:lpstr>
      <vt:lpstr>Quiz Scores</vt:lpstr>
      <vt:lpstr>WTO Functions</vt:lpstr>
      <vt:lpstr>Pause for Discussion</vt:lpstr>
      <vt:lpstr>Questions on Jackson, Ch 3</vt:lpstr>
      <vt:lpstr>Outline</vt:lpstr>
      <vt:lpstr>US Trade Institutions</vt:lpstr>
      <vt:lpstr>US Trade Institutions</vt:lpstr>
      <vt:lpstr>US Trade Institutions</vt:lpstr>
      <vt:lpstr>US Trade Institutions</vt:lpstr>
      <vt:lpstr>US Trade Institutions</vt:lpstr>
      <vt:lpstr>US Trade Institutions</vt:lpstr>
      <vt:lpstr>US Trade Institutions</vt:lpstr>
      <vt:lpstr>USITC Commissioners</vt:lpstr>
      <vt:lpstr>US Trade Institutions</vt:lpstr>
      <vt:lpstr>Pause for Discussion</vt:lpstr>
      <vt:lpstr>Questions on Jackson, Ch 3</vt:lpstr>
      <vt:lpstr>Features of US Trade Policies</vt:lpstr>
      <vt:lpstr>PowerPoint Presentation</vt:lpstr>
      <vt:lpstr>PowerPoint Presentation</vt:lpstr>
      <vt:lpstr>Figure 10.5 The U.S. Tariff Rate</vt:lpstr>
      <vt:lpstr>Features of US Trade Policies</vt:lpstr>
      <vt:lpstr>Features of US Trade Policies</vt:lpstr>
      <vt:lpstr>PowerPoint Presentation</vt:lpstr>
      <vt:lpstr>PowerPoint Presentation</vt:lpstr>
      <vt:lpstr>Features of US Trade Policies</vt:lpstr>
      <vt:lpstr>PowerPoint Presentation</vt:lpstr>
      <vt:lpstr>Features of US Trade Policies</vt:lpstr>
      <vt:lpstr>Features of US Trade Policies</vt:lpstr>
      <vt:lpstr>Features of US Trade Policies</vt:lpstr>
      <vt:lpstr>Features of US Trade Policies</vt:lpstr>
      <vt:lpstr>Features of US Trade Policies</vt:lpstr>
      <vt:lpstr>Features of US Trade Policies</vt:lpstr>
      <vt:lpstr>Features of US Trade Policies</vt:lpstr>
      <vt:lpstr>Pause for Discussion</vt:lpstr>
      <vt:lpstr>Questions on Fefer et al.,  “Section 232”</vt:lpstr>
      <vt:lpstr>Features of US Trade Policies</vt:lpstr>
      <vt:lpstr>Features of US Trade Policies</vt:lpstr>
      <vt:lpstr>Features of US Trade Policies</vt:lpstr>
      <vt:lpstr>Pause for Discussion</vt:lpstr>
      <vt:lpstr>Questions on Verrill</vt:lpstr>
      <vt:lpstr>Questions on Jackson</vt:lpstr>
      <vt:lpstr>Questions on Economist,  “Trade Mission: Taking Stock…”</vt:lpstr>
      <vt:lpstr>US Trade Policies under Biden</vt:lpstr>
      <vt:lpstr>US Trade Policies under Biden</vt:lpstr>
      <vt:lpstr>US Trade Policies under Biden</vt:lpstr>
      <vt:lpstr>Pause for Discussion</vt:lpstr>
      <vt:lpstr>Questions on USTR Katherine Tai,“Trade must transform …”</vt:lpstr>
      <vt:lpstr>Questions on Tankersley, “Biden’s Trade Moves …”</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200</cp:revision>
  <cp:lastPrinted>2023-08-20T16:21:15Z</cp:lastPrinted>
  <dcterms:created xsi:type="dcterms:W3CDTF">2011-01-03T19:29:08Z</dcterms:created>
  <dcterms:modified xsi:type="dcterms:W3CDTF">2024-09-30T14:42:52Z</dcterms:modified>
</cp:coreProperties>
</file>