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65"/>
  </p:notesMasterIdLst>
  <p:handoutMasterIdLst>
    <p:handoutMasterId r:id="rId66"/>
  </p:handoutMasterIdLst>
  <p:sldIdLst>
    <p:sldId id="256" r:id="rId2"/>
    <p:sldId id="560" r:id="rId3"/>
    <p:sldId id="561" r:id="rId4"/>
    <p:sldId id="524" r:id="rId5"/>
    <p:sldId id="288" r:id="rId6"/>
    <p:sldId id="289" r:id="rId7"/>
    <p:sldId id="290" r:id="rId8"/>
    <p:sldId id="490" r:id="rId9"/>
    <p:sldId id="491" r:id="rId10"/>
    <p:sldId id="494" r:id="rId11"/>
    <p:sldId id="292" r:id="rId12"/>
    <p:sldId id="352" r:id="rId13"/>
    <p:sldId id="296" r:id="rId14"/>
    <p:sldId id="295" r:id="rId15"/>
    <p:sldId id="297" r:id="rId16"/>
    <p:sldId id="298" r:id="rId17"/>
    <p:sldId id="299" r:id="rId18"/>
    <p:sldId id="492" r:id="rId19"/>
    <p:sldId id="493" r:id="rId20"/>
    <p:sldId id="495" r:id="rId21"/>
    <p:sldId id="300" r:id="rId22"/>
    <p:sldId id="521" r:id="rId23"/>
    <p:sldId id="522" r:id="rId24"/>
    <p:sldId id="496" r:id="rId25"/>
    <p:sldId id="301" r:id="rId26"/>
    <p:sldId id="515" r:id="rId27"/>
    <p:sldId id="302" r:id="rId28"/>
    <p:sldId id="303" r:id="rId29"/>
    <p:sldId id="304" r:id="rId30"/>
    <p:sldId id="306" r:id="rId31"/>
    <p:sldId id="305" r:id="rId32"/>
    <p:sldId id="508" r:id="rId33"/>
    <p:sldId id="514" r:id="rId34"/>
    <p:sldId id="497" r:id="rId35"/>
    <p:sldId id="498" r:id="rId36"/>
    <p:sldId id="499" r:id="rId37"/>
    <p:sldId id="500" r:id="rId38"/>
    <p:sldId id="501" r:id="rId39"/>
    <p:sldId id="502" r:id="rId40"/>
    <p:sldId id="503" r:id="rId41"/>
    <p:sldId id="504" r:id="rId42"/>
    <p:sldId id="562" r:id="rId43"/>
    <p:sldId id="564" r:id="rId44"/>
    <p:sldId id="563" r:id="rId45"/>
    <p:sldId id="565" r:id="rId46"/>
    <p:sldId id="505" r:id="rId47"/>
    <p:sldId id="506" r:id="rId48"/>
    <p:sldId id="507" r:id="rId49"/>
    <p:sldId id="509" r:id="rId50"/>
    <p:sldId id="510" r:id="rId51"/>
    <p:sldId id="511" r:id="rId52"/>
    <p:sldId id="512" r:id="rId53"/>
    <p:sldId id="513" r:id="rId54"/>
    <p:sldId id="516" r:id="rId55"/>
    <p:sldId id="517" r:id="rId56"/>
    <p:sldId id="313" r:id="rId57"/>
    <p:sldId id="318" r:id="rId58"/>
    <p:sldId id="314" r:id="rId59"/>
    <p:sldId id="285" r:id="rId60"/>
    <p:sldId id="519" r:id="rId61"/>
    <p:sldId id="518" r:id="rId62"/>
    <p:sldId id="520" r:id="rId63"/>
    <p:sldId id="283" r:id="rId64"/>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42" autoAdjust="0"/>
    <p:restoredTop sz="92486" autoAdjust="0"/>
  </p:normalViewPr>
  <p:slideViewPr>
    <p:cSldViewPr snapToGrid="0">
      <p:cViewPr varScale="1">
        <p:scale>
          <a:sx n="111" d="100"/>
          <a:sy n="111" d="100"/>
        </p:scale>
        <p:origin x="744" y="192"/>
      </p:cViewPr>
      <p:guideLst>
        <p:guide orient="horz" pos="2160"/>
        <p:guide pos="2880"/>
      </p:guideLst>
    </p:cSldViewPr>
  </p:slid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5</a:t>
            </a:fld>
            <a:endParaRPr lang="en-US"/>
          </a:p>
        </p:txBody>
      </p:sp>
    </p:spTree>
    <p:extLst>
      <p:ext uri="{BB962C8B-B14F-4D97-AF65-F5344CB8AC3E}">
        <p14:creationId xmlns:p14="http://schemas.microsoft.com/office/powerpoint/2010/main" val="3671312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42</a:t>
            </a:fld>
            <a:endParaRPr lang="en-US"/>
          </a:p>
        </p:txBody>
      </p:sp>
    </p:spTree>
    <p:extLst>
      <p:ext uri="{BB962C8B-B14F-4D97-AF65-F5344CB8AC3E}">
        <p14:creationId xmlns:p14="http://schemas.microsoft.com/office/powerpoint/2010/main" val="1549179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12A1FB-8A1B-62B7-0063-999480C43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6C9332-5D7D-A6CA-9BBB-D8F5A24AF6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E0B967-9C6E-2B97-2D02-C0B4C5B7F366}"/>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Tom Lee, </a:t>
            </a:r>
            <a:r>
              <a:rPr lang="en-US" sz="1200" dirty="0"/>
              <a:t>“Details of the U.S.-EU Aluminum and Steel Tariff Rate Quota System,” American Action. Forum, November 9, 2021.</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https://</a:t>
            </a:r>
            <a:r>
              <a:rPr lang="en-US" sz="1200" dirty="0" err="1"/>
              <a:t>www.americanactionforum.org</a:t>
            </a:r>
            <a:r>
              <a:rPr lang="en-US" sz="1200" dirty="0"/>
              <a:t>/research/details-of-the-u-s-eu-aluminum-and-steel-tariff-rate-quota-system/</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a:p>
          <a:p>
            <a:endParaRPr lang="en-US" dirty="0"/>
          </a:p>
        </p:txBody>
      </p:sp>
      <p:sp>
        <p:nvSpPr>
          <p:cNvPr id="4" name="Slide Number Placeholder 3">
            <a:extLst>
              <a:ext uri="{FF2B5EF4-FFF2-40B4-BE49-F238E27FC236}">
                <a16:creationId xmlns:a16="http://schemas.microsoft.com/office/drawing/2014/main" id="{A73682DA-F58A-78AA-1A75-E49A711BFAD2}"/>
              </a:ext>
            </a:extLst>
          </p:cNvPr>
          <p:cNvSpPr>
            <a:spLocks noGrp="1"/>
          </p:cNvSpPr>
          <p:nvPr>
            <p:ph type="sldNum" sz="quarter" idx="5"/>
          </p:nvPr>
        </p:nvSpPr>
        <p:spPr/>
        <p:txBody>
          <a:bodyPr/>
          <a:lstStyle/>
          <a:p>
            <a:pPr>
              <a:defRPr/>
            </a:pPr>
            <a:fld id="{D5223F8D-2618-1D4F-991D-3D85D6F73DE8}" type="slidenum">
              <a:rPr lang="en-US" smtClean="0"/>
              <a:pPr>
                <a:defRPr/>
              </a:pPr>
              <a:t>43</a:t>
            </a:fld>
            <a:endParaRPr lang="en-US"/>
          </a:p>
        </p:txBody>
      </p:sp>
    </p:spTree>
    <p:extLst>
      <p:ext uri="{BB962C8B-B14F-4D97-AF65-F5344CB8AC3E}">
        <p14:creationId xmlns:p14="http://schemas.microsoft.com/office/powerpoint/2010/main" val="848108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www.cbp.gov</a:t>
            </a:r>
            <a:r>
              <a:rPr lang="en-US" dirty="0"/>
              <a:t>/sites/default/files/2024-09/eu_steel_trq_q2_usage_q4_limits_2024.pdf</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44</a:t>
            </a:fld>
            <a:endParaRPr lang="en-US"/>
          </a:p>
        </p:txBody>
      </p:sp>
    </p:spTree>
    <p:extLst>
      <p:ext uri="{BB962C8B-B14F-4D97-AF65-F5344CB8AC3E}">
        <p14:creationId xmlns:p14="http://schemas.microsoft.com/office/powerpoint/2010/main" val="2997421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a:solidFill>
                  <a:schemeClr val="tx1"/>
                </a:solidFill>
                <a:effectLst/>
                <a:latin typeface="Arial" charset="0"/>
                <a:ea typeface="ＭＳ Ｐゴシック" charset="-128"/>
                <a:cs typeface="ＭＳ Ｐゴシック" charset="-128"/>
              </a:rPr>
              <a:t>Feenstra</a:t>
            </a:r>
            <a:r>
              <a:rPr lang="en-US" sz="1200" kern="1200" dirty="0">
                <a:solidFill>
                  <a:schemeClr val="tx1"/>
                </a:solidFill>
                <a:effectLst/>
                <a:latin typeface="Arial" charset="0"/>
                <a:ea typeface="ＭＳ Ｐゴシック" charset="-128"/>
                <a:cs typeface="ＭＳ Ｐゴシック" charset="-128"/>
              </a:rPr>
              <a:t>, Robert C., “How Costly Is Protectionism?” </a:t>
            </a:r>
            <a:r>
              <a:rPr lang="en-US" sz="1200" i="1" kern="1200" dirty="0">
                <a:solidFill>
                  <a:schemeClr val="tx1"/>
                </a:solidFill>
                <a:effectLst/>
                <a:latin typeface="Arial" charset="0"/>
                <a:ea typeface="ＭＳ Ｐゴシック" charset="-128"/>
                <a:cs typeface="ＭＳ Ｐゴシック" charset="-128"/>
              </a:rPr>
              <a:t>Journal of Economic Perspectives</a:t>
            </a:r>
            <a:r>
              <a:rPr lang="en-US" sz="1200" kern="1200" dirty="0">
                <a:solidFill>
                  <a:schemeClr val="tx1"/>
                </a:solidFill>
                <a:effectLst/>
                <a:latin typeface="Arial" charset="0"/>
                <a:ea typeface="ＭＳ Ｐゴシック" charset="-128"/>
                <a:cs typeface="ＭＳ Ｐゴシック" charset="-128"/>
              </a:rPr>
              <a:t> 6, Summer 1992, pp. 159-178</a:t>
            </a:r>
            <a:r>
              <a:rPr lang="en-US" dirty="0">
                <a:effectLst/>
              </a:rPr>
              <a:t> </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59</a:t>
            </a:fld>
            <a:endParaRPr lang="en-US"/>
          </a:p>
        </p:txBody>
      </p:sp>
    </p:spTree>
    <p:extLst>
      <p:ext uri="{BB962C8B-B14F-4D97-AF65-F5344CB8AC3E}">
        <p14:creationId xmlns:p14="http://schemas.microsoft.com/office/powerpoint/2010/main" val="790874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11:  Non-tariff Barriers</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3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 11</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Non-tariff Barriers</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2024</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t>Quota Analysis</a:t>
            </a:r>
          </a:p>
          <a:p>
            <a:pPr lvl="1"/>
            <a:r>
              <a:rPr lang="en-US" sz="2400" dirty="0"/>
              <a:t>Perfect Competition</a:t>
            </a:r>
          </a:p>
          <a:p>
            <a:pPr lvl="2"/>
            <a:r>
              <a:rPr lang="en-US" sz="2000" dirty="0"/>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7028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Quota analysis:  Small country</a:t>
            </a:r>
          </a:p>
        </p:txBody>
      </p:sp>
      <p:sp>
        <p:nvSpPr>
          <p:cNvPr id="3" name="Content Placeholder 2"/>
          <p:cNvSpPr>
            <a:spLocks noGrp="1"/>
          </p:cNvSpPr>
          <p:nvPr>
            <p:ph idx="1"/>
          </p:nvPr>
        </p:nvSpPr>
        <p:spPr/>
        <p:txBody>
          <a:bodyPr/>
          <a:lstStyle/>
          <a:p>
            <a:r>
              <a:rPr lang="en-US" sz="2800" dirty="0"/>
              <a:t>Assumptions throughout (same as tariff)</a:t>
            </a:r>
          </a:p>
          <a:p>
            <a:pPr lvl="1"/>
            <a:r>
              <a:rPr lang="en-US" sz="2400" dirty="0"/>
              <a:t>Markets perfectly competitive (but later monopoly)</a:t>
            </a:r>
          </a:p>
          <a:p>
            <a:pPr lvl="1"/>
            <a:r>
              <a:rPr lang="en-US" sz="2400" dirty="0"/>
              <a:t>Product homogeneous</a:t>
            </a:r>
          </a:p>
          <a:p>
            <a:pPr lvl="1"/>
            <a:r>
              <a:rPr lang="en-US" sz="2400" dirty="0"/>
              <a:t>Markets in equilibrium</a:t>
            </a:r>
          </a:p>
          <a:p>
            <a:pPr lvl="1"/>
            <a:r>
              <a:rPr lang="en-US" sz="2400" dirty="0"/>
              <a:t>There are no “distortions” (externalities, etc.)</a:t>
            </a:r>
          </a:p>
          <a:p>
            <a:pPr lvl="1"/>
            <a:r>
              <a:rPr lang="en-US" sz="2400" dirty="0"/>
              <a:t>Supply and demand curves linear </a:t>
            </a:r>
          </a:p>
          <a:p>
            <a:pPr lvl="2"/>
            <a:r>
              <a:rPr lang="en-US" sz="2000" dirty="0"/>
              <a:t>Just for simplicity</a:t>
            </a:r>
          </a:p>
          <a:p>
            <a:pPr lvl="1"/>
            <a:r>
              <a:rPr lang="en-US" sz="2400" dirty="0"/>
              <a:t>Model is partial equilibrium </a:t>
            </a:r>
          </a:p>
          <a:p>
            <a:pPr lvl="1"/>
            <a:r>
              <a:rPr lang="en-US" sz="2400" dirty="0"/>
              <a:t>Model is static</a:t>
            </a:r>
          </a:p>
          <a:p>
            <a:pPr lvl="1"/>
            <a:r>
              <a:rPr lang="en-US" sz="2400" dirty="0"/>
              <a:t>Trade is free and frictionless, except for quota</a:t>
            </a:r>
          </a:p>
        </p:txBody>
      </p:sp>
      <p:sp>
        <p:nvSpPr>
          <p:cNvPr id="6" name="Footer Placeholder 5">
            <a:extLst>
              <a:ext uri="{FF2B5EF4-FFF2-40B4-BE49-F238E27FC236}">
                <a16:creationId xmlns:a16="http://schemas.microsoft.com/office/drawing/2014/main" id="{C503A1C0-EE9B-594C-829D-B9DE82CB6A3E}"/>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D6612DA7-E6BA-154D-92E8-3028A9B5B65F}"/>
              </a:ext>
            </a:extLst>
          </p:cNvPr>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spTree>
    <p:extLst>
      <p:ext uri="{BB962C8B-B14F-4D97-AF65-F5344CB8AC3E}">
        <p14:creationId xmlns:p14="http://schemas.microsoft.com/office/powerpoint/2010/main" val="597624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Small country</a:t>
            </a:r>
          </a:p>
        </p:txBody>
      </p:sp>
      <p:sp>
        <p:nvSpPr>
          <p:cNvPr id="3" name="Content Placeholder 2"/>
          <p:cNvSpPr>
            <a:spLocks noGrp="1"/>
          </p:cNvSpPr>
          <p:nvPr>
            <p:ph idx="1"/>
          </p:nvPr>
        </p:nvSpPr>
        <p:spPr/>
        <p:txBody>
          <a:bodyPr/>
          <a:lstStyle/>
          <a:p>
            <a:r>
              <a:rPr lang="en-US" sz="2800" dirty="0"/>
              <a:t>Special assumption for small country case</a:t>
            </a:r>
          </a:p>
          <a:p>
            <a:pPr lvl="1"/>
            <a:r>
              <a:rPr lang="en-US" sz="2400" dirty="0"/>
              <a:t>World price is given (country too small to influence it)</a:t>
            </a:r>
          </a:p>
          <a:p>
            <a:pPr lvl="1"/>
            <a:r>
              <a:rPr lang="en-US" sz="2400" dirty="0"/>
              <a:t>More correctly:  country’s supply and demand in that industry are too small to influence the world price</a:t>
            </a:r>
          </a:p>
          <a:p>
            <a:pPr lvl="1"/>
            <a:endParaRPr lang="en-US" sz="2400" dirty="0"/>
          </a:p>
        </p:txBody>
      </p:sp>
      <p:sp>
        <p:nvSpPr>
          <p:cNvPr id="6" name="Footer Placeholder 5">
            <a:extLst>
              <a:ext uri="{FF2B5EF4-FFF2-40B4-BE49-F238E27FC236}">
                <a16:creationId xmlns:a16="http://schemas.microsoft.com/office/drawing/2014/main" id="{042645FE-7AB6-5B41-B2B8-6EC7D6EEF3A4}"/>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CAF4A9FB-CC0B-F74B-BAD9-7E69805DBEF9}"/>
              </a:ext>
            </a:extLst>
          </p:cNvPr>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spTree>
    <p:extLst>
      <p:ext uri="{BB962C8B-B14F-4D97-AF65-F5344CB8AC3E}">
        <p14:creationId xmlns:p14="http://schemas.microsoft.com/office/powerpoint/2010/main" val="2772327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Quota under Perfect Competition</a:t>
            </a:r>
            <a:br>
              <a:rPr lang="en-US" sz="4000" dirty="0"/>
            </a:br>
            <a:r>
              <a:rPr lang="en-US" sz="4000" dirty="0"/>
              <a:t>Small country</a:t>
            </a:r>
          </a:p>
        </p:txBody>
      </p:sp>
      <p:sp>
        <p:nvSpPr>
          <p:cNvPr id="3" name="Content Placeholder 2"/>
          <p:cNvSpPr>
            <a:spLocks noGrp="1"/>
          </p:cNvSpPr>
          <p:nvPr>
            <p:ph idx="1"/>
          </p:nvPr>
        </p:nvSpPr>
        <p:spPr/>
        <p:txBody>
          <a:bodyPr/>
          <a:lstStyle/>
          <a:p>
            <a:r>
              <a:rPr lang="en-US" dirty="0"/>
              <a:t>Quota sets a maximum </a:t>
            </a:r>
            <a:r>
              <a:rPr lang="en-US" u="sng" dirty="0"/>
              <a:t>quantity</a:t>
            </a:r>
            <a:r>
              <a:rPr lang="en-US" dirty="0"/>
              <a:t> of imports, not price</a:t>
            </a:r>
          </a:p>
          <a:p>
            <a:pPr lvl="1"/>
            <a:r>
              <a:rPr lang="en-US" dirty="0"/>
              <a:t>Price must adjust to whatever level reduces excess demand to the permitted quantity</a:t>
            </a:r>
          </a:p>
          <a:p>
            <a:pPr lvl="1"/>
            <a:r>
              <a:rPr lang="en-US" dirty="0"/>
              <a:t>If excess demand (i.e., desired imports) is already less than the quota, then quota has no effect.  It is not “binding.”</a:t>
            </a:r>
          </a:p>
          <a:p>
            <a:pPr lvl="2"/>
            <a:r>
              <a:rPr lang="en-US" dirty="0"/>
              <a:t>(That </a:t>
            </a:r>
            <a:r>
              <a:rPr lang="en-US" u="sng" dirty="0"/>
              <a:t>won’t</a:t>
            </a:r>
            <a:r>
              <a:rPr lang="en-US" dirty="0"/>
              <a:t> always be true with imperfect competition, as we’ll see later)</a:t>
            </a:r>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sp>
        <p:nvSpPr>
          <p:cNvPr id="4" name="Footer Placeholder 3">
            <a:extLst>
              <a:ext uri="{FF2B5EF4-FFF2-40B4-BE49-F238E27FC236}">
                <a16:creationId xmlns:a16="http://schemas.microsoft.com/office/drawing/2014/main" id="{49AB618D-6D94-154D-B026-10DAC235C6A0}"/>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320816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362200" y="3505200"/>
            <a:ext cx="1143000" cy="533400"/>
            <a:chOff x="2362200" y="3505200"/>
            <a:chExt cx="1143000" cy="533400"/>
          </a:xfrm>
        </p:grpSpPr>
        <p:sp>
          <p:nvSpPr>
            <p:cNvPr id="20" name="Rectangle 19"/>
            <p:cNvSpPr/>
            <p:nvPr/>
          </p:nvSpPr>
          <p:spPr>
            <a:xfrm>
              <a:off x="2362200" y="3505200"/>
              <a:ext cx="1143000" cy="533400"/>
            </a:xfrm>
            <a:prstGeom prst="rect">
              <a:avLst/>
            </a:prstGeom>
            <a:pattFill prst="wdUpDiag">
              <a:fgClr>
                <a:srgbClr val="008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a:off x="2590800" y="3657600"/>
              <a:ext cx="685800" cy="22860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TextBox 56"/>
            <p:cNvSpPr txBox="1"/>
            <p:nvPr/>
          </p:nvSpPr>
          <p:spPr>
            <a:xfrm>
              <a:off x="2438400" y="3581400"/>
              <a:ext cx="990600" cy="369332"/>
            </a:xfrm>
            <a:prstGeom prst="rect">
              <a:avLst/>
            </a:prstGeom>
            <a:noFill/>
          </p:spPr>
          <p:txBody>
            <a:bodyPr wrap="square" rtlCol="0">
              <a:spAutoFit/>
            </a:bodyPr>
            <a:lstStyle/>
            <a:p>
              <a:pPr algn="ctr"/>
              <a:r>
                <a:rPr lang="en-US" dirty="0">
                  <a:solidFill>
                    <a:srgbClr val="008000"/>
                  </a:solidFill>
                </a:rPr>
                <a:t>Rent</a:t>
              </a:r>
            </a:p>
          </p:txBody>
        </p:sp>
      </p:grpSp>
      <p:sp>
        <p:nvSpPr>
          <p:cNvPr id="2" name="Title 1"/>
          <p:cNvSpPr>
            <a:spLocks noGrp="1"/>
          </p:cNvSpPr>
          <p:nvPr>
            <p:ph type="title"/>
          </p:nvPr>
        </p:nvSpPr>
        <p:spPr>
          <a:xfrm>
            <a:off x="457200" y="-16933"/>
            <a:ext cx="8229600" cy="1143000"/>
          </a:xfrm>
        </p:spPr>
        <p:txBody>
          <a:bodyPr/>
          <a:lstStyle/>
          <a:p>
            <a:r>
              <a:rPr lang="en-US" dirty="0"/>
              <a:t>Small country quota</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1748367" y="1981200"/>
            <a:ext cx="1452033" cy="25781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flipV="1">
            <a:off x="2743200" y="1981200"/>
            <a:ext cx="1371600" cy="2667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2" name="TextBox 11"/>
          <p:cNvSpPr txBox="1"/>
          <p:nvPr/>
        </p:nvSpPr>
        <p:spPr>
          <a:xfrm>
            <a:off x="3124200" y="1828800"/>
            <a:ext cx="685800" cy="369332"/>
          </a:xfrm>
          <a:prstGeom prst="rect">
            <a:avLst/>
          </a:prstGeom>
          <a:noFill/>
        </p:spPr>
        <p:txBody>
          <a:bodyPr wrap="square" rtlCol="0">
            <a:spAutoFit/>
          </a:bodyPr>
          <a:lstStyle/>
          <a:p>
            <a:r>
              <a:rPr lang="en-US" dirty="0"/>
              <a:t>S</a:t>
            </a:r>
          </a:p>
        </p:txBody>
      </p:sp>
      <p:sp>
        <p:nvSpPr>
          <p:cNvPr id="14" name="TextBox 13"/>
          <p:cNvSpPr txBox="1"/>
          <p:nvPr/>
        </p:nvSpPr>
        <p:spPr>
          <a:xfrm>
            <a:off x="609600" y="3886200"/>
            <a:ext cx="914400" cy="369332"/>
          </a:xfrm>
          <a:prstGeom prst="rect">
            <a:avLst/>
          </a:prstGeom>
          <a:noFill/>
        </p:spPr>
        <p:txBody>
          <a:bodyPr wrap="square" rtlCol="0">
            <a:spAutoFit/>
          </a:bodyPr>
          <a:lstStyle/>
          <a:p>
            <a:r>
              <a:rPr lang="en-US" dirty="0"/>
              <a:t>P</a:t>
            </a:r>
            <a:r>
              <a:rPr lang="en-US" baseline="-25000" dirty="0"/>
              <a:t>0</a:t>
            </a:r>
            <a:r>
              <a:rPr lang="en-US" dirty="0"/>
              <a:t>=P</a:t>
            </a:r>
            <a:r>
              <a:rPr lang="en-US" baseline="-25000" dirty="0"/>
              <a:t>W</a:t>
            </a:r>
          </a:p>
        </p:txBody>
      </p:sp>
      <p:sp>
        <p:nvSpPr>
          <p:cNvPr id="16" name="TextBox 15"/>
          <p:cNvSpPr txBox="1"/>
          <p:nvPr/>
        </p:nvSpPr>
        <p:spPr>
          <a:xfrm>
            <a:off x="4114800" y="4495800"/>
            <a:ext cx="381000" cy="369332"/>
          </a:xfrm>
          <a:prstGeom prst="rect">
            <a:avLst/>
          </a:prstGeom>
          <a:noFill/>
        </p:spPr>
        <p:txBody>
          <a:bodyPr wrap="square" rtlCol="0">
            <a:spAutoFit/>
          </a:bodyPr>
          <a:lstStyle/>
          <a:p>
            <a:r>
              <a:rPr lang="en-US" dirty="0"/>
              <a:t>D</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sp>
        <p:nvSpPr>
          <p:cNvPr id="26" name="TextBox 25"/>
          <p:cNvSpPr txBox="1"/>
          <p:nvPr/>
        </p:nvSpPr>
        <p:spPr>
          <a:xfrm>
            <a:off x="1828800" y="5181600"/>
            <a:ext cx="457200" cy="369332"/>
          </a:xfrm>
          <a:prstGeom prst="rect">
            <a:avLst/>
          </a:prstGeom>
          <a:noFill/>
        </p:spPr>
        <p:txBody>
          <a:bodyPr wrap="square" rtlCol="0">
            <a:spAutoFit/>
          </a:bodyPr>
          <a:lstStyle/>
          <a:p>
            <a:r>
              <a:rPr lang="en-US" dirty="0"/>
              <a:t>S</a:t>
            </a:r>
            <a:r>
              <a:rPr lang="en-US" baseline="-25000" dirty="0"/>
              <a:t>0</a:t>
            </a:r>
          </a:p>
        </p:txBody>
      </p:sp>
      <p:sp>
        <p:nvSpPr>
          <p:cNvPr id="28" name="TextBox 27"/>
          <p:cNvSpPr txBox="1"/>
          <p:nvPr/>
        </p:nvSpPr>
        <p:spPr>
          <a:xfrm>
            <a:off x="3733800" y="5181600"/>
            <a:ext cx="457200" cy="369332"/>
          </a:xfrm>
          <a:prstGeom prst="rect">
            <a:avLst/>
          </a:prstGeom>
          <a:noFill/>
        </p:spPr>
        <p:txBody>
          <a:bodyPr wrap="square" rtlCol="0">
            <a:spAutoFit/>
          </a:bodyPr>
          <a:lstStyle/>
          <a:p>
            <a:r>
              <a:rPr lang="en-US" dirty="0"/>
              <a:t>D</a:t>
            </a:r>
            <a:r>
              <a:rPr lang="en-US" baseline="-25000" dirty="0"/>
              <a:t>0</a:t>
            </a:r>
          </a:p>
        </p:txBody>
      </p:sp>
      <p:sp>
        <p:nvSpPr>
          <p:cNvPr id="30" name="Left Brace 29"/>
          <p:cNvSpPr/>
          <p:nvPr/>
        </p:nvSpPr>
        <p:spPr>
          <a:xfrm rot="16200000">
            <a:off x="2819400" y="4419600"/>
            <a:ext cx="228600" cy="175260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2743200" y="5334000"/>
            <a:ext cx="533400" cy="369332"/>
          </a:xfrm>
          <a:prstGeom prst="rect">
            <a:avLst/>
          </a:prstGeom>
          <a:noFill/>
        </p:spPr>
        <p:txBody>
          <a:bodyPr wrap="square" rtlCol="0">
            <a:spAutoFit/>
          </a:bodyPr>
          <a:lstStyle/>
          <a:p>
            <a:r>
              <a:rPr lang="en-US" dirty="0"/>
              <a:t>M</a:t>
            </a:r>
            <a:r>
              <a:rPr lang="en-US" baseline="-25000" dirty="0"/>
              <a:t>0</a:t>
            </a:r>
          </a:p>
        </p:txBody>
      </p:sp>
      <p:sp>
        <p:nvSpPr>
          <p:cNvPr id="34" name="Rectangle 33"/>
          <p:cNvSpPr/>
          <p:nvPr/>
        </p:nvSpPr>
        <p:spPr>
          <a:xfrm>
            <a:off x="3276600" y="5715000"/>
            <a:ext cx="2958362" cy="954107"/>
          </a:xfrm>
          <a:prstGeom prst="rect">
            <a:avLst/>
          </a:prstGeom>
        </p:spPr>
        <p:txBody>
          <a:bodyPr wrap="none">
            <a:spAutoFit/>
          </a:bodyPr>
          <a:lstStyle/>
          <a:p>
            <a:r>
              <a:rPr lang="en-US" sz="2800" dirty="0"/>
              <a:t>Import Quota M</a:t>
            </a:r>
            <a:r>
              <a:rPr lang="en-US" sz="2800" baseline="-25000" dirty="0"/>
              <a:t>Q</a:t>
            </a:r>
            <a:r>
              <a:rPr lang="en-US" sz="2800" dirty="0"/>
              <a:t> </a:t>
            </a:r>
          </a:p>
          <a:p>
            <a:endParaRPr lang="en-US" sz="2800" dirty="0"/>
          </a:p>
        </p:txBody>
      </p:sp>
      <p:sp>
        <p:nvSpPr>
          <p:cNvPr id="35" name="Content Placeholder 2"/>
          <p:cNvSpPr>
            <a:spLocks noGrp="1"/>
          </p:cNvSpPr>
          <p:nvPr>
            <p:ph idx="1"/>
          </p:nvPr>
        </p:nvSpPr>
        <p:spPr>
          <a:xfrm>
            <a:off x="4724400" y="1600200"/>
            <a:ext cx="4495800" cy="3886200"/>
          </a:xfrm>
          <a:ln>
            <a:solidFill>
              <a:schemeClr val="tx1"/>
            </a:solidFill>
          </a:ln>
        </p:spPr>
        <p:txBody>
          <a:bodyPr/>
          <a:lstStyle/>
          <a:p>
            <a:r>
              <a:rPr lang="en-US" sz="2400" dirty="0"/>
              <a:t>Effects of a binding quota, starting from free trade</a:t>
            </a:r>
          </a:p>
          <a:p>
            <a:pPr lvl="1"/>
            <a:r>
              <a:rPr lang="en-US" sz="2000" dirty="0"/>
              <a:t>Price rises</a:t>
            </a:r>
          </a:p>
          <a:p>
            <a:pPr lvl="2"/>
            <a:r>
              <a:rPr lang="en-US" sz="1600" dirty="0"/>
              <a:t>(by </a:t>
            </a:r>
            <a:r>
              <a:rPr lang="en-US" sz="1600" i="1" dirty="0" err="1"/>
              <a:t>t</a:t>
            </a:r>
            <a:r>
              <a:rPr lang="en-US" sz="1600" baseline="-25000" dirty="0" err="1"/>
              <a:t>eq</a:t>
            </a:r>
            <a:r>
              <a:rPr lang="en-US" sz="1600" dirty="0"/>
              <a:t> = “tariff equivalent of quota”)</a:t>
            </a:r>
          </a:p>
          <a:p>
            <a:pPr lvl="1"/>
            <a:r>
              <a:rPr lang="en-US" sz="2000" dirty="0"/>
              <a:t>Quantity supplied rises</a:t>
            </a:r>
          </a:p>
          <a:p>
            <a:pPr lvl="1"/>
            <a:r>
              <a:rPr lang="en-US" sz="2000" dirty="0"/>
              <a:t>Quantity demanded falls</a:t>
            </a:r>
          </a:p>
          <a:p>
            <a:pPr lvl="1"/>
            <a:r>
              <a:rPr lang="en-US" sz="2000" dirty="0"/>
              <a:t>Quantity of imports falls (to M</a:t>
            </a:r>
            <a:r>
              <a:rPr lang="en-US" sz="2000" baseline="-25000" dirty="0"/>
              <a:t>Q</a:t>
            </a:r>
            <a:r>
              <a:rPr lang="en-US" sz="2000" dirty="0"/>
              <a:t>)</a:t>
            </a:r>
          </a:p>
          <a:p>
            <a:pPr lvl="1"/>
            <a:r>
              <a:rPr lang="en-US" sz="2000" dirty="0"/>
              <a:t>Tariff revenue?</a:t>
            </a:r>
          </a:p>
          <a:p>
            <a:pPr lvl="2"/>
            <a:r>
              <a:rPr lang="en-US" sz="1600" dirty="0"/>
              <a:t>No</a:t>
            </a:r>
          </a:p>
          <a:p>
            <a:pPr lvl="2"/>
            <a:r>
              <a:rPr lang="en-US" sz="1600" dirty="0"/>
              <a:t>Instead there is “quota rent”</a:t>
            </a:r>
          </a:p>
          <a:p>
            <a:pPr marL="914400" lvl="2" indent="0">
              <a:buNone/>
            </a:pPr>
            <a:r>
              <a:rPr lang="en-US" sz="1600" dirty="0"/>
              <a:t>	</a:t>
            </a:r>
            <a:r>
              <a:rPr lang="en-US" sz="1600" dirty="0" err="1"/>
              <a:t>t</a:t>
            </a:r>
            <a:r>
              <a:rPr lang="en-US" sz="1600" baseline="-25000" dirty="0" err="1"/>
              <a:t>eq</a:t>
            </a:r>
            <a:r>
              <a:rPr lang="en-US" sz="1600" dirty="0" err="1"/>
              <a:t>×M</a:t>
            </a:r>
            <a:r>
              <a:rPr lang="en-US" sz="1600" baseline="-25000" dirty="0" err="1"/>
              <a:t>Q</a:t>
            </a:r>
            <a:r>
              <a:rPr lang="en-US" sz="1600" baseline="-25000" dirty="0"/>
              <a:t> </a:t>
            </a:r>
            <a:endParaRPr lang="en-US" sz="1600" dirty="0"/>
          </a:p>
        </p:txBody>
      </p:sp>
      <p:cxnSp>
        <p:nvCxnSpPr>
          <p:cNvPr id="38" name="Straight Connector 37"/>
          <p:cNvCxnSpPr/>
          <p:nvPr/>
        </p:nvCxnSpPr>
        <p:spPr>
          <a:xfrm>
            <a:off x="1447800" y="4038600"/>
            <a:ext cx="30480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3810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0574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447800" y="3505200"/>
            <a:ext cx="2971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2362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257800"/>
            <a:ext cx="457200" cy="369332"/>
          </a:xfrm>
          <a:prstGeom prst="rect">
            <a:avLst/>
          </a:prstGeom>
          <a:noFill/>
        </p:spPr>
        <p:txBody>
          <a:bodyPr wrap="square" rtlCol="0">
            <a:spAutoFit/>
          </a:bodyPr>
          <a:lstStyle/>
          <a:p>
            <a:r>
              <a:rPr lang="en-US" dirty="0">
                <a:solidFill>
                  <a:srgbClr val="FF0000"/>
                </a:solidFill>
              </a:rPr>
              <a:t>S</a:t>
            </a:r>
            <a:r>
              <a:rPr lang="en-US" baseline="-25000" dirty="0">
                <a:solidFill>
                  <a:srgbClr val="FF0000"/>
                </a:solidFill>
              </a:rPr>
              <a:t>1</a:t>
            </a:r>
          </a:p>
        </p:txBody>
      </p:sp>
      <p:sp>
        <p:nvSpPr>
          <p:cNvPr id="41" name="TextBox 40"/>
          <p:cNvSpPr txBox="1"/>
          <p:nvPr/>
        </p:nvSpPr>
        <p:spPr>
          <a:xfrm>
            <a:off x="3276600" y="5257800"/>
            <a:ext cx="4572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1</a:t>
            </a:r>
          </a:p>
        </p:txBody>
      </p:sp>
      <p:sp>
        <p:nvSpPr>
          <p:cNvPr id="42" name="Left Brace 41"/>
          <p:cNvSpPr/>
          <p:nvPr/>
        </p:nvSpPr>
        <p:spPr>
          <a:xfrm rot="5400000" flipV="1">
            <a:off x="2819400" y="4495800"/>
            <a:ext cx="228600" cy="11430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TextBox 42"/>
          <p:cNvSpPr txBox="1"/>
          <p:nvPr/>
        </p:nvSpPr>
        <p:spPr>
          <a:xfrm>
            <a:off x="2438400" y="44958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r>
              <a:rPr lang="en-US" dirty="0">
                <a:solidFill>
                  <a:srgbClr val="FF0000"/>
                </a:solidFill>
              </a:rPr>
              <a:t>=M</a:t>
            </a:r>
            <a:r>
              <a:rPr lang="en-US" baseline="-25000" dirty="0">
                <a:solidFill>
                  <a:srgbClr val="FF0000"/>
                </a:solidFill>
              </a:rPr>
              <a:t>1</a:t>
            </a:r>
          </a:p>
        </p:txBody>
      </p:sp>
      <p:sp>
        <p:nvSpPr>
          <p:cNvPr id="44" name="Left Brace 43"/>
          <p:cNvSpPr/>
          <p:nvPr/>
        </p:nvSpPr>
        <p:spPr>
          <a:xfrm flipV="1">
            <a:off x="1219200" y="3505200"/>
            <a:ext cx="228600" cy="533400"/>
          </a:xfrm>
          <a:prstGeom prst="leftBrace">
            <a:avLst>
              <a:gd name="adj1" fmla="val 44444"/>
              <a:gd name="adj2" fmla="val 50000"/>
            </a:avLst>
          </a:prstGeom>
          <a:ln>
            <a:solidFill>
              <a:srgbClr val="FF0000"/>
            </a:solidFill>
            <a:prstDash val="sys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5" name="TextBox 44"/>
          <p:cNvSpPr txBox="1"/>
          <p:nvPr/>
        </p:nvSpPr>
        <p:spPr>
          <a:xfrm>
            <a:off x="838200" y="3581400"/>
            <a:ext cx="533400" cy="369332"/>
          </a:xfrm>
          <a:prstGeom prst="rect">
            <a:avLst/>
          </a:prstGeom>
          <a:noFill/>
        </p:spPr>
        <p:txBody>
          <a:bodyPr wrap="square" rtlCol="0">
            <a:spAutoFit/>
          </a:bodyPr>
          <a:lstStyle/>
          <a:p>
            <a:pPr algn="ctr"/>
            <a:r>
              <a:rPr lang="en-US" i="1" dirty="0" err="1">
                <a:solidFill>
                  <a:srgbClr val="FF0000"/>
                </a:solidFill>
              </a:rPr>
              <a:t>t</a:t>
            </a:r>
            <a:r>
              <a:rPr lang="en-US" baseline="-25000" dirty="0" err="1">
                <a:solidFill>
                  <a:srgbClr val="FF0000"/>
                </a:solidFill>
              </a:rPr>
              <a:t>eq</a:t>
            </a:r>
            <a:endParaRPr lang="en-US" i="1" dirty="0">
              <a:solidFill>
                <a:srgbClr val="FF0000"/>
              </a:solidFill>
            </a:endParaRPr>
          </a:p>
        </p:txBody>
      </p:sp>
      <p:sp>
        <p:nvSpPr>
          <p:cNvPr id="46" name="TextBox 45"/>
          <p:cNvSpPr txBox="1"/>
          <p:nvPr/>
        </p:nvSpPr>
        <p:spPr>
          <a:xfrm>
            <a:off x="762000" y="3276600"/>
            <a:ext cx="609600" cy="553998"/>
          </a:xfrm>
          <a:prstGeom prst="rect">
            <a:avLst/>
          </a:prstGeom>
          <a:noFill/>
        </p:spPr>
        <p:txBody>
          <a:bodyPr wrap="square" rtlCol="0">
            <a:spAutoFit/>
          </a:bodyPr>
          <a:lstStyle/>
          <a:p>
            <a:pPr algn="r"/>
            <a:r>
              <a:rPr lang="en-US" dirty="0">
                <a:solidFill>
                  <a:srgbClr val="FF0000"/>
                </a:solidFill>
              </a:rPr>
              <a:t>P</a:t>
            </a:r>
            <a:r>
              <a:rPr lang="en-US" baseline="-25000" dirty="0">
                <a:solidFill>
                  <a:srgbClr val="FF0000"/>
                </a:solidFill>
              </a:rPr>
              <a:t>1</a:t>
            </a:r>
          </a:p>
          <a:p>
            <a:endParaRPr lang="en-US" baseline="-25000" dirty="0">
              <a:solidFill>
                <a:srgbClr val="FF0000"/>
              </a:solidFill>
            </a:endParaRPr>
          </a:p>
        </p:txBody>
      </p:sp>
      <p:sp>
        <p:nvSpPr>
          <p:cNvPr id="51" name="TextBox 50"/>
          <p:cNvSpPr txBox="1"/>
          <p:nvPr/>
        </p:nvSpPr>
        <p:spPr>
          <a:xfrm>
            <a:off x="914400" y="2184400"/>
            <a:ext cx="685800" cy="369332"/>
          </a:xfrm>
          <a:prstGeom prst="rect">
            <a:avLst/>
          </a:prstGeom>
          <a:noFill/>
        </p:spPr>
        <p:txBody>
          <a:bodyPr wrap="square" rtlCol="0">
            <a:spAutoFit/>
          </a:bodyPr>
          <a:lstStyle/>
          <a:p>
            <a:r>
              <a:rPr lang="en-US" dirty="0" err="1"/>
              <a:t>P</a:t>
            </a:r>
            <a:r>
              <a:rPr lang="en-US" baseline="-25000" dirty="0" err="1"/>
              <a:t>aut</a:t>
            </a:r>
            <a:endParaRPr lang="en-US" baseline="-25000" dirty="0"/>
          </a:p>
        </p:txBody>
      </p:sp>
      <p:cxnSp>
        <p:nvCxnSpPr>
          <p:cNvPr id="53" name="Straight Connector 52"/>
          <p:cNvCxnSpPr/>
          <p:nvPr/>
        </p:nvCxnSpPr>
        <p:spPr>
          <a:xfrm>
            <a:off x="1447800" y="2396067"/>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flipV="1">
            <a:off x="1676400" y="3505200"/>
            <a:ext cx="0" cy="5334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a:off x="2057400" y="4953000"/>
            <a:ext cx="3048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flipH="1">
            <a:off x="3505200" y="4953000"/>
            <a:ext cx="3048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4" name="Footer Placeholder 3">
            <a:extLst>
              <a:ext uri="{FF2B5EF4-FFF2-40B4-BE49-F238E27FC236}">
                <a16:creationId xmlns:a16="http://schemas.microsoft.com/office/drawing/2014/main" id="{F81A2E39-9094-924C-BFDE-4FED833BFA21}"/>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3443317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
                                            <p:txEl>
                                              <p:pRg st="1" end="1"/>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5">
                                            <p:txEl>
                                              <p:pRg st="2" end="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nodeType="clickEffect">
                                  <p:stCondLst>
                                    <p:cond delay="0"/>
                                  </p:stCondLst>
                                  <p:childTnLst>
                                    <p:set>
                                      <p:cBhvr>
                                        <p:cTn id="42" dur="1" fill="hold">
                                          <p:stCondLst>
                                            <p:cond delay="0"/>
                                          </p:stCondLst>
                                        </p:cTn>
                                        <p:tgtEl>
                                          <p:spTgt spid="37"/>
                                        </p:tgtEl>
                                        <p:attrNameLst>
                                          <p:attrName>style.visibility</p:attrName>
                                        </p:attrNameLst>
                                      </p:cBhvr>
                                      <p:to>
                                        <p:strVal val="hidden"/>
                                      </p:to>
                                    </p:set>
                                  </p:childTnLst>
                                </p:cTn>
                              </p:par>
                              <p:par>
                                <p:cTn id="43" presetID="1" presetClass="entr" presetSubtype="0" fill="hold" nodeType="withEffect">
                                  <p:stCondLst>
                                    <p:cond delay="0"/>
                                  </p:stCondLst>
                                  <p:childTnLst>
                                    <p:set>
                                      <p:cBhvr>
                                        <p:cTn id="44" dur="1" fill="hold">
                                          <p:stCondLst>
                                            <p:cond delay="0"/>
                                          </p:stCondLst>
                                        </p:cTn>
                                        <p:tgtEl>
                                          <p:spTgt spid="3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5">
                                            <p:txEl>
                                              <p:pRg st="3" end="3"/>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nodeType="clickEffect">
                                  <p:stCondLst>
                                    <p:cond delay="0"/>
                                  </p:stCondLst>
                                  <p:childTnLst>
                                    <p:set>
                                      <p:cBhvr>
                                        <p:cTn id="52" dur="1" fill="hold">
                                          <p:stCondLst>
                                            <p:cond delay="0"/>
                                          </p:stCondLst>
                                        </p:cTn>
                                        <p:tgtEl>
                                          <p:spTgt spid="39"/>
                                        </p:tgtEl>
                                        <p:attrNameLst>
                                          <p:attrName>style.visibility</p:attrName>
                                        </p:attrNameLst>
                                      </p:cBhvr>
                                      <p:to>
                                        <p:strVal val="hidden"/>
                                      </p:to>
                                    </p:set>
                                  </p:childTnLst>
                                </p:cTn>
                              </p:par>
                              <p:par>
                                <p:cTn id="53" presetID="1" presetClass="entr" presetSubtype="0" fill="hold" nodeType="withEffect">
                                  <p:stCondLst>
                                    <p:cond delay="0"/>
                                  </p:stCondLst>
                                  <p:childTnLst>
                                    <p:set>
                                      <p:cBhvr>
                                        <p:cTn id="54" dur="1" fill="hold">
                                          <p:stCondLst>
                                            <p:cond delay="0"/>
                                          </p:stCondLst>
                                        </p:cTn>
                                        <p:tgtEl>
                                          <p:spTgt spid="47"/>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5">
                                            <p:txEl>
                                              <p:pRg st="4" end="4"/>
                                            </p:txEl>
                                          </p:spTgt>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9"/>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5">
                                            <p:txEl>
                                              <p:pRg st="5" end="5"/>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xit" presetSubtype="0" fill="hold" nodeType="clickEffect">
                                  <p:stCondLst>
                                    <p:cond delay="0"/>
                                  </p:stCondLst>
                                  <p:childTnLst>
                                    <p:set>
                                      <p:cBhvr>
                                        <p:cTn id="68" dur="1" fill="hold">
                                          <p:stCondLst>
                                            <p:cond delay="0"/>
                                          </p:stCondLst>
                                        </p:cTn>
                                        <p:tgtEl>
                                          <p:spTgt spid="39"/>
                                        </p:tgtEl>
                                        <p:attrNameLst>
                                          <p:attrName>style.visibility</p:attrName>
                                        </p:attrNameLst>
                                      </p:cBhvr>
                                      <p:to>
                                        <p:strVal val="hidden"/>
                                      </p:to>
                                    </p:set>
                                  </p:childTnLst>
                                </p:cTn>
                              </p:par>
                              <p:par>
                                <p:cTn id="69" presetID="1" presetClass="exit" presetSubtype="0" fill="hold" nodeType="withEffect">
                                  <p:stCondLst>
                                    <p:cond delay="0"/>
                                  </p:stCondLst>
                                  <p:childTnLst>
                                    <p:set>
                                      <p:cBhvr>
                                        <p:cTn id="70" dur="1" fill="hold">
                                          <p:stCondLst>
                                            <p:cond delay="0"/>
                                          </p:stCondLst>
                                        </p:cTn>
                                        <p:tgtEl>
                                          <p:spTgt spid="47"/>
                                        </p:tgtEl>
                                        <p:attrNameLst>
                                          <p:attrName>style.visibility</p:attrName>
                                        </p:attrNameLst>
                                      </p:cBhvr>
                                      <p:to>
                                        <p:strVal val="hidden"/>
                                      </p:to>
                                    </p:set>
                                  </p:childTnLst>
                                </p:cTn>
                              </p:par>
                              <p:par>
                                <p:cTn id="71" presetID="1" presetClass="entr" presetSubtype="0" fill="hold" nodeType="withEffect">
                                  <p:stCondLst>
                                    <p:cond delay="0"/>
                                  </p:stCondLst>
                                  <p:childTnLst>
                                    <p:set>
                                      <p:cBhvr>
                                        <p:cTn id="72" dur="1" fill="hold">
                                          <p:stCondLst>
                                            <p:cond delay="0"/>
                                          </p:stCondLst>
                                        </p:cTn>
                                        <p:tgtEl>
                                          <p:spTgt spid="35">
                                            <p:txEl>
                                              <p:pRg st="2" end="2"/>
                                            </p:txEl>
                                          </p:spTgt>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5">
                                            <p:txEl>
                                              <p:pRg st="3" end="3"/>
                                            </p:txEl>
                                          </p:spTgt>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35">
                                            <p:txEl>
                                              <p:pRg st="4" end="4"/>
                                            </p:txEl>
                                          </p:spTgt>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35">
                                            <p:txEl>
                                              <p:pRg st="5" end="5"/>
                                            </p:txEl>
                                          </p:spTgt>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35">
                                            <p:txEl>
                                              <p:pRg st="6" end="6"/>
                                            </p:txEl>
                                          </p:spTgt>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35">
                                            <p:txEl>
                                              <p:pRg st="7" end="7"/>
                                            </p:tx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3"/>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35">
                                            <p:txEl>
                                              <p:pRg st="8" end="8"/>
                                            </p:txEl>
                                          </p:spTgt>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3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1" grpId="0"/>
      <p:bldP spid="42" grpId="0" animBg="1"/>
      <p:bldP spid="43" grpId="0"/>
      <p:bldP spid="44" grpId="0" animBg="1"/>
      <p:bldP spid="45" grpId="0"/>
      <p:bldP spid="4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Perfect Competition</a:t>
            </a:r>
            <a:br>
              <a:rPr lang="en-US" dirty="0"/>
            </a:br>
            <a:r>
              <a:rPr lang="en-US" dirty="0"/>
              <a:t>Small country</a:t>
            </a:r>
          </a:p>
        </p:txBody>
      </p:sp>
      <p:sp>
        <p:nvSpPr>
          <p:cNvPr id="3" name="Content Placeholder 2"/>
          <p:cNvSpPr>
            <a:spLocks noGrp="1"/>
          </p:cNvSpPr>
          <p:nvPr>
            <p:ph idx="1"/>
          </p:nvPr>
        </p:nvSpPr>
        <p:spPr/>
        <p:txBody>
          <a:bodyPr/>
          <a:lstStyle/>
          <a:p>
            <a:r>
              <a:rPr lang="en-US" sz="2800" dirty="0"/>
              <a:t>Who gets the quota rent?  Depends on how the rights to import under the quota are allocated</a:t>
            </a:r>
          </a:p>
          <a:p>
            <a:pPr lvl="1"/>
            <a:r>
              <a:rPr lang="en-US" sz="2400" dirty="0"/>
              <a:t>First-come, first-served</a:t>
            </a:r>
          </a:p>
          <a:p>
            <a:pPr lvl="2"/>
            <a:r>
              <a:rPr lang="en-US" sz="2000" dirty="0"/>
              <a:t>Whoever wins the race to the border</a:t>
            </a:r>
          </a:p>
          <a:p>
            <a:pPr lvl="1"/>
            <a:r>
              <a:rPr lang="en-US" sz="2400" dirty="0"/>
              <a:t>Import licenses sold by home government</a:t>
            </a:r>
          </a:p>
          <a:p>
            <a:pPr lvl="2"/>
            <a:r>
              <a:rPr lang="en-US" sz="2000" dirty="0"/>
              <a:t>Government revenue, just like tariff</a:t>
            </a:r>
          </a:p>
          <a:p>
            <a:pPr lvl="1"/>
            <a:r>
              <a:rPr lang="en-US" sz="2400" dirty="0"/>
              <a:t>Import licenses granted to domestic people or firms</a:t>
            </a:r>
          </a:p>
          <a:p>
            <a:pPr lvl="2"/>
            <a:r>
              <a:rPr lang="en-US" sz="2000" dirty="0"/>
              <a:t>They get the rents, which stay in the country</a:t>
            </a:r>
          </a:p>
          <a:p>
            <a:pPr lvl="1"/>
            <a:r>
              <a:rPr lang="en-US" sz="2400" dirty="0"/>
              <a:t>Import licenses granted to foreign people, firms, or government</a:t>
            </a:r>
          </a:p>
          <a:p>
            <a:pPr lvl="2"/>
            <a:r>
              <a:rPr lang="en-US" sz="2000" dirty="0"/>
              <a:t>Foreigners get the rents</a:t>
            </a:r>
          </a:p>
          <a:p>
            <a:pPr lvl="1"/>
            <a:endParaRPr lang="en-US" sz="2400" dirty="0"/>
          </a:p>
          <a:p>
            <a:endParaRPr lang="en-US" sz="2800"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sp>
        <p:nvSpPr>
          <p:cNvPr id="4" name="Oval 3"/>
          <p:cNvSpPr/>
          <p:nvPr/>
        </p:nvSpPr>
        <p:spPr>
          <a:xfrm>
            <a:off x="228600" y="4724400"/>
            <a:ext cx="8572500" cy="1524000"/>
          </a:xfrm>
          <a:prstGeom prst="ellipse">
            <a:avLst/>
          </a:prstGeom>
          <a:noFill/>
          <a:ln w="635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rot="21180249">
            <a:off x="5509168" y="5633246"/>
            <a:ext cx="2443298" cy="523220"/>
          </a:xfrm>
          <a:prstGeom prst="rect">
            <a:avLst/>
          </a:prstGeom>
        </p:spPr>
        <p:txBody>
          <a:bodyPr wrap="none">
            <a:spAutoFit/>
          </a:bodyPr>
          <a:lstStyle/>
          <a:p>
            <a:r>
              <a:rPr lang="en-US" sz="2800" dirty="0">
                <a:solidFill>
                  <a:srgbClr val="FF0000"/>
                </a:solidFill>
              </a:rPr>
              <a:t>Most common</a:t>
            </a:r>
          </a:p>
        </p:txBody>
      </p:sp>
      <p:sp>
        <p:nvSpPr>
          <p:cNvPr id="7" name="Footer Placeholder 6">
            <a:extLst>
              <a:ext uri="{FF2B5EF4-FFF2-40B4-BE49-F238E27FC236}">
                <a16:creationId xmlns:a16="http://schemas.microsoft.com/office/drawing/2014/main" id="{794E677D-8792-5141-9F46-1084D2EFBB84}"/>
              </a:ext>
            </a:extLst>
          </p:cNvPr>
          <p:cNvSpPr>
            <a:spLocks noGrp="1"/>
          </p:cNvSpPr>
          <p:nvPr>
            <p:ph type="ftr" sz="quarter" idx="11"/>
          </p:nvPr>
        </p:nvSpPr>
        <p:spPr/>
        <p:txBody>
          <a:bodyPr/>
          <a:lstStyle/>
          <a:p>
            <a:pPr>
              <a:defRPr/>
            </a:pPr>
            <a:r>
              <a:rPr lang="en-US" dirty="0"/>
              <a:t>Class 11:  Non-tariff Barriers</a:t>
            </a:r>
          </a:p>
        </p:txBody>
      </p:sp>
    </p:spTree>
    <p:extLst>
      <p:ext uri="{BB962C8B-B14F-4D97-AF65-F5344CB8AC3E}">
        <p14:creationId xmlns:p14="http://schemas.microsoft.com/office/powerpoint/2010/main" val="2822432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ight Triangle 53"/>
          <p:cNvSpPr/>
          <p:nvPr/>
        </p:nvSpPr>
        <p:spPr>
          <a:xfrm>
            <a:off x="35094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ight Triangle 18"/>
          <p:cNvSpPr/>
          <p:nvPr/>
        </p:nvSpPr>
        <p:spPr>
          <a:xfrm flipH="1">
            <a:off x="20616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74638"/>
            <a:ext cx="8229600" cy="1143000"/>
          </a:xfrm>
        </p:spPr>
        <p:txBody>
          <a:bodyPr/>
          <a:lstStyle/>
          <a:p>
            <a:r>
              <a:rPr lang="en-US" dirty="0"/>
              <a:t>Small country quota, </a:t>
            </a:r>
            <a:br>
              <a:rPr lang="en-US" dirty="0"/>
            </a:br>
            <a:r>
              <a:rPr lang="en-US" dirty="0"/>
              <a:t>Rents domestic</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1748367" y="1981200"/>
            <a:ext cx="1452033" cy="25781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flipV="1">
            <a:off x="2743200" y="1981200"/>
            <a:ext cx="1371600" cy="2667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2" name="TextBox 11"/>
          <p:cNvSpPr txBox="1"/>
          <p:nvPr/>
        </p:nvSpPr>
        <p:spPr>
          <a:xfrm>
            <a:off x="3124200" y="1828800"/>
            <a:ext cx="685800" cy="369332"/>
          </a:xfrm>
          <a:prstGeom prst="rect">
            <a:avLst/>
          </a:prstGeom>
          <a:noFill/>
        </p:spPr>
        <p:txBody>
          <a:bodyPr wrap="square" rtlCol="0">
            <a:spAutoFit/>
          </a:bodyPr>
          <a:lstStyle/>
          <a:p>
            <a:r>
              <a:rPr lang="en-US" dirty="0"/>
              <a:t>S</a:t>
            </a:r>
          </a:p>
        </p:txBody>
      </p:sp>
      <p:sp>
        <p:nvSpPr>
          <p:cNvPr id="14" name="TextBox 13"/>
          <p:cNvSpPr txBox="1"/>
          <p:nvPr/>
        </p:nvSpPr>
        <p:spPr>
          <a:xfrm>
            <a:off x="609600" y="3886200"/>
            <a:ext cx="914400" cy="369332"/>
          </a:xfrm>
          <a:prstGeom prst="rect">
            <a:avLst/>
          </a:prstGeom>
          <a:noFill/>
        </p:spPr>
        <p:txBody>
          <a:bodyPr wrap="square" rtlCol="0">
            <a:spAutoFit/>
          </a:bodyPr>
          <a:lstStyle/>
          <a:p>
            <a:r>
              <a:rPr lang="en-US" dirty="0"/>
              <a:t>P</a:t>
            </a:r>
            <a:r>
              <a:rPr lang="en-US" baseline="-25000" dirty="0"/>
              <a:t>0</a:t>
            </a:r>
            <a:r>
              <a:rPr lang="en-US" dirty="0"/>
              <a:t>=P</a:t>
            </a:r>
            <a:r>
              <a:rPr lang="en-US" baseline="-25000" dirty="0"/>
              <a:t>W</a:t>
            </a:r>
          </a:p>
        </p:txBody>
      </p:sp>
      <p:sp>
        <p:nvSpPr>
          <p:cNvPr id="16" name="TextBox 15"/>
          <p:cNvSpPr txBox="1"/>
          <p:nvPr/>
        </p:nvSpPr>
        <p:spPr>
          <a:xfrm>
            <a:off x="4114800" y="4495800"/>
            <a:ext cx="381000" cy="369332"/>
          </a:xfrm>
          <a:prstGeom prst="rect">
            <a:avLst/>
          </a:prstGeom>
          <a:noFill/>
        </p:spPr>
        <p:txBody>
          <a:bodyPr wrap="square" rtlCol="0">
            <a:spAutoFit/>
          </a:bodyPr>
          <a:lstStyle/>
          <a:p>
            <a:r>
              <a:rPr lang="en-US" dirty="0"/>
              <a:t>D</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sp>
        <p:nvSpPr>
          <p:cNvPr id="26" name="TextBox 25"/>
          <p:cNvSpPr txBox="1"/>
          <p:nvPr/>
        </p:nvSpPr>
        <p:spPr>
          <a:xfrm>
            <a:off x="1828800" y="5181600"/>
            <a:ext cx="457200" cy="369332"/>
          </a:xfrm>
          <a:prstGeom prst="rect">
            <a:avLst/>
          </a:prstGeom>
          <a:noFill/>
        </p:spPr>
        <p:txBody>
          <a:bodyPr wrap="square" rtlCol="0">
            <a:spAutoFit/>
          </a:bodyPr>
          <a:lstStyle/>
          <a:p>
            <a:r>
              <a:rPr lang="en-US" dirty="0"/>
              <a:t>S</a:t>
            </a:r>
            <a:r>
              <a:rPr lang="en-US" baseline="-25000" dirty="0"/>
              <a:t>0</a:t>
            </a:r>
          </a:p>
        </p:txBody>
      </p:sp>
      <p:sp>
        <p:nvSpPr>
          <p:cNvPr id="28" name="TextBox 27"/>
          <p:cNvSpPr txBox="1"/>
          <p:nvPr/>
        </p:nvSpPr>
        <p:spPr>
          <a:xfrm>
            <a:off x="3733800" y="5181600"/>
            <a:ext cx="457200" cy="369332"/>
          </a:xfrm>
          <a:prstGeom prst="rect">
            <a:avLst/>
          </a:prstGeom>
          <a:noFill/>
        </p:spPr>
        <p:txBody>
          <a:bodyPr wrap="square" rtlCol="0">
            <a:spAutoFit/>
          </a:bodyPr>
          <a:lstStyle/>
          <a:p>
            <a:r>
              <a:rPr lang="en-US" dirty="0"/>
              <a:t>D</a:t>
            </a:r>
            <a:r>
              <a:rPr lang="en-US" baseline="-25000" dirty="0"/>
              <a:t>0</a:t>
            </a:r>
          </a:p>
        </p:txBody>
      </p:sp>
      <p:sp>
        <p:nvSpPr>
          <p:cNvPr id="30" name="Left Brace 29"/>
          <p:cNvSpPr/>
          <p:nvPr/>
        </p:nvSpPr>
        <p:spPr>
          <a:xfrm rot="16200000">
            <a:off x="2819400" y="4419600"/>
            <a:ext cx="228600" cy="175260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2743200" y="5334000"/>
            <a:ext cx="533400" cy="369332"/>
          </a:xfrm>
          <a:prstGeom prst="rect">
            <a:avLst/>
          </a:prstGeom>
          <a:noFill/>
        </p:spPr>
        <p:txBody>
          <a:bodyPr wrap="square" rtlCol="0">
            <a:spAutoFit/>
          </a:bodyPr>
          <a:lstStyle/>
          <a:p>
            <a:r>
              <a:rPr lang="en-US" dirty="0"/>
              <a:t>M</a:t>
            </a:r>
            <a:r>
              <a:rPr lang="en-US" baseline="-25000" dirty="0"/>
              <a:t>0</a:t>
            </a:r>
          </a:p>
        </p:txBody>
      </p:sp>
      <p:sp>
        <p:nvSpPr>
          <p:cNvPr id="35" name="Content Placeholder 2"/>
          <p:cNvSpPr>
            <a:spLocks noGrp="1"/>
          </p:cNvSpPr>
          <p:nvPr>
            <p:ph idx="1"/>
          </p:nvPr>
        </p:nvSpPr>
        <p:spPr>
          <a:xfrm>
            <a:off x="4495800" y="1600200"/>
            <a:ext cx="4648200" cy="2667000"/>
          </a:xfrm>
          <a:ln>
            <a:solidFill>
              <a:srgbClr val="000000"/>
            </a:solidFill>
          </a:ln>
        </p:spPr>
        <p:txBody>
          <a:bodyPr/>
          <a:lstStyle/>
          <a:p>
            <a:r>
              <a:rPr lang="en-US" sz="2400" dirty="0"/>
              <a:t>Welfare effects of a quota, starting from free trade with quota rights </a:t>
            </a:r>
            <a:r>
              <a:rPr lang="en-US" sz="2400" u="sng" dirty="0">
                <a:solidFill>
                  <a:srgbClr val="00B050"/>
                </a:solidFill>
              </a:rPr>
              <a:t>domestic</a:t>
            </a:r>
          </a:p>
          <a:p>
            <a:pPr lvl="1"/>
            <a:r>
              <a:rPr lang="en-US" sz="2000" dirty="0"/>
              <a:t>Suppliers gain        +</a:t>
            </a:r>
            <a:r>
              <a:rPr lang="en-US" sz="2000" i="1" dirty="0"/>
              <a:t>a</a:t>
            </a:r>
            <a:endParaRPr lang="en-US" sz="2000" dirty="0"/>
          </a:p>
          <a:p>
            <a:pPr lvl="1"/>
            <a:r>
              <a:rPr lang="en-US" sz="2000" dirty="0"/>
              <a:t>Demanders Lose   −(</a:t>
            </a:r>
            <a:r>
              <a:rPr lang="en-US" sz="2000" i="1" dirty="0" err="1"/>
              <a:t>a+b+c+d</a:t>
            </a:r>
            <a:r>
              <a:rPr lang="en-US" sz="2000" dirty="0"/>
              <a:t>)</a:t>
            </a:r>
          </a:p>
          <a:p>
            <a:pPr lvl="1"/>
            <a:r>
              <a:rPr lang="en-US" sz="2000" dirty="0"/>
              <a:t>Rents                      </a:t>
            </a:r>
            <a:r>
              <a:rPr lang="en-US" sz="2000" dirty="0">
                <a:solidFill>
                  <a:srgbClr val="00B050"/>
                </a:solidFill>
              </a:rPr>
              <a:t>+</a:t>
            </a:r>
            <a:r>
              <a:rPr lang="en-US" sz="2000" i="1" dirty="0">
                <a:solidFill>
                  <a:srgbClr val="00B050"/>
                </a:solidFill>
              </a:rPr>
              <a:t>c</a:t>
            </a:r>
            <a:endParaRPr lang="en-US" sz="2000" dirty="0">
              <a:solidFill>
                <a:srgbClr val="00B050"/>
              </a:solidFill>
            </a:endParaRPr>
          </a:p>
          <a:p>
            <a:pPr lvl="1"/>
            <a:r>
              <a:rPr lang="en-US" sz="2000" dirty="0"/>
              <a:t>Country loses         −(</a:t>
            </a:r>
            <a:r>
              <a:rPr lang="en-US" sz="2000" i="1" dirty="0" err="1"/>
              <a:t>b+d</a:t>
            </a:r>
            <a:r>
              <a:rPr lang="en-US" sz="2000" dirty="0"/>
              <a:t>)</a:t>
            </a:r>
          </a:p>
        </p:txBody>
      </p:sp>
      <p:sp>
        <p:nvSpPr>
          <p:cNvPr id="36" name="TextBox 35"/>
          <p:cNvSpPr txBox="1"/>
          <p:nvPr/>
        </p:nvSpPr>
        <p:spPr>
          <a:xfrm>
            <a:off x="1524000" y="3505200"/>
            <a:ext cx="685800" cy="369332"/>
          </a:xfrm>
          <a:prstGeom prst="rect">
            <a:avLst/>
          </a:prstGeom>
          <a:noFill/>
        </p:spPr>
        <p:txBody>
          <a:bodyPr wrap="square" rtlCol="0">
            <a:spAutoFit/>
          </a:bodyPr>
          <a:lstStyle/>
          <a:p>
            <a:pPr algn="ctr"/>
            <a:r>
              <a:rPr lang="en-US" i="1" dirty="0"/>
              <a:t>a</a:t>
            </a:r>
          </a:p>
        </p:txBody>
      </p:sp>
      <p:sp>
        <p:nvSpPr>
          <p:cNvPr id="37" name="TextBox 36"/>
          <p:cNvSpPr txBox="1"/>
          <p:nvPr/>
        </p:nvSpPr>
        <p:spPr>
          <a:xfrm>
            <a:off x="2590800" y="3505200"/>
            <a:ext cx="685800" cy="369332"/>
          </a:xfrm>
          <a:prstGeom prst="rect">
            <a:avLst/>
          </a:prstGeom>
          <a:noFill/>
        </p:spPr>
        <p:txBody>
          <a:bodyPr wrap="square" rtlCol="0">
            <a:spAutoFit/>
          </a:bodyPr>
          <a:lstStyle/>
          <a:p>
            <a:pPr algn="ctr"/>
            <a:r>
              <a:rPr lang="en-US" i="1" dirty="0"/>
              <a:t>c</a:t>
            </a:r>
          </a:p>
        </p:txBody>
      </p:sp>
      <p:cxnSp>
        <p:nvCxnSpPr>
          <p:cNvPr id="38" name="Straight Connector 37"/>
          <p:cNvCxnSpPr/>
          <p:nvPr/>
        </p:nvCxnSpPr>
        <p:spPr>
          <a:xfrm>
            <a:off x="1447800" y="4038600"/>
            <a:ext cx="30480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3810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0574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447800" y="3505200"/>
            <a:ext cx="2971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2362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1905000" y="3657600"/>
            <a:ext cx="685800" cy="369332"/>
          </a:xfrm>
          <a:prstGeom prst="rect">
            <a:avLst/>
          </a:prstGeom>
          <a:noFill/>
        </p:spPr>
        <p:txBody>
          <a:bodyPr wrap="square" rtlCol="0">
            <a:spAutoFit/>
          </a:bodyPr>
          <a:lstStyle/>
          <a:p>
            <a:pPr algn="ctr"/>
            <a:r>
              <a:rPr lang="en-US" i="1" dirty="0"/>
              <a:t>b</a:t>
            </a:r>
          </a:p>
        </p:txBody>
      </p:sp>
      <p:sp>
        <p:nvSpPr>
          <p:cNvPr id="39" name="TextBox 38"/>
          <p:cNvSpPr txBox="1"/>
          <p:nvPr/>
        </p:nvSpPr>
        <p:spPr>
          <a:xfrm>
            <a:off x="3276600" y="3657600"/>
            <a:ext cx="609600" cy="369332"/>
          </a:xfrm>
          <a:prstGeom prst="rect">
            <a:avLst/>
          </a:prstGeom>
          <a:noFill/>
        </p:spPr>
        <p:txBody>
          <a:bodyPr wrap="square" rtlCol="0">
            <a:spAutoFit/>
          </a:bodyPr>
          <a:lstStyle/>
          <a:p>
            <a:pPr algn="ctr"/>
            <a:r>
              <a:rPr lang="en-US" i="1" dirty="0"/>
              <a:t>d</a:t>
            </a:r>
          </a:p>
        </p:txBody>
      </p:sp>
      <p:sp>
        <p:nvSpPr>
          <p:cNvPr id="40" name="TextBox 39"/>
          <p:cNvSpPr txBox="1"/>
          <p:nvPr/>
        </p:nvSpPr>
        <p:spPr>
          <a:xfrm>
            <a:off x="2209800" y="5257800"/>
            <a:ext cx="457200" cy="369332"/>
          </a:xfrm>
          <a:prstGeom prst="rect">
            <a:avLst/>
          </a:prstGeom>
          <a:noFill/>
        </p:spPr>
        <p:txBody>
          <a:bodyPr wrap="square" rtlCol="0">
            <a:spAutoFit/>
          </a:bodyPr>
          <a:lstStyle/>
          <a:p>
            <a:r>
              <a:rPr lang="en-US" dirty="0">
                <a:solidFill>
                  <a:srgbClr val="FF0000"/>
                </a:solidFill>
              </a:rPr>
              <a:t>S</a:t>
            </a:r>
            <a:r>
              <a:rPr lang="en-US" baseline="-25000" dirty="0">
                <a:solidFill>
                  <a:srgbClr val="FF0000"/>
                </a:solidFill>
              </a:rPr>
              <a:t>1</a:t>
            </a:r>
          </a:p>
        </p:txBody>
      </p:sp>
      <p:sp>
        <p:nvSpPr>
          <p:cNvPr id="41" name="TextBox 40"/>
          <p:cNvSpPr txBox="1"/>
          <p:nvPr/>
        </p:nvSpPr>
        <p:spPr>
          <a:xfrm>
            <a:off x="3276600" y="5257800"/>
            <a:ext cx="4572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1</a:t>
            </a:r>
          </a:p>
        </p:txBody>
      </p:sp>
      <p:sp>
        <p:nvSpPr>
          <p:cNvPr id="42" name="Left Brace 41"/>
          <p:cNvSpPr/>
          <p:nvPr/>
        </p:nvSpPr>
        <p:spPr>
          <a:xfrm rot="5400000" flipV="1">
            <a:off x="2819400" y="4495800"/>
            <a:ext cx="228600" cy="11430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Left Brace 43"/>
          <p:cNvSpPr/>
          <p:nvPr/>
        </p:nvSpPr>
        <p:spPr>
          <a:xfrm flipV="1">
            <a:off x="1219200" y="3505200"/>
            <a:ext cx="228600" cy="5334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914400" y="32766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1</a:t>
            </a:r>
          </a:p>
        </p:txBody>
      </p:sp>
      <p:cxnSp>
        <p:nvCxnSpPr>
          <p:cNvPr id="47" name="Straight Connector 46"/>
          <p:cNvCxnSpPr/>
          <p:nvPr/>
        </p:nvCxnSpPr>
        <p:spPr>
          <a:xfrm>
            <a:off x="5334000" y="3886200"/>
            <a:ext cx="3429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TextBox 50"/>
          <p:cNvSpPr txBox="1"/>
          <p:nvPr/>
        </p:nvSpPr>
        <p:spPr>
          <a:xfrm>
            <a:off x="914400" y="2184400"/>
            <a:ext cx="685800" cy="369332"/>
          </a:xfrm>
          <a:prstGeom prst="rect">
            <a:avLst/>
          </a:prstGeom>
          <a:noFill/>
        </p:spPr>
        <p:txBody>
          <a:bodyPr wrap="square" rtlCol="0">
            <a:spAutoFit/>
          </a:bodyPr>
          <a:lstStyle/>
          <a:p>
            <a:r>
              <a:rPr lang="en-US" dirty="0" err="1"/>
              <a:t>P</a:t>
            </a:r>
            <a:r>
              <a:rPr lang="en-US" baseline="-25000" dirty="0" err="1"/>
              <a:t>aut</a:t>
            </a:r>
            <a:endParaRPr lang="en-US" baseline="-25000" dirty="0"/>
          </a:p>
        </p:txBody>
      </p:sp>
      <p:cxnSp>
        <p:nvCxnSpPr>
          <p:cNvPr id="53" name="Straight Connector 52"/>
          <p:cNvCxnSpPr/>
          <p:nvPr/>
        </p:nvCxnSpPr>
        <p:spPr>
          <a:xfrm>
            <a:off x="1447800" y="2396067"/>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5" name="Oval 33"/>
          <p:cNvSpPr>
            <a:spLocks noChangeArrowheads="1"/>
          </p:cNvSpPr>
          <p:nvPr/>
        </p:nvSpPr>
        <p:spPr bwMode="auto">
          <a:xfrm>
            <a:off x="7315200" y="3810000"/>
            <a:ext cx="1143000" cy="609600"/>
          </a:xfrm>
          <a:prstGeom prst="ellipse">
            <a:avLst/>
          </a:prstGeom>
          <a:noFill/>
          <a:ln w="28575">
            <a:solidFill>
              <a:srgbClr val="FF0000"/>
            </a:solidFill>
            <a:round/>
            <a:headEnd/>
            <a:tailEnd/>
          </a:ln>
          <a:effectLst/>
        </p:spPr>
        <p:txBody>
          <a:bodyPr wrap="none" anchor="ctr">
            <a:prstTxWarp prst="textNoShape">
              <a:avLst/>
            </a:prstTxWarp>
          </a:bodyPr>
          <a:lstStyle/>
          <a:p>
            <a:endParaRPr lang="en-US"/>
          </a:p>
        </p:txBody>
      </p:sp>
      <p:sp>
        <p:nvSpPr>
          <p:cNvPr id="56" name="Text Box 36"/>
          <p:cNvSpPr txBox="1">
            <a:spLocks noChangeArrowheads="1"/>
          </p:cNvSpPr>
          <p:nvPr/>
        </p:nvSpPr>
        <p:spPr bwMode="auto">
          <a:xfrm rot="19766020">
            <a:off x="4555228" y="4788068"/>
            <a:ext cx="3245312" cy="461665"/>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2400" dirty="0">
                <a:solidFill>
                  <a:srgbClr val="FF0000"/>
                </a:solidFill>
                <a:latin typeface="Lucida Blackletter"/>
                <a:cs typeface="Lucida Blackletter"/>
              </a:rPr>
              <a:t>“Dead Weight Loss” = </a:t>
            </a:r>
          </a:p>
        </p:txBody>
      </p:sp>
      <p:sp>
        <p:nvSpPr>
          <p:cNvPr id="48" name="TextBox 47"/>
          <p:cNvSpPr txBox="1"/>
          <p:nvPr/>
        </p:nvSpPr>
        <p:spPr>
          <a:xfrm>
            <a:off x="2438400" y="46482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r>
              <a:rPr lang="en-US" dirty="0">
                <a:solidFill>
                  <a:srgbClr val="FF0000"/>
                </a:solidFill>
              </a:rPr>
              <a:t>=M</a:t>
            </a:r>
            <a:r>
              <a:rPr lang="en-US" baseline="-25000" dirty="0">
                <a:solidFill>
                  <a:srgbClr val="FF0000"/>
                </a:solidFill>
              </a:rPr>
              <a:t>1</a:t>
            </a:r>
          </a:p>
        </p:txBody>
      </p:sp>
      <p:sp>
        <p:nvSpPr>
          <p:cNvPr id="57" name="TextBox 56"/>
          <p:cNvSpPr txBox="1"/>
          <p:nvPr/>
        </p:nvSpPr>
        <p:spPr>
          <a:xfrm>
            <a:off x="838200" y="3581400"/>
            <a:ext cx="533400" cy="369332"/>
          </a:xfrm>
          <a:prstGeom prst="rect">
            <a:avLst/>
          </a:prstGeom>
          <a:noFill/>
        </p:spPr>
        <p:txBody>
          <a:bodyPr wrap="square" rtlCol="0">
            <a:spAutoFit/>
          </a:bodyPr>
          <a:lstStyle/>
          <a:p>
            <a:pPr algn="ctr"/>
            <a:r>
              <a:rPr lang="en-US" i="1" dirty="0" err="1">
                <a:solidFill>
                  <a:srgbClr val="FF0000"/>
                </a:solidFill>
              </a:rPr>
              <a:t>t</a:t>
            </a:r>
            <a:r>
              <a:rPr lang="en-US" baseline="-25000" dirty="0" err="1">
                <a:solidFill>
                  <a:srgbClr val="FF0000"/>
                </a:solidFill>
              </a:rPr>
              <a:t>eq</a:t>
            </a:r>
            <a:endParaRPr lang="en-US" i="1" dirty="0">
              <a:solidFill>
                <a:srgbClr val="FF0000"/>
              </a:solidFill>
            </a:endParaRPr>
          </a:p>
        </p:txBody>
      </p:sp>
      <p:sp>
        <p:nvSpPr>
          <p:cNvPr id="58" name="Rectangle 57"/>
          <p:cNvSpPr/>
          <p:nvPr/>
        </p:nvSpPr>
        <p:spPr>
          <a:xfrm>
            <a:off x="3276600" y="5715000"/>
            <a:ext cx="2958362" cy="954107"/>
          </a:xfrm>
          <a:prstGeom prst="rect">
            <a:avLst/>
          </a:prstGeom>
        </p:spPr>
        <p:txBody>
          <a:bodyPr wrap="none">
            <a:spAutoFit/>
          </a:bodyPr>
          <a:lstStyle/>
          <a:p>
            <a:r>
              <a:rPr lang="en-US" sz="2800" dirty="0"/>
              <a:t>Import Quota M</a:t>
            </a:r>
            <a:r>
              <a:rPr lang="en-US" sz="2800" baseline="-25000" dirty="0"/>
              <a:t>Q</a:t>
            </a:r>
            <a:r>
              <a:rPr lang="en-US" sz="2800" dirty="0"/>
              <a:t> </a:t>
            </a:r>
          </a:p>
          <a:p>
            <a:endParaRPr lang="en-US" sz="2800" dirty="0"/>
          </a:p>
        </p:txBody>
      </p:sp>
      <p:sp>
        <p:nvSpPr>
          <p:cNvPr id="59" name="Rectangle 58"/>
          <p:cNvSpPr/>
          <p:nvPr/>
        </p:nvSpPr>
        <p:spPr>
          <a:xfrm>
            <a:off x="7010400" y="4800600"/>
            <a:ext cx="1600200" cy="954107"/>
          </a:xfrm>
          <a:prstGeom prst="rect">
            <a:avLst/>
          </a:prstGeom>
        </p:spPr>
        <p:txBody>
          <a:bodyPr wrap="square">
            <a:spAutoFit/>
          </a:bodyPr>
          <a:lstStyle/>
          <a:p>
            <a:pPr algn="ctr"/>
            <a:r>
              <a:rPr lang="en-US" sz="2800" dirty="0">
                <a:solidFill>
                  <a:srgbClr val="FF0000"/>
                </a:solidFill>
              </a:rPr>
              <a:t>(Same as tariff)</a:t>
            </a:r>
          </a:p>
        </p:txBody>
      </p:sp>
      <p:sp>
        <p:nvSpPr>
          <p:cNvPr id="3" name="Footer Placeholder 2">
            <a:extLst>
              <a:ext uri="{FF2B5EF4-FFF2-40B4-BE49-F238E27FC236}">
                <a16:creationId xmlns:a16="http://schemas.microsoft.com/office/drawing/2014/main" id="{6BAF2644-9011-E841-932E-805BFB9860C8}"/>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127772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5">
                                            <p:txEl>
                                              <p:pRg st="4" end="4"/>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6">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19" grpId="0" animBg="1"/>
      <p:bldP spid="36" grpId="0"/>
      <p:bldP spid="37" grpId="0"/>
      <p:bldP spid="33" grpId="0"/>
      <p:bldP spid="39" grpId="0"/>
      <p:bldP spid="55" grpId="0" animBg="1"/>
      <p:bldP spid="5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44"/>
          <p:cNvSpPr/>
          <p:nvPr/>
        </p:nvSpPr>
        <p:spPr>
          <a:xfrm>
            <a:off x="2362200" y="3505200"/>
            <a:ext cx="1143000" cy="533400"/>
          </a:xfrm>
          <a:prstGeom prst="rect">
            <a:avLst/>
          </a:prstGeom>
          <a:pattFill prst="dkUp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ight Triangle 53"/>
          <p:cNvSpPr/>
          <p:nvPr/>
        </p:nvSpPr>
        <p:spPr>
          <a:xfrm>
            <a:off x="35094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ight Triangle 18"/>
          <p:cNvSpPr/>
          <p:nvPr/>
        </p:nvSpPr>
        <p:spPr>
          <a:xfrm flipH="1">
            <a:off x="20616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74638"/>
            <a:ext cx="8229600" cy="1143000"/>
          </a:xfrm>
        </p:spPr>
        <p:txBody>
          <a:bodyPr/>
          <a:lstStyle/>
          <a:p>
            <a:r>
              <a:rPr lang="en-US" dirty="0"/>
              <a:t>Small country quota, </a:t>
            </a:r>
            <a:br>
              <a:rPr lang="en-US" dirty="0"/>
            </a:br>
            <a:r>
              <a:rPr lang="en-US" dirty="0"/>
              <a:t>Rents foreign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1748367" y="1981200"/>
            <a:ext cx="1452033" cy="25781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flipV="1">
            <a:off x="2743200" y="1981200"/>
            <a:ext cx="1371600" cy="2667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2" name="TextBox 11"/>
          <p:cNvSpPr txBox="1"/>
          <p:nvPr/>
        </p:nvSpPr>
        <p:spPr>
          <a:xfrm>
            <a:off x="3124200" y="1828800"/>
            <a:ext cx="685800" cy="369332"/>
          </a:xfrm>
          <a:prstGeom prst="rect">
            <a:avLst/>
          </a:prstGeom>
          <a:noFill/>
        </p:spPr>
        <p:txBody>
          <a:bodyPr wrap="square" rtlCol="0">
            <a:spAutoFit/>
          </a:bodyPr>
          <a:lstStyle/>
          <a:p>
            <a:r>
              <a:rPr lang="en-US" dirty="0"/>
              <a:t>S</a:t>
            </a:r>
          </a:p>
        </p:txBody>
      </p:sp>
      <p:sp>
        <p:nvSpPr>
          <p:cNvPr id="14" name="TextBox 13"/>
          <p:cNvSpPr txBox="1"/>
          <p:nvPr/>
        </p:nvSpPr>
        <p:spPr>
          <a:xfrm>
            <a:off x="609600" y="3886200"/>
            <a:ext cx="914400" cy="369332"/>
          </a:xfrm>
          <a:prstGeom prst="rect">
            <a:avLst/>
          </a:prstGeom>
          <a:noFill/>
        </p:spPr>
        <p:txBody>
          <a:bodyPr wrap="square" rtlCol="0">
            <a:spAutoFit/>
          </a:bodyPr>
          <a:lstStyle/>
          <a:p>
            <a:r>
              <a:rPr lang="en-US" dirty="0"/>
              <a:t>P</a:t>
            </a:r>
            <a:r>
              <a:rPr lang="en-US" baseline="-25000" dirty="0"/>
              <a:t>0</a:t>
            </a:r>
            <a:r>
              <a:rPr lang="en-US" dirty="0"/>
              <a:t>=P</a:t>
            </a:r>
            <a:r>
              <a:rPr lang="en-US" baseline="-25000" dirty="0"/>
              <a:t>W</a:t>
            </a:r>
          </a:p>
        </p:txBody>
      </p:sp>
      <p:sp>
        <p:nvSpPr>
          <p:cNvPr id="16" name="TextBox 15"/>
          <p:cNvSpPr txBox="1"/>
          <p:nvPr/>
        </p:nvSpPr>
        <p:spPr>
          <a:xfrm>
            <a:off x="4114800" y="4495800"/>
            <a:ext cx="381000" cy="369332"/>
          </a:xfrm>
          <a:prstGeom prst="rect">
            <a:avLst/>
          </a:prstGeom>
          <a:noFill/>
        </p:spPr>
        <p:txBody>
          <a:bodyPr wrap="square" rtlCol="0">
            <a:spAutoFit/>
          </a:bodyPr>
          <a:lstStyle/>
          <a:p>
            <a:r>
              <a:rPr lang="en-US" dirty="0"/>
              <a:t>D</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sp>
        <p:nvSpPr>
          <p:cNvPr id="26" name="TextBox 25"/>
          <p:cNvSpPr txBox="1"/>
          <p:nvPr/>
        </p:nvSpPr>
        <p:spPr>
          <a:xfrm>
            <a:off x="1828800" y="5181600"/>
            <a:ext cx="457200" cy="369332"/>
          </a:xfrm>
          <a:prstGeom prst="rect">
            <a:avLst/>
          </a:prstGeom>
          <a:noFill/>
        </p:spPr>
        <p:txBody>
          <a:bodyPr wrap="square" rtlCol="0">
            <a:spAutoFit/>
          </a:bodyPr>
          <a:lstStyle/>
          <a:p>
            <a:r>
              <a:rPr lang="en-US" dirty="0"/>
              <a:t>S</a:t>
            </a:r>
            <a:r>
              <a:rPr lang="en-US" baseline="-25000" dirty="0"/>
              <a:t>0</a:t>
            </a:r>
          </a:p>
        </p:txBody>
      </p:sp>
      <p:sp>
        <p:nvSpPr>
          <p:cNvPr id="28" name="TextBox 27"/>
          <p:cNvSpPr txBox="1"/>
          <p:nvPr/>
        </p:nvSpPr>
        <p:spPr>
          <a:xfrm>
            <a:off x="3733800" y="5181600"/>
            <a:ext cx="457200" cy="369332"/>
          </a:xfrm>
          <a:prstGeom prst="rect">
            <a:avLst/>
          </a:prstGeom>
          <a:noFill/>
        </p:spPr>
        <p:txBody>
          <a:bodyPr wrap="square" rtlCol="0">
            <a:spAutoFit/>
          </a:bodyPr>
          <a:lstStyle/>
          <a:p>
            <a:r>
              <a:rPr lang="en-US" dirty="0"/>
              <a:t>D</a:t>
            </a:r>
            <a:r>
              <a:rPr lang="en-US" baseline="-25000" dirty="0"/>
              <a:t>0</a:t>
            </a:r>
          </a:p>
        </p:txBody>
      </p:sp>
      <p:sp>
        <p:nvSpPr>
          <p:cNvPr id="30" name="Left Brace 29"/>
          <p:cNvSpPr/>
          <p:nvPr/>
        </p:nvSpPr>
        <p:spPr>
          <a:xfrm rot="16200000">
            <a:off x="2819400" y="4419600"/>
            <a:ext cx="228600" cy="175260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2743200" y="5334000"/>
            <a:ext cx="533400" cy="369332"/>
          </a:xfrm>
          <a:prstGeom prst="rect">
            <a:avLst/>
          </a:prstGeom>
          <a:noFill/>
        </p:spPr>
        <p:txBody>
          <a:bodyPr wrap="square" rtlCol="0">
            <a:spAutoFit/>
          </a:bodyPr>
          <a:lstStyle/>
          <a:p>
            <a:r>
              <a:rPr lang="en-US" dirty="0"/>
              <a:t>M</a:t>
            </a:r>
            <a:r>
              <a:rPr lang="en-US" baseline="-25000" dirty="0"/>
              <a:t>0</a:t>
            </a:r>
          </a:p>
        </p:txBody>
      </p:sp>
      <p:sp>
        <p:nvSpPr>
          <p:cNvPr id="35" name="Content Placeholder 2"/>
          <p:cNvSpPr>
            <a:spLocks noGrp="1"/>
          </p:cNvSpPr>
          <p:nvPr>
            <p:ph idx="1"/>
          </p:nvPr>
        </p:nvSpPr>
        <p:spPr>
          <a:xfrm>
            <a:off x="4495800" y="1600200"/>
            <a:ext cx="4648200" cy="3962400"/>
          </a:xfrm>
          <a:ln>
            <a:solidFill>
              <a:srgbClr val="000000"/>
            </a:solidFill>
          </a:ln>
        </p:spPr>
        <p:txBody>
          <a:bodyPr/>
          <a:lstStyle/>
          <a:p>
            <a:r>
              <a:rPr lang="en-US" sz="2400" dirty="0"/>
              <a:t>Welfare effects of a quota, starting from free trade with quota rights </a:t>
            </a:r>
            <a:r>
              <a:rPr lang="en-US" sz="2400" u="sng" dirty="0">
                <a:solidFill>
                  <a:srgbClr val="FF0000"/>
                </a:solidFill>
              </a:rPr>
              <a:t>foreign</a:t>
            </a:r>
          </a:p>
          <a:p>
            <a:pPr marL="0" indent="0">
              <a:buNone/>
            </a:pPr>
            <a:r>
              <a:rPr lang="en-US" sz="2400" dirty="0"/>
              <a:t>Home:</a:t>
            </a:r>
          </a:p>
          <a:p>
            <a:pPr lvl="1"/>
            <a:r>
              <a:rPr lang="en-US" sz="2000" dirty="0"/>
              <a:t>Suppliers gain        +</a:t>
            </a:r>
            <a:r>
              <a:rPr lang="en-US" sz="2000" i="1" dirty="0"/>
              <a:t>a</a:t>
            </a:r>
            <a:endParaRPr lang="en-US" sz="2000" dirty="0"/>
          </a:p>
          <a:p>
            <a:pPr lvl="1"/>
            <a:r>
              <a:rPr lang="en-US" sz="2000" dirty="0"/>
              <a:t>Demanders Lose   −(</a:t>
            </a:r>
            <a:r>
              <a:rPr lang="en-US" sz="2000" i="1" dirty="0" err="1"/>
              <a:t>a+b+c+d</a:t>
            </a:r>
            <a:r>
              <a:rPr lang="en-US" sz="2000" dirty="0"/>
              <a:t>)</a:t>
            </a:r>
          </a:p>
          <a:p>
            <a:pPr lvl="1"/>
            <a:r>
              <a:rPr lang="en-US" sz="2000" dirty="0"/>
              <a:t>Country loses         −(</a:t>
            </a:r>
            <a:r>
              <a:rPr lang="en-US" sz="2000" i="1" dirty="0" err="1"/>
              <a:t>b+c+d</a:t>
            </a:r>
            <a:r>
              <a:rPr lang="en-US" sz="2000" dirty="0"/>
              <a:t>)</a:t>
            </a:r>
          </a:p>
          <a:p>
            <a:pPr marL="0" indent="0">
              <a:buNone/>
            </a:pPr>
            <a:r>
              <a:rPr lang="en-US" sz="2400" dirty="0"/>
              <a:t>Foreign:</a:t>
            </a:r>
          </a:p>
          <a:p>
            <a:pPr lvl="1"/>
            <a:r>
              <a:rPr lang="en-US" sz="2000" dirty="0"/>
              <a:t>Rents                      +</a:t>
            </a:r>
            <a:r>
              <a:rPr lang="en-US" sz="2000" i="1" dirty="0"/>
              <a:t>c</a:t>
            </a:r>
          </a:p>
          <a:p>
            <a:pPr marL="0" indent="0">
              <a:buNone/>
            </a:pPr>
            <a:r>
              <a:rPr lang="en-US" sz="2400" dirty="0"/>
              <a:t>World: 		   </a:t>
            </a:r>
            <a:r>
              <a:rPr lang="en-US" sz="2000" dirty="0"/>
              <a:t>−(</a:t>
            </a:r>
            <a:r>
              <a:rPr lang="en-US" sz="2000" i="1" dirty="0" err="1"/>
              <a:t>b+d</a:t>
            </a:r>
            <a:r>
              <a:rPr lang="en-US" sz="2000" dirty="0"/>
              <a:t>)</a:t>
            </a:r>
            <a:endParaRPr lang="en-US" sz="2400" dirty="0"/>
          </a:p>
        </p:txBody>
      </p:sp>
      <p:sp>
        <p:nvSpPr>
          <p:cNvPr id="36" name="TextBox 35"/>
          <p:cNvSpPr txBox="1"/>
          <p:nvPr/>
        </p:nvSpPr>
        <p:spPr>
          <a:xfrm>
            <a:off x="1447800" y="3581400"/>
            <a:ext cx="685800" cy="369332"/>
          </a:xfrm>
          <a:prstGeom prst="rect">
            <a:avLst/>
          </a:prstGeom>
          <a:noFill/>
        </p:spPr>
        <p:txBody>
          <a:bodyPr wrap="square" rtlCol="0">
            <a:spAutoFit/>
          </a:bodyPr>
          <a:lstStyle/>
          <a:p>
            <a:pPr algn="ctr"/>
            <a:r>
              <a:rPr lang="en-US" i="1" dirty="0"/>
              <a:t>a</a:t>
            </a:r>
          </a:p>
        </p:txBody>
      </p:sp>
      <p:sp>
        <p:nvSpPr>
          <p:cNvPr id="37" name="TextBox 36"/>
          <p:cNvSpPr txBox="1"/>
          <p:nvPr/>
        </p:nvSpPr>
        <p:spPr>
          <a:xfrm>
            <a:off x="2590800" y="3581400"/>
            <a:ext cx="685800" cy="369332"/>
          </a:xfrm>
          <a:prstGeom prst="rect">
            <a:avLst/>
          </a:prstGeom>
          <a:noFill/>
        </p:spPr>
        <p:txBody>
          <a:bodyPr wrap="square" rtlCol="0">
            <a:spAutoFit/>
          </a:bodyPr>
          <a:lstStyle/>
          <a:p>
            <a:pPr algn="ctr"/>
            <a:r>
              <a:rPr lang="en-US" i="1" dirty="0"/>
              <a:t>c</a:t>
            </a:r>
          </a:p>
        </p:txBody>
      </p:sp>
      <p:cxnSp>
        <p:nvCxnSpPr>
          <p:cNvPr id="38" name="Straight Connector 37"/>
          <p:cNvCxnSpPr/>
          <p:nvPr/>
        </p:nvCxnSpPr>
        <p:spPr>
          <a:xfrm>
            <a:off x="1447800" y="4038600"/>
            <a:ext cx="30480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3810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0574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447800" y="3505200"/>
            <a:ext cx="2971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2362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1905000" y="3733800"/>
            <a:ext cx="685800" cy="369332"/>
          </a:xfrm>
          <a:prstGeom prst="rect">
            <a:avLst/>
          </a:prstGeom>
          <a:noFill/>
        </p:spPr>
        <p:txBody>
          <a:bodyPr wrap="square" rtlCol="0">
            <a:spAutoFit/>
          </a:bodyPr>
          <a:lstStyle/>
          <a:p>
            <a:pPr algn="ctr"/>
            <a:r>
              <a:rPr lang="en-US" i="1" dirty="0"/>
              <a:t>b</a:t>
            </a:r>
          </a:p>
        </p:txBody>
      </p:sp>
      <p:sp>
        <p:nvSpPr>
          <p:cNvPr id="39" name="TextBox 38"/>
          <p:cNvSpPr txBox="1"/>
          <p:nvPr/>
        </p:nvSpPr>
        <p:spPr>
          <a:xfrm>
            <a:off x="3276600" y="3733800"/>
            <a:ext cx="685800" cy="369332"/>
          </a:xfrm>
          <a:prstGeom prst="rect">
            <a:avLst/>
          </a:prstGeom>
          <a:noFill/>
        </p:spPr>
        <p:txBody>
          <a:bodyPr wrap="square" rtlCol="0">
            <a:spAutoFit/>
          </a:bodyPr>
          <a:lstStyle/>
          <a:p>
            <a:pPr algn="ctr"/>
            <a:r>
              <a:rPr lang="en-US" i="1" dirty="0"/>
              <a:t>d</a:t>
            </a:r>
          </a:p>
        </p:txBody>
      </p:sp>
      <p:sp>
        <p:nvSpPr>
          <p:cNvPr id="40" name="TextBox 39"/>
          <p:cNvSpPr txBox="1"/>
          <p:nvPr/>
        </p:nvSpPr>
        <p:spPr>
          <a:xfrm>
            <a:off x="2209800" y="5257800"/>
            <a:ext cx="457200" cy="369332"/>
          </a:xfrm>
          <a:prstGeom prst="rect">
            <a:avLst/>
          </a:prstGeom>
          <a:noFill/>
        </p:spPr>
        <p:txBody>
          <a:bodyPr wrap="square" rtlCol="0">
            <a:spAutoFit/>
          </a:bodyPr>
          <a:lstStyle/>
          <a:p>
            <a:r>
              <a:rPr lang="en-US" dirty="0">
                <a:solidFill>
                  <a:srgbClr val="FF0000"/>
                </a:solidFill>
              </a:rPr>
              <a:t>S</a:t>
            </a:r>
            <a:r>
              <a:rPr lang="en-US" baseline="-25000" dirty="0">
                <a:solidFill>
                  <a:srgbClr val="FF0000"/>
                </a:solidFill>
              </a:rPr>
              <a:t>1</a:t>
            </a:r>
          </a:p>
        </p:txBody>
      </p:sp>
      <p:sp>
        <p:nvSpPr>
          <p:cNvPr id="41" name="TextBox 40"/>
          <p:cNvSpPr txBox="1"/>
          <p:nvPr/>
        </p:nvSpPr>
        <p:spPr>
          <a:xfrm>
            <a:off x="3276600" y="5257800"/>
            <a:ext cx="4572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1</a:t>
            </a:r>
          </a:p>
        </p:txBody>
      </p:sp>
      <p:sp>
        <p:nvSpPr>
          <p:cNvPr id="42" name="Left Brace 41"/>
          <p:cNvSpPr/>
          <p:nvPr/>
        </p:nvSpPr>
        <p:spPr>
          <a:xfrm rot="5400000" flipV="1">
            <a:off x="2819400" y="4495800"/>
            <a:ext cx="228600" cy="11430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Left Brace 43"/>
          <p:cNvSpPr/>
          <p:nvPr/>
        </p:nvSpPr>
        <p:spPr>
          <a:xfrm flipV="1">
            <a:off x="1219200" y="3505200"/>
            <a:ext cx="228600" cy="5334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7" name="Straight Connector 46"/>
          <p:cNvCxnSpPr/>
          <p:nvPr/>
        </p:nvCxnSpPr>
        <p:spPr>
          <a:xfrm>
            <a:off x="5334000" y="3886200"/>
            <a:ext cx="3429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TextBox 50"/>
          <p:cNvSpPr txBox="1"/>
          <p:nvPr/>
        </p:nvSpPr>
        <p:spPr>
          <a:xfrm>
            <a:off x="914400" y="2184400"/>
            <a:ext cx="685800" cy="369332"/>
          </a:xfrm>
          <a:prstGeom prst="rect">
            <a:avLst/>
          </a:prstGeom>
          <a:noFill/>
        </p:spPr>
        <p:txBody>
          <a:bodyPr wrap="square" rtlCol="0">
            <a:spAutoFit/>
          </a:bodyPr>
          <a:lstStyle/>
          <a:p>
            <a:r>
              <a:rPr lang="en-US" dirty="0" err="1"/>
              <a:t>P</a:t>
            </a:r>
            <a:r>
              <a:rPr lang="en-US" baseline="-25000" dirty="0" err="1"/>
              <a:t>aut</a:t>
            </a:r>
            <a:endParaRPr lang="en-US" baseline="-25000" dirty="0"/>
          </a:p>
        </p:txBody>
      </p:sp>
      <p:cxnSp>
        <p:nvCxnSpPr>
          <p:cNvPr id="53" name="Straight Connector 52"/>
          <p:cNvCxnSpPr/>
          <p:nvPr/>
        </p:nvCxnSpPr>
        <p:spPr>
          <a:xfrm>
            <a:off x="1447800" y="2396067"/>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2438400" y="46482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r>
              <a:rPr lang="en-US" dirty="0">
                <a:solidFill>
                  <a:srgbClr val="FF0000"/>
                </a:solidFill>
              </a:rPr>
              <a:t>=M</a:t>
            </a:r>
            <a:r>
              <a:rPr lang="en-US" baseline="-25000" dirty="0">
                <a:solidFill>
                  <a:srgbClr val="FF0000"/>
                </a:solidFill>
              </a:rPr>
              <a:t>1</a:t>
            </a:r>
          </a:p>
        </p:txBody>
      </p:sp>
      <p:sp>
        <p:nvSpPr>
          <p:cNvPr id="57" name="TextBox 56"/>
          <p:cNvSpPr txBox="1"/>
          <p:nvPr/>
        </p:nvSpPr>
        <p:spPr>
          <a:xfrm>
            <a:off x="838200" y="3581400"/>
            <a:ext cx="533400" cy="369332"/>
          </a:xfrm>
          <a:prstGeom prst="rect">
            <a:avLst/>
          </a:prstGeom>
          <a:noFill/>
        </p:spPr>
        <p:txBody>
          <a:bodyPr wrap="square" rtlCol="0">
            <a:spAutoFit/>
          </a:bodyPr>
          <a:lstStyle/>
          <a:p>
            <a:pPr algn="ctr"/>
            <a:r>
              <a:rPr lang="en-US" i="1" dirty="0" err="1">
                <a:solidFill>
                  <a:srgbClr val="FF0000"/>
                </a:solidFill>
              </a:rPr>
              <a:t>t</a:t>
            </a:r>
            <a:r>
              <a:rPr lang="en-US" baseline="-25000" dirty="0" err="1">
                <a:solidFill>
                  <a:srgbClr val="FF0000"/>
                </a:solidFill>
              </a:rPr>
              <a:t>eq</a:t>
            </a:r>
            <a:endParaRPr lang="en-US" i="1" dirty="0">
              <a:solidFill>
                <a:srgbClr val="FF0000"/>
              </a:solidFill>
            </a:endParaRPr>
          </a:p>
        </p:txBody>
      </p:sp>
      <p:sp>
        <p:nvSpPr>
          <p:cNvPr id="58" name="Rectangle 57"/>
          <p:cNvSpPr/>
          <p:nvPr/>
        </p:nvSpPr>
        <p:spPr>
          <a:xfrm>
            <a:off x="3276600" y="5715000"/>
            <a:ext cx="2958362" cy="954107"/>
          </a:xfrm>
          <a:prstGeom prst="rect">
            <a:avLst/>
          </a:prstGeom>
        </p:spPr>
        <p:txBody>
          <a:bodyPr wrap="none">
            <a:spAutoFit/>
          </a:bodyPr>
          <a:lstStyle/>
          <a:p>
            <a:r>
              <a:rPr lang="en-US" sz="2800" dirty="0"/>
              <a:t>Import Quota M</a:t>
            </a:r>
            <a:r>
              <a:rPr lang="en-US" sz="2800" baseline="-25000" dirty="0"/>
              <a:t>Q</a:t>
            </a:r>
            <a:r>
              <a:rPr lang="en-US" sz="2800" dirty="0"/>
              <a:t> </a:t>
            </a:r>
          </a:p>
          <a:p>
            <a:endParaRPr lang="en-US" sz="2800" dirty="0"/>
          </a:p>
        </p:txBody>
      </p:sp>
      <p:sp>
        <p:nvSpPr>
          <p:cNvPr id="59" name="Rectangle 58"/>
          <p:cNvSpPr/>
          <p:nvPr/>
        </p:nvSpPr>
        <p:spPr>
          <a:xfrm>
            <a:off x="304800" y="5791200"/>
            <a:ext cx="2819400" cy="954107"/>
          </a:xfrm>
          <a:prstGeom prst="rect">
            <a:avLst/>
          </a:prstGeom>
        </p:spPr>
        <p:txBody>
          <a:bodyPr wrap="square">
            <a:spAutoFit/>
          </a:bodyPr>
          <a:lstStyle/>
          <a:p>
            <a:pPr algn="ctr"/>
            <a:r>
              <a:rPr lang="en-US" sz="2800" dirty="0">
                <a:solidFill>
                  <a:srgbClr val="FF0000"/>
                </a:solidFill>
              </a:rPr>
              <a:t>(Worse than tariff for Home)</a:t>
            </a:r>
          </a:p>
        </p:txBody>
      </p:sp>
      <p:sp>
        <p:nvSpPr>
          <p:cNvPr id="3" name="Footer Placeholder 2">
            <a:extLst>
              <a:ext uri="{FF2B5EF4-FFF2-40B4-BE49-F238E27FC236}">
                <a16:creationId xmlns:a16="http://schemas.microsoft.com/office/drawing/2014/main" id="{B600E995-A13F-1D4D-9EA0-0B37E83E19F0}"/>
              </a:ext>
            </a:extLst>
          </p:cNvPr>
          <p:cNvSpPr>
            <a:spLocks noGrp="1"/>
          </p:cNvSpPr>
          <p:nvPr>
            <p:ph type="ftr" sz="quarter" idx="11"/>
          </p:nvPr>
        </p:nvSpPr>
        <p:spPr/>
        <p:txBody>
          <a:bodyPr/>
          <a:lstStyle/>
          <a:p>
            <a:pPr>
              <a:defRPr/>
            </a:pPr>
            <a:r>
              <a:rPr lang="en-US" dirty="0"/>
              <a:t>Class 11:  Non-tariff Barriers</a:t>
            </a:r>
          </a:p>
        </p:txBody>
      </p:sp>
      <p:sp>
        <p:nvSpPr>
          <p:cNvPr id="49" name="Rectangle 48">
            <a:extLst>
              <a:ext uri="{FF2B5EF4-FFF2-40B4-BE49-F238E27FC236}">
                <a16:creationId xmlns:a16="http://schemas.microsoft.com/office/drawing/2014/main" id="{22CF763C-4746-E74A-A60F-EF1BC15479C4}"/>
              </a:ext>
            </a:extLst>
          </p:cNvPr>
          <p:cNvSpPr/>
          <p:nvPr/>
        </p:nvSpPr>
        <p:spPr>
          <a:xfrm>
            <a:off x="5867400" y="5791200"/>
            <a:ext cx="3048000" cy="954107"/>
          </a:xfrm>
          <a:prstGeom prst="rect">
            <a:avLst/>
          </a:prstGeom>
        </p:spPr>
        <p:txBody>
          <a:bodyPr wrap="square">
            <a:spAutoFit/>
          </a:bodyPr>
          <a:lstStyle/>
          <a:p>
            <a:pPr algn="ctr"/>
            <a:r>
              <a:rPr lang="en-US" sz="2800" dirty="0">
                <a:solidFill>
                  <a:srgbClr val="FF0000"/>
                </a:solidFill>
              </a:rPr>
              <a:t>(Still Dead-weight loss for world)</a:t>
            </a:r>
          </a:p>
        </p:txBody>
      </p:sp>
      <p:sp>
        <p:nvSpPr>
          <p:cNvPr id="55" name="TextBox 54">
            <a:extLst>
              <a:ext uri="{FF2B5EF4-FFF2-40B4-BE49-F238E27FC236}">
                <a16:creationId xmlns:a16="http://schemas.microsoft.com/office/drawing/2014/main" id="{D7585A08-F19D-7641-B5E4-E4982E276FCF}"/>
              </a:ext>
            </a:extLst>
          </p:cNvPr>
          <p:cNvSpPr txBox="1"/>
          <p:nvPr/>
        </p:nvSpPr>
        <p:spPr>
          <a:xfrm>
            <a:off x="914400" y="32766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1</a:t>
            </a:r>
          </a:p>
        </p:txBody>
      </p:sp>
      <p:cxnSp>
        <p:nvCxnSpPr>
          <p:cNvPr id="4" name="Straight Connector 3">
            <a:extLst>
              <a:ext uri="{FF2B5EF4-FFF2-40B4-BE49-F238E27FC236}">
                <a16:creationId xmlns:a16="http://schemas.microsoft.com/office/drawing/2014/main" id="{91F24245-EC58-6B83-4A51-549C07177310}"/>
              </a:ext>
            </a:extLst>
          </p:cNvPr>
          <p:cNvCxnSpPr/>
          <p:nvPr/>
        </p:nvCxnSpPr>
        <p:spPr>
          <a:xfrm>
            <a:off x="5334000" y="5052543"/>
            <a:ext cx="3429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51826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5">
                                            <p:txEl>
                                              <p:pRg st="4" end="4"/>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5">
                                            <p:txEl>
                                              <p:pRg st="5" end="5"/>
                                            </p:txEl>
                                          </p:spTgt>
                                        </p:tgtEl>
                                        <p:attrNameLst>
                                          <p:attrName>style.visibility</p:attrName>
                                        </p:attrNameLst>
                                      </p:cBhvr>
                                      <p:to>
                                        <p:strVal val="visible"/>
                                      </p:to>
                                    </p:set>
                                  </p:childTnLst>
                                </p:cTn>
                              </p:par>
                              <p:par>
                                <p:cTn id="51" presetID="1" presetClass="exit" presetSubtype="0" fill="hold" grpId="1" nodeType="withEffect">
                                  <p:stCondLst>
                                    <p:cond delay="0"/>
                                  </p:stCondLst>
                                  <p:childTnLst>
                                    <p:set>
                                      <p:cBhvr>
                                        <p:cTn id="52" dur="1" fill="hold">
                                          <p:stCondLst>
                                            <p:cond delay="0"/>
                                          </p:stCondLst>
                                        </p:cTn>
                                        <p:tgtEl>
                                          <p:spTgt spid="19"/>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54"/>
                                        </p:tgtEl>
                                        <p:attrNameLst>
                                          <p:attrName>style.visibility</p:attrName>
                                        </p:attrNameLst>
                                      </p:cBhvr>
                                      <p:to>
                                        <p:strVal val="hidden"/>
                                      </p:to>
                                    </p:set>
                                  </p:childTnLst>
                                </p:cTn>
                              </p:par>
                              <p:par>
                                <p:cTn id="55" presetID="1" presetClass="entr" presetSubtype="0" fill="hold" nodeType="withEffect">
                                  <p:stCondLst>
                                    <p:cond delay="0"/>
                                  </p:stCondLst>
                                  <p:childTnLst>
                                    <p:set>
                                      <p:cBhvr>
                                        <p:cTn id="56" dur="1" fill="hold">
                                          <p:stCondLst>
                                            <p:cond delay="0"/>
                                          </p:stCondLst>
                                        </p:cTn>
                                        <p:tgtEl>
                                          <p:spTgt spid="35">
                                            <p:txEl>
                                              <p:pRg st="6" end="6"/>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5">
                                            <p:txEl>
                                              <p:pRg st="7" end="7"/>
                                            </p:txEl>
                                          </p:spTgt>
                                        </p:tgtEl>
                                        <p:attrNameLst>
                                          <p:attrName>style.visibility</p:attrName>
                                        </p:attrNameLst>
                                      </p:cBhvr>
                                      <p:to>
                                        <p:strVal val="visible"/>
                                      </p:to>
                                    </p:set>
                                  </p:childTnLst>
                                </p:cTn>
                              </p:par>
                              <p:par>
                                <p:cTn id="61" presetID="1" presetClass="exit" presetSubtype="0" fill="hold" grpId="1" nodeType="withEffect">
                                  <p:stCondLst>
                                    <p:cond delay="0"/>
                                  </p:stCondLst>
                                  <p:childTnLst>
                                    <p:set>
                                      <p:cBhvr>
                                        <p:cTn id="62" dur="1" fill="hold">
                                          <p:stCondLst>
                                            <p:cond delay="0"/>
                                          </p:stCondLst>
                                        </p:cTn>
                                        <p:tgtEl>
                                          <p:spTgt spid="45"/>
                                        </p:tgtEl>
                                        <p:attrNameLst>
                                          <p:attrName>style.visibility</p:attrName>
                                        </p:attrNameLst>
                                      </p:cBhvr>
                                      <p:to>
                                        <p:strVal val="hidden"/>
                                      </p:to>
                                    </p:set>
                                  </p:childTnLst>
                                </p:cTn>
                              </p:par>
                              <p:par>
                                <p:cTn id="63" presetID="1" presetClass="entr" presetSubtype="0" fill="hold" grpId="2" nodeType="withEffect">
                                  <p:stCondLst>
                                    <p:cond delay="0"/>
                                  </p:stCondLst>
                                  <p:childTnLst>
                                    <p:set>
                                      <p:cBhvr>
                                        <p:cTn id="64" dur="1" fill="hold">
                                          <p:stCondLst>
                                            <p:cond delay="0"/>
                                          </p:stCondLst>
                                        </p:cTn>
                                        <p:tgtEl>
                                          <p:spTgt spid="19"/>
                                        </p:tgtEl>
                                        <p:attrNameLst>
                                          <p:attrName>style.visibility</p:attrName>
                                        </p:attrNameLst>
                                      </p:cBhvr>
                                      <p:to>
                                        <p:strVal val="visible"/>
                                      </p:to>
                                    </p:set>
                                  </p:childTnLst>
                                </p:cTn>
                              </p:par>
                              <p:par>
                                <p:cTn id="65" presetID="1" presetClass="entr" presetSubtype="0" fill="hold" grpId="2" nodeType="withEffect">
                                  <p:stCondLst>
                                    <p:cond delay="0"/>
                                  </p:stCondLst>
                                  <p:childTnLst>
                                    <p:set>
                                      <p:cBhvr>
                                        <p:cTn id="66" dur="1" fill="hold">
                                          <p:stCondLst>
                                            <p:cond delay="0"/>
                                          </p:stCondLst>
                                        </p:cTn>
                                        <p:tgtEl>
                                          <p:spTgt spid="54"/>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4"/>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5" grpId="1" animBg="1"/>
      <p:bldP spid="54" grpId="0" animBg="1"/>
      <p:bldP spid="54" grpId="1" animBg="1"/>
      <p:bldP spid="54" grpId="2" animBg="1"/>
      <p:bldP spid="19" grpId="0" animBg="1"/>
      <p:bldP spid="19" grpId="1" animBg="1"/>
      <p:bldP spid="19" grpId="2" animBg="1"/>
      <p:bldP spid="36" grpId="0"/>
      <p:bldP spid="37" grpId="0"/>
      <p:bldP spid="33" grpId="0"/>
      <p:bldP spid="39" grpId="0"/>
      <p:bldP spid="59" grpId="0"/>
      <p:bldP spid="4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spTree>
    <p:extLst>
      <p:ext uri="{BB962C8B-B14F-4D97-AF65-F5344CB8AC3E}">
        <p14:creationId xmlns:p14="http://schemas.microsoft.com/office/powerpoint/2010/main" val="30228598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br>
              <a:rPr lang="en-US" dirty="0"/>
            </a:br>
            <a:r>
              <a:rPr lang="en-US" dirty="0"/>
              <a:t>(</a:t>
            </a:r>
            <a:r>
              <a:rPr lang="en-US" u="sng" dirty="0"/>
              <a:t>not</a:t>
            </a:r>
            <a:r>
              <a:rPr lang="en-US" dirty="0"/>
              <a:t> asked about readings)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If you were a (home) producer, would you prefer being protected with a tariff or a quota?</a:t>
            </a:r>
          </a:p>
          <a:p>
            <a:r>
              <a:rPr lang="en-US" sz="2800" dirty="0"/>
              <a:t>If you were a (home) consumer, which would you prefer?</a:t>
            </a:r>
          </a:p>
          <a:p>
            <a:r>
              <a:rPr lang="en-US" sz="2800" dirty="0"/>
              <a:t>Why do governments tend to give quota rights to foreigners?</a:t>
            </a:r>
          </a:p>
          <a:p>
            <a:r>
              <a:rPr lang="en-US" sz="2800" dirty="0"/>
              <a:t>In what ways, aside from the rents, do tariffs and quotas differ?</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spTree>
    <p:extLst>
      <p:ext uri="{BB962C8B-B14F-4D97-AF65-F5344CB8AC3E}">
        <p14:creationId xmlns:p14="http://schemas.microsoft.com/office/powerpoint/2010/main" val="1824961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Class 11:  Non-tariff Barriers</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2</a:t>
            </a:fld>
            <a:endParaRPr lang="en-US">
              <a:latin typeface="Arial" pitchFamily="-109" charset="0"/>
            </a:endParaRPr>
          </a:p>
        </p:txBody>
      </p:sp>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News</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80358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t>Quota Analysis</a:t>
            </a:r>
          </a:p>
          <a:p>
            <a:pPr lvl="1"/>
            <a:r>
              <a:rPr lang="en-US" sz="2400" dirty="0"/>
              <a:t>Perfect Competition</a:t>
            </a:r>
          </a:p>
          <a:p>
            <a:pPr lvl="2"/>
            <a:r>
              <a:rPr lang="en-US" sz="2000" dirty="0">
                <a:solidFill>
                  <a:schemeClr val="bg1">
                    <a:lumMod val="75000"/>
                  </a:schemeClr>
                </a:solidFill>
              </a:rPr>
              <a:t>Small country</a:t>
            </a:r>
          </a:p>
          <a:p>
            <a:pPr lvl="2"/>
            <a:r>
              <a:rPr lang="en-US" sz="2000" dirty="0"/>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42973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149E983-3599-4074-CA38-D7946D17B149}"/>
              </a:ext>
            </a:extLst>
          </p:cNvPr>
          <p:cNvSpPr/>
          <p:nvPr/>
        </p:nvSpPr>
        <p:spPr>
          <a:xfrm>
            <a:off x="1221413" y="2973233"/>
            <a:ext cx="825500" cy="448331"/>
          </a:xfrm>
          <a:prstGeom prst="rect">
            <a:avLst/>
          </a:prstGeom>
          <a:pattFill prst="dkUpDiag">
            <a:fgClr>
              <a:srgbClr val="00B05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4A2CFDD-439C-5E45-7DC5-A0D66F4527EE}"/>
              </a:ext>
            </a:extLst>
          </p:cNvPr>
          <p:cNvSpPr/>
          <p:nvPr/>
        </p:nvSpPr>
        <p:spPr>
          <a:xfrm>
            <a:off x="1214968" y="3422405"/>
            <a:ext cx="825500" cy="373330"/>
          </a:xfrm>
          <a:prstGeom prst="rect">
            <a:avLst/>
          </a:prstGeom>
          <a:pattFill prst="dkUpDiag">
            <a:fgClr>
              <a:srgbClr val="00B05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613EB851-E305-B93C-E1FF-33BE0FDB0BD4}"/>
              </a:ext>
            </a:extLst>
          </p:cNvPr>
          <p:cNvSpPr/>
          <p:nvPr/>
        </p:nvSpPr>
        <p:spPr>
          <a:xfrm>
            <a:off x="1227668" y="3432433"/>
            <a:ext cx="825500" cy="373330"/>
          </a:xfrm>
          <a:prstGeom prst="rect">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E288648-E2F3-D33E-505C-97E120685D48}"/>
              </a:ext>
            </a:extLst>
          </p:cNvPr>
          <p:cNvSpPr/>
          <p:nvPr/>
        </p:nvSpPr>
        <p:spPr>
          <a:xfrm>
            <a:off x="1221414" y="2976040"/>
            <a:ext cx="842433" cy="452958"/>
          </a:xfrm>
          <a:prstGeom prst="rect">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Rectangle 37"/>
          <p:cNvSpPr/>
          <p:nvPr/>
        </p:nvSpPr>
        <p:spPr>
          <a:xfrm>
            <a:off x="1219200" y="2971800"/>
            <a:ext cx="825500" cy="457200"/>
          </a:xfrm>
          <a:prstGeom prst="rect">
            <a:avLst/>
          </a:prstGeom>
          <a:pattFill prst="dkHorz">
            <a:fgClr>
              <a:schemeClr val="accent2">
                <a:lumMod val="60000"/>
                <a:lumOff val="40000"/>
              </a:schemeClr>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2" name="Right Triangle 131"/>
          <p:cNvSpPr/>
          <p:nvPr/>
        </p:nvSpPr>
        <p:spPr>
          <a:xfrm flipV="1">
            <a:off x="2059516" y="3429131"/>
            <a:ext cx="685800" cy="359833"/>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1" name="Right Triangle 130"/>
          <p:cNvSpPr/>
          <p:nvPr/>
        </p:nvSpPr>
        <p:spPr>
          <a:xfrm>
            <a:off x="2057400" y="2971799"/>
            <a:ext cx="677333" cy="461434"/>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12371577" y="-615801"/>
            <a:ext cx="914400" cy="9144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V="1">
            <a:off x="1219200" y="4876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V="1">
            <a:off x="1219200" y="1828800"/>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914400" y="1676400"/>
            <a:ext cx="685800" cy="369332"/>
          </a:xfrm>
          <a:prstGeom prst="rect">
            <a:avLst/>
          </a:prstGeom>
          <a:noFill/>
        </p:spPr>
        <p:txBody>
          <a:bodyPr wrap="square" rtlCol="0">
            <a:spAutoFit/>
          </a:bodyPr>
          <a:lstStyle/>
          <a:p>
            <a:r>
              <a:rPr lang="en-US" dirty="0"/>
              <a:t>P</a:t>
            </a:r>
          </a:p>
        </p:txBody>
      </p:sp>
      <p:sp>
        <p:nvSpPr>
          <p:cNvPr id="57" name="TextBox 56"/>
          <p:cNvSpPr txBox="1"/>
          <p:nvPr/>
        </p:nvSpPr>
        <p:spPr>
          <a:xfrm>
            <a:off x="3810000" y="3962400"/>
            <a:ext cx="685800" cy="369332"/>
          </a:xfrm>
          <a:prstGeom prst="rect">
            <a:avLst/>
          </a:prstGeom>
          <a:noFill/>
        </p:spPr>
        <p:txBody>
          <a:bodyPr wrap="square" rtlCol="0">
            <a:spAutoFit/>
          </a:bodyPr>
          <a:lstStyle/>
          <a:p>
            <a:r>
              <a:rPr lang="en-US" dirty="0"/>
              <a:t>MD</a:t>
            </a:r>
          </a:p>
        </p:txBody>
      </p:sp>
      <p:sp>
        <p:nvSpPr>
          <p:cNvPr id="58" name="TextBox 57"/>
          <p:cNvSpPr txBox="1"/>
          <p:nvPr/>
        </p:nvSpPr>
        <p:spPr>
          <a:xfrm>
            <a:off x="3810000" y="2286000"/>
            <a:ext cx="685800" cy="369332"/>
          </a:xfrm>
          <a:prstGeom prst="rect">
            <a:avLst/>
          </a:prstGeom>
          <a:noFill/>
        </p:spPr>
        <p:txBody>
          <a:bodyPr wrap="square" rtlCol="0">
            <a:spAutoFit/>
          </a:bodyPr>
          <a:lstStyle/>
          <a:p>
            <a:r>
              <a:rPr lang="en-US" dirty="0"/>
              <a:t>XS*</a:t>
            </a:r>
          </a:p>
        </p:txBody>
      </p:sp>
      <p:sp>
        <p:nvSpPr>
          <p:cNvPr id="70" name="TextBox 69"/>
          <p:cNvSpPr txBox="1"/>
          <p:nvPr/>
        </p:nvSpPr>
        <p:spPr>
          <a:xfrm>
            <a:off x="1447800" y="12954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73" name="TextBox 72"/>
          <p:cNvSpPr txBox="1"/>
          <p:nvPr/>
        </p:nvSpPr>
        <p:spPr>
          <a:xfrm>
            <a:off x="3733800" y="4876800"/>
            <a:ext cx="685800" cy="369332"/>
          </a:xfrm>
          <a:prstGeom prst="rect">
            <a:avLst/>
          </a:prstGeom>
          <a:noFill/>
        </p:spPr>
        <p:txBody>
          <a:bodyPr wrap="square" rtlCol="0">
            <a:spAutoFit/>
          </a:bodyPr>
          <a:lstStyle/>
          <a:p>
            <a:r>
              <a:rPr lang="en-US" dirty="0"/>
              <a:t>M,X*</a:t>
            </a:r>
          </a:p>
        </p:txBody>
      </p:sp>
      <p:cxnSp>
        <p:nvCxnSpPr>
          <p:cNvPr id="75" name="Straight Connector 74"/>
          <p:cNvCxnSpPr/>
          <p:nvPr/>
        </p:nvCxnSpPr>
        <p:spPr>
          <a:xfrm>
            <a:off x="2743200" y="3429000"/>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2362200" y="4876800"/>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sp>
        <p:nvSpPr>
          <p:cNvPr id="41" name="Title 1"/>
          <p:cNvSpPr>
            <a:spLocks noGrp="1"/>
          </p:cNvSpPr>
          <p:nvPr>
            <p:ph type="title"/>
          </p:nvPr>
        </p:nvSpPr>
        <p:spPr>
          <a:xfrm>
            <a:off x="457200" y="0"/>
            <a:ext cx="8229600" cy="1143000"/>
          </a:xfrm>
        </p:spPr>
        <p:txBody>
          <a:bodyPr/>
          <a:lstStyle/>
          <a:p>
            <a:r>
              <a:rPr lang="en-US" sz="3600" dirty="0"/>
              <a:t>Large country quota, Rents foreign</a:t>
            </a:r>
          </a:p>
        </p:txBody>
      </p:sp>
      <p:cxnSp>
        <p:nvCxnSpPr>
          <p:cNvPr id="63" name="Straight Connector 62"/>
          <p:cNvCxnSpPr/>
          <p:nvPr/>
        </p:nvCxnSpPr>
        <p:spPr>
          <a:xfrm>
            <a:off x="2057400" y="2971800"/>
            <a:ext cx="0" cy="19050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a:off x="1219200" y="3810000"/>
            <a:ext cx="838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nvCxnSpPr>
        <p:spPr>
          <a:xfrm>
            <a:off x="1219200" y="2971800"/>
            <a:ext cx="838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83" name="TextBox 82"/>
          <p:cNvSpPr txBox="1"/>
          <p:nvPr/>
        </p:nvSpPr>
        <p:spPr>
          <a:xfrm>
            <a:off x="685800" y="2743200"/>
            <a:ext cx="533400" cy="369332"/>
          </a:xfrm>
          <a:prstGeom prst="rect">
            <a:avLst/>
          </a:prstGeom>
          <a:noFill/>
        </p:spPr>
        <p:txBody>
          <a:bodyPr wrap="square" rtlCol="0">
            <a:spAutoFit/>
          </a:bodyPr>
          <a:lstStyle/>
          <a:p>
            <a:pPr algn="ctr"/>
            <a:r>
              <a:rPr lang="en-US" dirty="0">
                <a:solidFill>
                  <a:srgbClr val="FF0000"/>
                </a:solidFill>
              </a:rPr>
              <a:t>P</a:t>
            </a:r>
            <a:r>
              <a:rPr lang="en-US" baseline="-25000" dirty="0">
                <a:solidFill>
                  <a:srgbClr val="FF0000"/>
                </a:solidFill>
              </a:rPr>
              <a:t>1</a:t>
            </a:r>
          </a:p>
        </p:txBody>
      </p:sp>
      <p:sp>
        <p:nvSpPr>
          <p:cNvPr id="84" name="TextBox 83"/>
          <p:cNvSpPr txBox="1"/>
          <p:nvPr/>
        </p:nvSpPr>
        <p:spPr>
          <a:xfrm>
            <a:off x="685800" y="3657600"/>
            <a:ext cx="533400" cy="369332"/>
          </a:xfrm>
          <a:prstGeom prst="rect">
            <a:avLst/>
          </a:prstGeom>
          <a:noFill/>
        </p:spPr>
        <p:txBody>
          <a:bodyPr wrap="square" rtlCol="0">
            <a:spAutoFit/>
          </a:bodyPr>
          <a:lstStyle/>
          <a:p>
            <a:pPr algn="ctr"/>
            <a:r>
              <a:rPr lang="en-US" dirty="0">
                <a:solidFill>
                  <a:srgbClr val="FF0000"/>
                </a:solidFill>
              </a:rPr>
              <a:t>P*</a:t>
            </a:r>
            <a:r>
              <a:rPr lang="en-US" baseline="-25000" dirty="0">
                <a:solidFill>
                  <a:srgbClr val="FF0000"/>
                </a:solidFill>
              </a:rPr>
              <a:t>1</a:t>
            </a:r>
          </a:p>
        </p:txBody>
      </p:sp>
      <p:sp>
        <p:nvSpPr>
          <p:cNvPr id="87" name="Left Brace 86"/>
          <p:cNvSpPr/>
          <p:nvPr/>
        </p:nvSpPr>
        <p:spPr>
          <a:xfrm flipV="1">
            <a:off x="1066800" y="2971800"/>
            <a:ext cx="152400" cy="838200"/>
          </a:xfrm>
          <a:prstGeom prst="leftBrace">
            <a:avLst>
              <a:gd name="adj1" fmla="val 44444"/>
              <a:gd name="adj2" fmla="val 62500"/>
            </a:avLst>
          </a:prstGeom>
          <a:ln>
            <a:solidFill>
              <a:srgbClr val="FF0000"/>
            </a:solidFill>
            <a:prstDash val="soli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8" name="TextBox 87"/>
          <p:cNvSpPr txBox="1"/>
          <p:nvPr/>
        </p:nvSpPr>
        <p:spPr>
          <a:xfrm>
            <a:off x="609600" y="3124200"/>
            <a:ext cx="609600" cy="369332"/>
          </a:xfrm>
          <a:prstGeom prst="rect">
            <a:avLst/>
          </a:prstGeom>
          <a:noFill/>
        </p:spPr>
        <p:txBody>
          <a:bodyPr wrap="square" rtlCol="0">
            <a:spAutoFit/>
          </a:bodyPr>
          <a:lstStyle/>
          <a:p>
            <a:pPr algn="ctr"/>
            <a:r>
              <a:rPr lang="en-US" dirty="0" err="1">
                <a:solidFill>
                  <a:srgbClr val="FF0000"/>
                </a:solidFill>
              </a:rPr>
              <a:t>t</a:t>
            </a:r>
            <a:r>
              <a:rPr lang="en-US" baseline="-25000" dirty="0" err="1">
                <a:solidFill>
                  <a:srgbClr val="FF0000"/>
                </a:solidFill>
              </a:rPr>
              <a:t>eq</a:t>
            </a:r>
            <a:endParaRPr lang="en-US" baseline="-25000" dirty="0">
              <a:solidFill>
                <a:srgbClr val="FF0000"/>
              </a:solidFill>
            </a:endParaRPr>
          </a:p>
        </p:txBody>
      </p:sp>
      <p:cxnSp>
        <p:nvCxnSpPr>
          <p:cNvPr id="100" name="Straight Connector 99"/>
          <p:cNvCxnSpPr/>
          <p:nvPr/>
        </p:nvCxnSpPr>
        <p:spPr>
          <a:xfrm flipV="1">
            <a:off x="1219200" y="2590800"/>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1" name="Straight Connector 100"/>
          <p:cNvCxnSpPr/>
          <p:nvPr/>
        </p:nvCxnSpPr>
        <p:spPr>
          <a:xfrm flipH="1" flipV="1">
            <a:off x="1219200" y="2362200"/>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9" name="TextBox 118"/>
          <p:cNvSpPr txBox="1"/>
          <p:nvPr/>
        </p:nvSpPr>
        <p:spPr>
          <a:xfrm>
            <a:off x="1447800" y="2971800"/>
            <a:ext cx="381000" cy="369332"/>
          </a:xfrm>
          <a:prstGeom prst="rect">
            <a:avLst/>
          </a:prstGeom>
          <a:noFill/>
        </p:spPr>
        <p:txBody>
          <a:bodyPr wrap="square" rtlCol="0">
            <a:spAutoFit/>
          </a:bodyPr>
          <a:lstStyle/>
          <a:p>
            <a:pPr algn="ctr"/>
            <a:r>
              <a:rPr lang="en-US" i="1" dirty="0"/>
              <a:t>a</a:t>
            </a:r>
          </a:p>
        </p:txBody>
      </p:sp>
      <p:cxnSp>
        <p:nvCxnSpPr>
          <p:cNvPr id="99" name="Straight Connector 98"/>
          <p:cNvCxnSpPr/>
          <p:nvPr/>
        </p:nvCxnSpPr>
        <p:spPr>
          <a:xfrm flipH="1">
            <a:off x="1219200" y="3429000"/>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04" name="TextBox 103"/>
          <p:cNvSpPr txBox="1"/>
          <p:nvPr/>
        </p:nvSpPr>
        <p:spPr>
          <a:xfrm>
            <a:off x="2057400" y="3048000"/>
            <a:ext cx="381000" cy="369332"/>
          </a:xfrm>
          <a:prstGeom prst="rect">
            <a:avLst/>
          </a:prstGeom>
          <a:noFill/>
        </p:spPr>
        <p:txBody>
          <a:bodyPr wrap="square" rtlCol="0">
            <a:spAutoFit/>
          </a:bodyPr>
          <a:lstStyle/>
          <a:p>
            <a:pPr algn="ctr"/>
            <a:r>
              <a:rPr lang="en-US" i="1" dirty="0"/>
              <a:t>b</a:t>
            </a:r>
          </a:p>
        </p:txBody>
      </p:sp>
      <p:sp>
        <p:nvSpPr>
          <p:cNvPr id="105" name="TextBox 104"/>
          <p:cNvSpPr txBox="1"/>
          <p:nvPr/>
        </p:nvSpPr>
        <p:spPr>
          <a:xfrm>
            <a:off x="1447800" y="3429000"/>
            <a:ext cx="381000" cy="369332"/>
          </a:xfrm>
          <a:prstGeom prst="rect">
            <a:avLst/>
          </a:prstGeom>
          <a:noFill/>
        </p:spPr>
        <p:txBody>
          <a:bodyPr wrap="square" rtlCol="0">
            <a:spAutoFit/>
          </a:bodyPr>
          <a:lstStyle/>
          <a:p>
            <a:pPr algn="ctr"/>
            <a:r>
              <a:rPr lang="en-US" i="1" dirty="0"/>
              <a:t>c</a:t>
            </a:r>
          </a:p>
        </p:txBody>
      </p:sp>
      <p:sp>
        <p:nvSpPr>
          <p:cNvPr id="106" name="TextBox 105"/>
          <p:cNvSpPr txBox="1"/>
          <p:nvPr/>
        </p:nvSpPr>
        <p:spPr>
          <a:xfrm>
            <a:off x="2057400" y="3352800"/>
            <a:ext cx="381000" cy="369332"/>
          </a:xfrm>
          <a:prstGeom prst="rect">
            <a:avLst/>
          </a:prstGeom>
          <a:noFill/>
        </p:spPr>
        <p:txBody>
          <a:bodyPr wrap="square" rtlCol="0">
            <a:spAutoFit/>
          </a:bodyPr>
          <a:lstStyle/>
          <a:p>
            <a:pPr algn="ctr"/>
            <a:r>
              <a:rPr lang="en-US" i="1" dirty="0"/>
              <a:t>d</a:t>
            </a:r>
          </a:p>
        </p:txBody>
      </p:sp>
      <p:sp>
        <p:nvSpPr>
          <p:cNvPr id="107" name="TextBox 106"/>
          <p:cNvSpPr txBox="1"/>
          <p:nvPr/>
        </p:nvSpPr>
        <p:spPr>
          <a:xfrm>
            <a:off x="1447800" y="4876800"/>
            <a:ext cx="9906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1</a:t>
            </a:r>
            <a:r>
              <a:rPr lang="en-US" dirty="0">
                <a:solidFill>
                  <a:srgbClr val="FF0000"/>
                </a:solidFill>
              </a:rPr>
              <a:t>=X*</a:t>
            </a:r>
            <a:r>
              <a:rPr lang="en-US" baseline="-25000" dirty="0">
                <a:solidFill>
                  <a:srgbClr val="FF0000"/>
                </a:solidFill>
              </a:rPr>
              <a:t>1</a:t>
            </a:r>
          </a:p>
        </p:txBody>
      </p:sp>
      <p:sp>
        <p:nvSpPr>
          <p:cNvPr id="108" name="Content Placeholder 2"/>
          <p:cNvSpPr>
            <a:spLocks noGrp="1"/>
          </p:cNvSpPr>
          <p:nvPr>
            <p:ph idx="1"/>
          </p:nvPr>
        </p:nvSpPr>
        <p:spPr>
          <a:xfrm>
            <a:off x="4495800" y="1143000"/>
            <a:ext cx="4648200" cy="4343400"/>
          </a:xfrm>
          <a:ln>
            <a:solidFill>
              <a:srgbClr val="000000"/>
            </a:solidFill>
          </a:ln>
        </p:spPr>
        <p:txBody>
          <a:bodyPr/>
          <a:lstStyle/>
          <a:p>
            <a:pPr marL="0" indent="0">
              <a:buNone/>
            </a:pPr>
            <a:r>
              <a:rPr lang="en-US" sz="2400" dirty="0"/>
              <a:t>Welfare effects of a large-country quota with rents allocated to foreign</a:t>
            </a:r>
          </a:p>
          <a:p>
            <a:r>
              <a:rPr lang="en-US" sz="2400" dirty="0"/>
              <a:t>Home:</a:t>
            </a:r>
          </a:p>
          <a:p>
            <a:pPr marL="457200" lvl="1" indent="0">
              <a:buNone/>
            </a:pPr>
            <a:r>
              <a:rPr lang="en-US" sz="2000" dirty="0"/>
              <a:t>Private sector (S&amp;D) loses  −(</a:t>
            </a:r>
            <a:r>
              <a:rPr lang="en-US" sz="2000" i="1" dirty="0" err="1"/>
              <a:t>a+b</a:t>
            </a:r>
            <a:r>
              <a:rPr lang="en-US" sz="2000" dirty="0"/>
              <a:t>)</a:t>
            </a:r>
          </a:p>
          <a:p>
            <a:pPr marL="457200" lvl="1" indent="0">
              <a:buNone/>
            </a:pPr>
            <a:r>
              <a:rPr lang="en-US" sz="2000" dirty="0"/>
              <a:t>Country must lose                −(</a:t>
            </a:r>
            <a:r>
              <a:rPr lang="en-US" sz="2000" i="1" dirty="0" err="1"/>
              <a:t>a+b</a:t>
            </a:r>
            <a:r>
              <a:rPr lang="en-US" sz="2000" dirty="0"/>
              <a:t>)</a:t>
            </a:r>
          </a:p>
          <a:p>
            <a:r>
              <a:rPr lang="en-US" sz="2400" dirty="0"/>
              <a:t>Foreign</a:t>
            </a:r>
          </a:p>
          <a:p>
            <a:pPr marL="457200" lvl="1" indent="0">
              <a:buNone/>
            </a:pPr>
            <a:r>
              <a:rPr lang="en-US" sz="2000" dirty="0"/>
              <a:t>Private sector (S&amp;D) loses  −(</a:t>
            </a:r>
            <a:r>
              <a:rPr lang="en-US" sz="2000" i="1" dirty="0" err="1"/>
              <a:t>c+d</a:t>
            </a:r>
            <a:r>
              <a:rPr lang="en-US" sz="2000" dirty="0"/>
              <a:t>)</a:t>
            </a:r>
          </a:p>
          <a:p>
            <a:pPr marL="457200" lvl="1" indent="0">
              <a:buNone/>
            </a:pPr>
            <a:r>
              <a:rPr lang="en-US" sz="2000" dirty="0"/>
              <a:t>Quota rents                          +(</a:t>
            </a:r>
            <a:r>
              <a:rPr lang="en-US" sz="2000" i="1" dirty="0" err="1"/>
              <a:t>a+c</a:t>
            </a:r>
            <a:r>
              <a:rPr lang="en-US" sz="2000" dirty="0"/>
              <a:t>)</a:t>
            </a:r>
          </a:p>
          <a:p>
            <a:pPr marL="457200" lvl="1" indent="0">
              <a:buNone/>
            </a:pPr>
            <a:r>
              <a:rPr lang="en-US" sz="2000" dirty="0"/>
              <a:t>Country may gain or lose:    +</a:t>
            </a:r>
            <a:r>
              <a:rPr lang="en-US" sz="2000" i="1" dirty="0"/>
              <a:t>a</a:t>
            </a:r>
            <a:r>
              <a:rPr lang="en-US" sz="2000" dirty="0"/>
              <a:t>−</a:t>
            </a:r>
            <a:r>
              <a:rPr lang="en-US" sz="2000" i="1" dirty="0"/>
              <a:t>d</a:t>
            </a:r>
            <a:endParaRPr lang="en-US" sz="2000" dirty="0"/>
          </a:p>
          <a:p>
            <a:r>
              <a:rPr lang="en-US" sz="2400" dirty="0"/>
              <a:t>World loses                   −(</a:t>
            </a:r>
            <a:r>
              <a:rPr lang="en-US" sz="2400" i="1" dirty="0" err="1"/>
              <a:t>b+d</a:t>
            </a:r>
            <a:r>
              <a:rPr lang="en-US" sz="2400" dirty="0"/>
              <a:t>)</a:t>
            </a:r>
          </a:p>
        </p:txBody>
      </p:sp>
      <p:cxnSp>
        <p:nvCxnSpPr>
          <p:cNvPr id="130" name="Straight Connector 129"/>
          <p:cNvCxnSpPr/>
          <p:nvPr/>
        </p:nvCxnSpPr>
        <p:spPr>
          <a:xfrm>
            <a:off x="5029200" y="4648200"/>
            <a:ext cx="3886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Left Brace 34"/>
          <p:cNvSpPr/>
          <p:nvPr/>
        </p:nvSpPr>
        <p:spPr>
          <a:xfrm rot="5400000" flipV="1">
            <a:off x="1524000" y="4343400"/>
            <a:ext cx="228600" cy="838200"/>
          </a:xfrm>
          <a:prstGeom prst="leftBrace">
            <a:avLst>
              <a:gd name="adj1" fmla="val 44444"/>
              <a:gd name="adj2" fmla="val 50000"/>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6" name="TextBox 35"/>
          <p:cNvSpPr txBox="1"/>
          <p:nvPr/>
        </p:nvSpPr>
        <p:spPr>
          <a:xfrm>
            <a:off x="1447800" y="43434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p>
        </p:txBody>
      </p:sp>
      <p:cxnSp>
        <p:nvCxnSpPr>
          <p:cNvPr id="37" name="Straight Connector 36"/>
          <p:cNvCxnSpPr/>
          <p:nvPr/>
        </p:nvCxnSpPr>
        <p:spPr>
          <a:xfrm>
            <a:off x="4953000" y="5029200"/>
            <a:ext cx="3886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1066800" y="5715000"/>
            <a:ext cx="5562600" cy="646331"/>
          </a:xfrm>
          <a:prstGeom prst="rect">
            <a:avLst/>
          </a:prstGeom>
          <a:noFill/>
        </p:spPr>
        <p:txBody>
          <a:bodyPr wrap="square" rtlCol="0">
            <a:spAutoFit/>
          </a:bodyPr>
          <a:lstStyle/>
          <a:p>
            <a:r>
              <a:rPr lang="en-US" dirty="0"/>
              <a:t>Now area </a:t>
            </a:r>
            <a:r>
              <a:rPr lang="en-US" i="1" dirty="0"/>
              <a:t>a</a:t>
            </a:r>
            <a:r>
              <a:rPr lang="en-US" dirty="0"/>
              <a:t> is a transfer from home to foreign, reflecting an improved terms of trade for foreign. </a:t>
            </a:r>
          </a:p>
        </p:txBody>
      </p:sp>
      <p:sp>
        <p:nvSpPr>
          <p:cNvPr id="2" name="Footer Placeholder 1">
            <a:extLst>
              <a:ext uri="{FF2B5EF4-FFF2-40B4-BE49-F238E27FC236}">
                <a16:creationId xmlns:a16="http://schemas.microsoft.com/office/drawing/2014/main" id="{5151CCAE-DBB0-D541-83AB-EDDEE0B6A7D9}"/>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8D92B3F8-EFAB-A74D-9FC6-409EA9B6B46E}"/>
              </a:ext>
            </a:extLst>
          </p:cNvPr>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cxnSp>
        <p:nvCxnSpPr>
          <p:cNvPr id="4" name="Straight Connector 3">
            <a:extLst>
              <a:ext uri="{FF2B5EF4-FFF2-40B4-BE49-F238E27FC236}">
                <a16:creationId xmlns:a16="http://schemas.microsoft.com/office/drawing/2014/main" id="{B5B4BD16-FFA2-9DB2-4BFA-3BC2ADD1FB05}"/>
              </a:ext>
            </a:extLst>
          </p:cNvPr>
          <p:cNvCxnSpPr/>
          <p:nvPr/>
        </p:nvCxnSpPr>
        <p:spPr>
          <a:xfrm>
            <a:off x="5029200" y="3106354"/>
            <a:ext cx="3886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63923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8">
                                            <p:txEl>
                                              <p:pRg st="0" end="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08">
                                            <p:txEl>
                                              <p:pRg st="1" end="1"/>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08">
                                            <p:txEl>
                                              <p:pRg st="2" end="2"/>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3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08">
                                            <p:txEl>
                                              <p:pRg st="3" end="3"/>
                                            </p:txEl>
                                          </p:spTgt>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08">
                                            <p:txEl>
                                              <p:pRg st="4" end="4"/>
                                            </p:txEl>
                                          </p:spTgt>
                                        </p:tgtEl>
                                        <p:attrNameLst>
                                          <p:attrName>style.visibility</p:attrName>
                                        </p:attrNameLst>
                                      </p:cBhvr>
                                      <p:to>
                                        <p:strVal val="visible"/>
                                      </p:to>
                                    </p:set>
                                  </p:childTnLst>
                                </p:cTn>
                              </p:par>
                              <p:par>
                                <p:cTn id="67" presetID="1" presetClass="exit" presetSubtype="0" fill="hold" grpId="1" nodeType="withEffect">
                                  <p:stCondLst>
                                    <p:cond delay="0"/>
                                  </p:stCondLst>
                                  <p:childTnLst>
                                    <p:set>
                                      <p:cBhvr>
                                        <p:cTn id="68" dur="1" fill="hold">
                                          <p:stCondLst>
                                            <p:cond delay="0"/>
                                          </p:stCondLst>
                                        </p:cTn>
                                        <p:tgtEl>
                                          <p:spTgt spid="131"/>
                                        </p:tgtEl>
                                        <p:attrNameLst>
                                          <p:attrName>style.visibility</p:attrName>
                                        </p:attrNameLst>
                                      </p:cBhvr>
                                      <p:to>
                                        <p:strVal val="hidden"/>
                                      </p:to>
                                    </p:set>
                                  </p:childTnLst>
                                </p:cTn>
                              </p:par>
                              <p:par>
                                <p:cTn id="69" presetID="1" presetClass="exit" presetSubtype="0" fill="hold" grpId="1" nodeType="withEffect">
                                  <p:stCondLst>
                                    <p:cond delay="0"/>
                                  </p:stCondLst>
                                  <p:childTnLst>
                                    <p:set>
                                      <p:cBhvr>
                                        <p:cTn id="70" dur="1" fill="hold">
                                          <p:stCondLst>
                                            <p:cond delay="0"/>
                                          </p:stCondLst>
                                        </p:cTn>
                                        <p:tgtEl>
                                          <p:spTgt spid="6"/>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108">
                                            <p:txEl>
                                              <p:pRg st="5" end="5"/>
                                            </p:txEl>
                                          </p:spTgt>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7"/>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32"/>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108">
                                            <p:txEl>
                                              <p:pRg st="6" end="6"/>
                                            </p:txEl>
                                          </p:spTgt>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8"/>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9"/>
                                        </p:tgtEl>
                                        <p:attrNameLst>
                                          <p:attrName>style.visibility</p:attrName>
                                        </p:attrNameLst>
                                      </p:cBhvr>
                                      <p:to>
                                        <p:strVal val="visible"/>
                                      </p:to>
                                    </p:set>
                                  </p:childTnLst>
                                </p:cTn>
                              </p:par>
                              <p:par>
                                <p:cTn id="87" presetID="1" presetClass="exit" presetSubtype="0" fill="hold" grpId="1" nodeType="withEffect">
                                  <p:stCondLst>
                                    <p:cond delay="0"/>
                                  </p:stCondLst>
                                  <p:childTnLst>
                                    <p:set>
                                      <p:cBhvr>
                                        <p:cTn id="88" dur="1" fill="hold">
                                          <p:stCondLst>
                                            <p:cond delay="0"/>
                                          </p:stCondLst>
                                        </p:cTn>
                                        <p:tgtEl>
                                          <p:spTgt spid="7"/>
                                        </p:tgtEl>
                                        <p:attrNameLst>
                                          <p:attrName>style.visibility</p:attrName>
                                        </p:attrNameLst>
                                      </p:cBhvr>
                                      <p:to>
                                        <p:strVal val="hidden"/>
                                      </p:to>
                                    </p:set>
                                  </p:childTnLst>
                                </p:cTn>
                              </p:par>
                              <p:par>
                                <p:cTn id="89" presetID="1" presetClass="exit" presetSubtype="0" fill="hold" grpId="1" nodeType="withEffect">
                                  <p:stCondLst>
                                    <p:cond delay="0"/>
                                  </p:stCondLst>
                                  <p:childTnLst>
                                    <p:set>
                                      <p:cBhvr>
                                        <p:cTn id="90" dur="1" fill="hold">
                                          <p:stCondLst>
                                            <p:cond delay="0"/>
                                          </p:stCondLst>
                                        </p:cTn>
                                        <p:tgtEl>
                                          <p:spTgt spid="132"/>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130"/>
                                        </p:tgtEl>
                                        <p:attrNameLst>
                                          <p:attrName>style.visibility</p:attrName>
                                        </p:attrNameLst>
                                      </p:cBhvr>
                                      <p:to>
                                        <p:strVal val="visible"/>
                                      </p:to>
                                    </p:set>
                                  </p:childTnLst>
                                </p:cTn>
                              </p:par>
                              <p:par>
                                <p:cTn id="95" presetID="1" presetClass="exit" presetSubtype="0" fill="hold" grpId="1" nodeType="withEffect">
                                  <p:stCondLst>
                                    <p:cond delay="0"/>
                                  </p:stCondLst>
                                  <p:childTnLst>
                                    <p:set>
                                      <p:cBhvr>
                                        <p:cTn id="96" dur="1" fill="hold">
                                          <p:stCondLst>
                                            <p:cond delay="0"/>
                                          </p:stCondLst>
                                        </p:cTn>
                                        <p:tgtEl>
                                          <p:spTgt spid="8"/>
                                        </p:tgtEl>
                                        <p:attrNameLst>
                                          <p:attrName>style.visibility</p:attrName>
                                        </p:attrNameLst>
                                      </p:cBhvr>
                                      <p:to>
                                        <p:strVal val="hidden"/>
                                      </p:to>
                                    </p:set>
                                  </p:childTnLst>
                                </p:cTn>
                              </p:par>
                              <p:par>
                                <p:cTn id="97" presetID="1" presetClass="entr" presetSubtype="0" fill="hold" nodeType="withEffect">
                                  <p:stCondLst>
                                    <p:cond delay="0"/>
                                  </p:stCondLst>
                                  <p:childTnLst>
                                    <p:set>
                                      <p:cBhvr>
                                        <p:cTn id="98" dur="1" fill="hold">
                                          <p:stCondLst>
                                            <p:cond delay="0"/>
                                          </p:stCondLst>
                                        </p:cTn>
                                        <p:tgtEl>
                                          <p:spTgt spid="108">
                                            <p:txEl>
                                              <p:pRg st="7" end="7"/>
                                            </p:txEl>
                                          </p:spTgt>
                                        </p:tgtEl>
                                        <p:attrNameLst>
                                          <p:attrName>style.visibility</p:attrName>
                                        </p:attrNameLst>
                                      </p:cBhvr>
                                      <p:to>
                                        <p:strVal val="visible"/>
                                      </p:to>
                                    </p:set>
                                  </p:childTnLst>
                                </p:cTn>
                              </p:par>
                              <p:par>
                                <p:cTn id="99" presetID="1" presetClass="entr" presetSubtype="0" fill="hold" grpId="3" nodeType="withEffect">
                                  <p:stCondLst>
                                    <p:cond delay="0"/>
                                  </p:stCondLst>
                                  <p:childTnLst>
                                    <p:set>
                                      <p:cBhvr>
                                        <p:cTn id="100" dur="1" fill="hold">
                                          <p:stCondLst>
                                            <p:cond delay="0"/>
                                          </p:stCondLst>
                                        </p:cTn>
                                        <p:tgtEl>
                                          <p:spTgt spid="132"/>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nodeType="clickEffect">
                                  <p:stCondLst>
                                    <p:cond delay="0"/>
                                  </p:stCondLst>
                                  <p:childTnLst>
                                    <p:set>
                                      <p:cBhvr>
                                        <p:cTn id="104" dur="1" fill="hold">
                                          <p:stCondLst>
                                            <p:cond delay="0"/>
                                          </p:stCondLst>
                                        </p:cTn>
                                        <p:tgtEl>
                                          <p:spTgt spid="37"/>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108">
                                            <p:txEl>
                                              <p:pRg st="8" end="8"/>
                                            </p:txEl>
                                          </p:spTgt>
                                        </p:tgtEl>
                                        <p:attrNameLst>
                                          <p:attrName>style.visibility</p:attrName>
                                        </p:attrNameLst>
                                      </p:cBhvr>
                                      <p:to>
                                        <p:strVal val="visible"/>
                                      </p:to>
                                    </p:set>
                                  </p:childTnLst>
                                </p:cTn>
                              </p:par>
                              <p:par>
                                <p:cTn id="107" presetID="1" presetClass="exit" presetSubtype="0" fill="hold" grpId="1" nodeType="withEffect">
                                  <p:stCondLst>
                                    <p:cond delay="0"/>
                                  </p:stCondLst>
                                  <p:childTnLst>
                                    <p:set>
                                      <p:cBhvr>
                                        <p:cTn id="108" dur="1" fill="hold">
                                          <p:stCondLst>
                                            <p:cond delay="0"/>
                                          </p:stCondLst>
                                        </p:cTn>
                                        <p:tgtEl>
                                          <p:spTgt spid="9"/>
                                        </p:tgtEl>
                                        <p:attrNameLst>
                                          <p:attrName>style.visibility</p:attrName>
                                        </p:attrNameLst>
                                      </p:cBhvr>
                                      <p:to>
                                        <p:strVal val="hidden"/>
                                      </p:to>
                                    </p:set>
                                  </p:childTnLst>
                                </p:cTn>
                              </p:par>
                              <p:par>
                                <p:cTn id="109" presetID="1" presetClass="entr" presetSubtype="0" fill="hold" grpId="2" nodeType="withEffect">
                                  <p:stCondLst>
                                    <p:cond delay="0"/>
                                  </p:stCondLst>
                                  <p:childTnLst>
                                    <p:set>
                                      <p:cBhvr>
                                        <p:cTn id="110" dur="1" fill="hold">
                                          <p:stCondLst>
                                            <p:cond delay="0"/>
                                          </p:stCondLst>
                                        </p:cTn>
                                        <p:tgtEl>
                                          <p:spTgt spid="131"/>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38"/>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8" grpId="0" animBg="1"/>
      <p:bldP spid="8" grpId="1" animBg="1"/>
      <p:bldP spid="7" grpId="0" animBg="1"/>
      <p:bldP spid="7" grpId="1" animBg="1"/>
      <p:bldP spid="6" grpId="0" animBg="1"/>
      <p:bldP spid="6" grpId="1" animBg="1"/>
      <p:bldP spid="38" grpId="0" animBg="1"/>
      <p:bldP spid="132" grpId="0" animBg="1"/>
      <p:bldP spid="132" grpId="1" animBg="1"/>
      <p:bldP spid="132" grpId="3" animBg="1"/>
      <p:bldP spid="131" grpId="0" animBg="1"/>
      <p:bldP spid="131" grpId="1" animBg="1"/>
      <p:bldP spid="131" grpId="2" animBg="1"/>
      <p:bldP spid="83" grpId="0"/>
      <p:bldP spid="84" grpId="0"/>
      <p:bldP spid="87" grpId="0" animBg="1"/>
      <p:bldP spid="88" grpId="0"/>
      <p:bldP spid="119" grpId="0"/>
      <p:bldP spid="104" grpId="0"/>
      <p:bldP spid="105" grpId="0"/>
      <p:bldP spid="106" grpId="0"/>
      <p:bldP spid="107" grpId="0"/>
      <p:bldP spid="35" grpId="0" animBg="1"/>
      <p:bldP spid="36" grpId="0"/>
      <p:bldP spid="3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spTree>
    <p:extLst>
      <p:ext uri="{BB962C8B-B14F-4D97-AF65-F5344CB8AC3E}">
        <p14:creationId xmlns:p14="http://schemas.microsoft.com/office/powerpoint/2010/main" val="23330232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br>
              <a:rPr lang="en-US" dirty="0"/>
            </a:br>
            <a:r>
              <a:rPr lang="en-US" dirty="0"/>
              <a:t>(</a:t>
            </a:r>
            <a:r>
              <a:rPr lang="en-US" u="sng" dirty="0"/>
              <a:t>not</a:t>
            </a:r>
            <a:r>
              <a:rPr lang="en-US" dirty="0"/>
              <a:t> asked about readings)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does large-country quota with rents to foreigners improve the foreign terms of trade?</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spTree>
    <p:extLst>
      <p:ext uri="{BB962C8B-B14F-4D97-AF65-F5344CB8AC3E}">
        <p14:creationId xmlns:p14="http://schemas.microsoft.com/office/powerpoint/2010/main" val="1791679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90922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Small Country</a:t>
            </a:r>
          </a:p>
        </p:txBody>
      </p:sp>
      <p:sp>
        <p:nvSpPr>
          <p:cNvPr id="3" name="Content Placeholder 2"/>
          <p:cNvSpPr>
            <a:spLocks noGrp="1"/>
          </p:cNvSpPr>
          <p:nvPr>
            <p:ph idx="1"/>
          </p:nvPr>
        </p:nvSpPr>
        <p:spPr/>
        <p:txBody>
          <a:bodyPr/>
          <a:lstStyle/>
          <a:p>
            <a:r>
              <a:rPr lang="en-US" dirty="0"/>
              <a:t>Assumptions</a:t>
            </a:r>
          </a:p>
          <a:p>
            <a:pPr lvl="1"/>
            <a:r>
              <a:rPr lang="en-US" dirty="0"/>
              <a:t>Product homogeneous</a:t>
            </a:r>
          </a:p>
          <a:p>
            <a:pPr lvl="1"/>
            <a:r>
              <a:rPr lang="en-US" dirty="0"/>
              <a:t>World price is given (country too small to influence it)</a:t>
            </a:r>
          </a:p>
          <a:p>
            <a:pPr lvl="1"/>
            <a:r>
              <a:rPr lang="en-US" dirty="0"/>
              <a:t>Home market has only a single producer</a:t>
            </a:r>
          </a:p>
          <a:p>
            <a:pPr lvl="2"/>
            <a:r>
              <a:rPr lang="en-US" dirty="0"/>
              <a:t>Firm has increasing marginal cost</a:t>
            </a:r>
          </a:p>
          <a:p>
            <a:pPr lvl="2"/>
            <a:r>
              <a:rPr lang="en-US" dirty="0"/>
              <a:t>Without trade, firm is a monopoly</a:t>
            </a:r>
          </a:p>
          <a:p>
            <a:pPr lvl="2"/>
            <a:r>
              <a:rPr lang="en-US" dirty="0"/>
              <a:t>With free trade firm has no market power, as it takes world price as given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5257087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Small Country</a:t>
            </a:r>
          </a:p>
        </p:txBody>
      </p:sp>
      <p:sp>
        <p:nvSpPr>
          <p:cNvPr id="3" name="Content Placeholder 2"/>
          <p:cNvSpPr>
            <a:spLocks noGrp="1"/>
          </p:cNvSpPr>
          <p:nvPr>
            <p:ph idx="1"/>
          </p:nvPr>
        </p:nvSpPr>
        <p:spPr/>
        <p:txBody>
          <a:bodyPr/>
          <a:lstStyle/>
          <a:p>
            <a:r>
              <a:rPr lang="en-US" dirty="0"/>
              <a:t>We’ll skip the analysis unless you are interested</a:t>
            </a:r>
          </a:p>
          <a:p>
            <a:r>
              <a:rPr lang="en-US" dirty="0"/>
              <a:t>For more, see</a:t>
            </a:r>
          </a:p>
          <a:p>
            <a:pPr lvl="1"/>
            <a:r>
              <a:rPr lang="en-US" dirty="0"/>
              <a:t>Skipped slides here, and/or</a:t>
            </a:r>
          </a:p>
          <a:p>
            <a:pPr lvl="1"/>
            <a:r>
              <a:rPr lang="en-US" dirty="0"/>
              <a:t>KOM Appendix to Chapter 9</a:t>
            </a:r>
          </a:p>
          <a:p>
            <a:r>
              <a:rPr lang="en-US" dirty="0"/>
              <a:t>We’ll go straight the the results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
        <p:nvSpPr>
          <p:cNvPr id="6" name="Folded Corner 5">
            <a:hlinkClick r:id="rId2" action="ppaction://hlinksldjump"/>
            <a:extLst>
              <a:ext uri="{FF2B5EF4-FFF2-40B4-BE49-F238E27FC236}">
                <a16:creationId xmlns:a16="http://schemas.microsoft.com/office/drawing/2014/main" id="{0108725E-0493-584C-B567-A778E08D5157}"/>
              </a:ext>
            </a:extLst>
          </p:cNvPr>
          <p:cNvSpPr/>
          <p:nvPr/>
        </p:nvSpPr>
        <p:spPr>
          <a:xfrm>
            <a:off x="8216900" y="6007100"/>
            <a:ext cx="838200" cy="673100"/>
          </a:xfrm>
          <a:prstGeom prst="foldedCorner">
            <a:avLst>
              <a:gd name="adj" fmla="val 50000"/>
            </a:avLst>
          </a:prstGeom>
          <a:noFill/>
          <a:ln w="5715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79336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in a closed economy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8194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2895600" y="4800600"/>
            <a:ext cx="685800" cy="369332"/>
          </a:xfrm>
          <a:prstGeom prst="rect">
            <a:avLst/>
          </a:prstGeom>
          <a:noFill/>
        </p:spPr>
        <p:txBody>
          <a:bodyPr wrap="square" rtlCol="0">
            <a:spAutoFit/>
          </a:bodyPr>
          <a:lstStyle/>
          <a:p>
            <a:r>
              <a:rPr lang="en-US" dirty="0"/>
              <a:t>MR</a:t>
            </a:r>
          </a:p>
        </p:txBody>
      </p:sp>
      <p:cxnSp>
        <p:nvCxnSpPr>
          <p:cNvPr id="60" name="Straight Connector 59"/>
          <p:cNvCxnSpPr/>
          <p:nvPr/>
        </p:nvCxnSpPr>
        <p:spPr>
          <a:xfrm>
            <a:off x="1447800" y="3276600"/>
            <a:ext cx="1066800" cy="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t>Q</a:t>
            </a:r>
            <a:r>
              <a:rPr lang="en-US" baseline="-25000" dirty="0"/>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t>P</a:t>
            </a:r>
            <a:r>
              <a:rPr lang="en-US" baseline="-25000" dirty="0"/>
              <a:t>M</a:t>
            </a:r>
          </a:p>
        </p:txBody>
      </p:sp>
      <p:sp>
        <p:nvSpPr>
          <p:cNvPr id="66" name="Content Placeholder 2"/>
          <p:cNvSpPr>
            <a:spLocks noGrp="1"/>
          </p:cNvSpPr>
          <p:nvPr>
            <p:ph idx="1"/>
          </p:nvPr>
        </p:nvSpPr>
        <p:spPr>
          <a:xfrm>
            <a:off x="4876800" y="1676400"/>
            <a:ext cx="4114800" cy="3886200"/>
          </a:xfrm>
          <a:ln>
            <a:solidFill>
              <a:schemeClr val="tx1"/>
            </a:solidFill>
          </a:ln>
        </p:spPr>
        <p:txBody>
          <a:bodyPr/>
          <a:lstStyle/>
          <a:p>
            <a:r>
              <a:rPr lang="en-US" sz="2400" dirty="0"/>
              <a:t>Recall</a:t>
            </a:r>
          </a:p>
          <a:p>
            <a:pPr lvl="1"/>
            <a:r>
              <a:rPr lang="en-US" sz="2000" dirty="0"/>
              <a:t>Monopolist cares about marginal revenue</a:t>
            </a:r>
          </a:p>
          <a:p>
            <a:pPr lvl="1"/>
            <a:r>
              <a:rPr lang="en-US" sz="2000" dirty="0"/>
              <a:t>Selects quantity Q</a:t>
            </a:r>
            <a:r>
              <a:rPr lang="en-US" sz="2000" baseline="-25000" dirty="0"/>
              <a:t>M </a:t>
            </a:r>
            <a:r>
              <a:rPr lang="en-US" sz="2000" dirty="0"/>
              <a:t>where MR=MC</a:t>
            </a:r>
          </a:p>
          <a:p>
            <a:pPr lvl="1"/>
            <a:r>
              <a:rPr lang="en-US" sz="2000" dirty="0"/>
              <a:t>Then charges the price P</a:t>
            </a:r>
            <a:r>
              <a:rPr lang="en-US" sz="2000" baseline="-25000" dirty="0"/>
              <a:t>M </a:t>
            </a:r>
            <a:r>
              <a:rPr lang="en-US" sz="2000" dirty="0"/>
              <a:t>at which this quantity is demanded</a:t>
            </a:r>
          </a:p>
        </p:txBody>
      </p:sp>
      <p:sp>
        <p:nvSpPr>
          <p:cNvPr id="67" name="TextBox 66"/>
          <p:cNvSpPr txBox="1"/>
          <p:nvPr/>
        </p:nvSpPr>
        <p:spPr>
          <a:xfrm>
            <a:off x="4114800" y="4495800"/>
            <a:ext cx="685800" cy="369332"/>
          </a:xfrm>
          <a:prstGeom prst="rect">
            <a:avLst/>
          </a:prstGeom>
          <a:noFill/>
        </p:spPr>
        <p:txBody>
          <a:bodyPr wrap="square" rtlCol="0">
            <a:spAutoFit/>
          </a:bodyPr>
          <a:lstStyle/>
          <a:p>
            <a:r>
              <a:rPr lang="en-US" dirty="0"/>
              <a:t>D</a:t>
            </a:r>
          </a:p>
        </p:txBody>
      </p:sp>
      <p:sp>
        <p:nvSpPr>
          <p:cNvPr id="3" name="Footer Placeholder 2">
            <a:extLst>
              <a:ext uri="{FF2B5EF4-FFF2-40B4-BE49-F238E27FC236}">
                <a16:creationId xmlns:a16="http://schemas.microsoft.com/office/drawing/2014/main" id="{49CE0E8C-47EF-0D41-A4DA-76610E798683}"/>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3651643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6">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63" grpId="0"/>
      <p:bldP spid="6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in Free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8194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4114800" y="4495800"/>
            <a:ext cx="685800" cy="369332"/>
          </a:xfrm>
          <a:prstGeom prst="rect">
            <a:avLst/>
          </a:prstGeom>
          <a:noFill/>
        </p:spPr>
        <p:txBody>
          <a:bodyPr wrap="square" rtlCol="0">
            <a:spAutoFit/>
          </a:bodyPr>
          <a:lstStyle/>
          <a:p>
            <a:r>
              <a:rPr lang="en-US" dirty="0"/>
              <a:t>D</a:t>
            </a:r>
          </a:p>
        </p:txBody>
      </p: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rgbClr val="A6A6A6"/>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2895600" y="4800600"/>
            <a:ext cx="685800" cy="369332"/>
          </a:xfrm>
          <a:prstGeom prst="rect">
            <a:avLst/>
          </a:prstGeom>
          <a:noFill/>
        </p:spPr>
        <p:txBody>
          <a:bodyPr wrap="square" rtlCol="0">
            <a:spAutoFit/>
          </a:bodyPr>
          <a:lstStyle/>
          <a:p>
            <a:r>
              <a:rPr lang="en-US" dirty="0">
                <a:solidFill>
                  <a:schemeClr val="bg1">
                    <a:lumMod val="65000"/>
                  </a:schemeClr>
                </a:solidFill>
              </a:rPr>
              <a:t>MR</a:t>
            </a:r>
          </a:p>
        </p:txBody>
      </p:sp>
      <p:cxnSp>
        <p:nvCxnSpPr>
          <p:cNvPr id="60" name="Straight Connector 59"/>
          <p:cNvCxnSpPr/>
          <p:nvPr/>
        </p:nvCxnSpPr>
        <p:spPr>
          <a:xfrm>
            <a:off x="1447800" y="3276600"/>
            <a:ext cx="1066800" cy="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solidFill>
                  <a:srgbClr val="A6A6A6"/>
                </a:solidFill>
              </a:rPr>
              <a:t>Q</a:t>
            </a:r>
            <a:r>
              <a:rPr lang="en-US" baseline="-25000" dirty="0">
                <a:solidFill>
                  <a:srgbClr val="A6A6A6"/>
                </a:solidFill>
              </a:rPr>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solidFill>
                  <a:srgbClr val="A6A6A6"/>
                </a:solidFill>
              </a:rPr>
              <a:t>P</a:t>
            </a:r>
            <a:r>
              <a:rPr lang="en-US" baseline="-25000" dirty="0">
                <a:solidFill>
                  <a:srgbClr val="A6A6A6"/>
                </a:solidFill>
              </a:rPr>
              <a:t>M</a:t>
            </a:r>
          </a:p>
        </p:txBody>
      </p:sp>
      <p:sp>
        <p:nvSpPr>
          <p:cNvPr id="66" name="Content Placeholder 2"/>
          <p:cNvSpPr>
            <a:spLocks noGrp="1"/>
          </p:cNvSpPr>
          <p:nvPr>
            <p:ph idx="1"/>
          </p:nvPr>
        </p:nvSpPr>
        <p:spPr>
          <a:xfrm>
            <a:off x="4876800" y="1676400"/>
            <a:ext cx="4114800" cy="3886200"/>
          </a:xfrm>
          <a:ln>
            <a:solidFill>
              <a:schemeClr val="tx1"/>
            </a:solidFill>
          </a:ln>
        </p:spPr>
        <p:txBody>
          <a:bodyPr/>
          <a:lstStyle/>
          <a:p>
            <a:r>
              <a:rPr lang="en-US" sz="2400" dirty="0"/>
              <a:t>The firm can’t charge above P</a:t>
            </a:r>
            <a:r>
              <a:rPr lang="en-US" sz="2400" baseline="-25000" dirty="0"/>
              <a:t>W</a:t>
            </a:r>
            <a:endParaRPr lang="en-US" sz="2400" dirty="0"/>
          </a:p>
          <a:p>
            <a:r>
              <a:rPr lang="en-US" sz="2400" dirty="0"/>
              <a:t>It produces Q</a:t>
            </a:r>
            <a:r>
              <a:rPr lang="en-US" sz="2400" baseline="-25000" dirty="0"/>
              <a:t>F</a:t>
            </a:r>
          </a:p>
          <a:p>
            <a:pPr marL="0" indent="0">
              <a:buNone/>
            </a:pPr>
            <a:r>
              <a:rPr lang="en-US" sz="2400" dirty="0"/>
              <a:t> 	where MC = P</a:t>
            </a:r>
            <a:r>
              <a:rPr lang="en-US" sz="2400" baseline="-25000" dirty="0"/>
              <a:t>W</a:t>
            </a:r>
            <a:endParaRPr lang="en-US" sz="2400" dirty="0"/>
          </a:p>
          <a:p>
            <a:r>
              <a:rPr lang="en-US" sz="2400" dirty="0"/>
              <a:t>Since D</a:t>
            </a:r>
            <a:r>
              <a:rPr lang="en-US" sz="2400" baseline="-25000" dirty="0"/>
              <a:t>F</a:t>
            </a:r>
            <a:r>
              <a:rPr lang="en-US" sz="2400" dirty="0"/>
              <a:t>&gt;Q</a:t>
            </a:r>
            <a:r>
              <a:rPr lang="en-US" sz="2400" baseline="-25000" dirty="0"/>
              <a:t>F</a:t>
            </a:r>
            <a:r>
              <a:rPr lang="en-US" sz="2400" dirty="0"/>
              <a:t>, the country imports</a:t>
            </a:r>
          </a:p>
          <a:p>
            <a:r>
              <a:rPr lang="en-US" sz="2400" dirty="0"/>
              <a:t>(Had P</a:t>
            </a:r>
            <a:r>
              <a:rPr lang="en-US" sz="2400" baseline="-25000" dirty="0"/>
              <a:t>W</a:t>
            </a:r>
            <a:r>
              <a:rPr lang="en-US" sz="2400" dirty="0"/>
              <a:t> been enough higher, the firm and country would export.)</a:t>
            </a:r>
          </a:p>
          <a:p>
            <a:endParaRPr lang="en-US" sz="2000" dirty="0"/>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2133600"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905000" y="5181600"/>
            <a:ext cx="685800"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sp>
        <p:nvSpPr>
          <p:cNvPr id="31" name="Left Brace 30"/>
          <p:cNvSpPr/>
          <p:nvPr/>
        </p:nvSpPr>
        <p:spPr>
          <a:xfrm rot="16200000">
            <a:off x="2873375" y="4441825"/>
            <a:ext cx="228600" cy="170815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TextBox 31"/>
          <p:cNvSpPr txBox="1"/>
          <p:nvPr/>
        </p:nvSpPr>
        <p:spPr>
          <a:xfrm>
            <a:off x="2819400" y="5334000"/>
            <a:ext cx="685800" cy="369332"/>
          </a:xfrm>
          <a:prstGeom prst="rect">
            <a:avLst/>
          </a:prstGeom>
          <a:noFill/>
        </p:spPr>
        <p:txBody>
          <a:bodyPr wrap="square" rtlCol="0">
            <a:spAutoFit/>
          </a:bodyPr>
          <a:lstStyle/>
          <a:p>
            <a:r>
              <a:rPr lang="en-US" dirty="0"/>
              <a:t>M</a:t>
            </a:r>
            <a:r>
              <a:rPr lang="en-US" baseline="-25000" dirty="0"/>
              <a:t>F</a:t>
            </a:r>
          </a:p>
        </p:txBody>
      </p:sp>
      <p:sp>
        <p:nvSpPr>
          <p:cNvPr id="3" name="Footer Placeholder 2">
            <a:extLst>
              <a:ext uri="{FF2B5EF4-FFF2-40B4-BE49-F238E27FC236}">
                <a16:creationId xmlns:a16="http://schemas.microsoft.com/office/drawing/2014/main" id="{BB15CC71-6902-434C-8D45-5075C31B95B1}"/>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169965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6">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build="p"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with Tariff</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8194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rgbClr val="A6A6A6"/>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2895600" y="4800600"/>
            <a:ext cx="685800" cy="369332"/>
          </a:xfrm>
          <a:prstGeom prst="rect">
            <a:avLst/>
          </a:prstGeom>
          <a:noFill/>
        </p:spPr>
        <p:txBody>
          <a:bodyPr wrap="square" rtlCol="0">
            <a:spAutoFit/>
          </a:bodyPr>
          <a:lstStyle/>
          <a:p>
            <a:r>
              <a:rPr lang="en-US" dirty="0">
                <a:solidFill>
                  <a:srgbClr val="A6A6A6"/>
                </a:solidFill>
              </a:rPr>
              <a:t>MR</a:t>
            </a:r>
          </a:p>
        </p:txBody>
      </p:sp>
      <p:cxnSp>
        <p:nvCxnSpPr>
          <p:cNvPr id="60" name="Straight Connector 59"/>
          <p:cNvCxnSpPr/>
          <p:nvPr/>
        </p:nvCxnSpPr>
        <p:spPr>
          <a:xfrm>
            <a:off x="1447800" y="3276600"/>
            <a:ext cx="1066800" cy="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solidFill>
                  <a:srgbClr val="A6A6A6"/>
                </a:solidFill>
              </a:rPr>
              <a:t>Q</a:t>
            </a:r>
            <a:r>
              <a:rPr lang="en-US" baseline="-25000" dirty="0">
                <a:solidFill>
                  <a:srgbClr val="A6A6A6"/>
                </a:solidFill>
              </a:rPr>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solidFill>
                  <a:srgbClr val="A6A6A6"/>
                </a:solidFill>
              </a:rPr>
              <a:t>P</a:t>
            </a:r>
            <a:r>
              <a:rPr lang="en-US" baseline="-25000" dirty="0">
                <a:solidFill>
                  <a:srgbClr val="A6A6A6"/>
                </a:solidFill>
              </a:rPr>
              <a:t>M</a:t>
            </a:r>
          </a:p>
        </p:txBody>
      </p:sp>
      <p:sp>
        <p:nvSpPr>
          <p:cNvPr id="66" name="Content Placeholder 2"/>
          <p:cNvSpPr>
            <a:spLocks noGrp="1"/>
          </p:cNvSpPr>
          <p:nvPr>
            <p:ph idx="1"/>
          </p:nvPr>
        </p:nvSpPr>
        <p:spPr>
          <a:xfrm>
            <a:off x="4876800" y="1676400"/>
            <a:ext cx="4114800" cy="3962400"/>
          </a:xfrm>
          <a:ln>
            <a:solidFill>
              <a:schemeClr val="tx1"/>
            </a:solidFill>
          </a:ln>
        </p:spPr>
        <p:txBody>
          <a:bodyPr/>
          <a:lstStyle/>
          <a:p>
            <a:r>
              <a:rPr lang="en-US" sz="2400" dirty="0"/>
              <a:t>Now the firm can charge up to P</a:t>
            </a:r>
            <a:r>
              <a:rPr lang="en-US" sz="2400" baseline="-25000" dirty="0"/>
              <a:t>W </a:t>
            </a:r>
            <a:r>
              <a:rPr lang="en-US" sz="2400" dirty="0"/>
              <a:t>+t, and it will, as long as P</a:t>
            </a:r>
            <a:r>
              <a:rPr lang="en-US" sz="2400" baseline="-25000" dirty="0"/>
              <a:t>W </a:t>
            </a:r>
            <a:r>
              <a:rPr lang="en-US" sz="2400" dirty="0"/>
              <a:t>+t &lt; P</a:t>
            </a:r>
            <a:r>
              <a:rPr lang="en-US" sz="2400" baseline="-25000" dirty="0"/>
              <a:t>M</a:t>
            </a:r>
            <a:endParaRPr lang="en-US" sz="2400" dirty="0"/>
          </a:p>
          <a:p>
            <a:r>
              <a:rPr lang="en-US" sz="2400" dirty="0"/>
              <a:t>It produces Q</a:t>
            </a:r>
            <a:r>
              <a:rPr lang="en-US" sz="2400" baseline="-25000" dirty="0"/>
              <a:t>T</a:t>
            </a:r>
            <a:r>
              <a:rPr lang="en-US" sz="2400" dirty="0"/>
              <a:t> where MC = P</a:t>
            </a:r>
            <a:r>
              <a:rPr lang="en-US" sz="2400" baseline="-25000" dirty="0"/>
              <a:t>W </a:t>
            </a:r>
            <a:r>
              <a:rPr lang="en-US" sz="2400" dirty="0"/>
              <a:t>+t</a:t>
            </a:r>
          </a:p>
          <a:p>
            <a:r>
              <a:rPr lang="en-US" sz="2400" dirty="0"/>
              <a:t>If D</a:t>
            </a:r>
            <a:r>
              <a:rPr lang="en-US" sz="2400" baseline="-25000" dirty="0"/>
              <a:t>T</a:t>
            </a:r>
            <a:r>
              <a:rPr lang="en-US" sz="2400" dirty="0"/>
              <a:t>&gt;Q</a:t>
            </a:r>
            <a:r>
              <a:rPr lang="en-US" sz="2400" baseline="-25000" dirty="0"/>
              <a:t>T</a:t>
            </a:r>
            <a:r>
              <a:rPr lang="en-US" sz="2400" dirty="0"/>
              <a:t>, the country imports M</a:t>
            </a:r>
            <a:r>
              <a:rPr lang="en-US" sz="2400" baseline="-25000" dirty="0"/>
              <a:t>T</a:t>
            </a:r>
            <a:endParaRPr lang="en-US" sz="2400" dirty="0"/>
          </a:p>
          <a:p>
            <a:r>
              <a:rPr lang="en-US" sz="2400" dirty="0"/>
              <a:t>(If t were higher, imports would be zero and we’re back to monopoly.)</a:t>
            </a:r>
          </a:p>
          <a:p>
            <a:endParaRPr lang="en-US" sz="2000" dirty="0"/>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2133600"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905000" y="5181600"/>
            <a:ext cx="685800"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cxnSp>
        <p:nvCxnSpPr>
          <p:cNvPr id="28" name="Straight Connector 27"/>
          <p:cNvCxnSpPr/>
          <p:nvPr/>
        </p:nvCxnSpPr>
        <p:spPr>
          <a:xfrm flipV="1">
            <a:off x="1447800" y="4114800"/>
            <a:ext cx="3124200" cy="2"/>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flipV="1">
            <a:off x="27432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V="1">
            <a:off x="34290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762000" y="3886200"/>
            <a:ext cx="685800" cy="369332"/>
          </a:xfrm>
          <a:prstGeom prst="rect">
            <a:avLst/>
          </a:prstGeom>
          <a:noFill/>
        </p:spPr>
        <p:txBody>
          <a:bodyPr wrap="square" rtlCol="0">
            <a:spAutoFit/>
          </a:bodyPr>
          <a:lstStyle/>
          <a:p>
            <a:r>
              <a:rPr lang="en-US" dirty="0" err="1">
                <a:solidFill>
                  <a:srgbClr val="FF0000"/>
                </a:solidFill>
              </a:rPr>
              <a:t>P</a:t>
            </a:r>
            <a:r>
              <a:rPr lang="en-US" baseline="-25000" dirty="0" err="1">
                <a:solidFill>
                  <a:srgbClr val="FF0000"/>
                </a:solidFill>
              </a:rPr>
              <a:t>W</a:t>
            </a:r>
            <a:r>
              <a:rPr lang="en-US" dirty="0" err="1">
                <a:solidFill>
                  <a:srgbClr val="FF0000"/>
                </a:solidFill>
              </a:rPr>
              <a:t>+t</a:t>
            </a:r>
            <a:r>
              <a:rPr lang="en-US" dirty="0">
                <a:solidFill>
                  <a:srgbClr val="FF0000"/>
                </a:solidFill>
              </a:rPr>
              <a:t> </a:t>
            </a:r>
            <a:endParaRPr lang="en-US" baseline="-25000" dirty="0">
              <a:solidFill>
                <a:srgbClr val="FF0000"/>
              </a:solidFill>
            </a:endParaRPr>
          </a:p>
        </p:txBody>
      </p:sp>
      <p:sp>
        <p:nvSpPr>
          <p:cNvPr id="33" name="TextBox 32"/>
          <p:cNvSpPr txBox="1"/>
          <p:nvPr/>
        </p:nvSpPr>
        <p:spPr>
          <a:xfrm>
            <a:off x="2514600" y="5181600"/>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T</a:t>
            </a:r>
          </a:p>
        </p:txBody>
      </p:sp>
      <p:sp>
        <p:nvSpPr>
          <p:cNvPr id="34" name="TextBox 33"/>
          <p:cNvSpPr txBox="1"/>
          <p:nvPr/>
        </p:nvSpPr>
        <p:spPr>
          <a:xfrm>
            <a:off x="3276600" y="5181600"/>
            <a:ext cx="6858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T</a:t>
            </a:r>
          </a:p>
        </p:txBody>
      </p:sp>
      <p:sp>
        <p:nvSpPr>
          <p:cNvPr id="35" name="Left Brace 34"/>
          <p:cNvSpPr/>
          <p:nvPr/>
        </p:nvSpPr>
        <p:spPr>
          <a:xfrm rot="16200000">
            <a:off x="2971800" y="4953000"/>
            <a:ext cx="228600" cy="685800"/>
          </a:xfrm>
          <a:prstGeom prst="leftBrace">
            <a:avLst>
              <a:gd name="adj1" fmla="val 44444"/>
              <a:gd name="adj2" fmla="val 50000"/>
            </a:avLst>
          </a:prstGeom>
          <a:ln>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TextBox 36"/>
          <p:cNvSpPr txBox="1"/>
          <p:nvPr/>
        </p:nvSpPr>
        <p:spPr>
          <a:xfrm>
            <a:off x="2895600" y="5334000"/>
            <a:ext cx="6858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T</a:t>
            </a:r>
          </a:p>
        </p:txBody>
      </p:sp>
      <p:sp>
        <p:nvSpPr>
          <p:cNvPr id="38" name="TextBox 37"/>
          <p:cNvSpPr txBox="1"/>
          <p:nvPr/>
        </p:nvSpPr>
        <p:spPr>
          <a:xfrm>
            <a:off x="4114800" y="4495800"/>
            <a:ext cx="685800" cy="369332"/>
          </a:xfrm>
          <a:prstGeom prst="rect">
            <a:avLst/>
          </a:prstGeom>
          <a:noFill/>
        </p:spPr>
        <p:txBody>
          <a:bodyPr wrap="square" rtlCol="0">
            <a:spAutoFit/>
          </a:bodyPr>
          <a:lstStyle/>
          <a:p>
            <a:r>
              <a:rPr lang="en-US" dirty="0"/>
              <a:t>D</a:t>
            </a:r>
          </a:p>
        </p:txBody>
      </p:sp>
      <p:sp>
        <p:nvSpPr>
          <p:cNvPr id="3" name="Footer Placeholder 2">
            <a:extLst>
              <a:ext uri="{FF2B5EF4-FFF2-40B4-BE49-F238E27FC236}">
                <a16:creationId xmlns:a16="http://schemas.microsoft.com/office/drawing/2014/main" id="{0B1D485C-5868-4348-9A76-981C8B9A85F0}"/>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902431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6">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3D395-EF30-C3A4-F621-5C01AF1B4D6A}"/>
              </a:ext>
            </a:extLst>
          </p:cNvPr>
          <p:cNvSpPr>
            <a:spLocks noGrp="1"/>
          </p:cNvSpPr>
          <p:nvPr>
            <p:ph type="title"/>
          </p:nvPr>
        </p:nvSpPr>
        <p:spPr/>
        <p:txBody>
          <a:bodyPr/>
          <a:lstStyle/>
          <a:p>
            <a:r>
              <a:rPr lang="en-US" dirty="0"/>
              <a:t>Quiz and Papers</a:t>
            </a:r>
          </a:p>
        </p:txBody>
      </p:sp>
      <p:sp>
        <p:nvSpPr>
          <p:cNvPr id="3" name="Content Placeholder 2">
            <a:extLst>
              <a:ext uri="{FF2B5EF4-FFF2-40B4-BE49-F238E27FC236}">
                <a16:creationId xmlns:a16="http://schemas.microsoft.com/office/drawing/2014/main" id="{C7AEF893-36D8-2067-AF95-E7F998AF8789}"/>
              </a:ext>
            </a:extLst>
          </p:cNvPr>
          <p:cNvSpPr>
            <a:spLocks noGrp="1"/>
          </p:cNvSpPr>
          <p:nvPr>
            <p:ph idx="1"/>
          </p:nvPr>
        </p:nvSpPr>
        <p:spPr>
          <a:xfrm>
            <a:off x="383059" y="1612557"/>
            <a:ext cx="8229600" cy="4525963"/>
          </a:xfrm>
        </p:spPr>
        <p:txBody>
          <a:bodyPr/>
          <a:lstStyle/>
          <a:p>
            <a:r>
              <a:rPr lang="en-US" dirty="0"/>
              <a:t>Papers</a:t>
            </a:r>
          </a:p>
          <a:p>
            <a:pPr lvl="1"/>
            <a:r>
              <a:rPr lang="en-US" dirty="0"/>
              <a:t>Grades ranged from 11 to 15 (out of 15)</a:t>
            </a:r>
          </a:p>
          <a:p>
            <a:pPr lvl="1"/>
            <a:r>
              <a:rPr lang="en-US" dirty="0"/>
              <a:t>Comments</a:t>
            </a:r>
          </a:p>
          <a:p>
            <a:r>
              <a:rPr lang="en-US" dirty="0"/>
              <a:t>Quiz:</a:t>
            </a:r>
          </a:p>
        </p:txBody>
      </p:sp>
      <p:sp>
        <p:nvSpPr>
          <p:cNvPr id="4" name="Footer Placeholder 3">
            <a:extLst>
              <a:ext uri="{FF2B5EF4-FFF2-40B4-BE49-F238E27FC236}">
                <a16:creationId xmlns:a16="http://schemas.microsoft.com/office/drawing/2014/main" id="{E3DC5CD5-67D8-F28B-1144-D456C0BB56F2}"/>
              </a:ext>
            </a:extLst>
          </p:cNvPr>
          <p:cNvSpPr>
            <a:spLocks noGrp="1"/>
          </p:cNvSpPr>
          <p:nvPr>
            <p:ph type="ftr" sz="quarter" idx="11"/>
          </p:nvPr>
        </p:nvSpPr>
        <p:spPr/>
        <p:txBody>
          <a:bodyPr/>
          <a:lstStyle/>
          <a:p>
            <a:pPr>
              <a:defRPr/>
            </a:pPr>
            <a:r>
              <a:rPr lang="en-US"/>
              <a:t>Class 11:  Non-tariff Barriers</a:t>
            </a:r>
          </a:p>
        </p:txBody>
      </p:sp>
      <p:sp>
        <p:nvSpPr>
          <p:cNvPr id="5" name="Slide Number Placeholder 4">
            <a:extLst>
              <a:ext uri="{FF2B5EF4-FFF2-40B4-BE49-F238E27FC236}">
                <a16:creationId xmlns:a16="http://schemas.microsoft.com/office/drawing/2014/main" id="{E838BF9E-0406-0620-8DD6-B9F5566DA526}"/>
              </a:ext>
            </a:extLst>
          </p:cNvPr>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graphicFrame>
        <p:nvGraphicFramePr>
          <p:cNvPr id="6" name="Table 5">
            <a:extLst>
              <a:ext uri="{FF2B5EF4-FFF2-40B4-BE49-F238E27FC236}">
                <a16:creationId xmlns:a16="http://schemas.microsoft.com/office/drawing/2014/main" id="{E7742649-7EAC-46AD-FAAB-087BA12D6D7D}"/>
              </a:ext>
            </a:extLst>
          </p:cNvPr>
          <p:cNvGraphicFramePr>
            <a:graphicFrameLocks noGrp="1"/>
          </p:cNvGraphicFramePr>
          <p:nvPr>
            <p:extLst>
              <p:ext uri="{D42A27DB-BD31-4B8C-83A1-F6EECF244321}">
                <p14:modId xmlns:p14="http://schemas.microsoft.com/office/powerpoint/2010/main" val="2823031913"/>
              </p:ext>
            </p:extLst>
          </p:nvPr>
        </p:nvGraphicFramePr>
        <p:xfrm>
          <a:off x="2190790" y="3525456"/>
          <a:ext cx="4762419" cy="1885950"/>
        </p:xfrm>
        <a:graphic>
          <a:graphicData uri="http://schemas.openxmlformats.org/drawingml/2006/table">
            <a:tbl>
              <a:tblPr>
                <a:tableStyleId>{5C22544A-7EE6-4342-B048-85BDC9FD1C3A}</a:tableStyleId>
              </a:tblPr>
              <a:tblGrid>
                <a:gridCol w="2716068">
                  <a:extLst>
                    <a:ext uri="{9D8B030D-6E8A-4147-A177-3AD203B41FA5}">
                      <a16:colId xmlns:a16="http://schemas.microsoft.com/office/drawing/2014/main" val="1952351880"/>
                    </a:ext>
                  </a:extLst>
                </a:gridCol>
                <a:gridCol w="682117">
                  <a:extLst>
                    <a:ext uri="{9D8B030D-6E8A-4147-A177-3AD203B41FA5}">
                      <a16:colId xmlns:a16="http://schemas.microsoft.com/office/drawing/2014/main" val="3246348273"/>
                    </a:ext>
                  </a:extLst>
                </a:gridCol>
                <a:gridCol w="682117">
                  <a:extLst>
                    <a:ext uri="{9D8B030D-6E8A-4147-A177-3AD203B41FA5}">
                      <a16:colId xmlns:a16="http://schemas.microsoft.com/office/drawing/2014/main" val="3401825789"/>
                    </a:ext>
                  </a:extLst>
                </a:gridCol>
                <a:gridCol w="682117">
                  <a:extLst>
                    <a:ext uri="{9D8B030D-6E8A-4147-A177-3AD203B41FA5}">
                      <a16:colId xmlns:a16="http://schemas.microsoft.com/office/drawing/2014/main" val="462808842"/>
                    </a:ext>
                  </a:extLst>
                </a:gridCol>
              </a:tblGrid>
              <a:tr h="203200">
                <a:tc>
                  <a:txBody>
                    <a:bodyPr/>
                    <a:lstStyle/>
                    <a:p>
                      <a:pPr algn="ctr" fontAlgn="b"/>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ctr"/>
                      <a:r>
                        <a:rPr lang="en-US" sz="2000" u="none" strike="noStrike">
                          <a:effectLst/>
                        </a:rPr>
                        <a:t>Q3</a:t>
                      </a:r>
                      <a:endParaRPr lang="en-US" sz="20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US" sz="2000" u="none" strike="noStrike">
                          <a:effectLst/>
                        </a:rPr>
                        <a:t>Q4</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Q5</a:t>
                      </a:r>
                      <a:endParaRPr lang="en-US"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05630700"/>
                  </a:ext>
                </a:extLst>
              </a:tr>
              <a:tr h="203200">
                <a:tc>
                  <a:txBody>
                    <a:bodyPr/>
                    <a:lstStyle/>
                    <a:p>
                      <a:pPr algn="ctr" fontAlgn="b"/>
                      <a:r>
                        <a:rPr lang="en-US" sz="2000" u="none" strike="noStrike">
                          <a:effectLst/>
                        </a:rPr>
                        <a:t>Mean</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7.76</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8.72</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9.08</a:t>
                      </a:r>
                      <a:endParaRPr lang="en-US"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88752596"/>
                  </a:ext>
                </a:extLst>
              </a:tr>
              <a:tr h="203200">
                <a:tc>
                  <a:txBody>
                    <a:bodyPr/>
                    <a:lstStyle/>
                    <a:p>
                      <a:pPr algn="ctr" fontAlgn="b"/>
                      <a:r>
                        <a:rPr lang="en-US" sz="2000" u="none" strike="noStrike">
                          <a:effectLst/>
                        </a:rPr>
                        <a:t>Median</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8</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9</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9</a:t>
                      </a:r>
                      <a:endParaRPr lang="en-US"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92538988"/>
                  </a:ext>
                </a:extLst>
              </a:tr>
              <a:tr h="203200">
                <a:tc>
                  <a:txBody>
                    <a:bodyPr/>
                    <a:lstStyle/>
                    <a:p>
                      <a:pPr algn="ctr" fontAlgn="b"/>
                      <a:r>
                        <a:rPr lang="en-US" sz="2000" u="none" strike="noStrike">
                          <a:effectLst/>
                        </a:rPr>
                        <a:t>Max</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10</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10</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10</a:t>
                      </a:r>
                      <a:endParaRPr lang="en-US"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50237844"/>
                  </a:ext>
                </a:extLst>
              </a:tr>
              <a:tr h="203200">
                <a:tc>
                  <a:txBody>
                    <a:bodyPr/>
                    <a:lstStyle/>
                    <a:p>
                      <a:pPr algn="ctr" fontAlgn="b"/>
                      <a:r>
                        <a:rPr lang="en-US" sz="2000" u="none" strike="noStrike">
                          <a:effectLst/>
                        </a:rPr>
                        <a:t>Min</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5</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6.5</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8</a:t>
                      </a:r>
                      <a:endParaRPr lang="en-US"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21456943"/>
                  </a:ext>
                </a:extLst>
              </a:tr>
              <a:tr h="203200">
                <a:tc>
                  <a:txBody>
                    <a:bodyPr/>
                    <a:lstStyle/>
                    <a:p>
                      <a:pPr algn="ctr" fontAlgn="b"/>
                      <a:r>
                        <a:rPr lang="en-US" sz="2000" u="none" strike="noStrike">
                          <a:effectLst/>
                        </a:rPr>
                        <a:t>Standard deviation</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1.26</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0.96</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dirty="0">
                          <a:effectLst/>
                        </a:rPr>
                        <a:t>0.79</a:t>
                      </a:r>
                      <a:endParaRPr lang="en-US"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38709206"/>
                  </a:ext>
                </a:extLst>
              </a:tr>
            </a:tbl>
          </a:graphicData>
        </a:graphic>
      </p:graphicFrame>
    </p:spTree>
    <p:extLst>
      <p:ext uri="{BB962C8B-B14F-4D97-AF65-F5344CB8AC3E}">
        <p14:creationId xmlns:p14="http://schemas.microsoft.com/office/powerpoint/2010/main" val="1299420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with Quota</a:t>
            </a:r>
          </a:p>
        </p:txBody>
      </p:sp>
      <p:sp>
        <p:nvSpPr>
          <p:cNvPr id="3" name="Content Placeholder 2"/>
          <p:cNvSpPr>
            <a:spLocks noGrp="1"/>
          </p:cNvSpPr>
          <p:nvPr>
            <p:ph idx="1"/>
          </p:nvPr>
        </p:nvSpPr>
        <p:spPr>
          <a:xfrm>
            <a:off x="457200" y="1600200"/>
            <a:ext cx="3733800" cy="4525963"/>
          </a:xfrm>
        </p:spPr>
        <p:txBody>
          <a:bodyPr/>
          <a:lstStyle/>
          <a:p>
            <a:r>
              <a:rPr lang="en-US" sz="2400" dirty="0"/>
              <a:t>A quota M</a:t>
            </a:r>
            <a:r>
              <a:rPr lang="en-US" sz="2400" baseline="-25000" dirty="0"/>
              <a:t>Q</a:t>
            </a:r>
            <a:r>
              <a:rPr lang="en-US" sz="2400" dirty="0"/>
              <a:t> means that for prices above P</a:t>
            </a:r>
            <a:r>
              <a:rPr lang="en-US" sz="2400" baseline="-25000" dirty="0"/>
              <a:t>W</a:t>
            </a:r>
            <a:r>
              <a:rPr lang="en-US" sz="2400" dirty="0"/>
              <a:t>, demand faced by the monopolist is reduced (shifted left) by M</a:t>
            </a:r>
            <a:r>
              <a:rPr lang="en-US" sz="2400" baseline="-25000" dirty="0"/>
              <a:t>Q</a:t>
            </a:r>
            <a:r>
              <a:rPr lang="en-US" sz="2400" dirty="0"/>
              <a:t>.</a:t>
            </a:r>
          </a:p>
          <a:p>
            <a:r>
              <a:rPr lang="en-US" sz="2400" dirty="0"/>
              <a:t>To </a:t>
            </a:r>
            <a:r>
              <a:rPr lang="en-US" sz="2400" dirty="0">
                <a:solidFill>
                  <a:srgbClr val="FF0000"/>
                </a:solidFill>
              </a:rPr>
              <a:t>D’</a:t>
            </a:r>
            <a:endParaRPr lang="en-US" sz="2400" dirty="0"/>
          </a:p>
          <a:p>
            <a:r>
              <a:rPr lang="en-US" sz="2400" dirty="0"/>
              <a:t>And marginal revenue becomes </a:t>
            </a:r>
            <a:r>
              <a:rPr lang="en-US" sz="2400" dirty="0">
                <a:solidFill>
                  <a:srgbClr val="FF0000"/>
                </a:solidFill>
              </a:rPr>
              <a:t>MR’</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cxnSp>
        <p:nvCxnSpPr>
          <p:cNvPr id="6" name="Straight Connector 5"/>
          <p:cNvCxnSpPr/>
          <p:nvPr/>
        </p:nvCxnSpPr>
        <p:spPr>
          <a:xfrm flipV="1">
            <a:off x="49530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49530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0" y="1676400"/>
            <a:ext cx="685800" cy="369332"/>
          </a:xfrm>
          <a:prstGeom prst="rect">
            <a:avLst/>
          </a:prstGeom>
          <a:noFill/>
        </p:spPr>
        <p:txBody>
          <a:bodyPr wrap="square" rtlCol="0">
            <a:spAutoFit/>
          </a:bodyPr>
          <a:lstStyle/>
          <a:p>
            <a:r>
              <a:rPr lang="en-US" dirty="0"/>
              <a:t>P</a:t>
            </a:r>
          </a:p>
        </p:txBody>
      </p:sp>
      <p:cxnSp>
        <p:nvCxnSpPr>
          <p:cNvPr id="9" name="Straight Connector 8"/>
          <p:cNvCxnSpPr>
            <a:stCxn id="28" idx="2"/>
          </p:cNvCxnSpPr>
          <p:nvPr/>
        </p:nvCxnSpPr>
        <p:spPr>
          <a:xfrm flipH="1" flipV="1">
            <a:off x="4953000" y="2286000"/>
            <a:ext cx="2362200" cy="2209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620000" y="4495800"/>
            <a:ext cx="685800" cy="369332"/>
          </a:xfrm>
          <a:prstGeom prst="rect">
            <a:avLst/>
          </a:prstGeom>
          <a:noFill/>
        </p:spPr>
        <p:txBody>
          <a:bodyPr wrap="square" rtlCol="0">
            <a:spAutoFit/>
          </a:bodyPr>
          <a:lstStyle/>
          <a:p>
            <a:r>
              <a:rPr lang="en-US" dirty="0"/>
              <a:t>D</a:t>
            </a:r>
          </a:p>
        </p:txBody>
      </p:sp>
      <p:cxnSp>
        <p:nvCxnSpPr>
          <p:cNvPr id="20" name="Straight Connector 19"/>
          <p:cNvCxnSpPr/>
          <p:nvPr/>
        </p:nvCxnSpPr>
        <p:spPr>
          <a:xfrm flipV="1">
            <a:off x="4953000" y="4495800"/>
            <a:ext cx="1524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4495800" y="4343400"/>
            <a:ext cx="685800" cy="369332"/>
          </a:xfrm>
          <a:prstGeom prst="rect">
            <a:avLst/>
          </a:prstGeom>
          <a:noFill/>
        </p:spPr>
        <p:txBody>
          <a:bodyPr wrap="square" rtlCol="0">
            <a:spAutoFit/>
          </a:bodyPr>
          <a:lstStyle/>
          <a:p>
            <a:r>
              <a:rPr lang="en-US" dirty="0"/>
              <a:t>P</a:t>
            </a:r>
            <a:r>
              <a:rPr lang="en-US" baseline="-25000" dirty="0"/>
              <a:t>W</a:t>
            </a:r>
          </a:p>
        </p:txBody>
      </p:sp>
      <p:sp>
        <p:nvSpPr>
          <p:cNvPr id="28" name="Left Brace 27"/>
          <p:cNvSpPr/>
          <p:nvPr/>
        </p:nvSpPr>
        <p:spPr>
          <a:xfrm rot="16200000">
            <a:off x="6781800" y="4191000"/>
            <a:ext cx="228600" cy="838200"/>
          </a:xfrm>
          <a:prstGeom prst="leftBrace">
            <a:avLst>
              <a:gd name="adj1" fmla="val 44444"/>
              <a:gd name="adj2" fmla="val 50000"/>
            </a:avLst>
          </a:prstGeom>
          <a:ln>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9" name="Straight Connector 28"/>
          <p:cNvCxnSpPr/>
          <p:nvPr/>
        </p:nvCxnSpPr>
        <p:spPr>
          <a:xfrm flipH="1" flipV="1">
            <a:off x="4953000" y="3048000"/>
            <a:ext cx="1524000" cy="1447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a:endCxn id="28" idx="2"/>
          </p:cNvCxnSpPr>
          <p:nvPr/>
        </p:nvCxnSpPr>
        <p:spPr>
          <a:xfrm flipH="1" flipV="1">
            <a:off x="7315200" y="4495800"/>
            <a:ext cx="533400" cy="4572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a:endCxn id="28" idx="0"/>
          </p:cNvCxnSpPr>
          <p:nvPr/>
        </p:nvCxnSpPr>
        <p:spPr>
          <a:xfrm flipH="1">
            <a:off x="6477000" y="4495800"/>
            <a:ext cx="838200" cy="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7315200" y="4495800"/>
            <a:ext cx="609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flipV="1">
            <a:off x="4953000" y="3048000"/>
            <a:ext cx="1371600" cy="2514600"/>
          </a:xfrm>
          <a:prstGeom prst="line">
            <a:avLst/>
          </a:prstGeom>
          <a:ln>
            <a:solidFill>
              <a:srgbClr val="FF0000"/>
            </a:solidFill>
            <a:prstDash val="sysDot"/>
          </a:ln>
          <a:effectLst/>
        </p:spPr>
        <p:style>
          <a:lnRef idx="2">
            <a:schemeClr val="accent1"/>
          </a:lnRef>
          <a:fillRef idx="0">
            <a:schemeClr val="accent1"/>
          </a:fillRef>
          <a:effectRef idx="1">
            <a:schemeClr val="accent1"/>
          </a:effectRef>
          <a:fontRef idx="minor">
            <a:schemeClr val="tx1"/>
          </a:fontRef>
        </p:style>
      </p:cxnSp>
      <p:sp>
        <p:nvSpPr>
          <p:cNvPr id="59" name="Rectangle 58"/>
          <p:cNvSpPr/>
          <p:nvPr/>
        </p:nvSpPr>
        <p:spPr>
          <a:xfrm>
            <a:off x="6629400" y="4648200"/>
            <a:ext cx="496650" cy="369332"/>
          </a:xfrm>
          <a:prstGeom prst="rect">
            <a:avLst/>
          </a:prstGeom>
        </p:spPr>
        <p:txBody>
          <a:bodyPr wrap="none">
            <a:spAutoFit/>
          </a:bodyPr>
          <a:lstStyle/>
          <a:p>
            <a:r>
              <a:rPr lang="en-US" dirty="0">
                <a:solidFill>
                  <a:srgbClr val="FF0000"/>
                </a:solidFill>
              </a:rPr>
              <a:t>M</a:t>
            </a:r>
            <a:r>
              <a:rPr lang="en-US" baseline="-25000" dirty="0">
                <a:solidFill>
                  <a:srgbClr val="FF0000"/>
                </a:solidFill>
              </a:rPr>
              <a:t>Q</a:t>
            </a:r>
            <a:endParaRPr lang="en-US" dirty="0"/>
          </a:p>
        </p:txBody>
      </p:sp>
      <p:sp>
        <p:nvSpPr>
          <p:cNvPr id="60" name="TextBox 59"/>
          <p:cNvSpPr txBox="1"/>
          <p:nvPr/>
        </p:nvSpPr>
        <p:spPr>
          <a:xfrm>
            <a:off x="6934200" y="3200400"/>
            <a:ext cx="685800" cy="369332"/>
          </a:xfrm>
          <a:prstGeom prst="rect">
            <a:avLst/>
          </a:prstGeom>
          <a:noFill/>
        </p:spPr>
        <p:txBody>
          <a:bodyPr wrap="square" rtlCol="0">
            <a:spAutoFit/>
          </a:bodyPr>
          <a:lstStyle/>
          <a:p>
            <a:r>
              <a:rPr lang="en-US" dirty="0">
                <a:solidFill>
                  <a:srgbClr val="FF0000"/>
                </a:solidFill>
              </a:rPr>
              <a:t>D’</a:t>
            </a:r>
          </a:p>
        </p:txBody>
      </p:sp>
      <p:cxnSp>
        <p:nvCxnSpPr>
          <p:cNvPr id="62" name="Straight Arrow Connector 61"/>
          <p:cNvCxnSpPr/>
          <p:nvPr/>
        </p:nvCxnSpPr>
        <p:spPr>
          <a:xfrm flipH="1">
            <a:off x="6172200" y="3581400"/>
            <a:ext cx="914400" cy="609600"/>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3" name="Straight Arrow Connector 62"/>
          <p:cNvCxnSpPr/>
          <p:nvPr/>
        </p:nvCxnSpPr>
        <p:spPr>
          <a:xfrm flipH="1">
            <a:off x="6934200" y="3581400"/>
            <a:ext cx="152400" cy="914400"/>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6" name="Straight Arrow Connector 65"/>
          <p:cNvCxnSpPr/>
          <p:nvPr/>
        </p:nvCxnSpPr>
        <p:spPr>
          <a:xfrm>
            <a:off x="7086600" y="3581400"/>
            <a:ext cx="457200" cy="1066800"/>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69" name="TextBox 68"/>
          <p:cNvSpPr txBox="1"/>
          <p:nvPr/>
        </p:nvSpPr>
        <p:spPr>
          <a:xfrm>
            <a:off x="4953000" y="3962400"/>
            <a:ext cx="685800" cy="369332"/>
          </a:xfrm>
          <a:prstGeom prst="rect">
            <a:avLst/>
          </a:prstGeom>
          <a:noFill/>
        </p:spPr>
        <p:txBody>
          <a:bodyPr wrap="square" rtlCol="0">
            <a:spAutoFit/>
          </a:bodyPr>
          <a:lstStyle/>
          <a:p>
            <a:r>
              <a:rPr lang="en-US" dirty="0">
                <a:solidFill>
                  <a:srgbClr val="FF0000"/>
                </a:solidFill>
              </a:rPr>
              <a:t>MR’</a:t>
            </a:r>
          </a:p>
        </p:txBody>
      </p:sp>
      <p:cxnSp>
        <p:nvCxnSpPr>
          <p:cNvPr id="70" name="Straight Connector 69"/>
          <p:cNvCxnSpPr/>
          <p:nvPr/>
        </p:nvCxnSpPr>
        <p:spPr>
          <a:xfrm>
            <a:off x="6477000" y="4495800"/>
            <a:ext cx="838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7315200" y="4495800"/>
            <a:ext cx="609600" cy="533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4" name="TextBox 73"/>
          <p:cNvSpPr txBox="1"/>
          <p:nvPr/>
        </p:nvSpPr>
        <p:spPr>
          <a:xfrm>
            <a:off x="7696200" y="5181600"/>
            <a:ext cx="685800" cy="369332"/>
          </a:xfrm>
          <a:prstGeom prst="rect">
            <a:avLst/>
          </a:prstGeom>
          <a:noFill/>
        </p:spPr>
        <p:txBody>
          <a:bodyPr wrap="square" rtlCol="0">
            <a:spAutoFit/>
          </a:bodyPr>
          <a:lstStyle/>
          <a:p>
            <a:r>
              <a:rPr lang="en-US" dirty="0"/>
              <a:t>Q</a:t>
            </a:r>
          </a:p>
        </p:txBody>
      </p:sp>
      <p:cxnSp>
        <p:nvCxnSpPr>
          <p:cNvPr id="27" name="Straight Connector 26"/>
          <p:cNvCxnSpPr>
            <a:stCxn id="28" idx="2"/>
          </p:cNvCxnSpPr>
          <p:nvPr/>
        </p:nvCxnSpPr>
        <p:spPr>
          <a:xfrm flipH="1">
            <a:off x="6477000" y="4495800"/>
            <a:ext cx="838200" cy="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a:stCxn id="28" idx="2"/>
          </p:cNvCxnSpPr>
          <p:nvPr/>
        </p:nvCxnSpPr>
        <p:spPr>
          <a:xfrm>
            <a:off x="7315200" y="4495800"/>
            <a:ext cx="609600" cy="533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 name="Footer Placeholder 3">
            <a:extLst>
              <a:ext uri="{FF2B5EF4-FFF2-40B4-BE49-F238E27FC236}">
                <a16:creationId xmlns:a16="http://schemas.microsoft.com/office/drawing/2014/main" id="{F285796E-2E13-5042-9606-90F7D1ABFB7C}"/>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3272233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70"/>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72"/>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6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28" grpId="0" animBg="1"/>
      <p:bldP spid="59" grpId="0"/>
      <p:bldP spid="60" grpId="0"/>
      <p:bldP spid="6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a:t>Monopoly with Quota:  </a:t>
            </a:r>
            <a:br>
              <a:rPr lang="en-US" dirty="0"/>
            </a:br>
            <a:r>
              <a:rPr lang="en-US" dirty="0">
                <a:solidFill>
                  <a:srgbClr val="008000"/>
                </a:solidFill>
              </a:rPr>
              <a:t>M</a:t>
            </a:r>
            <a:r>
              <a:rPr lang="en-US" baseline="-25000" dirty="0">
                <a:solidFill>
                  <a:srgbClr val="008000"/>
                </a:solidFill>
              </a:rPr>
              <a:t>Q </a:t>
            </a:r>
            <a:r>
              <a:rPr lang="en-US" dirty="0">
                <a:solidFill>
                  <a:srgbClr val="008000"/>
                </a:solidFill>
              </a:rPr>
              <a:t>= M</a:t>
            </a:r>
            <a:r>
              <a:rPr lang="en-US" baseline="-25000" dirty="0">
                <a:solidFill>
                  <a:srgbClr val="008000"/>
                </a:solidFill>
              </a:rPr>
              <a:t>T</a:t>
            </a:r>
            <a:br>
              <a:rPr lang="en-US" baseline="-25000" dirty="0">
                <a:solidFill>
                  <a:srgbClr val="008000"/>
                </a:solidFill>
              </a:rPr>
            </a:br>
            <a:endParaRPr lang="en-US" dirty="0">
              <a:solidFill>
                <a:srgbClr val="008000"/>
              </a:solidFill>
            </a:endParaRP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362200" cy="2209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4038600" y="4343400"/>
            <a:ext cx="685800" cy="369332"/>
          </a:xfrm>
          <a:prstGeom prst="rect">
            <a:avLst/>
          </a:prstGeom>
          <a:noFill/>
        </p:spPr>
        <p:txBody>
          <a:bodyPr wrap="square" rtlCol="0">
            <a:spAutoFit/>
          </a:bodyPr>
          <a:lstStyle/>
          <a:p>
            <a:r>
              <a:rPr lang="en-US" dirty="0"/>
              <a:t>D</a:t>
            </a:r>
          </a:p>
        </p:txBody>
      </p: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rgbClr val="A6A6A6"/>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1447800" y="3733800"/>
            <a:ext cx="685800" cy="369332"/>
          </a:xfrm>
          <a:prstGeom prst="rect">
            <a:avLst/>
          </a:prstGeom>
          <a:noFill/>
        </p:spPr>
        <p:txBody>
          <a:bodyPr wrap="square" rtlCol="0">
            <a:spAutoFit/>
          </a:bodyPr>
          <a:lstStyle/>
          <a:p>
            <a:r>
              <a:rPr lang="en-US" dirty="0">
                <a:solidFill>
                  <a:srgbClr val="008000"/>
                </a:solidFill>
              </a:rPr>
              <a:t>MR’</a:t>
            </a:r>
          </a:p>
        </p:txBody>
      </p:sp>
      <p:cxnSp>
        <p:nvCxnSpPr>
          <p:cNvPr id="60" name="Straight Connector 59"/>
          <p:cNvCxnSpPr/>
          <p:nvPr/>
        </p:nvCxnSpPr>
        <p:spPr>
          <a:xfrm>
            <a:off x="1447800" y="3276600"/>
            <a:ext cx="1066800" cy="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solidFill>
                  <a:srgbClr val="A6A6A6"/>
                </a:solidFill>
              </a:rPr>
              <a:t>Q</a:t>
            </a:r>
            <a:r>
              <a:rPr lang="en-US" baseline="-25000" dirty="0">
                <a:solidFill>
                  <a:srgbClr val="A6A6A6"/>
                </a:solidFill>
              </a:rPr>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solidFill>
                  <a:srgbClr val="A6A6A6"/>
                </a:solidFill>
              </a:rPr>
              <a:t>P</a:t>
            </a:r>
            <a:r>
              <a:rPr lang="en-US" baseline="-25000" dirty="0">
                <a:solidFill>
                  <a:srgbClr val="A6A6A6"/>
                </a:solidFill>
              </a:rPr>
              <a:t>M</a:t>
            </a:r>
          </a:p>
        </p:txBody>
      </p:sp>
      <p:sp>
        <p:nvSpPr>
          <p:cNvPr id="66" name="Content Placeholder 2"/>
          <p:cNvSpPr>
            <a:spLocks noGrp="1"/>
          </p:cNvSpPr>
          <p:nvPr>
            <p:ph idx="1"/>
          </p:nvPr>
        </p:nvSpPr>
        <p:spPr>
          <a:xfrm>
            <a:off x="4876800" y="1676400"/>
            <a:ext cx="4114800" cy="4800600"/>
          </a:xfrm>
          <a:ln>
            <a:solidFill>
              <a:schemeClr val="tx1"/>
            </a:solidFill>
          </a:ln>
        </p:spPr>
        <p:txBody>
          <a:bodyPr/>
          <a:lstStyle/>
          <a:p>
            <a:r>
              <a:rPr lang="en-US" sz="2400" dirty="0"/>
              <a:t>Now the firm can charge a higher price, and it will</a:t>
            </a:r>
          </a:p>
          <a:p>
            <a:r>
              <a:rPr lang="en-US" sz="2400" dirty="0"/>
              <a:t>It produces Q</a:t>
            </a:r>
            <a:r>
              <a:rPr lang="en-US" sz="2400" baseline="-25000" dirty="0"/>
              <a:t>Q</a:t>
            </a:r>
            <a:r>
              <a:rPr lang="en-US" sz="2400" dirty="0"/>
              <a:t> where MC = MR’ </a:t>
            </a:r>
          </a:p>
          <a:p>
            <a:r>
              <a:rPr lang="en-US" sz="2400" dirty="0"/>
              <a:t>and charges price P</a:t>
            </a:r>
            <a:r>
              <a:rPr lang="en-US" sz="2400" baseline="-25000" dirty="0"/>
              <a:t>Q</a:t>
            </a:r>
            <a:r>
              <a:rPr lang="en-US" sz="2400" dirty="0"/>
              <a:t>.</a:t>
            </a:r>
          </a:p>
          <a:p>
            <a:r>
              <a:rPr lang="en-US" sz="2400" dirty="0"/>
              <a:t>Result:  Imports are the same as under the tariff, but price is higher and quantity lower.</a:t>
            </a:r>
          </a:p>
          <a:p>
            <a:r>
              <a:rPr lang="en-US" sz="2400" dirty="0"/>
              <a:t>The quota has given back to the firm some monopoly power.</a:t>
            </a:r>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2133600"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863724" y="5181600"/>
            <a:ext cx="498476"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cxnSp>
        <p:nvCxnSpPr>
          <p:cNvPr id="28" name="Straight Connector 27"/>
          <p:cNvCxnSpPr/>
          <p:nvPr/>
        </p:nvCxnSpPr>
        <p:spPr>
          <a:xfrm flipV="1">
            <a:off x="1447800" y="4114800"/>
            <a:ext cx="3124200" cy="2"/>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flipV="1">
            <a:off x="27432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V="1">
            <a:off x="34290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457200" y="3886200"/>
            <a:ext cx="12319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T</a:t>
            </a:r>
            <a:r>
              <a:rPr lang="en-US" dirty="0">
                <a:solidFill>
                  <a:srgbClr val="FF0000"/>
                </a:solidFill>
              </a:rPr>
              <a:t>=</a:t>
            </a:r>
            <a:r>
              <a:rPr lang="en-US" dirty="0" err="1">
                <a:solidFill>
                  <a:srgbClr val="FF0000"/>
                </a:solidFill>
              </a:rPr>
              <a:t>P</a:t>
            </a:r>
            <a:r>
              <a:rPr lang="en-US" baseline="-25000" dirty="0" err="1">
                <a:solidFill>
                  <a:srgbClr val="FF0000"/>
                </a:solidFill>
              </a:rPr>
              <a:t>W</a:t>
            </a:r>
            <a:r>
              <a:rPr lang="en-US" dirty="0" err="1">
                <a:solidFill>
                  <a:srgbClr val="FF0000"/>
                </a:solidFill>
              </a:rPr>
              <a:t>+t</a:t>
            </a:r>
            <a:r>
              <a:rPr lang="en-US" dirty="0">
                <a:solidFill>
                  <a:srgbClr val="FF0000"/>
                </a:solidFill>
              </a:rPr>
              <a:t> </a:t>
            </a:r>
            <a:endParaRPr lang="en-US" baseline="-25000" dirty="0">
              <a:solidFill>
                <a:srgbClr val="FF0000"/>
              </a:solidFill>
            </a:endParaRPr>
          </a:p>
        </p:txBody>
      </p:sp>
      <p:sp>
        <p:nvSpPr>
          <p:cNvPr id="33" name="TextBox 32"/>
          <p:cNvSpPr txBox="1"/>
          <p:nvPr/>
        </p:nvSpPr>
        <p:spPr>
          <a:xfrm>
            <a:off x="2514600" y="5181600"/>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T</a:t>
            </a:r>
          </a:p>
        </p:txBody>
      </p:sp>
      <p:sp>
        <p:nvSpPr>
          <p:cNvPr id="34" name="TextBox 33"/>
          <p:cNvSpPr txBox="1"/>
          <p:nvPr/>
        </p:nvSpPr>
        <p:spPr>
          <a:xfrm>
            <a:off x="3276600" y="5181600"/>
            <a:ext cx="6858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T</a:t>
            </a:r>
          </a:p>
        </p:txBody>
      </p:sp>
      <p:sp>
        <p:nvSpPr>
          <p:cNvPr id="35" name="Left Brace 34"/>
          <p:cNvSpPr/>
          <p:nvPr/>
        </p:nvSpPr>
        <p:spPr>
          <a:xfrm rot="16200000">
            <a:off x="2971800" y="4953000"/>
            <a:ext cx="228600" cy="685800"/>
          </a:xfrm>
          <a:prstGeom prst="leftBrace">
            <a:avLst>
              <a:gd name="adj1" fmla="val 44444"/>
              <a:gd name="adj2" fmla="val 50000"/>
            </a:avLst>
          </a:prstGeom>
          <a:ln>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TextBox 36"/>
          <p:cNvSpPr txBox="1"/>
          <p:nvPr/>
        </p:nvSpPr>
        <p:spPr>
          <a:xfrm>
            <a:off x="2895600" y="5334000"/>
            <a:ext cx="6858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T</a:t>
            </a:r>
          </a:p>
        </p:txBody>
      </p:sp>
      <p:cxnSp>
        <p:nvCxnSpPr>
          <p:cNvPr id="36" name="Straight Connector 35"/>
          <p:cNvCxnSpPr/>
          <p:nvPr/>
        </p:nvCxnSpPr>
        <p:spPr>
          <a:xfrm flipH="1" flipV="1">
            <a:off x="1447800" y="2895600"/>
            <a:ext cx="1676400" cy="160020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3124200" y="4495800"/>
            <a:ext cx="685800" cy="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flipV="1">
            <a:off x="3810000" y="4495800"/>
            <a:ext cx="457200" cy="38100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flipH="1" flipV="1">
            <a:off x="1447800" y="2895600"/>
            <a:ext cx="1143000" cy="2133600"/>
          </a:xfrm>
          <a:prstGeom prst="line">
            <a:avLst/>
          </a:prstGeom>
          <a:ln>
            <a:solidFill>
              <a:srgbClr val="008000"/>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flipV="1">
            <a:off x="2260600" y="3651250"/>
            <a:ext cx="6350" cy="1520825"/>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flipH="1">
            <a:off x="1447800" y="3654425"/>
            <a:ext cx="815975" cy="3175"/>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7" name="TextBox 56"/>
          <p:cNvSpPr txBox="1"/>
          <p:nvPr/>
        </p:nvSpPr>
        <p:spPr>
          <a:xfrm>
            <a:off x="914400" y="3429000"/>
            <a:ext cx="6858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Q</a:t>
            </a:r>
          </a:p>
        </p:txBody>
      </p:sp>
      <p:sp>
        <p:nvSpPr>
          <p:cNvPr id="61" name="TextBox 60"/>
          <p:cNvSpPr txBox="1"/>
          <p:nvPr/>
        </p:nvSpPr>
        <p:spPr>
          <a:xfrm>
            <a:off x="2057400" y="5562600"/>
            <a:ext cx="520701"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Q</a:t>
            </a:r>
          </a:p>
        </p:txBody>
      </p:sp>
      <p:cxnSp>
        <p:nvCxnSpPr>
          <p:cNvPr id="65" name="Straight Arrow Connector 64"/>
          <p:cNvCxnSpPr/>
          <p:nvPr/>
        </p:nvCxnSpPr>
        <p:spPr>
          <a:xfrm flipV="1">
            <a:off x="2286000" y="5181600"/>
            <a:ext cx="0" cy="457200"/>
          </a:xfrm>
          <a:prstGeom prst="straightConnector1">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A6700E6F-8A61-2147-AE33-320E2E91FCE8}"/>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905086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6">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6">
                                            <p:txEl>
                                              <p:pRg st="2" end="2"/>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66" grpId="0" uiExpand="1" build="p"/>
      <p:bldP spid="57" grpId="0"/>
      <p:bldP spid="6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Non-binding Quota under Monopoly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a:cxnSpLocks/>
          </p:cNvCxnSpPr>
          <p:nvPr/>
        </p:nvCxnSpPr>
        <p:spPr>
          <a:xfrm flipH="1" flipV="1">
            <a:off x="1447800" y="2286000"/>
            <a:ext cx="2971800" cy="2743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a:cxnSpLocks/>
          </p:cNvCxnSpPr>
          <p:nvPr/>
        </p:nvCxnSpPr>
        <p:spPr>
          <a:xfrm flipH="1">
            <a:off x="1834738" y="4150426"/>
            <a:ext cx="2493818" cy="76002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2533402" y="3073730"/>
            <a:ext cx="685800" cy="369332"/>
          </a:xfrm>
          <a:prstGeom prst="rect">
            <a:avLst/>
          </a:prstGeom>
          <a:noFill/>
        </p:spPr>
        <p:txBody>
          <a:bodyPr wrap="square" rtlCol="0">
            <a:spAutoFit/>
          </a:bodyPr>
          <a:lstStyle/>
          <a:p>
            <a:r>
              <a:rPr lang="en-US" dirty="0"/>
              <a:t>D</a:t>
            </a:r>
          </a:p>
        </p:txBody>
      </p:sp>
      <p:sp>
        <p:nvSpPr>
          <p:cNvPr id="49" name="TextBox 48"/>
          <p:cNvSpPr txBox="1"/>
          <p:nvPr/>
        </p:nvSpPr>
        <p:spPr>
          <a:xfrm>
            <a:off x="3962401" y="3823856"/>
            <a:ext cx="685800" cy="369332"/>
          </a:xfrm>
          <a:prstGeom prst="rect">
            <a:avLst/>
          </a:prstGeom>
          <a:noFill/>
        </p:spPr>
        <p:txBody>
          <a:bodyPr wrap="square" rtlCol="0">
            <a:spAutoFit/>
          </a:bodyPr>
          <a:lstStyle/>
          <a:p>
            <a:r>
              <a:rPr lang="en-US" dirty="0"/>
              <a:t>MC</a:t>
            </a:r>
          </a:p>
        </p:txBody>
      </p:sp>
      <p:sp>
        <p:nvSpPr>
          <p:cNvPr id="58" name="TextBox 57"/>
          <p:cNvSpPr txBox="1"/>
          <p:nvPr/>
        </p:nvSpPr>
        <p:spPr>
          <a:xfrm>
            <a:off x="2438400" y="4800600"/>
            <a:ext cx="914400" cy="369332"/>
          </a:xfrm>
          <a:prstGeom prst="rect">
            <a:avLst/>
          </a:prstGeom>
          <a:noFill/>
        </p:spPr>
        <p:txBody>
          <a:bodyPr wrap="square" rtlCol="0">
            <a:spAutoFit/>
          </a:bodyPr>
          <a:lstStyle/>
          <a:p>
            <a:r>
              <a:rPr lang="en-US" dirty="0">
                <a:solidFill>
                  <a:srgbClr val="FF0000"/>
                </a:solidFill>
              </a:rPr>
              <a:t>MR</a:t>
            </a:r>
            <a:r>
              <a:rPr lang="en-US" baseline="-25000" dirty="0">
                <a:solidFill>
                  <a:srgbClr val="FF0000"/>
                </a:solidFill>
              </a:rPr>
              <a:t>Q</a:t>
            </a:r>
          </a:p>
        </p:txBody>
      </p:sp>
      <p:cxnSp>
        <p:nvCxnSpPr>
          <p:cNvPr id="60" name="Straight Connector 59"/>
          <p:cNvCxnSpPr>
            <a:cxnSpLocks/>
          </p:cNvCxnSpPr>
          <p:nvPr/>
        </p:nvCxnSpPr>
        <p:spPr>
          <a:xfrm>
            <a:off x="1465613" y="3941618"/>
            <a:ext cx="1782288" cy="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a:cxnSpLocks/>
          </p:cNvCxnSpPr>
          <p:nvPr/>
        </p:nvCxnSpPr>
        <p:spPr>
          <a:xfrm flipV="1">
            <a:off x="2320636" y="3962400"/>
            <a:ext cx="0" cy="12192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3048000" y="3962400"/>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M</a:t>
            </a:r>
          </a:p>
        </p:txBody>
      </p:sp>
      <p:sp>
        <p:nvSpPr>
          <p:cNvPr id="64" name="TextBox 63"/>
          <p:cNvSpPr txBox="1"/>
          <p:nvPr/>
        </p:nvSpPr>
        <p:spPr>
          <a:xfrm>
            <a:off x="1002476" y="3713018"/>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Q</a:t>
            </a:r>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3202379" y="4507675"/>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033156" y="5157849"/>
            <a:ext cx="685800"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sp>
        <p:nvSpPr>
          <p:cNvPr id="31" name="Left Brace 30"/>
          <p:cNvSpPr/>
          <p:nvPr/>
        </p:nvSpPr>
        <p:spPr>
          <a:xfrm rot="16200000">
            <a:off x="3406775" y="4289425"/>
            <a:ext cx="228600" cy="64135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TextBox 31"/>
          <p:cNvSpPr txBox="1"/>
          <p:nvPr/>
        </p:nvSpPr>
        <p:spPr>
          <a:xfrm>
            <a:off x="3276600" y="4724400"/>
            <a:ext cx="685800" cy="369332"/>
          </a:xfrm>
          <a:prstGeom prst="rect">
            <a:avLst/>
          </a:prstGeom>
          <a:noFill/>
        </p:spPr>
        <p:txBody>
          <a:bodyPr wrap="square" rtlCol="0">
            <a:spAutoFit/>
          </a:bodyPr>
          <a:lstStyle/>
          <a:p>
            <a:r>
              <a:rPr lang="en-US" dirty="0"/>
              <a:t>M</a:t>
            </a:r>
            <a:r>
              <a:rPr lang="en-US" baseline="-25000" dirty="0"/>
              <a:t>F</a:t>
            </a:r>
          </a:p>
        </p:txBody>
      </p:sp>
      <p:sp>
        <p:nvSpPr>
          <p:cNvPr id="3" name="Footer Placeholder 2">
            <a:extLst>
              <a:ext uri="{FF2B5EF4-FFF2-40B4-BE49-F238E27FC236}">
                <a16:creationId xmlns:a16="http://schemas.microsoft.com/office/drawing/2014/main" id="{BB15CC71-6902-434C-8D45-5075C31B95B1}"/>
              </a:ext>
            </a:extLst>
          </p:cNvPr>
          <p:cNvSpPr>
            <a:spLocks noGrp="1"/>
          </p:cNvSpPr>
          <p:nvPr>
            <p:ph type="ftr" sz="quarter" idx="11"/>
          </p:nvPr>
        </p:nvSpPr>
        <p:spPr/>
        <p:txBody>
          <a:bodyPr/>
          <a:lstStyle/>
          <a:p>
            <a:pPr>
              <a:defRPr/>
            </a:pPr>
            <a:r>
              <a:rPr lang="en-US"/>
              <a:t>Class 11:  Non-tariff Barriers</a:t>
            </a:r>
          </a:p>
        </p:txBody>
      </p:sp>
      <p:sp>
        <p:nvSpPr>
          <p:cNvPr id="35" name="Left Brace 34">
            <a:extLst>
              <a:ext uri="{FF2B5EF4-FFF2-40B4-BE49-F238E27FC236}">
                <a16:creationId xmlns:a16="http://schemas.microsoft.com/office/drawing/2014/main" id="{B454BD15-EEAD-DC45-BFFD-DF75A51559D3}"/>
              </a:ext>
            </a:extLst>
          </p:cNvPr>
          <p:cNvSpPr/>
          <p:nvPr/>
        </p:nvSpPr>
        <p:spPr>
          <a:xfrm rot="5400000" flipV="1">
            <a:off x="3254375" y="3908425"/>
            <a:ext cx="228600" cy="94615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69F45EAF-BA81-0C40-A3FA-44CA8F5EE677}"/>
              </a:ext>
            </a:extLst>
          </p:cNvPr>
          <p:cNvCxnSpPr>
            <a:cxnSpLocks/>
            <a:stCxn id="35" idx="0"/>
          </p:cNvCxnSpPr>
          <p:nvPr/>
        </p:nvCxnSpPr>
        <p:spPr>
          <a:xfrm flipH="1" flipV="1">
            <a:off x="1447800" y="3124200"/>
            <a:ext cx="1447800" cy="1371600"/>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9F5EADC6-2334-2549-8DB5-134F55632368}"/>
              </a:ext>
            </a:extLst>
          </p:cNvPr>
          <p:cNvCxnSpPr>
            <a:cxnSpLocks/>
          </p:cNvCxnSpPr>
          <p:nvPr/>
        </p:nvCxnSpPr>
        <p:spPr>
          <a:xfrm flipH="1" flipV="1">
            <a:off x="1447800" y="3124200"/>
            <a:ext cx="1066800" cy="19812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3" name="Straight Connector 42">
            <a:extLst>
              <a:ext uri="{FF2B5EF4-FFF2-40B4-BE49-F238E27FC236}">
                <a16:creationId xmlns:a16="http://schemas.microsoft.com/office/drawing/2014/main" id="{EAA544F1-FC2E-3D49-96FE-7462B9ADFEA4}"/>
              </a:ext>
            </a:extLst>
          </p:cNvPr>
          <p:cNvCxnSpPr>
            <a:cxnSpLocks/>
            <a:stCxn id="31" idx="2"/>
          </p:cNvCxnSpPr>
          <p:nvPr/>
        </p:nvCxnSpPr>
        <p:spPr>
          <a:xfrm flipH="1">
            <a:off x="2895600" y="4495800"/>
            <a:ext cx="946150" cy="0"/>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C00409B9-3B29-4D43-87F8-5F182CECE3C2}"/>
              </a:ext>
            </a:extLst>
          </p:cNvPr>
          <p:cNvCxnSpPr>
            <a:cxnSpLocks/>
            <a:endCxn id="31" idx="2"/>
          </p:cNvCxnSpPr>
          <p:nvPr/>
        </p:nvCxnSpPr>
        <p:spPr>
          <a:xfrm flipH="1" flipV="1">
            <a:off x="3841750" y="4495800"/>
            <a:ext cx="425450" cy="381000"/>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AF09953D-C1E5-6F45-A49B-80C748EBB607}"/>
              </a:ext>
            </a:extLst>
          </p:cNvPr>
          <p:cNvSpPr txBox="1"/>
          <p:nvPr/>
        </p:nvSpPr>
        <p:spPr>
          <a:xfrm>
            <a:off x="2038598" y="3451761"/>
            <a:ext cx="685800" cy="646331"/>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Q</a:t>
            </a:r>
          </a:p>
          <a:p>
            <a:endParaRPr lang="en-US" dirty="0"/>
          </a:p>
        </p:txBody>
      </p:sp>
      <p:sp>
        <p:nvSpPr>
          <p:cNvPr id="56" name="Content Placeholder 2">
            <a:extLst>
              <a:ext uri="{FF2B5EF4-FFF2-40B4-BE49-F238E27FC236}">
                <a16:creationId xmlns:a16="http://schemas.microsoft.com/office/drawing/2014/main" id="{6AEF6B12-7085-7B4B-B67A-0492B895CE06}"/>
              </a:ext>
            </a:extLst>
          </p:cNvPr>
          <p:cNvSpPr>
            <a:spLocks noGrp="1"/>
          </p:cNvSpPr>
          <p:nvPr>
            <p:ph idx="1"/>
          </p:nvPr>
        </p:nvSpPr>
        <p:spPr>
          <a:xfrm>
            <a:off x="4876800" y="1676399"/>
            <a:ext cx="4114800" cy="3845169"/>
          </a:xfrm>
          <a:ln>
            <a:solidFill>
              <a:schemeClr val="tx1"/>
            </a:solidFill>
          </a:ln>
        </p:spPr>
        <p:txBody>
          <a:bodyPr/>
          <a:lstStyle/>
          <a:p>
            <a:r>
              <a:rPr lang="en-US" sz="2000" dirty="0"/>
              <a:t>Here free trade imports are M</a:t>
            </a:r>
            <a:r>
              <a:rPr lang="en-US" sz="2000" baseline="-25000" dirty="0"/>
              <a:t>F</a:t>
            </a:r>
          </a:p>
          <a:p>
            <a:r>
              <a:rPr lang="en-US" sz="2000" dirty="0"/>
              <a:t>Set quota </a:t>
            </a:r>
            <a:r>
              <a:rPr lang="en-US" sz="2000" dirty="0">
                <a:solidFill>
                  <a:srgbClr val="FF0000"/>
                </a:solidFill>
              </a:rPr>
              <a:t>Q</a:t>
            </a:r>
            <a:r>
              <a:rPr lang="en-US" sz="2000" baseline="-25000" dirty="0">
                <a:solidFill>
                  <a:srgbClr val="FF0000"/>
                </a:solidFill>
              </a:rPr>
              <a:t>M</a:t>
            </a:r>
            <a:r>
              <a:rPr lang="en-US" sz="2000" dirty="0"/>
              <a:t> &gt; M</a:t>
            </a:r>
            <a:r>
              <a:rPr lang="en-US" sz="2000" baseline="-25000" dirty="0"/>
              <a:t>F</a:t>
            </a:r>
          </a:p>
          <a:p>
            <a:r>
              <a:rPr lang="en-US" sz="2000" dirty="0"/>
              <a:t>Demand becomes </a:t>
            </a:r>
            <a:r>
              <a:rPr lang="en-US" sz="2000" dirty="0">
                <a:solidFill>
                  <a:srgbClr val="FF0000"/>
                </a:solidFill>
              </a:rPr>
              <a:t>D</a:t>
            </a:r>
            <a:r>
              <a:rPr lang="en-US" sz="2000" baseline="-25000" dirty="0">
                <a:solidFill>
                  <a:srgbClr val="FF0000"/>
                </a:solidFill>
              </a:rPr>
              <a:t>Q</a:t>
            </a:r>
            <a:endParaRPr lang="en-US" sz="2000" dirty="0">
              <a:solidFill>
                <a:srgbClr val="FF0000"/>
              </a:solidFill>
            </a:endParaRPr>
          </a:p>
          <a:p>
            <a:pPr lvl="1"/>
            <a:r>
              <a:rPr lang="en-US" sz="1800" dirty="0"/>
              <a:t>Equals D for P &lt; P</a:t>
            </a:r>
            <a:r>
              <a:rPr lang="en-US" sz="1800" baseline="-25000" dirty="0"/>
              <a:t>W</a:t>
            </a:r>
            <a:endParaRPr lang="en-US" sz="1800" dirty="0"/>
          </a:p>
          <a:p>
            <a:pPr lvl="1"/>
            <a:r>
              <a:rPr lang="en-US" sz="1800" dirty="0"/>
              <a:t>Equals D–</a:t>
            </a:r>
            <a:r>
              <a:rPr lang="en-US" sz="1800" dirty="0">
                <a:solidFill>
                  <a:srgbClr val="FF0000"/>
                </a:solidFill>
              </a:rPr>
              <a:t>Q</a:t>
            </a:r>
            <a:r>
              <a:rPr lang="en-US" sz="1800" baseline="-25000" dirty="0">
                <a:solidFill>
                  <a:srgbClr val="FF0000"/>
                </a:solidFill>
              </a:rPr>
              <a:t>M</a:t>
            </a:r>
            <a:r>
              <a:rPr lang="en-US" sz="1800" dirty="0"/>
              <a:t> for P &gt; P</a:t>
            </a:r>
            <a:r>
              <a:rPr lang="en-US" sz="1800" baseline="-25000" dirty="0"/>
              <a:t>W</a:t>
            </a:r>
            <a:endParaRPr lang="en-US" sz="1800" dirty="0"/>
          </a:p>
          <a:p>
            <a:r>
              <a:rPr lang="en-US" sz="2000" dirty="0"/>
              <a:t>Marginal revenue is </a:t>
            </a:r>
            <a:r>
              <a:rPr lang="en-US" sz="2000" dirty="0">
                <a:solidFill>
                  <a:srgbClr val="FF0000"/>
                </a:solidFill>
              </a:rPr>
              <a:t>MR</a:t>
            </a:r>
            <a:r>
              <a:rPr lang="en-US" sz="2000" baseline="-25000" dirty="0">
                <a:solidFill>
                  <a:srgbClr val="FF0000"/>
                </a:solidFill>
              </a:rPr>
              <a:t>Q</a:t>
            </a:r>
          </a:p>
          <a:p>
            <a:r>
              <a:rPr lang="en-US" sz="2000" dirty="0"/>
              <a:t>Output (at </a:t>
            </a:r>
            <a:r>
              <a:rPr lang="en-US" sz="2000" dirty="0">
                <a:solidFill>
                  <a:srgbClr val="FF0000"/>
                </a:solidFill>
              </a:rPr>
              <a:t>MR</a:t>
            </a:r>
            <a:r>
              <a:rPr lang="en-US" sz="2000" baseline="-25000" dirty="0">
                <a:solidFill>
                  <a:srgbClr val="FF0000"/>
                </a:solidFill>
              </a:rPr>
              <a:t>Q</a:t>
            </a:r>
            <a:r>
              <a:rPr lang="en-US" sz="2000" dirty="0"/>
              <a:t>=MC) is </a:t>
            </a:r>
            <a:r>
              <a:rPr lang="en-US" sz="2000" dirty="0">
                <a:solidFill>
                  <a:srgbClr val="FF0000"/>
                </a:solidFill>
              </a:rPr>
              <a:t>Q</a:t>
            </a:r>
            <a:r>
              <a:rPr lang="en-US" sz="2000" baseline="-25000" dirty="0">
                <a:solidFill>
                  <a:srgbClr val="FF0000"/>
                </a:solidFill>
              </a:rPr>
              <a:t>Q</a:t>
            </a:r>
          </a:p>
          <a:p>
            <a:r>
              <a:rPr lang="en-US" sz="2000" dirty="0"/>
              <a:t>Price is </a:t>
            </a:r>
            <a:r>
              <a:rPr lang="en-US" sz="2000" dirty="0">
                <a:solidFill>
                  <a:srgbClr val="FF0000"/>
                </a:solidFill>
              </a:rPr>
              <a:t>P</a:t>
            </a:r>
            <a:r>
              <a:rPr lang="en-US" sz="2000" baseline="-25000" dirty="0">
                <a:solidFill>
                  <a:srgbClr val="FF0000"/>
                </a:solidFill>
              </a:rPr>
              <a:t>Q</a:t>
            </a:r>
            <a:r>
              <a:rPr lang="en-US" sz="2000" dirty="0"/>
              <a:t> &gt; P</a:t>
            </a:r>
            <a:r>
              <a:rPr lang="en-US" sz="2000" baseline="-25000" dirty="0"/>
              <a:t>W</a:t>
            </a:r>
          </a:p>
          <a:p>
            <a:r>
              <a:rPr lang="en-US" sz="2000" dirty="0"/>
              <a:t>Result:  Non-binding quota can raise price under imperfect competition.</a:t>
            </a:r>
          </a:p>
          <a:p>
            <a:endParaRPr lang="en-US" sz="2000" dirty="0"/>
          </a:p>
          <a:p>
            <a:endParaRPr lang="en-US" sz="2000" dirty="0"/>
          </a:p>
        </p:txBody>
      </p:sp>
      <p:sp>
        <p:nvSpPr>
          <p:cNvPr id="57" name="TextBox 56">
            <a:extLst>
              <a:ext uri="{FF2B5EF4-FFF2-40B4-BE49-F238E27FC236}">
                <a16:creationId xmlns:a16="http://schemas.microsoft.com/office/drawing/2014/main" id="{E5A08ECB-78F9-FA42-8D89-54775E7957CF}"/>
              </a:ext>
            </a:extLst>
          </p:cNvPr>
          <p:cNvSpPr txBox="1"/>
          <p:nvPr/>
        </p:nvSpPr>
        <p:spPr>
          <a:xfrm>
            <a:off x="2142202" y="5169572"/>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Q</a:t>
            </a:r>
          </a:p>
        </p:txBody>
      </p:sp>
    </p:spTree>
    <p:extLst>
      <p:ext uri="{BB962C8B-B14F-4D97-AF65-F5344CB8AC3E}">
        <p14:creationId xmlns:p14="http://schemas.microsoft.com/office/powerpoint/2010/main" val="1935023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6">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6">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6">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6">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6">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6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0"/>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4"/>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6">
                                            <p:txEl>
                                              <p:pRg st="7" end="7"/>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63" grpId="0"/>
      <p:bldP spid="64" grpId="0"/>
      <p:bldP spid="35" grpId="0" animBg="1"/>
      <p:bldP spid="52" grpId="0"/>
      <p:bldP spid="5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Small Country</a:t>
            </a:r>
          </a:p>
        </p:txBody>
      </p:sp>
      <p:sp>
        <p:nvSpPr>
          <p:cNvPr id="3" name="Content Placeholder 2"/>
          <p:cNvSpPr>
            <a:spLocks noGrp="1"/>
          </p:cNvSpPr>
          <p:nvPr>
            <p:ph idx="1"/>
          </p:nvPr>
        </p:nvSpPr>
        <p:spPr/>
        <p:txBody>
          <a:bodyPr/>
          <a:lstStyle/>
          <a:p>
            <a:r>
              <a:rPr lang="en-US" sz="2800" dirty="0"/>
              <a:t>Results</a:t>
            </a:r>
          </a:p>
          <a:p>
            <a:pPr lvl="1"/>
            <a:r>
              <a:rPr lang="en-US" sz="2400" dirty="0"/>
              <a:t>With perfect competition</a:t>
            </a:r>
          </a:p>
          <a:p>
            <a:pPr lvl="2"/>
            <a:r>
              <a:rPr lang="en-US" sz="2000" dirty="0"/>
              <a:t>Quota set equal to imports under tariff raises price by same as tariff.</a:t>
            </a:r>
          </a:p>
          <a:p>
            <a:pPr lvl="1"/>
            <a:r>
              <a:rPr lang="en-US" sz="2400" dirty="0"/>
              <a:t>With monopoly</a:t>
            </a:r>
          </a:p>
          <a:p>
            <a:pPr lvl="2"/>
            <a:r>
              <a:rPr lang="en-US" sz="2000" dirty="0"/>
              <a:t>Quota set equal to imports under tariff raises price by </a:t>
            </a:r>
            <a:r>
              <a:rPr lang="en-US" sz="2000" u="sng" dirty="0"/>
              <a:t>more</a:t>
            </a:r>
            <a:r>
              <a:rPr lang="en-US" sz="2000" dirty="0"/>
              <a:t> than the tariff would have.</a:t>
            </a:r>
          </a:p>
          <a:p>
            <a:pPr lvl="2"/>
            <a:r>
              <a:rPr lang="en-US" sz="2000" dirty="0"/>
              <a:t>Even a quota set to more than free-trade imports (which would be expected to be a “non-binding quota), may raise price.</a:t>
            </a:r>
          </a:p>
          <a:p>
            <a:pPr lvl="2"/>
            <a:r>
              <a:rPr lang="en-US" sz="2000" dirty="0"/>
              <a:t>Reason:  Quota limits how much buyers can shift to imports if monopolist raises price.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7255335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24165202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br>
              <a:rPr lang="en-US" dirty="0"/>
            </a:br>
            <a:r>
              <a:rPr lang="en-US" dirty="0"/>
              <a:t>(</a:t>
            </a:r>
            <a:r>
              <a:rPr lang="en-US" u="sng" dirty="0"/>
              <a:t>not</a:t>
            </a:r>
            <a:r>
              <a:rPr lang="en-US" dirty="0"/>
              <a:t> asked about readings)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does a large country using a quota (with rents given to foreigners) not benefit from an improvement in its terms of trade?</a:t>
            </a:r>
          </a:p>
          <a:p>
            <a:r>
              <a:rPr lang="en-US" sz="2800" dirty="0"/>
              <a:t>Why does a monopolist benefit more from a quota than a tariff, if the quantity of imports is the same?</a:t>
            </a:r>
          </a:p>
          <a:p>
            <a:r>
              <a:rPr lang="en-US" sz="2800" dirty="0"/>
              <a:t>How can a non-binding quota raise price?</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Tree>
    <p:extLst>
      <p:ext uri="{BB962C8B-B14F-4D97-AF65-F5344CB8AC3E}">
        <p14:creationId xmlns:p14="http://schemas.microsoft.com/office/powerpoint/2010/main" val="27182937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solidFill>
                  <a:schemeClr val="bg1">
                    <a:lumMod val="75000"/>
                  </a:schemeClr>
                </a:solidFill>
              </a:rPr>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81408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Tariff-Rate Quotas (TRQs)</a:t>
            </a:r>
          </a:p>
        </p:txBody>
      </p:sp>
      <p:sp>
        <p:nvSpPr>
          <p:cNvPr id="3" name="Content Placeholder 2"/>
          <p:cNvSpPr>
            <a:spLocks noGrp="1"/>
          </p:cNvSpPr>
          <p:nvPr>
            <p:ph idx="1"/>
          </p:nvPr>
        </p:nvSpPr>
        <p:spPr>
          <a:xfrm>
            <a:off x="457200" y="1600200"/>
            <a:ext cx="8229600" cy="4525963"/>
          </a:xfrm>
        </p:spPr>
        <p:txBody>
          <a:bodyPr/>
          <a:lstStyle/>
          <a:p>
            <a:r>
              <a:rPr lang="en-US" dirty="0"/>
              <a:t>Definition</a:t>
            </a:r>
          </a:p>
          <a:p>
            <a:pPr lvl="1"/>
            <a:r>
              <a:rPr lang="en-US" dirty="0"/>
              <a:t>Low (or zero) tariff on imports below some set quantity, </a:t>
            </a:r>
            <a:r>
              <a:rPr lang="en-US" i="1" dirty="0" err="1"/>
              <a:t>M</a:t>
            </a:r>
            <a:r>
              <a:rPr lang="en-US" i="1" baseline="-25000" dirty="0" err="1"/>
              <a:t>trq</a:t>
            </a:r>
            <a:endParaRPr lang="en-US" i="1" baseline="-25000" dirty="0"/>
          </a:p>
          <a:p>
            <a:pPr lvl="1"/>
            <a:r>
              <a:rPr lang="en-US" dirty="0"/>
              <a:t>High(</a:t>
            </a:r>
            <a:r>
              <a:rPr lang="en-US" dirty="0" err="1"/>
              <a:t>er</a:t>
            </a:r>
            <a:r>
              <a:rPr lang="en-US" dirty="0"/>
              <a:t>) tariff on imports above </a:t>
            </a:r>
            <a:r>
              <a:rPr lang="en-US" i="1" dirty="0" err="1"/>
              <a:t>M</a:t>
            </a:r>
            <a:r>
              <a:rPr lang="en-US" i="1" baseline="-25000" dirty="0" err="1"/>
              <a:t>trq</a:t>
            </a:r>
            <a:endParaRPr lang="en-US" i="1" baseline="-25000"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5088517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ooter Placeholder 4"/>
          <p:cNvSpPr>
            <a:spLocks noGrp="1"/>
          </p:cNvSpPr>
          <p:nvPr>
            <p:ph type="ftr" sz="quarter" idx="11"/>
          </p:nvPr>
        </p:nvSpPr>
        <p:spPr/>
        <p:txBody>
          <a:bodyPr/>
          <a:lstStyle/>
          <a:p>
            <a:r>
              <a:rPr lang="en-US"/>
              <a:t>Class 11:  Non-tariff Barriers</a:t>
            </a:r>
          </a:p>
        </p:txBody>
      </p:sp>
      <p:sp>
        <p:nvSpPr>
          <p:cNvPr id="19" name="Slide Number Placeholder 5"/>
          <p:cNvSpPr>
            <a:spLocks noGrp="1"/>
          </p:cNvSpPr>
          <p:nvPr>
            <p:ph type="sldNum" sz="quarter" idx="12"/>
          </p:nvPr>
        </p:nvSpPr>
        <p:spPr/>
        <p:txBody>
          <a:bodyPr/>
          <a:lstStyle/>
          <a:p>
            <a:fld id="{3F94F843-7653-F54B-9D60-C6466E30EB7F}" type="slidenum">
              <a:rPr lang="en-US"/>
              <a:pPr/>
              <a:t>38</a:t>
            </a:fld>
            <a:endParaRPr lang="en-US"/>
          </a:p>
        </p:txBody>
      </p:sp>
      <p:sp>
        <p:nvSpPr>
          <p:cNvPr id="198658" name="Rectangle 2"/>
          <p:cNvSpPr>
            <a:spLocks noGrp="1" noChangeArrowheads="1"/>
          </p:cNvSpPr>
          <p:nvPr>
            <p:ph type="title"/>
          </p:nvPr>
        </p:nvSpPr>
        <p:spPr/>
        <p:txBody>
          <a:bodyPr/>
          <a:lstStyle/>
          <a:p>
            <a:r>
              <a:rPr lang="en-US" sz="4000" dirty="0"/>
              <a:t>Tariff-Rate Quotas (TRQs)</a:t>
            </a:r>
          </a:p>
        </p:txBody>
      </p:sp>
      <p:sp>
        <p:nvSpPr>
          <p:cNvPr id="198662" name="Rectangle 6"/>
          <p:cNvSpPr>
            <a:spLocks noChangeArrowheads="1"/>
          </p:cNvSpPr>
          <p:nvPr/>
        </p:nvSpPr>
        <p:spPr bwMode="auto">
          <a:xfrm>
            <a:off x="533400" y="1447800"/>
            <a:ext cx="3962400" cy="2438400"/>
          </a:xfrm>
          <a:prstGeom prst="rect">
            <a:avLst/>
          </a:prstGeom>
          <a:noFill/>
          <a:ln w="9525">
            <a:noFill/>
            <a:miter lim="800000"/>
            <a:headEnd/>
            <a:tailEnd/>
          </a:ln>
          <a:effectLst/>
        </p:spPr>
        <p:txBody>
          <a:bodyPr>
            <a:prstTxWarp prst="textNoShape">
              <a:avLst/>
            </a:prstTxWarp>
          </a:bodyPr>
          <a:lstStyle/>
          <a:p>
            <a:pPr marL="342900" indent="-342900">
              <a:spcBef>
                <a:spcPct val="20000"/>
              </a:spcBef>
              <a:buFontTx/>
              <a:buChar char="•"/>
            </a:pPr>
            <a:r>
              <a:rPr lang="en-US" sz="2400" dirty="0">
                <a:ea typeface="Arial" pitchFamily="-65" charset="0"/>
                <a:cs typeface="Arial" pitchFamily="-65" charset="0"/>
              </a:rPr>
              <a:t>Effect depends on levels of domestic supply and demand, thus </a:t>
            </a:r>
          </a:p>
          <a:p>
            <a:pPr marL="800100" lvl="1" indent="-342900">
              <a:spcBef>
                <a:spcPct val="20000"/>
              </a:spcBef>
              <a:buFontTx/>
              <a:buChar char="•"/>
            </a:pPr>
            <a:r>
              <a:rPr lang="en-US" sz="2400" dirty="0">
                <a:ea typeface="Arial" pitchFamily="-65" charset="0"/>
                <a:cs typeface="Arial" pitchFamily="-65" charset="0"/>
              </a:rPr>
              <a:t>Excess demand, or </a:t>
            </a:r>
          </a:p>
          <a:p>
            <a:pPr marL="800100" lvl="1" indent="-342900">
              <a:spcBef>
                <a:spcPct val="20000"/>
              </a:spcBef>
              <a:buFontTx/>
              <a:buChar char="•"/>
            </a:pPr>
            <a:r>
              <a:rPr lang="en-US" sz="2400" dirty="0">
                <a:ea typeface="Arial" pitchFamily="-65" charset="0"/>
                <a:cs typeface="Arial" pitchFamily="-65" charset="0"/>
              </a:rPr>
              <a:t>Demand for imports</a:t>
            </a:r>
          </a:p>
          <a:p>
            <a:pPr marL="342900" indent="-342900">
              <a:spcBef>
                <a:spcPct val="20000"/>
              </a:spcBef>
              <a:buFontTx/>
              <a:buChar char="•"/>
            </a:pPr>
            <a:r>
              <a:rPr lang="en-US" sz="2400" dirty="0">
                <a:ea typeface="Arial" pitchFamily="-65" charset="0"/>
                <a:cs typeface="Arial" pitchFamily="-65" charset="0"/>
              </a:rPr>
              <a:t>Depending on level of demand for imports, It is like </a:t>
            </a:r>
          </a:p>
          <a:p>
            <a:pPr marL="742950" lvl="1" indent="-285750">
              <a:spcBef>
                <a:spcPct val="20000"/>
              </a:spcBef>
              <a:buFontTx/>
              <a:buChar char="–"/>
            </a:pPr>
            <a:r>
              <a:rPr lang="en-US" sz="2000" dirty="0">
                <a:ea typeface="Arial" pitchFamily="-65" charset="0"/>
                <a:cs typeface="Arial" pitchFamily="-65" charset="0"/>
              </a:rPr>
              <a:t>a low tariff, </a:t>
            </a:r>
          </a:p>
          <a:p>
            <a:pPr marL="742950" lvl="1" indent="-285750">
              <a:spcBef>
                <a:spcPct val="20000"/>
              </a:spcBef>
              <a:buFontTx/>
              <a:buChar char="–"/>
            </a:pPr>
            <a:r>
              <a:rPr lang="en-US" sz="2000" dirty="0">
                <a:ea typeface="Arial" pitchFamily="-65" charset="0"/>
                <a:cs typeface="Arial" pitchFamily="-65" charset="0"/>
              </a:rPr>
              <a:t>a quota, </a:t>
            </a:r>
          </a:p>
          <a:p>
            <a:pPr marL="742950" lvl="1" indent="-285750">
              <a:spcBef>
                <a:spcPct val="20000"/>
              </a:spcBef>
              <a:buFontTx/>
              <a:buChar char="–"/>
            </a:pPr>
            <a:r>
              <a:rPr lang="en-US" sz="2000" dirty="0">
                <a:ea typeface="Arial" pitchFamily="-65" charset="0"/>
                <a:cs typeface="Arial" pitchFamily="-65" charset="0"/>
              </a:rPr>
              <a:t>or a high tariff, </a:t>
            </a:r>
          </a:p>
          <a:p>
            <a:pPr marL="342900" indent="-342900">
              <a:spcBef>
                <a:spcPct val="20000"/>
              </a:spcBef>
            </a:pPr>
            <a:r>
              <a:rPr lang="en-US" sz="2400" dirty="0">
                <a:ea typeface="Arial" pitchFamily="-65" charset="0"/>
                <a:cs typeface="Arial" pitchFamily="-65" charset="0"/>
              </a:rPr>
              <a:t>	</a:t>
            </a:r>
          </a:p>
        </p:txBody>
      </p:sp>
      <p:sp>
        <p:nvSpPr>
          <p:cNvPr id="198663" name="Line 7"/>
          <p:cNvSpPr>
            <a:spLocks noChangeShapeType="1"/>
          </p:cNvSpPr>
          <p:nvPr/>
        </p:nvSpPr>
        <p:spPr bwMode="auto">
          <a:xfrm>
            <a:off x="5257800" y="2286000"/>
            <a:ext cx="0" cy="2438400"/>
          </a:xfrm>
          <a:prstGeom prst="line">
            <a:avLst/>
          </a:prstGeom>
          <a:noFill/>
          <a:ln w="38100">
            <a:solidFill>
              <a:schemeClr val="tx1"/>
            </a:solidFill>
            <a:round/>
            <a:headEnd/>
            <a:tailEnd/>
          </a:ln>
          <a:effectLst/>
        </p:spPr>
        <p:txBody>
          <a:bodyPr>
            <a:prstTxWarp prst="textNoShape">
              <a:avLst/>
            </a:prstTxWarp>
          </a:bodyPr>
          <a:lstStyle/>
          <a:p>
            <a:endParaRPr lang="en-US"/>
          </a:p>
        </p:txBody>
      </p:sp>
      <p:sp>
        <p:nvSpPr>
          <p:cNvPr id="198664" name="Line 8"/>
          <p:cNvSpPr>
            <a:spLocks noChangeShapeType="1"/>
          </p:cNvSpPr>
          <p:nvPr/>
        </p:nvSpPr>
        <p:spPr bwMode="auto">
          <a:xfrm>
            <a:off x="5257800" y="4724400"/>
            <a:ext cx="2819400" cy="0"/>
          </a:xfrm>
          <a:prstGeom prst="line">
            <a:avLst/>
          </a:prstGeom>
          <a:noFill/>
          <a:ln w="38100">
            <a:solidFill>
              <a:schemeClr val="tx1"/>
            </a:solidFill>
            <a:round/>
            <a:headEnd/>
            <a:tailEnd/>
          </a:ln>
          <a:effectLst/>
        </p:spPr>
        <p:txBody>
          <a:bodyPr>
            <a:prstTxWarp prst="textNoShape">
              <a:avLst/>
            </a:prstTxWarp>
          </a:bodyPr>
          <a:lstStyle/>
          <a:p>
            <a:endParaRPr lang="en-US"/>
          </a:p>
        </p:txBody>
      </p:sp>
      <p:sp>
        <p:nvSpPr>
          <p:cNvPr id="198665" name="Line 9"/>
          <p:cNvSpPr>
            <a:spLocks noChangeShapeType="1"/>
          </p:cNvSpPr>
          <p:nvPr/>
        </p:nvSpPr>
        <p:spPr bwMode="auto">
          <a:xfrm>
            <a:off x="5257800" y="4419600"/>
            <a:ext cx="10668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98666" name="Line 10"/>
          <p:cNvSpPr>
            <a:spLocks noChangeShapeType="1"/>
          </p:cNvSpPr>
          <p:nvPr/>
        </p:nvSpPr>
        <p:spPr bwMode="auto">
          <a:xfrm flipV="1">
            <a:off x="6324600" y="2971800"/>
            <a:ext cx="0" cy="144780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98667" name="Line 11"/>
          <p:cNvSpPr>
            <a:spLocks noChangeShapeType="1"/>
          </p:cNvSpPr>
          <p:nvPr/>
        </p:nvSpPr>
        <p:spPr bwMode="auto">
          <a:xfrm>
            <a:off x="6324600" y="2971800"/>
            <a:ext cx="13716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98668" name="Line 12"/>
          <p:cNvSpPr>
            <a:spLocks noChangeShapeType="1"/>
          </p:cNvSpPr>
          <p:nvPr/>
        </p:nvSpPr>
        <p:spPr bwMode="auto">
          <a:xfrm>
            <a:off x="6324600" y="4419600"/>
            <a:ext cx="0" cy="304800"/>
          </a:xfrm>
          <a:prstGeom prst="line">
            <a:avLst/>
          </a:prstGeom>
          <a:noFill/>
          <a:ln w="19050">
            <a:solidFill>
              <a:schemeClr val="tx1"/>
            </a:solidFill>
            <a:prstDash val="dash"/>
            <a:round/>
            <a:headEnd/>
            <a:tailEnd/>
          </a:ln>
          <a:effectLst/>
        </p:spPr>
        <p:txBody>
          <a:bodyPr>
            <a:prstTxWarp prst="textNoShape">
              <a:avLst/>
            </a:prstTxWarp>
          </a:bodyPr>
          <a:lstStyle/>
          <a:p>
            <a:endParaRPr lang="en-US"/>
          </a:p>
        </p:txBody>
      </p:sp>
      <p:sp>
        <p:nvSpPr>
          <p:cNvPr id="198669" name="Text Box 13"/>
          <p:cNvSpPr txBox="1">
            <a:spLocks noChangeArrowheads="1"/>
          </p:cNvSpPr>
          <p:nvPr/>
        </p:nvSpPr>
        <p:spPr bwMode="auto">
          <a:xfrm>
            <a:off x="7162800" y="4343400"/>
            <a:ext cx="16002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Imports</a:t>
            </a:r>
          </a:p>
        </p:txBody>
      </p:sp>
      <p:sp>
        <p:nvSpPr>
          <p:cNvPr id="198670" name="Text Box 14"/>
          <p:cNvSpPr txBox="1">
            <a:spLocks noChangeArrowheads="1"/>
          </p:cNvSpPr>
          <p:nvPr/>
        </p:nvSpPr>
        <p:spPr bwMode="auto">
          <a:xfrm>
            <a:off x="5181600" y="2057400"/>
            <a:ext cx="16002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Tariff</a:t>
            </a:r>
          </a:p>
        </p:txBody>
      </p:sp>
      <p:sp>
        <p:nvSpPr>
          <p:cNvPr id="198671" name="Text Box 15"/>
          <p:cNvSpPr txBox="1">
            <a:spLocks noChangeArrowheads="1"/>
          </p:cNvSpPr>
          <p:nvPr/>
        </p:nvSpPr>
        <p:spPr bwMode="auto">
          <a:xfrm>
            <a:off x="6096000" y="4876800"/>
            <a:ext cx="16002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i="1" dirty="0" err="1"/>
              <a:t>M</a:t>
            </a:r>
            <a:r>
              <a:rPr lang="en-US" sz="2400" i="1" baseline="-25000" dirty="0" err="1"/>
              <a:t>trq</a:t>
            </a:r>
            <a:endParaRPr lang="en-US" sz="2400" i="1" dirty="0"/>
          </a:p>
        </p:txBody>
      </p:sp>
      <p:sp>
        <p:nvSpPr>
          <p:cNvPr id="198672" name="Line 16"/>
          <p:cNvSpPr>
            <a:spLocks noChangeShapeType="1"/>
          </p:cNvSpPr>
          <p:nvPr/>
        </p:nvSpPr>
        <p:spPr bwMode="auto">
          <a:xfrm flipV="1">
            <a:off x="6324600" y="4724400"/>
            <a:ext cx="0" cy="228600"/>
          </a:xfrm>
          <a:prstGeom prst="line">
            <a:avLst/>
          </a:prstGeom>
          <a:noFill/>
          <a:ln w="28575">
            <a:solidFill>
              <a:schemeClr val="tx1"/>
            </a:solidFill>
            <a:round/>
            <a:headEnd/>
            <a:tailEnd type="triangle" w="med" len="med"/>
          </a:ln>
          <a:effectLst/>
        </p:spPr>
        <p:txBody>
          <a:bodyPr>
            <a:prstTxWarp prst="textNoShape">
              <a:avLst/>
            </a:prstTxWarp>
          </a:bodyPr>
          <a:lstStyle/>
          <a:p>
            <a:endParaRPr lang="en-US"/>
          </a:p>
        </p:txBody>
      </p:sp>
      <p:sp>
        <p:nvSpPr>
          <p:cNvPr id="198673" name="Line 17"/>
          <p:cNvSpPr>
            <a:spLocks noChangeShapeType="1"/>
          </p:cNvSpPr>
          <p:nvPr/>
        </p:nvSpPr>
        <p:spPr bwMode="auto">
          <a:xfrm>
            <a:off x="5410200" y="3276600"/>
            <a:ext cx="685800" cy="1295400"/>
          </a:xfrm>
          <a:prstGeom prst="line">
            <a:avLst/>
          </a:prstGeom>
          <a:noFill/>
          <a:ln w="28575">
            <a:solidFill>
              <a:srgbClr val="0000FF"/>
            </a:solidFill>
            <a:round/>
            <a:headEnd/>
            <a:tailEnd/>
          </a:ln>
          <a:effectLst/>
        </p:spPr>
        <p:txBody>
          <a:bodyPr>
            <a:prstTxWarp prst="textNoShape">
              <a:avLst/>
            </a:prstTxWarp>
          </a:bodyPr>
          <a:lstStyle/>
          <a:p>
            <a:endParaRPr lang="en-US"/>
          </a:p>
        </p:txBody>
      </p:sp>
      <p:sp>
        <p:nvSpPr>
          <p:cNvPr id="198674" name="Line 18"/>
          <p:cNvSpPr>
            <a:spLocks noChangeShapeType="1"/>
          </p:cNvSpPr>
          <p:nvPr/>
        </p:nvSpPr>
        <p:spPr bwMode="auto">
          <a:xfrm>
            <a:off x="6019800" y="3048000"/>
            <a:ext cx="685800" cy="1295400"/>
          </a:xfrm>
          <a:prstGeom prst="line">
            <a:avLst/>
          </a:prstGeom>
          <a:noFill/>
          <a:ln w="28575">
            <a:solidFill>
              <a:srgbClr val="0000FF"/>
            </a:solidFill>
            <a:round/>
            <a:headEnd/>
            <a:tailEnd/>
          </a:ln>
          <a:effectLst/>
        </p:spPr>
        <p:txBody>
          <a:bodyPr>
            <a:prstTxWarp prst="textNoShape">
              <a:avLst/>
            </a:prstTxWarp>
          </a:bodyPr>
          <a:lstStyle/>
          <a:p>
            <a:endParaRPr lang="en-US"/>
          </a:p>
        </p:txBody>
      </p:sp>
    </p:spTree>
    <p:extLst>
      <p:ext uri="{BB962C8B-B14F-4D97-AF65-F5344CB8AC3E}">
        <p14:creationId xmlns:p14="http://schemas.microsoft.com/office/powerpoint/2010/main" val="3161805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866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866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866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866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866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866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866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867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867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867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98662">
                                            <p:txEl>
                                              <p:pRg st="0" end="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8662">
                                            <p:txEl>
                                              <p:pRg st="1" end="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8662">
                                            <p:txEl>
                                              <p:pRg st="2" end="2"/>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98662">
                                            <p:txEl>
                                              <p:pRg st="3" end="3"/>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98662">
                                            <p:txEl>
                                              <p:pRg st="4" end="4"/>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9867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8662">
                                            <p:txEl>
                                              <p:pRg st="5" end="5"/>
                                            </p:txEl>
                                          </p:spTgt>
                                        </p:tgtEl>
                                        <p:attrNameLst>
                                          <p:attrName>style.visibility</p:attrName>
                                        </p:attrNameLst>
                                      </p:cBhvr>
                                      <p:to>
                                        <p:strVal val="visible"/>
                                      </p:to>
                                    </p:set>
                                  </p:childTnLst>
                                </p:cTn>
                              </p:par>
                              <p:par>
                                <p:cTn id="47" presetID="56" presetClass="path" presetSubtype="0" accel="50000" decel="50000" fill="hold" grpId="1" nodeType="withEffect">
                                  <p:stCondLst>
                                    <p:cond delay="0"/>
                                  </p:stCondLst>
                                  <p:childTnLst>
                                    <p:animMotion origin="layout" path="M 3.33333E-6 -2.22222E-6 L 0.0625 -0.03889 " pathEditMode="relative" rAng="0" ptsTypes="AA">
                                      <p:cBhvr>
                                        <p:cTn id="48" dur="2000" fill="hold"/>
                                        <p:tgtEl>
                                          <p:spTgt spid="198673"/>
                                        </p:tgtEl>
                                        <p:attrNameLst>
                                          <p:attrName>ppt_x</p:attrName>
                                          <p:attrName>ppt_y</p:attrName>
                                        </p:attrNameLst>
                                      </p:cBhvr>
                                      <p:rCtr x="3125" y="-1944"/>
                                    </p:animMotion>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98662">
                                            <p:txEl>
                                              <p:pRg st="6" end="6"/>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98674"/>
                                        </p:tgtEl>
                                        <p:attrNameLst>
                                          <p:attrName>style.visibility</p:attrName>
                                        </p:attrNameLst>
                                      </p:cBhvr>
                                      <p:to>
                                        <p:strVal val="visible"/>
                                      </p:to>
                                    </p:set>
                                  </p:childTnLst>
                                </p:cTn>
                              </p:par>
                              <p:par>
                                <p:cTn id="55" presetID="56" presetClass="path" presetSubtype="0" accel="50000" decel="50000" fill="hold" grpId="1" nodeType="withEffect">
                                  <p:stCondLst>
                                    <p:cond delay="0"/>
                                  </p:stCondLst>
                                  <p:childTnLst>
                                    <p:animMotion origin="layout" path="M -3.33333E-6 1.11111E-6 L 0.0625 -0.03889 " pathEditMode="relative" rAng="0" ptsTypes="AA">
                                      <p:cBhvr>
                                        <p:cTn id="56" dur="2000" fill="hold"/>
                                        <p:tgtEl>
                                          <p:spTgt spid="198674"/>
                                        </p:tgtEl>
                                        <p:attrNameLst>
                                          <p:attrName>ppt_x</p:attrName>
                                          <p:attrName>ppt_y</p:attrName>
                                        </p:attrNameLst>
                                      </p:cBhvr>
                                      <p:rCtr x="3125" y="-1944"/>
                                    </p:animMotion>
                                  </p:childTnLst>
                                </p:cTn>
                              </p:par>
                              <p:par>
                                <p:cTn id="57" presetID="1" presetClass="exit" presetSubtype="0" fill="hold" grpId="2" nodeType="withEffect">
                                  <p:stCondLst>
                                    <p:cond delay="0"/>
                                  </p:stCondLst>
                                  <p:childTnLst>
                                    <p:set>
                                      <p:cBhvr>
                                        <p:cTn id="58" dur="1" fill="hold">
                                          <p:stCondLst>
                                            <p:cond delay="0"/>
                                          </p:stCondLst>
                                        </p:cTn>
                                        <p:tgtEl>
                                          <p:spTgt spid="198673"/>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9866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62" grpId="0" uiExpand="1" build="p"/>
      <p:bldP spid="198663" grpId="0" animBg="1"/>
      <p:bldP spid="198664" grpId="0" animBg="1"/>
      <p:bldP spid="198665" grpId="0" animBg="1"/>
      <p:bldP spid="198666" grpId="0" animBg="1"/>
      <p:bldP spid="198667" grpId="0" animBg="1"/>
      <p:bldP spid="198668" grpId="0" animBg="1"/>
      <p:bldP spid="198669" grpId="0"/>
      <p:bldP spid="198670" grpId="0"/>
      <p:bldP spid="198671" grpId="0"/>
      <p:bldP spid="198672" grpId="0" animBg="1"/>
      <p:bldP spid="198673" grpId="0" animBg="1"/>
      <p:bldP spid="198673" grpId="1" animBg="1"/>
      <p:bldP spid="198673" grpId="2" animBg="1"/>
      <p:bldP spid="198674" grpId="0" animBg="1"/>
      <p:bldP spid="198674" grpId="1"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Tariff-Rate Quotas (TRQs)</a:t>
            </a:r>
          </a:p>
        </p:txBody>
      </p:sp>
      <p:sp>
        <p:nvSpPr>
          <p:cNvPr id="3" name="Content Placeholder 2"/>
          <p:cNvSpPr>
            <a:spLocks noGrp="1"/>
          </p:cNvSpPr>
          <p:nvPr>
            <p:ph idx="1"/>
          </p:nvPr>
        </p:nvSpPr>
        <p:spPr>
          <a:xfrm>
            <a:off x="457200" y="1600200"/>
            <a:ext cx="8229600" cy="4525963"/>
          </a:xfrm>
        </p:spPr>
        <p:txBody>
          <a:bodyPr/>
          <a:lstStyle/>
          <a:p>
            <a:r>
              <a:rPr lang="en-US" dirty="0"/>
              <a:t>Used by</a:t>
            </a:r>
          </a:p>
          <a:p>
            <a:pPr lvl="1"/>
            <a:r>
              <a:rPr lang="en-US" dirty="0"/>
              <a:t>US for years on some agricultural products</a:t>
            </a:r>
          </a:p>
          <a:p>
            <a:pPr lvl="1"/>
            <a:r>
              <a:rPr lang="en-US" dirty="0"/>
              <a:t>Trump on Korean steel</a:t>
            </a:r>
          </a:p>
          <a:p>
            <a:pPr lvl="1"/>
            <a:r>
              <a:rPr lang="en-US" dirty="0"/>
              <a:t>US to settle other trade disagreements </a:t>
            </a:r>
          </a:p>
          <a:p>
            <a:pPr lvl="1"/>
            <a:r>
              <a:rPr lang="en-US" dirty="0"/>
              <a:t>Used most recently to “remove” Trump’s tariffs on steel and aluminum</a:t>
            </a:r>
          </a:p>
          <a:p>
            <a:pPr lvl="2"/>
            <a:r>
              <a:rPr lang="en-US" dirty="0"/>
              <a:t>Tariff still in place for imports over quota</a:t>
            </a:r>
          </a:p>
          <a:p>
            <a:pPr lvl="2"/>
            <a:r>
              <a:rPr lang="en-US" dirty="0"/>
              <a:t>Note the different welfare effects </a:t>
            </a:r>
          </a:p>
          <a:p>
            <a:pPr lvl="3"/>
            <a:r>
              <a:rPr lang="en-US" dirty="0"/>
              <a:t>Depending on whether quota is binding or not</a:t>
            </a:r>
          </a:p>
          <a:p>
            <a:pPr lvl="1"/>
            <a:r>
              <a:rPr lang="en-US" dirty="0"/>
              <a:t>See Beattie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673637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64057-7728-C347-B29A-B7A131153DE5}"/>
              </a:ext>
            </a:extLst>
          </p:cNvPr>
          <p:cNvSpPr>
            <a:spLocks noGrp="1"/>
          </p:cNvSpPr>
          <p:nvPr>
            <p:ph type="title"/>
          </p:nvPr>
        </p:nvSpPr>
        <p:spPr/>
        <p:txBody>
          <a:bodyPr/>
          <a:lstStyle/>
          <a:p>
            <a:r>
              <a:rPr lang="en-US" dirty="0"/>
              <a:t>Announcement</a:t>
            </a:r>
          </a:p>
        </p:txBody>
      </p:sp>
      <p:sp>
        <p:nvSpPr>
          <p:cNvPr id="3" name="Content Placeholder 2">
            <a:extLst>
              <a:ext uri="{FF2B5EF4-FFF2-40B4-BE49-F238E27FC236}">
                <a16:creationId xmlns:a16="http://schemas.microsoft.com/office/drawing/2014/main" id="{EB6C37D0-3572-8343-A100-B11D612B72AC}"/>
              </a:ext>
            </a:extLst>
          </p:cNvPr>
          <p:cNvSpPr>
            <a:spLocks noGrp="1"/>
          </p:cNvSpPr>
          <p:nvPr>
            <p:ph idx="1"/>
          </p:nvPr>
        </p:nvSpPr>
        <p:spPr/>
        <p:txBody>
          <a:bodyPr/>
          <a:lstStyle/>
          <a:p>
            <a:r>
              <a:rPr lang="en-US" sz="2400" dirty="0"/>
              <a:t>Next Monday, Oct 14:  Fall Study Break</a:t>
            </a:r>
          </a:p>
          <a:p>
            <a:pPr lvl="1"/>
            <a:r>
              <a:rPr lang="en-US" sz="2000" dirty="0"/>
              <a:t>We won’t have class, as I’ll be out of town</a:t>
            </a:r>
          </a:p>
          <a:p>
            <a:pPr lvl="1"/>
            <a:r>
              <a:rPr lang="en-US" sz="2000" dirty="0"/>
              <a:t>If you wish, read and listen to optional assignments on trade and </a:t>
            </a:r>
          </a:p>
          <a:p>
            <a:pPr lvl="2"/>
            <a:r>
              <a:rPr lang="en-US" sz="1800" dirty="0"/>
              <a:t>Women</a:t>
            </a:r>
          </a:p>
          <a:p>
            <a:pPr lvl="2"/>
            <a:r>
              <a:rPr lang="en-US" sz="1800" dirty="0"/>
              <a:t>Environment</a:t>
            </a:r>
          </a:p>
          <a:p>
            <a:pPr lvl="2"/>
            <a:r>
              <a:rPr lang="en-US" sz="1800" dirty="0"/>
              <a:t>Developing countries</a:t>
            </a:r>
          </a:p>
          <a:p>
            <a:pPr lvl="2"/>
            <a:r>
              <a:rPr lang="en-US" sz="1800" dirty="0"/>
              <a:t>Human rights</a:t>
            </a:r>
          </a:p>
          <a:p>
            <a:pPr lvl="2"/>
            <a:r>
              <a:rPr lang="en-US" sz="1800" dirty="0"/>
              <a:t>Black and disadvantaged workers</a:t>
            </a:r>
          </a:p>
          <a:p>
            <a:r>
              <a:rPr lang="en-US" sz="2400" dirty="0"/>
              <a:t>Note that </a:t>
            </a:r>
          </a:p>
          <a:p>
            <a:pPr lvl="1"/>
            <a:r>
              <a:rPr lang="en-US" sz="2000" dirty="0"/>
              <a:t>There is a quiz due this week, Oct 11</a:t>
            </a:r>
          </a:p>
          <a:p>
            <a:pPr lvl="1"/>
            <a:r>
              <a:rPr lang="en-US" sz="2000" dirty="0"/>
              <a:t>There is NO quiz due Oct 18.</a:t>
            </a:r>
          </a:p>
          <a:p>
            <a:pPr lvl="1"/>
            <a:endParaRPr lang="en-US" sz="2000" dirty="0"/>
          </a:p>
          <a:p>
            <a:pPr lvl="1"/>
            <a:endParaRPr lang="en-US" sz="1800" dirty="0"/>
          </a:p>
        </p:txBody>
      </p:sp>
      <p:sp>
        <p:nvSpPr>
          <p:cNvPr id="4" name="Footer Placeholder 3">
            <a:extLst>
              <a:ext uri="{FF2B5EF4-FFF2-40B4-BE49-F238E27FC236}">
                <a16:creationId xmlns:a16="http://schemas.microsoft.com/office/drawing/2014/main" id="{E7056F17-0E44-9B4D-BBD0-EB869D95DE36}"/>
              </a:ext>
            </a:extLst>
          </p:cNvPr>
          <p:cNvSpPr>
            <a:spLocks noGrp="1"/>
          </p:cNvSpPr>
          <p:nvPr>
            <p:ph type="ftr" sz="quarter" idx="11"/>
          </p:nvPr>
        </p:nvSpPr>
        <p:spPr/>
        <p:txBody>
          <a:bodyPr/>
          <a:lstStyle/>
          <a:p>
            <a:pPr>
              <a:defRPr/>
            </a:pPr>
            <a:r>
              <a:rPr lang="en-US"/>
              <a:t>Class 11:  Non-tariff Barriers</a:t>
            </a:r>
          </a:p>
        </p:txBody>
      </p:sp>
      <p:sp>
        <p:nvSpPr>
          <p:cNvPr id="5" name="Slide Number Placeholder 4">
            <a:extLst>
              <a:ext uri="{FF2B5EF4-FFF2-40B4-BE49-F238E27FC236}">
                <a16:creationId xmlns:a16="http://schemas.microsoft.com/office/drawing/2014/main" id="{767DB913-6F7E-9F46-8CD7-F3717A306787}"/>
              </a:ext>
            </a:extLst>
          </p:cNvPr>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Tree>
    <p:extLst>
      <p:ext uri="{BB962C8B-B14F-4D97-AF65-F5344CB8AC3E}">
        <p14:creationId xmlns:p14="http://schemas.microsoft.com/office/powerpoint/2010/main" val="42438287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spTree>
    <p:extLst>
      <p:ext uri="{BB962C8B-B14F-4D97-AF65-F5344CB8AC3E}">
        <p14:creationId xmlns:p14="http://schemas.microsoft.com/office/powerpoint/2010/main" val="40772004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Beattie, </a:t>
            </a:r>
            <a:br>
              <a:rPr lang="en-US" dirty="0"/>
            </a:br>
            <a:r>
              <a:rPr lang="en-US" dirty="0"/>
              <a:t>“Mind your TRQs”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Why are TRQs inefficient and harmful? </a:t>
            </a:r>
          </a:p>
          <a:p>
            <a:r>
              <a:rPr lang="en-US" dirty="0"/>
              <a:t>Who benefits most from a TRQ, and why?</a:t>
            </a:r>
          </a:p>
          <a:p>
            <a:r>
              <a:rPr lang="en-US" dirty="0"/>
              <a:t>What was </a:t>
            </a:r>
            <a:r>
              <a:rPr lang="en-US" dirty="0" err="1"/>
              <a:t>tariffication</a:t>
            </a:r>
            <a:r>
              <a:rPr lang="en-US" dirty="0"/>
              <a:t>?  When was it done?</a:t>
            </a:r>
          </a:p>
          <a:p>
            <a:r>
              <a:rPr lang="en-US" dirty="0"/>
              <a:t>How was China hurt by TRQs in a case they took to the WTO in 2015?</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spTree>
    <p:extLst>
      <p:ext uri="{BB962C8B-B14F-4D97-AF65-F5344CB8AC3E}">
        <p14:creationId xmlns:p14="http://schemas.microsoft.com/office/powerpoint/2010/main" val="10556269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3C8E5-210B-7F16-9CAB-69F960F54CE4}"/>
              </a:ext>
            </a:extLst>
          </p:cNvPr>
          <p:cNvSpPr>
            <a:spLocks noGrp="1"/>
          </p:cNvSpPr>
          <p:nvPr>
            <p:ph type="title"/>
          </p:nvPr>
        </p:nvSpPr>
        <p:spPr/>
        <p:txBody>
          <a:bodyPr/>
          <a:lstStyle/>
          <a:p>
            <a:r>
              <a:rPr lang="en-US" dirty="0"/>
              <a:t>US TRQ on Steel from EU</a:t>
            </a:r>
          </a:p>
        </p:txBody>
      </p:sp>
      <p:sp>
        <p:nvSpPr>
          <p:cNvPr id="3" name="Content Placeholder 2">
            <a:extLst>
              <a:ext uri="{FF2B5EF4-FFF2-40B4-BE49-F238E27FC236}">
                <a16:creationId xmlns:a16="http://schemas.microsoft.com/office/drawing/2014/main" id="{CAFCB9BA-57CA-CF72-DB00-DC59B9C1B2F3}"/>
              </a:ext>
            </a:extLst>
          </p:cNvPr>
          <p:cNvSpPr>
            <a:spLocks noGrp="1"/>
          </p:cNvSpPr>
          <p:nvPr>
            <p:ph idx="1"/>
          </p:nvPr>
        </p:nvSpPr>
        <p:spPr/>
        <p:txBody>
          <a:bodyPr/>
          <a:lstStyle/>
          <a:p>
            <a:r>
              <a:rPr lang="en-US" sz="2400" dirty="0"/>
              <a:t>Biden negotiated with EU to replace Trump’s 25% tariff on steel with a TRQ, beginning in 2022.</a:t>
            </a:r>
          </a:p>
          <a:p>
            <a:pPr lvl="1"/>
            <a:r>
              <a:rPr lang="en-US" sz="2000" dirty="0"/>
              <a:t>“An historically-based volume of EU steel products will enter the U.S. market without any tariffs.” </a:t>
            </a:r>
          </a:p>
          <a:p>
            <a:pPr lvl="1"/>
            <a:r>
              <a:rPr lang="en-US" sz="2000" dirty="0"/>
              <a:t>“The initial quota will be 3.3 million metric tons and calculated on a quarterly basis.”</a:t>
            </a:r>
          </a:p>
          <a:p>
            <a:pPr lvl="1"/>
            <a:r>
              <a:rPr lang="en-US" sz="2000" dirty="0"/>
              <a:t>“Up to 4% of any unused quota in a quarter can roll over into the next quarter.”</a:t>
            </a:r>
          </a:p>
          <a:p>
            <a:pPr lvl="1"/>
            <a:r>
              <a:rPr lang="en-US" sz="2000" dirty="0"/>
              <a:t>Imports above the quota are still subject to 25% tariff.</a:t>
            </a:r>
          </a:p>
        </p:txBody>
      </p:sp>
      <p:sp>
        <p:nvSpPr>
          <p:cNvPr id="4" name="Footer Placeholder 3">
            <a:extLst>
              <a:ext uri="{FF2B5EF4-FFF2-40B4-BE49-F238E27FC236}">
                <a16:creationId xmlns:a16="http://schemas.microsoft.com/office/drawing/2014/main" id="{021865F5-48A5-750E-914E-965E4B913407}"/>
              </a:ext>
            </a:extLst>
          </p:cNvPr>
          <p:cNvSpPr>
            <a:spLocks noGrp="1"/>
          </p:cNvSpPr>
          <p:nvPr>
            <p:ph type="ftr" sz="quarter" idx="11"/>
          </p:nvPr>
        </p:nvSpPr>
        <p:spPr/>
        <p:txBody>
          <a:bodyPr/>
          <a:lstStyle/>
          <a:p>
            <a:pPr>
              <a:defRPr/>
            </a:pPr>
            <a:r>
              <a:rPr lang="en-US"/>
              <a:t>Class 11:  Non-tariff Barriers</a:t>
            </a:r>
          </a:p>
        </p:txBody>
      </p:sp>
      <p:sp>
        <p:nvSpPr>
          <p:cNvPr id="5" name="Slide Number Placeholder 4">
            <a:extLst>
              <a:ext uri="{FF2B5EF4-FFF2-40B4-BE49-F238E27FC236}">
                <a16:creationId xmlns:a16="http://schemas.microsoft.com/office/drawing/2014/main" id="{B569DBAA-56C7-ABE5-B648-CEB244649ACB}"/>
              </a:ext>
            </a:extLst>
          </p:cNvPr>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spTree>
    <p:extLst>
      <p:ext uri="{BB962C8B-B14F-4D97-AF65-F5344CB8AC3E}">
        <p14:creationId xmlns:p14="http://schemas.microsoft.com/office/powerpoint/2010/main" val="21542079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0E08E2-8E5C-2DA4-03C4-8058BC64C3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F3974A-5A16-9148-2671-217F02F05D48}"/>
              </a:ext>
            </a:extLst>
          </p:cNvPr>
          <p:cNvSpPr>
            <a:spLocks noGrp="1"/>
          </p:cNvSpPr>
          <p:nvPr>
            <p:ph type="title"/>
          </p:nvPr>
        </p:nvSpPr>
        <p:spPr/>
        <p:txBody>
          <a:bodyPr/>
          <a:lstStyle/>
          <a:p>
            <a:r>
              <a:rPr lang="en-US" dirty="0"/>
              <a:t>US TRQ on Steel from EU</a:t>
            </a:r>
          </a:p>
        </p:txBody>
      </p:sp>
      <p:sp>
        <p:nvSpPr>
          <p:cNvPr id="3" name="Content Placeholder 2">
            <a:extLst>
              <a:ext uri="{FF2B5EF4-FFF2-40B4-BE49-F238E27FC236}">
                <a16:creationId xmlns:a16="http://schemas.microsoft.com/office/drawing/2014/main" id="{C077A225-6405-28D3-6BE9-7E6B828564A2}"/>
              </a:ext>
            </a:extLst>
          </p:cNvPr>
          <p:cNvSpPr>
            <a:spLocks noGrp="1"/>
          </p:cNvSpPr>
          <p:nvPr>
            <p:ph idx="1"/>
          </p:nvPr>
        </p:nvSpPr>
        <p:spPr/>
        <p:txBody>
          <a:bodyPr/>
          <a:lstStyle/>
          <a:p>
            <a:r>
              <a:rPr lang="en-US" dirty="0"/>
              <a:t>How is the TRQ administered?</a:t>
            </a:r>
          </a:p>
          <a:p>
            <a:pPr lvl="1"/>
            <a:r>
              <a:rPr lang="en-US" dirty="0"/>
              <a:t>According to one source:  “The TRQs on steel will be administered quarterly, and is a first-come, first-served system.”</a:t>
            </a:r>
          </a:p>
          <a:p>
            <a:pPr lvl="2"/>
            <a:r>
              <a:rPr lang="en-US" sz="2000" dirty="0"/>
              <a:t>Per Tom Lee, “Details of the U.S.-EU Aluminum and Steel Tariff Rate Quota System,” November 9, 2021.</a:t>
            </a:r>
          </a:p>
          <a:p>
            <a:r>
              <a:rPr lang="en-US" dirty="0"/>
              <a:t>Has the TRQ been binding?</a:t>
            </a:r>
          </a:p>
          <a:p>
            <a:pPr lvl="1"/>
            <a:r>
              <a:rPr lang="en-US" sz="2000" dirty="0"/>
              <a:t>Apparently yes, for some of the largest EU steel exporters</a:t>
            </a:r>
          </a:p>
          <a:p>
            <a:pPr lvl="1"/>
            <a:r>
              <a:rPr lang="en-US" sz="2000" dirty="0"/>
              <a:t>See data on next slide for “hot rolled sheet” (there are similar tables for many other steel products).</a:t>
            </a:r>
          </a:p>
          <a:p>
            <a:pPr lvl="3"/>
            <a:endParaRPr lang="en-US" sz="1200" dirty="0"/>
          </a:p>
          <a:p>
            <a:pPr lvl="2"/>
            <a:endParaRPr lang="en-US" sz="1600" dirty="0"/>
          </a:p>
          <a:p>
            <a:pPr lvl="2"/>
            <a:endParaRPr lang="en-US" sz="1600" dirty="0"/>
          </a:p>
          <a:p>
            <a:endParaRPr lang="en-US" sz="2400" dirty="0"/>
          </a:p>
        </p:txBody>
      </p:sp>
      <p:sp>
        <p:nvSpPr>
          <p:cNvPr id="4" name="Footer Placeholder 3">
            <a:extLst>
              <a:ext uri="{FF2B5EF4-FFF2-40B4-BE49-F238E27FC236}">
                <a16:creationId xmlns:a16="http://schemas.microsoft.com/office/drawing/2014/main" id="{B4792E6D-DD5F-B69F-771E-D6FAD44743EE}"/>
              </a:ext>
            </a:extLst>
          </p:cNvPr>
          <p:cNvSpPr>
            <a:spLocks noGrp="1"/>
          </p:cNvSpPr>
          <p:nvPr>
            <p:ph type="ftr" sz="quarter" idx="11"/>
          </p:nvPr>
        </p:nvSpPr>
        <p:spPr/>
        <p:txBody>
          <a:bodyPr/>
          <a:lstStyle/>
          <a:p>
            <a:pPr>
              <a:defRPr/>
            </a:pPr>
            <a:r>
              <a:rPr lang="en-US"/>
              <a:t>Class 11:  Non-tariff Barriers</a:t>
            </a:r>
          </a:p>
        </p:txBody>
      </p:sp>
      <p:sp>
        <p:nvSpPr>
          <p:cNvPr id="5" name="Slide Number Placeholder 4">
            <a:extLst>
              <a:ext uri="{FF2B5EF4-FFF2-40B4-BE49-F238E27FC236}">
                <a16:creationId xmlns:a16="http://schemas.microsoft.com/office/drawing/2014/main" id="{584ED914-E157-0E4F-5CAE-F529869AF505}"/>
              </a:ext>
            </a:extLst>
          </p:cNvPr>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spTree>
    <p:extLst>
      <p:ext uri="{BB962C8B-B14F-4D97-AF65-F5344CB8AC3E}">
        <p14:creationId xmlns:p14="http://schemas.microsoft.com/office/powerpoint/2010/main" val="3130561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EF579F9-225C-CA03-D750-1149D8FAC0FC}"/>
              </a:ext>
            </a:extLst>
          </p:cNvPr>
          <p:cNvSpPr>
            <a:spLocks noGrp="1"/>
          </p:cNvSpPr>
          <p:nvPr>
            <p:ph type="ftr" sz="quarter" idx="11"/>
          </p:nvPr>
        </p:nvSpPr>
        <p:spPr/>
        <p:txBody>
          <a:bodyPr/>
          <a:lstStyle/>
          <a:p>
            <a:pPr>
              <a:defRPr/>
            </a:pPr>
            <a:r>
              <a:rPr lang="en-US"/>
              <a:t>Class 11:  Non-tariff Barriers</a:t>
            </a:r>
          </a:p>
        </p:txBody>
      </p:sp>
      <p:sp>
        <p:nvSpPr>
          <p:cNvPr id="5" name="Slide Number Placeholder 4">
            <a:extLst>
              <a:ext uri="{FF2B5EF4-FFF2-40B4-BE49-F238E27FC236}">
                <a16:creationId xmlns:a16="http://schemas.microsoft.com/office/drawing/2014/main" id="{0A6A962D-2AEF-A893-EBE2-5F86E9DB9FA3}"/>
              </a:ext>
            </a:extLst>
          </p:cNvPr>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pic>
        <p:nvPicPr>
          <p:cNvPr id="8" name="Picture 7">
            <a:extLst>
              <a:ext uri="{FF2B5EF4-FFF2-40B4-BE49-F238E27FC236}">
                <a16:creationId xmlns:a16="http://schemas.microsoft.com/office/drawing/2014/main" id="{BC8C5C48-DB17-136E-49AA-AF021E56AC7A}"/>
              </a:ext>
            </a:extLst>
          </p:cNvPr>
          <p:cNvPicPr>
            <a:picLocks noChangeAspect="1"/>
          </p:cNvPicPr>
          <p:nvPr/>
        </p:nvPicPr>
        <p:blipFill>
          <a:blip r:embed="rId3"/>
          <a:stretch>
            <a:fillRect/>
          </a:stretch>
        </p:blipFill>
        <p:spPr>
          <a:xfrm>
            <a:off x="1263650" y="323850"/>
            <a:ext cx="6616700" cy="6210300"/>
          </a:xfrm>
          <a:prstGeom prst="rect">
            <a:avLst/>
          </a:prstGeom>
        </p:spPr>
      </p:pic>
    </p:spTree>
    <p:extLst>
      <p:ext uri="{BB962C8B-B14F-4D97-AF65-F5344CB8AC3E}">
        <p14:creationId xmlns:p14="http://schemas.microsoft.com/office/powerpoint/2010/main" val="41703438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0BB5AC-22CB-8952-A554-2D16229578CA}"/>
              </a:ext>
            </a:extLst>
          </p:cNvPr>
          <p:cNvSpPr>
            <a:spLocks noGrp="1"/>
          </p:cNvSpPr>
          <p:nvPr>
            <p:ph idx="1"/>
          </p:nvPr>
        </p:nvSpPr>
        <p:spPr>
          <a:xfrm>
            <a:off x="457200" y="1279010"/>
            <a:ext cx="8229600" cy="4525963"/>
          </a:xfrm>
        </p:spPr>
        <p:txBody>
          <a:bodyPr/>
          <a:lstStyle/>
          <a:p>
            <a:r>
              <a:rPr lang="en-US" sz="2000" dirty="0"/>
              <a:t>Of countries with quotas of 500,000 kgs or more in 2024, Q2:</a:t>
            </a:r>
            <a:endParaRPr lang="en-US" sz="1800" dirty="0"/>
          </a:p>
          <a:p>
            <a:pPr lvl="1"/>
            <a:endParaRPr lang="en-US" sz="2000" dirty="0"/>
          </a:p>
          <a:p>
            <a:pPr lvl="1"/>
            <a:endParaRPr lang="en-US" sz="2000" dirty="0"/>
          </a:p>
          <a:p>
            <a:pPr lvl="1"/>
            <a:endParaRPr lang="en-US" sz="2000" dirty="0"/>
          </a:p>
          <a:p>
            <a:pPr lvl="1"/>
            <a:endParaRPr lang="en-US" sz="2000" dirty="0"/>
          </a:p>
        </p:txBody>
      </p:sp>
      <p:sp>
        <p:nvSpPr>
          <p:cNvPr id="4" name="Footer Placeholder 3">
            <a:extLst>
              <a:ext uri="{FF2B5EF4-FFF2-40B4-BE49-F238E27FC236}">
                <a16:creationId xmlns:a16="http://schemas.microsoft.com/office/drawing/2014/main" id="{EEEDBD7B-21F2-AB1E-8A22-B60A693D319C}"/>
              </a:ext>
            </a:extLst>
          </p:cNvPr>
          <p:cNvSpPr>
            <a:spLocks noGrp="1"/>
          </p:cNvSpPr>
          <p:nvPr>
            <p:ph type="ftr" sz="quarter" idx="11"/>
          </p:nvPr>
        </p:nvSpPr>
        <p:spPr/>
        <p:txBody>
          <a:bodyPr/>
          <a:lstStyle/>
          <a:p>
            <a:pPr>
              <a:defRPr/>
            </a:pPr>
            <a:r>
              <a:rPr lang="en-US"/>
              <a:t>Class 11:  Non-tariff Barriers</a:t>
            </a:r>
          </a:p>
        </p:txBody>
      </p:sp>
      <p:sp>
        <p:nvSpPr>
          <p:cNvPr id="5" name="Slide Number Placeholder 4">
            <a:extLst>
              <a:ext uri="{FF2B5EF4-FFF2-40B4-BE49-F238E27FC236}">
                <a16:creationId xmlns:a16="http://schemas.microsoft.com/office/drawing/2014/main" id="{C9701311-CC8F-D5A7-D2AB-EA5CC430C9FF}"/>
              </a:ext>
            </a:extLst>
          </p:cNvPr>
          <p:cNvSpPr>
            <a:spLocks noGrp="1"/>
          </p:cNvSpPr>
          <p:nvPr>
            <p:ph type="sldNum" sz="quarter" idx="12"/>
          </p:nvPr>
        </p:nvSpPr>
        <p:spPr/>
        <p:txBody>
          <a:bodyPr/>
          <a:lstStyle/>
          <a:p>
            <a:pPr>
              <a:defRPr/>
            </a:pPr>
            <a:fld id="{659DFB22-C7E9-9E4B-8431-4E4E88AD005A}" type="slidenum">
              <a:rPr lang="en-US" smtClean="0"/>
              <a:pPr>
                <a:defRPr/>
              </a:pPr>
              <a:t>45</a:t>
            </a:fld>
            <a:endParaRPr lang="en-US"/>
          </a:p>
        </p:txBody>
      </p:sp>
      <p:graphicFrame>
        <p:nvGraphicFramePr>
          <p:cNvPr id="6" name="Table 5">
            <a:extLst>
              <a:ext uri="{FF2B5EF4-FFF2-40B4-BE49-F238E27FC236}">
                <a16:creationId xmlns:a16="http://schemas.microsoft.com/office/drawing/2014/main" id="{307EACF0-6E9D-8065-7640-4247B3A1F624}"/>
              </a:ext>
            </a:extLst>
          </p:cNvPr>
          <p:cNvGraphicFramePr>
            <a:graphicFrameLocks noGrp="1"/>
          </p:cNvGraphicFramePr>
          <p:nvPr>
            <p:extLst>
              <p:ext uri="{D42A27DB-BD31-4B8C-83A1-F6EECF244321}">
                <p14:modId xmlns:p14="http://schemas.microsoft.com/office/powerpoint/2010/main" val="1836138950"/>
              </p:ext>
            </p:extLst>
          </p:nvPr>
        </p:nvGraphicFramePr>
        <p:xfrm>
          <a:off x="1259681" y="1803641"/>
          <a:ext cx="4698207" cy="1590713"/>
        </p:xfrm>
        <a:graphic>
          <a:graphicData uri="http://schemas.openxmlformats.org/drawingml/2006/table">
            <a:tbl>
              <a:tblPr firstRow="1" bandRow="1">
                <a:tableStyleId>{073A0DAA-6AF3-43AB-8588-CEC1D06C72B9}</a:tableStyleId>
              </a:tblPr>
              <a:tblGrid>
                <a:gridCol w="1769269">
                  <a:extLst>
                    <a:ext uri="{9D8B030D-6E8A-4147-A177-3AD203B41FA5}">
                      <a16:colId xmlns:a16="http://schemas.microsoft.com/office/drawing/2014/main" val="963300914"/>
                    </a:ext>
                  </a:extLst>
                </a:gridCol>
                <a:gridCol w="1414463">
                  <a:extLst>
                    <a:ext uri="{9D8B030D-6E8A-4147-A177-3AD203B41FA5}">
                      <a16:colId xmlns:a16="http://schemas.microsoft.com/office/drawing/2014/main" val="2636921533"/>
                    </a:ext>
                  </a:extLst>
                </a:gridCol>
                <a:gridCol w="1514475">
                  <a:extLst>
                    <a:ext uri="{9D8B030D-6E8A-4147-A177-3AD203B41FA5}">
                      <a16:colId xmlns:a16="http://schemas.microsoft.com/office/drawing/2014/main" val="965464073"/>
                    </a:ext>
                  </a:extLst>
                </a:gridCol>
              </a:tblGrid>
              <a:tr h="478193">
                <a:tc gridSpan="3">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t>Countries</a:t>
                      </a:r>
                      <a:r>
                        <a:rPr lang="en-US" sz="1600" dirty="0"/>
                        <a:t> that used almost all of their quotas:</a:t>
                      </a: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36267057"/>
                  </a:ext>
                </a:extLst>
              </a:tr>
              <a:tr h="370840">
                <a:tc>
                  <a:txBody>
                    <a:bodyPr/>
                    <a:lstStyle/>
                    <a:p>
                      <a:r>
                        <a:rPr lang="en-US" sz="1600" dirty="0"/>
                        <a:t>Belgium</a:t>
                      </a:r>
                    </a:p>
                  </a:txBody>
                  <a:tcPr/>
                </a:tc>
                <a:tc>
                  <a:txBody>
                    <a:bodyPr/>
                    <a:lstStyle/>
                    <a:p>
                      <a:pPr algn="r"/>
                      <a:r>
                        <a:rPr lang="en-US" sz="1600" dirty="0"/>
                        <a:t>100% of </a:t>
                      </a:r>
                    </a:p>
                  </a:txBody>
                  <a:tcPr/>
                </a:tc>
                <a:tc>
                  <a:txBody>
                    <a:bodyPr/>
                    <a:lstStyle/>
                    <a:p>
                      <a:pPr algn="r"/>
                      <a:r>
                        <a:rPr lang="en-US" sz="1600" dirty="0"/>
                        <a:t>6,652,500 kg</a:t>
                      </a:r>
                    </a:p>
                  </a:txBody>
                  <a:tcPr/>
                </a:tc>
                <a:extLst>
                  <a:ext uri="{0D108BD9-81ED-4DB2-BD59-A6C34878D82A}">
                    <a16:rowId xmlns:a16="http://schemas.microsoft.com/office/drawing/2014/main" val="3608312743"/>
                  </a:ext>
                </a:extLst>
              </a:tr>
              <a:tr h="370840">
                <a:tc>
                  <a:txBody>
                    <a:bodyPr/>
                    <a:lstStyle/>
                    <a:p>
                      <a:r>
                        <a:rPr lang="en-US" sz="1600" dirty="0"/>
                        <a:t>Germany</a:t>
                      </a:r>
                    </a:p>
                  </a:txBody>
                  <a:tcPr/>
                </a:tc>
                <a:tc>
                  <a:txBody>
                    <a:bodyPr/>
                    <a:lstStyle/>
                    <a:p>
                      <a:pPr algn="r"/>
                      <a:r>
                        <a:rPr lang="en-US" sz="1600" dirty="0"/>
                        <a:t>95.3% of </a:t>
                      </a:r>
                    </a:p>
                  </a:txBody>
                  <a:tcPr/>
                </a:tc>
                <a:tc>
                  <a:txBody>
                    <a:bodyPr/>
                    <a:lstStyle/>
                    <a:p>
                      <a:pPr algn="r"/>
                      <a:r>
                        <a:rPr lang="en-US" sz="1600" dirty="0"/>
                        <a:t>10,070,000 kg</a:t>
                      </a:r>
                    </a:p>
                  </a:txBody>
                  <a:tcPr/>
                </a:tc>
                <a:extLst>
                  <a:ext uri="{0D108BD9-81ED-4DB2-BD59-A6C34878D82A}">
                    <a16:rowId xmlns:a16="http://schemas.microsoft.com/office/drawing/2014/main" val="4195850890"/>
                  </a:ext>
                </a:extLst>
              </a:tr>
              <a:tr h="370840">
                <a:tc>
                  <a:txBody>
                    <a:bodyPr/>
                    <a:lstStyle/>
                    <a:p>
                      <a:r>
                        <a:rPr lang="en-US" sz="1600" dirty="0"/>
                        <a:t>Sweden</a:t>
                      </a:r>
                    </a:p>
                  </a:txBody>
                  <a:tcPr/>
                </a:tc>
                <a:tc>
                  <a:txBody>
                    <a:bodyPr/>
                    <a:lstStyle/>
                    <a:p>
                      <a:pPr algn="r"/>
                      <a:r>
                        <a:rPr lang="en-US" sz="1600" dirty="0"/>
                        <a:t>100% of </a:t>
                      </a:r>
                    </a:p>
                  </a:txBody>
                  <a:tcPr/>
                </a:tc>
                <a:tc>
                  <a:txBody>
                    <a:bodyPr/>
                    <a:lstStyle/>
                    <a:p>
                      <a:pPr algn="r"/>
                      <a:r>
                        <a:rPr lang="en-US" sz="1600" dirty="0"/>
                        <a:t>5,073,250 kg</a:t>
                      </a:r>
                    </a:p>
                  </a:txBody>
                  <a:tcPr/>
                </a:tc>
                <a:extLst>
                  <a:ext uri="{0D108BD9-81ED-4DB2-BD59-A6C34878D82A}">
                    <a16:rowId xmlns:a16="http://schemas.microsoft.com/office/drawing/2014/main" val="3965378601"/>
                  </a:ext>
                </a:extLst>
              </a:tr>
            </a:tbl>
          </a:graphicData>
        </a:graphic>
      </p:graphicFrame>
      <p:graphicFrame>
        <p:nvGraphicFramePr>
          <p:cNvPr id="7" name="Table 6">
            <a:extLst>
              <a:ext uri="{FF2B5EF4-FFF2-40B4-BE49-F238E27FC236}">
                <a16:creationId xmlns:a16="http://schemas.microsoft.com/office/drawing/2014/main" id="{9805F109-CDDB-13FB-655B-543B4DD33D76}"/>
              </a:ext>
            </a:extLst>
          </p:cNvPr>
          <p:cNvGraphicFramePr>
            <a:graphicFrameLocks noGrp="1"/>
          </p:cNvGraphicFramePr>
          <p:nvPr>
            <p:extLst>
              <p:ext uri="{D42A27DB-BD31-4B8C-83A1-F6EECF244321}">
                <p14:modId xmlns:p14="http://schemas.microsoft.com/office/powerpoint/2010/main" val="230000325"/>
              </p:ext>
            </p:extLst>
          </p:nvPr>
        </p:nvGraphicFramePr>
        <p:xfrm>
          <a:off x="1252538" y="3541992"/>
          <a:ext cx="4705350" cy="2703233"/>
        </p:xfrm>
        <a:graphic>
          <a:graphicData uri="http://schemas.openxmlformats.org/drawingml/2006/table">
            <a:tbl>
              <a:tblPr firstRow="1" bandRow="1">
                <a:tableStyleId>{073A0DAA-6AF3-43AB-8588-CEC1D06C72B9}</a:tableStyleId>
              </a:tblPr>
              <a:tblGrid>
                <a:gridCol w="1769269">
                  <a:extLst>
                    <a:ext uri="{9D8B030D-6E8A-4147-A177-3AD203B41FA5}">
                      <a16:colId xmlns:a16="http://schemas.microsoft.com/office/drawing/2014/main" val="963300914"/>
                    </a:ext>
                  </a:extLst>
                </a:gridCol>
                <a:gridCol w="1421606">
                  <a:extLst>
                    <a:ext uri="{9D8B030D-6E8A-4147-A177-3AD203B41FA5}">
                      <a16:colId xmlns:a16="http://schemas.microsoft.com/office/drawing/2014/main" val="2636921533"/>
                    </a:ext>
                  </a:extLst>
                </a:gridCol>
                <a:gridCol w="1514475">
                  <a:extLst>
                    <a:ext uri="{9D8B030D-6E8A-4147-A177-3AD203B41FA5}">
                      <a16:colId xmlns:a16="http://schemas.microsoft.com/office/drawing/2014/main" val="965464073"/>
                    </a:ext>
                  </a:extLst>
                </a:gridCol>
              </a:tblGrid>
              <a:tr h="478193">
                <a:tc gridSpan="3">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t>Countries</a:t>
                      </a:r>
                      <a:r>
                        <a:rPr lang="en-US" sz="1600" dirty="0"/>
                        <a:t> that used only part of of their quotas:</a:t>
                      </a: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36267057"/>
                  </a:ext>
                </a:extLst>
              </a:tr>
              <a:tr h="370840">
                <a:tc>
                  <a:txBody>
                    <a:bodyPr/>
                    <a:lstStyle/>
                    <a:p>
                      <a:r>
                        <a:rPr lang="en-US" sz="1600" dirty="0"/>
                        <a:t>Austria</a:t>
                      </a:r>
                    </a:p>
                  </a:txBody>
                  <a:tcPr/>
                </a:tc>
                <a:tc>
                  <a:txBody>
                    <a:bodyPr/>
                    <a:lstStyle/>
                    <a:p>
                      <a:pPr algn="r"/>
                      <a:r>
                        <a:rPr lang="en-US" sz="1600" dirty="0"/>
                        <a:t>0% of </a:t>
                      </a:r>
                    </a:p>
                  </a:txBody>
                  <a:tcPr/>
                </a:tc>
                <a:tc>
                  <a:txBody>
                    <a:bodyPr/>
                    <a:lstStyle/>
                    <a:p>
                      <a:pPr algn="r"/>
                      <a:r>
                        <a:rPr lang="en-US" sz="1600" dirty="0"/>
                        <a:t>901,750 kg</a:t>
                      </a:r>
                    </a:p>
                  </a:txBody>
                  <a:tcPr/>
                </a:tc>
                <a:extLst>
                  <a:ext uri="{0D108BD9-81ED-4DB2-BD59-A6C34878D82A}">
                    <a16:rowId xmlns:a16="http://schemas.microsoft.com/office/drawing/2014/main" val="3608312743"/>
                  </a:ext>
                </a:extLst>
              </a:tr>
              <a:tr h="370840">
                <a:tc>
                  <a:txBody>
                    <a:bodyPr/>
                    <a:lstStyle/>
                    <a:p>
                      <a:r>
                        <a:rPr lang="en-US" sz="1600" dirty="0"/>
                        <a:t>Finland</a:t>
                      </a:r>
                    </a:p>
                  </a:txBody>
                  <a:tcPr/>
                </a:tc>
                <a:tc>
                  <a:txBody>
                    <a:bodyPr/>
                    <a:lstStyle/>
                    <a:p>
                      <a:pPr algn="r"/>
                      <a:r>
                        <a:rPr lang="en-US" sz="1600" dirty="0"/>
                        <a:t>1.6% of </a:t>
                      </a:r>
                    </a:p>
                  </a:txBody>
                  <a:tcPr/>
                </a:tc>
                <a:tc>
                  <a:txBody>
                    <a:bodyPr/>
                    <a:lstStyle/>
                    <a:p>
                      <a:pPr algn="r"/>
                      <a:r>
                        <a:rPr lang="en-US" sz="1600" dirty="0"/>
                        <a:t>720,000 kg</a:t>
                      </a:r>
                    </a:p>
                  </a:txBody>
                  <a:tcPr/>
                </a:tc>
                <a:extLst>
                  <a:ext uri="{0D108BD9-81ED-4DB2-BD59-A6C34878D82A}">
                    <a16:rowId xmlns:a16="http://schemas.microsoft.com/office/drawing/2014/main" val="4195850890"/>
                  </a:ext>
                </a:extLst>
              </a:tr>
              <a:tr h="370840">
                <a:tc>
                  <a:txBody>
                    <a:bodyPr/>
                    <a:lstStyle/>
                    <a:p>
                      <a:r>
                        <a:rPr lang="en-US" sz="1600" dirty="0"/>
                        <a:t>France</a:t>
                      </a:r>
                    </a:p>
                  </a:txBody>
                  <a:tcPr/>
                </a:tc>
                <a:tc>
                  <a:txBody>
                    <a:bodyPr/>
                    <a:lstStyle/>
                    <a:p>
                      <a:pPr algn="r"/>
                      <a:r>
                        <a:rPr lang="en-US" sz="1600" dirty="0"/>
                        <a:t>11.3% of </a:t>
                      </a:r>
                    </a:p>
                  </a:txBody>
                  <a:tcPr/>
                </a:tc>
                <a:tc>
                  <a:txBody>
                    <a:bodyPr/>
                    <a:lstStyle/>
                    <a:p>
                      <a:pPr algn="r"/>
                      <a:r>
                        <a:rPr lang="en-US" sz="1600" dirty="0"/>
                        <a:t>4,721,000 kg</a:t>
                      </a:r>
                    </a:p>
                  </a:txBody>
                  <a:tcPr/>
                </a:tc>
                <a:extLst>
                  <a:ext uri="{0D108BD9-81ED-4DB2-BD59-A6C34878D82A}">
                    <a16:rowId xmlns:a16="http://schemas.microsoft.com/office/drawing/2014/main" val="3965378601"/>
                  </a:ext>
                </a:extLst>
              </a:tr>
              <a:tr h="370840">
                <a:tc>
                  <a:txBody>
                    <a:bodyPr/>
                    <a:lstStyle/>
                    <a:p>
                      <a:r>
                        <a:rPr lang="en-US" sz="1600" dirty="0"/>
                        <a:t>Italy</a:t>
                      </a:r>
                    </a:p>
                  </a:txBody>
                  <a:tcPr/>
                </a:tc>
                <a:tc>
                  <a:txBody>
                    <a:bodyPr/>
                    <a:lstStyle/>
                    <a:p>
                      <a:pPr algn="r"/>
                      <a:r>
                        <a:rPr lang="en-US" sz="1600" dirty="0"/>
                        <a:t>0.05% of</a:t>
                      </a:r>
                    </a:p>
                  </a:txBody>
                  <a:tcPr/>
                </a:tc>
                <a:tc>
                  <a:txBody>
                    <a:bodyPr/>
                    <a:lstStyle/>
                    <a:p>
                      <a:pPr algn="r"/>
                      <a:r>
                        <a:rPr lang="en-US" sz="1600" dirty="0"/>
                        <a:t>5,504,250 kg</a:t>
                      </a:r>
                    </a:p>
                  </a:txBody>
                  <a:tcPr/>
                </a:tc>
                <a:extLst>
                  <a:ext uri="{0D108BD9-81ED-4DB2-BD59-A6C34878D82A}">
                    <a16:rowId xmlns:a16="http://schemas.microsoft.com/office/drawing/2014/main" val="1307140799"/>
                  </a:ext>
                </a:extLst>
              </a:tr>
              <a:tr h="370840">
                <a:tc>
                  <a:txBody>
                    <a:bodyPr/>
                    <a:lstStyle/>
                    <a:p>
                      <a:r>
                        <a:rPr lang="en-US" sz="1600" dirty="0"/>
                        <a:t>Netherlands</a:t>
                      </a:r>
                    </a:p>
                  </a:txBody>
                  <a:tcPr/>
                </a:tc>
                <a:tc>
                  <a:txBody>
                    <a:bodyPr/>
                    <a:lstStyle/>
                    <a:p>
                      <a:pPr algn="r"/>
                      <a:r>
                        <a:rPr lang="en-US" sz="1600" dirty="0"/>
                        <a:t>43.5% of</a:t>
                      </a:r>
                    </a:p>
                  </a:txBody>
                  <a:tcPr/>
                </a:tc>
                <a:tc>
                  <a:txBody>
                    <a:bodyPr/>
                    <a:lstStyle/>
                    <a:p>
                      <a:pPr algn="r"/>
                      <a:r>
                        <a:rPr lang="en-US" sz="1600" dirty="0"/>
                        <a:t>30,632,250 kg</a:t>
                      </a:r>
                    </a:p>
                  </a:txBody>
                  <a:tcPr/>
                </a:tc>
                <a:extLst>
                  <a:ext uri="{0D108BD9-81ED-4DB2-BD59-A6C34878D82A}">
                    <a16:rowId xmlns:a16="http://schemas.microsoft.com/office/drawing/2014/main" val="95136008"/>
                  </a:ext>
                </a:extLst>
              </a:tr>
              <a:tr h="370840">
                <a:tc>
                  <a:txBody>
                    <a:bodyPr/>
                    <a:lstStyle/>
                    <a:p>
                      <a:r>
                        <a:rPr lang="en-US" sz="1600" dirty="0"/>
                        <a:t>Slovenia</a:t>
                      </a:r>
                    </a:p>
                  </a:txBody>
                  <a:tcPr/>
                </a:tc>
                <a:tc>
                  <a:txBody>
                    <a:bodyPr/>
                    <a:lstStyle/>
                    <a:p>
                      <a:pPr algn="r"/>
                      <a:r>
                        <a:rPr lang="en-US" sz="1600" dirty="0"/>
                        <a:t>48.7% of</a:t>
                      </a:r>
                    </a:p>
                  </a:txBody>
                  <a:tcPr/>
                </a:tc>
                <a:tc>
                  <a:txBody>
                    <a:bodyPr/>
                    <a:lstStyle/>
                    <a:p>
                      <a:pPr algn="r"/>
                      <a:r>
                        <a:rPr lang="en-US" sz="1600" dirty="0"/>
                        <a:t>826,500 kg</a:t>
                      </a:r>
                    </a:p>
                  </a:txBody>
                  <a:tcPr/>
                </a:tc>
                <a:extLst>
                  <a:ext uri="{0D108BD9-81ED-4DB2-BD59-A6C34878D82A}">
                    <a16:rowId xmlns:a16="http://schemas.microsoft.com/office/drawing/2014/main" val="368546027"/>
                  </a:ext>
                </a:extLst>
              </a:tr>
            </a:tbl>
          </a:graphicData>
        </a:graphic>
      </p:graphicFrame>
      <p:sp>
        <p:nvSpPr>
          <p:cNvPr id="8" name="Title 1">
            <a:extLst>
              <a:ext uri="{FF2B5EF4-FFF2-40B4-BE49-F238E27FC236}">
                <a16:creationId xmlns:a16="http://schemas.microsoft.com/office/drawing/2014/main" id="{E312E20B-5E24-CC00-ED6E-0B3E05E1FE24}"/>
              </a:ext>
            </a:extLst>
          </p:cNvPr>
          <p:cNvSpPr>
            <a:spLocks noGrp="1"/>
          </p:cNvSpPr>
          <p:nvPr>
            <p:ph type="title"/>
          </p:nvPr>
        </p:nvSpPr>
        <p:spPr>
          <a:xfrm>
            <a:off x="457200" y="274638"/>
            <a:ext cx="8229600" cy="1143000"/>
          </a:xfrm>
        </p:spPr>
        <p:txBody>
          <a:bodyPr/>
          <a:lstStyle/>
          <a:p>
            <a:r>
              <a:rPr lang="en-US" dirty="0"/>
              <a:t>US TRQ on Steel from EU</a:t>
            </a:r>
          </a:p>
        </p:txBody>
      </p:sp>
    </p:spTree>
    <p:extLst>
      <p:ext uri="{BB962C8B-B14F-4D97-AF65-F5344CB8AC3E}">
        <p14:creationId xmlns:p14="http://schemas.microsoft.com/office/powerpoint/2010/main" val="11266843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solidFill>
                  <a:schemeClr val="bg1">
                    <a:lumMod val="75000"/>
                  </a:schemeClr>
                </a:solidFill>
              </a:rPr>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t>Other NTBs (see list from earlier)</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46</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08597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NTBs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000" dirty="0"/>
              <a:t>Types of NTBs (Non-tariff barriers)</a:t>
            </a:r>
          </a:p>
          <a:p>
            <a:pPr lvl="2"/>
            <a:r>
              <a:rPr lang="en-US" sz="1600" dirty="0"/>
              <a:t>Or NTMs (Non-tariff measures)</a:t>
            </a:r>
          </a:p>
          <a:p>
            <a:pPr lvl="1"/>
            <a:r>
              <a:rPr lang="en-US" sz="1800" dirty="0"/>
              <a:t>Quotas</a:t>
            </a:r>
          </a:p>
          <a:p>
            <a:pPr lvl="1"/>
            <a:r>
              <a:rPr lang="en-US" sz="1800" dirty="0"/>
              <a:t>TRQs (Tariff-Rate Quotas)</a:t>
            </a:r>
          </a:p>
          <a:p>
            <a:pPr lvl="1"/>
            <a:r>
              <a:rPr lang="en-US" sz="1800" dirty="0"/>
              <a:t>VERs (Voluntary Export Restraints)</a:t>
            </a:r>
          </a:p>
          <a:p>
            <a:pPr lvl="1"/>
            <a:r>
              <a:rPr lang="en-US" sz="1800" dirty="0"/>
              <a:t>Variable Levy</a:t>
            </a:r>
          </a:p>
          <a:p>
            <a:pPr lvl="1"/>
            <a:r>
              <a:rPr lang="en-US" sz="1800" dirty="0"/>
              <a:t>Procurement Requirements</a:t>
            </a:r>
          </a:p>
          <a:p>
            <a:pPr lvl="1"/>
            <a:r>
              <a:rPr lang="en-US" sz="1800" dirty="0"/>
              <a:t>Subsidies</a:t>
            </a:r>
          </a:p>
          <a:p>
            <a:pPr lvl="1"/>
            <a:r>
              <a:rPr lang="en-US" sz="1800" dirty="0"/>
              <a:t>Local Content Requirements</a:t>
            </a:r>
          </a:p>
          <a:p>
            <a:pPr lvl="1"/>
            <a:r>
              <a:rPr lang="en-US" sz="1800" dirty="0"/>
              <a:t>Export Credits</a:t>
            </a:r>
          </a:p>
          <a:p>
            <a:pPr lvl="1"/>
            <a:r>
              <a:rPr lang="en-US" sz="1800" dirty="0"/>
              <a:t>Red Tape</a:t>
            </a:r>
          </a:p>
          <a:p>
            <a:pPr lvl="1"/>
            <a:r>
              <a:rPr lang="en-US" sz="1800" dirty="0"/>
              <a:t>Standards</a:t>
            </a:r>
          </a:p>
          <a:p>
            <a:pPr lvl="1"/>
            <a:r>
              <a:rPr lang="en-US" sz="1800" dirty="0"/>
              <a:t>Customs Valuation Procedures</a:t>
            </a:r>
          </a:p>
          <a:p>
            <a:pPr lvl="1"/>
            <a:r>
              <a:rPr lang="en-US" sz="1800" dirty="0"/>
              <a:t>Tax Treatments</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47</a:t>
            </a:fld>
            <a:endParaRPr lang="en-US"/>
          </a:p>
        </p:txBody>
      </p:sp>
    </p:spTree>
    <p:extLst>
      <p:ext uri="{BB962C8B-B14F-4D97-AF65-F5344CB8AC3E}">
        <p14:creationId xmlns:p14="http://schemas.microsoft.com/office/powerpoint/2010/main" val="19446430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990AC4C9-3552-B34A-B19D-9D6412128A20}"/>
              </a:ext>
            </a:extLst>
          </p:cNvPr>
          <p:cNvSpPr/>
          <p:nvPr/>
        </p:nvSpPr>
        <p:spPr>
          <a:xfrm>
            <a:off x="5060138" y="3429000"/>
            <a:ext cx="959662" cy="685800"/>
          </a:xfrm>
          <a:prstGeom prst="rect">
            <a:avLst/>
          </a:prstGeom>
          <a:pattFill prst="wdUpDiag">
            <a:fgClr>
              <a:srgbClr val="00B050"/>
            </a:fgClr>
            <a:bgClr>
              <a:schemeClr val="bg1"/>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Right Triangle 48">
            <a:extLst>
              <a:ext uri="{FF2B5EF4-FFF2-40B4-BE49-F238E27FC236}">
                <a16:creationId xmlns:a16="http://schemas.microsoft.com/office/drawing/2014/main" id="{4F92DA46-CF1D-FD4C-BE2D-8C47472FEA79}"/>
              </a:ext>
            </a:extLst>
          </p:cNvPr>
          <p:cNvSpPr/>
          <p:nvPr/>
        </p:nvSpPr>
        <p:spPr>
          <a:xfrm flipV="1">
            <a:off x="6019800" y="3836020"/>
            <a:ext cx="533400" cy="278780"/>
          </a:xfrm>
          <a:prstGeom prst="rtTriangle">
            <a:avLst/>
          </a:prstGeom>
          <a:pattFill prst="wdDnDiag">
            <a:fgClr>
              <a:srgbClr val="FF0000"/>
            </a:fgClr>
            <a:bgClr>
              <a:schemeClr val="bg1"/>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BD28F812-1B44-464C-B41C-9E99A05973AC}"/>
              </a:ext>
            </a:extLst>
          </p:cNvPr>
          <p:cNvSpPr/>
          <p:nvPr/>
        </p:nvSpPr>
        <p:spPr>
          <a:xfrm>
            <a:off x="5105400" y="3429000"/>
            <a:ext cx="914400" cy="381000"/>
          </a:xfrm>
          <a:prstGeom prst="rect">
            <a:avLst/>
          </a:prstGeom>
          <a:pattFill prst="wdUpDiag">
            <a:fgClr>
              <a:srgbClr val="00B050"/>
            </a:fgClr>
            <a:bgClr>
              <a:schemeClr val="bg1"/>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NTBs:  VERs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Voluntary Export Restraint has </a:t>
            </a:r>
            <a:r>
              <a:rPr lang="en-US" sz="2000" u="sng" dirty="0"/>
              <a:t>exporter</a:t>
            </a:r>
            <a:r>
              <a:rPr lang="en-US" sz="2000" dirty="0"/>
              <a:t> limiting exports at request of importing country</a:t>
            </a:r>
          </a:p>
          <a:p>
            <a:r>
              <a:rPr lang="en-US" sz="2000" dirty="0"/>
              <a:t>Effect is just like a quota with rents given to foreigners</a:t>
            </a:r>
          </a:p>
          <a:p>
            <a:r>
              <a:rPr lang="en-US" sz="2000" dirty="0"/>
              <a:t>Rents go to foreigners</a:t>
            </a:r>
          </a:p>
          <a:p>
            <a:r>
              <a:rPr lang="en-US" sz="2000" dirty="0"/>
              <a:t>Foreign country may gain</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48</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3716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F27E8593-8B04-9B4E-B87C-5EF61D32479B}"/>
              </a:ext>
            </a:extLst>
          </p:cNvPr>
          <p:cNvCxnSpPr/>
          <p:nvPr/>
        </p:nvCxnSpPr>
        <p:spPr>
          <a:xfrm flipH="1">
            <a:off x="5057105" y="3828245"/>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17D8F625-CCB5-E048-B261-01AA35E3A344}"/>
              </a:ext>
            </a:extLst>
          </p:cNvPr>
          <p:cNvCxnSpPr>
            <a:cxnSpLocks/>
          </p:cNvCxnSpPr>
          <p:nvPr/>
        </p:nvCxnSpPr>
        <p:spPr>
          <a:xfrm flipV="1">
            <a:off x="5063508" y="4155831"/>
            <a:ext cx="926984" cy="501651"/>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a16="http://schemas.microsoft.com/office/drawing/2014/main" id="{D53656F6-F0F5-C14B-B323-75CF1C6DE87F}"/>
              </a:ext>
            </a:extLst>
          </p:cNvPr>
          <p:cNvCxnSpPr>
            <a:cxnSpLocks/>
          </p:cNvCxnSpPr>
          <p:nvPr/>
        </p:nvCxnSpPr>
        <p:spPr>
          <a:xfrm flipV="1">
            <a:off x="6019800" y="2667000"/>
            <a:ext cx="0" cy="1482968"/>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BC265133-FB51-104B-9290-2268FD90E6BC}"/>
              </a:ext>
            </a:extLst>
          </p:cNvPr>
          <p:cNvSpPr txBox="1"/>
          <p:nvPr/>
        </p:nvSpPr>
        <p:spPr>
          <a:xfrm>
            <a:off x="6019800" y="2590800"/>
            <a:ext cx="1066800" cy="369332"/>
          </a:xfrm>
          <a:prstGeom prst="rect">
            <a:avLst/>
          </a:prstGeom>
          <a:noFill/>
        </p:spPr>
        <p:txBody>
          <a:bodyPr wrap="square" rtlCol="0">
            <a:spAutoFit/>
          </a:bodyPr>
          <a:lstStyle/>
          <a:p>
            <a:r>
              <a:rPr lang="en-US" dirty="0"/>
              <a:t>XS*</a:t>
            </a:r>
            <a:r>
              <a:rPr lang="en-US" baseline="-25000" dirty="0"/>
              <a:t>VER</a:t>
            </a:r>
          </a:p>
        </p:txBody>
      </p:sp>
      <p:cxnSp>
        <p:nvCxnSpPr>
          <p:cNvPr id="44" name="Straight Connector 43">
            <a:extLst>
              <a:ext uri="{FF2B5EF4-FFF2-40B4-BE49-F238E27FC236}">
                <a16:creationId xmlns:a16="http://schemas.microsoft.com/office/drawing/2014/main" id="{780E3925-B67B-5948-8EA2-D8E881A143AD}"/>
              </a:ext>
            </a:extLst>
          </p:cNvPr>
          <p:cNvCxnSpPr>
            <a:cxnSpLocks/>
          </p:cNvCxnSpPr>
          <p:nvPr/>
        </p:nvCxnSpPr>
        <p:spPr>
          <a:xfrm flipH="1">
            <a:off x="5105400" y="3429000"/>
            <a:ext cx="914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6" name="TextBox 45">
            <a:extLst>
              <a:ext uri="{FF2B5EF4-FFF2-40B4-BE49-F238E27FC236}">
                <a16:creationId xmlns:a16="http://schemas.microsoft.com/office/drawing/2014/main" id="{C08B2E65-75E6-D341-9C94-B3EC2F9E101A}"/>
              </a:ext>
            </a:extLst>
          </p:cNvPr>
          <p:cNvSpPr txBox="1"/>
          <p:nvPr/>
        </p:nvSpPr>
        <p:spPr>
          <a:xfrm>
            <a:off x="4648200" y="3657600"/>
            <a:ext cx="685800" cy="369332"/>
          </a:xfrm>
          <a:prstGeom prst="rect">
            <a:avLst/>
          </a:prstGeom>
          <a:noFill/>
        </p:spPr>
        <p:txBody>
          <a:bodyPr wrap="square" rtlCol="0">
            <a:spAutoFit/>
          </a:bodyPr>
          <a:lstStyle/>
          <a:p>
            <a:r>
              <a:rPr lang="en-US" dirty="0"/>
              <a:t>P</a:t>
            </a:r>
            <a:r>
              <a:rPr lang="en-US" baseline="-25000" dirty="0"/>
              <a:t>W</a:t>
            </a:r>
          </a:p>
        </p:txBody>
      </p:sp>
      <p:sp>
        <p:nvSpPr>
          <p:cNvPr id="47" name="TextBox 46">
            <a:extLst>
              <a:ext uri="{FF2B5EF4-FFF2-40B4-BE49-F238E27FC236}">
                <a16:creationId xmlns:a16="http://schemas.microsoft.com/office/drawing/2014/main" id="{F21262A9-EBAD-A54D-A1B1-0F8A2E40608D}"/>
              </a:ext>
            </a:extLst>
          </p:cNvPr>
          <p:cNvSpPr txBox="1"/>
          <p:nvPr/>
        </p:nvSpPr>
        <p:spPr>
          <a:xfrm>
            <a:off x="4495800" y="3200400"/>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VER</a:t>
            </a:r>
          </a:p>
        </p:txBody>
      </p:sp>
    </p:spTree>
    <p:extLst>
      <p:ext uri="{BB962C8B-B14F-4D97-AF65-F5344CB8AC3E}">
        <p14:creationId xmlns:p14="http://schemas.microsoft.com/office/powerpoint/2010/main" val="3274953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27"/>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7" grpId="1" animBg="1"/>
      <p:bldP spid="49" grpId="0" animBg="1"/>
      <p:bldP spid="48"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NTBs:  Variable Levy</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Importer uses a tariff (levy) but changes it to maintain a target domestic price, </a:t>
            </a:r>
            <a:r>
              <a:rPr lang="en-US" sz="2000" dirty="0">
                <a:solidFill>
                  <a:srgbClr val="FF0000"/>
                </a:solidFill>
              </a:rPr>
              <a:t>P</a:t>
            </a:r>
            <a:r>
              <a:rPr lang="en-US" sz="2000" baseline="30000" dirty="0">
                <a:solidFill>
                  <a:srgbClr val="FF0000"/>
                </a:solidFill>
              </a:rPr>
              <a:t>V</a:t>
            </a:r>
          </a:p>
          <a:p>
            <a:r>
              <a:rPr lang="en-US" sz="2000" dirty="0"/>
              <a:t>Notice how the size of the levy will change as</a:t>
            </a:r>
          </a:p>
          <a:p>
            <a:pPr lvl="1"/>
            <a:r>
              <a:rPr lang="en-US" sz="1600" dirty="0"/>
              <a:t>Demand shifts right or left</a:t>
            </a:r>
          </a:p>
          <a:p>
            <a:pPr lvl="1"/>
            <a:r>
              <a:rPr lang="en-US" sz="1600" dirty="0"/>
              <a:t>Supply shifts right or left</a:t>
            </a:r>
          </a:p>
          <a:p>
            <a:r>
              <a:rPr lang="en-US" sz="2000" dirty="0"/>
              <a:t>Welfare effects are all exactly like a simple tariff.</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49</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3716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C2E6676D-F9C8-844B-8A94-5C86DB480C70}"/>
              </a:ext>
            </a:extLst>
          </p:cNvPr>
          <p:cNvCxnSpPr/>
          <p:nvPr/>
        </p:nvCxnSpPr>
        <p:spPr>
          <a:xfrm flipV="1">
            <a:off x="5073703" y="3445736"/>
            <a:ext cx="3124200" cy="2"/>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39256590-897F-6D4F-A1E8-E0D8E4913ACD}"/>
              </a:ext>
            </a:extLst>
          </p:cNvPr>
          <p:cNvSpPr txBox="1"/>
          <p:nvPr/>
        </p:nvSpPr>
        <p:spPr>
          <a:xfrm>
            <a:off x="4653481" y="3277355"/>
            <a:ext cx="461727" cy="369332"/>
          </a:xfrm>
          <a:prstGeom prst="rect">
            <a:avLst/>
          </a:prstGeom>
          <a:noFill/>
        </p:spPr>
        <p:txBody>
          <a:bodyPr wrap="square" rtlCol="0">
            <a:spAutoFit/>
          </a:bodyPr>
          <a:lstStyle/>
          <a:p>
            <a:r>
              <a:rPr lang="en-US" dirty="0">
                <a:solidFill>
                  <a:srgbClr val="FF0000"/>
                </a:solidFill>
              </a:rPr>
              <a:t>P</a:t>
            </a:r>
            <a:r>
              <a:rPr lang="en-US" baseline="30000" dirty="0">
                <a:solidFill>
                  <a:srgbClr val="FF0000"/>
                </a:solidFill>
              </a:rPr>
              <a:t>V</a:t>
            </a:r>
            <a:endParaRPr lang="en-US" dirty="0"/>
          </a:p>
        </p:txBody>
      </p:sp>
      <p:cxnSp>
        <p:nvCxnSpPr>
          <p:cNvPr id="30" name="Straight Connector 29">
            <a:extLst>
              <a:ext uri="{FF2B5EF4-FFF2-40B4-BE49-F238E27FC236}">
                <a16:creationId xmlns:a16="http://schemas.microsoft.com/office/drawing/2014/main" id="{A67322E7-E92F-5E4F-BC12-575EA8CBD749}"/>
              </a:ext>
            </a:extLst>
          </p:cNvPr>
          <p:cNvCxnSpPr>
            <a:cxnSpLocks/>
          </p:cNvCxnSpPr>
          <p:nvPr/>
        </p:nvCxnSpPr>
        <p:spPr>
          <a:xfrm>
            <a:off x="6019800" y="3429000"/>
            <a:ext cx="0" cy="690327"/>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Left Brace 30">
            <a:extLst>
              <a:ext uri="{FF2B5EF4-FFF2-40B4-BE49-F238E27FC236}">
                <a16:creationId xmlns:a16="http://schemas.microsoft.com/office/drawing/2014/main" id="{FCCE7F15-E0CD-344E-BA02-C66BCC83953F}"/>
              </a:ext>
            </a:extLst>
          </p:cNvPr>
          <p:cNvSpPr/>
          <p:nvPr/>
        </p:nvSpPr>
        <p:spPr>
          <a:xfrm flipV="1">
            <a:off x="5788937" y="3463705"/>
            <a:ext cx="228600" cy="666861"/>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TextBox 31">
            <a:extLst>
              <a:ext uri="{FF2B5EF4-FFF2-40B4-BE49-F238E27FC236}">
                <a16:creationId xmlns:a16="http://schemas.microsoft.com/office/drawing/2014/main" id="{7F315301-8953-6C4E-9C04-C21F999967D3}"/>
              </a:ext>
            </a:extLst>
          </p:cNvPr>
          <p:cNvSpPr txBox="1"/>
          <p:nvPr/>
        </p:nvSpPr>
        <p:spPr>
          <a:xfrm>
            <a:off x="5265683" y="3612636"/>
            <a:ext cx="670383" cy="369332"/>
          </a:xfrm>
          <a:prstGeom prst="rect">
            <a:avLst/>
          </a:prstGeom>
          <a:noFill/>
        </p:spPr>
        <p:txBody>
          <a:bodyPr wrap="square" rtlCol="0">
            <a:spAutoFit/>
          </a:bodyPr>
          <a:lstStyle/>
          <a:p>
            <a:r>
              <a:rPr lang="en-US" dirty="0">
                <a:solidFill>
                  <a:srgbClr val="FF0000"/>
                </a:solidFill>
              </a:rPr>
              <a:t>levy</a:t>
            </a:r>
            <a:endParaRPr lang="en-US" dirty="0"/>
          </a:p>
        </p:txBody>
      </p:sp>
    </p:spTree>
    <p:extLst>
      <p:ext uri="{BB962C8B-B14F-4D97-AF65-F5344CB8AC3E}">
        <p14:creationId xmlns:p14="http://schemas.microsoft.com/office/powerpoint/2010/main" val="2748000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t>Types of NTBs and NTMs</a:t>
            </a:r>
          </a:p>
          <a:p>
            <a:r>
              <a:rPr lang="en-US" sz="2800" dirty="0"/>
              <a:t>Quota Analysis</a:t>
            </a:r>
          </a:p>
          <a:p>
            <a:pPr lvl="1"/>
            <a:r>
              <a:rPr lang="en-US" sz="2400" dirty="0"/>
              <a:t>Perfect Competition</a:t>
            </a:r>
          </a:p>
          <a:p>
            <a:pPr lvl="2"/>
            <a:r>
              <a:rPr lang="en-US" sz="2000" dirty="0"/>
              <a:t>Small country</a:t>
            </a:r>
          </a:p>
          <a:p>
            <a:pPr lvl="2"/>
            <a:r>
              <a:rPr lang="en-US" sz="2000" dirty="0"/>
              <a:t>Large country</a:t>
            </a:r>
          </a:p>
          <a:p>
            <a:pPr lvl="1"/>
            <a:r>
              <a:rPr lang="en-US" sz="2400" dirty="0"/>
              <a:t>Monopoly</a:t>
            </a:r>
          </a:p>
          <a:p>
            <a:r>
              <a:rPr lang="en-US" sz="2800" dirty="0"/>
              <a:t>TRQs</a:t>
            </a:r>
          </a:p>
          <a:p>
            <a:r>
              <a:rPr lang="en-US" sz="2800" dirty="0"/>
              <a:t>Other NTBs</a:t>
            </a:r>
          </a:p>
          <a:p>
            <a:r>
              <a:rPr lang="en-US" sz="2800" dirty="0"/>
              <a:t>Empirics (</a:t>
            </a:r>
            <a:r>
              <a:rPr lang="en-US" sz="2800" dirty="0" err="1"/>
              <a:t>Feenstra</a:t>
            </a:r>
            <a:r>
              <a:rPr lang="en-US" sz="2800" dirty="0"/>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754590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NTBs:  </a:t>
            </a:r>
            <a:br>
              <a:rPr lang="en-US" dirty="0"/>
            </a:br>
            <a:r>
              <a:rPr lang="en-US" dirty="0"/>
              <a:t>Procurement Requirements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Government limits its own purchases of imports</a:t>
            </a:r>
          </a:p>
          <a:p>
            <a:r>
              <a:rPr lang="en-US" sz="2000" dirty="0"/>
              <a:t>If government buys less than home production, then no effect, as private buyers just import more</a:t>
            </a:r>
          </a:p>
          <a:p>
            <a:r>
              <a:rPr lang="en-US" sz="2000" dirty="0"/>
              <a:t>If government buys all home production, then</a:t>
            </a:r>
          </a:p>
          <a:p>
            <a:pPr lvl="1"/>
            <a:r>
              <a:rPr lang="en-US" sz="1600" dirty="0"/>
              <a:t>Home price rises (to government)</a:t>
            </a:r>
          </a:p>
          <a:p>
            <a:pPr lvl="1"/>
            <a:r>
              <a:rPr lang="en-US" sz="1600" dirty="0"/>
              <a:t>Foreign price falls (to private importers)</a:t>
            </a:r>
          </a:p>
          <a:p>
            <a:r>
              <a:rPr lang="en-US" sz="2000" dirty="0"/>
              <a:t>Home buyers and sellers both gain but government loses more.</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50</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3716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CA5DA545-3550-8C49-82F5-457E27836C7B}"/>
              </a:ext>
            </a:extLst>
          </p:cNvPr>
          <p:cNvCxnSpPr>
            <a:cxnSpLocks/>
          </p:cNvCxnSpPr>
          <p:nvPr/>
        </p:nvCxnSpPr>
        <p:spPr>
          <a:xfrm flipH="1" flipV="1">
            <a:off x="5042080" y="3390364"/>
            <a:ext cx="2324635" cy="1619518"/>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8911D23D-3747-6148-B177-F068A2106A24}"/>
              </a:ext>
            </a:extLst>
          </p:cNvPr>
          <p:cNvSpPr txBox="1"/>
          <p:nvPr/>
        </p:nvSpPr>
        <p:spPr>
          <a:xfrm>
            <a:off x="7298029" y="4939048"/>
            <a:ext cx="685800" cy="369332"/>
          </a:xfrm>
          <a:prstGeom prst="rect">
            <a:avLst/>
          </a:prstGeom>
          <a:noFill/>
        </p:spPr>
        <p:txBody>
          <a:bodyPr wrap="square" rtlCol="0">
            <a:spAutoFit/>
          </a:bodyPr>
          <a:lstStyle/>
          <a:p>
            <a:r>
              <a:rPr lang="en-US" dirty="0">
                <a:solidFill>
                  <a:srgbClr val="FF0000"/>
                </a:solidFill>
              </a:rPr>
              <a:t>MD’</a:t>
            </a:r>
          </a:p>
        </p:txBody>
      </p:sp>
      <p:cxnSp>
        <p:nvCxnSpPr>
          <p:cNvPr id="28" name="Straight Connector 27">
            <a:extLst>
              <a:ext uri="{FF2B5EF4-FFF2-40B4-BE49-F238E27FC236}">
                <a16:creationId xmlns:a16="http://schemas.microsoft.com/office/drawing/2014/main" id="{4D51D797-925C-7A43-B141-67DCFB1A7A78}"/>
              </a:ext>
            </a:extLst>
          </p:cNvPr>
          <p:cNvCxnSpPr/>
          <p:nvPr/>
        </p:nvCxnSpPr>
        <p:spPr>
          <a:xfrm flipH="1">
            <a:off x="5057105" y="3828245"/>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5090A650-A6A6-3547-BB92-7F8E5B205E71}"/>
              </a:ext>
            </a:extLst>
          </p:cNvPr>
          <p:cNvCxnSpPr>
            <a:cxnSpLocks/>
          </p:cNvCxnSpPr>
          <p:nvPr/>
        </p:nvCxnSpPr>
        <p:spPr>
          <a:xfrm flipH="1">
            <a:off x="5028127" y="4098702"/>
            <a:ext cx="1009418"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ACAF2679-3F2F-BC4C-9AF3-60AC9F8079A0}"/>
              </a:ext>
            </a:extLst>
          </p:cNvPr>
          <p:cNvSpPr txBox="1"/>
          <p:nvPr/>
        </p:nvSpPr>
        <p:spPr>
          <a:xfrm>
            <a:off x="4648200" y="3657600"/>
            <a:ext cx="685800" cy="369332"/>
          </a:xfrm>
          <a:prstGeom prst="rect">
            <a:avLst/>
          </a:prstGeom>
          <a:noFill/>
        </p:spPr>
        <p:txBody>
          <a:bodyPr wrap="square" rtlCol="0">
            <a:spAutoFit/>
          </a:bodyPr>
          <a:lstStyle/>
          <a:p>
            <a:r>
              <a:rPr lang="en-US" dirty="0"/>
              <a:t>P</a:t>
            </a:r>
            <a:r>
              <a:rPr lang="en-US" baseline="-25000" dirty="0"/>
              <a:t>W</a:t>
            </a:r>
          </a:p>
        </p:txBody>
      </p:sp>
      <p:sp>
        <p:nvSpPr>
          <p:cNvPr id="34" name="TextBox 33">
            <a:extLst>
              <a:ext uri="{FF2B5EF4-FFF2-40B4-BE49-F238E27FC236}">
                <a16:creationId xmlns:a16="http://schemas.microsoft.com/office/drawing/2014/main" id="{6DB34A53-37F0-B645-A3DA-9162A2DB7E8A}"/>
              </a:ext>
            </a:extLst>
          </p:cNvPr>
          <p:cNvSpPr txBox="1"/>
          <p:nvPr/>
        </p:nvSpPr>
        <p:spPr>
          <a:xfrm>
            <a:off x="4584299" y="3944687"/>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W</a:t>
            </a:r>
          </a:p>
        </p:txBody>
      </p:sp>
    </p:spTree>
    <p:extLst>
      <p:ext uri="{BB962C8B-B14F-4D97-AF65-F5344CB8AC3E}">
        <p14:creationId xmlns:p14="http://schemas.microsoft.com/office/powerpoint/2010/main" val="21324593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NTMs:  </a:t>
            </a:r>
            <a:br>
              <a:rPr lang="en-US" dirty="0"/>
            </a:br>
            <a:r>
              <a:rPr lang="en-US" dirty="0"/>
              <a:t>Export Subsidy</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(We’ll see more detail in last class, Dec 4)</a:t>
            </a:r>
          </a:p>
          <a:p>
            <a:r>
              <a:rPr lang="en-US" sz="2000" dirty="0"/>
              <a:t>Export subsidy gives </a:t>
            </a:r>
            <a:r>
              <a:rPr lang="en-US" sz="2000" dirty="0">
                <a:solidFill>
                  <a:srgbClr val="FF0000"/>
                </a:solidFill>
              </a:rPr>
              <a:t>$s</a:t>
            </a:r>
            <a:r>
              <a:rPr lang="en-US" sz="2000" dirty="0"/>
              <a:t> to sellers for each unit exported, so exporters get a higher price than foreign buyers pay</a:t>
            </a:r>
          </a:p>
          <a:p>
            <a:r>
              <a:rPr lang="en-US" sz="2000" dirty="0"/>
              <a:t>Like large-country tariff, it</a:t>
            </a:r>
          </a:p>
          <a:p>
            <a:pPr lvl="1"/>
            <a:r>
              <a:rPr lang="en-US" sz="1600" dirty="0"/>
              <a:t>Raises home price</a:t>
            </a:r>
          </a:p>
          <a:p>
            <a:pPr lvl="1"/>
            <a:r>
              <a:rPr lang="en-US" sz="1600" dirty="0"/>
              <a:t>Helps suppliers</a:t>
            </a:r>
          </a:p>
          <a:p>
            <a:pPr lvl="1"/>
            <a:r>
              <a:rPr lang="en-US" sz="1600" dirty="0"/>
              <a:t>Hurts demanders</a:t>
            </a:r>
          </a:p>
          <a:p>
            <a:r>
              <a:rPr lang="en-US" sz="2000" dirty="0"/>
              <a:t>Unlike large-country tariff, it</a:t>
            </a:r>
          </a:p>
          <a:p>
            <a:pPr lvl="1"/>
            <a:r>
              <a:rPr lang="en-US" sz="1600" dirty="0"/>
              <a:t>Costs the government</a:t>
            </a:r>
          </a:p>
          <a:p>
            <a:pPr lvl="1"/>
            <a:r>
              <a:rPr lang="en-US" sz="1600" dirty="0"/>
              <a:t>Cannot benefit country</a:t>
            </a:r>
          </a:p>
          <a:p>
            <a:r>
              <a:rPr lang="en-US" sz="2000" dirty="0"/>
              <a:t>(That last may change with imperfect competition.)</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51</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600200"/>
            <a:ext cx="2971800" cy="923330"/>
          </a:xfrm>
          <a:prstGeom prst="rect">
            <a:avLst/>
          </a:prstGeom>
          <a:noFill/>
        </p:spPr>
        <p:txBody>
          <a:bodyPr wrap="square" rtlCol="0">
            <a:spAutoFit/>
          </a:bodyPr>
          <a:lstStyle/>
          <a:p>
            <a:pPr algn="ctr"/>
            <a:r>
              <a:rPr lang="en-US" dirty="0"/>
              <a:t>World Market</a:t>
            </a:r>
          </a:p>
          <a:p>
            <a:pPr algn="ctr"/>
            <a:r>
              <a:rPr lang="en-US" dirty="0"/>
              <a:t>Home is Exporter</a:t>
            </a:r>
          </a:p>
          <a:p>
            <a:pPr algn="ctr"/>
            <a:r>
              <a:rPr lang="en-US" dirty="0"/>
              <a:t>Foreign (*) is Importer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8911D23D-3747-6148-B177-F068A2106A24}"/>
              </a:ext>
            </a:extLst>
          </p:cNvPr>
          <p:cNvSpPr txBox="1"/>
          <p:nvPr/>
        </p:nvSpPr>
        <p:spPr>
          <a:xfrm>
            <a:off x="7298029" y="4939048"/>
            <a:ext cx="685800" cy="369332"/>
          </a:xfrm>
          <a:prstGeom prst="rect">
            <a:avLst/>
          </a:prstGeom>
          <a:noFill/>
        </p:spPr>
        <p:txBody>
          <a:bodyPr wrap="square" rtlCol="0">
            <a:spAutoFit/>
          </a:bodyPr>
          <a:lstStyle/>
          <a:p>
            <a:r>
              <a:rPr lang="en-US" dirty="0">
                <a:solidFill>
                  <a:srgbClr val="FF0000"/>
                </a:solidFill>
              </a:rPr>
              <a:t>MD’</a:t>
            </a:r>
          </a:p>
        </p:txBody>
      </p:sp>
      <p:cxnSp>
        <p:nvCxnSpPr>
          <p:cNvPr id="28" name="Straight Connector 27">
            <a:extLst>
              <a:ext uri="{FF2B5EF4-FFF2-40B4-BE49-F238E27FC236}">
                <a16:creationId xmlns:a16="http://schemas.microsoft.com/office/drawing/2014/main" id="{4D51D797-925C-7A43-B141-67DCFB1A7A78}"/>
              </a:ext>
            </a:extLst>
          </p:cNvPr>
          <p:cNvCxnSpPr/>
          <p:nvPr/>
        </p:nvCxnSpPr>
        <p:spPr>
          <a:xfrm flipH="1">
            <a:off x="5057105" y="3828245"/>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5090A650-A6A6-3547-BB92-7F8E5B205E71}"/>
              </a:ext>
            </a:extLst>
          </p:cNvPr>
          <p:cNvCxnSpPr>
            <a:cxnSpLocks/>
            <a:endCxn id="32" idx="2"/>
          </p:cNvCxnSpPr>
          <p:nvPr/>
        </p:nvCxnSpPr>
        <p:spPr>
          <a:xfrm flipV="1">
            <a:off x="7086600" y="3581400"/>
            <a:ext cx="0" cy="16764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ACAF2679-3F2F-BC4C-9AF3-60AC9F8079A0}"/>
              </a:ext>
            </a:extLst>
          </p:cNvPr>
          <p:cNvSpPr txBox="1"/>
          <p:nvPr/>
        </p:nvSpPr>
        <p:spPr>
          <a:xfrm>
            <a:off x="4648200" y="3657600"/>
            <a:ext cx="685800" cy="369332"/>
          </a:xfrm>
          <a:prstGeom prst="rect">
            <a:avLst/>
          </a:prstGeom>
          <a:noFill/>
        </p:spPr>
        <p:txBody>
          <a:bodyPr wrap="square" rtlCol="0">
            <a:spAutoFit/>
          </a:bodyPr>
          <a:lstStyle/>
          <a:p>
            <a:r>
              <a:rPr lang="en-US" dirty="0"/>
              <a:t>P</a:t>
            </a:r>
            <a:r>
              <a:rPr lang="en-US" baseline="-25000" dirty="0"/>
              <a:t>W</a:t>
            </a:r>
          </a:p>
        </p:txBody>
      </p:sp>
      <p:cxnSp>
        <p:nvCxnSpPr>
          <p:cNvPr id="27" name="Straight Connector 26">
            <a:extLst>
              <a:ext uri="{FF2B5EF4-FFF2-40B4-BE49-F238E27FC236}">
                <a16:creationId xmlns:a16="http://schemas.microsoft.com/office/drawing/2014/main" id="{A098B1BD-DBCA-0D4E-B97D-1ED2B0B5640D}"/>
              </a:ext>
            </a:extLst>
          </p:cNvPr>
          <p:cNvCxnSpPr>
            <a:cxnSpLocks/>
          </p:cNvCxnSpPr>
          <p:nvPr/>
        </p:nvCxnSpPr>
        <p:spPr>
          <a:xfrm>
            <a:off x="5105400" y="3581400"/>
            <a:ext cx="1981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4EBA8581-70A6-D64A-B853-B9251BF47484}"/>
              </a:ext>
            </a:extLst>
          </p:cNvPr>
          <p:cNvCxnSpPr>
            <a:cxnSpLocks/>
          </p:cNvCxnSpPr>
          <p:nvPr/>
        </p:nvCxnSpPr>
        <p:spPr>
          <a:xfrm>
            <a:off x="5029200" y="4191000"/>
            <a:ext cx="2057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2" name="Left Brace 31">
            <a:extLst>
              <a:ext uri="{FF2B5EF4-FFF2-40B4-BE49-F238E27FC236}">
                <a16:creationId xmlns:a16="http://schemas.microsoft.com/office/drawing/2014/main" id="{E9C66285-F2DD-0243-A77C-C5DF361617C1}"/>
              </a:ext>
            </a:extLst>
          </p:cNvPr>
          <p:cNvSpPr/>
          <p:nvPr/>
        </p:nvSpPr>
        <p:spPr>
          <a:xfrm flipH="1" flipV="1">
            <a:off x="7086600" y="3581400"/>
            <a:ext cx="228600" cy="609600"/>
          </a:xfrm>
          <a:prstGeom prst="leftBrace">
            <a:avLst>
              <a:gd name="adj1" fmla="val 60939"/>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5" name="TextBox 34">
            <a:extLst>
              <a:ext uri="{FF2B5EF4-FFF2-40B4-BE49-F238E27FC236}">
                <a16:creationId xmlns:a16="http://schemas.microsoft.com/office/drawing/2014/main" id="{6A4873DE-DF5B-CE43-9533-C5F603D2C5DB}"/>
              </a:ext>
            </a:extLst>
          </p:cNvPr>
          <p:cNvSpPr txBox="1"/>
          <p:nvPr/>
        </p:nvSpPr>
        <p:spPr>
          <a:xfrm>
            <a:off x="4572000" y="3962400"/>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W</a:t>
            </a:r>
          </a:p>
        </p:txBody>
      </p:sp>
      <p:sp>
        <p:nvSpPr>
          <p:cNvPr id="36" name="TextBox 35">
            <a:extLst>
              <a:ext uri="{FF2B5EF4-FFF2-40B4-BE49-F238E27FC236}">
                <a16:creationId xmlns:a16="http://schemas.microsoft.com/office/drawing/2014/main" id="{134F18B5-D5EF-084F-8AC7-D7F69950F6C5}"/>
              </a:ext>
            </a:extLst>
          </p:cNvPr>
          <p:cNvSpPr txBox="1"/>
          <p:nvPr/>
        </p:nvSpPr>
        <p:spPr>
          <a:xfrm>
            <a:off x="4572000" y="3352800"/>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D</a:t>
            </a:r>
          </a:p>
        </p:txBody>
      </p:sp>
      <p:sp>
        <p:nvSpPr>
          <p:cNvPr id="37" name="TextBox 36">
            <a:extLst>
              <a:ext uri="{FF2B5EF4-FFF2-40B4-BE49-F238E27FC236}">
                <a16:creationId xmlns:a16="http://schemas.microsoft.com/office/drawing/2014/main" id="{38C6095D-D273-AC4B-B25A-8976E89ECF2F}"/>
              </a:ext>
            </a:extLst>
          </p:cNvPr>
          <p:cNvSpPr txBox="1"/>
          <p:nvPr/>
        </p:nvSpPr>
        <p:spPr>
          <a:xfrm>
            <a:off x="7315200" y="3657600"/>
            <a:ext cx="685800" cy="369332"/>
          </a:xfrm>
          <a:prstGeom prst="rect">
            <a:avLst/>
          </a:prstGeom>
          <a:noFill/>
        </p:spPr>
        <p:txBody>
          <a:bodyPr wrap="square" rtlCol="0">
            <a:spAutoFit/>
          </a:bodyPr>
          <a:lstStyle/>
          <a:p>
            <a:r>
              <a:rPr lang="en-US" dirty="0">
                <a:solidFill>
                  <a:srgbClr val="FF0000"/>
                </a:solidFill>
              </a:rPr>
              <a:t>s</a:t>
            </a:r>
          </a:p>
        </p:txBody>
      </p:sp>
    </p:spTree>
    <p:extLst>
      <p:ext uri="{BB962C8B-B14F-4D97-AF65-F5344CB8AC3E}">
        <p14:creationId xmlns:p14="http://schemas.microsoft.com/office/powerpoint/2010/main" val="54641272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52</a:t>
            </a:fld>
            <a:endParaRPr lang="en-US"/>
          </a:p>
        </p:txBody>
      </p:sp>
    </p:spTree>
    <p:extLst>
      <p:ext uri="{BB962C8B-B14F-4D97-AF65-F5344CB8AC3E}">
        <p14:creationId xmlns:p14="http://schemas.microsoft.com/office/powerpoint/2010/main" val="3602296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Deardorff</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400" dirty="0"/>
              <a:t>Suppose we are a small country and that foreign producers of imports to our country become more efficient, so that their costs fall.  How will the effects of this change on the price and quantity of imports differ depending on whether we restrict imports with </a:t>
            </a:r>
          </a:p>
          <a:p>
            <a:pPr lvl="1"/>
            <a:r>
              <a:rPr lang="en-US" sz="2000" dirty="0"/>
              <a:t>A tariff</a:t>
            </a:r>
          </a:p>
          <a:p>
            <a:pPr lvl="1"/>
            <a:r>
              <a:rPr lang="en-US" sz="2000" dirty="0"/>
              <a:t>A quota</a:t>
            </a:r>
          </a:p>
          <a:p>
            <a:pPr lvl="1"/>
            <a:r>
              <a:rPr lang="en-US" sz="2000" dirty="0"/>
              <a:t>A VER</a:t>
            </a:r>
          </a:p>
          <a:p>
            <a:pPr lvl="1"/>
            <a:r>
              <a:rPr lang="en-US" sz="2000" dirty="0"/>
              <a:t>A variable levy</a:t>
            </a:r>
          </a:p>
          <a:p>
            <a:pPr lvl="1"/>
            <a:r>
              <a:rPr lang="en-US" sz="2000" dirty="0"/>
              <a:t>A government procurement regulation</a:t>
            </a:r>
          </a:p>
          <a:p>
            <a:r>
              <a:rPr lang="en-US" sz="2400" dirty="0"/>
              <a:t>If the import demand curve shifts to the right, how will a variable levy, a tariff, and a quota respond differently?</a:t>
            </a:r>
          </a:p>
          <a:p>
            <a:endParaRPr lang="en-US" sz="20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53</a:t>
            </a:fld>
            <a:endParaRPr lang="en-US"/>
          </a:p>
        </p:txBody>
      </p:sp>
    </p:spTree>
    <p:extLst>
      <p:ext uri="{BB962C8B-B14F-4D97-AF65-F5344CB8AC3E}">
        <p14:creationId xmlns:p14="http://schemas.microsoft.com/office/powerpoint/2010/main" val="74169173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a:t>
            </a:r>
            <a:br>
              <a:rPr lang="en-US" dirty="0"/>
            </a:br>
            <a:r>
              <a:rPr lang="en-US" dirty="0"/>
              <a:t>KOM on Export Subsidy</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is a tariff needed to accompany an export subsidy? </a:t>
            </a:r>
          </a:p>
          <a:p>
            <a:r>
              <a:rPr lang="en-US" sz="2800" dirty="0"/>
              <a:t>Why does an export subsidy raise the price of the good inside the exporting country? </a:t>
            </a:r>
          </a:p>
          <a:p>
            <a:r>
              <a:rPr lang="en-US" sz="2800" dirty="0"/>
              <a:t>Can an export subsidy benefit the country that uses it (in the perfectly competitive model of the text)?</a:t>
            </a:r>
            <a:r>
              <a:rPr lang="en-US" sz="2400" dirty="0"/>
              <a:t> </a:t>
            </a:r>
            <a:r>
              <a:rPr lang="en-US" sz="2800" dirty="0"/>
              <a:t>Why or why not?</a:t>
            </a:r>
            <a:endParaRPr lang="en-US" sz="2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54</a:t>
            </a:fld>
            <a:endParaRPr lang="en-US"/>
          </a:p>
        </p:txBody>
      </p:sp>
    </p:spTree>
    <p:extLst>
      <p:ext uri="{BB962C8B-B14F-4D97-AF65-F5344CB8AC3E}">
        <p14:creationId xmlns:p14="http://schemas.microsoft.com/office/powerpoint/2010/main" val="18229973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solidFill>
                  <a:schemeClr val="bg1">
                    <a:lumMod val="75000"/>
                  </a:schemeClr>
                </a:solidFill>
              </a:rPr>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t>Empirics (</a:t>
            </a:r>
            <a:r>
              <a:rPr lang="en-US" sz="2800" dirty="0" err="1"/>
              <a:t>Feenstra</a:t>
            </a:r>
            <a:r>
              <a:rPr lang="en-US" sz="2800" dirty="0"/>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55</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038214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Class 11:  Non-tariff Barriers</a:t>
            </a:r>
          </a:p>
        </p:txBody>
      </p:sp>
      <p:sp>
        <p:nvSpPr>
          <p:cNvPr id="5" name="Slide Number Placeholder 5"/>
          <p:cNvSpPr>
            <a:spLocks noGrp="1"/>
          </p:cNvSpPr>
          <p:nvPr>
            <p:ph type="sldNum" sz="quarter" idx="12"/>
          </p:nvPr>
        </p:nvSpPr>
        <p:spPr/>
        <p:txBody>
          <a:bodyPr/>
          <a:lstStyle/>
          <a:p>
            <a:fld id="{938A22CD-9301-6648-842C-EEECC0DAD650}" type="slidenum">
              <a:rPr lang="en-US"/>
              <a:pPr/>
              <a:t>56</a:t>
            </a:fld>
            <a:endParaRPr lang="en-US"/>
          </a:p>
        </p:txBody>
      </p:sp>
      <p:sp>
        <p:nvSpPr>
          <p:cNvPr id="184322" name="Rectangle 2"/>
          <p:cNvSpPr>
            <a:spLocks noGrp="1" noChangeArrowheads="1"/>
          </p:cNvSpPr>
          <p:nvPr>
            <p:ph type="title"/>
          </p:nvPr>
        </p:nvSpPr>
        <p:spPr/>
        <p:txBody>
          <a:bodyPr/>
          <a:lstStyle/>
          <a:p>
            <a:r>
              <a:rPr lang="en-US"/>
              <a:t>The Size of These Effects</a:t>
            </a:r>
          </a:p>
        </p:txBody>
      </p:sp>
      <p:sp>
        <p:nvSpPr>
          <p:cNvPr id="184323" name="Rectangle 3"/>
          <p:cNvSpPr>
            <a:spLocks noGrp="1" noChangeArrowheads="1"/>
          </p:cNvSpPr>
          <p:nvPr>
            <p:ph type="body" idx="1"/>
          </p:nvPr>
        </p:nvSpPr>
        <p:spPr>
          <a:xfrm>
            <a:off x="457200" y="1600200"/>
            <a:ext cx="8229600" cy="4989513"/>
          </a:xfrm>
        </p:spPr>
        <p:txBody>
          <a:bodyPr/>
          <a:lstStyle/>
          <a:p>
            <a:pPr>
              <a:lnSpc>
                <a:spcPct val="90000"/>
              </a:lnSpc>
            </a:pPr>
            <a:r>
              <a:rPr lang="en-US" dirty="0"/>
              <a:t>See </a:t>
            </a:r>
            <a:r>
              <a:rPr lang="en-US" dirty="0" err="1"/>
              <a:t>Feenstra</a:t>
            </a:r>
            <a:endParaRPr lang="en-US" dirty="0"/>
          </a:p>
          <a:p>
            <a:pPr lvl="1">
              <a:lnSpc>
                <a:spcPct val="90000"/>
              </a:lnSpc>
            </a:pPr>
            <a:r>
              <a:rPr lang="en-US" dirty="0"/>
              <a:t>Uses analysis like this one to measure effects of protection</a:t>
            </a:r>
          </a:p>
          <a:p>
            <a:pPr lvl="1">
              <a:lnSpc>
                <a:spcPct val="90000"/>
              </a:lnSpc>
            </a:pPr>
            <a:r>
              <a:rPr lang="en-US" dirty="0"/>
              <a:t>Sectors with high US protection in 1985:</a:t>
            </a:r>
          </a:p>
          <a:p>
            <a:pPr lvl="2">
              <a:lnSpc>
                <a:spcPct val="90000"/>
              </a:lnSpc>
            </a:pPr>
            <a:r>
              <a:rPr lang="en-US" dirty="0"/>
              <a:t>Automobiles (VERs)</a:t>
            </a:r>
          </a:p>
          <a:p>
            <a:pPr lvl="2">
              <a:lnSpc>
                <a:spcPct val="90000"/>
              </a:lnSpc>
            </a:pPr>
            <a:r>
              <a:rPr lang="en-US" dirty="0"/>
              <a:t>Dairy</a:t>
            </a:r>
          </a:p>
          <a:p>
            <a:pPr lvl="2">
              <a:lnSpc>
                <a:spcPct val="90000"/>
              </a:lnSpc>
            </a:pPr>
            <a:r>
              <a:rPr lang="en-US" dirty="0"/>
              <a:t>Steel</a:t>
            </a:r>
          </a:p>
          <a:p>
            <a:pPr lvl="2">
              <a:lnSpc>
                <a:spcPct val="90000"/>
              </a:lnSpc>
            </a:pPr>
            <a:r>
              <a:rPr lang="en-US" dirty="0"/>
              <a:t>Sugar</a:t>
            </a:r>
          </a:p>
          <a:p>
            <a:pPr lvl="2">
              <a:lnSpc>
                <a:spcPct val="90000"/>
              </a:lnSpc>
            </a:pPr>
            <a:r>
              <a:rPr lang="en-US" dirty="0"/>
              <a:t>Textiles and Apparel</a:t>
            </a:r>
          </a:p>
          <a:p>
            <a:pPr lvl="2">
              <a:lnSpc>
                <a:spcPct val="90000"/>
              </a:lnSpc>
              <a:buFontTx/>
              <a:buNone/>
            </a:pPr>
            <a:r>
              <a:rPr lang="en-US" dirty="0"/>
              <a:t>	(All these had quotas and/or other NTBs as well as tariffs.)</a:t>
            </a:r>
          </a:p>
        </p:txBody>
      </p:sp>
    </p:spTree>
    <p:extLst>
      <p:ext uri="{BB962C8B-B14F-4D97-AF65-F5344CB8AC3E}">
        <p14:creationId xmlns:p14="http://schemas.microsoft.com/office/powerpoint/2010/main" val="3882164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432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432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432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432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3" grpId="0" uiExpand="1"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p:cNvSpPr>
            <a:spLocks noGrp="1"/>
          </p:cNvSpPr>
          <p:nvPr>
            <p:ph type="ftr" sz="quarter" idx="11"/>
          </p:nvPr>
        </p:nvSpPr>
        <p:spPr/>
        <p:txBody>
          <a:bodyPr/>
          <a:lstStyle/>
          <a:p>
            <a:r>
              <a:rPr lang="en-US"/>
              <a:t>Class 11:  Non-tariff Barriers</a:t>
            </a:r>
          </a:p>
        </p:txBody>
      </p:sp>
      <p:sp>
        <p:nvSpPr>
          <p:cNvPr id="8" name="Slide Number Placeholder 5"/>
          <p:cNvSpPr>
            <a:spLocks noGrp="1"/>
          </p:cNvSpPr>
          <p:nvPr>
            <p:ph type="sldNum" sz="quarter" idx="12"/>
          </p:nvPr>
        </p:nvSpPr>
        <p:spPr/>
        <p:txBody>
          <a:bodyPr/>
          <a:lstStyle/>
          <a:p>
            <a:fld id="{2FCAF4D6-54FE-0243-8A86-CBFBB5250D12}" type="slidenum">
              <a:rPr lang="en-US"/>
              <a:pPr/>
              <a:t>57</a:t>
            </a:fld>
            <a:endParaRPr lang="en-US"/>
          </a:p>
        </p:txBody>
      </p:sp>
      <p:sp>
        <p:nvSpPr>
          <p:cNvPr id="193538" name="Rectangle 2"/>
          <p:cNvSpPr>
            <a:spLocks noGrp="1" noChangeArrowheads="1"/>
          </p:cNvSpPr>
          <p:nvPr>
            <p:ph type="title"/>
          </p:nvPr>
        </p:nvSpPr>
        <p:spPr/>
        <p:txBody>
          <a:bodyPr/>
          <a:lstStyle/>
          <a:p>
            <a:r>
              <a:rPr lang="en-US"/>
              <a:t>The Size of These Effects</a:t>
            </a:r>
          </a:p>
        </p:txBody>
      </p:sp>
      <p:sp>
        <p:nvSpPr>
          <p:cNvPr id="193539" name="Rectangle 3"/>
          <p:cNvSpPr>
            <a:spLocks noGrp="1" noChangeArrowheads="1"/>
          </p:cNvSpPr>
          <p:nvPr>
            <p:ph type="body" idx="1"/>
          </p:nvPr>
        </p:nvSpPr>
        <p:spPr/>
        <p:txBody>
          <a:bodyPr/>
          <a:lstStyle/>
          <a:p>
            <a:r>
              <a:rPr lang="en-US" dirty="0"/>
              <a:t>See Feenstra</a:t>
            </a:r>
          </a:p>
          <a:p>
            <a:pPr lvl="1"/>
            <a:r>
              <a:rPr lang="en-US" dirty="0"/>
              <a:t>For 1985, U.S. average </a:t>
            </a:r>
            <a:r>
              <a:rPr lang="en-US" u="sng" dirty="0"/>
              <a:t>tariffs</a:t>
            </a:r>
            <a:r>
              <a:rPr lang="en-US" dirty="0"/>
              <a:t> caused dead-weight loss (DWL) for U.S. of</a:t>
            </a:r>
          </a:p>
          <a:p>
            <a:pPr lvl="1">
              <a:buFontTx/>
              <a:buNone/>
            </a:pPr>
            <a:r>
              <a:rPr lang="en-US" dirty="0"/>
              <a:t>				DWL = $1.2-3.4 billion per year</a:t>
            </a:r>
          </a:p>
          <a:p>
            <a:pPr lvl="1"/>
            <a:r>
              <a:rPr lang="en-US" dirty="0"/>
              <a:t>Sounds like a lot!  But U.S. 1985 GDP was $4,181 b.  So</a:t>
            </a:r>
          </a:p>
          <a:p>
            <a:pPr lvl="1">
              <a:buFontTx/>
              <a:buNone/>
            </a:pPr>
            <a:r>
              <a:rPr lang="en-US" dirty="0"/>
              <a:t>				DWL = 0.03% of GDP   </a:t>
            </a:r>
          </a:p>
        </p:txBody>
      </p:sp>
      <p:sp>
        <p:nvSpPr>
          <p:cNvPr id="193540" name="Rectangle 4"/>
          <p:cNvSpPr>
            <a:spLocks noChangeArrowheads="1"/>
          </p:cNvSpPr>
          <p:nvPr/>
        </p:nvSpPr>
        <p:spPr bwMode="auto">
          <a:xfrm>
            <a:off x="3116198" y="3079750"/>
            <a:ext cx="5215002" cy="5334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93541" name="Rectangle 5"/>
          <p:cNvSpPr>
            <a:spLocks noChangeArrowheads="1"/>
          </p:cNvSpPr>
          <p:nvPr/>
        </p:nvSpPr>
        <p:spPr bwMode="auto">
          <a:xfrm>
            <a:off x="3140011" y="4546794"/>
            <a:ext cx="3802656" cy="5334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93542" name="Text Box 6"/>
          <p:cNvSpPr txBox="1">
            <a:spLocks noChangeArrowheads="1"/>
          </p:cNvSpPr>
          <p:nvPr/>
        </p:nvSpPr>
        <p:spPr bwMode="auto">
          <a:xfrm>
            <a:off x="6477000" y="5410200"/>
            <a:ext cx="1828800" cy="579438"/>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3200"/>
              <a:t>TINY!</a:t>
            </a:r>
          </a:p>
        </p:txBody>
      </p:sp>
    </p:spTree>
    <p:extLst>
      <p:ext uri="{BB962C8B-B14F-4D97-AF65-F5344CB8AC3E}">
        <p14:creationId xmlns:p14="http://schemas.microsoft.com/office/powerpoint/2010/main" val="341893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935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35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353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354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93539">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3539">
                                            <p:txEl>
                                              <p:pRg st="4" end="4"/>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354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35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39" grpId="0" uiExpand="1" build="p"/>
      <p:bldP spid="193540" grpId="0" animBg="1"/>
      <p:bldP spid="193541" grpId="0" animBg="1"/>
      <p:bldP spid="193542"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Footer Placeholder 4"/>
          <p:cNvSpPr>
            <a:spLocks noGrp="1"/>
          </p:cNvSpPr>
          <p:nvPr>
            <p:ph type="ftr" sz="quarter" idx="11"/>
          </p:nvPr>
        </p:nvSpPr>
        <p:spPr/>
        <p:txBody>
          <a:bodyPr/>
          <a:lstStyle/>
          <a:p>
            <a:r>
              <a:rPr lang="en-US"/>
              <a:t>Class 11:  Non-tariff Barriers</a:t>
            </a:r>
          </a:p>
        </p:txBody>
      </p:sp>
      <p:sp>
        <p:nvSpPr>
          <p:cNvPr id="31" name="Slide Number Placeholder 5"/>
          <p:cNvSpPr>
            <a:spLocks noGrp="1"/>
          </p:cNvSpPr>
          <p:nvPr>
            <p:ph type="sldNum" sz="quarter" idx="12"/>
          </p:nvPr>
        </p:nvSpPr>
        <p:spPr/>
        <p:txBody>
          <a:bodyPr/>
          <a:lstStyle/>
          <a:p>
            <a:fld id="{32F1C1B2-2BE6-6E42-B329-0AB9CC417954}" type="slidenum">
              <a:rPr lang="en-US"/>
              <a:pPr/>
              <a:t>58</a:t>
            </a:fld>
            <a:endParaRPr lang="en-US"/>
          </a:p>
        </p:txBody>
      </p:sp>
      <p:sp>
        <p:nvSpPr>
          <p:cNvPr id="185346" name="Rectangle 2"/>
          <p:cNvSpPr>
            <a:spLocks noGrp="1" noChangeArrowheads="1"/>
          </p:cNvSpPr>
          <p:nvPr>
            <p:ph type="title"/>
          </p:nvPr>
        </p:nvSpPr>
        <p:spPr/>
        <p:txBody>
          <a:bodyPr/>
          <a:lstStyle/>
          <a:p>
            <a:r>
              <a:rPr lang="en-US"/>
              <a:t>The Size of These Effects</a:t>
            </a:r>
          </a:p>
        </p:txBody>
      </p:sp>
      <p:sp>
        <p:nvSpPr>
          <p:cNvPr id="185347" name="Rectangle 3"/>
          <p:cNvSpPr>
            <a:spLocks noGrp="1" noChangeArrowheads="1"/>
          </p:cNvSpPr>
          <p:nvPr>
            <p:ph type="body" idx="1"/>
          </p:nvPr>
        </p:nvSpPr>
        <p:spPr>
          <a:xfrm>
            <a:off x="457200" y="1600200"/>
            <a:ext cx="3810000" cy="4525963"/>
          </a:xfrm>
        </p:spPr>
        <p:txBody>
          <a:bodyPr/>
          <a:lstStyle/>
          <a:p>
            <a:pPr>
              <a:lnSpc>
                <a:spcPct val="90000"/>
              </a:lnSpc>
            </a:pPr>
            <a:r>
              <a:rPr lang="en-US" sz="2800" dirty="0"/>
              <a:t>Why was the loss from tariffs so small?</a:t>
            </a:r>
          </a:p>
          <a:p>
            <a:pPr lvl="1">
              <a:lnSpc>
                <a:spcPct val="90000"/>
              </a:lnSpc>
            </a:pPr>
            <a:r>
              <a:rPr lang="en-US" sz="2400" dirty="0"/>
              <a:t>Most U.S. tariffs were (&amp; are) small</a:t>
            </a:r>
          </a:p>
          <a:p>
            <a:pPr lvl="1">
              <a:lnSpc>
                <a:spcPct val="90000"/>
              </a:lnSpc>
            </a:pPr>
            <a:r>
              <a:rPr lang="en-US" sz="2400" dirty="0"/>
              <a:t>But note, this is only the </a:t>
            </a:r>
            <a:r>
              <a:rPr lang="en-US" sz="2400" dirty="0">
                <a:solidFill>
                  <a:srgbClr val="FF0000"/>
                </a:solidFill>
              </a:rPr>
              <a:t>DWL</a:t>
            </a:r>
          </a:p>
          <a:p>
            <a:pPr lvl="1">
              <a:lnSpc>
                <a:spcPct val="90000"/>
              </a:lnSpc>
            </a:pPr>
            <a:r>
              <a:rPr lang="en-US" sz="2400" dirty="0"/>
              <a:t>The </a:t>
            </a:r>
            <a:r>
              <a:rPr lang="en-US" sz="2400" u="sng" dirty="0">
                <a:solidFill>
                  <a:srgbClr val="0000FF"/>
                </a:solidFill>
              </a:rPr>
              <a:t>transfer</a:t>
            </a:r>
            <a:r>
              <a:rPr lang="en-US" sz="2400" dirty="0"/>
              <a:t> from consumers, to producers and to government, is much larger</a:t>
            </a:r>
          </a:p>
          <a:p>
            <a:pPr lvl="1">
              <a:lnSpc>
                <a:spcPct val="90000"/>
              </a:lnSpc>
            </a:pPr>
            <a:endParaRPr lang="en-US" sz="2400" dirty="0"/>
          </a:p>
        </p:txBody>
      </p:sp>
      <p:grpSp>
        <p:nvGrpSpPr>
          <p:cNvPr id="185391" name="Group 47"/>
          <p:cNvGrpSpPr>
            <a:grpSpLocks noChangeAspect="1"/>
          </p:cNvGrpSpPr>
          <p:nvPr/>
        </p:nvGrpSpPr>
        <p:grpSpPr bwMode="auto">
          <a:xfrm>
            <a:off x="4267200" y="1752600"/>
            <a:ext cx="4335463" cy="3859213"/>
            <a:chOff x="3910" y="289"/>
            <a:chExt cx="7500" cy="6677"/>
          </a:xfrm>
        </p:grpSpPr>
        <p:sp>
          <p:nvSpPr>
            <p:cNvPr id="185392" name="AutoShape 48"/>
            <p:cNvSpPr>
              <a:spLocks noChangeAspect="1" noChangeArrowheads="1"/>
            </p:cNvSpPr>
            <p:nvPr/>
          </p:nvSpPr>
          <p:spPr bwMode="auto">
            <a:xfrm>
              <a:off x="3910" y="289"/>
              <a:ext cx="7500" cy="6677"/>
            </a:xfrm>
            <a:prstGeom prst="rect">
              <a:avLst/>
            </a:prstGeom>
            <a:noFill/>
            <a:ln w="9525">
              <a:noFill/>
              <a:miter lim="800000"/>
              <a:headEnd/>
              <a:tailEnd/>
            </a:ln>
          </p:spPr>
          <p:txBody>
            <a:bodyPr>
              <a:prstTxWarp prst="textNoShape">
                <a:avLst/>
              </a:prstTxWarp>
            </a:bodyPr>
            <a:lstStyle/>
            <a:p>
              <a:endParaRPr lang="en-US"/>
            </a:p>
          </p:txBody>
        </p:sp>
        <p:sp>
          <p:nvSpPr>
            <p:cNvPr id="185393" name="Freeform 49"/>
            <p:cNvSpPr>
              <a:spLocks/>
            </p:cNvSpPr>
            <p:nvPr/>
          </p:nvSpPr>
          <p:spPr bwMode="auto">
            <a:xfrm flipH="1">
              <a:off x="8820" y="3486"/>
              <a:ext cx="643" cy="1005"/>
            </a:xfrm>
            <a:custGeom>
              <a:avLst/>
              <a:gdLst/>
              <a:ahLst/>
              <a:cxnLst>
                <a:cxn ang="0">
                  <a:pos x="510" y="0"/>
                </a:cxn>
                <a:cxn ang="0">
                  <a:pos x="525" y="908"/>
                </a:cxn>
                <a:cxn ang="0">
                  <a:pos x="0" y="900"/>
                </a:cxn>
                <a:cxn ang="0">
                  <a:pos x="510" y="0"/>
                </a:cxn>
              </a:cxnLst>
              <a:rect l="0" t="0" r="r" b="b"/>
              <a:pathLst>
                <a:path w="525" h="908">
                  <a:moveTo>
                    <a:pt x="510" y="0"/>
                  </a:moveTo>
                  <a:cubicBezTo>
                    <a:pt x="525" y="390"/>
                    <a:pt x="525" y="548"/>
                    <a:pt x="525" y="908"/>
                  </a:cubicBezTo>
                  <a:cubicBezTo>
                    <a:pt x="180" y="900"/>
                    <a:pt x="180" y="908"/>
                    <a:pt x="0" y="900"/>
                  </a:cubicBezTo>
                  <a:cubicBezTo>
                    <a:pt x="233" y="473"/>
                    <a:pt x="338" y="300"/>
                    <a:pt x="510" y="0"/>
                  </a:cubicBezTo>
                  <a:close/>
                </a:path>
              </a:pathLst>
            </a:custGeom>
            <a:solidFill>
              <a:srgbClr val="FF0000"/>
            </a:solidFill>
            <a:ln w="9525">
              <a:solidFill>
                <a:srgbClr val="FF0000"/>
              </a:solidFill>
              <a:round/>
              <a:headEnd/>
              <a:tailEnd/>
            </a:ln>
          </p:spPr>
          <p:txBody>
            <a:bodyPr>
              <a:prstTxWarp prst="textNoShape">
                <a:avLst/>
              </a:prstTxWarp>
            </a:bodyPr>
            <a:lstStyle/>
            <a:p>
              <a:endParaRPr lang="en-US"/>
            </a:p>
          </p:txBody>
        </p:sp>
        <p:sp>
          <p:nvSpPr>
            <p:cNvPr id="185394" name="Freeform 50" descr="Dark horizontal"/>
            <p:cNvSpPr>
              <a:spLocks/>
            </p:cNvSpPr>
            <p:nvPr/>
          </p:nvSpPr>
          <p:spPr bwMode="auto">
            <a:xfrm>
              <a:off x="6881" y="3495"/>
              <a:ext cx="1931" cy="1001"/>
            </a:xfrm>
            <a:custGeom>
              <a:avLst/>
              <a:gdLst/>
              <a:ahLst/>
              <a:cxnLst>
                <a:cxn ang="0">
                  <a:pos x="17" y="4"/>
                </a:cxn>
                <a:cxn ang="0">
                  <a:pos x="0" y="912"/>
                </a:cxn>
                <a:cxn ang="0">
                  <a:pos x="1758" y="892"/>
                </a:cxn>
                <a:cxn ang="0">
                  <a:pos x="1743" y="0"/>
                </a:cxn>
                <a:cxn ang="0">
                  <a:pos x="17" y="4"/>
                </a:cxn>
              </a:cxnLst>
              <a:rect l="0" t="0" r="r" b="b"/>
              <a:pathLst>
                <a:path w="1758" h="912">
                  <a:moveTo>
                    <a:pt x="17" y="4"/>
                  </a:moveTo>
                  <a:cubicBezTo>
                    <a:pt x="0" y="394"/>
                    <a:pt x="0" y="552"/>
                    <a:pt x="0" y="912"/>
                  </a:cubicBezTo>
                  <a:cubicBezTo>
                    <a:pt x="389" y="904"/>
                    <a:pt x="1555" y="900"/>
                    <a:pt x="1758" y="892"/>
                  </a:cubicBezTo>
                  <a:cubicBezTo>
                    <a:pt x="1758" y="540"/>
                    <a:pt x="1750" y="472"/>
                    <a:pt x="1743" y="0"/>
                  </a:cubicBezTo>
                  <a:cubicBezTo>
                    <a:pt x="910" y="0"/>
                    <a:pt x="366" y="0"/>
                    <a:pt x="17" y="4"/>
                  </a:cubicBezTo>
                  <a:close/>
                </a:path>
              </a:pathLst>
            </a:custGeom>
            <a:pattFill prst="dkHorz">
              <a:fgClr>
                <a:srgbClr val="0000FF"/>
              </a:fgClr>
              <a:bgClr>
                <a:srgbClr val="FFFFFF"/>
              </a:bgClr>
            </a:pattFill>
            <a:ln w="9525">
              <a:solidFill>
                <a:srgbClr val="FF0000"/>
              </a:solidFill>
              <a:round/>
              <a:headEnd/>
              <a:tailEnd/>
            </a:ln>
          </p:spPr>
          <p:txBody>
            <a:bodyPr>
              <a:prstTxWarp prst="textNoShape">
                <a:avLst/>
              </a:prstTxWarp>
            </a:bodyPr>
            <a:lstStyle/>
            <a:p>
              <a:endParaRPr lang="en-US"/>
            </a:p>
          </p:txBody>
        </p:sp>
        <p:sp>
          <p:nvSpPr>
            <p:cNvPr id="185395" name="Freeform 51" descr="Dark horizontal"/>
            <p:cNvSpPr>
              <a:spLocks/>
            </p:cNvSpPr>
            <p:nvPr/>
          </p:nvSpPr>
          <p:spPr bwMode="auto">
            <a:xfrm>
              <a:off x="5027" y="3486"/>
              <a:ext cx="1858" cy="1019"/>
            </a:xfrm>
            <a:custGeom>
              <a:avLst/>
              <a:gdLst/>
              <a:ahLst/>
              <a:cxnLst>
                <a:cxn ang="0">
                  <a:pos x="17" y="20"/>
                </a:cxn>
                <a:cxn ang="0">
                  <a:pos x="0" y="928"/>
                </a:cxn>
                <a:cxn ang="0">
                  <a:pos x="1181" y="908"/>
                </a:cxn>
                <a:cxn ang="0">
                  <a:pos x="1691" y="0"/>
                </a:cxn>
                <a:cxn ang="0">
                  <a:pos x="17" y="20"/>
                </a:cxn>
              </a:cxnLst>
              <a:rect l="0" t="0" r="r" b="b"/>
              <a:pathLst>
                <a:path w="1691" h="928">
                  <a:moveTo>
                    <a:pt x="17" y="20"/>
                  </a:moveTo>
                  <a:cubicBezTo>
                    <a:pt x="0" y="410"/>
                    <a:pt x="0" y="568"/>
                    <a:pt x="0" y="928"/>
                  </a:cubicBezTo>
                  <a:cubicBezTo>
                    <a:pt x="389" y="920"/>
                    <a:pt x="978" y="916"/>
                    <a:pt x="1181" y="908"/>
                  </a:cubicBezTo>
                  <a:cubicBezTo>
                    <a:pt x="1234" y="835"/>
                    <a:pt x="1473" y="435"/>
                    <a:pt x="1691" y="0"/>
                  </a:cubicBezTo>
                  <a:cubicBezTo>
                    <a:pt x="858" y="0"/>
                    <a:pt x="366" y="16"/>
                    <a:pt x="17" y="20"/>
                  </a:cubicBezTo>
                  <a:close/>
                </a:path>
              </a:pathLst>
            </a:custGeom>
            <a:pattFill prst="dkHorz">
              <a:fgClr>
                <a:srgbClr val="0000FF"/>
              </a:fgClr>
              <a:bgClr>
                <a:srgbClr val="FFFFFF"/>
              </a:bgClr>
            </a:pattFill>
            <a:ln w="9525">
              <a:solidFill>
                <a:srgbClr val="FF0000"/>
              </a:solidFill>
              <a:round/>
              <a:headEnd/>
              <a:tailEnd/>
            </a:ln>
          </p:spPr>
          <p:txBody>
            <a:bodyPr>
              <a:prstTxWarp prst="textNoShape">
                <a:avLst/>
              </a:prstTxWarp>
            </a:bodyPr>
            <a:lstStyle/>
            <a:p>
              <a:endParaRPr lang="en-US"/>
            </a:p>
          </p:txBody>
        </p:sp>
        <p:sp>
          <p:nvSpPr>
            <p:cNvPr id="185396" name="Freeform 52"/>
            <p:cNvSpPr>
              <a:spLocks/>
            </p:cNvSpPr>
            <p:nvPr/>
          </p:nvSpPr>
          <p:spPr bwMode="auto">
            <a:xfrm>
              <a:off x="6332" y="3502"/>
              <a:ext cx="577" cy="998"/>
            </a:xfrm>
            <a:custGeom>
              <a:avLst/>
              <a:gdLst/>
              <a:ahLst/>
              <a:cxnLst>
                <a:cxn ang="0">
                  <a:pos x="510" y="0"/>
                </a:cxn>
                <a:cxn ang="0">
                  <a:pos x="525" y="908"/>
                </a:cxn>
                <a:cxn ang="0">
                  <a:pos x="0" y="900"/>
                </a:cxn>
                <a:cxn ang="0">
                  <a:pos x="510" y="0"/>
                </a:cxn>
              </a:cxnLst>
              <a:rect l="0" t="0" r="r" b="b"/>
              <a:pathLst>
                <a:path w="525" h="908">
                  <a:moveTo>
                    <a:pt x="510" y="0"/>
                  </a:moveTo>
                  <a:cubicBezTo>
                    <a:pt x="525" y="390"/>
                    <a:pt x="525" y="548"/>
                    <a:pt x="525" y="908"/>
                  </a:cubicBezTo>
                  <a:cubicBezTo>
                    <a:pt x="180" y="900"/>
                    <a:pt x="180" y="908"/>
                    <a:pt x="0" y="900"/>
                  </a:cubicBezTo>
                  <a:cubicBezTo>
                    <a:pt x="233" y="473"/>
                    <a:pt x="338" y="300"/>
                    <a:pt x="510" y="0"/>
                  </a:cubicBezTo>
                  <a:close/>
                </a:path>
              </a:pathLst>
            </a:custGeom>
            <a:solidFill>
              <a:srgbClr val="FF0000"/>
            </a:solidFill>
            <a:ln w="9525">
              <a:solidFill>
                <a:srgbClr val="FF0000"/>
              </a:solidFill>
              <a:round/>
              <a:headEnd/>
              <a:tailEnd/>
            </a:ln>
          </p:spPr>
          <p:txBody>
            <a:bodyPr>
              <a:prstTxWarp prst="textNoShape">
                <a:avLst/>
              </a:prstTxWarp>
            </a:bodyPr>
            <a:lstStyle/>
            <a:p>
              <a:endParaRPr lang="en-US"/>
            </a:p>
          </p:txBody>
        </p:sp>
        <p:sp>
          <p:nvSpPr>
            <p:cNvPr id="185397" name="Line 53"/>
            <p:cNvSpPr>
              <a:spLocks noChangeShapeType="1"/>
            </p:cNvSpPr>
            <p:nvPr/>
          </p:nvSpPr>
          <p:spPr bwMode="auto">
            <a:xfrm>
              <a:off x="5010" y="389"/>
              <a:ext cx="0" cy="600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398" name="Line 54"/>
            <p:cNvSpPr>
              <a:spLocks noChangeShapeType="1"/>
            </p:cNvSpPr>
            <p:nvPr/>
          </p:nvSpPr>
          <p:spPr bwMode="auto">
            <a:xfrm>
              <a:off x="5010" y="6389"/>
              <a:ext cx="6000" cy="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399" name="Line 55"/>
            <p:cNvSpPr>
              <a:spLocks noChangeShapeType="1"/>
            </p:cNvSpPr>
            <p:nvPr/>
          </p:nvSpPr>
          <p:spPr bwMode="auto">
            <a:xfrm flipH="1">
              <a:off x="5610" y="789"/>
              <a:ext cx="2800" cy="500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400" name="Line 56"/>
            <p:cNvSpPr>
              <a:spLocks noChangeShapeType="1"/>
            </p:cNvSpPr>
            <p:nvPr/>
          </p:nvSpPr>
          <p:spPr bwMode="auto">
            <a:xfrm>
              <a:off x="7110" y="789"/>
              <a:ext cx="3200" cy="500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401" name="Line 57"/>
            <p:cNvSpPr>
              <a:spLocks noChangeShapeType="1"/>
            </p:cNvSpPr>
            <p:nvPr/>
          </p:nvSpPr>
          <p:spPr bwMode="auto">
            <a:xfrm>
              <a:off x="5010" y="4489"/>
              <a:ext cx="5700" cy="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402" name="Text Box 58"/>
            <p:cNvSpPr txBox="1">
              <a:spLocks noChangeArrowheads="1"/>
            </p:cNvSpPr>
            <p:nvPr/>
          </p:nvSpPr>
          <p:spPr bwMode="auto">
            <a:xfrm>
              <a:off x="8310" y="389"/>
              <a:ext cx="7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S</a:t>
              </a:r>
              <a:endParaRPr lang="en-US"/>
            </a:p>
          </p:txBody>
        </p:sp>
        <p:sp>
          <p:nvSpPr>
            <p:cNvPr id="185403" name="Text Box 59"/>
            <p:cNvSpPr txBox="1">
              <a:spLocks noChangeArrowheads="1"/>
            </p:cNvSpPr>
            <p:nvPr/>
          </p:nvSpPr>
          <p:spPr bwMode="auto">
            <a:xfrm>
              <a:off x="10210" y="5489"/>
              <a:ext cx="7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D</a:t>
              </a:r>
              <a:endParaRPr lang="en-US"/>
            </a:p>
          </p:txBody>
        </p:sp>
        <p:sp>
          <p:nvSpPr>
            <p:cNvPr id="185404" name="Text Box 60"/>
            <p:cNvSpPr txBox="1">
              <a:spLocks noChangeArrowheads="1"/>
            </p:cNvSpPr>
            <p:nvPr/>
          </p:nvSpPr>
          <p:spPr bwMode="auto">
            <a:xfrm>
              <a:off x="4310" y="4089"/>
              <a:ext cx="800" cy="577"/>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P</a:t>
              </a:r>
              <a:r>
                <a:rPr lang="en-US" baseline="-25000">
                  <a:solidFill>
                    <a:srgbClr val="000000"/>
                  </a:solidFill>
                </a:rPr>
                <a:t>W</a:t>
              </a:r>
              <a:endParaRPr lang="en-US"/>
            </a:p>
          </p:txBody>
        </p:sp>
        <p:sp>
          <p:nvSpPr>
            <p:cNvPr id="185405" name="Text Box 61"/>
            <p:cNvSpPr txBox="1">
              <a:spLocks noChangeArrowheads="1"/>
            </p:cNvSpPr>
            <p:nvPr/>
          </p:nvSpPr>
          <p:spPr bwMode="auto">
            <a:xfrm>
              <a:off x="4410" y="289"/>
              <a:ext cx="8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P</a:t>
              </a:r>
              <a:endParaRPr lang="en-US"/>
            </a:p>
          </p:txBody>
        </p:sp>
        <p:sp>
          <p:nvSpPr>
            <p:cNvPr id="185406" name="Line 62"/>
            <p:cNvSpPr>
              <a:spLocks noChangeShapeType="1"/>
            </p:cNvSpPr>
            <p:nvPr/>
          </p:nvSpPr>
          <p:spPr bwMode="auto">
            <a:xfrm>
              <a:off x="6310" y="4489"/>
              <a:ext cx="0" cy="1900"/>
            </a:xfrm>
            <a:prstGeom prst="line">
              <a:avLst/>
            </a:prstGeom>
            <a:noFill/>
            <a:ln w="28575">
              <a:solidFill>
                <a:srgbClr val="000000"/>
              </a:solidFill>
              <a:prstDash val="lgDash"/>
              <a:round/>
              <a:headEnd/>
              <a:tailEnd/>
            </a:ln>
          </p:spPr>
          <p:txBody>
            <a:bodyPr>
              <a:prstTxWarp prst="textNoShape">
                <a:avLst/>
              </a:prstTxWarp>
            </a:bodyPr>
            <a:lstStyle/>
            <a:p>
              <a:endParaRPr lang="en-US"/>
            </a:p>
          </p:txBody>
        </p:sp>
        <p:sp>
          <p:nvSpPr>
            <p:cNvPr id="185407" name="Line 63"/>
            <p:cNvSpPr>
              <a:spLocks noChangeShapeType="1"/>
            </p:cNvSpPr>
            <p:nvPr/>
          </p:nvSpPr>
          <p:spPr bwMode="auto">
            <a:xfrm>
              <a:off x="9410" y="4489"/>
              <a:ext cx="0" cy="1900"/>
            </a:xfrm>
            <a:prstGeom prst="line">
              <a:avLst/>
            </a:prstGeom>
            <a:noFill/>
            <a:ln w="28575">
              <a:solidFill>
                <a:srgbClr val="000000"/>
              </a:solidFill>
              <a:prstDash val="lgDash"/>
              <a:round/>
              <a:headEnd/>
              <a:tailEnd/>
            </a:ln>
          </p:spPr>
          <p:txBody>
            <a:bodyPr>
              <a:prstTxWarp prst="textNoShape">
                <a:avLst/>
              </a:prstTxWarp>
            </a:bodyPr>
            <a:lstStyle/>
            <a:p>
              <a:endParaRPr lang="en-US"/>
            </a:p>
          </p:txBody>
        </p:sp>
        <p:sp>
          <p:nvSpPr>
            <p:cNvPr id="185408" name="Line 64"/>
            <p:cNvSpPr>
              <a:spLocks noChangeShapeType="1"/>
            </p:cNvSpPr>
            <p:nvPr/>
          </p:nvSpPr>
          <p:spPr bwMode="auto">
            <a:xfrm>
              <a:off x="5010" y="3489"/>
              <a:ext cx="5700" cy="0"/>
            </a:xfrm>
            <a:prstGeom prst="line">
              <a:avLst/>
            </a:prstGeom>
            <a:noFill/>
            <a:ln w="38100">
              <a:solidFill>
                <a:srgbClr val="FF0000"/>
              </a:solidFill>
              <a:prstDash val="lgDash"/>
              <a:round/>
              <a:headEnd/>
              <a:tailEnd/>
            </a:ln>
          </p:spPr>
          <p:txBody>
            <a:bodyPr>
              <a:prstTxWarp prst="textNoShape">
                <a:avLst/>
              </a:prstTxWarp>
            </a:bodyPr>
            <a:lstStyle/>
            <a:p>
              <a:endParaRPr lang="en-US"/>
            </a:p>
          </p:txBody>
        </p:sp>
        <p:sp>
          <p:nvSpPr>
            <p:cNvPr id="185409" name="Line 65"/>
            <p:cNvSpPr>
              <a:spLocks noChangeShapeType="1"/>
            </p:cNvSpPr>
            <p:nvPr/>
          </p:nvSpPr>
          <p:spPr bwMode="auto">
            <a:xfrm>
              <a:off x="6910" y="3489"/>
              <a:ext cx="0" cy="2900"/>
            </a:xfrm>
            <a:prstGeom prst="line">
              <a:avLst/>
            </a:prstGeom>
            <a:noFill/>
            <a:ln w="28575">
              <a:solidFill>
                <a:srgbClr val="FF0000"/>
              </a:solidFill>
              <a:prstDash val="lgDash"/>
              <a:round/>
              <a:headEnd/>
              <a:tailEnd/>
            </a:ln>
          </p:spPr>
          <p:txBody>
            <a:bodyPr>
              <a:prstTxWarp prst="textNoShape">
                <a:avLst/>
              </a:prstTxWarp>
            </a:bodyPr>
            <a:lstStyle/>
            <a:p>
              <a:endParaRPr lang="en-US"/>
            </a:p>
          </p:txBody>
        </p:sp>
        <p:sp>
          <p:nvSpPr>
            <p:cNvPr id="185410" name="Line 66"/>
            <p:cNvSpPr>
              <a:spLocks noChangeShapeType="1"/>
            </p:cNvSpPr>
            <p:nvPr/>
          </p:nvSpPr>
          <p:spPr bwMode="auto">
            <a:xfrm>
              <a:off x="8810" y="3489"/>
              <a:ext cx="0" cy="2900"/>
            </a:xfrm>
            <a:prstGeom prst="line">
              <a:avLst/>
            </a:prstGeom>
            <a:noFill/>
            <a:ln w="28575">
              <a:solidFill>
                <a:srgbClr val="FF0000"/>
              </a:solidFill>
              <a:prstDash val="lgDash"/>
              <a:round/>
              <a:headEnd/>
              <a:tailEnd/>
            </a:ln>
          </p:spPr>
          <p:txBody>
            <a:bodyPr>
              <a:prstTxWarp prst="textNoShape">
                <a:avLst/>
              </a:prstTxWarp>
            </a:bodyPr>
            <a:lstStyle/>
            <a:p>
              <a:endParaRPr lang="en-US"/>
            </a:p>
          </p:txBody>
        </p:sp>
        <p:sp>
          <p:nvSpPr>
            <p:cNvPr id="185411" name="Text Box 67"/>
            <p:cNvSpPr txBox="1">
              <a:spLocks noChangeArrowheads="1"/>
            </p:cNvSpPr>
            <p:nvPr/>
          </p:nvSpPr>
          <p:spPr bwMode="auto">
            <a:xfrm>
              <a:off x="3910" y="3189"/>
              <a:ext cx="13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FF0000"/>
                  </a:solidFill>
                </a:rPr>
                <a:t>P</a:t>
              </a:r>
              <a:r>
                <a:rPr lang="en-US" baseline="-25000">
                  <a:solidFill>
                    <a:srgbClr val="FF0000"/>
                  </a:solidFill>
                </a:rPr>
                <a:t>W</a:t>
              </a:r>
              <a:r>
                <a:rPr lang="en-US">
                  <a:solidFill>
                    <a:srgbClr val="FF0000"/>
                  </a:solidFill>
                </a:rPr>
                <a:t>+t</a:t>
              </a:r>
              <a:endParaRPr lang="en-US"/>
            </a:p>
          </p:txBody>
        </p:sp>
        <p:sp>
          <p:nvSpPr>
            <p:cNvPr id="185412" name="Text Box 68"/>
            <p:cNvSpPr txBox="1">
              <a:spLocks noChangeArrowheads="1"/>
            </p:cNvSpPr>
            <p:nvPr/>
          </p:nvSpPr>
          <p:spPr bwMode="auto">
            <a:xfrm>
              <a:off x="10710" y="6289"/>
              <a:ext cx="700" cy="577"/>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Q</a:t>
              </a:r>
              <a:endParaRPr lang="en-US"/>
            </a:p>
          </p:txBody>
        </p:sp>
      </p:grpSp>
      <p:sp>
        <p:nvSpPr>
          <p:cNvPr id="185413" name="Freeform 69"/>
          <p:cNvSpPr>
            <a:spLocks/>
          </p:cNvSpPr>
          <p:nvPr/>
        </p:nvSpPr>
        <p:spPr bwMode="auto">
          <a:xfrm>
            <a:off x="3505200" y="2717800"/>
            <a:ext cx="2438400" cy="863600"/>
          </a:xfrm>
          <a:custGeom>
            <a:avLst/>
            <a:gdLst/>
            <a:ahLst/>
            <a:cxnLst>
              <a:cxn ang="0">
                <a:pos x="0" y="544"/>
              </a:cxn>
              <a:cxn ang="0">
                <a:pos x="288" y="448"/>
              </a:cxn>
              <a:cxn ang="0">
                <a:pos x="1152" y="16"/>
              </a:cxn>
              <a:cxn ang="0">
                <a:pos x="1536" y="544"/>
              </a:cxn>
            </a:cxnLst>
            <a:rect l="0" t="0" r="r" b="b"/>
            <a:pathLst>
              <a:path w="1536" h="544">
                <a:moveTo>
                  <a:pt x="0" y="544"/>
                </a:moveTo>
                <a:cubicBezTo>
                  <a:pt x="48" y="540"/>
                  <a:pt x="96" y="536"/>
                  <a:pt x="288" y="448"/>
                </a:cubicBezTo>
                <a:cubicBezTo>
                  <a:pt x="480" y="360"/>
                  <a:pt x="944" y="0"/>
                  <a:pt x="1152" y="16"/>
                </a:cubicBezTo>
                <a:cubicBezTo>
                  <a:pt x="1360" y="32"/>
                  <a:pt x="1472" y="456"/>
                  <a:pt x="1536" y="544"/>
                </a:cubicBezTo>
              </a:path>
            </a:pathLst>
          </a:custGeom>
          <a:noFill/>
          <a:ln w="28575" cmpd="sng">
            <a:solidFill>
              <a:srgbClr val="FF0000"/>
            </a:solidFill>
            <a:round/>
            <a:headEnd type="none" w="med" len="med"/>
            <a:tailEnd type="triangle" w="lg" len="lg"/>
          </a:ln>
          <a:effectLst/>
        </p:spPr>
        <p:txBody>
          <a:bodyPr>
            <a:prstTxWarp prst="textNoShape">
              <a:avLst/>
            </a:prstTxWarp>
          </a:bodyPr>
          <a:lstStyle/>
          <a:p>
            <a:endParaRPr lang="en-US"/>
          </a:p>
        </p:txBody>
      </p:sp>
      <p:sp>
        <p:nvSpPr>
          <p:cNvPr id="185414" name="Freeform 70"/>
          <p:cNvSpPr>
            <a:spLocks/>
          </p:cNvSpPr>
          <p:nvPr/>
        </p:nvSpPr>
        <p:spPr bwMode="auto">
          <a:xfrm>
            <a:off x="5257800" y="2551113"/>
            <a:ext cx="2046288" cy="1030287"/>
          </a:xfrm>
          <a:custGeom>
            <a:avLst/>
            <a:gdLst/>
            <a:ahLst/>
            <a:cxnLst>
              <a:cxn ang="0">
                <a:pos x="0" y="121"/>
              </a:cxn>
              <a:cxn ang="0">
                <a:pos x="638" y="30"/>
              </a:cxn>
              <a:cxn ang="0">
                <a:pos x="1195" y="304"/>
              </a:cxn>
              <a:cxn ang="0">
                <a:pos x="1200" y="649"/>
              </a:cxn>
            </a:cxnLst>
            <a:rect l="0" t="0" r="r" b="b"/>
            <a:pathLst>
              <a:path w="1289" h="649">
                <a:moveTo>
                  <a:pt x="0" y="121"/>
                </a:moveTo>
                <a:cubicBezTo>
                  <a:pt x="106" y="106"/>
                  <a:pt x="439" y="0"/>
                  <a:pt x="638" y="30"/>
                </a:cubicBezTo>
                <a:cubicBezTo>
                  <a:pt x="837" y="60"/>
                  <a:pt x="1101" y="201"/>
                  <a:pt x="1195" y="304"/>
                </a:cubicBezTo>
                <a:cubicBezTo>
                  <a:pt x="1289" y="407"/>
                  <a:pt x="1199" y="577"/>
                  <a:pt x="1200" y="649"/>
                </a:cubicBezTo>
              </a:path>
            </a:pathLst>
          </a:custGeom>
          <a:noFill/>
          <a:ln w="28575" cmpd="sng">
            <a:solidFill>
              <a:srgbClr val="FF0000"/>
            </a:solidFill>
            <a:round/>
            <a:headEnd type="none" w="med" len="med"/>
            <a:tailEnd type="triangle" w="lg" len="lg"/>
          </a:ln>
          <a:effectLst/>
        </p:spPr>
        <p:txBody>
          <a:bodyPr>
            <a:prstTxWarp prst="textNoShape">
              <a:avLst/>
            </a:prstTxWarp>
          </a:bodyPr>
          <a:lstStyle/>
          <a:p>
            <a:endParaRPr lang="en-US"/>
          </a:p>
        </p:txBody>
      </p:sp>
      <p:sp>
        <p:nvSpPr>
          <p:cNvPr id="185415" name="Freeform 71"/>
          <p:cNvSpPr>
            <a:spLocks/>
          </p:cNvSpPr>
          <p:nvPr/>
        </p:nvSpPr>
        <p:spPr bwMode="auto">
          <a:xfrm>
            <a:off x="3276600" y="4191000"/>
            <a:ext cx="1981200" cy="595313"/>
          </a:xfrm>
          <a:custGeom>
            <a:avLst/>
            <a:gdLst/>
            <a:ahLst/>
            <a:cxnLst>
              <a:cxn ang="0">
                <a:pos x="0" y="0"/>
              </a:cxn>
              <a:cxn ang="0">
                <a:pos x="240" y="96"/>
              </a:cxn>
              <a:cxn ang="0">
                <a:pos x="853" y="359"/>
              </a:cxn>
              <a:cxn ang="0">
                <a:pos x="1248" y="0"/>
              </a:cxn>
            </a:cxnLst>
            <a:rect l="0" t="0" r="r" b="b"/>
            <a:pathLst>
              <a:path w="1248" h="375">
                <a:moveTo>
                  <a:pt x="0" y="0"/>
                </a:moveTo>
                <a:cubicBezTo>
                  <a:pt x="60" y="8"/>
                  <a:pt x="120" y="16"/>
                  <a:pt x="240" y="96"/>
                </a:cubicBezTo>
                <a:cubicBezTo>
                  <a:pt x="382" y="156"/>
                  <a:pt x="685" y="375"/>
                  <a:pt x="853" y="359"/>
                </a:cubicBezTo>
                <a:cubicBezTo>
                  <a:pt x="1021" y="343"/>
                  <a:pt x="1118" y="240"/>
                  <a:pt x="1248" y="0"/>
                </a:cubicBezTo>
              </a:path>
            </a:pathLst>
          </a:custGeom>
          <a:noFill/>
          <a:ln w="28575" cmpd="sng">
            <a:solidFill>
              <a:srgbClr val="0000FF"/>
            </a:solidFill>
            <a:round/>
            <a:headEnd type="none" w="med" len="med"/>
            <a:tailEnd type="triangle" w="lg" len="lg"/>
          </a:ln>
          <a:effectLst/>
        </p:spPr>
        <p:txBody>
          <a:bodyPr>
            <a:prstTxWarp prst="textNoShape">
              <a:avLst/>
            </a:prstTxWarp>
          </a:bodyPr>
          <a:lstStyle/>
          <a:p>
            <a:endParaRPr lang="en-US"/>
          </a:p>
        </p:txBody>
      </p:sp>
      <p:sp>
        <p:nvSpPr>
          <p:cNvPr id="185416" name="Freeform 72"/>
          <p:cNvSpPr>
            <a:spLocks/>
          </p:cNvSpPr>
          <p:nvPr/>
        </p:nvSpPr>
        <p:spPr bwMode="auto">
          <a:xfrm>
            <a:off x="4411663" y="4191000"/>
            <a:ext cx="2141537" cy="819150"/>
          </a:xfrm>
          <a:custGeom>
            <a:avLst/>
            <a:gdLst/>
            <a:ahLst/>
            <a:cxnLst>
              <a:cxn ang="0">
                <a:pos x="0" y="341"/>
              </a:cxn>
              <a:cxn ang="0">
                <a:pos x="887" y="459"/>
              </a:cxn>
              <a:cxn ang="0">
                <a:pos x="1349" y="0"/>
              </a:cxn>
            </a:cxnLst>
            <a:rect l="0" t="0" r="r" b="b"/>
            <a:pathLst>
              <a:path w="1349" h="516">
                <a:moveTo>
                  <a:pt x="0" y="341"/>
                </a:moveTo>
                <a:cubicBezTo>
                  <a:pt x="148" y="361"/>
                  <a:pt x="662" y="516"/>
                  <a:pt x="887" y="459"/>
                </a:cubicBezTo>
                <a:cubicBezTo>
                  <a:pt x="1112" y="402"/>
                  <a:pt x="1219" y="240"/>
                  <a:pt x="1349" y="0"/>
                </a:cubicBezTo>
              </a:path>
            </a:pathLst>
          </a:custGeom>
          <a:noFill/>
          <a:ln w="28575" cmpd="sng">
            <a:solidFill>
              <a:srgbClr val="0000FF"/>
            </a:solidFill>
            <a:round/>
            <a:headEnd type="none" w="med" len="med"/>
            <a:tailEnd type="triangle" w="lg" len="lg"/>
          </a:ln>
          <a:effectLst/>
        </p:spPr>
        <p:txBody>
          <a:bodyPr>
            <a:prstTxWarp prst="textNoShape">
              <a:avLst/>
            </a:prstTxWarp>
          </a:bodyPr>
          <a:lstStyle/>
          <a:p>
            <a:endParaRPr lang="en-US"/>
          </a:p>
        </p:txBody>
      </p:sp>
    </p:spTree>
    <p:extLst>
      <p:ext uri="{BB962C8B-B14F-4D97-AF65-F5344CB8AC3E}">
        <p14:creationId xmlns:p14="http://schemas.microsoft.com/office/powerpoint/2010/main" val="284891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53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53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5347">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539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54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54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5347">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54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5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build="p"/>
      <p:bldP spid="185413" grpId="0" animBg="1"/>
      <p:bldP spid="185414" grpId="0" animBg="1"/>
      <p:bldP spid="185415" grpId="0" animBg="1"/>
      <p:bldP spid="185416"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11:  Non-tariff Barriers</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59</a:t>
            </a:fld>
            <a:endParaRPr lang="en-US"/>
          </a:p>
        </p:txBody>
      </p:sp>
      <p:pic>
        <p:nvPicPr>
          <p:cNvPr id="2" name="Picture 1">
            <a:extLst>
              <a:ext uri="{FF2B5EF4-FFF2-40B4-BE49-F238E27FC236}">
                <a16:creationId xmlns:a16="http://schemas.microsoft.com/office/drawing/2014/main" id="{26B3AC46-964C-F846-B829-00BBD91CAB62}"/>
              </a:ext>
            </a:extLst>
          </p:cNvPr>
          <p:cNvPicPr>
            <a:picLocks noChangeAspect="1"/>
          </p:cNvPicPr>
          <p:nvPr/>
        </p:nvPicPr>
        <p:blipFill>
          <a:blip r:embed="rId3"/>
          <a:stretch>
            <a:fillRect/>
          </a:stretch>
        </p:blipFill>
        <p:spPr>
          <a:xfrm>
            <a:off x="613317" y="623840"/>
            <a:ext cx="7917366" cy="5610319"/>
          </a:xfrm>
          <a:prstGeom prst="rect">
            <a:avLst/>
          </a:prstGeom>
        </p:spPr>
      </p:pic>
    </p:spTree>
    <p:extLst>
      <p:ext uri="{BB962C8B-B14F-4D97-AF65-F5344CB8AC3E}">
        <p14:creationId xmlns:p14="http://schemas.microsoft.com/office/powerpoint/2010/main" val="2242203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NTBs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000" dirty="0"/>
              <a:t>Types of NTBs (Non-tariff barriers)</a:t>
            </a:r>
          </a:p>
          <a:p>
            <a:pPr lvl="2"/>
            <a:r>
              <a:rPr lang="en-US" sz="1600" dirty="0"/>
              <a:t>Or NTMs (Non-tariff measures, slightly more general)</a:t>
            </a:r>
          </a:p>
          <a:p>
            <a:pPr lvl="1"/>
            <a:r>
              <a:rPr lang="en-US" sz="1800" dirty="0"/>
              <a:t>Quotas</a:t>
            </a:r>
          </a:p>
          <a:p>
            <a:pPr lvl="1"/>
            <a:r>
              <a:rPr lang="en-US" sz="1800" dirty="0"/>
              <a:t>TRQs (Tariff-Rate Quotas)</a:t>
            </a:r>
          </a:p>
          <a:p>
            <a:pPr lvl="1"/>
            <a:r>
              <a:rPr lang="en-US" sz="1800" dirty="0"/>
              <a:t>VERs (Voluntary Export Restraints)</a:t>
            </a:r>
          </a:p>
          <a:p>
            <a:pPr lvl="1"/>
            <a:r>
              <a:rPr lang="en-US" sz="1800" dirty="0"/>
              <a:t>Variable Levies</a:t>
            </a:r>
          </a:p>
          <a:p>
            <a:pPr lvl="1"/>
            <a:r>
              <a:rPr lang="en-US" sz="1800" dirty="0"/>
              <a:t>Procurement Requirements</a:t>
            </a:r>
          </a:p>
          <a:p>
            <a:pPr lvl="1"/>
            <a:r>
              <a:rPr lang="en-US" sz="1800" dirty="0"/>
              <a:t>Subsidies</a:t>
            </a:r>
          </a:p>
          <a:p>
            <a:pPr lvl="1"/>
            <a:r>
              <a:rPr lang="en-US" sz="1800" dirty="0"/>
              <a:t>Local Content Requirements</a:t>
            </a:r>
          </a:p>
          <a:p>
            <a:pPr lvl="1"/>
            <a:r>
              <a:rPr lang="en-US" sz="1800" dirty="0"/>
              <a:t>Export Credits</a:t>
            </a:r>
          </a:p>
          <a:p>
            <a:pPr lvl="1"/>
            <a:r>
              <a:rPr lang="en-US" sz="1800" dirty="0"/>
              <a:t>Red Tape</a:t>
            </a:r>
          </a:p>
          <a:p>
            <a:pPr lvl="1"/>
            <a:r>
              <a:rPr lang="en-US" sz="1800" dirty="0"/>
              <a:t>Standards</a:t>
            </a:r>
          </a:p>
          <a:p>
            <a:pPr lvl="1"/>
            <a:r>
              <a:rPr lang="en-US" sz="1800" dirty="0"/>
              <a:t>Customs Valuation Procedures</a:t>
            </a:r>
          </a:p>
          <a:p>
            <a:pPr lvl="1"/>
            <a:r>
              <a:rPr lang="en-US" sz="1800" dirty="0"/>
              <a:t>Tax Treatments</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Tree>
    <p:extLst>
      <p:ext uri="{BB962C8B-B14F-4D97-AF65-F5344CB8AC3E}">
        <p14:creationId xmlns:p14="http://schemas.microsoft.com/office/powerpoint/2010/main" val="169718116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60</a:t>
            </a:fld>
            <a:endParaRPr lang="en-US"/>
          </a:p>
        </p:txBody>
      </p:sp>
    </p:spTree>
    <p:extLst>
      <p:ext uri="{BB962C8B-B14F-4D97-AF65-F5344CB8AC3E}">
        <p14:creationId xmlns:p14="http://schemas.microsoft.com/office/powerpoint/2010/main" val="224357673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a:t>
            </a:r>
            <a:r>
              <a:rPr lang="en-US" dirty="0" err="1"/>
              <a:t>Feenstra</a:t>
            </a:r>
            <a:r>
              <a:rPr lang="en-US" dirty="0"/>
              <a:t>, </a:t>
            </a:r>
            <a:br>
              <a:rPr lang="en-US" dirty="0"/>
            </a:br>
            <a:r>
              <a:rPr lang="en-US" dirty="0"/>
              <a:t>“How Costly Is Protectionism?”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How much more do consumers lose from protection than the country loses?  Who gets the difference? </a:t>
            </a:r>
          </a:p>
          <a:p>
            <a:r>
              <a:rPr lang="en-US" sz="2800" dirty="0"/>
              <a:t>If foreign firms respond to a quota by “upgrading” their product, how can that be bad?</a:t>
            </a:r>
          </a:p>
          <a:p>
            <a:r>
              <a:rPr lang="en-US" sz="2800" dirty="0"/>
              <a:t>Why might foreign firms respond to protection by investing in the U.S.?  What are the welfare effects if they do?</a:t>
            </a:r>
            <a:endParaRPr lang="en-US" sz="1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61</a:t>
            </a:fld>
            <a:endParaRPr lang="en-US"/>
          </a:p>
        </p:txBody>
      </p:sp>
    </p:spTree>
    <p:extLst>
      <p:ext uri="{BB962C8B-B14F-4D97-AF65-F5344CB8AC3E}">
        <p14:creationId xmlns:p14="http://schemas.microsoft.com/office/powerpoint/2010/main" val="395048244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a:t>
            </a:r>
            <a:r>
              <a:rPr lang="en-US" i="1" dirty="0"/>
              <a:t>Economist</a:t>
            </a:r>
            <a:r>
              <a:rPr lang="en-US" dirty="0"/>
              <a:t>, </a:t>
            </a:r>
            <a:br>
              <a:rPr lang="en-US" dirty="0"/>
            </a:br>
            <a:r>
              <a:rPr lang="en-US" dirty="0"/>
              <a:t>“Buying local”</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Why is buying local seen as “sensible – wholesome even”?</a:t>
            </a:r>
          </a:p>
          <a:p>
            <a:r>
              <a:rPr lang="en-US" dirty="0"/>
              <a:t>Why does the </a:t>
            </a:r>
            <a:r>
              <a:rPr lang="en-US" i="1" dirty="0"/>
              <a:t>Economist </a:t>
            </a:r>
            <a:r>
              <a:rPr lang="en-US" dirty="0"/>
              <a:t>disagree?</a:t>
            </a:r>
          </a:p>
          <a:p>
            <a:r>
              <a:rPr lang="en-US" dirty="0"/>
              <a:t>Is the use of buy-local rules becoming more common?</a:t>
            </a:r>
          </a:p>
          <a:p>
            <a:r>
              <a:rPr lang="en-US" dirty="0"/>
              <a:t>What are some examples of these rules that have been used? article disagree?</a:t>
            </a:r>
            <a:endParaRPr lang="en-US" sz="20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62</a:t>
            </a:fld>
            <a:endParaRPr lang="en-US"/>
          </a:p>
        </p:txBody>
      </p:sp>
    </p:spTree>
    <p:extLst>
      <p:ext uri="{BB962C8B-B14F-4D97-AF65-F5344CB8AC3E}">
        <p14:creationId xmlns:p14="http://schemas.microsoft.com/office/powerpoint/2010/main" val="13388216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11:  Non-tariff Barriers</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63</a:t>
            </a:fld>
            <a:endParaRPr lang="en-US"/>
          </a:p>
        </p:txBody>
      </p:sp>
    </p:spTree>
    <p:extLst>
      <p:ext uri="{BB962C8B-B14F-4D97-AF65-F5344CB8AC3E}">
        <p14:creationId xmlns:p14="http://schemas.microsoft.com/office/powerpoint/2010/main" val="2524443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NTBs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79503" y="1209907"/>
            <a:ext cx="8229600" cy="4525963"/>
          </a:xfrm>
        </p:spPr>
        <p:txBody>
          <a:bodyPr/>
          <a:lstStyle/>
          <a:p>
            <a:r>
              <a:rPr lang="en-US" sz="2800" dirty="0"/>
              <a:t>Also: “Administered Protection”</a:t>
            </a:r>
          </a:p>
          <a:p>
            <a:pPr lvl="2"/>
            <a:r>
              <a:rPr lang="en-US" sz="1800" dirty="0"/>
              <a:t>Defined as use of tariffs under procedures that may also have “damping” effect on trade</a:t>
            </a:r>
          </a:p>
          <a:p>
            <a:pPr lvl="1"/>
            <a:r>
              <a:rPr lang="en-US" sz="2000" dirty="0"/>
              <a:t>Safeguard tariffs (aka Escape Clause in US, Section 201)</a:t>
            </a:r>
          </a:p>
          <a:p>
            <a:pPr lvl="2"/>
            <a:r>
              <a:rPr lang="en-US" sz="1800" dirty="0"/>
              <a:t>Levied against injurious imports</a:t>
            </a:r>
          </a:p>
          <a:p>
            <a:pPr lvl="1"/>
            <a:r>
              <a:rPr lang="en-US" sz="2000" dirty="0"/>
              <a:t>Anti-dumping duties</a:t>
            </a:r>
          </a:p>
          <a:p>
            <a:pPr lvl="2"/>
            <a:r>
              <a:rPr lang="en-US" sz="1800" dirty="0"/>
              <a:t>Levied against dumped imports</a:t>
            </a:r>
          </a:p>
          <a:p>
            <a:pPr lvl="1"/>
            <a:r>
              <a:rPr lang="en-US" sz="2000" dirty="0"/>
              <a:t>CVDs (Countervailing duties)</a:t>
            </a:r>
          </a:p>
          <a:p>
            <a:pPr lvl="2"/>
            <a:r>
              <a:rPr lang="en-US" sz="1800" dirty="0"/>
              <a:t>Levied against subsidized imports</a:t>
            </a:r>
          </a:p>
          <a:p>
            <a:pPr lvl="1"/>
            <a:r>
              <a:rPr lang="en-US" sz="2000" dirty="0"/>
              <a:t>US Section 232</a:t>
            </a:r>
          </a:p>
          <a:p>
            <a:pPr lvl="2"/>
            <a:r>
              <a:rPr lang="en-US" sz="1800" dirty="0"/>
              <a:t>Levied against imports threatening national security</a:t>
            </a:r>
          </a:p>
          <a:p>
            <a:pPr lvl="1"/>
            <a:r>
              <a:rPr lang="en-US" sz="2000" dirty="0"/>
              <a:t>US Section 301</a:t>
            </a:r>
          </a:p>
          <a:p>
            <a:pPr lvl="2"/>
            <a:r>
              <a:rPr lang="en-US" sz="1600" dirty="0"/>
              <a:t>Used against foreign “unfair practices”</a:t>
            </a:r>
          </a:p>
          <a:p>
            <a:pPr lvl="2"/>
            <a:r>
              <a:rPr lang="en-US" sz="1600" dirty="0"/>
              <a:t>Not usually tariffs, since the concern is exports, but Trump did</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Tree>
    <p:extLst>
      <p:ext uri="{BB962C8B-B14F-4D97-AF65-F5344CB8AC3E}">
        <p14:creationId xmlns:p14="http://schemas.microsoft.com/office/powerpoint/2010/main" val="3611328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spTree>
    <p:extLst>
      <p:ext uri="{BB962C8B-B14F-4D97-AF65-F5344CB8AC3E}">
        <p14:creationId xmlns:p14="http://schemas.microsoft.com/office/powerpoint/2010/main" val="36251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marL="0" indent="0">
              <a:buNone/>
            </a:pPr>
            <a:r>
              <a:rPr lang="en-US" sz="2400" dirty="0"/>
              <a:t>Jackson:</a:t>
            </a:r>
          </a:p>
          <a:p>
            <a:r>
              <a:rPr lang="en-US" sz="2400" dirty="0"/>
              <a:t>Countries are </a:t>
            </a:r>
            <a:r>
              <a:rPr lang="en-US" sz="2400" u="sng" dirty="0"/>
              <a:t>not</a:t>
            </a:r>
            <a:r>
              <a:rPr lang="en-US" sz="2400" dirty="0"/>
              <a:t> allowed under the GATT/WTO to use quotas.  How do they get away with it?</a:t>
            </a:r>
          </a:p>
          <a:p>
            <a:r>
              <a:rPr lang="en-US" sz="2400" dirty="0"/>
              <a:t>Why is the EU’s variable levy legal under the GATT/WTO?  And why does Jackson nonetheless object to it?</a:t>
            </a:r>
          </a:p>
          <a:p>
            <a:pPr marL="0" indent="0">
              <a:buNone/>
            </a:pPr>
            <a:r>
              <a:rPr lang="en-US" sz="2400" dirty="0"/>
              <a:t>KOM:</a:t>
            </a:r>
          </a:p>
          <a:p>
            <a:r>
              <a:rPr lang="en-US" sz="2400" dirty="0"/>
              <a:t>How do the welfare effects of a VER compare to those of a tariff?</a:t>
            </a:r>
          </a:p>
          <a:p>
            <a:r>
              <a:rPr lang="en-US" sz="2400" dirty="0"/>
              <a:t>Why does a local content requirement raise the price of inputs to producers?  </a:t>
            </a:r>
          </a:p>
          <a:p>
            <a:endParaRPr lang="en-US" sz="2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Tree>
    <p:extLst>
      <p:ext uri="{BB962C8B-B14F-4D97-AF65-F5344CB8AC3E}">
        <p14:creationId xmlns:p14="http://schemas.microsoft.com/office/powerpoint/2010/main" val="319336341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84967</TotalTime>
  <Words>3652</Words>
  <Application>Microsoft Macintosh PowerPoint</Application>
  <PresentationFormat>On-screen Show (4:3)</PresentationFormat>
  <Paragraphs>786</Paragraphs>
  <Slides>63</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63</vt:i4>
      </vt:variant>
    </vt:vector>
  </HeadingPairs>
  <TitlesOfParts>
    <vt:vector size="68" baseType="lpstr">
      <vt:lpstr>ＭＳ Ｐゴシック</vt:lpstr>
      <vt:lpstr>Arial</vt:lpstr>
      <vt:lpstr>Calibri</vt:lpstr>
      <vt:lpstr>Lucida Blackletter</vt:lpstr>
      <vt:lpstr>Default Design</vt:lpstr>
      <vt:lpstr>Class 11  Non-tariff Barriers by Alan V. Deardorff University of Michigan 2024</vt:lpstr>
      <vt:lpstr>Pause for News</vt:lpstr>
      <vt:lpstr>Quiz and Papers</vt:lpstr>
      <vt:lpstr>Announcement</vt:lpstr>
      <vt:lpstr>Outline</vt:lpstr>
      <vt:lpstr>NTBs</vt:lpstr>
      <vt:lpstr>NTBs</vt:lpstr>
      <vt:lpstr>Pause for Discussion</vt:lpstr>
      <vt:lpstr>Questions</vt:lpstr>
      <vt:lpstr>Outline</vt:lpstr>
      <vt:lpstr>Quota analysis:  Small country</vt:lpstr>
      <vt:lpstr>Small country</vt:lpstr>
      <vt:lpstr>Quota under Perfect Competition Small country</vt:lpstr>
      <vt:lpstr>Small country quota</vt:lpstr>
      <vt:lpstr>Perfect Competition Small country</vt:lpstr>
      <vt:lpstr>Small country quota,  Rents domestic</vt:lpstr>
      <vt:lpstr>Small country quota,  Rents foreign</vt:lpstr>
      <vt:lpstr>Pause for Discussion</vt:lpstr>
      <vt:lpstr>Questions  (not asked about readings)</vt:lpstr>
      <vt:lpstr>Outline</vt:lpstr>
      <vt:lpstr>Large country quota, Rents foreign</vt:lpstr>
      <vt:lpstr>Pause for Discussion</vt:lpstr>
      <vt:lpstr>Questions  (not asked about readings)</vt:lpstr>
      <vt:lpstr>Outline</vt:lpstr>
      <vt:lpstr>Monopoly, Small Country</vt:lpstr>
      <vt:lpstr>Monopoly, Small Country</vt:lpstr>
      <vt:lpstr>Monopoly in a closed economy</vt:lpstr>
      <vt:lpstr>Monopoly in Free Trade</vt:lpstr>
      <vt:lpstr>Monopoly with Tariff</vt:lpstr>
      <vt:lpstr>Monopoly with Quota</vt:lpstr>
      <vt:lpstr>Monopoly with Quota:   MQ = MT </vt:lpstr>
      <vt:lpstr>Non-binding Quota under Monopoly</vt:lpstr>
      <vt:lpstr>Monopoly, Small Country</vt:lpstr>
      <vt:lpstr>Pause for Discussion</vt:lpstr>
      <vt:lpstr>Questions  (not asked about readings)</vt:lpstr>
      <vt:lpstr>Outline</vt:lpstr>
      <vt:lpstr>Tariff-Rate Quotas (TRQs)</vt:lpstr>
      <vt:lpstr>Tariff-Rate Quotas (TRQs)</vt:lpstr>
      <vt:lpstr>Tariff-Rate Quotas (TRQs)</vt:lpstr>
      <vt:lpstr>Pause for Discussion</vt:lpstr>
      <vt:lpstr>Questions on Beattie,  “Mind your TRQs”</vt:lpstr>
      <vt:lpstr>US TRQ on Steel from EU</vt:lpstr>
      <vt:lpstr>US TRQ on Steel from EU</vt:lpstr>
      <vt:lpstr>PowerPoint Presentation</vt:lpstr>
      <vt:lpstr>US TRQ on Steel from EU</vt:lpstr>
      <vt:lpstr>Outline</vt:lpstr>
      <vt:lpstr>NTBs</vt:lpstr>
      <vt:lpstr>Other NTBs:  VERs</vt:lpstr>
      <vt:lpstr>Other NTBs:  Variable Levy</vt:lpstr>
      <vt:lpstr>Other NTBs:   Procurement Requirements</vt:lpstr>
      <vt:lpstr>Other NTMs:   Export Subsidy</vt:lpstr>
      <vt:lpstr>Pause for Discussion</vt:lpstr>
      <vt:lpstr>Questions on Deardorff</vt:lpstr>
      <vt:lpstr>Questions on  KOM on Export Subsidy</vt:lpstr>
      <vt:lpstr>Outline</vt:lpstr>
      <vt:lpstr>The Size of These Effects</vt:lpstr>
      <vt:lpstr>The Size of These Effects</vt:lpstr>
      <vt:lpstr>The Size of These Effects</vt:lpstr>
      <vt:lpstr>PowerPoint Presentation</vt:lpstr>
      <vt:lpstr>Pause for Discussion</vt:lpstr>
      <vt:lpstr>Questions on Feenstra,  “How Costly Is Protectionism?”</vt:lpstr>
      <vt:lpstr>Questions on Economist,  “Buying local”</vt:lpstr>
      <vt:lpstr>PowerPoint Presentation</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Deardorff, Alan</cp:lastModifiedBy>
  <cp:revision>185</cp:revision>
  <cp:lastPrinted>2018-09-04T12:02:20Z</cp:lastPrinted>
  <dcterms:created xsi:type="dcterms:W3CDTF">2011-01-03T19:29:08Z</dcterms:created>
  <dcterms:modified xsi:type="dcterms:W3CDTF">2024-10-07T15:34:46Z</dcterms:modified>
</cp:coreProperties>
</file>