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8" r:id="rId3"/>
    <p:sldId id="556" r:id="rId4"/>
    <p:sldId id="313" r:id="rId5"/>
    <p:sldId id="314" r:id="rId6"/>
    <p:sldId id="315" r:id="rId7"/>
    <p:sldId id="540" r:id="rId8"/>
    <p:sldId id="316" r:id="rId9"/>
    <p:sldId id="317" r:id="rId10"/>
    <p:sldId id="289" r:id="rId11"/>
    <p:sldId id="290" r:id="rId12"/>
    <p:sldId id="519" r:id="rId13"/>
    <p:sldId id="518" r:id="rId14"/>
    <p:sldId id="541" r:id="rId15"/>
    <p:sldId id="520" r:id="rId16"/>
    <p:sldId id="295" r:id="rId17"/>
    <p:sldId id="521" r:id="rId18"/>
    <p:sldId id="522" r:id="rId19"/>
    <p:sldId id="523" r:id="rId20"/>
    <p:sldId id="524" r:id="rId21"/>
    <p:sldId id="544" r:id="rId22"/>
    <p:sldId id="545" r:id="rId23"/>
    <p:sldId id="542" r:id="rId24"/>
    <p:sldId id="525" r:id="rId25"/>
    <p:sldId id="526" r:id="rId26"/>
    <p:sldId id="527" r:id="rId27"/>
    <p:sldId id="297" r:id="rId28"/>
    <p:sldId id="530" r:id="rId29"/>
    <p:sldId id="547" r:id="rId30"/>
    <p:sldId id="531" r:id="rId31"/>
    <p:sldId id="303" r:id="rId32"/>
    <p:sldId id="528" r:id="rId33"/>
    <p:sldId id="532" r:id="rId34"/>
    <p:sldId id="529" r:id="rId35"/>
    <p:sldId id="543" r:id="rId36"/>
    <p:sldId id="533" r:id="rId37"/>
    <p:sldId id="548" r:id="rId38"/>
    <p:sldId id="549" r:id="rId39"/>
    <p:sldId id="550" r:id="rId40"/>
    <p:sldId id="551" r:id="rId41"/>
    <p:sldId id="566" r:id="rId42"/>
    <p:sldId id="571" r:id="rId43"/>
    <p:sldId id="574" r:id="rId44"/>
    <p:sldId id="332" r:id="rId45"/>
    <p:sldId id="576" r:id="rId46"/>
    <p:sldId id="534" r:id="rId47"/>
    <p:sldId id="577" r:id="rId48"/>
    <p:sldId id="578" r:id="rId49"/>
    <p:sldId id="330" r:id="rId50"/>
    <p:sldId id="579" r:id="rId51"/>
    <p:sldId id="580" r:id="rId52"/>
    <p:sldId id="311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8" autoAdjust="0"/>
    <p:restoredTop sz="92486" autoAdjust="0"/>
  </p:normalViewPr>
  <p:slideViewPr>
    <p:cSldViewPr>
      <p:cViewPr varScale="1">
        <p:scale>
          <a:sx n="111" d="100"/>
          <a:sy n="111" d="100"/>
        </p:scale>
        <p:origin x="1936" y="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asia/2023/01/26/indonesia-embraces-resource-nationalis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c20ceba4-20d5-44de-8abd-4c48c80df28a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increasing-export-restrictions-on-critical-minerals-threaten-energy-transition-says-oecd-81183533#:~:text=In%20a%20new%20report%2C%20the,surged%20to%2018%2C263%20from%203%2C337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increasing-export-restrictions-on-critical-minerals-threaten-energy-transition-says-oecd-81183533#:~:text=In%20a%20new%20report%2C%20the,surged%20to%2018%2C263%20from%203%2C337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increasing-export-restrictions-on-critical-minerals-threaten-energy-transition-says-oecd-81183533#:~:text=In%20a%20new%20report%2C%20the,surged%20to%2018%2C263%20from%203%2C337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oxeu.org/article/impacts-export-taxes-agricultural-trad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10/01/world/asia/india-modi-onion-prices.htm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middle-east-and-africa/2019/09/12/mozambiques-nut-factories-have-made-a-cracking-comeback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aa614ec6-21ae-11ea-b8a1-584213ee7b2b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cocoa-cartel-is-less-bitter-for-luxury-chocolate-11579256986?mod=itp_wsj&amp;ru=yahoo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Laborde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David, Carmen Estrades, and Antoine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Bouët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“A Global Assessment of the Economic Effects of Export Taxes,”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36(10), October, 2013, pp. 1333–1354.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Mal Nguyen, “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var(--tr-font-medium)"/>
              </a:rPr>
              <a:t>China's rare earths dominance in focus after it limits germanium and gallium exports,” Reuters, July 5, 2023.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var(--tr-font-medium)"/>
              </a:rPr>
              <a:t>https://</a:t>
            </a:r>
            <a:r>
              <a:rPr lang="en-US" b="0" i="0" u="none" strike="noStrike" dirty="0" err="1">
                <a:solidFill>
                  <a:srgbClr val="404040"/>
                </a:solidFill>
                <a:effectLst/>
                <a:latin typeface="var(--tr-font-medium)"/>
              </a:rPr>
              <a:t>www.reuters.com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var(--tr-font-medium)"/>
              </a:rPr>
              <a:t>/markets/commodities/chinas-rare-earths-dominance-focus-after-mineral-export-curbs-2023-07-05/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404040"/>
              </a:solidFill>
              <a:effectLst/>
              <a:latin typeface="var(--tr-font-medium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Economist, "Full Metal Jacket: Indonesia Embraces Resource Nationalism ",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Economist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January 26, 2023.</a:t>
            </a:r>
            <a:r>
              <a:rPr lang="en-US" dirty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https://www.economist.com/asia/2023/01/26/indonesia-embraces-resource-nationalism</a:t>
            </a:r>
            <a:r>
              <a:rPr lang="en-US" dirty="0">
                <a:effectLst/>
              </a:rPr>
              <a:t> </a:t>
            </a:r>
            <a:endParaRPr lang="en-US" b="0" i="0" u="none" strike="noStrike" dirty="0">
              <a:solidFill>
                <a:srgbClr val="404040"/>
              </a:solidFill>
              <a:effectLst/>
              <a:latin typeface="var(--tr-font-medium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Fildes</a:t>
            </a:r>
            <a:r>
              <a:rPr lang="en-US" sz="12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"Australia Rattles Industry and Trading Partners With Energy Interventions," </a:t>
            </a:r>
            <a:r>
              <a:rPr lang="en-US" sz="1200" i="1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Financial Times,</a:t>
            </a:r>
            <a:r>
              <a:rPr lang="en-US" sz="12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February 19, 2023.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https://www.ft.com/content/c20ceba4-20d5-44de-8abd-4c48c80df28a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Kahn, Yusuf, "Increasing Export Restrictions on Critical Minerals Threaten Energy Transition, OECD Says," </a:t>
            </a:r>
            <a:r>
              <a:rPr lang="en-US" sz="1200" i="1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Wall Street Journal</a:t>
            </a:r>
            <a:r>
              <a:rPr lang="en-US" sz="12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April 11, 2023. [3 Pp]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https://www.wsj.com/articles/increasing-export-restrictions-on-critical-minerals-threaten-energy-transition-says-oecd-81183533#:~:text=In%20a%20new%20report%2C%20the,surged%20to%2018%2C263%20from%203%2C337</a:t>
            </a:r>
            <a:r>
              <a:rPr lang="en-US" sz="12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0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Kahn, Yusuf, "Increasing Export Restrictions on Critical Minerals Threaten Energy Transition, OECD Says," </a:t>
            </a:r>
            <a:r>
              <a:rPr lang="en-US" sz="1800" i="1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Wall Street Journal</a:t>
            </a:r>
            <a:r>
              <a:rPr lang="en-US" sz="18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April 11, 2023. [3 Pp]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https://www.wsj.com/articles/increasing-export-restrictions-on-critical-minerals-threaten-energy-transition-says-oecd-81183533#:~:text=In%20a%20new%20report%2C%20the,surged%20to%2018%2C263%20from%203%2C337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Kahn, Yusuf, "Increasing Export Restrictions on Critical Minerals Threaten Energy Transition, OECD Says," </a:t>
            </a:r>
            <a:r>
              <a:rPr lang="en-US" sz="1200" i="1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Wall Street Journal</a:t>
            </a:r>
            <a:r>
              <a:rPr lang="en-US" sz="1200" u="none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April 11, 2023. [3 Pp]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https://www.wsj.com/articles/increasing-export-restrictions-on-critical-minerals-threaten-energy-transition-says-oecd-81183533#:~:text=In%20a%20new%20report%2C%20the,surged%20to%2018%2C263%20from%203%2C337</a:t>
            </a:r>
            <a:r>
              <a:rPr lang="en-US" sz="12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3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Beattie, Alan, “Why export controls are failing to cripple their targets,”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Times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December 7, 2023.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3886E-100C-20AE-36BA-6ABE368F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F0043-162D-377E-280F-F3E328B0A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8151E-7D36-0E67-8E3B-685EF96B8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8B9D5-2ED1-CD9C-1748-D06BD74C7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6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Laborde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David, Carmen Estrades, and Antoine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Bouët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“A Global Assessment of the Economic Effects of Export Taxes,”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36(10), October, 2013, pp. 1333–1354.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Laborde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David, Carmen Estrades, and Antoine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Bouët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“A Global Assessment of the Economic Effects of Export Taxes,”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World Economy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36(10), October, 2013, pp. 1333–1354.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FAO:  “Lessons from the world food crisis of 2006–08”</a:t>
            </a:r>
          </a:p>
          <a:p>
            <a:r>
              <a:rPr lang="en-US" dirty="0"/>
              <a:t>http://</a:t>
            </a:r>
            <a:r>
              <a:rPr lang="en-US" dirty="0" err="1"/>
              <a:t>www.fao.org</a:t>
            </a:r>
            <a:r>
              <a:rPr lang="en-US" dirty="0"/>
              <a:t>/3/i2330e/i2330e04.pdf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Beckman, Jayson, Carmen Estrades, Manuel Flores, and Angel Aguiar, “The impacts of export taxes on agricultural trade,”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VOX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CEPR Policy Portal, October 3, 2018.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https://voxeu.org/article/impacts-export-taxes-agricultural-trade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Gettleman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Jeffrey,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Julfikar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Ali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Suhasini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Raj, “India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Isnʼt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Letting a Single Onion Leave the Country,”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New York Times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October 1, 2019.  [2p]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https://www.nytimes.com/2019/10/01/world/asia/india-modi-onion-prices.html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“Of cashews and cash:  Mozambique’s nut factories have made a cracking comeback,”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September 12, 2019.  [2p]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https://www.economist.com/middle-east-and-africa/2019/09/12/mozambiques-nut-factories-have-made-a-cracking-comeback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Bruce-Lockhart, Chelsea, “Boom in global sand trade fuels fears over conservation,”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December 30, 2019.  [7p]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https://www.ft.com/content/aa614ec6-21ae-11ea-b8a1-584213ee7b2b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Ryan, Carol, “Cocoa Cartel Is Less Bitter for Luxury Chocolate,”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17, 2020.  [3p]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https://www.wsj.com/articles/cocoa-cartel-is-less-bitter-for-luxury-chocolate-11579256986?mod=itp_wsj&amp;ru=yahoo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Export Policies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3AE48-3B52-5D4B-89EB-FC057D26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3332"/>
            <a:ext cx="7543800" cy="559482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E2AF123-ACBD-944C-B3C9-90A1B222D1C0}"/>
              </a:ext>
            </a:extLst>
          </p:cNvPr>
          <p:cNvSpPr/>
          <p:nvPr/>
        </p:nvSpPr>
        <p:spPr>
          <a:xfrm>
            <a:off x="6096000" y="990600"/>
            <a:ext cx="2514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A0CB5-47D0-294B-AB0E-EA680369285E}"/>
              </a:ext>
            </a:extLst>
          </p:cNvPr>
          <p:cNvSpPr txBox="1"/>
          <p:nvPr/>
        </p:nvSpPr>
        <p:spPr>
          <a:xfrm>
            <a:off x="6705600" y="1676400"/>
            <a:ext cx="1371600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 bias:  </a:t>
            </a:r>
            <a:r>
              <a:rPr lang="en-US" dirty="0"/>
              <a:t>High taxes cause less trade and lower weight.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139CE-8413-FC7D-1AF3-C0F48A132DE7}"/>
              </a:ext>
            </a:extLst>
          </p:cNvPr>
          <p:cNvSpPr txBox="1"/>
          <p:nvPr/>
        </p:nvSpPr>
        <p:spPr>
          <a:xfrm>
            <a:off x="2667000" y="5495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(2007)</a:t>
            </a:r>
          </a:p>
        </p:txBody>
      </p:sp>
    </p:spTree>
    <p:extLst>
      <p:ext uri="{BB962C8B-B14F-4D97-AF65-F5344CB8AC3E}">
        <p14:creationId xmlns:p14="http://schemas.microsoft.com/office/powerpoint/2010/main" val="6442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3C96-8591-A44E-95F3-7DFFD1AA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6" y="694027"/>
            <a:ext cx="7826323" cy="540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C94E7-9903-2CE2-91CD-0E242D235BF1}"/>
              </a:ext>
            </a:extLst>
          </p:cNvPr>
          <p:cNvSpPr txBox="1"/>
          <p:nvPr/>
        </p:nvSpPr>
        <p:spPr>
          <a:xfrm>
            <a:off x="64770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(2007)</a:t>
            </a:r>
          </a:p>
        </p:txBody>
      </p:sp>
    </p:spTree>
    <p:extLst>
      <p:ext uri="{BB962C8B-B14F-4D97-AF65-F5344CB8AC3E}">
        <p14:creationId xmlns:p14="http://schemas.microsoft.com/office/powerpoint/2010/main" val="374404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Laborde et 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2006, what sector had the most export taxes? </a:t>
            </a:r>
          </a:p>
          <a:p>
            <a:r>
              <a:rPr lang="en-US" dirty="0"/>
              <a:t>What are some of the motives for export taxes mentioned?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common are they</a:t>
            </a:r>
          </a:p>
          <a:p>
            <a:r>
              <a:rPr lang="en-US" dirty="0"/>
              <a:t>Economic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Empirics of export restrictions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5088-CB11-7847-B0A7-9B81FAF4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BCE4-08AA-2C4F-9CF0-16E99337B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same tools and assumptions as for tariffs</a:t>
            </a:r>
          </a:p>
          <a:p>
            <a:r>
              <a:rPr lang="en-US" dirty="0"/>
              <a:t>Export tax causes domestic price to be </a:t>
            </a:r>
            <a:r>
              <a:rPr lang="en-US" u="sng" dirty="0"/>
              <a:t>below</a:t>
            </a:r>
            <a:r>
              <a:rPr lang="en-US" dirty="0"/>
              <a:t> the world price by the amount of the tax (if country still exports)</a:t>
            </a:r>
          </a:p>
          <a:p>
            <a:r>
              <a:rPr lang="en-US" dirty="0"/>
              <a:t>Why?  If suppliers continue to sell both at home and for export, </a:t>
            </a:r>
          </a:p>
          <a:p>
            <a:pPr lvl="1"/>
            <a:r>
              <a:rPr lang="en-US" dirty="0"/>
              <a:t>They must get the same at home as for export</a:t>
            </a:r>
          </a:p>
          <a:p>
            <a:pPr lvl="1"/>
            <a:r>
              <a:rPr lang="en-US" dirty="0"/>
              <a:t>And that is the world price minus the tax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C0B07-AF22-C348-B4B0-081E9A27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8C3D6-6916-3F4F-B62F-55D3730C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743200"/>
            <a:ext cx="1134534" cy="6180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export tax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90800" y="2286000"/>
            <a:ext cx="1447800" cy="2654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1752600" y="2286000"/>
            <a:ext cx="1371600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2781300" y="4152900"/>
            <a:ext cx="228600" cy="1828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19400" y="5791200"/>
            <a:ext cx="3432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Export Tax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1"/>
            <a:ext cx="46482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an export tax, starting from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of exports falls</a:t>
            </a:r>
          </a:p>
          <a:p>
            <a:pPr lvl="1"/>
            <a:r>
              <a:rPr lang="en-US" sz="2000" dirty="0"/>
              <a:t>Tax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27432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8100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9812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3528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86000" y="3352800"/>
            <a:ext cx="0" cy="1828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429000" y="3352800"/>
            <a:ext cx="0" cy="1828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7432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7000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2743200"/>
            <a:ext cx="228600" cy="609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–t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47800" y="4495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1676400" y="27432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81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H="1">
            <a:off x="3429000" y="4724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20737E5-9DDF-C342-A9DC-CFEB3848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5A714A30-859C-DE4F-B1F7-30FFA8E16B47}"/>
              </a:ext>
            </a:extLst>
          </p:cNvPr>
          <p:cNvSpPr/>
          <p:nvPr/>
        </p:nvSpPr>
        <p:spPr>
          <a:xfrm flipH="1" flipV="1">
            <a:off x="1981200" y="2743200"/>
            <a:ext cx="3048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951CC1CD-8E22-7E47-ABE7-FF3493AF5857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A57C39C-08EA-2645-8D12-36DFBA3AF744}"/>
              </a:ext>
            </a:extLst>
          </p:cNvPr>
          <p:cNvSpPr/>
          <p:nvPr/>
        </p:nvSpPr>
        <p:spPr>
          <a:xfrm>
            <a:off x="1447800" y="2743200"/>
            <a:ext cx="533400" cy="6096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1C431889-A580-3F43-9C58-8C578C30CEAD}"/>
              </a:ext>
            </a:extLst>
          </p:cNvPr>
          <p:cNvSpPr/>
          <p:nvPr/>
        </p:nvSpPr>
        <p:spPr>
          <a:xfrm>
            <a:off x="1981200" y="2743200"/>
            <a:ext cx="304800" cy="609600"/>
          </a:xfrm>
          <a:prstGeom prst="rtTriangle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02510F83-81A4-0742-B4C3-B90DA40A9532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19AD0A-C123-0F4C-8BC1-9B6713D6B515}"/>
              </a:ext>
            </a:extLst>
          </p:cNvPr>
          <p:cNvSpPr/>
          <p:nvPr/>
        </p:nvSpPr>
        <p:spPr>
          <a:xfrm>
            <a:off x="1447800" y="2743200"/>
            <a:ext cx="1981200" cy="6096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743200"/>
            <a:ext cx="1134534" cy="618067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export tax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90800" y="2286000"/>
            <a:ext cx="1447800" cy="2654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1752600" y="2286000"/>
            <a:ext cx="1371600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2781300" y="4152900"/>
            <a:ext cx="228600" cy="1828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19400" y="5791200"/>
            <a:ext cx="3432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Export Tax t</a:t>
            </a:r>
          </a:p>
          <a:p>
            <a:endParaRPr lang="en-US" sz="28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27432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8100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9812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3528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86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429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7432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7000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2743200"/>
            <a:ext cx="228600" cy="609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–t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47800" y="4495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20737E5-9DDF-C342-A9DC-CFEB3848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AC504F-8B34-AD42-ADC5-CD0E0435F98F}"/>
              </a:ext>
            </a:extLst>
          </p:cNvPr>
          <p:cNvSpPr txBox="1"/>
          <p:nvPr/>
        </p:nvSpPr>
        <p:spPr>
          <a:xfrm>
            <a:off x="1371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3A7928-0218-3748-AC9E-48867E08F888}"/>
              </a:ext>
            </a:extLst>
          </p:cNvPr>
          <p:cNvSpPr txBox="1"/>
          <p:nvPr/>
        </p:nvSpPr>
        <p:spPr>
          <a:xfrm>
            <a:off x="1752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2760DE-CA37-8B46-8C1A-7FE8018076F0}"/>
              </a:ext>
            </a:extLst>
          </p:cNvPr>
          <p:cNvSpPr txBox="1"/>
          <p:nvPr/>
        </p:nvSpPr>
        <p:spPr>
          <a:xfrm>
            <a:off x="18288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E62B7D-3433-3046-9310-CAD1177C1FA1}"/>
              </a:ext>
            </a:extLst>
          </p:cNvPr>
          <p:cNvSpPr txBox="1"/>
          <p:nvPr/>
        </p:nvSpPr>
        <p:spPr>
          <a:xfrm>
            <a:off x="2514600" y="2895600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69DA2F-4CF7-5040-B323-E6FEF6058165}"/>
              </a:ext>
            </a:extLst>
          </p:cNvPr>
          <p:cNvSpPr txBox="1"/>
          <p:nvPr/>
        </p:nvSpPr>
        <p:spPr>
          <a:xfrm>
            <a:off x="3200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2918A-9F74-7049-82E2-210F4044160A}"/>
              </a:ext>
            </a:extLst>
          </p:cNvPr>
          <p:cNvSpPr txBox="1"/>
          <p:nvPr/>
        </p:nvSpPr>
        <p:spPr>
          <a:xfrm>
            <a:off x="33528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CAE7852-97E7-4145-9C13-ED119203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an export tax, starting from free trade</a:t>
            </a:r>
          </a:p>
          <a:p>
            <a:pPr lvl="1"/>
            <a:r>
              <a:rPr lang="en-US" sz="2000" dirty="0"/>
              <a:t>Suppliers lose 	−(</a:t>
            </a:r>
            <a:r>
              <a:rPr lang="en-US" sz="2000" i="1" dirty="0" err="1"/>
              <a:t>a+b+c+d+e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Demanders </a:t>
            </a:r>
            <a:r>
              <a:rPr lang="en-US" sz="2000"/>
              <a:t>gain   +(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d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0581B5-8555-EE49-AC9C-47DB3EBE6E17}"/>
              </a:ext>
            </a:extLst>
          </p:cNvPr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36">
            <a:extLst>
              <a:ext uri="{FF2B5EF4-FFF2-40B4-BE49-F238E27FC236}">
                <a16:creationId xmlns:a16="http://schemas.microsoft.com/office/drawing/2014/main" id="{37A332F0-0FF7-994F-8C8E-E8BADFFEC618}"/>
              </a:ext>
            </a:extLst>
          </p:cNvPr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3114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2" grpId="0" animBg="1"/>
      <p:bldP spid="62" grpId="1" animBg="1"/>
      <p:bldP spid="63" grpId="0" animBg="1"/>
      <p:bldP spid="63" grpId="1" animBg="1"/>
      <p:bldP spid="61" grpId="0" animBg="1"/>
      <p:bldP spid="61" grpId="1" animBg="1"/>
      <p:bldP spid="18" grpId="0" animBg="1"/>
      <p:bldP spid="18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5A714A30-859C-DE4F-B1F7-30FFA8E16B47}"/>
              </a:ext>
            </a:extLst>
          </p:cNvPr>
          <p:cNvSpPr/>
          <p:nvPr/>
        </p:nvSpPr>
        <p:spPr>
          <a:xfrm flipH="1" flipV="1">
            <a:off x="1981200" y="2743200"/>
            <a:ext cx="3048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951CC1CD-8E22-7E47-ABE7-FF3493AF5857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02510F83-81A4-0742-B4C3-B90DA40A9532}"/>
              </a:ext>
            </a:extLst>
          </p:cNvPr>
          <p:cNvSpPr/>
          <p:nvPr/>
        </p:nvSpPr>
        <p:spPr>
          <a:xfrm flipV="1">
            <a:off x="3429000" y="2743200"/>
            <a:ext cx="381000" cy="6096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export tax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90800" y="2286000"/>
            <a:ext cx="1447800" cy="2654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1752600" y="2286000"/>
            <a:ext cx="1371600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2781300" y="4152900"/>
            <a:ext cx="228600" cy="1828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19400" y="5791200"/>
            <a:ext cx="3432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Export Tax t</a:t>
            </a:r>
          </a:p>
          <a:p>
            <a:endParaRPr lang="en-US" sz="28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27432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8100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981200" y="2743200"/>
            <a:ext cx="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3528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286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429000" y="2743200"/>
            <a:ext cx="0" cy="243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7432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7000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2743200"/>
            <a:ext cx="228600" cy="609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–t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47800" y="4495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20737E5-9DDF-C342-A9DC-CFEB3848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AC504F-8B34-AD42-ADC5-CD0E0435F98F}"/>
              </a:ext>
            </a:extLst>
          </p:cNvPr>
          <p:cNvSpPr txBox="1"/>
          <p:nvPr/>
        </p:nvSpPr>
        <p:spPr>
          <a:xfrm>
            <a:off x="1371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3A7928-0218-3748-AC9E-48867E08F888}"/>
              </a:ext>
            </a:extLst>
          </p:cNvPr>
          <p:cNvSpPr txBox="1"/>
          <p:nvPr/>
        </p:nvSpPr>
        <p:spPr>
          <a:xfrm>
            <a:off x="1752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2760DE-CA37-8B46-8C1A-7FE8018076F0}"/>
              </a:ext>
            </a:extLst>
          </p:cNvPr>
          <p:cNvSpPr txBox="1"/>
          <p:nvPr/>
        </p:nvSpPr>
        <p:spPr>
          <a:xfrm>
            <a:off x="18288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E62B7D-3433-3046-9310-CAD1177C1FA1}"/>
              </a:ext>
            </a:extLst>
          </p:cNvPr>
          <p:cNvSpPr txBox="1"/>
          <p:nvPr/>
        </p:nvSpPr>
        <p:spPr>
          <a:xfrm>
            <a:off x="2514600" y="2895600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69DA2F-4CF7-5040-B323-E6FEF6058165}"/>
              </a:ext>
            </a:extLst>
          </p:cNvPr>
          <p:cNvSpPr txBox="1"/>
          <p:nvPr/>
        </p:nvSpPr>
        <p:spPr>
          <a:xfrm>
            <a:off x="3200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2918A-9F74-7049-82E2-210F4044160A}"/>
              </a:ext>
            </a:extLst>
          </p:cNvPr>
          <p:cNvSpPr txBox="1"/>
          <p:nvPr/>
        </p:nvSpPr>
        <p:spPr>
          <a:xfrm>
            <a:off x="33528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CAE7852-97E7-4145-9C13-ED119203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an export tax, starting from free trade</a:t>
            </a:r>
          </a:p>
          <a:p>
            <a:pPr lvl="1"/>
            <a:r>
              <a:rPr lang="en-US" sz="2000" dirty="0"/>
              <a:t>Suppliers lose 	−(</a:t>
            </a:r>
            <a:r>
              <a:rPr lang="en-US" sz="2000" i="1" dirty="0" err="1"/>
              <a:t>a+b+c+d+e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Demanders gain 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d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0581B5-8555-EE49-AC9C-47DB3EBE6E17}"/>
              </a:ext>
            </a:extLst>
          </p:cNvPr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36">
            <a:extLst>
              <a:ext uri="{FF2B5EF4-FFF2-40B4-BE49-F238E27FC236}">
                <a16:creationId xmlns:a16="http://schemas.microsoft.com/office/drawing/2014/main" id="{37A332F0-0FF7-994F-8C8E-E8BADFFEC618}"/>
              </a:ext>
            </a:extLst>
          </p:cNvPr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66599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800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Exporter</a:t>
            </a:r>
          </a:p>
          <a:p>
            <a:pPr algn="ctr"/>
            <a:r>
              <a:rPr lang="en-US" dirty="0"/>
              <a:t>Foreign (*) is Importer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M*,X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=M*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240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=M*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i="1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064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2" grpId="4" animBg="1"/>
      <p:bldP spid="131" grpId="2" animBg="1"/>
      <p:bldP spid="131" grpId="4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75AA-2567-7B47-96FA-9A105C7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9033-28A6-3D44-B623-6455D7E0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Monday, 10/14:  (Fall Break)</a:t>
            </a:r>
          </a:p>
          <a:p>
            <a:pPr lvl="1"/>
            <a:r>
              <a:rPr lang="en-US" dirty="0"/>
              <a:t>No class.  I’ll be out of town. </a:t>
            </a:r>
          </a:p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6 on NTBs &amp; Export Policies </a:t>
            </a:r>
          </a:p>
          <a:p>
            <a:pPr lvl="2"/>
            <a:r>
              <a:rPr lang="en-US" dirty="0"/>
              <a:t>due this Friday Oct 11</a:t>
            </a:r>
          </a:p>
          <a:p>
            <a:pPr lvl="1"/>
            <a:r>
              <a:rPr lang="en-US" dirty="0"/>
              <a:t>No quiz Oct 18</a:t>
            </a:r>
          </a:p>
          <a:p>
            <a:pPr lvl="1"/>
            <a:r>
              <a:rPr lang="en-US" dirty="0"/>
              <a:t>Quiz 7 due Oct 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3F1C2-100C-6E43-90AC-74F2FB7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F1628-65A7-4546-B5E7-75D7CDEC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19200" y="2971800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Exporter</a:t>
            </a:r>
          </a:p>
          <a:p>
            <a:pPr algn="ctr"/>
            <a:r>
              <a:rPr lang="en-US" dirty="0"/>
              <a:t>Foreign (*) is Importer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M*,X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=M*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240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=M*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4C75F93-34E5-E744-9FB9-9204DBBE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6482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country, again, will gain from export tax if </a:t>
            </a:r>
            <a:r>
              <a:rPr lang="en-US" sz="2400" i="1" dirty="0"/>
              <a:t>a&gt;d</a:t>
            </a:r>
          </a:p>
          <a:p>
            <a:r>
              <a:rPr lang="en-US" sz="2400" dirty="0"/>
              <a:t>What is area </a:t>
            </a:r>
            <a:r>
              <a:rPr lang="en-US" sz="2400" i="1" dirty="0"/>
              <a:t>a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The portion of the tax paid by foreign importers, who pay a higher price</a:t>
            </a:r>
          </a:p>
          <a:p>
            <a:pPr lvl="1"/>
            <a:r>
              <a:rPr lang="en-US" sz="2000" dirty="0"/>
              <a:t>A transfer from foreign demanders to the home government</a:t>
            </a:r>
          </a:p>
          <a:p>
            <a:pPr lvl="1"/>
            <a:r>
              <a:rPr lang="en-US" sz="2000" dirty="0"/>
              <a:t>The result, again, of improving the home country’s </a:t>
            </a:r>
          </a:p>
          <a:p>
            <a:pPr marL="457200" lvl="1" indent="0">
              <a:buNone/>
            </a:pPr>
            <a:r>
              <a:rPr lang="en-US" sz="2000" dirty="0"/>
              <a:t>		“terms of trade”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318C01-6588-FA48-A507-C8F010C64FF8}"/>
              </a:ext>
            </a:extLst>
          </p:cNvPr>
          <p:cNvSpPr txBox="1"/>
          <p:nvPr/>
        </p:nvSpPr>
        <p:spPr>
          <a:xfrm>
            <a:off x="365760" y="5596128"/>
            <a:ext cx="8631936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“Terms of Trade” ≡ Relative price of exports = P</a:t>
            </a:r>
            <a:r>
              <a:rPr lang="en-US" sz="2800" baseline="30000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/P</a:t>
            </a:r>
            <a:r>
              <a:rPr lang="en-US" sz="2800" baseline="300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E99B49-46AF-2041-A749-5BCC7996AA8A}"/>
              </a:ext>
            </a:extLst>
          </p:cNvPr>
          <p:cNvSpPr/>
          <p:nvPr/>
        </p:nvSpPr>
        <p:spPr>
          <a:xfrm>
            <a:off x="6324600" y="5029200"/>
            <a:ext cx="1874786" cy="3657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EF1182-190E-D344-9171-38703083B9C9}"/>
              </a:ext>
            </a:extLst>
          </p:cNvPr>
          <p:cNvCxnSpPr>
            <a:cxnSpLocks/>
          </p:cNvCxnSpPr>
          <p:nvPr/>
        </p:nvCxnSpPr>
        <p:spPr>
          <a:xfrm>
            <a:off x="8229600" y="5410200"/>
            <a:ext cx="778374" cy="1895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B00619-0044-DB4C-9E75-673F7A4FAB9F}"/>
              </a:ext>
            </a:extLst>
          </p:cNvPr>
          <p:cNvCxnSpPr>
            <a:cxnSpLocks/>
          </p:cNvCxnSpPr>
          <p:nvPr/>
        </p:nvCxnSpPr>
        <p:spPr>
          <a:xfrm flipV="1">
            <a:off x="362737" y="5410200"/>
            <a:ext cx="6038063" cy="1895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</a:t>
            </a:r>
            <a:br>
              <a:rPr lang="en-US" dirty="0"/>
            </a:br>
            <a:r>
              <a:rPr lang="en-US" dirty="0"/>
              <a:t>(</a:t>
            </a:r>
            <a:r>
              <a:rPr lang="en-US" u="sng" dirty="0"/>
              <a:t>not</a:t>
            </a:r>
            <a:r>
              <a:rPr lang="en-US" dirty="0"/>
              <a:t> asked about readings)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Explain why an export tax pushes down the price at home.</a:t>
            </a:r>
          </a:p>
          <a:p>
            <a:r>
              <a:rPr lang="en-US" sz="2800" dirty="0"/>
              <a:t>Explain why an export tax pushes up the price abroad.</a:t>
            </a:r>
          </a:p>
          <a:p>
            <a:r>
              <a:rPr lang="en-US" sz="2800" dirty="0"/>
              <a:t>Who are hurt and who are helped by an export tax?</a:t>
            </a:r>
          </a:p>
          <a:p>
            <a:r>
              <a:rPr lang="en-US" sz="2400" dirty="0"/>
              <a:t>Statement above said </a:t>
            </a:r>
          </a:p>
          <a:p>
            <a:pPr lvl="1"/>
            <a:r>
              <a:rPr lang="en-US" sz="2000" dirty="0"/>
              <a:t>“Export tax causes domestic price to be </a:t>
            </a:r>
            <a:r>
              <a:rPr lang="en-US" sz="2000" u="sng" dirty="0"/>
              <a:t>below</a:t>
            </a:r>
            <a:r>
              <a:rPr lang="en-US" sz="2000" dirty="0"/>
              <a:t> the world price by the amount of the tax (if country still exports)”</a:t>
            </a:r>
          </a:p>
          <a:p>
            <a:pPr lvl="1"/>
            <a:r>
              <a:rPr lang="en-US" sz="2000" dirty="0"/>
              <a:t>What happens if exports stop?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common are they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Economic analysis</a:t>
            </a:r>
          </a:p>
          <a:p>
            <a:r>
              <a:rPr lang="en-US" dirty="0"/>
              <a:t>Empirics of export restrictions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Laborde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They use computer model of trade to quantify the effects of removing export taxes that existed in 2007</a:t>
            </a:r>
          </a:p>
          <a:p>
            <a:pPr lvl="1"/>
            <a:r>
              <a:rPr lang="en-US" dirty="0"/>
              <a:t>(CGE Model = Computable General Equilibrium Model)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Findings:  Export tax </a:t>
            </a:r>
            <a:r>
              <a:rPr lang="en-US" u="sng" dirty="0"/>
              <a:t>removal</a:t>
            </a:r>
            <a:r>
              <a:rPr lang="en-US" dirty="0"/>
              <a:t> causes</a:t>
            </a:r>
          </a:p>
          <a:p>
            <a:pPr lvl="1"/>
            <a:r>
              <a:rPr lang="en-US" dirty="0"/>
              <a:t>an overall gain of 0.24 per cent in world real income</a:t>
            </a:r>
          </a:p>
          <a:p>
            <a:pPr lvl="2"/>
            <a:r>
              <a:rPr lang="en-US" dirty="0"/>
              <a:t>+1.6 per cent in oil-exporting countries, </a:t>
            </a:r>
          </a:p>
          <a:p>
            <a:pPr lvl="2"/>
            <a:r>
              <a:rPr lang="en-US" dirty="0"/>
              <a:t>+0.2 per cent in developed countries and </a:t>
            </a:r>
          </a:p>
          <a:p>
            <a:pPr lvl="2"/>
            <a:r>
              <a:rPr lang="en-US" dirty="0"/>
              <a:t>+0.1 per cent in other developing countries.</a:t>
            </a:r>
          </a:p>
          <a:p>
            <a:pPr lvl="1"/>
            <a:r>
              <a:rPr lang="en-US" dirty="0"/>
              <a:t>boosts world trade volumes by 2.8 per cent</a:t>
            </a:r>
          </a:p>
          <a:p>
            <a:pPr lvl="1"/>
            <a:r>
              <a:rPr lang="en-US" dirty="0"/>
              <a:t>reduces the world price of these products.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6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 on export tax removal:</a:t>
            </a:r>
          </a:p>
          <a:p>
            <a:pPr lvl="1"/>
            <a:r>
              <a:rPr lang="en-US" dirty="0"/>
              <a:t>The largest winner is the CIS block (whose real income increases by 3.5 per cent)</a:t>
            </a:r>
          </a:p>
          <a:p>
            <a:pPr lvl="1"/>
            <a:r>
              <a:rPr lang="en-US" dirty="0"/>
              <a:t>Other oil exporters are negatively hit</a:t>
            </a:r>
          </a:p>
          <a:p>
            <a:pPr lvl="1"/>
            <a:r>
              <a:rPr lang="en-US" dirty="0"/>
              <a:t>Importing countries can benefit</a:t>
            </a:r>
          </a:p>
          <a:p>
            <a:pPr lvl="1"/>
            <a:r>
              <a:rPr lang="en-US" dirty="0"/>
              <a:t>May cause deindustrialization</a:t>
            </a:r>
          </a:p>
          <a:p>
            <a:pPr lvl="1"/>
            <a:r>
              <a:rPr lang="en-US" dirty="0"/>
              <a:t>Despite their much smaller size, export taxes effects on real incomes are more than half those of import taxes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5940-6B67-01A4-1112-713107095299}"/>
              </a:ext>
            </a:extLst>
          </p:cNvPr>
          <p:cNvSpPr txBox="1"/>
          <p:nvPr/>
        </p:nvSpPr>
        <p:spPr>
          <a:xfrm>
            <a:off x="6248400" y="333217"/>
            <a:ext cx="22860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CIS = Commonwealth of Independent States = Russia et al.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4015AE-C50F-FD63-4132-A5306B90ED1C}"/>
              </a:ext>
            </a:extLst>
          </p:cNvPr>
          <p:cNvCxnSpPr/>
          <p:nvPr/>
        </p:nvCxnSpPr>
        <p:spPr>
          <a:xfrm flipH="1">
            <a:off x="5867400" y="1536700"/>
            <a:ext cx="381000" cy="6731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BC68D-1054-6442-A271-45C59EB2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497300"/>
            <a:ext cx="7239001" cy="58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Beckman et al.</a:t>
            </a:r>
          </a:p>
          <a:p>
            <a:pPr lvl="1"/>
            <a:r>
              <a:rPr lang="en-US" dirty="0"/>
              <a:t>Reports effect of export taxes in agriculture, 2006-2008</a:t>
            </a:r>
          </a:p>
          <a:p>
            <a:pPr lvl="1"/>
            <a:r>
              <a:rPr lang="en-US" dirty="0"/>
              <a:t>“In times of high or volatile prices, they are generally applied to guarantee domestic food supply and lower domestic prices.” </a:t>
            </a:r>
          </a:p>
          <a:p>
            <a:pPr lvl="1"/>
            <a:r>
              <a:rPr lang="en-US" dirty="0"/>
              <a:t>Results from both a partial equilibrium model and a CGE model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1DF873-FC11-3C41-8871-B260EB1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761999"/>
            <a:ext cx="5029200" cy="53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4057-7728-C347-B29A-B7A13115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Monday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7D0-3572-8343-A100-B11D612B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you’ve time and interest, </a:t>
            </a:r>
          </a:p>
          <a:p>
            <a:pPr lvl="1"/>
            <a:r>
              <a:rPr lang="en-US" sz="1800" dirty="0"/>
              <a:t>Optional: read and view:</a:t>
            </a:r>
          </a:p>
          <a:p>
            <a:pPr lvl="2"/>
            <a:r>
              <a:rPr lang="en-US" sz="1600" dirty="0"/>
              <a:t>Scott and Trade Talk on trade and women</a:t>
            </a:r>
          </a:p>
          <a:p>
            <a:pPr lvl="2"/>
            <a:r>
              <a:rPr lang="en-US" sz="1600" dirty="0"/>
              <a:t>Economist on Making trade greener:  When environmental protection turns into trade protection</a:t>
            </a:r>
          </a:p>
          <a:p>
            <a:pPr lvl="2"/>
            <a:r>
              <a:rPr lang="en-US" sz="1600" dirty="0"/>
              <a:t>Telling on developing countries</a:t>
            </a:r>
          </a:p>
          <a:p>
            <a:pPr lvl="2"/>
            <a:r>
              <a:rPr lang="en-US" sz="1600" dirty="0"/>
              <a:t>Economist on The urge to protect</a:t>
            </a:r>
            <a:r>
              <a:rPr lang="en-US" sz="1600" b="1" dirty="0"/>
              <a:t>:  </a:t>
            </a:r>
            <a:r>
              <a:rPr lang="en-US" sz="1600" dirty="0"/>
              <a:t>How trade restrictions are being used as a tool to protect human rights</a:t>
            </a:r>
          </a:p>
          <a:p>
            <a:pPr lvl="2"/>
            <a:r>
              <a:rPr lang="en-US" sz="1600" dirty="0"/>
              <a:t>Swanson on black and disadvantaged workers</a:t>
            </a:r>
          </a:p>
          <a:p>
            <a:pPr lvl="2"/>
            <a:r>
              <a:rPr lang="en-US" sz="1600" dirty="0"/>
              <a:t>Trade Talks:   "Is Trade Bad for Women?"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56F17-0E44-9B4D-BBD0-EB869D95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11:  Non-tariff Barriers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DB913-6F7E-9F46-8CD7-F3717A30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4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Effects of export taxes, Beckman et al.:</a:t>
            </a:r>
          </a:p>
          <a:p>
            <a:pPr lvl="1"/>
            <a:r>
              <a:rPr lang="en-US" sz="2400" dirty="0"/>
              <a:t>lower domestic prices.</a:t>
            </a:r>
          </a:p>
          <a:p>
            <a:pPr lvl="1"/>
            <a:r>
              <a:rPr lang="en-US" sz="2400" dirty="0"/>
              <a:t>increased international prices </a:t>
            </a:r>
          </a:p>
          <a:p>
            <a:pPr lvl="2"/>
            <a:r>
              <a:rPr lang="en-US" sz="2000" dirty="0"/>
              <a:t>if exporter is large or if many exporters tax</a:t>
            </a:r>
          </a:p>
          <a:p>
            <a:pPr lvl="1"/>
            <a:r>
              <a:rPr lang="en-US" sz="2400" dirty="0"/>
              <a:t>negative impacts on welfare</a:t>
            </a:r>
          </a:p>
          <a:p>
            <a:pPr lvl="1"/>
            <a:r>
              <a:rPr lang="en-US" sz="2400" dirty="0"/>
              <a:t>countries that implemented these policies tended to weather the food-price crisis the best.</a:t>
            </a:r>
          </a:p>
          <a:p>
            <a:pPr lvl="1"/>
            <a:r>
              <a:rPr lang="en-US" sz="2400" dirty="0"/>
              <a:t>countries that are dependent on food imports were not as insulated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9D8A7-5C18-CA41-A4F4-051613A7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42817"/>
            <a:ext cx="7086600" cy="52044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10B09C-5580-5D43-B8E1-3A243FF945C8}"/>
              </a:ext>
            </a:extLst>
          </p:cNvPr>
          <p:cNvCxnSpPr>
            <a:cxnSpLocks/>
          </p:cNvCxnSpPr>
          <p:nvPr/>
        </p:nvCxnSpPr>
        <p:spPr>
          <a:xfrm>
            <a:off x="1676400" y="2438400"/>
            <a:ext cx="586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C925C4-2F99-5543-8608-706333F87C04}"/>
              </a:ext>
            </a:extLst>
          </p:cNvPr>
          <p:cNvSpPr txBox="1"/>
          <p:nvPr/>
        </p:nvSpPr>
        <p:spPr>
          <a:xfrm>
            <a:off x="7467600" y="167640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zero line.  This is a </a:t>
            </a:r>
            <a:r>
              <a:rPr lang="en-US" u="sng" dirty="0">
                <a:solidFill>
                  <a:srgbClr val="FF0000"/>
                </a:solidFill>
              </a:rPr>
              <a:t>very</a:t>
            </a:r>
            <a:r>
              <a:rPr lang="en-US" dirty="0">
                <a:solidFill>
                  <a:srgbClr val="FF0000"/>
                </a:solidFill>
              </a:rPr>
              <a:t> odd way to present results.</a:t>
            </a:r>
          </a:p>
        </p:txBody>
      </p:sp>
    </p:spTree>
    <p:extLst>
      <p:ext uri="{BB962C8B-B14F-4D97-AF65-F5344CB8AC3E}">
        <p14:creationId xmlns:p14="http://schemas.microsoft.com/office/powerpoint/2010/main" val="16743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3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Laborde</a:t>
            </a:r>
            <a:r>
              <a:rPr lang="en-US" dirty="0"/>
              <a:t> et al., </a:t>
            </a:r>
            <a:r>
              <a:rPr lang="en-US" sz="4000" dirty="0"/>
              <a:t>“</a:t>
            </a:r>
            <a:r>
              <a:rPr lang="en-US" sz="4000" kern="1200" dirty="0">
                <a:solidFill>
                  <a:schemeClr val="tx1"/>
                </a:solidFill>
              </a:rPr>
              <a:t>Economic Effects of Export Taxes”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the main effects of removing export taxes?</a:t>
            </a:r>
          </a:p>
          <a:p>
            <a:r>
              <a:rPr lang="en-US" dirty="0"/>
              <a:t>What are some of the limitations of this analysis?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4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Beckman et al., </a:t>
            </a:r>
            <a:r>
              <a:rPr lang="en-US" sz="4000" dirty="0"/>
              <a:t>“E</a:t>
            </a:r>
            <a:r>
              <a:rPr lang="en-US" dirty="0"/>
              <a:t>xport taxes on agricultural</a:t>
            </a:r>
            <a:r>
              <a:rPr lang="en-US" sz="4000" dirty="0"/>
              <a:t> …</a:t>
            </a:r>
            <a:r>
              <a:rPr lang="en-US" sz="4000" kern="1200" dirty="0">
                <a:solidFill>
                  <a:schemeClr val="tx1"/>
                </a:solidFill>
              </a:rPr>
              <a:t>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main reason for export taxes examined here? </a:t>
            </a:r>
          </a:p>
          <a:p>
            <a:r>
              <a:rPr lang="en-US" dirty="0"/>
              <a:t>Can you tell from this whether the policies have the desired effects? </a:t>
            </a:r>
          </a:p>
          <a:p>
            <a:r>
              <a:rPr lang="en-US" dirty="0"/>
              <a:t>Does Figure 2 show poverty falling in all the countries? 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common are they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Economic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Empirics of export restrictions</a:t>
            </a:r>
          </a:p>
          <a:p>
            <a:r>
              <a:rPr lang="en-US" dirty="0"/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5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India: </a:t>
            </a:r>
          </a:p>
          <a:p>
            <a:pPr lvl="1"/>
            <a:r>
              <a:rPr lang="en-US" dirty="0"/>
              <a:t>Banned all export of onions in 2020</a:t>
            </a:r>
          </a:p>
          <a:p>
            <a:pPr lvl="2"/>
            <a:r>
              <a:rPr lang="en-US" dirty="0"/>
              <a:t>Due to drought, then rain, and resulting onion shortage</a:t>
            </a:r>
          </a:p>
          <a:p>
            <a:pPr lvl="2"/>
            <a:r>
              <a:rPr lang="en-US" dirty="0"/>
              <a:t>Neighboring country consumers hit hard</a:t>
            </a:r>
          </a:p>
          <a:p>
            <a:pPr lvl="1"/>
            <a:r>
              <a:rPr lang="en-US" dirty="0"/>
              <a:t>Began restricting exports of rice in September 2022</a:t>
            </a:r>
          </a:p>
          <a:p>
            <a:pPr lvl="2"/>
            <a:r>
              <a:rPr lang="en-US" dirty="0"/>
              <a:t>World price had risen after Russia invaded Ukraine</a:t>
            </a:r>
          </a:p>
          <a:p>
            <a:pPr lvl="2"/>
            <a:r>
              <a:rPr lang="en-US" dirty="0"/>
              <a:t>Purposes</a:t>
            </a:r>
          </a:p>
          <a:p>
            <a:pPr lvl="3"/>
            <a:r>
              <a:rPr lang="en-US" dirty="0"/>
              <a:t>To lower price at home</a:t>
            </a:r>
          </a:p>
          <a:p>
            <a:pPr lvl="3"/>
            <a:r>
              <a:rPr lang="en-US" dirty="0"/>
              <a:t>Recover part of its “huge subsidies” on fertilizer and power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12:  </a:t>
            </a:r>
            <a:r>
              <a:rPr lang="en-US" dirty="0" err="1"/>
              <a:t>Exrport</a:t>
            </a:r>
            <a:r>
              <a:rPr lang="en-US" dirty="0"/>
              <a:t>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Mozambique: Cashews</a:t>
            </a:r>
          </a:p>
          <a:p>
            <a:pPr lvl="1"/>
            <a:r>
              <a:rPr lang="en-US" dirty="0"/>
              <a:t>Since 2001</a:t>
            </a:r>
          </a:p>
          <a:p>
            <a:pPr lvl="2"/>
            <a:r>
              <a:rPr lang="en-US" dirty="0"/>
              <a:t>Export tax of 18-22% on raw cashews</a:t>
            </a:r>
          </a:p>
          <a:p>
            <a:pPr lvl="2"/>
            <a:r>
              <a:rPr lang="en-US" dirty="0"/>
              <a:t>Export tax of zero on processed cashews</a:t>
            </a:r>
          </a:p>
          <a:p>
            <a:pPr lvl="1"/>
            <a:r>
              <a:rPr lang="en-US" dirty="0"/>
              <a:t>Purpose:  to support processing industry</a:t>
            </a:r>
          </a:p>
          <a:p>
            <a:pPr lvl="1"/>
            <a:r>
              <a:rPr lang="en-US" dirty="0"/>
              <a:t>Growers are hurt, but the processing industry has thrived</a:t>
            </a:r>
          </a:p>
          <a:p>
            <a:pPr lvl="1"/>
            <a:r>
              <a:rPr lang="en-US" dirty="0"/>
              <a:t>But quality of raw cashews became “one of the lowest in the world”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9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Bans on export of sand</a:t>
            </a:r>
          </a:p>
          <a:p>
            <a:pPr lvl="1"/>
            <a:r>
              <a:rPr lang="en-US" dirty="0"/>
              <a:t>Several countries</a:t>
            </a:r>
          </a:p>
          <a:p>
            <a:pPr lvl="2"/>
            <a:r>
              <a:rPr lang="en-US" dirty="0"/>
              <a:t>Indonesia in 2003, Vietnam in 2010, Cambodia in 2017, Malaysia in 1997-2015, and again in 2020.</a:t>
            </a:r>
          </a:p>
          <a:p>
            <a:pPr lvl="1"/>
            <a:r>
              <a:rPr lang="en-US" dirty="0"/>
              <a:t>Why?  </a:t>
            </a:r>
          </a:p>
          <a:p>
            <a:pPr lvl="2"/>
            <a:r>
              <a:rPr lang="en-US" dirty="0"/>
              <a:t>Mining sand threatens natural habitats</a:t>
            </a:r>
          </a:p>
          <a:p>
            <a:pPr lvl="2"/>
            <a:r>
              <a:rPr lang="en-US" dirty="0"/>
              <a:t>Huge amounts needed for construction and land reclamation.  </a:t>
            </a:r>
          </a:p>
          <a:p>
            <a:pPr lvl="2"/>
            <a:r>
              <a:rPr lang="en-US" dirty="0"/>
              <a:t>Many countries but especially</a:t>
            </a:r>
          </a:p>
          <a:p>
            <a:pPr lvl="3"/>
            <a:r>
              <a:rPr lang="en-US" dirty="0"/>
              <a:t>China</a:t>
            </a:r>
          </a:p>
          <a:p>
            <a:pPr lvl="3"/>
            <a:r>
              <a:rPr lang="en-US" dirty="0"/>
              <a:t>Singapore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4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Cocoa</a:t>
            </a:r>
          </a:p>
          <a:p>
            <a:pPr lvl="1"/>
            <a:r>
              <a:rPr lang="en-US" dirty="0"/>
              <a:t>In summer 2019:</a:t>
            </a:r>
          </a:p>
          <a:p>
            <a:pPr lvl="2"/>
            <a:r>
              <a:rPr lang="en-US" dirty="0"/>
              <a:t>“Governments of Ghana and Ivory Coast formed a cocoa cartel that will charge an extra $400 per metric ton of the crop to give a better deal to farmers.”</a:t>
            </a:r>
          </a:p>
          <a:p>
            <a:pPr lvl="1"/>
            <a:r>
              <a:rPr lang="en-US" dirty="0"/>
              <a:t>Why might this succeed? </a:t>
            </a:r>
          </a:p>
          <a:p>
            <a:pPr lvl="2"/>
            <a:r>
              <a:rPr lang="en-US" dirty="0"/>
              <a:t>The two produce about 65% of the world’s cocoa. </a:t>
            </a:r>
          </a:p>
          <a:p>
            <a:pPr lvl="2"/>
            <a:r>
              <a:rPr lang="en-US" dirty="0"/>
              <a:t>Smaller producers can’t serve the needs of the largest brands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policies</a:t>
            </a:r>
          </a:p>
          <a:p>
            <a:r>
              <a:rPr lang="en-US" dirty="0"/>
              <a:t>How common are they</a:t>
            </a:r>
          </a:p>
          <a:p>
            <a:r>
              <a:rPr lang="en-US" dirty="0"/>
              <a:t>Economic analysis</a:t>
            </a:r>
          </a:p>
          <a:p>
            <a:r>
              <a:rPr lang="en-US" dirty="0"/>
              <a:t>Empirics of export restrictions</a:t>
            </a:r>
          </a:p>
          <a:p>
            <a:r>
              <a:rPr lang="en-US" dirty="0"/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43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 earths from China</a:t>
            </a:r>
          </a:p>
          <a:p>
            <a:pPr lvl="1"/>
            <a:r>
              <a:rPr lang="en-US" dirty="0"/>
              <a:t>In 2010, “restricted exports of rare earths to Japan following a territorial dispute”</a:t>
            </a:r>
          </a:p>
          <a:p>
            <a:pPr lvl="1"/>
            <a:r>
              <a:rPr lang="en-US" dirty="0"/>
              <a:t>Announced July 3, 2023, it would “impose export restrictions on gallium and germanium”</a:t>
            </a:r>
          </a:p>
          <a:p>
            <a:pPr lvl="1"/>
            <a:r>
              <a:rPr lang="en-US" dirty="0"/>
              <a:t>It controls ~80% of world supply</a:t>
            </a:r>
          </a:p>
          <a:p>
            <a:pPr lvl="1"/>
            <a:r>
              <a:rPr lang="en-US" dirty="0"/>
              <a:t>Crucial for many high-tech products</a:t>
            </a:r>
          </a:p>
          <a:p>
            <a:pPr lvl="2"/>
            <a:r>
              <a:rPr lang="en-US" dirty="0"/>
              <a:t>Including American F-35 fighter jets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Indonesia</a:t>
            </a:r>
          </a:p>
          <a:p>
            <a:pPr lvl="1"/>
            <a:r>
              <a:rPr lang="en-US" dirty="0"/>
              <a:t>2020 banned exports of nickel</a:t>
            </a:r>
          </a:p>
          <a:p>
            <a:pPr lvl="2"/>
            <a:r>
              <a:rPr lang="en-US" dirty="0"/>
              <a:t>to encourage processing of it in the country</a:t>
            </a:r>
          </a:p>
          <a:p>
            <a:pPr lvl="1"/>
            <a:r>
              <a:rPr lang="en-US" dirty="0"/>
              <a:t>Added ban on exporting bauxite (used for aluminum) in June 2023</a:t>
            </a:r>
          </a:p>
          <a:p>
            <a:pPr lvl="1"/>
            <a:r>
              <a:rPr lang="en-US" dirty="0"/>
              <a:t>Next may come export bans on copper, then tin and gold.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3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Australia energy policies</a:t>
            </a:r>
          </a:p>
          <a:p>
            <a:pPr lvl="1"/>
            <a:r>
              <a:rPr lang="en-US" dirty="0"/>
              <a:t>New policies in 2023 on exports of LNG (liquified natural gas)</a:t>
            </a:r>
          </a:p>
          <a:p>
            <a:pPr lvl="2"/>
            <a:r>
              <a:rPr lang="en-US" dirty="0"/>
              <a:t>Price caps</a:t>
            </a:r>
          </a:p>
          <a:p>
            <a:pPr lvl="2"/>
            <a:r>
              <a:rPr lang="en-US" dirty="0"/>
              <a:t>Export controls</a:t>
            </a:r>
          </a:p>
          <a:p>
            <a:pPr lvl="1"/>
            <a:r>
              <a:rPr lang="en-US" dirty="0"/>
              <a:t>Countries relying on Australia LNG:</a:t>
            </a:r>
          </a:p>
          <a:p>
            <a:pPr lvl="2"/>
            <a:r>
              <a:rPr lang="en-US" dirty="0"/>
              <a:t>Japan 42%</a:t>
            </a:r>
          </a:p>
          <a:p>
            <a:pPr lvl="2"/>
            <a:r>
              <a:rPr lang="en-US" dirty="0"/>
              <a:t>China 34.5 %</a:t>
            </a:r>
          </a:p>
          <a:p>
            <a:pPr lvl="2"/>
            <a:r>
              <a:rPr lang="en-US" dirty="0"/>
              <a:t>South Korea 22%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C990-893A-6F4B-A5AE-A0B84B9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8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Multiple countries restricting exports of critical minerals</a:t>
            </a:r>
          </a:p>
          <a:p>
            <a:pPr lvl="1"/>
            <a:r>
              <a:rPr lang="en-US" dirty="0"/>
              <a:t>New report in 2023:  </a:t>
            </a:r>
          </a:p>
          <a:p>
            <a:pPr lvl="2"/>
            <a:r>
              <a:rPr lang="en-US" dirty="0"/>
              <a:t>“export restrictions have increased over the last decade more than fivefold.”</a:t>
            </a:r>
          </a:p>
          <a:p>
            <a:pPr lvl="1"/>
            <a:r>
              <a:rPr lang="en-US" dirty="0"/>
              <a:t>Top countries with new restrictions:  </a:t>
            </a:r>
          </a:p>
          <a:p>
            <a:pPr lvl="2"/>
            <a:r>
              <a:rPr lang="en-US" dirty="0"/>
              <a:t>China, </a:t>
            </a:r>
          </a:p>
          <a:p>
            <a:pPr lvl="2"/>
            <a:r>
              <a:rPr lang="en-US" dirty="0"/>
              <a:t>India, </a:t>
            </a:r>
          </a:p>
          <a:p>
            <a:pPr lvl="2"/>
            <a:r>
              <a:rPr lang="en-US" dirty="0"/>
              <a:t>Vietnam, </a:t>
            </a:r>
          </a:p>
          <a:p>
            <a:pPr lvl="2"/>
            <a:r>
              <a:rPr lang="en-US" dirty="0"/>
              <a:t>Russia, </a:t>
            </a:r>
          </a:p>
          <a:p>
            <a:pPr lvl="2"/>
            <a:r>
              <a:rPr lang="en-US" dirty="0"/>
              <a:t>Argentina and Kazakhstan.”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8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4886E-CBF9-753B-8506-1F18E2D79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614340"/>
            <a:ext cx="3505200" cy="562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98F6A-0FB6-CA70-1E91-9FB6490205F1}"/>
              </a:ext>
            </a:extLst>
          </p:cNvPr>
          <p:cNvSpPr txBox="1"/>
          <p:nvPr/>
        </p:nvSpPr>
        <p:spPr>
          <a:xfrm>
            <a:off x="6477000" y="2971800"/>
            <a:ext cx="1676400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 This is not 40%, but </a:t>
            </a:r>
            <a:r>
              <a:rPr lang="en-US" u="sng" dirty="0"/>
              <a:t>40 times</a:t>
            </a:r>
            <a:r>
              <a:rPr lang="en-US" dirty="0"/>
              <a:t>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E4E93F-8EE1-C37A-9C81-CEC8AA5D102C}"/>
              </a:ext>
            </a:extLst>
          </p:cNvPr>
          <p:cNvCxnSpPr>
            <a:cxnSpLocks/>
          </p:cNvCxnSpPr>
          <p:nvPr/>
        </p:nvCxnSpPr>
        <p:spPr>
          <a:xfrm flipH="1" flipV="1">
            <a:off x="5562600" y="1905000"/>
            <a:ext cx="914400" cy="10668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779DFB9-39E4-D122-BEE9-08387131F9ED}"/>
              </a:ext>
            </a:extLst>
          </p:cNvPr>
          <p:cNvSpPr/>
          <p:nvPr/>
        </p:nvSpPr>
        <p:spPr>
          <a:xfrm>
            <a:off x="5298831" y="1676400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F7A1B-B17B-D675-FD6C-9C33FEEB6137}"/>
              </a:ext>
            </a:extLst>
          </p:cNvPr>
          <p:cNvSpPr txBox="1"/>
          <p:nvPr/>
        </p:nvSpPr>
        <p:spPr>
          <a:xfrm>
            <a:off x="228600" y="2438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Country in which production is concentrated: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CD970-EB96-AF02-87B4-699BD69117D4}"/>
              </a:ext>
            </a:extLst>
          </p:cNvPr>
          <p:cNvSpPr txBox="1"/>
          <p:nvPr/>
        </p:nvSpPr>
        <p:spPr>
          <a:xfrm>
            <a:off x="1066800" y="266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Congo: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1E727-F690-6587-1F8B-F64DB7124C2D}"/>
              </a:ext>
            </a:extLst>
          </p:cNvPr>
          <p:cNvSpPr txBox="1"/>
          <p:nvPr/>
        </p:nvSpPr>
        <p:spPr>
          <a:xfrm>
            <a:off x="10668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China: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B1111-5C84-A7D2-2913-B9A89A8F24E6}"/>
              </a:ext>
            </a:extLst>
          </p:cNvPr>
          <p:cNvSpPr txBox="1"/>
          <p:nvPr/>
        </p:nvSpPr>
        <p:spPr>
          <a:xfrm>
            <a:off x="10668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Vietnam: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780DA-B10A-B52E-D7EB-2D78C4A24A5F}"/>
              </a:ext>
            </a:extLst>
          </p:cNvPr>
          <p:cNvSpPr txBox="1"/>
          <p:nvPr/>
        </p:nvSpPr>
        <p:spPr>
          <a:xfrm>
            <a:off x="10668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Argentina:</a:t>
            </a:r>
          </a:p>
        </p:txBody>
      </p:sp>
    </p:spTree>
    <p:extLst>
      <p:ext uri="{BB962C8B-B14F-4D97-AF65-F5344CB8AC3E}">
        <p14:creationId xmlns:p14="http://schemas.microsoft.com/office/powerpoint/2010/main" val="35487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A5E6-A23A-E242-8EFD-D477411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95E-788A-C040-99E4-DA887B30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China</a:t>
            </a:r>
          </a:p>
          <a:p>
            <a:pPr lvl="1"/>
            <a:r>
              <a:rPr lang="en-US" dirty="0"/>
              <a:t>Restrictions on exports of gallium and germanium, critical inputs for semiconductor manufacturing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Godek</a:t>
            </a:r>
            <a:r>
              <a:rPr lang="en-US" dirty="0"/>
              <a:t> on their effectiveness</a:t>
            </a:r>
          </a:p>
          <a:p>
            <a:pPr lvl="2"/>
            <a:r>
              <a:rPr lang="en-US" dirty="0"/>
              <a:t>Earlier 2010 limits on China’s rare earth exports did less than expected</a:t>
            </a:r>
          </a:p>
          <a:p>
            <a:pPr lvl="2"/>
            <a:r>
              <a:rPr lang="en-US" dirty="0"/>
              <a:t>[</a:t>
            </a:r>
            <a:r>
              <a:rPr lang="en-US" dirty="0" err="1"/>
              <a:t>Godek</a:t>
            </a:r>
            <a:r>
              <a:rPr lang="en-US" dirty="0"/>
              <a:t> was student in this course two years ago, now works a Stimson Center in DC.]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5B18-3E54-CE43-92FB-6143EDE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5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Godek</a:t>
            </a:r>
            <a:r>
              <a:rPr lang="en-US" dirty="0"/>
              <a:t>, </a:t>
            </a:r>
            <a:br>
              <a:rPr lang="en-US" dirty="0"/>
            </a:br>
            <a:r>
              <a:rPr lang="en-US" sz="4000" dirty="0"/>
              <a:t>“</a:t>
            </a:r>
            <a:r>
              <a:rPr lang="en-US" sz="4000" kern="1200" dirty="0">
                <a:solidFill>
                  <a:schemeClr val="tx1"/>
                </a:solidFill>
              </a:rPr>
              <a:t>Why China’s Export Controls…”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China meet pushback from the WTO? </a:t>
            </a:r>
          </a:p>
          <a:p>
            <a:r>
              <a:rPr lang="en-US" dirty="0"/>
              <a:t>What two mechanisms lessened the impact of China’s policy? </a:t>
            </a:r>
          </a:p>
          <a:p>
            <a:r>
              <a:rPr lang="en-US"/>
              <a:t>By how much did China’s exports of rare earths fall?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7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D278-B209-93AA-0FBD-36BE9741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7A1E-61F3-1BF0-710D-7A527CD5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sz="4000" dirty="0"/>
              <a:t>“</a:t>
            </a:r>
            <a:r>
              <a:rPr lang="en-US" sz="4000" kern="1200" dirty="0">
                <a:solidFill>
                  <a:schemeClr val="tx1"/>
                </a:solidFill>
              </a:rPr>
              <a:t>Why China’s Export Controls …”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7F3A-9A58-B538-7DB3-0163786C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“weaponization of trade”? </a:t>
            </a:r>
          </a:p>
          <a:p>
            <a:r>
              <a:rPr lang="en-US" dirty="0"/>
              <a:t>What are some recent examples of this? </a:t>
            </a:r>
          </a:p>
          <a:p>
            <a:r>
              <a:rPr lang="en-US" dirty="0"/>
              <a:t>Why do “export controls contain the seeds of their own destruction” and why is this similar to “producer cartels and attempts to interdict narcotics.’? </a:t>
            </a:r>
          </a:p>
          <a:p>
            <a:r>
              <a:rPr lang="en-US" dirty="0"/>
              <a:t>What examples does the author argue of controls that are effective and worth doing?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A30DD-20DD-A97C-D5CB-FD012BC2E2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437780-C7FF-52E3-BB8C-C2B4B530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4E84E-A4F3-D512-7FF7-07AC41D3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61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A7CB5-1B6B-D5D7-BD6B-DBED6440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CBAA8-226C-F6CF-2B09-48D4544F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303E8-2943-159A-0A8F-8F517CF6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09793"/>
            <a:ext cx="7772400" cy="54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export policies</a:t>
            </a:r>
          </a:p>
          <a:p>
            <a:pPr lvl="1"/>
            <a:r>
              <a:rPr lang="en-US" dirty="0"/>
              <a:t>Bans</a:t>
            </a:r>
          </a:p>
          <a:p>
            <a:pPr lvl="1"/>
            <a:r>
              <a:rPr lang="en-US" dirty="0"/>
              <a:t>Taxes</a:t>
            </a:r>
          </a:p>
          <a:p>
            <a:pPr lvl="1"/>
            <a:r>
              <a:rPr lang="en-US" dirty="0"/>
              <a:t>Subsidies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90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2C34F-A1C7-B9EE-A1D6-BDB1C8C6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25D-8E21-73A0-AFE0-2DD0D2AD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Savage &amp; Jilani,</a:t>
            </a:r>
            <a:br>
              <a:rPr lang="en-US" dirty="0"/>
            </a:br>
            <a:r>
              <a:rPr lang="en-US" dirty="0"/>
              <a:t>“Pakistan rice exports </a:t>
            </a:r>
            <a:r>
              <a:rPr lang="en-US" sz="4000" kern="1200" dirty="0">
                <a:solidFill>
                  <a:schemeClr val="tx1"/>
                </a:solidFill>
              </a:rPr>
              <a:t>…”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02FA-5064-5A1E-CB3D-9F0F2196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India restrict its rice exports starting in 2023? </a:t>
            </a:r>
          </a:p>
          <a:p>
            <a:r>
              <a:rPr lang="en-US" dirty="0"/>
              <a:t>What did this do to the world price of rice?</a:t>
            </a:r>
          </a:p>
          <a:p>
            <a:r>
              <a:rPr lang="en-US" dirty="0"/>
              <a:t>By how much did Pakistan’s rice exports rise after India’s policy? </a:t>
            </a:r>
          </a:p>
          <a:p>
            <a:r>
              <a:rPr lang="en-US" dirty="0"/>
              <a:t>Was all of this increase due to India’s policy? </a:t>
            </a:r>
          </a:p>
          <a:p>
            <a:r>
              <a:rPr lang="en-US" dirty="0"/>
              <a:t>What role has been played by the Red Sea Crisis?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5850B-953D-DE95-33CE-B5242EF8F3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2C7CF5-CC67-5F41-DA12-5E17E391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67806-9477-E27A-290D-B5763A9F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82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88563-E1E3-8685-880F-84CBF1920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EA97A-2126-86A7-5931-069924D2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F5662-A319-9280-6E5D-BD5584B6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D4CC2A-223D-F1EE-A37C-8B056064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00433"/>
            <a:ext cx="7772400" cy="52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8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for export policies</a:t>
            </a:r>
          </a:p>
          <a:p>
            <a:pPr lvl="1"/>
            <a:r>
              <a:rPr lang="en-US" dirty="0"/>
              <a:t>Bans</a:t>
            </a:r>
          </a:p>
          <a:p>
            <a:pPr lvl="2"/>
            <a:r>
              <a:rPr lang="en-US" dirty="0"/>
              <a:t>To keep products away from other countries</a:t>
            </a:r>
          </a:p>
          <a:p>
            <a:pPr lvl="2"/>
            <a:r>
              <a:rPr lang="en-US" dirty="0"/>
              <a:t>To lower prices to home consumers</a:t>
            </a:r>
          </a:p>
          <a:p>
            <a:pPr lvl="1"/>
            <a:r>
              <a:rPr lang="en-US" dirty="0"/>
              <a:t>Taxes</a:t>
            </a:r>
          </a:p>
          <a:p>
            <a:pPr lvl="2"/>
            <a:r>
              <a:rPr lang="en-US" dirty="0"/>
              <a:t>To raise revenue</a:t>
            </a:r>
          </a:p>
          <a:p>
            <a:pPr lvl="2"/>
            <a:r>
              <a:rPr lang="en-US" dirty="0"/>
              <a:t>To lower prices to home consumers</a:t>
            </a:r>
          </a:p>
          <a:p>
            <a:pPr lvl="1"/>
            <a:r>
              <a:rPr lang="en-US" dirty="0"/>
              <a:t>Subsidies (see later, Dec 4.  Not GATT-legal)</a:t>
            </a:r>
          </a:p>
          <a:p>
            <a:pPr lvl="2"/>
            <a:r>
              <a:rPr lang="en-US" dirty="0"/>
              <a:t>To support domestic producers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 policies</a:t>
            </a:r>
          </a:p>
          <a:p>
            <a:r>
              <a:rPr lang="en-US" dirty="0"/>
              <a:t>How common are they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Economic 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Empirics of export restrictions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1C91-88AA-644C-A1D4-342D76328F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export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Laborde</a:t>
            </a:r>
            <a:r>
              <a:rPr lang="en-US" dirty="0"/>
              <a:t> et al.</a:t>
            </a:r>
          </a:p>
          <a:p>
            <a:r>
              <a:rPr lang="en-US" dirty="0"/>
              <a:t>Note first why they’ve been neglected:  </a:t>
            </a:r>
          </a:p>
          <a:p>
            <a:pPr lvl="1"/>
            <a:r>
              <a:rPr lang="en-US" dirty="0"/>
              <a:t>Countries usually want to export </a:t>
            </a:r>
            <a:r>
              <a:rPr lang="en-US" u="sng" dirty="0"/>
              <a:t>more</a:t>
            </a:r>
            <a:r>
              <a:rPr lang="en-US" dirty="0"/>
              <a:t>, not less</a:t>
            </a:r>
          </a:p>
          <a:p>
            <a:r>
              <a:rPr lang="en-US" dirty="0"/>
              <a:t>Export taxes are used by about 1/3 of WTO members</a:t>
            </a:r>
          </a:p>
          <a:p>
            <a:r>
              <a:rPr lang="en-US" dirty="0"/>
              <a:t>Average was 0.48% per cent in 2007</a:t>
            </a:r>
          </a:p>
          <a:p>
            <a:pPr lvl="1"/>
            <a:r>
              <a:rPr lang="en-US" dirty="0"/>
              <a:t>This is less than half a percent.  This must be an average including ones that are zero.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142-D8DA-3341-B122-370C713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export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256F-8BDF-7E42-954B-14DB9311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taxes are concentrated on</a:t>
            </a:r>
          </a:p>
          <a:p>
            <a:pPr lvl="1"/>
            <a:r>
              <a:rPr lang="en-US" dirty="0"/>
              <a:t>Raw agricultural products</a:t>
            </a:r>
          </a:p>
          <a:p>
            <a:pPr lvl="1"/>
            <a:r>
              <a:rPr lang="en-US" dirty="0"/>
              <a:t>Minerals</a:t>
            </a:r>
          </a:p>
          <a:p>
            <a:pPr lvl="1"/>
            <a:r>
              <a:rPr lang="en-US" dirty="0"/>
              <a:t>Processed oilseeds </a:t>
            </a:r>
          </a:p>
          <a:p>
            <a:pPr lvl="1"/>
            <a:r>
              <a:rPr lang="en-US" dirty="0"/>
              <a:t>Aluminum and iron </a:t>
            </a:r>
          </a:p>
          <a:p>
            <a:pPr lvl="1"/>
            <a:r>
              <a:rPr lang="en-US" dirty="0"/>
              <a:t>Timber.</a:t>
            </a:r>
          </a:p>
          <a:p>
            <a:pPr lvl="1"/>
            <a:r>
              <a:rPr lang="en-US" dirty="0"/>
              <a:t>Energy products (esp. Russia natural gas)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8669-0505-7145-8C7E-564C112B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12:  Export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D2474-0B50-BD44-B9F3-F2738227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92212</TotalTime>
  <Words>3042</Words>
  <Application>Microsoft Macintosh PowerPoint</Application>
  <PresentationFormat>On-screen Show (4:3)</PresentationFormat>
  <Paragraphs>512</Paragraphs>
  <Slides>52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ＭＳ Ｐゴシック</vt:lpstr>
      <vt:lpstr>Arial</vt:lpstr>
      <vt:lpstr>Lucida Blackletter</vt:lpstr>
      <vt:lpstr>Times</vt:lpstr>
      <vt:lpstr>Times New Roman</vt:lpstr>
      <vt:lpstr>var(--tr-font-medium)</vt:lpstr>
      <vt:lpstr>Default Design</vt:lpstr>
      <vt:lpstr>Class 12  Export Policies by Alan V. Deardorff University of Michigan 2024</vt:lpstr>
      <vt:lpstr>Announcements</vt:lpstr>
      <vt:lpstr>For next Monday</vt:lpstr>
      <vt:lpstr>Outline</vt:lpstr>
      <vt:lpstr>Export policies</vt:lpstr>
      <vt:lpstr>Export policies</vt:lpstr>
      <vt:lpstr>Outline</vt:lpstr>
      <vt:lpstr>How common are export taxes</vt:lpstr>
      <vt:lpstr>How common are export taxes</vt:lpstr>
      <vt:lpstr>PowerPoint Presentation</vt:lpstr>
      <vt:lpstr>PowerPoint Presentation</vt:lpstr>
      <vt:lpstr>Pause for Discussion</vt:lpstr>
      <vt:lpstr>Questions on Laborde et al.</vt:lpstr>
      <vt:lpstr>Outline</vt:lpstr>
      <vt:lpstr>Economic Analysis</vt:lpstr>
      <vt:lpstr>Small country export tax</vt:lpstr>
      <vt:lpstr>Small country export tax</vt:lpstr>
      <vt:lpstr>Small country export tax</vt:lpstr>
      <vt:lpstr>Large country, World Market</vt:lpstr>
      <vt:lpstr>Large country, World Market</vt:lpstr>
      <vt:lpstr>Pause for Discussion</vt:lpstr>
      <vt:lpstr>Questions  (not asked about readings)</vt:lpstr>
      <vt:lpstr>Outline</vt:lpstr>
      <vt:lpstr>Empirics</vt:lpstr>
      <vt:lpstr>Empirics</vt:lpstr>
      <vt:lpstr>Empirics</vt:lpstr>
      <vt:lpstr>PowerPoint Presentation</vt:lpstr>
      <vt:lpstr>Empirics</vt:lpstr>
      <vt:lpstr>PowerPoint Presentation</vt:lpstr>
      <vt:lpstr>Empirics</vt:lpstr>
      <vt:lpstr>PowerPoint Presentation</vt:lpstr>
      <vt:lpstr>Pause for Discussion</vt:lpstr>
      <vt:lpstr>Questions on Laborde et al., “Economic Effects of Export Taxes”</vt:lpstr>
      <vt:lpstr>Questions on Beckman et al., “Export taxes on agricultural …”</vt:lpstr>
      <vt:lpstr>Outline</vt:lpstr>
      <vt:lpstr>Recent Uses</vt:lpstr>
      <vt:lpstr>Recent Uses</vt:lpstr>
      <vt:lpstr>Recent Uses</vt:lpstr>
      <vt:lpstr>Recent Uses</vt:lpstr>
      <vt:lpstr>Recent Uses</vt:lpstr>
      <vt:lpstr>Recent Uses</vt:lpstr>
      <vt:lpstr>Recent Uses</vt:lpstr>
      <vt:lpstr>Recent Uses</vt:lpstr>
      <vt:lpstr>PowerPoint Presentation</vt:lpstr>
      <vt:lpstr>Recent Uses</vt:lpstr>
      <vt:lpstr>Pause for Discussion</vt:lpstr>
      <vt:lpstr>Questions on Godek,  “Why China’s Export Controls…”</vt:lpstr>
      <vt:lpstr>Questions on Beattie,  “Why China’s Export Controls …”</vt:lpstr>
      <vt:lpstr>PowerPoint Presentation</vt:lpstr>
      <vt:lpstr>Questions on Savage &amp; Jilani, “Pakistan rice exports …”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184</cp:revision>
  <cp:lastPrinted>2023-08-21T19:06:18Z</cp:lastPrinted>
  <dcterms:created xsi:type="dcterms:W3CDTF">2011-01-03T19:29:08Z</dcterms:created>
  <dcterms:modified xsi:type="dcterms:W3CDTF">2024-10-09T14:00:12Z</dcterms:modified>
</cp:coreProperties>
</file>