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1"/>
  </p:notesMasterIdLst>
  <p:handoutMasterIdLst>
    <p:handoutMasterId r:id="rId72"/>
  </p:handoutMasterIdLst>
  <p:sldIdLst>
    <p:sldId id="256" r:id="rId2"/>
    <p:sldId id="576" r:id="rId3"/>
    <p:sldId id="535" r:id="rId4"/>
    <p:sldId id="536" r:id="rId5"/>
    <p:sldId id="292" r:id="rId6"/>
    <p:sldId id="310" r:id="rId7"/>
    <p:sldId id="321" r:id="rId8"/>
    <p:sldId id="355" r:id="rId9"/>
    <p:sldId id="356" r:id="rId10"/>
    <p:sldId id="322" r:id="rId11"/>
    <p:sldId id="565" r:id="rId12"/>
    <p:sldId id="298" r:id="rId13"/>
    <p:sldId id="294" r:id="rId14"/>
    <p:sldId id="295" r:id="rId15"/>
    <p:sldId id="296" r:id="rId16"/>
    <p:sldId id="297" r:id="rId17"/>
    <p:sldId id="537" r:id="rId18"/>
    <p:sldId id="538" r:id="rId19"/>
    <p:sldId id="323" r:id="rId20"/>
    <p:sldId id="307" r:id="rId21"/>
    <p:sldId id="308" r:id="rId22"/>
    <p:sldId id="569" r:id="rId23"/>
    <p:sldId id="357" r:id="rId24"/>
    <p:sldId id="577" r:id="rId25"/>
    <p:sldId id="578" r:id="rId26"/>
    <p:sldId id="556" r:id="rId27"/>
    <p:sldId id="325" r:id="rId28"/>
    <p:sldId id="533" r:id="rId29"/>
    <p:sldId id="534" r:id="rId30"/>
    <p:sldId id="326" r:id="rId31"/>
    <p:sldId id="584" r:id="rId32"/>
    <p:sldId id="319" r:id="rId33"/>
    <p:sldId id="347" r:id="rId34"/>
    <p:sldId id="539" r:id="rId35"/>
    <p:sldId id="540" r:id="rId36"/>
    <p:sldId id="320" r:id="rId37"/>
    <p:sldId id="579" r:id="rId38"/>
    <p:sldId id="561" r:id="rId39"/>
    <p:sldId id="562" r:id="rId40"/>
    <p:sldId id="543" r:id="rId41"/>
    <p:sldId id="563" r:id="rId42"/>
    <p:sldId id="564" r:id="rId43"/>
    <p:sldId id="542" r:id="rId44"/>
    <p:sldId id="544" r:id="rId45"/>
    <p:sldId id="545" r:id="rId46"/>
    <p:sldId id="547" r:id="rId47"/>
    <p:sldId id="580" r:id="rId48"/>
    <p:sldId id="583" r:id="rId49"/>
    <p:sldId id="581" r:id="rId50"/>
    <p:sldId id="582" r:id="rId51"/>
    <p:sldId id="585" r:id="rId52"/>
    <p:sldId id="327" r:id="rId53"/>
    <p:sldId id="301" r:id="rId54"/>
    <p:sldId id="551" r:id="rId55"/>
    <p:sldId id="299" r:id="rId56"/>
    <p:sldId id="302" r:id="rId57"/>
    <p:sldId id="555" r:id="rId58"/>
    <p:sldId id="303" r:id="rId59"/>
    <p:sldId id="557" r:id="rId60"/>
    <p:sldId id="558" r:id="rId61"/>
    <p:sldId id="559" r:id="rId62"/>
    <p:sldId id="300" r:id="rId63"/>
    <p:sldId id="560" r:id="rId64"/>
    <p:sldId id="570" r:id="rId65"/>
    <p:sldId id="571" r:id="rId66"/>
    <p:sldId id="573" r:id="rId67"/>
    <p:sldId id="552" r:id="rId68"/>
    <p:sldId id="553" r:id="rId69"/>
    <p:sldId id="351" r:id="rId70"/>
  </p:sldIdLst>
  <p:sldSz cx="9144000" cy="6858000" type="screen4x3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09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09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rosoft Office User" initials="Office [8] [3] [2] [2] [5] [2] [11] [2] [5]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CF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46" autoAdjust="0"/>
    <p:restoredTop sz="92486" autoAdjust="0"/>
  </p:normalViewPr>
  <p:slideViewPr>
    <p:cSldViewPr snapToGrid="0">
      <p:cViewPr varScale="1">
        <p:scale>
          <a:sx n="111" d="100"/>
          <a:sy n="111" d="100"/>
        </p:scale>
        <p:origin x="1936" y="192"/>
      </p:cViewPr>
      <p:guideLst>
        <p:guide orient="horz" pos="2160"/>
        <p:guide pos="2880"/>
      </p:guideLst>
    </p:cSldViewPr>
  </p:slideViewPr>
  <p:notesTextViewPr>
    <p:cViewPr>
      <p:scale>
        <a:sx n="90" d="100"/>
        <a:sy n="90" d="100"/>
      </p:scale>
      <p:origin x="0" y="0"/>
    </p:cViewPr>
  </p:notesTextViewPr>
  <p:sorterViewPr>
    <p:cViewPr>
      <p:scale>
        <a:sx n="66" d="100"/>
        <a:sy n="66" d="100"/>
      </p:scale>
      <p:origin x="0" y="2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alandear/Documents/Courses/541/Slides/Sources/AD_InitiationsByExpCty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Anti-dumping Initiations reported by exporters, 1995-2019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'Initiations by Exporter'!$B$2:$Z$2</c:f>
              <c:strCache>
                <c:ptCount val="25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</c:strCache>
            </c:strRef>
          </c:cat>
          <c:val>
            <c:numRef>
              <c:f>'Initiations by Exporter'!$B$110:$Z$110</c:f>
              <c:numCache>
                <c:formatCode>General</c:formatCode>
                <c:ptCount val="25"/>
                <c:pt idx="0">
                  <c:v>160</c:v>
                </c:pt>
                <c:pt idx="1">
                  <c:v>226</c:v>
                </c:pt>
                <c:pt idx="2">
                  <c:v>247</c:v>
                </c:pt>
                <c:pt idx="3">
                  <c:v>264</c:v>
                </c:pt>
                <c:pt idx="4">
                  <c:v>357</c:v>
                </c:pt>
                <c:pt idx="5">
                  <c:v>296</c:v>
                </c:pt>
                <c:pt idx="6">
                  <c:v>372</c:v>
                </c:pt>
                <c:pt idx="7">
                  <c:v>311</c:v>
                </c:pt>
                <c:pt idx="8">
                  <c:v>234</c:v>
                </c:pt>
                <c:pt idx="9">
                  <c:v>221</c:v>
                </c:pt>
                <c:pt idx="10">
                  <c:v>199</c:v>
                </c:pt>
                <c:pt idx="11">
                  <c:v>203</c:v>
                </c:pt>
                <c:pt idx="12">
                  <c:v>165</c:v>
                </c:pt>
                <c:pt idx="13">
                  <c:v>218</c:v>
                </c:pt>
                <c:pt idx="14">
                  <c:v>217</c:v>
                </c:pt>
                <c:pt idx="15">
                  <c:v>173</c:v>
                </c:pt>
                <c:pt idx="16">
                  <c:v>165</c:v>
                </c:pt>
                <c:pt idx="17">
                  <c:v>208</c:v>
                </c:pt>
                <c:pt idx="18">
                  <c:v>287</c:v>
                </c:pt>
                <c:pt idx="19">
                  <c:v>236</c:v>
                </c:pt>
                <c:pt idx="20">
                  <c:v>229</c:v>
                </c:pt>
                <c:pt idx="21">
                  <c:v>298</c:v>
                </c:pt>
                <c:pt idx="22">
                  <c:v>249</c:v>
                </c:pt>
                <c:pt idx="23">
                  <c:v>202</c:v>
                </c:pt>
                <c:pt idx="24">
                  <c:v>207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3F-4945-B70F-52D12D6E1F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0654928"/>
        <c:axId val="410763040"/>
      </c:barChart>
      <c:catAx>
        <c:axId val="41065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0763040"/>
        <c:crosses val="autoZero"/>
        <c:auto val="1"/>
        <c:lblAlgn val="ctr"/>
        <c:lblOffset val="100"/>
        <c:noMultiLvlLbl val="0"/>
      </c:catAx>
      <c:valAx>
        <c:axId val="410763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065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67" tIns="45683" rIns="91367" bIns="4568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D6144D4-DB38-A94A-B4D3-111C60707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6984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79484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79484" y="651391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5223F8D-2618-1D4F-991D-3D85D6F73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5330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t&amp;rct=j&amp;q=&amp;esrc=s&amp;source=web&amp;cd=12&amp;ved=2ahUKEwjnjMbC-p7kAhVQI6wKHXeyBQAQFjALegQIABAC&amp;url=https%3A%2F%2Ffas.org%2Fsgp%2Fcrs%2Frow%2FIF10385.pdf&amp;usg=AOvVaw3spsQhEn0dqvQIFOq86KAD" TargetMode="External"/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www.trade.gov</a:t>
            </a:r>
            <a:r>
              <a:rPr lang="en-US" dirty="0"/>
              <a:t>/statutory-time-frame-</a:t>
            </a:r>
            <a:r>
              <a:rPr lang="en-US" dirty="0" err="1"/>
              <a:t>adcvd</a:t>
            </a:r>
            <a:r>
              <a:rPr lang="en-US" dirty="0"/>
              <a:t>-investigations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332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www.trade.gov</a:t>
            </a:r>
            <a:r>
              <a:rPr lang="en-US" dirty="0"/>
              <a:t>/statutory-time-frame-</a:t>
            </a:r>
            <a:r>
              <a:rPr lang="en-US" dirty="0" err="1"/>
              <a:t>adcvd</a:t>
            </a:r>
            <a:r>
              <a:rPr lang="en-US" dirty="0"/>
              <a:t>-investigations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79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Morrison, Wayne M., “China’s Status as a Nonmarket Economy (NME),”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In Focus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</a:rPr>
              <a:t>, Congressional Research Service, updated January 10, 2019. </a:t>
            </a: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Arial" charset="0"/>
                <a:ea typeface="ＭＳ Ｐゴシック" charset="-128"/>
                <a:cs typeface="ＭＳ Ｐゴシック" charset="-128"/>
                <a:hlinkClick r:id="rId3"/>
              </a:rPr>
              <a:t>https://www.google.com/url?sa=t&amp;rct=j&amp;q=&amp;esrc=s&amp;source=web&amp;cd=12&amp;ved=2ahUKEwjnjMbC-p7kAhVQI6wKHXeyBQAQFjALegQIABAC&amp;url=https%3A%2F%2Ffas.org%2Fsgp%2Fcrs%2Frow%2FIF10385.pdf&amp;usg=AOvVaw3spsQhEn0dqvQIFOq86KAD</a:t>
            </a:r>
            <a:r>
              <a:rPr lang="en-US" dirty="0">
                <a:effectLst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www.wto.org</a:t>
            </a:r>
            <a:r>
              <a:rPr lang="en-US" dirty="0"/>
              <a:t>/</a:t>
            </a:r>
            <a:r>
              <a:rPr lang="en-US" dirty="0" err="1"/>
              <a:t>english</a:t>
            </a:r>
            <a:r>
              <a:rPr lang="en-US" dirty="0"/>
              <a:t>/</a:t>
            </a:r>
            <a:r>
              <a:rPr lang="en-US" dirty="0" err="1"/>
              <a:t>tratop_e</a:t>
            </a:r>
            <a:r>
              <a:rPr lang="en-US" dirty="0"/>
              <a:t>/</a:t>
            </a:r>
            <a:r>
              <a:rPr lang="en-US" dirty="0" err="1"/>
              <a:t>adp_e</a:t>
            </a:r>
            <a:r>
              <a:rPr lang="en-US" dirty="0"/>
              <a:t>/</a:t>
            </a:r>
            <a:r>
              <a:rPr lang="en-US" dirty="0" err="1"/>
              <a:t>adp_e.htm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93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https://</a:t>
            </a:r>
            <a:r>
              <a:rPr lang="en-US" dirty="0" err="1"/>
              <a:t>www.wto.org</a:t>
            </a:r>
            <a:r>
              <a:rPr lang="en-US" dirty="0"/>
              <a:t>/</a:t>
            </a:r>
            <a:r>
              <a:rPr lang="en-US" dirty="0" err="1"/>
              <a:t>english</a:t>
            </a:r>
            <a:r>
              <a:rPr lang="en-US" dirty="0"/>
              <a:t>/</a:t>
            </a:r>
            <a:r>
              <a:rPr lang="en-US" dirty="0" err="1"/>
              <a:t>tratop_e</a:t>
            </a:r>
            <a:r>
              <a:rPr lang="en-US" dirty="0"/>
              <a:t>/</a:t>
            </a:r>
            <a:r>
              <a:rPr lang="en-US" dirty="0" err="1"/>
              <a:t>adp_e</a:t>
            </a:r>
            <a:r>
              <a:rPr lang="en-US" dirty="0"/>
              <a:t>/</a:t>
            </a:r>
            <a:r>
              <a:rPr lang="en-US" dirty="0" err="1"/>
              <a:t>adp_e.htm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7779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Source</a:t>
            </a:r>
            <a:r>
              <a:rPr lang="en-US" b="0" dirty="0"/>
              <a:t>:  “</a:t>
            </a:r>
            <a:r>
              <a:rPr lang="en-US" sz="1200" b="0" kern="1200" baseline="0" dirty="0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The Pattern of Antidumping and Other Types of Contingent Protection,” Chad </a:t>
            </a:r>
            <a:r>
              <a:rPr lang="en-US" sz="1200" b="0" kern="1200" baseline="0" dirty="0" err="1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Bown</a:t>
            </a:r>
            <a:r>
              <a:rPr lang="en-US" sz="1200" b="0" kern="1200" baseline="0" dirty="0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, </a:t>
            </a:r>
            <a:r>
              <a:rPr lang="en-US" sz="1200" b="0" kern="1200" baseline="0" dirty="0" err="1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PREMNotes</a:t>
            </a:r>
            <a:r>
              <a:rPr lang="en-US" sz="1200" b="0" kern="1200" baseline="0" dirty="0">
                <a:solidFill>
                  <a:schemeClr val="tx1"/>
                </a:solidFill>
                <a:latin typeface="Arial" pitchFamily="-65" charset="0"/>
                <a:ea typeface="+mn-ea"/>
                <a:cs typeface="+mn-cs"/>
              </a:rPr>
              <a:t> #144, World Bank, October 2009.</a:t>
            </a:r>
            <a:endParaRPr lang="en-US" b="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4CE305-D250-7642-B0EE-0F2C60C1ED58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727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223F8D-2618-1D4F-991D-3D85D6F73DE8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19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03A1A-E773-3841-ADFC-BBF99E44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1E7D6-0FCC-384A-B3CB-7FD4D2564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2A549-A8EC-5E41-AE09-B359ABBC7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9FEF9-6A94-4C4E-82BC-84DF130E0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DFB22-C7E9-9E4B-8431-4E4E88AD00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4C07A-C2E5-4246-89C7-DDE8BF5A88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3AC2E-915D-0649-8D8C-D175FF52D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9F8A2-9406-AB4D-8F2E-4C2286D012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C5BEF1-0CF0-D64B-8500-E8C28A928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F836-5028-4F40-B892-777B2D0235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5C378-E859-C447-B1DC-01D4478958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EF9EC-3A0F-274E-9559-CA32AB3C47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57587ACD-9E44-A142-A97F-0C26FC135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43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" Target="slide64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971800"/>
            <a:ext cx="7772400" cy="1470025"/>
          </a:xfrm>
        </p:spPr>
        <p:txBody>
          <a:bodyPr/>
          <a:lstStyle/>
          <a:p>
            <a:pPr eaLnBrk="1" hangingPunct="1"/>
            <a:r>
              <a:rPr lang="en-US" sz="3200" dirty="0">
                <a:ea typeface="ＭＳ Ｐゴシック" pitchFamily="-109" charset="-128"/>
                <a:cs typeface="ＭＳ Ｐゴシック" pitchFamily="-109" charset="-128"/>
              </a:rPr>
              <a:t>Class 23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b="1" dirty="0"/>
              <a:t>Dumping and </a:t>
            </a:r>
            <a:br>
              <a:rPr lang="en-US" b="1" dirty="0"/>
            </a:br>
            <a:r>
              <a:rPr lang="en-US" b="1" dirty="0"/>
              <a:t>Anti-Dumping Policy</a:t>
            </a:r>
            <a:br>
              <a:rPr lang="en-US" sz="16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by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Alan V. Deardorff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University of Michigan</a:t>
            </a:r>
            <a:br>
              <a:rPr lang="en-US" sz="2400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2024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609600"/>
            <a:ext cx="6400800" cy="1066800"/>
          </a:xfrm>
        </p:spPr>
        <p:txBody>
          <a:bodyPr/>
          <a:lstStyle/>
          <a:p>
            <a:pPr eaLnBrk="1" hangingPunct="1"/>
            <a:r>
              <a:rPr lang="en-US" sz="5400" dirty="0">
                <a:ea typeface="ＭＳ Ｐゴシック" pitchFamily="-109" charset="-128"/>
                <a:cs typeface="ＭＳ Ｐゴシック" pitchFamily="-109" charset="-128"/>
              </a:rPr>
              <a:t>PubPol/Econ 541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/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Anti-dumping issues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effects of anti-dumping duties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1E3448-22D1-EA41-9559-2ABCE9316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AC6928-A5BC-AE42-94B0-D7CD988587D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396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8950-9A11-014A-BF12-BBC867FF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Protected Home Market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0E211-B681-8344-8112-51CB2390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Does a tariff cause dumping?</a:t>
            </a:r>
          </a:p>
          <a:p>
            <a:pPr lvl="1"/>
            <a:r>
              <a:rPr lang="en-US" sz="2400" dirty="0"/>
              <a:t>It raises the home price above the world price</a:t>
            </a:r>
          </a:p>
          <a:p>
            <a:pPr lvl="1"/>
            <a:r>
              <a:rPr lang="en-US" sz="2400" dirty="0"/>
              <a:t>If home firm also exports at the world price, then that would be dumping</a:t>
            </a:r>
          </a:p>
          <a:p>
            <a:pPr lvl="1"/>
            <a:r>
              <a:rPr lang="en-US" sz="2400" dirty="0"/>
              <a:t>But with perfect competition, no home firm would export, since it gets a higher price at home.</a:t>
            </a:r>
          </a:p>
          <a:p>
            <a:r>
              <a:rPr lang="en-US" sz="2800" dirty="0"/>
              <a:t>So a protected home market only causes dumping with imperfect competition</a:t>
            </a:r>
          </a:p>
          <a:p>
            <a:r>
              <a:rPr lang="en-US" sz="2800" dirty="0"/>
              <a:t>We’ll look at a case of a single home firm, thus a monopoly in the home market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5ED5F-7ECD-074A-BD6D-7F91ABF0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134738-387F-5244-ABA9-E72C2AF6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614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Marginal Revenue of a Monopoly protected by a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43434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524000" cy="27432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19400" y="4648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MR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466334"/>
            <a:ext cx="4114800" cy="4835611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1800" dirty="0"/>
              <a:t>The usual MR curve for a monopolist in a closed economy is is mostly not relevant for a firm facing </a:t>
            </a:r>
          </a:p>
          <a:p>
            <a:pPr lvl="1"/>
            <a:r>
              <a:rPr lang="en-US" sz="1800" dirty="0"/>
              <a:t>a world price P</a:t>
            </a:r>
            <a:r>
              <a:rPr lang="en-US" sz="1800" baseline="-25000" dirty="0"/>
              <a:t>W</a:t>
            </a:r>
            <a:r>
              <a:rPr lang="en-US" sz="1800" dirty="0"/>
              <a:t> at which it can export and </a:t>
            </a:r>
          </a:p>
          <a:p>
            <a:pPr lvl="1"/>
            <a:r>
              <a:rPr lang="en-US" sz="1800" dirty="0"/>
              <a:t>an upper limit </a:t>
            </a:r>
            <a:r>
              <a:rPr lang="en-US" sz="1800" dirty="0" err="1"/>
              <a:t>P</a:t>
            </a:r>
            <a:r>
              <a:rPr lang="en-US" sz="1800" baseline="-25000" dirty="0" err="1"/>
              <a:t>W</a:t>
            </a:r>
            <a:r>
              <a:rPr lang="en-US" sz="1800" dirty="0" err="1"/>
              <a:t>+t</a:t>
            </a:r>
            <a:r>
              <a:rPr lang="en-US" sz="1800" dirty="0"/>
              <a:t> on what it can charge in the home market.</a:t>
            </a:r>
          </a:p>
          <a:p>
            <a:r>
              <a:rPr lang="en-US" sz="1800" dirty="0"/>
              <a:t>MRT (marginal revenue in presence of a tariff) is</a:t>
            </a:r>
          </a:p>
          <a:p>
            <a:pPr lvl="1"/>
            <a:r>
              <a:rPr lang="en-US" sz="1800" dirty="0" err="1">
                <a:solidFill>
                  <a:srgbClr val="000000"/>
                </a:solidFill>
              </a:rPr>
              <a:t>P</a:t>
            </a:r>
            <a:r>
              <a:rPr lang="en-US" sz="1800" baseline="-25000" dirty="0" err="1">
                <a:solidFill>
                  <a:srgbClr val="000000"/>
                </a:solidFill>
              </a:rPr>
              <a:t>W</a:t>
            </a:r>
            <a:r>
              <a:rPr lang="en-US" sz="1800" dirty="0" err="1">
                <a:solidFill>
                  <a:srgbClr val="000000"/>
                </a:solidFill>
              </a:rPr>
              <a:t>+t</a:t>
            </a:r>
            <a:r>
              <a:rPr lang="en-US" sz="1800" dirty="0">
                <a:solidFill>
                  <a:srgbClr val="000000"/>
                </a:solidFill>
              </a:rPr>
              <a:t> for sales up to Q</a:t>
            </a:r>
            <a:r>
              <a:rPr lang="en-US" sz="1800" baseline="-25000" dirty="0">
                <a:solidFill>
                  <a:srgbClr val="000000"/>
                </a:solidFill>
              </a:rPr>
              <a:t>1</a:t>
            </a: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MR for sales between Q</a:t>
            </a:r>
            <a:r>
              <a:rPr lang="en-US" sz="1800" baseline="-25000" dirty="0">
                <a:solidFill>
                  <a:srgbClr val="000000"/>
                </a:solidFill>
              </a:rPr>
              <a:t>1</a:t>
            </a:r>
            <a:r>
              <a:rPr lang="en-US" sz="1800" dirty="0">
                <a:solidFill>
                  <a:srgbClr val="000000"/>
                </a:solidFill>
              </a:rPr>
              <a:t> and Q</a:t>
            </a:r>
            <a:r>
              <a:rPr lang="en-US" sz="1800" baseline="-25000" dirty="0">
                <a:solidFill>
                  <a:srgbClr val="000000"/>
                </a:solidFill>
              </a:rPr>
              <a:t>2 </a:t>
            </a:r>
            <a:r>
              <a:rPr lang="en-US" sz="1800" dirty="0">
                <a:solidFill>
                  <a:srgbClr val="000000"/>
                </a:solidFill>
              </a:rPr>
              <a:t>(sales along demand curve)</a:t>
            </a:r>
            <a:endParaRPr lang="en-US" sz="1800" baseline="-25000" dirty="0">
              <a:solidFill>
                <a:srgbClr val="000000"/>
              </a:solidFill>
            </a:endParaRPr>
          </a:p>
          <a:p>
            <a:pPr lvl="1"/>
            <a:r>
              <a:rPr lang="en-US" sz="1800" dirty="0">
                <a:solidFill>
                  <a:srgbClr val="000000"/>
                </a:solidFill>
              </a:rPr>
              <a:t>P</a:t>
            </a:r>
            <a:r>
              <a:rPr lang="en-US" sz="1800" baseline="-25000" dirty="0">
                <a:solidFill>
                  <a:srgbClr val="000000"/>
                </a:solidFill>
              </a:rPr>
              <a:t>W</a:t>
            </a:r>
            <a:r>
              <a:rPr lang="en-US" sz="1800" dirty="0">
                <a:solidFill>
                  <a:srgbClr val="000000"/>
                </a:solidFill>
              </a:rPr>
              <a:t> for sales above Q</a:t>
            </a:r>
            <a:r>
              <a:rPr lang="en-US" sz="1800" baseline="-25000" dirty="0">
                <a:solidFill>
                  <a:srgbClr val="000000"/>
                </a:solidFill>
              </a:rPr>
              <a:t>2</a:t>
            </a:r>
            <a:r>
              <a:rPr lang="en-US" sz="1800" dirty="0">
                <a:solidFill>
                  <a:srgbClr val="000000"/>
                </a:solidFill>
              </a:rPr>
              <a:t> (exports above Q</a:t>
            </a:r>
            <a:r>
              <a:rPr lang="en-US" sz="1800" baseline="-25000" dirty="0">
                <a:solidFill>
                  <a:srgbClr val="000000"/>
                </a:solidFill>
              </a:rPr>
              <a:t>3</a:t>
            </a:r>
            <a:r>
              <a:rPr lang="en-US" sz="1800" dirty="0">
                <a:solidFill>
                  <a:srgbClr val="000000"/>
                </a:solidFill>
              </a:rPr>
              <a:t>)</a:t>
            </a:r>
            <a:endParaRPr lang="en-US" sz="1800" baseline="-25000" dirty="0">
              <a:solidFill>
                <a:srgbClr val="000000"/>
              </a:solidFill>
            </a:endParaRPr>
          </a:p>
          <a:p>
            <a:endParaRPr lang="en-US" sz="22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4038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90600" y="3810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28956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2667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2057400" y="2895600"/>
            <a:ext cx="0" cy="22860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3352800" y="40386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828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3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2057400" y="3429000"/>
            <a:ext cx="381000" cy="6096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1447800" y="2895600"/>
            <a:ext cx="6858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362200" y="4038600"/>
            <a:ext cx="22098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2057400" y="2895600"/>
            <a:ext cx="0" cy="5334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981199" y="247546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cxnSp>
        <p:nvCxnSpPr>
          <p:cNvPr id="74" name="Straight Connector 73"/>
          <p:cNvCxnSpPr/>
          <p:nvPr/>
        </p:nvCxnSpPr>
        <p:spPr>
          <a:xfrm flipV="1">
            <a:off x="2438400" y="4038600"/>
            <a:ext cx="0" cy="1143000"/>
          </a:xfrm>
          <a:prstGeom prst="line">
            <a:avLst/>
          </a:prstGeom>
          <a:ln>
            <a:solidFill>
              <a:srgbClr val="008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2209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00"/>
                </a:solidFill>
              </a:rPr>
              <a:t>Q</a:t>
            </a:r>
            <a:r>
              <a:rPr lang="en-US" baseline="-25000" dirty="0">
                <a:solidFill>
                  <a:srgbClr val="008000"/>
                </a:solidFill>
              </a:rPr>
              <a:t>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86C0C4-F21D-024F-8FE1-458626DAC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4D9BB02-B1D8-8645-BA83-E9C694B6D98C}"/>
              </a:ext>
            </a:extLst>
          </p:cNvPr>
          <p:cNvSpPr txBox="1"/>
          <p:nvPr/>
        </p:nvSpPr>
        <p:spPr>
          <a:xfrm>
            <a:off x="4076700" y="361684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CE23710-688A-2340-B6E9-03A364214CFE}"/>
              </a:ext>
            </a:extLst>
          </p:cNvPr>
          <p:cNvSpPr txBox="1"/>
          <p:nvPr/>
        </p:nvSpPr>
        <p:spPr>
          <a:xfrm>
            <a:off x="2266951" y="3492502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</p:spTree>
    <p:extLst>
      <p:ext uri="{BB962C8B-B14F-4D97-AF65-F5344CB8AC3E}">
        <p14:creationId xmlns:p14="http://schemas.microsoft.com/office/powerpoint/2010/main" val="3591724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67" grpId="1"/>
      <p:bldP spid="29" grpId="0"/>
      <p:bldP spid="30" grpId="0"/>
      <p:bldP spid="3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 Monopoly with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09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Q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3048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329704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Here the world price is low enough that the monopolist does not export.</a:t>
            </a:r>
          </a:p>
          <a:p>
            <a:r>
              <a:rPr lang="en-US" sz="2000" dirty="0"/>
              <a:t>It can sell up to </a:t>
            </a:r>
            <a:r>
              <a:rPr lang="en-US" sz="2000" dirty="0">
                <a:solidFill>
                  <a:srgbClr val="FF0000"/>
                </a:solidFill>
              </a:rPr>
              <a:t>D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at price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, so that is its marginal revenue.  Equating that to MC, it produces only </a:t>
            </a:r>
            <a:r>
              <a:rPr lang="en-US" sz="2000" dirty="0">
                <a:solidFill>
                  <a:srgbClr val="FF0000"/>
                </a:solidFill>
              </a:rPr>
              <a:t>Q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baseline="-25000" dirty="0"/>
              <a:t> </a:t>
            </a:r>
            <a:r>
              <a:rPr lang="en-US" sz="2000" dirty="0"/>
              <a:t>and demanders import the rest.</a:t>
            </a:r>
          </a:p>
          <a:p>
            <a:r>
              <a:rPr lang="en-US" sz="2000" dirty="0"/>
              <a:t>It is not exporting, and therefore </a:t>
            </a:r>
            <a:r>
              <a:rPr lang="en-US" sz="2000" u="sng" dirty="0"/>
              <a:t>not</a:t>
            </a:r>
            <a:r>
              <a:rPr lang="en-US" sz="2000" dirty="0"/>
              <a:t> dumping.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4419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906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2286000" y="4419600"/>
            <a:ext cx="0" cy="762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733800" y="4419600"/>
            <a:ext cx="0" cy="76200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981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814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41148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743200" y="4114800"/>
            <a:ext cx="0" cy="1066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429000" y="4114800"/>
            <a:ext cx="0" cy="1066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3886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5146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766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971800" y="4953000"/>
            <a:ext cx="228600" cy="685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2895600" y="5334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36" name="Straight Connector 35"/>
          <p:cNvCxnSpPr>
            <a:cxnSpLocks/>
          </p:cNvCxnSpPr>
          <p:nvPr/>
        </p:nvCxnSpPr>
        <p:spPr>
          <a:xfrm flipV="1">
            <a:off x="1447800" y="4114800"/>
            <a:ext cx="19812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15240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cxnSp>
        <p:nvCxnSpPr>
          <p:cNvPr id="41" name="Straight Connector 40"/>
          <p:cNvCxnSpPr>
            <a:cxnSpLocks/>
          </p:cNvCxnSpPr>
          <p:nvPr/>
        </p:nvCxnSpPr>
        <p:spPr>
          <a:xfrm flipV="1">
            <a:off x="3429000" y="4114800"/>
            <a:ext cx="0" cy="3048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cxnSpLocks/>
          </p:cNvCxnSpPr>
          <p:nvPr/>
        </p:nvCxnSpPr>
        <p:spPr>
          <a:xfrm flipH="1">
            <a:off x="3352800" y="4419600"/>
            <a:ext cx="12192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6F7B9D-148B-FD4C-8BB8-9CDD58AB6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678780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uiExpand="1" build="p" animBg="1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Monopoly with Small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2098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 baseline="-25000" dirty="0">
                <a:solidFill>
                  <a:schemeClr val="bg1">
                    <a:lumMod val="65000"/>
                  </a:schemeClr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2971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33528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But suppose P</a:t>
            </a:r>
            <a:r>
              <a:rPr lang="en-US" sz="2000" baseline="-25000" dirty="0"/>
              <a:t>W</a:t>
            </a:r>
            <a:r>
              <a:rPr lang="en-US" sz="2000" dirty="0"/>
              <a:t> is higher</a:t>
            </a:r>
          </a:p>
          <a:p>
            <a:r>
              <a:rPr lang="en-US" sz="2000" dirty="0"/>
              <a:t>Again the firm can sell up to </a:t>
            </a:r>
            <a:r>
              <a:rPr lang="en-US" sz="2000" dirty="0">
                <a:solidFill>
                  <a:srgbClr val="FF0000"/>
                </a:solidFill>
              </a:rPr>
              <a:t>D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at price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, </a:t>
            </a:r>
          </a:p>
          <a:p>
            <a:r>
              <a:rPr lang="en-US" sz="2000" dirty="0"/>
              <a:t>But now it can also sell more at price P</a:t>
            </a:r>
            <a:r>
              <a:rPr lang="en-US" sz="2000" baseline="-25000" dirty="0"/>
              <a:t>W</a:t>
            </a:r>
            <a:r>
              <a:rPr lang="en-US" sz="2000" dirty="0"/>
              <a:t> which is above its MC. Its marginal revenue from exporting is P</a:t>
            </a:r>
            <a:r>
              <a:rPr lang="en-US" sz="2000" baseline="-25000" dirty="0"/>
              <a:t>W</a:t>
            </a:r>
            <a:r>
              <a:rPr lang="en-US" sz="2000" dirty="0"/>
              <a:t>, so it produces </a:t>
            </a:r>
            <a:r>
              <a:rPr lang="en-US" sz="2000" dirty="0">
                <a:solidFill>
                  <a:srgbClr val="FF0000"/>
                </a:solidFill>
              </a:rPr>
              <a:t>Q</a:t>
            </a:r>
            <a:r>
              <a:rPr lang="en-US" sz="2000" baseline="-25000" dirty="0">
                <a:solidFill>
                  <a:srgbClr val="FF0000"/>
                </a:solidFill>
              </a:rPr>
              <a:t>T</a:t>
            </a:r>
            <a:r>
              <a:rPr lang="en-US" sz="2000" dirty="0"/>
              <a:t> where P</a:t>
            </a:r>
            <a:r>
              <a:rPr lang="en-US" sz="2000" baseline="-25000" dirty="0"/>
              <a:t>W</a:t>
            </a:r>
            <a:r>
              <a:rPr lang="en-US" sz="2000" dirty="0"/>
              <a:t>=MC</a:t>
            </a:r>
          </a:p>
          <a:p>
            <a:r>
              <a:rPr lang="en-US" sz="2000" dirty="0"/>
              <a:t>It is charging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 at home and P</a:t>
            </a:r>
            <a:r>
              <a:rPr lang="en-US" sz="2000" baseline="-25000" dirty="0"/>
              <a:t>W</a:t>
            </a:r>
            <a:r>
              <a:rPr lang="en-US" sz="2000" dirty="0"/>
              <a:t> abroad, </a:t>
            </a:r>
            <a:r>
              <a:rPr lang="en-US" sz="2000" u="sng" dirty="0"/>
              <a:t>so it is dumping</a:t>
            </a:r>
            <a:r>
              <a:rPr lang="en-US" sz="2000" dirty="0"/>
              <a:t>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3733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430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34290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667000" y="3429000"/>
            <a:ext cx="0" cy="17526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352800" y="3733800"/>
            <a:ext cx="0" cy="1447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3276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4384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895600" y="4953000"/>
            <a:ext cx="228600" cy="6858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1828800" y="541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T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= Dumped exports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1447800" y="3429000"/>
            <a:ext cx="12192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667000" y="3429000"/>
            <a:ext cx="0" cy="3048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2667000" y="3733800"/>
            <a:ext cx="19050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9624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3D7DFA-DF9D-F74B-9413-9F3D49A726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347060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Monopoly with Medium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362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 baseline="-25000" dirty="0">
                <a:solidFill>
                  <a:schemeClr val="bg1">
                    <a:lumMod val="65000"/>
                  </a:schemeClr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3124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400"/>
            <a:ext cx="4114800" cy="35814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With a somewhat higher tariff, the firm charges an even higher price at home, sells less there but exports more.</a:t>
            </a:r>
          </a:p>
          <a:p>
            <a:r>
              <a:rPr lang="en-US" sz="2000" dirty="0"/>
              <a:t>Again it is charging </a:t>
            </a:r>
            <a:r>
              <a:rPr lang="en-US" sz="2000" dirty="0" err="1">
                <a:solidFill>
                  <a:srgbClr val="FF0000"/>
                </a:solidFill>
              </a:rPr>
              <a:t>P</a:t>
            </a:r>
            <a:r>
              <a:rPr lang="en-US" sz="2000" baseline="-25000" dirty="0" err="1">
                <a:solidFill>
                  <a:srgbClr val="FF0000"/>
                </a:solidFill>
              </a:rPr>
              <a:t>W</a:t>
            </a:r>
            <a:r>
              <a:rPr lang="en-US" sz="2000" dirty="0" err="1">
                <a:solidFill>
                  <a:srgbClr val="FF0000"/>
                </a:solidFill>
              </a:rPr>
              <a:t>+t</a:t>
            </a:r>
            <a:r>
              <a:rPr lang="en-US" sz="2000" dirty="0"/>
              <a:t> at home and P</a:t>
            </a:r>
            <a:r>
              <a:rPr lang="en-US" sz="2000" baseline="-25000" dirty="0"/>
              <a:t>W</a:t>
            </a:r>
            <a:r>
              <a:rPr lang="en-US" sz="2000" dirty="0"/>
              <a:t> abroad, </a:t>
            </a:r>
            <a:r>
              <a:rPr lang="en-US" sz="2000" u="sng" dirty="0"/>
              <a:t>so it is dumping</a:t>
            </a:r>
            <a:r>
              <a:rPr lang="en-US" sz="2000" dirty="0"/>
              <a:t>.</a:t>
            </a:r>
          </a:p>
          <a:p>
            <a:r>
              <a:rPr lang="en-US" sz="2000" dirty="0"/>
              <a:t>Note that it is now selling domestically at </a:t>
            </a:r>
            <a:r>
              <a:rPr lang="en-US" sz="2000" u="sng" dirty="0"/>
              <a:t>more</a:t>
            </a:r>
            <a:r>
              <a:rPr lang="en-US" sz="2000" dirty="0"/>
              <a:t> than the closed-economy monopoly price.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3733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430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31242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362200" y="3124200"/>
            <a:ext cx="0" cy="20574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352800" y="3733800"/>
            <a:ext cx="0" cy="1447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2895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1336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743200" y="4800600"/>
            <a:ext cx="228600" cy="9906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1447800" y="3124200"/>
            <a:ext cx="9144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2362200" y="3124200"/>
            <a:ext cx="0" cy="6096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362200" y="3733800"/>
            <a:ext cx="22098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9624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F1E00E3-CB78-7540-BB3F-2A85432CE6FB}"/>
              </a:ext>
            </a:extLst>
          </p:cNvPr>
          <p:cNvSpPr txBox="1"/>
          <p:nvPr/>
        </p:nvSpPr>
        <p:spPr>
          <a:xfrm>
            <a:off x="1676400" y="541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T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= Dumped exports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13C6E2-8255-B745-86E0-45879683F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476355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uild="p" animBg="1"/>
      <p:bldP spid="42" grpId="0"/>
      <p:bldP spid="4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Monopoly with High Tariff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51816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1828800"/>
            <a:ext cx="0" cy="3352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66800" y="1676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343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39" name="Straight Connector 38"/>
          <p:cNvCxnSpPr/>
          <p:nvPr/>
        </p:nvCxnSpPr>
        <p:spPr>
          <a:xfrm flipH="1" flipV="1">
            <a:off x="1447800" y="2286000"/>
            <a:ext cx="2819400" cy="2590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1524000" y="3048000"/>
            <a:ext cx="28956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3810000" y="2819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1447800" y="2286000"/>
            <a:ext cx="1447800" cy="2667000"/>
          </a:xfrm>
          <a:prstGeom prst="line">
            <a:avLst/>
          </a:prstGeom>
          <a:ln>
            <a:solidFill>
              <a:srgbClr val="A6A6A6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95600" y="4800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MR</a:t>
            </a:r>
          </a:p>
        </p:txBody>
      </p:sp>
      <p:cxnSp>
        <p:nvCxnSpPr>
          <p:cNvPr id="60" name="Straight Connector 59"/>
          <p:cNvCxnSpPr/>
          <p:nvPr/>
        </p:nvCxnSpPr>
        <p:spPr>
          <a:xfrm>
            <a:off x="1447800" y="3276600"/>
            <a:ext cx="1066800" cy="0"/>
          </a:xfrm>
          <a:prstGeom prst="line">
            <a:avLst/>
          </a:prstGeom>
          <a:ln>
            <a:solidFill>
              <a:srgbClr val="A6A6A6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V="1">
            <a:off x="2514600" y="3276600"/>
            <a:ext cx="0" cy="19050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>
          <a:xfrm>
            <a:off x="23622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Q</a:t>
            </a:r>
            <a:r>
              <a:rPr lang="en-US" baseline="-25000" dirty="0">
                <a:solidFill>
                  <a:schemeClr val="bg1">
                    <a:lumMod val="65000"/>
                  </a:schemeClr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90600" y="3124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A6A6A6"/>
                </a:solidFill>
              </a:rPr>
              <a:t>P</a:t>
            </a:r>
            <a:r>
              <a:rPr lang="en-US" baseline="-25000" dirty="0">
                <a:solidFill>
                  <a:srgbClr val="A6A6A6"/>
                </a:solidFill>
              </a:rPr>
              <a:t>M</a:t>
            </a:r>
          </a:p>
        </p:txBody>
      </p:sp>
      <p:sp>
        <p:nvSpPr>
          <p:cNvPr id="66" name="Content Placeholder 2"/>
          <p:cNvSpPr>
            <a:spLocks noGrp="1"/>
          </p:cNvSpPr>
          <p:nvPr>
            <p:ph idx="1"/>
          </p:nvPr>
        </p:nvSpPr>
        <p:spPr>
          <a:xfrm>
            <a:off x="4876800" y="1676399"/>
            <a:ext cx="4114800" cy="4588933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With an even higher tariff, the firm would lose profit if it charged </a:t>
            </a:r>
            <a:r>
              <a:rPr lang="en-US" sz="2000" dirty="0" err="1"/>
              <a:t>P</a:t>
            </a:r>
            <a:r>
              <a:rPr lang="en-US" sz="2000" baseline="-25000" dirty="0" err="1"/>
              <a:t>W</a:t>
            </a:r>
            <a:r>
              <a:rPr lang="en-US" sz="2000" dirty="0" err="1"/>
              <a:t>+t</a:t>
            </a:r>
            <a:r>
              <a:rPr lang="en-US" sz="2000" dirty="0"/>
              <a:t> at home.  </a:t>
            </a:r>
          </a:p>
          <a:p>
            <a:r>
              <a:rPr lang="en-US" sz="2000" dirty="0"/>
              <a:t>Instead it charges </a:t>
            </a:r>
            <a:r>
              <a:rPr lang="en-US" sz="2000" dirty="0" err="1"/>
              <a:t>P</a:t>
            </a:r>
            <a:r>
              <a:rPr lang="en-US" sz="2000" baseline="-25000" dirty="0" err="1"/>
              <a:t>Mt</a:t>
            </a:r>
            <a:r>
              <a:rPr lang="en-US" sz="2000" dirty="0"/>
              <a:t> equating marginal revenue to marginal cost.  </a:t>
            </a:r>
          </a:p>
          <a:p>
            <a:r>
              <a:rPr lang="en-US" sz="2000" dirty="0"/>
              <a:t>But the relevant marginal cost for sales at home is not MC, but rather P</a:t>
            </a:r>
            <a:r>
              <a:rPr lang="en-US" sz="2000" baseline="-25000" dirty="0"/>
              <a:t>W</a:t>
            </a:r>
            <a:r>
              <a:rPr lang="en-US" sz="2000" dirty="0"/>
              <a:t>, since that is the opportunity cost of selling at home instead of exporting.</a:t>
            </a:r>
          </a:p>
          <a:p>
            <a:r>
              <a:rPr lang="en-US" sz="2000" dirty="0"/>
              <a:t>Again it is charging </a:t>
            </a:r>
            <a:r>
              <a:rPr lang="en-US" sz="2000" dirty="0" err="1"/>
              <a:t>P</a:t>
            </a:r>
            <a:r>
              <a:rPr lang="en-US" sz="2000" baseline="-25000" dirty="0" err="1"/>
              <a:t>Mt</a:t>
            </a:r>
            <a:r>
              <a:rPr lang="en-US" sz="2000" dirty="0"/>
              <a:t> at home and P</a:t>
            </a:r>
            <a:r>
              <a:rPr lang="en-US" sz="2000" baseline="-25000" dirty="0"/>
              <a:t>W</a:t>
            </a:r>
            <a:r>
              <a:rPr lang="en-US" sz="2000" dirty="0"/>
              <a:t> abroad, </a:t>
            </a:r>
            <a:r>
              <a:rPr lang="en-US" sz="2000" u="sng" dirty="0"/>
              <a:t>so it is dumping</a:t>
            </a:r>
            <a:r>
              <a:rPr lang="en-US" sz="2000" dirty="0"/>
              <a:t>.</a:t>
            </a:r>
          </a:p>
          <a:p>
            <a:endParaRPr lang="en-US" sz="1800" dirty="0"/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1447800" y="3733800"/>
            <a:ext cx="3124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144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W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1430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/>
              <a:t>F</a:t>
            </a:r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447800" y="2590800"/>
            <a:ext cx="3124200" cy="2"/>
          </a:xfrm>
          <a:prstGeom prst="line">
            <a:avLst/>
          </a:prstGeom>
          <a:ln>
            <a:solidFill>
              <a:srgbClr val="FF0000"/>
            </a:solidFill>
            <a:prstDash val="lg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2209800" y="2971800"/>
            <a:ext cx="0" cy="2209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3352800" y="3733800"/>
            <a:ext cx="0" cy="144780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62000" y="2362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W</a:t>
            </a:r>
            <a:r>
              <a:rPr lang="en-US" dirty="0" err="1">
                <a:solidFill>
                  <a:srgbClr val="FF0000"/>
                </a:solidFill>
              </a:rPr>
              <a:t>+t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00400" y="51816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Q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981200" y="5181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35" name="Left Brace 34"/>
          <p:cNvSpPr/>
          <p:nvPr/>
        </p:nvSpPr>
        <p:spPr>
          <a:xfrm rot="16200000">
            <a:off x="2667000" y="4724400"/>
            <a:ext cx="228600" cy="11430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4114800" y="4495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36" name="Straight Connector 35"/>
          <p:cNvCxnSpPr/>
          <p:nvPr/>
        </p:nvCxnSpPr>
        <p:spPr>
          <a:xfrm flipH="1">
            <a:off x="1447800" y="2971800"/>
            <a:ext cx="762000" cy="0"/>
          </a:xfrm>
          <a:prstGeom prst="line">
            <a:avLst/>
          </a:prstGeom>
          <a:ln>
            <a:solidFill>
              <a:srgbClr val="FF0000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914400" y="2743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P</a:t>
            </a:r>
            <a:r>
              <a:rPr lang="en-US" baseline="-25000" dirty="0" err="1">
                <a:solidFill>
                  <a:srgbClr val="FF0000"/>
                </a:solidFill>
              </a:rPr>
              <a:t>Mt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1447800" y="2590800"/>
            <a:ext cx="304800" cy="2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1752600" y="2590800"/>
            <a:ext cx="0" cy="2286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1752600" y="2819400"/>
            <a:ext cx="457200" cy="91440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2209800" y="3733800"/>
            <a:ext cx="2362200" cy="0"/>
          </a:xfrm>
          <a:prstGeom prst="line">
            <a:avLst/>
          </a:prstGeom>
          <a:ln w="76200">
            <a:solidFill>
              <a:srgbClr val="3366FF"/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962400" y="3733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MRT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A60C38-DA49-F340-B4A3-C97F54E67780}"/>
              </a:ext>
            </a:extLst>
          </p:cNvPr>
          <p:cNvSpPr txBox="1"/>
          <p:nvPr/>
        </p:nvSpPr>
        <p:spPr>
          <a:xfrm>
            <a:off x="1600200" y="54102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en-US" baseline="-25000" dirty="0">
                <a:solidFill>
                  <a:srgbClr val="FF0000"/>
                </a:solidFill>
              </a:rPr>
              <a:t>T </a:t>
            </a:r>
          </a:p>
          <a:p>
            <a:pPr algn="ctr"/>
            <a:r>
              <a:rPr lang="en-US" dirty="0">
                <a:solidFill>
                  <a:srgbClr val="FF0000"/>
                </a:solidFill>
              </a:rPr>
              <a:t>= Dumped exports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0C3E2F-90B3-814A-A78A-6244C5D89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80455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build="p" animBg="1"/>
      <p:bldP spid="45" grpId="0"/>
      <p:bldP spid="4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1536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(not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will a tariff not cause dumping (by price definition) if markets are perfectly competitive?</a:t>
            </a:r>
            <a:endParaRPr lang="en-US" sz="1400" dirty="0"/>
          </a:p>
          <a:p>
            <a:r>
              <a:rPr lang="en-US" dirty="0"/>
              <a:t>If dumping is due to a protected home market, to what extent is it harmful to the </a:t>
            </a:r>
          </a:p>
          <a:p>
            <a:pPr lvl="1"/>
            <a:r>
              <a:rPr lang="en-US" dirty="0"/>
              <a:t>Importing country? </a:t>
            </a:r>
          </a:p>
          <a:p>
            <a:pPr lvl="1"/>
            <a:r>
              <a:rPr lang="en-US" dirty="0"/>
              <a:t>Exporting country?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463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/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Anti-dumping issues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effects of anti-dumping duties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2E8FAF-9B9A-4141-9DC2-E22211CFF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731E75-D881-B44B-87F8-DFDBBDEF830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67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DCE95-BB8D-134D-BA51-D1628F02C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E37355-7777-954E-A8DF-AD6693A36D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30325"/>
            <a:ext cx="8229600" cy="4525963"/>
          </a:xfrm>
        </p:spPr>
        <p:txBody>
          <a:bodyPr/>
          <a:lstStyle/>
          <a:p>
            <a:r>
              <a:rPr lang="en-US" sz="2800" dirty="0"/>
              <a:t>Course Evaluations</a:t>
            </a:r>
          </a:p>
          <a:p>
            <a:pPr lvl="1"/>
            <a:r>
              <a:rPr lang="en-US" sz="2400" dirty="0"/>
              <a:t>Please do them when they become available</a:t>
            </a:r>
          </a:p>
          <a:p>
            <a:r>
              <a:rPr lang="en-US" sz="2800" dirty="0"/>
              <a:t>Quiz: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E800D8-89E9-6744-84BB-1970394F3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22:  Trade Adjustment Assistance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C7377B-6ABE-8546-B362-50C1C0626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6869EA5-01EE-8E09-88C8-12AB0EFD6D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759481"/>
              </p:ext>
            </p:extLst>
          </p:nvPr>
        </p:nvGraphicFramePr>
        <p:xfrm>
          <a:off x="1435261" y="2819400"/>
          <a:ext cx="5764193" cy="22517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87390">
                  <a:extLst>
                    <a:ext uri="{9D8B030D-6E8A-4147-A177-3AD203B41FA5}">
                      <a16:colId xmlns:a16="http://schemas.microsoft.com/office/drawing/2014/main" val="1322862072"/>
                    </a:ext>
                  </a:extLst>
                </a:gridCol>
                <a:gridCol w="825601">
                  <a:extLst>
                    <a:ext uri="{9D8B030D-6E8A-4147-A177-3AD203B41FA5}">
                      <a16:colId xmlns:a16="http://schemas.microsoft.com/office/drawing/2014/main" val="1368670481"/>
                    </a:ext>
                  </a:extLst>
                </a:gridCol>
                <a:gridCol w="825601">
                  <a:extLst>
                    <a:ext uri="{9D8B030D-6E8A-4147-A177-3AD203B41FA5}">
                      <a16:colId xmlns:a16="http://schemas.microsoft.com/office/drawing/2014/main" val="1679610578"/>
                    </a:ext>
                  </a:extLst>
                </a:gridCol>
                <a:gridCol w="825601">
                  <a:extLst>
                    <a:ext uri="{9D8B030D-6E8A-4147-A177-3AD203B41FA5}">
                      <a16:colId xmlns:a16="http://schemas.microsoft.com/office/drawing/2014/main" val="1700434159"/>
                    </a:ext>
                  </a:extLst>
                </a:gridCol>
              </a:tblGrid>
              <a:tr h="203200">
                <a:tc>
                  <a:txBody>
                    <a:bodyPr/>
                    <a:lstStyle/>
                    <a:p>
                      <a:pPr algn="ctr" fontAlgn="b"/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Q9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Q10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Q11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1518199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Mean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6.58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6.58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7.94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123059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Median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6.5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6.25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8.5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1108548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Max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9.5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718272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Min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9335671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Standard deviation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1.18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1.32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1.47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9415069"/>
                  </a:ext>
                </a:extLst>
              </a:tr>
            </a:tbl>
          </a:graphicData>
        </a:graphic>
      </p:graphicFrame>
      <p:sp>
        <p:nvSpPr>
          <p:cNvPr id="10" name="Folded Corner 9">
            <a:hlinkClick r:id="rId2" action="ppaction://hlinksldjump"/>
            <a:extLst>
              <a:ext uri="{FF2B5EF4-FFF2-40B4-BE49-F238E27FC236}">
                <a16:creationId xmlns:a16="http://schemas.microsoft.com/office/drawing/2014/main" id="{9A708125-D609-7733-3300-2894DB4815CD}"/>
              </a:ext>
            </a:extLst>
          </p:cNvPr>
          <p:cNvSpPr/>
          <p:nvPr/>
        </p:nvSpPr>
        <p:spPr>
          <a:xfrm>
            <a:off x="8216900" y="6007100"/>
            <a:ext cx="838200" cy="673100"/>
          </a:xfrm>
          <a:prstGeom prst="foldedCorner">
            <a:avLst>
              <a:gd name="adj" fmla="val 50000"/>
            </a:avLst>
          </a:prstGeom>
          <a:noFill/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0660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Countries with different cultures and institutions may encounter frictions at the border as a result.</a:t>
            </a:r>
          </a:p>
          <a:p>
            <a:r>
              <a:rPr lang="en-US" dirty="0"/>
              <a:t>Example from the Jackson text: </a:t>
            </a:r>
          </a:p>
          <a:p>
            <a:pPr lvl="2"/>
            <a:r>
              <a:rPr lang="en-US" dirty="0"/>
              <a:t>Japan: Worker tenure; mostly debt financing</a:t>
            </a:r>
          </a:p>
          <a:p>
            <a:pPr lvl="2"/>
            <a:r>
              <a:rPr lang="en-US" dirty="0"/>
              <a:t>US:  No worker tenure; more equity financing</a:t>
            </a:r>
          </a:p>
          <a:p>
            <a:pPr lvl="1"/>
            <a:r>
              <a:rPr lang="en-US" dirty="0"/>
              <a:t>Leads to differences in fixed costs (F) and variable costs (V), even when total costs are same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0838264"/>
              </p:ext>
            </p:extLst>
          </p:nvPr>
        </p:nvGraphicFramePr>
        <p:xfrm>
          <a:off x="457200" y="1600200"/>
          <a:ext cx="8229600" cy="4079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Costs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Japan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Debt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Dividends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Total cost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15" name="Left Brace 14">
            <a:extLst>
              <a:ext uri="{FF2B5EF4-FFF2-40B4-BE49-F238E27FC236}">
                <a16:creationId xmlns:a16="http://schemas.microsoft.com/office/drawing/2014/main" id="{5B8CF502-D8D7-D842-A3FE-D7B87088C6E2}"/>
              </a:ext>
            </a:extLst>
          </p:cNvPr>
          <p:cNvSpPr/>
          <p:nvPr/>
        </p:nvSpPr>
        <p:spPr>
          <a:xfrm>
            <a:off x="4270917" y="2714847"/>
            <a:ext cx="323385" cy="730880"/>
          </a:xfrm>
          <a:prstGeom prst="leftBrace">
            <a:avLst>
              <a:gd name="adj1" fmla="val 32444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9104556-1151-4F45-B9BE-9A1A560560CA}"/>
              </a:ext>
            </a:extLst>
          </p:cNvPr>
          <p:cNvSpPr txBox="1"/>
          <p:nvPr/>
        </p:nvSpPr>
        <p:spPr>
          <a:xfrm>
            <a:off x="3691055" y="2888166"/>
            <a:ext cx="669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E695FCE-0D02-7947-A0A8-DA00D6FB2DD9}"/>
              </a:ext>
            </a:extLst>
          </p:cNvPr>
          <p:cNvSpPr/>
          <p:nvPr/>
        </p:nvSpPr>
        <p:spPr>
          <a:xfrm>
            <a:off x="-144965" y="4549697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BD65B8F-6CDD-8A48-9C31-689353A98CD8}"/>
              </a:ext>
            </a:extLst>
          </p:cNvPr>
          <p:cNvSpPr/>
          <p:nvPr/>
        </p:nvSpPr>
        <p:spPr>
          <a:xfrm>
            <a:off x="-116266" y="4189141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750874-3752-184C-83AA-F88E84FD3BA2}"/>
              </a:ext>
            </a:extLst>
          </p:cNvPr>
          <p:cNvSpPr/>
          <p:nvPr/>
        </p:nvSpPr>
        <p:spPr>
          <a:xfrm>
            <a:off x="-152920" y="3827028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142AA32-9CE8-4644-A409-5068D24AEB20}"/>
              </a:ext>
            </a:extLst>
          </p:cNvPr>
          <p:cNvSpPr/>
          <p:nvPr/>
        </p:nvSpPr>
        <p:spPr>
          <a:xfrm>
            <a:off x="-125775" y="3474598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6426C4-2104-2F4D-A99B-542427D07DA1}"/>
              </a:ext>
            </a:extLst>
          </p:cNvPr>
          <p:cNvSpPr/>
          <p:nvPr/>
        </p:nvSpPr>
        <p:spPr>
          <a:xfrm>
            <a:off x="-161692" y="2719875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8C70969-C0DC-DF4F-90FF-21C6D3E4542E}"/>
              </a:ext>
            </a:extLst>
          </p:cNvPr>
          <p:cNvSpPr/>
          <p:nvPr/>
        </p:nvSpPr>
        <p:spPr>
          <a:xfrm>
            <a:off x="184214" y="2347245"/>
            <a:ext cx="9467384" cy="421516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265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20" grpId="0" animBg="1"/>
      <p:bldP spid="21" grpId="0" animBg="1"/>
      <p:bldP spid="2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792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Costs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Japan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Plant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Debt service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Dividends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Labor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Materials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en-US" dirty="0"/>
                        <a:t>Total cost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Variable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5800" y="58674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 prices 250&lt;P&lt;530:  Japan produces; US shuts down</a:t>
            </a:r>
          </a:p>
          <a:p>
            <a:r>
              <a:rPr lang="en-US" dirty="0"/>
              <a:t>To US, looks like P&lt;MC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6D738AD0-543C-C948-B2C2-F5498BE54873}"/>
              </a:ext>
            </a:extLst>
          </p:cNvPr>
          <p:cNvSpPr/>
          <p:nvPr/>
        </p:nvSpPr>
        <p:spPr>
          <a:xfrm>
            <a:off x="4270917" y="2714847"/>
            <a:ext cx="323385" cy="730880"/>
          </a:xfrm>
          <a:prstGeom prst="leftBrace">
            <a:avLst>
              <a:gd name="adj1" fmla="val 32444"/>
              <a:gd name="adj2" fmla="val 50000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828C55-1078-1441-8134-D579AC01DB81}"/>
              </a:ext>
            </a:extLst>
          </p:cNvPr>
          <p:cNvSpPr txBox="1"/>
          <p:nvPr/>
        </p:nvSpPr>
        <p:spPr>
          <a:xfrm>
            <a:off x="3691055" y="2888166"/>
            <a:ext cx="669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100</a:t>
            </a:r>
          </a:p>
        </p:txBody>
      </p:sp>
    </p:spTree>
    <p:extLst>
      <p:ext uri="{BB962C8B-B14F-4D97-AF65-F5344CB8AC3E}">
        <p14:creationId xmlns:p14="http://schemas.microsoft.com/office/powerpoint/2010/main" val="382382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Japan-US</a:t>
            </a:r>
          </a:p>
          <a:p>
            <a:pPr lvl="1"/>
            <a:r>
              <a:rPr lang="en-US" dirty="0"/>
              <a:t>Differences in normal behavior lead naturally to conflict and misunderstanding</a:t>
            </a:r>
          </a:p>
          <a:p>
            <a:pPr lvl="1"/>
            <a:r>
              <a:rPr lang="en-US" dirty="0"/>
              <a:t>This was Jackson’s example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10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China-Other</a:t>
            </a:r>
          </a:p>
          <a:p>
            <a:pPr lvl="1"/>
            <a:r>
              <a:rPr lang="en-US" dirty="0"/>
              <a:t>China’s political system differs from the democracies of other major traders</a:t>
            </a:r>
          </a:p>
          <a:p>
            <a:pPr lvl="2"/>
            <a:r>
              <a:rPr lang="en-US" dirty="0"/>
              <a:t>Much greater use of state-owned firms</a:t>
            </a:r>
          </a:p>
          <a:p>
            <a:pPr lvl="2"/>
            <a:r>
              <a:rPr lang="en-US" dirty="0"/>
              <a:t>Communist Party plays a role even in private firms</a:t>
            </a:r>
          </a:p>
          <a:p>
            <a:pPr lvl="1"/>
            <a:r>
              <a:rPr lang="en-US" dirty="0"/>
              <a:t>Others see subsidies where China sees national interest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095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Interface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EU-US</a:t>
            </a:r>
          </a:p>
          <a:p>
            <a:pPr lvl="1"/>
            <a:r>
              <a:rPr lang="en-US" dirty="0"/>
              <a:t>Recall semiconductor conflict</a:t>
            </a:r>
          </a:p>
          <a:p>
            <a:pPr lvl="2"/>
            <a:r>
              <a:rPr lang="en-US" dirty="0"/>
              <a:t>EU </a:t>
            </a:r>
          </a:p>
          <a:p>
            <a:pPr lvl="3"/>
            <a:r>
              <a:rPr lang="en-US" dirty="0"/>
              <a:t>Has carbon price and carbon tariff to encourage green production</a:t>
            </a:r>
          </a:p>
          <a:p>
            <a:pPr lvl="3"/>
            <a:r>
              <a:rPr lang="en-US" dirty="0"/>
              <a:t>Bans subsidies by member nations</a:t>
            </a:r>
          </a:p>
          <a:p>
            <a:pPr lvl="2"/>
            <a:r>
              <a:rPr lang="en-US" dirty="0"/>
              <a:t>US</a:t>
            </a:r>
          </a:p>
          <a:p>
            <a:pPr lvl="3"/>
            <a:r>
              <a:rPr lang="en-US" dirty="0"/>
              <a:t>No carbon tax, as it is not politically viable</a:t>
            </a:r>
          </a:p>
          <a:p>
            <a:pPr lvl="3"/>
            <a:r>
              <a:rPr lang="en-US" dirty="0"/>
              <a:t>Prefers subsidies for green production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66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/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Anti-dumping issues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effects of anti-dumping duties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8DF2BB-17A4-724E-B4B5-750FA155C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4C2E2E-DF38-8344-9693-F9F6B625AE3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3093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Reasons for Dumping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Below-average-cost dumping</a:t>
            </a:r>
          </a:p>
          <a:p>
            <a:pPr lvl="1"/>
            <a:r>
              <a:rPr lang="en-US" dirty="0"/>
              <a:t>Temporary weak demand (recession)</a:t>
            </a:r>
          </a:p>
          <a:p>
            <a:pPr lvl="1"/>
            <a:r>
              <a:rPr lang="en-US" dirty="0"/>
              <a:t>World excess supply</a:t>
            </a:r>
          </a:p>
          <a:p>
            <a:r>
              <a:rPr lang="en-US" dirty="0"/>
              <a:t>Below-marginal-cost dumping</a:t>
            </a:r>
          </a:p>
          <a:p>
            <a:pPr lvl="1"/>
            <a:r>
              <a:rPr lang="en-US" dirty="0"/>
              <a:t>Producer learning</a:t>
            </a:r>
          </a:p>
          <a:p>
            <a:pPr lvl="1"/>
            <a:r>
              <a:rPr lang="en-US" dirty="0"/>
              <a:t>Consumer learning</a:t>
            </a:r>
          </a:p>
          <a:p>
            <a:r>
              <a:rPr lang="en-US" dirty="0"/>
              <a:t>Other thoughts?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32B707-3328-804E-B86D-16C79232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747034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2539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Deardorff, (“Economic Perspectives…”)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might an exporter dump, based on the below-cost definition?  Who is harmed in these cases (answer may depend on which of several reasons apply)?</a:t>
            </a:r>
          </a:p>
          <a:p>
            <a:r>
              <a:rPr lang="en-US" dirty="0"/>
              <a:t>How common is “predatory dumping”, and why?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345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422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/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Anti-dumping issues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effects of anti-dumping duties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B20CE-6A11-234A-8D49-AB9B6F13B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2D5AAB-4266-6D42-B50E-ADD2FF1BFDE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954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0F6DA-0AE1-954D-93D4-14690F036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 Procedures for ADD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DFE85-2E70-8A49-A888-F61F22E09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File in both Commerce (ITA) and USITC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&lt; 45 days: Preliminary injury determination by USITC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&lt; 160 days: Preliminary dumping margin by ITA</a:t>
            </a:r>
          </a:p>
          <a:p>
            <a:pPr marL="0" indent="0">
              <a:buNone/>
            </a:pPr>
            <a:r>
              <a:rPr lang="en-US" sz="2800" dirty="0"/>
              <a:t>	(if yes, action at the border)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/>
              <a:t>&lt; 235 days: Final margin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sz="2800" dirty="0"/>
              <a:t>&lt; 280 Days: Final injury </a:t>
            </a:r>
          </a:p>
          <a:p>
            <a:pPr marL="0" indent="0">
              <a:buNone/>
            </a:pPr>
            <a:r>
              <a:rPr lang="en-US" sz="2800" dirty="0"/>
              <a:t>Throughout:  Settlement is possible!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F56A65-C83C-BC47-91F8-E2AE1D70F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D1FE0-1FE5-7C46-A35A-688D2849C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7288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F56A65-C83C-BC47-91F8-E2AE1D70F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2D1FE0-1FE5-7C46-A35A-688D2849C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E7A8BD-355F-CE81-046C-AC60ADAFFC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1905853"/>
            <a:ext cx="7772400" cy="3046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94355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D043B47-75DB-BF4A-A782-61EF896639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83" y="0"/>
            <a:ext cx="894303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4067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212A599-E8D0-6F48-A6CE-C3D11F0067E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02296002"/>
              </p:ext>
            </p:extLst>
          </p:nvPr>
        </p:nvGraphicFramePr>
        <p:xfrm>
          <a:off x="1295400" y="1295400"/>
          <a:ext cx="64008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C88657C-1D06-324B-BC2E-81DFB0739CFF}"/>
              </a:ext>
            </a:extLst>
          </p:cNvPr>
          <p:cNvSpPr txBox="1"/>
          <p:nvPr/>
        </p:nvSpPr>
        <p:spPr>
          <a:xfrm>
            <a:off x="457200" y="51816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WTO</a:t>
            </a:r>
          </a:p>
        </p:txBody>
      </p:sp>
    </p:spTree>
    <p:extLst>
      <p:ext uri="{BB962C8B-B14F-4D97-AF65-F5344CB8AC3E}">
        <p14:creationId xmlns:p14="http://schemas.microsoft.com/office/powerpoint/2010/main" val="184040317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728EAD-C626-654D-98A3-84E02C1CA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A278C1-D00D-874A-945E-3BD89895B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A1D013A-9008-1946-A7DA-530D03C90E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112373"/>
              </p:ext>
            </p:extLst>
          </p:nvPr>
        </p:nvGraphicFramePr>
        <p:xfrm>
          <a:off x="2133600" y="1295400"/>
          <a:ext cx="4495800" cy="4619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1975">
                  <a:extLst>
                    <a:ext uri="{9D8B030D-6E8A-4147-A177-3AD203B41FA5}">
                      <a16:colId xmlns:a16="http://schemas.microsoft.com/office/drawing/2014/main" val="1845531008"/>
                    </a:ext>
                  </a:extLst>
                </a:gridCol>
                <a:gridCol w="2809875">
                  <a:extLst>
                    <a:ext uri="{9D8B030D-6E8A-4147-A177-3AD203B41FA5}">
                      <a16:colId xmlns:a16="http://schemas.microsoft.com/office/drawing/2014/main" val="2368385502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193624038"/>
                    </a:ext>
                  </a:extLst>
                </a:gridCol>
              </a:tblGrid>
              <a:tr h="361950"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Exporter</a:t>
                      </a:r>
                      <a:endParaRPr lang="en-US" sz="1800" b="1" i="0" u="none" strike="noStrike" dirty="0">
                        <a:solidFill>
                          <a:srgbClr val="EDF0E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1" i="0" u="none" strike="noStrike" dirty="0">
                        <a:solidFill>
                          <a:srgbClr val="EDF0E8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vert="vert270" anchor="b"/>
                </a:tc>
                <a:extLst>
                  <a:ext uri="{0D108BD9-81ED-4DB2-BD59-A6C34878D82A}">
                    <a16:rowId xmlns:a16="http://schemas.microsoft.com/office/drawing/2014/main" val="331674686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China</a:t>
                      </a:r>
                      <a:endParaRPr lang="en-US" sz="18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1392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06561407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2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Korea, Republic of</a:t>
                      </a:r>
                      <a:endParaRPr lang="en-US" sz="1800" b="0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447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4162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3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Chinese Taipei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315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882773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4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United States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298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9139068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5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India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241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8781641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6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Thailand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238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7527432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7</a:t>
                      </a:r>
                      <a:endParaRPr lang="en-US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Japan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230</a:t>
                      </a:r>
                      <a:endParaRPr lang="en-US" sz="1800" b="1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677629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8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Indonesia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218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0960125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9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Russian Federation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173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101410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10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Malaysia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165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028376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11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Brazil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159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6779022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12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European Union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133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015730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13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Germany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119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16974299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14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Turkey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103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2751158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15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Ukraine</a:t>
                      </a:r>
                      <a:endParaRPr lang="en-US" sz="1800" b="0" i="0" u="none" strike="noStrike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94</a:t>
                      </a:r>
                      <a:endParaRPr lang="en-US" sz="1800" b="1" i="0" u="none" strike="noStrike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8291473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E8460910-00EB-FF43-A96E-0B114B1B4C2B}"/>
              </a:ext>
            </a:extLst>
          </p:cNvPr>
          <p:cNvSpPr txBox="1"/>
          <p:nvPr/>
        </p:nvSpPr>
        <p:spPr>
          <a:xfrm>
            <a:off x="1066800" y="457200"/>
            <a:ext cx="670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Top targets of anti-dumping investigations, 1995-2019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CCE517-4631-C746-B9EE-4FA53A54D411}"/>
              </a:ext>
            </a:extLst>
          </p:cNvPr>
          <p:cNvSpPr txBox="1"/>
          <p:nvPr/>
        </p:nvSpPr>
        <p:spPr>
          <a:xfrm>
            <a:off x="381000" y="6019800"/>
            <a:ext cx="388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 WTO</a:t>
            </a:r>
          </a:p>
        </p:txBody>
      </p:sp>
    </p:spTree>
    <p:extLst>
      <p:ext uri="{BB962C8B-B14F-4D97-AF65-F5344CB8AC3E}">
        <p14:creationId xmlns:p14="http://schemas.microsoft.com/office/powerpoint/2010/main" val="25426853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650" y="1308100"/>
            <a:ext cx="9023350" cy="3912683"/>
          </a:xfrm>
          <a:prstGeom prst="rect">
            <a:avLst/>
          </a:prstGeom>
        </p:spPr>
      </p:pic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CDBB77-5010-F74C-B80E-2B0FD4B92473}" type="slidenum">
              <a:rPr lang="en-US"/>
              <a:pPr/>
              <a:t>36</a:t>
            </a:fld>
            <a:endParaRPr lang="en-US" dirty="0"/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50900"/>
            <a:ext cx="8229600" cy="4525963"/>
          </a:xfrm>
        </p:spPr>
        <p:txBody>
          <a:bodyPr/>
          <a:lstStyle/>
          <a:p>
            <a:r>
              <a:rPr lang="en-US" sz="2000" b="1" dirty="0"/>
              <a:t>Newly Initiated Antidumping Investigations, 1Q 2007–3Q 2009</a:t>
            </a:r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b="1" dirty="0"/>
          </a:p>
          <a:p>
            <a:endParaRPr lang="en-US" sz="2000" i="1" dirty="0"/>
          </a:p>
          <a:p>
            <a:endParaRPr lang="en-US" sz="2000" i="1" dirty="0"/>
          </a:p>
          <a:p>
            <a:r>
              <a:rPr lang="en-US" sz="2000" i="1" dirty="0"/>
              <a:t>Source: Global Antidumping Database.</a:t>
            </a:r>
            <a:endParaRPr lang="en-US" sz="2000" dirty="0">
              <a:ea typeface="Arial" pitchFamily="-65" charset="0"/>
              <a:cs typeface="Arial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6152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/>
              <a:t>Anti-dumping issues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effects of anti-dumping duties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5B20CE-6A11-234A-8D49-AB9B6F13B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2D5AAB-4266-6D42-B50E-ADD2FF1BFDE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8463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FF40-3668-B94C-BA1F-F068868E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Anti-Dumping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2A30-97A4-C64A-B1B5-BB394FAA0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Cumulation</a:t>
            </a:r>
          </a:p>
          <a:p>
            <a:r>
              <a:rPr lang="en-US" dirty="0"/>
              <a:t>Margins analysis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Lesser-Duty Rule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Nonmarket economies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3F49D-4E28-CD46-8545-749AE872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A129E-1D47-FF44-A950-2BAE7922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3772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067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 what circumstances are imports regarded as “dumped”?</a:t>
            </a:r>
          </a:p>
          <a:p>
            <a:r>
              <a:rPr lang="en-US" dirty="0"/>
              <a:t>What is the “dumping margin”?</a:t>
            </a:r>
          </a:p>
          <a:p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5077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“cumulation” make it more or less likely that a country whose exports are dumped will face an anti-dumping duty? </a:t>
            </a:r>
          </a:p>
          <a:p>
            <a:r>
              <a:rPr lang="en-US" dirty="0"/>
              <a:t>Does “margins analysis” make it more or less likely that a country whose exports are dumped will face an anti-dumping duty? 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0365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FF40-3668-B94C-BA1F-F068868E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Anti-Dumping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2A30-97A4-C64A-B1B5-BB394FAA0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Cumulation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Margins analysis</a:t>
            </a:r>
          </a:p>
          <a:p>
            <a:r>
              <a:rPr lang="en-US" dirty="0"/>
              <a:t>Lesser-Duty Rule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Nonmarket economies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3F49D-4E28-CD46-8545-749AE872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A129E-1D47-FF44-A950-2BAE7922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0790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3698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level of the injury test in dumping cases?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If dumping and injury are both found, what determines the size of the anti-dumping duty?  Must it then be applied?  Are the rules any different in the EU than in the US? </a:t>
            </a:r>
            <a:endParaRPr lang="en-US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81574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Jackson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is the “lesser-duty rule”?  In what countries is it applied, and in what countries is it not applied?</a:t>
            </a:r>
          </a:p>
          <a:p>
            <a:r>
              <a:rPr lang="en-US" sz="2800" dirty="0"/>
              <a:t>Suppose an anti-dumping duty will cause harm to some in an economy that is greater than the benefit to the protected industry.  </a:t>
            </a:r>
          </a:p>
          <a:p>
            <a:pPr lvl="1"/>
            <a:r>
              <a:rPr lang="en-US" sz="2400" dirty="0"/>
              <a:t>Can authorities therefore choose not levy the duty?  </a:t>
            </a:r>
          </a:p>
          <a:p>
            <a:pPr lvl="1"/>
            <a:r>
              <a:rPr lang="en-US" sz="2400" dirty="0"/>
              <a:t>For those who can decline to levy the duty, what must be true in order for them to do so?</a:t>
            </a:r>
          </a:p>
          <a:p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706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EC, DG-Trade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decides on anti-dumping in the EU? </a:t>
            </a:r>
          </a:p>
          <a:p>
            <a:r>
              <a:rPr lang="en-US" dirty="0"/>
              <a:t>Do the criteria for anti-dumping measures differ from those of the US? </a:t>
            </a:r>
          </a:p>
          <a:p>
            <a:r>
              <a:rPr lang="en-US" dirty="0"/>
              <a:t>What forms do EU anti-dumping measures take, and for how long? </a:t>
            </a:r>
          </a:p>
          <a:p>
            <a:r>
              <a:rPr lang="en-US" dirty="0"/>
              <a:t>What is the size of an anti-dumping duty in the EU? </a:t>
            </a:r>
            <a:endParaRPr lang="en-US" sz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7236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Jakob, </a:t>
            </a:r>
            <a:br>
              <a:rPr lang="en-US" dirty="0"/>
            </a:br>
            <a:r>
              <a:rPr lang="en-US" dirty="0"/>
              <a:t>“Lesser Duty Rule…”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What does Jakob view as “fair competition”?</a:t>
            </a:r>
          </a:p>
          <a:p>
            <a:r>
              <a:rPr lang="en-US" sz="2800" dirty="0"/>
              <a:t>What is the “lesser-duty rule”?  </a:t>
            </a:r>
          </a:p>
          <a:p>
            <a:pPr lvl="1"/>
            <a:r>
              <a:rPr lang="en-US" sz="2400" dirty="0"/>
              <a:t>In what countries is it applied, and in what countries is it not applied?  </a:t>
            </a:r>
          </a:p>
          <a:p>
            <a:pPr lvl="1"/>
            <a:r>
              <a:rPr lang="en-US" sz="2400" dirty="0"/>
              <a:t>In those that apply it, how often has the smaller injury margin been used?</a:t>
            </a:r>
          </a:p>
          <a:p>
            <a:r>
              <a:rPr lang="en-US" sz="2800" dirty="0"/>
              <a:t>In what countries can an anti-dumping duty be denied based on other interests of the country?  </a:t>
            </a:r>
          </a:p>
          <a:p>
            <a:pPr lvl="1"/>
            <a:r>
              <a:rPr lang="en-US" sz="2400" dirty="0"/>
              <a:t>What is the “proportionality test” for this?</a:t>
            </a:r>
            <a:endParaRPr lang="en-US" sz="7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32433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FF40-3668-B94C-BA1F-F068868E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Anti-Dumping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2A30-97A4-C64A-B1B5-BB394FAA09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Cumulation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Margins analysis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Lesser-Duty Rule</a:t>
            </a:r>
          </a:p>
          <a:p>
            <a:r>
              <a:rPr lang="en-US" dirty="0"/>
              <a:t>Nonmarket economies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3F49D-4E28-CD46-8545-749AE872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A129E-1D47-FF44-A950-2BAE7922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2446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9FF40-3668-B94C-BA1F-F068868E3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Nonmarket-economy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02A30-97A4-C64A-B1B5-BB394FAA0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557" y="1353065"/>
            <a:ext cx="8229600" cy="4525963"/>
          </a:xfrm>
        </p:spPr>
        <p:txBody>
          <a:bodyPr/>
          <a:lstStyle/>
          <a:p>
            <a:r>
              <a:rPr lang="en-US" sz="2400" dirty="0"/>
              <a:t>In most cases, the ”fair price” is found from the exporting country’s own market</a:t>
            </a:r>
          </a:p>
          <a:p>
            <a:pPr lvl="1"/>
            <a:r>
              <a:rPr lang="en-US" sz="2000" dirty="0"/>
              <a:t>The price of the good, or</a:t>
            </a:r>
          </a:p>
          <a:p>
            <a:pPr lvl="1"/>
            <a:r>
              <a:rPr lang="en-US" sz="2000" dirty="0"/>
              <a:t>The cost of producing it there</a:t>
            </a:r>
          </a:p>
          <a:p>
            <a:r>
              <a:rPr lang="en-US" sz="2400" dirty="0"/>
              <a:t>If exporter is a “nonmarket economy” then those prices are not meaningful</a:t>
            </a:r>
          </a:p>
          <a:p>
            <a:pPr lvl="1"/>
            <a:r>
              <a:rPr lang="en-US" sz="2000" dirty="0"/>
              <a:t>Instead, fair price may be inferred from data of an otherwise comparable market economy	</a:t>
            </a:r>
          </a:p>
          <a:p>
            <a:pPr lvl="1"/>
            <a:r>
              <a:rPr lang="en-US" sz="2000" dirty="0"/>
              <a:t>This typically finds a much higher price and therefore a</a:t>
            </a:r>
          </a:p>
          <a:p>
            <a:pPr lvl="2"/>
            <a:r>
              <a:rPr lang="en-US" sz="1800" dirty="0"/>
              <a:t>Larger dumping margin</a:t>
            </a:r>
          </a:p>
          <a:p>
            <a:pPr lvl="2"/>
            <a:r>
              <a:rPr lang="en-US" sz="1800" dirty="0"/>
              <a:t>Larger anti-dumping duty</a:t>
            </a:r>
          </a:p>
          <a:p>
            <a:r>
              <a:rPr lang="en-US" sz="2400" dirty="0"/>
              <a:t>This was contentious when China objected to being labelled as nonmarket, but they lost their case in WTO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93F49D-4E28-CD46-8545-749AE8729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A129E-1D47-FF44-A950-2BAE7922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01789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843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Dumping and Anti-Dumping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Dumping is defined as exporting for a price below a “fair price,” defined as</a:t>
            </a:r>
          </a:p>
          <a:p>
            <a:pPr marL="457200" lvl="1" indent="0">
              <a:buNone/>
            </a:pPr>
            <a:r>
              <a:rPr lang="en-US" sz="2400" dirty="0"/>
              <a:t>EITHER</a:t>
            </a:r>
          </a:p>
          <a:p>
            <a:pPr lvl="1"/>
            <a:r>
              <a:rPr lang="en-US" sz="2400" dirty="0"/>
              <a:t>What the exporter charges in its home market, </a:t>
            </a:r>
          </a:p>
          <a:p>
            <a:pPr marL="457200" lvl="1" indent="0">
              <a:buNone/>
            </a:pPr>
            <a:r>
              <a:rPr lang="en-US" sz="2400" dirty="0"/>
              <a:t>OR</a:t>
            </a:r>
          </a:p>
          <a:p>
            <a:pPr lvl="1"/>
            <a:r>
              <a:rPr lang="en-US" sz="2400" dirty="0"/>
              <a:t>Cost</a:t>
            </a:r>
          </a:p>
          <a:p>
            <a:r>
              <a:rPr lang="en-US" sz="2800" dirty="0"/>
              <a:t>Anti-dumping duties (ADD) are permitted by the GATT/WTO if set equal to (or below) </a:t>
            </a:r>
          </a:p>
          <a:p>
            <a:pPr lvl="1"/>
            <a:r>
              <a:rPr lang="en-US" sz="2400" dirty="0"/>
              <a:t>The dumping margin: the difference between fair price and the export price </a:t>
            </a:r>
          </a:p>
          <a:p>
            <a:pPr lvl="1"/>
            <a:endParaRPr lang="en-US" sz="2400" baseline="-25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DA5F8A-D30A-8C42-A84A-4F7880ECE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6433414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on Hayashi,</a:t>
            </a:r>
            <a:br>
              <a:rPr lang="en-US" dirty="0"/>
            </a:br>
            <a:r>
              <a:rPr lang="en-US" dirty="0"/>
              <a:t>“U.S. Downgrades Russia…”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25963"/>
          </a:xfrm>
        </p:spPr>
        <p:txBody>
          <a:bodyPr/>
          <a:lstStyle/>
          <a:p>
            <a:r>
              <a:rPr lang="en-US" sz="2800" dirty="0"/>
              <a:t>Can you tell from this why nonmarket status is important? </a:t>
            </a:r>
          </a:p>
          <a:p>
            <a:r>
              <a:rPr lang="en-US" sz="2800" dirty="0"/>
              <a:t>Why is the change unlikely to have much effect on Russia-US trade right now? </a:t>
            </a:r>
          </a:p>
          <a:p>
            <a:r>
              <a:rPr lang="en-US" sz="2800" dirty="0"/>
              <a:t>On what basis does the US justify this change? </a:t>
            </a:r>
          </a:p>
          <a:p>
            <a:r>
              <a:rPr lang="en-US" sz="2800" dirty="0"/>
              <a:t>What other countries have nonmarket status in the US? </a:t>
            </a:r>
          </a:p>
          <a:p>
            <a:r>
              <a:rPr lang="en-US" sz="2800" dirty="0"/>
              <a:t>How many countries, other than Russia, have been moved from market status to nonmarket status?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88294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2D948E-2C27-5030-1BF8-99CD595D6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37346-8E2F-2437-02B7-BB3E6A03C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sz="4000" dirty="0"/>
              <a:t>Questions on Leahy et al.,</a:t>
            </a:r>
            <a:br>
              <a:rPr lang="en-US" sz="4000" dirty="0"/>
            </a:br>
            <a:r>
              <a:rPr lang="en-US" sz="4000" dirty="0"/>
              <a:t>“China launches anti-dumping …”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52FA2A-C5A3-2BA8-C4B0-851A3C607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Did the pork producers in China request this investigation? </a:t>
            </a:r>
          </a:p>
          <a:p>
            <a:r>
              <a:rPr lang="en-US" sz="2400" dirty="0"/>
              <a:t>What is presumed to be the motive for this investigation, according to this? </a:t>
            </a:r>
          </a:p>
          <a:p>
            <a:r>
              <a:rPr lang="en-US" sz="2400" dirty="0"/>
              <a:t>What evidence is mentioned here that EU pork was being dumped in China? </a:t>
            </a:r>
          </a:p>
          <a:p>
            <a:r>
              <a:rPr lang="en-US" sz="2400" dirty="0"/>
              <a:t>Will the EU tariffs on Chinese EVs necessarily go into effect? </a:t>
            </a:r>
          </a:p>
          <a:p>
            <a:r>
              <a:rPr lang="en-US" sz="2400" dirty="0"/>
              <a:t>Are other anti-dumping cases mentioned here? </a:t>
            </a:r>
          </a:p>
          <a:p>
            <a:r>
              <a:rPr lang="en-US" sz="2400" dirty="0"/>
              <a:t>Though it is not mentioned here, does it look like China could have instead used a safeguards tariff?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63E2DE-99E0-56CE-A80C-3DDA5E7EC1B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8540A41-7124-B334-CD27-210C20365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CA6395-4670-5A80-9719-78327804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993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0005"/>
            <a:ext cx="8229600" cy="4525963"/>
          </a:xfrm>
        </p:spPr>
        <p:txBody>
          <a:bodyPr/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Why firms dump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Anti-dumping issues</a:t>
            </a:r>
          </a:p>
          <a:p>
            <a:r>
              <a:rPr lang="en-US" dirty="0"/>
              <a:t>Economic Effects of ADD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FEED9D-D404-ED4D-AAAA-7807262AE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12EAA65-8D26-D84C-90D7-199B6E2002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34736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Effects of ADD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Effects of an Anti-Dumping duty depend on how the dumping firm responds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may </a:t>
            </a:r>
            <a:r>
              <a:rPr lang="en-US" u="sng" dirty="0"/>
              <a:t>keep</a:t>
            </a:r>
            <a:r>
              <a:rPr lang="en-US" dirty="0"/>
              <a:t> its exporting </a:t>
            </a:r>
            <a:r>
              <a:rPr lang="en-US" u="sng" dirty="0"/>
              <a:t>price unchanged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may </a:t>
            </a:r>
            <a:r>
              <a:rPr lang="en-US" u="sng" dirty="0"/>
              <a:t>readjust its prices</a:t>
            </a:r>
            <a:r>
              <a:rPr lang="en-US" dirty="0"/>
              <a:t> in the presence of the duty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It may </a:t>
            </a:r>
            <a:r>
              <a:rPr lang="en-US" u="sng" dirty="0"/>
              <a:t>not dump</a:t>
            </a:r>
            <a:r>
              <a:rPr lang="en-US" dirty="0"/>
              <a:t> (perhaps to forestall the ADD): change its pricing policy to charge the same price in both markets</a:t>
            </a:r>
          </a:p>
          <a:p>
            <a:pPr marL="1314450" lvl="3" indent="0">
              <a:buNone/>
            </a:pPr>
            <a:r>
              <a:rPr lang="en-US" dirty="0"/>
              <a:t>Note that this may happen even without dumping ever being alleged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6DC547-97D9-E342-8C79-9765EDDA5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Folded Corner 5">
            <a:hlinkClick r:id="rId2" action="ppaction://hlinksldjump"/>
            <a:extLst>
              <a:ext uri="{FF2B5EF4-FFF2-40B4-BE49-F238E27FC236}">
                <a16:creationId xmlns:a16="http://schemas.microsoft.com/office/drawing/2014/main" id="{2F4C629A-CB6F-C541-8372-32179F423799}"/>
              </a:ext>
            </a:extLst>
          </p:cNvPr>
          <p:cNvSpPr/>
          <p:nvPr/>
        </p:nvSpPr>
        <p:spPr>
          <a:xfrm>
            <a:off x="8216900" y="6007100"/>
            <a:ext cx="838200" cy="673100"/>
          </a:xfrm>
          <a:prstGeom prst="foldedCorner">
            <a:avLst>
              <a:gd name="adj" fmla="val 50000"/>
            </a:avLst>
          </a:prstGeom>
          <a:noFill/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768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7B108-FE81-0C4D-BA29-3982A9B59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Effects of ADD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C1291-3BB0-3449-9C03-236D3AE87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Model</a:t>
            </a:r>
          </a:p>
          <a:p>
            <a:pPr lvl="1"/>
            <a:r>
              <a:rPr lang="en-US" sz="2400" dirty="0"/>
              <a:t>Single firm at home (thus monopoly in autarky)</a:t>
            </a:r>
          </a:p>
          <a:p>
            <a:pPr lvl="1"/>
            <a:r>
              <a:rPr lang="en-US" sz="2400" dirty="0"/>
              <a:t>Faces downward sloping demand from abroad</a:t>
            </a:r>
          </a:p>
          <a:p>
            <a:pPr lvl="1"/>
            <a:r>
              <a:rPr lang="en-US" sz="2400" dirty="0"/>
              <a:t>Protected by prohibitive tariff, so that it </a:t>
            </a:r>
            <a:r>
              <a:rPr lang="en-US" sz="2400" u="sng" dirty="0"/>
              <a:t>can</a:t>
            </a:r>
            <a:r>
              <a:rPr lang="en-US" sz="2400" dirty="0"/>
              <a:t> charge a lower price for export than at home</a:t>
            </a:r>
          </a:p>
          <a:p>
            <a:pPr lvl="1"/>
            <a:r>
              <a:rPr lang="en-US" sz="2400" dirty="0"/>
              <a:t>Uses monopoly pricing (MC=MR) in both markets separately</a:t>
            </a:r>
          </a:p>
          <a:p>
            <a:pPr lvl="1"/>
            <a:r>
              <a:rPr lang="en-US" sz="2400" dirty="0"/>
              <a:t>Assumes firm’s marginal cost is constant and same for both markets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7BFE2A-4DA2-1D4D-9816-282B1BC42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4ACFEF-E520-C849-943B-2086F1CE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63539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A96528-72E7-684C-9545-C3E50B4F0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2C054E-AF87-9A4A-8AC6-757B268321FD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Dumping Equilibrium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85069" y="32596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sp>
        <p:nvSpPr>
          <p:cNvPr id="139" name="Content Placeholder 2"/>
          <p:cNvSpPr>
            <a:spLocks noGrp="1"/>
          </p:cNvSpPr>
          <p:nvPr>
            <p:ph idx="1"/>
          </p:nvPr>
        </p:nvSpPr>
        <p:spPr>
          <a:xfrm>
            <a:off x="592666" y="4605866"/>
            <a:ext cx="8077199" cy="1981200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Consider an equilibrium with a single firm at home (A) that can also export to a foreign market, B, whose home supply and demand lead to the import demand curve MD</a:t>
            </a:r>
            <a:r>
              <a:rPr lang="en-US" sz="2000" baseline="30000" dirty="0"/>
              <a:t>B</a:t>
            </a:r>
            <a:r>
              <a:rPr lang="en-US" sz="2000" dirty="0"/>
              <a:t> shown</a:t>
            </a:r>
          </a:p>
          <a:p>
            <a:r>
              <a:rPr lang="en-US" sz="2000" dirty="0"/>
              <a:t>Assume Country A’s domestic market is protected by a prohibitive tariff</a:t>
            </a:r>
          </a:p>
          <a:p>
            <a:r>
              <a:rPr lang="en-US" sz="2000" dirty="0"/>
              <a:t>As drawn, P</a:t>
            </a:r>
            <a:r>
              <a:rPr lang="en-US" sz="2000" baseline="-25000" dirty="0"/>
              <a:t>1</a:t>
            </a:r>
            <a:r>
              <a:rPr lang="en-US" sz="2000" baseline="30000" dirty="0"/>
              <a:t>A</a:t>
            </a:r>
            <a:r>
              <a:rPr lang="en-US" sz="2000" dirty="0"/>
              <a:t> &gt; P</a:t>
            </a:r>
            <a:r>
              <a:rPr lang="en-US" sz="2000" baseline="-25000" dirty="0"/>
              <a:t>1</a:t>
            </a:r>
            <a:r>
              <a:rPr lang="en-US" sz="2000" baseline="30000" dirty="0"/>
              <a:t>B </a:t>
            </a:r>
            <a:r>
              <a:rPr lang="en-US" sz="2000" dirty="0"/>
              <a:t>so the firm is dumping</a:t>
            </a:r>
          </a:p>
          <a:p>
            <a:pPr marL="0" indent="0">
              <a:buNone/>
            </a:pP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0919448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1.  ADD Effects with unchanged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3968750" y="3125259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6600" y="33993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4952999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Left Brace 46"/>
          <p:cNvSpPr/>
          <p:nvPr/>
        </p:nvSpPr>
        <p:spPr>
          <a:xfrm>
            <a:off x="3602566" y="3124200"/>
            <a:ext cx="131233" cy="3429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777067" y="3111499"/>
            <a:ext cx="107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ADD=t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3968750" y="4419600"/>
            <a:ext cx="577851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Content Placeholder 2"/>
          <p:cNvSpPr>
            <a:spLocks noGrp="1"/>
          </p:cNvSpPr>
          <p:nvPr>
            <p:ph idx="1"/>
          </p:nvPr>
        </p:nvSpPr>
        <p:spPr>
          <a:xfrm>
            <a:off x="1219200" y="4724400"/>
            <a:ext cx="4114800" cy="16256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400" dirty="0"/>
              <a:t>With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fixed, ADD raises price to demanders like any other tariff, and imports fall</a:t>
            </a: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  <p:sp>
        <p:nvSpPr>
          <p:cNvPr id="61" name="TextBox 60"/>
          <p:cNvSpPr txBox="1"/>
          <p:nvPr/>
        </p:nvSpPr>
        <p:spPr>
          <a:xfrm>
            <a:off x="5630336" y="3047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54" name="Content Placeholder 2">
            <a:extLst>
              <a:ext uri="{FF2B5EF4-FFF2-40B4-BE49-F238E27FC236}">
                <a16:creationId xmlns:a16="http://schemas.microsoft.com/office/drawing/2014/main" id="{22127D09-B595-FE45-B5CA-6E9F06D873F1}"/>
              </a:ext>
            </a:extLst>
          </p:cNvPr>
          <p:cNvSpPr txBox="1">
            <a:spLocks/>
          </p:cNvSpPr>
          <p:nvPr/>
        </p:nvSpPr>
        <p:spPr bwMode="auto">
          <a:xfrm rot="20931220">
            <a:off x="5041153" y="5423610"/>
            <a:ext cx="3335966" cy="449177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algn="ctr"/>
            <a:r>
              <a:rPr lang="en-US" sz="2400" kern="0" dirty="0">
                <a:solidFill>
                  <a:srgbClr val="00B050"/>
                </a:solidFill>
              </a:rPr>
              <a:t>Note welfare effects</a:t>
            </a:r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200" kern="0" dirty="0">
              <a:solidFill>
                <a:srgbClr val="00B05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FB26A3-0341-2B1F-8810-17630B8E4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208102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>
            <a:extLst>
              <a:ext uri="{FF2B5EF4-FFF2-40B4-BE49-F238E27FC236}">
                <a16:creationId xmlns:a16="http://schemas.microsoft.com/office/drawing/2014/main" id="{1681776B-092C-8743-A5CC-2ABABC4070B6}"/>
              </a:ext>
            </a:extLst>
          </p:cNvPr>
          <p:cNvSpPr/>
          <p:nvPr/>
        </p:nvSpPr>
        <p:spPr>
          <a:xfrm>
            <a:off x="7162799" y="3089032"/>
            <a:ext cx="269631" cy="381000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ight Triangle 69">
            <a:extLst>
              <a:ext uri="{FF2B5EF4-FFF2-40B4-BE49-F238E27FC236}">
                <a16:creationId xmlns:a16="http://schemas.microsoft.com/office/drawing/2014/main" id="{33B1C5B6-E62E-8548-80BA-96109F6EAC57}"/>
              </a:ext>
            </a:extLst>
          </p:cNvPr>
          <p:cNvSpPr/>
          <p:nvPr/>
        </p:nvSpPr>
        <p:spPr>
          <a:xfrm flipH="1">
            <a:off x="6582506" y="3124200"/>
            <a:ext cx="351691" cy="357554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6CF59A25-9DD2-C347-8365-D756AD18E026}"/>
              </a:ext>
            </a:extLst>
          </p:cNvPr>
          <p:cNvSpPr/>
          <p:nvPr/>
        </p:nvSpPr>
        <p:spPr>
          <a:xfrm>
            <a:off x="3969172" y="3478107"/>
            <a:ext cx="572347" cy="484293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1.  ADD Effects with unchanged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3968750" y="3125259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6600" y="33993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4952999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Left Brace 46"/>
          <p:cNvSpPr/>
          <p:nvPr/>
        </p:nvSpPr>
        <p:spPr>
          <a:xfrm>
            <a:off x="3602566" y="3124200"/>
            <a:ext cx="131233" cy="342900"/>
          </a:xfrm>
          <a:prstGeom prst="leftBrace">
            <a:avLst>
              <a:gd name="adj1" fmla="val 44444"/>
              <a:gd name="adj2" fmla="val 50000"/>
            </a:avLst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777067" y="3111499"/>
            <a:ext cx="107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ADD=t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 flipH="1">
            <a:off x="3968750" y="4419600"/>
            <a:ext cx="577851" cy="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630336" y="3047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C795B8CB-D98B-D647-994C-865B1D275C50}"/>
              </a:ext>
            </a:extLst>
          </p:cNvPr>
          <p:cNvSpPr txBox="1"/>
          <p:nvPr/>
        </p:nvSpPr>
        <p:spPr>
          <a:xfrm>
            <a:off x="6096000" y="4724400"/>
            <a:ext cx="2443174" cy="1200329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</a:t>
            </a:r>
          </a:p>
          <a:p>
            <a:r>
              <a:rPr lang="en-US" sz="1200" dirty="0">
                <a:latin typeface="Cambria"/>
                <a:cs typeface="Cambria"/>
              </a:rPr>
              <a:t>A’s gov’t	       </a:t>
            </a:r>
            <a:r>
              <a:rPr lang="en-US" sz="1200" u="sng" dirty="0">
                <a:latin typeface="Cambria"/>
                <a:cs typeface="Cambria"/>
              </a:rPr>
              <a:t>         +c	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 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2F1C99B-B21E-754D-95D1-F16911B0B95E}"/>
              </a:ext>
            </a:extLst>
          </p:cNvPr>
          <p:cNvSpPr txBox="1"/>
          <p:nvPr/>
        </p:nvSpPr>
        <p:spPr>
          <a:xfrm>
            <a:off x="6251283" y="3104429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53E368ED-FA33-F948-8D1B-AD4216AB24BB}"/>
              </a:ext>
            </a:extLst>
          </p:cNvPr>
          <p:cNvCxnSpPr/>
          <p:nvPr/>
        </p:nvCxnSpPr>
        <p:spPr>
          <a:xfrm flipH="1" flipV="1">
            <a:off x="6934200" y="3124200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1D3FD105-5CBC-3444-830B-88AB3358CB98}"/>
              </a:ext>
            </a:extLst>
          </p:cNvPr>
          <p:cNvCxnSpPr/>
          <p:nvPr/>
        </p:nvCxnSpPr>
        <p:spPr>
          <a:xfrm flipH="1" flipV="1">
            <a:off x="7162800" y="3124200"/>
            <a:ext cx="1058" cy="1132416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2028AF07-4B12-5342-AAC4-23FEA50FAE35}"/>
              </a:ext>
            </a:extLst>
          </p:cNvPr>
          <p:cNvSpPr txBox="1"/>
          <p:nvPr/>
        </p:nvSpPr>
        <p:spPr>
          <a:xfrm>
            <a:off x="6700658" y="318062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CACA66A8-581D-2C41-A4CF-8F0A602ABF07}"/>
              </a:ext>
            </a:extLst>
          </p:cNvPr>
          <p:cNvSpPr txBox="1"/>
          <p:nvPr/>
        </p:nvSpPr>
        <p:spPr>
          <a:xfrm>
            <a:off x="6897542" y="3119258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8771E30-9CA7-D047-813A-3C65B474407B}"/>
              </a:ext>
            </a:extLst>
          </p:cNvPr>
          <p:cNvSpPr txBox="1"/>
          <p:nvPr/>
        </p:nvSpPr>
        <p:spPr>
          <a:xfrm>
            <a:off x="7091542" y="318062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4C90FD3E-A0B4-C642-8135-CC5C825F5788}"/>
              </a:ext>
            </a:extLst>
          </p:cNvPr>
          <p:cNvSpPr txBox="1"/>
          <p:nvPr/>
        </p:nvSpPr>
        <p:spPr>
          <a:xfrm>
            <a:off x="3048000" y="4724400"/>
            <a:ext cx="2443174" cy="83099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Dumping Country, A’s firm:</a:t>
            </a:r>
          </a:p>
          <a:p>
            <a:r>
              <a:rPr lang="en-US" sz="1200" dirty="0">
                <a:latin typeface="Cambria"/>
                <a:cs typeface="Cambria"/>
              </a:rPr>
              <a:t>Lost profit	          </a:t>
            </a:r>
            <a:r>
              <a:rPr lang="en-US" sz="1200" u="sng" dirty="0">
                <a:latin typeface="Cambria"/>
                <a:cs typeface="Cambria"/>
              </a:rPr>
              <a:t>   –(</a:t>
            </a:r>
            <a:r>
              <a:rPr lang="en-US" sz="1200" u="sng" dirty="0" err="1">
                <a:latin typeface="Cambria"/>
                <a:cs typeface="Cambria"/>
              </a:rPr>
              <a:t>e+f</a:t>
            </a:r>
            <a:r>
              <a:rPr lang="en-US" sz="1200" u="sng" dirty="0">
                <a:latin typeface="Cambria"/>
                <a:cs typeface="Cambria"/>
              </a:rPr>
              <a:t>) 	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B 	             –(</a:t>
            </a:r>
            <a:r>
              <a:rPr lang="en-US" sz="1200" dirty="0" err="1">
                <a:latin typeface="Cambria"/>
                <a:cs typeface="Cambria"/>
              </a:rPr>
              <a:t>e+f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95A8978-6BD8-2F46-953C-194D736E1EFA}"/>
              </a:ext>
            </a:extLst>
          </p:cNvPr>
          <p:cNvSpPr txBox="1"/>
          <p:nvPr/>
        </p:nvSpPr>
        <p:spPr>
          <a:xfrm>
            <a:off x="4038600" y="3581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EDE4A32-C792-D047-BAD4-90293D2B2ECE}"/>
              </a:ext>
            </a:extLst>
          </p:cNvPr>
          <p:cNvSpPr txBox="1"/>
          <p:nvPr/>
        </p:nvSpPr>
        <p:spPr>
          <a:xfrm>
            <a:off x="4267200" y="3429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D4C4F9-2A67-CCDB-E49B-61C07B570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89862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0" grpId="0" animBg="1"/>
      <p:bldP spid="69" grpId="0" animBg="1"/>
      <p:bldP spid="56" grpId="0" animBg="1"/>
      <p:bldP spid="66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</a:t>
            </a:r>
            <a:r>
              <a:rPr lang="en-US" sz="3200" u="sng" dirty="0"/>
              <a:t>changed</a:t>
            </a:r>
            <a:r>
              <a:rPr lang="en-US" sz="3200" dirty="0"/>
              <a:t>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39733" y="3953935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1" name="TextBox 130"/>
          <p:cNvSpPr txBox="1"/>
          <p:nvPr/>
        </p:nvSpPr>
        <p:spPr>
          <a:xfrm>
            <a:off x="3115735" y="27855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6" name="TextBox 135"/>
          <p:cNvSpPr txBox="1"/>
          <p:nvPr/>
        </p:nvSpPr>
        <p:spPr>
          <a:xfrm>
            <a:off x="3276600" y="33993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6" name="Straight Connector 45"/>
          <p:cNvCxnSpPr/>
          <p:nvPr/>
        </p:nvCxnSpPr>
        <p:spPr>
          <a:xfrm flipH="1">
            <a:off x="2252134" y="3124200"/>
            <a:ext cx="1729316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946401" y="3111499"/>
            <a:ext cx="787398" cy="369332"/>
            <a:chOff x="2946401" y="3111499"/>
            <a:chExt cx="787398" cy="369332"/>
          </a:xfrm>
        </p:grpSpPr>
        <p:sp>
          <p:nvSpPr>
            <p:cNvPr id="47" name="Left Brace 46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sp>
        <p:nvSpPr>
          <p:cNvPr id="63" name="Content Placeholder 2"/>
          <p:cNvSpPr txBox="1">
            <a:spLocks/>
          </p:cNvSpPr>
          <p:nvPr/>
        </p:nvSpPr>
        <p:spPr bwMode="auto">
          <a:xfrm>
            <a:off x="914399" y="4724400"/>
            <a:ext cx="7281334" cy="162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/>
              <a:t>If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and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can readjust,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will not change</a:t>
            </a:r>
          </a:p>
          <a:p>
            <a:pPr marL="0" indent="0">
              <a:buFontTx/>
              <a:buNone/>
            </a:pP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CA3AE7-850C-B4B1-9E6F-1F1FC4CFB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233205685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7711959E-0F39-CC48-B951-33E53DF03309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29342" y="397471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  <a:r>
              <a:rPr lang="en-US" baseline="30000" dirty="0">
                <a:solidFill>
                  <a:schemeClr val="bg1">
                    <a:lumMod val="85000"/>
                  </a:schemeClr>
                </a:solidFill>
              </a:rPr>
              <a:t>B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2926897" y="2954976"/>
            <a:ext cx="787398" cy="369332"/>
            <a:chOff x="2946401" y="3111499"/>
            <a:chExt cx="787398" cy="369332"/>
          </a:xfrm>
        </p:grpSpPr>
        <p:sp>
          <p:nvSpPr>
            <p:cNvPr id="59" name="Left Brace 58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62" name="Straight Connector 61"/>
          <p:cNvCxnSpPr/>
          <p:nvPr/>
        </p:nvCxnSpPr>
        <p:spPr>
          <a:xfrm flipH="1">
            <a:off x="3740563" y="3297176"/>
            <a:ext cx="3533774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9EAE372-E5DB-674A-8CF2-17DCB3C1568F}"/>
              </a:ext>
            </a:extLst>
          </p:cNvPr>
          <p:cNvCxnSpPr/>
          <p:nvPr/>
        </p:nvCxnSpPr>
        <p:spPr>
          <a:xfrm>
            <a:off x="3743902" y="3306577"/>
            <a:ext cx="1841500" cy="1143000"/>
          </a:xfrm>
          <a:prstGeom prst="line">
            <a:avLst/>
          </a:prstGeom>
          <a:ln>
            <a:solidFill>
              <a:srgbClr val="FFCFD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6806F7-D0D7-7646-83C8-9CBB4490A669}"/>
              </a:ext>
            </a:extLst>
          </p:cNvPr>
          <p:cNvCxnSpPr/>
          <p:nvPr/>
        </p:nvCxnSpPr>
        <p:spPr>
          <a:xfrm>
            <a:off x="3737552" y="3306577"/>
            <a:ext cx="977900" cy="12160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483AC72-512E-9846-8DE3-E622FE323F3F}"/>
              </a:ext>
            </a:extLst>
          </p:cNvPr>
          <p:cNvSpPr txBox="1"/>
          <p:nvPr/>
        </p:nvSpPr>
        <p:spPr>
          <a:xfrm>
            <a:off x="4114800" y="4419600"/>
            <a:ext cx="157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– 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D3CB910-9274-ED47-AEC7-4EEE5ECCA9BD}"/>
              </a:ext>
            </a:extLst>
          </p:cNvPr>
          <p:cNvSpPr txBox="1"/>
          <p:nvPr/>
        </p:nvSpPr>
        <p:spPr>
          <a:xfrm>
            <a:off x="5181600" y="4419600"/>
            <a:ext cx="11591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FDD"/>
                </a:solidFill>
              </a:rPr>
              <a:t>MD</a:t>
            </a:r>
            <a:r>
              <a:rPr lang="en-US" baseline="30000" dirty="0">
                <a:solidFill>
                  <a:srgbClr val="FFCFDD"/>
                </a:solidFill>
              </a:rPr>
              <a:t>B </a:t>
            </a:r>
            <a:r>
              <a:rPr lang="en-US" dirty="0">
                <a:solidFill>
                  <a:srgbClr val="FFCFDD"/>
                </a:solidFill>
              </a:rPr>
              <a:t>– t</a:t>
            </a:r>
          </a:p>
          <a:p>
            <a:endParaRPr lang="en-US" baseline="30000" dirty="0">
              <a:solidFill>
                <a:srgbClr val="FFCFDD"/>
              </a:solidFill>
            </a:endParaRPr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64C1CF5-4207-DB42-9110-BA3F8E53FA08}"/>
              </a:ext>
            </a:extLst>
          </p:cNvPr>
          <p:cNvCxnSpPr>
            <a:cxnSpLocks/>
          </p:cNvCxnSpPr>
          <p:nvPr/>
        </p:nvCxnSpPr>
        <p:spPr>
          <a:xfrm flipH="1">
            <a:off x="3741938" y="3619005"/>
            <a:ext cx="3725662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04173D4-9B06-1C4A-8310-A3FAA7BB0E35}"/>
              </a:ext>
            </a:extLst>
          </p:cNvPr>
          <p:cNvCxnSpPr/>
          <p:nvPr/>
        </p:nvCxnSpPr>
        <p:spPr>
          <a:xfrm flipH="1" flipV="1">
            <a:off x="67818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7FED1D2-25E2-0048-AEA1-A3AFB8E074AC}"/>
              </a:ext>
            </a:extLst>
          </p:cNvPr>
          <p:cNvCxnSpPr/>
          <p:nvPr/>
        </p:nvCxnSpPr>
        <p:spPr>
          <a:xfrm flipH="1" flipV="1">
            <a:off x="73152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Content Placeholder 2">
            <a:extLst>
              <a:ext uri="{FF2B5EF4-FFF2-40B4-BE49-F238E27FC236}">
                <a16:creationId xmlns:a16="http://schemas.microsoft.com/office/drawing/2014/main" id="{AD610628-5DF0-C84A-A0ED-62E03F1E4AFC}"/>
              </a:ext>
            </a:extLst>
          </p:cNvPr>
          <p:cNvSpPr txBox="1">
            <a:spLocks/>
          </p:cNvSpPr>
          <p:nvPr/>
        </p:nvSpPr>
        <p:spPr bwMode="auto">
          <a:xfrm>
            <a:off x="914398" y="4724400"/>
            <a:ext cx="7454901" cy="1625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/>
              <a:t>If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and P</a:t>
            </a:r>
            <a:r>
              <a:rPr lang="en-US" sz="2400" baseline="-25000" dirty="0"/>
              <a:t>1</a:t>
            </a:r>
            <a:r>
              <a:rPr lang="en-US" sz="2400" baseline="30000" dirty="0"/>
              <a:t>B </a:t>
            </a:r>
            <a:r>
              <a:rPr lang="en-US" sz="2400" dirty="0"/>
              <a:t>can readjust, P</a:t>
            </a:r>
            <a:r>
              <a:rPr lang="en-US" sz="2400" baseline="-25000" dirty="0"/>
              <a:t>1</a:t>
            </a:r>
            <a:r>
              <a:rPr lang="en-US" sz="2400" baseline="30000" dirty="0"/>
              <a:t>A</a:t>
            </a:r>
            <a:r>
              <a:rPr lang="en-US" sz="2400" dirty="0"/>
              <a:t> will not change</a:t>
            </a:r>
          </a:p>
          <a:p>
            <a:r>
              <a:rPr lang="en-US" sz="2400" dirty="0"/>
              <a:t>ADD, set equal to P</a:t>
            </a:r>
            <a:r>
              <a:rPr lang="en-US" sz="2400" baseline="-25000" dirty="0"/>
              <a:t>1</a:t>
            </a:r>
            <a:r>
              <a:rPr lang="en-US" sz="2400" baseline="30000" dirty="0"/>
              <a:t>A </a:t>
            </a:r>
            <a:r>
              <a:rPr lang="en-US" sz="2400" dirty="0"/>
              <a:t>– P</a:t>
            </a:r>
            <a:r>
              <a:rPr lang="en-US" sz="2400" baseline="-25000" dirty="0"/>
              <a:t>1</a:t>
            </a:r>
            <a:r>
              <a:rPr lang="en-US" sz="2400" baseline="30000" dirty="0"/>
              <a:t>B</a:t>
            </a:r>
            <a:r>
              <a:rPr lang="en-US" sz="2400" dirty="0"/>
              <a:t>, acts as downward shift in demand (and MR) for the exporting firm</a:t>
            </a:r>
          </a:p>
          <a:p>
            <a:r>
              <a:rPr lang="en-US" sz="2400" dirty="0"/>
              <a:t>Effect is to lower export price but by less than tariff</a:t>
            </a:r>
          </a:p>
          <a:p>
            <a:pPr marL="0" indent="0">
              <a:buFontTx/>
              <a:buNone/>
            </a:pPr>
            <a:endParaRPr lang="en-US" sz="2400" baseline="30000" dirty="0"/>
          </a:p>
          <a:p>
            <a:endParaRPr lang="en-US" sz="2400" baseline="30000" dirty="0"/>
          </a:p>
          <a:p>
            <a:endParaRPr lang="en-US" sz="2200" dirty="0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E8B906C4-E18A-7B40-9241-58380D7BD808}"/>
              </a:ext>
            </a:extLst>
          </p:cNvPr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2" name="TextBox 131">
            <a:extLst>
              <a:ext uri="{FF2B5EF4-FFF2-40B4-BE49-F238E27FC236}">
                <a16:creationId xmlns:a16="http://schemas.microsoft.com/office/drawing/2014/main" id="{4B8C2D21-D297-6C4C-A680-5C3051DEE464}"/>
              </a:ext>
            </a:extLst>
          </p:cNvPr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4FA7FDCE-5E51-BF42-88D7-8E8BECAEF6C5}"/>
              </a:ext>
            </a:extLst>
          </p:cNvPr>
          <p:cNvCxnSpPr/>
          <p:nvPr/>
        </p:nvCxnSpPr>
        <p:spPr>
          <a:xfrm flipH="1" flipV="1">
            <a:off x="4255201" y="327895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1" name="TextBox 140">
            <a:extLst>
              <a:ext uri="{FF2B5EF4-FFF2-40B4-BE49-F238E27FC236}">
                <a16:creationId xmlns:a16="http://schemas.microsoft.com/office/drawing/2014/main" id="{36AA5214-A737-0346-9BA4-802CB7AAEDD5}"/>
              </a:ext>
            </a:extLst>
          </p:cNvPr>
          <p:cNvSpPr txBox="1"/>
          <p:nvPr/>
        </p:nvSpPr>
        <p:spPr>
          <a:xfrm>
            <a:off x="3229319" y="3442731"/>
            <a:ext cx="640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378882B6-5B82-2B43-8507-FE991C3F6A13}"/>
              </a:ext>
            </a:extLst>
          </p:cNvPr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2E5479D6-54D6-8042-A225-2A327D6926BE}"/>
              </a:ext>
            </a:extLst>
          </p:cNvPr>
          <p:cNvCxnSpPr/>
          <p:nvPr/>
        </p:nvCxnSpPr>
        <p:spPr>
          <a:xfrm flipH="1" flipV="1">
            <a:off x="4213225" y="4413250"/>
            <a:ext cx="333377" cy="635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74C56AC7-3DAE-A041-93B5-D392659A446A}"/>
              </a:ext>
            </a:extLst>
          </p:cNvPr>
          <p:cNvCxnSpPr/>
          <p:nvPr/>
        </p:nvCxnSpPr>
        <p:spPr>
          <a:xfrm flipV="1">
            <a:off x="6244167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Content Placeholder 2">
            <a:extLst>
              <a:ext uri="{FF2B5EF4-FFF2-40B4-BE49-F238E27FC236}">
                <a16:creationId xmlns:a16="http://schemas.microsoft.com/office/drawing/2014/main" id="{4DD683ED-CD91-AB48-AB87-EC23393D4D14}"/>
              </a:ext>
            </a:extLst>
          </p:cNvPr>
          <p:cNvSpPr txBox="1">
            <a:spLocks/>
          </p:cNvSpPr>
          <p:nvPr/>
        </p:nvSpPr>
        <p:spPr bwMode="auto">
          <a:xfrm rot="20931220">
            <a:off x="5574553" y="4128210"/>
            <a:ext cx="3335966" cy="449177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algn="ctr"/>
            <a:r>
              <a:rPr lang="en-US" sz="2400" kern="0" dirty="0">
                <a:solidFill>
                  <a:srgbClr val="00B050"/>
                </a:solidFill>
              </a:rPr>
              <a:t>Note welfare effects</a:t>
            </a:r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200" kern="0" dirty="0">
              <a:solidFill>
                <a:srgbClr val="00B05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0CB347D-87AF-164E-B2B3-1FF350C0E7D8}"/>
              </a:ext>
            </a:extLst>
          </p:cNvPr>
          <p:cNvSpPr txBox="1"/>
          <p:nvPr/>
        </p:nvSpPr>
        <p:spPr>
          <a:xfrm>
            <a:off x="5275174" y="2920876"/>
            <a:ext cx="960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+ 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328CD7-6AC2-90D3-4B9A-BE5C2D736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77121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" grpId="0"/>
      <p:bldP spid="145" grpId="0" animBg="1"/>
      <p:bldP spid="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/>
              <a:t>Predation?  No</a:t>
            </a:r>
          </a:p>
          <a:p>
            <a:pPr lvl="1"/>
            <a:r>
              <a:rPr lang="en-US" dirty="0"/>
              <a:t>Protected home market</a:t>
            </a:r>
          </a:p>
          <a:p>
            <a:pPr lvl="1"/>
            <a:r>
              <a:rPr lang="en-US" dirty="0"/>
              <a:t>Interface problem</a:t>
            </a:r>
          </a:p>
          <a:p>
            <a:pPr lvl="1"/>
            <a:r>
              <a:rPr lang="en-US" dirty="0"/>
              <a:t>Other reasons</a:t>
            </a:r>
          </a:p>
          <a:p>
            <a:r>
              <a:rPr lang="en-US" dirty="0"/>
              <a:t>Procedures and data</a:t>
            </a:r>
          </a:p>
          <a:p>
            <a:r>
              <a:rPr lang="en-US" dirty="0"/>
              <a:t>Anti-dumping issues</a:t>
            </a:r>
          </a:p>
          <a:p>
            <a:r>
              <a:rPr lang="en-US" dirty="0"/>
              <a:t>Economic effects of anti-dumping duties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8DF2BB-17A4-724E-B4B5-750FA155C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4C2E2E-DF38-8344-9693-F9F6B625AE3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40548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>
            <a:extLst>
              <a:ext uri="{FF2B5EF4-FFF2-40B4-BE49-F238E27FC236}">
                <a16:creationId xmlns:a16="http://schemas.microsoft.com/office/drawing/2014/main" id="{EEA1452A-4A6C-4E44-AE38-8CEFF42B867B}"/>
              </a:ext>
            </a:extLst>
          </p:cNvPr>
          <p:cNvSpPr/>
          <p:nvPr/>
        </p:nvSpPr>
        <p:spPr>
          <a:xfrm>
            <a:off x="3733800" y="3476625"/>
            <a:ext cx="533400" cy="14605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A77E745-AA91-5442-80CD-98CC2F5D1A72}"/>
              </a:ext>
            </a:extLst>
          </p:cNvPr>
          <p:cNvSpPr/>
          <p:nvPr/>
        </p:nvSpPr>
        <p:spPr>
          <a:xfrm>
            <a:off x="4250327" y="3473903"/>
            <a:ext cx="284934" cy="493123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3C71D8A3-5FFD-4244-9A58-4FF7081083D7}"/>
              </a:ext>
            </a:extLst>
          </p:cNvPr>
          <p:cNvSpPr/>
          <p:nvPr/>
        </p:nvSpPr>
        <p:spPr>
          <a:xfrm>
            <a:off x="6779826" y="3482839"/>
            <a:ext cx="536812" cy="131629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ight Triangle 104">
            <a:extLst>
              <a:ext uri="{FF2B5EF4-FFF2-40B4-BE49-F238E27FC236}">
                <a16:creationId xmlns:a16="http://schemas.microsoft.com/office/drawing/2014/main" id="{FE0A02F2-2461-0E44-B1FB-3869C86B2EE9}"/>
              </a:ext>
            </a:extLst>
          </p:cNvPr>
          <p:cNvSpPr/>
          <p:nvPr/>
        </p:nvSpPr>
        <p:spPr>
          <a:xfrm flipH="1">
            <a:off x="6607946" y="3306932"/>
            <a:ext cx="165716" cy="168164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ight Triangle 107">
            <a:extLst>
              <a:ext uri="{FF2B5EF4-FFF2-40B4-BE49-F238E27FC236}">
                <a16:creationId xmlns:a16="http://schemas.microsoft.com/office/drawing/2014/main" id="{7C14D851-EFF4-B34B-A2F1-10AB4DAA7551}"/>
              </a:ext>
            </a:extLst>
          </p:cNvPr>
          <p:cNvSpPr/>
          <p:nvPr/>
        </p:nvSpPr>
        <p:spPr>
          <a:xfrm>
            <a:off x="7316681" y="3289177"/>
            <a:ext cx="105052" cy="184438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D2C37531-D3A6-CC45-9655-96308F1B089E}"/>
              </a:ext>
            </a:extLst>
          </p:cNvPr>
          <p:cNvSpPr/>
          <p:nvPr/>
        </p:nvSpPr>
        <p:spPr>
          <a:xfrm>
            <a:off x="6778388" y="3295934"/>
            <a:ext cx="536812" cy="314221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7B11D078-7AFC-CB40-A7EB-98BFF388288C}"/>
              </a:ext>
            </a:extLst>
          </p:cNvPr>
          <p:cNvGrpSpPr/>
          <p:nvPr/>
        </p:nvGrpSpPr>
        <p:grpSpPr>
          <a:xfrm>
            <a:off x="6097291" y="3287110"/>
            <a:ext cx="1337179" cy="206861"/>
            <a:chOff x="6107230" y="3287110"/>
            <a:chExt cx="1337179" cy="206861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699D3F7F-6DC3-D24D-9FF3-73841C61EB83}"/>
                </a:ext>
              </a:extLst>
            </p:cNvPr>
            <p:cNvSpPr/>
            <p:nvPr/>
          </p:nvSpPr>
          <p:spPr>
            <a:xfrm>
              <a:off x="6107230" y="3303069"/>
              <a:ext cx="1218187" cy="190902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ight Triangle 100">
              <a:extLst>
                <a:ext uri="{FF2B5EF4-FFF2-40B4-BE49-F238E27FC236}">
                  <a16:creationId xmlns:a16="http://schemas.microsoft.com/office/drawing/2014/main" id="{E1304BB3-085A-AE4F-B41C-8A089E74CDC0}"/>
                </a:ext>
              </a:extLst>
            </p:cNvPr>
            <p:cNvSpPr/>
            <p:nvPr/>
          </p:nvSpPr>
          <p:spPr>
            <a:xfrm>
              <a:off x="7312572" y="3287110"/>
              <a:ext cx="131837" cy="202526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45207071-2166-D34A-8B25-83B2DDC66829}"/>
              </a:ext>
            </a:extLst>
          </p:cNvPr>
          <p:cNvGrpSpPr/>
          <p:nvPr/>
        </p:nvGrpSpPr>
        <p:grpSpPr>
          <a:xfrm>
            <a:off x="6096000" y="3294665"/>
            <a:ext cx="677876" cy="193808"/>
            <a:chOff x="6096000" y="3294665"/>
            <a:chExt cx="677876" cy="193808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00EE9ABB-0245-3143-BE70-8E912FACCAB8}"/>
                </a:ext>
              </a:extLst>
            </p:cNvPr>
            <p:cNvSpPr/>
            <p:nvPr/>
          </p:nvSpPr>
          <p:spPr>
            <a:xfrm>
              <a:off x="6096000" y="3295185"/>
              <a:ext cx="516673" cy="193288"/>
            </a:xfrm>
            <a:prstGeom prst="rect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Right Triangle 90">
              <a:extLst>
                <a:ext uri="{FF2B5EF4-FFF2-40B4-BE49-F238E27FC236}">
                  <a16:creationId xmlns:a16="http://schemas.microsoft.com/office/drawing/2014/main" id="{19A0AE6F-CD71-5040-879A-D9AB1322FD7B}"/>
                </a:ext>
              </a:extLst>
            </p:cNvPr>
            <p:cNvSpPr/>
            <p:nvPr/>
          </p:nvSpPr>
          <p:spPr>
            <a:xfrm rot="10800000" flipH="1">
              <a:off x="6610548" y="3294665"/>
              <a:ext cx="163328" cy="176873"/>
            </a:xfrm>
            <a:prstGeom prst="rtTriangle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4" name="Rectangle 63">
            <a:extLst>
              <a:ext uri="{FF2B5EF4-FFF2-40B4-BE49-F238E27FC236}">
                <a16:creationId xmlns:a16="http://schemas.microsoft.com/office/drawing/2014/main" id="{7711959E-0F39-CC48-B951-33E53DF03309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4255201" y="327895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29342" y="397471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  <a:r>
              <a:rPr lang="en-US" baseline="30000" dirty="0">
                <a:solidFill>
                  <a:schemeClr val="bg1">
                    <a:lumMod val="85000"/>
                  </a:schemeClr>
                </a:solidFill>
              </a:rPr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2926897" y="2954976"/>
            <a:ext cx="787398" cy="369332"/>
            <a:chOff x="2946401" y="3111499"/>
            <a:chExt cx="787398" cy="369332"/>
          </a:xfrm>
        </p:grpSpPr>
        <p:sp>
          <p:nvSpPr>
            <p:cNvPr id="59" name="Left Brace 58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62" name="Straight Connector 61"/>
          <p:cNvCxnSpPr/>
          <p:nvPr/>
        </p:nvCxnSpPr>
        <p:spPr>
          <a:xfrm flipH="1">
            <a:off x="3740563" y="3297176"/>
            <a:ext cx="3533774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V="1">
            <a:off x="6244167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9EAE372-E5DB-674A-8CF2-17DCB3C1568F}"/>
              </a:ext>
            </a:extLst>
          </p:cNvPr>
          <p:cNvCxnSpPr/>
          <p:nvPr/>
        </p:nvCxnSpPr>
        <p:spPr>
          <a:xfrm>
            <a:off x="3743902" y="3306577"/>
            <a:ext cx="1841500" cy="1143000"/>
          </a:xfrm>
          <a:prstGeom prst="line">
            <a:avLst/>
          </a:prstGeom>
          <a:ln>
            <a:solidFill>
              <a:srgbClr val="FFCFD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6806F7-D0D7-7646-83C8-9CBB4490A669}"/>
              </a:ext>
            </a:extLst>
          </p:cNvPr>
          <p:cNvCxnSpPr/>
          <p:nvPr/>
        </p:nvCxnSpPr>
        <p:spPr>
          <a:xfrm>
            <a:off x="3737552" y="3306577"/>
            <a:ext cx="977900" cy="12160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483AC72-512E-9846-8DE3-E622FE323F3F}"/>
              </a:ext>
            </a:extLst>
          </p:cNvPr>
          <p:cNvSpPr txBox="1"/>
          <p:nvPr/>
        </p:nvSpPr>
        <p:spPr>
          <a:xfrm>
            <a:off x="4114800" y="4419600"/>
            <a:ext cx="157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– 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D3CB910-9274-ED47-AEC7-4EEE5ECCA9BD}"/>
              </a:ext>
            </a:extLst>
          </p:cNvPr>
          <p:cNvSpPr txBox="1"/>
          <p:nvPr/>
        </p:nvSpPr>
        <p:spPr>
          <a:xfrm>
            <a:off x="5181600" y="4419600"/>
            <a:ext cx="11591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FDD"/>
                </a:solidFill>
              </a:rPr>
              <a:t>MD</a:t>
            </a:r>
            <a:r>
              <a:rPr lang="en-US" baseline="30000" dirty="0">
                <a:solidFill>
                  <a:srgbClr val="FFCFDD"/>
                </a:solidFill>
              </a:rPr>
              <a:t>B </a:t>
            </a:r>
            <a:r>
              <a:rPr lang="en-US" dirty="0">
                <a:solidFill>
                  <a:srgbClr val="FFCFDD"/>
                </a:solidFill>
              </a:rPr>
              <a:t>– t</a:t>
            </a:r>
          </a:p>
          <a:p>
            <a:endParaRPr lang="en-US" baseline="30000" dirty="0">
              <a:solidFill>
                <a:srgbClr val="FFCFDD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D8D514-B604-3E4C-A033-72F5221F14DD}"/>
              </a:ext>
            </a:extLst>
          </p:cNvPr>
          <p:cNvSpPr txBox="1"/>
          <p:nvPr/>
        </p:nvSpPr>
        <p:spPr>
          <a:xfrm>
            <a:off x="4914900" y="58293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64C1CF5-4207-DB42-9110-BA3F8E53FA08}"/>
              </a:ext>
            </a:extLst>
          </p:cNvPr>
          <p:cNvCxnSpPr>
            <a:cxnSpLocks/>
          </p:cNvCxnSpPr>
          <p:nvPr/>
        </p:nvCxnSpPr>
        <p:spPr>
          <a:xfrm flipH="1">
            <a:off x="3741938" y="3619005"/>
            <a:ext cx="3725662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04173D4-9B06-1C4A-8310-A3FAA7BB0E35}"/>
              </a:ext>
            </a:extLst>
          </p:cNvPr>
          <p:cNvCxnSpPr/>
          <p:nvPr/>
        </p:nvCxnSpPr>
        <p:spPr>
          <a:xfrm flipH="1" flipV="1">
            <a:off x="67818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7FED1D2-25E2-0048-AEA1-A3AFB8E074AC}"/>
              </a:ext>
            </a:extLst>
          </p:cNvPr>
          <p:cNvCxnSpPr/>
          <p:nvPr/>
        </p:nvCxnSpPr>
        <p:spPr>
          <a:xfrm flipH="1" flipV="1">
            <a:off x="73152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C98142D1-DACD-2D45-8E3C-FD755D9754EE}"/>
              </a:ext>
            </a:extLst>
          </p:cNvPr>
          <p:cNvSpPr txBox="1"/>
          <p:nvPr/>
        </p:nvSpPr>
        <p:spPr>
          <a:xfrm>
            <a:off x="6096000" y="4724400"/>
            <a:ext cx="2443174" cy="1384995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</a:t>
            </a:r>
          </a:p>
          <a:p>
            <a:r>
              <a:rPr lang="en-US" sz="1200" dirty="0">
                <a:latin typeface="Cambria"/>
                <a:cs typeface="Cambria"/>
              </a:rPr>
              <a:t>A’s gov’t	       </a:t>
            </a:r>
            <a:r>
              <a:rPr lang="en-US" sz="1200" u="sng" dirty="0">
                <a:latin typeface="Cambria"/>
                <a:cs typeface="Cambria"/>
              </a:rPr>
              <a:t>    +(</a:t>
            </a:r>
            <a:r>
              <a:rPr lang="en-US" sz="1200" u="sng" dirty="0" err="1">
                <a:latin typeface="Cambria"/>
                <a:cs typeface="Cambria"/>
              </a:rPr>
              <a:t>c+e</a:t>
            </a:r>
            <a:r>
              <a:rPr lang="en-US" sz="1200" u="sng" dirty="0">
                <a:latin typeface="Cambria"/>
                <a:cs typeface="Cambria"/>
              </a:rPr>
              <a:t>)   	  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e–(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Net </a:t>
            </a:r>
            <a:r>
              <a:rPr lang="en-US" sz="1200" u="sng" dirty="0">
                <a:latin typeface="Cambria"/>
                <a:cs typeface="Cambria"/>
              </a:rPr>
              <a:t>gain</a:t>
            </a:r>
            <a:r>
              <a:rPr lang="en-US" sz="1200" dirty="0">
                <a:latin typeface="Cambria"/>
                <a:cs typeface="Cambria"/>
              </a:rPr>
              <a:t> if e &gt; 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8CB45D-E302-B24E-9DDC-E04EFA237753}"/>
              </a:ext>
            </a:extLst>
          </p:cNvPr>
          <p:cNvSpPr txBox="1"/>
          <p:nvPr/>
        </p:nvSpPr>
        <p:spPr>
          <a:xfrm>
            <a:off x="6224969" y="3183370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528E47-5A42-9D49-88E5-95C2D343ED05}"/>
              </a:ext>
            </a:extLst>
          </p:cNvPr>
          <p:cNvSpPr txBox="1"/>
          <p:nvPr/>
        </p:nvSpPr>
        <p:spPr>
          <a:xfrm>
            <a:off x="6883907" y="317788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A636A85-0A31-6C46-8067-541FB8298416}"/>
              </a:ext>
            </a:extLst>
          </p:cNvPr>
          <p:cNvSpPr txBox="1"/>
          <p:nvPr/>
        </p:nvSpPr>
        <p:spPr>
          <a:xfrm>
            <a:off x="7358651" y="3692101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D5DE1A-4F2E-BB46-AABA-D7181CE6BB10}"/>
              </a:ext>
            </a:extLst>
          </p:cNvPr>
          <p:cNvSpPr txBox="1"/>
          <p:nvPr/>
        </p:nvSpPr>
        <p:spPr>
          <a:xfrm>
            <a:off x="6366406" y="3693196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962EAB-F174-8B47-905A-081278C3C8BC}"/>
              </a:ext>
            </a:extLst>
          </p:cNvPr>
          <p:cNvCxnSpPr>
            <a:cxnSpLocks/>
          </p:cNvCxnSpPr>
          <p:nvPr/>
        </p:nvCxnSpPr>
        <p:spPr>
          <a:xfrm flipV="1">
            <a:off x="6558682" y="3493140"/>
            <a:ext cx="138148" cy="30918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0A99411F-EC84-B645-922A-9760EA7A502A}"/>
              </a:ext>
            </a:extLst>
          </p:cNvPr>
          <p:cNvCxnSpPr>
            <a:cxnSpLocks/>
          </p:cNvCxnSpPr>
          <p:nvPr/>
        </p:nvCxnSpPr>
        <p:spPr>
          <a:xfrm flipH="1" flipV="1">
            <a:off x="7367827" y="3506296"/>
            <a:ext cx="98677" cy="309186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B7F1B369-2638-654C-8586-213B5C70FC6B}"/>
              </a:ext>
            </a:extLst>
          </p:cNvPr>
          <p:cNvSpPr txBox="1"/>
          <p:nvPr/>
        </p:nvSpPr>
        <p:spPr>
          <a:xfrm>
            <a:off x="6885003" y="3356602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AE8CFA00-591E-544F-A0F2-FF4B6DAC0F7E}"/>
              </a:ext>
            </a:extLst>
          </p:cNvPr>
          <p:cNvSpPr txBox="1"/>
          <p:nvPr/>
        </p:nvSpPr>
        <p:spPr>
          <a:xfrm>
            <a:off x="32766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Dumping Country, A’s firm:</a:t>
            </a:r>
          </a:p>
          <a:p>
            <a:r>
              <a:rPr lang="en-US" sz="1200" dirty="0">
                <a:latin typeface="Cambria"/>
                <a:cs typeface="Cambria"/>
              </a:rPr>
              <a:t>Lost profit on lost sales      –(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Lost profit on kept sales     </a:t>
            </a:r>
            <a:r>
              <a:rPr lang="en-US" sz="1200" u="sng" dirty="0">
                <a:latin typeface="Cambria"/>
                <a:cs typeface="Cambria"/>
              </a:rPr>
              <a:t>–(</a:t>
            </a:r>
            <a:r>
              <a:rPr lang="en-US" sz="1200" u="sng" dirty="0" err="1">
                <a:latin typeface="Cambria"/>
                <a:cs typeface="Cambria"/>
              </a:rPr>
              <a:t>h+i</a:t>
            </a:r>
            <a:r>
              <a:rPr lang="en-US" sz="1200" u="sng" dirty="0">
                <a:latin typeface="Cambria"/>
                <a:cs typeface="Cambria"/>
              </a:rPr>
              <a:t>)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B (firm)	                   –(</a:t>
            </a:r>
            <a:r>
              <a:rPr lang="en-US" sz="1200" dirty="0" err="1">
                <a:latin typeface="Cambria"/>
                <a:cs typeface="Cambria"/>
              </a:rPr>
              <a:t>f+g+h+i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5F1D437-D57F-1642-9381-316CF0EEF78E}"/>
              </a:ext>
            </a:extLst>
          </p:cNvPr>
          <p:cNvSpPr txBox="1"/>
          <p:nvPr/>
        </p:nvSpPr>
        <p:spPr>
          <a:xfrm>
            <a:off x="4286054" y="360322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957CAF7-BF71-AA4A-BB14-7A97BCEE7421}"/>
              </a:ext>
            </a:extLst>
          </p:cNvPr>
          <p:cNvSpPr txBox="1"/>
          <p:nvPr/>
        </p:nvSpPr>
        <p:spPr>
          <a:xfrm>
            <a:off x="4508226" y="289263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290722B-9C27-6B4F-9681-18B9DBDDA6E4}"/>
              </a:ext>
            </a:extLst>
          </p:cNvPr>
          <p:cNvSpPr txBox="1"/>
          <p:nvPr/>
        </p:nvSpPr>
        <p:spPr>
          <a:xfrm>
            <a:off x="3716849" y="3919043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04A2223D-72FB-794E-A091-AA7F51B87111}"/>
              </a:ext>
            </a:extLst>
          </p:cNvPr>
          <p:cNvSpPr txBox="1"/>
          <p:nvPr/>
        </p:nvSpPr>
        <p:spPr>
          <a:xfrm>
            <a:off x="3517516" y="3661027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</a:p>
        </p:txBody>
      </p:sp>
      <p:cxnSp>
        <p:nvCxnSpPr>
          <p:cNvPr id="117" name="Straight Arrow Connector 116">
            <a:extLst>
              <a:ext uri="{FF2B5EF4-FFF2-40B4-BE49-F238E27FC236}">
                <a16:creationId xmlns:a16="http://schemas.microsoft.com/office/drawing/2014/main" id="{EBB2C056-0AAB-E64C-8EA9-02F2DBBCAF1B}"/>
              </a:ext>
            </a:extLst>
          </p:cNvPr>
          <p:cNvCxnSpPr>
            <a:cxnSpLocks/>
          </p:cNvCxnSpPr>
          <p:nvPr/>
        </p:nvCxnSpPr>
        <p:spPr>
          <a:xfrm flipV="1">
            <a:off x="3675888" y="3539046"/>
            <a:ext cx="136359" cy="319722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9A3615B3-DC15-334A-B59A-F7E979662BA5}"/>
              </a:ext>
            </a:extLst>
          </p:cNvPr>
          <p:cNvCxnSpPr>
            <a:cxnSpLocks/>
          </p:cNvCxnSpPr>
          <p:nvPr/>
        </p:nvCxnSpPr>
        <p:spPr>
          <a:xfrm flipV="1">
            <a:off x="3951383" y="3565793"/>
            <a:ext cx="132203" cy="440674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79056A4-1C83-5146-B6BB-5BFE04AA3485}"/>
              </a:ext>
            </a:extLst>
          </p:cNvPr>
          <p:cNvCxnSpPr>
            <a:cxnSpLocks/>
          </p:cNvCxnSpPr>
          <p:nvPr/>
        </p:nvCxnSpPr>
        <p:spPr>
          <a:xfrm flipH="1">
            <a:off x="4393894" y="3183875"/>
            <a:ext cx="185451" cy="36906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BD13B6D1-95B1-A640-BECB-5EE5C1E5F3D5}"/>
              </a:ext>
            </a:extLst>
          </p:cNvPr>
          <p:cNvSpPr txBox="1"/>
          <p:nvPr/>
        </p:nvSpPr>
        <p:spPr>
          <a:xfrm>
            <a:off x="5284410" y="2967058"/>
            <a:ext cx="960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  <a:r>
              <a:rPr lang="en-US" dirty="0">
                <a:solidFill>
                  <a:srgbClr val="FF0000"/>
                </a:solidFill>
              </a:rPr>
              <a:t> + t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3CD96EEB-C87F-BA4B-BAF9-18BF5891EBB8}"/>
              </a:ext>
            </a:extLst>
          </p:cNvPr>
          <p:cNvSpPr txBox="1"/>
          <p:nvPr/>
        </p:nvSpPr>
        <p:spPr>
          <a:xfrm>
            <a:off x="3271991" y="3418347"/>
            <a:ext cx="640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9CE48A-5F7F-40CF-832C-EE1F19516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1616923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21" grpId="0" animBg="1"/>
      <p:bldP spid="121" grpId="1" animBg="1"/>
      <p:bldP spid="121" grpId="2" animBg="1"/>
      <p:bldP spid="103" grpId="0" animBg="1"/>
      <p:bldP spid="105" grpId="0" animBg="1"/>
      <p:bldP spid="108" grpId="0" animBg="1"/>
      <p:bldP spid="102" grpId="0" animBg="1"/>
      <p:bldP spid="102" grpId="1" animBg="1"/>
      <p:bldP spid="92" grpId="0" animBg="1"/>
      <p:bldP spid="110" grpId="0" animBg="1"/>
      <p:bldP spid="106" grpId="0"/>
      <p:bldP spid="107" grpId="0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22">
            <a:extLst>
              <a:ext uri="{FF2B5EF4-FFF2-40B4-BE49-F238E27FC236}">
                <a16:creationId xmlns:a16="http://schemas.microsoft.com/office/drawing/2014/main" id="{EEA1452A-4A6C-4E44-AE38-8CEFF42B867B}"/>
              </a:ext>
            </a:extLst>
          </p:cNvPr>
          <p:cNvSpPr/>
          <p:nvPr/>
        </p:nvSpPr>
        <p:spPr>
          <a:xfrm>
            <a:off x="3733800" y="3476625"/>
            <a:ext cx="533400" cy="146050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CA77E745-AA91-5442-80CD-98CC2F5D1A72}"/>
              </a:ext>
            </a:extLst>
          </p:cNvPr>
          <p:cNvSpPr/>
          <p:nvPr/>
        </p:nvSpPr>
        <p:spPr>
          <a:xfrm>
            <a:off x="4250327" y="3473903"/>
            <a:ext cx="284934" cy="493123"/>
          </a:xfrm>
          <a:prstGeom prst="rect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3C71D8A3-5FFD-4244-9A58-4FF7081083D7}"/>
              </a:ext>
            </a:extLst>
          </p:cNvPr>
          <p:cNvSpPr/>
          <p:nvPr/>
        </p:nvSpPr>
        <p:spPr>
          <a:xfrm>
            <a:off x="6779826" y="3482839"/>
            <a:ext cx="536812" cy="131629"/>
          </a:xfrm>
          <a:prstGeom prst="rect">
            <a:avLst/>
          </a:prstGeom>
          <a:pattFill prst="dkUpDiag">
            <a:fgClr>
              <a:srgbClr val="00B050"/>
            </a:fgClr>
            <a:bgClr>
              <a:schemeClr val="bg1"/>
            </a:bgClr>
          </a:patt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ight Triangle 104">
            <a:extLst>
              <a:ext uri="{FF2B5EF4-FFF2-40B4-BE49-F238E27FC236}">
                <a16:creationId xmlns:a16="http://schemas.microsoft.com/office/drawing/2014/main" id="{FE0A02F2-2461-0E44-B1FB-3869C86B2EE9}"/>
              </a:ext>
            </a:extLst>
          </p:cNvPr>
          <p:cNvSpPr/>
          <p:nvPr/>
        </p:nvSpPr>
        <p:spPr>
          <a:xfrm flipH="1">
            <a:off x="6607946" y="3306932"/>
            <a:ext cx="165716" cy="168164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ight Triangle 107">
            <a:extLst>
              <a:ext uri="{FF2B5EF4-FFF2-40B4-BE49-F238E27FC236}">
                <a16:creationId xmlns:a16="http://schemas.microsoft.com/office/drawing/2014/main" id="{7C14D851-EFF4-B34B-A2F1-10AB4DAA7551}"/>
              </a:ext>
            </a:extLst>
          </p:cNvPr>
          <p:cNvSpPr/>
          <p:nvPr/>
        </p:nvSpPr>
        <p:spPr>
          <a:xfrm>
            <a:off x="7316681" y="3289177"/>
            <a:ext cx="105052" cy="184438"/>
          </a:xfrm>
          <a:prstGeom prst="rtTriangle">
            <a:avLst/>
          </a:prstGeom>
          <a:pattFill prst="dkDnDiag">
            <a:fgClr>
              <a:srgbClr val="FF0000"/>
            </a:fgClr>
            <a:bgClr>
              <a:schemeClr val="bg1"/>
            </a:bgClr>
          </a:patt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711959E-0F39-CC48-B951-33E53DF03309}"/>
              </a:ext>
            </a:extLst>
          </p:cNvPr>
          <p:cNvSpPr/>
          <p:nvPr/>
        </p:nvSpPr>
        <p:spPr>
          <a:xfrm>
            <a:off x="3124200" y="6172200"/>
            <a:ext cx="28194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2.  ADD Effects with changed export price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3733800" y="2971800"/>
            <a:ext cx="335280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3730625" y="2968625"/>
            <a:ext cx="977900" cy="1216025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838200" cy="16764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H="1" flipV="1">
            <a:off x="4255201" y="327895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43326" y="3476625"/>
            <a:ext cx="4079874" cy="9525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TextBox 124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629342" y="397471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MR</a:t>
            </a:r>
            <a:r>
              <a:rPr lang="en-US" baseline="30000" dirty="0">
                <a:solidFill>
                  <a:schemeClr val="bg1">
                    <a:lumMod val="85000"/>
                  </a:schemeClr>
                </a:solidFill>
              </a:rPr>
              <a:t>B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03335" y="25823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</a:t>
            </a:r>
            <a:r>
              <a:rPr lang="en-US" baseline="30000" dirty="0" err="1"/>
              <a:t>Baut</a:t>
            </a:r>
            <a:endParaRPr lang="en-US" baseline="30000" dirty="0"/>
          </a:p>
        </p:txBody>
      </p:sp>
      <p:sp>
        <p:nvSpPr>
          <p:cNvPr id="133" name="TextBox 132"/>
          <p:cNvSpPr txBox="1"/>
          <p:nvPr/>
        </p:nvSpPr>
        <p:spPr>
          <a:xfrm>
            <a:off x="2506133" y="3612092"/>
            <a:ext cx="468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135" name="TextBox 134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137" name="TextBox 136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8" name="Group 57"/>
          <p:cNvGrpSpPr/>
          <p:nvPr/>
        </p:nvGrpSpPr>
        <p:grpSpPr>
          <a:xfrm>
            <a:off x="2926897" y="2954976"/>
            <a:ext cx="787398" cy="369332"/>
            <a:chOff x="2946401" y="3111499"/>
            <a:chExt cx="787398" cy="369332"/>
          </a:xfrm>
        </p:grpSpPr>
        <p:sp>
          <p:nvSpPr>
            <p:cNvPr id="59" name="Left Brace 58"/>
            <p:cNvSpPr/>
            <p:nvPr/>
          </p:nvSpPr>
          <p:spPr>
            <a:xfrm>
              <a:off x="3602566" y="3124200"/>
              <a:ext cx="131233" cy="342900"/>
            </a:xfrm>
            <a:prstGeom prst="leftBrace">
              <a:avLst>
                <a:gd name="adj1" fmla="val 44444"/>
                <a:gd name="adj2" fmla="val 50000"/>
              </a:avLst>
            </a:prstGeom>
            <a:ln>
              <a:solidFill>
                <a:srgbClr val="FF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946401" y="3111499"/>
              <a:ext cx="7143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ADD</a:t>
              </a:r>
              <a:endParaRPr lang="en-US" baseline="30000" dirty="0">
                <a:solidFill>
                  <a:srgbClr val="FF0000"/>
                </a:solidFill>
              </a:endParaRPr>
            </a:p>
          </p:txBody>
        </p:sp>
      </p:grpSp>
      <p:cxnSp>
        <p:nvCxnSpPr>
          <p:cNvPr id="62" name="Straight Connector 61"/>
          <p:cNvCxnSpPr/>
          <p:nvPr/>
        </p:nvCxnSpPr>
        <p:spPr>
          <a:xfrm flipH="1">
            <a:off x="3740563" y="3297176"/>
            <a:ext cx="3533774" cy="317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635625" y="291994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71" name="Straight Arrow Connector 70"/>
          <p:cNvCxnSpPr/>
          <p:nvPr/>
        </p:nvCxnSpPr>
        <p:spPr>
          <a:xfrm flipV="1">
            <a:off x="6244167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9EAE372-E5DB-674A-8CF2-17DCB3C1568F}"/>
              </a:ext>
            </a:extLst>
          </p:cNvPr>
          <p:cNvCxnSpPr/>
          <p:nvPr/>
        </p:nvCxnSpPr>
        <p:spPr>
          <a:xfrm>
            <a:off x="3743902" y="3306577"/>
            <a:ext cx="1841500" cy="1143000"/>
          </a:xfrm>
          <a:prstGeom prst="line">
            <a:avLst/>
          </a:prstGeom>
          <a:ln>
            <a:solidFill>
              <a:srgbClr val="FFCFD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06806F7-D0D7-7646-83C8-9CBB4490A669}"/>
              </a:ext>
            </a:extLst>
          </p:cNvPr>
          <p:cNvCxnSpPr/>
          <p:nvPr/>
        </p:nvCxnSpPr>
        <p:spPr>
          <a:xfrm>
            <a:off x="3737552" y="3306577"/>
            <a:ext cx="977900" cy="1216025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8483AC72-512E-9846-8DE3-E622FE323F3F}"/>
              </a:ext>
            </a:extLst>
          </p:cNvPr>
          <p:cNvSpPr txBox="1"/>
          <p:nvPr/>
        </p:nvSpPr>
        <p:spPr>
          <a:xfrm>
            <a:off x="4114800" y="4419600"/>
            <a:ext cx="1577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B </a:t>
            </a:r>
            <a:r>
              <a:rPr lang="en-US" dirty="0">
                <a:solidFill>
                  <a:srgbClr val="FF0000"/>
                </a:solidFill>
              </a:rPr>
              <a:t>– t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D3CB910-9274-ED47-AEC7-4EEE5ECCA9BD}"/>
              </a:ext>
            </a:extLst>
          </p:cNvPr>
          <p:cNvSpPr txBox="1"/>
          <p:nvPr/>
        </p:nvSpPr>
        <p:spPr>
          <a:xfrm>
            <a:off x="5181600" y="4419600"/>
            <a:ext cx="11591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CFDD"/>
                </a:solidFill>
              </a:rPr>
              <a:t>MD</a:t>
            </a:r>
            <a:r>
              <a:rPr lang="en-US" baseline="30000" dirty="0">
                <a:solidFill>
                  <a:srgbClr val="FFCFDD"/>
                </a:solidFill>
              </a:rPr>
              <a:t>B </a:t>
            </a:r>
            <a:r>
              <a:rPr lang="en-US" dirty="0">
                <a:solidFill>
                  <a:srgbClr val="FFCFDD"/>
                </a:solidFill>
              </a:rPr>
              <a:t>– t</a:t>
            </a:r>
          </a:p>
          <a:p>
            <a:endParaRPr lang="en-US" baseline="30000" dirty="0">
              <a:solidFill>
                <a:srgbClr val="FFCFDD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D8D514-B604-3E4C-A033-72F5221F14DD}"/>
              </a:ext>
            </a:extLst>
          </p:cNvPr>
          <p:cNvSpPr txBox="1"/>
          <p:nvPr/>
        </p:nvSpPr>
        <p:spPr>
          <a:xfrm>
            <a:off x="4914900" y="58293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064C1CF5-4207-DB42-9110-BA3F8E53FA08}"/>
              </a:ext>
            </a:extLst>
          </p:cNvPr>
          <p:cNvCxnSpPr>
            <a:cxnSpLocks/>
          </p:cNvCxnSpPr>
          <p:nvPr/>
        </p:nvCxnSpPr>
        <p:spPr>
          <a:xfrm flipH="1">
            <a:off x="3741938" y="3619005"/>
            <a:ext cx="3725662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04173D4-9B06-1C4A-8310-A3FAA7BB0E35}"/>
              </a:ext>
            </a:extLst>
          </p:cNvPr>
          <p:cNvCxnSpPr/>
          <p:nvPr/>
        </p:nvCxnSpPr>
        <p:spPr>
          <a:xfrm flipH="1" flipV="1">
            <a:off x="67818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47FED1D2-25E2-0048-AEA1-A3AFB8E074AC}"/>
              </a:ext>
            </a:extLst>
          </p:cNvPr>
          <p:cNvCxnSpPr/>
          <p:nvPr/>
        </p:nvCxnSpPr>
        <p:spPr>
          <a:xfrm flipH="1" flipV="1">
            <a:off x="7315200" y="3276600"/>
            <a:ext cx="1058" cy="99695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>
            <a:extLst>
              <a:ext uri="{FF2B5EF4-FFF2-40B4-BE49-F238E27FC236}">
                <a16:creationId xmlns:a16="http://schemas.microsoft.com/office/drawing/2014/main" id="{C98142D1-DACD-2D45-8E3C-FD755D9754EE}"/>
              </a:ext>
            </a:extLst>
          </p:cNvPr>
          <p:cNvSpPr txBox="1"/>
          <p:nvPr/>
        </p:nvSpPr>
        <p:spPr>
          <a:xfrm>
            <a:off x="6096000" y="4724400"/>
            <a:ext cx="2443174" cy="1384995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–(</a:t>
            </a:r>
            <a:r>
              <a:rPr lang="en-US" sz="1200" dirty="0" err="1">
                <a:latin typeface="Cambria"/>
                <a:cs typeface="Cambria"/>
              </a:rPr>
              <a:t>a+b+c+d</a:t>
            </a:r>
            <a:r>
              <a:rPr lang="en-US" sz="1200" dirty="0">
                <a:latin typeface="Cambria"/>
                <a:cs typeface="Cambria"/>
              </a:rPr>
              <a:t>)  </a:t>
            </a:r>
          </a:p>
          <a:p>
            <a:r>
              <a:rPr lang="en-US" sz="1200" dirty="0">
                <a:latin typeface="Cambria"/>
                <a:cs typeface="Cambria"/>
              </a:rPr>
              <a:t>A’s gov’t	       </a:t>
            </a:r>
            <a:r>
              <a:rPr lang="en-US" sz="1200" u="sng" dirty="0">
                <a:latin typeface="Cambria"/>
                <a:cs typeface="Cambria"/>
              </a:rPr>
              <a:t>    +(</a:t>
            </a:r>
            <a:r>
              <a:rPr lang="en-US" sz="1200" u="sng" dirty="0" err="1">
                <a:latin typeface="Cambria"/>
                <a:cs typeface="Cambria"/>
              </a:rPr>
              <a:t>c+e</a:t>
            </a:r>
            <a:r>
              <a:rPr lang="en-US" sz="1200" u="sng" dirty="0">
                <a:latin typeface="Cambria"/>
                <a:cs typeface="Cambria"/>
              </a:rPr>
              <a:t>)   	  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e–(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Net </a:t>
            </a:r>
            <a:r>
              <a:rPr lang="en-US" sz="1200" u="sng" dirty="0">
                <a:latin typeface="Cambria"/>
                <a:cs typeface="Cambria"/>
              </a:rPr>
              <a:t>gain</a:t>
            </a:r>
            <a:r>
              <a:rPr lang="en-US" sz="1200" dirty="0">
                <a:latin typeface="Cambria"/>
                <a:cs typeface="Cambria"/>
              </a:rPr>
              <a:t> if e &gt; 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378CB45D-E302-B24E-9DDC-E04EFA237753}"/>
              </a:ext>
            </a:extLst>
          </p:cNvPr>
          <p:cNvSpPr txBox="1"/>
          <p:nvPr/>
        </p:nvSpPr>
        <p:spPr>
          <a:xfrm>
            <a:off x="6224969" y="3183370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FB528E47-5A42-9D49-88E5-95C2D343ED05}"/>
              </a:ext>
            </a:extLst>
          </p:cNvPr>
          <p:cNvSpPr txBox="1"/>
          <p:nvPr/>
        </p:nvSpPr>
        <p:spPr>
          <a:xfrm>
            <a:off x="6883907" y="317788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3A636A85-0A31-6C46-8067-541FB8298416}"/>
              </a:ext>
            </a:extLst>
          </p:cNvPr>
          <p:cNvSpPr txBox="1"/>
          <p:nvPr/>
        </p:nvSpPr>
        <p:spPr>
          <a:xfrm>
            <a:off x="7358651" y="3692101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C7D5DE1A-4F2E-BB46-AABA-D7181CE6BB10}"/>
              </a:ext>
            </a:extLst>
          </p:cNvPr>
          <p:cNvSpPr txBox="1"/>
          <p:nvPr/>
        </p:nvSpPr>
        <p:spPr>
          <a:xfrm>
            <a:off x="6366406" y="3693196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9962EAB-F174-8B47-905A-081278C3C8BC}"/>
              </a:ext>
            </a:extLst>
          </p:cNvPr>
          <p:cNvCxnSpPr>
            <a:cxnSpLocks/>
          </p:cNvCxnSpPr>
          <p:nvPr/>
        </p:nvCxnSpPr>
        <p:spPr>
          <a:xfrm flipV="1">
            <a:off x="6558682" y="3493140"/>
            <a:ext cx="138148" cy="30918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>
            <a:extLst>
              <a:ext uri="{FF2B5EF4-FFF2-40B4-BE49-F238E27FC236}">
                <a16:creationId xmlns:a16="http://schemas.microsoft.com/office/drawing/2014/main" id="{0A99411F-EC84-B645-922A-9760EA7A502A}"/>
              </a:ext>
            </a:extLst>
          </p:cNvPr>
          <p:cNvCxnSpPr>
            <a:cxnSpLocks/>
          </p:cNvCxnSpPr>
          <p:nvPr/>
        </p:nvCxnSpPr>
        <p:spPr>
          <a:xfrm flipH="1" flipV="1">
            <a:off x="7367827" y="3506296"/>
            <a:ext cx="98677" cy="309186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>
            <a:extLst>
              <a:ext uri="{FF2B5EF4-FFF2-40B4-BE49-F238E27FC236}">
                <a16:creationId xmlns:a16="http://schemas.microsoft.com/office/drawing/2014/main" id="{B7F1B369-2638-654C-8586-213B5C70FC6B}"/>
              </a:ext>
            </a:extLst>
          </p:cNvPr>
          <p:cNvSpPr txBox="1"/>
          <p:nvPr/>
        </p:nvSpPr>
        <p:spPr>
          <a:xfrm>
            <a:off x="6885003" y="3356602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AE8CFA00-591E-544F-A0F2-FF4B6DAC0F7E}"/>
              </a:ext>
            </a:extLst>
          </p:cNvPr>
          <p:cNvSpPr txBox="1"/>
          <p:nvPr/>
        </p:nvSpPr>
        <p:spPr>
          <a:xfrm>
            <a:off x="32766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in Dumping Country, A’s firm:</a:t>
            </a:r>
          </a:p>
          <a:p>
            <a:r>
              <a:rPr lang="en-US" sz="1200" dirty="0">
                <a:latin typeface="Cambria"/>
                <a:cs typeface="Cambria"/>
              </a:rPr>
              <a:t>Lost profit on lost sales      –(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  <a:p>
            <a:r>
              <a:rPr lang="en-US" sz="1200" dirty="0">
                <a:latin typeface="Cambria"/>
                <a:cs typeface="Cambria"/>
              </a:rPr>
              <a:t>Lost profit on kept sales     </a:t>
            </a:r>
            <a:r>
              <a:rPr lang="en-US" sz="1200" u="sng" dirty="0">
                <a:latin typeface="Cambria"/>
                <a:cs typeface="Cambria"/>
              </a:rPr>
              <a:t>–(</a:t>
            </a:r>
            <a:r>
              <a:rPr lang="en-US" sz="1200" u="sng" dirty="0" err="1">
                <a:latin typeface="Cambria"/>
                <a:cs typeface="Cambria"/>
              </a:rPr>
              <a:t>h+i</a:t>
            </a:r>
            <a:r>
              <a:rPr lang="en-US" sz="1200" u="sng" dirty="0">
                <a:latin typeface="Cambria"/>
                <a:cs typeface="Cambria"/>
              </a:rPr>
              <a:t>)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B (firm)	                   –(</a:t>
            </a:r>
            <a:r>
              <a:rPr lang="en-US" sz="1200" dirty="0" err="1">
                <a:latin typeface="Cambria"/>
                <a:cs typeface="Cambria"/>
              </a:rPr>
              <a:t>f+g+h+i</a:t>
            </a:r>
            <a:r>
              <a:rPr lang="en-US" sz="1200" dirty="0">
                <a:latin typeface="Cambria"/>
                <a:cs typeface="Cambria"/>
              </a:rPr>
              <a:t>) 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5F1D437-D57F-1642-9381-316CF0EEF78E}"/>
              </a:ext>
            </a:extLst>
          </p:cNvPr>
          <p:cNvSpPr txBox="1"/>
          <p:nvPr/>
        </p:nvSpPr>
        <p:spPr>
          <a:xfrm>
            <a:off x="4286054" y="360322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957CAF7-BF71-AA4A-BB14-7A97BCEE7421}"/>
              </a:ext>
            </a:extLst>
          </p:cNvPr>
          <p:cNvSpPr txBox="1"/>
          <p:nvPr/>
        </p:nvSpPr>
        <p:spPr>
          <a:xfrm>
            <a:off x="4508226" y="289263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6290722B-9C27-6B4F-9681-18B9DBDDA6E4}"/>
              </a:ext>
            </a:extLst>
          </p:cNvPr>
          <p:cNvSpPr txBox="1"/>
          <p:nvPr/>
        </p:nvSpPr>
        <p:spPr>
          <a:xfrm>
            <a:off x="3716849" y="3919043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9A3615B3-DC15-334A-B59A-F7E979662BA5}"/>
              </a:ext>
            </a:extLst>
          </p:cNvPr>
          <p:cNvCxnSpPr>
            <a:cxnSpLocks/>
          </p:cNvCxnSpPr>
          <p:nvPr/>
        </p:nvCxnSpPr>
        <p:spPr>
          <a:xfrm flipV="1">
            <a:off x="3951383" y="3565793"/>
            <a:ext cx="132203" cy="440674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A79056A4-1C83-5146-B6BB-5BFE04AA3485}"/>
              </a:ext>
            </a:extLst>
          </p:cNvPr>
          <p:cNvCxnSpPr>
            <a:cxnSpLocks/>
          </p:cNvCxnSpPr>
          <p:nvPr/>
        </p:nvCxnSpPr>
        <p:spPr>
          <a:xfrm flipH="1">
            <a:off x="4393894" y="3183875"/>
            <a:ext cx="185451" cy="369065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7C86A748-09DF-7A4C-941B-12BC672D5B94}"/>
              </a:ext>
            </a:extLst>
          </p:cNvPr>
          <p:cNvSpPr txBox="1"/>
          <p:nvPr/>
        </p:nvSpPr>
        <p:spPr>
          <a:xfrm>
            <a:off x="457200" y="4724400"/>
            <a:ext cx="2443174" cy="830997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ADD for world:</a:t>
            </a:r>
          </a:p>
          <a:p>
            <a:r>
              <a:rPr lang="en-US" sz="1200" dirty="0">
                <a:latin typeface="Cambria"/>
                <a:cs typeface="Cambria"/>
              </a:rPr>
              <a:t>Note that (</a:t>
            </a:r>
            <a:r>
              <a:rPr lang="en-US" sz="1200" dirty="0" err="1">
                <a:latin typeface="Cambria"/>
                <a:cs typeface="Cambria"/>
              </a:rPr>
              <a:t>h+i</a:t>
            </a:r>
            <a:r>
              <a:rPr lang="en-US" sz="1200" dirty="0">
                <a:latin typeface="Cambria"/>
                <a:cs typeface="Cambria"/>
              </a:rPr>
              <a:t>) = e</a:t>
            </a:r>
          </a:p>
          <a:p>
            <a:endParaRPr lang="en-US" sz="1200" dirty="0">
              <a:latin typeface="Cambria"/>
              <a:cs typeface="Cambria"/>
            </a:endParaRPr>
          </a:p>
          <a:p>
            <a:r>
              <a:rPr lang="en-US" sz="1200" dirty="0">
                <a:latin typeface="Cambria"/>
                <a:cs typeface="Cambria"/>
              </a:rPr>
              <a:t>So world loses (</a:t>
            </a:r>
            <a:r>
              <a:rPr lang="en-US" sz="1200" dirty="0" err="1">
                <a:latin typeface="Cambria"/>
                <a:cs typeface="Cambria"/>
              </a:rPr>
              <a:t>f+g</a:t>
            </a:r>
            <a:r>
              <a:rPr lang="en-US" sz="1200" dirty="0">
                <a:latin typeface="Cambria"/>
                <a:cs typeface="Cambria"/>
              </a:rPr>
              <a:t>) + (</a:t>
            </a:r>
            <a:r>
              <a:rPr lang="en-US" sz="1200" dirty="0" err="1">
                <a:latin typeface="Cambria"/>
                <a:cs typeface="Cambria"/>
              </a:rPr>
              <a:t>b+d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2123C51-168C-304A-A2EA-B7D83C09B681}"/>
              </a:ext>
            </a:extLst>
          </p:cNvPr>
          <p:cNvSpPr txBox="1"/>
          <p:nvPr/>
        </p:nvSpPr>
        <p:spPr>
          <a:xfrm>
            <a:off x="3517516" y="3661027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3E789A5-0FED-E949-B86B-8CBD5A0E7EAD}"/>
              </a:ext>
            </a:extLst>
          </p:cNvPr>
          <p:cNvSpPr txBox="1"/>
          <p:nvPr/>
        </p:nvSpPr>
        <p:spPr>
          <a:xfrm>
            <a:off x="3271991" y="3418347"/>
            <a:ext cx="6407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C72E2FBB-B861-F94B-9ABF-AF86D3248ECE}"/>
              </a:ext>
            </a:extLst>
          </p:cNvPr>
          <p:cNvCxnSpPr>
            <a:cxnSpLocks/>
          </p:cNvCxnSpPr>
          <p:nvPr/>
        </p:nvCxnSpPr>
        <p:spPr>
          <a:xfrm flipV="1">
            <a:off x="3675888" y="3539046"/>
            <a:ext cx="136359" cy="319722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CC795F-BA94-9ED8-426C-0813109FD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394455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03" grpId="0" animBg="1"/>
      <p:bldP spid="93" grpId="0"/>
      <p:bldP spid="94" grpId="0"/>
      <p:bldP spid="99" grpId="0"/>
      <p:bldP spid="115" grpId="0"/>
      <p:bldP spid="90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</a:t>
            </a:r>
            <a:r>
              <a:rPr lang="en-US" u="sng" dirty="0"/>
              <a:t>Not</a:t>
            </a:r>
            <a:r>
              <a:rPr lang="en-US" dirty="0"/>
              <a:t>-Dumping Equilibrium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441450" y="2971800"/>
            <a:ext cx="564515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914400" cy="18415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27450" y="3486150"/>
            <a:ext cx="4095750" cy="2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75" idx="1"/>
          </p:cNvCxnSpPr>
          <p:nvPr/>
        </p:nvCxnSpPr>
        <p:spPr>
          <a:xfrm>
            <a:off x="2089150" y="2965450"/>
            <a:ext cx="1195919" cy="47888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1428750" y="2698750"/>
            <a:ext cx="635000" cy="26035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1441450" y="2705100"/>
            <a:ext cx="641350" cy="568325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2082800" y="2965450"/>
            <a:ext cx="0" cy="129540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851150" y="3276600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454150" y="3270250"/>
            <a:ext cx="63500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73" name="TextBox 72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285069" y="32596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580216" y="2904067"/>
            <a:ext cx="123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+MD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965450" y="394123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A+B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999069" y="31919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689602" y="29040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93" name="Straight Connector 92"/>
          <p:cNvCxnSpPr/>
          <p:nvPr/>
        </p:nvCxnSpPr>
        <p:spPr>
          <a:xfrm>
            <a:off x="2085975" y="3276600"/>
            <a:ext cx="971550" cy="85407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Content Placeholder 2"/>
          <p:cNvSpPr>
            <a:spLocks noGrp="1"/>
          </p:cNvSpPr>
          <p:nvPr>
            <p:ph idx="1"/>
          </p:nvPr>
        </p:nvSpPr>
        <p:spPr>
          <a:xfrm>
            <a:off x="914399" y="4555067"/>
            <a:ext cx="7281334" cy="1769534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Now firm combines the two markets, now facing </a:t>
            </a:r>
            <a:r>
              <a:rPr lang="en-US" sz="2000" u="sng" dirty="0"/>
              <a:t>single</a:t>
            </a:r>
            <a:r>
              <a:rPr lang="en-US" sz="2000" dirty="0"/>
              <a:t> demand curve D</a:t>
            </a:r>
            <a:r>
              <a:rPr lang="en-US" sz="2000" baseline="30000" dirty="0"/>
              <a:t>A</a:t>
            </a:r>
            <a:r>
              <a:rPr lang="en-US" sz="2000" dirty="0"/>
              <a:t>+MD</a:t>
            </a:r>
            <a:r>
              <a:rPr lang="en-US" sz="2000" baseline="30000" dirty="0"/>
              <a:t>B</a:t>
            </a:r>
          </a:p>
          <a:p>
            <a:r>
              <a:rPr lang="en-US" sz="2000" dirty="0"/>
              <a:t>Corresponding MR curve</a:t>
            </a:r>
            <a:r>
              <a:rPr lang="en-US" sz="2000" dirty="0">
                <a:solidFill>
                  <a:srgbClr val="000000"/>
                </a:solidFill>
              </a:rPr>
              <a:t>, MR</a:t>
            </a:r>
            <a:r>
              <a:rPr lang="en-US" sz="2000" baseline="30000" dirty="0">
                <a:solidFill>
                  <a:srgbClr val="000000"/>
                </a:solidFill>
              </a:rPr>
              <a:t>A+B</a:t>
            </a:r>
            <a:r>
              <a:rPr lang="en-US" sz="2000" dirty="0"/>
              <a:t>, </a:t>
            </a:r>
          </a:p>
          <a:p>
            <a:r>
              <a:rPr lang="en-US" sz="2000" dirty="0"/>
              <a:t>Determines price </a:t>
            </a:r>
            <a:r>
              <a:rPr lang="en-US" sz="2000" dirty="0">
                <a:solidFill>
                  <a:srgbClr val="000000"/>
                </a:solidFill>
              </a:rPr>
              <a:t>P</a:t>
            </a:r>
            <a:r>
              <a:rPr lang="en-US" sz="2000" baseline="-25000" dirty="0">
                <a:solidFill>
                  <a:srgbClr val="000000"/>
                </a:solidFill>
              </a:rPr>
              <a:t>2</a:t>
            </a:r>
            <a:r>
              <a:rPr lang="en-US" sz="2000" dirty="0">
                <a:solidFill>
                  <a:srgbClr val="000000"/>
                </a:solidFill>
              </a:rPr>
              <a:t> </a:t>
            </a:r>
            <a:r>
              <a:rPr lang="en-US" sz="2000" dirty="0"/>
              <a:t>charged in both markets</a:t>
            </a:r>
          </a:p>
          <a:p>
            <a:r>
              <a:rPr lang="en-US" sz="2000" dirty="0"/>
              <a:t>Result:  Price falls at home and rises abroad</a:t>
            </a:r>
            <a:endParaRPr lang="en-US" sz="2000" baseline="30000" dirty="0"/>
          </a:p>
          <a:p>
            <a:endParaRPr lang="en-US" sz="2000" baseline="30000" dirty="0"/>
          </a:p>
          <a:p>
            <a:endParaRPr lang="en-US" sz="2000" dirty="0"/>
          </a:p>
        </p:txBody>
      </p:sp>
      <p:cxnSp>
        <p:nvCxnSpPr>
          <p:cNvPr id="95" name="Straight Arrow Connector 94"/>
          <p:cNvCxnSpPr/>
          <p:nvPr/>
        </p:nvCxnSpPr>
        <p:spPr>
          <a:xfrm flipV="1">
            <a:off x="3886200" y="3276600"/>
            <a:ext cx="2" cy="200025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1571625" y="3121025"/>
            <a:ext cx="0" cy="165100"/>
          </a:xfrm>
          <a:prstGeom prst="straightConnector1">
            <a:avLst/>
          </a:prstGeom>
          <a:ln w="25400">
            <a:solidFill>
              <a:srgbClr val="FF0000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Content Placeholder 2">
            <a:extLst>
              <a:ext uri="{FF2B5EF4-FFF2-40B4-BE49-F238E27FC236}">
                <a16:creationId xmlns:a16="http://schemas.microsoft.com/office/drawing/2014/main" id="{EBAB3FAA-6599-1B4A-BE8D-4F8B7FA77CCE}"/>
              </a:ext>
            </a:extLst>
          </p:cNvPr>
          <p:cNvSpPr txBox="1">
            <a:spLocks/>
          </p:cNvSpPr>
          <p:nvPr/>
        </p:nvSpPr>
        <p:spPr bwMode="auto">
          <a:xfrm rot="20931220">
            <a:off x="5650753" y="4890211"/>
            <a:ext cx="3335966" cy="449177"/>
          </a:xfrm>
          <a:prstGeom prst="rect">
            <a:avLst/>
          </a:prstGeom>
          <a:solidFill>
            <a:schemeClr val="bg1"/>
          </a:solidFill>
          <a:ln w="38100">
            <a:solidFill>
              <a:srgbClr val="00B05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algn="ctr"/>
            <a:r>
              <a:rPr lang="en-US" sz="2400" kern="0" dirty="0">
                <a:solidFill>
                  <a:srgbClr val="00B050"/>
                </a:solidFill>
              </a:rPr>
              <a:t>Note welfare effects</a:t>
            </a:r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400" kern="0" baseline="30000" dirty="0">
              <a:solidFill>
                <a:srgbClr val="00B050"/>
              </a:solidFill>
            </a:endParaRPr>
          </a:p>
          <a:p>
            <a:pPr algn="ctr"/>
            <a:endParaRPr lang="en-US" sz="2200" kern="0" dirty="0">
              <a:solidFill>
                <a:srgbClr val="00B05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BD057F-FAE7-561D-FE95-527752703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3103354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2" grpId="0"/>
      <p:bldP spid="53" grpId="0" animBg="1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C9715926-5B01-E243-B932-F58D25A1FC57}"/>
              </a:ext>
            </a:extLst>
          </p:cNvPr>
          <p:cNvGrpSpPr/>
          <p:nvPr/>
        </p:nvGrpSpPr>
        <p:grpSpPr>
          <a:xfrm>
            <a:off x="1448102" y="3120441"/>
            <a:ext cx="930158" cy="147899"/>
            <a:chOff x="1448102" y="3120441"/>
            <a:chExt cx="930158" cy="147899"/>
          </a:xfrm>
        </p:grpSpPr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BBB2B3B9-0C1A-8044-9B3C-C960A36F91CE}"/>
                </a:ext>
              </a:extLst>
            </p:cNvPr>
            <p:cNvSpPr/>
            <p:nvPr/>
          </p:nvSpPr>
          <p:spPr>
            <a:xfrm>
              <a:off x="1448102" y="3123448"/>
              <a:ext cx="817430" cy="144892"/>
            </a:xfrm>
            <a:prstGeom prst="rect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ight Triangle 123">
              <a:extLst>
                <a:ext uri="{FF2B5EF4-FFF2-40B4-BE49-F238E27FC236}">
                  <a16:creationId xmlns:a16="http://schemas.microsoft.com/office/drawing/2014/main" id="{4584136B-FED7-0E45-B7A8-CD4816218D03}"/>
                </a:ext>
              </a:extLst>
            </p:cNvPr>
            <p:cNvSpPr/>
            <p:nvPr/>
          </p:nvSpPr>
          <p:spPr>
            <a:xfrm>
              <a:off x="2256913" y="3120441"/>
              <a:ext cx="121347" cy="144609"/>
            </a:xfrm>
            <a:prstGeom prst="rtTriangle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53870207-BDB0-284A-AE02-6BD08FA0CE48}"/>
              </a:ext>
            </a:extLst>
          </p:cNvPr>
          <p:cNvGrpSpPr/>
          <p:nvPr/>
        </p:nvGrpSpPr>
        <p:grpSpPr>
          <a:xfrm>
            <a:off x="6594473" y="3263900"/>
            <a:ext cx="847727" cy="232652"/>
            <a:chOff x="6594472" y="3263900"/>
            <a:chExt cx="863603" cy="232652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7BA3BFE5-DC9F-0043-AA60-AF2A3B691CD3}"/>
                </a:ext>
              </a:extLst>
            </p:cNvPr>
            <p:cNvSpPr/>
            <p:nvPr/>
          </p:nvSpPr>
          <p:spPr>
            <a:xfrm>
              <a:off x="6815797" y="3273082"/>
              <a:ext cx="485335" cy="215705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ight Triangle 68">
              <a:extLst>
                <a:ext uri="{FF2B5EF4-FFF2-40B4-BE49-F238E27FC236}">
                  <a16:creationId xmlns:a16="http://schemas.microsoft.com/office/drawing/2014/main" id="{5A40127B-AED8-0041-BF32-6108B2BB981B}"/>
                </a:ext>
              </a:extLst>
            </p:cNvPr>
            <p:cNvSpPr/>
            <p:nvPr/>
          </p:nvSpPr>
          <p:spPr>
            <a:xfrm flipH="1">
              <a:off x="6594472" y="3263900"/>
              <a:ext cx="212727" cy="232652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ight Triangle 96">
              <a:extLst>
                <a:ext uri="{FF2B5EF4-FFF2-40B4-BE49-F238E27FC236}">
                  <a16:creationId xmlns:a16="http://schemas.microsoft.com/office/drawing/2014/main" id="{0B6E5E08-99BA-2E4B-A526-C4C39A98FB1F}"/>
                </a:ext>
              </a:extLst>
            </p:cNvPr>
            <p:cNvSpPr/>
            <p:nvPr/>
          </p:nvSpPr>
          <p:spPr>
            <a:xfrm>
              <a:off x="7292972" y="3267075"/>
              <a:ext cx="165103" cy="219952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02DEEBD9-E768-C948-B787-465E1BB7FA33}"/>
              </a:ext>
            </a:extLst>
          </p:cNvPr>
          <p:cNvGrpSpPr/>
          <p:nvPr/>
        </p:nvGrpSpPr>
        <p:grpSpPr>
          <a:xfrm>
            <a:off x="6096000" y="3272367"/>
            <a:ext cx="664633" cy="216106"/>
            <a:chOff x="6096000" y="3294665"/>
            <a:chExt cx="677876" cy="193808"/>
          </a:xfrm>
        </p:grpSpPr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36BD45AA-C4E4-9447-AD8D-EB5FC2B0540A}"/>
                </a:ext>
              </a:extLst>
            </p:cNvPr>
            <p:cNvSpPr/>
            <p:nvPr/>
          </p:nvSpPr>
          <p:spPr>
            <a:xfrm>
              <a:off x="6096000" y="3295185"/>
              <a:ext cx="516673" cy="193288"/>
            </a:xfrm>
            <a:prstGeom prst="rect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ight Triangle 59">
              <a:extLst>
                <a:ext uri="{FF2B5EF4-FFF2-40B4-BE49-F238E27FC236}">
                  <a16:creationId xmlns:a16="http://schemas.microsoft.com/office/drawing/2014/main" id="{3393C73F-3E4A-6A45-9A5B-8BCE0BF4DBF5}"/>
                </a:ext>
              </a:extLst>
            </p:cNvPr>
            <p:cNvSpPr/>
            <p:nvPr/>
          </p:nvSpPr>
          <p:spPr>
            <a:xfrm rot="10800000" flipH="1">
              <a:off x="6610548" y="3294665"/>
              <a:ext cx="163328" cy="176873"/>
            </a:xfrm>
            <a:prstGeom prst="rtTriangle">
              <a:avLst/>
            </a:prstGeom>
            <a:pattFill prst="dkUpDiag">
              <a:fgClr>
                <a:srgbClr val="00B05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37E5042C-5E8A-BE41-8475-7B1F828BE77E}"/>
              </a:ext>
            </a:extLst>
          </p:cNvPr>
          <p:cNvGrpSpPr/>
          <p:nvPr/>
        </p:nvGrpSpPr>
        <p:grpSpPr>
          <a:xfrm>
            <a:off x="6097291" y="3244850"/>
            <a:ext cx="1337179" cy="249121"/>
            <a:chOff x="6107230" y="3287110"/>
            <a:chExt cx="1337179" cy="206861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AF4226AB-58E0-7240-B03F-C6FEC6AC34A9}"/>
                </a:ext>
              </a:extLst>
            </p:cNvPr>
            <p:cNvSpPr/>
            <p:nvPr/>
          </p:nvSpPr>
          <p:spPr>
            <a:xfrm>
              <a:off x="6107230" y="3303069"/>
              <a:ext cx="1218187" cy="190902"/>
            </a:xfrm>
            <a:prstGeom prst="rect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ight Triangle 66">
              <a:extLst>
                <a:ext uri="{FF2B5EF4-FFF2-40B4-BE49-F238E27FC236}">
                  <a16:creationId xmlns:a16="http://schemas.microsoft.com/office/drawing/2014/main" id="{945593A9-4BB5-E541-9DE1-797421C82FE0}"/>
                </a:ext>
              </a:extLst>
            </p:cNvPr>
            <p:cNvSpPr/>
            <p:nvPr/>
          </p:nvSpPr>
          <p:spPr>
            <a:xfrm>
              <a:off x="7312572" y="3287110"/>
              <a:ext cx="131837" cy="202526"/>
            </a:xfrm>
            <a:prstGeom prst="rtTriangle">
              <a:avLst/>
            </a:prstGeom>
            <a:pattFill prst="dkDnDiag">
              <a:fgClr>
                <a:srgbClr val="FF0000"/>
              </a:fgClr>
              <a:bgClr>
                <a:schemeClr val="bg1"/>
              </a:bgClr>
            </a:pattFill>
            <a:ln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 </a:t>
            </a:r>
            <a:r>
              <a:rPr lang="en-US" u="sng" dirty="0"/>
              <a:t>Not</a:t>
            </a:r>
            <a:r>
              <a:rPr lang="en-US" dirty="0"/>
              <a:t>-Dumping Equilibrium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1447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1447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124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7526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A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77724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43" name="Straight Connector 42"/>
          <p:cNvCxnSpPr/>
          <p:nvPr/>
        </p:nvCxnSpPr>
        <p:spPr>
          <a:xfrm flipV="1">
            <a:off x="37338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7338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5410200" y="419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6096000" y="4267200"/>
            <a:ext cx="19812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6096000" y="2057400"/>
            <a:ext cx="0" cy="2209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1143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4290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5791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64008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Dom </a:t>
            </a:r>
            <a:r>
              <a:rPr lang="en-US" sz="2400" dirty="0" err="1"/>
              <a:t>Mkt</a:t>
            </a:r>
            <a:endParaRPr lang="en-US" sz="2400" dirty="0"/>
          </a:p>
        </p:txBody>
      </p:sp>
      <p:sp>
        <p:nvSpPr>
          <p:cNvPr id="80" name="TextBox 79"/>
          <p:cNvSpPr txBox="1"/>
          <p:nvPr/>
        </p:nvSpPr>
        <p:spPr>
          <a:xfrm>
            <a:off x="3962400" y="12954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Cty</a:t>
            </a:r>
            <a:r>
              <a:rPr lang="en-US" sz="2400" dirty="0"/>
              <a:t> B</a:t>
            </a:r>
          </a:p>
          <a:p>
            <a:pPr algn="ctr"/>
            <a:r>
              <a:rPr lang="en-US" sz="2400" dirty="0"/>
              <a:t>MD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1447800" y="2362200"/>
            <a:ext cx="1600200" cy="1524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6553200" y="2209800"/>
            <a:ext cx="1219200" cy="17526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flipV="1">
            <a:off x="6096000" y="2209800"/>
            <a:ext cx="1676400" cy="18288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1441450" y="2971800"/>
            <a:ext cx="5645150" cy="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3736975" y="2968625"/>
            <a:ext cx="1841500" cy="114300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>
            <a:off x="1447800" y="2362200"/>
            <a:ext cx="914400" cy="18415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/>
          <p:nvPr/>
        </p:nvCxnSpPr>
        <p:spPr>
          <a:xfrm flipV="1">
            <a:off x="1447800" y="3962400"/>
            <a:ext cx="4114800" cy="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/>
          <p:nvPr/>
        </p:nvCxnSpPr>
        <p:spPr>
          <a:xfrm flipV="1">
            <a:off x="2244725" y="3124200"/>
            <a:ext cx="0" cy="114300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447800" y="3124200"/>
            <a:ext cx="803275" cy="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/>
          <p:nvPr/>
        </p:nvCxnSpPr>
        <p:spPr>
          <a:xfrm flipV="1">
            <a:off x="4537075" y="3460750"/>
            <a:ext cx="0" cy="793750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/>
          <p:nvPr/>
        </p:nvCxnSpPr>
        <p:spPr>
          <a:xfrm flipH="1" flipV="1">
            <a:off x="3727450" y="3486150"/>
            <a:ext cx="4095750" cy="2"/>
          </a:xfrm>
          <a:prstGeom prst="line">
            <a:avLst/>
          </a:prstGeom>
          <a:ln>
            <a:solidFill>
              <a:schemeClr val="tx1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endCxn id="75" idx="1"/>
          </p:cNvCxnSpPr>
          <p:nvPr/>
        </p:nvCxnSpPr>
        <p:spPr>
          <a:xfrm>
            <a:off x="2089150" y="2965450"/>
            <a:ext cx="1195919" cy="47888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851150" y="3276600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454150" y="3270250"/>
            <a:ext cx="6350000" cy="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48270" y="29210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A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48266" y="3750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MC</a:t>
            </a:r>
            <a:endParaRPr lang="en-US" baseline="30000" dirty="0"/>
          </a:p>
        </p:txBody>
      </p:sp>
      <p:sp>
        <p:nvSpPr>
          <p:cNvPr id="73" name="TextBox 72"/>
          <p:cNvSpPr txBox="1"/>
          <p:nvPr/>
        </p:nvSpPr>
        <p:spPr>
          <a:xfrm>
            <a:off x="1473199" y="3496734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MR</a:t>
            </a:r>
            <a:r>
              <a:rPr lang="en-US" baseline="30000" dirty="0"/>
              <a:t>A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285069" y="32596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704667" y="21420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baseline="30000" dirty="0"/>
              <a:t>B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5130800" y="3581401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MD</a:t>
            </a:r>
            <a:r>
              <a:rPr lang="en-US" baseline="30000" dirty="0"/>
              <a:t>B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7704667" y="38184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B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638803" y="3428999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n-US" baseline="30000" dirty="0"/>
              <a:t>B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861733" y="3513667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  <a:r>
              <a:rPr lang="en-US" baseline="30000" dirty="0"/>
              <a:t>A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2580216" y="2904067"/>
            <a:ext cx="12361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D</a:t>
            </a:r>
            <a:r>
              <a:rPr lang="en-US" baseline="30000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+MD</a:t>
            </a:r>
            <a:r>
              <a:rPr lang="en-US" baseline="300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2965450" y="3941234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MR</a:t>
            </a:r>
            <a:r>
              <a:rPr lang="en-US" baseline="30000" dirty="0">
                <a:solidFill>
                  <a:srgbClr val="FF0000"/>
                </a:solidFill>
              </a:rPr>
              <a:t>A+B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999069" y="3191933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5689602" y="2904066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endParaRPr lang="en-US" baseline="30000" dirty="0">
              <a:solidFill>
                <a:srgbClr val="FF0000"/>
              </a:solidFill>
            </a:endParaRPr>
          </a:p>
        </p:txBody>
      </p:sp>
      <p:cxnSp>
        <p:nvCxnSpPr>
          <p:cNvPr id="93" name="Straight Connector 92"/>
          <p:cNvCxnSpPr/>
          <p:nvPr/>
        </p:nvCxnSpPr>
        <p:spPr>
          <a:xfrm>
            <a:off x="2085975" y="3276600"/>
            <a:ext cx="971550" cy="854075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BC673F1F-D345-734E-99AE-C5A8B93C3C19}"/>
              </a:ext>
            </a:extLst>
          </p:cNvPr>
          <p:cNvCxnSpPr/>
          <p:nvPr/>
        </p:nvCxnSpPr>
        <p:spPr>
          <a:xfrm flipV="1">
            <a:off x="6816969" y="3276600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8669507E-1ACE-634C-8AC1-A3E1FE2E9615}"/>
              </a:ext>
            </a:extLst>
          </p:cNvPr>
          <p:cNvCxnSpPr/>
          <p:nvPr/>
        </p:nvCxnSpPr>
        <p:spPr>
          <a:xfrm flipV="1">
            <a:off x="7292731" y="3289984"/>
            <a:ext cx="0" cy="99060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130DE8F7-ADE6-B54A-B376-8849D8B77B54}"/>
              </a:ext>
            </a:extLst>
          </p:cNvPr>
          <p:cNvSpPr txBox="1"/>
          <p:nvPr/>
        </p:nvSpPr>
        <p:spPr>
          <a:xfrm>
            <a:off x="60960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No-Dumping in Importing Country, B:</a:t>
            </a:r>
          </a:p>
          <a:p>
            <a:r>
              <a:rPr lang="en-US" sz="1200" dirty="0">
                <a:latin typeface="Cambria"/>
                <a:cs typeface="Cambria"/>
              </a:rPr>
              <a:t>Suppliers gain               +a</a:t>
            </a:r>
          </a:p>
          <a:p>
            <a:r>
              <a:rPr lang="en-US" sz="1200" dirty="0">
                <a:latin typeface="Cambria"/>
                <a:cs typeface="Cambria"/>
              </a:rPr>
              <a:t>Demanders lose   </a:t>
            </a:r>
            <a:r>
              <a:rPr lang="en-US" sz="1200" u="sng" dirty="0">
                <a:latin typeface="Cambria"/>
                <a:cs typeface="Cambria"/>
              </a:rPr>
              <a:t>–(</a:t>
            </a:r>
            <a:r>
              <a:rPr lang="en-US" sz="1200" u="sng" dirty="0" err="1">
                <a:latin typeface="Cambria"/>
                <a:cs typeface="Cambria"/>
              </a:rPr>
              <a:t>a+b+c+d</a:t>
            </a:r>
            <a:r>
              <a:rPr lang="en-US" sz="1200" u="sng" dirty="0">
                <a:latin typeface="Cambria"/>
                <a:cs typeface="Cambria"/>
              </a:rPr>
              <a:t>)  </a:t>
            </a: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–(</a:t>
            </a:r>
            <a:r>
              <a:rPr lang="en-US" sz="1200" dirty="0" err="1">
                <a:latin typeface="Cambria"/>
                <a:cs typeface="Cambria"/>
              </a:rPr>
              <a:t>b+c+d</a:t>
            </a:r>
            <a:r>
              <a:rPr lang="en-US" sz="1200" dirty="0">
                <a:latin typeface="Cambria"/>
                <a:cs typeface="Cambria"/>
              </a:rPr>
              <a:t>)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3850AAC1-9A11-A248-9414-232DABA50154}"/>
              </a:ext>
            </a:extLst>
          </p:cNvPr>
          <p:cNvSpPr txBox="1"/>
          <p:nvPr/>
        </p:nvSpPr>
        <p:spPr>
          <a:xfrm>
            <a:off x="6202744" y="317384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23936ECE-F3B4-A94B-B4ED-B4C7F8CB8836}"/>
              </a:ext>
            </a:extLst>
          </p:cNvPr>
          <p:cNvSpPr txBox="1"/>
          <p:nvPr/>
        </p:nvSpPr>
        <p:spPr>
          <a:xfrm>
            <a:off x="6883907" y="3177888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DE2422A1-DD9F-A948-B55A-3533B96E5DA7}"/>
              </a:ext>
            </a:extLst>
          </p:cNvPr>
          <p:cNvSpPr txBox="1"/>
          <p:nvPr/>
        </p:nvSpPr>
        <p:spPr>
          <a:xfrm>
            <a:off x="7358651" y="3692101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BF2F1FB-4521-E741-86F1-6B8F9C422EC3}"/>
              </a:ext>
            </a:extLst>
          </p:cNvPr>
          <p:cNvSpPr txBox="1"/>
          <p:nvPr/>
        </p:nvSpPr>
        <p:spPr>
          <a:xfrm>
            <a:off x="6366406" y="3693196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2A2DC1C2-470C-5B4E-89D2-A7342B5042A8}"/>
              </a:ext>
            </a:extLst>
          </p:cNvPr>
          <p:cNvCxnSpPr>
            <a:cxnSpLocks/>
          </p:cNvCxnSpPr>
          <p:nvPr/>
        </p:nvCxnSpPr>
        <p:spPr>
          <a:xfrm flipV="1">
            <a:off x="6562725" y="3411421"/>
            <a:ext cx="188110" cy="395404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8D67F676-91DC-F44E-9435-78D351272DBB}"/>
              </a:ext>
            </a:extLst>
          </p:cNvPr>
          <p:cNvCxnSpPr>
            <a:cxnSpLocks/>
          </p:cNvCxnSpPr>
          <p:nvPr/>
        </p:nvCxnSpPr>
        <p:spPr>
          <a:xfrm flipH="1" flipV="1">
            <a:off x="7336078" y="3417396"/>
            <a:ext cx="141047" cy="408479"/>
          </a:xfrm>
          <a:prstGeom prst="straightConnector1">
            <a:avLst/>
          </a:prstGeom>
          <a:ln w="3175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6" name="TextBox 125">
            <a:extLst>
              <a:ext uri="{FF2B5EF4-FFF2-40B4-BE49-F238E27FC236}">
                <a16:creationId xmlns:a16="http://schemas.microsoft.com/office/drawing/2014/main" id="{B1C18567-4665-C443-B2BB-ABAE37E3F55D}"/>
              </a:ext>
            </a:extLst>
          </p:cNvPr>
          <p:cNvSpPr txBox="1"/>
          <p:nvPr/>
        </p:nvSpPr>
        <p:spPr>
          <a:xfrm>
            <a:off x="1143000" y="4724400"/>
            <a:ext cx="2443174" cy="1015663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Cambria"/>
                <a:cs typeface="Cambria"/>
              </a:rPr>
              <a:t>Welfare Effects of No-Dumping in Exporting Country, A:</a:t>
            </a:r>
          </a:p>
          <a:p>
            <a:r>
              <a:rPr lang="en-US" sz="1200" dirty="0">
                <a:latin typeface="Cambria"/>
                <a:cs typeface="Cambria"/>
              </a:rPr>
              <a:t>Demanders gain 	e</a:t>
            </a:r>
          </a:p>
          <a:p>
            <a:r>
              <a:rPr lang="en-US" sz="1200" dirty="0">
                <a:latin typeface="Cambria"/>
                <a:cs typeface="Cambria"/>
              </a:rPr>
              <a:t>Firm loses		?</a:t>
            </a:r>
            <a:endParaRPr lang="en-US" sz="1200" u="sng" dirty="0">
              <a:latin typeface="Cambria"/>
              <a:cs typeface="Cambria"/>
            </a:endParaRPr>
          </a:p>
          <a:p>
            <a:r>
              <a:rPr lang="en-US" sz="1200" dirty="0" err="1">
                <a:latin typeface="Cambria"/>
                <a:cs typeface="Cambria"/>
              </a:rPr>
              <a:t>Cty</a:t>
            </a:r>
            <a:r>
              <a:rPr lang="en-US" sz="1200" dirty="0">
                <a:latin typeface="Cambria"/>
                <a:cs typeface="Cambria"/>
              </a:rPr>
              <a:t>   A    	           	?</a:t>
            </a:r>
          </a:p>
        </p:txBody>
      </p: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0F1DFF0D-3F1B-DD4D-AEAA-AA0EE7897A34}"/>
              </a:ext>
            </a:extLst>
          </p:cNvPr>
          <p:cNvCxnSpPr>
            <a:cxnSpLocks/>
          </p:cNvCxnSpPr>
          <p:nvPr/>
        </p:nvCxnSpPr>
        <p:spPr>
          <a:xfrm flipH="1">
            <a:off x="1676400" y="2590800"/>
            <a:ext cx="457200" cy="609600"/>
          </a:xfrm>
          <a:prstGeom prst="straightConnector1">
            <a:avLst/>
          </a:prstGeom>
          <a:ln w="3175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>
            <a:extLst>
              <a:ext uri="{FF2B5EF4-FFF2-40B4-BE49-F238E27FC236}">
                <a16:creationId xmlns:a16="http://schemas.microsoft.com/office/drawing/2014/main" id="{88E5E04B-43B5-AA42-ABE1-644668E2FD8B}"/>
              </a:ext>
            </a:extLst>
          </p:cNvPr>
          <p:cNvCxnSpPr>
            <a:cxnSpLocks/>
          </p:cNvCxnSpPr>
          <p:nvPr/>
        </p:nvCxnSpPr>
        <p:spPr>
          <a:xfrm flipH="1">
            <a:off x="2057400" y="2590800"/>
            <a:ext cx="76200" cy="609600"/>
          </a:xfrm>
          <a:prstGeom prst="straightConnector1">
            <a:avLst/>
          </a:prstGeom>
          <a:ln w="3175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874DAD89-2059-DF44-89C0-332488E3D2F2}"/>
              </a:ext>
            </a:extLst>
          </p:cNvPr>
          <p:cNvCxnSpPr>
            <a:cxnSpLocks/>
          </p:cNvCxnSpPr>
          <p:nvPr/>
        </p:nvCxnSpPr>
        <p:spPr>
          <a:xfrm>
            <a:off x="2134685" y="2600020"/>
            <a:ext cx="158299" cy="628126"/>
          </a:xfrm>
          <a:prstGeom prst="straightConnector1">
            <a:avLst/>
          </a:prstGeom>
          <a:ln w="3175">
            <a:solidFill>
              <a:srgbClr val="00B050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0" name="TextBox 129">
            <a:extLst>
              <a:ext uri="{FF2B5EF4-FFF2-40B4-BE49-F238E27FC236}">
                <a16:creationId xmlns:a16="http://schemas.microsoft.com/office/drawing/2014/main" id="{9FA00708-4F9B-1947-ACB2-4992F30B70F4}"/>
              </a:ext>
            </a:extLst>
          </p:cNvPr>
          <p:cNvSpPr txBox="1"/>
          <p:nvPr/>
        </p:nvSpPr>
        <p:spPr>
          <a:xfrm>
            <a:off x="1997915" y="2301205"/>
            <a:ext cx="301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C3AEFC-5283-5630-A8C2-56A8AFB52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</p:spTree>
    <p:extLst>
      <p:ext uri="{BB962C8B-B14F-4D97-AF65-F5344CB8AC3E}">
        <p14:creationId xmlns:p14="http://schemas.microsoft.com/office/powerpoint/2010/main" val="2034329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126" grpId="0" animBg="1"/>
      <p:bldP spid="130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7DAA-B9A2-A241-BD10-DAC40A3A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ADD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CB423-58F8-E143-966A-13FFF975C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9593"/>
            <a:ext cx="8229600" cy="4525963"/>
          </a:xfrm>
        </p:spPr>
        <p:txBody>
          <a:bodyPr/>
          <a:lstStyle/>
          <a:p>
            <a:r>
              <a:rPr lang="en-US" dirty="0"/>
              <a:t>If export price unchanged</a:t>
            </a:r>
          </a:p>
          <a:p>
            <a:pPr lvl="1"/>
            <a:r>
              <a:rPr lang="en-US" dirty="0"/>
              <a:t>Exporter sells less and loses profit</a:t>
            </a:r>
          </a:p>
          <a:p>
            <a:pPr lvl="1"/>
            <a:r>
              <a:rPr lang="en-US" dirty="0"/>
              <a:t>Importer has same effects as usual small-country tariff</a:t>
            </a:r>
          </a:p>
          <a:p>
            <a:pPr lvl="2"/>
            <a:r>
              <a:rPr lang="en-US" dirty="0"/>
              <a:t>Suppliers gain</a:t>
            </a:r>
          </a:p>
          <a:p>
            <a:pPr lvl="2"/>
            <a:r>
              <a:rPr lang="en-US" dirty="0"/>
              <a:t>Demanders lose</a:t>
            </a:r>
          </a:p>
          <a:p>
            <a:pPr lvl="2"/>
            <a:r>
              <a:rPr lang="en-US" dirty="0"/>
              <a:t>Government gains</a:t>
            </a:r>
          </a:p>
          <a:p>
            <a:pPr lvl="2"/>
            <a:r>
              <a:rPr lang="en-US" dirty="0"/>
              <a:t>Dead-weight loss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C8B0E-0783-3F4D-84D5-DA36F944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1C5F02-C0B9-A742-AE1C-17048676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89479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7DAA-B9A2-A241-BD10-DAC40A3A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ADD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CB423-58F8-E143-966A-13FFF975C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320"/>
            <a:ext cx="8229600" cy="4525963"/>
          </a:xfrm>
        </p:spPr>
        <p:txBody>
          <a:bodyPr/>
          <a:lstStyle/>
          <a:p>
            <a:r>
              <a:rPr lang="en-US" dirty="0"/>
              <a:t>If exporter resets price to maximize profit (and ADD is unchanged)</a:t>
            </a:r>
          </a:p>
          <a:p>
            <a:pPr lvl="1"/>
            <a:r>
              <a:rPr lang="en-US" dirty="0"/>
              <a:t>Exporter lowers price, but by less than tariff</a:t>
            </a:r>
          </a:p>
          <a:p>
            <a:pPr lvl="1"/>
            <a:r>
              <a:rPr lang="en-US" dirty="0"/>
              <a:t>Exporter loses profit, but loses less than if price unchanged</a:t>
            </a:r>
          </a:p>
          <a:p>
            <a:pPr lvl="1"/>
            <a:r>
              <a:rPr lang="en-US" dirty="0"/>
              <a:t>Importer has same effects as usual large-country tariff</a:t>
            </a:r>
          </a:p>
          <a:p>
            <a:pPr lvl="2"/>
            <a:r>
              <a:rPr lang="en-US" dirty="0"/>
              <a:t>Suppliers gain, demanders lose, government gains</a:t>
            </a:r>
          </a:p>
          <a:p>
            <a:pPr lvl="2"/>
            <a:r>
              <a:rPr lang="en-US" dirty="0"/>
              <a:t>Country </a:t>
            </a:r>
            <a:r>
              <a:rPr lang="en-US" u="sng" dirty="0"/>
              <a:t>may</a:t>
            </a:r>
            <a:r>
              <a:rPr lang="en-US" dirty="0"/>
              <a:t> gain</a:t>
            </a:r>
          </a:p>
          <a:p>
            <a:pPr lvl="2"/>
            <a:r>
              <a:rPr lang="en-US" dirty="0"/>
              <a:t>Terms of trade improves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C8B0E-0783-3F4D-84D5-DA36F944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1C5F02-C0B9-A742-AE1C-17048676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06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87DAA-B9A2-A241-BD10-DAC40A3AC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ADD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CB423-58F8-E143-966A-13FFF975C8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52775"/>
            <a:ext cx="8229600" cy="4525963"/>
          </a:xfrm>
        </p:spPr>
        <p:txBody>
          <a:bodyPr/>
          <a:lstStyle/>
          <a:p>
            <a:r>
              <a:rPr lang="en-US" dirty="0"/>
              <a:t>If exporter sets a single price for home and exporter (so as </a:t>
            </a:r>
            <a:r>
              <a:rPr lang="en-US" u="sng" dirty="0"/>
              <a:t>not</a:t>
            </a:r>
            <a:r>
              <a:rPr lang="en-US" dirty="0"/>
              <a:t> to dump)</a:t>
            </a:r>
          </a:p>
          <a:p>
            <a:pPr lvl="1"/>
            <a:r>
              <a:rPr lang="en-US" dirty="0"/>
              <a:t>Home price falls, export price rises</a:t>
            </a:r>
          </a:p>
          <a:p>
            <a:pPr lvl="1"/>
            <a:r>
              <a:rPr lang="en-US" dirty="0"/>
              <a:t>Exporter profit falls</a:t>
            </a:r>
          </a:p>
          <a:p>
            <a:pPr lvl="1"/>
            <a:r>
              <a:rPr lang="en-US" dirty="0"/>
              <a:t>Importing country does </a:t>
            </a:r>
            <a:r>
              <a:rPr lang="en-US" u="sng" dirty="0"/>
              <a:t>not</a:t>
            </a:r>
            <a:r>
              <a:rPr lang="en-US" dirty="0"/>
              <a:t> use tariff (ADD)</a:t>
            </a:r>
          </a:p>
          <a:p>
            <a:pPr lvl="1"/>
            <a:r>
              <a:rPr lang="en-US" dirty="0"/>
              <a:t>Importing country welfare:</a:t>
            </a:r>
          </a:p>
          <a:p>
            <a:pPr lvl="2"/>
            <a:r>
              <a:rPr lang="en-US" dirty="0"/>
              <a:t>Suppliers gain</a:t>
            </a:r>
          </a:p>
          <a:p>
            <a:pPr lvl="2"/>
            <a:r>
              <a:rPr lang="en-US" dirty="0"/>
              <a:t>Demanders lose more</a:t>
            </a:r>
          </a:p>
          <a:p>
            <a:pPr lvl="2"/>
            <a:r>
              <a:rPr lang="en-US" dirty="0"/>
              <a:t>Government gains nothing</a:t>
            </a:r>
          </a:p>
          <a:p>
            <a:pPr lvl="2"/>
            <a:r>
              <a:rPr lang="en-US" dirty="0"/>
              <a:t>Terms of trade worsens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7C8B0E-0783-3F4D-84D5-DA36F9447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1C5F02-C0B9-A742-AE1C-17048676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1168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b="1" dirty="0">
                <a:solidFill>
                  <a:srgbClr val="00B050"/>
                </a:solidFill>
                <a:ea typeface="ＭＳ Ｐゴシック" pitchFamily="-109" charset="-128"/>
                <a:cs typeface="ＭＳ Ｐゴシック" pitchFamily="-109" charset="-128"/>
              </a:rPr>
              <a:t>Pause for Discussion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B20D08A-428A-E24B-9135-C9F18B89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ADA7F1-3977-A04D-8E41-9A8075486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72195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87616-3EA8-5A4A-BCCC-E0675C2EA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/>
              <a:t>Questions (Not asked before)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86B655-64A1-C348-96F6-2E47C2FA9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 the three cases considered here, which seems most likely to you?</a:t>
            </a:r>
          </a:p>
          <a:p>
            <a:pPr lvl="1"/>
            <a:r>
              <a:rPr lang="en-US" dirty="0"/>
              <a:t>No change in dumper’s prices</a:t>
            </a:r>
          </a:p>
          <a:p>
            <a:pPr lvl="1"/>
            <a:r>
              <a:rPr lang="en-US" dirty="0"/>
              <a:t>Dumper’s export price changes</a:t>
            </a:r>
          </a:p>
          <a:p>
            <a:pPr lvl="1"/>
            <a:r>
              <a:rPr lang="en-US" dirty="0"/>
              <a:t>Dumper changes both prices in order not to dump</a:t>
            </a:r>
          </a:p>
          <a:p>
            <a:r>
              <a:rPr lang="en-US" dirty="0"/>
              <a:t>Might the dumper simply raise the export price to equal its home price?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B7D61B-DC79-B046-A919-8222679395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B05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0A0906-A322-4B4A-A4BB-AF263A3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D1ADE7-74D6-174F-BF7C-E1881A41B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38553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0F1275-42A5-5E4C-9A84-1B6D95917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505200" cy="476250"/>
          </a:xfrm>
        </p:spPr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363641-92DD-A443-9C73-0E63E279E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955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firms dump</a:t>
            </a:r>
          </a:p>
          <a:p>
            <a:pPr lvl="1"/>
            <a:r>
              <a:rPr lang="en-US" dirty="0"/>
              <a:t>Predation?  No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Protected home market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Interface problem</a:t>
            </a:r>
          </a:p>
          <a:p>
            <a:pPr lvl="1"/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Other reasons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Procedures and data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Anti-dumping issues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Economic effects of anti-dumping duties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95EB5D-0B3E-D94B-A7A6-01D61DBAD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D5F11C-9B6C-8149-B70D-C91934477FB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38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8950-9A11-014A-BF12-BBC867FF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0E211-B681-8344-8112-51CB2390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Defined as selling at low price in order to</a:t>
            </a:r>
          </a:p>
          <a:p>
            <a:pPr lvl="1"/>
            <a:r>
              <a:rPr lang="en-US" dirty="0"/>
              <a:t>Drive competitors out of business</a:t>
            </a:r>
          </a:p>
          <a:p>
            <a:pPr marL="457200" lvl="1" indent="0">
              <a:buNone/>
            </a:pPr>
            <a:r>
              <a:rPr lang="en-US" u="sng" dirty="0"/>
              <a:t>AND</a:t>
            </a:r>
            <a:r>
              <a:rPr lang="en-US" dirty="0"/>
              <a:t> THEN</a:t>
            </a:r>
          </a:p>
          <a:p>
            <a:pPr lvl="1"/>
            <a:r>
              <a:rPr lang="en-US" dirty="0"/>
              <a:t>Charge monopoly price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5ED5F-7ECD-074A-BD6D-7F91ABF0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134738-387F-5244-ABA9-E72C2AF6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69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98950-9A11-014A-BF12-BBC867FF1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0E211-B681-8344-8112-51CB23903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predation happen?</a:t>
            </a:r>
          </a:p>
          <a:p>
            <a:pPr lvl="1"/>
            <a:r>
              <a:rPr lang="en-US" dirty="0"/>
              <a:t>Within economies yes. (e.g., Microsoft Explorer)</a:t>
            </a:r>
          </a:p>
          <a:p>
            <a:pPr lvl="1"/>
            <a:r>
              <a:rPr lang="en-US" dirty="0"/>
              <a:t>Internationally?  Rarely if ever</a:t>
            </a:r>
          </a:p>
          <a:p>
            <a:pPr lvl="2"/>
            <a:r>
              <a:rPr lang="en-US" dirty="0"/>
              <a:t>Dumping is usually alleged against multiple firms and sometimes multiple countries</a:t>
            </a:r>
          </a:p>
          <a:p>
            <a:pPr lvl="2"/>
            <a:r>
              <a:rPr lang="en-US" dirty="0"/>
              <a:t>Later monopoly pricing is therefore very unlikely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C5ED5F-7ECD-074A-BD6D-7F91ABF09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Class 23:  Dumping and Anti-Dumping Policy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134738-387F-5244-ABA9-E72C2AF69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9DFB22-C7E9-9E4B-8431-4E4E88AD005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40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134205</TotalTime>
  <Words>4085</Words>
  <Application>Microsoft Macintosh PowerPoint</Application>
  <PresentationFormat>On-screen Show (4:3)</PresentationFormat>
  <Paragraphs>1000</Paragraphs>
  <Slides>69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5" baseType="lpstr">
      <vt:lpstr>ＭＳ Ｐゴシック</vt:lpstr>
      <vt:lpstr>Arial</vt:lpstr>
      <vt:lpstr>Calibri</vt:lpstr>
      <vt:lpstr>Cambria</vt:lpstr>
      <vt:lpstr>Verdana</vt:lpstr>
      <vt:lpstr>Default Design</vt:lpstr>
      <vt:lpstr>Class 23  Dumping and  Anti-Dumping Policy by Alan V. Deardorff University of Michigan 2024</vt:lpstr>
      <vt:lpstr>Announcements</vt:lpstr>
      <vt:lpstr>Pause for Discussion</vt:lpstr>
      <vt:lpstr>Questions on Jackson</vt:lpstr>
      <vt:lpstr>Dumping and Anti-Dumping</vt:lpstr>
      <vt:lpstr>Outline</vt:lpstr>
      <vt:lpstr>Outline</vt:lpstr>
      <vt:lpstr>Predation</vt:lpstr>
      <vt:lpstr>Predation</vt:lpstr>
      <vt:lpstr>Outline</vt:lpstr>
      <vt:lpstr>Protected Home Market</vt:lpstr>
      <vt:lpstr>Marginal Revenue of a Monopoly protected by a Tariff</vt:lpstr>
      <vt:lpstr>Recall Monopoly with Tariff</vt:lpstr>
      <vt:lpstr>Monopoly with Small Tariff</vt:lpstr>
      <vt:lpstr>Monopoly with Medium Tariff</vt:lpstr>
      <vt:lpstr>Monopoly with High Tariff</vt:lpstr>
      <vt:lpstr>Pause for Discussion</vt:lpstr>
      <vt:lpstr>Questions (not asked before)</vt:lpstr>
      <vt:lpstr>Outline</vt:lpstr>
      <vt:lpstr>The Interface Problem</vt:lpstr>
      <vt:lpstr>The Interface Problem</vt:lpstr>
      <vt:lpstr>The Interface Problem</vt:lpstr>
      <vt:lpstr>The Interface Problem</vt:lpstr>
      <vt:lpstr>The Interface Problem</vt:lpstr>
      <vt:lpstr>The Interface Problem</vt:lpstr>
      <vt:lpstr>Outline</vt:lpstr>
      <vt:lpstr>Other Reasons for Dumping</vt:lpstr>
      <vt:lpstr>Pause for Discussion</vt:lpstr>
      <vt:lpstr>Questions on Deardorff, (“Economic Perspectives…”)</vt:lpstr>
      <vt:lpstr>Outline</vt:lpstr>
      <vt:lpstr>US Procedures for ADD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Outline</vt:lpstr>
      <vt:lpstr>Anti-Dumping Issues</vt:lpstr>
      <vt:lpstr>Pause for Discussion</vt:lpstr>
      <vt:lpstr>Questions on Jackson</vt:lpstr>
      <vt:lpstr>Anti-Dumping Issues</vt:lpstr>
      <vt:lpstr>Pause for Discussion</vt:lpstr>
      <vt:lpstr>Questions on Jackson</vt:lpstr>
      <vt:lpstr>Questions on Jackson (cont.)</vt:lpstr>
      <vt:lpstr>Questions on EC, DG-Trade</vt:lpstr>
      <vt:lpstr>Questions on Jakob,  “Lesser Duty Rule…”</vt:lpstr>
      <vt:lpstr>Anti-Dumping Issues</vt:lpstr>
      <vt:lpstr>Nonmarket-economy status</vt:lpstr>
      <vt:lpstr>Pause for Discussion</vt:lpstr>
      <vt:lpstr>Questions on Hayashi, “U.S. Downgrades Russia…”</vt:lpstr>
      <vt:lpstr>Questions on Leahy et al., “China launches anti-dumping …”</vt:lpstr>
      <vt:lpstr>Outline</vt:lpstr>
      <vt:lpstr>Economic Effects of ADD</vt:lpstr>
      <vt:lpstr>Effects of ADD</vt:lpstr>
      <vt:lpstr>Dumping Equilibrium</vt:lpstr>
      <vt:lpstr>1.  ADD Effects with unchanged export price</vt:lpstr>
      <vt:lpstr>1.  ADD Effects with unchanged export price</vt:lpstr>
      <vt:lpstr>2.  ADD Effects with changed export price</vt:lpstr>
      <vt:lpstr>2.  ADD Effects with changed export price</vt:lpstr>
      <vt:lpstr>2.  ADD Effects with changed export price</vt:lpstr>
      <vt:lpstr>2.  ADD Effects with changed export price</vt:lpstr>
      <vt:lpstr>3.  Not-Dumping Equilibrium</vt:lpstr>
      <vt:lpstr>3.  Not-Dumping Equilibrium</vt:lpstr>
      <vt:lpstr>Summary of ADD Effects</vt:lpstr>
      <vt:lpstr>Summary of ADD Effects</vt:lpstr>
      <vt:lpstr>Summary of ADD Effects</vt:lpstr>
      <vt:lpstr>Pause for Discussion</vt:lpstr>
      <vt:lpstr>Questions (Not asked before)</vt:lpstr>
      <vt:lpstr>PowerPoint Presentation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 International Economics Introduction and Overview</dc:title>
  <dc:creator>Ford School</dc:creator>
  <cp:lastModifiedBy>Deardorff, Alan</cp:lastModifiedBy>
  <cp:revision>230</cp:revision>
  <cp:lastPrinted>2023-11-27T15:16:10Z</cp:lastPrinted>
  <dcterms:created xsi:type="dcterms:W3CDTF">2011-01-03T19:29:08Z</dcterms:created>
  <dcterms:modified xsi:type="dcterms:W3CDTF">2024-11-25T15:58:04Z</dcterms:modified>
</cp:coreProperties>
</file>