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6"/>
  </p:notesMasterIdLst>
  <p:handoutMasterIdLst>
    <p:handoutMasterId r:id="rId57"/>
  </p:handoutMasterIdLst>
  <p:sldIdLst>
    <p:sldId id="256" r:id="rId2"/>
    <p:sldId id="575" r:id="rId3"/>
    <p:sldId id="4249" r:id="rId4"/>
    <p:sldId id="4252" r:id="rId5"/>
    <p:sldId id="310" r:id="rId6"/>
    <p:sldId id="537" r:id="rId7"/>
    <p:sldId id="538" r:id="rId8"/>
    <p:sldId id="539" r:id="rId9"/>
    <p:sldId id="540" r:id="rId10"/>
    <p:sldId id="541" r:id="rId11"/>
    <p:sldId id="543" r:id="rId12"/>
    <p:sldId id="542" r:id="rId13"/>
    <p:sldId id="534" r:id="rId14"/>
    <p:sldId id="544" r:id="rId15"/>
    <p:sldId id="550" r:id="rId16"/>
    <p:sldId id="546" r:id="rId17"/>
    <p:sldId id="547" r:id="rId18"/>
    <p:sldId id="545" r:id="rId19"/>
    <p:sldId id="353" r:id="rId20"/>
    <p:sldId id="356" r:id="rId21"/>
    <p:sldId id="355" r:id="rId22"/>
    <p:sldId id="365" r:id="rId23"/>
    <p:sldId id="366" r:id="rId24"/>
    <p:sldId id="369" r:id="rId25"/>
    <p:sldId id="4244" r:id="rId26"/>
    <p:sldId id="4245" r:id="rId27"/>
    <p:sldId id="4241" r:id="rId28"/>
    <p:sldId id="830" r:id="rId29"/>
    <p:sldId id="831" r:id="rId30"/>
    <p:sldId id="4143" r:id="rId31"/>
    <p:sldId id="4145" r:id="rId32"/>
    <p:sldId id="4253" r:id="rId33"/>
    <p:sldId id="551" r:id="rId34"/>
    <p:sldId id="4203" r:id="rId35"/>
    <p:sldId id="548" r:id="rId36"/>
    <p:sldId id="549" r:id="rId37"/>
    <p:sldId id="4243" r:id="rId38"/>
    <p:sldId id="351" r:id="rId39"/>
    <p:sldId id="4202" r:id="rId40"/>
    <p:sldId id="4232" r:id="rId41"/>
    <p:sldId id="4233" r:id="rId42"/>
    <p:sldId id="4206" r:id="rId43"/>
    <p:sldId id="4208" r:id="rId44"/>
    <p:sldId id="4235" r:id="rId45"/>
    <p:sldId id="4236" r:id="rId46"/>
    <p:sldId id="4237" r:id="rId47"/>
    <p:sldId id="4238" r:id="rId48"/>
    <p:sldId id="4239" r:id="rId49"/>
    <p:sldId id="4240" r:id="rId50"/>
    <p:sldId id="4246" r:id="rId51"/>
    <p:sldId id="4248" r:id="rId52"/>
    <p:sldId id="4250" r:id="rId53"/>
    <p:sldId id="4251" r:id="rId54"/>
    <p:sldId id="4205" r:id="rId55"/>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pitchFamily="-109" charset="0"/>
        <a:ea typeface="+mn-ea"/>
        <a:cs typeface="+mn-cs"/>
      </a:defRPr>
    </a:lvl1pPr>
    <a:lvl2pPr marL="457200" algn="l" rtl="0" fontAlgn="base">
      <a:spcBef>
        <a:spcPct val="0"/>
      </a:spcBef>
      <a:spcAft>
        <a:spcPct val="0"/>
      </a:spcAft>
      <a:defRPr kern="1200">
        <a:solidFill>
          <a:schemeClr val="tx1"/>
        </a:solidFill>
        <a:latin typeface="Arial" pitchFamily="-109" charset="0"/>
        <a:ea typeface="+mn-ea"/>
        <a:cs typeface="+mn-cs"/>
      </a:defRPr>
    </a:lvl2pPr>
    <a:lvl3pPr marL="914400" algn="l" rtl="0" fontAlgn="base">
      <a:spcBef>
        <a:spcPct val="0"/>
      </a:spcBef>
      <a:spcAft>
        <a:spcPct val="0"/>
      </a:spcAft>
      <a:defRPr kern="1200">
        <a:solidFill>
          <a:schemeClr val="tx1"/>
        </a:solidFill>
        <a:latin typeface="Arial" pitchFamily="-109" charset="0"/>
        <a:ea typeface="+mn-ea"/>
        <a:cs typeface="+mn-cs"/>
      </a:defRPr>
    </a:lvl3pPr>
    <a:lvl4pPr marL="1371600" algn="l" rtl="0" fontAlgn="base">
      <a:spcBef>
        <a:spcPct val="0"/>
      </a:spcBef>
      <a:spcAft>
        <a:spcPct val="0"/>
      </a:spcAft>
      <a:defRPr kern="1200">
        <a:solidFill>
          <a:schemeClr val="tx1"/>
        </a:solidFill>
        <a:latin typeface="Arial" pitchFamily="-109" charset="0"/>
        <a:ea typeface="+mn-ea"/>
        <a:cs typeface="+mn-cs"/>
      </a:defRPr>
    </a:lvl4pPr>
    <a:lvl5pPr marL="1828800" algn="l" rtl="0" fontAlgn="base">
      <a:spcBef>
        <a:spcPct val="0"/>
      </a:spcBef>
      <a:spcAft>
        <a:spcPct val="0"/>
      </a:spcAft>
      <a:defRPr kern="1200">
        <a:solidFill>
          <a:schemeClr val="tx1"/>
        </a:solidFill>
        <a:latin typeface="Arial" pitchFamily="-109" charset="0"/>
        <a:ea typeface="+mn-ea"/>
        <a:cs typeface="+mn-cs"/>
      </a:defRPr>
    </a:lvl5pPr>
    <a:lvl6pPr marL="2286000" algn="l" defTabSz="457200" rtl="0" eaLnBrk="1" latinLnBrk="0" hangingPunct="1">
      <a:defRPr kern="1200">
        <a:solidFill>
          <a:schemeClr val="tx1"/>
        </a:solidFill>
        <a:latin typeface="Arial" pitchFamily="-109" charset="0"/>
        <a:ea typeface="+mn-ea"/>
        <a:cs typeface="+mn-cs"/>
      </a:defRPr>
    </a:lvl6pPr>
    <a:lvl7pPr marL="2743200" algn="l" defTabSz="457200" rtl="0" eaLnBrk="1" latinLnBrk="0" hangingPunct="1">
      <a:defRPr kern="1200">
        <a:solidFill>
          <a:schemeClr val="tx1"/>
        </a:solidFill>
        <a:latin typeface="Arial" pitchFamily="-109" charset="0"/>
        <a:ea typeface="+mn-ea"/>
        <a:cs typeface="+mn-cs"/>
      </a:defRPr>
    </a:lvl7pPr>
    <a:lvl8pPr marL="3200400" algn="l" defTabSz="457200" rtl="0" eaLnBrk="1" latinLnBrk="0" hangingPunct="1">
      <a:defRPr kern="1200">
        <a:solidFill>
          <a:schemeClr val="tx1"/>
        </a:solidFill>
        <a:latin typeface="Arial" pitchFamily="-109" charset="0"/>
        <a:ea typeface="+mn-ea"/>
        <a:cs typeface="+mn-cs"/>
      </a:defRPr>
    </a:lvl8pPr>
    <a:lvl9pPr marL="3657600" algn="l" defTabSz="457200" rtl="0" eaLnBrk="1" latinLnBrk="0" hangingPunct="1">
      <a:defRPr kern="1200">
        <a:solidFill>
          <a:schemeClr val="tx1"/>
        </a:solidFill>
        <a:latin typeface="Arial" pitchFamily="-109"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8] [3] [2] [2] [5] [2] [11] [2] [5]"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FFCF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38" autoAdjust="0"/>
    <p:restoredTop sz="92486" autoAdjust="0"/>
  </p:normalViewPr>
  <p:slideViewPr>
    <p:cSldViewPr snapToGrid="0">
      <p:cViewPr varScale="1">
        <p:scale>
          <a:sx n="111" d="100"/>
          <a:sy n="111" d="100"/>
        </p:scale>
        <p:origin x="1936" y="192"/>
      </p:cViewPr>
      <p:guideLst>
        <p:guide orient="horz" pos="2160"/>
        <p:guide pos="2880"/>
      </p:guideLst>
    </p:cSldViewPr>
  </p:slideViewPr>
  <p:notesTextViewPr>
    <p:cViewPr>
      <p:scale>
        <a:sx n="90" d="100"/>
        <a:sy n="90" d="100"/>
      </p:scale>
      <p:origin x="0" y="0"/>
    </p:cViewPr>
  </p:notesTextViewPr>
  <p:sorterViewPr>
    <p:cViewPr>
      <p:scale>
        <a:sx n="66" d="100"/>
        <a:sy n="66" d="100"/>
      </p:scale>
      <p:origin x="0" y="256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367" tIns="45683" rIns="91367" bIns="45683" numCol="1" anchor="t" anchorCtr="0" compatLnSpc="1">
            <a:prstTxWarp prst="textNoShape">
              <a:avLst/>
            </a:prstTxWarp>
          </a:bodyPr>
          <a:lstStyle>
            <a:lvl1pPr>
              <a:defRPr sz="1200">
                <a:latin typeface="Arial" charset="0"/>
              </a:defRPr>
            </a:lvl1pPr>
          </a:lstStyle>
          <a:p>
            <a:pPr>
              <a:defRPr/>
            </a:pPr>
            <a:endParaRPr lang="en-US"/>
          </a:p>
        </p:txBody>
      </p:sp>
      <p:sp>
        <p:nvSpPr>
          <p:cNvPr id="61443" name="Rectangle 3"/>
          <p:cNvSpPr>
            <a:spLocks noGrp="1" noChangeArrowheads="1"/>
          </p:cNvSpPr>
          <p:nvPr>
            <p:ph type="dt" sz="quarter" idx="1"/>
          </p:nvPr>
        </p:nvSpPr>
        <p:spPr bwMode="auto">
          <a:xfrm>
            <a:off x="5179484" y="0"/>
            <a:ext cx="3962400" cy="342900"/>
          </a:xfrm>
          <a:prstGeom prst="rect">
            <a:avLst/>
          </a:prstGeom>
          <a:noFill/>
          <a:ln w="9525">
            <a:noFill/>
            <a:miter lim="800000"/>
            <a:headEnd/>
            <a:tailEnd/>
          </a:ln>
          <a:effectLst/>
        </p:spPr>
        <p:txBody>
          <a:bodyPr vert="horz" wrap="square" lIns="91367" tIns="45683" rIns="91367" bIns="45683" numCol="1" anchor="t" anchorCtr="0" compatLnSpc="1">
            <a:prstTxWarp prst="textNoShape">
              <a:avLst/>
            </a:prstTxWarp>
          </a:bodyPr>
          <a:lstStyle>
            <a:lvl1pPr algn="r">
              <a:defRPr sz="1200">
                <a:latin typeface="Arial" charset="0"/>
              </a:defRPr>
            </a:lvl1pPr>
          </a:lstStyle>
          <a:p>
            <a:pPr>
              <a:defRPr/>
            </a:pPr>
            <a:endParaRPr lang="en-US"/>
          </a:p>
        </p:txBody>
      </p:sp>
      <p:sp>
        <p:nvSpPr>
          <p:cNvPr id="61444" name="Rectangle 4"/>
          <p:cNvSpPr>
            <a:spLocks noGrp="1" noChangeArrowheads="1"/>
          </p:cNvSpPr>
          <p:nvPr>
            <p:ph type="ftr" sz="quarter" idx="2"/>
          </p:nvPr>
        </p:nvSpPr>
        <p:spPr bwMode="auto">
          <a:xfrm>
            <a:off x="0" y="6513910"/>
            <a:ext cx="3962400" cy="342900"/>
          </a:xfrm>
          <a:prstGeom prst="rect">
            <a:avLst/>
          </a:prstGeom>
          <a:noFill/>
          <a:ln w="9525">
            <a:noFill/>
            <a:miter lim="800000"/>
            <a:headEnd/>
            <a:tailEnd/>
          </a:ln>
          <a:effectLst/>
        </p:spPr>
        <p:txBody>
          <a:bodyPr vert="horz" wrap="square" lIns="91367" tIns="45683" rIns="91367" bIns="45683" numCol="1" anchor="b" anchorCtr="0" compatLnSpc="1">
            <a:prstTxWarp prst="textNoShape">
              <a:avLst/>
            </a:prstTxWarp>
          </a:bodyPr>
          <a:lstStyle>
            <a:lvl1pPr>
              <a:defRPr sz="1200">
                <a:latin typeface="Arial" charset="0"/>
              </a:defRPr>
            </a:lvl1pPr>
          </a:lstStyle>
          <a:p>
            <a:pPr>
              <a:defRPr/>
            </a:pPr>
            <a:endParaRPr lang="en-US"/>
          </a:p>
        </p:txBody>
      </p:sp>
      <p:sp>
        <p:nvSpPr>
          <p:cNvPr id="61445" name="Rectangle 5"/>
          <p:cNvSpPr>
            <a:spLocks noGrp="1" noChangeArrowheads="1"/>
          </p:cNvSpPr>
          <p:nvPr>
            <p:ph type="sldNum" sz="quarter" idx="3"/>
          </p:nvPr>
        </p:nvSpPr>
        <p:spPr bwMode="auto">
          <a:xfrm>
            <a:off x="5179484" y="6513910"/>
            <a:ext cx="3962400" cy="342900"/>
          </a:xfrm>
          <a:prstGeom prst="rect">
            <a:avLst/>
          </a:prstGeom>
          <a:noFill/>
          <a:ln w="9525">
            <a:noFill/>
            <a:miter lim="800000"/>
            <a:headEnd/>
            <a:tailEnd/>
          </a:ln>
          <a:effectLst/>
        </p:spPr>
        <p:txBody>
          <a:bodyPr vert="horz" wrap="square" lIns="91367" tIns="45683" rIns="91367" bIns="45683" numCol="1" anchor="b" anchorCtr="0" compatLnSpc="1">
            <a:prstTxWarp prst="textNoShape">
              <a:avLst/>
            </a:prstTxWarp>
          </a:bodyPr>
          <a:lstStyle>
            <a:lvl1pPr algn="r">
              <a:defRPr sz="1200">
                <a:latin typeface="Arial" charset="0"/>
              </a:defRPr>
            </a:lvl1pPr>
          </a:lstStyle>
          <a:p>
            <a:pPr>
              <a:defRPr/>
            </a:pPr>
            <a:fld id="{4D6144D4-DB38-A94A-B4D3-111C6070766F}" type="slidenum">
              <a:rPr lang="en-US"/>
              <a:pPr>
                <a:defRPr/>
              </a:pPr>
              <a:t>‹#›</a:t>
            </a:fld>
            <a:endParaRPr lang="en-US"/>
          </a:p>
        </p:txBody>
      </p:sp>
    </p:spTree>
    <p:extLst>
      <p:ext uri="{BB962C8B-B14F-4D97-AF65-F5344CB8AC3E}">
        <p14:creationId xmlns:p14="http://schemas.microsoft.com/office/powerpoint/2010/main" val="9266984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lvl1pPr>
              <a:defRPr sz="1200">
                <a:latin typeface="Arial" charset="0"/>
              </a:defRPr>
            </a:lvl1pPr>
          </a:lstStyle>
          <a:p>
            <a:pPr>
              <a:defRPr/>
            </a:pPr>
            <a:endParaRPr lang="en-US"/>
          </a:p>
        </p:txBody>
      </p:sp>
      <p:sp>
        <p:nvSpPr>
          <p:cNvPr id="38915" name="Rectangle 3"/>
          <p:cNvSpPr>
            <a:spLocks noGrp="1" noChangeArrowheads="1"/>
          </p:cNvSpPr>
          <p:nvPr>
            <p:ph type="dt" idx="1"/>
          </p:nvPr>
        </p:nvSpPr>
        <p:spPr bwMode="auto">
          <a:xfrm>
            <a:off x="5179484" y="0"/>
            <a:ext cx="3962400" cy="342900"/>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lvl1pPr algn="r">
              <a:defRPr sz="1200">
                <a:latin typeface="Arial" charset="0"/>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p:spPr>
      </p:sp>
      <p:sp>
        <p:nvSpPr>
          <p:cNvPr id="38917" name="Rectangle 5"/>
          <p:cNvSpPr>
            <a:spLocks noGrp="1" noChangeArrowheads="1"/>
          </p:cNvSpPr>
          <p:nvPr>
            <p:ph type="body" sz="quarter" idx="3"/>
          </p:nvPr>
        </p:nvSpPr>
        <p:spPr bwMode="auto">
          <a:xfrm>
            <a:off x="914400" y="3257550"/>
            <a:ext cx="7315200" cy="3086100"/>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8918" name="Rectangle 6"/>
          <p:cNvSpPr>
            <a:spLocks noGrp="1" noChangeArrowheads="1"/>
          </p:cNvSpPr>
          <p:nvPr>
            <p:ph type="ftr" sz="quarter" idx="4"/>
          </p:nvPr>
        </p:nvSpPr>
        <p:spPr bwMode="auto">
          <a:xfrm>
            <a:off x="0" y="6513910"/>
            <a:ext cx="3962400" cy="342900"/>
          </a:xfrm>
          <a:prstGeom prst="rect">
            <a:avLst/>
          </a:prstGeom>
          <a:noFill/>
          <a:ln w="9525">
            <a:noFill/>
            <a:miter lim="800000"/>
            <a:headEnd/>
            <a:tailEnd/>
          </a:ln>
          <a:effectLst/>
        </p:spPr>
        <p:txBody>
          <a:bodyPr vert="horz" wrap="square" lIns="91431" tIns="45715" rIns="91431" bIns="45715" numCol="1" anchor="b" anchorCtr="0" compatLnSpc="1">
            <a:prstTxWarp prst="textNoShape">
              <a:avLst/>
            </a:prstTxWarp>
          </a:bodyPr>
          <a:lstStyle>
            <a:lvl1pPr>
              <a:defRPr sz="1200">
                <a:latin typeface="Arial" charset="0"/>
              </a:defRPr>
            </a:lvl1pPr>
          </a:lstStyle>
          <a:p>
            <a:pPr>
              <a:defRPr/>
            </a:pPr>
            <a:endParaRPr lang="en-US"/>
          </a:p>
        </p:txBody>
      </p:sp>
      <p:sp>
        <p:nvSpPr>
          <p:cNvPr id="38919" name="Rectangle 7"/>
          <p:cNvSpPr>
            <a:spLocks noGrp="1" noChangeArrowheads="1"/>
          </p:cNvSpPr>
          <p:nvPr>
            <p:ph type="sldNum" sz="quarter" idx="5"/>
          </p:nvPr>
        </p:nvSpPr>
        <p:spPr bwMode="auto">
          <a:xfrm>
            <a:off x="5179484" y="6513910"/>
            <a:ext cx="3962400" cy="342900"/>
          </a:xfrm>
          <a:prstGeom prst="rect">
            <a:avLst/>
          </a:prstGeom>
          <a:noFill/>
          <a:ln w="9525">
            <a:noFill/>
            <a:miter lim="800000"/>
            <a:headEnd/>
            <a:tailEnd/>
          </a:ln>
          <a:effectLst/>
        </p:spPr>
        <p:txBody>
          <a:bodyPr vert="horz" wrap="square" lIns="91431" tIns="45715" rIns="91431" bIns="45715" numCol="1" anchor="b" anchorCtr="0" compatLnSpc="1">
            <a:prstTxWarp prst="textNoShape">
              <a:avLst/>
            </a:prstTxWarp>
          </a:bodyPr>
          <a:lstStyle>
            <a:lvl1pPr algn="r">
              <a:defRPr sz="1200">
                <a:latin typeface="Arial" charset="0"/>
              </a:defRPr>
            </a:lvl1pPr>
          </a:lstStyle>
          <a:p>
            <a:pPr>
              <a:defRPr/>
            </a:pPr>
            <a:fld id="{D5223F8D-2618-1D4F-991D-3D85D6F73DE8}" type="slidenum">
              <a:rPr lang="en-US"/>
              <a:pPr>
                <a:defRPr/>
              </a:pPr>
              <a:t>‹#›</a:t>
            </a:fld>
            <a:endParaRPr lang="en-US"/>
          </a:p>
        </p:txBody>
      </p:sp>
    </p:spTree>
    <p:extLst>
      <p:ext uri="{BB962C8B-B14F-4D97-AF65-F5344CB8AC3E}">
        <p14:creationId xmlns:p14="http://schemas.microsoft.com/office/powerpoint/2010/main" val="341253308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cfr.org/backgrounder/what-are-economic-sanction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graphics.reuters.com/UKRAINE-CRISIS/SANCTIONS/byvrjenzmve/"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piie.com/blogs/realtime-economic-issues-watch/russias-war-ukraine-sanctions-timeline"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fr.org/backgrounder/what-are-economic-sanction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fr.org/backgrounder/what-are-economic-sanction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fr.org/backgrounder/what-are-economic-sanction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imf.org/en/Publications/fandd/issues/2022/06/the-sanctions-weapon-mulder"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imf.org/en/Publications/fandd/issues/2022/06/the-sanctions-weapon-mulder"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piie.com/commentary/testimonies/evidence-costs-and-benefits-economic-sanction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piie.com/commentary/testimonies/evidence-costs-and-benefits-economic-sanction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effectLst/>
                <a:latin typeface="Times New Roman" panose="02020603050405020304" pitchFamily="18" charset="0"/>
                <a:ea typeface="Times New Roman" panose="02020603050405020304" pitchFamily="18" charset="0"/>
              </a:rPr>
              <a:t>Masters, Jonathan, “What Are Economic Sanctions?” Backgrounder, Council on Foreign Relations, August 12, 2019.  12 pp.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u="sng" dirty="0">
                <a:solidFill>
                  <a:srgbClr val="0563C1"/>
                </a:solidFill>
                <a:effectLst/>
                <a:latin typeface="Times New Roman" panose="02020603050405020304" pitchFamily="18" charset="0"/>
                <a:ea typeface="Times New Roman" panose="02020603050405020304" pitchFamily="18" charset="0"/>
                <a:hlinkClick r:id="rId3"/>
              </a:rPr>
              <a:t>https://www.cfr.org/backgrounder/what-are-economic-sanctions</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8</a:t>
            </a:fld>
            <a:endParaRPr lang="en-US"/>
          </a:p>
        </p:txBody>
      </p:sp>
    </p:spTree>
    <p:extLst>
      <p:ext uri="{BB962C8B-B14F-4D97-AF65-F5344CB8AC3E}">
        <p14:creationId xmlns:p14="http://schemas.microsoft.com/office/powerpoint/2010/main" val="20249746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effectLst/>
                <a:latin typeface="Times New Roman" panose="02020603050405020304" pitchFamily="18" charset="0"/>
                <a:ea typeface="Times New Roman" panose="02020603050405020304" pitchFamily="18" charset="0"/>
              </a:rPr>
              <a:t>Stein, Jeff and Federica Cocco, “How four U.S. presidents unleashed economic warfare across the globe,” Washington Post, July 25, 2024.</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solidFill>
                  <a:srgbClr val="FF0000"/>
                </a:solidFill>
              </a:rPr>
              <a:t>https://</a:t>
            </a:r>
            <a:r>
              <a:rPr lang="en-US" dirty="0" err="1">
                <a:solidFill>
                  <a:srgbClr val="FF0000"/>
                </a:solidFill>
              </a:rPr>
              <a:t>www.washingtonpost.com</a:t>
            </a:r>
            <a:r>
              <a:rPr lang="en-US" dirty="0">
                <a:solidFill>
                  <a:srgbClr val="FF0000"/>
                </a:solidFill>
              </a:rPr>
              <a:t>/business/interactive/2024/us-sanction-countries-work/</a:t>
            </a:r>
            <a:endParaRPr lang="en-US" sz="1200" dirty="0">
              <a:solidFill>
                <a:srgbClr val="FF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solidFill>
                <a:srgbClr val="FF0000"/>
              </a:solidFill>
            </a:endParaRP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21</a:t>
            </a:fld>
            <a:endParaRPr lang="en-US"/>
          </a:p>
        </p:txBody>
      </p:sp>
    </p:spTree>
    <p:extLst>
      <p:ext uri="{BB962C8B-B14F-4D97-AF65-F5344CB8AC3E}">
        <p14:creationId xmlns:p14="http://schemas.microsoft.com/office/powerpoint/2010/main" val="5960884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379498-7498-0E59-AB89-C7A6993F03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EB921-1F2A-E483-0D6F-BFFBB033D8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CC9B3A-9DE3-F1ED-F01E-E81046586595}"/>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effectLst/>
                <a:latin typeface="Times New Roman" panose="02020603050405020304" pitchFamily="18" charset="0"/>
                <a:ea typeface="Times New Roman" panose="02020603050405020304" pitchFamily="18" charset="0"/>
              </a:rPr>
              <a:t>Stein, Jeff and Federica Cocco, “How four U.S. presidents unleashed economic warfare across the globe,” Washington Post, July 25, 2024.</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solidFill>
                  <a:srgbClr val="FF0000"/>
                </a:solidFill>
              </a:rPr>
              <a:t>https://</a:t>
            </a:r>
            <a:r>
              <a:rPr lang="en-US" dirty="0" err="1">
                <a:solidFill>
                  <a:srgbClr val="FF0000"/>
                </a:solidFill>
              </a:rPr>
              <a:t>www.washingtonpost.com</a:t>
            </a:r>
            <a:r>
              <a:rPr lang="en-US" dirty="0">
                <a:solidFill>
                  <a:srgbClr val="FF0000"/>
                </a:solidFill>
              </a:rPr>
              <a:t>/business/interactive/2024/us-sanction-countries-work/</a:t>
            </a:r>
            <a:endParaRPr lang="en-US" sz="1200" dirty="0">
              <a:solidFill>
                <a:srgbClr val="FF0000"/>
              </a:solidFill>
              <a:effectLst/>
              <a:latin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41CF0FF6-2618-7BC0-4270-3E31700A1940}"/>
              </a:ext>
            </a:extLst>
          </p:cNvPr>
          <p:cNvSpPr>
            <a:spLocks noGrp="1"/>
          </p:cNvSpPr>
          <p:nvPr>
            <p:ph type="sldNum" sz="quarter" idx="5"/>
          </p:nvPr>
        </p:nvSpPr>
        <p:spPr/>
        <p:txBody>
          <a:bodyPr/>
          <a:lstStyle/>
          <a:p>
            <a:pPr>
              <a:defRPr/>
            </a:pPr>
            <a:fld id="{D5223F8D-2618-1D4F-991D-3D85D6F73DE8}" type="slidenum">
              <a:rPr lang="en-US" smtClean="0"/>
              <a:pPr>
                <a:defRPr/>
              </a:pPr>
              <a:t>22</a:t>
            </a:fld>
            <a:endParaRPr lang="en-US"/>
          </a:p>
        </p:txBody>
      </p:sp>
    </p:spTree>
    <p:extLst>
      <p:ext uri="{BB962C8B-B14F-4D97-AF65-F5344CB8AC3E}">
        <p14:creationId xmlns:p14="http://schemas.microsoft.com/office/powerpoint/2010/main" val="36874285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8FEC52-9FB5-E468-36DF-FBADEF7DD8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4FC7D2-E404-ADB9-D472-40DFDC544F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DD0326-A70F-640D-C05C-1C24FBEA1682}"/>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effectLst/>
                <a:latin typeface="Times New Roman" panose="02020603050405020304" pitchFamily="18" charset="0"/>
                <a:ea typeface="Times New Roman" panose="02020603050405020304" pitchFamily="18" charset="0"/>
              </a:rPr>
              <a:t>Stein, Jeff and Federica Cocco, “How four U.S. presidents unleashed economic warfare across the globe,” Washington Post, July 25, 2024.</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solidFill>
                  <a:srgbClr val="FF0000"/>
                </a:solidFill>
              </a:rPr>
              <a:t>https://</a:t>
            </a:r>
            <a:r>
              <a:rPr lang="en-US" dirty="0" err="1">
                <a:solidFill>
                  <a:srgbClr val="FF0000"/>
                </a:solidFill>
              </a:rPr>
              <a:t>www.washingtonpost.com</a:t>
            </a:r>
            <a:r>
              <a:rPr lang="en-US" dirty="0">
                <a:solidFill>
                  <a:srgbClr val="FF0000"/>
                </a:solidFill>
              </a:rPr>
              <a:t>/business/interactive/2024/us-sanction-countries-work/</a:t>
            </a:r>
            <a:endParaRPr lang="en-US" sz="1200" dirty="0">
              <a:solidFill>
                <a:srgbClr val="FF0000"/>
              </a:solidFill>
              <a:effectLst/>
              <a:latin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29178401-4BDD-B704-FE73-0D46958B62E7}"/>
              </a:ext>
            </a:extLst>
          </p:cNvPr>
          <p:cNvSpPr>
            <a:spLocks noGrp="1"/>
          </p:cNvSpPr>
          <p:nvPr>
            <p:ph type="sldNum" sz="quarter" idx="5"/>
          </p:nvPr>
        </p:nvSpPr>
        <p:spPr/>
        <p:txBody>
          <a:bodyPr/>
          <a:lstStyle/>
          <a:p>
            <a:pPr>
              <a:defRPr/>
            </a:pPr>
            <a:fld id="{D5223F8D-2618-1D4F-991D-3D85D6F73DE8}" type="slidenum">
              <a:rPr lang="en-US" smtClean="0"/>
              <a:pPr>
                <a:defRPr/>
              </a:pPr>
              <a:t>23</a:t>
            </a:fld>
            <a:endParaRPr lang="en-US"/>
          </a:p>
        </p:txBody>
      </p:sp>
    </p:spTree>
    <p:extLst>
      <p:ext uri="{BB962C8B-B14F-4D97-AF65-F5344CB8AC3E}">
        <p14:creationId xmlns:p14="http://schemas.microsoft.com/office/powerpoint/2010/main" val="3291589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026887-A895-E7DB-35B4-E5378653B4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633C47-6A8B-8A1D-B966-F216D58061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08F506-F447-3B77-F403-D096921AF27A}"/>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effectLst/>
                <a:latin typeface="Times New Roman" panose="02020603050405020304" pitchFamily="18" charset="0"/>
                <a:ea typeface="Times New Roman" panose="02020603050405020304" pitchFamily="18" charset="0"/>
              </a:rPr>
              <a:t>Stein, Jeff and Federica Cocco, “How four U.S. presidents unleashed economic warfare across the globe,” Washington Post, July 25, 2024.</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solidFill>
                  <a:srgbClr val="FF0000"/>
                </a:solidFill>
              </a:rPr>
              <a:t>https://</a:t>
            </a:r>
            <a:r>
              <a:rPr lang="en-US" dirty="0" err="1">
                <a:solidFill>
                  <a:srgbClr val="FF0000"/>
                </a:solidFill>
              </a:rPr>
              <a:t>www.washingtonpost.com</a:t>
            </a:r>
            <a:r>
              <a:rPr lang="en-US" dirty="0">
                <a:solidFill>
                  <a:srgbClr val="FF0000"/>
                </a:solidFill>
              </a:rPr>
              <a:t>/business/interactive/2024/us-sanction-countries-work/</a:t>
            </a:r>
            <a:endParaRPr lang="en-US" sz="1200" dirty="0">
              <a:solidFill>
                <a:srgbClr val="FF0000"/>
              </a:solidFill>
              <a:effectLst/>
              <a:latin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C27E74C3-E4F0-675B-AACB-F005D60802A3}"/>
              </a:ext>
            </a:extLst>
          </p:cNvPr>
          <p:cNvSpPr>
            <a:spLocks noGrp="1"/>
          </p:cNvSpPr>
          <p:nvPr>
            <p:ph type="sldNum" sz="quarter" idx="5"/>
          </p:nvPr>
        </p:nvSpPr>
        <p:spPr/>
        <p:txBody>
          <a:bodyPr/>
          <a:lstStyle/>
          <a:p>
            <a:pPr>
              <a:defRPr/>
            </a:pPr>
            <a:fld id="{D5223F8D-2618-1D4F-991D-3D85D6F73DE8}" type="slidenum">
              <a:rPr lang="en-US" smtClean="0"/>
              <a:pPr>
                <a:defRPr/>
              </a:pPr>
              <a:t>24</a:t>
            </a:fld>
            <a:endParaRPr lang="en-US"/>
          </a:p>
        </p:txBody>
      </p:sp>
    </p:spTree>
    <p:extLst>
      <p:ext uri="{BB962C8B-B14F-4D97-AF65-F5344CB8AC3E}">
        <p14:creationId xmlns:p14="http://schemas.microsoft.com/office/powerpoint/2010/main" val="35917146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www.reuters.com</a:t>
            </a:r>
            <a:r>
              <a:rPr lang="en-US" dirty="0"/>
              <a:t>/markets/</a:t>
            </a:r>
            <a:r>
              <a:rPr lang="en-US" dirty="0" err="1"/>
              <a:t>europe</a:t>
            </a:r>
            <a:r>
              <a:rPr lang="en-US" dirty="0"/>
              <a:t>/heineken-exits-russia-with-one-euro-sale-operations-2023-08-25/</a:t>
            </a:r>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27</a:t>
            </a:fld>
            <a:endParaRPr lang="en-US"/>
          </a:p>
        </p:txBody>
      </p:sp>
    </p:spTree>
    <p:extLst>
      <p:ext uri="{BB962C8B-B14F-4D97-AF65-F5344CB8AC3E}">
        <p14:creationId xmlns:p14="http://schemas.microsoft.com/office/powerpoint/2010/main" val="20638953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Walker, Nigel, ”</a:t>
            </a:r>
            <a:r>
              <a:rPr lang="en-US" sz="1200" b="0" i="0" kern="1200" dirty="0">
                <a:solidFill>
                  <a:schemeClr val="tx1"/>
                </a:solidFill>
                <a:effectLst/>
                <a:latin typeface="Arial" charset="0"/>
                <a:ea typeface="ＭＳ Ｐゴシック" charset="-128"/>
                <a:cs typeface="ＭＳ Ｐゴシック" charset="-128"/>
              </a:rPr>
              <a:t> Brexit timeline: events leading to the UK’s exit from the European Union,” House of Commons Library, June 10, 2020.</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Arial" charset="0"/>
                <a:ea typeface="ＭＳ Ｐゴシック" charset="-128"/>
                <a:cs typeface="ＭＳ Ｐゴシック" charset="-128"/>
              </a:rPr>
              <a:t>https://</a:t>
            </a:r>
            <a:r>
              <a:rPr lang="en-US" sz="1200" b="0" i="0" kern="1200" dirty="0" err="1">
                <a:solidFill>
                  <a:schemeClr val="tx1"/>
                </a:solidFill>
                <a:effectLst/>
                <a:latin typeface="Arial" charset="0"/>
                <a:ea typeface="ＭＳ Ｐゴシック" charset="-128"/>
                <a:cs typeface="ＭＳ Ｐゴシック" charset="-128"/>
              </a:rPr>
              <a:t>commonslibrary.parliament.uk</a:t>
            </a:r>
            <a:r>
              <a:rPr lang="en-US" sz="1200" b="0" i="0" kern="1200" dirty="0">
                <a:solidFill>
                  <a:schemeClr val="tx1"/>
                </a:solidFill>
                <a:effectLst/>
                <a:latin typeface="Arial" charset="0"/>
                <a:ea typeface="ＭＳ Ｐゴシック" charset="-128"/>
                <a:cs typeface="ＭＳ Ｐゴシック" charset="-128"/>
              </a:rPr>
              <a:t>/research-briefings/cbp-7960/</a:t>
            </a:r>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28</a:t>
            </a:fld>
            <a:endParaRPr lang="en-US"/>
          </a:p>
        </p:txBody>
      </p:sp>
    </p:spTree>
    <p:extLst>
      <p:ext uri="{BB962C8B-B14F-4D97-AF65-F5344CB8AC3E}">
        <p14:creationId xmlns:p14="http://schemas.microsoft.com/office/powerpoint/2010/main" val="22142724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Walker, Nigel, ”</a:t>
            </a:r>
            <a:r>
              <a:rPr lang="en-US" sz="1200" b="0" i="0" kern="1200" dirty="0">
                <a:solidFill>
                  <a:schemeClr val="tx1"/>
                </a:solidFill>
                <a:effectLst/>
                <a:latin typeface="Arial" charset="0"/>
                <a:ea typeface="ＭＳ Ｐゴシック" charset="-128"/>
                <a:cs typeface="ＭＳ Ｐゴシック" charset="-128"/>
              </a:rPr>
              <a:t> Brexit timeline: events leading to the UK’s exit from the European Union,” House of Commons Library, June 10, 2020.</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Arial" charset="0"/>
                <a:ea typeface="ＭＳ Ｐゴシック" charset="-128"/>
                <a:cs typeface="ＭＳ Ｐゴシック" charset="-128"/>
              </a:rPr>
              <a:t>https://</a:t>
            </a:r>
            <a:r>
              <a:rPr lang="en-US" sz="1200" b="0" i="0" kern="1200" dirty="0" err="1">
                <a:solidFill>
                  <a:schemeClr val="tx1"/>
                </a:solidFill>
                <a:effectLst/>
                <a:latin typeface="Arial" charset="0"/>
                <a:ea typeface="ＭＳ Ｐゴシック" charset="-128"/>
                <a:cs typeface="ＭＳ Ｐゴシック" charset="-128"/>
              </a:rPr>
              <a:t>commonslibrary.parliament.uk</a:t>
            </a:r>
            <a:r>
              <a:rPr lang="en-US" sz="1200" b="0" i="0" kern="1200" dirty="0">
                <a:solidFill>
                  <a:schemeClr val="tx1"/>
                </a:solidFill>
                <a:effectLst/>
                <a:latin typeface="Arial" charset="0"/>
                <a:ea typeface="ＭＳ Ｐゴシック" charset="-128"/>
                <a:cs typeface="ＭＳ Ｐゴシック" charset="-128"/>
              </a:rPr>
              <a:t>/research-briefings/cbp-7960/</a:t>
            </a:r>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29</a:t>
            </a:fld>
            <a:endParaRPr lang="en-US"/>
          </a:p>
        </p:txBody>
      </p:sp>
    </p:spTree>
    <p:extLst>
      <p:ext uri="{BB962C8B-B14F-4D97-AF65-F5344CB8AC3E}">
        <p14:creationId xmlns:p14="http://schemas.microsoft.com/office/powerpoint/2010/main" val="21109909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charset="0"/>
                <a:ea typeface="ＭＳ Ｐゴシック" charset="-128"/>
                <a:cs typeface="ＭＳ Ｐゴシック" charset="-128"/>
              </a:rPr>
              <a:t>Funakoshi, Minami, Hugh Lawson, and </a:t>
            </a:r>
            <a:r>
              <a:rPr lang="en-US" sz="1200" kern="1200" dirty="0" err="1">
                <a:solidFill>
                  <a:schemeClr val="tx1"/>
                </a:solidFill>
                <a:effectLst/>
                <a:latin typeface="Arial" charset="0"/>
                <a:ea typeface="ＭＳ Ｐゴシック" charset="-128"/>
                <a:cs typeface="ＭＳ Ｐゴシック" charset="-128"/>
              </a:rPr>
              <a:t>Kannaki</a:t>
            </a:r>
            <a:r>
              <a:rPr lang="en-US" sz="1200" kern="1200" dirty="0">
                <a:solidFill>
                  <a:schemeClr val="tx1"/>
                </a:solidFill>
                <a:effectLst/>
                <a:latin typeface="Arial" charset="0"/>
                <a:ea typeface="ＭＳ Ｐゴシック" charset="-128"/>
                <a:cs typeface="ＭＳ Ｐゴシック" charset="-128"/>
              </a:rPr>
              <a:t> Deka, “Tracking sanctions against Russia,” Reuters, March 9, 2022, updated July 7, 2022..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Arial" charset="0"/>
                <a:ea typeface="ＭＳ Ｐゴシック" charset="-128"/>
                <a:cs typeface="ＭＳ Ｐゴシック" charset="-128"/>
                <a:hlinkClick r:id="rId3"/>
              </a:rPr>
              <a:t>https://graphics.reuters.com/UKRAINE-CRISIS/SANCTIONS/byvrjenzmve/</a:t>
            </a:r>
            <a:endParaRPr lang="en-US" sz="1200" kern="1200" dirty="0">
              <a:solidFill>
                <a:schemeClr val="tx1"/>
              </a:solidFill>
              <a:effectLst/>
              <a:latin typeface="Arial" charset="0"/>
              <a:ea typeface="ＭＳ Ｐゴシック" charset="-128"/>
              <a:cs typeface="ＭＳ Ｐゴシック" charset="-128"/>
            </a:endParaRPr>
          </a:p>
        </p:txBody>
      </p:sp>
      <p:sp>
        <p:nvSpPr>
          <p:cNvPr id="4" name="Slide Number Placeholder 3"/>
          <p:cNvSpPr>
            <a:spLocks noGrp="1"/>
          </p:cNvSpPr>
          <p:nvPr>
            <p:ph type="sldNum" sz="quarter" idx="5"/>
          </p:nvPr>
        </p:nvSpPr>
        <p:spPr/>
        <p:txBody>
          <a:bodyPr/>
          <a:lstStyle/>
          <a:p>
            <a:fld id="{39F294D8-753E-E842-8CF8-893A8D4FD7E5}" type="slidenum">
              <a:rPr lang="en-US" smtClean="0"/>
              <a:t>30</a:t>
            </a:fld>
            <a:endParaRPr lang="en-US"/>
          </a:p>
        </p:txBody>
      </p:sp>
    </p:spTree>
    <p:extLst>
      <p:ext uri="{BB962C8B-B14F-4D97-AF65-F5344CB8AC3E}">
        <p14:creationId xmlns:p14="http://schemas.microsoft.com/office/powerpoint/2010/main" val="28314469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Arial" charset="0"/>
                <a:ea typeface="ＭＳ Ｐゴシック" charset="-128"/>
                <a:cs typeface="ＭＳ Ｐゴシック" charset="-128"/>
              </a:rPr>
              <a:t>Bown</a:t>
            </a:r>
            <a:r>
              <a:rPr lang="en-US" sz="1200" kern="1200" dirty="0">
                <a:solidFill>
                  <a:schemeClr val="tx1"/>
                </a:solidFill>
                <a:effectLst/>
                <a:latin typeface="Arial" charset="0"/>
                <a:ea typeface="ＭＳ Ｐゴシック" charset="-128"/>
                <a:cs typeface="ＭＳ Ｐゴシック" charset="-128"/>
              </a:rPr>
              <a:t>, Chad P.  “Russia's war on Ukraine: A sanctions timeline,” Realtime Economic Issues Watch, Peterson Institute for International Economics, March 14, 20202, last updated July 18, 2022.  [4p]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Arial" charset="0"/>
                <a:ea typeface="ＭＳ Ｐゴシック" charset="-128"/>
                <a:cs typeface="ＭＳ Ｐゴシック" charset="-128"/>
                <a:hlinkClick r:id="rId3"/>
              </a:rPr>
              <a:t>https://www.piie.com/blogs/realtime-economic-issues-watch/russias-war-ukraine-sanctions-timeline</a:t>
            </a:r>
            <a:endParaRPr lang="en-US" sz="1200" kern="1200" dirty="0">
              <a:solidFill>
                <a:schemeClr val="tx1"/>
              </a:solidFill>
              <a:effectLst/>
              <a:latin typeface="Arial" charset="0"/>
              <a:ea typeface="ＭＳ Ｐゴシック" charset="-128"/>
              <a:cs typeface="ＭＳ Ｐゴシック"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charset="0"/>
              <a:ea typeface="ＭＳ Ｐゴシック" charset="-128"/>
              <a:cs typeface="ＭＳ Ｐゴシック" charset="-128"/>
            </a:endParaRPr>
          </a:p>
        </p:txBody>
      </p:sp>
      <p:sp>
        <p:nvSpPr>
          <p:cNvPr id="4" name="Slide Number Placeholder 3"/>
          <p:cNvSpPr>
            <a:spLocks noGrp="1"/>
          </p:cNvSpPr>
          <p:nvPr>
            <p:ph type="sldNum" sz="quarter" idx="5"/>
          </p:nvPr>
        </p:nvSpPr>
        <p:spPr/>
        <p:txBody>
          <a:bodyPr/>
          <a:lstStyle/>
          <a:p>
            <a:fld id="{39F294D8-753E-E842-8CF8-893A8D4FD7E5}" type="slidenum">
              <a:rPr lang="en-US" smtClean="0"/>
              <a:t>31</a:t>
            </a:fld>
            <a:endParaRPr lang="en-US"/>
          </a:p>
        </p:txBody>
      </p:sp>
    </p:spTree>
    <p:extLst>
      <p:ext uri="{BB962C8B-B14F-4D97-AF65-F5344CB8AC3E}">
        <p14:creationId xmlns:p14="http://schemas.microsoft.com/office/powerpoint/2010/main" val="41097339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61789-DDA6-1703-88C6-8D477AA68D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B2B1CC-1578-6E60-60D3-49A1892F6D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DF8190-599C-3FD9-D772-9CB732EF6D4A}"/>
              </a:ext>
            </a:extLst>
          </p:cNvPr>
          <p:cNvSpPr>
            <a:spLocks noGrp="1"/>
          </p:cNvSpPr>
          <p:nvPr>
            <p:ph type="body" idx="1"/>
          </p:nvPr>
        </p:nvSpPr>
        <p:spPr/>
        <p:txBody>
          <a:bodyPr/>
          <a:lstStyle/>
          <a:p>
            <a:r>
              <a:rPr lang="en-US" dirty="0"/>
              <a:t>https://</a:t>
            </a:r>
            <a:r>
              <a:rPr lang="en-US" dirty="0" err="1"/>
              <a:t>www.reuters.com</a:t>
            </a:r>
            <a:r>
              <a:rPr lang="en-US" dirty="0"/>
              <a:t>/markets/</a:t>
            </a:r>
            <a:r>
              <a:rPr lang="en-US" dirty="0" err="1"/>
              <a:t>europe</a:t>
            </a:r>
            <a:r>
              <a:rPr lang="en-US" dirty="0"/>
              <a:t>/heineken-exits-russia-with-one-euro-sale-operations-2023-08-25/</a:t>
            </a:r>
          </a:p>
        </p:txBody>
      </p:sp>
      <p:sp>
        <p:nvSpPr>
          <p:cNvPr id="4" name="Slide Number Placeholder 3">
            <a:extLst>
              <a:ext uri="{FF2B5EF4-FFF2-40B4-BE49-F238E27FC236}">
                <a16:creationId xmlns:a16="http://schemas.microsoft.com/office/drawing/2014/main" id="{E2CB83FB-C56E-9797-7FC8-9503C0A467EC}"/>
              </a:ext>
            </a:extLst>
          </p:cNvPr>
          <p:cNvSpPr>
            <a:spLocks noGrp="1"/>
          </p:cNvSpPr>
          <p:nvPr>
            <p:ph type="sldNum" sz="quarter" idx="5"/>
          </p:nvPr>
        </p:nvSpPr>
        <p:spPr/>
        <p:txBody>
          <a:bodyPr/>
          <a:lstStyle/>
          <a:p>
            <a:pPr>
              <a:defRPr/>
            </a:pPr>
            <a:fld id="{D5223F8D-2618-1D4F-991D-3D85D6F73DE8}" type="slidenum">
              <a:rPr lang="en-US" smtClean="0"/>
              <a:pPr>
                <a:defRPr/>
              </a:pPr>
              <a:t>32</a:t>
            </a:fld>
            <a:endParaRPr lang="en-US"/>
          </a:p>
        </p:txBody>
      </p:sp>
    </p:spTree>
    <p:extLst>
      <p:ext uri="{BB962C8B-B14F-4D97-AF65-F5344CB8AC3E}">
        <p14:creationId xmlns:p14="http://schemas.microsoft.com/office/powerpoint/2010/main" val="326387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Times New Roman" panose="02020603050405020304" pitchFamily="18" charset="0"/>
                <a:ea typeface="Times New Roman" panose="02020603050405020304" pitchFamily="18" charset="0"/>
              </a:rPr>
              <a:t>Masters, Jonathan, “What Are Economic Sanctions?” Backgrounder, Council on Foreign Relations, August 12, 2019.  12 pp.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u="sng" dirty="0">
                <a:solidFill>
                  <a:srgbClr val="0563C1"/>
                </a:solidFill>
                <a:effectLst/>
                <a:latin typeface="Times New Roman" panose="02020603050405020304" pitchFamily="18" charset="0"/>
                <a:ea typeface="Times New Roman" panose="02020603050405020304" pitchFamily="18" charset="0"/>
                <a:hlinkClick r:id="rId3"/>
              </a:rPr>
              <a:t>https://www.cfr.org/backgrounder/what-are-economic-sanctions</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9</a:t>
            </a:fld>
            <a:endParaRPr lang="en-US"/>
          </a:p>
        </p:txBody>
      </p:sp>
    </p:spTree>
    <p:extLst>
      <p:ext uri="{BB962C8B-B14F-4D97-AF65-F5344CB8AC3E}">
        <p14:creationId xmlns:p14="http://schemas.microsoft.com/office/powerpoint/2010/main" val="30061210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33</a:t>
            </a:fld>
            <a:endParaRPr lang="en-US"/>
          </a:p>
        </p:txBody>
      </p:sp>
    </p:spTree>
    <p:extLst>
      <p:ext uri="{BB962C8B-B14F-4D97-AF65-F5344CB8AC3E}">
        <p14:creationId xmlns:p14="http://schemas.microsoft.com/office/powerpoint/2010/main" val="16422502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European Council, </a:t>
            </a:r>
            <a:r>
              <a:rPr lang="en-US" b="0" i="0" dirty="0">
                <a:solidFill>
                  <a:srgbClr val="3F4A52"/>
                </a:solidFill>
                <a:effectLst/>
                <a:latin typeface="Open Sans" panose="020F0502020204030204" pitchFamily="34" charset="0"/>
              </a:rPr>
              <a:t>Infographic - Impact of sanctions on the Russian economy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3F4A52"/>
                </a:solidFill>
                <a:effectLst/>
                <a:latin typeface="Open Sans" panose="020F0502020204030204" pitchFamily="34" charset="0"/>
              </a:rPr>
              <a:t>https://</a:t>
            </a:r>
            <a:r>
              <a:rPr lang="en-US" b="0" i="0" dirty="0" err="1">
                <a:solidFill>
                  <a:srgbClr val="3F4A52"/>
                </a:solidFill>
                <a:effectLst/>
                <a:latin typeface="Open Sans" panose="020F0502020204030204" pitchFamily="34" charset="0"/>
              </a:rPr>
              <a:t>www.consilium.europa.eu</a:t>
            </a:r>
            <a:r>
              <a:rPr lang="en-US" b="0" i="0" dirty="0">
                <a:solidFill>
                  <a:srgbClr val="3F4A52"/>
                </a:solidFill>
                <a:effectLst/>
                <a:latin typeface="Open Sans" panose="020F0502020204030204" pitchFamily="34" charset="0"/>
              </a:rPr>
              <a:t>/</a:t>
            </a:r>
            <a:r>
              <a:rPr lang="en-US" b="0" i="0" dirty="0" err="1">
                <a:solidFill>
                  <a:srgbClr val="3F4A52"/>
                </a:solidFill>
                <a:effectLst/>
                <a:latin typeface="Open Sans" panose="020F0502020204030204" pitchFamily="34" charset="0"/>
              </a:rPr>
              <a:t>en</a:t>
            </a:r>
            <a:r>
              <a:rPr lang="en-US" b="0" i="0" dirty="0">
                <a:solidFill>
                  <a:srgbClr val="3F4A52"/>
                </a:solidFill>
                <a:effectLst/>
                <a:latin typeface="Open Sans" panose="020F0502020204030204" pitchFamily="34" charset="0"/>
              </a:rPr>
              <a:t>/infographics/impact-sanctions-</a:t>
            </a:r>
            <a:r>
              <a:rPr lang="en-US" b="0" i="0" dirty="0" err="1">
                <a:solidFill>
                  <a:srgbClr val="3F4A52"/>
                </a:solidFill>
                <a:effectLst/>
                <a:latin typeface="Open Sans" panose="020F0502020204030204" pitchFamily="34" charset="0"/>
              </a:rPr>
              <a:t>russian</a:t>
            </a:r>
            <a:r>
              <a:rPr lang="en-US" b="0" i="0" dirty="0">
                <a:solidFill>
                  <a:srgbClr val="3F4A52"/>
                </a:solidFill>
                <a:effectLst/>
                <a:latin typeface="Open Sans" panose="020F0502020204030204" pitchFamily="34" charset="0"/>
              </a:rPr>
              <a:t>-economy/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i="0" dirty="0">
              <a:solidFill>
                <a:srgbClr val="3F4A52"/>
              </a:solidFill>
              <a:effectLst/>
              <a:latin typeface="Open Sans"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38</a:t>
            </a:fld>
            <a:endParaRPr lang="en-US"/>
          </a:p>
        </p:txBody>
      </p:sp>
    </p:spTree>
    <p:extLst>
      <p:ext uri="{BB962C8B-B14F-4D97-AF65-F5344CB8AC3E}">
        <p14:creationId xmlns:p14="http://schemas.microsoft.com/office/powerpoint/2010/main" val="17029195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McCabe, Caitlin and Kate </a:t>
            </a:r>
            <a:r>
              <a:rPr lang="en-US" dirty="0" err="1"/>
              <a:t>Vtorygina</a:t>
            </a:r>
            <a:r>
              <a:rPr lang="en-US" dirty="0"/>
              <a:t>, “</a:t>
            </a:r>
            <a:r>
              <a:rPr lang="en-US" sz="1200" b="1" i="0" kern="1200" dirty="0">
                <a:solidFill>
                  <a:schemeClr val="tx1"/>
                </a:solidFill>
                <a:effectLst/>
                <a:latin typeface="+mn-lt"/>
                <a:ea typeface="+mn-ea"/>
                <a:cs typeface="+mn-cs"/>
              </a:rPr>
              <a:t>Russia’s Surprising Economic Headache: A Strong Ruble,” </a:t>
            </a:r>
            <a:r>
              <a:rPr lang="en-US" i="1" dirty="0"/>
              <a:t>Wall Street Journal</a:t>
            </a:r>
            <a:r>
              <a:rPr lang="en-US" dirty="0"/>
              <a:t>, June 29, 2022.</a:t>
            </a:r>
          </a:p>
          <a:p>
            <a:r>
              <a:rPr lang="en-US" dirty="0"/>
              <a:t>https://</a:t>
            </a:r>
            <a:r>
              <a:rPr lang="en-US" dirty="0" err="1"/>
              <a:t>www.wsj.com</a:t>
            </a:r>
            <a:r>
              <a:rPr lang="en-US" dirty="0"/>
              <a:t>/articles/russias-surprising-economic-headache-a-strong-ruble-11656530936</a:t>
            </a:r>
          </a:p>
        </p:txBody>
      </p:sp>
      <p:sp>
        <p:nvSpPr>
          <p:cNvPr id="4" name="Slide Number Placeholder 3"/>
          <p:cNvSpPr>
            <a:spLocks noGrp="1"/>
          </p:cNvSpPr>
          <p:nvPr>
            <p:ph type="sldNum" sz="quarter" idx="5"/>
          </p:nvPr>
        </p:nvSpPr>
        <p:spPr/>
        <p:txBody>
          <a:bodyPr/>
          <a:lstStyle/>
          <a:p>
            <a:fld id="{39F294D8-753E-E842-8CF8-893A8D4FD7E5}" type="slidenum">
              <a:rPr lang="en-US" smtClean="0"/>
              <a:t>39</a:t>
            </a:fld>
            <a:endParaRPr lang="en-US"/>
          </a:p>
        </p:txBody>
      </p:sp>
    </p:spTree>
    <p:extLst>
      <p:ext uri="{BB962C8B-B14F-4D97-AF65-F5344CB8AC3E}">
        <p14:creationId xmlns:p14="http://schemas.microsoft.com/office/powerpoint/2010/main" val="30455663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40</a:t>
            </a:fld>
            <a:endParaRPr lang="en-US"/>
          </a:p>
        </p:txBody>
      </p:sp>
    </p:spTree>
    <p:extLst>
      <p:ext uri="{BB962C8B-B14F-4D97-AF65-F5344CB8AC3E}">
        <p14:creationId xmlns:p14="http://schemas.microsoft.com/office/powerpoint/2010/main" val="9416915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333333"/>
                </a:solidFill>
                <a:effectLst/>
                <a:latin typeface="Myriad Pro"/>
              </a:rPr>
              <a:t>“Russia’s current account surplus slashed in 5M23,” </a:t>
            </a:r>
            <a:r>
              <a:rPr lang="en-US" dirty="0"/>
              <a:t>BNE </a:t>
            </a:r>
            <a:r>
              <a:rPr lang="en-US" dirty="0" err="1"/>
              <a:t>Intellinews</a:t>
            </a:r>
            <a:r>
              <a:rPr lang="en-US" dirty="0"/>
              <a:t>, June 14, 2023</a:t>
            </a:r>
          </a:p>
          <a:p>
            <a:r>
              <a:rPr lang="en-US" dirty="0"/>
              <a:t>https://</a:t>
            </a:r>
            <a:r>
              <a:rPr lang="en-US" dirty="0" err="1"/>
              <a:t>intellinews.com</a:t>
            </a:r>
            <a:r>
              <a:rPr lang="en-US" dirty="0"/>
              <a:t>/karins-to-step-down-as-latvian-prime-minister-288127/?source=</a:t>
            </a:r>
            <a:r>
              <a:rPr lang="en-US" dirty="0" err="1"/>
              <a:t>baltic</a:t>
            </a:r>
            <a:r>
              <a:rPr lang="en-US" dirty="0"/>
              <a:t>-states</a:t>
            </a: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41</a:t>
            </a:fld>
            <a:endParaRPr lang="en-US"/>
          </a:p>
        </p:txBody>
      </p:sp>
    </p:spTree>
    <p:extLst>
      <p:ext uri="{BB962C8B-B14F-4D97-AF65-F5344CB8AC3E}">
        <p14:creationId xmlns:p14="http://schemas.microsoft.com/office/powerpoint/2010/main" val="6569309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European Council, </a:t>
            </a:r>
            <a:r>
              <a:rPr lang="en-US" b="0" i="0" dirty="0">
                <a:solidFill>
                  <a:srgbClr val="3F4A52"/>
                </a:solidFill>
                <a:effectLst/>
                <a:latin typeface="Open Sans" panose="020F0502020204030204" pitchFamily="34" charset="0"/>
              </a:rPr>
              <a:t>Infographic - Impact of sanctions on the Russian economy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3F4A52"/>
                </a:solidFill>
                <a:effectLst/>
                <a:latin typeface="Open Sans" panose="020F0502020204030204" pitchFamily="34" charset="0"/>
              </a:rPr>
              <a:t>https://</a:t>
            </a:r>
            <a:r>
              <a:rPr lang="en-US" b="0" i="0" dirty="0" err="1">
                <a:solidFill>
                  <a:srgbClr val="3F4A52"/>
                </a:solidFill>
                <a:effectLst/>
                <a:latin typeface="Open Sans" panose="020F0502020204030204" pitchFamily="34" charset="0"/>
              </a:rPr>
              <a:t>www.consilium.europa.eu</a:t>
            </a:r>
            <a:r>
              <a:rPr lang="en-US" b="0" i="0" dirty="0">
                <a:solidFill>
                  <a:srgbClr val="3F4A52"/>
                </a:solidFill>
                <a:effectLst/>
                <a:latin typeface="Open Sans" panose="020F0502020204030204" pitchFamily="34" charset="0"/>
              </a:rPr>
              <a:t>/</a:t>
            </a:r>
            <a:r>
              <a:rPr lang="en-US" b="0" i="0" dirty="0" err="1">
                <a:solidFill>
                  <a:srgbClr val="3F4A52"/>
                </a:solidFill>
                <a:effectLst/>
                <a:latin typeface="Open Sans" panose="020F0502020204030204" pitchFamily="34" charset="0"/>
              </a:rPr>
              <a:t>en</a:t>
            </a:r>
            <a:r>
              <a:rPr lang="en-US" b="0" i="0" dirty="0">
                <a:solidFill>
                  <a:srgbClr val="3F4A52"/>
                </a:solidFill>
                <a:effectLst/>
                <a:latin typeface="Open Sans" panose="020F0502020204030204" pitchFamily="34" charset="0"/>
              </a:rPr>
              <a:t>/infographics/impact-sanctions-</a:t>
            </a:r>
            <a:r>
              <a:rPr lang="en-US" b="0" i="0" dirty="0" err="1">
                <a:solidFill>
                  <a:srgbClr val="3F4A52"/>
                </a:solidFill>
                <a:effectLst/>
                <a:latin typeface="Open Sans" panose="020F0502020204030204" pitchFamily="34" charset="0"/>
              </a:rPr>
              <a:t>russian</a:t>
            </a:r>
            <a:r>
              <a:rPr lang="en-US" b="0" i="0" dirty="0">
                <a:solidFill>
                  <a:srgbClr val="3F4A52"/>
                </a:solidFill>
                <a:effectLst/>
                <a:latin typeface="Open Sans" panose="020F0502020204030204" pitchFamily="34" charset="0"/>
              </a:rPr>
              <a:t>-economy/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i="0" dirty="0">
              <a:solidFill>
                <a:srgbClr val="3F4A52"/>
              </a:solidFill>
              <a:effectLst/>
              <a:latin typeface="Open Sans"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42</a:t>
            </a:fld>
            <a:endParaRPr lang="en-US"/>
          </a:p>
        </p:txBody>
      </p:sp>
    </p:spTree>
    <p:extLst>
      <p:ext uri="{BB962C8B-B14F-4D97-AF65-F5344CB8AC3E}">
        <p14:creationId xmlns:p14="http://schemas.microsoft.com/office/powerpoint/2010/main" val="30666999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European Council, </a:t>
            </a:r>
            <a:r>
              <a:rPr lang="en-US" b="0" i="0" dirty="0">
                <a:solidFill>
                  <a:srgbClr val="3F4A52"/>
                </a:solidFill>
                <a:effectLst/>
                <a:latin typeface="Open Sans" panose="020F0502020204030204" pitchFamily="34" charset="0"/>
              </a:rPr>
              <a:t>Infographic - Impact of sanctions on the Russian economy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3F4A52"/>
                </a:solidFill>
                <a:effectLst/>
                <a:latin typeface="Open Sans" panose="020F0502020204030204" pitchFamily="34" charset="0"/>
              </a:rPr>
              <a:t>https://</a:t>
            </a:r>
            <a:r>
              <a:rPr lang="en-US" b="0" i="0" dirty="0" err="1">
                <a:solidFill>
                  <a:srgbClr val="3F4A52"/>
                </a:solidFill>
                <a:effectLst/>
                <a:latin typeface="Open Sans" panose="020F0502020204030204" pitchFamily="34" charset="0"/>
              </a:rPr>
              <a:t>www.consilium.europa.eu</a:t>
            </a:r>
            <a:r>
              <a:rPr lang="en-US" b="0" i="0" dirty="0">
                <a:solidFill>
                  <a:srgbClr val="3F4A52"/>
                </a:solidFill>
                <a:effectLst/>
                <a:latin typeface="Open Sans" panose="020F0502020204030204" pitchFamily="34" charset="0"/>
              </a:rPr>
              <a:t>/</a:t>
            </a:r>
            <a:r>
              <a:rPr lang="en-US" b="0" i="0" dirty="0" err="1">
                <a:solidFill>
                  <a:srgbClr val="3F4A52"/>
                </a:solidFill>
                <a:effectLst/>
                <a:latin typeface="Open Sans" panose="020F0502020204030204" pitchFamily="34" charset="0"/>
              </a:rPr>
              <a:t>en</a:t>
            </a:r>
            <a:r>
              <a:rPr lang="en-US" b="0" i="0" dirty="0">
                <a:solidFill>
                  <a:srgbClr val="3F4A52"/>
                </a:solidFill>
                <a:effectLst/>
                <a:latin typeface="Open Sans" panose="020F0502020204030204" pitchFamily="34" charset="0"/>
              </a:rPr>
              <a:t>/infographics/impact-sanctions-</a:t>
            </a:r>
            <a:r>
              <a:rPr lang="en-US" b="0" i="0" dirty="0" err="1">
                <a:solidFill>
                  <a:srgbClr val="3F4A52"/>
                </a:solidFill>
                <a:effectLst/>
                <a:latin typeface="Open Sans" panose="020F0502020204030204" pitchFamily="34" charset="0"/>
              </a:rPr>
              <a:t>russian</a:t>
            </a:r>
            <a:r>
              <a:rPr lang="en-US" b="0" i="0" dirty="0">
                <a:solidFill>
                  <a:srgbClr val="3F4A52"/>
                </a:solidFill>
                <a:effectLst/>
                <a:latin typeface="Open Sans" panose="020F0502020204030204" pitchFamily="34" charset="0"/>
              </a:rPr>
              <a:t>-economy/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i="0" dirty="0">
              <a:solidFill>
                <a:srgbClr val="3F4A52"/>
              </a:solidFill>
              <a:effectLst/>
              <a:latin typeface="Open Sans"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43</a:t>
            </a:fld>
            <a:endParaRPr lang="en-US"/>
          </a:p>
        </p:txBody>
      </p:sp>
    </p:spTree>
    <p:extLst>
      <p:ext uri="{BB962C8B-B14F-4D97-AF65-F5344CB8AC3E}">
        <p14:creationId xmlns:p14="http://schemas.microsoft.com/office/powerpoint/2010/main" val="1705244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3F4A52"/>
                </a:solidFill>
                <a:effectLst/>
                <a:latin typeface="Open Sans" panose="020F0502020204030204" pitchFamily="34" charset="0"/>
              </a:rPr>
              <a:t>Alberto Nardelli, “</a:t>
            </a:r>
            <a:r>
              <a:rPr lang="en-US" b="0" i="0" dirty="0">
                <a:solidFill>
                  <a:srgbClr val="000000"/>
                </a:solidFill>
                <a:effectLst/>
                <a:latin typeface="BWHaasGroteskWeb"/>
              </a:rPr>
              <a:t>EU Says Cost of Sanctions Will Hit Russia Harder Over Time,” July 7, 2023.</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000000"/>
                </a:solidFill>
                <a:effectLst/>
                <a:latin typeface="BWHaasGroteskWeb"/>
              </a:rPr>
              <a:t>https://</a:t>
            </a:r>
            <a:r>
              <a:rPr lang="en-US" b="0" i="0" dirty="0" err="1">
                <a:solidFill>
                  <a:srgbClr val="000000"/>
                </a:solidFill>
                <a:effectLst/>
                <a:latin typeface="BWHaasGroteskWeb"/>
              </a:rPr>
              <a:t>www.bloomberg.com</a:t>
            </a:r>
            <a:r>
              <a:rPr lang="en-US" b="0" i="0" dirty="0">
                <a:solidFill>
                  <a:srgbClr val="000000"/>
                </a:solidFill>
                <a:effectLst/>
                <a:latin typeface="BWHaasGroteskWeb"/>
              </a:rPr>
              <a:t>/news/articles/2023-07-07/eu-says-high-cost-of-sanctions-on-russia-will-grow-for-years#xj4y7vzkg</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i="0" dirty="0">
              <a:solidFill>
                <a:srgbClr val="000000"/>
              </a:solidFill>
              <a:effectLst/>
              <a:latin typeface="BWHaasGroteskWeb"/>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i="0" dirty="0">
              <a:solidFill>
                <a:srgbClr val="3F4A52"/>
              </a:solidFill>
              <a:effectLst/>
              <a:latin typeface="Open Sans"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44</a:t>
            </a:fld>
            <a:endParaRPr lang="en-US"/>
          </a:p>
        </p:txBody>
      </p:sp>
    </p:spTree>
    <p:extLst>
      <p:ext uri="{BB962C8B-B14F-4D97-AF65-F5344CB8AC3E}">
        <p14:creationId xmlns:p14="http://schemas.microsoft.com/office/powerpoint/2010/main" val="3727702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3F4A52"/>
                </a:solidFill>
                <a:effectLst/>
                <a:latin typeface="Open Sans" panose="020F0502020204030204" pitchFamily="34" charset="0"/>
              </a:rPr>
              <a:t>Alberto Nardelli, “</a:t>
            </a:r>
            <a:r>
              <a:rPr lang="en-US" b="0" i="0" dirty="0">
                <a:solidFill>
                  <a:srgbClr val="000000"/>
                </a:solidFill>
                <a:effectLst/>
                <a:latin typeface="BWHaasGroteskWeb"/>
              </a:rPr>
              <a:t>EU Says Cost of Sanctions Will Hit Russia Harder Over Time,” July 7, 2023.</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000000"/>
                </a:solidFill>
                <a:effectLst/>
                <a:latin typeface="BWHaasGroteskWeb"/>
              </a:rPr>
              <a:t>https://</a:t>
            </a:r>
            <a:r>
              <a:rPr lang="en-US" b="0" i="0" dirty="0" err="1">
                <a:solidFill>
                  <a:srgbClr val="000000"/>
                </a:solidFill>
                <a:effectLst/>
                <a:latin typeface="BWHaasGroteskWeb"/>
              </a:rPr>
              <a:t>www.bloomberg.com</a:t>
            </a:r>
            <a:r>
              <a:rPr lang="en-US" b="0" i="0" dirty="0">
                <a:solidFill>
                  <a:srgbClr val="000000"/>
                </a:solidFill>
                <a:effectLst/>
                <a:latin typeface="BWHaasGroteskWeb"/>
              </a:rPr>
              <a:t>/news/articles/2023-07-07/eu-says-high-cost-of-sanctions-on-russia-will-grow-for-years#xj4y7vzkg</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i="0" dirty="0">
              <a:solidFill>
                <a:srgbClr val="000000"/>
              </a:solidFill>
              <a:effectLst/>
              <a:latin typeface="BWHaasGroteskWeb"/>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i="0" dirty="0">
              <a:solidFill>
                <a:srgbClr val="3F4A52"/>
              </a:solidFill>
              <a:effectLst/>
              <a:latin typeface="Open Sans"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45</a:t>
            </a:fld>
            <a:endParaRPr lang="en-US"/>
          </a:p>
        </p:txBody>
      </p:sp>
    </p:spTree>
    <p:extLst>
      <p:ext uri="{BB962C8B-B14F-4D97-AF65-F5344CB8AC3E}">
        <p14:creationId xmlns:p14="http://schemas.microsoft.com/office/powerpoint/2010/main" val="39249550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3F4A52"/>
                </a:solidFill>
                <a:effectLst/>
                <a:latin typeface="Open Sans" panose="020F0502020204030204" pitchFamily="34" charset="0"/>
              </a:rPr>
              <a:t>Alberto Nardelli, “</a:t>
            </a:r>
            <a:r>
              <a:rPr lang="en-US" b="0" i="0" dirty="0">
                <a:solidFill>
                  <a:srgbClr val="000000"/>
                </a:solidFill>
                <a:effectLst/>
                <a:latin typeface="BWHaasGroteskWeb"/>
              </a:rPr>
              <a:t>EU Says Cost of Sanctions Will Hit Russia Harder Over Time,” July 7, 2023.</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000000"/>
                </a:solidFill>
                <a:effectLst/>
                <a:latin typeface="BWHaasGroteskWeb"/>
              </a:rPr>
              <a:t>https://</a:t>
            </a:r>
            <a:r>
              <a:rPr lang="en-US" b="0" i="0" dirty="0" err="1">
                <a:solidFill>
                  <a:srgbClr val="000000"/>
                </a:solidFill>
                <a:effectLst/>
                <a:latin typeface="BWHaasGroteskWeb"/>
              </a:rPr>
              <a:t>www.bloomberg.com</a:t>
            </a:r>
            <a:r>
              <a:rPr lang="en-US" b="0" i="0" dirty="0">
                <a:solidFill>
                  <a:srgbClr val="000000"/>
                </a:solidFill>
                <a:effectLst/>
                <a:latin typeface="BWHaasGroteskWeb"/>
              </a:rPr>
              <a:t>/news/articles/2023-07-07/eu-says-high-cost-of-sanctions-on-russia-will-grow-for-years#xj4y7vzkg</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i="0" dirty="0">
              <a:solidFill>
                <a:srgbClr val="000000"/>
              </a:solidFill>
              <a:effectLst/>
              <a:latin typeface="BWHaasGroteskWeb"/>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i="0" dirty="0">
              <a:solidFill>
                <a:srgbClr val="3F4A52"/>
              </a:solidFill>
              <a:effectLst/>
              <a:latin typeface="Open Sans"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46</a:t>
            </a:fld>
            <a:endParaRPr lang="en-US"/>
          </a:p>
        </p:txBody>
      </p:sp>
    </p:spTree>
    <p:extLst>
      <p:ext uri="{BB962C8B-B14F-4D97-AF65-F5344CB8AC3E}">
        <p14:creationId xmlns:p14="http://schemas.microsoft.com/office/powerpoint/2010/main" val="2410651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Times New Roman" panose="02020603050405020304" pitchFamily="18" charset="0"/>
                <a:ea typeface="Times New Roman" panose="02020603050405020304" pitchFamily="18" charset="0"/>
              </a:rPr>
              <a:t>Masters, Jonathan, “What Are Economic Sanctions?” Backgrounder, Council on Foreign Relations, August 12, 2019.  12 pp.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u="sng" dirty="0">
                <a:solidFill>
                  <a:srgbClr val="0563C1"/>
                </a:solidFill>
                <a:effectLst/>
                <a:latin typeface="Times New Roman" panose="02020603050405020304" pitchFamily="18" charset="0"/>
                <a:ea typeface="Times New Roman" panose="02020603050405020304" pitchFamily="18" charset="0"/>
                <a:hlinkClick r:id="rId3"/>
              </a:rPr>
              <a:t>https://www.cfr.org/backgrounder/what-are-economic-sanctions</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10</a:t>
            </a:fld>
            <a:endParaRPr lang="en-US"/>
          </a:p>
        </p:txBody>
      </p:sp>
    </p:spTree>
    <p:extLst>
      <p:ext uri="{BB962C8B-B14F-4D97-AF65-F5344CB8AC3E}">
        <p14:creationId xmlns:p14="http://schemas.microsoft.com/office/powerpoint/2010/main" val="25015686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393B3E"/>
                </a:solidFill>
                <a:effectLst/>
                <a:latin typeface="Merriweather" panose="020F0502020204030204" pitchFamily="34" charset="0"/>
              </a:rPr>
              <a:t>“FACT SHEET: Disrupting and Degrading – One Year of U.S. Sanctions on Russia and Its Enablers,” US Department of Treasury, February 24, 2023.</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393B3E"/>
                </a:solidFill>
                <a:effectLst/>
                <a:latin typeface="Merriweather" panose="020F0502020204030204" pitchFamily="34" charset="0"/>
              </a:rPr>
              <a:t>https://</a:t>
            </a:r>
            <a:r>
              <a:rPr lang="en-US" b="0" i="0" dirty="0" err="1">
                <a:solidFill>
                  <a:srgbClr val="393B3E"/>
                </a:solidFill>
                <a:effectLst/>
                <a:latin typeface="Merriweather" panose="020F0502020204030204" pitchFamily="34" charset="0"/>
              </a:rPr>
              <a:t>home.treasury.gov</a:t>
            </a:r>
            <a:r>
              <a:rPr lang="en-US" b="0" i="0" dirty="0">
                <a:solidFill>
                  <a:srgbClr val="393B3E"/>
                </a:solidFill>
                <a:effectLst/>
                <a:latin typeface="Merriweather" panose="020F0502020204030204" pitchFamily="34" charset="0"/>
              </a:rPr>
              <a:t>/news/press-releases/jy1298</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i="0" dirty="0">
              <a:solidFill>
                <a:srgbClr val="000000"/>
              </a:solidFill>
              <a:effectLst/>
              <a:latin typeface="BWHaasGroteskWeb"/>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i="0" dirty="0">
              <a:solidFill>
                <a:srgbClr val="3F4A52"/>
              </a:solidFill>
              <a:effectLst/>
              <a:latin typeface="Open Sans"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47</a:t>
            </a:fld>
            <a:endParaRPr lang="en-US"/>
          </a:p>
        </p:txBody>
      </p:sp>
    </p:spTree>
    <p:extLst>
      <p:ext uri="{BB962C8B-B14F-4D97-AF65-F5344CB8AC3E}">
        <p14:creationId xmlns:p14="http://schemas.microsoft.com/office/powerpoint/2010/main" val="5750035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393B3E"/>
                </a:solidFill>
                <a:effectLst/>
                <a:latin typeface="Merriweather" panose="020F0502020204030204" pitchFamily="34" charset="0"/>
              </a:rPr>
              <a:t>“FACT SHEET: Disrupting and Degrading – One Year of U.S. Sanctions on Russia and Its Enablers,” US Department of Treasury, February 24, 2023.</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393B3E"/>
                </a:solidFill>
                <a:effectLst/>
                <a:latin typeface="Merriweather" panose="020F0502020204030204" pitchFamily="34" charset="0"/>
              </a:rPr>
              <a:t>https://</a:t>
            </a:r>
            <a:r>
              <a:rPr lang="en-US" b="0" i="0" dirty="0" err="1">
                <a:solidFill>
                  <a:srgbClr val="393B3E"/>
                </a:solidFill>
                <a:effectLst/>
                <a:latin typeface="Merriweather" panose="020F0502020204030204" pitchFamily="34" charset="0"/>
              </a:rPr>
              <a:t>home.treasury.gov</a:t>
            </a:r>
            <a:r>
              <a:rPr lang="en-US" b="0" i="0" dirty="0">
                <a:solidFill>
                  <a:srgbClr val="393B3E"/>
                </a:solidFill>
                <a:effectLst/>
                <a:latin typeface="Merriweather" panose="020F0502020204030204" pitchFamily="34" charset="0"/>
              </a:rPr>
              <a:t>/news/press-releases/jy1298</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i="0" dirty="0">
              <a:solidFill>
                <a:srgbClr val="000000"/>
              </a:solidFill>
              <a:effectLst/>
              <a:latin typeface="BWHaasGroteskWeb"/>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i="0" dirty="0">
              <a:solidFill>
                <a:srgbClr val="3F4A52"/>
              </a:solidFill>
              <a:effectLst/>
              <a:latin typeface="Open Sans"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48</a:t>
            </a:fld>
            <a:endParaRPr lang="en-US"/>
          </a:p>
        </p:txBody>
      </p:sp>
    </p:spTree>
    <p:extLst>
      <p:ext uri="{BB962C8B-B14F-4D97-AF65-F5344CB8AC3E}">
        <p14:creationId xmlns:p14="http://schemas.microsoft.com/office/powerpoint/2010/main" val="17255171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393B3E"/>
                </a:solidFill>
                <a:effectLst/>
                <a:latin typeface="Merriweather" panose="020F0502020204030204" pitchFamily="34" charset="0"/>
              </a:rPr>
              <a:t>“FACT SHEET: Disrupting and Degrading – One Year of U.S. Sanctions on Russia and Its Enablers,” US Department of Treasury, February 24, 2023.</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393B3E"/>
                </a:solidFill>
                <a:effectLst/>
                <a:latin typeface="Merriweather" panose="020F0502020204030204" pitchFamily="34" charset="0"/>
              </a:rPr>
              <a:t>https://</a:t>
            </a:r>
            <a:r>
              <a:rPr lang="en-US" b="0" i="0" dirty="0" err="1">
                <a:solidFill>
                  <a:srgbClr val="393B3E"/>
                </a:solidFill>
                <a:effectLst/>
                <a:latin typeface="Merriweather" panose="020F0502020204030204" pitchFamily="34" charset="0"/>
              </a:rPr>
              <a:t>home.treasury.gov</a:t>
            </a:r>
            <a:r>
              <a:rPr lang="en-US" b="0" i="0" dirty="0">
                <a:solidFill>
                  <a:srgbClr val="393B3E"/>
                </a:solidFill>
                <a:effectLst/>
                <a:latin typeface="Merriweather" panose="020F0502020204030204" pitchFamily="34" charset="0"/>
              </a:rPr>
              <a:t>/news/press-releases/jy1298</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i="0" dirty="0">
              <a:solidFill>
                <a:srgbClr val="000000"/>
              </a:solidFill>
              <a:effectLst/>
              <a:latin typeface="BWHaasGroteskWeb"/>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i="0" dirty="0">
              <a:solidFill>
                <a:srgbClr val="3F4A52"/>
              </a:solidFill>
              <a:effectLst/>
              <a:latin typeface="Open Sans"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49</a:t>
            </a:fld>
            <a:endParaRPr lang="en-US"/>
          </a:p>
        </p:txBody>
      </p:sp>
    </p:spTree>
    <p:extLst>
      <p:ext uri="{BB962C8B-B14F-4D97-AF65-F5344CB8AC3E}">
        <p14:creationId xmlns:p14="http://schemas.microsoft.com/office/powerpoint/2010/main" val="11907532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54</a:t>
            </a:fld>
            <a:endParaRPr lang="en-US"/>
          </a:p>
        </p:txBody>
      </p:sp>
    </p:spTree>
    <p:extLst>
      <p:ext uri="{BB962C8B-B14F-4D97-AF65-F5344CB8AC3E}">
        <p14:creationId xmlns:p14="http://schemas.microsoft.com/office/powerpoint/2010/main" val="3832779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Times New Roman" panose="02020603050405020304" pitchFamily="18" charset="0"/>
                <a:ea typeface="Times New Roman" panose="02020603050405020304" pitchFamily="18" charset="0"/>
              </a:rPr>
              <a:t>Masters, Jonathan, “What Are Economic Sanctions?” Backgrounder, Council on Foreign Relations, August 12, 2019.  12 pp.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Times New Roman" panose="02020603050405020304" pitchFamily="18" charset="0"/>
                <a:ea typeface="Times New Roman" panose="02020603050405020304" pitchFamily="18" charset="0"/>
              </a:rPr>
              <a:t> </a:t>
            </a:r>
            <a:r>
              <a:rPr lang="en-US" sz="1800" u="sng" dirty="0">
                <a:solidFill>
                  <a:srgbClr val="0563C1"/>
                </a:solidFill>
                <a:effectLst/>
                <a:latin typeface="Times New Roman" panose="02020603050405020304" pitchFamily="18" charset="0"/>
                <a:ea typeface="Times New Roman" panose="02020603050405020304" pitchFamily="18" charset="0"/>
                <a:hlinkClick r:id="rId3"/>
              </a:rPr>
              <a:t>https://www.cfr.org/backgrounder/what-are-economic-sanctions</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11</a:t>
            </a:fld>
            <a:endParaRPr lang="en-US"/>
          </a:p>
        </p:txBody>
      </p:sp>
    </p:spTree>
    <p:extLst>
      <p:ext uri="{BB962C8B-B14F-4D97-AF65-F5344CB8AC3E}">
        <p14:creationId xmlns:p14="http://schemas.microsoft.com/office/powerpoint/2010/main" val="1702919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12</a:t>
            </a:fld>
            <a:endParaRPr lang="en-US"/>
          </a:p>
        </p:txBody>
      </p:sp>
    </p:spTree>
    <p:extLst>
      <p:ext uri="{BB962C8B-B14F-4D97-AF65-F5344CB8AC3E}">
        <p14:creationId xmlns:p14="http://schemas.microsoft.com/office/powerpoint/2010/main" val="58782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Times New Roman" panose="02020603050405020304" pitchFamily="18" charset="0"/>
                <a:ea typeface="Times New Roman" panose="02020603050405020304" pitchFamily="18" charset="0"/>
              </a:rPr>
              <a:t>Mulder, Nicholas, “The Sanctions Weapon,” </a:t>
            </a:r>
            <a:r>
              <a:rPr lang="en-US" sz="1800" i="1" dirty="0">
                <a:effectLst/>
                <a:latin typeface="Times New Roman" panose="02020603050405020304" pitchFamily="18" charset="0"/>
                <a:ea typeface="Times New Roman" panose="02020603050405020304" pitchFamily="18" charset="0"/>
              </a:rPr>
              <a:t>Finance and Development</a:t>
            </a:r>
            <a:r>
              <a:rPr lang="en-US" sz="1800" dirty="0">
                <a:effectLst/>
                <a:latin typeface="Times New Roman" panose="02020603050405020304" pitchFamily="18" charset="0"/>
                <a:ea typeface="Times New Roman" panose="02020603050405020304" pitchFamily="18" charset="0"/>
              </a:rPr>
              <a:t>, June 2022, pp.  20-23.  4 pp.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Times New Roman" panose="02020603050405020304" pitchFamily="18" charset="0"/>
                <a:ea typeface="Times New Roman" panose="02020603050405020304" pitchFamily="18" charset="0"/>
              </a:rPr>
              <a:t> </a:t>
            </a:r>
            <a:r>
              <a:rPr lang="en-US" sz="1800" u="sng" dirty="0">
                <a:solidFill>
                  <a:srgbClr val="0563C1"/>
                </a:solidFill>
                <a:effectLst/>
                <a:latin typeface="Times New Roman" panose="02020603050405020304" pitchFamily="18" charset="0"/>
                <a:ea typeface="Times New Roman" panose="02020603050405020304" pitchFamily="18" charset="0"/>
                <a:hlinkClick r:id="rId3"/>
              </a:rPr>
              <a:t>https://www.imf.org/en/Publications/fandd/issues/2022/06/the-sanctions-weapon-mulder</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16</a:t>
            </a:fld>
            <a:endParaRPr lang="en-US"/>
          </a:p>
        </p:txBody>
      </p:sp>
    </p:spTree>
    <p:extLst>
      <p:ext uri="{BB962C8B-B14F-4D97-AF65-F5344CB8AC3E}">
        <p14:creationId xmlns:p14="http://schemas.microsoft.com/office/powerpoint/2010/main" val="1334045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Times New Roman" panose="02020603050405020304" pitchFamily="18" charset="0"/>
                <a:ea typeface="Times New Roman" panose="02020603050405020304" pitchFamily="18" charset="0"/>
              </a:rPr>
              <a:t>Mulder, Nicholas, “The Sanctions Weapon,” </a:t>
            </a:r>
            <a:r>
              <a:rPr lang="en-US" sz="1800" i="1" dirty="0">
                <a:effectLst/>
                <a:latin typeface="Times New Roman" panose="02020603050405020304" pitchFamily="18" charset="0"/>
                <a:ea typeface="Times New Roman" panose="02020603050405020304" pitchFamily="18" charset="0"/>
              </a:rPr>
              <a:t>Finance and Development</a:t>
            </a:r>
            <a:r>
              <a:rPr lang="en-US" sz="1800" dirty="0">
                <a:effectLst/>
                <a:latin typeface="Times New Roman" panose="02020603050405020304" pitchFamily="18" charset="0"/>
                <a:ea typeface="Times New Roman" panose="02020603050405020304" pitchFamily="18" charset="0"/>
              </a:rPr>
              <a:t>, June 2022, pp.  20-23.  4 pp.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Times New Roman" panose="02020603050405020304" pitchFamily="18" charset="0"/>
                <a:ea typeface="Times New Roman" panose="02020603050405020304" pitchFamily="18" charset="0"/>
              </a:rPr>
              <a:t> </a:t>
            </a:r>
            <a:r>
              <a:rPr lang="en-US" sz="1800" u="sng" dirty="0">
                <a:solidFill>
                  <a:srgbClr val="0563C1"/>
                </a:solidFill>
                <a:effectLst/>
                <a:latin typeface="Times New Roman" panose="02020603050405020304" pitchFamily="18" charset="0"/>
                <a:ea typeface="Times New Roman" panose="02020603050405020304" pitchFamily="18" charset="0"/>
                <a:hlinkClick r:id="rId3"/>
              </a:rPr>
              <a:t>https://www.imf.org/en/Publications/fandd/issues/2022/06/the-sanctions-weapon-mulder</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17</a:t>
            </a:fld>
            <a:endParaRPr lang="en-US"/>
          </a:p>
        </p:txBody>
      </p:sp>
    </p:spTree>
    <p:extLst>
      <p:ext uri="{BB962C8B-B14F-4D97-AF65-F5344CB8AC3E}">
        <p14:creationId xmlns:p14="http://schemas.microsoft.com/office/powerpoint/2010/main" val="505579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Times New Roman" panose="02020603050405020304" pitchFamily="18" charset="0"/>
                <a:ea typeface="Times New Roman" panose="02020603050405020304" pitchFamily="18" charset="0"/>
              </a:rPr>
              <a:t>Elliott, Kimberly Ann, “Evidence on the Costs and Benefits of Economic Sanctions,” Speech given before the Subcommittee on Trade Committee on Ways and Means United States House of Representatives Washington, DC, October 23, 1997, Peterson Institute for International Economics. 6 pp.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u="sng" dirty="0">
                <a:solidFill>
                  <a:srgbClr val="0563C1"/>
                </a:solidFill>
                <a:effectLst/>
                <a:latin typeface="Times New Roman" panose="02020603050405020304" pitchFamily="18" charset="0"/>
                <a:ea typeface="Times New Roman" panose="02020603050405020304" pitchFamily="18" charset="0"/>
                <a:hlinkClick r:id="rId3"/>
              </a:rPr>
              <a:t>https://www.piie.com/commentary/testimonies/evidence-costs-and-benefits-economic-sanctions</a:t>
            </a:r>
            <a:endParaRPr lang="en-US" sz="1800" u="sng" dirty="0">
              <a:solidFill>
                <a:srgbClr val="0563C1"/>
              </a:solidFill>
              <a:effectLst/>
              <a:latin typeface="Times New Roman" panose="02020603050405020304" pitchFamily="18" charset="0"/>
              <a:ea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u="sng" dirty="0">
                <a:solidFill>
                  <a:srgbClr val="0563C1"/>
                </a:solidFill>
                <a:effectLst/>
                <a:latin typeface="Times New Roman" panose="02020603050405020304" pitchFamily="18" charset="0"/>
                <a:ea typeface="Times New Roman" panose="02020603050405020304" pitchFamily="18" charset="0"/>
              </a:rPr>
              <a:t>[Original had data too high.  I moved it down.]</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19</a:t>
            </a:fld>
            <a:endParaRPr lang="en-US"/>
          </a:p>
        </p:txBody>
      </p:sp>
    </p:spTree>
    <p:extLst>
      <p:ext uri="{BB962C8B-B14F-4D97-AF65-F5344CB8AC3E}">
        <p14:creationId xmlns:p14="http://schemas.microsoft.com/office/powerpoint/2010/main" val="1882095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Times New Roman" panose="02020603050405020304" pitchFamily="18" charset="0"/>
                <a:ea typeface="Times New Roman" panose="02020603050405020304" pitchFamily="18" charset="0"/>
              </a:rPr>
              <a:t>Elliott, Kimberly Ann, “Evidence on the Costs and Benefits of Economic Sanctions,” Speech given before the Subcommittee on Trade Committee on Ways and Means United States House of Representatives Washington, DC, October 23, 1997, Peterson Institute for International Economics. 6 pp.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u="sng" dirty="0">
                <a:solidFill>
                  <a:srgbClr val="0563C1"/>
                </a:solidFill>
                <a:effectLst/>
                <a:latin typeface="Times New Roman" panose="02020603050405020304" pitchFamily="18" charset="0"/>
                <a:ea typeface="Times New Roman" panose="02020603050405020304" pitchFamily="18" charset="0"/>
                <a:hlinkClick r:id="rId3"/>
              </a:rPr>
              <a:t>https://www.piie.com/commentary/testimonies/evidence-costs-and-benefits-economic-sanctions</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20</a:t>
            </a:fld>
            <a:endParaRPr lang="en-US"/>
          </a:p>
        </p:txBody>
      </p:sp>
    </p:spTree>
    <p:extLst>
      <p:ext uri="{BB962C8B-B14F-4D97-AF65-F5344CB8AC3E}">
        <p14:creationId xmlns:p14="http://schemas.microsoft.com/office/powerpoint/2010/main" val="129885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Class 24:  Economic Sanctions</a:t>
            </a:r>
          </a:p>
        </p:txBody>
      </p:sp>
      <p:sp>
        <p:nvSpPr>
          <p:cNvPr id="6" name="Rectangle 6"/>
          <p:cNvSpPr>
            <a:spLocks noGrp="1" noChangeArrowheads="1"/>
          </p:cNvSpPr>
          <p:nvPr>
            <p:ph type="sldNum" sz="quarter" idx="12"/>
          </p:nvPr>
        </p:nvSpPr>
        <p:spPr>
          <a:ln/>
        </p:spPr>
        <p:txBody>
          <a:bodyPr/>
          <a:lstStyle>
            <a:lvl1pPr>
              <a:defRPr/>
            </a:lvl1pPr>
          </a:lstStyle>
          <a:p>
            <a:pPr>
              <a:defRPr/>
            </a:pPr>
            <a:fld id="{52603A1A-E773-3841-ADFC-BBF99E444C0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Class 24:  Economic Sanctions</a:t>
            </a:r>
          </a:p>
        </p:txBody>
      </p:sp>
      <p:sp>
        <p:nvSpPr>
          <p:cNvPr id="6" name="Rectangle 6"/>
          <p:cNvSpPr>
            <a:spLocks noGrp="1" noChangeArrowheads="1"/>
          </p:cNvSpPr>
          <p:nvPr>
            <p:ph type="sldNum" sz="quarter" idx="12"/>
          </p:nvPr>
        </p:nvSpPr>
        <p:spPr>
          <a:ln/>
        </p:spPr>
        <p:txBody>
          <a:bodyPr/>
          <a:lstStyle>
            <a:lvl1pPr>
              <a:defRPr/>
            </a:lvl1pPr>
          </a:lstStyle>
          <a:p>
            <a:pPr>
              <a:defRPr/>
            </a:pPr>
            <a:fld id="{D5C1E7D6-0FCC-384A-B3CB-7FD4D256463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Class 24:  Economic Sanctions</a:t>
            </a:r>
          </a:p>
        </p:txBody>
      </p:sp>
      <p:sp>
        <p:nvSpPr>
          <p:cNvPr id="6" name="Rectangle 6"/>
          <p:cNvSpPr>
            <a:spLocks noGrp="1" noChangeArrowheads="1"/>
          </p:cNvSpPr>
          <p:nvPr>
            <p:ph type="sldNum" sz="quarter" idx="12"/>
          </p:nvPr>
        </p:nvSpPr>
        <p:spPr>
          <a:ln/>
        </p:spPr>
        <p:txBody>
          <a:bodyPr/>
          <a:lstStyle>
            <a:lvl1pPr>
              <a:defRPr/>
            </a:lvl1pPr>
          </a:lstStyle>
          <a:p>
            <a:pPr>
              <a:defRPr/>
            </a:pPr>
            <a:fld id="{3B22A549-A8EC-5E41-AE09-B359ABBC74A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Class 24:  Economic Sanctions</a:t>
            </a:r>
          </a:p>
        </p:txBody>
      </p:sp>
      <p:sp>
        <p:nvSpPr>
          <p:cNvPr id="6" name="Rectangle 6"/>
          <p:cNvSpPr>
            <a:spLocks noGrp="1" noChangeArrowheads="1"/>
          </p:cNvSpPr>
          <p:nvPr>
            <p:ph type="sldNum" sz="quarter" idx="12"/>
          </p:nvPr>
        </p:nvSpPr>
        <p:spPr>
          <a:ln/>
        </p:spPr>
        <p:txBody>
          <a:bodyPr/>
          <a:lstStyle>
            <a:lvl1pPr>
              <a:defRPr/>
            </a:lvl1pPr>
          </a:lstStyle>
          <a:p>
            <a:pPr>
              <a:defRPr/>
            </a:pPr>
            <a:fld id="{5DB9FEF9-6A94-4C4E-82BC-84DF130E0B4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Class 24:  Economic Sanctions</a:t>
            </a:r>
          </a:p>
        </p:txBody>
      </p:sp>
      <p:sp>
        <p:nvSpPr>
          <p:cNvPr id="6" name="Rectangle 6"/>
          <p:cNvSpPr>
            <a:spLocks noGrp="1" noChangeArrowheads="1"/>
          </p:cNvSpPr>
          <p:nvPr>
            <p:ph type="sldNum" sz="quarter" idx="12"/>
          </p:nvPr>
        </p:nvSpPr>
        <p:spPr>
          <a:ln/>
        </p:spPr>
        <p:txBody>
          <a:bodyPr/>
          <a:lstStyle>
            <a:lvl1pPr>
              <a:defRPr/>
            </a:lvl1pPr>
          </a:lstStyle>
          <a:p>
            <a:pPr>
              <a:defRPr/>
            </a:pPr>
            <a:fld id="{659DFB22-C7E9-9E4B-8431-4E4E88AD005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Class 24:  Economic Sanctions</a:t>
            </a:r>
          </a:p>
        </p:txBody>
      </p:sp>
      <p:sp>
        <p:nvSpPr>
          <p:cNvPr id="6" name="Rectangle 6"/>
          <p:cNvSpPr>
            <a:spLocks noGrp="1" noChangeArrowheads="1"/>
          </p:cNvSpPr>
          <p:nvPr>
            <p:ph type="sldNum" sz="quarter" idx="12"/>
          </p:nvPr>
        </p:nvSpPr>
        <p:spPr>
          <a:ln/>
        </p:spPr>
        <p:txBody>
          <a:bodyPr/>
          <a:lstStyle>
            <a:lvl1pPr>
              <a:defRPr/>
            </a:lvl1pPr>
          </a:lstStyle>
          <a:p>
            <a:pPr>
              <a:defRPr/>
            </a:pPr>
            <a:fld id="{8A44C07A-C2E5-4246-89C7-DDE8BF5A882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Class 24:  Economic Sanctions</a:t>
            </a:r>
          </a:p>
        </p:txBody>
      </p:sp>
      <p:sp>
        <p:nvSpPr>
          <p:cNvPr id="7" name="Rectangle 6"/>
          <p:cNvSpPr>
            <a:spLocks noGrp="1" noChangeArrowheads="1"/>
          </p:cNvSpPr>
          <p:nvPr>
            <p:ph type="sldNum" sz="quarter" idx="12"/>
          </p:nvPr>
        </p:nvSpPr>
        <p:spPr>
          <a:ln/>
        </p:spPr>
        <p:txBody>
          <a:bodyPr/>
          <a:lstStyle>
            <a:lvl1pPr>
              <a:defRPr/>
            </a:lvl1pPr>
          </a:lstStyle>
          <a:p>
            <a:pPr>
              <a:defRPr/>
            </a:pPr>
            <a:fld id="{20F3AC2E-915D-0649-8D8C-D175FF52D6A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Class 24:  Economic Sanctions</a:t>
            </a:r>
          </a:p>
        </p:txBody>
      </p:sp>
      <p:sp>
        <p:nvSpPr>
          <p:cNvPr id="9" name="Rectangle 6"/>
          <p:cNvSpPr>
            <a:spLocks noGrp="1" noChangeArrowheads="1"/>
          </p:cNvSpPr>
          <p:nvPr>
            <p:ph type="sldNum" sz="quarter" idx="12"/>
          </p:nvPr>
        </p:nvSpPr>
        <p:spPr>
          <a:ln/>
        </p:spPr>
        <p:txBody>
          <a:bodyPr/>
          <a:lstStyle>
            <a:lvl1pPr>
              <a:defRPr/>
            </a:lvl1pPr>
          </a:lstStyle>
          <a:p>
            <a:pPr>
              <a:defRPr/>
            </a:pPr>
            <a:fld id="{E3C9F8A2-9406-AB4D-8F2E-4C2286D012C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Class 24:  Economic Sanctions</a:t>
            </a:r>
          </a:p>
        </p:txBody>
      </p:sp>
      <p:sp>
        <p:nvSpPr>
          <p:cNvPr id="5" name="Rectangle 6"/>
          <p:cNvSpPr>
            <a:spLocks noGrp="1" noChangeArrowheads="1"/>
          </p:cNvSpPr>
          <p:nvPr>
            <p:ph type="sldNum" sz="quarter" idx="12"/>
          </p:nvPr>
        </p:nvSpPr>
        <p:spPr>
          <a:ln/>
        </p:spPr>
        <p:txBody>
          <a:bodyPr/>
          <a:lstStyle>
            <a:lvl1pPr>
              <a:defRPr/>
            </a:lvl1pPr>
          </a:lstStyle>
          <a:p>
            <a:pPr>
              <a:defRPr/>
            </a:pPr>
            <a:fld id="{1AC5BEF1-0CF0-D64B-8500-E8C28A928FC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Class 24:  Economic Sanctions</a:t>
            </a:r>
          </a:p>
        </p:txBody>
      </p:sp>
      <p:sp>
        <p:nvSpPr>
          <p:cNvPr id="4" name="Rectangle 6"/>
          <p:cNvSpPr>
            <a:spLocks noGrp="1" noChangeArrowheads="1"/>
          </p:cNvSpPr>
          <p:nvPr>
            <p:ph type="sldNum" sz="quarter" idx="12"/>
          </p:nvPr>
        </p:nvSpPr>
        <p:spPr>
          <a:ln/>
        </p:spPr>
        <p:txBody>
          <a:bodyPr/>
          <a:lstStyle>
            <a:lvl1pPr>
              <a:defRPr/>
            </a:lvl1pPr>
          </a:lstStyle>
          <a:p>
            <a:pPr>
              <a:defRPr/>
            </a:pPr>
            <a:fld id="{A81FF836-5028-4F40-B892-777B2D02356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Class 24:  Economic Sanctions</a:t>
            </a:r>
          </a:p>
        </p:txBody>
      </p:sp>
      <p:sp>
        <p:nvSpPr>
          <p:cNvPr id="7" name="Rectangle 6"/>
          <p:cNvSpPr>
            <a:spLocks noGrp="1" noChangeArrowheads="1"/>
          </p:cNvSpPr>
          <p:nvPr>
            <p:ph type="sldNum" sz="quarter" idx="12"/>
          </p:nvPr>
        </p:nvSpPr>
        <p:spPr>
          <a:ln/>
        </p:spPr>
        <p:txBody>
          <a:bodyPr/>
          <a:lstStyle>
            <a:lvl1pPr>
              <a:defRPr/>
            </a:lvl1pPr>
          </a:lstStyle>
          <a:p>
            <a:pPr>
              <a:defRPr/>
            </a:pPr>
            <a:fld id="{2AA5C378-E859-C447-B1DC-01D44789580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Class 24:  Economic Sanctions</a:t>
            </a:r>
          </a:p>
        </p:txBody>
      </p:sp>
      <p:sp>
        <p:nvSpPr>
          <p:cNvPr id="7" name="Rectangle 6"/>
          <p:cNvSpPr>
            <a:spLocks noGrp="1" noChangeArrowheads="1"/>
          </p:cNvSpPr>
          <p:nvPr>
            <p:ph type="sldNum" sz="quarter" idx="12"/>
          </p:nvPr>
        </p:nvSpPr>
        <p:spPr>
          <a:ln/>
        </p:spPr>
        <p:txBody>
          <a:bodyPr/>
          <a:lstStyle>
            <a:lvl1pPr>
              <a:defRPr/>
            </a:lvl1pPr>
          </a:lstStyle>
          <a:p>
            <a:pPr>
              <a:defRPr/>
            </a:pPr>
            <a:fld id="{DB5EF9EC-3A0F-274E-9559-CA32AB3C470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r>
              <a:rPr lang="en-US"/>
              <a:t>Class 24:  Economic Sanctions</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57587ACD-9E44-A142-A97F-0C26FC1357E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2971800"/>
            <a:ext cx="7772400" cy="1470025"/>
          </a:xfrm>
        </p:spPr>
        <p:txBody>
          <a:bodyPr/>
          <a:lstStyle/>
          <a:p>
            <a:pPr eaLnBrk="1" hangingPunct="1"/>
            <a:r>
              <a:rPr lang="en-US" sz="3200" dirty="0">
                <a:ea typeface="ＭＳ Ｐゴシック" pitchFamily="-109" charset="-128"/>
                <a:cs typeface="ＭＳ Ｐゴシック" pitchFamily="-109" charset="-128"/>
              </a:rPr>
              <a:t>Class 24</a:t>
            </a:r>
            <a:br>
              <a:rPr lang="en-US" sz="1600" dirty="0">
                <a:ea typeface="ＭＳ Ｐゴシック" pitchFamily="-109" charset="-128"/>
                <a:cs typeface="ＭＳ Ｐゴシック" pitchFamily="-109" charset="-128"/>
              </a:rPr>
            </a:br>
            <a:br>
              <a:rPr lang="en-US" sz="1600" dirty="0">
                <a:ea typeface="ＭＳ Ｐゴシック" pitchFamily="-109" charset="-128"/>
                <a:cs typeface="ＭＳ Ｐゴシック" pitchFamily="-109" charset="-128"/>
              </a:rPr>
            </a:br>
            <a:r>
              <a:rPr lang="en-US" b="1" dirty="0"/>
              <a:t>Economic Sanctions</a:t>
            </a:r>
            <a:br>
              <a:rPr lang="en-US" sz="1600" dirty="0">
                <a:ea typeface="ＭＳ Ｐゴシック" pitchFamily="-109" charset="-128"/>
                <a:cs typeface="ＭＳ Ｐゴシック" pitchFamily="-109" charset="-128"/>
              </a:rPr>
            </a:br>
            <a:r>
              <a:rPr lang="en-US" sz="2400" dirty="0">
                <a:ea typeface="ＭＳ Ｐゴシック" pitchFamily="-109" charset="-128"/>
                <a:cs typeface="ＭＳ Ｐゴシック" pitchFamily="-109" charset="-128"/>
              </a:rPr>
              <a:t>by</a:t>
            </a:r>
            <a:br>
              <a:rPr lang="en-US" sz="2400" dirty="0">
                <a:ea typeface="ＭＳ Ｐゴシック" pitchFamily="-109" charset="-128"/>
                <a:cs typeface="ＭＳ Ｐゴシック" pitchFamily="-109" charset="-128"/>
              </a:rPr>
            </a:br>
            <a:r>
              <a:rPr lang="en-US" sz="2400" dirty="0">
                <a:ea typeface="ＭＳ Ｐゴシック" pitchFamily="-109" charset="-128"/>
                <a:cs typeface="ＭＳ Ｐゴシック" pitchFamily="-109" charset="-128"/>
              </a:rPr>
              <a:t>Alan V. Deardorff</a:t>
            </a:r>
            <a:br>
              <a:rPr lang="en-US" sz="2400" dirty="0">
                <a:ea typeface="ＭＳ Ｐゴシック" pitchFamily="-109" charset="-128"/>
                <a:cs typeface="ＭＳ Ｐゴシック" pitchFamily="-109" charset="-128"/>
              </a:rPr>
            </a:br>
            <a:r>
              <a:rPr lang="en-US" sz="2400" dirty="0">
                <a:ea typeface="ＭＳ Ｐゴシック" pitchFamily="-109" charset="-128"/>
                <a:cs typeface="ＭＳ Ｐゴシック" pitchFamily="-109" charset="-128"/>
              </a:rPr>
              <a:t>University of Michigan</a:t>
            </a:r>
            <a:br>
              <a:rPr lang="en-US" sz="2400" dirty="0">
                <a:ea typeface="ＭＳ Ｐゴシック" pitchFamily="-109" charset="-128"/>
                <a:cs typeface="ＭＳ Ｐゴシック" pitchFamily="-109" charset="-128"/>
              </a:rPr>
            </a:br>
            <a:r>
              <a:rPr lang="en-US" sz="2400" dirty="0">
                <a:ea typeface="ＭＳ Ｐゴシック" pitchFamily="-109" charset="-128"/>
                <a:cs typeface="ＭＳ Ｐゴシック" pitchFamily="-109" charset="-128"/>
              </a:rPr>
              <a:t>2024</a:t>
            </a:r>
          </a:p>
        </p:txBody>
      </p:sp>
      <p:sp>
        <p:nvSpPr>
          <p:cNvPr id="16387" name="Rectangle 3"/>
          <p:cNvSpPr>
            <a:spLocks noGrp="1" noChangeArrowheads="1"/>
          </p:cNvSpPr>
          <p:nvPr>
            <p:ph type="subTitle" idx="1"/>
          </p:nvPr>
        </p:nvSpPr>
        <p:spPr>
          <a:xfrm>
            <a:off x="1447800" y="609600"/>
            <a:ext cx="6400800" cy="1066800"/>
          </a:xfrm>
        </p:spPr>
        <p:txBody>
          <a:bodyPr/>
          <a:lstStyle/>
          <a:p>
            <a:pPr eaLnBrk="1" hangingPunct="1"/>
            <a:r>
              <a:rPr lang="en-US" sz="5400" dirty="0">
                <a:ea typeface="ＭＳ Ｐゴシック" pitchFamily="-109" charset="-128"/>
                <a:cs typeface="ＭＳ Ｐゴシック" pitchFamily="-109" charset="-128"/>
              </a:rPr>
              <a:t>PubPol/Econ 541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03CFF-04AE-D499-5464-6E4117C604C1}"/>
              </a:ext>
            </a:extLst>
          </p:cNvPr>
          <p:cNvSpPr>
            <a:spLocks noGrp="1"/>
          </p:cNvSpPr>
          <p:nvPr>
            <p:ph type="title"/>
          </p:nvPr>
        </p:nvSpPr>
        <p:spPr/>
        <p:txBody>
          <a:bodyPr/>
          <a:lstStyle/>
          <a:p>
            <a:r>
              <a:rPr lang="en-US" dirty="0"/>
              <a:t>Sanctions Regimes</a:t>
            </a:r>
          </a:p>
        </p:txBody>
      </p:sp>
      <p:sp>
        <p:nvSpPr>
          <p:cNvPr id="3" name="Content Placeholder 2">
            <a:extLst>
              <a:ext uri="{FF2B5EF4-FFF2-40B4-BE49-F238E27FC236}">
                <a16:creationId xmlns:a16="http://schemas.microsoft.com/office/drawing/2014/main" id="{AEAE3E27-F8BD-D5FA-84FF-3DEF89EABF02}"/>
              </a:ext>
            </a:extLst>
          </p:cNvPr>
          <p:cNvSpPr>
            <a:spLocks noGrp="1"/>
          </p:cNvSpPr>
          <p:nvPr>
            <p:ph idx="1"/>
          </p:nvPr>
        </p:nvSpPr>
        <p:spPr/>
        <p:txBody>
          <a:bodyPr/>
          <a:lstStyle/>
          <a:p>
            <a:r>
              <a:rPr lang="en-US" sz="2800" dirty="0"/>
              <a:t>Masters (2019) identifies 3 regimes of sanctions:</a:t>
            </a:r>
          </a:p>
          <a:p>
            <a:pPr lvl="1"/>
            <a:r>
              <a:rPr lang="en-US" sz="2400" dirty="0"/>
              <a:t>United Nations</a:t>
            </a:r>
          </a:p>
          <a:p>
            <a:pPr lvl="2"/>
            <a:r>
              <a:rPr lang="en-US" sz="2000" dirty="0"/>
              <a:t>Decided by Security Council</a:t>
            </a:r>
          </a:p>
          <a:p>
            <a:pPr lvl="1"/>
            <a:r>
              <a:rPr lang="en-US" sz="2400" dirty="0"/>
              <a:t>European Union (but called “restrictive measures”)</a:t>
            </a:r>
          </a:p>
          <a:p>
            <a:pPr lvl="2"/>
            <a:r>
              <a:rPr lang="en-US" sz="2000" dirty="0"/>
              <a:t>Requires unanimous consent by member states</a:t>
            </a:r>
          </a:p>
          <a:p>
            <a:pPr lvl="2"/>
            <a:r>
              <a:rPr lang="en-US" sz="2000" dirty="0"/>
              <a:t>Member states are free to impose harsher ones</a:t>
            </a:r>
          </a:p>
          <a:p>
            <a:pPr lvl="1"/>
            <a:r>
              <a:rPr lang="en-US" sz="2400" dirty="0"/>
              <a:t>United States</a:t>
            </a:r>
          </a:p>
          <a:p>
            <a:pPr lvl="2"/>
            <a:r>
              <a:rPr lang="en-US" sz="2000" dirty="0"/>
              <a:t>Originate in either executive or legislative branch</a:t>
            </a:r>
          </a:p>
          <a:p>
            <a:pPr lvl="2"/>
            <a:r>
              <a:rPr lang="en-US" sz="2000" dirty="0"/>
              <a:t>“US uses [them] more than any other country”</a:t>
            </a:r>
          </a:p>
          <a:p>
            <a:pPr lvl="2"/>
            <a:endParaRPr lang="en-US" sz="2000" dirty="0"/>
          </a:p>
          <a:p>
            <a:endParaRPr lang="en-US" sz="2800" dirty="0"/>
          </a:p>
          <a:p>
            <a:pPr lvl="1"/>
            <a:endParaRPr lang="en-US" sz="2400" dirty="0"/>
          </a:p>
        </p:txBody>
      </p:sp>
      <p:sp>
        <p:nvSpPr>
          <p:cNvPr id="4" name="Footer Placeholder 3">
            <a:extLst>
              <a:ext uri="{FF2B5EF4-FFF2-40B4-BE49-F238E27FC236}">
                <a16:creationId xmlns:a16="http://schemas.microsoft.com/office/drawing/2014/main" id="{EC7C40FF-F7A1-7146-7DEE-52E5B361CE32}"/>
              </a:ext>
            </a:extLst>
          </p:cNvPr>
          <p:cNvSpPr>
            <a:spLocks noGrp="1"/>
          </p:cNvSpPr>
          <p:nvPr>
            <p:ph type="ftr" sz="quarter" idx="11"/>
          </p:nvPr>
        </p:nvSpPr>
        <p:spPr/>
        <p:txBody>
          <a:bodyPr/>
          <a:lstStyle/>
          <a:p>
            <a:pPr>
              <a:defRPr/>
            </a:pPr>
            <a:r>
              <a:rPr lang="en-US"/>
              <a:t>Class 24:  Economic Sanctions</a:t>
            </a:r>
          </a:p>
        </p:txBody>
      </p:sp>
      <p:sp>
        <p:nvSpPr>
          <p:cNvPr id="5" name="Slide Number Placeholder 4">
            <a:extLst>
              <a:ext uri="{FF2B5EF4-FFF2-40B4-BE49-F238E27FC236}">
                <a16:creationId xmlns:a16="http://schemas.microsoft.com/office/drawing/2014/main" id="{4D1B7BD3-F5C5-E242-70DD-CA2C0D779349}"/>
              </a:ext>
            </a:extLst>
          </p:cNvPr>
          <p:cNvSpPr>
            <a:spLocks noGrp="1"/>
          </p:cNvSpPr>
          <p:nvPr>
            <p:ph type="sldNum" sz="quarter" idx="12"/>
          </p:nvPr>
        </p:nvSpPr>
        <p:spPr/>
        <p:txBody>
          <a:bodyPr/>
          <a:lstStyle/>
          <a:p>
            <a:pPr>
              <a:defRPr/>
            </a:pPr>
            <a:fld id="{659DFB22-C7E9-9E4B-8431-4E4E88AD005A}" type="slidenum">
              <a:rPr lang="en-US" smtClean="0"/>
              <a:pPr>
                <a:defRPr/>
              </a:pPr>
              <a:t>10</a:t>
            </a:fld>
            <a:endParaRPr lang="en-US"/>
          </a:p>
        </p:txBody>
      </p:sp>
    </p:spTree>
    <p:extLst>
      <p:ext uri="{BB962C8B-B14F-4D97-AF65-F5344CB8AC3E}">
        <p14:creationId xmlns:p14="http://schemas.microsoft.com/office/powerpoint/2010/main" val="1248340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10;&#10;Description automatically generated">
            <a:extLst>
              <a:ext uri="{FF2B5EF4-FFF2-40B4-BE49-F238E27FC236}">
                <a16:creationId xmlns:a16="http://schemas.microsoft.com/office/drawing/2014/main" id="{EF6A16E3-A8E4-6975-6440-E856F47AC6C1}"/>
              </a:ext>
            </a:extLst>
          </p:cNvPr>
          <p:cNvPicPr>
            <a:picLocks noChangeAspect="1"/>
          </p:cNvPicPr>
          <p:nvPr/>
        </p:nvPicPr>
        <p:blipFill>
          <a:blip r:embed="rId3"/>
          <a:stretch>
            <a:fillRect/>
          </a:stretch>
        </p:blipFill>
        <p:spPr>
          <a:xfrm>
            <a:off x="1215342" y="333494"/>
            <a:ext cx="6539695" cy="6359853"/>
          </a:xfrm>
          <a:prstGeom prst="rect">
            <a:avLst/>
          </a:prstGeom>
        </p:spPr>
      </p:pic>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3028950" y="6356350"/>
            <a:ext cx="3086100" cy="365125"/>
          </a:xfrm>
        </p:spPr>
        <p:txBody>
          <a:bodyPr vert="horz" lIns="91440" tIns="45720" rIns="91440" bIns="45720" rtlCol="0" anchor="ctr">
            <a:normAutofit/>
          </a:bodyPr>
          <a:lstStyle/>
          <a:p>
            <a:pPr>
              <a:spcAft>
                <a:spcPts val="600"/>
              </a:spcAft>
              <a:defRPr/>
            </a:pPr>
            <a:r>
              <a:rPr lang="en-US" sz="1200" kern="1200">
                <a:solidFill>
                  <a:schemeClr val="tx1">
                    <a:tint val="75000"/>
                  </a:schemeClr>
                </a:solidFill>
                <a:latin typeface="+mn-lt"/>
                <a:ea typeface="+mn-ea"/>
                <a:cs typeface="+mn-cs"/>
              </a:rPr>
              <a:t>Class 24:  Economic Sanctions</a:t>
            </a:r>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defRPr/>
            </a:pPr>
            <a:fld id="{659DFB22-C7E9-9E4B-8431-4E4E88AD005A}" type="slidenum">
              <a:rPr lang="en-US" sz="1200" smtClean="0">
                <a:solidFill>
                  <a:schemeClr val="tx1">
                    <a:tint val="75000"/>
                  </a:schemeClr>
                </a:solidFill>
                <a:latin typeface="+mn-lt"/>
              </a:rPr>
              <a:pPr>
                <a:spcAft>
                  <a:spcPts val="600"/>
                </a:spcAft>
                <a:defRPr/>
              </a:pPr>
              <a:t>11</a:t>
            </a:fld>
            <a:endParaRPr lang="en-US" sz="1200">
              <a:solidFill>
                <a:schemeClr val="tx1">
                  <a:tint val="75000"/>
                </a:schemeClr>
              </a:solidFill>
              <a:latin typeface="+mn-lt"/>
            </a:endParaRPr>
          </a:p>
        </p:txBody>
      </p:sp>
      <p:sp>
        <p:nvSpPr>
          <p:cNvPr id="3" name="TextBox 2">
            <a:extLst>
              <a:ext uri="{FF2B5EF4-FFF2-40B4-BE49-F238E27FC236}">
                <a16:creationId xmlns:a16="http://schemas.microsoft.com/office/drawing/2014/main" id="{7369A3D7-29CA-C945-C37E-22CF2ABBE9AD}"/>
              </a:ext>
            </a:extLst>
          </p:cNvPr>
          <p:cNvSpPr txBox="1"/>
          <p:nvPr/>
        </p:nvSpPr>
        <p:spPr>
          <a:xfrm>
            <a:off x="271848" y="4485503"/>
            <a:ext cx="1544595" cy="923330"/>
          </a:xfrm>
          <a:prstGeom prst="rect">
            <a:avLst/>
          </a:prstGeom>
          <a:noFill/>
        </p:spPr>
        <p:txBody>
          <a:bodyPr wrap="square" rtlCol="0">
            <a:spAutoFit/>
          </a:bodyPr>
          <a:lstStyle/>
          <a:p>
            <a:pPr algn="ctr"/>
            <a:r>
              <a:rPr lang="en-US" dirty="0"/>
              <a:t>Source:  Masters (2019)</a:t>
            </a:r>
          </a:p>
        </p:txBody>
      </p:sp>
    </p:spTree>
    <p:extLst>
      <p:ext uri="{BB962C8B-B14F-4D97-AF65-F5344CB8AC3E}">
        <p14:creationId xmlns:p14="http://schemas.microsoft.com/office/powerpoint/2010/main" val="2543858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03CFF-04AE-D499-5464-6E4117C604C1}"/>
              </a:ext>
            </a:extLst>
          </p:cNvPr>
          <p:cNvSpPr>
            <a:spLocks noGrp="1"/>
          </p:cNvSpPr>
          <p:nvPr>
            <p:ph type="title"/>
          </p:nvPr>
        </p:nvSpPr>
        <p:spPr/>
        <p:txBody>
          <a:bodyPr/>
          <a:lstStyle/>
          <a:p>
            <a:r>
              <a:rPr lang="en-US" dirty="0"/>
              <a:t>Sanctions Regimes</a:t>
            </a:r>
          </a:p>
        </p:txBody>
      </p:sp>
      <p:sp>
        <p:nvSpPr>
          <p:cNvPr id="3" name="Content Placeholder 2">
            <a:extLst>
              <a:ext uri="{FF2B5EF4-FFF2-40B4-BE49-F238E27FC236}">
                <a16:creationId xmlns:a16="http://schemas.microsoft.com/office/drawing/2014/main" id="{AEAE3E27-F8BD-D5FA-84FF-3DEF89EABF02}"/>
              </a:ext>
            </a:extLst>
          </p:cNvPr>
          <p:cNvSpPr>
            <a:spLocks noGrp="1"/>
          </p:cNvSpPr>
          <p:nvPr>
            <p:ph idx="1"/>
          </p:nvPr>
        </p:nvSpPr>
        <p:spPr/>
        <p:txBody>
          <a:bodyPr/>
          <a:lstStyle/>
          <a:p>
            <a:r>
              <a:rPr lang="en-US" dirty="0"/>
              <a:t>Sanctions used by others</a:t>
            </a:r>
          </a:p>
          <a:p>
            <a:pPr lvl="1"/>
            <a:r>
              <a:rPr lang="en-US" dirty="0"/>
              <a:t>China on</a:t>
            </a:r>
          </a:p>
          <a:p>
            <a:pPr lvl="2"/>
            <a:r>
              <a:rPr lang="en-US" dirty="0"/>
              <a:t>Australia 2020</a:t>
            </a:r>
          </a:p>
          <a:p>
            <a:pPr lvl="2"/>
            <a:r>
              <a:rPr lang="en-US" dirty="0"/>
              <a:t>Lithuania 2021</a:t>
            </a:r>
          </a:p>
          <a:p>
            <a:pPr lvl="2"/>
            <a:r>
              <a:rPr lang="en-US" dirty="0"/>
              <a:t>Taiwan 2022</a:t>
            </a:r>
          </a:p>
          <a:p>
            <a:pPr lvl="2"/>
            <a:endParaRPr lang="en-US" dirty="0"/>
          </a:p>
          <a:p>
            <a:endParaRPr lang="en-US" dirty="0"/>
          </a:p>
          <a:p>
            <a:pPr lvl="1"/>
            <a:endParaRPr lang="en-US" dirty="0"/>
          </a:p>
        </p:txBody>
      </p:sp>
      <p:sp>
        <p:nvSpPr>
          <p:cNvPr id="4" name="Footer Placeholder 3">
            <a:extLst>
              <a:ext uri="{FF2B5EF4-FFF2-40B4-BE49-F238E27FC236}">
                <a16:creationId xmlns:a16="http://schemas.microsoft.com/office/drawing/2014/main" id="{EC7C40FF-F7A1-7146-7DEE-52E5B361CE32}"/>
              </a:ext>
            </a:extLst>
          </p:cNvPr>
          <p:cNvSpPr>
            <a:spLocks noGrp="1"/>
          </p:cNvSpPr>
          <p:nvPr>
            <p:ph type="ftr" sz="quarter" idx="11"/>
          </p:nvPr>
        </p:nvSpPr>
        <p:spPr/>
        <p:txBody>
          <a:bodyPr/>
          <a:lstStyle/>
          <a:p>
            <a:pPr>
              <a:defRPr/>
            </a:pPr>
            <a:r>
              <a:rPr lang="en-US"/>
              <a:t>Class 24:  Economic Sanctions</a:t>
            </a:r>
          </a:p>
        </p:txBody>
      </p:sp>
      <p:sp>
        <p:nvSpPr>
          <p:cNvPr id="5" name="Slide Number Placeholder 4">
            <a:extLst>
              <a:ext uri="{FF2B5EF4-FFF2-40B4-BE49-F238E27FC236}">
                <a16:creationId xmlns:a16="http://schemas.microsoft.com/office/drawing/2014/main" id="{4D1B7BD3-F5C5-E242-70DD-CA2C0D779349}"/>
              </a:ext>
            </a:extLst>
          </p:cNvPr>
          <p:cNvSpPr>
            <a:spLocks noGrp="1"/>
          </p:cNvSpPr>
          <p:nvPr>
            <p:ph type="sldNum" sz="quarter" idx="12"/>
          </p:nvPr>
        </p:nvSpPr>
        <p:spPr/>
        <p:txBody>
          <a:bodyPr/>
          <a:lstStyle/>
          <a:p>
            <a:pPr>
              <a:defRPr/>
            </a:pPr>
            <a:fld id="{659DFB22-C7E9-9E4B-8431-4E4E88AD005A}" type="slidenum">
              <a:rPr lang="en-US" smtClean="0"/>
              <a:pPr>
                <a:defRPr/>
              </a:pPr>
              <a:t>12</a:t>
            </a:fld>
            <a:endParaRPr lang="en-US"/>
          </a:p>
        </p:txBody>
      </p:sp>
    </p:spTree>
    <p:extLst>
      <p:ext uri="{BB962C8B-B14F-4D97-AF65-F5344CB8AC3E}">
        <p14:creationId xmlns:p14="http://schemas.microsoft.com/office/powerpoint/2010/main" val="2216012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a:xfrm>
            <a:off x="381000" y="2590800"/>
            <a:ext cx="8229600" cy="1143000"/>
          </a:xfrm>
        </p:spPr>
        <p:txBody>
          <a:bodyPr/>
          <a:lstStyle/>
          <a:p>
            <a:pPr eaLnBrk="1" hangingPunct="1"/>
            <a:r>
              <a:rPr lang="en-US" sz="6000" b="1" dirty="0">
                <a:solidFill>
                  <a:srgbClr val="00B050"/>
                </a:solidFill>
                <a:ea typeface="ＭＳ Ｐゴシック" pitchFamily="-109" charset="-128"/>
                <a:cs typeface="ＭＳ Ｐゴシック" pitchFamily="-109" charset="-128"/>
              </a:rPr>
              <a:t>Pause for Discussion</a:t>
            </a:r>
          </a:p>
        </p:txBody>
      </p:sp>
      <p:sp>
        <p:nvSpPr>
          <p:cNvPr id="6" name="Rectangle 5"/>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1B20D08A-428A-E24B-9135-C9F18B89A3AA}"/>
              </a:ext>
            </a:extLst>
          </p:cNvPr>
          <p:cNvSpPr>
            <a:spLocks noGrp="1"/>
          </p:cNvSpPr>
          <p:nvPr>
            <p:ph type="ftr" sz="quarter" idx="11"/>
          </p:nvPr>
        </p:nvSpPr>
        <p:spPr/>
        <p:txBody>
          <a:bodyPr/>
          <a:lstStyle/>
          <a:p>
            <a:pPr>
              <a:defRPr/>
            </a:pPr>
            <a:r>
              <a:rPr lang="en-US"/>
              <a:t>Class 17:  Behind the Standard Model </a:t>
            </a:r>
          </a:p>
        </p:txBody>
      </p:sp>
      <p:sp>
        <p:nvSpPr>
          <p:cNvPr id="3" name="Slide Number Placeholder 2">
            <a:extLst>
              <a:ext uri="{FF2B5EF4-FFF2-40B4-BE49-F238E27FC236}">
                <a16:creationId xmlns:a16="http://schemas.microsoft.com/office/drawing/2014/main" id="{2EADA7F1-3977-A04D-8E41-9A8075486AAA}"/>
              </a:ext>
            </a:extLst>
          </p:cNvPr>
          <p:cNvSpPr>
            <a:spLocks noGrp="1"/>
          </p:cNvSpPr>
          <p:nvPr>
            <p:ph type="sldNum" sz="quarter" idx="12"/>
          </p:nvPr>
        </p:nvSpPr>
        <p:spPr/>
        <p:txBody>
          <a:bodyPr/>
          <a:lstStyle/>
          <a:p>
            <a:pPr>
              <a:defRPr/>
            </a:pPr>
            <a:fld id="{659DFB22-C7E9-9E4B-8431-4E4E88AD005A}" type="slidenum">
              <a:rPr lang="en-US" smtClean="0"/>
              <a:pPr>
                <a:defRPr/>
              </a:pPr>
              <a:t>13</a:t>
            </a:fld>
            <a:endParaRPr lang="en-US"/>
          </a:p>
        </p:txBody>
      </p:sp>
    </p:spTree>
    <p:extLst>
      <p:ext uri="{BB962C8B-B14F-4D97-AF65-F5344CB8AC3E}">
        <p14:creationId xmlns:p14="http://schemas.microsoft.com/office/powerpoint/2010/main" val="2202815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dirty="0"/>
              <a:t>Questions on Masters, “What Are Economic Sanctions?</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sz="2800" dirty="0"/>
              <a:t>Are trade restrictions among the most used forms of sanctions by the UN? </a:t>
            </a:r>
          </a:p>
          <a:p>
            <a:r>
              <a:rPr lang="en-US" sz="2800" dirty="0"/>
              <a:t>Does this say that sanctions work? </a:t>
            </a:r>
          </a:p>
          <a:p>
            <a:r>
              <a:rPr lang="en-US" sz="2800"/>
              <a:t>Why is the US best positioned to use sanctions, and why might their use undermine that position? </a:t>
            </a:r>
            <a:endParaRPr lang="en-US" sz="2800" dirty="0"/>
          </a:p>
          <a:p>
            <a:endParaRPr lang="en-US" sz="2800" dirty="0"/>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EE0A0906-A322-4B4A-A4BB-AF263A3FC3F8}"/>
              </a:ext>
            </a:extLst>
          </p:cNvPr>
          <p:cNvSpPr>
            <a:spLocks noGrp="1"/>
          </p:cNvSpPr>
          <p:nvPr>
            <p:ph type="ftr" sz="quarter" idx="11"/>
          </p:nvPr>
        </p:nvSpPr>
        <p:spPr/>
        <p:txBody>
          <a:bodyPr/>
          <a:lstStyle/>
          <a:p>
            <a:pPr>
              <a:defRPr/>
            </a:pPr>
            <a:r>
              <a:rPr lang="en-US"/>
              <a:t>Class 17:  Behind the Standard Model </a:t>
            </a:r>
          </a:p>
        </p:txBody>
      </p:sp>
      <p:sp>
        <p:nvSpPr>
          <p:cNvPr id="4" name="Slide Number Placeholder 3">
            <a:extLst>
              <a:ext uri="{FF2B5EF4-FFF2-40B4-BE49-F238E27FC236}">
                <a16:creationId xmlns:a16="http://schemas.microsoft.com/office/drawing/2014/main" id="{B2D1ADE7-74D6-174F-BF7C-E1881A41BB92}"/>
              </a:ext>
            </a:extLst>
          </p:cNvPr>
          <p:cNvSpPr>
            <a:spLocks noGrp="1"/>
          </p:cNvSpPr>
          <p:nvPr>
            <p:ph type="sldNum" sz="quarter" idx="12"/>
          </p:nvPr>
        </p:nvSpPr>
        <p:spPr/>
        <p:txBody>
          <a:bodyPr/>
          <a:lstStyle/>
          <a:p>
            <a:pPr>
              <a:defRPr/>
            </a:pPr>
            <a:fld id="{659DFB22-C7E9-9E4B-8431-4E4E88AD005A}" type="slidenum">
              <a:rPr lang="en-US" smtClean="0"/>
              <a:pPr>
                <a:defRPr/>
              </a:pPr>
              <a:t>14</a:t>
            </a:fld>
            <a:endParaRPr lang="en-US"/>
          </a:p>
        </p:txBody>
      </p:sp>
    </p:spTree>
    <p:extLst>
      <p:ext uri="{BB962C8B-B14F-4D97-AF65-F5344CB8AC3E}">
        <p14:creationId xmlns:p14="http://schemas.microsoft.com/office/powerpoint/2010/main" val="633044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dirty="0"/>
              <a:t>Questions on </a:t>
            </a:r>
            <a:r>
              <a:rPr lang="en-US" dirty="0" err="1"/>
              <a:t>Haass</a:t>
            </a:r>
            <a:r>
              <a:rPr lang="en-US" dirty="0"/>
              <a:t>, </a:t>
            </a:r>
            <a:br>
              <a:rPr lang="en-US" dirty="0"/>
            </a:br>
            <a:r>
              <a:rPr lang="en-US" dirty="0"/>
              <a:t>“Too Much of a Bad Thing”</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sz="2800" dirty="0"/>
              <a:t>Why are economic sanctions so popular?</a:t>
            </a:r>
          </a:p>
          <a:p>
            <a:r>
              <a:rPr lang="en-US" sz="2800" dirty="0"/>
              <a:t>Overall, does </a:t>
            </a:r>
            <a:r>
              <a:rPr lang="en-US" sz="2800" dirty="0" err="1"/>
              <a:t>Haass</a:t>
            </a:r>
            <a:r>
              <a:rPr lang="en-US" sz="2800" dirty="0"/>
              <a:t> favor the use of sanctions?  </a:t>
            </a:r>
          </a:p>
          <a:p>
            <a:r>
              <a:rPr lang="en-US" sz="2800" dirty="0"/>
              <a:t>He argues for comparing costs and benefits with those of alternatives.  What alternatives does he mention? </a:t>
            </a:r>
          </a:p>
          <a:p>
            <a:endParaRPr lang="en-US" sz="2800" dirty="0"/>
          </a:p>
          <a:p>
            <a:endParaRPr lang="en-US" sz="2800" dirty="0"/>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EE0A0906-A322-4B4A-A4BB-AF263A3FC3F8}"/>
              </a:ext>
            </a:extLst>
          </p:cNvPr>
          <p:cNvSpPr>
            <a:spLocks noGrp="1"/>
          </p:cNvSpPr>
          <p:nvPr>
            <p:ph type="ftr" sz="quarter" idx="11"/>
          </p:nvPr>
        </p:nvSpPr>
        <p:spPr/>
        <p:txBody>
          <a:bodyPr/>
          <a:lstStyle/>
          <a:p>
            <a:pPr>
              <a:defRPr/>
            </a:pPr>
            <a:r>
              <a:rPr lang="en-US"/>
              <a:t>Class 17:  Behind the Standard Model </a:t>
            </a:r>
          </a:p>
        </p:txBody>
      </p:sp>
      <p:sp>
        <p:nvSpPr>
          <p:cNvPr id="4" name="Slide Number Placeholder 3">
            <a:extLst>
              <a:ext uri="{FF2B5EF4-FFF2-40B4-BE49-F238E27FC236}">
                <a16:creationId xmlns:a16="http://schemas.microsoft.com/office/drawing/2014/main" id="{B2D1ADE7-74D6-174F-BF7C-E1881A41BB92}"/>
              </a:ext>
            </a:extLst>
          </p:cNvPr>
          <p:cNvSpPr>
            <a:spLocks noGrp="1"/>
          </p:cNvSpPr>
          <p:nvPr>
            <p:ph type="sldNum" sz="quarter" idx="12"/>
          </p:nvPr>
        </p:nvSpPr>
        <p:spPr/>
        <p:txBody>
          <a:bodyPr/>
          <a:lstStyle/>
          <a:p>
            <a:pPr>
              <a:defRPr/>
            </a:pPr>
            <a:fld id="{659DFB22-C7E9-9E4B-8431-4E4E88AD005A}" type="slidenum">
              <a:rPr lang="en-US" smtClean="0"/>
              <a:pPr>
                <a:defRPr/>
              </a:pPr>
              <a:t>15</a:t>
            </a:fld>
            <a:endParaRPr lang="en-US"/>
          </a:p>
        </p:txBody>
      </p:sp>
    </p:spTree>
    <p:extLst>
      <p:ext uri="{BB962C8B-B14F-4D97-AF65-F5344CB8AC3E}">
        <p14:creationId xmlns:p14="http://schemas.microsoft.com/office/powerpoint/2010/main" val="1275992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81A25-0C8B-5678-4F2C-2E3DFCD0F9A5}"/>
              </a:ext>
            </a:extLst>
          </p:cNvPr>
          <p:cNvSpPr>
            <a:spLocks noGrp="1"/>
          </p:cNvSpPr>
          <p:nvPr>
            <p:ph type="title"/>
          </p:nvPr>
        </p:nvSpPr>
        <p:spPr/>
        <p:txBody>
          <a:bodyPr/>
          <a:lstStyle/>
          <a:p>
            <a:r>
              <a:rPr lang="en-US" dirty="0"/>
              <a:t>Sanctions History</a:t>
            </a:r>
          </a:p>
        </p:txBody>
      </p:sp>
      <p:sp>
        <p:nvSpPr>
          <p:cNvPr id="3" name="Content Placeholder 2">
            <a:extLst>
              <a:ext uri="{FF2B5EF4-FFF2-40B4-BE49-F238E27FC236}">
                <a16:creationId xmlns:a16="http://schemas.microsoft.com/office/drawing/2014/main" id="{D6E80C09-4298-46DB-6A8E-692F45B769EE}"/>
              </a:ext>
            </a:extLst>
          </p:cNvPr>
          <p:cNvSpPr>
            <a:spLocks noGrp="1"/>
          </p:cNvSpPr>
          <p:nvPr>
            <p:ph idx="1"/>
          </p:nvPr>
        </p:nvSpPr>
        <p:spPr/>
        <p:txBody>
          <a:bodyPr/>
          <a:lstStyle/>
          <a:p>
            <a:r>
              <a:rPr lang="en-US" sz="2800" dirty="0"/>
              <a:t>After World War I:</a:t>
            </a:r>
          </a:p>
          <a:p>
            <a:pPr lvl="1"/>
            <a:r>
              <a:rPr lang="en-US" sz="2400" dirty="0"/>
              <a:t>Sanctions were envisioned as alternative to war</a:t>
            </a:r>
          </a:p>
          <a:p>
            <a:pPr lvl="1"/>
            <a:r>
              <a:rPr lang="en-US" sz="2400" dirty="0"/>
              <a:t>League of Nations tried to oversee their use</a:t>
            </a:r>
          </a:p>
          <a:p>
            <a:pPr lvl="1"/>
            <a:r>
              <a:rPr lang="en-US" sz="2400" dirty="0"/>
              <a:t>Used in 1935 against Mussolini’s invasion of Ethiopia by Italy</a:t>
            </a:r>
          </a:p>
          <a:p>
            <a:pPr lvl="2"/>
            <a:r>
              <a:rPr lang="en-US" sz="2000" dirty="0"/>
              <a:t>Sanctions implemented by 52 states, but </a:t>
            </a:r>
            <a:r>
              <a:rPr lang="en-US" sz="2000" u="sng" dirty="0"/>
              <a:t>not</a:t>
            </a:r>
            <a:r>
              <a:rPr lang="en-US" sz="2000" dirty="0"/>
              <a:t> by US and Germany</a:t>
            </a:r>
          </a:p>
          <a:p>
            <a:pPr lvl="2"/>
            <a:r>
              <a:rPr lang="en-US" sz="2000" dirty="0"/>
              <a:t>Failed to stop Italy’s conquest of Ethiopia</a:t>
            </a:r>
          </a:p>
          <a:p>
            <a:pPr lvl="1"/>
            <a:r>
              <a:rPr lang="en-US" sz="2400" dirty="0"/>
              <a:t>Used against Japan 1939-41, prompting attack on </a:t>
            </a:r>
          </a:p>
          <a:p>
            <a:pPr lvl="2"/>
            <a:r>
              <a:rPr lang="en-US" sz="2000" dirty="0"/>
              <a:t>European colonies in Southeast Asia</a:t>
            </a:r>
          </a:p>
          <a:p>
            <a:pPr lvl="2"/>
            <a:r>
              <a:rPr lang="en-US" sz="2000" dirty="0"/>
              <a:t>US (Pearl Harbor)</a:t>
            </a:r>
          </a:p>
          <a:p>
            <a:pPr marL="0" indent="0">
              <a:buNone/>
            </a:pPr>
            <a:endParaRPr lang="en-US" sz="2800" dirty="0"/>
          </a:p>
        </p:txBody>
      </p:sp>
      <p:sp>
        <p:nvSpPr>
          <p:cNvPr id="4" name="Footer Placeholder 3">
            <a:extLst>
              <a:ext uri="{FF2B5EF4-FFF2-40B4-BE49-F238E27FC236}">
                <a16:creationId xmlns:a16="http://schemas.microsoft.com/office/drawing/2014/main" id="{440E1B8F-839A-EDE7-B6FA-5A291D17C7B8}"/>
              </a:ext>
            </a:extLst>
          </p:cNvPr>
          <p:cNvSpPr>
            <a:spLocks noGrp="1"/>
          </p:cNvSpPr>
          <p:nvPr>
            <p:ph type="ftr" sz="quarter" idx="11"/>
          </p:nvPr>
        </p:nvSpPr>
        <p:spPr/>
        <p:txBody>
          <a:bodyPr/>
          <a:lstStyle/>
          <a:p>
            <a:pPr>
              <a:defRPr/>
            </a:pPr>
            <a:r>
              <a:rPr lang="en-US" dirty="0"/>
              <a:t>Class 24:  Economic Sanctions</a:t>
            </a:r>
          </a:p>
        </p:txBody>
      </p:sp>
      <p:sp>
        <p:nvSpPr>
          <p:cNvPr id="5" name="Slide Number Placeholder 4">
            <a:extLst>
              <a:ext uri="{FF2B5EF4-FFF2-40B4-BE49-F238E27FC236}">
                <a16:creationId xmlns:a16="http://schemas.microsoft.com/office/drawing/2014/main" id="{039DAFA8-2AAD-459C-D021-925F4626F2B2}"/>
              </a:ext>
            </a:extLst>
          </p:cNvPr>
          <p:cNvSpPr>
            <a:spLocks noGrp="1"/>
          </p:cNvSpPr>
          <p:nvPr>
            <p:ph type="sldNum" sz="quarter" idx="12"/>
          </p:nvPr>
        </p:nvSpPr>
        <p:spPr/>
        <p:txBody>
          <a:bodyPr/>
          <a:lstStyle/>
          <a:p>
            <a:pPr>
              <a:defRPr/>
            </a:pPr>
            <a:fld id="{659DFB22-C7E9-9E4B-8431-4E4E88AD005A}" type="slidenum">
              <a:rPr lang="en-US" smtClean="0"/>
              <a:pPr>
                <a:defRPr/>
              </a:pPr>
              <a:t>16</a:t>
            </a:fld>
            <a:endParaRPr lang="en-US"/>
          </a:p>
        </p:txBody>
      </p:sp>
    </p:spTree>
    <p:extLst>
      <p:ext uri="{BB962C8B-B14F-4D97-AF65-F5344CB8AC3E}">
        <p14:creationId xmlns:p14="http://schemas.microsoft.com/office/powerpoint/2010/main" val="1065746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81A25-0C8B-5678-4F2C-2E3DFCD0F9A5}"/>
              </a:ext>
            </a:extLst>
          </p:cNvPr>
          <p:cNvSpPr>
            <a:spLocks noGrp="1"/>
          </p:cNvSpPr>
          <p:nvPr>
            <p:ph type="title"/>
          </p:nvPr>
        </p:nvSpPr>
        <p:spPr/>
        <p:txBody>
          <a:bodyPr/>
          <a:lstStyle/>
          <a:p>
            <a:r>
              <a:rPr lang="en-US" dirty="0"/>
              <a:t>Sanctions History</a:t>
            </a:r>
          </a:p>
        </p:txBody>
      </p:sp>
      <p:sp>
        <p:nvSpPr>
          <p:cNvPr id="3" name="Content Placeholder 2">
            <a:extLst>
              <a:ext uri="{FF2B5EF4-FFF2-40B4-BE49-F238E27FC236}">
                <a16:creationId xmlns:a16="http://schemas.microsoft.com/office/drawing/2014/main" id="{D6E80C09-4298-46DB-6A8E-692F45B769EE}"/>
              </a:ext>
            </a:extLst>
          </p:cNvPr>
          <p:cNvSpPr>
            <a:spLocks noGrp="1"/>
          </p:cNvSpPr>
          <p:nvPr>
            <p:ph idx="1"/>
          </p:nvPr>
        </p:nvSpPr>
        <p:spPr/>
        <p:txBody>
          <a:bodyPr/>
          <a:lstStyle/>
          <a:p>
            <a:r>
              <a:rPr lang="en-US" sz="2800" dirty="0"/>
              <a:t>After World War II:</a:t>
            </a:r>
          </a:p>
          <a:p>
            <a:pPr lvl="1"/>
            <a:r>
              <a:rPr lang="en-US" sz="2400" dirty="0"/>
              <a:t>UN and Western sanctions against Rhodesia (now Zimbabwe)</a:t>
            </a:r>
          </a:p>
          <a:p>
            <a:pPr lvl="1"/>
            <a:r>
              <a:rPr lang="en-US" sz="2400" dirty="0"/>
              <a:t>UN against apartheid-era South Africa</a:t>
            </a:r>
          </a:p>
          <a:p>
            <a:pPr lvl="1"/>
            <a:r>
              <a:rPr lang="en-US" sz="2400" dirty="0"/>
              <a:t>US against Cuba and Iran</a:t>
            </a:r>
          </a:p>
        </p:txBody>
      </p:sp>
      <p:sp>
        <p:nvSpPr>
          <p:cNvPr id="4" name="Footer Placeholder 3">
            <a:extLst>
              <a:ext uri="{FF2B5EF4-FFF2-40B4-BE49-F238E27FC236}">
                <a16:creationId xmlns:a16="http://schemas.microsoft.com/office/drawing/2014/main" id="{440E1B8F-839A-EDE7-B6FA-5A291D17C7B8}"/>
              </a:ext>
            </a:extLst>
          </p:cNvPr>
          <p:cNvSpPr>
            <a:spLocks noGrp="1"/>
          </p:cNvSpPr>
          <p:nvPr>
            <p:ph type="ftr" sz="quarter" idx="11"/>
          </p:nvPr>
        </p:nvSpPr>
        <p:spPr/>
        <p:txBody>
          <a:bodyPr/>
          <a:lstStyle/>
          <a:p>
            <a:pPr>
              <a:defRPr/>
            </a:pPr>
            <a:r>
              <a:rPr lang="en-US"/>
              <a:t>Class 24:  Economic Sanctions</a:t>
            </a:r>
          </a:p>
        </p:txBody>
      </p:sp>
      <p:sp>
        <p:nvSpPr>
          <p:cNvPr id="5" name="Slide Number Placeholder 4">
            <a:extLst>
              <a:ext uri="{FF2B5EF4-FFF2-40B4-BE49-F238E27FC236}">
                <a16:creationId xmlns:a16="http://schemas.microsoft.com/office/drawing/2014/main" id="{039DAFA8-2AAD-459C-D021-925F4626F2B2}"/>
              </a:ext>
            </a:extLst>
          </p:cNvPr>
          <p:cNvSpPr>
            <a:spLocks noGrp="1"/>
          </p:cNvSpPr>
          <p:nvPr>
            <p:ph type="sldNum" sz="quarter" idx="12"/>
          </p:nvPr>
        </p:nvSpPr>
        <p:spPr/>
        <p:txBody>
          <a:bodyPr/>
          <a:lstStyle/>
          <a:p>
            <a:pPr>
              <a:defRPr/>
            </a:pPr>
            <a:fld id="{659DFB22-C7E9-9E4B-8431-4E4E88AD005A}" type="slidenum">
              <a:rPr lang="en-US" smtClean="0"/>
              <a:pPr>
                <a:defRPr/>
              </a:pPr>
              <a:t>17</a:t>
            </a:fld>
            <a:endParaRPr lang="en-US"/>
          </a:p>
        </p:txBody>
      </p:sp>
    </p:spTree>
    <p:extLst>
      <p:ext uri="{BB962C8B-B14F-4D97-AF65-F5344CB8AC3E}">
        <p14:creationId xmlns:p14="http://schemas.microsoft.com/office/powerpoint/2010/main" val="2344397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D96E2-B9B2-B4D6-9AC9-E2AFC95356C4}"/>
              </a:ext>
            </a:extLst>
          </p:cNvPr>
          <p:cNvSpPr>
            <a:spLocks noGrp="1"/>
          </p:cNvSpPr>
          <p:nvPr>
            <p:ph type="title"/>
          </p:nvPr>
        </p:nvSpPr>
        <p:spPr/>
        <p:txBody>
          <a:bodyPr/>
          <a:lstStyle/>
          <a:p>
            <a:r>
              <a:rPr lang="en-US" dirty="0"/>
              <a:t>Do Sanctions Work?</a:t>
            </a:r>
          </a:p>
        </p:txBody>
      </p:sp>
      <p:sp>
        <p:nvSpPr>
          <p:cNvPr id="3" name="Content Placeholder 2">
            <a:extLst>
              <a:ext uri="{FF2B5EF4-FFF2-40B4-BE49-F238E27FC236}">
                <a16:creationId xmlns:a16="http://schemas.microsoft.com/office/drawing/2014/main" id="{3835B04F-6347-EE83-137D-DA52D731A404}"/>
              </a:ext>
            </a:extLst>
          </p:cNvPr>
          <p:cNvSpPr>
            <a:spLocks noGrp="1"/>
          </p:cNvSpPr>
          <p:nvPr>
            <p:ph idx="1"/>
          </p:nvPr>
        </p:nvSpPr>
        <p:spPr/>
        <p:txBody>
          <a:bodyPr/>
          <a:lstStyle/>
          <a:p>
            <a:r>
              <a:rPr lang="en-US" sz="2800" dirty="0"/>
              <a:t>Elliott [optional reading]</a:t>
            </a:r>
          </a:p>
          <a:p>
            <a:pPr lvl="1"/>
            <a:r>
              <a:rPr lang="en-US" sz="2400" dirty="0"/>
              <a:t>Writing in 1997, she reports that US sanctions since 1970 have</a:t>
            </a:r>
          </a:p>
          <a:p>
            <a:pPr lvl="2"/>
            <a:r>
              <a:rPr lang="en-US" sz="2000" dirty="0"/>
              <a:t>Achieved foreign policy objectives only 13% of the time\</a:t>
            </a:r>
          </a:p>
          <a:p>
            <a:pPr lvl="2"/>
            <a:r>
              <a:rPr lang="en-US" sz="2000" dirty="0"/>
              <a:t>Cost US $15-19 billion annually in potential exports</a:t>
            </a:r>
          </a:p>
          <a:p>
            <a:pPr lvl="2"/>
            <a:r>
              <a:rPr lang="en-US" sz="2000" dirty="0"/>
              <a:t>Cost &gt;200,000 jobs in (high-wage) export sector</a:t>
            </a:r>
          </a:p>
          <a:p>
            <a:pPr lvl="1"/>
            <a:r>
              <a:rPr lang="en-US" sz="2400" dirty="0"/>
              <a:t>Conclusion:  “unilateral economic sanctions are decreasingly useful yet increasingly costly”</a:t>
            </a:r>
          </a:p>
        </p:txBody>
      </p:sp>
      <p:sp>
        <p:nvSpPr>
          <p:cNvPr id="4" name="Footer Placeholder 3">
            <a:extLst>
              <a:ext uri="{FF2B5EF4-FFF2-40B4-BE49-F238E27FC236}">
                <a16:creationId xmlns:a16="http://schemas.microsoft.com/office/drawing/2014/main" id="{CFFF5FAA-6153-06D7-10D2-A1C6731C35AE}"/>
              </a:ext>
            </a:extLst>
          </p:cNvPr>
          <p:cNvSpPr>
            <a:spLocks noGrp="1"/>
          </p:cNvSpPr>
          <p:nvPr>
            <p:ph type="ftr" sz="quarter" idx="11"/>
          </p:nvPr>
        </p:nvSpPr>
        <p:spPr/>
        <p:txBody>
          <a:bodyPr/>
          <a:lstStyle/>
          <a:p>
            <a:pPr>
              <a:defRPr/>
            </a:pPr>
            <a:r>
              <a:rPr lang="en-US"/>
              <a:t>Class 24:  Economic Sanctions</a:t>
            </a:r>
          </a:p>
        </p:txBody>
      </p:sp>
      <p:sp>
        <p:nvSpPr>
          <p:cNvPr id="5" name="Slide Number Placeholder 4">
            <a:extLst>
              <a:ext uri="{FF2B5EF4-FFF2-40B4-BE49-F238E27FC236}">
                <a16:creationId xmlns:a16="http://schemas.microsoft.com/office/drawing/2014/main" id="{EA71AA57-862E-6C61-9512-925ABD014173}"/>
              </a:ext>
            </a:extLst>
          </p:cNvPr>
          <p:cNvSpPr>
            <a:spLocks noGrp="1"/>
          </p:cNvSpPr>
          <p:nvPr>
            <p:ph type="sldNum" sz="quarter" idx="12"/>
          </p:nvPr>
        </p:nvSpPr>
        <p:spPr/>
        <p:txBody>
          <a:bodyPr/>
          <a:lstStyle/>
          <a:p>
            <a:pPr>
              <a:defRPr/>
            </a:pPr>
            <a:fld id="{659DFB22-C7E9-9E4B-8431-4E4E88AD005A}" type="slidenum">
              <a:rPr lang="en-US" smtClean="0"/>
              <a:pPr>
                <a:defRPr/>
              </a:pPr>
              <a:t>18</a:t>
            </a:fld>
            <a:endParaRPr lang="en-US"/>
          </a:p>
        </p:txBody>
      </p:sp>
    </p:spTree>
    <p:extLst>
      <p:ext uri="{BB962C8B-B14F-4D97-AF65-F5344CB8AC3E}">
        <p14:creationId xmlns:p14="http://schemas.microsoft.com/office/powerpoint/2010/main" val="24393778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2667000" y="6245225"/>
            <a:ext cx="3505200" cy="476250"/>
          </a:xfrm>
        </p:spPr>
        <p:txBody>
          <a:bodyPr/>
          <a:lstStyle/>
          <a:p>
            <a:pPr>
              <a:defRPr/>
            </a:pPr>
            <a:r>
              <a:rPr lang="en-US"/>
              <a:t>Class 24:  Economic Sanctions</a:t>
            </a:r>
            <a:endParaRPr lang="en-US" dirty="0"/>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p:txBody>
          <a:bodyPr/>
          <a:lstStyle/>
          <a:p>
            <a:pPr>
              <a:defRPr/>
            </a:pPr>
            <a:fld id="{659DFB22-C7E9-9E4B-8431-4E4E88AD005A}" type="slidenum">
              <a:rPr lang="en-US" smtClean="0"/>
              <a:pPr>
                <a:defRPr/>
              </a:pPr>
              <a:t>19</a:t>
            </a:fld>
            <a:endParaRPr lang="en-US"/>
          </a:p>
        </p:txBody>
      </p:sp>
      <p:pic>
        <p:nvPicPr>
          <p:cNvPr id="2" name="Picture 1">
            <a:extLst>
              <a:ext uri="{FF2B5EF4-FFF2-40B4-BE49-F238E27FC236}">
                <a16:creationId xmlns:a16="http://schemas.microsoft.com/office/drawing/2014/main" id="{3F7855EF-4A54-951B-8D06-B1CB8F60D732}"/>
              </a:ext>
            </a:extLst>
          </p:cNvPr>
          <p:cNvPicPr>
            <a:picLocks noChangeAspect="1"/>
          </p:cNvPicPr>
          <p:nvPr/>
        </p:nvPicPr>
        <p:blipFill>
          <a:blip r:embed="rId3"/>
          <a:stretch>
            <a:fillRect/>
          </a:stretch>
        </p:blipFill>
        <p:spPr>
          <a:xfrm>
            <a:off x="685800" y="562131"/>
            <a:ext cx="7772400" cy="5733737"/>
          </a:xfrm>
          <a:prstGeom prst="rect">
            <a:avLst/>
          </a:prstGeom>
        </p:spPr>
      </p:pic>
      <p:pic>
        <p:nvPicPr>
          <p:cNvPr id="6" name="Picture 5">
            <a:extLst>
              <a:ext uri="{FF2B5EF4-FFF2-40B4-BE49-F238E27FC236}">
                <a16:creationId xmlns:a16="http://schemas.microsoft.com/office/drawing/2014/main" id="{0DE190D3-11DE-D73D-25B2-26569337A2DF}"/>
              </a:ext>
            </a:extLst>
          </p:cNvPr>
          <p:cNvPicPr>
            <a:picLocks noChangeAspect="1"/>
          </p:cNvPicPr>
          <p:nvPr/>
        </p:nvPicPr>
        <p:blipFill>
          <a:blip r:embed="rId4"/>
          <a:stretch>
            <a:fillRect/>
          </a:stretch>
        </p:blipFill>
        <p:spPr>
          <a:xfrm>
            <a:off x="2793252" y="4139827"/>
            <a:ext cx="2762497" cy="2105398"/>
          </a:xfrm>
          <a:prstGeom prst="rect">
            <a:avLst/>
          </a:prstGeom>
        </p:spPr>
      </p:pic>
      <p:sp>
        <p:nvSpPr>
          <p:cNvPr id="7" name="Rectangle 6">
            <a:extLst>
              <a:ext uri="{FF2B5EF4-FFF2-40B4-BE49-F238E27FC236}">
                <a16:creationId xmlns:a16="http://schemas.microsoft.com/office/drawing/2014/main" id="{053BB047-8E2D-76AC-2A0F-B62FA1EC6953}"/>
              </a:ext>
            </a:extLst>
          </p:cNvPr>
          <p:cNvSpPr/>
          <p:nvPr/>
        </p:nvSpPr>
        <p:spPr>
          <a:xfrm>
            <a:off x="2793253" y="3644153"/>
            <a:ext cx="2814171" cy="49567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6CEE73E-6C4F-7B0D-EB47-6BCF981AB515}"/>
              </a:ext>
            </a:extLst>
          </p:cNvPr>
          <p:cNvSpPr txBox="1"/>
          <p:nvPr/>
        </p:nvSpPr>
        <p:spPr>
          <a:xfrm>
            <a:off x="-166439" y="6197041"/>
            <a:ext cx="3469476" cy="369332"/>
          </a:xfrm>
          <a:prstGeom prst="rect">
            <a:avLst/>
          </a:prstGeom>
          <a:noFill/>
        </p:spPr>
        <p:txBody>
          <a:bodyPr wrap="square" rtlCol="0">
            <a:spAutoFit/>
          </a:bodyPr>
          <a:lstStyle/>
          <a:p>
            <a:pPr algn="ctr"/>
            <a:r>
              <a:rPr lang="en-US" dirty="0"/>
              <a:t>Source:  Elliott (1997)</a:t>
            </a:r>
          </a:p>
        </p:txBody>
      </p:sp>
    </p:spTree>
    <p:extLst>
      <p:ext uri="{BB962C8B-B14F-4D97-AF65-F5344CB8AC3E}">
        <p14:creationId xmlns:p14="http://schemas.microsoft.com/office/powerpoint/2010/main" val="2552850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4"/>
          <p:cNvSpPr>
            <a:spLocks noGrp="1"/>
          </p:cNvSpPr>
          <p:nvPr>
            <p:ph type="ftr" sz="quarter" idx="11"/>
          </p:nvPr>
        </p:nvSpPr>
        <p:spPr>
          <a:xfrm>
            <a:off x="3124200" y="6245225"/>
            <a:ext cx="2895600" cy="476250"/>
          </a:xfrm>
          <a:noFill/>
        </p:spPr>
        <p:txBody>
          <a:bodyPr/>
          <a:lstStyle/>
          <a:p>
            <a:r>
              <a:rPr lang="en-US">
                <a:latin typeface="Arial" pitchFamily="-109" charset="0"/>
              </a:rPr>
              <a:t>Class 20:  FTAs and Other Trade Deals</a:t>
            </a:r>
            <a:endParaRPr lang="en-US" dirty="0">
              <a:latin typeface="Arial" pitchFamily="-109" charset="0"/>
            </a:endParaRPr>
          </a:p>
        </p:txBody>
      </p:sp>
      <p:sp>
        <p:nvSpPr>
          <p:cNvPr id="29699" name="Slide Number Placeholder 5"/>
          <p:cNvSpPr>
            <a:spLocks noGrp="1"/>
          </p:cNvSpPr>
          <p:nvPr>
            <p:ph type="sldNum" sz="quarter" idx="12"/>
          </p:nvPr>
        </p:nvSpPr>
        <p:spPr>
          <a:noFill/>
        </p:spPr>
        <p:txBody>
          <a:bodyPr/>
          <a:lstStyle/>
          <a:p>
            <a:fld id="{7C4CCD31-DF18-E24B-8454-0432F923D698}" type="slidenum">
              <a:rPr lang="en-US" smtClean="0">
                <a:latin typeface="Arial" pitchFamily="-109" charset="0"/>
              </a:rPr>
              <a:pPr/>
              <a:t>2</a:t>
            </a:fld>
            <a:endParaRPr lang="en-US">
              <a:latin typeface="Arial" pitchFamily="-109" charset="0"/>
            </a:endParaRPr>
          </a:p>
        </p:txBody>
      </p:sp>
      <p:sp>
        <p:nvSpPr>
          <p:cNvPr id="29700" name="Rectangle 2"/>
          <p:cNvSpPr>
            <a:spLocks noGrp="1" noChangeArrowheads="1"/>
          </p:cNvSpPr>
          <p:nvPr>
            <p:ph type="title"/>
          </p:nvPr>
        </p:nvSpPr>
        <p:spPr>
          <a:xfrm>
            <a:off x="381000" y="2590800"/>
            <a:ext cx="8229600" cy="1143000"/>
          </a:xfrm>
        </p:spPr>
        <p:txBody>
          <a:bodyPr/>
          <a:lstStyle/>
          <a:p>
            <a:pPr eaLnBrk="1" hangingPunct="1"/>
            <a:r>
              <a:rPr lang="en-US" sz="6000" b="1" dirty="0">
                <a:solidFill>
                  <a:srgbClr val="00B050"/>
                </a:solidFill>
                <a:ea typeface="ＭＳ Ｐゴシック" pitchFamily="-109" charset="-128"/>
                <a:cs typeface="ＭＳ Ｐゴシック" pitchFamily="-109" charset="-128"/>
              </a:rPr>
              <a:t>Pause for News</a:t>
            </a:r>
          </a:p>
        </p:txBody>
      </p:sp>
      <p:sp>
        <p:nvSpPr>
          <p:cNvPr id="6" name="Rectangle 5"/>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80358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DC8151-C355-698E-41B5-858ED40FF24B}"/>
              </a:ext>
            </a:extLst>
          </p:cNvPr>
          <p:cNvPicPr>
            <a:picLocks noChangeAspect="1"/>
          </p:cNvPicPr>
          <p:nvPr/>
        </p:nvPicPr>
        <p:blipFill>
          <a:blip r:embed="rId3"/>
          <a:stretch>
            <a:fillRect/>
          </a:stretch>
        </p:blipFill>
        <p:spPr>
          <a:xfrm>
            <a:off x="482600" y="1057148"/>
            <a:ext cx="8178799" cy="4743703"/>
          </a:xfrm>
          <a:prstGeom prst="rect">
            <a:avLst/>
          </a:prstGeom>
        </p:spPr>
      </p:pic>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3028950" y="6356350"/>
            <a:ext cx="3086100" cy="365125"/>
          </a:xfrm>
        </p:spPr>
        <p:txBody>
          <a:bodyPr vert="horz" lIns="91440" tIns="45720" rIns="91440" bIns="45720" rtlCol="0" anchor="ctr">
            <a:normAutofit/>
          </a:bodyPr>
          <a:lstStyle/>
          <a:p>
            <a:pPr>
              <a:spcAft>
                <a:spcPts val="600"/>
              </a:spcAft>
              <a:defRPr/>
            </a:pPr>
            <a:r>
              <a:rPr lang="en-US" sz="1200" kern="1200">
                <a:solidFill>
                  <a:schemeClr val="tx1">
                    <a:tint val="75000"/>
                  </a:schemeClr>
                </a:solidFill>
                <a:latin typeface="+mn-lt"/>
                <a:ea typeface="+mn-ea"/>
                <a:cs typeface="+mn-cs"/>
              </a:rPr>
              <a:t>Class 24:  Economic Sanctions</a:t>
            </a:r>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defRPr/>
            </a:pPr>
            <a:fld id="{659DFB22-C7E9-9E4B-8431-4E4E88AD005A}" type="slidenum">
              <a:rPr lang="en-US" sz="1200" smtClean="0">
                <a:solidFill>
                  <a:schemeClr val="tx1">
                    <a:tint val="75000"/>
                  </a:schemeClr>
                </a:solidFill>
                <a:latin typeface="+mn-lt"/>
              </a:rPr>
              <a:pPr>
                <a:spcAft>
                  <a:spcPts val="600"/>
                </a:spcAft>
                <a:defRPr/>
              </a:pPr>
              <a:t>20</a:t>
            </a:fld>
            <a:endParaRPr lang="en-US" sz="1200">
              <a:solidFill>
                <a:schemeClr val="tx1">
                  <a:tint val="75000"/>
                </a:schemeClr>
              </a:solidFill>
              <a:latin typeface="+mn-lt"/>
            </a:endParaRPr>
          </a:p>
        </p:txBody>
      </p:sp>
      <p:sp>
        <p:nvSpPr>
          <p:cNvPr id="2" name="TextBox 1">
            <a:extLst>
              <a:ext uri="{FF2B5EF4-FFF2-40B4-BE49-F238E27FC236}">
                <a16:creationId xmlns:a16="http://schemas.microsoft.com/office/drawing/2014/main" id="{BA55B851-08C6-F724-96EE-C0AABF2316AC}"/>
              </a:ext>
            </a:extLst>
          </p:cNvPr>
          <p:cNvSpPr txBox="1"/>
          <p:nvPr/>
        </p:nvSpPr>
        <p:spPr>
          <a:xfrm>
            <a:off x="-175770" y="5861139"/>
            <a:ext cx="3469476" cy="369332"/>
          </a:xfrm>
          <a:prstGeom prst="rect">
            <a:avLst/>
          </a:prstGeom>
          <a:noFill/>
        </p:spPr>
        <p:txBody>
          <a:bodyPr wrap="square" rtlCol="0">
            <a:spAutoFit/>
          </a:bodyPr>
          <a:lstStyle/>
          <a:p>
            <a:pPr algn="ctr"/>
            <a:r>
              <a:rPr lang="en-US" dirty="0"/>
              <a:t>Source:  Elliott (1997)</a:t>
            </a:r>
          </a:p>
        </p:txBody>
      </p:sp>
    </p:spTree>
    <p:extLst>
      <p:ext uri="{BB962C8B-B14F-4D97-AF65-F5344CB8AC3E}">
        <p14:creationId xmlns:p14="http://schemas.microsoft.com/office/powerpoint/2010/main" val="30266518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2667000" y="6245225"/>
            <a:ext cx="3505200" cy="476250"/>
          </a:xfrm>
        </p:spPr>
        <p:txBody>
          <a:bodyPr/>
          <a:lstStyle/>
          <a:p>
            <a:pPr>
              <a:defRPr/>
            </a:pPr>
            <a:r>
              <a:rPr lang="en-US"/>
              <a:t>Class 24:  Economic Sanctions</a:t>
            </a:r>
            <a:endParaRPr lang="en-US" dirty="0"/>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p:txBody>
          <a:bodyPr/>
          <a:lstStyle/>
          <a:p>
            <a:pPr>
              <a:defRPr/>
            </a:pPr>
            <a:fld id="{659DFB22-C7E9-9E4B-8431-4E4E88AD005A}" type="slidenum">
              <a:rPr lang="en-US" smtClean="0"/>
              <a:pPr>
                <a:defRPr/>
              </a:pPr>
              <a:t>21</a:t>
            </a:fld>
            <a:endParaRPr lang="en-US"/>
          </a:p>
        </p:txBody>
      </p:sp>
      <p:pic>
        <p:nvPicPr>
          <p:cNvPr id="2" name="Picture 1">
            <a:extLst>
              <a:ext uri="{FF2B5EF4-FFF2-40B4-BE49-F238E27FC236}">
                <a16:creationId xmlns:a16="http://schemas.microsoft.com/office/drawing/2014/main" id="{343E5556-2609-E151-B0B0-EE0422B6D5CD}"/>
              </a:ext>
            </a:extLst>
          </p:cNvPr>
          <p:cNvPicPr>
            <a:picLocks noChangeAspect="1"/>
          </p:cNvPicPr>
          <p:nvPr/>
        </p:nvPicPr>
        <p:blipFill>
          <a:blip r:embed="rId3"/>
          <a:stretch>
            <a:fillRect/>
          </a:stretch>
        </p:blipFill>
        <p:spPr>
          <a:xfrm>
            <a:off x="1770927" y="555584"/>
            <a:ext cx="5669991" cy="5701755"/>
          </a:xfrm>
          <a:prstGeom prst="rect">
            <a:avLst/>
          </a:prstGeom>
        </p:spPr>
      </p:pic>
    </p:spTree>
    <p:extLst>
      <p:ext uri="{BB962C8B-B14F-4D97-AF65-F5344CB8AC3E}">
        <p14:creationId xmlns:p14="http://schemas.microsoft.com/office/powerpoint/2010/main" val="30061261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57AF9-F727-FB60-016E-9008D17645A0}"/>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9678BF6B-C74A-37EC-96E0-31E5196202AF}"/>
              </a:ext>
            </a:extLst>
          </p:cNvPr>
          <p:cNvSpPr>
            <a:spLocks noGrp="1"/>
          </p:cNvSpPr>
          <p:nvPr>
            <p:ph type="ftr" sz="quarter" idx="11"/>
          </p:nvPr>
        </p:nvSpPr>
        <p:spPr>
          <a:xfrm>
            <a:off x="2667000" y="6245225"/>
            <a:ext cx="3505200" cy="476250"/>
          </a:xfrm>
        </p:spPr>
        <p:txBody>
          <a:bodyPr/>
          <a:lstStyle/>
          <a:p>
            <a:pPr>
              <a:defRPr/>
            </a:pPr>
            <a:r>
              <a:rPr lang="en-US"/>
              <a:t>Class 24:  Economic Sanctions</a:t>
            </a:r>
            <a:endParaRPr lang="en-US" dirty="0"/>
          </a:p>
        </p:txBody>
      </p:sp>
      <p:sp>
        <p:nvSpPr>
          <p:cNvPr id="5" name="Slide Number Placeholder 4">
            <a:extLst>
              <a:ext uri="{FF2B5EF4-FFF2-40B4-BE49-F238E27FC236}">
                <a16:creationId xmlns:a16="http://schemas.microsoft.com/office/drawing/2014/main" id="{FB190958-1239-4C49-5820-51F0777E78B6}"/>
              </a:ext>
            </a:extLst>
          </p:cNvPr>
          <p:cNvSpPr>
            <a:spLocks noGrp="1"/>
          </p:cNvSpPr>
          <p:nvPr>
            <p:ph type="sldNum" sz="quarter" idx="12"/>
          </p:nvPr>
        </p:nvSpPr>
        <p:spPr/>
        <p:txBody>
          <a:bodyPr/>
          <a:lstStyle/>
          <a:p>
            <a:pPr>
              <a:defRPr/>
            </a:pPr>
            <a:fld id="{659DFB22-C7E9-9E4B-8431-4E4E88AD005A}" type="slidenum">
              <a:rPr lang="en-US" smtClean="0"/>
              <a:pPr>
                <a:defRPr/>
              </a:pPr>
              <a:t>22</a:t>
            </a:fld>
            <a:endParaRPr lang="en-US"/>
          </a:p>
        </p:txBody>
      </p:sp>
      <p:pic>
        <p:nvPicPr>
          <p:cNvPr id="2" name="Picture 1">
            <a:extLst>
              <a:ext uri="{FF2B5EF4-FFF2-40B4-BE49-F238E27FC236}">
                <a16:creationId xmlns:a16="http://schemas.microsoft.com/office/drawing/2014/main" id="{126E1D1F-01D1-476A-3ACA-DC797EC3871C}"/>
              </a:ext>
            </a:extLst>
          </p:cNvPr>
          <p:cNvPicPr>
            <a:picLocks noChangeAspect="1"/>
          </p:cNvPicPr>
          <p:nvPr/>
        </p:nvPicPr>
        <p:blipFill>
          <a:blip r:embed="rId3"/>
          <a:stretch>
            <a:fillRect/>
          </a:stretch>
        </p:blipFill>
        <p:spPr>
          <a:xfrm>
            <a:off x="598152" y="1319514"/>
            <a:ext cx="7915256" cy="4236334"/>
          </a:xfrm>
          <a:prstGeom prst="rect">
            <a:avLst/>
          </a:prstGeom>
        </p:spPr>
      </p:pic>
    </p:spTree>
    <p:extLst>
      <p:ext uri="{BB962C8B-B14F-4D97-AF65-F5344CB8AC3E}">
        <p14:creationId xmlns:p14="http://schemas.microsoft.com/office/powerpoint/2010/main" val="9618811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B8B0DC-BCFA-6792-5419-1D1B637FE28F}"/>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30165180-4CD8-F178-3D70-FABB8A1B6768}"/>
              </a:ext>
            </a:extLst>
          </p:cNvPr>
          <p:cNvSpPr>
            <a:spLocks noGrp="1"/>
          </p:cNvSpPr>
          <p:nvPr>
            <p:ph type="ftr" sz="quarter" idx="11"/>
          </p:nvPr>
        </p:nvSpPr>
        <p:spPr>
          <a:xfrm>
            <a:off x="2667000" y="6245225"/>
            <a:ext cx="3505200" cy="476250"/>
          </a:xfrm>
        </p:spPr>
        <p:txBody>
          <a:bodyPr/>
          <a:lstStyle/>
          <a:p>
            <a:pPr>
              <a:defRPr/>
            </a:pPr>
            <a:r>
              <a:rPr lang="en-US"/>
              <a:t>Class 24:  Economic Sanctions</a:t>
            </a:r>
            <a:endParaRPr lang="en-US" dirty="0"/>
          </a:p>
        </p:txBody>
      </p:sp>
      <p:sp>
        <p:nvSpPr>
          <p:cNvPr id="5" name="Slide Number Placeholder 4">
            <a:extLst>
              <a:ext uri="{FF2B5EF4-FFF2-40B4-BE49-F238E27FC236}">
                <a16:creationId xmlns:a16="http://schemas.microsoft.com/office/drawing/2014/main" id="{08060A9B-2DD6-1633-A63B-F89841B4B688}"/>
              </a:ext>
            </a:extLst>
          </p:cNvPr>
          <p:cNvSpPr>
            <a:spLocks noGrp="1"/>
          </p:cNvSpPr>
          <p:nvPr>
            <p:ph type="sldNum" sz="quarter" idx="12"/>
          </p:nvPr>
        </p:nvSpPr>
        <p:spPr/>
        <p:txBody>
          <a:bodyPr/>
          <a:lstStyle/>
          <a:p>
            <a:pPr>
              <a:defRPr/>
            </a:pPr>
            <a:fld id="{659DFB22-C7E9-9E4B-8431-4E4E88AD005A}" type="slidenum">
              <a:rPr lang="en-US" smtClean="0"/>
              <a:pPr>
                <a:defRPr/>
              </a:pPr>
              <a:t>23</a:t>
            </a:fld>
            <a:endParaRPr lang="en-US"/>
          </a:p>
        </p:txBody>
      </p:sp>
      <p:pic>
        <p:nvPicPr>
          <p:cNvPr id="2" name="Picture 1">
            <a:extLst>
              <a:ext uri="{FF2B5EF4-FFF2-40B4-BE49-F238E27FC236}">
                <a16:creationId xmlns:a16="http://schemas.microsoft.com/office/drawing/2014/main" id="{12975A37-4A71-4774-CE1B-8F1192E1C59F}"/>
              </a:ext>
            </a:extLst>
          </p:cNvPr>
          <p:cNvPicPr>
            <a:picLocks noChangeAspect="1"/>
          </p:cNvPicPr>
          <p:nvPr/>
        </p:nvPicPr>
        <p:blipFill>
          <a:blip r:embed="rId3"/>
          <a:stretch>
            <a:fillRect/>
          </a:stretch>
        </p:blipFill>
        <p:spPr>
          <a:xfrm>
            <a:off x="805217" y="671332"/>
            <a:ext cx="7606079" cy="5463250"/>
          </a:xfrm>
          <a:prstGeom prst="rect">
            <a:avLst/>
          </a:prstGeom>
        </p:spPr>
      </p:pic>
    </p:spTree>
    <p:extLst>
      <p:ext uri="{BB962C8B-B14F-4D97-AF65-F5344CB8AC3E}">
        <p14:creationId xmlns:p14="http://schemas.microsoft.com/office/powerpoint/2010/main" val="41384845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3B4F02-91D5-D037-DAAD-2A23774FD391}"/>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CE5FCEE6-61D4-0465-39F6-A14CEDB4A5C4}"/>
              </a:ext>
            </a:extLst>
          </p:cNvPr>
          <p:cNvSpPr>
            <a:spLocks noGrp="1"/>
          </p:cNvSpPr>
          <p:nvPr>
            <p:ph type="ftr" sz="quarter" idx="11"/>
          </p:nvPr>
        </p:nvSpPr>
        <p:spPr>
          <a:xfrm>
            <a:off x="2667000" y="6245225"/>
            <a:ext cx="3505200" cy="476250"/>
          </a:xfrm>
        </p:spPr>
        <p:txBody>
          <a:bodyPr/>
          <a:lstStyle/>
          <a:p>
            <a:pPr>
              <a:defRPr/>
            </a:pPr>
            <a:r>
              <a:rPr lang="en-US"/>
              <a:t>Class 24:  Economic Sanctions</a:t>
            </a:r>
            <a:endParaRPr lang="en-US" dirty="0"/>
          </a:p>
        </p:txBody>
      </p:sp>
      <p:sp>
        <p:nvSpPr>
          <p:cNvPr id="5" name="Slide Number Placeholder 4">
            <a:extLst>
              <a:ext uri="{FF2B5EF4-FFF2-40B4-BE49-F238E27FC236}">
                <a16:creationId xmlns:a16="http://schemas.microsoft.com/office/drawing/2014/main" id="{052984A2-80EC-5CF0-ADE9-3347B500BDBA}"/>
              </a:ext>
            </a:extLst>
          </p:cNvPr>
          <p:cNvSpPr>
            <a:spLocks noGrp="1"/>
          </p:cNvSpPr>
          <p:nvPr>
            <p:ph type="sldNum" sz="quarter" idx="12"/>
          </p:nvPr>
        </p:nvSpPr>
        <p:spPr/>
        <p:txBody>
          <a:bodyPr/>
          <a:lstStyle/>
          <a:p>
            <a:pPr>
              <a:defRPr/>
            </a:pPr>
            <a:fld id="{659DFB22-C7E9-9E4B-8431-4E4E88AD005A}" type="slidenum">
              <a:rPr lang="en-US" smtClean="0"/>
              <a:pPr>
                <a:defRPr/>
              </a:pPr>
              <a:t>24</a:t>
            </a:fld>
            <a:endParaRPr lang="en-US"/>
          </a:p>
        </p:txBody>
      </p:sp>
      <p:pic>
        <p:nvPicPr>
          <p:cNvPr id="3" name="Picture 2">
            <a:extLst>
              <a:ext uri="{FF2B5EF4-FFF2-40B4-BE49-F238E27FC236}">
                <a16:creationId xmlns:a16="http://schemas.microsoft.com/office/drawing/2014/main" id="{052BFA0A-5ABF-5511-D0EE-9DBD9C99AD13}"/>
              </a:ext>
            </a:extLst>
          </p:cNvPr>
          <p:cNvPicPr>
            <a:picLocks noChangeAspect="1"/>
          </p:cNvPicPr>
          <p:nvPr/>
        </p:nvPicPr>
        <p:blipFill>
          <a:blip r:embed="rId3"/>
          <a:stretch>
            <a:fillRect/>
          </a:stretch>
        </p:blipFill>
        <p:spPr>
          <a:xfrm>
            <a:off x="1772854" y="379713"/>
            <a:ext cx="5598291" cy="5865512"/>
          </a:xfrm>
          <a:prstGeom prst="rect">
            <a:avLst/>
          </a:prstGeom>
        </p:spPr>
      </p:pic>
    </p:spTree>
    <p:extLst>
      <p:ext uri="{BB962C8B-B14F-4D97-AF65-F5344CB8AC3E}">
        <p14:creationId xmlns:p14="http://schemas.microsoft.com/office/powerpoint/2010/main" val="11274659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a:xfrm>
            <a:off x="381000" y="2590800"/>
            <a:ext cx="8229600" cy="1143000"/>
          </a:xfrm>
        </p:spPr>
        <p:txBody>
          <a:bodyPr/>
          <a:lstStyle/>
          <a:p>
            <a:pPr eaLnBrk="1" hangingPunct="1"/>
            <a:r>
              <a:rPr lang="en-US" sz="6000" b="1" dirty="0">
                <a:solidFill>
                  <a:srgbClr val="00B050"/>
                </a:solidFill>
                <a:ea typeface="ＭＳ Ｐゴシック" pitchFamily="-109" charset="-128"/>
                <a:cs typeface="ＭＳ Ｐゴシック" pitchFamily="-109" charset="-128"/>
              </a:rPr>
              <a:t>Pause for Discussion</a:t>
            </a:r>
          </a:p>
        </p:txBody>
      </p:sp>
      <p:sp>
        <p:nvSpPr>
          <p:cNvPr id="6" name="Rectangle 5"/>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1B20D08A-428A-E24B-9135-C9F18B89A3AA}"/>
              </a:ext>
            </a:extLst>
          </p:cNvPr>
          <p:cNvSpPr>
            <a:spLocks noGrp="1"/>
          </p:cNvSpPr>
          <p:nvPr>
            <p:ph type="ftr" sz="quarter" idx="11"/>
          </p:nvPr>
        </p:nvSpPr>
        <p:spPr/>
        <p:txBody>
          <a:bodyPr/>
          <a:lstStyle/>
          <a:p>
            <a:pPr>
              <a:defRPr/>
            </a:pPr>
            <a:r>
              <a:rPr lang="en-US"/>
              <a:t>Class 17:  Behind the Standard Model </a:t>
            </a:r>
          </a:p>
        </p:txBody>
      </p:sp>
      <p:sp>
        <p:nvSpPr>
          <p:cNvPr id="3" name="Slide Number Placeholder 2">
            <a:extLst>
              <a:ext uri="{FF2B5EF4-FFF2-40B4-BE49-F238E27FC236}">
                <a16:creationId xmlns:a16="http://schemas.microsoft.com/office/drawing/2014/main" id="{2EADA7F1-3977-A04D-8E41-9A8075486AAA}"/>
              </a:ext>
            </a:extLst>
          </p:cNvPr>
          <p:cNvSpPr>
            <a:spLocks noGrp="1"/>
          </p:cNvSpPr>
          <p:nvPr>
            <p:ph type="sldNum" sz="quarter" idx="12"/>
          </p:nvPr>
        </p:nvSpPr>
        <p:spPr/>
        <p:txBody>
          <a:bodyPr/>
          <a:lstStyle/>
          <a:p>
            <a:pPr>
              <a:defRPr/>
            </a:pPr>
            <a:fld id="{659DFB22-C7E9-9E4B-8431-4E4E88AD005A}" type="slidenum">
              <a:rPr lang="en-US" smtClean="0"/>
              <a:pPr>
                <a:defRPr/>
              </a:pPr>
              <a:t>25</a:t>
            </a:fld>
            <a:endParaRPr lang="en-US"/>
          </a:p>
        </p:txBody>
      </p:sp>
    </p:spTree>
    <p:extLst>
      <p:ext uri="{BB962C8B-B14F-4D97-AF65-F5344CB8AC3E}">
        <p14:creationId xmlns:p14="http://schemas.microsoft.com/office/powerpoint/2010/main" val="37345687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dirty="0"/>
              <a:t>Questions on Rodriguez, </a:t>
            </a:r>
            <a:br>
              <a:rPr lang="en-US" dirty="0"/>
            </a:br>
            <a:r>
              <a:rPr lang="en-US" dirty="0"/>
              <a:t>“The harm that sanctions do …”</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sz="2800" dirty="0"/>
              <a:t>What percentages of countries and the world economy are subject to sanctions now?  What were those percentages in the 1990s? </a:t>
            </a:r>
          </a:p>
          <a:p>
            <a:r>
              <a:rPr lang="en-US" sz="2800" dirty="0"/>
              <a:t>What measures of living conditions are mentioned as being made worse by sanctions? </a:t>
            </a:r>
          </a:p>
          <a:p>
            <a:r>
              <a:rPr lang="en-US" sz="2800" dirty="0">
                <a:effectLst/>
                <a:ea typeface="Times New Roman" panose="02020603050405020304" pitchFamily="18" charset="0"/>
              </a:rPr>
              <a:t>What is the “main channel” through which sanctions have their effects, and how does this matter? </a:t>
            </a:r>
          </a:p>
          <a:p>
            <a:r>
              <a:rPr lang="en-US" sz="2800" dirty="0"/>
              <a:t>How big is the hit on GDP estimated to be in one study? </a:t>
            </a:r>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Footer Placeholder 6">
            <a:extLst>
              <a:ext uri="{FF2B5EF4-FFF2-40B4-BE49-F238E27FC236}">
                <a16:creationId xmlns:a16="http://schemas.microsoft.com/office/drawing/2014/main" id="{EE0A0906-A322-4B4A-A4BB-AF263A3FC3F8}"/>
              </a:ext>
            </a:extLst>
          </p:cNvPr>
          <p:cNvSpPr>
            <a:spLocks noGrp="1"/>
          </p:cNvSpPr>
          <p:nvPr>
            <p:ph type="ftr" sz="quarter" idx="11"/>
          </p:nvPr>
        </p:nvSpPr>
        <p:spPr/>
        <p:txBody>
          <a:bodyPr/>
          <a:lstStyle/>
          <a:p>
            <a:pPr>
              <a:defRPr/>
            </a:pPr>
            <a:r>
              <a:rPr lang="en-US" dirty="0"/>
              <a:t>Class 17:  Behind the Standard Model </a:t>
            </a:r>
          </a:p>
        </p:txBody>
      </p:sp>
      <p:sp>
        <p:nvSpPr>
          <p:cNvPr id="4" name="Slide Number Placeholder 3">
            <a:extLst>
              <a:ext uri="{FF2B5EF4-FFF2-40B4-BE49-F238E27FC236}">
                <a16:creationId xmlns:a16="http://schemas.microsoft.com/office/drawing/2014/main" id="{B2D1ADE7-74D6-174F-BF7C-E1881A41BB92}"/>
              </a:ext>
            </a:extLst>
          </p:cNvPr>
          <p:cNvSpPr>
            <a:spLocks noGrp="1"/>
          </p:cNvSpPr>
          <p:nvPr>
            <p:ph type="sldNum" sz="quarter" idx="12"/>
          </p:nvPr>
        </p:nvSpPr>
        <p:spPr/>
        <p:txBody>
          <a:bodyPr/>
          <a:lstStyle/>
          <a:p>
            <a:pPr>
              <a:defRPr/>
            </a:pPr>
            <a:fld id="{659DFB22-C7E9-9E4B-8431-4E4E88AD005A}" type="slidenum">
              <a:rPr lang="en-US" smtClean="0"/>
              <a:pPr>
                <a:defRPr/>
              </a:pPr>
              <a:t>26</a:t>
            </a:fld>
            <a:endParaRPr lang="en-US"/>
          </a:p>
        </p:txBody>
      </p:sp>
    </p:spTree>
    <p:extLst>
      <p:ext uri="{BB962C8B-B14F-4D97-AF65-F5344CB8AC3E}">
        <p14:creationId xmlns:p14="http://schemas.microsoft.com/office/powerpoint/2010/main" val="15130447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FE7E104-42A0-CF49-D306-4240A198AAB9}"/>
              </a:ext>
            </a:extLst>
          </p:cNvPr>
          <p:cNvSpPr/>
          <p:nvPr/>
        </p:nvSpPr>
        <p:spPr>
          <a:xfrm>
            <a:off x="3553428" y="2442258"/>
            <a:ext cx="763929" cy="300942"/>
          </a:xfrm>
          <a:prstGeom prst="rect">
            <a:avLst/>
          </a:prstGeom>
          <a:solidFill>
            <a:srgbClr val="FFC000"/>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835B04F-6347-EE83-137D-DA52D731A404}"/>
              </a:ext>
            </a:extLst>
          </p:cNvPr>
          <p:cNvSpPr>
            <a:spLocks noGrp="1"/>
          </p:cNvSpPr>
          <p:nvPr>
            <p:ph idx="1"/>
          </p:nvPr>
        </p:nvSpPr>
        <p:spPr/>
        <p:txBody>
          <a:bodyPr/>
          <a:lstStyle/>
          <a:p>
            <a:r>
              <a:rPr lang="en-US" sz="2400" dirty="0"/>
              <a:t>Russia sanctions began with Russia’s Feb 24, 2022, invasion of Ukraine</a:t>
            </a:r>
          </a:p>
          <a:p>
            <a:pPr lvl="1"/>
            <a:r>
              <a:rPr lang="en-US" sz="2000" dirty="0"/>
              <a:t>Recall what we saw Sep 6:</a:t>
            </a:r>
          </a:p>
          <a:p>
            <a:r>
              <a:rPr lang="en-US" sz="2400" dirty="0"/>
              <a:t>Economic sanctions by governments</a:t>
            </a:r>
          </a:p>
          <a:p>
            <a:pPr lvl="1"/>
            <a:r>
              <a:rPr lang="en-US" sz="2000" dirty="0"/>
              <a:t>Financial linkages</a:t>
            </a:r>
          </a:p>
          <a:p>
            <a:pPr lvl="1"/>
            <a:r>
              <a:rPr lang="en-US" sz="2000" dirty="0"/>
              <a:t>Trade</a:t>
            </a:r>
          </a:p>
          <a:p>
            <a:pPr lvl="1"/>
            <a:endParaRPr lang="en-US" sz="2000" dirty="0"/>
          </a:p>
        </p:txBody>
      </p:sp>
      <p:sp>
        <p:nvSpPr>
          <p:cNvPr id="2" name="Title 1">
            <a:extLst>
              <a:ext uri="{FF2B5EF4-FFF2-40B4-BE49-F238E27FC236}">
                <a16:creationId xmlns:a16="http://schemas.microsoft.com/office/drawing/2014/main" id="{DEED96E2-B9B2-B4D6-9AC9-E2AFC95356C4}"/>
              </a:ext>
            </a:extLst>
          </p:cNvPr>
          <p:cNvSpPr>
            <a:spLocks noGrp="1"/>
          </p:cNvSpPr>
          <p:nvPr>
            <p:ph type="title"/>
          </p:nvPr>
        </p:nvSpPr>
        <p:spPr/>
        <p:txBody>
          <a:bodyPr/>
          <a:lstStyle/>
          <a:p>
            <a:r>
              <a:rPr lang="en-US" dirty="0"/>
              <a:t>Effects of Russia sanctions</a:t>
            </a:r>
          </a:p>
        </p:txBody>
      </p:sp>
      <p:sp>
        <p:nvSpPr>
          <p:cNvPr id="4" name="Footer Placeholder 3">
            <a:extLst>
              <a:ext uri="{FF2B5EF4-FFF2-40B4-BE49-F238E27FC236}">
                <a16:creationId xmlns:a16="http://schemas.microsoft.com/office/drawing/2014/main" id="{CFFF5FAA-6153-06D7-10D2-A1C6731C35AE}"/>
              </a:ext>
            </a:extLst>
          </p:cNvPr>
          <p:cNvSpPr>
            <a:spLocks noGrp="1"/>
          </p:cNvSpPr>
          <p:nvPr>
            <p:ph type="ftr" sz="quarter" idx="11"/>
          </p:nvPr>
        </p:nvSpPr>
        <p:spPr/>
        <p:txBody>
          <a:bodyPr/>
          <a:lstStyle/>
          <a:p>
            <a:pPr>
              <a:defRPr/>
            </a:pPr>
            <a:r>
              <a:rPr lang="en-US"/>
              <a:t>Class 24:  Economic Sanctions</a:t>
            </a:r>
          </a:p>
        </p:txBody>
      </p:sp>
      <p:sp>
        <p:nvSpPr>
          <p:cNvPr id="5" name="Slide Number Placeholder 4">
            <a:extLst>
              <a:ext uri="{FF2B5EF4-FFF2-40B4-BE49-F238E27FC236}">
                <a16:creationId xmlns:a16="http://schemas.microsoft.com/office/drawing/2014/main" id="{EA71AA57-862E-6C61-9512-925ABD014173}"/>
              </a:ext>
            </a:extLst>
          </p:cNvPr>
          <p:cNvSpPr>
            <a:spLocks noGrp="1"/>
          </p:cNvSpPr>
          <p:nvPr>
            <p:ph type="sldNum" sz="quarter" idx="12"/>
          </p:nvPr>
        </p:nvSpPr>
        <p:spPr/>
        <p:txBody>
          <a:bodyPr/>
          <a:lstStyle/>
          <a:p>
            <a:pPr>
              <a:defRPr/>
            </a:pPr>
            <a:fld id="{659DFB22-C7E9-9E4B-8431-4E4E88AD005A}" type="slidenum">
              <a:rPr lang="en-US" smtClean="0"/>
              <a:pPr>
                <a:defRPr/>
              </a:pPr>
              <a:t>27</a:t>
            </a:fld>
            <a:endParaRPr lang="en-US"/>
          </a:p>
        </p:txBody>
      </p:sp>
    </p:spTree>
    <p:extLst>
      <p:ext uri="{BB962C8B-B14F-4D97-AF65-F5344CB8AC3E}">
        <p14:creationId xmlns:p14="http://schemas.microsoft.com/office/powerpoint/2010/main" val="24486527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3F954-7B53-1141-8301-BEA4F925F4AC}"/>
              </a:ext>
            </a:extLst>
          </p:cNvPr>
          <p:cNvSpPr>
            <a:spLocks noGrp="1"/>
          </p:cNvSpPr>
          <p:nvPr>
            <p:ph type="title"/>
          </p:nvPr>
        </p:nvSpPr>
        <p:spPr/>
        <p:txBody>
          <a:bodyPr/>
          <a:lstStyle/>
          <a:p>
            <a:r>
              <a:rPr lang="en-US" dirty="0"/>
              <a:t>Russia Sanctions</a:t>
            </a:r>
          </a:p>
        </p:txBody>
      </p:sp>
      <p:sp>
        <p:nvSpPr>
          <p:cNvPr id="3" name="Content Placeholder 2">
            <a:extLst>
              <a:ext uri="{FF2B5EF4-FFF2-40B4-BE49-F238E27FC236}">
                <a16:creationId xmlns:a16="http://schemas.microsoft.com/office/drawing/2014/main" id="{238C8B56-DCE4-4846-909C-ADE6BC4791FD}"/>
              </a:ext>
            </a:extLst>
          </p:cNvPr>
          <p:cNvSpPr>
            <a:spLocks noGrp="1"/>
          </p:cNvSpPr>
          <p:nvPr>
            <p:ph idx="1"/>
          </p:nvPr>
        </p:nvSpPr>
        <p:spPr/>
        <p:txBody>
          <a:bodyPr/>
          <a:lstStyle/>
          <a:p>
            <a:r>
              <a:rPr lang="en-US" dirty="0"/>
              <a:t>Russia’s invasion of Ukraine on Feb 24, 2022 prompted economic responses</a:t>
            </a:r>
          </a:p>
          <a:p>
            <a:pPr lvl="1"/>
            <a:r>
              <a:rPr lang="en-US" dirty="0"/>
              <a:t>Economic sanctions by governments</a:t>
            </a:r>
          </a:p>
          <a:p>
            <a:pPr lvl="2"/>
            <a:r>
              <a:rPr lang="en-US" dirty="0"/>
              <a:t>On financial linkages</a:t>
            </a:r>
          </a:p>
          <a:p>
            <a:pPr lvl="2"/>
            <a:r>
              <a:rPr lang="en-US" dirty="0"/>
              <a:t>On trade</a:t>
            </a:r>
          </a:p>
          <a:p>
            <a:pPr lvl="1"/>
            <a:r>
              <a:rPr lang="en-US" dirty="0"/>
              <a:t>Private companies said they would stop dealing with Russia</a:t>
            </a:r>
          </a:p>
          <a:p>
            <a:pPr lvl="1"/>
            <a:endParaRPr lang="en-US" dirty="0"/>
          </a:p>
          <a:p>
            <a:pPr lvl="1"/>
            <a:endParaRPr lang="en-US" dirty="0"/>
          </a:p>
          <a:p>
            <a:pPr lvl="1"/>
            <a:endParaRPr lang="en-US" dirty="0"/>
          </a:p>
        </p:txBody>
      </p:sp>
      <p:sp>
        <p:nvSpPr>
          <p:cNvPr id="4" name="Footer Placeholder 3">
            <a:extLst>
              <a:ext uri="{FF2B5EF4-FFF2-40B4-BE49-F238E27FC236}">
                <a16:creationId xmlns:a16="http://schemas.microsoft.com/office/drawing/2014/main" id="{1FAAE3D9-930E-8E41-A07A-4C424A881A9E}"/>
              </a:ext>
            </a:extLst>
          </p:cNvPr>
          <p:cNvSpPr>
            <a:spLocks noGrp="1"/>
          </p:cNvSpPr>
          <p:nvPr>
            <p:ph type="ftr" sz="quarter" idx="11"/>
          </p:nvPr>
        </p:nvSpPr>
        <p:spPr/>
        <p:txBody>
          <a:bodyPr/>
          <a:lstStyle/>
          <a:p>
            <a:pPr>
              <a:defRPr/>
            </a:pPr>
            <a:r>
              <a:rPr lang="en-US"/>
              <a:t>Class 2:  State of Play II:  Other</a:t>
            </a:r>
          </a:p>
        </p:txBody>
      </p:sp>
      <p:sp>
        <p:nvSpPr>
          <p:cNvPr id="5" name="Slide Number Placeholder 4">
            <a:extLst>
              <a:ext uri="{FF2B5EF4-FFF2-40B4-BE49-F238E27FC236}">
                <a16:creationId xmlns:a16="http://schemas.microsoft.com/office/drawing/2014/main" id="{D3BCE128-8B29-0D42-BAAE-4F67F2D11BA2}"/>
              </a:ext>
            </a:extLst>
          </p:cNvPr>
          <p:cNvSpPr>
            <a:spLocks noGrp="1"/>
          </p:cNvSpPr>
          <p:nvPr>
            <p:ph type="sldNum" sz="quarter" idx="12"/>
          </p:nvPr>
        </p:nvSpPr>
        <p:spPr/>
        <p:txBody>
          <a:bodyPr/>
          <a:lstStyle/>
          <a:p>
            <a:pPr>
              <a:defRPr/>
            </a:pPr>
            <a:fld id="{659DFB22-C7E9-9E4B-8431-4E4E88AD005A}" type="slidenum">
              <a:rPr lang="en-US" smtClean="0"/>
              <a:pPr>
                <a:defRPr/>
              </a:pPr>
              <a:t>28</a:t>
            </a:fld>
            <a:endParaRPr lang="en-US"/>
          </a:p>
        </p:txBody>
      </p:sp>
      <p:sp>
        <p:nvSpPr>
          <p:cNvPr id="6" name="Rectangle 5">
            <a:extLst>
              <a:ext uri="{FF2B5EF4-FFF2-40B4-BE49-F238E27FC236}">
                <a16:creationId xmlns:a16="http://schemas.microsoft.com/office/drawing/2014/main" id="{5A115F44-040D-F014-7B69-4727E0A2FF90}"/>
              </a:ext>
            </a:extLst>
          </p:cNvPr>
          <p:cNvSpPr/>
          <p:nvPr/>
        </p:nvSpPr>
        <p:spPr>
          <a:xfrm>
            <a:off x="0" y="0"/>
            <a:ext cx="9144000" cy="6858000"/>
          </a:xfrm>
          <a:prstGeom prst="rect">
            <a:avLst/>
          </a:prstGeom>
          <a:noFill/>
          <a:ln w="381000">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C000"/>
              </a:solidFill>
              <a:highlight>
                <a:srgbClr val="FFFF00"/>
              </a:highlight>
            </a:endParaRPr>
          </a:p>
        </p:txBody>
      </p:sp>
    </p:spTree>
    <p:extLst>
      <p:ext uri="{BB962C8B-B14F-4D97-AF65-F5344CB8AC3E}">
        <p14:creationId xmlns:p14="http://schemas.microsoft.com/office/powerpoint/2010/main" val="15184776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3F954-7B53-1141-8301-BEA4F925F4AC}"/>
              </a:ext>
            </a:extLst>
          </p:cNvPr>
          <p:cNvSpPr>
            <a:spLocks noGrp="1"/>
          </p:cNvSpPr>
          <p:nvPr>
            <p:ph type="title"/>
          </p:nvPr>
        </p:nvSpPr>
        <p:spPr/>
        <p:txBody>
          <a:bodyPr/>
          <a:lstStyle/>
          <a:p>
            <a:r>
              <a:rPr lang="en-US" dirty="0"/>
              <a:t>Russia Sanctions, Gov’t</a:t>
            </a:r>
          </a:p>
        </p:txBody>
      </p:sp>
      <p:sp>
        <p:nvSpPr>
          <p:cNvPr id="4" name="Footer Placeholder 3">
            <a:extLst>
              <a:ext uri="{FF2B5EF4-FFF2-40B4-BE49-F238E27FC236}">
                <a16:creationId xmlns:a16="http://schemas.microsoft.com/office/drawing/2014/main" id="{1FAAE3D9-930E-8E41-A07A-4C424A881A9E}"/>
              </a:ext>
            </a:extLst>
          </p:cNvPr>
          <p:cNvSpPr>
            <a:spLocks noGrp="1"/>
          </p:cNvSpPr>
          <p:nvPr>
            <p:ph type="ftr" sz="quarter" idx="11"/>
          </p:nvPr>
        </p:nvSpPr>
        <p:spPr/>
        <p:txBody>
          <a:bodyPr/>
          <a:lstStyle/>
          <a:p>
            <a:pPr>
              <a:defRPr/>
            </a:pPr>
            <a:r>
              <a:rPr lang="en-US"/>
              <a:t>Class 2:  State of Play II:  Other</a:t>
            </a:r>
          </a:p>
        </p:txBody>
      </p:sp>
      <p:sp>
        <p:nvSpPr>
          <p:cNvPr id="5" name="Slide Number Placeholder 4">
            <a:extLst>
              <a:ext uri="{FF2B5EF4-FFF2-40B4-BE49-F238E27FC236}">
                <a16:creationId xmlns:a16="http://schemas.microsoft.com/office/drawing/2014/main" id="{D3BCE128-8B29-0D42-BAAE-4F67F2D11BA2}"/>
              </a:ext>
            </a:extLst>
          </p:cNvPr>
          <p:cNvSpPr>
            <a:spLocks noGrp="1"/>
          </p:cNvSpPr>
          <p:nvPr>
            <p:ph type="sldNum" sz="quarter" idx="12"/>
          </p:nvPr>
        </p:nvSpPr>
        <p:spPr/>
        <p:txBody>
          <a:bodyPr/>
          <a:lstStyle/>
          <a:p>
            <a:pPr>
              <a:defRPr/>
            </a:pPr>
            <a:fld id="{659DFB22-C7E9-9E4B-8431-4E4E88AD005A}" type="slidenum">
              <a:rPr lang="en-US" smtClean="0"/>
              <a:pPr>
                <a:defRPr/>
              </a:pPr>
              <a:t>29</a:t>
            </a:fld>
            <a:endParaRPr lang="en-US"/>
          </a:p>
        </p:txBody>
      </p:sp>
      <p:sp>
        <p:nvSpPr>
          <p:cNvPr id="8" name="Content Placeholder 2">
            <a:extLst>
              <a:ext uri="{FF2B5EF4-FFF2-40B4-BE49-F238E27FC236}">
                <a16:creationId xmlns:a16="http://schemas.microsoft.com/office/drawing/2014/main" id="{4FEED6E4-1271-04C6-3EBD-CDF4234401F7}"/>
              </a:ext>
            </a:extLst>
          </p:cNvPr>
          <p:cNvSpPr>
            <a:spLocks noGrp="1"/>
          </p:cNvSpPr>
          <p:nvPr>
            <p:ph idx="1"/>
          </p:nvPr>
        </p:nvSpPr>
        <p:spPr>
          <a:xfrm>
            <a:off x="457200" y="1247111"/>
            <a:ext cx="8310271" cy="4638693"/>
          </a:xfrm>
        </p:spPr>
        <p:txBody>
          <a:bodyPr/>
          <a:lstStyle/>
          <a:p>
            <a:r>
              <a:rPr lang="en-US" sz="2800" dirty="0"/>
              <a:t>Sample financial sanctions</a:t>
            </a:r>
          </a:p>
          <a:p>
            <a:pPr lvl="1"/>
            <a:r>
              <a:rPr lang="en-US" sz="2400" dirty="0"/>
              <a:t>Several Russian banks removed from the Swift international payments system</a:t>
            </a:r>
          </a:p>
          <a:p>
            <a:pPr lvl="1"/>
            <a:r>
              <a:rPr lang="en-US" sz="2400" dirty="0"/>
              <a:t>Cut off many Russian banks from transactions and operations</a:t>
            </a:r>
          </a:p>
          <a:p>
            <a:r>
              <a:rPr lang="en-US" sz="2800" dirty="0"/>
              <a:t>Sample trade sanctions</a:t>
            </a:r>
          </a:p>
          <a:p>
            <a:pPr lvl="1"/>
            <a:r>
              <a:rPr lang="en-US" sz="2400" dirty="0"/>
              <a:t>Banned or reduced imports of oil and other energy</a:t>
            </a:r>
          </a:p>
          <a:p>
            <a:pPr lvl="1"/>
            <a:r>
              <a:rPr lang="en-US" sz="2400" dirty="0"/>
              <a:t>Imposed price cap on permitted oil exports</a:t>
            </a:r>
          </a:p>
          <a:p>
            <a:pPr lvl="1"/>
            <a:r>
              <a:rPr lang="en-US" sz="2400" dirty="0"/>
              <a:t>Revoked Russia’s most favored nation status for tariffs</a:t>
            </a:r>
          </a:p>
          <a:p>
            <a:pPr lvl="1"/>
            <a:endParaRPr lang="en-US" sz="2400" dirty="0"/>
          </a:p>
          <a:p>
            <a:endParaRPr lang="en-US" sz="2800" dirty="0"/>
          </a:p>
        </p:txBody>
      </p:sp>
      <p:sp>
        <p:nvSpPr>
          <p:cNvPr id="3" name="Rectangle 2">
            <a:extLst>
              <a:ext uri="{FF2B5EF4-FFF2-40B4-BE49-F238E27FC236}">
                <a16:creationId xmlns:a16="http://schemas.microsoft.com/office/drawing/2014/main" id="{6F1134C7-7764-D0F4-B0C0-0EC2DA07EBF0}"/>
              </a:ext>
            </a:extLst>
          </p:cNvPr>
          <p:cNvSpPr/>
          <p:nvPr/>
        </p:nvSpPr>
        <p:spPr>
          <a:xfrm>
            <a:off x="0" y="0"/>
            <a:ext cx="9144000" cy="6858000"/>
          </a:xfrm>
          <a:prstGeom prst="rect">
            <a:avLst/>
          </a:prstGeom>
          <a:noFill/>
          <a:ln w="381000">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C000"/>
              </a:solidFill>
              <a:highlight>
                <a:srgbClr val="FFFF00"/>
              </a:highlight>
            </a:endParaRPr>
          </a:p>
        </p:txBody>
      </p:sp>
    </p:spTree>
    <p:extLst>
      <p:ext uri="{BB962C8B-B14F-4D97-AF65-F5344CB8AC3E}">
        <p14:creationId xmlns:p14="http://schemas.microsoft.com/office/powerpoint/2010/main" val="749882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1D6BF-8BE5-D409-9DE8-9DF543A3C8E0}"/>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97BEF618-442A-6E33-392F-ED37760D07F2}"/>
              </a:ext>
            </a:extLst>
          </p:cNvPr>
          <p:cNvSpPr>
            <a:spLocks noGrp="1"/>
          </p:cNvSpPr>
          <p:nvPr>
            <p:ph idx="1"/>
          </p:nvPr>
        </p:nvSpPr>
        <p:spPr/>
        <p:txBody>
          <a:bodyPr/>
          <a:lstStyle/>
          <a:p>
            <a:r>
              <a:rPr lang="en-US" dirty="0"/>
              <a:t>Quiz 12 </a:t>
            </a:r>
          </a:p>
          <a:p>
            <a:pPr lvl="1"/>
            <a:r>
              <a:rPr lang="en-US" dirty="0"/>
              <a:t>Due Friday midnight, Dec 6 as always</a:t>
            </a:r>
          </a:p>
          <a:p>
            <a:pPr lvl="1"/>
            <a:r>
              <a:rPr lang="en-US" dirty="0"/>
              <a:t>Covers Dumping only</a:t>
            </a:r>
          </a:p>
          <a:p>
            <a:r>
              <a:rPr lang="en-US" dirty="0"/>
              <a:t>Quiz  13</a:t>
            </a:r>
          </a:p>
          <a:p>
            <a:pPr lvl="1"/>
            <a:r>
              <a:rPr lang="en-US" dirty="0"/>
              <a:t>Due a week from this Friday, Dec 13</a:t>
            </a:r>
          </a:p>
          <a:p>
            <a:pPr lvl="1"/>
            <a:r>
              <a:rPr lang="en-US" dirty="0"/>
              <a:t>Will cover today (Sanctions) and Wednesday (Subsidies)</a:t>
            </a:r>
          </a:p>
          <a:p>
            <a:r>
              <a:rPr lang="en-US" dirty="0"/>
              <a:t>Note that I’ll only count your best 10 quizzes</a:t>
            </a:r>
          </a:p>
          <a:p>
            <a:pPr lvl="1"/>
            <a:endParaRPr lang="en-US" dirty="0"/>
          </a:p>
          <a:p>
            <a:pPr marL="457200" lvl="1" indent="0">
              <a:buNone/>
            </a:pPr>
            <a:endParaRPr lang="en-US" dirty="0"/>
          </a:p>
        </p:txBody>
      </p:sp>
      <p:sp>
        <p:nvSpPr>
          <p:cNvPr id="4" name="Footer Placeholder 3">
            <a:extLst>
              <a:ext uri="{FF2B5EF4-FFF2-40B4-BE49-F238E27FC236}">
                <a16:creationId xmlns:a16="http://schemas.microsoft.com/office/drawing/2014/main" id="{B631A7C5-B7C0-B62C-EF4C-81F6E6BC05E9}"/>
              </a:ext>
            </a:extLst>
          </p:cNvPr>
          <p:cNvSpPr>
            <a:spLocks noGrp="1"/>
          </p:cNvSpPr>
          <p:nvPr>
            <p:ph type="ftr" sz="quarter" idx="11"/>
          </p:nvPr>
        </p:nvSpPr>
        <p:spPr/>
        <p:txBody>
          <a:bodyPr/>
          <a:lstStyle/>
          <a:p>
            <a:pPr>
              <a:defRPr/>
            </a:pPr>
            <a:r>
              <a:rPr lang="en-US"/>
              <a:t>Class 24:  Economic Sanctions</a:t>
            </a:r>
          </a:p>
        </p:txBody>
      </p:sp>
      <p:sp>
        <p:nvSpPr>
          <p:cNvPr id="5" name="Slide Number Placeholder 4">
            <a:extLst>
              <a:ext uri="{FF2B5EF4-FFF2-40B4-BE49-F238E27FC236}">
                <a16:creationId xmlns:a16="http://schemas.microsoft.com/office/drawing/2014/main" id="{C68755B8-EA67-27F2-31EF-54D5342E1E8D}"/>
              </a:ext>
            </a:extLst>
          </p:cNvPr>
          <p:cNvSpPr>
            <a:spLocks noGrp="1"/>
          </p:cNvSpPr>
          <p:nvPr>
            <p:ph type="sldNum" sz="quarter" idx="12"/>
          </p:nvPr>
        </p:nvSpPr>
        <p:spPr/>
        <p:txBody>
          <a:bodyPr/>
          <a:lstStyle/>
          <a:p>
            <a:pPr>
              <a:defRPr/>
            </a:pPr>
            <a:fld id="{659DFB22-C7E9-9E4B-8431-4E4E88AD005A}" type="slidenum">
              <a:rPr lang="en-US" smtClean="0"/>
              <a:pPr>
                <a:defRPr/>
              </a:pPr>
              <a:t>3</a:t>
            </a:fld>
            <a:endParaRPr lang="en-US"/>
          </a:p>
        </p:txBody>
      </p:sp>
    </p:spTree>
    <p:extLst>
      <p:ext uri="{BB962C8B-B14F-4D97-AF65-F5344CB8AC3E}">
        <p14:creationId xmlns:p14="http://schemas.microsoft.com/office/powerpoint/2010/main" val="16240424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22B5C3A-8DF6-1148-AACC-59A9279687AB}"/>
              </a:ext>
            </a:extLst>
          </p:cNvPr>
          <p:cNvSpPr>
            <a:spLocks noGrp="1"/>
          </p:cNvSpPr>
          <p:nvPr>
            <p:ph type="sldNum" sz="quarter" idx="12"/>
          </p:nvPr>
        </p:nvSpPr>
        <p:spPr/>
        <p:txBody>
          <a:bodyPr/>
          <a:lstStyle/>
          <a:p>
            <a:fld id="{D9F085D5-EC86-4F6A-B501-C1359CB39116}" type="slidenum">
              <a:rPr lang="en-GB" smtClean="0"/>
              <a:t>30</a:t>
            </a:fld>
            <a:endParaRPr lang="en-GB"/>
          </a:p>
        </p:txBody>
      </p:sp>
      <p:graphicFrame>
        <p:nvGraphicFramePr>
          <p:cNvPr id="11" name="Table 11">
            <a:extLst>
              <a:ext uri="{FF2B5EF4-FFF2-40B4-BE49-F238E27FC236}">
                <a16:creationId xmlns:a16="http://schemas.microsoft.com/office/drawing/2014/main" id="{3E07A5E5-D23E-7179-AC18-141489BA8152}"/>
              </a:ext>
            </a:extLst>
          </p:cNvPr>
          <p:cNvGraphicFramePr>
            <a:graphicFrameLocks noGrp="1"/>
          </p:cNvGraphicFramePr>
          <p:nvPr/>
        </p:nvGraphicFramePr>
        <p:xfrm>
          <a:off x="1524000" y="1397000"/>
          <a:ext cx="6096000" cy="2966720"/>
        </p:xfrm>
        <a:graphic>
          <a:graphicData uri="http://schemas.openxmlformats.org/drawingml/2006/table">
            <a:tbl>
              <a:tblPr firstRow="1" bandRow="1">
                <a:tableStyleId>{073A0DAA-6AF3-43AB-8588-CEC1D06C72B9}</a:tableStyleId>
              </a:tblPr>
              <a:tblGrid>
                <a:gridCol w="2032000">
                  <a:extLst>
                    <a:ext uri="{9D8B030D-6E8A-4147-A177-3AD203B41FA5}">
                      <a16:colId xmlns:a16="http://schemas.microsoft.com/office/drawing/2014/main" val="2122968784"/>
                    </a:ext>
                  </a:extLst>
                </a:gridCol>
                <a:gridCol w="2032000">
                  <a:extLst>
                    <a:ext uri="{9D8B030D-6E8A-4147-A177-3AD203B41FA5}">
                      <a16:colId xmlns:a16="http://schemas.microsoft.com/office/drawing/2014/main" val="424910467"/>
                    </a:ext>
                  </a:extLst>
                </a:gridCol>
                <a:gridCol w="2032000">
                  <a:extLst>
                    <a:ext uri="{9D8B030D-6E8A-4147-A177-3AD203B41FA5}">
                      <a16:colId xmlns:a16="http://schemas.microsoft.com/office/drawing/2014/main" val="622033425"/>
                    </a:ext>
                  </a:extLst>
                </a:gridCol>
              </a:tblGrid>
              <a:tr h="370840">
                <a:tc gridSpan="3">
                  <a:txBody>
                    <a:bodyPr/>
                    <a:lstStyle/>
                    <a:p>
                      <a:r>
                        <a:rPr lang="en-US" dirty="0"/>
                        <a:t>Countries</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06524409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Australia</a:t>
                      </a:r>
                    </a:p>
                  </a:txBody>
                  <a:tcPr/>
                </a:tc>
                <a:tc>
                  <a:txBody>
                    <a:bodyPr/>
                    <a:lstStyle/>
                    <a:p>
                      <a:r>
                        <a:rPr lang="en-US" dirty="0"/>
                        <a:t>Iceland</a:t>
                      </a:r>
                    </a:p>
                  </a:txBody>
                  <a:tcPr/>
                </a:tc>
                <a:tc>
                  <a:txBody>
                    <a:bodyPr/>
                    <a:lstStyle/>
                    <a:p>
                      <a:r>
                        <a:rPr lang="en-US" dirty="0"/>
                        <a:t>Singapore</a:t>
                      </a:r>
                    </a:p>
                  </a:txBody>
                  <a:tcPr/>
                </a:tc>
                <a:extLst>
                  <a:ext uri="{0D108BD9-81ED-4DB2-BD59-A6C34878D82A}">
                    <a16:rowId xmlns:a16="http://schemas.microsoft.com/office/drawing/2014/main" val="3346162820"/>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Bahamas</a:t>
                      </a:r>
                    </a:p>
                  </a:txBody>
                  <a:tcPr/>
                </a:tc>
                <a:tc>
                  <a:txBody>
                    <a:bodyPr/>
                    <a:lstStyle/>
                    <a:p>
                      <a:r>
                        <a:rPr lang="en-US" dirty="0"/>
                        <a:t>Italy</a:t>
                      </a:r>
                    </a:p>
                  </a:txBody>
                  <a:tcPr/>
                </a:tc>
                <a:tc>
                  <a:txBody>
                    <a:bodyPr/>
                    <a:lstStyle/>
                    <a:p>
                      <a:r>
                        <a:rPr lang="en-US" dirty="0"/>
                        <a:t>Switzerland</a:t>
                      </a:r>
                    </a:p>
                  </a:txBody>
                  <a:tcPr/>
                </a:tc>
                <a:extLst>
                  <a:ext uri="{0D108BD9-81ED-4DB2-BD59-A6C34878D82A}">
                    <a16:rowId xmlns:a16="http://schemas.microsoft.com/office/drawing/2014/main" val="284490879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Canada</a:t>
                      </a:r>
                    </a:p>
                  </a:txBody>
                  <a:tcPr/>
                </a:tc>
                <a:tc>
                  <a:txBody>
                    <a:bodyPr/>
                    <a:lstStyle/>
                    <a:p>
                      <a:r>
                        <a:rPr lang="en-US" dirty="0"/>
                        <a:t>Japan</a:t>
                      </a:r>
                    </a:p>
                  </a:txBody>
                  <a:tcPr/>
                </a:tc>
                <a:tc>
                  <a:txBody>
                    <a:bodyPr/>
                    <a:lstStyle/>
                    <a:p>
                      <a:r>
                        <a:rPr lang="en-US" dirty="0"/>
                        <a:t>Taiwan</a:t>
                      </a:r>
                    </a:p>
                  </a:txBody>
                  <a:tcPr/>
                </a:tc>
                <a:extLst>
                  <a:ext uri="{0D108BD9-81ED-4DB2-BD59-A6C34878D82A}">
                    <a16:rowId xmlns:a16="http://schemas.microsoft.com/office/drawing/2014/main" val="3659227714"/>
                  </a:ext>
                </a:extLst>
              </a:tr>
              <a:tr h="370840">
                <a:tc>
                  <a:txBody>
                    <a:bodyPr/>
                    <a:lstStyle/>
                    <a:p>
                      <a:r>
                        <a:rPr lang="en-US" dirty="0"/>
                        <a:t>EU</a:t>
                      </a:r>
                    </a:p>
                  </a:txBody>
                  <a:tcPr/>
                </a:tc>
                <a:tc>
                  <a:txBody>
                    <a:bodyPr/>
                    <a:lstStyle/>
                    <a:p>
                      <a:r>
                        <a:rPr lang="en-US" dirty="0"/>
                        <a:t>New Zealand</a:t>
                      </a:r>
                    </a:p>
                  </a:txBody>
                  <a:tcPr/>
                </a:tc>
                <a:tc>
                  <a:txBody>
                    <a:bodyPr/>
                    <a:lstStyle/>
                    <a:p>
                      <a:r>
                        <a:rPr lang="en-US" dirty="0"/>
                        <a:t>UK</a:t>
                      </a:r>
                    </a:p>
                  </a:txBody>
                  <a:tcPr/>
                </a:tc>
                <a:extLst>
                  <a:ext uri="{0D108BD9-81ED-4DB2-BD59-A6C34878D82A}">
                    <a16:rowId xmlns:a16="http://schemas.microsoft.com/office/drawing/2014/main" val="1468534099"/>
                  </a:ext>
                </a:extLst>
              </a:tr>
              <a:tr h="370840">
                <a:tc>
                  <a:txBody>
                    <a:bodyPr/>
                    <a:lstStyle/>
                    <a:p>
                      <a:r>
                        <a:rPr lang="en-US" dirty="0"/>
                        <a:t>Finland</a:t>
                      </a:r>
                    </a:p>
                  </a:txBody>
                  <a:tcPr/>
                </a:tc>
                <a:tc>
                  <a:txBody>
                    <a:bodyPr/>
                    <a:lstStyle/>
                    <a:p>
                      <a:r>
                        <a:rPr lang="en-US" dirty="0"/>
                        <a:t>Norway</a:t>
                      </a:r>
                    </a:p>
                  </a:txBody>
                  <a:tcPr/>
                </a:tc>
                <a:tc>
                  <a:txBody>
                    <a:bodyPr/>
                    <a:lstStyle/>
                    <a:p>
                      <a:r>
                        <a:rPr lang="en-US" dirty="0"/>
                        <a:t>US</a:t>
                      </a:r>
                    </a:p>
                  </a:txBody>
                  <a:tcPr/>
                </a:tc>
                <a:extLst>
                  <a:ext uri="{0D108BD9-81ED-4DB2-BD59-A6C34878D82A}">
                    <a16:rowId xmlns:a16="http://schemas.microsoft.com/office/drawing/2014/main" val="3669656631"/>
                  </a:ext>
                </a:extLst>
              </a:tr>
              <a:tr h="370840">
                <a:tc>
                  <a:txBody>
                    <a:bodyPr/>
                    <a:lstStyle/>
                    <a:p>
                      <a:r>
                        <a:rPr lang="en-US" dirty="0"/>
                        <a:t>France</a:t>
                      </a:r>
                    </a:p>
                  </a:txBody>
                  <a:tcPr/>
                </a:tc>
                <a:tc>
                  <a:txBody>
                    <a:bodyPr/>
                    <a:lstStyle/>
                    <a:p>
                      <a:r>
                        <a:rPr lang="en-US" dirty="0"/>
                        <a:t>Poland</a:t>
                      </a:r>
                    </a:p>
                  </a:txBody>
                  <a:tcPr/>
                </a:tc>
                <a:tc>
                  <a:txBody>
                    <a:bodyPr/>
                    <a:lstStyle/>
                    <a:p>
                      <a:endParaRPr lang="en-US"/>
                    </a:p>
                  </a:txBody>
                  <a:tcPr/>
                </a:tc>
                <a:extLst>
                  <a:ext uri="{0D108BD9-81ED-4DB2-BD59-A6C34878D82A}">
                    <a16:rowId xmlns:a16="http://schemas.microsoft.com/office/drawing/2014/main" val="2780391427"/>
                  </a:ext>
                </a:extLst>
              </a:tr>
              <a:tr h="370840">
                <a:tc>
                  <a:txBody>
                    <a:bodyPr/>
                    <a:lstStyle/>
                    <a:p>
                      <a:r>
                        <a:rPr lang="en-US" dirty="0"/>
                        <a:t>Germany</a:t>
                      </a:r>
                    </a:p>
                  </a:txBody>
                  <a:tcPr/>
                </a:tc>
                <a:tc>
                  <a:txBody>
                    <a:bodyPr/>
                    <a:lstStyle/>
                    <a:p>
                      <a:r>
                        <a:rPr lang="en-US" dirty="0"/>
                        <a:t>S Korea</a:t>
                      </a:r>
                    </a:p>
                  </a:txBody>
                  <a:tcPr/>
                </a:tc>
                <a:tc>
                  <a:txBody>
                    <a:bodyPr/>
                    <a:lstStyle/>
                    <a:p>
                      <a:endParaRPr lang="en-US" dirty="0"/>
                    </a:p>
                  </a:txBody>
                  <a:tcPr/>
                </a:tc>
                <a:extLst>
                  <a:ext uri="{0D108BD9-81ED-4DB2-BD59-A6C34878D82A}">
                    <a16:rowId xmlns:a16="http://schemas.microsoft.com/office/drawing/2014/main" val="3513825968"/>
                  </a:ext>
                </a:extLst>
              </a:tr>
            </a:tbl>
          </a:graphicData>
        </a:graphic>
      </p:graphicFrame>
      <p:sp>
        <p:nvSpPr>
          <p:cNvPr id="12" name="Title 1">
            <a:extLst>
              <a:ext uri="{FF2B5EF4-FFF2-40B4-BE49-F238E27FC236}">
                <a16:creationId xmlns:a16="http://schemas.microsoft.com/office/drawing/2014/main" id="{E0853248-B82C-3796-E69B-8AD770EFAEF0}"/>
              </a:ext>
            </a:extLst>
          </p:cNvPr>
          <p:cNvSpPr>
            <a:spLocks noGrp="1"/>
          </p:cNvSpPr>
          <p:nvPr>
            <p:ph type="title"/>
          </p:nvPr>
        </p:nvSpPr>
        <p:spPr>
          <a:xfrm>
            <a:off x="457200" y="274638"/>
            <a:ext cx="8229600" cy="1143000"/>
          </a:xfrm>
        </p:spPr>
        <p:txBody>
          <a:bodyPr/>
          <a:lstStyle/>
          <a:p>
            <a:r>
              <a:rPr lang="en-US" dirty="0"/>
              <a:t>Russia Sanctions, Gov’t</a:t>
            </a:r>
          </a:p>
        </p:txBody>
      </p:sp>
      <p:sp>
        <p:nvSpPr>
          <p:cNvPr id="2" name="TextBox 1">
            <a:extLst>
              <a:ext uri="{FF2B5EF4-FFF2-40B4-BE49-F238E27FC236}">
                <a16:creationId xmlns:a16="http://schemas.microsoft.com/office/drawing/2014/main" id="{456CC021-6B1C-5565-7D4C-7EAED1F27C77}"/>
              </a:ext>
            </a:extLst>
          </p:cNvPr>
          <p:cNvSpPr txBox="1"/>
          <p:nvPr/>
        </p:nvSpPr>
        <p:spPr>
          <a:xfrm>
            <a:off x="166761" y="5677584"/>
            <a:ext cx="2796358" cy="923330"/>
          </a:xfrm>
          <a:prstGeom prst="rect">
            <a:avLst/>
          </a:prstGeom>
          <a:noFill/>
        </p:spPr>
        <p:txBody>
          <a:bodyPr wrap="square" rtlCol="0">
            <a:spAutoFit/>
          </a:bodyPr>
          <a:lstStyle/>
          <a:p>
            <a:r>
              <a:rPr lang="en-US" dirty="0"/>
              <a:t>Source:  </a:t>
            </a:r>
            <a:r>
              <a:rPr lang="en-US" dirty="0">
                <a:latin typeface="Arial" charset="0"/>
                <a:ea typeface="ＭＳ Ｐゴシック" charset="-128"/>
                <a:cs typeface="ＭＳ Ｐゴシック" charset="-128"/>
              </a:rPr>
              <a:t>Funakoshi et al</a:t>
            </a:r>
            <a:r>
              <a:rPr lang="en-US" dirty="0"/>
              <a:t>, “Updated July 7, 2022” but includes from July 29</a:t>
            </a:r>
          </a:p>
        </p:txBody>
      </p:sp>
      <p:sp>
        <p:nvSpPr>
          <p:cNvPr id="3" name="Rectangle 2">
            <a:extLst>
              <a:ext uri="{FF2B5EF4-FFF2-40B4-BE49-F238E27FC236}">
                <a16:creationId xmlns:a16="http://schemas.microsoft.com/office/drawing/2014/main" id="{B77F5F2E-404C-EC89-45E1-6A4324ECF2AF}"/>
              </a:ext>
            </a:extLst>
          </p:cNvPr>
          <p:cNvSpPr/>
          <p:nvPr/>
        </p:nvSpPr>
        <p:spPr>
          <a:xfrm>
            <a:off x="0" y="0"/>
            <a:ext cx="9144000" cy="6858000"/>
          </a:xfrm>
          <a:prstGeom prst="rect">
            <a:avLst/>
          </a:prstGeom>
          <a:noFill/>
          <a:ln w="381000">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C000"/>
              </a:solidFill>
              <a:highlight>
                <a:srgbClr val="FFFF00"/>
              </a:highlight>
            </a:endParaRPr>
          </a:p>
        </p:txBody>
      </p:sp>
    </p:spTree>
    <p:extLst>
      <p:ext uri="{BB962C8B-B14F-4D97-AF65-F5344CB8AC3E}">
        <p14:creationId xmlns:p14="http://schemas.microsoft.com/office/powerpoint/2010/main" val="16273569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22B5C3A-8DF6-1148-AACC-59A9279687AB}"/>
              </a:ext>
            </a:extLst>
          </p:cNvPr>
          <p:cNvSpPr>
            <a:spLocks noGrp="1"/>
          </p:cNvSpPr>
          <p:nvPr>
            <p:ph type="sldNum" sz="quarter" idx="12"/>
          </p:nvPr>
        </p:nvSpPr>
        <p:spPr/>
        <p:txBody>
          <a:bodyPr/>
          <a:lstStyle/>
          <a:p>
            <a:fld id="{D9F085D5-EC86-4F6A-B501-C1359CB39116}" type="slidenum">
              <a:rPr lang="en-GB" smtClean="0"/>
              <a:t>31</a:t>
            </a:fld>
            <a:endParaRPr lang="en-GB"/>
          </a:p>
        </p:txBody>
      </p:sp>
      <p:sp>
        <p:nvSpPr>
          <p:cNvPr id="6" name="Title 1">
            <a:extLst>
              <a:ext uri="{FF2B5EF4-FFF2-40B4-BE49-F238E27FC236}">
                <a16:creationId xmlns:a16="http://schemas.microsoft.com/office/drawing/2014/main" id="{E257E0F5-D099-53E7-6FB7-F0DD19E2E12A}"/>
              </a:ext>
            </a:extLst>
          </p:cNvPr>
          <p:cNvSpPr>
            <a:spLocks noGrp="1"/>
          </p:cNvSpPr>
          <p:nvPr>
            <p:ph type="title"/>
          </p:nvPr>
        </p:nvSpPr>
        <p:spPr>
          <a:xfrm>
            <a:off x="457200" y="274638"/>
            <a:ext cx="8229600" cy="1143000"/>
          </a:xfrm>
        </p:spPr>
        <p:txBody>
          <a:bodyPr/>
          <a:lstStyle/>
          <a:p>
            <a:r>
              <a:rPr lang="en-US" dirty="0"/>
              <a:t>Russia Sanctions, Gov’t</a:t>
            </a:r>
          </a:p>
        </p:txBody>
      </p:sp>
      <p:sp>
        <p:nvSpPr>
          <p:cNvPr id="7" name="Content Placeholder 2">
            <a:extLst>
              <a:ext uri="{FF2B5EF4-FFF2-40B4-BE49-F238E27FC236}">
                <a16:creationId xmlns:a16="http://schemas.microsoft.com/office/drawing/2014/main" id="{0EADF35B-B3FF-0114-967A-3BC48CB3D0CA}"/>
              </a:ext>
            </a:extLst>
          </p:cNvPr>
          <p:cNvSpPr>
            <a:spLocks noGrp="1"/>
          </p:cNvSpPr>
          <p:nvPr>
            <p:ph idx="1"/>
          </p:nvPr>
        </p:nvSpPr>
        <p:spPr>
          <a:xfrm>
            <a:off x="376529" y="1606532"/>
            <a:ext cx="8310271" cy="4638693"/>
          </a:xfrm>
        </p:spPr>
        <p:txBody>
          <a:bodyPr>
            <a:normAutofit/>
          </a:bodyPr>
          <a:lstStyle/>
          <a:p>
            <a:r>
              <a:rPr lang="en-US" dirty="0"/>
              <a:t>Countries announcing they would </a:t>
            </a:r>
            <a:r>
              <a:rPr lang="en-US" i="1" u="sng" dirty="0"/>
              <a:t>not</a:t>
            </a:r>
            <a:r>
              <a:rPr lang="en-US" dirty="0"/>
              <a:t> use sanctions against Russia:</a:t>
            </a:r>
          </a:p>
        </p:txBody>
      </p:sp>
      <p:graphicFrame>
        <p:nvGraphicFramePr>
          <p:cNvPr id="8" name="Table 8">
            <a:extLst>
              <a:ext uri="{FF2B5EF4-FFF2-40B4-BE49-F238E27FC236}">
                <a16:creationId xmlns:a16="http://schemas.microsoft.com/office/drawing/2014/main" id="{BF18E923-5917-B58D-87FC-55486283808F}"/>
              </a:ext>
            </a:extLst>
          </p:cNvPr>
          <p:cNvGraphicFramePr>
            <a:graphicFrameLocks noGrp="1"/>
          </p:cNvGraphicFramePr>
          <p:nvPr/>
        </p:nvGraphicFramePr>
        <p:xfrm>
          <a:off x="2590801" y="2725719"/>
          <a:ext cx="3643922" cy="3708400"/>
        </p:xfrm>
        <a:graphic>
          <a:graphicData uri="http://schemas.openxmlformats.org/drawingml/2006/table">
            <a:tbl>
              <a:tblPr firstRow="1" bandRow="1">
                <a:tableStyleId>{073A0DAA-6AF3-43AB-8588-CEC1D06C72B9}</a:tableStyleId>
              </a:tblPr>
              <a:tblGrid>
                <a:gridCol w="1821961">
                  <a:extLst>
                    <a:ext uri="{9D8B030D-6E8A-4147-A177-3AD203B41FA5}">
                      <a16:colId xmlns:a16="http://schemas.microsoft.com/office/drawing/2014/main" val="510324727"/>
                    </a:ext>
                  </a:extLst>
                </a:gridCol>
                <a:gridCol w="1821961">
                  <a:extLst>
                    <a:ext uri="{9D8B030D-6E8A-4147-A177-3AD203B41FA5}">
                      <a16:colId xmlns:a16="http://schemas.microsoft.com/office/drawing/2014/main" val="1553281130"/>
                    </a:ext>
                  </a:extLst>
                </a:gridCol>
              </a:tblGrid>
              <a:tr h="370840">
                <a:tc gridSpan="2">
                  <a:txBody>
                    <a:bodyPr/>
                    <a:lstStyle/>
                    <a:p>
                      <a:r>
                        <a:rPr lang="en-US" dirty="0"/>
                        <a:t>NOT using sanctions</a:t>
                      </a:r>
                    </a:p>
                  </a:txBody>
                  <a:tcPr/>
                </a:tc>
                <a:tc hMerge="1">
                  <a:txBody>
                    <a:bodyPr/>
                    <a:lstStyle/>
                    <a:p>
                      <a:endParaRPr lang="en-US" dirty="0"/>
                    </a:p>
                  </a:txBody>
                  <a:tcPr/>
                </a:tc>
                <a:extLst>
                  <a:ext uri="{0D108BD9-81ED-4DB2-BD59-A6C34878D82A}">
                    <a16:rowId xmlns:a16="http://schemas.microsoft.com/office/drawing/2014/main" val="203672448"/>
                  </a:ext>
                </a:extLst>
              </a:tr>
              <a:tr h="370840">
                <a:tc>
                  <a:txBody>
                    <a:bodyPr/>
                    <a:lstStyle/>
                    <a:p>
                      <a:r>
                        <a:rPr lang="en-US" dirty="0"/>
                        <a:t>India</a:t>
                      </a:r>
                    </a:p>
                  </a:txBody>
                  <a:tcPr/>
                </a:tc>
                <a:tc>
                  <a:txBody>
                    <a:bodyPr/>
                    <a:lstStyle/>
                    <a:p>
                      <a:r>
                        <a:rPr lang="en-US" dirty="0"/>
                        <a:t>Feb 24</a:t>
                      </a:r>
                    </a:p>
                  </a:txBody>
                  <a:tcPr/>
                </a:tc>
                <a:extLst>
                  <a:ext uri="{0D108BD9-81ED-4DB2-BD59-A6C34878D82A}">
                    <a16:rowId xmlns:a16="http://schemas.microsoft.com/office/drawing/2014/main" val="3926440333"/>
                  </a:ext>
                </a:extLst>
              </a:tr>
              <a:tr h="370840">
                <a:tc>
                  <a:txBody>
                    <a:bodyPr/>
                    <a:lstStyle/>
                    <a:p>
                      <a:r>
                        <a:rPr lang="en-US" dirty="0"/>
                        <a:t>Mexico</a:t>
                      </a:r>
                    </a:p>
                  </a:txBody>
                  <a:tcPr/>
                </a:tc>
                <a:tc>
                  <a:txBody>
                    <a:bodyPr/>
                    <a:lstStyle/>
                    <a:p>
                      <a:r>
                        <a:rPr lang="en-US" dirty="0"/>
                        <a:t>Mar 1</a:t>
                      </a:r>
                    </a:p>
                  </a:txBody>
                  <a:tcPr/>
                </a:tc>
                <a:extLst>
                  <a:ext uri="{0D108BD9-81ED-4DB2-BD59-A6C34878D82A}">
                    <a16:rowId xmlns:a16="http://schemas.microsoft.com/office/drawing/2014/main" val="3056933964"/>
                  </a:ext>
                </a:extLst>
              </a:tr>
              <a:tr h="370840">
                <a:tc>
                  <a:txBody>
                    <a:bodyPr/>
                    <a:lstStyle/>
                    <a:p>
                      <a:r>
                        <a:rPr lang="en-US" dirty="0"/>
                        <a:t>Brazil</a:t>
                      </a:r>
                    </a:p>
                  </a:txBody>
                  <a:tcPr/>
                </a:tc>
                <a:tc>
                  <a:txBody>
                    <a:bodyPr/>
                    <a:lstStyle/>
                    <a:p>
                      <a:r>
                        <a:rPr lang="en-US" dirty="0"/>
                        <a:t>Mar 1</a:t>
                      </a:r>
                    </a:p>
                  </a:txBody>
                  <a:tcPr/>
                </a:tc>
                <a:extLst>
                  <a:ext uri="{0D108BD9-81ED-4DB2-BD59-A6C34878D82A}">
                    <a16:rowId xmlns:a16="http://schemas.microsoft.com/office/drawing/2014/main" val="3330412124"/>
                  </a:ext>
                </a:extLst>
              </a:tr>
              <a:tr h="370840">
                <a:tc>
                  <a:txBody>
                    <a:bodyPr/>
                    <a:lstStyle/>
                    <a:p>
                      <a:r>
                        <a:rPr lang="en-US" dirty="0"/>
                        <a:t>China</a:t>
                      </a:r>
                    </a:p>
                  </a:txBody>
                  <a:tcPr/>
                </a:tc>
                <a:tc>
                  <a:txBody>
                    <a:bodyPr/>
                    <a:lstStyle/>
                    <a:p>
                      <a:r>
                        <a:rPr lang="en-US" dirty="0"/>
                        <a:t>Mar 2</a:t>
                      </a:r>
                    </a:p>
                  </a:txBody>
                  <a:tcPr/>
                </a:tc>
                <a:extLst>
                  <a:ext uri="{0D108BD9-81ED-4DB2-BD59-A6C34878D82A}">
                    <a16:rowId xmlns:a16="http://schemas.microsoft.com/office/drawing/2014/main" val="3862835268"/>
                  </a:ext>
                </a:extLst>
              </a:tr>
              <a:tr h="370840">
                <a:tc>
                  <a:txBody>
                    <a:bodyPr/>
                    <a:lstStyle/>
                    <a:p>
                      <a:r>
                        <a:rPr lang="en-US" dirty="0"/>
                        <a:t>Argentina</a:t>
                      </a:r>
                    </a:p>
                  </a:txBody>
                  <a:tcPr/>
                </a:tc>
                <a:tc>
                  <a:txBody>
                    <a:bodyPr/>
                    <a:lstStyle/>
                    <a:p>
                      <a:r>
                        <a:rPr lang="en-US" dirty="0"/>
                        <a:t>Mar 4</a:t>
                      </a:r>
                    </a:p>
                  </a:txBody>
                  <a:tcPr/>
                </a:tc>
                <a:extLst>
                  <a:ext uri="{0D108BD9-81ED-4DB2-BD59-A6C34878D82A}">
                    <a16:rowId xmlns:a16="http://schemas.microsoft.com/office/drawing/2014/main" val="2967509954"/>
                  </a:ext>
                </a:extLst>
              </a:tr>
              <a:tr h="370840">
                <a:tc>
                  <a:txBody>
                    <a:bodyPr/>
                    <a:lstStyle/>
                    <a:p>
                      <a:r>
                        <a:rPr lang="en-US" dirty="0"/>
                        <a:t>Indonesia</a:t>
                      </a:r>
                    </a:p>
                  </a:txBody>
                  <a:tcPr/>
                </a:tc>
                <a:tc>
                  <a:txBody>
                    <a:bodyPr/>
                    <a:lstStyle/>
                    <a:p>
                      <a:r>
                        <a:rPr lang="en-US" dirty="0"/>
                        <a:t>Mar 9</a:t>
                      </a:r>
                    </a:p>
                  </a:txBody>
                  <a:tcPr/>
                </a:tc>
                <a:extLst>
                  <a:ext uri="{0D108BD9-81ED-4DB2-BD59-A6C34878D82A}">
                    <a16:rowId xmlns:a16="http://schemas.microsoft.com/office/drawing/2014/main" val="950974978"/>
                  </a:ext>
                </a:extLst>
              </a:tr>
              <a:tr h="370840">
                <a:tc>
                  <a:txBody>
                    <a:bodyPr/>
                    <a:lstStyle/>
                    <a:p>
                      <a:r>
                        <a:rPr lang="en-US" dirty="0"/>
                        <a:t>Turkey</a:t>
                      </a:r>
                    </a:p>
                  </a:txBody>
                  <a:tcPr/>
                </a:tc>
                <a:tc>
                  <a:txBody>
                    <a:bodyPr/>
                    <a:lstStyle/>
                    <a:p>
                      <a:r>
                        <a:rPr lang="en-US" dirty="0"/>
                        <a:t>Mar 13</a:t>
                      </a:r>
                    </a:p>
                  </a:txBody>
                  <a:tcPr/>
                </a:tc>
                <a:extLst>
                  <a:ext uri="{0D108BD9-81ED-4DB2-BD59-A6C34878D82A}">
                    <a16:rowId xmlns:a16="http://schemas.microsoft.com/office/drawing/2014/main" val="329481106"/>
                  </a:ext>
                </a:extLst>
              </a:tr>
              <a:tr h="370840">
                <a:tc>
                  <a:txBody>
                    <a:bodyPr/>
                    <a:lstStyle/>
                    <a:p>
                      <a:r>
                        <a:rPr lang="en-US" dirty="0"/>
                        <a:t>S Africa</a:t>
                      </a:r>
                    </a:p>
                  </a:txBody>
                  <a:tcPr/>
                </a:tc>
                <a:tc>
                  <a:txBody>
                    <a:bodyPr/>
                    <a:lstStyle/>
                    <a:p>
                      <a:r>
                        <a:rPr lang="en-US" dirty="0"/>
                        <a:t>Mar 17</a:t>
                      </a:r>
                    </a:p>
                  </a:txBody>
                  <a:tcPr/>
                </a:tc>
                <a:extLst>
                  <a:ext uri="{0D108BD9-81ED-4DB2-BD59-A6C34878D82A}">
                    <a16:rowId xmlns:a16="http://schemas.microsoft.com/office/drawing/2014/main" val="1271359932"/>
                  </a:ext>
                </a:extLst>
              </a:tr>
              <a:tr h="370840">
                <a:tc>
                  <a:txBody>
                    <a:bodyPr/>
                    <a:lstStyle/>
                    <a:p>
                      <a:r>
                        <a:rPr lang="en-US" dirty="0"/>
                        <a:t>Serbia</a:t>
                      </a:r>
                    </a:p>
                  </a:txBody>
                  <a:tcPr/>
                </a:tc>
                <a:tc>
                  <a:txBody>
                    <a:bodyPr/>
                    <a:lstStyle/>
                    <a:p>
                      <a:r>
                        <a:rPr lang="en-US" dirty="0"/>
                        <a:t>Apr 21</a:t>
                      </a:r>
                    </a:p>
                  </a:txBody>
                  <a:tcPr/>
                </a:tc>
                <a:extLst>
                  <a:ext uri="{0D108BD9-81ED-4DB2-BD59-A6C34878D82A}">
                    <a16:rowId xmlns:a16="http://schemas.microsoft.com/office/drawing/2014/main" val="3607317935"/>
                  </a:ext>
                </a:extLst>
              </a:tr>
            </a:tbl>
          </a:graphicData>
        </a:graphic>
      </p:graphicFrame>
      <p:sp>
        <p:nvSpPr>
          <p:cNvPr id="9" name="TextBox 8">
            <a:extLst>
              <a:ext uri="{FF2B5EF4-FFF2-40B4-BE49-F238E27FC236}">
                <a16:creationId xmlns:a16="http://schemas.microsoft.com/office/drawing/2014/main" id="{2DF09DAA-79A4-1562-22F7-8EC786940DBB}"/>
              </a:ext>
            </a:extLst>
          </p:cNvPr>
          <p:cNvSpPr txBox="1"/>
          <p:nvPr/>
        </p:nvSpPr>
        <p:spPr>
          <a:xfrm>
            <a:off x="376529" y="5970340"/>
            <a:ext cx="1719912" cy="369332"/>
          </a:xfrm>
          <a:prstGeom prst="rect">
            <a:avLst/>
          </a:prstGeom>
          <a:noFill/>
        </p:spPr>
        <p:txBody>
          <a:bodyPr wrap="square" rtlCol="0">
            <a:spAutoFit/>
          </a:bodyPr>
          <a:lstStyle/>
          <a:p>
            <a:r>
              <a:rPr lang="en-US" dirty="0"/>
              <a:t>Source:  </a:t>
            </a:r>
            <a:r>
              <a:rPr lang="en-US" dirty="0" err="1">
                <a:latin typeface="Arial" charset="0"/>
                <a:ea typeface="ＭＳ Ｐゴシック" charset="-128"/>
                <a:cs typeface="ＭＳ Ｐゴシック" charset="-128"/>
              </a:rPr>
              <a:t>Bown</a:t>
            </a:r>
            <a:endParaRPr lang="en-US" dirty="0"/>
          </a:p>
        </p:txBody>
      </p:sp>
      <p:sp>
        <p:nvSpPr>
          <p:cNvPr id="2" name="Rectangle 1">
            <a:extLst>
              <a:ext uri="{FF2B5EF4-FFF2-40B4-BE49-F238E27FC236}">
                <a16:creationId xmlns:a16="http://schemas.microsoft.com/office/drawing/2014/main" id="{0435260C-B4FE-CDC9-67AF-617C515017D5}"/>
              </a:ext>
            </a:extLst>
          </p:cNvPr>
          <p:cNvSpPr/>
          <p:nvPr/>
        </p:nvSpPr>
        <p:spPr>
          <a:xfrm>
            <a:off x="0" y="0"/>
            <a:ext cx="9144000" cy="6858000"/>
          </a:xfrm>
          <a:prstGeom prst="rect">
            <a:avLst/>
          </a:prstGeom>
          <a:noFill/>
          <a:ln w="381000">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C000"/>
              </a:solidFill>
              <a:highlight>
                <a:srgbClr val="FFFF00"/>
              </a:highlight>
            </a:endParaRPr>
          </a:p>
        </p:txBody>
      </p:sp>
    </p:spTree>
    <p:extLst>
      <p:ext uri="{BB962C8B-B14F-4D97-AF65-F5344CB8AC3E}">
        <p14:creationId xmlns:p14="http://schemas.microsoft.com/office/powerpoint/2010/main" val="16060579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0C8B69-2CA1-9B74-5DF9-15A314E64A56}"/>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ED814C5B-9AD4-C734-2E65-EBBEEDCE7AAC}"/>
              </a:ext>
            </a:extLst>
          </p:cNvPr>
          <p:cNvSpPr/>
          <p:nvPr/>
        </p:nvSpPr>
        <p:spPr>
          <a:xfrm>
            <a:off x="3553428" y="2442258"/>
            <a:ext cx="763929" cy="300942"/>
          </a:xfrm>
          <a:prstGeom prst="rect">
            <a:avLst/>
          </a:prstGeom>
          <a:solidFill>
            <a:srgbClr val="FFC000"/>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64DEF03-D1A9-0EB1-385C-CA68D4301D59}"/>
              </a:ext>
            </a:extLst>
          </p:cNvPr>
          <p:cNvSpPr>
            <a:spLocks noGrp="1"/>
          </p:cNvSpPr>
          <p:nvPr>
            <p:ph idx="1"/>
          </p:nvPr>
        </p:nvSpPr>
        <p:spPr/>
        <p:txBody>
          <a:bodyPr/>
          <a:lstStyle/>
          <a:p>
            <a:r>
              <a:rPr lang="en-US" sz="2400" dirty="0">
                <a:solidFill>
                  <a:schemeClr val="bg2">
                    <a:lumMod val="60000"/>
                    <a:lumOff val="40000"/>
                  </a:schemeClr>
                </a:solidFill>
              </a:rPr>
              <a:t>Russia sanctions began with Russia’s Feb 24, 2022, invasion of Ukraine</a:t>
            </a:r>
          </a:p>
          <a:p>
            <a:pPr lvl="1"/>
            <a:r>
              <a:rPr lang="en-US" sz="2000" dirty="0">
                <a:solidFill>
                  <a:schemeClr val="bg2">
                    <a:lumMod val="60000"/>
                    <a:lumOff val="40000"/>
                  </a:schemeClr>
                </a:solidFill>
              </a:rPr>
              <a:t>Recall what we saw Sep 6:</a:t>
            </a:r>
          </a:p>
          <a:p>
            <a:r>
              <a:rPr lang="en-US" sz="2400" dirty="0">
                <a:solidFill>
                  <a:schemeClr val="bg2">
                    <a:lumMod val="60000"/>
                    <a:lumOff val="40000"/>
                  </a:schemeClr>
                </a:solidFill>
              </a:rPr>
              <a:t>Economic sanctions by governments</a:t>
            </a:r>
          </a:p>
          <a:p>
            <a:pPr lvl="1"/>
            <a:r>
              <a:rPr lang="en-US" sz="2000" dirty="0">
                <a:solidFill>
                  <a:schemeClr val="bg2">
                    <a:lumMod val="60000"/>
                    <a:lumOff val="40000"/>
                  </a:schemeClr>
                </a:solidFill>
              </a:rPr>
              <a:t>Financial linkages</a:t>
            </a:r>
          </a:p>
          <a:p>
            <a:pPr lvl="1"/>
            <a:r>
              <a:rPr lang="en-US" sz="2000" dirty="0">
                <a:solidFill>
                  <a:schemeClr val="bg2">
                    <a:lumMod val="60000"/>
                    <a:lumOff val="40000"/>
                  </a:schemeClr>
                </a:solidFill>
              </a:rPr>
              <a:t>Trade</a:t>
            </a:r>
          </a:p>
          <a:p>
            <a:r>
              <a:rPr lang="en-US" sz="2400" dirty="0"/>
              <a:t>Private companies said they would stop dealing with Russia</a:t>
            </a:r>
          </a:p>
          <a:p>
            <a:pPr lvl="1"/>
            <a:r>
              <a:rPr lang="en-US" sz="2000" dirty="0"/>
              <a:t>Many have found it hard to do this.</a:t>
            </a:r>
          </a:p>
          <a:p>
            <a:pPr lvl="1"/>
            <a:r>
              <a:rPr lang="en-US" sz="2000" dirty="0"/>
              <a:t>Only on Aug 25, 2023 did I hear (on NPR) that Heineken had just succeeded in selling its Russia operations for 1 euro</a:t>
            </a:r>
          </a:p>
          <a:p>
            <a:pPr lvl="1"/>
            <a:endParaRPr lang="en-US" sz="2000" dirty="0"/>
          </a:p>
        </p:txBody>
      </p:sp>
      <p:sp>
        <p:nvSpPr>
          <p:cNvPr id="2" name="Title 1">
            <a:extLst>
              <a:ext uri="{FF2B5EF4-FFF2-40B4-BE49-F238E27FC236}">
                <a16:creationId xmlns:a16="http://schemas.microsoft.com/office/drawing/2014/main" id="{053B684A-749A-6C0F-A305-1BD96D19D8D1}"/>
              </a:ext>
            </a:extLst>
          </p:cNvPr>
          <p:cNvSpPr>
            <a:spLocks noGrp="1"/>
          </p:cNvSpPr>
          <p:nvPr>
            <p:ph type="title"/>
          </p:nvPr>
        </p:nvSpPr>
        <p:spPr/>
        <p:txBody>
          <a:bodyPr/>
          <a:lstStyle/>
          <a:p>
            <a:r>
              <a:rPr lang="en-US" dirty="0"/>
              <a:t>Effects of Russia sanctions</a:t>
            </a:r>
          </a:p>
        </p:txBody>
      </p:sp>
      <p:sp>
        <p:nvSpPr>
          <p:cNvPr id="4" name="Footer Placeholder 3">
            <a:extLst>
              <a:ext uri="{FF2B5EF4-FFF2-40B4-BE49-F238E27FC236}">
                <a16:creationId xmlns:a16="http://schemas.microsoft.com/office/drawing/2014/main" id="{7233B9A3-658C-ECF6-02AA-B2DB15A55893}"/>
              </a:ext>
            </a:extLst>
          </p:cNvPr>
          <p:cNvSpPr>
            <a:spLocks noGrp="1"/>
          </p:cNvSpPr>
          <p:nvPr>
            <p:ph type="ftr" sz="quarter" idx="11"/>
          </p:nvPr>
        </p:nvSpPr>
        <p:spPr/>
        <p:txBody>
          <a:bodyPr/>
          <a:lstStyle/>
          <a:p>
            <a:pPr>
              <a:defRPr/>
            </a:pPr>
            <a:r>
              <a:rPr lang="en-US"/>
              <a:t>Class 24:  Economic Sanctions</a:t>
            </a:r>
          </a:p>
        </p:txBody>
      </p:sp>
      <p:sp>
        <p:nvSpPr>
          <p:cNvPr id="5" name="Slide Number Placeholder 4">
            <a:extLst>
              <a:ext uri="{FF2B5EF4-FFF2-40B4-BE49-F238E27FC236}">
                <a16:creationId xmlns:a16="http://schemas.microsoft.com/office/drawing/2014/main" id="{76924E1D-68B2-8108-6756-69FC2B615FC9}"/>
              </a:ext>
            </a:extLst>
          </p:cNvPr>
          <p:cNvSpPr>
            <a:spLocks noGrp="1"/>
          </p:cNvSpPr>
          <p:nvPr>
            <p:ph type="sldNum" sz="quarter" idx="12"/>
          </p:nvPr>
        </p:nvSpPr>
        <p:spPr/>
        <p:txBody>
          <a:bodyPr/>
          <a:lstStyle/>
          <a:p>
            <a:pPr>
              <a:defRPr/>
            </a:pPr>
            <a:fld id="{659DFB22-C7E9-9E4B-8431-4E4E88AD005A}" type="slidenum">
              <a:rPr lang="en-US" smtClean="0"/>
              <a:pPr>
                <a:defRPr/>
              </a:pPr>
              <a:t>32</a:t>
            </a:fld>
            <a:endParaRPr lang="en-US"/>
          </a:p>
        </p:txBody>
      </p:sp>
    </p:spTree>
    <p:extLst>
      <p:ext uri="{BB962C8B-B14F-4D97-AF65-F5344CB8AC3E}">
        <p14:creationId xmlns:p14="http://schemas.microsoft.com/office/powerpoint/2010/main" val="16593932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2667000" y="6245225"/>
            <a:ext cx="3505200" cy="476250"/>
          </a:xfrm>
        </p:spPr>
        <p:txBody>
          <a:bodyPr/>
          <a:lstStyle/>
          <a:p>
            <a:pPr>
              <a:defRPr/>
            </a:pPr>
            <a:r>
              <a:rPr lang="en-US"/>
              <a:t>Class 24:  Economic Sanctions</a:t>
            </a:r>
            <a:endParaRPr lang="en-US" dirty="0"/>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p:txBody>
          <a:bodyPr/>
          <a:lstStyle/>
          <a:p>
            <a:pPr>
              <a:defRPr/>
            </a:pPr>
            <a:fld id="{659DFB22-C7E9-9E4B-8431-4E4E88AD005A}" type="slidenum">
              <a:rPr lang="en-US" smtClean="0"/>
              <a:pPr>
                <a:defRPr/>
              </a:pPr>
              <a:t>33</a:t>
            </a:fld>
            <a:endParaRPr lang="en-US"/>
          </a:p>
        </p:txBody>
      </p:sp>
      <p:pic>
        <p:nvPicPr>
          <p:cNvPr id="2" name="Picture 1">
            <a:extLst>
              <a:ext uri="{FF2B5EF4-FFF2-40B4-BE49-F238E27FC236}">
                <a16:creationId xmlns:a16="http://schemas.microsoft.com/office/drawing/2014/main" id="{E148D9D3-01A4-10DF-6E13-65E915F6BFFE}"/>
              </a:ext>
            </a:extLst>
          </p:cNvPr>
          <p:cNvPicPr>
            <a:picLocks noChangeAspect="1"/>
          </p:cNvPicPr>
          <p:nvPr/>
        </p:nvPicPr>
        <p:blipFill>
          <a:blip r:embed="rId3"/>
          <a:stretch>
            <a:fillRect/>
          </a:stretch>
        </p:blipFill>
        <p:spPr>
          <a:xfrm>
            <a:off x="685800" y="824321"/>
            <a:ext cx="7772400" cy="5209358"/>
          </a:xfrm>
          <a:prstGeom prst="rect">
            <a:avLst/>
          </a:prstGeom>
        </p:spPr>
      </p:pic>
      <p:sp>
        <p:nvSpPr>
          <p:cNvPr id="3" name="TextBox 2">
            <a:extLst>
              <a:ext uri="{FF2B5EF4-FFF2-40B4-BE49-F238E27FC236}">
                <a16:creationId xmlns:a16="http://schemas.microsoft.com/office/drawing/2014/main" id="{91D33FEC-758E-FDB1-71D9-46126F83DB65}"/>
              </a:ext>
            </a:extLst>
          </p:cNvPr>
          <p:cNvSpPr txBox="1"/>
          <p:nvPr/>
        </p:nvSpPr>
        <p:spPr>
          <a:xfrm>
            <a:off x="383059" y="5970724"/>
            <a:ext cx="6170141" cy="369332"/>
          </a:xfrm>
          <a:prstGeom prst="rect">
            <a:avLst/>
          </a:prstGeom>
          <a:noFill/>
        </p:spPr>
        <p:txBody>
          <a:bodyPr wrap="square" rtlCol="0">
            <a:spAutoFit/>
          </a:bodyPr>
          <a:lstStyle/>
          <a:p>
            <a:r>
              <a:rPr lang="en-US" dirty="0"/>
              <a:t>Source:  Economist Intelligence Unit, April 13, 2022</a:t>
            </a:r>
          </a:p>
        </p:txBody>
      </p:sp>
    </p:spTree>
    <p:extLst>
      <p:ext uri="{BB962C8B-B14F-4D97-AF65-F5344CB8AC3E}">
        <p14:creationId xmlns:p14="http://schemas.microsoft.com/office/powerpoint/2010/main" val="14615296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E685E-BF26-9232-F8D8-7877F282E212}"/>
              </a:ext>
            </a:extLst>
          </p:cNvPr>
          <p:cNvSpPr>
            <a:spLocks noGrp="1"/>
          </p:cNvSpPr>
          <p:nvPr>
            <p:ph type="title"/>
          </p:nvPr>
        </p:nvSpPr>
        <p:spPr/>
        <p:txBody>
          <a:bodyPr/>
          <a:lstStyle/>
          <a:p>
            <a:r>
              <a:rPr lang="en-US" dirty="0"/>
              <a:t>Effects of Russia Sanctions</a:t>
            </a:r>
          </a:p>
        </p:txBody>
      </p:sp>
      <p:sp>
        <p:nvSpPr>
          <p:cNvPr id="3" name="Content Placeholder 2">
            <a:extLst>
              <a:ext uri="{FF2B5EF4-FFF2-40B4-BE49-F238E27FC236}">
                <a16:creationId xmlns:a16="http://schemas.microsoft.com/office/drawing/2014/main" id="{B1F8B990-4CAF-8B4A-566C-C86312F9ED94}"/>
              </a:ext>
            </a:extLst>
          </p:cNvPr>
          <p:cNvSpPr>
            <a:spLocks noGrp="1"/>
          </p:cNvSpPr>
          <p:nvPr>
            <p:ph idx="1"/>
          </p:nvPr>
        </p:nvSpPr>
        <p:spPr/>
        <p:txBody>
          <a:bodyPr/>
          <a:lstStyle/>
          <a:p>
            <a:r>
              <a:rPr lang="en-US" dirty="0"/>
              <a:t>Per Mulder, June 2022</a:t>
            </a:r>
          </a:p>
          <a:p>
            <a:pPr lvl="1"/>
            <a:r>
              <a:rPr lang="en-US" dirty="0"/>
              <a:t>Today’s sanctions have greater effects than seen before, due to</a:t>
            </a:r>
          </a:p>
          <a:p>
            <a:pPr lvl="2"/>
            <a:r>
              <a:rPr lang="en-US" dirty="0"/>
              <a:t>More integrated global economy</a:t>
            </a:r>
          </a:p>
          <a:p>
            <a:pPr lvl="2"/>
            <a:r>
              <a:rPr lang="en-US" dirty="0"/>
              <a:t>Russia’s importance as exporter of</a:t>
            </a:r>
          </a:p>
          <a:p>
            <a:pPr lvl="3"/>
            <a:r>
              <a:rPr lang="en-US" dirty="0"/>
              <a:t>Grain</a:t>
            </a:r>
          </a:p>
          <a:p>
            <a:pPr lvl="3"/>
            <a:r>
              <a:rPr lang="en-US" dirty="0"/>
              <a:t>Oil</a:t>
            </a:r>
          </a:p>
          <a:p>
            <a:pPr lvl="1"/>
            <a:r>
              <a:rPr lang="en-US" dirty="0"/>
              <a:t>“…globalization has thereby increased the economic costs of using sanctions against large, highly integrated economies.”</a:t>
            </a:r>
          </a:p>
        </p:txBody>
      </p:sp>
      <p:sp>
        <p:nvSpPr>
          <p:cNvPr id="4" name="Footer Placeholder 3">
            <a:extLst>
              <a:ext uri="{FF2B5EF4-FFF2-40B4-BE49-F238E27FC236}">
                <a16:creationId xmlns:a16="http://schemas.microsoft.com/office/drawing/2014/main" id="{C17ED75F-ECC7-D1A8-F3C4-63EC99D378AA}"/>
              </a:ext>
            </a:extLst>
          </p:cNvPr>
          <p:cNvSpPr>
            <a:spLocks noGrp="1"/>
          </p:cNvSpPr>
          <p:nvPr>
            <p:ph type="ftr" sz="quarter" idx="11"/>
          </p:nvPr>
        </p:nvSpPr>
        <p:spPr/>
        <p:txBody>
          <a:bodyPr/>
          <a:lstStyle/>
          <a:p>
            <a:pPr>
              <a:defRPr/>
            </a:pPr>
            <a:r>
              <a:rPr lang="en-US"/>
              <a:t>Class 24:  Economic Sanctions</a:t>
            </a:r>
          </a:p>
        </p:txBody>
      </p:sp>
      <p:sp>
        <p:nvSpPr>
          <p:cNvPr id="5" name="Slide Number Placeholder 4">
            <a:extLst>
              <a:ext uri="{FF2B5EF4-FFF2-40B4-BE49-F238E27FC236}">
                <a16:creationId xmlns:a16="http://schemas.microsoft.com/office/drawing/2014/main" id="{94ED231F-009F-24F7-A3B3-F035AB6882B7}"/>
              </a:ext>
            </a:extLst>
          </p:cNvPr>
          <p:cNvSpPr>
            <a:spLocks noGrp="1"/>
          </p:cNvSpPr>
          <p:nvPr>
            <p:ph type="sldNum" sz="quarter" idx="12"/>
          </p:nvPr>
        </p:nvSpPr>
        <p:spPr/>
        <p:txBody>
          <a:bodyPr/>
          <a:lstStyle/>
          <a:p>
            <a:pPr>
              <a:defRPr/>
            </a:pPr>
            <a:fld id="{659DFB22-C7E9-9E4B-8431-4E4E88AD005A}" type="slidenum">
              <a:rPr lang="en-US" smtClean="0"/>
              <a:pPr>
                <a:defRPr/>
              </a:pPr>
              <a:t>34</a:t>
            </a:fld>
            <a:endParaRPr lang="en-US"/>
          </a:p>
        </p:txBody>
      </p:sp>
    </p:spTree>
    <p:extLst>
      <p:ext uri="{BB962C8B-B14F-4D97-AF65-F5344CB8AC3E}">
        <p14:creationId xmlns:p14="http://schemas.microsoft.com/office/powerpoint/2010/main" val="8263130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a:xfrm>
            <a:off x="381000" y="2590800"/>
            <a:ext cx="8229600" cy="1143000"/>
          </a:xfrm>
        </p:spPr>
        <p:txBody>
          <a:bodyPr/>
          <a:lstStyle/>
          <a:p>
            <a:pPr eaLnBrk="1" hangingPunct="1"/>
            <a:r>
              <a:rPr lang="en-US" sz="6000" b="1" dirty="0">
                <a:solidFill>
                  <a:srgbClr val="00B050"/>
                </a:solidFill>
                <a:ea typeface="ＭＳ Ｐゴシック" pitchFamily="-109" charset="-128"/>
                <a:cs typeface="ＭＳ Ｐゴシック" pitchFamily="-109" charset="-128"/>
              </a:rPr>
              <a:t>Pause for Discussion</a:t>
            </a:r>
          </a:p>
        </p:txBody>
      </p:sp>
      <p:sp>
        <p:nvSpPr>
          <p:cNvPr id="6" name="Rectangle 5"/>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1B20D08A-428A-E24B-9135-C9F18B89A3AA}"/>
              </a:ext>
            </a:extLst>
          </p:cNvPr>
          <p:cNvSpPr>
            <a:spLocks noGrp="1"/>
          </p:cNvSpPr>
          <p:nvPr>
            <p:ph type="ftr" sz="quarter" idx="11"/>
          </p:nvPr>
        </p:nvSpPr>
        <p:spPr/>
        <p:txBody>
          <a:bodyPr/>
          <a:lstStyle/>
          <a:p>
            <a:pPr>
              <a:defRPr/>
            </a:pPr>
            <a:r>
              <a:rPr lang="en-US"/>
              <a:t>Class 17:  Behind the Standard Model </a:t>
            </a:r>
          </a:p>
        </p:txBody>
      </p:sp>
      <p:sp>
        <p:nvSpPr>
          <p:cNvPr id="3" name="Slide Number Placeholder 2">
            <a:extLst>
              <a:ext uri="{FF2B5EF4-FFF2-40B4-BE49-F238E27FC236}">
                <a16:creationId xmlns:a16="http://schemas.microsoft.com/office/drawing/2014/main" id="{2EADA7F1-3977-A04D-8E41-9A8075486AAA}"/>
              </a:ext>
            </a:extLst>
          </p:cNvPr>
          <p:cNvSpPr>
            <a:spLocks noGrp="1"/>
          </p:cNvSpPr>
          <p:nvPr>
            <p:ph type="sldNum" sz="quarter" idx="12"/>
          </p:nvPr>
        </p:nvSpPr>
        <p:spPr/>
        <p:txBody>
          <a:bodyPr/>
          <a:lstStyle/>
          <a:p>
            <a:pPr>
              <a:defRPr/>
            </a:pPr>
            <a:fld id="{659DFB22-C7E9-9E4B-8431-4E4E88AD005A}" type="slidenum">
              <a:rPr lang="en-US" smtClean="0"/>
              <a:pPr>
                <a:defRPr/>
              </a:pPr>
              <a:t>35</a:t>
            </a:fld>
            <a:endParaRPr lang="en-US"/>
          </a:p>
        </p:txBody>
      </p:sp>
    </p:spTree>
    <p:extLst>
      <p:ext uri="{BB962C8B-B14F-4D97-AF65-F5344CB8AC3E}">
        <p14:creationId xmlns:p14="http://schemas.microsoft.com/office/powerpoint/2010/main" val="2982831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dirty="0"/>
              <a:t>Questions on Mulder, </a:t>
            </a:r>
            <a:br>
              <a:rPr lang="en-US" dirty="0"/>
            </a:br>
            <a:r>
              <a:rPr lang="en-US" dirty="0"/>
              <a:t>“The Sanctions Weapon”</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sz="2800" dirty="0"/>
              <a:t>How many governments imposed sanctions on Russia, and from which continents?  </a:t>
            </a:r>
          </a:p>
          <a:p>
            <a:r>
              <a:rPr lang="en-US" sz="2800" dirty="0"/>
              <a:t>Why does the author view sanctions as more problematic today than previously?  </a:t>
            </a:r>
          </a:p>
          <a:p>
            <a:r>
              <a:rPr lang="en-US" sz="2800" dirty="0"/>
              <a:t>What “policy adjustments” does he suggest?  </a:t>
            </a:r>
          </a:p>
          <a:p>
            <a:endParaRPr lang="en-US" sz="2800" dirty="0"/>
          </a:p>
          <a:p>
            <a:endParaRPr lang="en-US" sz="2800" dirty="0"/>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EE0A0906-A322-4B4A-A4BB-AF263A3FC3F8}"/>
              </a:ext>
            </a:extLst>
          </p:cNvPr>
          <p:cNvSpPr>
            <a:spLocks noGrp="1"/>
          </p:cNvSpPr>
          <p:nvPr>
            <p:ph type="ftr" sz="quarter" idx="11"/>
          </p:nvPr>
        </p:nvSpPr>
        <p:spPr/>
        <p:txBody>
          <a:bodyPr/>
          <a:lstStyle/>
          <a:p>
            <a:pPr>
              <a:defRPr/>
            </a:pPr>
            <a:r>
              <a:rPr lang="en-US"/>
              <a:t>Class 17:  Behind the Standard Model </a:t>
            </a:r>
          </a:p>
        </p:txBody>
      </p:sp>
      <p:sp>
        <p:nvSpPr>
          <p:cNvPr id="4" name="Slide Number Placeholder 3">
            <a:extLst>
              <a:ext uri="{FF2B5EF4-FFF2-40B4-BE49-F238E27FC236}">
                <a16:creationId xmlns:a16="http://schemas.microsoft.com/office/drawing/2014/main" id="{B2D1ADE7-74D6-174F-BF7C-E1881A41BB92}"/>
              </a:ext>
            </a:extLst>
          </p:cNvPr>
          <p:cNvSpPr>
            <a:spLocks noGrp="1"/>
          </p:cNvSpPr>
          <p:nvPr>
            <p:ph type="sldNum" sz="quarter" idx="12"/>
          </p:nvPr>
        </p:nvSpPr>
        <p:spPr/>
        <p:txBody>
          <a:bodyPr/>
          <a:lstStyle/>
          <a:p>
            <a:pPr>
              <a:defRPr/>
            </a:pPr>
            <a:fld id="{659DFB22-C7E9-9E4B-8431-4E4E88AD005A}" type="slidenum">
              <a:rPr lang="en-US" smtClean="0"/>
              <a:pPr>
                <a:defRPr/>
              </a:pPr>
              <a:t>36</a:t>
            </a:fld>
            <a:endParaRPr lang="en-US"/>
          </a:p>
        </p:txBody>
      </p:sp>
    </p:spTree>
    <p:extLst>
      <p:ext uri="{BB962C8B-B14F-4D97-AF65-F5344CB8AC3E}">
        <p14:creationId xmlns:p14="http://schemas.microsoft.com/office/powerpoint/2010/main" val="38305394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dirty="0"/>
              <a:t>Questions on Alderman, </a:t>
            </a:r>
            <a:br>
              <a:rPr lang="en-US" dirty="0"/>
            </a:br>
            <a:r>
              <a:rPr lang="en-US" dirty="0"/>
              <a:t>“Leave Russia? A Year Later…”</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sz="2800" dirty="0"/>
              <a:t>Many companies announced last year that they were leaving Russia.  Have they?</a:t>
            </a:r>
          </a:p>
          <a:p>
            <a:r>
              <a:rPr lang="en-US" sz="2800" dirty="0"/>
              <a:t>What fraction are still there? </a:t>
            </a:r>
          </a:p>
          <a:p>
            <a:r>
              <a:rPr lang="en-US" sz="2800" dirty="0"/>
              <a:t>What has Russia done to keep them from leaving?</a:t>
            </a:r>
          </a:p>
          <a:p>
            <a:endParaRPr lang="en-US" sz="2800" dirty="0"/>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Footer Placeholder 6">
            <a:extLst>
              <a:ext uri="{FF2B5EF4-FFF2-40B4-BE49-F238E27FC236}">
                <a16:creationId xmlns:a16="http://schemas.microsoft.com/office/drawing/2014/main" id="{EE0A0906-A322-4B4A-A4BB-AF263A3FC3F8}"/>
              </a:ext>
            </a:extLst>
          </p:cNvPr>
          <p:cNvSpPr>
            <a:spLocks noGrp="1"/>
          </p:cNvSpPr>
          <p:nvPr>
            <p:ph type="ftr" sz="quarter" idx="11"/>
          </p:nvPr>
        </p:nvSpPr>
        <p:spPr/>
        <p:txBody>
          <a:bodyPr/>
          <a:lstStyle/>
          <a:p>
            <a:pPr>
              <a:defRPr/>
            </a:pPr>
            <a:r>
              <a:rPr lang="en-US"/>
              <a:t>Class 17:  Behind the Standard Model </a:t>
            </a:r>
          </a:p>
        </p:txBody>
      </p:sp>
      <p:sp>
        <p:nvSpPr>
          <p:cNvPr id="4" name="Slide Number Placeholder 3">
            <a:extLst>
              <a:ext uri="{FF2B5EF4-FFF2-40B4-BE49-F238E27FC236}">
                <a16:creationId xmlns:a16="http://schemas.microsoft.com/office/drawing/2014/main" id="{B2D1ADE7-74D6-174F-BF7C-E1881A41BB92}"/>
              </a:ext>
            </a:extLst>
          </p:cNvPr>
          <p:cNvSpPr>
            <a:spLocks noGrp="1"/>
          </p:cNvSpPr>
          <p:nvPr>
            <p:ph type="sldNum" sz="quarter" idx="12"/>
          </p:nvPr>
        </p:nvSpPr>
        <p:spPr/>
        <p:txBody>
          <a:bodyPr/>
          <a:lstStyle/>
          <a:p>
            <a:pPr>
              <a:defRPr/>
            </a:pPr>
            <a:fld id="{659DFB22-C7E9-9E4B-8431-4E4E88AD005A}" type="slidenum">
              <a:rPr lang="en-US" smtClean="0"/>
              <a:pPr>
                <a:defRPr/>
              </a:pPr>
              <a:t>37</a:t>
            </a:fld>
            <a:endParaRPr lang="en-US"/>
          </a:p>
        </p:txBody>
      </p:sp>
    </p:spTree>
    <p:extLst>
      <p:ext uri="{BB962C8B-B14F-4D97-AF65-F5344CB8AC3E}">
        <p14:creationId xmlns:p14="http://schemas.microsoft.com/office/powerpoint/2010/main" val="22598140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2667000" y="6245225"/>
            <a:ext cx="3505200" cy="476250"/>
          </a:xfrm>
        </p:spPr>
        <p:txBody>
          <a:bodyPr/>
          <a:lstStyle/>
          <a:p>
            <a:pPr>
              <a:defRPr/>
            </a:pPr>
            <a:r>
              <a:rPr lang="en-US"/>
              <a:t>Class 24:  Economic Sanctions</a:t>
            </a:r>
            <a:endParaRPr lang="en-US" dirty="0"/>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p:txBody>
          <a:bodyPr/>
          <a:lstStyle/>
          <a:p>
            <a:pPr>
              <a:defRPr/>
            </a:pPr>
            <a:fld id="{659DFB22-C7E9-9E4B-8431-4E4E88AD005A}" type="slidenum">
              <a:rPr lang="en-US" smtClean="0"/>
              <a:pPr>
                <a:defRPr/>
              </a:pPr>
              <a:t>38</a:t>
            </a:fld>
            <a:endParaRPr lang="en-US"/>
          </a:p>
        </p:txBody>
      </p:sp>
      <p:sp>
        <p:nvSpPr>
          <p:cNvPr id="2" name="Title 1">
            <a:extLst>
              <a:ext uri="{FF2B5EF4-FFF2-40B4-BE49-F238E27FC236}">
                <a16:creationId xmlns:a16="http://schemas.microsoft.com/office/drawing/2014/main" id="{5A93C318-C1A3-F8FB-21EA-CC31FAEC78D3}"/>
              </a:ext>
            </a:extLst>
          </p:cNvPr>
          <p:cNvSpPr>
            <a:spLocks noGrp="1"/>
          </p:cNvSpPr>
          <p:nvPr>
            <p:ph type="title"/>
          </p:nvPr>
        </p:nvSpPr>
        <p:spPr>
          <a:xfrm>
            <a:off x="457200" y="274638"/>
            <a:ext cx="8229600" cy="1143000"/>
          </a:xfrm>
        </p:spPr>
        <p:txBody>
          <a:bodyPr/>
          <a:lstStyle/>
          <a:p>
            <a:pPr lvl="1"/>
            <a:r>
              <a:rPr lang="en-US" dirty="0"/>
              <a:t>Effects of Russia Sanctions</a:t>
            </a:r>
          </a:p>
        </p:txBody>
      </p:sp>
      <p:pic>
        <p:nvPicPr>
          <p:cNvPr id="3" name="Picture 2">
            <a:extLst>
              <a:ext uri="{FF2B5EF4-FFF2-40B4-BE49-F238E27FC236}">
                <a16:creationId xmlns:a16="http://schemas.microsoft.com/office/drawing/2014/main" id="{2A40FAE9-1204-7C04-D6F5-E750FADBB491}"/>
              </a:ext>
            </a:extLst>
          </p:cNvPr>
          <p:cNvPicPr>
            <a:picLocks noChangeAspect="1"/>
          </p:cNvPicPr>
          <p:nvPr/>
        </p:nvPicPr>
        <p:blipFill>
          <a:blip r:embed="rId3"/>
          <a:stretch>
            <a:fillRect/>
          </a:stretch>
        </p:blipFill>
        <p:spPr>
          <a:xfrm>
            <a:off x="727261" y="1265238"/>
            <a:ext cx="3009900" cy="304800"/>
          </a:xfrm>
          <a:prstGeom prst="rect">
            <a:avLst/>
          </a:prstGeom>
        </p:spPr>
      </p:pic>
      <p:sp>
        <p:nvSpPr>
          <p:cNvPr id="7" name="TextBox 6">
            <a:extLst>
              <a:ext uri="{FF2B5EF4-FFF2-40B4-BE49-F238E27FC236}">
                <a16:creationId xmlns:a16="http://schemas.microsoft.com/office/drawing/2014/main" id="{9B6CBB75-DFF9-C605-6BF9-72A18C870BC5}"/>
              </a:ext>
            </a:extLst>
          </p:cNvPr>
          <p:cNvSpPr txBox="1"/>
          <p:nvPr/>
        </p:nvSpPr>
        <p:spPr>
          <a:xfrm>
            <a:off x="255494" y="5922059"/>
            <a:ext cx="3039035" cy="646331"/>
          </a:xfrm>
          <a:prstGeom prst="rect">
            <a:avLst/>
          </a:prstGeom>
          <a:noFill/>
        </p:spPr>
        <p:txBody>
          <a:bodyPr wrap="square" rtlCol="0">
            <a:spAutoFit/>
          </a:bodyPr>
          <a:lstStyle/>
          <a:p>
            <a:r>
              <a:rPr lang="en-US" dirty="0"/>
              <a:t>Sources:  IMF, WB, OECD, via European Council</a:t>
            </a:r>
          </a:p>
        </p:txBody>
      </p:sp>
      <p:pic>
        <p:nvPicPr>
          <p:cNvPr id="8" name="Picture 7">
            <a:extLst>
              <a:ext uri="{FF2B5EF4-FFF2-40B4-BE49-F238E27FC236}">
                <a16:creationId xmlns:a16="http://schemas.microsoft.com/office/drawing/2014/main" id="{9A7D0E92-66DD-58A2-66F2-992FFD7EB64A}"/>
              </a:ext>
            </a:extLst>
          </p:cNvPr>
          <p:cNvPicPr>
            <a:picLocks noChangeAspect="1"/>
          </p:cNvPicPr>
          <p:nvPr/>
        </p:nvPicPr>
        <p:blipFill>
          <a:blip r:embed="rId4"/>
          <a:stretch>
            <a:fillRect/>
          </a:stretch>
        </p:blipFill>
        <p:spPr>
          <a:xfrm>
            <a:off x="926756" y="1536457"/>
            <a:ext cx="6870357" cy="4357158"/>
          </a:xfrm>
          <a:prstGeom prst="rect">
            <a:avLst/>
          </a:prstGeom>
        </p:spPr>
      </p:pic>
      <p:sp>
        <p:nvSpPr>
          <p:cNvPr id="6" name="TextBox 5">
            <a:extLst>
              <a:ext uri="{FF2B5EF4-FFF2-40B4-BE49-F238E27FC236}">
                <a16:creationId xmlns:a16="http://schemas.microsoft.com/office/drawing/2014/main" id="{CBCFF81C-FBD2-82ED-A275-1810A30E0285}"/>
              </a:ext>
            </a:extLst>
          </p:cNvPr>
          <p:cNvSpPr txBox="1"/>
          <p:nvPr/>
        </p:nvSpPr>
        <p:spPr>
          <a:xfrm>
            <a:off x="5495732" y="5691673"/>
            <a:ext cx="2929812" cy="646331"/>
          </a:xfrm>
          <a:prstGeom prst="rect">
            <a:avLst/>
          </a:prstGeom>
          <a:solidFill>
            <a:schemeClr val="bg1"/>
          </a:solidFill>
          <a:ln w="38100">
            <a:solidFill>
              <a:srgbClr val="FF0000"/>
            </a:solidFill>
          </a:ln>
        </p:spPr>
        <p:txBody>
          <a:bodyPr wrap="square" rtlCol="0">
            <a:spAutoFit/>
          </a:bodyPr>
          <a:lstStyle/>
          <a:p>
            <a:r>
              <a:rPr lang="en-US" dirty="0">
                <a:solidFill>
                  <a:srgbClr val="FF0000"/>
                </a:solidFill>
              </a:rPr>
              <a:t>Message:  Sanctions/war have hurt Russia’s GDP</a:t>
            </a:r>
          </a:p>
        </p:txBody>
      </p:sp>
    </p:spTree>
    <p:extLst>
      <p:ext uri="{BB962C8B-B14F-4D97-AF65-F5344CB8AC3E}">
        <p14:creationId xmlns:p14="http://schemas.microsoft.com/office/powerpoint/2010/main" val="656955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B01BDDB-E705-4D03-F1A6-F6B0B2306349}"/>
              </a:ext>
            </a:extLst>
          </p:cNvPr>
          <p:cNvSpPr>
            <a:spLocks noGrp="1"/>
          </p:cNvSpPr>
          <p:nvPr>
            <p:ph type="sldNum" sz="quarter" idx="12"/>
          </p:nvPr>
        </p:nvSpPr>
        <p:spPr/>
        <p:txBody>
          <a:bodyPr/>
          <a:lstStyle/>
          <a:p>
            <a:fld id="{D9F085D5-EC86-4F6A-B501-C1359CB39116}" type="slidenum">
              <a:rPr lang="en-GB" smtClean="0"/>
              <a:t>39</a:t>
            </a:fld>
            <a:endParaRPr lang="en-GB" dirty="0"/>
          </a:p>
        </p:txBody>
      </p:sp>
      <p:sp>
        <p:nvSpPr>
          <p:cNvPr id="5" name="TextBox 4">
            <a:extLst>
              <a:ext uri="{FF2B5EF4-FFF2-40B4-BE49-F238E27FC236}">
                <a16:creationId xmlns:a16="http://schemas.microsoft.com/office/drawing/2014/main" id="{DD13B7CF-DD91-887E-0112-95DA15CA1CD4}"/>
              </a:ext>
            </a:extLst>
          </p:cNvPr>
          <p:cNvSpPr txBox="1"/>
          <p:nvPr/>
        </p:nvSpPr>
        <p:spPr>
          <a:xfrm>
            <a:off x="1207873" y="647185"/>
            <a:ext cx="4457700" cy="1754326"/>
          </a:xfrm>
          <a:prstGeom prst="rect">
            <a:avLst/>
          </a:prstGeom>
          <a:solidFill>
            <a:schemeClr val="bg1"/>
          </a:solidFill>
        </p:spPr>
        <p:txBody>
          <a:bodyPr wrap="square" rtlCol="0">
            <a:spAutoFit/>
          </a:bodyPr>
          <a:lstStyle/>
          <a:p>
            <a:endParaRPr lang="en-US" sz="2700" b="1" dirty="0"/>
          </a:p>
          <a:p>
            <a:r>
              <a:rPr lang="en-US" sz="2700" b="1" dirty="0"/>
              <a:t>Russia’s Surprising Economic Headache: A Strong Ruble</a:t>
            </a:r>
          </a:p>
        </p:txBody>
      </p:sp>
      <p:pic>
        <p:nvPicPr>
          <p:cNvPr id="6" name="Picture 5">
            <a:extLst>
              <a:ext uri="{FF2B5EF4-FFF2-40B4-BE49-F238E27FC236}">
                <a16:creationId xmlns:a16="http://schemas.microsoft.com/office/drawing/2014/main" id="{E97149CE-DDD6-3C65-60E0-0A01F8FA1062}"/>
              </a:ext>
            </a:extLst>
          </p:cNvPr>
          <p:cNvPicPr>
            <a:picLocks noChangeAspect="1"/>
          </p:cNvPicPr>
          <p:nvPr/>
        </p:nvPicPr>
        <p:blipFill>
          <a:blip r:embed="rId3"/>
          <a:stretch>
            <a:fillRect/>
          </a:stretch>
        </p:blipFill>
        <p:spPr>
          <a:xfrm>
            <a:off x="3908211" y="1888473"/>
            <a:ext cx="3057525" cy="3705225"/>
          </a:xfrm>
          <a:prstGeom prst="rect">
            <a:avLst/>
          </a:prstGeom>
        </p:spPr>
      </p:pic>
      <p:sp>
        <p:nvSpPr>
          <p:cNvPr id="7" name="TextBox 6">
            <a:extLst>
              <a:ext uri="{FF2B5EF4-FFF2-40B4-BE49-F238E27FC236}">
                <a16:creationId xmlns:a16="http://schemas.microsoft.com/office/drawing/2014/main" id="{F7E3ADA1-C18B-4E0E-1306-4707629B1010}"/>
              </a:ext>
            </a:extLst>
          </p:cNvPr>
          <p:cNvSpPr txBox="1"/>
          <p:nvPr/>
        </p:nvSpPr>
        <p:spPr>
          <a:xfrm>
            <a:off x="1179298" y="4726082"/>
            <a:ext cx="1628775" cy="1200329"/>
          </a:xfrm>
          <a:prstGeom prst="rect">
            <a:avLst/>
          </a:prstGeom>
          <a:noFill/>
        </p:spPr>
        <p:txBody>
          <a:bodyPr wrap="square" rtlCol="0">
            <a:spAutoFit/>
          </a:bodyPr>
          <a:lstStyle/>
          <a:p>
            <a:r>
              <a:rPr lang="en-US" dirty="0"/>
              <a:t>Wall Street Journal</a:t>
            </a:r>
          </a:p>
          <a:p>
            <a:r>
              <a:rPr lang="en-US" dirty="0"/>
              <a:t>June 29, 2022</a:t>
            </a:r>
          </a:p>
        </p:txBody>
      </p:sp>
      <p:sp>
        <p:nvSpPr>
          <p:cNvPr id="8" name="Oval 7">
            <a:extLst>
              <a:ext uri="{FF2B5EF4-FFF2-40B4-BE49-F238E27FC236}">
                <a16:creationId xmlns:a16="http://schemas.microsoft.com/office/drawing/2014/main" id="{B381AFA3-C281-9433-AB6A-96DDA21FC2EB}"/>
              </a:ext>
            </a:extLst>
          </p:cNvPr>
          <p:cNvSpPr/>
          <p:nvPr/>
        </p:nvSpPr>
        <p:spPr>
          <a:xfrm>
            <a:off x="4179673" y="5138879"/>
            <a:ext cx="1257300" cy="342900"/>
          </a:xfrm>
          <a:prstGeom prst="ellipse">
            <a:avLst/>
          </a:pr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CBC38F8-416D-CB30-BF1E-9B63CD42AEAC}"/>
              </a:ext>
            </a:extLst>
          </p:cNvPr>
          <p:cNvSpPr/>
          <p:nvPr/>
        </p:nvSpPr>
        <p:spPr>
          <a:xfrm>
            <a:off x="2808074" y="1545573"/>
            <a:ext cx="2450669" cy="342900"/>
          </a:xfrm>
          <a:prstGeom prst="ellipse">
            <a:avLst/>
          </a:pr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783B5BA0-E16D-B68F-766C-420E2785975B}"/>
              </a:ext>
            </a:extLst>
          </p:cNvPr>
          <p:cNvSpPr/>
          <p:nvPr/>
        </p:nvSpPr>
        <p:spPr>
          <a:xfrm rot="20100613">
            <a:off x="5692660" y="2651795"/>
            <a:ext cx="1522472" cy="465617"/>
          </a:xfrm>
          <a:prstGeom prst="ellipse">
            <a:avLst/>
          </a:pr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36B265C8-31DF-09DB-D533-3C217A3FFC57}"/>
              </a:ext>
            </a:extLst>
          </p:cNvPr>
          <p:cNvCxnSpPr/>
          <p:nvPr/>
        </p:nvCxnSpPr>
        <p:spPr>
          <a:xfrm>
            <a:off x="5049516" y="1797934"/>
            <a:ext cx="953146" cy="105776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DA1E711-332A-1493-7FCE-76BE8E9323F0}"/>
              </a:ext>
            </a:extLst>
          </p:cNvPr>
          <p:cNvSpPr txBox="1"/>
          <p:nvPr/>
        </p:nvSpPr>
        <p:spPr>
          <a:xfrm>
            <a:off x="5535489" y="3962264"/>
            <a:ext cx="3489648" cy="923330"/>
          </a:xfrm>
          <a:prstGeom prst="rect">
            <a:avLst/>
          </a:prstGeom>
          <a:solidFill>
            <a:schemeClr val="bg1"/>
          </a:solidFill>
          <a:ln w="38100">
            <a:solidFill>
              <a:srgbClr val="FF0000"/>
            </a:solidFill>
          </a:ln>
        </p:spPr>
        <p:txBody>
          <a:bodyPr wrap="square" rtlCol="0">
            <a:spAutoFit/>
          </a:bodyPr>
          <a:lstStyle/>
          <a:p>
            <a:r>
              <a:rPr lang="en-US" dirty="0">
                <a:solidFill>
                  <a:srgbClr val="FF0000"/>
                </a:solidFill>
              </a:rPr>
              <a:t>Messages:  </a:t>
            </a:r>
          </a:p>
          <a:p>
            <a:pPr marL="285750" indent="-285750">
              <a:buFont typeface="Arial" panose="020B0604020202020204" pitchFamily="34" charset="0"/>
              <a:buChar char="•"/>
            </a:pPr>
            <a:r>
              <a:rPr lang="en-US" dirty="0">
                <a:solidFill>
                  <a:srgbClr val="FF0000"/>
                </a:solidFill>
              </a:rPr>
              <a:t>Ruble first fell, then rose</a:t>
            </a:r>
          </a:p>
          <a:p>
            <a:pPr marL="285750" indent="-285750">
              <a:buFont typeface="Arial" panose="020B0604020202020204" pitchFamily="34" charset="0"/>
              <a:buChar char="•"/>
            </a:pPr>
            <a:r>
              <a:rPr lang="en-US" dirty="0">
                <a:solidFill>
                  <a:srgbClr val="FF0000"/>
                </a:solidFill>
              </a:rPr>
              <a:t>Rise was a “headache”</a:t>
            </a:r>
          </a:p>
        </p:txBody>
      </p:sp>
      <p:sp>
        <p:nvSpPr>
          <p:cNvPr id="10" name="TextBox 9">
            <a:extLst>
              <a:ext uri="{FF2B5EF4-FFF2-40B4-BE49-F238E27FC236}">
                <a16:creationId xmlns:a16="http://schemas.microsoft.com/office/drawing/2014/main" id="{703D4403-23F3-00D6-C6A6-55967F2B315E}"/>
              </a:ext>
            </a:extLst>
          </p:cNvPr>
          <p:cNvSpPr txBox="1"/>
          <p:nvPr/>
        </p:nvSpPr>
        <p:spPr>
          <a:xfrm>
            <a:off x="4909931" y="5039004"/>
            <a:ext cx="4138397" cy="1200329"/>
          </a:xfrm>
          <a:prstGeom prst="rect">
            <a:avLst/>
          </a:prstGeom>
          <a:solidFill>
            <a:schemeClr val="bg1"/>
          </a:solidFill>
          <a:ln w="38100">
            <a:solidFill>
              <a:srgbClr val="FF0000"/>
            </a:solidFill>
          </a:ln>
        </p:spPr>
        <p:txBody>
          <a:bodyPr wrap="square" rtlCol="0">
            <a:spAutoFit/>
          </a:bodyPr>
          <a:lstStyle/>
          <a:p>
            <a:r>
              <a:rPr lang="en-US" dirty="0">
                <a:solidFill>
                  <a:srgbClr val="FF0000"/>
                </a:solidFill>
              </a:rPr>
              <a:t>Why “headache”?</a:t>
            </a:r>
          </a:p>
          <a:p>
            <a:pPr marL="285750" indent="-285750">
              <a:buFont typeface="Arial" panose="020B0604020202020204" pitchFamily="34" charset="0"/>
              <a:buChar char="•"/>
            </a:pPr>
            <a:r>
              <a:rPr lang="en-US" dirty="0">
                <a:solidFill>
                  <a:srgbClr val="FF0000"/>
                </a:solidFill>
              </a:rPr>
              <a:t>Ruble rose 42% against $.</a:t>
            </a:r>
          </a:p>
          <a:p>
            <a:pPr marL="285750" indent="-285750">
              <a:buFont typeface="Arial" panose="020B0604020202020204" pitchFamily="34" charset="0"/>
              <a:buChar char="•"/>
            </a:pPr>
            <a:r>
              <a:rPr lang="en-US" dirty="0">
                <a:solidFill>
                  <a:srgbClr val="FF0000"/>
                </a:solidFill>
              </a:rPr>
              <a:t>This reduces ruble value of oil exports, denominated in $.</a:t>
            </a:r>
          </a:p>
        </p:txBody>
      </p:sp>
    </p:spTree>
    <p:extLst>
      <p:ext uri="{BB962C8B-B14F-4D97-AF65-F5344CB8AC3E}">
        <p14:creationId xmlns:p14="http://schemas.microsoft.com/office/powerpoint/2010/main" val="1530746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3"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CDB70D-2C1E-3EB2-5C25-9741C45059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18EBA9-5AAD-B5DF-02F4-02EBFD652866}"/>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A36A8ACA-6AB1-F862-221B-3CBE5ACA6C48}"/>
              </a:ext>
            </a:extLst>
          </p:cNvPr>
          <p:cNvSpPr>
            <a:spLocks noGrp="1"/>
          </p:cNvSpPr>
          <p:nvPr>
            <p:ph idx="1"/>
          </p:nvPr>
        </p:nvSpPr>
        <p:spPr/>
        <p:txBody>
          <a:bodyPr/>
          <a:lstStyle/>
          <a:p>
            <a:r>
              <a:rPr lang="en-US" dirty="0"/>
              <a:t>Last class:  Monday Dec 9</a:t>
            </a:r>
          </a:p>
          <a:p>
            <a:pPr lvl="1"/>
            <a:r>
              <a:rPr lang="en-US" dirty="0"/>
              <a:t>No assignments</a:t>
            </a:r>
          </a:p>
          <a:p>
            <a:pPr lvl="1"/>
            <a:r>
              <a:rPr lang="en-US" dirty="0"/>
              <a:t>I’ll present my recent talk on Trump and Tariffs</a:t>
            </a:r>
          </a:p>
          <a:p>
            <a:pPr lvl="1"/>
            <a:r>
              <a:rPr lang="en-US" dirty="0"/>
              <a:t>Plus any Q&amp;A from you</a:t>
            </a:r>
          </a:p>
          <a:p>
            <a:r>
              <a:rPr lang="en-US" dirty="0"/>
              <a:t>Paper 3</a:t>
            </a:r>
          </a:p>
          <a:p>
            <a:pPr lvl="1"/>
            <a:r>
              <a:rPr lang="en-US" dirty="0"/>
              <a:t>Your assigned group picks (already picked, I hope) topic</a:t>
            </a:r>
          </a:p>
          <a:p>
            <a:pPr lvl="1"/>
            <a:r>
              <a:rPr lang="en-US" dirty="0"/>
              <a:t>Due next Wednesday, December11, 8:30 AM</a:t>
            </a:r>
          </a:p>
          <a:p>
            <a:endParaRPr lang="en-US" dirty="0"/>
          </a:p>
          <a:p>
            <a:pPr marL="457200" lvl="1" indent="0">
              <a:buNone/>
            </a:pPr>
            <a:endParaRPr lang="en-US" dirty="0"/>
          </a:p>
        </p:txBody>
      </p:sp>
      <p:sp>
        <p:nvSpPr>
          <p:cNvPr id="4" name="Footer Placeholder 3">
            <a:extLst>
              <a:ext uri="{FF2B5EF4-FFF2-40B4-BE49-F238E27FC236}">
                <a16:creationId xmlns:a16="http://schemas.microsoft.com/office/drawing/2014/main" id="{56E710CE-8FC3-2CEE-FE9F-9EB01591C014}"/>
              </a:ext>
            </a:extLst>
          </p:cNvPr>
          <p:cNvSpPr>
            <a:spLocks noGrp="1"/>
          </p:cNvSpPr>
          <p:nvPr>
            <p:ph type="ftr" sz="quarter" idx="11"/>
          </p:nvPr>
        </p:nvSpPr>
        <p:spPr/>
        <p:txBody>
          <a:bodyPr/>
          <a:lstStyle/>
          <a:p>
            <a:pPr>
              <a:defRPr/>
            </a:pPr>
            <a:r>
              <a:rPr lang="en-US"/>
              <a:t>Class 24:  Economic Sanctions</a:t>
            </a:r>
          </a:p>
        </p:txBody>
      </p:sp>
      <p:sp>
        <p:nvSpPr>
          <p:cNvPr id="5" name="Slide Number Placeholder 4">
            <a:extLst>
              <a:ext uri="{FF2B5EF4-FFF2-40B4-BE49-F238E27FC236}">
                <a16:creationId xmlns:a16="http://schemas.microsoft.com/office/drawing/2014/main" id="{EA96A4C3-A71E-C191-7D27-50743F3D7AA2}"/>
              </a:ext>
            </a:extLst>
          </p:cNvPr>
          <p:cNvSpPr>
            <a:spLocks noGrp="1"/>
          </p:cNvSpPr>
          <p:nvPr>
            <p:ph type="sldNum" sz="quarter" idx="12"/>
          </p:nvPr>
        </p:nvSpPr>
        <p:spPr/>
        <p:txBody>
          <a:bodyPr/>
          <a:lstStyle/>
          <a:p>
            <a:pPr>
              <a:defRPr/>
            </a:pPr>
            <a:fld id="{659DFB22-C7E9-9E4B-8431-4E4E88AD005A}" type="slidenum">
              <a:rPr lang="en-US" smtClean="0"/>
              <a:pPr>
                <a:defRPr/>
              </a:pPr>
              <a:t>4</a:t>
            </a:fld>
            <a:endParaRPr lang="en-US"/>
          </a:p>
        </p:txBody>
      </p:sp>
    </p:spTree>
    <p:extLst>
      <p:ext uri="{BB962C8B-B14F-4D97-AF65-F5344CB8AC3E}">
        <p14:creationId xmlns:p14="http://schemas.microsoft.com/office/powerpoint/2010/main" val="9412539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9AA492-409F-E413-49D7-F941E8FFF704}"/>
              </a:ext>
            </a:extLst>
          </p:cNvPr>
          <p:cNvPicPr>
            <a:picLocks noChangeAspect="1"/>
          </p:cNvPicPr>
          <p:nvPr/>
        </p:nvPicPr>
        <p:blipFill>
          <a:blip r:embed="rId3"/>
          <a:stretch>
            <a:fillRect/>
          </a:stretch>
        </p:blipFill>
        <p:spPr>
          <a:xfrm>
            <a:off x="1421027" y="222854"/>
            <a:ext cx="6253794" cy="6363297"/>
          </a:xfrm>
          <a:prstGeom prst="rect">
            <a:avLst/>
          </a:prstGeom>
        </p:spPr>
      </p:pic>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3028950" y="6356350"/>
            <a:ext cx="3086100" cy="365125"/>
          </a:xfrm>
        </p:spPr>
        <p:txBody>
          <a:bodyPr vert="horz" lIns="91440" tIns="45720" rIns="91440" bIns="45720" rtlCol="0" anchor="ctr">
            <a:normAutofit/>
          </a:bodyPr>
          <a:lstStyle/>
          <a:p>
            <a:pPr>
              <a:spcAft>
                <a:spcPts val="600"/>
              </a:spcAft>
              <a:defRPr/>
            </a:pPr>
            <a:r>
              <a:rPr lang="en-US" sz="1200" kern="1200">
                <a:solidFill>
                  <a:schemeClr val="tx1">
                    <a:tint val="75000"/>
                  </a:schemeClr>
                </a:solidFill>
                <a:latin typeface="+mn-lt"/>
                <a:ea typeface="+mn-ea"/>
                <a:cs typeface="+mn-cs"/>
              </a:rPr>
              <a:t>Class 24:  Economic Sanctions</a:t>
            </a:r>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defRPr/>
            </a:pPr>
            <a:fld id="{659DFB22-C7E9-9E4B-8431-4E4E88AD005A}" type="slidenum">
              <a:rPr lang="en-US" sz="1200" smtClean="0">
                <a:solidFill>
                  <a:schemeClr val="tx1">
                    <a:tint val="75000"/>
                  </a:schemeClr>
                </a:solidFill>
                <a:latin typeface="+mn-lt"/>
              </a:rPr>
              <a:pPr>
                <a:spcAft>
                  <a:spcPts val="600"/>
                </a:spcAft>
                <a:defRPr/>
              </a:pPr>
              <a:t>40</a:t>
            </a:fld>
            <a:endParaRPr lang="en-US" sz="1200">
              <a:solidFill>
                <a:schemeClr val="tx1">
                  <a:tint val="75000"/>
                </a:schemeClr>
              </a:solidFill>
              <a:latin typeface="+mn-lt"/>
            </a:endParaRPr>
          </a:p>
        </p:txBody>
      </p:sp>
      <p:sp>
        <p:nvSpPr>
          <p:cNvPr id="6" name="TextBox 5">
            <a:extLst>
              <a:ext uri="{FF2B5EF4-FFF2-40B4-BE49-F238E27FC236}">
                <a16:creationId xmlns:a16="http://schemas.microsoft.com/office/drawing/2014/main" id="{C1D3986A-A9FE-A1AB-8A2B-A6BE54ADFD52}"/>
              </a:ext>
            </a:extLst>
          </p:cNvPr>
          <p:cNvSpPr txBox="1"/>
          <p:nvPr/>
        </p:nvSpPr>
        <p:spPr>
          <a:xfrm>
            <a:off x="1408670" y="6119003"/>
            <a:ext cx="6462584" cy="369332"/>
          </a:xfrm>
          <a:prstGeom prst="rect">
            <a:avLst/>
          </a:prstGeom>
          <a:solidFill>
            <a:schemeClr val="bg1"/>
          </a:solidFill>
        </p:spPr>
        <p:txBody>
          <a:bodyPr wrap="square" rtlCol="0">
            <a:spAutoFit/>
          </a:bodyPr>
          <a:lstStyle/>
          <a:p>
            <a:r>
              <a:rPr lang="en-US" dirty="0"/>
              <a:t>Source:  Economist, August 14, 2023</a:t>
            </a:r>
          </a:p>
        </p:txBody>
      </p:sp>
      <p:sp>
        <p:nvSpPr>
          <p:cNvPr id="3" name="TextBox 2">
            <a:extLst>
              <a:ext uri="{FF2B5EF4-FFF2-40B4-BE49-F238E27FC236}">
                <a16:creationId xmlns:a16="http://schemas.microsoft.com/office/drawing/2014/main" id="{30168CAF-EF25-0072-474E-6A4A6BE78B04}"/>
              </a:ext>
            </a:extLst>
          </p:cNvPr>
          <p:cNvSpPr txBox="1"/>
          <p:nvPr/>
        </p:nvSpPr>
        <p:spPr>
          <a:xfrm>
            <a:off x="5495732" y="5691673"/>
            <a:ext cx="3489648" cy="923330"/>
          </a:xfrm>
          <a:prstGeom prst="rect">
            <a:avLst/>
          </a:prstGeom>
          <a:solidFill>
            <a:schemeClr val="bg1"/>
          </a:solidFill>
          <a:ln w="38100">
            <a:solidFill>
              <a:srgbClr val="FF0000"/>
            </a:solidFill>
          </a:ln>
        </p:spPr>
        <p:txBody>
          <a:bodyPr wrap="square" rtlCol="0">
            <a:spAutoFit/>
          </a:bodyPr>
          <a:lstStyle/>
          <a:p>
            <a:r>
              <a:rPr lang="en-US" dirty="0">
                <a:solidFill>
                  <a:srgbClr val="FF0000"/>
                </a:solidFill>
              </a:rPr>
              <a:t>Messages:  </a:t>
            </a:r>
          </a:p>
          <a:p>
            <a:pPr marL="285750" indent="-285750">
              <a:buFont typeface="Arial" panose="020B0604020202020204" pitchFamily="34" charset="0"/>
              <a:buChar char="•"/>
            </a:pPr>
            <a:r>
              <a:rPr lang="en-US" dirty="0">
                <a:solidFill>
                  <a:srgbClr val="FF0000"/>
                </a:solidFill>
              </a:rPr>
              <a:t>Ruble then fell again, but not as much</a:t>
            </a:r>
          </a:p>
        </p:txBody>
      </p:sp>
    </p:spTree>
    <p:extLst>
      <p:ext uri="{BB962C8B-B14F-4D97-AF65-F5344CB8AC3E}">
        <p14:creationId xmlns:p14="http://schemas.microsoft.com/office/powerpoint/2010/main" val="958513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95FA9AA-BBA1-CEE3-B82D-FC5F524A1CBB}"/>
              </a:ext>
            </a:extLst>
          </p:cNvPr>
          <p:cNvSpPr>
            <a:spLocks noGrp="1"/>
          </p:cNvSpPr>
          <p:nvPr>
            <p:ph type="ftr" sz="quarter" idx="11"/>
          </p:nvPr>
        </p:nvSpPr>
        <p:spPr/>
        <p:txBody>
          <a:bodyPr/>
          <a:lstStyle/>
          <a:p>
            <a:pPr>
              <a:defRPr/>
            </a:pPr>
            <a:r>
              <a:rPr lang="en-US"/>
              <a:t>Class 24:  Economic Sanctions</a:t>
            </a:r>
          </a:p>
        </p:txBody>
      </p:sp>
      <p:sp>
        <p:nvSpPr>
          <p:cNvPr id="5" name="Slide Number Placeholder 4">
            <a:extLst>
              <a:ext uri="{FF2B5EF4-FFF2-40B4-BE49-F238E27FC236}">
                <a16:creationId xmlns:a16="http://schemas.microsoft.com/office/drawing/2014/main" id="{D4E8E388-FCA8-1A7C-D53B-F723178846EA}"/>
              </a:ext>
            </a:extLst>
          </p:cNvPr>
          <p:cNvSpPr>
            <a:spLocks noGrp="1"/>
          </p:cNvSpPr>
          <p:nvPr>
            <p:ph type="sldNum" sz="quarter" idx="12"/>
          </p:nvPr>
        </p:nvSpPr>
        <p:spPr/>
        <p:txBody>
          <a:bodyPr/>
          <a:lstStyle/>
          <a:p>
            <a:pPr>
              <a:defRPr/>
            </a:pPr>
            <a:fld id="{659DFB22-C7E9-9E4B-8431-4E4E88AD005A}" type="slidenum">
              <a:rPr lang="en-US" smtClean="0"/>
              <a:pPr>
                <a:defRPr/>
              </a:pPr>
              <a:t>41</a:t>
            </a:fld>
            <a:endParaRPr lang="en-US"/>
          </a:p>
        </p:txBody>
      </p:sp>
      <p:pic>
        <p:nvPicPr>
          <p:cNvPr id="6" name="Picture 5">
            <a:extLst>
              <a:ext uri="{FF2B5EF4-FFF2-40B4-BE49-F238E27FC236}">
                <a16:creationId xmlns:a16="http://schemas.microsoft.com/office/drawing/2014/main" id="{751F136C-9D98-A32D-DC00-2812DD4A0A69}"/>
              </a:ext>
            </a:extLst>
          </p:cNvPr>
          <p:cNvPicPr>
            <a:picLocks noChangeAspect="1"/>
          </p:cNvPicPr>
          <p:nvPr/>
        </p:nvPicPr>
        <p:blipFill>
          <a:blip r:embed="rId3"/>
          <a:stretch>
            <a:fillRect/>
          </a:stretch>
        </p:blipFill>
        <p:spPr>
          <a:xfrm>
            <a:off x="685800" y="1261957"/>
            <a:ext cx="7772400" cy="4334085"/>
          </a:xfrm>
          <a:prstGeom prst="rect">
            <a:avLst/>
          </a:prstGeom>
        </p:spPr>
      </p:pic>
      <p:sp>
        <p:nvSpPr>
          <p:cNvPr id="7" name="TextBox 6">
            <a:extLst>
              <a:ext uri="{FF2B5EF4-FFF2-40B4-BE49-F238E27FC236}">
                <a16:creationId xmlns:a16="http://schemas.microsoft.com/office/drawing/2014/main" id="{E2DE6AA4-CA87-9C3E-4101-0D313855561B}"/>
              </a:ext>
            </a:extLst>
          </p:cNvPr>
          <p:cNvSpPr txBox="1"/>
          <p:nvPr/>
        </p:nvSpPr>
        <p:spPr>
          <a:xfrm>
            <a:off x="1408670" y="6119003"/>
            <a:ext cx="6462584" cy="369332"/>
          </a:xfrm>
          <a:prstGeom prst="rect">
            <a:avLst/>
          </a:prstGeom>
          <a:solidFill>
            <a:schemeClr val="bg1"/>
          </a:solidFill>
        </p:spPr>
        <p:txBody>
          <a:bodyPr wrap="square" rtlCol="0">
            <a:spAutoFit/>
          </a:bodyPr>
          <a:lstStyle/>
          <a:p>
            <a:r>
              <a:rPr lang="en-US" dirty="0"/>
              <a:t>Source:  BNE </a:t>
            </a:r>
            <a:r>
              <a:rPr lang="en-US" dirty="0" err="1"/>
              <a:t>Intellinews</a:t>
            </a:r>
            <a:r>
              <a:rPr lang="en-US" dirty="0"/>
              <a:t>, June 14, 2023</a:t>
            </a:r>
          </a:p>
        </p:txBody>
      </p:sp>
      <p:sp>
        <p:nvSpPr>
          <p:cNvPr id="2" name="TextBox 1">
            <a:extLst>
              <a:ext uri="{FF2B5EF4-FFF2-40B4-BE49-F238E27FC236}">
                <a16:creationId xmlns:a16="http://schemas.microsoft.com/office/drawing/2014/main" id="{B39E1116-6D54-E191-AA32-758C1EDF1AAD}"/>
              </a:ext>
            </a:extLst>
          </p:cNvPr>
          <p:cNvSpPr txBox="1"/>
          <p:nvPr/>
        </p:nvSpPr>
        <p:spPr>
          <a:xfrm>
            <a:off x="5495732" y="5691673"/>
            <a:ext cx="3489648" cy="646331"/>
          </a:xfrm>
          <a:prstGeom prst="rect">
            <a:avLst/>
          </a:prstGeom>
          <a:solidFill>
            <a:schemeClr val="bg1"/>
          </a:solidFill>
          <a:ln w="38100">
            <a:solidFill>
              <a:srgbClr val="FF0000"/>
            </a:solidFill>
          </a:ln>
        </p:spPr>
        <p:txBody>
          <a:bodyPr wrap="square" rtlCol="0">
            <a:spAutoFit/>
          </a:bodyPr>
          <a:lstStyle/>
          <a:p>
            <a:r>
              <a:rPr lang="en-US" dirty="0">
                <a:solidFill>
                  <a:srgbClr val="FF0000"/>
                </a:solidFill>
              </a:rPr>
              <a:t>Message:  Current account surplus first rose, then fell</a:t>
            </a:r>
          </a:p>
        </p:txBody>
      </p:sp>
    </p:spTree>
    <p:extLst>
      <p:ext uri="{BB962C8B-B14F-4D97-AF65-F5344CB8AC3E}">
        <p14:creationId xmlns:p14="http://schemas.microsoft.com/office/powerpoint/2010/main" val="465826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AB9445-FB4C-4BBA-3666-2DDAACD130F9}"/>
              </a:ext>
            </a:extLst>
          </p:cNvPr>
          <p:cNvPicPr>
            <a:picLocks noChangeAspect="1"/>
          </p:cNvPicPr>
          <p:nvPr/>
        </p:nvPicPr>
        <p:blipFill>
          <a:blip r:embed="rId3"/>
          <a:stretch>
            <a:fillRect/>
          </a:stretch>
        </p:blipFill>
        <p:spPr>
          <a:xfrm>
            <a:off x="722870" y="1662387"/>
            <a:ext cx="7772400" cy="4373485"/>
          </a:xfrm>
          <a:prstGeom prst="rect">
            <a:avLst/>
          </a:prstGeom>
        </p:spPr>
      </p:pic>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2667000" y="6245225"/>
            <a:ext cx="3505200" cy="476250"/>
          </a:xfrm>
        </p:spPr>
        <p:txBody>
          <a:bodyPr/>
          <a:lstStyle/>
          <a:p>
            <a:pPr>
              <a:defRPr/>
            </a:pPr>
            <a:r>
              <a:rPr lang="en-US"/>
              <a:t>Class 24:  Economic Sanctions</a:t>
            </a:r>
            <a:endParaRPr lang="en-US" dirty="0"/>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p:txBody>
          <a:bodyPr/>
          <a:lstStyle/>
          <a:p>
            <a:pPr>
              <a:defRPr/>
            </a:pPr>
            <a:fld id="{659DFB22-C7E9-9E4B-8431-4E4E88AD005A}" type="slidenum">
              <a:rPr lang="en-US" smtClean="0"/>
              <a:pPr>
                <a:defRPr/>
              </a:pPr>
              <a:t>42</a:t>
            </a:fld>
            <a:endParaRPr lang="en-US"/>
          </a:p>
        </p:txBody>
      </p:sp>
      <p:sp>
        <p:nvSpPr>
          <p:cNvPr id="2" name="Title 1">
            <a:extLst>
              <a:ext uri="{FF2B5EF4-FFF2-40B4-BE49-F238E27FC236}">
                <a16:creationId xmlns:a16="http://schemas.microsoft.com/office/drawing/2014/main" id="{5A93C318-C1A3-F8FB-21EA-CC31FAEC78D3}"/>
              </a:ext>
            </a:extLst>
          </p:cNvPr>
          <p:cNvSpPr>
            <a:spLocks noGrp="1"/>
          </p:cNvSpPr>
          <p:nvPr>
            <p:ph type="title"/>
          </p:nvPr>
        </p:nvSpPr>
        <p:spPr>
          <a:xfrm>
            <a:off x="457200" y="274638"/>
            <a:ext cx="8229600" cy="1143000"/>
          </a:xfrm>
        </p:spPr>
        <p:txBody>
          <a:bodyPr/>
          <a:lstStyle/>
          <a:p>
            <a:pPr lvl="1"/>
            <a:r>
              <a:rPr lang="en-US" dirty="0"/>
              <a:t>Effects of Russia Sanctions</a:t>
            </a:r>
          </a:p>
        </p:txBody>
      </p:sp>
      <p:sp>
        <p:nvSpPr>
          <p:cNvPr id="9" name="TextBox 8">
            <a:extLst>
              <a:ext uri="{FF2B5EF4-FFF2-40B4-BE49-F238E27FC236}">
                <a16:creationId xmlns:a16="http://schemas.microsoft.com/office/drawing/2014/main" id="{F60B2E7D-A8DA-94D3-9DC3-5F2444D7E100}"/>
              </a:ext>
            </a:extLst>
          </p:cNvPr>
          <p:cNvSpPr txBox="1"/>
          <p:nvPr/>
        </p:nvSpPr>
        <p:spPr>
          <a:xfrm>
            <a:off x="255494" y="5922059"/>
            <a:ext cx="3039035" cy="646331"/>
          </a:xfrm>
          <a:prstGeom prst="rect">
            <a:avLst/>
          </a:prstGeom>
          <a:noFill/>
        </p:spPr>
        <p:txBody>
          <a:bodyPr wrap="square" rtlCol="0">
            <a:spAutoFit/>
          </a:bodyPr>
          <a:lstStyle/>
          <a:p>
            <a:r>
              <a:rPr lang="en-US" dirty="0"/>
              <a:t>Source:  IMF, WB, via European Council</a:t>
            </a:r>
          </a:p>
        </p:txBody>
      </p:sp>
      <p:sp>
        <p:nvSpPr>
          <p:cNvPr id="6" name="TextBox 5">
            <a:extLst>
              <a:ext uri="{FF2B5EF4-FFF2-40B4-BE49-F238E27FC236}">
                <a16:creationId xmlns:a16="http://schemas.microsoft.com/office/drawing/2014/main" id="{C4548A0E-B317-2F8D-2857-C197F669514E}"/>
              </a:ext>
            </a:extLst>
          </p:cNvPr>
          <p:cNvSpPr txBox="1"/>
          <p:nvPr/>
        </p:nvSpPr>
        <p:spPr>
          <a:xfrm>
            <a:off x="5299790" y="5001207"/>
            <a:ext cx="3489648" cy="1200329"/>
          </a:xfrm>
          <a:prstGeom prst="rect">
            <a:avLst/>
          </a:prstGeom>
          <a:solidFill>
            <a:schemeClr val="bg1"/>
          </a:solidFill>
          <a:ln w="38100">
            <a:solidFill>
              <a:srgbClr val="FF0000"/>
            </a:solidFill>
          </a:ln>
        </p:spPr>
        <p:txBody>
          <a:bodyPr wrap="square" rtlCol="0">
            <a:spAutoFit/>
          </a:bodyPr>
          <a:lstStyle/>
          <a:p>
            <a:r>
              <a:rPr lang="en-US" dirty="0">
                <a:solidFill>
                  <a:srgbClr val="FF0000"/>
                </a:solidFill>
              </a:rPr>
              <a:t>Messages:  </a:t>
            </a:r>
          </a:p>
          <a:p>
            <a:pPr marL="285750" indent="-285750">
              <a:buFont typeface="Arial" panose="020B0604020202020204" pitchFamily="34" charset="0"/>
              <a:buChar char="•"/>
            </a:pPr>
            <a:r>
              <a:rPr lang="en-US" dirty="0">
                <a:solidFill>
                  <a:srgbClr val="FF0000"/>
                </a:solidFill>
              </a:rPr>
              <a:t>Data disagree, but</a:t>
            </a:r>
          </a:p>
          <a:p>
            <a:pPr marL="285750" indent="-285750">
              <a:buFont typeface="Arial" panose="020B0604020202020204" pitchFamily="34" charset="0"/>
              <a:buChar char="•"/>
            </a:pPr>
            <a:r>
              <a:rPr lang="en-US" dirty="0">
                <a:solidFill>
                  <a:srgbClr val="FF0000"/>
                </a:solidFill>
              </a:rPr>
              <a:t>Exports fell while </a:t>
            </a:r>
            <a:r>
              <a:rPr lang="en-US" dirty="0" err="1">
                <a:solidFill>
                  <a:srgbClr val="FF0000"/>
                </a:solidFill>
              </a:rPr>
              <a:t>imprts</a:t>
            </a:r>
            <a:r>
              <a:rPr lang="en-US" dirty="0">
                <a:solidFill>
                  <a:srgbClr val="FF0000"/>
                </a:solidFill>
              </a:rPr>
              <a:t> did not</a:t>
            </a:r>
          </a:p>
        </p:txBody>
      </p:sp>
    </p:spTree>
    <p:extLst>
      <p:ext uri="{BB962C8B-B14F-4D97-AF65-F5344CB8AC3E}">
        <p14:creationId xmlns:p14="http://schemas.microsoft.com/office/powerpoint/2010/main" val="735353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2667000" y="6245225"/>
            <a:ext cx="3505200" cy="476250"/>
          </a:xfrm>
        </p:spPr>
        <p:txBody>
          <a:bodyPr/>
          <a:lstStyle/>
          <a:p>
            <a:pPr>
              <a:defRPr/>
            </a:pPr>
            <a:r>
              <a:rPr lang="en-US"/>
              <a:t>Class 24:  Economic Sanctions</a:t>
            </a:r>
            <a:endParaRPr lang="en-US" dirty="0"/>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p:txBody>
          <a:bodyPr/>
          <a:lstStyle/>
          <a:p>
            <a:pPr>
              <a:defRPr/>
            </a:pPr>
            <a:fld id="{659DFB22-C7E9-9E4B-8431-4E4E88AD005A}" type="slidenum">
              <a:rPr lang="en-US" smtClean="0"/>
              <a:pPr>
                <a:defRPr/>
              </a:pPr>
              <a:t>43</a:t>
            </a:fld>
            <a:endParaRPr lang="en-US"/>
          </a:p>
        </p:txBody>
      </p:sp>
      <p:sp>
        <p:nvSpPr>
          <p:cNvPr id="2" name="Title 1">
            <a:extLst>
              <a:ext uri="{FF2B5EF4-FFF2-40B4-BE49-F238E27FC236}">
                <a16:creationId xmlns:a16="http://schemas.microsoft.com/office/drawing/2014/main" id="{5A93C318-C1A3-F8FB-21EA-CC31FAEC78D3}"/>
              </a:ext>
            </a:extLst>
          </p:cNvPr>
          <p:cNvSpPr>
            <a:spLocks noGrp="1"/>
          </p:cNvSpPr>
          <p:nvPr>
            <p:ph type="title"/>
          </p:nvPr>
        </p:nvSpPr>
        <p:spPr>
          <a:xfrm>
            <a:off x="457200" y="274638"/>
            <a:ext cx="8229600" cy="1143000"/>
          </a:xfrm>
        </p:spPr>
        <p:txBody>
          <a:bodyPr/>
          <a:lstStyle/>
          <a:p>
            <a:pPr lvl="1"/>
            <a:r>
              <a:rPr lang="en-US" dirty="0"/>
              <a:t>Effects of Russia Sanctions</a:t>
            </a:r>
          </a:p>
        </p:txBody>
      </p:sp>
      <p:sp>
        <p:nvSpPr>
          <p:cNvPr id="7" name="TextBox 6">
            <a:extLst>
              <a:ext uri="{FF2B5EF4-FFF2-40B4-BE49-F238E27FC236}">
                <a16:creationId xmlns:a16="http://schemas.microsoft.com/office/drawing/2014/main" id="{4AFEE6FA-5BA3-589B-3951-54068209A32D}"/>
              </a:ext>
            </a:extLst>
          </p:cNvPr>
          <p:cNvSpPr txBox="1"/>
          <p:nvPr/>
        </p:nvSpPr>
        <p:spPr>
          <a:xfrm>
            <a:off x="255494" y="5922059"/>
            <a:ext cx="3039035" cy="646331"/>
          </a:xfrm>
          <a:prstGeom prst="rect">
            <a:avLst/>
          </a:prstGeom>
          <a:noFill/>
        </p:spPr>
        <p:txBody>
          <a:bodyPr wrap="square" rtlCol="0">
            <a:spAutoFit/>
          </a:bodyPr>
          <a:lstStyle/>
          <a:p>
            <a:r>
              <a:rPr lang="en-US" dirty="0"/>
              <a:t>Source:  International Energy Agency</a:t>
            </a:r>
          </a:p>
        </p:txBody>
      </p:sp>
      <p:pic>
        <p:nvPicPr>
          <p:cNvPr id="8" name="Picture 7">
            <a:extLst>
              <a:ext uri="{FF2B5EF4-FFF2-40B4-BE49-F238E27FC236}">
                <a16:creationId xmlns:a16="http://schemas.microsoft.com/office/drawing/2014/main" id="{2289C7CC-7278-7CFF-BDD1-28A1AA00767E}"/>
              </a:ext>
            </a:extLst>
          </p:cNvPr>
          <p:cNvPicPr>
            <a:picLocks noChangeAspect="1"/>
          </p:cNvPicPr>
          <p:nvPr/>
        </p:nvPicPr>
        <p:blipFill>
          <a:blip r:embed="rId3"/>
          <a:stretch>
            <a:fillRect/>
          </a:stretch>
        </p:blipFill>
        <p:spPr>
          <a:xfrm>
            <a:off x="685800" y="2083932"/>
            <a:ext cx="7772400" cy="2690136"/>
          </a:xfrm>
          <a:prstGeom prst="rect">
            <a:avLst/>
          </a:prstGeom>
        </p:spPr>
      </p:pic>
      <p:sp>
        <p:nvSpPr>
          <p:cNvPr id="3" name="TextBox 2">
            <a:extLst>
              <a:ext uri="{FF2B5EF4-FFF2-40B4-BE49-F238E27FC236}">
                <a16:creationId xmlns:a16="http://schemas.microsoft.com/office/drawing/2014/main" id="{C60A8ECA-81C9-EB65-CC99-7EA90C21971D}"/>
              </a:ext>
            </a:extLst>
          </p:cNvPr>
          <p:cNvSpPr txBox="1"/>
          <p:nvPr/>
        </p:nvSpPr>
        <p:spPr>
          <a:xfrm>
            <a:off x="5495732" y="5691673"/>
            <a:ext cx="3489648" cy="369332"/>
          </a:xfrm>
          <a:prstGeom prst="rect">
            <a:avLst/>
          </a:prstGeom>
          <a:solidFill>
            <a:schemeClr val="bg1"/>
          </a:solidFill>
          <a:ln w="38100">
            <a:solidFill>
              <a:srgbClr val="FF0000"/>
            </a:solidFill>
          </a:ln>
        </p:spPr>
        <p:txBody>
          <a:bodyPr wrap="square" rtlCol="0">
            <a:spAutoFit/>
          </a:bodyPr>
          <a:lstStyle/>
          <a:p>
            <a:r>
              <a:rPr lang="en-US" dirty="0">
                <a:solidFill>
                  <a:srgbClr val="FF0000"/>
                </a:solidFill>
              </a:rPr>
              <a:t>Message:  Oil revenue fell  </a:t>
            </a:r>
          </a:p>
        </p:txBody>
      </p:sp>
    </p:spTree>
    <p:extLst>
      <p:ext uri="{BB962C8B-B14F-4D97-AF65-F5344CB8AC3E}">
        <p14:creationId xmlns:p14="http://schemas.microsoft.com/office/powerpoint/2010/main" val="166089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2667000" y="6245225"/>
            <a:ext cx="3505200" cy="476250"/>
          </a:xfrm>
        </p:spPr>
        <p:txBody>
          <a:bodyPr/>
          <a:lstStyle/>
          <a:p>
            <a:pPr>
              <a:defRPr/>
            </a:pPr>
            <a:r>
              <a:rPr lang="en-US"/>
              <a:t>Class 24:  Economic Sanctions</a:t>
            </a:r>
            <a:endParaRPr lang="en-US" dirty="0"/>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p:txBody>
          <a:bodyPr/>
          <a:lstStyle/>
          <a:p>
            <a:pPr>
              <a:defRPr/>
            </a:pPr>
            <a:fld id="{659DFB22-C7E9-9E4B-8431-4E4E88AD005A}" type="slidenum">
              <a:rPr lang="en-US" smtClean="0"/>
              <a:pPr>
                <a:defRPr/>
              </a:pPr>
              <a:t>44</a:t>
            </a:fld>
            <a:endParaRPr lang="en-US"/>
          </a:p>
        </p:txBody>
      </p:sp>
      <p:sp>
        <p:nvSpPr>
          <p:cNvPr id="2" name="Title 1">
            <a:extLst>
              <a:ext uri="{FF2B5EF4-FFF2-40B4-BE49-F238E27FC236}">
                <a16:creationId xmlns:a16="http://schemas.microsoft.com/office/drawing/2014/main" id="{5A93C318-C1A3-F8FB-21EA-CC31FAEC78D3}"/>
              </a:ext>
            </a:extLst>
          </p:cNvPr>
          <p:cNvSpPr>
            <a:spLocks noGrp="1"/>
          </p:cNvSpPr>
          <p:nvPr>
            <p:ph type="title"/>
          </p:nvPr>
        </p:nvSpPr>
        <p:spPr>
          <a:xfrm>
            <a:off x="457200" y="274638"/>
            <a:ext cx="8229600" cy="1143000"/>
          </a:xfrm>
        </p:spPr>
        <p:txBody>
          <a:bodyPr/>
          <a:lstStyle/>
          <a:p>
            <a:pPr lvl="1"/>
            <a:r>
              <a:rPr lang="en-US" dirty="0"/>
              <a:t>Effects of Russia Sanctions</a:t>
            </a:r>
          </a:p>
        </p:txBody>
      </p:sp>
      <p:sp>
        <p:nvSpPr>
          <p:cNvPr id="7" name="TextBox 6">
            <a:extLst>
              <a:ext uri="{FF2B5EF4-FFF2-40B4-BE49-F238E27FC236}">
                <a16:creationId xmlns:a16="http://schemas.microsoft.com/office/drawing/2014/main" id="{4AFEE6FA-5BA3-589B-3951-54068209A32D}"/>
              </a:ext>
            </a:extLst>
          </p:cNvPr>
          <p:cNvSpPr txBox="1"/>
          <p:nvPr/>
        </p:nvSpPr>
        <p:spPr>
          <a:xfrm>
            <a:off x="255495" y="5922059"/>
            <a:ext cx="2363528" cy="646331"/>
          </a:xfrm>
          <a:prstGeom prst="rect">
            <a:avLst/>
          </a:prstGeom>
          <a:noFill/>
        </p:spPr>
        <p:txBody>
          <a:bodyPr wrap="square" rtlCol="0">
            <a:spAutoFit/>
          </a:bodyPr>
          <a:lstStyle/>
          <a:p>
            <a:r>
              <a:rPr lang="en-US" dirty="0"/>
              <a:t>Source:  Bloomberg, July 7, 2023</a:t>
            </a:r>
          </a:p>
        </p:txBody>
      </p:sp>
      <p:pic>
        <p:nvPicPr>
          <p:cNvPr id="3" name="Picture 2">
            <a:extLst>
              <a:ext uri="{FF2B5EF4-FFF2-40B4-BE49-F238E27FC236}">
                <a16:creationId xmlns:a16="http://schemas.microsoft.com/office/drawing/2014/main" id="{C75683C3-C0CE-15AE-39E2-F2996A8FC346}"/>
              </a:ext>
            </a:extLst>
          </p:cNvPr>
          <p:cNvPicPr>
            <a:picLocks noChangeAspect="1"/>
          </p:cNvPicPr>
          <p:nvPr/>
        </p:nvPicPr>
        <p:blipFill>
          <a:blip r:embed="rId3"/>
          <a:stretch>
            <a:fillRect/>
          </a:stretch>
        </p:blipFill>
        <p:spPr>
          <a:xfrm>
            <a:off x="685800" y="1246087"/>
            <a:ext cx="7772400" cy="4365825"/>
          </a:xfrm>
          <a:prstGeom prst="rect">
            <a:avLst/>
          </a:prstGeom>
        </p:spPr>
      </p:pic>
      <p:sp>
        <p:nvSpPr>
          <p:cNvPr id="6" name="TextBox 5">
            <a:extLst>
              <a:ext uri="{FF2B5EF4-FFF2-40B4-BE49-F238E27FC236}">
                <a16:creationId xmlns:a16="http://schemas.microsoft.com/office/drawing/2014/main" id="{8009A6C7-A458-B5CB-AADE-E7173EA8852C}"/>
              </a:ext>
            </a:extLst>
          </p:cNvPr>
          <p:cNvSpPr txBox="1"/>
          <p:nvPr/>
        </p:nvSpPr>
        <p:spPr>
          <a:xfrm>
            <a:off x="5495732" y="5691673"/>
            <a:ext cx="3489648" cy="646331"/>
          </a:xfrm>
          <a:prstGeom prst="rect">
            <a:avLst/>
          </a:prstGeom>
          <a:solidFill>
            <a:schemeClr val="bg1"/>
          </a:solidFill>
          <a:ln w="38100">
            <a:solidFill>
              <a:srgbClr val="FF0000"/>
            </a:solidFill>
          </a:ln>
        </p:spPr>
        <p:txBody>
          <a:bodyPr wrap="square" rtlCol="0">
            <a:spAutoFit/>
          </a:bodyPr>
          <a:lstStyle/>
          <a:p>
            <a:r>
              <a:rPr lang="en-US" dirty="0">
                <a:solidFill>
                  <a:srgbClr val="FF0000"/>
                </a:solidFill>
              </a:rPr>
              <a:t>Message:  Budget moved up and down.  Message unclear.</a:t>
            </a:r>
          </a:p>
        </p:txBody>
      </p:sp>
    </p:spTree>
    <p:extLst>
      <p:ext uri="{BB962C8B-B14F-4D97-AF65-F5344CB8AC3E}">
        <p14:creationId xmlns:p14="http://schemas.microsoft.com/office/powerpoint/2010/main" val="1125610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2667000" y="6245225"/>
            <a:ext cx="3505200" cy="476250"/>
          </a:xfrm>
        </p:spPr>
        <p:txBody>
          <a:bodyPr/>
          <a:lstStyle/>
          <a:p>
            <a:pPr>
              <a:defRPr/>
            </a:pPr>
            <a:r>
              <a:rPr lang="en-US"/>
              <a:t>Class 24:  Economic Sanctions</a:t>
            </a:r>
            <a:endParaRPr lang="en-US" dirty="0"/>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p:txBody>
          <a:bodyPr/>
          <a:lstStyle/>
          <a:p>
            <a:pPr>
              <a:defRPr/>
            </a:pPr>
            <a:fld id="{659DFB22-C7E9-9E4B-8431-4E4E88AD005A}" type="slidenum">
              <a:rPr lang="en-US" smtClean="0"/>
              <a:pPr>
                <a:defRPr/>
              </a:pPr>
              <a:t>45</a:t>
            </a:fld>
            <a:endParaRPr lang="en-US"/>
          </a:p>
        </p:txBody>
      </p:sp>
      <p:sp>
        <p:nvSpPr>
          <p:cNvPr id="2" name="Title 1">
            <a:extLst>
              <a:ext uri="{FF2B5EF4-FFF2-40B4-BE49-F238E27FC236}">
                <a16:creationId xmlns:a16="http://schemas.microsoft.com/office/drawing/2014/main" id="{5A93C318-C1A3-F8FB-21EA-CC31FAEC78D3}"/>
              </a:ext>
            </a:extLst>
          </p:cNvPr>
          <p:cNvSpPr>
            <a:spLocks noGrp="1"/>
          </p:cNvSpPr>
          <p:nvPr>
            <p:ph type="title"/>
          </p:nvPr>
        </p:nvSpPr>
        <p:spPr>
          <a:xfrm>
            <a:off x="457200" y="274638"/>
            <a:ext cx="8229600" cy="1143000"/>
          </a:xfrm>
        </p:spPr>
        <p:txBody>
          <a:bodyPr/>
          <a:lstStyle/>
          <a:p>
            <a:pPr lvl="1"/>
            <a:r>
              <a:rPr lang="en-US" dirty="0"/>
              <a:t>Effects of Russia Sanctions</a:t>
            </a:r>
          </a:p>
        </p:txBody>
      </p:sp>
      <p:sp>
        <p:nvSpPr>
          <p:cNvPr id="7" name="TextBox 6">
            <a:extLst>
              <a:ext uri="{FF2B5EF4-FFF2-40B4-BE49-F238E27FC236}">
                <a16:creationId xmlns:a16="http://schemas.microsoft.com/office/drawing/2014/main" id="{4AFEE6FA-5BA3-589B-3951-54068209A32D}"/>
              </a:ext>
            </a:extLst>
          </p:cNvPr>
          <p:cNvSpPr txBox="1"/>
          <p:nvPr/>
        </p:nvSpPr>
        <p:spPr>
          <a:xfrm>
            <a:off x="255495" y="5922059"/>
            <a:ext cx="2363528" cy="646331"/>
          </a:xfrm>
          <a:prstGeom prst="rect">
            <a:avLst/>
          </a:prstGeom>
          <a:noFill/>
        </p:spPr>
        <p:txBody>
          <a:bodyPr wrap="square" rtlCol="0">
            <a:spAutoFit/>
          </a:bodyPr>
          <a:lstStyle/>
          <a:p>
            <a:r>
              <a:rPr lang="en-US" dirty="0"/>
              <a:t>Source:  Bloomberg, July 7, 2023</a:t>
            </a:r>
          </a:p>
        </p:txBody>
      </p:sp>
      <p:pic>
        <p:nvPicPr>
          <p:cNvPr id="6" name="Picture 5">
            <a:extLst>
              <a:ext uri="{FF2B5EF4-FFF2-40B4-BE49-F238E27FC236}">
                <a16:creationId xmlns:a16="http://schemas.microsoft.com/office/drawing/2014/main" id="{57BD8D66-DB36-686A-37B8-E072F7DF76FB}"/>
              </a:ext>
            </a:extLst>
          </p:cNvPr>
          <p:cNvPicPr>
            <a:picLocks noChangeAspect="1"/>
          </p:cNvPicPr>
          <p:nvPr/>
        </p:nvPicPr>
        <p:blipFill>
          <a:blip r:embed="rId3"/>
          <a:stretch>
            <a:fillRect/>
          </a:stretch>
        </p:blipFill>
        <p:spPr>
          <a:xfrm>
            <a:off x="685800" y="1602732"/>
            <a:ext cx="7772400" cy="3652536"/>
          </a:xfrm>
          <a:prstGeom prst="rect">
            <a:avLst/>
          </a:prstGeom>
        </p:spPr>
      </p:pic>
      <p:sp>
        <p:nvSpPr>
          <p:cNvPr id="3" name="TextBox 2">
            <a:extLst>
              <a:ext uri="{FF2B5EF4-FFF2-40B4-BE49-F238E27FC236}">
                <a16:creationId xmlns:a16="http://schemas.microsoft.com/office/drawing/2014/main" id="{76E840EC-EEEA-F6A5-A6B2-899C6EF2360A}"/>
              </a:ext>
            </a:extLst>
          </p:cNvPr>
          <p:cNvSpPr txBox="1"/>
          <p:nvPr/>
        </p:nvSpPr>
        <p:spPr>
          <a:xfrm>
            <a:off x="5475854" y="5284168"/>
            <a:ext cx="3489648" cy="923330"/>
          </a:xfrm>
          <a:prstGeom prst="rect">
            <a:avLst/>
          </a:prstGeom>
          <a:solidFill>
            <a:schemeClr val="bg1"/>
          </a:solidFill>
          <a:ln w="38100">
            <a:solidFill>
              <a:srgbClr val="FF0000"/>
            </a:solidFill>
          </a:ln>
        </p:spPr>
        <p:txBody>
          <a:bodyPr wrap="square" rtlCol="0">
            <a:spAutoFit/>
          </a:bodyPr>
          <a:lstStyle/>
          <a:p>
            <a:r>
              <a:rPr lang="en-US" dirty="0">
                <a:solidFill>
                  <a:srgbClr val="FF0000"/>
                </a:solidFill>
              </a:rPr>
              <a:t>Message:  Exports of sanctioned goods fells much more than non-sanctioned</a:t>
            </a:r>
          </a:p>
        </p:txBody>
      </p:sp>
    </p:spTree>
    <p:extLst>
      <p:ext uri="{BB962C8B-B14F-4D97-AF65-F5344CB8AC3E}">
        <p14:creationId xmlns:p14="http://schemas.microsoft.com/office/powerpoint/2010/main" val="152807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2667000" y="6245225"/>
            <a:ext cx="3505200" cy="476250"/>
          </a:xfrm>
        </p:spPr>
        <p:txBody>
          <a:bodyPr/>
          <a:lstStyle/>
          <a:p>
            <a:pPr>
              <a:defRPr/>
            </a:pPr>
            <a:r>
              <a:rPr lang="en-US"/>
              <a:t>Class 24:  Economic Sanctions</a:t>
            </a:r>
            <a:endParaRPr lang="en-US" dirty="0"/>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p:txBody>
          <a:bodyPr/>
          <a:lstStyle/>
          <a:p>
            <a:pPr>
              <a:defRPr/>
            </a:pPr>
            <a:fld id="{659DFB22-C7E9-9E4B-8431-4E4E88AD005A}" type="slidenum">
              <a:rPr lang="en-US" smtClean="0"/>
              <a:pPr>
                <a:defRPr/>
              </a:pPr>
              <a:t>46</a:t>
            </a:fld>
            <a:endParaRPr lang="en-US"/>
          </a:p>
        </p:txBody>
      </p:sp>
      <p:sp>
        <p:nvSpPr>
          <p:cNvPr id="2" name="Title 1">
            <a:extLst>
              <a:ext uri="{FF2B5EF4-FFF2-40B4-BE49-F238E27FC236}">
                <a16:creationId xmlns:a16="http://schemas.microsoft.com/office/drawing/2014/main" id="{5A93C318-C1A3-F8FB-21EA-CC31FAEC78D3}"/>
              </a:ext>
            </a:extLst>
          </p:cNvPr>
          <p:cNvSpPr>
            <a:spLocks noGrp="1"/>
          </p:cNvSpPr>
          <p:nvPr>
            <p:ph type="title"/>
          </p:nvPr>
        </p:nvSpPr>
        <p:spPr>
          <a:xfrm>
            <a:off x="457200" y="274638"/>
            <a:ext cx="8229600" cy="1143000"/>
          </a:xfrm>
        </p:spPr>
        <p:txBody>
          <a:bodyPr/>
          <a:lstStyle/>
          <a:p>
            <a:pPr lvl="1"/>
            <a:r>
              <a:rPr lang="en-US" dirty="0"/>
              <a:t>Effects of Russia Sanctions</a:t>
            </a:r>
          </a:p>
        </p:txBody>
      </p:sp>
      <p:sp>
        <p:nvSpPr>
          <p:cNvPr id="7" name="TextBox 6">
            <a:extLst>
              <a:ext uri="{FF2B5EF4-FFF2-40B4-BE49-F238E27FC236}">
                <a16:creationId xmlns:a16="http://schemas.microsoft.com/office/drawing/2014/main" id="{4AFEE6FA-5BA3-589B-3951-54068209A32D}"/>
              </a:ext>
            </a:extLst>
          </p:cNvPr>
          <p:cNvSpPr txBox="1"/>
          <p:nvPr/>
        </p:nvSpPr>
        <p:spPr>
          <a:xfrm>
            <a:off x="255495" y="5922059"/>
            <a:ext cx="2363528" cy="646331"/>
          </a:xfrm>
          <a:prstGeom prst="rect">
            <a:avLst/>
          </a:prstGeom>
          <a:noFill/>
        </p:spPr>
        <p:txBody>
          <a:bodyPr wrap="square" rtlCol="0">
            <a:spAutoFit/>
          </a:bodyPr>
          <a:lstStyle/>
          <a:p>
            <a:r>
              <a:rPr lang="en-US" dirty="0"/>
              <a:t>Source:  Bloomberg, July 7, 2023</a:t>
            </a:r>
          </a:p>
        </p:txBody>
      </p:sp>
      <p:pic>
        <p:nvPicPr>
          <p:cNvPr id="3" name="Picture 2">
            <a:extLst>
              <a:ext uri="{FF2B5EF4-FFF2-40B4-BE49-F238E27FC236}">
                <a16:creationId xmlns:a16="http://schemas.microsoft.com/office/drawing/2014/main" id="{40132018-A974-F1A4-C54D-AB6372603CA4}"/>
              </a:ext>
            </a:extLst>
          </p:cNvPr>
          <p:cNvPicPr>
            <a:picLocks noChangeAspect="1"/>
          </p:cNvPicPr>
          <p:nvPr/>
        </p:nvPicPr>
        <p:blipFill>
          <a:blip r:embed="rId3"/>
          <a:stretch>
            <a:fillRect/>
          </a:stretch>
        </p:blipFill>
        <p:spPr>
          <a:xfrm>
            <a:off x="1241778" y="1245105"/>
            <a:ext cx="6696968" cy="4715428"/>
          </a:xfrm>
          <a:prstGeom prst="rect">
            <a:avLst/>
          </a:prstGeom>
        </p:spPr>
      </p:pic>
      <p:sp>
        <p:nvSpPr>
          <p:cNvPr id="6" name="TextBox 5">
            <a:extLst>
              <a:ext uri="{FF2B5EF4-FFF2-40B4-BE49-F238E27FC236}">
                <a16:creationId xmlns:a16="http://schemas.microsoft.com/office/drawing/2014/main" id="{363B54FE-478C-251F-9659-9AD681F8192F}"/>
              </a:ext>
            </a:extLst>
          </p:cNvPr>
          <p:cNvSpPr txBox="1"/>
          <p:nvPr/>
        </p:nvSpPr>
        <p:spPr>
          <a:xfrm>
            <a:off x="5197558" y="5592281"/>
            <a:ext cx="3489648" cy="646331"/>
          </a:xfrm>
          <a:prstGeom prst="rect">
            <a:avLst/>
          </a:prstGeom>
          <a:solidFill>
            <a:schemeClr val="bg1"/>
          </a:solidFill>
          <a:ln w="38100">
            <a:solidFill>
              <a:srgbClr val="FF0000"/>
            </a:solidFill>
          </a:ln>
        </p:spPr>
        <p:txBody>
          <a:bodyPr wrap="square" rtlCol="0">
            <a:spAutoFit/>
          </a:bodyPr>
          <a:lstStyle/>
          <a:p>
            <a:r>
              <a:rPr lang="en-US" dirty="0">
                <a:solidFill>
                  <a:srgbClr val="FF0000"/>
                </a:solidFill>
              </a:rPr>
              <a:t>Message:  War &amp; sanctions reduced GDP by 8%</a:t>
            </a:r>
          </a:p>
        </p:txBody>
      </p:sp>
    </p:spTree>
    <p:extLst>
      <p:ext uri="{BB962C8B-B14F-4D97-AF65-F5344CB8AC3E}">
        <p14:creationId xmlns:p14="http://schemas.microsoft.com/office/powerpoint/2010/main" val="1399293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2667000" y="6245225"/>
            <a:ext cx="3505200" cy="476250"/>
          </a:xfrm>
        </p:spPr>
        <p:txBody>
          <a:bodyPr/>
          <a:lstStyle/>
          <a:p>
            <a:pPr>
              <a:defRPr/>
            </a:pPr>
            <a:r>
              <a:rPr lang="en-US"/>
              <a:t>Class 24:  Economic Sanctions</a:t>
            </a:r>
            <a:endParaRPr lang="en-US" dirty="0"/>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p:txBody>
          <a:bodyPr/>
          <a:lstStyle/>
          <a:p>
            <a:pPr>
              <a:defRPr/>
            </a:pPr>
            <a:fld id="{659DFB22-C7E9-9E4B-8431-4E4E88AD005A}" type="slidenum">
              <a:rPr lang="en-US" smtClean="0"/>
              <a:pPr>
                <a:defRPr/>
              </a:pPr>
              <a:t>47</a:t>
            </a:fld>
            <a:endParaRPr lang="en-US" dirty="0"/>
          </a:p>
        </p:txBody>
      </p:sp>
      <p:sp>
        <p:nvSpPr>
          <p:cNvPr id="2" name="Title 1">
            <a:extLst>
              <a:ext uri="{FF2B5EF4-FFF2-40B4-BE49-F238E27FC236}">
                <a16:creationId xmlns:a16="http://schemas.microsoft.com/office/drawing/2014/main" id="{5A93C318-C1A3-F8FB-21EA-CC31FAEC78D3}"/>
              </a:ext>
            </a:extLst>
          </p:cNvPr>
          <p:cNvSpPr>
            <a:spLocks noGrp="1"/>
          </p:cNvSpPr>
          <p:nvPr>
            <p:ph type="title"/>
          </p:nvPr>
        </p:nvSpPr>
        <p:spPr>
          <a:xfrm>
            <a:off x="457200" y="274638"/>
            <a:ext cx="8229600" cy="1143000"/>
          </a:xfrm>
        </p:spPr>
        <p:txBody>
          <a:bodyPr/>
          <a:lstStyle/>
          <a:p>
            <a:pPr lvl="1"/>
            <a:r>
              <a:rPr lang="en-US" dirty="0"/>
              <a:t>Effects of Russia Sanctions</a:t>
            </a:r>
          </a:p>
        </p:txBody>
      </p:sp>
      <p:sp>
        <p:nvSpPr>
          <p:cNvPr id="7" name="TextBox 6">
            <a:extLst>
              <a:ext uri="{FF2B5EF4-FFF2-40B4-BE49-F238E27FC236}">
                <a16:creationId xmlns:a16="http://schemas.microsoft.com/office/drawing/2014/main" id="{4AFEE6FA-5BA3-589B-3951-54068209A32D}"/>
              </a:ext>
            </a:extLst>
          </p:cNvPr>
          <p:cNvSpPr txBox="1"/>
          <p:nvPr/>
        </p:nvSpPr>
        <p:spPr>
          <a:xfrm>
            <a:off x="255495" y="5922059"/>
            <a:ext cx="2453838" cy="646331"/>
          </a:xfrm>
          <a:prstGeom prst="rect">
            <a:avLst/>
          </a:prstGeom>
          <a:noFill/>
        </p:spPr>
        <p:txBody>
          <a:bodyPr wrap="square" rtlCol="0">
            <a:spAutoFit/>
          </a:bodyPr>
          <a:lstStyle/>
          <a:p>
            <a:r>
              <a:rPr lang="en-US" dirty="0"/>
              <a:t>Source:  US Treasury, Feb 24, 2023</a:t>
            </a:r>
          </a:p>
        </p:txBody>
      </p:sp>
      <p:pic>
        <p:nvPicPr>
          <p:cNvPr id="6" name="Picture 5">
            <a:extLst>
              <a:ext uri="{FF2B5EF4-FFF2-40B4-BE49-F238E27FC236}">
                <a16:creationId xmlns:a16="http://schemas.microsoft.com/office/drawing/2014/main" id="{BE9C9268-34DF-2935-256F-2378AF9B1921}"/>
              </a:ext>
            </a:extLst>
          </p:cNvPr>
          <p:cNvPicPr>
            <a:picLocks noChangeAspect="1"/>
          </p:cNvPicPr>
          <p:nvPr/>
        </p:nvPicPr>
        <p:blipFill>
          <a:blip r:embed="rId3"/>
          <a:stretch>
            <a:fillRect/>
          </a:stretch>
        </p:blipFill>
        <p:spPr>
          <a:xfrm>
            <a:off x="1708150" y="1320800"/>
            <a:ext cx="5727700" cy="4216400"/>
          </a:xfrm>
          <a:prstGeom prst="rect">
            <a:avLst/>
          </a:prstGeom>
        </p:spPr>
      </p:pic>
      <p:sp>
        <p:nvSpPr>
          <p:cNvPr id="3" name="TextBox 2">
            <a:extLst>
              <a:ext uri="{FF2B5EF4-FFF2-40B4-BE49-F238E27FC236}">
                <a16:creationId xmlns:a16="http://schemas.microsoft.com/office/drawing/2014/main" id="{06B2EB94-7786-90B6-21F8-80D7348E4F15}"/>
              </a:ext>
            </a:extLst>
          </p:cNvPr>
          <p:cNvSpPr txBox="1"/>
          <p:nvPr/>
        </p:nvSpPr>
        <p:spPr>
          <a:xfrm>
            <a:off x="5267132" y="5244412"/>
            <a:ext cx="3489648" cy="923330"/>
          </a:xfrm>
          <a:prstGeom prst="rect">
            <a:avLst/>
          </a:prstGeom>
          <a:solidFill>
            <a:schemeClr val="bg1"/>
          </a:solidFill>
          <a:ln w="38100">
            <a:solidFill>
              <a:srgbClr val="FF0000"/>
            </a:solidFill>
          </a:ln>
        </p:spPr>
        <p:txBody>
          <a:bodyPr wrap="square" rtlCol="0">
            <a:spAutoFit/>
          </a:bodyPr>
          <a:lstStyle/>
          <a:p>
            <a:r>
              <a:rPr lang="en-US" dirty="0">
                <a:solidFill>
                  <a:srgbClr val="FF0000"/>
                </a:solidFill>
              </a:rPr>
              <a:t>Message:  Industrial production, which had been growing, has now been falling</a:t>
            </a:r>
          </a:p>
        </p:txBody>
      </p:sp>
    </p:spTree>
    <p:extLst>
      <p:ext uri="{BB962C8B-B14F-4D97-AF65-F5344CB8AC3E}">
        <p14:creationId xmlns:p14="http://schemas.microsoft.com/office/powerpoint/2010/main" val="2475362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2667000" y="6245225"/>
            <a:ext cx="3505200" cy="476250"/>
          </a:xfrm>
        </p:spPr>
        <p:txBody>
          <a:bodyPr/>
          <a:lstStyle/>
          <a:p>
            <a:pPr>
              <a:defRPr/>
            </a:pPr>
            <a:r>
              <a:rPr lang="en-US"/>
              <a:t>Class 24:  Economic Sanctions</a:t>
            </a:r>
            <a:endParaRPr lang="en-US" dirty="0"/>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p:txBody>
          <a:bodyPr/>
          <a:lstStyle/>
          <a:p>
            <a:pPr>
              <a:defRPr/>
            </a:pPr>
            <a:fld id="{659DFB22-C7E9-9E4B-8431-4E4E88AD005A}" type="slidenum">
              <a:rPr lang="en-US" smtClean="0"/>
              <a:pPr>
                <a:defRPr/>
              </a:pPr>
              <a:t>48</a:t>
            </a:fld>
            <a:endParaRPr lang="en-US"/>
          </a:p>
        </p:txBody>
      </p:sp>
      <p:sp>
        <p:nvSpPr>
          <p:cNvPr id="2" name="Title 1">
            <a:extLst>
              <a:ext uri="{FF2B5EF4-FFF2-40B4-BE49-F238E27FC236}">
                <a16:creationId xmlns:a16="http://schemas.microsoft.com/office/drawing/2014/main" id="{5A93C318-C1A3-F8FB-21EA-CC31FAEC78D3}"/>
              </a:ext>
            </a:extLst>
          </p:cNvPr>
          <p:cNvSpPr>
            <a:spLocks noGrp="1"/>
          </p:cNvSpPr>
          <p:nvPr>
            <p:ph type="title"/>
          </p:nvPr>
        </p:nvSpPr>
        <p:spPr>
          <a:xfrm>
            <a:off x="457200" y="274638"/>
            <a:ext cx="8229600" cy="1143000"/>
          </a:xfrm>
        </p:spPr>
        <p:txBody>
          <a:bodyPr/>
          <a:lstStyle/>
          <a:p>
            <a:pPr lvl="1"/>
            <a:r>
              <a:rPr lang="en-US" dirty="0"/>
              <a:t>Effects of Russia Sanctions</a:t>
            </a:r>
          </a:p>
        </p:txBody>
      </p:sp>
      <p:sp>
        <p:nvSpPr>
          <p:cNvPr id="7" name="TextBox 6">
            <a:extLst>
              <a:ext uri="{FF2B5EF4-FFF2-40B4-BE49-F238E27FC236}">
                <a16:creationId xmlns:a16="http://schemas.microsoft.com/office/drawing/2014/main" id="{4AFEE6FA-5BA3-589B-3951-54068209A32D}"/>
              </a:ext>
            </a:extLst>
          </p:cNvPr>
          <p:cNvSpPr txBox="1"/>
          <p:nvPr/>
        </p:nvSpPr>
        <p:spPr>
          <a:xfrm>
            <a:off x="255495" y="5922059"/>
            <a:ext cx="2453838" cy="646331"/>
          </a:xfrm>
          <a:prstGeom prst="rect">
            <a:avLst/>
          </a:prstGeom>
          <a:noFill/>
        </p:spPr>
        <p:txBody>
          <a:bodyPr wrap="square" rtlCol="0">
            <a:spAutoFit/>
          </a:bodyPr>
          <a:lstStyle/>
          <a:p>
            <a:r>
              <a:rPr lang="en-US" dirty="0"/>
              <a:t>Source:  US Treasury, Feb 24, 2023</a:t>
            </a:r>
          </a:p>
        </p:txBody>
      </p:sp>
      <p:pic>
        <p:nvPicPr>
          <p:cNvPr id="3" name="Picture 2">
            <a:extLst>
              <a:ext uri="{FF2B5EF4-FFF2-40B4-BE49-F238E27FC236}">
                <a16:creationId xmlns:a16="http://schemas.microsoft.com/office/drawing/2014/main" id="{B12D0B97-57B6-A309-CE03-89C669CD047D}"/>
              </a:ext>
            </a:extLst>
          </p:cNvPr>
          <p:cNvPicPr>
            <a:picLocks noChangeAspect="1"/>
          </p:cNvPicPr>
          <p:nvPr/>
        </p:nvPicPr>
        <p:blipFill>
          <a:blip r:embed="rId3"/>
          <a:stretch>
            <a:fillRect/>
          </a:stretch>
        </p:blipFill>
        <p:spPr>
          <a:xfrm>
            <a:off x="952439" y="1192694"/>
            <a:ext cx="7062672" cy="4587217"/>
          </a:xfrm>
          <a:prstGeom prst="rect">
            <a:avLst/>
          </a:prstGeom>
        </p:spPr>
      </p:pic>
      <p:sp>
        <p:nvSpPr>
          <p:cNvPr id="6" name="TextBox 5">
            <a:extLst>
              <a:ext uri="{FF2B5EF4-FFF2-40B4-BE49-F238E27FC236}">
                <a16:creationId xmlns:a16="http://schemas.microsoft.com/office/drawing/2014/main" id="{1B30424C-CBF6-71F8-C40C-2A83F2F05F11}"/>
              </a:ext>
            </a:extLst>
          </p:cNvPr>
          <p:cNvSpPr txBox="1"/>
          <p:nvPr/>
        </p:nvSpPr>
        <p:spPr>
          <a:xfrm>
            <a:off x="4790054" y="5492891"/>
            <a:ext cx="3489648" cy="646331"/>
          </a:xfrm>
          <a:prstGeom prst="rect">
            <a:avLst/>
          </a:prstGeom>
          <a:solidFill>
            <a:schemeClr val="bg1"/>
          </a:solidFill>
          <a:ln w="38100">
            <a:solidFill>
              <a:srgbClr val="FF0000"/>
            </a:solidFill>
          </a:ln>
        </p:spPr>
        <p:txBody>
          <a:bodyPr wrap="square" rtlCol="0">
            <a:spAutoFit/>
          </a:bodyPr>
          <a:lstStyle/>
          <a:p>
            <a:r>
              <a:rPr lang="en-US" dirty="0">
                <a:solidFill>
                  <a:srgbClr val="FF0000"/>
                </a:solidFill>
              </a:rPr>
              <a:t>Message:  Oil revenue first rose, but fell after price cap.</a:t>
            </a:r>
          </a:p>
        </p:txBody>
      </p:sp>
    </p:spTree>
    <p:extLst>
      <p:ext uri="{BB962C8B-B14F-4D97-AF65-F5344CB8AC3E}">
        <p14:creationId xmlns:p14="http://schemas.microsoft.com/office/powerpoint/2010/main" val="3556472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2667000" y="6245225"/>
            <a:ext cx="3505200" cy="476250"/>
          </a:xfrm>
        </p:spPr>
        <p:txBody>
          <a:bodyPr/>
          <a:lstStyle/>
          <a:p>
            <a:pPr>
              <a:defRPr/>
            </a:pPr>
            <a:r>
              <a:rPr lang="en-US"/>
              <a:t>Class 24:  Economic Sanctions</a:t>
            </a:r>
            <a:endParaRPr lang="en-US" dirty="0"/>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p:txBody>
          <a:bodyPr/>
          <a:lstStyle/>
          <a:p>
            <a:pPr>
              <a:defRPr/>
            </a:pPr>
            <a:fld id="{659DFB22-C7E9-9E4B-8431-4E4E88AD005A}" type="slidenum">
              <a:rPr lang="en-US" smtClean="0"/>
              <a:pPr>
                <a:defRPr/>
              </a:pPr>
              <a:t>49</a:t>
            </a:fld>
            <a:endParaRPr lang="en-US"/>
          </a:p>
        </p:txBody>
      </p:sp>
      <p:sp>
        <p:nvSpPr>
          <p:cNvPr id="2" name="Title 1">
            <a:extLst>
              <a:ext uri="{FF2B5EF4-FFF2-40B4-BE49-F238E27FC236}">
                <a16:creationId xmlns:a16="http://schemas.microsoft.com/office/drawing/2014/main" id="{5A93C318-C1A3-F8FB-21EA-CC31FAEC78D3}"/>
              </a:ext>
            </a:extLst>
          </p:cNvPr>
          <p:cNvSpPr>
            <a:spLocks noGrp="1"/>
          </p:cNvSpPr>
          <p:nvPr>
            <p:ph type="title"/>
          </p:nvPr>
        </p:nvSpPr>
        <p:spPr>
          <a:xfrm>
            <a:off x="457200" y="274638"/>
            <a:ext cx="8229600" cy="1143000"/>
          </a:xfrm>
        </p:spPr>
        <p:txBody>
          <a:bodyPr/>
          <a:lstStyle/>
          <a:p>
            <a:pPr lvl="1"/>
            <a:r>
              <a:rPr lang="en-US" dirty="0"/>
              <a:t>Effects of Russia Sanctions</a:t>
            </a:r>
          </a:p>
        </p:txBody>
      </p:sp>
      <p:sp>
        <p:nvSpPr>
          <p:cNvPr id="7" name="TextBox 6">
            <a:extLst>
              <a:ext uri="{FF2B5EF4-FFF2-40B4-BE49-F238E27FC236}">
                <a16:creationId xmlns:a16="http://schemas.microsoft.com/office/drawing/2014/main" id="{4AFEE6FA-5BA3-589B-3951-54068209A32D}"/>
              </a:ext>
            </a:extLst>
          </p:cNvPr>
          <p:cNvSpPr txBox="1"/>
          <p:nvPr/>
        </p:nvSpPr>
        <p:spPr>
          <a:xfrm>
            <a:off x="255495" y="5922059"/>
            <a:ext cx="2453838" cy="646331"/>
          </a:xfrm>
          <a:prstGeom prst="rect">
            <a:avLst/>
          </a:prstGeom>
          <a:noFill/>
        </p:spPr>
        <p:txBody>
          <a:bodyPr wrap="square" rtlCol="0">
            <a:spAutoFit/>
          </a:bodyPr>
          <a:lstStyle/>
          <a:p>
            <a:r>
              <a:rPr lang="en-US" dirty="0"/>
              <a:t>Source:  US Treasury, Feb 24, 2023</a:t>
            </a:r>
          </a:p>
        </p:txBody>
      </p:sp>
      <p:pic>
        <p:nvPicPr>
          <p:cNvPr id="6" name="Picture 5">
            <a:extLst>
              <a:ext uri="{FF2B5EF4-FFF2-40B4-BE49-F238E27FC236}">
                <a16:creationId xmlns:a16="http://schemas.microsoft.com/office/drawing/2014/main" id="{CB974B95-6076-363A-1C3C-4E3D6345F2F9}"/>
              </a:ext>
            </a:extLst>
          </p:cNvPr>
          <p:cNvPicPr>
            <a:picLocks noChangeAspect="1"/>
          </p:cNvPicPr>
          <p:nvPr/>
        </p:nvPicPr>
        <p:blipFill>
          <a:blip r:embed="rId3"/>
          <a:stretch>
            <a:fillRect/>
          </a:stretch>
        </p:blipFill>
        <p:spPr>
          <a:xfrm>
            <a:off x="1185333" y="1253067"/>
            <a:ext cx="6446670" cy="4651022"/>
          </a:xfrm>
          <a:prstGeom prst="rect">
            <a:avLst/>
          </a:prstGeom>
        </p:spPr>
      </p:pic>
      <p:sp>
        <p:nvSpPr>
          <p:cNvPr id="3" name="TextBox 2">
            <a:extLst>
              <a:ext uri="{FF2B5EF4-FFF2-40B4-BE49-F238E27FC236}">
                <a16:creationId xmlns:a16="http://schemas.microsoft.com/office/drawing/2014/main" id="{2D1C7FB8-24AB-73DA-2758-FD15E6775E31}"/>
              </a:ext>
            </a:extLst>
          </p:cNvPr>
          <p:cNvSpPr txBox="1"/>
          <p:nvPr/>
        </p:nvSpPr>
        <p:spPr>
          <a:xfrm>
            <a:off x="5495732" y="5691673"/>
            <a:ext cx="3489648" cy="646331"/>
          </a:xfrm>
          <a:prstGeom prst="rect">
            <a:avLst/>
          </a:prstGeom>
          <a:solidFill>
            <a:schemeClr val="bg1"/>
          </a:solidFill>
          <a:ln w="38100">
            <a:solidFill>
              <a:srgbClr val="FF0000"/>
            </a:solidFill>
          </a:ln>
        </p:spPr>
        <p:txBody>
          <a:bodyPr wrap="square" rtlCol="0">
            <a:spAutoFit/>
          </a:bodyPr>
          <a:lstStyle/>
          <a:p>
            <a:r>
              <a:rPr lang="en-US" dirty="0">
                <a:solidFill>
                  <a:srgbClr val="FF0000"/>
                </a:solidFill>
              </a:rPr>
              <a:t>Message:  Pre-war surplus turned to deficit</a:t>
            </a:r>
          </a:p>
        </p:txBody>
      </p:sp>
    </p:spTree>
    <p:extLst>
      <p:ext uri="{BB962C8B-B14F-4D97-AF65-F5344CB8AC3E}">
        <p14:creationId xmlns:p14="http://schemas.microsoft.com/office/powerpoint/2010/main" val="1635649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r>
              <a:rPr lang="en-US" dirty="0"/>
              <a:t>What are sanctions?</a:t>
            </a:r>
          </a:p>
          <a:p>
            <a:r>
              <a:rPr lang="en-US" dirty="0"/>
              <a:t>Who has used them, and why?</a:t>
            </a:r>
          </a:p>
          <a:p>
            <a:r>
              <a:rPr lang="en-US" dirty="0"/>
              <a:t>What effects do they have?</a:t>
            </a:r>
          </a:p>
          <a:p>
            <a:r>
              <a:rPr lang="en-US" dirty="0"/>
              <a:t>Do they work?</a:t>
            </a:r>
          </a:p>
          <a:p>
            <a:r>
              <a:rPr lang="en-US" dirty="0"/>
              <a:t>Effects of Russia sanctions</a:t>
            </a:r>
          </a:p>
          <a:p>
            <a:pPr marL="0" indent="0">
              <a:buNone/>
            </a:pPr>
            <a:endParaRPr lang="en-US" dirty="0"/>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5</a:t>
            </a:fld>
            <a:endParaRPr lang="en-US"/>
          </a:p>
        </p:txBody>
      </p:sp>
      <p:sp>
        <p:nvSpPr>
          <p:cNvPr id="4" name="Footer Placeholder 3">
            <a:extLst>
              <a:ext uri="{FF2B5EF4-FFF2-40B4-BE49-F238E27FC236}">
                <a16:creationId xmlns:a16="http://schemas.microsoft.com/office/drawing/2014/main" id="{A48DF2BB-17A4-724E-B4B5-750FA155C20E}"/>
              </a:ext>
            </a:extLst>
          </p:cNvPr>
          <p:cNvSpPr>
            <a:spLocks noGrp="1"/>
          </p:cNvSpPr>
          <p:nvPr>
            <p:ph type="ftr" sz="quarter" idx="11"/>
          </p:nvPr>
        </p:nvSpPr>
        <p:spPr/>
        <p:txBody>
          <a:bodyPr/>
          <a:lstStyle/>
          <a:p>
            <a:pPr>
              <a:defRPr/>
            </a:pPr>
            <a:r>
              <a:rPr lang="en-US"/>
              <a:t>Class 24:  Economic Sanctions</a:t>
            </a:r>
          </a:p>
        </p:txBody>
      </p:sp>
      <p:sp>
        <p:nvSpPr>
          <p:cNvPr id="6" name="Rectangle 5">
            <a:extLst>
              <a:ext uri="{FF2B5EF4-FFF2-40B4-BE49-F238E27FC236}">
                <a16:creationId xmlns:a16="http://schemas.microsoft.com/office/drawing/2014/main" id="{894C2E2E-DF38-8344-9693-F9F6B625AE38}"/>
              </a:ext>
            </a:extLst>
          </p:cNvPr>
          <p:cNvSpPr/>
          <p:nvPr/>
        </p:nvSpPr>
        <p:spPr>
          <a:xfrm>
            <a:off x="0" y="0"/>
            <a:ext cx="9144000" cy="6858000"/>
          </a:xfrm>
          <a:prstGeom prst="rect">
            <a:avLst/>
          </a:prstGeom>
          <a:noFill/>
          <a:ln w="381000">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94054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a:xfrm>
            <a:off x="381000" y="2590800"/>
            <a:ext cx="8229600" cy="1143000"/>
          </a:xfrm>
        </p:spPr>
        <p:txBody>
          <a:bodyPr/>
          <a:lstStyle/>
          <a:p>
            <a:pPr eaLnBrk="1" hangingPunct="1"/>
            <a:r>
              <a:rPr lang="en-US" sz="6000" b="1" dirty="0">
                <a:solidFill>
                  <a:srgbClr val="00B050"/>
                </a:solidFill>
                <a:ea typeface="ＭＳ Ｐゴシック" pitchFamily="-109" charset="-128"/>
                <a:cs typeface="ＭＳ Ｐゴシック" pitchFamily="-109" charset="-128"/>
              </a:rPr>
              <a:t>Pause for Discussion</a:t>
            </a:r>
          </a:p>
        </p:txBody>
      </p:sp>
      <p:sp>
        <p:nvSpPr>
          <p:cNvPr id="6" name="Rectangle 5"/>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1B20D08A-428A-E24B-9135-C9F18B89A3AA}"/>
              </a:ext>
            </a:extLst>
          </p:cNvPr>
          <p:cNvSpPr>
            <a:spLocks noGrp="1"/>
          </p:cNvSpPr>
          <p:nvPr>
            <p:ph type="ftr" sz="quarter" idx="11"/>
          </p:nvPr>
        </p:nvSpPr>
        <p:spPr/>
        <p:txBody>
          <a:bodyPr/>
          <a:lstStyle/>
          <a:p>
            <a:pPr>
              <a:defRPr/>
            </a:pPr>
            <a:r>
              <a:rPr lang="en-US"/>
              <a:t>Class 17:  Behind the Standard Model </a:t>
            </a:r>
          </a:p>
        </p:txBody>
      </p:sp>
      <p:sp>
        <p:nvSpPr>
          <p:cNvPr id="3" name="Slide Number Placeholder 2">
            <a:extLst>
              <a:ext uri="{FF2B5EF4-FFF2-40B4-BE49-F238E27FC236}">
                <a16:creationId xmlns:a16="http://schemas.microsoft.com/office/drawing/2014/main" id="{2EADA7F1-3977-A04D-8E41-9A8075486AAA}"/>
              </a:ext>
            </a:extLst>
          </p:cNvPr>
          <p:cNvSpPr>
            <a:spLocks noGrp="1"/>
          </p:cNvSpPr>
          <p:nvPr>
            <p:ph type="sldNum" sz="quarter" idx="12"/>
          </p:nvPr>
        </p:nvSpPr>
        <p:spPr/>
        <p:txBody>
          <a:bodyPr/>
          <a:lstStyle/>
          <a:p>
            <a:pPr>
              <a:defRPr/>
            </a:pPr>
            <a:fld id="{659DFB22-C7E9-9E4B-8431-4E4E88AD005A}" type="slidenum">
              <a:rPr lang="en-US" smtClean="0"/>
              <a:pPr>
                <a:defRPr/>
              </a:pPr>
              <a:t>50</a:t>
            </a:fld>
            <a:endParaRPr lang="en-US"/>
          </a:p>
        </p:txBody>
      </p:sp>
    </p:spTree>
    <p:extLst>
      <p:ext uri="{BB962C8B-B14F-4D97-AF65-F5344CB8AC3E}">
        <p14:creationId xmlns:p14="http://schemas.microsoft.com/office/powerpoint/2010/main" val="8955689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sz="3600" dirty="0"/>
              <a:t>Questions on </a:t>
            </a:r>
            <a:r>
              <a:rPr lang="en-US" sz="3600" dirty="0" err="1"/>
              <a:t>Kantchev</a:t>
            </a:r>
            <a:r>
              <a:rPr lang="en-US" sz="3600" dirty="0"/>
              <a:t>, </a:t>
            </a:r>
            <a:br>
              <a:rPr lang="en-US" sz="3600" dirty="0"/>
            </a:br>
            <a:r>
              <a:rPr lang="en-US" sz="3600" dirty="0"/>
              <a:t>“How Sanctioned Western Goods …”</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sz="2800" dirty="0"/>
              <a:t>What is being called the “Eurasian roundabout”?</a:t>
            </a:r>
          </a:p>
          <a:p>
            <a:r>
              <a:rPr lang="en-US" sz="2800" dirty="0"/>
              <a:t>What countries are said to be involved?  </a:t>
            </a:r>
          </a:p>
          <a:p>
            <a:r>
              <a:rPr lang="en-US" sz="2800" dirty="0"/>
              <a:t>What is the evidence that this is happening? </a:t>
            </a:r>
          </a:p>
          <a:p>
            <a:r>
              <a:rPr lang="en-US" sz="2800" dirty="0"/>
              <a:t>What can be done about it? </a:t>
            </a:r>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Footer Placeholder 6">
            <a:extLst>
              <a:ext uri="{FF2B5EF4-FFF2-40B4-BE49-F238E27FC236}">
                <a16:creationId xmlns:a16="http://schemas.microsoft.com/office/drawing/2014/main" id="{EE0A0906-A322-4B4A-A4BB-AF263A3FC3F8}"/>
              </a:ext>
            </a:extLst>
          </p:cNvPr>
          <p:cNvSpPr>
            <a:spLocks noGrp="1"/>
          </p:cNvSpPr>
          <p:nvPr>
            <p:ph type="ftr" sz="quarter" idx="11"/>
          </p:nvPr>
        </p:nvSpPr>
        <p:spPr/>
        <p:txBody>
          <a:bodyPr/>
          <a:lstStyle/>
          <a:p>
            <a:pPr>
              <a:defRPr/>
            </a:pPr>
            <a:r>
              <a:rPr lang="en-US"/>
              <a:t>Class 17:  Behind the Standard Model </a:t>
            </a:r>
          </a:p>
        </p:txBody>
      </p:sp>
      <p:sp>
        <p:nvSpPr>
          <p:cNvPr id="4" name="Slide Number Placeholder 3">
            <a:extLst>
              <a:ext uri="{FF2B5EF4-FFF2-40B4-BE49-F238E27FC236}">
                <a16:creationId xmlns:a16="http://schemas.microsoft.com/office/drawing/2014/main" id="{B2D1ADE7-74D6-174F-BF7C-E1881A41BB92}"/>
              </a:ext>
            </a:extLst>
          </p:cNvPr>
          <p:cNvSpPr>
            <a:spLocks noGrp="1"/>
          </p:cNvSpPr>
          <p:nvPr>
            <p:ph type="sldNum" sz="quarter" idx="12"/>
          </p:nvPr>
        </p:nvSpPr>
        <p:spPr/>
        <p:txBody>
          <a:bodyPr/>
          <a:lstStyle/>
          <a:p>
            <a:pPr>
              <a:defRPr/>
            </a:pPr>
            <a:fld id="{659DFB22-C7E9-9E4B-8431-4E4E88AD005A}" type="slidenum">
              <a:rPr lang="en-US" smtClean="0"/>
              <a:pPr>
                <a:defRPr/>
              </a:pPr>
              <a:t>51</a:t>
            </a:fld>
            <a:endParaRPr lang="en-US"/>
          </a:p>
        </p:txBody>
      </p:sp>
    </p:spTree>
    <p:extLst>
      <p:ext uri="{BB962C8B-B14F-4D97-AF65-F5344CB8AC3E}">
        <p14:creationId xmlns:p14="http://schemas.microsoft.com/office/powerpoint/2010/main" val="36844907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D4072C-7A0D-C5A5-273A-658CFA2E3B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F9568D-8604-CFA6-598C-1C95DC7EF6AB}"/>
              </a:ext>
            </a:extLst>
          </p:cNvPr>
          <p:cNvSpPr>
            <a:spLocks noGrp="1"/>
          </p:cNvSpPr>
          <p:nvPr>
            <p:ph type="title"/>
          </p:nvPr>
        </p:nvSpPr>
        <p:spPr/>
        <p:txBody>
          <a:bodyPr/>
          <a:lstStyle/>
          <a:p>
            <a:pPr lvl="1"/>
            <a:r>
              <a:rPr lang="en-US" sz="3600" dirty="0"/>
              <a:t>Questions on Bounds, </a:t>
            </a:r>
            <a:br>
              <a:rPr lang="en-US" sz="3600" dirty="0"/>
            </a:br>
            <a:r>
              <a:rPr lang="en-US" sz="3600" dirty="0"/>
              <a:t>“EU prepares tariffs on Russian …”</a:t>
            </a:r>
          </a:p>
        </p:txBody>
      </p:sp>
      <p:sp>
        <p:nvSpPr>
          <p:cNvPr id="3" name="Content Placeholder 2">
            <a:extLst>
              <a:ext uri="{FF2B5EF4-FFF2-40B4-BE49-F238E27FC236}">
                <a16:creationId xmlns:a16="http://schemas.microsoft.com/office/drawing/2014/main" id="{09893276-E3B3-5E52-B824-0B0C16252E3F}"/>
              </a:ext>
            </a:extLst>
          </p:cNvPr>
          <p:cNvSpPr>
            <a:spLocks noGrp="1"/>
          </p:cNvSpPr>
          <p:nvPr>
            <p:ph idx="1"/>
          </p:nvPr>
        </p:nvSpPr>
        <p:spPr/>
        <p:txBody>
          <a:bodyPr/>
          <a:lstStyle/>
          <a:p>
            <a:r>
              <a:rPr lang="en-US" sz="2800" dirty="0"/>
              <a:t>What are some of the products that the EU may levy new tariffs on from Russia? </a:t>
            </a:r>
          </a:p>
          <a:p>
            <a:r>
              <a:rPr lang="en-US" sz="2800" dirty="0"/>
              <a:t>Why were some products not previously covered by the EU sanctions? </a:t>
            </a:r>
          </a:p>
          <a:p>
            <a:r>
              <a:rPr lang="en-US" sz="2800" dirty="0"/>
              <a:t>Have other countries imposed tariffs on imports from Russia? </a:t>
            </a:r>
          </a:p>
          <a:p>
            <a:r>
              <a:rPr lang="en-US" sz="2800" dirty="0"/>
              <a:t>Can the European Commission by itself decide to levy these tariffs? </a:t>
            </a:r>
          </a:p>
        </p:txBody>
      </p:sp>
      <p:sp>
        <p:nvSpPr>
          <p:cNvPr id="6" name="Rectangle 5">
            <a:extLst>
              <a:ext uri="{FF2B5EF4-FFF2-40B4-BE49-F238E27FC236}">
                <a16:creationId xmlns:a16="http://schemas.microsoft.com/office/drawing/2014/main" id="{E5C99CDD-B791-F168-DF74-B04A94DC011E}"/>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Footer Placeholder 6">
            <a:extLst>
              <a:ext uri="{FF2B5EF4-FFF2-40B4-BE49-F238E27FC236}">
                <a16:creationId xmlns:a16="http://schemas.microsoft.com/office/drawing/2014/main" id="{AEDAE61F-849D-5070-FD61-9EEE54CC82BD}"/>
              </a:ext>
            </a:extLst>
          </p:cNvPr>
          <p:cNvSpPr>
            <a:spLocks noGrp="1"/>
          </p:cNvSpPr>
          <p:nvPr>
            <p:ph type="ftr" sz="quarter" idx="11"/>
          </p:nvPr>
        </p:nvSpPr>
        <p:spPr/>
        <p:txBody>
          <a:bodyPr/>
          <a:lstStyle/>
          <a:p>
            <a:pPr>
              <a:defRPr/>
            </a:pPr>
            <a:r>
              <a:rPr lang="en-US"/>
              <a:t>Class 17:  Behind the Standard Model </a:t>
            </a:r>
          </a:p>
        </p:txBody>
      </p:sp>
      <p:sp>
        <p:nvSpPr>
          <p:cNvPr id="4" name="Slide Number Placeholder 3">
            <a:extLst>
              <a:ext uri="{FF2B5EF4-FFF2-40B4-BE49-F238E27FC236}">
                <a16:creationId xmlns:a16="http://schemas.microsoft.com/office/drawing/2014/main" id="{6D363C48-AB3D-0DDB-AADE-1DE3B9C09A76}"/>
              </a:ext>
            </a:extLst>
          </p:cNvPr>
          <p:cNvSpPr>
            <a:spLocks noGrp="1"/>
          </p:cNvSpPr>
          <p:nvPr>
            <p:ph type="sldNum" sz="quarter" idx="12"/>
          </p:nvPr>
        </p:nvSpPr>
        <p:spPr/>
        <p:txBody>
          <a:bodyPr/>
          <a:lstStyle/>
          <a:p>
            <a:pPr>
              <a:defRPr/>
            </a:pPr>
            <a:fld id="{659DFB22-C7E9-9E4B-8431-4E4E88AD005A}" type="slidenum">
              <a:rPr lang="en-US" smtClean="0"/>
              <a:pPr>
                <a:defRPr/>
              </a:pPr>
              <a:t>52</a:t>
            </a:fld>
            <a:endParaRPr lang="en-US"/>
          </a:p>
        </p:txBody>
      </p:sp>
    </p:spTree>
    <p:extLst>
      <p:ext uri="{BB962C8B-B14F-4D97-AF65-F5344CB8AC3E}">
        <p14:creationId xmlns:p14="http://schemas.microsoft.com/office/powerpoint/2010/main" val="4129792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8EFA2F-219E-211F-CB83-74136DE49B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7FE717-B7D1-273C-4FA3-BD75D801A2C4}"/>
              </a:ext>
            </a:extLst>
          </p:cNvPr>
          <p:cNvSpPr>
            <a:spLocks noGrp="1"/>
          </p:cNvSpPr>
          <p:nvPr>
            <p:ph type="title"/>
          </p:nvPr>
        </p:nvSpPr>
        <p:spPr/>
        <p:txBody>
          <a:bodyPr/>
          <a:lstStyle/>
          <a:p>
            <a:pPr lvl="1"/>
            <a:r>
              <a:rPr lang="en-US" sz="3600" dirty="0"/>
              <a:t>Questions on Belton &amp; Stein, </a:t>
            </a:r>
            <a:br>
              <a:rPr lang="en-US" sz="3600" dirty="0"/>
            </a:br>
            <a:r>
              <a:rPr lang="en-US" sz="3600" dirty="0"/>
              <a:t>“Russia financial system shaken …”</a:t>
            </a:r>
          </a:p>
        </p:txBody>
      </p:sp>
      <p:sp>
        <p:nvSpPr>
          <p:cNvPr id="3" name="Content Placeholder 2">
            <a:extLst>
              <a:ext uri="{FF2B5EF4-FFF2-40B4-BE49-F238E27FC236}">
                <a16:creationId xmlns:a16="http://schemas.microsoft.com/office/drawing/2014/main" id="{86D673E2-A319-7236-57AE-1634241E9785}"/>
              </a:ext>
            </a:extLst>
          </p:cNvPr>
          <p:cNvSpPr>
            <a:spLocks noGrp="1"/>
          </p:cNvSpPr>
          <p:nvPr>
            <p:ph idx="1"/>
          </p:nvPr>
        </p:nvSpPr>
        <p:spPr/>
        <p:txBody>
          <a:bodyPr/>
          <a:lstStyle/>
          <a:p>
            <a:r>
              <a:rPr lang="en-US" sz="2800" dirty="0"/>
              <a:t>What “new sanctions” are mentioned? </a:t>
            </a:r>
          </a:p>
          <a:p>
            <a:r>
              <a:rPr lang="en-US" sz="2800" dirty="0"/>
              <a:t>What signs are mentioned here that Russia’s “financial system is shaken”?</a:t>
            </a:r>
          </a:p>
          <a:p>
            <a:r>
              <a:rPr lang="en-US" sz="2800" dirty="0"/>
              <a:t>What are “secondary sanctions”? </a:t>
            </a:r>
          </a:p>
          <a:p>
            <a:r>
              <a:rPr lang="en-US" sz="2800" dirty="0"/>
              <a:t>How do sanctions on Russia compare to economic sanctions that have been used </a:t>
            </a:r>
            <a:r>
              <a:rPr lang="en-US" sz="2800" dirty="0" err="1"/>
              <a:t>oon</a:t>
            </a:r>
            <a:r>
              <a:rPr lang="en-US" sz="2800" dirty="0"/>
              <a:t> others previously? </a:t>
            </a:r>
          </a:p>
          <a:p>
            <a:r>
              <a:rPr lang="en-US" sz="2800" dirty="0"/>
              <a:t>Have sanctions stopped Russia from building up its war capabilities? </a:t>
            </a:r>
          </a:p>
        </p:txBody>
      </p:sp>
      <p:sp>
        <p:nvSpPr>
          <p:cNvPr id="6" name="Rectangle 5">
            <a:extLst>
              <a:ext uri="{FF2B5EF4-FFF2-40B4-BE49-F238E27FC236}">
                <a16:creationId xmlns:a16="http://schemas.microsoft.com/office/drawing/2014/main" id="{50FC2D92-066D-3970-1B88-D0737D4C8B62}"/>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Footer Placeholder 6">
            <a:extLst>
              <a:ext uri="{FF2B5EF4-FFF2-40B4-BE49-F238E27FC236}">
                <a16:creationId xmlns:a16="http://schemas.microsoft.com/office/drawing/2014/main" id="{5A7BDD85-33C8-4A75-414C-9AD3687D2902}"/>
              </a:ext>
            </a:extLst>
          </p:cNvPr>
          <p:cNvSpPr>
            <a:spLocks noGrp="1"/>
          </p:cNvSpPr>
          <p:nvPr>
            <p:ph type="ftr" sz="quarter" idx="11"/>
          </p:nvPr>
        </p:nvSpPr>
        <p:spPr/>
        <p:txBody>
          <a:bodyPr/>
          <a:lstStyle/>
          <a:p>
            <a:pPr>
              <a:defRPr/>
            </a:pPr>
            <a:r>
              <a:rPr lang="en-US"/>
              <a:t>Class 17:  Behind the Standard Model </a:t>
            </a:r>
          </a:p>
        </p:txBody>
      </p:sp>
      <p:sp>
        <p:nvSpPr>
          <p:cNvPr id="4" name="Slide Number Placeholder 3">
            <a:extLst>
              <a:ext uri="{FF2B5EF4-FFF2-40B4-BE49-F238E27FC236}">
                <a16:creationId xmlns:a16="http://schemas.microsoft.com/office/drawing/2014/main" id="{AA63D1E8-5662-9434-B98B-01557C90C3FF}"/>
              </a:ext>
            </a:extLst>
          </p:cNvPr>
          <p:cNvSpPr>
            <a:spLocks noGrp="1"/>
          </p:cNvSpPr>
          <p:nvPr>
            <p:ph type="sldNum" sz="quarter" idx="12"/>
          </p:nvPr>
        </p:nvSpPr>
        <p:spPr/>
        <p:txBody>
          <a:bodyPr/>
          <a:lstStyle/>
          <a:p>
            <a:pPr>
              <a:defRPr/>
            </a:pPr>
            <a:fld id="{659DFB22-C7E9-9E4B-8431-4E4E88AD005A}" type="slidenum">
              <a:rPr lang="en-US" smtClean="0"/>
              <a:pPr>
                <a:defRPr/>
              </a:pPr>
              <a:t>53</a:t>
            </a:fld>
            <a:endParaRPr lang="en-US"/>
          </a:p>
        </p:txBody>
      </p:sp>
    </p:spTree>
    <p:extLst>
      <p:ext uri="{BB962C8B-B14F-4D97-AF65-F5344CB8AC3E}">
        <p14:creationId xmlns:p14="http://schemas.microsoft.com/office/powerpoint/2010/main" val="14870793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2667000" y="6245225"/>
            <a:ext cx="3505200" cy="476250"/>
          </a:xfrm>
        </p:spPr>
        <p:txBody>
          <a:bodyPr/>
          <a:lstStyle/>
          <a:p>
            <a:pPr>
              <a:defRPr/>
            </a:pPr>
            <a:r>
              <a:rPr lang="en-US"/>
              <a:t>Class 24:  Economic Sanctions</a:t>
            </a:r>
            <a:endParaRPr lang="en-US" dirty="0"/>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p:txBody>
          <a:bodyPr/>
          <a:lstStyle/>
          <a:p>
            <a:pPr>
              <a:defRPr/>
            </a:pPr>
            <a:fld id="{659DFB22-C7E9-9E4B-8431-4E4E88AD005A}" type="slidenum">
              <a:rPr lang="en-US" smtClean="0"/>
              <a:pPr>
                <a:defRPr/>
              </a:pPr>
              <a:t>54</a:t>
            </a:fld>
            <a:endParaRPr lang="en-US"/>
          </a:p>
        </p:txBody>
      </p:sp>
    </p:spTree>
    <p:extLst>
      <p:ext uri="{BB962C8B-B14F-4D97-AF65-F5344CB8AC3E}">
        <p14:creationId xmlns:p14="http://schemas.microsoft.com/office/powerpoint/2010/main" val="3576923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03CFF-04AE-D499-5464-6E4117C604C1}"/>
              </a:ext>
            </a:extLst>
          </p:cNvPr>
          <p:cNvSpPr>
            <a:spLocks noGrp="1"/>
          </p:cNvSpPr>
          <p:nvPr>
            <p:ph type="title"/>
          </p:nvPr>
        </p:nvSpPr>
        <p:spPr/>
        <p:txBody>
          <a:bodyPr/>
          <a:lstStyle/>
          <a:p>
            <a:r>
              <a:rPr lang="en-US" dirty="0"/>
              <a:t>What economic sanctions are</a:t>
            </a:r>
          </a:p>
        </p:txBody>
      </p:sp>
      <p:sp>
        <p:nvSpPr>
          <p:cNvPr id="3" name="Content Placeholder 2">
            <a:extLst>
              <a:ext uri="{FF2B5EF4-FFF2-40B4-BE49-F238E27FC236}">
                <a16:creationId xmlns:a16="http://schemas.microsoft.com/office/drawing/2014/main" id="{AEAE3E27-F8BD-D5FA-84FF-3DEF89EABF02}"/>
              </a:ext>
            </a:extLst>
          </p:cNvPr>
          <p:cNvSpPr>
            <a:spLocks noGrp="1"/>
          </p:cNvSpPr>
          <p:nvPr>
            <p:ph idx="1"/>
          </p:nvPr>
        </p:nvSpPr>
        <p:spPr/>
        <p:txBody>
          <a:bodyPr/>
          <a:lstStyle/>
          <a:p>
            <a:r>
              <a:rPr lang="en-US" sz="2800" dirty="0"/>
              <a:t>From my Glossary:</a:t>
            </a:r>
          </a:p>
          <a:p>
            <a:pPr lvl="1"/>
            <a:r>
              <a:rPr lang="en-US" sz="2400" dirty="0"/>
              <a:t>Sanctions are “coercive measures used by a nation or group of nations against another as a penalty for violating international law or international norms”</a:t>
            </a:r>
          </a:p>
          <a:p>
            <a:pPr lvl="1"/>
            <a:r>
              <a:rPr lang="en-US" sz="2400" dirty="0"/>
              <a:t>Most apply to economic transactions or assets, and thus are “economic sanctions”</a:t>
            </a:r>
          </a:p>
          <a:p>
            <a:r>
              <a:rPr lang="en-US" sz="2800" dirty="0"/>
              <a:t>From Masters:</a:t>
            </a:r>
          </a:p>
          <a:p>
            <a:pPr lvl="1"/>
            <a:r>
              <a:rPr lang="en-US" sz="2400" dirty="0"/>
              <a:t>“the withdrawal of customary trade and financial relations for foreign- and security-policy purposes”</a:t>
            </a:r>
          </a:p>
        </p:txBody>
      </p:sp>
      <p:sp>
        <p:nvSpPr>
          <p:cNvPr id="4" name="Footer Placeholder 3">
            <a:extLst>
              <a:ext uri="{FF2B5EF4-FFF2-40B4-BE49-F238E27FC236}">
                <a16:creationId xmlns:a16="http://schemas.microsoft.com/office/drawing/2014/main" id="{EC7C40FF-F7A1-7146-7DEE-52E5B361CE32}"/>
              </a:ext>
            </a:extLst>
          </p:cNvPr>
          <p:cNvSpPr>
            <a:spLocks noGrp="1"/>
          </p:cNvSpPr>
          <p:nvPr>
            <p:ph type="ftr" sz="quarter" idx="11"/>
          </p:nvPr>
        </p:nvSpPr>
        <p:spPr/>
        <p:txBody>
          <a:bodyPr/>
          <a:lstStyle/>
          <a:p>
            <a:pPr>
              <a:defRPr/>
            </a:pPr>
            <a:r>
              <a:rPr lang="en-US"/>
              <a:t>Class 24:  Economic Sanctions</a:t>
            </a:r>
          </a:p>
        </p:txBody>
      </p:sp>
      <p:sp>
        <p:nvSpPr>
          <p:cNvPr id="5" name="Slide Number Placeholder 4">
            <a:extLst>
              <a:ext uri="{FF2B5EF4-FFF2-40B4-BE49-F238E27FC236}">
                <a16:creationId xmlns:a16="http://schemas.microsoft.com/office/drawing/2014/main" id="{4D1B7BD3-F5C5-E242-70DD-CA2C0D779349}"/>
              </a:ext>
            </a:extLst>
          </p:cNvPr>
          <p:cNvSpPr>
            <a:spLocks noGrp="1"/>
          </p:cNvSpPr>
          <p:nvPr>
            <p:ph type="sldNum" sz="quarter" idx="12"/>
          </p:nvPr>
        </p:nvSpPr>
        <p:spPr/>
        <p:txBody>
          <a:bodyPr/>
          <a:lstStyle/>
          <a:p>
            <a:pPr>
              <a:defRPr/>
            </a:pPr>
            <a:fld id="{659DFB22-C7E9-9E4B-8431-4E4E88AD005A}" type="slidenum">
              <a:rPr lang="en-US" smtClean="0"/>
              <a:pPr>
                <a:defRPr/>
              </a:pPr>
              <a:t>6</a:t>
            </a:fld>
            <a:endParaRPr lang="en-US"/>
          </a:p>
        </p:txBody>
      </p:sp>
    </p:spTree>
    <p:extLst>
      <p:ext uri="{BB962C8B-B14F-4D97-AF65-F5344CB8AC3E}">
        <p14:creationId xmlns:p14="http://schemas.microsoft.com/office/powerpoint/2010/main" val="1618972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03CFF-04AE-D499-5464-6E4117C604C1}"/>
              </a:ext>
            </a:extLst>
          </p:cNvPr>
          <p:cNvSpPr>
            <a:spLocks noGrp="1"/>
          </p:cNvSpPr>
          <p:nvPr>
            <p:ph type="title"/>
          </p:nvPr>
        </p:nvSpPr>
        <p:spPr/>
        <p:txBody>
          <a:bodyPr/>
          <a:lstStyle/>
          <a:p>
            <a:r>
              <a:rPr lang="en-US" dirty="0"/>
              <a:t>What economic sanctions are</a:t>
            </a:r>
          </a:p>
        </p:txBody>
      </p:sp>
      <p:sp>
        <p:nvSpPr>
          <p:cNvPr id="3" name="Content Placeholder 2">
            <a:extLst>
              <a:ext uri="{FF2B5EF4-FFF2-40B4-BE49-F238E27FC236}">
                <a16:creationId xmlns:a16="http://schemas.microsoft.com/office/drawing/2014/main" id="{AEAE3E27-F8BD-D5FA-84FF-3DEF89EABF02}"/>
              </a:ext>
            </a:extLst>
          </p:cNvPr>
          <p:cNvSpPr>
            <a:spLocks noGrp="1"/>
          </p:cNvSpPr>
          <p:nvPr>
            <p:ph idx="1"/>
          </p:nvPr>
        </p:nvSpPr>
        <p:spPr/>
        <p:txBody>
          <a:bodyPr/>
          <a:lstStyle/>
          <a:p>
            <a:r>
              <a:rPr lang="en-US" sz="2800" dirty="0"/>
              <a:t>Types of sanctions</a:t>
            </a:r>
          </a:p>
          <a:p>
            <a:pPr lvl="1"/>
            <a:r>
              <a:rPr lang="en-US" sz="2400" dirty="0"/>
              <a:t>Primary:  When a a government prohibits its own people and firms from doing business with a target country</a:t>
            </a:r>
          </a:p>
          <a:p>
            <a:pPr lvl="1"/>
            <a:r>
              <a:rPr lang="en-US" sz="2400" dirty="0"/>
              <a:t>Secondary: When a a government prohibits people and firms of third countries from doing business with a target country</a:t>
            </a:r>
          </a:p>
          <a:p>
            <a:pPr lvl="2"/>
            <a:r>
              <a:rPr lang="en-US" sz="2000" dirty="0"/>
              <a:t>Also called “extraterritorial”. </a:t>
            </a:r>
          </a:p>
          <a:p>
            <a:pPr lvl="2"/>
            <a:r>
              <a:rPr lang="en-US" sz="2000" dirty="0"/>
              <a:t>US uses these, but many governments object to these</a:t>
            </a:r>
          </a:p>
          <a:p>
            <a:pPr lvl="1"/>
            <a:r>
              <a:rPr lang="en-US" sz="2400" dirty="0"/>
              <a:t>Smart:  sanctions that “aim to minimize the suffering of innocent civilians”</a:t>
            </a:r>
          </a:p>
        </p:txBody>
      </p:sp>
      <p:sp>
        <p:nvSpPr>
          <p:cNvPr id="4" name="Footer Placeholder 3">
            <a:extLst>
              <a:ext uri="{FF2B5EF4-FFF2-40B4-BE49-F238E27FC236}">
                <a16:creationId xmlns:a16="http://schemas.microsoft.com/office/drawing/2014/main" id="{EC7C40FF-F7A1-7146-7DEE-52E5B361CE32}"/>
              </a:ext>
            </a:extLst>
          </p:cNvPr>
          <p:cNvSpPr>
            <a:spLocks noGrp="1"/>
          </p:cNvSpPr>
          <p:nvPr>
            <p:ph type="ftr" sz="quarter" idx="11"/>
          </p:nvPr>
        </p:nvSpPr>
        <p:spPr/>
        <p:txBody>
          <a:bodyPr/>
          <a:lstStyle/>
          <a:p>
            <a:pPr>
              <a:defRPr/>
            </a:pPr>
            <a:r>
              <a:rPr lang="en-US"/>
              <a:t>Class 24:  Economic Sanctions</a:t>
            </a:r>
          </a:p>
        </p:txBody>
      </p:sp>
      <p:sp>
        <p:nvSpPr>
          <p:cNvPr id="5" name="Slide Number Placeholder 4">
            <a:extLst>
              <a:ext uri="{FF2B5EF4-FFF2-40B4-BE49-F238E27FC236}">
                <a16:creationId xmlns:a16="http://schemas.microsoft.com/office/drawing/2014/main" id="{4D1B7BD3-F5C5-E242-70DD-CA2C0D779349}"/>
              </a:ext>
            </a:extLst>
          </p:cNvPr>
          <p:cNvSpPr>
            <a:spLocks noGrp="1"/>
          </p:cNvSpPr>
          <p:nvPr>
            <p:ph type="sldNum" sz="quarter" idx="12"/>
          </p:nvPr>
        </p:nvSpPr>
        <p:spPr/>
        <p:txBody>
          <a:bodyPr/>
          <a:lstStyle/>
          <a:p>
            <a:pPr>
              <a:defRPr/>
            </a:pPr>
            <a:fld id="{659DFB22-C7E9-9E4B-8431-4E4E88AD005A}" type="slidenum">
              <a:rPr lang="en-US" smtClean="0"/>
              <a:pPr>
                <a:defRPr/>
              </a:pPr>
              <a:t>7</a:t>
            </a:fld>
            <a:endParaRPr lang="en-US"/>
          </a:p>
        </p:txBody>
      </p:sp>
    </p:spTree>
    <p:extLst>
      <p:ext uri="{BB962C8B-B14F-4D97-AF65-F5344CB8AC3E}">
        <p14:creationId xmlns:p14="http://schemas.microsoft.com/office/powerpoint/2010/main" val="417401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03CFF-04AE-D499-5464-6E4117C604C1}"/>
              </a:ext>
            </a:extLst>
          </p:cNvPr>
          <p:cNvSpPr>
            <a:spLocks noGrp="1"/>
          </p:cNvSpPr>
          <p:nvPr>
            <p:ph type="title"/>
          </p:nvPr>
        </p:nvSpPr>
        <p:spPr/>
        <p:txBody>
          <a:bodyPr/>
          <a:lstStyle/>
          <a:p>
            <a:r>
              <a:rPr lang="en-US" dirty="0"/>
              <a:t>What economic sanctions are</a:t>
            </a:r>
          </a:p>
        </p:txBody>
      </p:sp>
      <p:sp>
        <p:nvSpPr>
          <p:cNvPr id="3" name="Content Placeholder 2">
            <a:extLst>
              <a:ext uri="{FF2B5EF4-FFF2-40B4-BE49-F238E27FC236}">
                <a16:creationId xmlns:a16="http://schemas.microsoft.com/office/drawing/2014/main" id="{AEAE3E27-F8BD-D5FA-84FF-3DEF89EABF02}"/>
              </a:ext>
            </a:extLst>
          </p:cNvPr>
          <p:cNvSpPr>
            <a:spLocks noGrp="1"/>
          </p:cNvSpPr>
          <p:nvPr>
            <p:ph idx="1"/>
          </p:nvPr>
        </p:nvSpPr>
        <p:spPr/>
        <p:txBody>
          <a:bodyPr/>
          <a:lstStyle/>
          <a:p>
            <a:r>
              <a:rPr lang="en-US" sz="2000" dirty="0"/>
              <a:t>Forms of sanctions (per Masters)</a:t>
            </a:r>
          </a:p>
          <a:p>
            <a:pPr lvl="1"/>
            <a:r>
              <a:rPr lang="en-US" sz="1800" dirty="0"/>
              <a:t>*Travel bans</a:t>
            </a:r>
          </a:p>
          <a:p>
            <a:pPr lvl="1"/>
            <a:r>
              <a:rPr lang="en-US" sz="1800" dirty="0"/>
              <a:t>*Asset freezes</a:t>
            </a:r>
          </a:p>
          <a:p>
            <a:pPr lvl="1"/>
            <a:r>
              <a:rPr lang="en-US" sz="1800" dirty="0"/>
              <a:t>*Arms embargoes</a:t>
            </a:r>
          </a:p>
          <a:p>
            <a:pPr lvl="1"/>
            <a:r>
              <a:rPr lang="en-US" sz="1800" dirty="0"/>
              <a:t>Capital restraints</a:t>
            </a:r>
          </a:p>
          <a:p>
            <a:pPr lvl="1"/>
            <a:r>
              <a:rPr lang="en-US" sz="1800" dirty="0"/>
              <a:t>Foreign aid reductions</a:t>
            </a:r>
          </a:p>
          <a:p>
            <a:pPr lvl="1"/>
            <a:r>
              <a:rPr lang="en-US" sz="1800" dirty="0"/>
              <a:t>Trade restrictions</a:t>
            </a:r>
          </a:p>
          <a:p>
            <a:r>
              <a:rPr lang="en-US" sz="2000" dirty="0"/>
              <a:t>Other forms (per </a:t>
            </a:r>
            <a:r>
              <a:rPr lang="en-US" sz="2000" dirty="0" err="1"/>
              <a:t>Haass</a:t>
            </a:r>
            <a:r>
              <a:rPr lang="en-US" sz="2000" dirty="0"/>
              <a:t>)</a:t>
            </a:r>
          </a:p>
          <a:p>
            <a:pPr lvl="1"/>
            <a:r>
              <a:rPr lang="en-US" sz="1800" dirty="0"/>
              <a:t>Negative votes in international financial institutions</a:t>
            </a:r>
          </a:p>
          <a:p>
            <a:pPr lvl="1"/>
            <a:r>
              <a:rPr lang="en-US" sz="1800" dirty="0"/>
              <a:t>Withdrawal of diplomatic relations</a:t>
            </a:r>
          </a:p>
          <a:p>
            <a:pPr lvl="1"/>
            <a:r>
              <a:rPr lang="en-US" sz="1800" dirty="0"/>
              <a:t>Visa denials</a:t>
            </a:r>
          </a:p>
          <a:p>
            <a:pPr lvl="1"/>
            <a:r>
              <a:rPr lang="en-US" sz="1800" dirty="0"/>
              <a:t>Cancellation of air links</a:t>
            </a:r>
          </a:p>
          <a:p>
            <a:pPr lvl="1"/>
            <a:endParaRPr lang="en-US" sz="1800" dirty="0"/>
          </a:p>
          <a:p>
            <a:pPr marL="457200" lvl="1" indent="0">
              <a:buNone/>
            </a:pPr>
            <a:r>
              <a:rPr lang="en-US" sz="1800" dirty="0"/>
              <a:t>*Most common types of UN sanctions, per Masters (2019)</a:t>
            </a:r>
          </a:p>
        </p:txBody>
      </p:sp>
      <p:sp>
        <p:nvSpPr>
          <p:cNvPr id="4" name="Footer Placeholder 3">
            <a:extLst>
              <a:ext uri="{FF2B5EF4-FFF2-40B4-BE49-F238E27FC236}">
                <a16:creationId xmlns:a16="http://schemas.microsoft.com/office/drawing/2014/main" id="{EC7C40FF-F7A1-7146-7DEE-52E5B361CE32}"/>
              </a:ext>
            </a:extLst>
          </p:cNvPr>
          <p:cNvSpPr>
            <a:spLocks noGrp="1"/>
          </p:cNvSpPr>
          <p:nvPr>
            <p:ph type="ftr" sz="quarter" idx="11"/>
          </p:nvPr>
        </p:nvSpPr>
        <p:spPr/>
        <p:txBody>
          <a:bodyPr/>
          <a:lstStyle/>
          <a:p>
            <a:pPr>
              <a:defRPr/>
            </a:pPr>
            <a:r>
              <a:rPr lang="en-US"/>
              <a:t>Class 24:  Economic Sanctions</a:t>
            </a:r>
          </a:p>
        </p:txBody>
      </p:sp>
      <p:sp>
        <p:nvSpPr>
          <p:cNvPr id="5" name="Slide Number Placeholder 4">
            <a:extLst>
              <a:ext uri="{FF2B5EF4-FFF2-40B4-BE49-F238E27FC236}">
                <a16:creationId xmlns:a16="http://schemas.microsoft.com/office/drawing/2014/main" id="{4D1B7BD3-F5C5-E242-70DD-CA2C0D779349}"/>
              </a:ext>
            </a:extLst>
          </p:cNvPr>
          <p:cNvSpPr>
            <a:spLocks noGrp="1"/>
          </p:cNvSpPr>
          <p:nvPr>
            <p:ph type="sldNum" sz="quarter" idx="12"/>
          </p:nvPr>
        </p:nvSpPr>
        <p:spPr/>
        <p:txBody>
          <a:bodyPr/>
          <a:lstStyle/>
          <a:p>
            <a:pPr>
              <a:defRPr/>
            </a:pPr>
            <a:fld id="{659DFB22-C7E9-9E4B-8431-4E4E88AD005A}" type="slidenum">
              <a:rPr lang="en-US" smtClean="0"/>
              <a:pPr>
                <a:defRPr/>
              </a:pPr>
              <a:t>8</a:t>
            </a:fld>
            <a:endParaRPr lang="en-US"/>
          </a:p>
        </p:txBody>
      </p:sp>
    </p:spTree>
    <p:extLst>
      <p:ext uri="{BB962C8B-B14F-4D97-AF65-F5344CB8AC3E}">
        <p14:creationId xmlns:p14="http://schemas.microsoft.com/office/powerpoint/2010/main" val="275364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03CFF-04AE-D499-5464-6E4117C604C1}"/>
              </a:ext>
            </a:extLst>
          </p:cNvPr>
          <p:cNvSpPr>
            <a:spLocks noGrp="1"/>
          </p:cNvSpPr>
          <p:nvPr>
            <p:ph type="title"/>
          </p:nvPr>
        </p:nvSpPr>
        <p:spPr/>
        <p:txBody>
          <a:bodyPr/>
          <a:lstStyle/>
          <a:p>
            <a:r>
              <a:rPr lang="en-US" dirty="0"/>
              <a:t>What economic sanctions are</a:t>
            </a:r>
          </a:p>
        </p:txBody>
      </p:sp>
      <p:sp>
        <p:nvSpPr>
          <p:cNvPr id="3" name="Content Placeholder 2">
            <a:extLst>
              <a:ext uri="{FF2B5EF4-FFF2-40B4-BE49-F238E27FC236}">
                <a16:creationId xmlns:a16="http://schemas.microsoft.com/office/drawing/2014/main" id="{AEAE3E27-F8BD-D5FA-84FF-3DEF89EABF02}"/>
              </a:ext>
            </a:extLst>
          </p:cNvPr>
          <p:cNvSpPr>
            <a:spLocks noGrp="1"/>
          </p:cNvSpPr>
          <p:nvPr>
            <p:ph idx="1"/>
          </p:nvPr>
        </p:nvSpPr>
        <p:spPr/>
        <p:txBody>
          <a:bodyPr/>
          <a:lstStyle/>
          <a:p>
            <a:r>
              <a:rPr lang="en-US" sz="2400" dirty="0"/>
              <a:t>Purposes of sanctions (per Masters)</a:t>
            </a:r>
          </a:p>
          <a:p>
            <a:pPr lvl="1">
              <a:spcBef>
                <a:spcPts val="0"/>
              </a:spcBef>
              <a:spcAft>
                <a:spcPts val="0"/>
              </a:spcAft>
            </a:pPr>
            <a:r>
              <a:rPr lang="en-US" sz="2000" dirty="0">
                <a:effectLst/>
                <a:ea typeface="Times New Roman" panose="02020603050405020304" pitchFamily="18" charset="0"/>
              </a:rPr>
              <a:t>counterterrorism, </a:t>
            </a:r>
          </a:p>
          <a:p>
            <a:pPr lvl="1">
              <a:spcBef>
                <a:spcPts val="0"/>
              </a:spcBef>
              <a:spcAft>
                <a:spcPts val="0"/>
              </a:spcAft>
            </a:pPr>
            <a:r>
              <a:rPr lang="en-US" sz="2000" dirty="0">
                <a:effectLst/>
                <a:ea typeface="Times New Roman" panose="02020603050405020304" pitchFamily="18" charset="0"/>
              </a:rPr>
              <a:t>counternarcotics, </a:t>
            </a:r>
          </a:p>
          <a:p>
            <a:pPr lvl="1">
              <a:spcBef>
                <a:spcPts val="0"/>
              </a:spcBef>
              <a:spcAft>
                <a:spcPts val="0"/>
              </a:spcAft>
            </a:pPr>
            <a:r>
              <a:rPr lang="en-US" sz="2000" dirty="0">
                <a:effectLst/>
                <a:ea typeface="Times New Roman" panose="02020603050405020304" pitchFamily="18" charset="0"/>
              </a:rPr>
              <a:t>nonproliferation, </a:t>
            </a:r>
          </a:p>
          <a:p>
            <a:pPr lvl="1">
              <a:spcBef>
                <a:spcPts val="0"/>
              </a:spcBef>
              <a:spcAft>
                <a:spcPts val="0"/>
              </a:spcAft>
            </a:pPr>
            <a:r>
              <a:rPr lang="en-US" sz="2000" dirty="0">
                <a:effectLst/>
                <a:ea typeface="Times New Roman" panose="02020603050405020304" pitchFamily="18" charset="0"/>
              </a:rPr>
              <a:t>democracy and human rights promotion, </a:t>
            </a:r>
          </a:p>
          <a:p>
            <a:pPr lvl="1">
              <a:spcBef>
                <a:spcPts val="0"/>
              </a:spcBef>
              <a:spcAft>
                <a:spcPts val="0"/>
              </a:spcAft>
            </a:pPr>
            <a:r>
              <a:rPr lang="en-US" sz="2000" dirty="0">
                <a:effectLst/>
                <a:ea typeface="Times New Roman" panose="02020603050405020304" pitchFamily="18" charset="0"/>
              </a:rPr>
              <a:t>conflict resolution, and </a:t>
            </a:r>
          </a:p>
          <a:p>
            <a:pPr lvl="1">
              <a:spcBef>
                <a:spcPts val="0"/>
              </a:spcBef>
              <a:spcAft>
                <a:spcPts val="0"/>
              </a:spcAft>
            </a:pPr>
            <a:r>
              <a:rPr lang="en-US" sz="2000" dirty="0">
                <a:effectLst/>
                <a:ea typeface="Times New Roman" panose="02020603050405020304" pitchFamily="18" charset="0"/>
              </a:rPr>
              <a:t>cybersecurity.</a:t>
            </a:r>
          </a:p>
          <a:p>
            <a:pPr>
              <a:spcBef>
                <a:spcPts val="0"/>
              </a:spcBef>
              <a:spcAft>
                <a:spcPts val="0"/>
              </a:spcAft>
            </a:pPr>
            <a:r>
              <a:rPr lang="en-US" sz="2400" dirty="0">
                <a:ea typeface="Times New Roman" panose="02020603050405020304" pitchFamily="18" charset="0"/>
              </a:rPr>
              <a:t>Other purposes (per </a:t>
            </a:r>
            <a:r>
              <a:rPr lang="en-US" sz="2400" dirty="0" err="1">
                <a:ea typeface="Times New Roman" panose="02020603050405020304" pitchFamily="18" charset="0"/>
              </a:rPr>
              <a:t>Haass</a:t>
            </a:r>
            <a:r>
              <a:rPr lang="en-US" sz="2400" dirty="0">
                <a:ea typeface="Times New Roman" panose="02020603050405020304" pitchFamily="18" charset="0"/>
              </a:rPr>
              <a:t>)</a:t>
            </a:r>
          </a:p>
          <a:p>
            <a:pPr lvl="1">
              <a:spcBef>
                <a:spcPts val="0"/>
              </a:spcBef>
              <a:spcAft>
                <a:spcPts val="0"/>
              </a:spcAft>
            </a:pPr>
            <a:r>
              <a:rPr lang="en-US" sz="2000" dirty="0">
                <a:effectLst/>
                <a:ea typeface="Times New Roman" panose="02020603050405020304" pitchFamily="18" charset="0"/>
              </a:rPr>
              <a:t>Discourage WM</a:t>
            </a:r>
            <a:r>
              <a:rPr lang="en-US" sz="2000" dirty="0">
                <a:ea typeface="Times New Roman" panose="02020603050405020304" pitchFamily="18" charset="0"/>
              </a:rPr>
              <a:t>Ds</a:t>
            </a:r>
          </a:p>
          <a:p>
            <a:pPr lvl="1">
              <a:spcBef>
                <a:spcPts val="0"/>
              </a:spcBef>
              <a:spcAft>
                <a:spcPts val="0"/>
              </a:spcAft>
            </a:pPr>
            <a:r>
              <a:rPr lang="en-US" sz="2000" dirty="0">
                <a:effectLst/>
                <a:ea typeface="Times New Roman" panose="02020603050405020304" pitchFamily="18" charset="0"/>
              </a:rPr>
              <a:t>Thwart drug trafficking</a:t>
            </a:r>
          </a:p>
          <a:p>
            <a:pPr lvl="1">
              <a:spcBef>
                <a:spcPts val="0"/>
              </a:spcBef>
              <a:spcAft>
                <a:spcPts val="0"/>
              </a:spcAft>
            </a:pPr>
            <a:r>
              <a:rPr lang="en-US" sz="2000" dirty="0">
                <a:ea typeface="Times New Roman" panose="02020603050405020304" pitchFamily="18" charset="0"/>
              </a:rPr>
              <a:t>Discourage armed aggression</a:t>
            </a:r>
          </a:p>
          <a:p>
            <a:pPr lvl="1">
              <a:spcBef>
                <a:spcPts val="0"/>
              </a:spcBef>
              <a:spcAft>
                <a:spcPts val="0"/>
              </a:spcAft>
            </a:pPr>
            <a:r>
              <a:rPr lang="en-US" sz="2000" dirty="0">
                <a:ea typeface="Times New Roman" panose="02020603050405020304" pitchFamily="18" charset="0"/>
              </a:rPr>
              <a:t>Promote market access</a:t>
            </a:r>
          </a:p>
          <a:p>
            <a:pPr lvl="1">
              <a:spcBef>
                <a:spcPts val="0"/>
              </a:spcBef>
              <a:spcAft>
                <a:spcPts val="0"/>
              </a:spcAft>
            </a:pPr>
            <a:r>
              <a:rPr lang="en-US" sz="2000" dirty="0">
                <a:ea typeface="Times New Roman" panose="02020603050405020304" pitchFamily="18" charset="0"/>
              </a:rPr>
              <a:t>Protect environment</a:t>
            </a:r>
          </a:p>
          <a:p>
            <a:pPr lvl="1">
              <a:spcBef>
                <a:spcPts val="0"/>
              </a:spcBef>
              <a:spcAft>
                <a:spcPts val="0"/>
              </a:spcAft>
            </a:pPr>
            <a:r>
              <a:rPr lang="en-US" sz="2000" dirty="0">
                <a:ea typeface="Times New Roman" panose="02020603050405020304" pitchFamily="18" charset="0"/>
              </a:rPr>
              <a:t>Replace governments</a:t>
            </a:r>
          </a:p>
          <a:p>
            <a:pPr lvl="1">
              <a:spcBef>
                <a:spcPts val="0"/>
              </a:spcBef>
              <a:spcAft>
                <a:spcPts val="0"/>
              </a:spcAft>
            </a:pPr>
            <a:endParaRPr lang="en-US" sz="2000" dirty="0">
              <a:effectLst/>
              <a:ea typeface="Times New Roman" panose="02020603050405020304" pitchFamily="18" charset="0"/>
            </a:endParaRPr>
          </a:p>
          <a:p>
            <a:pPr lvl="1"/>
            <a:endParaRPr lang="en-US" sz="2000" dirty="0"/>
          </a:p>
        </p:txBody>
      </p:sp>
      <p:sp>
        <p:nvSpPr>
          <p:cNvPr id="4" name="Footer Placeholder 3">
            <a:extLst>
              <a:ext uri="{FF2B5EF4-FFF2-40B4-BE49-F238E27FC236}">
                <a16:creationId xmlns:a16="http://schemas.microsoft.com/office/drawing/2014/main" id="{EC7C40FF-F7A1-7146-7DEE-52E5B361CE32}"/>
              </a:ext>
            </a:extLst>
          </p:cNvPr>
          <p:cNvSpPr>
            <a:spLocks noGrp="1"/>
          </p:cNvSpPr>
          <p:nvPr>
            <p:ph type="ftr" sz="quarter" idx="11"/>
          </p:nvPr>
        </p:nvSpPr>
        <p:spPr/>
        <p:txBody>
          <a:bodyPr/>
          <a:lstStyle/>
          <a:p>
            <a:pPr>
              <a:defRPr/>
            </a:pPr>
            <a:r>
              <a:rPr lang="en-US"/>
              <a:t>Class 24:  Economic Sanctions</a:t>
            </a:r>
          </a:p>
        </p:txBody>
      </p:sp>
      <p:sp>
        <p:nvSpPr>
          <p:cNvPr id="5" name="Slide Number Placeholder 4">
            <a:extLst>
              <a:ext uri="{FF2B5EF4-FFF2-40B4-BE49-F238E27FC236}">
                <a16:creationId xmlns:a16="http://schemas.microsoft.com/office/drawing/2014/main" id="{4D1B7BD3-F5C5-E242-70DD-CA2C0D779349}"/>
              </a:ext>
            </a:extLst>
          </p:cNvPr>
          <p:cNvSpPr>
            <a:spLocks noGrp="1"/>
          </p:cNvSpPr>
          <p:nvPr>
            <p:ph type="sldNum" sz="quarter" idx="12"/>
          </p:nvPr>
        </p:nvSpPr>
        <p:spPr/>
        <p:txBody>
          <a:bodyPr/>
          <a:lstStyle/>
          <a:p>
            <a:pPr>
              <a:defRPr/>
            </a:pPr>
            <a:fld id="{659DFB22-C7E9-9E4B-8431-4E4E88AD005A}" type="slidenum">
              <a:rPr lang="en-US" smtClean="0"/>
              <a:pPr>
                <a:defRPr/>
              </a:pPr>
              <a:t>9</a:t>
            </a:fld>
            <a:endParaRPr lang="en-US"/>
          </a:p>
        </p:txBody>
      </p:sp>
    </p:spTree>
    <p:extLst>
      <p:ext uri="{BB962C8B-B14F-4D97-AF65-F5344CB8AC3E}">
        <p14:creationId xmlns:p14="http://schemas.microsoft.com/office/powerpoint/2010/main" val="1722498294"/>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136966</TotalTime>
  <Words>3273</Words>
  <Application>Microsoft Macintosh PowerPoint</Application>
  <PresentationFormat>On-screen Show (4:3)</PresentationFormat>
  <Paragraphs>478</Paragraphs>
  <Slides>54</Slides>
  <Notes>33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54</vt:i4>
      </vt:variant>
    </vt:vector>
  </HeadingPairs>
  <TitlesOfParts>
    <vt:vector size="62" baseType="lpstr">
      <vt:lpstr>ＭＳ Ｐゴシック</vt:lpstr>
      <vt:lpstr>Arial</vt:lpstr>
      <vt:lpstr>BWHaasGroteskWeb</vt:lpstr>
      <vt:lpstr>Merriweather</vt:lpstr>
      <vt:lpstr>Myriad Pro</vt:lpstr>
      <vt:lpstr>Open Sans</vt:lpstr>
      <vt:lpstr>Times New Roman</vt:lpstr>
      <vt:lpstr>Default Design</vt:lpstr>
      <vt:lpstr>Class 24  Economic Sanctions by Alan V. Deardorff University of Michigan 2024</vt:lpstr>
      <vt:lpstr>Pause for News</vt:lpstr>
      <vt:lpstr>Announcements</vt:lpstr>
      <vt:lpstr>Announcements</vt:lpstr>
      <vt:lpstr>Outline</vt:lpstr>
      <vt:lpstr>What economic sanctions are</vt:lpstr>
      <vt:lpstr>What economic sanctions are</vt:lpstr>
      <vt:lpstr>What economic sanctions are</vt:lpstr>
      <vt:lpstr>What economic sanctions are</vt:lpstr>
      <vt:lpstr>Sanctions Regimes</vt:lpstr>
      <vt:lpstr>PowerPoint Presentation</vt:lpstr>
      <vt:lpstr>Sanctions Regimes</vt:lpstr>
      <vt:lpstr>Pause for Discussion</vt:lpstr>
      <vt:lpstr>Questions on Masters, “What Are Economic Sanctions?</vt:lpstr>
      <vt:lpstr>Questions on Haass,  “Too Much of a Bad Thing”</vt:lpstr>
      <vt:lpstr>Sanctions History</vt:lpstr>
      <vt:lpstr>Sanctions History</vt:lpstr>
      <vt:lpstr>Do Sanctions Work?</vt:lpstr>
      <vt:lpstr>PowerPoint Presentation</vt:lpstr>
      <vt:lpstr>PowerPoint Presentation</vt:lpstr>
      <vt:lpstr>PowerPoint Presentation</vt:lpstr>
      <vt:lpstr>PowerPoint Presentation</vt:lpstr>
      <vt:lpstr>PowerPoint Presentation</vt:lpstr>
      <vt:lpstr>PowerPoint Presentation</vt:lpstr>
      <vt:lpstr>Pause for Discussion</vt:lpstr>
      <vt:lpstr>Questions on Rodriguez,  “The harm that sanctions do …”</vt:lpstr>
      <vt:lpstr>Effects of Russia sanctions</vt:lpstr>
      <vt:lpstr>Russia Sanctions</vt:lpstr>
      <vt:lpstr>Russia Sanctions, Gov’t</vt:lpstr>
      <vt:lpstr>Russia Sanctions, Gov’t</vt:lpstr>
      <vt:lpstr>Russia Sanctions, Gov’t</vt:lpstr>
      <vt:lpstr>Effects of Russia sanctions</vt:lpstr>
      <vt:lpstr>PowerPoint Presentation</vt:lpstr>
      <vt:lpstr>Effects of Russia Sanctions</vt:lpstr>
      <vt:lpstr>Pause for Discussion</vt:lpstr>
      <vt:lpstr>Questions on Mulder,  “The Sanctions Weapon”</vt:lpstr>
      <vt:lpstr>Questions on Alderman,  “Leave Russia? A Year Later…”</vt:lpstr>
      <vt:lpstr>Effects of Russia Sanctions</vt:lpstr>
      <vt:lpstr>PowerPoint Presentation</vt:lpstr>
      <vt:lpstr>PowerPoint Presentation</vt:lpstr>
      <vt:lpstr>PowerPoint Presentation</vt:lpstr>
      <vt:lpstr>Effects of Russia Sanctions</vt:lpstr>
      <vt:lpstr>Effects of Russia Sanctions</vt:lpstr>
      <vt:lpstr>Effects of Russia Sanctions</vt:lpstr>
      <vt:lpstr>Effects of Russia Sanctions</vt:lpstr>
      <vt:lpstr>Effects of Russia Sanctions</vt:lpstr>
      <vt:lpstr>Effects of Russia Sanctions</vt:lpstr>
      <vt:lpstr>Effects of Russia Sanctions</vt:lpstr>
      <vt:lpstr>Effects of Russia Sanctions</vt:lpstr>
      <vt:lpstr>Pause for Discussion</vt:lpstr>
      <vt:lpstr>Questions on Kantchev,  “How Sanctioned Western Goods …”</vt:lpstr>
      <vt:lpstr>Questions on Bounds,  “EU prepares tariffs on Russian …”</vt:lpstr>
      <vt:lpstr>Questions on Belton &amp; Stein,  “Russia financial system shaken …”</vt:lpstr>
      <vt:lpstr>PowerPoint Presentation</vt:lpstr>
    </vt:vector>
  </TitlesOfParts>
  <Company>University of Michigan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International Economics Introduction and Overview</dc:title>
  <dc:creator>Ford School</dc:creator>
  <cp:lastModifiedBy>Deardorff, Alan</cp:lastModifiedBy>
  <cp:revision>232</cp:revision>
  <cp:lastPrinted>2023-08-25T18:46:22Z</cp:lastPrinted>
  <dcterms:created xsi:type="dcterms:W3CDTF">2011-01-03T19:29:08Z</dcterms:created>
  <dcterms:modified xsi:type="dcterms:W3CDTF">2024-12-02T23:15:27Z</dcterms:modified>
</cp:coreProperties>
</file>