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7"/>
  </p:notesMasterIdLst>
  <p:sldIdLst>
    <p:sldId id="256" r:id="rId2"/>
    <p:sldId id="554" r:id="rId3"/>
    <p:sldId id="561" r:id="rId4"/>
    <p:sldId id="569" r:id="rId5"/>
    <p:sldId id="555" r:id="rId6"/>
    <p:sldId id="4154" r:id="rId7"/>
    <p:sldId id="4128" r:id="rId8"/>
    <p:sldId id="4550" r:id="rId9"/>
    <p:sldId id="498" r:id="rId10"/>
    <p:sldId id="4551" r:id="rId11"/>
    <p:sldId id="455" r:id="rId12"/>
    <p:sldId id="4552" r:id="rId13"/>
    <p:sldId id="4553" r:id="rId14"/>
    <p:sldId id="4554" r:id="rId15"/>
    <p:sldId id="4419" r:id="rId16"/>
    <p:sldId id="4592" r:id="rId17"/>
    <p:sldId id="4593" r:id="rId18"/>
    <p:sldId id="4581" r:id="rId19"/>
    <p:sldId id="4590" r:id="rId20"/>
    <p:sldId id="4589" r:id="rId21"/>
    <p:sldId id="4621" r:id="rId22"/>
    <p:sldId id="4633" r:id="rId23"/>
    <p:sldId id="4591" r:id="rId24"/>
    <p:sldId id="4546" r:id="rId25"/>
    <p:sldId id="4547" r:id="rId26"/>
    <p:sldId id="4634" r:id="rId27"/>
    <p:sldId id="4557" r:id="rId28"/>
    <p:sldId id="4588" r:id="rId29"/>
    <p:sldId id="4585" r:id="rId30"/>
    <p:sldId id="504" r:id="rId31"/>
    <p:sldId id="505" r:id="rId32"/>
    <p:sldId id="506" r:id="rId33"/>
    <p:sldId id="4635" r:id="rId34"/>
    <p:sldId id="4636" r:id="rId35"/>
    <p:sldId id="4555" r:id="rId36"/>
    <p:sldId id="4556" r:id="rId37"/>
    <p:sldId id="4586" r:id="rId38"/>
    <p:sldId id="4587" r:id="rId39"/>
    <p:sldId id="4558" r:id="rId40"/>
    <p:sldId id="4559" r:id="rId41"/>
    <p:sldId id="4560" r:id="rId42"/>
    <p:sldId id="4598" r:id="rId43"/>
    <p:sldId id="4595" r:id="rId44"/>
    <p:sldId id="4596" r:id="rId45"/>
    <p:sldId id="4597" r:id="rId46"/>
    <p:sldId id="4599" r:id="rId47"/>
    <p:sldId id="4600" r:id="rId48"/>
    <p:sldId id="4601" r:id="rId49"/>
    <p:sldId id="4602" r:id="rId50"/>
    <p:sldId id="4604" r:id="rId51"/>
    <p:sldId id="4605" r:id="rId52"/>
    <p:sldId id="4606" r:id="rId53"/>
    <p:sldId id="4607" r:id="rId54"/>
    <p:sldId id="4608" r:id="rId55"/>
    <p:sldId id="4609" r:id="rId56"/>
    <p:sldId id="4610" r:id="rId57"/>
    <p:sldId id="4611" r:id="rId58"/>
    <p:sldId id="4613" r:id="rId59"/>
    <p:sldId id="4612" r:id="rId60"/>
    <p:sldId id="4614" r:id="rId61"/>
    <p:sldId id="4618" r:id="rId62"/>
    <p:sldId id="4619" r:id="rId63"/>
    <p:sldId id="4620" r:id="rId64"/>
    <p:sldId id="4615" r:id="rId65"/>
    <p:sldId id="4616" r:id="rId66"/>
    <p:sldId id="4617" r:id="rId67"/>
    <p:sldId id="4637" r:id="rId68"/>
    <p:sldId id="4626" r:id="rId69"/>
    <p:sldId id="4627" r:id="rId70"/>
    <p:sldId id="4628" r:id="rId71"/>
    <p:sldId id="4629" r:id="rId72"/>
    <p:sldId id="4630" r:id="rId73"/>
    <p:sldId id="4631" r:id="rId74"/>
    <p:sldId id="4116" r:id="rId75"/>
    <p:sldId id="46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3" autoAdjust="0"/>
    <p:restoredTop sz="86994"/>
  </p:normalViewPr>
  <p:slideViewPr>
    <p:cSldViewPr snapToObjects="1">
      <p:cViewPr varScale="1">
        <p:scale>
          <a:sx n="104" d="100"/>
          <a:sy n="104" d="100"/>
        </p:scale>
        <p:origin x="752" y="192"/>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274808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Andres B. Schwarzenberg, “Section 301 Tariff Exclusions on U.S. Imports from China,”  Congressional </a:t>
            </a:r>
            <a:r>
              <a:rPr lang="en-US" dirty="0" err="1">
                <a:effectLst/>
                <a:latin typeface="Helvetica Neue" panose="02000503000000020004" pitchFamily="2" charset="0"/>
              </a:rPr>
              <a:t>ioal</a:t>
            </a:r>
            <a:r>
              <a:rPr lang="en-US" dirty="0">
                <a:effectLst/>
                <a:latin typeface="Helvetica Neue" panose="02000503000000020004" pitchFamily="2" charset="0"/>
              </a:rPr>
              <a:t> Research Service, May 13, 2024</a:t>
            </a:r>
          </a:p>
          <a:p>
            <a:r>
              <a:rPr lang="en-US" dirty="0"/>
              <a:t>https://</a:t>
            </a:r>
            <a:r>
              <a:rPr lang="en-US" dirty="0" err="1"/>
              <a:t>crsreports.congress.gov</a:t>
            </a:r>
            <a:r>
              <a:rPr lang="en-US" dirty="0"/>
              <a:t>/product/pdf/IF/IF11582</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166021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05291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10194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a:p>
            <a:r>
              <a:rPr lang="en-US" dirty="0"/>
              <a:t>Armstrong, Dan, “Politically Connected Corporations Received More Exemptions from U.S. Tariffs on Chinese Imports, Study Finds,” </a:t>
            </a:r>
            <a:r>
              <a:rPr lang="en-US" i="1" dirty="0"/>
              <a:t>Lehigh News</a:t>
            </a:r>
            <a:r>
              <a:rPr lang="en-US" i="0" dirty="0"/>
              <a:t>, October 8,, 2024</a:t>
            </a:r>
          </a:p>
          <a:p>
            <a:r>
              <a:rPr lang="en-US" dirty="0"/>
              <a:t>https://www2.lehigh.edu/news/politically-connected-corporations-received-more-exemptions-from-us-tariffs-on-chinese-imports</a:t>
            </a:r>
          </a:p>
          <a:p>
            <a:endParaRPr lang="en-US" i="0" dirty="0"/>
          </a:p>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Ben </a:t>
            </a:r>
            <a:r>
              <a:rPr lang="en-US" dirty="0" err="1">
                <a:effectLst/>
                <a:latin typeface="Helvetica Neue" panose="02000503000000020004" pitchFamily="2" charset="0"/>
              </a:rPr>
              <a:t>Unglesbee</a:t>
            </a:r>
            <a:r>
              <a:rPr lang="en-US" dirty="0">
                <a:effectLst/>
                <a:latin typeface="Helvetica Neue" panose="02000503000000020004" pitchFamily="2" charset="0"/>
              </a:rPr>
              <a:t>, “Biden administration extends China tariff exclusions — again,” </a:t>
            </a:r>
            <a:r>
              <a:rPr lang="en-US" i="1" dirty="0" err="1">
                <a:effectLst/>
                <a:latin typeface="Helvetica Neue" panose="02000503000000020004" pitchFamily="2" charset="0"/>
              </a:rPr>
              <a:t>SupplyChainDive</a:t>
            </a:r>
            <a:r>
              <a:rPr lang="en-US" dirty="0">
                <a:effectLst/>
                <a:latin typeface="Helvetica Neue" panose="02000503000000020004" pitchFamily="2" charset="0"/>
              </a:rPr>
              <a:t>, January 4, 2024. </a:t>
            </a:r>
          </a:p>
          <a:p>
            <a:r>
              <a:rPr lang="en-US" dirty="0"/>
              <a:t>https://</a:t>
            </a:r>
            <a:r>
              <a:rPr lang="en-US" dirty="0" err="1"/>
              <a:t>www.supplychaindive.com</a:t>
            </a:r>
            <a:r>
              <a:rPr lang="en-US" dirty="0"/>
              <a:t>/news/biden-administration-extends-china-tariff-exclusions-May-2024/703510/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17711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55502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1DE3-ABDF-5127-C3D4-6E9E335D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5EA88-4E8F-5C17-643C-DCFD9E472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EC65E-CD9E-CB36-7BE1-0F7ADF6D4B39}"/>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E55DF331-3528-2B7C-86CE-F0B329BCECC7}"/>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60785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3638-4EE4-3D44-E9FA-895F5D565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FCE96-E818-742A-6196-7FD6C355F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B24AB-9FE4-6D3D-2140-5466B7CF6ED8}"/>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r>
              <a:rPr lang="en-US" dirty="0"/>
              <a:t>Beattie, “Where Trump will go with his plans on trade,” FT, 11/18/24</a:t>
            </a:r>
          </a:p>
          <a:p>
            <a:r>
              <a:rPr lang="en-US" dirty="0"/>
              <a:t>https://</a:t>
            </a:r>
            <a:r>
              <a:rPr lang="en-US" dirty="0" err="1"/>
              <a:t>www.ft.com</a:t>
            </a:r>
            <a:r>
              <a:rPr lang="en-US" dirty="0"/>
              <a:t>/content/afab0fab-524b-4845-addd-bcffbe6b0b22</a:t>
            </a:r>
          </a:p>
          <a:p>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4292FB27-2DF0-300F-5208-662EBAF3599D}"/>
              </a:ext>
            </a:extLst>
          </p:cNvPr>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81850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F4CA-F603-C517-FD60-07F07C156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A9E54-8C16-558D-6735-3B7916AC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3E8C1-A232-1898-EC4E-F401F62F63FC}"/>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r>
              <a:rPr lang="en-US" dirty="0"/>
              <a:t>Beattie, “Where Trump will go with his plans on trade,” FT, 11/18/24</a:t>
            </a:r>
          </a:p>
          <a:p>
            <a:r>
              <a:rPr lang="en-US" dirty="0"/>
              <a:t>https://</a:t>
            </a:r>
            <a:r>
              <a:rPr lang="en-US" dirty="0" err="1"/>
              <a:t>www.ft.com</a:t>
            </a:r>
            <a:r>
              <a:rPr lang="en-US" dirty="0"/>
              <a:t>/content/afab0fab-524b-4845-addd-bcffbe6b0b22</a:t>
            </a:r>
          </a:p>
          <a:p>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8FEDE184-8D9C-B63B-C871-FB140A28F260}"/>
              </a:ext>
            </a:extLst>
          </p:cNvPr>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125812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18807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01965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91828-56F1-2843-AF31-96EEDEE0373A}" type="slidenum">
              <a:rPr lang="en-US"/>
              <a:pPr/>
              <a:t>9</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Source:  Don’t know</a:t>
            </a:r>
          </a:p>
        </p:txBody>
      </p:sp>
    </p:spTree>
    <p:extLst>
      <p:ext uri="{BB962C8B-B14F-4D97-AF65-F5344CB8AC3E}">
        <p14:creationId xmlns:p14="http://schemas.microsoft.com/office/powerpoint/2010/main" val="417470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1215835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Bloomberg Supply Lines, 11/14/24</a:t>
            </a:r>
          </a:p>
          <a:p>
            <a:r>
              <a:rPr lang="en-US" dirty="0"/>
              <a:t>https://</a:t>
            </a:r>
            <a:r>
              <a:rPr lang="en-US" dirty="0" err="1"/>
              <a:t>mail.google.com</a:t>
            </a:r>
            <a:r>
              <a:rPr lang="en-US" dirty="0"/>
              <a:t>/mail/u/0/?</a:t>
            </a:r>
            <a:r>
              <a:rPr lang="en-US" dirty="0" err="1"/>
              <a:t>shva</a:t>
            </a:r>
            <a:r>
              <a:rPr lang="en-US" dirty="0"/>
              <a:t>=1#inbox/</a:t>
            </a:r>
            <a:r>
              <a:rPr lang="en-US" dirty="0" err="1"/>
              <a:t>FMfcgzQXKDfRqwmLlHHMJDDlWNpqbKTq</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64461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35853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C6638-721D-BE62-6E79-F3B60904D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64F05-F65D-1A51-CF34-018C26BFE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C3052-1065-A0CA-E3C4-36830563A0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C14677-2D5F-F872-A1C0-7AFF574C7F15}"/>
              </a:ext>
            </a:extLst>
          </p:cNvPr>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601813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5817-A35C-681E-ACAE-412AE10D0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B1BFF-E008-3C55-D0FF-C23601685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08E8E-8AA6-19F2-E117-F91CFACDD3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17F9E4-A7CC-A0AA-1F79-35DB0ABF1A02}"/>
              </a:ext>
            </a:extLst>
          </p:cNvPr>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108012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E72E-E445-7813-CF5F-5F58BAF3F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BD40F-DB31-DA79-D30F-DA7CA5EA9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2011B-D243-335D-6FEE-219357D1AE1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224F67D-56DE-3446-E83A-34C527CC0F7D}"/>
              </a:ext>
            </a:extLst>
          </p:cNvPr>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678252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DFB2-6D5E-4521-5AE8-184D4A38E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30EBC-24F8-6BB7-0C7E-85427B4ED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95017-F645-0C8D-DA27-3459DE3478C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09783749-5F9C-F1CB-E385-954058405133}"/>
              </a:ext>
            </a:extLst>
          </p:cNvPr>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011048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795A-81D1-48E7-2901-ED8E778F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41648-1C30-5109-A258-75B17D053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62135-E3F2-0723-AAC9-25A87A8686E3}"/>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B4A3E4A-A5DE-31DE-C950-94BF98DE51FC}"/>
              </a:ext>
            </a:extLst>
          </p:cNvPr>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2183961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FB51-064D-608A-E970-7A8253D4A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85C8C-B6A0-1F6E-E633-557BFDFE8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FABB5-9CC2-1FE9-DDA4-0D8A86347E11}"/>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F37836DE-1569-F71D-E7ED-C44CE68697C1}"/>
              </a:ext>
            </a:extLst>
          </p:cNvPr>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0236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63D22-358D-8C03-12A9-1DCDC3CF7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1D887-633B-BA67-7A8C-D3B995E54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1D252-94DF-467B-0B55-2852BB9E5FB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8C02715A-29BC-CBBB-9A48-50B8DFFD9B4D}"/>
              </a:ext>
            </a:extLst>
          </p:cNvPr>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614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10</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21D92-51AC-767D-ABC6-56893B59A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C15CE-C12D-29A1-F4F3-58AF43051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0B78D-8B3E-06CD-32EB-5E535C4883F6}"/>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4531B7BC-7A6A-B7FE-423C-40E1930D9379}"/>
              </a:ext>
            </a:extLst>
          </p:cNvPr>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932320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5FE2-7603-184D-2160-F28866EF4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E5C01-C73D-9888-D04C-2A07EB650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5E82B-6CE1-1873-A24B-6407A9B5AEF7}"/>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6747D214-DEDC-8939-817E-4F37F5766A16}"/>
              </a:ext>
            </a:extLst>
          </p:cNvPr>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1349433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9E24-F213-545C-562C-159D4C210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679C4-9B31-1D5A-FDE9-164A786D8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899F3-618B-0372-2883-751B048FF29A}"/>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67F442B9-D735-1CD1-5B0F-53D4A1E2F17F}"/>
              </a:ext>
            </a:extLst>
          </p:cNvPr>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1318153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5E22-50F4-6EB4-E97B-19155E1E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BEE32-697E-276E-93C3-8C89E342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E8B1F-0F28-05D2-25F5-99D0A5F5381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557EED5A-B448-B4B5-33D3-4C5789BABC83}"/>
              </a:ext>
            </a:extLst>
          </p:cNvPr>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312308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7715-456B-8D07-1939-88E5B82FE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51670-4647-5C08-F7B5-447FAD411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24CCE-6417-82B5-9A9E-D9A81FF96996}"/>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A71C9D9D-48BB-92A8-9BDD-2DBEB499B39C}"/>
              </a:ext>
            </a:extLst>
          </p:cNvPr>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479307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2FD2-7154-4FE6-EED5-2F898359B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11303-3BC8-0160-0D68-5EE2F5F54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5A990-6518-6A26-E80E-3C59805487EC}"/>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C0F870D-B37E-3A91-A23A-4F0204227B24}"/>
              </a:ext>
            </a:extLst>
          </p:cNvPr>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193342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DA2E-EAAB-3EF3-5D11-4434BDA4B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F130B-D2BF-DB91-2B88-E25C4A74D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6B933-0049-806F-0FAA-DCB6EC39679B}"/>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E17EC2A7-2A91-336D-400D-AABBA51ECE1A}"/>
              </a:ext>
            </a:extLst>
          </p:cNvPr>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183682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5F027-3787-F9F6-BE8F-E2E1756F5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945EC-C36E-B264-2F5F-926A2262C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5796-3A3E-397F-7B39-08EFADECEB64}"/>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577406D-25E8-D2B2-A2AB-0DBEACCADCD0}"/>
              </a:ext>
            </a:extLst>
          </p:cNvPr>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3614932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F4F8-6F7A-0C0F-3567-88270F3B0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A0B3C-65DD-3D21-C0E3-90DF366A9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9DB78-125A-E07A-2E65-D61287457B01}"/>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B4ECB74C-4173-734E-D338-038669BD4272}"/>
              </a:ext>
            </a:extLst>
          </p:cNvPr>
          <p:cNvSpPr>
            <a:spLocks noGrp="1"/>
          </p:cNvSpPr>
          <p:nvPr>
            <p:ph type="sldNum" sz="quarter" idx="5"/>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680543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5FEF-DB49-AF02-96C9-23E6A9CC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0B5A7-2521-2D2B-0993-4BD6D029C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A2E96-D54A-C41F-C3ED-82550DDF98E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8E6DD139-7DF1-8AFA-F07A-B472449475CD}"/>
              </a:ext>
            </a:extLst>
          </p:cNvPr>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387065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CE9D-F731-7D53-D1EF-81383DC3463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2A7A91-6BE9-2641-F759-130E743E41F9}"/>
              </a:ext>
            </a:extLst>
          </p:cNvPr>
          <p:cNvSpPr>
            <a:spLocks noGrp="1" noChangeArrowheads="1"/>
          </p:cNvSpPr>
          <p:nvPr>
            <p:ph type="sldNum" sz="quarter" idx="5"/>
          </p:nvPr>
        </p:nvSpPr>
        <p:spPr>
          <a:ln/>
        </p:spPr>
        <p:txBody>
          <a:bodyPr/>
          <a:lstStyle/>
          <a:p>
            <a:fld id="{73F91828-56F1-2843-AF31-96EEDEE0373A}" type="slidenum">
              <a:rPr lang="en-US"/>
              <a:pPr/>
              <a:t>12</a:t>
            </a:fld>
            <a:endParaRPr lang="en-US"/>
          </a:p>
        </p:txBody>
      </p:sp>
      <p:sp>
        <p:nvSpPr>
          <p:cNvPr id="240642" name="Rectangle 2">
            <a:extLst>
              <a:ext uri="{FF2B5EF4-FFF2-40B4-BE49-F238E27FC236}">
                <a16:creationId xmlns:a16="http://schemas.microsoft.com/office/drawing/2014/main" id="{0B8C327F-0BA1-7112-ADF3-D1E504526F9E}"/>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0FB23A22-B691-A2C1-93AE-EC7CC4C88732}"/>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61352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2A96-DCFC-72FD-95EC-BC92C019F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3454B-D86C-2B6C-6466-ED87DF92C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0F04A-1C7E-FEBE-86DE-587A8D7E4E7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66ECD8C-A43D-2A34-1C60-B9C07CEFA36A}"/>
              </a:ext>
            </a:extLst>
          </p:cNvPr>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2210972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5353-797C-4720-2C99-C04A8234D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5FD90-1F97-CF03-DADE-684A44182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33E44-3688-560F-A76C-B7F8BC68510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0C1C0C3-9DB6-343F-3FC9-49AD346534F6}"/>
              </a:ext>
            </a:extLst>
          </p:cNvPr>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995765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0C697-DBF0-C761-349B-3DEE86B42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B9CF0-0DFB-D88C-8A9C-767FAAD63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09A35-2B4C-806A-D6D5-B0A1510FA237}"/>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DD211A9A-836C-8B71-01DA-63D479661EB1}"/>
              </a:ext>
            </a:extLst>
          </p:cNvPr>
          <p:cNvSpPr>
            <a:spLocks noGrp="1"/>
          </p:cNvSpPr>
          <p:nvPr>
            <p:ph type="sldNum" sz="quarter" idx="5"/>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367523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B025C-BF5A-BDDA-8558-3BDC80CB9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D90C7-92CB-43B4-5D33-D6E24853A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93EFC-C263-411E-7168-2B49AC40EFC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5F829AC2-9B22-6EED-8C92-9D2CA61225C1}"/>
              </a:ext>
            </a:extLst>
          </p:cNvPr>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418187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292703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3678-652A-595E-28A1-1CE7CE86C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FDD96-2702-2294-ECF6-DD2D1314A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E17DA-A7D6-2C95-8D86-1C20CBF52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BA1BCE5B-DF60-E2F5-6100-FD1AA455C743}"/>
              </a:ext>
            </a:extLst>
          </p:cNvPr>
          <p:cNvSpPr>
            <a:spLocks noGrp="1"/>
          </p:cNvSpPr>
          <p:nvPr>
            <p:ph type="sldNum" sz="quarter" idx="5"/>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270763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5FB7-DFAB-D301-3BE3-A5711A32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54386-4973-CD8A-542B-CC793C95A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DD3AF-ED9E-5315-CE79-A8712D9772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C32C13AF-1B01-793C-EC54-326339116B5A}"/>
              </a:ext>
            </a:extLst>
          </p:cNvPr>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493232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F4D2-C71E-EEF0-F4BC-784C2ADAF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000B7-05F3-5AAD-A9AD-D7796E256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C000E-7DB6-B43A-E840-7B70885A39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69A6A5A1-A7A9-40AD-7D35-AC713C20B643}"/>
              </a:ext>
            </a:extLst>
          </p:cNvPr>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1157046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5071-6283-B153-55C5-71EE0EEA7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981F4-1D45-5D4A-5020-CEBB8807C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74584-0C10-D59B-7F88-B6520BDFD7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15FB7F24-0DD7-F0C6-420F-1F0075D9C322}"/>
              </a:ext>
            </a:extLst>
          </p:cNvPr>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4016466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6861-CFB9-2FF2-8BA7-05167384E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DD025-A19B-703B-7B2C-27E50DA18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CA0D-9C7C-37A9-F4E9-0F1C5E2E31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5A457A84-F985-3142-A351-DDEE67716D2F}"/>
              </a:ext>
            </a:extLst>
          </p:cNvPr>
          <p:cNvSpPr>
            <a:spLocks noGrp="1"/>
          </p:cNvSpPr>
          <p:nvPr>
            <p:ph type="sldNum" sz="quarter" idx="5"/>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92610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F2A2-DA99-9AD1-C8EF-FB0676552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71CD17-72EE-FF35-B9F4-A5F1914E71A0}"/>
              </a:ext>
            </a:extLst>
          </p:cNvPr>
          <p:cNvSpPr>
            <a:spLocks noGrp="1" noChangeArrowheads="1"/>
          </p:cNvSpPr>
          <p:nvPr>
            <p:ph type="sldNum" sz="quarter" idx="5"/>
          </p:nvPr>
        </p:nvSpPr>
        <p:spPr>
          <a:ln/>
        </p:spPr>
        <p:txBody>
          <a:bodyPr/>
          <a:lstStyle/>
          <a:p>
            <a:fld id="{73F91828-56F1-2843-AF31-96EEDEE0373A}" type="slidenum">
              <a:rPr lang="en-US"/>
              <a:pPr/>
              <a:t>13</a:t>
            </a:fld>
            <a:endParaRPr lang="en-US"/>
          </a:p>
        </p:txBody>
      </p:sp>
      <p:sp>
        <p:nvSpPr>
          <p:cNvPr id="240642" name="Rectangle 2">
            <a:extLst>
              <a:ext uri="{FF2B5EF4-FFF2-40B4-BE49-F238E27FC236}">
                <a16:creationId xmlns:a16="http://schemas.microsoft.com/office/drawing/2014/main" id="{06B3CA82-43D8-465D-6381-0CF6F4797AD2}"/>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750EBAF-DFB1-DA37-9C42-3B8ED03CADC4}"/>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20919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3A45-1BF7-E8A0-F8FF-E30C06DB3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E5A16-4AC3-A828-B179-66CE8B0F9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4B407-8676-DC8D-21AF-E33CAE6A5F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387DC38A-F151-8DE1-96F7-98FE0C6D3938}"/>
              </a:ext>
            </a:extLst>
          </p:cNvPr>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288997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DFF4-210C-A99B-CCBE-F67827C61D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37F179D-1C1C-A085-EA03-96474FDB5514}"/>
              </a:ext>
            </a:extLst>
          </p:cNvPr>
          <p:cNvSpPr>
            <a:spLocks noGrp="1" noChangeArrowheads="1"/>
          </p:cNvSpPr>
          <p:nvPr>
            <p:ph type="sldNum" sz="quarter" idx="5"/>
          </p:nvPr>
        </p:nvSpPr>
        <p:spPr>
          <a:ln/>
        </p:spPr>
        <p:txBody>
          <a:bodyPr/>
          <a:lstStyle/>
          <a:p>
            <a:fld id="{73F91828-56F1-2843-AF31-96EEDEE0373A}" type="slidenum">
              <a:rPr lang="en-US"/>
              <a:pPr/>
              <a:t>14</a:t>
            </a:fld>
            <a:endParaRPr lang="en-US"/>
          </a:p>
        </p:txBody>
      </p:sp>
      <p:sp>
        <p:nvSpPr>
          <p:cNvPr id="240642" name="Rectangle 2">
            <a:extLst>
              <a:ext uri="{FF2B5EF4-FFF2-40B4-BE49-F238E27FC236}">
                <a16:creationId xmlns:a16="http://schemas.microsoft.com/office/drawing/2014/main" id="{CA6B0B4C-B549-C2B4-AFF2-864D008C3BF5}"/>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45276CF-87F1-73F0-1716-A011EAA602F9}"/>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3352789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B7C8-A888-29C1-BD9D-64372CC4E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311BD-43AA-20FB-01F0-E3E7880B3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72ABE-FFEA-FF67-3FD2-6D7ADD68B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Richter, “</a:t>
            </a:r>
            <a:r>
              <a:rPr lang="en-US" b="0" i="0" dirty="0">
                <a:solidFill>
                  <a:srgbClr val="455F7C"/>
                </a:solidFill>
                <a:effectLst/>
                <a:latin typeface="Open Sans" panose="020F0502020204030204" pitchFamily="34" charset="0"/>
              </a:rPr>
              <a:t>Is the U.S. Pulling Away From China Economically?” </a:t>
            </a:r>
            <a:r>
              <a:rPr lang="en-US" b="0" i="0" dirty="0" err="1">
                <a:solidFill>
                  <a:srgbClr val="455F7C"/>
                </a:solidFill>
                <a:effectLst/>
                <a:latin typeface="Open Sans" panose="020F0502020204030204" pitchFamily="34" charset="0"/>
              </a:rPr>
              <a:t>statista</a:t>
            </a:r>
            <a:r>
              <a:rPr lang="en-US" b="0" i="0" dirty="0">
                <a:solidFill>
                  <a:srgbClr val="455F7C"/>
                </a:solidFill>
                <a:effectLst/>
                <a:latin typeface="Open Sans" panose="020F0502020204030204" pitchFamily="34" charset="0"/>
              </a:rPr>
              <a:t>, 11/4/24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55F7C"/>
                </a:solidFill>
                <a:effectLst/>
                <a:latin typeface="Open Sans" panose="020F0502020204030204" pitchFamily="34" charset="0"/>
              </a:rPr>
              <a:t>https://</a:t>
            </a:r>
            <a:r>
              <a:rPr lang="en-US" b="0" i="0" dirty="0" err="1">
                <a:solidFill>
                  <a:srgbClr val="455F7C"/>
                </a:solidFill>
                <a:effectLst/>
                <a:latin typeface="Open Sans" panose="020F0502020204030204" pitchFamily="34" charset="0"/>
              </a:rPr>
              <a:t>www.statista.com</a:t>
            </a:r>
            <a:r>
              <a:rPr lang="en-US" b="0" i="0" dirty="0">
                <a:solidFill>
                  <a:srgbClr val="455F7C"/>
                </a:solidFill>
                <a:effectLst/>
                <a:latin typeface="Open Sans" panose="020F0502020204030204" pitchFamily="34" charset="0"/>
              </a:rPr>
              <a:t>/chart/17982/us-trade-in-goods-with-china-since-1985/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55F7C"/>
              </a:solidFill>
              <a:effectLst/>
              <a:latin typeface="Open Sans"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47B7BA9-860F-72B0-9996-3794762819BB}"/>
              </a:ext>
            </a:extLst>
          </p:cNvPr>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274445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96AB-4B07-6460-FF25-E6089AFE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65B12-4428-8B99-1A68-F68C5C87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8BCFE-7DC3-4A84-44E6-3B2DCE374A2D}"/>
              </a:ext>
            </a:extLst>
          </p:cNvPr>
          <p:cNvSpPr>
            <a:spLocks noGrp="1"/>
          </p:cNvSpPr>
          <p:nvPr>
            <p:ph type="body" idx="1"/>
          </p:nvPr>
        </p:nvSpPr>
        <p:spPr/>
        <p:txBody>
          <a:bodyPr/>
          <a:lstStyle/>
          <a:p>
            <a:r>
              <a:rPr lang="en-US" dirty="0"/>
              <a:t>Lakshmi, “Why Vietnam risks ending up a big loser from Trump’s tariffs,” FT, 11/17/24</a:t>
            </a:r>
          </a:p>
          <a:p>
            <a:r>
              <a:rPr lang="en-US" dirty="0"/>
              <a:t>https://</a:t>
            </a:r>
            <a:r>
              <a:rPr lang="en-US" dirty="0" err="1"/>
              <a:t>www.ft.com</a:t>
            </a:r>
            <a:r>
              <a:rPr lang="en-US" dirty="0"/>
              <a:t>/content/4f9f11dd-2278-49a6-9e70-b87916667fbe</a:t>
            </a:r>
          </a:p>
        </p:txBody>
      </p:sp>
      <p:sp>
        <p:nvSpPr>
          <p:cNvPr id="4" name="Slide Number Placeholder 3">
            <a:extLst>
              <a:ext uri="{FF2B5EF4-FFF2-40B4-BE49-F238E27FC236}">
                <a16:creationId xmlns:a16="http://schemas.microsoft.com/office/drawing/2014/main" id="{0F64A880-4E1A-E22F-F8A8-B6115D2EB219}"/>
              </a:ext>
            </a:extLst>
          </p:cNvPr>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01083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2971801"/>
            <a:ext cx="7772400" cy="1470025"/>
          </a:xfrm>
        </p:spPr>
        <p:txBody>
          <a:bodyPr>
            <a:normAutofit fontScale="90000"/>
          </a:bodyPr>
          <a:lstStyle/>
          <a:p>
            <a:pPr eaLnBrk="1" hangingPunct="1"/>
            <a:r>
              <a:rPr lang="en-US" sz="3200" dirty="0">
                <a:ea typeface="ＭＳ Ｐゴシック" pitchFamily="-109" charset="-128"/>
                <a:cs typeface="ＭＳ Ｐゴシック" pitchFamily="-109" charset="-128"/>
              </a:rPr>
              <a:t>Class 25</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Final Class</a:t>
            </a: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2024</a:t>
            </a:r>
          </a:p>
        </p:txBody>
      </p:sp>
      <p:sp>
        <p:nvSpPr>
          <p:cNvPr id="16387" name="Rectangle 3"/>
          <p:cNvSpPr>
            <a:spLocks noGrp="1" noChangeArrowheads="1"/>
          </p:cNvSpPr>
          <p:nvPr>
            <p:ph type="subTitle" idx="1"/>
          </p:nvPr>
        </p:nvSpPr>
        <p:spPr>
          <a:xfrm>
            <a:off x="2971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Tariff History, 1891-2011</a:t>
            </a:r>
          </a:p>
        </p:txBody>
      </p:sp>
      <p:pic>
        <p:nvPicPr>
          <p:cNvPr id="3" name="Picture 2" descr="The tariff rate in percent for the U S is plotted versus year, 1891 to 2011. From 1891 to 1912, the tariff rate gradually declines from 48% to 40%. In 1921, a large dip to 15% occurs and then in 1932 the tariff rate rises to a peak of 59%. Until 1948, the rate drops rapidly to 12%. From 1948 to 2011, the rate declines gradually, with a tariff rate of 4% in 2011. All values estimated.">
            <a:extLst>
              <a:ext uri="{FF2B5EF4-FFF2-40B4-BE49-F238E27FC236}">
                <a16:creationId xmlns:a16="http://schemas.microsoft.com/office/drawing/2014/main" id="{1C3DDB1B-171C-76F4-0CF9-4088359E2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765857"/>
            <a:ext cx="7510516" cy="3686088"/>
          </a:xfrm>
          <a:prstGeom prst="rect">
            <a:avLst/>
          </a:prstGeom>
        </p:spPr>
      </p:pic>
      <p:cxnSp>
        <p:nvCxnSpPr>
          <p:cNvPr id="4" name="Straight Connector 3">
            <a:extLst>
              <a:ext uri="{FF2B5EF4-FFF2-40B4-BE49-F238E27FC236}">
                <a16:creationId xmlns:a16="http://schemas.microsoft.com/office/drawing/2014/main" id="{67DC45D3-CED0-E2F6-71F5-7885E4290A1A}"/>
              </a:ext>
            </a:extLst>
          </p:cNvPr>
          <p:cNvCxnSpPr>
            <a:cxnSpLocks/>
          </p:cNvCxnSpPr>
          <p:nvPr/>
        </p:nvCxnSpPr>
        <p:spPr>
          <a:xfrm>
            <a:off x="4572000" y="1517167"/>
            <a:ext cx="0" cy="34290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DB4431C-D64E-9BD2-454D-380863BD8E5E}"/>
              </a:ext>
            </a:extLst>
          </p:cNvPr>
          <p:cNvSpPr txBox="1"/>
          <p:nvPr/>
        </p:nvSpPr>
        <p:spPr>
          <a:xfrm>
            <a:off x="4495800" y="1440967"/>
            <a:ext cx="4648200" cy="369332"/>
          </a:xfrm>
          <a:prstGeom prst="rect">
            <a:avLst/>
          </a:prstGeom>
          <a:noFill/>
        </p:spPr>
        <p:txBody>
          <a:bodyPr wrap="square" rtlCol="0">
            <a:spAutoFit/>
          </a:bodyPr>
          <a:lstStyle/>
          <a:p>
            <a:r>
              <a:rPr lang="en-US" dirty="0">
                <a:solidFill>
                  <a:srgbClr val="00B050"/>
                </a:solidFill>
              </a:rPr>
              <a:t>1934 Reciprocal Trade Agreements Act</a:t>
            </a:r>
          </a:p>
        </p:txBody>
      </p:sp>
      <p:cxnSp>
        <p:nvCxnSpPr>
          <p:cNvPr id="9" name="Straight Connector 8">
            <a:extLst>
              <a:ext uri="{FF2B5EF4-FFF2-40B4-BE49-F238E27FC236}">
                <a16:creationId xmlns:a16="http://schemas.microsoft.com/office/drawing/2014/main" id="{8C86AA28-1EA2-4C17-CBC7-EB2E0D6CAA59}"/>
              </a:ext>
            </a:extLst>
          </p:cNvPr>
          <p:cNvCxnSpPr>
            <a:cxnSpLocks/>
          </p:cNvCxnSpPr>
          <p:nvPr/>
        </p:nvCxnSpPr>
        <p:spPr>
          <a:xfrm>
            <a:off x="5257800" y="1821967"/>
            <a:ext cx="0" cy="31242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F05419D-46A6-CE34-3C79-BDA05BBE8C1F}"/>
              </a:ext>
            </a:extLst>
          </p:cNvPr>
          <p:cNvSpPr txBox="1"/>
          <p:nvPr/>
        </p:nvSpPr>
        <p:spPr>
          <a:xfrm>
            <a:off x="5181600" y="1821967"/>
            <a:ext cx="1371600" cy="369332"/>
          </a:xfrm>
          <a:prstGeom prst="rect">
            <a:avLst/>
          </a:prstGeom>
          <a:noFill/>
        </p:spPr>
        <p:txBody>
          <a:bodyPr wrap="square" rtlCol="0">
            <a:spAutoFit/>
          </a:bodyPr>
          <a:lstStyle/>
          <a:p>
            <a:r>
              <a:rPr lang="en-US" dirty="0">
                <a:solidFill>
                  <a:srgbClr val="00B050"/>
                </a:solidFill>
              </a:rPr>
              <a:t>1947 GATT</a:t>
            </a:r>
          </a:p>
        </p:txBody>
      </p:sp>
      <p:cxnSp>
        <p:nvCxnSpPr>
          <p:cNvPr id="12" name="Straight Connector 11">
            <a:extLst>
              <a:ext uri="{FF2B5EF4-FFF2-40B4-BE49-F238E27FC236}">
                <a16:creationId xmlns:a16="http://schemas.microsoft.com/office/drawing/2014/main" id="{CF3D6E7E-8315-41FB-0924-2F7869EF9925}"/>
              </a:ext>
            </a:extLst>
          </p:cNvPr>
          <p:cNvCxnSpPr>
            <a:cxnSpLocks/>
          </p:cNvCxnSpPr>
          <p:nvPr/>
        </p:nvCxnSpPr>
        <p:spPr>
          <a:xfrm>
            <a:off x="8077200" y="1821967"/>
            <a:ext cx="0" cy="31242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6C808F3-A45E-8F89-A638-A7B97D8C480E}"/>
              </a:ext>
            </a:extLst>
          </p:cNvPr>
          <p:cNvSpPr txBox="1"/>
          <p:nvPr/>
        </p:nvSpPr>
        <p:spPr>
          <a:xfrm>
            <a:off x="8001000" y="1821967"/>
            <a:ext cx="1371600" cy="369332"/>
          </a:xfrm>
          <a:prstGeom prst="rect">
            <a:avLst/>
          </a:prstGeom>
          <a:noFill/>
        </p:spPr>
        <p:txBody>
          <a:bodyPr wrap="square" rtlCol="0">
            <a:spAutoFit/>
          </a:bodyPr>
          <a:lstStyle/>
          <a:p>
            <a:r>
              <a:rPr lang="en-US" dirty="0">
                <a:solidFill>
                  <a:srgbClr val="00B050"/>
                </a:solidFill>
              </a:rPr>
              <a:t>1995 WTO</a:t>
            </a:r>
          </a:p>
        </p:txBody>
      </p:sp>
      <p:sp>
        <p:nvSpPr>
          <p:cNvPr id="14" name="TextBox 13">
            <a:extLst>
              <a:ext uri="{FF2B5EF4-FFF2-40B4-BE49-F238E27FC236}">
                <a16:creationId xmlns:a16="http://schemas.microsoft.com/office/drawing/2014/main" id="{3DDD7BB8-A62A-F04E-9A15-E8804C583381}"/>
              </a:ext>
            </a:extLst>
          </p:cNvPr>
          <p:cNvSpPr txBox="1"/>
          <p:nvPr/>
        </p:nvSpPr>
        <p:spPr>
          <a:xfrm>
            <a:off x="1905000" y="1364767"/>
            <a:ext cx="2514600" cy="369332"/>
          </a:xfrm>
          <a:prstGeom prst="rect">
            <a:avLst/>
          </a:prstGeom>
          <a:noFill/>
        </p:spPr>
        <p:txBody>
          <a:bodyPr wrap="square" rtlCol="0">
            <a:spAutoFit/>
          </a:bodyPr>
          <a:lstStyle/>
          <a:p>
            <a:r>
              <a:rPr lang="en-US" dirty="0">
                <a:solidFill>
                  <a:srgbClr val="FF0000"/>
                </a:solidFill>
              </a:rPr>
              <a:t>Smoot-Hawley Tariff</a:t>
            </a:r>
          </a:p>
        </p:txBody>
      </p:sp>
      <p:cxnSp>
        <p:nvCxnSpPr>
          <p:cNvPr id="15" name="Straight Arrow Connector 14">
            <a:extLst>
              <a:ext uri="{FF2B5EF4-FFF2-40B4-BE49-F238E27FC236}">
                <a16:creationId xmlns:a16="http://schemas.microsoft.com/office/drawing/2014/main" id="{15EE37D0-CD7C-9B84-5563-F89618B1C3D5}"/>
              </a:ext>
            </a:extLst>
          </p:cNvPr>
          <p:cNvCxnSpPr>
            <a:cxnSpLocks/>
          </p:cNvCxnSpPr>
          <p:nvPr/>
        </p:nvCxnSpPr>
        <p:spPr>
          <a:xfrm>
            <a:off x="3962400" y="1669567"/>
            <a:ext cx="381000" cy="53340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37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360185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C680-6DD3-7AE1-AB48-A2794F966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FB6E8-BE4F-630E-B897-6671EFA688EC}"/>
              </a:ext>
            </a:extLst>
          </p:cNvPr>
          <p:cNvSpPr>
            <a:spLocks noGrp="1"/>
          </p:cNvSpPr>
          <p:nvPr>
            <p:ph type="title"/>
          </p:nvPr>
        </p:nvSpPr>
        <p:spPr>
          <a:xfrm>
            <a:off x="838200" y="0"/>
            <a:ext cx="10515600" cy="1325563"/>
          </a:xfrm>
        </p:spPr>
        <p:txBody>
          <a:bodyPr/>
          <a:lstStyle/>
          <a:p>
            <a:r>
              <a:rPr lang="en-US" dirty="0">
                <a:solidFill>
                  <a:schemeClr val="bg1"/>
                </a:solidFill>
              </a:rPr>
              <a:t>US-</a:t>
            </a:r>
            <a:r>
              <a:rPr lang="en-US" dirty="0"/>
              <a:t>China Tariff War – Tariff Rates</a:t>
            </a:r>
          </a:p>
        </p:txBody>
      </p:sp>
      <p:pic>
        <p:nvPicPr>
          <p:cNvPr id="5" name="Picture 4">
            <a:extLst>
              <a:ext uri="{FF2B5EF4-FFF2-40B4-BE49-F238E27FC236}">
                <a16:creationId xmlns:a16="http://schemas.microsoft.com/office/drawing/2014/main" id="{B9FA9F0A-F318-C283-1289-839F55CDC078}"/>
              </a:ext>
            </a:extLst>
          </p:cNvPr>
          <p:cNvPicPr>
            <a:picLocks noChangeAspect="1"/>
          </p:cNvPicPr>
          <p:nvPr/>
        </p:nvPicPr>
        <p:blipFill>
          <a:blip r:embed="rId3"/>
          <a:stretch>
            <a:fillRect/>
          </a:stretch>
        </p:blipFill>
        <p:spPr>
          <a:xfrm>
            <a:off x="2133600" y="990600"/>
            <a:ext cx="7848600" cy="5426989"/>
          </a:xfrm>
          <a:prstGeom prst="rect">
            <a:avLst/>
          </a:prstGeom>
        </p:spPr>
      </p:pic>
      <p:sp>
        <p:nvSpPr>
          <p:cNvPr id="6" name="TextBox 5">
            <a:extLst>
              <a:ext uri="{FF2B5EF4-FFF2-40B4-BE49-F238E27FC236}">
                <a16:creationId xmlns:a16="http://schemas.microsoft.com/office/drawing/2014/main" id="{729EECD3-823E-267A-D6B4-00E432F648D7}"/>
              </a:ext>
            </a:extLst>
          </p:cNvPr>
          <p:cNvSpPr txBox="1"/>
          <p:nvPr/>
        </p:nvSpPr>
        <p:spPr>
          <a:xfrm>
            <a:off x="228600" y="5682734"/>
            <a:ext cx="2133600" cy="369332"/>
          </a:xfrm>
          <a:prstGeom prst="rect">
            <a:avLst/>
          </a:prstGeom>
          <a:noFill/>
        </p:spPr>
        <p:txBody>
          <a:bodyPr wrap="square" rtlCol="0">
            <a:spAutoFit/>
          </a:bodyPr>
          <a:lstStyle/>
          <a:p>
            <a:r>
              <a:rPr lang="en-US" dirty="0"/>
              <a:t>Source: </a:t>
            </a:r>
            <a:r>
              <a:rPr lang="en-US" dirty="0" err="1"/>
              <a:t>CNBC.com</a:t>
            </a:r>
            <a:endParaRPr lang="en-US" dirty="0"/>
          </a:p>
        </p:txBody>
      </p:sp>
    </p:spTree>
    <p:extLst>
      <p:ext uri="{BB962C8B-B14F-4D97-AF65-F5344CB8AC3E}">
        <p14:creationId xmlns:p14="http://schemas.microsoft.com/office/powerpoint/2010/main" val="62774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A1F3-81A0-7137-9F31-1F5EF93CB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FBA4-1ECA-1FF2-EC20-51D78A7C7B6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 US Imports Covered</a:t>
            </a:r>
          </a:p>
        </p:txBody>
      </p:sp>
      <p:pic>
        <p:nvPicPr>
          <p:cNvPr id="3" name="Picture 2">
            <a:extLst>
              <a:ext uri="{FF2B5EF4-FFF2-40B4-BE49-F238E27FC236}">
                <a16:creationId xmlns:a16="http://schemas.microsoft.com/office/drawing/2014/main" id="{CC3BE672-B987-1D99-A348-956921A91584}"/>
              </a:ext>
            </a:extLst>
          </p:cNvPr>
          <p:cNvPicPr>
            <a:picLocks noChangeAspect="1"/>
          </p:cNvPicPr>
          <p:nvPr/>
        </p:nvPicPr>
        <p:blipFill>
          <a:blip r:embed="rId3"/>
          <a:stretch>
            <a:fillRect/>
          </a:stretch>
        </p:blipFill>
        <p:spPr>
          <a:xfrm>
            <a:off x="2209800" y="1277173"/>
            <a:ext cx="7772400" cy="4303654"/>
          </a:xfrm>
          <a:prstGeom prst="rect">
            <a:avLst/>
          </a:prstGeom>
        </p:spPr>
      </p:pic>
      <p:sp>
        <p:nvSpPr>
          <p:cNvPr id="4" name="TextBox 3">
            <a:extLst>
              <a:ext uri="{FF2B5EF4-FFF2-40B4-BE49-F238E27FC236}">
                <a16:creationId xmlns:a16="http://schemas.microsoft.com/office/drawing/2014/main" id="{AFB251B6-2EFC-FFF0-6A3C-510BC2FB5F40}"/>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imports from China in 2017, per World Bank:</a:t>
            </a:r>
          </a:p>
          <a:p>
            <a:r>
              <a:rPr lang="en-US" dirty="0">
                <a:ln>
                  <a:solidFill>
                    <a:srgbClr val="FF0000"/>
                  </a:solidFill>
                </a:ln>
              </a:rPr>
              <a:t>$480 billion</a:t>
            </a:r>
          </a:p>
        </p:txBody>
      </p:sp>
      <p:sp>
        <p:nvSpPr>
          <p:cNvPr id="7" name="TextBox 6">
            <a:extLst>
              <a:ext uri="{FF2B5EF4-FFF2-40B4-BE49-F238E27FC236}">
                <a16:creationId xmlns:a16="http://schemas.microsoft.com/office/drawing/2014/main" id="{3414FA60-AFE1-898F-A8AE-1524FD8EDBA9}"/>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cxnSp>
        <p:nvCxnSpPr>
          <p:cNvPr id="8" name="Straight Arrow Connector 7">
            <a:extLst>
              <a:ext uri="{FF2B5EF4-FFF2-40B4-BE49-F238E27FC236}">
                <a16:creationId xmlns:a16="http://schemas.microsoft.com/office/drawing/2014/main" id="{30870F20-B636-E6C2-7CA7-3557D3C0B02E}"/>
              </a:ext>
            </a:extLst>
          </p:cNvPr>
          <p:cNvCxnSpPr>
            <a:cxnSpLocks/>
          </p:cNvCxnSpPr>
          <p:nvPr/>
        </p:nvCxnSpPr>
        <p:spPr>
          <a:xfrm flipV="1">
            <a:off x="1676400" y="838200"/>
            <a:ext cx="8077200" cy="16764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01D1-3067-C917-0776-E70C9AF4C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414C8-CB05-E6DD-A84F-2CF1B731D03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 Retaliation - US Exports Covered</a:t>
            </a:r>
          </a:p>
        </p:txBody>
      </p:sp>
      <p:sp>
        <p:nvSpPr>
          <p:cNvPr id="7" name="TextBox 6">
            <a:extLst>
              <a:ext uri="{FF2B5EF4-FFF2-40B4-BE49-F238E27FC236}">
                <a16:creationId xmlns:a16="http://schemas.microsoft.com/office/drawing/2014/main" id="{E549DBF2-61B3-45AB-DC4C-D69B527FD95F}"/>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pic>
        <p:nvPicPr>
          <p:cNvPr id="6" name="Picture 5">
            <a:extLst>
              <a:ext uri="{FF2B5EF4-FFF2-40B4-BE49-F238E27FC236}">
                <a16:creationId xmlns:a16="http://schemas.microsoft.com/office/drawing/2014/main" id="{0B8FA5CC-F89F-591F-DC6E-7A93CC604CC5}"/>
              </a:ext>
            </a:extLst>
          </p:cNvPr>
          <p:cNvPicPr>
            <a:picLocks noChangeAspect="1"/>
          </p:cNvPicPr>
          <p:nvPr/>
        </p:nvPicPr>
        <p:blipFill>
          <a:blip r:embed="rId3"/>
          <a:stretch>
            <a:fillRect/>
          </a:stretch>
        </p:blipFill>
        <p:spPr>
          <a:xfrm>
            <a:off x="2209800" y="1676400"/>
            <a:ext cx="7772400" cy="3939638"/>
          </a:xfrm>
          <a:prstGeom prst="rect">
            <a:avLst/>
          </a:prstGeom>
        </p:spPr>
      </p:pic>
      <p:sp>
        <p:nvSpPr>
          <p:cNvPr id="9" name="TextBox 8">
            <a:extLst>
              <a:ext uri="{FF2B5EF4-FFF2-40B4-BE49-F238E27FC236}">
                <a16:creationId xmlns:a16="http://schemas.microsoft.com/office/drawing/2014/main" id="{D19133EE-CDEA-9506-CFF7-A6377753CA93}"/>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exports to China in 2017, per World Bank:</a:t>
            </a:r>
          </a:p>
          <a:p>
            <a:r>
              <a:rPr lang="en-US" dirty="0">
                <a:ln>
                  <a:solidFill>
                    <a:srgbClr val="FF0000"/>
                  </a:solidFill>
                </a:ln>
              </a:rPr>
              <a:t>$154 billion</a:t>
            </a:r>
          </a:p>
        </p:txBody>
      </p:sp>
      <p:cxnSp>
        <p:nvCxnSpPr>
          <p:cNvPr id="11" name="Straight Arrow Connector 10">
            <a:extLst>
              <a:ext uri="{FF2B5EF4-FFF2-40B4-BE49-F238E27FC236}">
                <a16:creationId xmlns:a16="http://schemas.microsoft.com/office/drawing/2014/main" id="{E4830CBE-881A-F4A8-E355-A2BD41393560}"/>
              </a:ext>
            </a:extLst>
          </p:cNvPr>
          <p:cNvCxnSpPr>
            <a:cxnSpLocks/>
          </p:cNvCxnSpPr>
          <p:nvPr/>
        </p:nvCxnSpPr>
        <p:spPr>
          <a:xfrm>
            <a:off x="1676400" y="2514600"/>
            <a:ext cx="8153400" cy="11430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a:extLst>
              <a:ext uri="{FF2B5EF4-FFF2-40B4-BE49-F238E27FC236}">
                <a16:creationId xmlns:a16="http://schemas.microsoft.com/office/drawing/2014/main" id="{179FD5BE-2F6B-F69D-DABC-1BF1B188FFAD}"/>
              </a:ext>
            </a:extLst>
          </p:cNvPr>
          <p:cNvSpPr txBox="1"/>
          <p:nvPr/>
        </p:nvSpPr>
        <p:spPr>
          <a:xfrm>
            <a:off x="1547649" y="2757098"/>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8839F96C-8488-03DF-CB2A-1D723FF600F0}"/>
              </a:ext>
            </a:extLst>
          </p:cNvPr>
          <p:cNvSpPr/>
          <p:nvPr/>
        </p:nvSpPr>
        <p:spPr>
          <a:xfrm>
            <a:off x="762000" y="1905000"/>
            <a:ext cx="271637" cy="228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AE65B3A6-D5AC-03D9-328D-F8B19194D09F}"/>
              </a:ext>
            </a:extLst>
          </p:cNvPr>
          <p:cNvCxnSpPr>
            <a:cxnSpLocks/>
          </p:cNvCxnSpPr>
          <p:nvPr/>
        </p:nvCxnSpPr>
        <p:spPr>
          <a:xfrm flipH="1" flipV="1">
            <a:off x="956491" y="2150379"/>
            <a:ext cx="643710" cy="76709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090E0-3FBD-851F-6CDF-DEDEDB56C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B0FF0-FA29-302F-78A5-17D128541FC3}"/>
              </a:ext>
            </a:extLst>
          </p:cNvPr>
          <p:cNvSpPr>
            <a:spLocks noGrp="1"/>
          </p:cNvSpPr>
          <p:nvPr>
            <p:ph type="title"/>
          </p:nvPr>
        </p:nvSpPr>
        <p:spPr/>
        <p:txBody>
          <a:bodyPr/>
          <a:lstStyle/>
          <a:p>
            <a:r>
              <a:rPr lang="en-US" dirty="0">
                <a:solidFill>
                  <a:schemeClr val="bg1"/>
                </a:solidFill>
              </a:rPr>
              <a:t>US </a:t>
            </a:r>
            <a:r>
              <a:rPr lang="en-US" dirty="0"/>
              <a:t>Trade Balance with China</a:t>
            </a:r>
          </a:p>
        </p:txBody>
      </p:sp>
      <p:pic>
        <p:nvPicPr>
          <p:cNvPr id="12" name="Picture 11">
            <a:extLst>
              <a:ext uri="{FF2B5EF4-FFF2-40B4-BE49-F238E27FC236}">
                <a16:creationId xmlns:a16="http://schemas.microsoft.com/office/drawing/2014/main" id="{A4E3DC2A-9750-0AAE-903B-08E8E9B77ACE}"/>
              </a:ext>
            </a:extLst>
          </p:cNvPr>
          <p:cNvPicPr>
            <a:picLocks noChangeAspect="1"/>
          </p:cNvPicPr>
          <p:nvPr/>
        </p:nvPicPr>
        <p:blipFill>
          <a:blip r:embed="rId3"/>
          <a:stretch>
            <a:fillRect/>
          </a:stretch>
        </p:blipFill>
        <p:spPr>
          <a:xfrm>
            <a:off x="2553474" y="990601"/>
            <a:ext cx="5904726" cy="5256846"/>
          </a:xfrm>
          <a:prstGeom prst="rect">
            <a:avLst/>
          </a:prstGeom>
        </p:spPr>
      </p:pic>
    </p:spTree>
    <p:extLst>
      <p:ext uri="{BB962C8B-B14F-4D97-AF65-F5344CB8AC3E}">
        <p14:creationId xmlns:p14="http://schemas.microsoft.com/office/powerpoint/2010/main" val="81295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6C63-6B02-D9FF-EA10-85454BE3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E3E9-BD55-1228-9AF6-525917388D60}"/>
              </a:ext>
            </a:extLst>
          </p:cNvPr>
          <p:cNvSpPr>
            <a:spLocks noGrp="1"/>
          </p:cNvSpPr>
          <p:nvPr>
            <p:ph type="title"/>
          </p:nvPr>
        </p:nvSpPr>
        <p:spPr/>
        <p:txBody>
          <a:bodyPr/>
          <a:lstStyle/>
          <a:p>
            <a:r>
              <a:rPr lang="en-US" dirty="0">
                <a:solidFill>
                  <a:schemeClr val="bg1"/>
                </a:solidFill>
              </a:rPr>
              <a:t>US </a:t>
            </a:r>
            <a:r>
              <a:rPr lang="en-US" dirty="0"/>
              <a:t>Trade Balance with Vietnam</a:t>
            </a:r>
          </a:p>
        </p:txBody>
      </p:sp>
      <p:pic>
        <p:nvPicPr>
          <p:cNvPr id="9" name="Picture 8">
            <a:extLst>
              <a:ext uri="{FF2B5EF4-FFF2-40B4-BE49-F238E27FC236}">
                <a16:creationId xmlns:a16="http://schemas.microsoft.com/office/drawing/2014/main" id="{7B56B1E5-90AE-051E-BFC5-B887F8EC3C99}"/>
              </a:ext>
            </a:extLst>
          </p:cNvPr>
          <p:cNvPicPr>
            <a:picLocks noChangeAspect="1"/>
          </p:cNvPicPr>
          <p:nvPr/>
        </p:nvPicPr>
        <p:blipFill>
          <a:blip r:embed="rId3"/>
          <a:stretch>
            <a:fillRect/>
          </a:stretch>
        </p:blipFill>
        <p:spPr>
          <a:xfrm>
            <a:off x="2438400" y="947156"/>
            <a:ext cx="6950377" cy="5148844"/>
          </a:xfrm>
          <a:prstGeom prst="rect">
            <a:avLst/>
          </a:prstGeom>
        </p:spPr>
      </p:pic>
    </p:spTree>
    <p:extLst>
      <p:ext uri="{BB962C8B-B14F-4D97-AF65-F5344CB8AC3E}">
        <p14:creationId xmlns:p14="http://schemas.microsoft.com/office/powerpoint/2010/main" val="165033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2F31-623E-B77D-A027-E201A22373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B7236-9BD4-031B-4C22-061E01705ED2}"/>
              </a:ext>
            </a:extLst>
          </p:cNvPr>
          <p:cNvSpPr>
            <a:spLocks noGrp="1"/>
          </p:cNvSpPr>
          <p:nvPr>
            <p:ph idx="1"/>
          </p:nvPr>
        </p:nvSpPr>
        <p:spPr/>
        <p:txBody>
          <a:bodyPr/>
          <a:lstStyle/>
          <a:p>
            <a:r>
              <a:rPr lang="en-US" dirty="0"/>
              <a:t>September 18, 2018:</a:t>
            </a:r>
          </a:p>
          <a:p>
            <a:endParaRPr lang="en-US" dirty="0"/>
          </a:p>
          <a:p>
            <a:endParaRPr lang="en-US" dirty="0"/>
          </a:p>
          <a:p>
            <a:endParaRPr lang="en-US" dirty="0"/>
          </a:p>
          <a:p>
            <a:endParaRPr lang="en-US" dirty="0"/>
          </a:p>
          <a:p>
            <a:pPr lvl="1"/>
            <a:r>
              <a:rPr lang="en-US" dirty="0"/>
              <a:t>“Clearly Tim Cook has been effective in his developing a relationship with the current administration, and this is probably one of the best examples of the fruits of that labor.”</a:t>
            </a:r>
          </a:p>
          <a:p>
            <a:endParaRPr lang="en-US" dirty="0"/>
          </a:p>
        </p:txBody>
      </p:sp>
      <p:sp>
        <p:nvSpPr>
          <p:cNvPr id="4" name="Slide Number Placeholder 3">
            <a:extLst>
              <a:ext uri="{FF2B5EF4-FFF2-40B4-BE49-F238E27FC236}">
                <a16:creationId xmlns:a16="http://schemas.microsoft.com/office/drawing/2014/main" id="{958CF9B6-0DCA-75AD-E627-29CBBDF21E08}"/>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itle 1">
            <a:extLst>
              <a:ext uri="{FF2B5EF4-FFF2-40B4-BE49-F238E27FC236}">
                <a16:creationId xmlns:a16="http://schemas.microsoft.com/office/drawing/2014/main" id="{87378527-8A0B-F8A1-9561-42DAD950708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pic>
        <p:nvPicPr>
          <p:cNvPr id="2" name="Picture 1">
            <a:extLst>
              <a:ext uri="{FF2B5EF4-FFF2-40B4-BE49-F238E27FC236}">
                <a16:creationId xmlns:a16="http://schemas.microsoft.com/office/drawing/2014/main" id="{9FC148CD-4ACF-7209-ABD0-4DF33590FB67}"/>
              </a:ext>
            </a:extLst>
          </p:cNvPr>
          <p:cNvPicPr>
            <a:picLocks noChangeAspect="1"/>
          </p:cNvPicPr>
          <p:nvPr/>
        </p:nvPicPr>
        <p:blipFill>
          <a:blip r:embed="rId2"/>
          <a:stretch>
            <a:fillRect/>
          </a:stretch>
        </p:blipFill>
        <p:spPr>
          <a:xfrm>
            <a:off x="2209800" y="3032762"/>
            <a:ext cx="7772400" cy="888838"/>
          </a:xfrm>
          <a:prstGeom prst="rect">
            <a:avLst/>
          </a:prstGeom>
        </p:spPr>
      </p:pic>
      <p:pic>
        <p:nvPicPr>
          <p:cNvPr id="7" name="Picture 6">
            <a:extLst>
              <a:ext uri="{FF2B5EF4-FFF2-40B4-BE49-F238E27FC236}">
                <a16:creationId xmlns:a16="http://schemas.microsoft.com/office/drawing/2014/main" id="{19AF3E57-74B6-D17B-585D-48684728036E}"/>
              </a:ext>
            </a:extLst>
          </p:cNvPr>
          <p:cNvPicPr>
            <a:picLocks noChangeAspect="1"/>
          </p:cNvPicPr>
          <p:nvPr/>
        </p:nvPicPr>
        <p:blipFill>
          <a:blip r:embed="rId3"/>
          <a:stretch>
            <a:fillRect/>
          </a:stretch>
        </p:blipFill>
        <p:spPr>
          <a:xfrm>
            <a:off x="3505200" y="2301395"/>
            <a:ext cx="4772864" cy="608784"/>
          </a:xfrm>
          <a:prstGeom prst="rect">
            <a:avLst/>
          </a:prstGeom>
        </p:spPr>
      </p:pic>
    </p:spTree>
    <p:extLst>
      <p:ext uri="{BB962C8B-B14F-4D97-AF65-F5344CB8AC3E}">
        <p14:creationId xmlns:p14="http://schemas.microsoft.com/office/powerpoint/2010/main" val="652988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7025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6152-4611-FC4A-8B02-DCFB7B79628F}"/>
              </a:ext>
            </a:extLst>
          </p:cNvPr>
          <p:cNvSpPr>
            <a:spLocks noGrp="1"/>
          </p:cNvSpPr>
          <p:nvPr>
            <p:ph type="title"/>
          </p:nvPr>
        </p:nvSpPr>
        <p:spPr>
          <a:xfrm>
            <a:off x="914400" y="-25921"/>
            <a:ext cx="10515600" cy="1325563"/>
          </a:xfrm>
        </p:spPr>
        <p:txBody>
          <a:bodyPr/>
          <a:lstStyle/>
          <a:p>
            <a:r>
              <a:rPr lang="en-US" dirty="0">
                <a:solidFill>
                  <a:schemeClr val="bg1"/>
                </a:solidFill>
              </a:rPr>
              <a:t>An</a:t>
            </a:r>
            <a:r>
              <a:rPr lang="en-US" dirty="0"/>
              <a:t>nouncements</a:t>
            </a:r>
          </a:p>
        </p:txBody>
      </p:sp>
      <p:sp>
        <p:nvSpPr>
          <p:cNvPr id="3" name="Content Placeholder 2">
            <a:extLst>
              <a:ext uri="{FF2B5EF4-FFF2-40B4-BE49-F238E27FC236}">
                <a16:creationId xmlns:a16="http://schemas.microsoft.com/office/drawing/2014/main" id="{B2CCB248-FB83-6C45-8CA4-B71D41DFCEF4}"/>
              </a:ext>
            </a:extLst>
          </p:cNvPr>
          <p:cNvSpPr>
            <a:spLocks noGrp="1"/>
          </p:cNvSpPr>
          <p:nvPr>
            <p:ph idx="1"/>
          </p:nvPr>
        </p:nvSpPr>
        <p:spPr/>
        <p:txBody>
          <a:bodyPr/>
          <a:lstStyle/>
          <a:p>
            <a:r>
              <a:rPr lang="en-US" dirty="0"/>
              <a:t>Paper #3 </a:t>
            </a:r>
          </a:p>
          <a:p>
            <a:pPr lvl="1"/>
            <a:r>
              <a:rPr lang="en-US" dirty="0"/>
              <a:t>Is due </a:t>
            </a:r>
            <a:r>
              <a:rPr lang="en-US" u="sng" dirty="0"/>
              <a:t>this </a:t>
            </a:r>
            <a:r>
              <a:rPr lang="en-US" dirty="0"/>
              <a:t>Wednesday (no class), 8:30 AM, Dec 11</a:t>
            </a:r>
          </a:p>
          <a:p>
            <a:pPr lvl="1"/>
            <a:r>
              <a:rPr lang="en-US" dirty="0"/>
              <a:t>I am still available to answer questions </a:t>
            </a:r>
          </a:p>
          <a:p>
            <a:pPr lvl="2"/>
            <a:r>
              <a:rPr lang="en-US" sz="2000" dirty="0"/>
              <a:t>At today’s office hour 10-11</a:t>
            </a:r>
          </a:p>
          <a:p>
            <a:pPr lvl="2"/>
            <a:r>
              <a:rPr lang="en-US" sz="2000" dirty="0"/>
              <a:t>By email </a:t>
            </a:r>
          </a:p>
          <a:p>
            <a:pPr lvl="2"/>
            <a:r>
              <a:rPr lang="en-US" sz="2000" dirty="0"/>
              <a:t>Meet with your group by zoom</a:t>
            </a:r>
          </a:p>
          <a:p>
            <a:endParaRPr lang="en-US" dirty="0"/>
          </a:p>
        </p:txBody>
      </p:sp>
      <p:sp>
        <p:nvSpPr>
          <p:cNvPr id="4" name="Footer Placeholder 3">
            <a:extLst>
              <a:ext uri="{FF2B5EF4-FFF2-40B4-BE49-F238E27FC236}">
                <a16:creationId xmlns:a16="http://schemas.microsoft.com/office/drawing/2014/main" id="{7BA56C63-74B6-B44A-A859-45A77797107D}"/>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a:lstStyle>
          <a:p>
            <a:pPr>
              <a:defRPr/>
            </a:pPr>
            <a:r>
              <a:rPr lang="en-US"/>
              <a:t>Class 26:  Final Class</a:t>
            </a:r>
          </a:p>
        </p:txBody>
      </p:sp>
      <p:sp>
        <p:nvSpPr>
          <p:cNvPr id="5" name="Slide Number Placeholder 4">
            <a:extLst>
              <a:ext uri="{FF2B5EF4-FFF2-40B4-BE49-F238E27FC236}">
                <a16:creationId xmlns:a16="http://schemas.microsoft.com/office/drawing/2014/main" id="{804DFE95-E8BF-1443-A571-343EBBF312D4}"/>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spTree>
    <p:extLst>
      <p:ext uri="{BB962C8B-B14F-4D97-AF65-F5344CB8AC3E}">
        <p14:creationId xmlns:p14="http://schemas.microsoft.com/office/powerpoint/2010/main" val="3383889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894E-C80D-86E8-5FD8-776A0346E4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F02061-6D14-D1CE-89CB-67333ADD028E}"/>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5" name="Title 1">
            <a:extLst>
              <a:ext uri="{FF2B5EF4-FFF2-40B4-BE49-F238E27FC236}">
                <a16:creationId xmlns:a16="http://schemas.microsoft.com/office/drawing/2014/main" id="{CF3E50CF-9C1C-75DF-5CC9-0286286DB516}"/>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pic>
        <p:nvPicPr>
          <p:cNvPr id="6" name="Picture 5">
            <a:extLst>
              <a:ext uri="{FF2B5EF4-FFF2-40B4-BE49-F238E27FC236}">
                <a16:creationId xmlns:a16="http://schemas.microsoft.com/office/drawing/2014/main" id="{864186A6-5BB1-E019-17BC-83D28159ED29}"/>
              </a:ext>
            </a:extLst>
          </p:cNvPr>
          <p:cNvPicPr>
            <a:picLocks noChangeAspect="1"/>
          </p:cNvPicPr>
          <p:nvPr/>
        </p:nvPicPr>
        <p:blipFill>
          <a:blip r:embed="rId3"/>
          <a:stretch>
            <a:fillRect/>
          </a:stretch>
        </p:blipFill>
        <p:spPr>
          <a:xfrm>
            <a:off x="3124199" y="1066800"/>
            <a:ext cx="6129777" cy="4585138"/>
          </a:xfrm>
          <a:prstGeom prst="rect">
            <a:avLst/>
          </a:prstGeom>
        </p:spPr>
      </p:pic>
    </p:spTree>
    <p:extLst>
      <p:ext uri="{BB962C8B-B14F-4D97-AF65-F5344CB8AC3E}">
        <p14:creationId xmlns:p14="http://schemas.microsoft.com/office/powerpoint/2010/main" val="242357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2536-CB66-50FC-34F5-006427F4F6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5A290-711A-EA31-A206-EA97EDA4E83C}"/>
              </a:ext>
            </a:extLst>
          </p:cNvPr>
          <p:cNvSpPr>
            <a:spLocks noGrp="1"/>
          </p:cNvSpPr>
          <p:nvPr>
            <p:ph idx="1"/>
          </p:nvPr>
        </p:nvSpPr>
        <p:spPr/>
        <p:txBody>
          <a:bodyPr>
            <a:normAutofit lnSpcReduction="10000"/>
          </a:bodyPr>
          <a:lstStyle/>
          <a:p>
            <a:r>
              <a:rPr lang="en-US" dirty="0"/>
              <a:t>Requests for exemption</a:t>
            </a:r>
          </a:p>
          <a:p>
            <a:pPr lvl="1"/>
            <a:r>
              <a:rPr lang="en-US" dirty="0"/>
              <a:t>Metals tariffs:  “Commerce Department received nearly 500,000 exclusion requests”</a:t>
            </a:r>
          </a:p>
          <a:p>
            <a:pPr lvl="1"/>
            <a:r>
              <a:rPr lang="en-US" dirty="0"/>
              <a:t>China tariffs:  USTR “fielded more than 50,000 requests”</a:t>
            </a:r>
          </a:p>
          <a:p>
            <a:r>
              <a:rPr lang="en-US" dirty="0"/>
              <a:t>“He has also suggested targeting particular companies or industries.”</a:t>
            </a:r>
          </a:p>
          <a:p>
            <a:r>
              <a:rPr lang="en-US" dirty="0"/>
              <a:t>Lobbying Congress on trade issues increased once Mr. Trump took office </a:t>
            </a:r>
          </a:p>
          <a:p>
            <a:r>
              <a:rPr lang="en-US" dirty="0"/>
              <a:t>Biden maintained Trump’s tariffs, but it has </a:t>
            </a:r>
          </a:p>
          <a:p>
            <a:pPr lvl="1"/>
            <a:r>
              <a:rPr lang="en-US" dirty="0"/>
              <a:t>gradually wound down the exclusions for China tariffs</a:t>
            </a:r>
          </a:p>
          <a:p>
            <a:pPr lvl="1"/>
            <a:r>
              <a:rPr lang="en-US" dirty="0"/>
              <a:t>continued to grant them for tariffs on steel and aluminum.</a:t>
            </a:r>
          </a:p>
        </p:txBody>
      </p:sp>
      <p:sp>
        <p:nvSpPr>
          <p:cNvPr id="4" name="Slide Number Placeholder 3">
            <a:extLst>
              <a:ext uri="{FF2B5EF4-FFF2-40B4-BE49-F238E27FC236}">
                <a16:creationId xmlns:a16="http://schemas.microsoft.com/office/drawing/2014/main" id="{941BDD00-AC05-93D6-6EBE-9CE8AC298067}"/>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5" name="Title 1">
            <a:extLst>
              <a:ext uri="{FF2B5EF4-FFF2-40B4-BE49-F238E27FC236}">
                <a16:creationId xmlns:a16="http://schemas.microsoft.com/office/drawing/2014/main" id="{610A5907-A8FE-517E-8CA7-200945F605C0}"/>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175266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a:bodyPr>
          <a:lstStyle/>
          <a:p>
            <a:r>
              <a:rPr lang="en-US" dirty="0"/>
              <a:t>Trump administration’s decisions on exclusions were mysterious and arbitrary. </a:t>
            </a:r>
          </a:p>
          <a:p>
            <a:pPr lvl="1"/>
            <a:r>
              <a:rPr lang="en-US" dirty="0"/>
              <a:t>Tariff exemptions were given to Bibles but not to textbooks, </a:t>
            </a:r>
          </a:p>
          <a:p>
            <a:pPr lvl="1"/>
            <a:r>
              <a:rPr lang="en-US" dirty="0"/>
              <a:t>to salmon but not to pollock, </a:t>
            </a:r>
          </a:p>
          <a:p>
            <a:pPr lvl="1"/>
            <a:r>
              <a:rPr lang="en-US" dirty="0"/>
              <a:t>to children’s car seats but not to baby cribs. </a:t>
            </a:r>
          </a:p>
          <a:p>
            <a:pPr lvl="1"/>
            <a:r>
              <a:rPr lang="en-US" dirty="0"/>
              <a:t>The decisions were not subject to appeal.”</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2421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4FBF-DC34-F0A4-D08E-B65D1F9435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AD7F1-171B-2D29-8BFB-5081A7FCCF37}"/>
              </a:ext>
            </a:extLst>
          </p:cNvPr>
          <p:cNvSpPr>
            <a:spLocks noGrp="1"/>
          </p:cNvSpPr>
          <p:nvPr>
            <p:ph idx="1"/>
          </p:nvPr>
        </p:nvSpPr>
        <p:spPr/>
        <p:txBody>
          <a:bodyPr/>
          <a:lstStyle/>
          <a:p>
            <a:r>
              <a:rPr lang="en-US" dirty="0"/>
              <a:t>Issues with the exemptions</a:t>
            </a:r>
          </a:p>
          <a:p>
            <a:pPr lvl="1"/>
            <a:r>
              <a:rPr lang="en-US" dirty="0"/>
              <a:t>“Firms hiring lobbyists were less likely to have steel tariff exemptions approved.”</a:t>
            </a:r>
          </a:p>
          <a:p>
            <a:pPr lvl="1"/>
            <a:r>
              <a:rPr lang="en-US" dirty="0"/>
              <a:t>Study found:</a:t>
            </a:r>
          </a:p>
          <a:p>
            <a:pPr lvl="2"/>
            <a:r>
              <a:rPr lang="en-US" dirty="0"/>
              <a:t>Contributions to Republicans made China exemptions more likely</a:t>
            </a:r>
          </a:p>
          <a:p>
            <a:pPr lvl="2"/>
            <a:r>
              <a:rPr lang="en-US" dirty="0"/>
              <a:t>Contributions to Democrats made China exemptions less likely</a:t>
            </a:r>
          </a:p>
          <a:p>
            <a:pPr lvl="2"/>
            <a:r>
              <a:rPr lang="en-US" dirty="0"/>
              <a:t>Author quoted as saying the exclusion process was a very effective spoils system”</a:t>
            </a:r>
          </a:p>
          <a:p>
            <a:pPr lvl="1"/>
            <a:r>
              <a:rPr lang="en-US" dirty="0"/>
              <a:t>Renewal of exemptions were uncertain and came late enough to create uncertainty.</a:t>
            </a:r>
          </a:p>
        </p:txBody>
      </p:sp>
      <p:sp>
        <p:nvSpPr>
          <p:cNvPr id="4" name="Slide Number Placeholder 3">
            <a:extLst>
              <a:ext uri="{FF2B5EF4-FFF2-40B4-BE49-F238E27FC236}">
                <a16:creationId xmlns:a16="http://schemas.microsoft.com/office/drawing/2014/main" id="{482C042C-3B61-5283-9DF0-47F57E7E87F1}"/>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5" name="Title 1">
            <a:extLst>
              <a:ext uri="{FF2B5EF4-FFF2-40B4-BE49-F238E27FC236}">
                <a16:creationId xmlns:a16="http://schemas.microsoft.com/office/drawing/2014/main" id="{1D9F00CF-C1E4-DB3D-8392-6F9B71334E3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3074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p:txBody>
          <a:bodyPr>
            <a:normAutofit fontScale="92500"/>
          </a:bodyPr>
          <a:lstStyle/>
          <a:p>
            <a:r>
              <a:rPr lang="en-US" dirty="0"/>
              <a:t>“To me the most beautiful word in the dictionary is ‘tariff’”</a:t>
            </a:r>
          </a:p>
          <a:p>
            <a:r>
              <a:rPr lang="en-US" dirty="0"/>
              <a:t>Has said he will </a:t>
            </a:r>
          </a:p>
          <a:p>
            <a:pPr lvl="1"/>
            <a:r>
              <a:rPr lang="en-US" dirty="0"/>
              <a:t>Place a tariff of 10% or 20% on all imports from all countries.</a:t>
            </a:r>
          </a:p>
          <a:p>
            <a:pPr lvl="1"/>
            <a:r>
              <a:rPr lang="en-US" dirty="0"/>
              <a:t>Place even higher tariffs (60%) on imports from China.</a:t>
            </a:r>
          </a:p>
          <a:p>
            <a:pPr lvl="1"/>
            <a:r>
              <a:rPr lang="en-US" dirty="0"/>
              <a:t>Raise our tariffs on countries to match what they charge on our exports.</a:t>
            </a:r>
          </a:p>
          <a:p>
            <a:pPr lvl="2"/>
            <a:r>
              <a:rPr lang="en-US" dirty="0"/>
              <a:t>“Reciprocal Trade Act”</a:t>
            </a:r>
          </a:p>
          <a:p>
            <a:pPr lvl="2"/>
            <a:r>
              <a:rPr lang="en-US" dirty="0"/>
              <a:t>(And lower those where they charge less?)</a:t>
            </a:r>
          </a:p>
          <a:p>
            <a:pPr lvl="1"/>
            <a:r>
              <a:rPr lang="en-US" dirty="0"/>
              <a:t>Raise tariffs on countries that don’t use the US dollar for international transactions.</a:t>
            </a:r>
          </a:p>
          <a:p>
            <a:pPr lvl="1"/>
            <a:r>
              <a:rPr lang="en-US" dirty="0"/>
              <a:t>Place tariffs on Mexico, violating his own USMCA trade agreement</a:t>
            </a:r>
          </a:p>
          <a:p>
            <a:pPr lvl="2"/>
            <a:r>
              <a:rPr lang="en-US" dirty="0"/>
              <a:t>25% on everything if they don’t stop US immigration</a:t>
            </a:r>
          </a:p>
          <a:p>
            <a:pPr lvl="2"/>
            <a:r>
              <a:rPr lang="en-US" dirty="0"/>
              <a:t>100% on cars to get production in US</a:t>
            </a:r>
          </a:p>
          <a:p>
            <a:pPr lvl="1"/>
            <a:endParaRPr lang="en-US"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26295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5FDB-5DA9-288D-E94A-B11D5ED3BD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F11AF-DE37-1EA4-FB07-E93E6E21DE43}"/>
              </a:ext>
            </a:extLst>
          </p:cNvPr>
          <p:cNvSpPr>
            <a:spLocks noGrp="1"/>
          </p:cNvSpPr>
          <p:nvPr>
            <p:ph idx="1"/>
          </p:nvPr>
        </p:nvSpPr>
        <p:spPr/>
        <p:txBody>
          <a:bodyPr>
            <a:normAutofit/>
          </a:bodyPr>
          <a:lstStyle/>
          <a:p>
            <a:r>
              <a:rPr lang="en-US" dirty="0"/>
              <a:t>More recently:</a:t>
            </a:r>
          </a:p>
          <a:p>
            <a:pPr lvl="1"/>
            <a:r>
              <a:rPr lang="en-US" dirty="0"/>
              <a:t>Nov 26:  New tariffs unless they stop people and drugs crossing border</a:t>
            </a:r>
          </a:p>
          <a:p>
            <a:pPr lvl="2"/>
            <a:r>
              <a:rPr lang="en-US" dirty="0"/>
              <a:t>25% on Mexico and Canada</a:t>
            </a:r>
          </a:p>
          <a:p>
            <a:pPr lvl="2"/>
            <a:r>
              <a:rPr lang="en-US" dirty="0"/>
              <a:t>Extra 10% on China</a:t>
            </a:r>
          </a:p>
          <a:p>
            <a:pPr lvl="1"/>
            <a:r>
              <a:rPr lang="en-US" dirty="0"/>
              <a:t>Nov 30:  100% Tariffs on </a:t>
            </a:r>
            <a:r>
              <a:rPr lang="en-US" dirty="0" err="1"/>
              <a:t>Brics</a:t>
            </a:r>
            <a:r>
              <a:rPr lang="en-US" dirty="0"/>
              <a:t> if they undermine the US dollar</a:t>
            </a:r>
          </a:p>
          <a:p>
            <a:pPr lvl="2"/>
            <a:r>
              <a:rPr lang="en-US" dirty="0" err="1"/>
              <a:t>Brics</a:t>
            </a:r>
            <a:r>
              <a:rPr lang="en-US" dirty="0"/>
              <a:t> = Brazil, Russia, India, China and South Africa</a:t>
            </a:r>
          </a:p>
          <a:p>
            <a:pPr lvl="3"/>
            <a:r>
              <a:rPr lang="en-US" dirty="0"/>
              <a:t>Expanded to include Iran, United Arab Emirates, Egypt and Ethiopia</a:t>
            </a:r>
          </a:p>
          <a:p>
            <a:pPr lvl="2"/>
            <a:r>
              <a:rPr lang="en-US" dirty="0"/>
              <a:t>A proposal for a </a:t>
            </a:r>
            <a:r>
              <a:rPr lang="en-US" dirty="0" err="1"/>
              <a:t>Brics</a:t>
            </a:r>
            <a:r>
              <a:rPr lang="en-US" dirty="0"/>
              <a:t> currency was introduced at last year’s summit in South Africa.</a:t>
            </a:r>
          </a:p>
        </p:txBody>
      </p:sp>
      <p:sp>
        <p:nvSpPr>
          <p:cNvPr id="2" name="Title 1">
            <a:extLst>
              <a:ext uri="{FF2B5EF4-FFF2-40B4-BE49-F238E27FC236}">
                <a16:creationId xmlns:a16="http://schemas.microsoft.com/office/drawing/2014/main" id="{9EA12A88-3DE7-FB42-2D79-AAF266DE742A}"/>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4" name="Slide Number Placeholder 3">
            <a:extLst>
              <a:ext uri="{FF2B5EF4-FFF2-40B4-BE49-F238E27FC236}">
                <a16:creationId xmlns:a16="http://schemas.microsoft.com/office/drawing/2014/main" id="{D18B2C5F-95AC-EA42-2C78-CEB8C53CA3E4}"/>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26057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5C69D-1237-C4FB-A9F7-B1A155151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BBF06-F95E-6529-F229-2D5C9C2A8F64}"/>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C2790B72-2DAE-8781-ABE9-4F9CCD9E2F2C}"/>
              </a:ext>
            </a:extLst>
          </p:cNvPr>
          <p:cNvSpPr>
            <a:spLocks noGrp="1"/>
          </p:cNvSpPr>
          <p:nvPr>
            <p:ph idx="1"/>
          </p:nvPr>
        </p:nvSpPr>
        <p:spPr/>
        <p:txBody>
          <a:bodyPr>
            <a:normAutofit/>
          </a:bodyPr>
          <a:lstStyle/>
          <a:p>
            <a:r>
              <a:rPr lang="en-US" dirty="0"/>
              <a:t>What will Trump actually do?</a:t>
            </a:r>
          </a:p>
          <a:p>
            <a:pPr lvl="1"/>
            <a:r>
              <a:rPr lang="en-US" dirty="0"/>
              <a:t>Beattie in FT 11/18/24:  “trade policy in his first administration emerged from fierce internal battles like a </a:t>
            </a:r>
            <a:r>
              <a:rPr lang="en-US" b="1" dirty="0"/>
              <a:t>victorious but bloodied rat crawling out of a sack of rodent corpses</a:t>
            </a:r>
            <a:r>
              <a:rPr lang="en-US" dirty="0"/>
              <a:t>, with Trump’s caprice determining which idea survived.”</a:t>
            </a:r>
          </a:p>
          <a:p>
            <a:pPr lvl="1"/>
            <a:r>
              <a:rPr lang="en-US" dirty="0"/>
              <a:t>He will surely do some of the things on this list</a:t>
            </a:r>
          </a:p>
          <a:p>
            <a:pPr lvl="1"/>
            <a:r>
              <a:rPr lang="en-US" dirty="0"/>
              <a:t>But not on everybody.  He’ll use the threat to negotiate ”deals”</a:t>
            </a:r>
          </a:p>
          <a:p>
            <a:pPr lvl="2"/>
            <a:r>
              <a:rPr lang="en-US" dirty="0"/>
              <a:t>For the benefit of the country (?)</a:t>
            </a:r>
          </a:p>
          <a:p>
            <a:pPr lvl="2"/>
            <a:r>
              <a:rPr lang="en-US" dirty="0"/>
              <a:t>For the benefit of himself (!)</a:t>
            </a:r>
          </a:p>
        </p:txBody>
      </p:sp>
      <p:sp>
        <p:nvSpPr>
          <p:cNvPr id="4" name="Slide Number Placeholder 3">
            <a:extLst>
              <a:ext uri="{FF2B5EF4-FFF2-40B4-BE49-F238E27FC236}">
                <a16:creationId xmlns:a16="http://schemas.microsoft.com/office/drawing/2014/main" id="{92DB2B7C-69DE-2483-E1A7-6937F0D64403}"/>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4507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2AC48-BBD5-10B9-8012-9D7AC7627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50739-F956-3F40-9027-5454280A47A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ACAA8612-0EEF-81D1-84C5-A726910E3641}"/>
              </a:ext>
            </a:extLst>
          </p:cNvPr>
          <p:cNvSpPr>
            <a:spLocks noGrp="1"/>
          </p:cNvSpPr>
          <p:nvPr>
            <p:ph idx="1"/>
          </p:nvPr>
        </p:nvSpPr>
        <p:spPr/>
        <p:txBody>
          <a:bodyPr>
            <a:normAutofit lnSpcReduction="10000"/>
          </a:bodyPr>
          <a:lstStyle/>
          <a:p>
            <a:r>
              <a:rPr lang="en-US" dirty="0"/>
              <a:t>What will Trump be able do?</a:t>
            </a:r>
          </a:p>
          <a:p>
            <a:pPr lvl="1"/>
            <a:r>
              <a:rPr lang="en-US" dirty="0"/>
              <a:t>The constitution gives power over tariffs only to Congress, not the President</a:t>
            </a:r>
          </a:p>
          <a:p>
            <a:pPr lvl="1"/>
            <a:r>
              <a:rPr lang="en-US" dirty="0"/>
              <a:t>But Congress has passed laws delegating that power to the President In certain circumstances:</a:t>
            </a:r>
          </a:p>
          <a:p>
            <a:pPr lvl="2"/>
            <a:r>
              <a:rPr lang="en-US" dirty="0"/>
              <a:t>Section 201 of 1974 Trade Act:  Safeguards, used for washing machines</a:t>
            </a:r>
          </a:p>
          <a:p>
            <a:pPr lvl="2"/>
            <a:r>
              <a:rPr lang="en-US" dirty="0"/>
              <a:t>Section 232 of 1962 Trade Act:  National security, used for steel</a:t>
            </a:r>
          </a:p>
          <a:p>
            <a:pPr lvl="2"/>
            <a:r>
              <a:rPr lang="en-US" dirty="0"/>
              <a:t>Section 301 of 1974 Trade Act: Unfair trade, used for China tariffs</a:t>
            </a:r>
          </a:p>
          <a:p>
            <a:pPr lvl="2"/>
            <a:r>
              <a:rPr lang="en-US" dirty="0"/>
              <a:t>International Emergency Economic Powers Act of 1977, not used yet</a:t>
            </a:r>
          </a:p>
          <a:p>
            <a:pPr lvl="3"/>
            <a:r>
              <a:rPr lang="en-US" dirty="0"/>
              <a:t>But threatened against Mexico in 2018 over migration</a:t>
            </a:r>
          </a:p>
          <a:p>
            <a:pPr lvl="1"/>
            <a:r>
              <a:rPr lang="en-US" dirty="0"/>
              <a:t>For his tariffs on all imports, he may need to get Congress to act, but Beatie in FT disagrees</a:t>
            </a:r>
          </a:p>
          <a:p>
            <a:pPr lvl="1"/>
            <a:r>
              <a:rPr lang="en-US" dirty="0"/>
              <a:t>Reciprocal Trade Act would have to be by Congress</a:t>
            </a:r>
          </a:p>
          <a:p>
            <a:pPr lvl="2"/>
            <a:endParaRPr lang="en-US" dirty="0"/>
          </a:p>
        </p:txBody>
      </p:sp>
      <p:sp>
        <p:nvSpPr>
          <p:cNvPr id="4" name="Slide Number Placeholder 3">
            <a:extLst>
              <a:ext uri="{FF2B5EF4-FFF2-40B4-BE49-F238E27FC236}">
                <a16:creationId xmlns:a16="http://schemas.microsoft.com/office/drawing/2014/main" id="{CF2D652F-8A4A-B420-C8D5-DDD722CA23C5}"/>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233985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3C0611-538E-8AE3-75CB-D0FAC97C5617}"/>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2900CE35-D390-E72E-76E9-66779CD44977}"/>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Countries will Be Hurt?</a:t>
            </a:r>
          </a:p>
        </p:txBody>
      </p:sp>
      <p:pic>
        <p:nvPicPr>
          <p:cNvPr id="6" name="Picture 5">
            <a:extLst>
              <a:ext uri="{FF2B5EF4-FFF2-40B4-BE49-F238E27FC236}">
                <a16:creationId xmlns:a16="http://schemas.microsoft.com/office/drawing/2014/main" id="{50163EB5-43D3-61D0-1917-A4134E1253CA}"/>
              </a:ext>
            </a:extLst>
          </p:cNvPr>
          <p:cNvPicPr>
            <a:picLocks noChangeAspect="1"/>
          </p:cNvPicPr>
          <p:nvPr/>
        </p:nvPicPr>
        <p:blipFill>
          <a:blip r:embed="rId3"/>
          <a:stretch>
            <a:fillRect/>
          </a:stretch>
        </p:blipFill>
        <p:spPr>
          <a:xfrm>
            <a:off x="2209800" y="910453"/>
            <a:ext cx="7772400" cy="5289293"/>
          </a:xfrm>
          <a:prstGeom prst="rect">
            <a:avLst/>
          </a:prstGeom>
        </p:spPr>
      </p:pic>
      <p:sp>
        <p:nvSpPr>
          <p:cNvPr id="7" name="TextBox 6">
            <a:extLst>
              <a:ext uri="{FF2B5EF4-FFF2-40B4-BE49-F238E27FC236}">
                <a16:creationId xmlns:a16="http://schemas.microsoft.com/office/drawing/2014/main" id="{4DAF80D1-CE18-14EA-454A-017B49189A86}"/>
              </a:ext>
            </a:extLst>
          </p:cNvPr>
          <p:cNvSpPr txBox="1"/>
          <p:nvPr/>
        </p:nvSpPr>
        <p:spPr>
          <a:xfrm>
            <a:off x="304800" y="5105400"/>
            <a:ext cx="1219200" cy="923330"/>
          </a:xfrm>
          <a:prstGeom prst="rect">
            <a:avLst/>
          </a:prstGeom>
          <a:noFill/>
        </p:spPr>
        <p:txBody>
          <a:bodyPr wrap="square" rtlCol="0">
            <a:spAutoFit/>
          </a:bodyPr>
          <a:lstStyle/>
          <a:p>
            <a:r>
              <a:rPr lang="en-US" dirty="0"/>
              <a:t>Source:</a:t>
            </a:r>
          </a:p>
          <a:p>
            <a:r>
              <a:rPr lang="en-US" dirty="0"/>
              <a:t>Keynes, FT, 11/15/24</a:t>
            </a:r>
          </a:p>
        </p:txBody>
      </p:sp>
    </p:spTree>
    <p:extLst>
      <p:ext uri="{BB962C8B-B14F-4D97-AF65-F5344CB8AC3E}">
        <p14:creationId xmlns:p14="http://schemas.microsoft.com/office/powerpoint/2010/main" val="427474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CB248-FB83-6C45-8CA4-B71D41DFCEF4}"/>
              </a:ext>
            </a:extLst>
          </p:cNvPr>
          <p:cNvSpPr>
            <a:spLocks noGrp="1"/>
          </p:cNvSpPr>
          <p:nvPr>
            <p:ph idx="1"/>
          </p:nvPr>
        </p:nvSpPr>
        <p:spPr/>
        <p:txBody>
          <a:bodyPr/>
          <a:lstStyle/>
          <a:p>
            <a:r>
              <a:rPr lang="en-US" dirty="0"/>
              <a:t>Quiz #12</a:t>
            </a:r>
          </a:p>
        </p:txBody>
      </p:sp>
      <p:sp>
        <p:nvSpPr>
          <p:cNvPr id="4" name="Footer Placeholder 3">
            <a:extLst>
              <a:ext uri="{FF2B5EF4-FFF2-40B4-BE49-F238E27FC236}">
                <a16:creationId xmlns:a16="http://schemas.microsoft.com/office/drawing/2014/main" id="{7BA56C63-74B6-B44A-A859-45A77797107D}"/>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a:lstStyle>
          <a:p>
            <a:pPr>
              <a:defRPr/>
            </a:pPr>
            <a:r>
              <a:rPr lang="en-US"/>
              <a:t>Class 26:  Final Class</a:t>
            </a:r>
          </a:p>
        </p:txBody>
      </p:sp>
      <p:sp>
        <p:nvSpPr>
          <p:cNvPr id="5" name="Slide Number Placeholder 4">
            <a:extLst>
              <a:ext uri="{FF2B5EF4-FFF2-40B4-BE49-F238E27FC236}">
                <a16:creationId xmlns:a16="http://schemas.microsoft.com/office/drawing/2014/main" id="{804DFE95-E8BF-1443-A571-343EBBF312D4}"/>
              </a:ext>
            </a:extLst>
          </p:cNvPr>
          <p:cNvSpPr>
            <a:spLocks noGrp="1"/>
          </p:cNvSpPr>
          <p:nvPr>
            <p:ph type="sldNum" sz="quarter" idx="12"/>
          </p:nvPr>
        </p:nvSpPr>
        <p:spPr/>
        <p:txBody>
          <a:bodyPr/>
          <a:lstStyle/>
          <a:p>
            <a:pPr>
              <a:defRPr/>
            </a:pPr>
            <a:fld id="{659DFB22-C7E9-9E4B-8431-4E4E88AD005A}" type="slidenum">
              <a:rPr lang="en-US" smtClean="0"/>
              <a:pPr>
                <a:defRPr/>
              </a:pPr>
              <a:t>3</a:t>
            </a:fld>
            <a:endParaRPr lang="en-US"/>
          </a:p>
        </p:txBody>
      </p:sp>
      <p:graphicFrame>
        <p:nvGraphicFramePr>
          <p:cNvPr id="7" name="Table 6">
            <a:extLst>
              <a:ext uri="{FF2B5EF4-FFF2-40B4-BE49-F238E27FC236}">
                <a16:creationId xmlns:a16="http://schemas.microsoft.com/office/drawing/2014/main" id="{CABAF654-F8D2-F10F-0713-25916D37F504}"/>
              </a:ext>
            </a:extLst>
          </p:cNvPr>
          <p:cNvGraphicFramePr>
            <a:graphicFrameLocks noGrp="1"/>
          </p:cNvGraphicFramePr>
          <p:nvPr/>
        </p:nvGraphicFramePr>
        <p:xfrm>
          <a:off x="3283353" y="2819400"/>
          <a:ext cx="4635097" cy="2192436"/>
        </p:xfrm>
        <a:graphic>
          <a:graphicData uri="http://schemas.openxmlformats.org/drawingml/2006/table">
            <a:tbl>
              <a:tblPr>
                <a:tableStyleId>{5C22544A-7EE6-4342-B048-85BDC9FD1C3A}</a:tableStyleId>
              </a:tblPr>
              <a:tblGrid>
                <a:gridCol w="2643454">
                  <a:extLst>
                    <a:ext uri="{9D8B030D-6E8A-4147-A177-3AD203B41FA5}">
                      <a16:colId xmlns:a16="http://schemas.microsoft.com/office/drawing/2014/main" val="1795033169"/>
                    </a:ext>
                  </a:extLst>
                </a:gridCol>
                <a:gridCol w="663881">
                  <a:extLst>
                    <a:ext uri="{9D8B030D-6E8A-4147-A177-3AD203B41FA5}">
                      <a16:colId xmlns:a16="http://schemas.microsoft.com/office/drawing/2014/main" val="757825443"/>
                    </a:ext>
                  </a:extLst>
                </a:gridCol>
                <a:gridCol w="663881">
                  <a:extLst>
                    <a:ext uri="{9D8B030D-6E8A-4147-A177-3AD203B41FA5}">
                      <a16:colId xmlns:a16="http://schemas.microsoft.com/office/drawing/2014/main" val="3741688412"/>
                    </a:ext>
                  </a:extLst>
                </a:gridCol>
                <a:gridCol w="663881">
                  <a:extLst>
                    <a:ext uri="{9D8B030D-6E8A-4147-A177-3AD203B41FA5}">
                      <a16:colId xmlns:a16="http://schemas.microsoft.com/office/drawing/2014/main" val="1811969194"/>
                    </a:ext>
                  </a:extLst>
                </a:gridCol>
              </a:tblGrid>
              <a:tr h="365406">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Q10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Q11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Q12</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25016174"/>
                  </a:ext>
                </a:extLst>
              </a:tr>
              <a:tr h="365406">
                <a:tc>
                  <a:txBody>
                    <a:bodyPr/>
                    <a:lstStyle/>
                    <a:p>
                      <a:pPr algn="ctr" fontAlgn="b"/>
                      <a:r>
                        <a:rPr lang="en-US" sz="2000" u="none" strike="noStrike">
                          <a:effectLst/>
                        </a:rPr>
                        <a:t>Mean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6.58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8.06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7.97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8410565"/>
                  </a:ext>
                </a:extLst>
              </a:tr>
              <a:tr h="365406">
                <a:tc>
                  <a:txBody>
                    <a:bodyPr/>
                    <a:lstStyle/>
                    <a:p>
                      <a:pPr algn="ctr" fontAlgn="b"/>
                      <a:r>
                        <a:rPr lang="en-US" sz="2000" u="none" strike="noStrike">
                          <a:effectLst/>
                        </a:rPr>
                        <a:t>Median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6.25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8504531"/>
                  </a:ext>
                </a:extLst>
              </a:tr>
              <a:tr h="365406">
                <a:tc>
                  <a:txBody>
                    <a:bodyPr/>
                    <a:lstStyle/>
                    <a:p>
                      <a:pPr algn="ctr" fontAlgn="b"/>
                      <a:r>
                        <a:rPr lang="en-US" sz="2000" u="none" strike="noStrike">
                          <a:effectLst/>
                        </a:rPr>
                        <a:t>Max</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8190384"/>
                  </a:ext>
                </a:extLst>
              </a:tr>
              <a:tr h="365406">
                <a:tc>
                  <a:txBody>
                    <a:bodyPr/>
                    <a:lstStyle/>
                    <a:p>
                      <a:pPr algn="ctr" fontAlgn="b"/>
                      <a:r>
                        <a:rPr lang="en-US" sz="2000" u="none" strike="noStrike">
                          <a:effectLst/>
                        </a:rPr>
                        <a:t>Min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7474553"/>
                  </a:ext>
                </a:extLst>
              </a:tr>
              <a:tr h="365406">
                <a:tc>
                  <a:txBody>
                    <a:bodyPr/>
                    <a:lstStyle/>
                    <a:p>
                      <a:pPr algn="ctr" fontAlgn="b"/>
                      <a:r>
                        <a:rPr lang="en-US" sz="2000" u="none" strike="noStrike">
                          <a:effectLst/>
                        </a:rPr>
                        <a:t>Standard deviation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1.50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1.41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0394959"/>
                  </a:ext>
                </a:extLst>
              </a:tr>
            </a:tbl>
          </a:graphicData>
        </a:graphic>
      </p:graphicFrame>
      <p:sp>
        <p:nvSpPr>
          <p:cNvPr id="9" name="Title 1">
            <a:extLst>
              <a:ext uri="{FF2B5EF4-FFF2-40B4-BE49-F238E27FC236}">
                <a16:creationId xmlns:a16="http://schemas.microsoft.com/office/drawing/2014/main" id="{101CC9FC-66EA-EC78-593B-F55B527103C5}"/>
              </a:ext>
            </a:extLst>
          </p:cNvPr>
          <p:cNvSpPr>
            <a:spLocks noGrp="1"/>
          </p:cNvSpPr>
          <p:nvPr>
            <p:ph type="title"/>
          </p:nvPr>
        </p:nvSpPr>
        <p:spPr>
          <a:xfrm>
            <a:off x="990600" y="0"/>
            <a:ext cx="10515600" cy="1325563"/>
          </a:xfrm>
        </p:spPr>
        <p:txBody>
          <a:bodyPr/>
          <a:lstStyle/>
          <a:p>
            <a:r>
              <a:rPr lang="en-US" dirty="0">
                <a:solidFill>
                  <a:schemeClr val="bg1"/>
                </a:solidFill>
              </a:rPr>
              <a:t>An</a:t>
            </a:r>
            <a:r>
              <a:rPr lang="en-US" dirty="0"/>
              <a:t>nouncements</a:t>
            </a:r>
          </a:p>
        </p:txBody>
      </p:sp>
    </p:spTree>
    <p:extLst>
      <p:ext uri="{BB962C8B-B14F-4D97-AF65-F5344CB8AC3E}">
        <p14:creationId xmlns:p14="http://schemas.microsoft.com/office/powerpoint/2010/main" val="1803609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Effects of Tariffs </a:t>
            </a:r>
            <a:br>
              <a:rPr lang="en-US" sz="9600" dirty="0"/>
            </a:br>
            <a:r>
              <a:rPr lang="en-US" sz="9600" dirty="0"/>
              <a:t>in General</a:t>
            </a:r>
            <a:endParaRPr lang="en-US" sz="6000" dirty="0"/>
          </a:p>
        </p:txBody>
      </p:sp>
    </p:spTree>
    <p:extLst>
      <p:ext uri="{BB962C8B-B14F-4D97-AF65-F5344CB8AC3E}">
        <p14:creationId xmlns:p14="http://schemas.microsoft.com/office/powerpoint/2010/main" val="1030146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p:txBody>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1"/>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p:txBody>
          <a:bodyPr>
            <a:normAutofit fontScale="92500" lnSpcReduction="10000"/>
          </a:bodyPr>
          <a:lstStyle/>
          <a:p>
            <a:r>
              <a:rPr lang="en-US" dirty="0"/>
              <a:t>The rise in price in the importing country causes</a:t>
            </a:r>
          </a:p>
          <a:p>
            <a:pPr lvl="1"/>
            <a:r>
              <a:rPr lang="en-US" dirty="0"/>
              <a:t>A rise in price of competing goods produced there</a:t>
            </a:r>
          </a:p>
          <a:p>
            <a:pPr lvl="1"/>
            <a:r>
              <a:rPr lang="en-US" dirty="0"/>
              <a:t>Benefits to those producers</a:t>
            </a:r>
          </a:p>
          <a:p>
            <a:pPr lvl="1"/>
            <a:r>
              <a:rPr lang="en-US" dirty="0"/>
              <a:t>Harm to buyers of </a:t>
            </a:r>
            <a:r>
              <a:rPr lang="en-US" u="sng" dirty="0"/>
              <a:t>both</a:t>
            </a:r>
            <a:r>
              <a:rPr lang="en-US" dirty="0"/>
              <a:t> the import and the competing goods</a:t>
            </a:r>
          </a:p>
          <a:p>
            <a:pPr lvl="2"/>
            <a:r>
              <a:rPr lang="en-US" dirty="0"/>
              <a:t>Including producers that use the higher-priced goods as inputs</a:t>
            </a:r>
          </a:p>
          <a:p>
            <a:pPr lvl="3"/>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 in industries that use the protected product as inputs	</a:t>
            </a:r>
          </a:p>
          <a:p>
            <a:pPr lvl="1"/>
            <a:r>
              <a:rPr lang="en-US" dirty="0"/>
              <a:t>Example:  Trump’s 25% tariff on steel</a:t>
            </a:r>
          </a:p>
          <a:p>
            <a:pPr lvl="2"/>
            <a:r>
              <a:rPr lang="en-US" dirty="0"/>
              <a:t>Helped US steel firms and their workers</a:t>
            </a:r>
          </a:p>
          <a:p>
            <a:pPr lvl="2"/>
            <a:r>
              <a:rPr lang="en-US" dirty="0"/>
              <a:t>Hurt US auto firms and workers </a:t>
            </a:r>
          </a:p>
          <a:p>
            <a:pPr lvl="3"/>
            <a:r>
              <a:rPr lang="en-US" sz="2000" dirty="0"/>
              <a:t>and many other industries that use steel</a:t>
            </a:r>
          </a:p>
          <a:p>
            <a:pPr lvl="2"/>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33625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909A-6F21-773E-A164-01230DDE95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09EF2-C36E-8402-E442-EB878556DC2F}"/>
              </a:ext>
            </a:extLst>
          </p:cNvPr>
          <p:cNvSpPr>
            <a:spLocks noGrp="1"/>
          </p:cNvSpPr>
          <p:nvPr>
            <p:ph idx="1"/>
          </p:nvPr>
        </p:nvSpPr>
        <p:spPr/>
        <p:txBody>
          <a:bodyPr>
            <a:normAutofit/>
          </a:bodyPr>
          <a:lstStyle/>
          <a:p>
            <a:r>
              <a:rPr lang="en-US" dirty="0"/>
              <a:t>Economists’ cost-benefit analysis quantifies these and shows that</a:t>
            </a:r>
          </a:p>
          <a:p>
            <a:pPr lvl="1"/>
            <a:r>
              <a:rPr lang="en-US" dirty="0"/>
              <a:t>Unless there are market distortions, the costs of a tariff always exceed the benefits</a:t>
            </a:r>
          </a:p>
          <a:p>
            <a:pPr lvl="1"/>
            <a:r>
              <a:rPr lang="en-US" dirty="0"/>
              <a:t>Even when distortions give potential for tariff to be net beneficial</a:t>
            </a:r>
          </a:p>
          <a:p>
            <a:pPr lvl="2"/>
            <a:r>
              <a:rPr lang="en-US" dirty="0"/>
              <a:t>It may be net harmful</a:t>
            </a:r>
          </a:p>
          <a:p>
            <a:pPr lvl="2"/>
            <a:r>
              <a:rPr lang="en-US" dirty="0"/>
              <a:t>There exists another policy that would be better</a:t>
            </a:r>
          </a:p>
          <a:p>
            <a:pPr lvl="1"/>
            <a:r>
              <a:rPr lang="en-US" dirty="0"/>
              <a:t>But </a:t>
            </a:r>
          </a:p>
          <a:p>
            <a:pPr lvl="2"/>
            <a:r>
              <a:rPr lang="en-US" dirty="0"/>
              <a:t>Costs of tariffs are spread over many buyers, and are small for each</a:t>
            </a:r>
          </a:p>
          <a:p>
            <a:pPr lvl="2"/>
            <a:r>
              <a:rPr lang="en-US" dirty="0"/>
              <a:t>Benefits of tariffs are concentrated for domestic producers and are large for them</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941B99A4-B032-2820-7889-34342942DAA0}"/>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5" name="Title 1">
            <a:extLst>
              <a:ext uri="{FF2B5EF4-FFF2-40B4-BE49-F238E27FC236}">
                <a16:creationId xmlns:a16="http://schemas.microsoft.com/office/drawing/2014/main" id="{60F0E047-B33D-2700-B0B4-435A3CC48BC6}"/>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24417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D21D-4527-E067-F139-F22304452E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AF413-B473-740C-8B37-AC4E8A94F6D3}"/>
              </a:ext>
            </a:extLst>
          </p:cNvPr>
          <p:cNvSpPr>
            <a:spLocks noGrp="1"/>
          </p:cNvSpPr>
          <p:nvPr>
            <p:ph idx="1"/>
          </p:nvPr>
        </p:nvSpPr>
        <p:spPr/>
        <p:txBody>
          <a:bodyPr>
            <a:normAutofit/>
          </a:bodyPr>
          <a:lstStyle/>
          <a:p>
            <a:r>
              <a:rPr lang="en-US" dirty="0"/>
              <a:t>Politics of tariffs</a:t>
            </a:r>
          </a:p>
          <a:p>
            <a:pPr lvl="1"/>
            <a:r>
              <a:rPr lang="en-US" dirty="0"/>
              <a:t>Political forces favor tariffs</a:t>
            </a:r>
          </a:p>
          <a:p>
            <a:pPr lvl="1"/>
            <a:r>
              <a:rPr lang="en-US" dirty="0"/>
              <a:t>Tariffs were reduced during 1934-1995 only by slow reciprocal negotiation among countries</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8ECBBCCD-8FD9-E346-1D20-B364CF390E53}"/>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5" name="Title 1">
            <a:extLst>
              <a:ext uri="{FF2B5EF4-FFF2-40B4-BE49-F238E27FC236}">
                <a16:creationId xmlns:a16="http://schemas.microsoft.com/office/drawing/2014/main" id="{FC373C03-7FB1-C335-27DF-BA4C5673C98F}"/>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37729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D1E1-ACD2-ECFC-5202-B578A315E4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AC9C2-B3A7-E6BE-F1B5-3B200DF2C266}"/>
              </a:ext>
            </a:extLst>
          </p:cNvPr>
          <p:cNvSpPr>
            <a:spLocks noGrp="1"/>
          </p:cNvSpPr>
          <p:nvPr>
            <p:ph idx="1"/>
          </p:nvPr>
        </p:nvSpPr>
        <p:spPr/>
        <p:txBody>
          <a:bodyPr>
            <a:normAutofit/>
          </a:bodyPr>
          <a:lstStyle/>
          <a:p>
            <a:r>
              <a:rPr lang="en-US" dirty="0"/>
              <a:t>If a tariff is on exports of only one country (e.g., China), then</a:t>
            </a:r>
          </a:p>
          <a:p>
            <a:pPr lvl="1"/>
            <a:r>
              <a:rPr lang="en-US" dirty="0"/>
              <a:t>Some imports shift to another country</a:t>
            </a:r>
          </a:p>
          <a:p>
            <a:pPr lvl="1"/>
            <a:r>
              <a:rPr lang="en-US" dirty="0"/>
              <a:t>Price rises by less, to that other country’s higher cost</a:t>
            </a:r>
          </a:p>
          <a:p>
            <a:pPr lvl="1"/>
            <a:r>
              <a:rPr lang="en-US" dirty="0"/>
              <a:t>Example:  See next slide for Christmas Lights</a:t>
            </a:r>
          </a:p>
          <a:p>
            <a:pPr lvl="1"/>
            <a:endParaRPr lang="en-US" dirty="0"/>
          </a:p>
          <a:p>
            <a:pPr lvl="1"/>
            <a:endParaRPr lang="en-US" dirty="0"/>
          </a:p>
          <a:p>
            <a:pPr lvl="2"/>
            <a:endParaRPr lang="en-US" dirty="0"/>
          </a:p>
        </p:txBody>
      </p:sp>
      <p:sp>
        <p:nvSpPr>
          <p:cNvPr id="4" name="Slide Number Placeholder 3">
            <a:extLst>
              <a:ext uri="{FF2B5EF4-FFF2-40B4-BE49-F238E27FC236}">
                <a16:creationId xmlns:a16="http://schemas.microsoft.com/office/drawing/2014/main" id="{D48AE93F-D544-BD0B-9946-DB70668503C5}"/>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5" name="Title 1">
            <a:extLst>
              <a:ext uri="{FF2B5EF4-FFF2-40B4-BE49-F238E27FC236}">
                <a16:creationId xmlns:a16="http://schemas.microsoft.com/office/drawing/2014/main" id="{5E3677C3-D8FC-F3EB-AD6C-BDA264E14D72}"/>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26750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74755-3051-D8F3-41F5-059E4B58A9F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B52C0D-16A0-160D-79A3-4C19CE70162E}"/>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5" name="Title 1">
            <a:extLst>
              <a:ext uri="{FF2B5EF4-FFF2-40B4-BE49-F238E27FC236}">
                <a16:creationId xmlns:a16="http://schemas.microsoft.com/office/drawing/2014/main" id="{F7CBE97F-862B-4567-0C85-62C5DB812510}"/>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Trump I on Christmas Lights</a:t>
            </a:r>
          </a:p>
        </p:txBody>
      </p:sp>
      <p:pic>
        <p:nvPicPr>
          <p:cNvPr id="7" name="Picture 6">
            <a:extLst>
              <a:ext uri="{FF2B5EF4-FFF2-40B4-BE49-F238E27FC236}">
                <a16:creationId xmlns:a16="http://schemas.microsoft.com/office/drawing/2014/main" id="{0593F0C5-057A-5FBA-A58F-04AE7FA0D7F8}"/>
              </a:ext>
            </a:extLst>
          </p:cNvPr>
          <p:cNvPicPr>
            <a:picLocks noChangeAspect="1"/>
          </p:cNvPicPr>
          <p:nvPr/>
        </p:nvPicPr>
        <p:blipFill>
          <a:blip r:embed="rId3"/>
          <a:stretch>
            <a:fillRect/>
          </a:stretch>
        </p:blipFill>
        <p:spPr>
          <a:xfrm>
            <a:off x="2308921" y="971112"/>
            <a:ext cx="7366000" cy="4229100"/>
          </a:xfrm>
          <a:prstGeom prst="rect">
            <a:avLst/>
          </a:prstGeom>
        </p:spPr>
      </p:pic>
      <p:sp>
        <p:nvSpPr>
          <p:cNvPr id="8" name="TextBox 7">
            <a:extLst>
              <a:ext uri="{FF2B5EF4-FFF2-40B4-BE49-F238E27FC236}">
                <a16:creationId xmlns:a16="http://schemas.microsoft.com/office/drawing/2014/main" id="{64B38EAF-F98B-D23C-2B6B-0E783489B87F}"/>
              </a:ext>
            </a:extLst>
          </p:cNvPr>
          <p:cNvSpPr txBox="1"/>
          <p:nvPr/>
        </p:nvSpPr>
        <p:spPr>
          <a:xfrm>
            <a:off x="630042" y="5318928"/>
            <a:ext cx="10723757" cy="923330"/>
          </a:xfrm>
          <a:prstGeom prst="rect">
            <a:avLst/>
          </a:prstGeom>
          <a:noFill/>
        </p:spPr>
        <p:txBody>
          <a:bodyPr wrap="square">
            <a:spAutoFit/>
          </a:bodyPr>
          <a:lstStyle/>
          <a:p>
            <a:r>
              <a:rPr lang="en-US" b="0" i="0" dirty="0">
                <a:solidFill>
                  <a:srgbClr val="222222"/>
                </a:solidFill>
                <a:effectLst/>
                <a:latin typeface="Georgia" panose="02040502050405020303" pitchFamily="18" charset="0"/>
              </a:rPr>
              <a:t>A few key things are unclear in the case of Christmas lights that Xeneta analyzed, like whether the production actually moved from China or whether the goods were merely diverted and then packaged in Cambodia by Chinese affiliates.</a:t>
            </a:r>
            <a:endParaRPr lang="en-US" dirty="0"/>
          </a:p>
        </p:txBody>
      </p:sp>
    </p:spTree>
    <p:extLst>
      <p:ext uri="{BB962C8B-B14F-4D97-AF65-F5344CB8AC3E}">
        <p14:creationId xmlns:p14="http://schemas.microsoft.com/office/powerpoint/2010/main" val="1180616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AAF7-D922-F4E9-4284-26264723D6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8CA5C-8435-BE83-BB80-3B1ECE7AB49E}"/>
              </a:ext>
            </a:extLst>
          </p:cNvPr>
          <p:cNvSpPr>
            <a:spLocks noGrp="1"/>
          </p:cNvSpPr>
          <p:nvPr>
            <p:ph idx="1"/>
          </p:nvPr>
        </p:nvSpPr>
        <p:spPr/>
        <p:txBody>
          <a:bodyPr>
            <a:normAutofit/>
          </a:bodyPr>
          <a:lstStyle/>
          <a:p>
            <a:pPr marL="457200" lvl="1" indent="0">
              <a:buNone/>
            </a:pPr>
            <a:endParaRPr lang="en-US" dirty="0"/>
          </a:p>
          <a:p>
            <a:r>
              <a:rPr lang="en-US" dirty="0"/>
              <a:t>Do tariffs reduce a trade deficit?</a:t>
            </a:r>
          </a:p>
          <a:p>
            <a:pPr lvl="1"/>
            <a:r>
              <a:rPr lang="en-US" dirty="0"/>
              <a:t>Trump thinks so, but the US deficit grew under him (see above)</a:t>
            </a:r>
          </a:p>
          <a:p>
            <a:pPr lvl="1"/>
            <a:r>
              <a:rPr lang="en-US" dirty="0"/>
              <a:t>A trade deficit equals </a:t>
            </a:r>
            <a:r>
              <a:rPr lang="en-US" b="1" dirty="0"/>
              <a:t>Expenditure minus Income</a:t>
            </a:r>
          </a:p>
          <a:p>
            <a:pPr lvl="1"/>
            <a:r>
              <a:rPr lang="en-US" dirty="0"/>
              <a:t>There is no reason for tariffs to reduce expenditure</a:t>
            </a:r>
          </a:p>
          <a:p>
            <a:pPr lvl="1"/>
            <a:r>
              <a:rPr lang="en-US" dirty="0"/>
              <a:t>And unless in a recession, no reason for tariffs to raise income</a:t>
            </a:r>
          </a:p>
          <a:p>
            <a:pPr lvl="1"/>
            <a:r>
              <a:rPr lang="en-US" dirty="0"/>
              <a:t>So NO!</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54F64F07-EA5B-31B7-9265-4C214DE3AD9F}"/>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5" name="Title 1">
            <a:extLst>
              <a:ext uri="{FF2B5EF4-FFF2-40B4-BE49-F238E27FC236}">
                <a16:creationId xmlns:a16="http://schemas.microsoft.com/office/drawing/2014/main" id="{A056ECDA-BF5F-0E2F-8197-3E99FD2FD684}"/>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838032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762C8-1DBC-1A2C-EA8F-745649B824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1F6C-B4EA-A8F1-43F1-3DC5351621F8}"/>
              </a:ext>
            </a:extLst>
          </p:cNvPr>
          <p:cNvSpPr>
            <a:spLocks noGrp="1"/>
          </p:cNvSpPr>
          <p:nvPr>
            <p:ph idx="1"/>
          </p:nvPr>
        </p:nvSpPr>
        <p:spPr/>
        <p:txBody>
          <a:bodyPr>
            <a:normAutofit/>
          </a:bodyPr>
          <a:lstStyle/>
          <a:p>
            <a:pPr marL="457200" lvl="1" indent="0">
              <a:buNone/>
            </a:pPr>
            <a:endParaRPr lang="en-US" dirty="0"/>
          </a:p>
          <a:p>
            <a:r>
              <a:rPr lang="en-US" dirty="0"/>
              <a:t>Government revenue</a:t>
            </a:r>
          </a:p>
          <a:p>
            <a:pPr lvl="1"/>
            <a:r>
              <a:rPr lang="en-US" dirty="0"/>
              <a:t>Could Trump’s proposed tariffs replace the US income tax?  </a:t>
            </a:r>
          </a:p>
          <a:p>
            <a:pPr lvl="1"/>
            <a:r>
              <a:rPr lang="en-US" dirty="0"/>
              <a:t>NO!</a:t>
            </a:r>
          </a:p>
          <a:p>
            <a:pPr lvl="1"/>
            <a:r>
              <a:rPr lang="en-US" dirty="0"/>
              <a:t>If imports did not fall (they would!), his tariffs would have collected in 2023:</a:t>
            </a:r>
          </a:p>
          <a:p>
            <a:pPr lvl="2"/>
            <a:r>
              <a:rPr lang="en-US" dirty="0"/>
              <a:t>60% on US goods imports from China, 0.6✕$0.43tr = $0.26tr</a:t>
            </a:r>
          </a:p>
          <a:p>
            <a:pPr lvl="2"/>
            <a:r>
              <a:rPr lang="en-US" dirty="0"/>
              <a:t>20% on US goods imports from non-China, 0.2✕$3.40tr = $0.68tr</a:t>
            </a:r>
          </a:p>
          <a:p>
            <a:pPr lvl="2"/>
            <a:r>
              <a:rPr lang="en-US" dirty="0"/>
              <a:t>Total:  $0.94tr</a:t>
            </a:r>
          </a:p>
          <a:p>
            <a:pPr lvl="1"/>
            <a:r>
              <a:rPr lang="en-US" dirty="0"/>
              <a:t>US federal income tax revenue in 2023 was $2.18tr</a:t>
            </a:r>
          </a:p>
          <a:p>
            <a:pPr lvl="1"/>
            <a:r>
              <a:rPr lang="en-US" dirty="0"/>
              <a:t>So his tariffs would collect AT MOST less than half of the income tax</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1A711ECE-7F31-BFCB-CAF9-97455DEE7552}"/>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5" name="Title 1">
            <a:extLst>
              <a:ext uri="{FF2B5EF4-FFF2-40B4-BE49-F238E27FC236}">
                <a16:creationId xmlns:a16="http://schemas.microsoft.com/office/drawing/2014/main" id="{91168502-6FC1-0164-4610-06F22B053563}"/>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4055361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E168-FF12-7654-51FF-7F3FACB7E9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48F84-9549-B2A6-4FD8-D642EBCCCE20}"/>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5812F21F-C925-2D3F-EFF6-3E0D6DEB6DED}"/>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itle 1">
            <a:extLst>
              <a:ext uri="{FF2B5EF4-FFF2-40B4-BE49-F238E27FC236}">
                <a16:creationId xmlns:a16="http://schemas.microsoft.com/office/drawing/2014/main" id="{8B386CFE-3B0E-5C33-9E0A-B86D5F4D8CAD}"/>
              </a:ext>
            </a:extLst>
          </p:cNvPr>
          <p:cNvSpPr>
            <a:spLocks noGrp="1"/>
          </p:cNvSpPr>
          <p:nvPr>
            <p:ph type="title"/>
          </p:nvPr>
        </p:nvSpPr>
        <p:spPr>
          <a:xfrm>
            <a:off x="685800" y="135447"/>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36100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7E17-7B19-D0C8-A004-D26EC21283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8CC18A-9E41-A026-A811-DC0AD843A9EE}"/>
              </a:ext>
            </a:extLst>
          </p:cNvPr>
          <p:cNvSpPr>
            <a:spLocks noGrp="1"/>
          </p:cNvSpPr>
          <p:nvPr>
            <p:ph idx="1"/>
          </p:nvPr>
        </p:nvSpPr>
        <p:spPr/>
        <p:txBody>
          <a:bodyPr/>
          <a:lstStyle/>
          <a:p>
            <a:r>
              <a:rPr lang="en-US" dirty="0"/>
              <a:t>Quiz #13</a:t>
            </a:r>
          </a:p>
          <a:p>
            <a:pPr lvl="1"/>
            <a:r>
              <a:rPr lang="en-US" dirty="0"/>
              <a:t>Available since last week.  </a:t>
            </a:r>
          </a:p>
          <a:p>
            <a:pPr lvl="1"/>
            <a:r>
              <a:rPr lang="en-US" dirty="0"/>
              <a:t>Due by </a:t>
            </a:r>
            <a:r>
              <a:rPr lang="en-US" u="sng" dirty="0"/>
              <a:t>this</a:t>
            </a:r>
            <a:r>
              <a:rPr lang="en-US" dirty="0"/>
              <a:t> Friday 12/13 midnight, </a:t>
            </a:r>
          </a:p>
          <a:p>
            <a:pPr lvl="1"/>
            <a:r>
              <a:rPr lang="en-US" dirty="0"/>
              <a:t>Accepted until Saturday 12/14 midnight with 1 point penalty</a:t>
            </a:r>
          </a:p>
          <a:p>
            <a:pPr lvl="1"/>
            <a:r>
              <a:rPr lang="en-US" dirty="0"/>
              <a:t>Covers material from Monday and Wednesday last week (Sanctions, Subsidies and Countervailing Duties)</a:t>
            </a:r>
          </a:p>
        </p:txBody>
      </p:sp>
      <p:sp>
        <p:nvSpPr>
          <p:cNvPr id="4" name="Footer Placeholder 3">
            <a:extLst>
              <a:ext uri="{FF2B5EF4-FFF2-40B4-BE49-F238E27FC236}">
                <a16:creationId xmlns:a16="http://schemas.microsoft.com/office/drawing/2014/main" id="{A20123CC-4390-F69F-03F6-D29C78939145}"/>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a:lstStyle>
          <a:p>
            <a:pPr>
              <a:defRPr/>
            </a:pPr>
            <a:r>
              <a:rPr lang="en-US"/>
              <a:t>Class 26:  Final Class</a:t>
            </a:r>
          </a:p>
        </p:txBody>
      </p:sp>
      <p:sp>
        <p:nvSpPr>
          <p:cNvPr id="5" name="Slide Number Placeholder 4">
            <a:extLst>
              <a:ext uri="{FF2B5EF4-FFF2-40B4-BE49-F238E27FC236}">
                <a16:creationId xmlns:a16="http://schemas.microsoft.com/office/drawing/2014/main" id="{E9DF6ECE-63DB-80A4-2E6D-359F81B45439}"/>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spTree>
    <p:extLst>
      <p:ext uri="{BB962C8B-B14F-4D97-AF65-F5344CB8AC3E}">
        <p14:creationId xmlns:p14="http://schemas.microsoft.com/office/powerpoint/2010/main" val="165547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155C-3CB5-E467-2175-FE605DADE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4F47C-0716-791B-D625-846C4C53FE3B}"/>
              </a:ext>
            </a:extLst>
          </p:cNvPr>
          <p:cNvSpPr>
            <a:spLocks noGrp="1"/>
          </p:cNvSpPr>
          <p:nvPr>
            <p:ph type="title"/>
          </p:nvPr>
        </p:nvSpPr>
        <p:spPr>
          <a:xfrm>
            <a:off x="825674" y="2469497"/>
            <a:ext cx="10515600" cy="1325563"/>
          </a:xfrm>
        </p:spPr>
        <p:txBody>
          <a:bodyPr>
            <a:normAutofit fontScale="90000"/>
          </a:bodyPr>
          <a:lstStyle/>
          <a:p>
            <a:pPr algn="ctr"/>
            <a:r>
              <a:rPr lang="en-US" sz="9600" dirty="0"/>
              <a:t>Effects of </a:t>
            </a:r>
            <a:br>
              <a:rPr lang="en-US" sz="9600" dirty="0"/>
            </a:br>
            <a:r>
              <a:rPr lang="en-US" sz="9600" dirty="0"/>
              <a:t>Trump II Tariffs</a:t>
            </a:r>
            <a:endParaRPr lang="en-US" sz="6000" dirty="0"/>
          </a:p>
        </p:txBody>
      </p:sp>
    </p:spTree>
    <p:extLst>
      <p:ext uri="{BB962C8B-B14F-4D97-AF65-F5344CB8AC3E}">
        <p14:creationId xmlns:p14="http://schemas.microsoft.com/office/powerpoint/2010/main" val="2612444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2FB20-6FEF-30A9-5CD4-21D29A7D61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AE051-679D-EC24-A895-1DA2C74A9B53}"/>
              </a:ext>
            </a:extLst>
          </p:cNvPr>
          <p:cNvSpPr>
            <a:spLocks noGrp="1"/>
          </p:cNvSpPr>
          <p:nvPr>
            <p:ph idx="1"/>
          </p:nvPr>
        </p:nvSpPr>
        <p:spPr/>
        <p:txBody>
          <a:bodyPr>
            <a:normAutofit fontScale="92500" lnSpcReduction="20000"/>
          </a:bodyPr>
          <a:lstStyle/>
          <a:p>
            <a:r>
              <a:rPr lang="en-US" dirty="0"/>
              <a:t>Source:  Warwick McKibbin, Megan Hogan, and Marcus Noland, “The International Economic Implications of a Second Trump Presidency,” Working Paper 24-20, Peterson Institute of International </a:t>
            </a:r>
            <a:r>
              <a:rPr lang="en-US" dirty="0" err="1"/>
              <a:t>Econnomics</a:t>
            </a:r>
            <a:r>
              <a:rPr lang="en-US" dirty="0"/>
              <a:t>, September 2024</a:t>
            </a:r>
          </a:p>
          <a:p>
            <a:pPr lvl="1"/>
            <a:endParaRPr lang="en-US" sz="2800" dirty="0"/>
          </a:p>
          <a:p>
            <a:pPr lvl="1"/>
            <a:r>
              <a:rPr lang="en-US" sz="2800" dirty="0"/>
              <a:t>They use a large computer model of both microeconomics and macroeconomics to calculate effects of</a:t>
            </a:r>
          </a:p>
          <a:p>
            <a:pPr lvl="2"/>
            <a:r>
              <a:rPr lang="en-US" sz="2800" dirty="0"/>
              <a:t>Deportation of 8.3 million unauthorized immigrant workers</a:t>
            </a:r>
          </a:p>
          <a:p>
            <a:pPr lvl="2"/>
            <a:r>
              <a:rPr lang="en-US" sz="2800" dirty="0"/>
              <a:t>Tariffs </a:t>
            </a:r>
          </a:p>
          <a:p>
            <a:pPr lvl="3"/>
            <a:r>
              <a:rPr lang="en-US" sz="2000" dirty="0"/>
              <a:t>10% on all imports</a:t>
            </a:r>
          </a:p>
          <a:p>
            <a:pPr lvl="3"/>
            <a:r>
              <a:rPr lang="en-US" sz="2000" dirty="0"/>
              <a:t>60% on imports from China</a:t>
            </a:r>
          </a:p>
          <a:p>
            <a:pPr lvl="2"/>
            <a:r>
              <a:rPr lang="en-US" sz="2800" dirty="0"/>
              <a:t>Erosion of Federal Reserve independence</a:t>
            </a:r>
          </a:p>
          <a:p>
            <a:pPr lvl="1"/>
            <a:r>
              <a:rPr lang="en-US" sz="2800" dirty="0"/>
              <a:t>Results below only for the 2 sets of tariffs</a:t>
            </a:r>
          </a:p>
          <a:p>
            <a:endParaRPr lang="en-US" dirty="0"/>
          </a:p>
          <a:p>
            <a:pPr lvl="1"/>
            <a:endParaRPr lang="en-US" dirty="0"/>
          </a:p>
        </p:txBody>
      </p:sp>
      <p:sp>
        <p:nvSpPr>
          <p:cNvPr id="4" name="Slide Number Placeholder 3">
            <a:extLst>
              <a:ext uri="{FF2B5EF4-FFF2-40B4-BE49-F238E27FC236}">
                <a16:creationId xmlns:a16="http://schemas.microsoft.com/office/drawing/2014/main" id="{A16EF5F9-AAFF-B5B7-773A-3E4A5C76C6E6}"/>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Title 1">
            <a:extLst>
              <a:ext uri="{FF2B5EF4-FFF2-40B4-BE49-F238E27FC236}">
                <a16:creationId xmlns:a16="http://schemas.microsoft.com/office/drawing/2014/main" id="{4BF3B9A1-0251-8D4D-5A2B-E55D62C7E71D}"/>
              </a:ext>
            </a:extLst>
          </p:cNvPr>
          <p:cNvSpPr>
            <a:spLocks noGrp="1"/>
          </p:cNvSpPr>
          <p:nvPr>
            <p:ph type="title"/>
          </p:nvPr>
        </p:nvSpPr>
        <p:spPr>
          <a:xfrm>
            <a:off x="830179" y="135447"/>
            <a:ext cx="9652000" cy="1127125"/>
          </a:xfrm>
        </p:spPr>
        <p:txBody>
          <a:bodyPr/>
          <a:lstStyle/>
          <a:p>
            <a:r>
              <a:rPr lang="en-US" dirty="0">
                <a:solidFill>
                  <a:schemeClr val="bg1"/>
                </a:solidFill>
              </a:rPr>
              <a:t> Eff</a:t>
            </a:r>
            <a:r>
              <a:rPr lang="en-US" dirty="0"/>
              <a:t>ects of Trump II Tariffs</a:t>
            </a:r>
          </a:p>
        </p:txBody>
      </p:sp>
    </p:spTree>
    <p:extLst>
      <p:ext uri="{BB962C8B-B14F-4D97-AF65-F5344CB8AC3E}">
        <p14:creationId xmlns:p14="http://schemas.microsoft.com/office/powerpoint/2010/main" val="20546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1324-B918-5605-0085-6901A9ABAE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6077E1-A4AD-7486-A612-CB9D1C93D87B}"/>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467D1ABA-059B-5BCF-58C5-A077D39AFDAD}"/>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6251856-3165-0B01-851D-4F6BF89A1DC3}"/>
              </a:ext>
            </a:extLst>
          </p:cNvPr>
          <p:cNvSpPr txBox="1"/>
          <p:nvPr/>
        </p:nvSpPr>
        <p:spPr>
          <a:xfrm>
            <a:off x="3886200" y="2362200"/>
            <a:ext cx="4114800" cy="1569660"/>
          </a:xfrm>
          <a:prstGeom prst="rect">
            <a:avLst/>
          </a:prstGeom>
          <a:noFill/>
        </p:spPr>
        <p:txBody>
          <a:bodyPr wrap="square" rtlCol="0">
            <a:spAutoFit/>
          </a:bodyPr>
          <a:lstStyle/>
          <a:p>
            <a:pPr algn="ctr"/>
            <a:r>
              <a:rPr lang="en-US" sz="9600" dirty="0">
                <a:solidFill>
                  <a:srgbClr val="0C4C88"/>
                </a:solidFill>
              </a:rPr>
              <a:t>on GDP</a:t>
            </a:r>
          </a:p>
        </p:txBody>
      </p:sp>
    </p:spTree>
    <p:extLst>
      <p:ext uri="{BB962C8B-B14F-4D97-AF65-F5344CB8AC3E}">
        <p14:creationId xmlns:p14="http://schemas.microsoft.com/office/powerpoint/2010/main" val="152179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FBD72-B17E-B8F5-E043-CA1901D9EF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1750D-B27A-8DC1-32D5-EA21EDAD6F9F}"/>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Title 1">
            <a:extLst>
              <a:ext uri="{FF2B5EF4-FFF2-40B4-BE49-F238E27FC236}">
                <a16:creationId xmlns:a16="http://schemas.microsoft.com/office/drawing/2014/main" id="{48377555-5A9A-8EB8-781C-C6D53EC075D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pic>
        <p:nvPicPr>
          <p:cNvPr id="8" name="Picture 7">
            <a:extLst>
              <a:ext uri="{FF2B5EF4-FFF2-40B4-BE49-F238E27FC236}">
                <a16:creationId xmlns:a16="http://schemas.microsoft.com/office/drawing/2014/main" id="{49B2378C-4061-9A16-B375-CCD40B47BF64}"/>
              </a:ext>
            </a:extLst>
          </p:cNvPr>
          <p:cNvPicPr>
            <a:picLocks noChangeAspect="1"/>
          </p:cNvPicPr>
          <p:nvPr/>
        </p:nvPicPr>
        <p:blipFill>
          <a:blip r:embed="rId3"/>
          <a:stretch>
            <a:fillRect/>
          </a:stretch>
        </p:blipFill>
        <p:spPr>
          <a:xfrm>
            <a:off x="2209800" y="1457919"/>
            <a:ext cx="7772400" cy="3942161"/>
          </a:xfrm>
          <a:prstGeom prst="rect">
            <a:avLst/>
          </a:prstGeom>
        </p:spPr>
      </p:pic>
      <p:sp>
        <p:nvSpPr>
          <p:cNvPr id="9" name="TextBox 8">
            <a:extLst>
              <a:ext uri="{FF2B5EF4-FFF2-40B4-BE49-F238E27FC236}">
                <a16:creationId xmlns:a16="http://schemas.microsoft.com/office/drawing/2014/main" id="{2FD78002-7A9A-C106-95FC-76EE564A2803}"/>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spTree>
    <p:extLst>
      <p:ext uri="{BB962C8B-B14F-4D97-AF65-F5344CB8AC3E}">
        <p14:creationId xmlns:p14="http://schemas.microsoft.com/office/powerpoint/2010/main" val="930310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2EFC-BC03-EC10-14C2-2CF95C3207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5C93F-AEE9-E402-4ECB-C55ED3136361}"/>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Title 1">
            <a:extLst>
              <a:ext uri="{FF2B5EF4-FFF2-40B4-BE49-F238E27FC236}">
                <a16:creationId xmlns:a16="http://schemas.microsoft.com/office/drawing/2014/main" id="{7058269E-2C3E-7254-0799-66DCC3C4A3F2}"/>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E2BE82F5-DA0B-368F-D6E4-490C36D53291}"/>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pic>
        <p:nvPicPr>
          <p:cNvPr id="2" name="Picture 1">
            <a:extLst>
              <a:ext uri="{FF2B5EF4-FFF2-40B4-BE49-F238E27FC236}">
                <a16:creationId xmlns:a16="http://schemas.microsoft.com/office/drawing/2014/main" id="{9AFAC62F-8512-8700-FACC-ED058B6E0A5C}"/>
              </a:ext>
            </a:extLst>
          </p:cNvPr>
          <p:cNvPicPr>
            <a:picLocks noChangeAspect="1"/>
          </p:cNvPicPr>
          <p:nvPr/>
        </p:nvPicPr>
        <p:blipFill>
          <a:blip r:embed="rId3"/>
          <a:stretch>
            <a:fillRect/>
          </a:stretch>
        </p:blipFill>
        <p:spPr>
          <a:xfrm>
            <a:off x="2209800" y="1560731"/>
            <a:ext cx="7772400" cy="4364979"/>
          </a:xfrm>
          <a:prstGeom prst="rect">
            <a:avLst/>
          </a:prstGeom>
        </p:spPr>
      </p:pic>
    </p:spTree>
    <p:extLst>
      <p:ext uri="{BB962C8B-B14F-4D97-AF65-F5344CB8AC3E}">
        <p14:creationId xmlns:p14="http://schemas.microsoft.com/office/powerpoint/2010/main" val="5863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9C811-DAE0-16D8-C172-614E7013D4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B61A94-96D1-CA3F-8C36-32BC2EF8DD67}"/>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Title 1">
            <a:extLst>
              <a:ext uri="{FF2B5EF4-FFF2-40B4-BE49-F238E27FC236}">
                <a16:creationId xmlns:a16="http://schemas.microsoft.com/office/drawing/2014/main" id="{B0B6DE71-7098-576F-AD8D-62AA4B67289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954B7BD0-0224-356D-E2EA-9C45C8A20C9A}"/>
              </a:ext>
            </a:extLst>
          </p:cNvPr>
          <p:cNvSpPr txBox="1"/>
          <p:nvPr/>
        </p:nvSpPr>
        <p:spPr>
          <a:xfrm>
            <a:off x="1981200" y="914400"/>
            <a:ext cx="8001000" cy="646331"/>
          </a:xfrm>
          <a:prstGeom prst="rect">
            <a:avLst/>
          </a:prstGeom>
          <a:noFill/>
        </p:spPr>
        <p:txBody>
          <a:bodyPr wrap="square" rtlCol="0">
            <a:spAutoFit/>
          </a:bodyPr>
          <a:lstStyle/>
          <a:p>
            <a:r>
              <a:rPr lang="en-US" sz="3600" dirty="0"/>
              <a:t>US GDP with and without Retaliation</a:t>
            </a:r>
          </a:p>
        </p:txBody>
      </p:sp>
      <p:pic>
        <p:nvPicPr>
          <p:cNvPr id="2" name="Picture 1">
            <a:extLst>
              <a:ext uri="{FF2B5EF4-FFF2-40B4-BE49-F238E27FC236}">
                <a16:creationId xmlns:a16="http://schemas.microsoft.com/office/drawing/2014/main" id="{16BE8D34-470C-5426-BF08-75CF9BDBFDEC}"/>
              </a:ext>
            </a:extLst>
          </p:cNvPr>
          <p:cNvPicPr>
            <a:picLocks noChangeAspect="1"/>
          </p:cNvPicPr>
          <p:nvPr/>
        </p:nvPicPr>
        <p:blipFill>
          <a:blip r:embed="rId3"/>
          <a:stretch>
            <a:fillRect/>
          </a:stretch>
        </p:blipFill>
        <p:spPr>
          <a:xfrm>
            <a:off x="2209800" y="1613652"/>
            <a:ext cx="7772400" cy="4265493"/>
          </a:xfrm>
          <a:prstGeom prst="rect">
            <a:avLst/>
          </a:prstGeom>
        </p:spPr>
      </p:pic>
    </p:spTree>
    <p:extLst>
      <p:ext uri="{BB962C8B-B14F-4D97-AF65-F5344CB8AC3E}">
        <p14:creationId xmlns:p14="http://schemas.microsoft.com/office/powerpoint/2010/main" val="3993541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5561E-9102-5D2B-678E-D7F8A541A0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60381F-9829-8944-1A13-77A567A063C2}"/>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12436F75-EB97-D293-8661-252E5AEE9DF9}"/>
              </a:ext>
            </a:extLst>
          </p:cNvPr>
          <p:cNvSpPr txBox="1"/>
          <p:nvPr/>
        </p:nvSpPr>
        <p:spPr>
          <a:xfrm>
            <a:off x="1981200" y="914400"/>
            <a:ext cx="8001000" cy="646331"/>
          </a:xfrm>
          <a:prstGeom prst="rect">
            <a:avLst/>
          </a:prstGeom>
          <a:noFill/>
        </p:spPr>
        <p:txBody>
          <a:bodyPr wrap="square" rtlCol="0">
            <a:spAutoFit/>
          </a:bodyPr>
          <a:lstStyle/>
          <a:p>
            <a:r>
              <a:rPr lang="en-US" sz="3600" dirty="0"/>
              <a:t>US GDP with and without Retaliation</a:t>
            </a:r>
          </a:p>
        </p:txBody>
      </p:sp>
      <p:pic>
        <p:nvPicPr>
          <p:cNvPr id="6" name="Picture 5">
            <a:extLst>
              <a:ext uri="{FF2B5EF4-FFF2-40B4-BE49-F238E27FC236}">
                <a16:creationId xmlns:a16="http://schemas.microsoft.com/office/drawing/2014/main" id="{2D50025E-CB19-F24E-BD20-BCD50EFB43DD}"/>
              </a:ext>
            </a:extLst>
          </p:cNvPr>
          <p:cNvPicPr>
            <a:picLocks noChangeAspect="1"/>
          </p:cNvPicPr>
          <p:nvPr/>
        </p:nvPicPr>
        <p:blipFill>
          <a:blip r:embed="rId3"/>
          <a:stretch>
            <a:fillRect/>
          </a:stretch>
        </p:blipFill>
        <p:spPr>
          <a:xfrm>
            <a:off x="2209800" y="1542216"/>
            <a:ext cx="7772400" cy="4389851"/>
          </a:xfrm>
          <a:prstGeom prst="rect">
            <a:avLst/>
          </a:prstGeom>
        </p:spPr>
      </p:pic>
      <p:sp>
        <p:nvSpPr>
          <p:cNvPr id="9" name="Title 1">
            <a:extLst>
              <a:ext uri="{FF2B5EF4-FFF2-40B4-BE49-F238E27FC236}">
                <a16:creationId xmlns:a16="http://schemas.microsoft.com/office/drawing/2014/main" id="{CD5D4D58-E9D0-4C43-4842-32F5969A99B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Tree>
    <p:extLst>
      <p:ext uri="{BB962C8B-B14F-4D97-AF65-F5344CB8AC3E}">
        <p14:creationId xmlns:p14="http://schemas.microsoft.com/office/powerpoint/2010/main" val="750064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8483-8A17-01EC-C8ED-438EF5F5A3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A3498A-3321-F376-A8B2-80DFAFC73C66}"/>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5" name="Title 1">
            <a:extLst>
              <a:ext uri="{FF2B5EF4-FFF2-40B4-BE49-F238E27FC236}">
                <a16:creationId xmlns:a16="http://schemas.microsoft.com/office/drawing/2014/main" id="{E8B47222-B35D-73B2-9E8A-C77BCC296F0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63FB6806-8096-CE02-8969-C609C9831279}"/>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Employment</a:t>
            </a:r>
          </a:p>
        </p:txBody>
      </p:sp>
    </p:spTree>
    <p:extLst>
      <p:ext uri="{BB962C8B-B14F-4D97-AF65-F5344CB8AC3E}">
        <p14:creationId xmlns:p14="http://schemas.microsoft.com/office/powerpoint/2010/main" val="1579692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1BAF-28FA-0A28-3AAB-B14DF9D570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472CE9-8194-EEBC-3F78-8B4BE5AE5833}"/>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5" name="Title 1">
            <a:extLst>
              <a:ext uri="{FF2B5EF4-FFF2-40B4-BE49-F238E27FC236}">
                <a16:creationId xmlns:a16="http://schemas.microsoft.com/office/drawing/2014/main" id="{3F6BF3C0-F82F-C3FD-E598-70EE8FBDFAC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55C84568-152F-2C17-FF25-3ED8EA0D9CB6}"/>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3" name="Picture 2">
            <a:extLst>
              <a:ext uri="{FF2B5EF4-FFF2-40B4-BE49-F238E27FC236}">
                <a16:creationId xmlns:a16="http://schemas.microsoft.com/office/drawing/2014/main" id="{0553C735-21FE-C9FB-6683-2CD32735964D}"/>
              </a:ext>
            </a:extLst>
          </p:cNvPr>
          <p:cNvPicPr>
            <a:picLocks noChangeAspect="1"/>
          </p:cNvPicPr>
          <p:nvPr/>
        </p:nvPicPr>
        <p:blipFill>
          <a:blip r:embed="rId3"/>
          <a:stretch>
            <a:fillRect/>
          </a:stretch>
        </p:blipFill>
        <p:spPr>
          <a:xfrm>
            <a:off x="2209800" y="1445484"/>
            <a:ext cx="7772400" cy="3967032"/>
          </a:xfrm>
          <a:prstGeom prst="rect">
            <a:avLst/>
          </a:prstGeom>
        </p:spPr>
      </p:pic>
    </p:spTree>
    <p:extLst>
      <p:ext uri="{BB962C8B-B14F-4D97-AF65-F5344CB8AC3E}">
        <p14:creationId xmlns:p14="http://schemas.microsoft.com/office/powerpoint/2010/main" val="3753081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FED8-7845-BC73-6E3E-CB571412F2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30AB6-0FAD-706F-2D8B-5A05A5B92631}"/>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5" name="Title 1">
            <a:extLst>
              <a:ext uri="{FF2B5EF4-FFF2-40B4-BE49-F238E27FC236}">
                <a16:creationId xmlns:a16="http://schemas.microsoft.com/office/drawing/2014/main" id="{A438983B-7BF8-EDC8-60C4-98B319756D10}"/>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119135AB-6285-00C8-B98F-6C53E2B21AB5}"/>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2" name="Picture 1">
            <a:extLst>
              <a:ext uri="{FF2B5EF4-FFF2-40B4-BE49-F238E27FC236}">
                <a16:creationId xmlns:a16="http://schemas.microsoft.com/office/drawing/2014/main" id="{8DC17FB8-4519-733E-35A1-A0AEE786BE95}"/>
              </a:ext>
            </a:extLst>
          </p:cNvPr>
          <p:cNvPicPr>
            <a:picLocks noChangeAspect="1"/>
          </p:cNvPicPr>
          <p:nvPr/>
        </p:nvPicPr>
        <p:blipFill>
          <a:blip r:embed="rId3"/>
          <a:stretch>
            <a:fillRect/>
          </a:stretch>
        </p:blipFill>
        <p:spPr>
          <a:xfrm>
            <a:off x="2209800" y="1560731"/>
            <a:ext cx="7772400" cy="3991904"/>
          </a:xfrm>
          <a:prstGeom prst="rect">
            <a:avLst/>
          </a:prstGeom>
        </p:spPr>
      </p:pic>
    </p:spTree>
    <p:extLst>
      <p:ext uri="{BB962C8B-B14F-4D97-AF65-F5344CB8AC3E}">
        <p14:creationId xmlns:p14="http://schemas.microsoft.com/office/powerpoint/2010/main" val="348701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CB248-FB83-6C45-8CA4-B71D41DFCEF4}"/>
              </a:ext>
            </a:extLst>
          </p:cNvPr>
          <p:cNvSpPr>
            <a:spLocks noGrp="1"/>
          </p:cNvSpPr>
          <p:nvPr>
            <p:ph idx="1"/>
          </p:nvPr>
        </p:nvSpPr>
        <p:spPr/>
        <p:txBody>
          <a:bodyPr/>
          <a:lstStyle/>
          <a:p>
            <a:r>
              <a:rPr lang="en-US" dirty="0"/>
              <a:t>Course evaluations</a:t>
            </a:r>
          </a:p>
          <a:p>
            <a:pPr lvl="1"/>
            <a:r>
              <a:rPr lang="en-US" dirty="0"/>
              <a:t>Please do them</a:t>
            </a:r>
          </a:p>
          <a:p>
            <a:pPr lvl="1"/>
            <a:r>
              <a:rPr lang="en-US" dirty="0"/>
              <a:t>As of today, only 4 of 20 had been done</a:t>
            </a:r>
          </a:p>
          <a:p>
            <a:pPr lvl="1"/>
            <a:r>
              <a:rPr lang="en-US" dirty="0"/>
              <a:t>Due tomorrow</a:t>
            </a:r>
          </a:p>
        </p:txBody>
      </p:sp>
      <p:sp>
        <p:nvSpPr>
          <p:cNvPr id="4" name="Footer Placeholder 3">
            <a:extLst>
              <a:ext uri="{FF2B5EF4-FFF2-40B4-BE49-F238E27FC236}">
                <a16:creationId xmlns:a16="http://schemas.microsoft.com/office/drawing/2014/main" id="{7BA56C63-74B6-B44A-A859-45A77797107D}"/>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a:lstStyle>
          <a:p>
            <a:pPr>
              <a:defRPr/>
            </a:pPr>
            <a:r>
              <a:rPr lang="en-US"/>
              <a:t>Class 26:  Final Class</a:t>
            </a:r>
          </a:p>
        </p:txBody>
      </p:sp>
      <p:sp>
        <p:nvSpPr>
          <p:cNvPr id="5" name="Slide Number Placeholder 4">
            <a:extLst>
              <a:ext uri="{FF2B5EF4-FFF2-40B4-BE49-F238E27FC236}">
                <a16:creationId xmlns:a16="http://schemas.microsoft.com/office/drawing/2014/main" id="{804DFE95-E8BF-1443-A571-343EBBF312D4}"/>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spTree>
    <p:extLst>
      <p:ext uri="{BB962C8B-B14F-4D97-AF65-F5344CB8AC3E}">
        <p14:creationId xmlns:p14="http://schemas.microsoft.com/office/powerpoint/2010/main" val="2969829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5EBA-08C8-D62D-D508-FFEE90C15B0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DEC56-2FD4-4885-BAEA-CDF7934E5BA3}"/>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5" name="Title 1">
            <a:extLst>
              <a:ext uri="{FF2B5EF4-FFF2-40B4-BE49-F238E27FC236}">
                <a16:creationId xmlns:a16="http://schemas.microsoft.com/office/drawing/2014/main" id="{1D1AEE84-8949-FF32-E98E-213546DC839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C16F08F7-4460-EAB8-9EB0-1B63862EAED6}"/>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Inflation</a:t>
            </a:r>
          </a:p>
        </p:txBody>
      </p:sp>
    </p:spTree>
    <p:extLst>
      <p:ext uri="{BB962C8B-B14F-4D97-AF65-F5344CB8AC3E}">
        <p14:creationId xmlns:p14="http://schemas.microsoft.com/office/powerpoint/2010/main" val="286626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0B02-76B1-F099-48F5-FBAD52633F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04838D-60C4-65EE-9D25-9254F7816171}"/>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5" name="Title 1">
            <a:extLst>
              <a:ext uri="{FF2B5EF4-FFF2-40B4-BE49-F238E27FC236}">
                <a16:creationId xmlns:a16="http://schemas.microsoft.com/office/drawing/2014/main" id="{4CBDAA38-26B4-2620-9594-7185AF77C5A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141C569F-2531-79BD-1E9D-58B3ABA32CFE}"/>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2" name="Picture 1">
            <a:extLst>
              <a:ext uri="{FF2B5EF4-FFF2-40B4-BE49-F238E27FC236}">
                <a16:creationId xmlns:a16="http://schemas.microsoft.com/office/drawing/2014/main" id="{4155FDC5-8DD8-F851-CC95-92E5D21E1514}"/>
              </a:ext>
            </a:extLst>
          </p:cNvPr>
          <p:cNvPicPr>
            <a:picLocks noChangeAspect="1"/>
          </p:cNvPicPr>
          <p:nvPr/>
        </p:nvPicPr>
        <p:blipFill>
          <a:blip r:embed="rId3"/>
          <a:stretch>
            <a:fillRect/>
          </a:stretch>
        </p:blipFill>
        <p:spPr>
          <a:xfrm>
            <a:off x="2209800" y="1560731"/>
            <a:ext cx="7772400" cy="4340108"/>
          </a:xfrm>
          <a:prstGeom prst="rect">
            <a:avLst/>
          </a:prstGeom>
        </p:spPr>
      </p:pic>
    </p:spTree>
    <p:extLst>
      <p:ext uri="{BB962C8B-B14F-4D97-AF65-F5344CB8AC3E}">
        <p14:creationId xmlns:p14="http://schemas.microsoft.com/office/powerpoint/2010/main" val="3349305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EA6A-711B-4B8F-C82C-020AA0674D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6FFCFD-3531-5650-90A4-2D357ACA65B0}"/>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5" name="Title 1">
            <a:extLst>
              <a:ext uri="{FF2B5EF4-FFF2-40B4-BE49-F238E27FC236}">
                <a16:creationId xmlns:a16="http://schemas.microsoft.com/office/drawing/2014/main" id="{425B1F49-D693-AAEF-1294-86892BCAF557}"/>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551C66D2-F464-7DD8-D83D-E8455CAF1397}"/>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2" name="Picture 1">
            <a:extLst>
              <a:ext uri="{FF2B5EF4-FFF2-40B4-BE49-F238E27FC236}">
                <a16:creationId xmlns:a16="http://schemas.microsoft.com/office/drawing/2014/main" id="{D740BABF-49D2-13B3-22F9-7D5C0AC394F3}"/>
              </a:ext>
            </a:extLst>
          </p:cNvPr>
          <p:cNvPicPr>
            <a:picLocks noChangeAspect="1"/>
          </p:cNvPicPr>
          <p:nvPr/>
        </p:nvPicPr>
        <p:blipFill>
          <a:blip r:embed="rId3"/>
          <a:stretch>
            <a:fillRect/>
          </a:stretch>
        </p:blipFill>
        <p:spPr>
          <a:xfrm>
            <a:off x="2209800" y="1539935"/>
            <a:ext cx="7772400" cy="4203313"/>
          </a:xfrm>
          <a:prstGeom prst="rect">
            <a:avLst/>
          </a:prstGeom>
        </p:spPr>
      </p:pic>
    </p:spTree>
    <p:extLst>
      <p:ext uri="{BB962C8B-B14F-4D97-AF65-F5344CB8AC3E}">
        <p14:creationId xmlns:p14="http://schemas.microsoft.com/office/powerpoint/2010/main" val="521382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D9F5C-7E49-832E-B669-C3619D49F33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E0DA73-6C2C-9944-AD98-C5CE6CB2EE73}"/>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5" name="Title 1">
            <a:extLst>
              <a:ext uri="{FF2B5EF4-FFF2-40B4-BE49-F238E27FC236}">
                <a16:creationId xmlns:a16="http://schemas.microsoft.com/office/drawing/2014/main" id="{939F7A5B-33E5-AF3D-F35B-F5D30E504E5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2" name="TextBox 1">
            <a:extLst>
              <a:ext uri="{FF2B5EF4-FFF2-40B4-BE49-F238E27FC236}">
                <a16:creationId xmlns:a16="http://schemas.microsoft.com/office/drawing/2014/main" id="{5C27616E-FD48-0E85-A47C-48BBD44F13C1}"/>
              </a:ext>
            </a:extLst>
          </p:cNvPr>
          <p:cNvSpPr txBox="1"/>
          <p:nvPr/>
        </p:nvSpPr>
        <p:spPr>
          <a:xfrm>
            <a:off x="1981200" y="914400"/>
            <a:ext cx="8001000" cy="646331"/>
          </a:xfrm>
          <a:prstGeom prst="rect">
            <a:avLst/>
          </a:prstGeom>
          <a:noFill/>
        </p:spPr>
        <p:txBody>
          <a:bodyPr wrap="square" rtlCol="0">
            <a:spAutoFit/>
          </a:bodyPr>
          <a:lstStyle/>
          <a:p>
            <a:r>
              <a:rPr lang="en-US" sz="3600" dirty="0"/>
              <a:t>US Inflation with and without Retaliation</a:t>
            </a:r>
          </a:p>
        </p:txBody>
      </p:sp>
      <p:pic>
        <p:nvPicPr>
          <p:cNvPr id="3" name="Picture 2">
            <a:extLst>
              <a:ext uri="{FF2B5EF4-FFF2-40B4-BE49-F238E27FC236}">
                <a16:creationId xmlns:a16="http://schemas.microsoft.com/office/drawing/2014/main" id="{C87D00CC-831D-CC24-1BFB-8E279A175A55}"/>
              </a:ext>
            </a:extLst>
          </p:cNvPr>
          <p:cNvPicPr>
            <a:picLocks noChangeAspect="1"/>
          </p:cNvPicPr>
          <p:nvPr/>
        </p:nvPicPr>
        <p:blipFill>
          <a:blip r:embed="rId3"/>
          <a:stretch>
            <a:fillRect/>
          </a:stretch>
        </p:blipFill>
        <p:spPr>
          <a:xfrm>
            <a:off x="2209800" y="1593346"/>
            <a:ext cx="7772400" cy="3991904"/>
          </a:xfrm>
          <a:prstGeom prst="rect">
            <a:avLst/>
          </a:prstGeom>
        </p:spPr>
      </p:pic>
    </p:spTree>
    <p:extLst>
      <p:ext uri="{BB962C8B-B14F-4D97-AF65-F5344CB8AC3E}">
        <p14:creationId xmlns:p14="http://schemas.microsoft.com/office/powerpoint/2010/main" val="1969776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B53C-1BE2-1BB5-5364-F9BCA8D433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4D563-BC24-1033-F9C0-5913A56C1C22}"/>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5" name="Title 1">
            <a:extLst>
              <a:ext uri="{FF2B5EF4-FFF2-40B4-BE49-F238E27FC236}">
                <a16:creationId xmlns:a16="http://schemas.microsoft.com/office/drawing/2014/main" id="{6EA9E869-E6B4-3958-2B98-C95C578EDFE5}"/>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2C620B36-170A-60CF-2503-70B545900914}"/>
              </a:ext>
            </a:extLst>
          </p:cNvPr>
          <p:cNvSpPr txBox="1"/>
          <p:nvPr/>
        </p:nvSpPr>
        <p:spPr>
          <a:xfrm>
            <a:off x="1981200" y="914400"/>
            <a:ext cx="8001000" cy="646331"/>
          </a:xfrm>
          <a:prstGeom prst="rect">
            <a:avLst/>
          </a:prstGeom>
          <a:noFill/>
        </p:spPr>
        <p:txBody>
          <a:bodyPr wrap="square" rtlCol="0">
            <a:spAutoFit/>
          </a:bodyPr>
          <a:lstStyle/>
          <a:p>
            <a:r>
              <a:rPr lang="en-US" sz="3600" dirty="0"/>
              <a:t>US Inflation with and without Retaliation</a:t>
            </a:r>
          </a:p>
        </p:txBody>
      </p:sp>
      <p:pic>
        <p:nvPicPr>
          <p:cNvPr id="3" name="Picture 2">
            <a:extLst>
              <a:ext uri="{FF2B5EF4-FFF2-40B4-BE49-F238E27FC236}">
                <a16:creationId xmlns:a16="http://schemas.microsoft.com/office/drawing/2014/main" id="{4EE9933E-B7AC-D7B6-0A9B-CE95CD02CA44}"/>
              </a:ext>
            </a:extLst>
          </p:cNvPr>
          <p:cNvPicPr>
            <a:picLocks noChangeAspect="1"/>
          </p:cNvPicPr>
          <p:nvPr/>
        </p:nvPicPr>
        <p:blipFill>
          <a:blip r:embed="rId3"/>
          <a:stretch>
            <a:fillRect/>
          </a:stretch>
        </p:blipFill>
        <p:spPr>
          <a:xfrm>
            <a:off x="2209800" y="1466388"/>
            <a:ext cx="7772400" cy="4501774"/>
          </a:xfrm>
          <a:prstGeom prst="rect">
            <a:avLst/>
          </a:prstGeom>
        </p:spPr>
      </p:pic>
    </p:spTree>
    <p:extLst>
      <p:ext uri="{BB962C8B-B14F-4D97-AF65-F5344CB8AC3E}">
        <p14:creationId xmlns:p14="http://schemas.microsoft.com/office/powerpoint/2010/main" val="2518052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94F0-B554-3B68-F663-A9BFB890D1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ED8872-5FE3-5ED3-F734-A13D3EB930DD}"/>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5" name="Title 1">
            <a:extLst>
              <a:ext uri="{FF2B5EF4-FFF2-40B4-BE49-F238E27FC236}">
                <a16:creationId xmlns:a16="http://schemas.microsoft.com/office/drawing/2014/main" id="{83424828-603C-AEEA-411D-EF424EF1FCFF}"/>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04A9B57D-A5FF-2469-5662-222EC415FD5E}"/>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Trade Surplus</a:t>
            </a:r>
          </a:p>
        </p:txBody>
      </p:sp>
    </p:spTree>
    <p:extLst>
      <p:ext uri="{BB962C8B-B14F-4D97-AF65-F5344CB8AC3E}">
        <p14:creationId xmlns:p14="http://schemas.microsoft.com/office/powerpoint/2010/main" val="3249995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826B9-D789-10AE-9A0A-A01C16D57B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1E0B6-2CB1-F6F9-1ABD-276F1123A30C}"/>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Title 1">
            <a:extLst>
              <a:ext uri="{FF2B5EF4-FFF2-40B4-BE49-F238E27FC236}">
                <a16:creationId xmlns:a16="http://schemas.microsoft.com/office/drawing/2014/main" id="{454A5EE3-CE94-8E7F-A3B4-0800C7DB421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7DFB7F31-D78E-45D9-E9BA-4143CC8ABDA8}"/>
              </a:ext>
            </a:extLst>
          </p:cNvPr>
          <p:cNvSpPr txBox="1"/>
          <p:nvPr/>
        </p:nvSpPr>
        <p:spPr>
          <a:xfrm>
            <a:off x="1981200" y="914400"/>
            <a:ext cx="3276600" cy="646331"/>
          </a:xfrm>
          <a:prstGeom prst="rect">
            <a:avLst/>
          </a:prstGeom>
          <a:noFill/>
        </p:spPr>
        <p:txBody>
          <a:bodyPr wrap="square" rtlCol="0">
            <a:spAutoFit/>
          </a:bodyPr>
          <a:lstStyle/>
          <a:p>
            <a:r>
              <a:rPr lang="en-US" sz="3600" dirty="0"/>
              <a:t>Trade Surplus</a:t>
            </a:r>
          </a:p>
        </p:txBody>
      </p:sp>
      <p:pic>
        <p:nvPicPr>
          <p:cNvPr id="2" name="Picture 1">
            <a:extLst>
              <a:ext uri="{FF2B5EF4-FFF2-40B4-BE49-F238E27FC236}">
                <a16:creationId xmlns:a16="http://schemas.microsoft.com/office/drawing/2014/main" id="{9D1CAC03-0FE7-CE23-F542-D992722BC88D}"/>
              </a:ext>
            </a:extLst>
          </p:cNvPr>
          <p:cNvPicPr>
            <a:picLocks noChangeAspect="1"/>
          </p:cNvPicPr>
          <p:nvPr/>
        </p:nvPicPr>
        <p:blipFill>
          <a:blip r:embed="rId3"/>
          <a:stretch>
            <a:fillRect/>
          </a:stretch>
        </p:blipFill>
        <p:spPr>
          <a:xfrm>
            <a:off x="2209800" y="1560731"/>
            <a:ext cx="7772400" cy="4340108"/>
          </a:xfrm>
          <a:prstGeom prst="rect">
            <a:avLst/>
          </a:prstGeom>
        </p:spPr>
      </p:pic>
    </p:spTree>
    <p:extLst>
      <p:ext uri="{BB962C8B-B14F-4D97-AF65-F5344CB8AC3E}">
        <p14:creationId xmlns:p14="http://schemas.microsoft.com/office/powerpoint/2010/main" val="2362965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5F05-DBDA-3A9B-4E10-2F558E86B99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9D8EF5-70ED-817D-1649-BB1EDEFC3CAD}"/>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itle 1">
            <a:extLst>
              <a:ext uri="{FF2B5EF4-FFF2-40B4-BE49-F238E27FC236}">
                <a16:creationId xmlns:a16="http://schemas.microsoft.com/office/drawing/2014/main" id="{9530BE54-4C99-8032-096E-8C31F78A848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C321862C-20B2-9C5B-7E08-26B4BB6B2371}"/>
              </a:ext>
            </a:extLst>
          </p:cNvPr>
          <p:cNvSpPr txBox="1"/>
          <p:nvPr/>
        </p:nvSpPr>
        <p:spPr>
          <a:xfrm>
            <a:off x="1981200" y="914400"/>
            <a:ext cx="3276600" cy="646331"/>
          </a:xfrm>
          <a:prstGeom prst="rect">
            <a:avLst/>
          </a:prstGeom>
          <a:noFill/>
        </p:spPr>
        <p:txBody>
          <a:bodyPr wrap="square" rtlCol="0">
            <a:spAutoFit/>
          </a:bodyPr>
          <a:lstStyle/>
          <a:p>
            <a:r>
              <a:rPr lang="en-US" sz="3600" dirty="0"/>
              <a:t>Trade Surplus</a:t>
            </a:r>
          </a:p>
        </p:txBody>
      </p:sp>
      <p:pic>
        <p:nvPicPr>
          <p:cNvPr id="2" name="Picture 1">
            <a:extLst>
              <a:ext uri="{FF2B5EF4-FFF2-40B4-BE49-F238E27FC236}">
                <a16:creationId xmlns:a16="http://schemas.microsoft.com/office/drawing/2014/main" id="{07C75361-8914-8A88-CD91-F2F09E4D57B0}"/>
              </a:ext>
            </a:extLst>
          </p:cNvPr>
          <p:cNvPicPr>
            <a:picLocks noChangeAspect="1"/>
          </p:cNvPicPr>
          <p:nvPr/>
        </p:nvPicPr>
        <p:blipFill>
          <a:blip r:embed="rId3"/>
          <a:stretch>
            <a:fillRect/>
          </a:stretch>
        </p:blipFill>
        <p:spPr>
          <a:xfrm>
            <a:off x="2209800" y="1560731"/>
            <a:ext cx="7772400" cy="4800234"/>
          </a:xfrm>
          <a:prstGeom prst="rect">
            <a:avLst/>
          </a:prstGeom>
        </p:spPr>
      </p:pic>
    </p:spTree>
    <p:extLst>
      <p:ext uri="{BB962C8B-B14F-4D97-AF65-F5344CB8AC3E}">
        <p14:creationId xmlns:p14="http://schemas.microsoft.com/office/powerpoint/2010/main" val="400192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8D37-2C62-633D-794E-65FBB9C0552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F9957B-0812-A5C1-58FC-96535131CD62}"/>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5" name="Title 1">
            <a:extLst>
              <a:ext uri="{FF2B5EF4-FFF2-40B4-BE49-F238E27FC236}">
                <a16:creationId xmlns:a16="http://schemas.microsoft.com/office/drawing/2014/main" id="{AF6A42BD-7ABF-28B6-B484-F6403BA542B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E57A3582-155D-5F27-83C1-D9D2F84623FA}"/>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Production</a:t>
            </a:r>
          </a:p>
        </p:txBody>
      </p:sp>
    </p:spTree>
    <p:extLst>
      <p:ext uri="{BB962C8B-B14F-4D97-AF65-F5344CB8AC3E}">
        <p14:creationId xmlns:p14="http://schemas.microsoft.com/office/powerpoint/2010/main" val="870481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9B1E-82DD-C0C1-A865-F0CA828A7C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91E7F-828E-0A81-9E4A-68ACF62FFFA0}"/>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5" name="Title 1">
            <a:extLst>
              <a:ext uri="{FF2B5EF4-FFF2-40B4-BE49-F238E27FC236}">
                <a16:creationId xmlns:a16="http://schemas.microsoft.com/office/drawing/2014/main" id="{1D326682-49B2-2BB2-276D-F7BE1BE25BE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A8C53190-62C6-5FC5-B09D-4FB700BB87F3}"/>
              </a:ext>
            </a:extLst>
          </p:cNvPr>
          <p:cNvSpPr txBox="1"/>
          <p:nvPr/>
        </p:nvSpPr>
        <p:spPr>
          <a:xfrm>
            <a:off x="1981200" y="914400"/>
            <a:ext cx="5410200" cy="646331"/>
          </a:xfrm>
          <a:prstGeom prst="rect">
            <a:avLst/>
          </a:prstGeom>
          <a:noFill/>
        </p:spPr>
        <p:txBody>
          <a:bodyPr wrap="square" rtlCol="0">
            <a:spAutoFit/>
          </a:bodyPr>
          <a:lstStyle/>
          <a:p>
            <a:r>
              <a:rPr lang="en-US" sz="3600" dirty="0"/>
              <a:t>US Sectoral Production</a:t>
            </a:r>
          </a:p>
        </p:txBody>
      </p:sp>
      <p:pic>
        <p:nvPicPr>
          <p:cNvPr id="2" name="Picture 1">
            <a:extLst>
              <a:ext uri="{FF2B5EF4-FFF2-40B4-BE49-F238E27FC236}">
                <a16:creationId xmlns:a16="http://schemas.microsoft.com/office/drawing/2014/main" id="{7755AA47-97B3-9632-082F-10B2067AE4C0}"/>
              </a:ext>
            </a:extLst>
          </p:cNvPr>
          <p:cNvPicPr>
            <a:picLocks noChangeAspect="1"/>
          </p:cNvPicPr>
          <p:nvPr/>
        </p:nvPicPr>
        <p:blipFill>
          <a:blip r:embed="rId3"/>
          <a:stretch>
            <a:fillRect/>
          </a:stretch>
        </p:blipFill>
        <p:spPr>
          <a:xfrm>
            <a:off x="2209800" y="1504006"/>
            <a:ext cx="7772400" cy="4439594"/>
          </a:xfrm>
          <a:prstGeom prst="rect">
            <a:avLst/>
          </a:prstGeom>
        </p:spPr>
      </p:pic>
    </p:spTree>
    <p:extLst>
      <p:ext uri="{BB962C8B-B14F-4D97-AF65-F5344CB8AC3E}">
        <p14:creationId xmlns:p14="http://schemas.microsoft.com/office/powerpoint/2010/main" val="21421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8157" y="647700"/>
            <a:ext cx="10223500" cy="1754326"/>
          </a:xfrm>
        </p:spPr>
        <p:txBody>
          <a:bodyPr/>
          <a:lstStyle/>
          <a:p>
            <a:r>
              <a:rPr lang="en-US" sz="3600" dirty="0"/>
              <a:t>Tariffs and Their Effects</a:t>
            </a:r>
          </a:p>
        </p:txBody>
      </p:sp>
      <p:sp>
        <p:nvSpPr>
          <p:cNvPr id="3" name="Subtitle 2"/>
          <p:cNvSpPr>
            <a:spLocks noGrp="1"/>
          </p:cNvSpPr>
          <p:nvPr>
            <p:ph type="subTitle" idx="1"/>
          </p:nvPr>
        </p:nvSpPr>
        <p:spPr>
          <a:xfrm>
            <a:off x="1425681" y="3224176"/>
            <a:ext cx="8940800" cy="1040285"/>
          </a:xfrm>
        </p:spPr>
        <p:txBody>
          <a:bodyPr/>
          <a:lstStyle/>
          <a:p>
            <a:pPr algn="ctr"/>
            <a:r>
              <a:rPr lang="en-US" sz="2800" dirty="0"/>
              <a:t>Alan V. Deardorff</a:t>
            </a:r>
          </a:p>
          <a:p>
            <a:pPr algn="ctr"/>
            <a:r>
              <a:rPr lang="en-US" sz="2800" dirty="0"/>
              <a:t>University of Michigan</a:t>
            </a:r>
          </a:p>
        </p:txBody>
      </p:sp>
      <p:sp>
        <p:nvSpPr>
          <p:cNvPr id="4" name="Subtitle 2">
            <a:extLst>
              <a:ext uri="{FF2B5EF4-FFF2-40B4-BE49-F238E27FC236}">
                <a16:creationId xmlns:a16="http://schemas.microsoft.com/office/drawing/2014/main" id="{AE06AD7B-5060-9E40-8F85-26D4556A0282}"/>
              </a:ext>
            </a:extLst>
          </p:cNvPr>
          <p:cNvSpPr txBox="1">
            <a:spLocks/>
          </p:cNvSpPr>
          <p:nvPr/>
        </p:nvSpPr>
        <p:spPr bwMode="auto">
          <a:xfrm>
            <a:off x="1242998" y="4689416"/>
            <a:ext cx="9543239" cy="904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fontAlgn="base">
              <a:spcBef>
                <a:spcPct val="20000"/>
              </a:spcBef>
              <a:spcAft>
                <a:spcPct val="0"/>
              </a:spcAft>
              <a:buFont typeface="Arial" charset="0"/>
              <a:buNone/>
              <a:defRPr sz="3200" b="0" i="1" kern="1200">
                <a:solidFill>
                  <a:srgbClr val="002F52"/>
                </a:solidFill>
                <a:latin typeface="Palatino Linotype"/>
                <a:ea typeface="ＭＳ Ｐゴシック" charset="-128"/>
                <a:cs typeface="Palatino Linotype"/>
              </a:defRPr>
            </a:lvl1pPr>
            <a:lvl2pPr marL="457200" indent="0" algn="ctr" defTabSz="457200" rtl="0" fontAlgn="base">
              <a:spcBef>
                <a:spcPct val="20000"/>
              </a:spcBef>
              <a:spcAft>
                <a:spcPct val="0"/>
              </a:spcAft>
              <a:buFont typeface="Arial" charset="0"/>
              <a:buNone/>
              <a:defRPr sz="2800" kern="1200">
                <a:solidFill>
                  <a:schemeClr val="tx1">
                    <a:tint val="75000"/>
                  </a:schemeClr>
                </a:solidFill>
                <a:latin typeface="Palatino Linotype"/>
                <a:ea typeface="ＭＳ Ｐゴシック" charset="-128"/>
                <a:cs typeface="Palatino Linotype"/>
              </a:defRPr>
            </a:lvl2pPr>
            <a:lvl3pPr marL="914400" indent="0" algn="ctr" defTabSz="457200" rtl="0" fontAlgn="base">
              <a:spcBef>
                <a:spcPct val="20000"/>
              </a:spcBef>
              <a:spcAft>
                <a:spcPct val="0"/>
              </a:spcAft>
              <a:buFont typeface="Arial" charset="0"/>
              <a:buNone/>
              <a:defRPr sz="2400" kern="1200">
                <a:solidFill>
                  <a:schemeClr val="tx1">
                    <a:tint val="75000"/>
                  </a:schemeClr>
                </a:solidFill>
                <a:latin typeface="Palatino Linotype"/>
                <a:ea typeface="ＭＳ Ｐゴシック" charset="-128"/>
                <a:cs typeface="Palatino Linotype"/>
              </a:defRPr>
            </a:lvl3pPr>
            <a:lvl4pPr marL="13716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4pPr>
            <a:lvl5pPr marL="18288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400" i="0" dirty="0"/>
              <a:t>Presentation to Economic Dinner Group</a:t>
            </a:r>
          </a:p>
          <a:p>
            <a:pPr algn="ctr"/>
            <a:r>
              <a:rPr lang="en-US" sz="2400" i="0" dirty="0"/>
              <a:t>November 18, 2024</a:t>
            </a:r>
          </a:p>
        </p:txBody>
      </p:sp>
      <p:sp>
        <p:nvSpPr>
          <p:cNvPr id="5" name="TextBox 4">
            <a:extLst>
              <a:ext uri="{FF2B5EF4-FFF2-40B4-BE49-F238E27FC236}">
                <a16:creationId xmlns:a16="http://schemas.microsoft.com/office/drawing/2014/main" id="{1ACFC969-B7BA-05ED-EF71-D848A4AE18FF}"/>
              </a:ext>
            </a:extLst>
          </p:cNvPr>
          <p:cNvSpPr txBox="1"/>
          <p:nvPr/>
        </p:nvSpPr>
        <p:spPr>
          <a:xfrm>
            <a:off x="2362200" y="990600"/>
            <a:ext cx="3886200" cy="369332"/>
          </a:xfrm>
          <a:prstGeom prst="rect">
            <a:avLst/>
          </a:prstGeom>
          <a:noFill/>
        </p:spPr>
        <p:txBody>
          <a:bodyPr wrap="square" rtlCol="0">
            <a:spAutoFit/>
          </a:bodyPr>
          <a:lstStyle/>
          <a:p>
            <a:r>
              <a:rPr lang="en-US" dirty="0"/>
              <a:t>With Revisions 11/24 +</a:t>
            </a:r>
          </a:p>
        </p:txBody>
      </p:sp>
    </p:spTree>
    <p:extLst>
      <p:ext uri="{BB962C8B-B14F-4D97-AF65-F5344CB8AC3E}">
        <p14:creationId xmlns:p14="http://schemas.microsoft.com/office/powerpoint/2010/main" val="906146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19964-07E4-42A5-EB41-D5051F5940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8CA5B2-ADA7-74E5-1A01-5A407C889F16}"/>
              </a:ext>
            </a:extLst>
          </p:cNvPr>
          <p:cNvSpPr>
            <a:spLocks noGrp="1"/>
          </p:cNvSpPr>
          <p:nvPr>
            <p:ph type="sldNum" sz="quarter" idx="12"/>
          </p:nvPr>
        </p:nvSpPr>
        <p:spPr/>
        <p:txBody>
          <a:bodyPr/>
          <a:lstStyle/>
          <a:p>
            <a:fld id="{D9F085D5-EC86-4F6A-B501-C1359CB39116}" type="slidenum">
              <a:rPr lang="en-GB" smtClean="0"/>
              <a:t>60</a:t>
            </a:fld>
            <a:endParaRPr lang="en-GB"/>
          </a:p>
        </p:txBody>
      </p:sp>
      <p:sp>
        <p:nvSpPr>
          <p:cNvPr id="5" name="Title 1">
            <a:extLst>
              <a:ext uri="{FF2B5EF4-FFF2-40B4-BE49-F238E27FC236}">
                <a16:creationId xmlns:a16="http://schemas.microsoft.com/office/drawing/2014/main" id="{95ADDFEA-6EEE-C63E-865E-C179055B2835}"/>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22ADCA07-AC1B-8D3A-7208-212926573308}"/>
              </a:ext>
            </a:extLst>
          </p:cNvPr>
          <p:cNvSpPr txBox="1"/>
          <p:nvPr/>
        </p:nvSpPr>
        <p:spPr>
          <a:xfrm>
            <a:off x="1981200" y="914400"/>
            <a:ext cx="4572000" cy="646331"/>
          </a:xfrm>
          <a:prstGeom prst="rect">
            <a:avLst/>
          </a:prstGeom>
          <a:noFill/>
        </p:spPr>
        <p:txBody>
          <a:bodyPr wrap="square" rtlCol="0">
            <a:spAutoFit/>
          </a:bodyPr>
          <a:lstStyle/>
          <a:p>
            <a:r>
              <a:rPr lang="en-US" sz="3600" dirty="0"/>
              <a:t>US Sectoral Production </a:t>
            </a:r>
          </a:p>
        </p:txBody>
      </p:sp>
      <p:pic>
        <p:nvPicPr>
          <p:cNvPr id="2" name="Picture 1">
            <a:extLst>
              <a:ext uri="{FF2B5EF4-FFF2-40B4-BE49-F238E27FC236}">
                <a16:creationId xmlns:a16="http://schemas.microsoft.com/office/drawing/2014/main" id="{6D809383-E774-AC11-78E4-92E04C93F609}"/>
              </a:ext>
            </a:extLst>
          </p:cNvPr>
          <p:cNvPicPr>
            <a:picLocks noChangeAspect="1"/>
          </p:cNvPicPr>
          <p:nvPr/>
        </p:nvPicPr>
        <p:blipFill>
          <a:blip r:embed="rId3"/>
          <a:stretch>
            <a:fillRect/>
          </a:stretch>
        </p:blipFill>
        <p:spPr>
          <a:xfrm>
            <a:off x="2209800" y="1560731"/>
            <a:ext cx="7772400" cy="4327672"/>
          </a:xfrm>
          <a:prstGeom prst="rect">
            <a:avLst/>
          </a:prstGeom>
        </p:spPr>
      </p:pic>
    </p:spTree>
    <p:extLst>
      <p:ext uri="{BB962C8B-B14F-4D97-AF65-F5344CB8AC3E}">
        <p14:creationId xmlns:p14="http://schemas.microsoft.com/office/powerpoint/2010/main" val="2977584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2E47-8881-5234-9A06-BEB01F4221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E3000D-9F28-E731-701F-E6A5EA41B064}"/>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5" name="Title 1">
            <a:extLst>
              <a:ext uri="{FF2B5EF4-FFF2-40B4-BE49-F238E27FC236}">
                <a16:creationId xmlns:a16="http://schemas.microsoft.com/office/drawing/2014/main" id="{73AA92DE-B684-12E4-BBD3-15107366902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418BB27-9A2D-1DB4-1818-0D37CEA2406C}"/>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Employment</a:t>
            </a:r>
          </a:p>
        </p:txBody>
      </p:sp>
    </p:spTree>
    <p:extLst>
      <p:ext uri="{BB962C8B-B14F-4D97-AF65-F5344CB8AC3E}">
        <p14:creationId xmlns:p14="http://schemas.microsoft.com/office/powerpoint/2010/main" val="1641328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05D09-A30A-A9C8-DFE5-84316A084E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571B-BD0C-A544-3BEE-0D78A2303B88}"/>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5" name="Title 1">
            <a:extLst>
              <a:ext uri="{FF2B5EF4-FFF2-40B4-BE49-F238E27FC236}">
                <a16:creationId xmlns:a16="http://schemas.microsoft.com/office/drawing/2014/main" id="{9D2AD78B-C734-B53F-3DB5-DFF141490173}"/>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E8B6ECEF-11CF-27AC-3651-93C34BC267E1}"/>
              </a:ext>
            </a:extLst>
          </p:cNvPr>
          <p:cNvSpPr txBox="1"/>
          <p:nvPr/>
        </p:nvSpPr>
        <p:spPr>
          <a:xfrm>
            <a:off x="1981200" y="914400"/>
            <a:ext cx="4800600" cy="646331"/>
          </a:xfrm>
          <a:prstGeom prst="rect">
            <a:avLst/>
          </a:prstGeom>
          <a:noFill/>
        </p:spPr>
        <p:txBody>
          <a:bodyPr wrap="square" rtlCol="0">
            <a:spAutoFit/>
          </a:bodyPr>
          <a:lstStyle/>
          <a:p>
            <a:r>
              <a:rPr lang="en-US" sz="3600" dirty="0"/>
              <a:t>US Sectoral Employment</a:t>
            </a:r>
          </a:p>
        </p:txBody>
      </p:sp>
      <p:pic>
        <p:nvPicPr>
          <p:cNvPr id="2" name="Picture 1">
            <a:extLst>
              <a:ext uri="{FF2B5EF4-FFF2-40B4-BE49-F238E27FC236}">
                <a16:creationId xmlns:a16="http://schemas.microsoft.com/office/drawing/2014/main" id="{8C6C29C1-57EC-9DD0-FD3F-3BACBC737C9D}"/>
              </a:ext>
            </a:extLst>
          </p:cNvPr>
          <p:cNvPicPr>
            <a:picLocks noChangeAspect="1"/>
          </p:cNvPicPr>
          <p:nvPr/>
        </p:nvPicPr>
        <p:blipFill>
          <a:blip r:embed="rId3"/>
          <a:stretch>
            <a:fillRect/>
          </a:stretch>
        </p:blipFill>
        <p:spPr>
          <a:xfrm>
            <a:off x="2209800" y="1483076"/>
            <a:ext cx="7772400" cy="4526645"/>
          </a:xfrm>
          <a:prstGeom prst="rect">
            <a:avLst/>
          </a:prstGeom>
        </p:spPr>
      </p:pic>
    </p:spTree>
    <p:extLst>
      <p:ext uri="{BB962C8B-B14F-4D97-AF65-F5344CB8AC3E}">
        <p14:creationId xmlns:p14="http://schemas.microsoft.com/office/powerpoint/2010/main" val="100105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597C-2836-0E24-7913-04EA86B755D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9D9442-2F65-1541-AC5C-71AD7A29897A}"/>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5" name="Title 1">
            <a:extLst>
              <a:ext uri="{FF2B5EF4-FFF2-40B4-BE49-F238E27FC236}">
                <a16:creationId xmlns:a16="http://schemas.microsoft.com/office/drawing/2014/main" id="{29C4A286-98CC-BF8C-09C0-3F74DC6E5DA3}"/>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F053904D-F6D6-1B7C-0C72-4C7D46CF4835}"/>
              </a:ext>
            </a:extLst>
          </p:cNvPr>
          <p:cNvSpPr txBox="1"/>
          <p:nvPr/>
        </p:nvSpPr>
        <p:spPr>
          <a:xfrm>
            <a:off x="1981200" y="914400"/>
            <a:ext cx="5486400" cy="646331"/>
          </a:xfrm>
          <a:prstGeom prst="rect">
            <a:avLst/>
          </a:prstGeom>
          <a:noFill/>
        </p:spPr>
        <p:txBody>
          <a:bodyPr wrap="square" rtlCol="0">
            <a:spAutoFit/>
          </a:bodyPr>
          <a:lstStyle/>
          <a:p>
            <a:r>
              <a:rPr lang="en-US" sz="3600" dirty="0"/>
              <a:t>US Sectoral Employment </a:t>
            </a:r>
          </a:p>
        </p:txBody>
      </p:sp>
      <p:pic>
        <p:nvPicPr>
          <p:cNvPr id="3" name="Picture 2">
            <a:extLst>
              <a:ext uri="{FF2B5EF4-FFF2-40B4-BE49-F238E27FC236}">
                <a16:creationId xmlns:a16="http://schemas.microsoft.com/office/drawing/2014/main" id="{0F17BDC1-39C1-DB02-0B24-63E743FB4B6A}"/>
              </a:ext>
            </a:extLst>
          </p:cNvPr>
          <p:cNvPicPr>
            <a:picLocks noChangeAspect="1"/>
          </p:cNvPicPr>
          <p:nvPr/>
        </p:nvPicPr>
        <p:blipFill>
          <a:blip r:embed="rId3"/>
          <a:stretch>
            <a:fillRect/>
          </a:stretch>
        </p:blipFill>
        <p:spPr>
          <a:xfrm>
            <a:off x="2209800" y="1439551"/>
            <a:ext cx="7772400" cy="4613696"/>
          </a:xfrm>
          <a:prstGeom prst="rect">
            <a:avLst/>
          </a:prstGeom>
        </p:spPr>
      </p:pic>
    </p:spTree>
    <p:extLst>
      <p:ext uri="{BB962C8B-B14F-4D97-AF65-F5344CB8AC3E}">
        <p14:creationId xmlns:p14="http://schemas.microsoft.com/office/powerpoint/2010/main" val="2572080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B061-E7C4-135F-C133-DE48676A8E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4E1AA-01BE-DBD5-F99B-D1AB1C224B12}"/>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5" name="Title 1">
            <a:extLst>
              <a:ext uri="{FF2B5EF4-FFF2-40B4-BE49-F238E27FC236}">
                <a16:creationId xmlns:a16="http://schemas.microsoft.com/office/drawing/2014/main" id="{0B9A28F8-BEBA-3245-4887-745096536271}"/>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8799C39-9C62-7DB4-FEF9-0EE7E55E8DC2}"/>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Prices</a:t>
            </a:r>
          </a:p>
        </p:txBody>
      </p:sp>
    </p:spTree>
    <p:extLst>
      <p:ext uri="{BB962C8B-B14F-4D97-AF65-F5344CB8AC3E}">
        <p14:creationId xmlns:p14="http://schemas.microsoft.com/office/powerpoint/2010/main" val="356223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3056C-B08E-CC92-5085-D25C958975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4742F6-7C37-AE7B-0961-9B17FD76D6EA}"/>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5" name="Title 1">
            <a:extLst>
              <a:ext uri="{FF2B5EF4-FFF2-40B4-BE49-F238E27FC236}">
                <a16:creationId xmlns:a16="http://schemas.microsoft.com/office/drawing/2014/main" id="{7F2F582C-7A98-A541-6C8B-D0CD2E4E1558}"/>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D77DC682-1F79-578C-692A-EFFEE9C37239}"/>
              </a:ext>
            </a:extLst>
          </p:cNvPr>
          <p:cNvSpPr txBox="1"/>
          <p:nvPr/>
        </p:nvSpPr>
        <p:spPr>
          <a:xfrm>
            <a:off x="1981200" y="914400"/>
            <a:ext cx="3276600" cy="646331"/>
          </a:xfrm>
          <a:prstGeom prst="rect">
            <a:avLst/>
          </a:prstGeom>
          <a:noFill/>
        </p:spPr>
        <p:txBody>
          <a:bodyPr wrap="square" rtlCol="0">
            <a:spAutoFit/>
          </a:bodyPr>
          <a:lstStyle/>
          <a:p>
            <a:r>
              <a:rPr lang="en-US" sz="3600" dirty="0"/>
              <a:t>Sectoral Prices</a:t>
            </a:r>
          </a:p>
        </p:txBody>
      </p:sp>
      <p:pic>
        <p:nvPicPr>
          <p:cNvPr id="2" name="Picture 1">
            <a:extLst>
              <a:ext uri="{FF2B5EF4-FFF2-40B4-BE49-F238E27FC236}">
                <a16:creationId xmlns:a16="http://schemas.microsoft.com/office/drawing/2014/main" id="{A887FF61-2361-BB49-4DE0-48D750BEEDDD}"/>
              </a:ext>
            </a:extLst>
          </p:cNvPr>
          <p:cNvPicPr>
            <a:picLocks noChangeAspect="1"/>
          </p:cNvPicPr>
          <p:nvPr/>
        </p:nvPicPr>
        <p:blipFill>
          <a:blip r:embed="rId3"/>
          <a:stretch>
            <a:fillRect/>
          </a:stretch>
        </p:blipFill>
        <p:spPr>
          <a:xfrm>
            <a:off x="2209800" y="1487087"/>
            <a:ext cx="7772400" cy="4526645"/>
          </a:xfrm>
          <a:prstGeom prst="rect">
            <a:avLst/>
          </a:prstGeom>
        </p:spPr>
      </p:pic>
    </p:spTree>
    <p:extLst>
      <p:ext uri="{BB962C8B-B14F-4D97-AF65-F5344CB8AC3E}">
        <p14:creationId xmlns:p14="http://schemas.microsoft.com/office/powerpoint/2010/main" val="221139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C54C-B560-A246-BFCF-3AFD604D9A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1BD2C4-7F37-984C-2C3D-C9F051B02488}"/>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5" name="Title 1">
            <a:extLst>
              <a:ext uri="{FF2B5EF4-FFF2-40B4-BE49-F238E27FC236}">
                <a16:creationId xmlns:a16="http://schemas.microsoft.com/office/drawing/2014/main" id="{94033E8D-5C50-67C6-CAA5-C6D6A38DC5D2}"/>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EB278B39-E9B5-96A1-3354-C52983DB054D}"/>
              </a:ext>
            </a:extLst>
          </p:cNvPr>
          <p:cNvSpPr txBox="1"/>
          <p:nvPr/>
        </p:nvSpPr>
        <p:spPr>
          <a:xfrm>
            <a:off x="1981200" y="914400"/>
            <a:ext cx="5486400" cy="646331"/>
          </a:xfrm>
          <a:prstGeom prst="rect">
            <a:avLst/>
          </a:prstGeom>
          <a:noFill/>
        </p:spPr>
        <p:txBody>
          <a:bodyPr wrap="square" rtlCol="0">
            <a:spAutoFit/>
          </a:bodyPr>
          <a:lstStyle/>
          <a:p>
            <a:r>
              <a:rPr lang="en-US" sz="3600" dirty="0"/>
              <a:t>US Sectoral Prices </a:t>
            </a:r>
          </a:p>
        </p:txBody>
      </p:sp>
      <p:pic>
        <p:nvPicPr>
          <p:cNvPr id="3" name="Picture 2">
            <a:extLst>
              <a:ext uri="{FF2B5EF4-FFF2-40B4-BE49-F238E27FC236}">
                <a16:creationId xmlns:a16="http://schemas.microsoft.com/office/drawing/2014/main" id="{114AF5F9-A280-67AE-1D6B-F54408E716EC}"/>
              </a:ext>
            </a:extLst>
          </p:cNvPr>
          <p:cNvPicPr>
            <a:picLocks noChangeAspect="1"/>
          </p:cNvPicPr>
          <p:nvPr/>
        </p:nvPicPr>
        <p:blipFill>
          <a:blip r:embed="rId3"/>
          <a:stretch>
            <a:fillRect/>
          </a:stretch>
        </p:blipFill>
        <p:spPr>
          <a:xfrm>
            <a:off x="2209800" y="1527410"/>
            <a:ext cx="7772400" cy="4389851"/>
          </a:xfrm>
          <a:prstGeom prst="rect">
            <a:avLst/>
          </a:prstGeom>
        </p:spPr>
      </p:pic>
    </p:spTree>
    <p:extLst>
      <p:ext uri="{BB962C8B-B14F-4D97-AF65-F5344CB8AC3E}">
        <p14:creationId xmlns:p14="http://schemas.microsoft.com/office/powerpoint/2010/main" val="26363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D21E0-BD5B-EB9A-6347-68DFDEDF7A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37BAC-4060-F486-2157-5CFF9B120095}"/>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5" name="Title 1">
            <a:extLst>
              <a:ext uri="{FF2B5EF4-FFF2-40B4-BE49-F238E27FC236}">
                <a16:creationId xmlns:a16="http://schemas.microsoft.com/office/drawing/2014/main" id="{846A1F9B-D33A-45A6-3051-797324CC484B}"/>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1FC57839-B006-8EE6-649C-92E3CE6D0061}"/>
              </a:ext>
            </a:extLst>
          </p:cNvPr>
          <p:cNvSpPr txBox="1"/>
          <p:nvPr/>
        </p:nvSpPr>
        <p:spPr>
          <a:xfrm>
            <a:off x="0" y="1905506"/>
            <a:ext cx="12192000" cy="1569660"/>
          </a:xfrm>
          <a:prstGeom prst="rect">
            <a:avLst/>
          </a:prstGeom>
          <a:noFill/>
        </p:spPr>
        <p:txBody>
          <a:bodyPr wrap="square" rtlCol="0">
            <a:spAutoFit/>
          </a:bodyPr>
          <a:lstStyle/>
          <a:p>
            <a:pPr algn="ctr"/>
            <a:r>
              <a:rPr lang="en-US" sz="4800" dirty="0">
                <a:solidFill>
                  <a:srgbClr val="0C4C88"/>
                </a:solidFill>
              </a:rPr>
              <a:t>Which products come from </a:t>
            </a:r>
          </a:p>
          <a:p>
            <a:pPr algn="ctr"/>
            <a:r>
              <a:rPr lang="en-US" sz="4800" dirty="0">
                <a:solidFill>
                  <a:srgbClr val="0C4C88"/>
                </a:solidFill>
              </a:rPr>
              <a:t>which countries?</a:t>
            </a:r>
          </a:p>
        </p:txBody>
      </p:sp>
      <p:sp>
        <p:nvSpPr>
          <p:cNvPr id="2" name="TextBox 1">
            <a:extLst>
              <a:ext uri="{FF2B5EF4-FFF2-40B4-BE49-F238E27FC236}">
                <a16:creationId xmlns:a16="http://schemas.microsoft.com/office/drawing/2014/main" id="{645805CF-DFCD-822C-0D81-714544D01C66}"/>
              </a:ext>
            </a:extLst>
          </p:cNvPr>
          <p:cNvSpPr txBox="1"/>
          <p:nvPr/>
        </p:nvSpPr>
        <p:spPr>
          <a:xfrm>
            <a:off x="1295400" y="3733800"/>
            <a:ext cx="8991600" cy="923330"/>
          </a:xfrm>
          <a:prstGeom prst="rect">
            <a:avLst/>
          </a:prstGeom>
          <a:noFill/>
        </p:spPr>
        <p:txBody>
          <a:bodyPr wrap="square" rtlCol="0">
            <a:spAutoFit/>
          </a:bodyPr>
          <a:lstStyle/>
          <a:p>
            <a:r>
              <a:rPr lang="en-US" dirty="0" err="1"/>
              <a:t>SourceP</a:t>
            </a:r>
            <a:r>
              <a:rPr lang="en-US" dirty="0"/>
              <a:t>. Luis Melgar and Rachel Lerman, “</a:t>
            </a:r>
            <a:r>
              <a:rPr lang="en-US" b="0" i="0" dirty="0">
                <a:solidFill>
                  <a:srgbClr val="111111"/>
                </a:solidFill>
                <a:effectLst/>
                <a:latin typeface="var(--wpds-fonts-headline)"/>
              </a:rPr>
              <a:t>See which products Trump’s tariffs could make more expensive,” Washington Post, December 5, 2024.</a:t>
            </a:r>
          </a:p>
          <a:p>
            <a:endParaRPr lang="en-US" dirty="0"/>
          </a:p>
        </p:txBody>
      </p:sp>
    </p:spTree>
    <p:extLst>
      <p:ext uri="{BB962C8B-B14F-4D97-AF65-F5344CB8AC3E}">
        <p14:creationId xmlns:p14="http://schemas.microsoft.com/office/powerpoint/2010/main" val="1102305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C9121-A3EF-9898-47ED-929396D602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0BC57-E944-8126-D6D5-40F71CDAD1DF}"/>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2" name="Picture 1">
            <a:extLst>
              <a:ext uri="{FF2B5EF4-FFF2-40B4-BE49-F238E27FC236}">
                <a16:creationId xmlns:a16="http://schemas.microsoft.com/office/drawing/2014/main" id="{CF6DCB52-2AFE-0F26-99A4-7FB179E656E6}"/>
              </a:ext>
            </a:extLst>
          </p:cNvPr>
          <p:cNvPicPr>
            <a:picLocks noChangeAspect="1"/>
          </p:cNvPicPr>
          <p:nvPr/>
        </p:nvPicPr>
        <p:blipFill>
          <a:blip r:embed="rId3"/>
          <a:stretch>
            <a:fillRect/>
          </a:stretch>
        </p:blipFill>
        <p:spPr>
          <a:xfrm>
            <a:off x="2209800" y="2816022"/>
            <a:ext cx="7772400" cy="1225955"/>
          </a:xfrm>
          <a:prstGeom prst="rect">
            <a:avLst/>
          </a:prstGeom>
        </p:spPr>
      </p:pic>
    </p:spTree>
    <p:extLst>
      <p:ext uri="{BB962C8B-B14F-4D97-AF65-F5344CB8AC3E}">
        <p14:creationId xmlns:p14="http://schemas.microsoft.com/office/powerpoint/2010/main" val="2120593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DBB3-3D09-1F98-0A7C-547EDE3344C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C0196-E6A4-C637-160B-B20FF625682D}"/>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3" name="Picture 2">
            <a:extLst>
              <a:ext uri="{FF2B5EF4-FFF2-40B4-BE49-F238E27FC236}">
                <a16:creationId xmlns:a16="http://schemas.microsoft.com/office/drawing/2014/main" id="{FC4DC583-BD8B-17D9-0510-419A02B66C0A}"/>
              </a:ext>
            </a:extLst>
          </p:cNvPr>
          <p:cNvPicPr>
            <a:picLocks noChangeAspect="1"/>
          </p:cNvPicPr>
          <p:nvPr/>
        </p:nvPicPr>
        <p:blipFill>
          <a:blip r:embed="rId3"/>
          <a:stretch>
            <a:fillRect/>
          </a:stretch>
        </p:blipFill>
        <p:spPr>
          <a:xfrm>
            <a:off x="2209800" y="1445836"/>
            <a:ext cx="7772400" cy="3966328"/>
          </a:xfrm>
          <a:prstGeom prst="rect">
            <a:avLst/>
          </a:prstGeom>
        </p:spPr>
      </p:pic>
    </p:spTree>
    <p:extLst>
      <p:ext uri="{BB962C8B-B14F-4D97-AF65-F5344CB8AC3E}">
        <p14:creationId xmlns:p14="http://schemas.microsoft.com/office/powerpoint/2010/main" val="249160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US Tariff History</a:t>
            </a:r>
          </a:p>
          <a:p>
            <a:r>
              <a:rPr lang="en-US" dirty="0"/>
              <a:t>Trump I Tariffs</a:t>
            </a:r>
          </a:p>
          <a:p>
            <a:r>
              <a:rPr lang="en-US" dirty="0"/>
              <a:t>Trump II Tariff Proposals</a:t>
            </a:r>
          </a:p>
          <a:p>
            <a:r>
              <a:rPr lang="en-US" dirty="0"/>
              <a:t>Tariff Effects in General</a:t>
            </a:r>
          </a:p>
          <a:p>
            <a:r>
              <a:rPr lang="en-US" dirty="0"/>
              <a:t>Effects of Trump II Tariffs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7</a:t>
            </a:fld>
            <a:endParaRPr lang="en-US"/>
          </a:p>
        </p:txBody>
      </p:sp>
    </p:spTree>
    <p:extLst>
      <p:ext uri="{BB962C8B-B14F-4D97-AF65-F5344CB8AC3E}">
        <p14:creationId xmlns:p14="http://schemas.microsoft.com/office/powerpoint/2010/main" val="1226012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E6FC9-29F5-A659-FADD-1E2A8D1E7E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99A47B-CC33-81B9-9DF1-C118341B8D1A}"/>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2" name="Picture 1">
            <a:extLst>
              <a:ext uri="{FF2B5EF4-FFF2-40B4-BE49-F238E27FC236}">
                <a16:creationId xmlns:a16="http://schemas.microsoft.com/office/drawing/2014/main" id="{50774F24-CD08-84BB-24A2-1233522F0B7F}"/>
              </a:ext>
            </a:extLst>
          </p:cNvPr>
          <p:cNvPicPr>
            <a:picLocks noChangeAspect="1"/>
          </p:cNvPicPr>
          <p:nvPr/>
        </p:nvPicPr>
        <p:blipFill>
          <a:blip r:embed="rId3"/>
          <a:stretch>
            <a:fillRect/>
          </a:stretch>
        </p:blipFill>
        <p:spPr>
          <a:xfrm>
            <a:off x="2209800" y="2166987"/>
            <a:ext cx="7772400" cy="2524026"/>
          </a:xfrm>
          <a:prstGeom prst="rect">
            <a:avLst/>
          </a:prstGeom>
        </p:spPr>
      </p:pic>
    </p:spTree>
    <p:extLst>
      <p:ext uri="{BB962C8B-B14F-4D97-AF65-F5344CB8AC3E}">
        <p14:creationId xmlns:p14="http://schemas.microsoft.com/office/powerpoint/2010/main" val="3196914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6278-ACCA-DE02-1552-0661C6FF6ED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006B1D-2B43-FE4C-C11F-E097AE7E9105}"/>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2" name="Picture 1">
            <a:extLst>
              <a:ext uri="{FF2B5EF4-FFF2-40B4-BE49-F238E27FC236}">
                <a16:creationId xmlns:a16="http://schemas.microsoft.com/office/drawing/2014/main" id="{A0E76FDD-E4C5-79C3-CF99-C936BCFB9DAF}"/>
              </a:ext>
            </a:extLst>
          </p:cNvPr>
          <p:cNvPicPr>
            <a:picLocks noChangeAspect="1"/>
          </p:cNvPicPr>
          <p:nvPr/>
        </p:nvPicPr>
        <p:blipFill>
          <a:blip r:embed="rId3"/>
          <a:stretch>
            <a:fillRect/>
          </a:stretch>
        </p:blipFill>
        <p:spPr>
          <a:xfrm>
            <a:off x="2209800" y="419631"/>
            <a:ext cx="7772400" cy="6018738"/>
          </a:xfrm>
          <a:prstGeom prst="rect">
            <a:avLst/>
          </a:prstGeom>
        </p:spPr>
      </p:pic>
    </p:spTree>
    <p:extLst>
      <p:ext uri="{BB962C8B-B14F-4D97-AF65-F5344CB8AC3E}">
        <p14:creationId xmlns:p14="http://schemas.microsoft.com/office/powerpoint/2010/main" val="1286129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E537-C69B-4565-529A-F22C840F77C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AC21E-FB65-A641-EB0F-F291411A3890}"/>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2" name="Picture 1">
            <a:extLst>
              <a:ext uri="{FF2B5EF4-FFF2-40B4-BE49-F238E27FC236}">
                <a16:creationId xmlns:a16="http://schemas.microsoft.com/office/drawing/2014/main" id="{919AB0D2-A6AF-BDFF-7AE6-50F44349A04B}"/>
              </a:ext>
            </a:extLst>
          </p:cNvPr>
          <p:cNvPicPr>
            <a:picLocks noChangeAspect="1"/>
          </p:cNvPicPr>
          <p:nvPr/>
        </p:nvPicPr>
        <p:blipFill>
          <a:blip r:embed="rId3"/>
          <a:stretch>
            <a:fillRect/>
          </a:stretch>
        </p:blipFill>
        <p:spPr>
          <a:xfrm>
            <a:off x="2209800" y="419631"/>
            <a:ext cx="7772400" cy="6018738"/>
          </a:xfrm>
          <a:prstGeom prst="rect">
            <a:avLst/>
          </a:prstGeom>
        </p:spPr>
      </p:pic>
    </p:spTree>
    <p:extLst>
      <p:ext uri="{BB962C8B-B14F-4D97-AF65-F5344CB8AC3E}">
        <p14:creationId xmlns:p14="http://schemas.microsoft.com/office/powerpoint/2010/main" val="2474256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D131-B030-1115-865E-C58293712F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D6BC8-C264-18DD-F42D-821377839320}"/>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2" name="Picture 1">
            <a:extLst>
              <a:ext uri="{FF2B5EF4-FFF2-40B4-BE49-F238E27FC236}">
                <a16:creationId xmlns:a16="http://schemas.microsoft.com/office/drawing/2014/main" id="{165841E4-1621-4C55-39A8-B6BB9C76FB37}"/>
              </a:ext>
            </a:extLst>
          </p:cNvPr>
          <p:cNvPicPr>
            <a:picLocks noChangeAspect="1"/>
          </p:cNvPicPr>
          <p:nvPr/>
        </p:nvPicPr>
        <p:blipFill>
          <a:blip r:embed="rId3"/>
          <a:stretch>
            <a:fillRect/>
          </a:stretch>
        </p:blipFill>
        <p:spPr>
          <a:xfrm>
            <a:off x="2209800" y="1680751"/>
            <a:ext cx="7772400" cy="3496497"/>
          </a:xfrm>
          <a:prstGeom prst="rect">
            <a:avLst/>
          </a:prstGeom>
        </p:spPr>
      </p:pic>
    </p:spTree>
    <p:extLst>
      <p:ext uri="{BB962C8B-B14F-4D97-AF65-F5344CB8AC3E}">
        <p14:creationId xmlns:p14="http://schemas.microsoft.com/office/powerpoint/2010/main" val="3126437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a:bodyPr>
          <a:lstStyle/>
          <a:p>
            <a:pPr marL="0" indent="0" algn="ctr">
              <a:buNone/>
            </a:pPr>
            <a:endParaRPr lang="en-US" sz="6000" dirty="0"/>
          </a:p>
          <a:p>
            <a:pPr marL="0" indent="0" algn="ctr">
              <a:buNone/>
            </a:pPr>
            <a:r>
              <a:rPr lang="en-US" sz="6500" dirty="0"/>
              <a:t>Questions?</a:t>
            </a:r>
          </a:p>
          <a:p>
            <a:pPr marL="0" indent="0" algn="ctr">
              <a:buNone/>
            </a:pPr>
            <a:endParaRPr lang="en-US" sz="6500" dirty="0"/>
          </a:p>
          <a:p>
            <a:pPr marL="0" indent="0" algn="ctr">
              <a:buNone/>
            </a:pPr>
            <a:r>
              <a:rPr lang="en-US" dirty="0"/>
              <a:t>See slides on my website</a:t>
            </a:r>
          </a:p>
          <a:p>
            <a:pPr marL="0" indent="0" algn="ctr">
              <a:buNone/>
            </a:pPr>
            <a:r>
              <a:rPr lang="en-US" dirty="0"/>
              <a:t>https://</a:t>
            </a:r>
            <a:r>
              <a:rPr lang="en-US" dirty="0" err="1"/>
              <a:t>websites.umich.edu</a:t>
            </a:r>
            <a:r>
              <a:rPr lang="en-US" dirty="0"/>
              <a:t>/~</a:t>
            </a:r>
            <a:r>
              <a:rPr lang="en-US" dirty="0" err="1"/>
              <a:t>alandear</a:t>
            </a:r>
            <a:r>
              <a:rPr lang="en-US" dirty="0"/>
              <a:t>/presentations/</a:t>
            </a:r>
          </a:p>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74</a:t>
            </a:fld>
            <a:endParaRPr lang="en-GB" dirty="0"/>
          </a:p>
        </p:txBody>
      </p:sp>
    </p:spTree>
    <p:extLst>
      <p:ext uri="{BB962C8B-B14F-4D97-AF65-F5344CB8AC3E}">
        <p14:creationId xmlns:p14="http://schemas.microsoft.com/office/powerpoint/2010/main" val="1338175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9534-3923-55E2-383E-4377BD1637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E1A64-272E-B23A-44C3-EC734498AFC4}"/>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20696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p:nvPr>
        </p:nvSpPr>
        <p:spPr>
          <a:xfrm>
            <a:off x="825674" y="2469497"/>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3253-880A-D70C-1601-FB18590E13D3}"/>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Tariff History, 1810-1920</a:t>
            </a:r>
          </a:p>
        </p:txBody>
      </p:sp>
      <p:pic>
        <p:nvPicPr>
          <p:cNvPr id="5" name="Picture 4">
            <a:extLst>
              <a:ext uri="{FF2B5EF4-FFF2-40B4-BE49-F238E27FC236}">
                <a16:creationId xmlns:a16="http://schemas.microsoft.com/office/drawing/2014/main" id="{F2DE5B1B-F486-1EF1-875A-394F05DC7F7F}"/>
              </a:ext>
            </a:extLst>
          </p:cNvPr>
          <p:cNvPicPr>
            <a:picLocks noChangeAspect="1" noChangeArrowheads="1"/>
          </p:cNvPicPr>
          <p:nvPr/>
        </p:nvPicPr>
        <p:blipFill>
          <a:blip r:embed="rId3"/>
          <a:srcRect/>
          <a:stretch>
            <a:fillRect/>
          </a:stretch>
        </p:blipFill>
        <p:spPr bwMode="auto">
          <a:xfrm>
            <a:off x="1219200" y="1325563"/>
            <a:ext cx="9072563" cy="4132263"/>
          </a:xfrm>
          <a:prstGeom prst="rect">
            <a:avLst/>
          </a:prstGeom>
          <a:noFill/>
          <a:ln w="9525">
            <a:noFill/>
            <a:miter lim="800000"/>
            <a:headEnd/>
            <a:tailEnd/>
          </a:ln>
          <a:effectLst/>
        </p:spPr>
      </p:pic>
      <p:sp>
        <p:nvSpPr>
          <p:cNvPr id="6" name="Text Box 5">
            <a:extLst>
              <a:ext uri="{FF2B5EF4-FFF2-40B4-BE49-F238E27FC236}">
                <a16:creationId xmlns:a16="http://schemas.microsoft.com/office/drawing/2014/main" id="{6278F7D9-3937-25FB-B3FC-C74BA1004EFE}"/>
              </a:ext>
            </a:extLst>
          </p:cNvPr>
          <p:cNvSpPr txBox="1">
            <a:spLocks noChangeArrowheads="1"/>
          </p:cNvSpPr>
          <p:nvPr/>
        </p:nvSpPr>
        <p:spPr bwMode="auto">
          <a:xfrm>
            <a:off x="2117726" y="5050698"/>
            <a:ext cx="2759074"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dirty="0">
                <a:solidFill>
                  <a:srgbClr val="FF0000"/>
                </a:solidFill>
              </a:rPr>
              <a:t>Today, pre-Trump</a:t>
            </a:r>
          </a:p>
        </p:txBody>
      </p:sp>
      <p:sp>
        <p:nvSpPr>
          <p:cNvPr id="7" name="Freeform 6">
            <a:extLst>
              <a:ext uri="{FF2B5EF4-FFF2-40B4-BE49-F238E27FC236}">
                <a16:creationId xmlns:a16="http://schemas.microsoft.com/office/drawing/2014/main" id="{167A1CF9-9ACD-E532-ADC9-60D88809F23C}"/>
              </a:ext>
            </a:extLst>
          </p:cNvPr>
          <p:cNvSpPr>
            <a:spLocks/>
          </p:cNvSpPr>
          <p:nvPr/>
        </p:nvSpPr>
        <p:spPr bwMode="auto">
          <a:xfrm>
            <a:off x="1547814" y="4441098"/>
            <a:ext cx="646112" cy="838200"/>
          </a:xfrm>
          <a:custGeom>
            <a:avLst/>
            <a:gdLst/>
            <a:ahLst/>
            <a:cxnLst>
              <a:cxn ang="0">
                <a:pos x="407" y="528"/>
              </a:cxn>
              <a:cxn ang="0">
                <a:pos x="48" y="267"/>
              </a:cxn>
              <a:cxn ang="0">
                <a:pos x="119" y="48"/>
              </a:cxn>
              <a:cxn ang="0">
                <a:pos x="359" y="0"/>
              </a:cxn>
            </a:cxnLst>
            <a:rect l="0" t="0" r="r" b="b"/>
            <a:pathLst>
              <a:path w="407" h="528">
                <a:moveTo>
                  <a:pt x="407" y="528"/>
                </a:moveTo>
                <a:cubicBezTo>
                  <a:pt x="347" y="485"/>
                  <a:pt x="96" y="347"/>
                  <a:pt x="48" y="267"/>
                </a:cubicBezTo>
                <a:cubicBezTo>
                  <a:pt x="0" y="187"/>
                  <a:pt x="67" y="93"/>
                  <a:pt x="119" y="48"/>
                </a:cubicBezTo>
                <a:cubicBezTo>
                  <a:pt x="171" y="3"/>
                  <a:pt x="319" y="8"/>
                  <a:pt x="359" y="0"/>
                </a:cubicBezTo>
              </a:path>
            </a:pathLst>
          </a:custGeom>
          <a:noFill/>
          <a:ln w="9525">
            <a:solidFill>
              <a:srgbClr val="FF0000"/>
            </a:solidFill>
            <a:round/>
            <a:headEnd type="none" w="med" len="med"/>
            <a:tailEnd type="triangle" w="lg" len="lg"/>
          </a:ln>
          <a:effectLst/>
        </p:spPr>
        <p:txBody>
          <a:bodyPr>
            <a:prstTxWarp prst="textNoShape">
              <a:avLst/>
            </a:prstTxWarp>
          </a:bodyPr>
          <a:lstStyle/>
          <a:p>
            <a:endParaRPr lang="en-US"/>
          </a:p>
        </p:txBody>
      </p:sp>
      <p:sp>
        <p:nvSpPr>
          <p:cNvPr id="10" name="Line 7">
            <a:extLst>
              <a:ext uri="{FF2B5EF4-FFF2-40B4-BE49-F238E27FC236}">
                <a16:creationId xmlns:a16="http://schemas.microsoft.com/office/drawing/2014/main" id="{80C2A85E-2819-A899-5EB0-744E3D99FEC8}"/>
              </a:ext>
            </a:extLst>
          </p:cNvPr>
          <p:cNvSpPr>
            <a:spLocks noChangeShapeType="1"/>
          </p:cNvSpPr>
          <p:nvPr/>
        </p:nvSpPr>
        <p:spPr bwMode="auto">
          <a:xfrm>
            <a:off x="2117726" y="4441098"/>
            <a:ext cx="7543800" cy="0"/>
          </a:xfrm>
          <a:prstGeom prst="line">
            <a:avLst/>
          </a:prstGeom>
          <a:noFill/>
          <a:ln w="25400">
            <a:solidFill>
              <a:srgbClr val="FF0000"/>
            </a:solidFill>
            <a:round/>
            <a:headEnd/>
            <a:tailEnd/>
          </a:ln>
          <a:effectLst/>
        </p:spPr>
        <p:txBody>
          <a:bodyPr>
            <a:prstTxWarp prst="textNoShape">
              <a:avLst/>
            </a:prstTxWarp>
          </a:bodyPr>
          <a:lstStyle/>
          <a:p>
            <a:endParaRPr lang="en-US"/>
          </a:p>
        </p:txBody>
      </p:sp>
    </p:spTree>
    <p:extLst>
      <p:ext uri="{BB962C8B-B14F-4D97-AF65-F5344CB8AC3E}">
        <p14:creationId xmlns:p14="http://schemas.microsoft.com/office/powerpoint/2010/main" val="28529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143140</TotalTime>
  <Words>5096</Words>
  <Application>Microsoft Macintosh PowerPoint</Application>
  <PresentationFormat>Widescreen</PresentationFormat>
  <Paragraphs>601</Paragraphs>
  <Slides>75</Slides>
  <Notes>50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ＭＳ Ｐゴシック</vt:lpstr>
      <vt:lpstr>Arial</vt:lpstr>
      <vt:lpstr>Calibri</vt:lpstr>
      <vt:lpstr>Courier New</vt:lpstr>
      <vt:lpstr>Georgia</vt:lpstr>
      <vt:lpstr>Helvetica Neue</vt:lpstr>
      <vt:lpstr>nyt-cheltenham-cond</vt:lpstr>
      <vt:lpstr>Open Sans</vt:lpstr>
      <vt:lpstr>Retina Narrow</vt:lpstr>
      <vt:lpstr>var(--ds-type-system-serif-lining)</vt:lpstr>
      <vt:lpstr>var(--wpds-fonts-headline)</vt:lpstr>
      <vt:lpstr>Custom Design</vt:lpstr>
      <vt:lpstr>Class 25  Final Class by Alan V. Deardorff University of Michigan 2024</vt:lpstr>
      <vt:lpstr>Announcements</vt:lpstr>
      <vt:lpstr>Announcements</vt:lpstr>
      <vt:lpstr>PowerPoint Presentation</vt:lpstr>
      <vt:lpstr>PowerPoint Presentation</vt:lpstr>
      <vt:lpstr>Tariffs and Their Effects</vt:lpstr>
      <vt:lpstr> Outline</vt:lpstr>
      <vt:lpstr>US Tariff History</vt:lpstr>
      <vt:lpstr>US Tariff History, 1810-1920</vt:lpstr>
      <vt:lpstr>US Tariff History, 1891-2011</vt:lpstr>
      <vt:lpstr>Trump I Tariffs  and the Trade War</vt:lpstr>
      <vt:lpstr>US-China Tariff War – Tariff Rates</vt:lpstr>
      <vt:lpstr>Trump I Tariffs - US Imports Covered</vt:lpstr>
      <vt:lpstr>Trump I Tariff Retaliation - US Exports Covered</vt:lpstr>
      <vt:lpstr>US Trade Balance = Exports minus Imports</vt:lpstr>
      <vt:lpstr>US Trade Balance with China</vt:lpstr>
      <vt:lpstr>US Trade Balance with Vietnam</vt:lpstr>
      <vt:lpstr>Trump Tariff Exemptions</vt:lpstr>
      <vt:lpstr>Trump Tariff Exemptions</vt:lpstr>
      <vt:lpstr>Trump Tariff Exemptions</vt:lpstr>
      <vt:lpstr>Trump Tariff Exemptions</vt:lpstr>
      <vt:lpstr>Trump Tariff Exemptions</vt:lpstr>
      <vt:lpstr>Trump Tariff Exemptions</vt:lpstr>
      <vt:lpstr>Trump II Tariffs</vt:lpstr>
      <vt:lpstr>Trump II Tariff Plans</vt:lpstr>
      <vt:lpstr>Trump II Tariff Plans</vt:lpstr>
      <vt:lpstr>Trump II Tariff Plans</vt:lpstr>
      <vt:lpstr>Trump II Tariff Plans</vt:lpstr>
      <vt:lpstr>What Countries will Be Hurt?</vt:lpstr>
      <vt:lpstr>Effects of Tariffs  in General</vt:lpstr>
      <vt:lpstr> Economic effects of a tariff</vt:lpstr>
      <vt:lpstr> Effects of a tariff</vt:lpstr>
      <vt:lpstr> Effects of a tariff</vt:lpstr>
      <vt:lpstr> Effects of a tariff</vt:lpstr>
      <vt:lpstr> Effects of a tariff</vt:lpstr>
      <vt:lpstr> Effects of Trump I on Christmas Lights</vt:lpstr>
      <vt:lpstr> Effects of a tariff</vt:lpstr>
      <vt:lpstr> Effects of a tariff</vt:lpstr>
      <vt:lpstr> Other effects of a tariff</vt:lpstr>
      <vt:lpstr>Effects of  Trump II Tariffs</vt:lpstr>
      <vt:lpstr> Effects of Trump II Tariffs</vt:lpstr>
      <vt:lpstr> Effects of Trump Proposed Tariffs</vt:lpstr>
      <vt:lpstr> Effects of 10% Tariff on All US Imports</vt:lpstr>
      <vt:lpstr> Effects of 60% Tariff on China Exports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PowerPoint Presentation</vt:lpstr>
      <vt:lpstr>PowerPoint Presentation</vt:lpstr>
      <vt:lpstr>PowerPoint Presentation</vt:lpstr>
      <vt:lpstr>PowerPoint Presentation</vt:lpstr>
      <vt:lpstr>PowerPoint Presentation</vt:lpstr>
      <vt:lpstr>PowerPoint Presentation</vt:lpstr>
      <vt:lpstr>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Deardorff, Alan</cp:lastModifiedBy>
  <cp:revision>357</cp:revision>
  <cp:lastPrinted>2022-09-09T18:17:38Z</cp:lastPrinted>
  <dcterms:created xsi:type="dcterms:W3CDTF">2017-05-03T22:30:38Z</dcterms:created>
  <dcterms:modified xsi:type="dcterms:W3CDTF">2024-12-12T16:19:54Z</dcterms:modified>
</cp:coreProperties>
</file>