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567" r:id="rId3"/>
    <p:sldId id="568" r:id="rId4"/>
    <p:sldId id="323" r:id="rId5"/>
    <p:sldId id="528" r:id="rId6"/>
    <p:sldId id="532" r:id="rId7"/>
    <p:sldId id="559" r:id="rId8"/>
    <p:sldId id="533" r:id="rId9"/>
    <p:sldId id="324" r:id="rId10"/>
    <p:sldId id="536" r:id="rId11"/>
    <p:sldId id="534" r:id="rId12"/>
    <p:sldId id="535" r:id="rId13"/>
    <p:sldId id="560" r:id="rId14"/>
    <p:sldId id="537" r:id="rId15"/>
    <p:sldId id="564" r:id="rId16"/>
    <p:sldId id="538" r:id="rId17"/>
    <p:sldId id="539" r:id="rId18"/>
    <p:sldId id="486" r:id="rId19"/>
    <p:sldId id="544" r:id="rId20"/>
    <p:sldId id="540" r:id="rId21"/>
    <p:sldId id="541" r:id="rId22"/>
    <p:sldId id="542" r:id="rId23"/>
    <p:sldId id="543" r:id="rId24"/>
    <p:sldId id="545" r:id="rId25"/>
    <p:sldId id="546" r:id="rId26"/>
    <p:sldId id="561" r:id="rId27"/>
    <p:sldId id="547" r:id="rId28"/>
    <p:sldId id="566" r:id="rId29"/>
    <p:sldId id="548" r:id="rId30"/>
    <p:sldId id="549" r:id="rId31"/>
    <p:sldId id="550" r:id="rId32"/>
    <p:sldId id="551" r:id="rId33"/>
    <p:sldId id="562" r:id="rId34"/>
    <p:sldId id="345" r:id="rId35"/>
    <p:sldId id="552" r:id="rId36"/>
    <p:sldId id="553" r:id="rId37"/>
    <p:sldId id="569" r:id="rId38"/>
    <p:sldId id="563" r:id="rId39"/>
    <p:sldId id="557" r:id="rId40"/>
    <p:sldId id="554" r:id="rId41"/>
    <p:sldId id="558" r:id="rId42"/>
    <p:sldId id="555" r:id="rId43"/>
    <p:sldId id="556" r:id="rId44"/>
    <p:sldId id="321" r:id="rId45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1" autoAdjust="0"/>
    <p:restoredTop sz="92394" autoAdjust="0"/>
  </p:normalViewPr>
  <p:slideViewPr>
    <p:cSldViewPr>
      <p:cViewPr varScale="1">
        <p:scale>
          <a:sx n="114" d="100"/>
          <a:sy n="114" d="100"/>
        </p:scale>
        <p:origin x="1712" y="168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94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23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68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30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Irwin, Doug, </a:t>
            </a:r>
            <a:r>
              <a:rPr lang="en-US" i="1" dirty="0"/>
              <a:t>Clashing Over Commerce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46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60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90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45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14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Why Countries Restrict Trade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  <p:sp>
        <p:nvSpPr>
          <p:cNvPr id="4" name="Folded Corner 3">
            <a:hlinkClick r:id="rId2" action="ppaction://hlinksldjump"/>
            <a:extLst>
              <a:ext uri="{FF2B5EF4-FFF2-40B4-BE49-F238E27FC236}">
                <a16:creationId xmlns:a16="http://schemas.microsoft.com/office/drawing/2014/main" id="{7A715719-4FB4-4A45-823D-D39DD7ABBA51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Details on just a few</a:t>
            </a:r>
          </a:p>
          <a:p>
            <a:pPr lvl="1"/>
            <a:r>
              <a:rPr lang="en-US" dirty="0"/>
              <a:t>Cultural:  Sustain a distinctive culture that would be undermined by imports</a:t>
            </a:r>
          </a:p>
          <a:p>
            <a:pPr lvl="1"/>
            <a:r>
              <a:rPr lang="en-US" dirty="0"/>
              <a:t>Foreign investment:  Use tariff to induce foreign companies to invest instead of export</a:t>
            </a:r>
          </a:p>
          <a:p>
            <a:pPr lvl="1"/>
            <a:r>
              <a:rPr lang="en-US" dirty="0"/>
              <a:t>Infant industry:  Let new industry “learn by doing” behind tariff wall</a:t>
            </a:r>
          </a:p>
          <a:p>
            <a:pPr lvl="1"/>
            <a:r>
              <a:rPr lang="en-US" dirty="0"/>
              <a:t>Patriotism:  Support our own producers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85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75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</a:t>
            </a:r>
            <a:r>
              <a:rPr lang="en-US" u="sng" dirty="0"/>
              <a:t>not</a:t>
            </a:r>
            <a:r>
              <a:rPr lang="en-US" dirty="0"/>
              <a:t>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of these seem to have motivated Trump’s tariffs?</a:t>
            </a:r>
          </a:p>
          <a:p>
            <a:r>
              <a:rPr lang="en-US" dirty="0"/>
              <a:t>Which look like they may be legal under GATT/WTO?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12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/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17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First, why do economists expect undistorted markets to do well?</a:t>
            </a:r>
          </a:p>
          <a:p>
            <a:pPr lvl="1"/>
            <a:r>
              <a:rPr lang="en-US" sz="2000" dirty="0"/>
              <a:t>To the extent that</a:t>
            </a:r>
          </a:p>
          <a:p>
            <a:pPr lvl="2"/>
            <a:r>
              <a:rPr lang="en-US" sz="1800" dirty="0"/>
              <a:t>Supply curves measure marginal cost (MC), and</a:t>
            </a:r>
          </a:p>
          <a:p>
            <a:pPr lvl="2"/>
            <a:r>
              <a:rPr lang="en-US" sz="1800" dirty="0"/>
              <a:t>Demand curves measure marginal benefit (MB), </a:t>
            </a:r>
          </a:p>
          <a:p>
            <a:pPr lvl="1"/>
            <a:r>
              <a:rPr lang="en-US" sz="2000" dirty="0"/>
              <a:t>Then market price equates these</a:t>
            </a:r>
          </a:p>
          <a:p>
            <a:pPr lvl="1"/>
            <a:r>
              <a:rPr lang="en-US" sz="2000" dirty="0"/>
              <a:t>MC=MB is the recipe for maximizing benefit net of cost</a:t>
            </a:r>
          </a:p>
          <a:p>
            <a:r>
              <a:rPr lang="en-US" sz="2400" dirty="0"/>
              <a:t>But what if the curves </a:t>
            </a:r>
            <a:r>
              <a:rPr lang="en-US" sz="2400" u="sng" dirty="0"/>
              <a:t>don’t</a:t>
            </a:r>
            <a:r>
              <a:rPr lang="en-US" sz="2400" dirty="0"/>
              <a:t> measure these?</a:t>
            </a:r>
          </a:p>
          <a:p>
            <a:pPr lvl="1"/>
            <a:r>
              <a:rPr lang="en-US" sz="2000" dirty="0"/>
              <a:t>Then we say there are “distortions” and market price is not optimal.</a:t>
            </a:r>
          </a:p>
          <a:p>
            <a:pPr lvl="1"/>
            <a:r>
              <a:rPr lang="en-US" sz="2000" dirty="0"/>
              <a:t>The harm done by a tariff is an example of this.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5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model says tariffs hurt if all else is perfect.  What if there are</a:t>
            </a:r>
          </a:p>
          <a:p>
            <a:pPr lvl="1"/>
            <a:r>
              <a:rPr lang="en-US" dirty="0"/>
              <a:t>Market failures?</a:t>
            </a:r>
          </a:p>
          <a:p>
            <a:pPr lvl="1"/>
            <a:r>
              <a:rPr lang="en-US" dirty="0"/>
              <a:t>Distortions?</a:t>
            </a:r>
          </a:p>
          <a:p>
            <a:pPr lvl="1"/>
            <a:r>
              <a:rPr lang="en-US" dirty="0"/>
              <a:t>Externalities?</a:t>
            </a:r>
          </a:p>
          <a:p>
            <a:pPr lvl="1"/>
            <a:r>
              <a:rPr lang="en-US" dirty="0"/>
              <a:t>Imperfect competition?</a:t>
            </a:r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10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</a:t>
            </a:r>
          </a:p>
          <a:p>
            <a:pPr lvl="1"/>
            <a:r>
              <a:rPr lang="en-US" dirty="0"/>
              <a:t>A tariff can offset some distortions and therefore may raise welfare</a:t>
            </a:r>
          </a:p>
          <a:p>
            <a:pPr lvl="1"/>
            <a:r>
              <a:rPr lang="en-US" dirty="0"/>
              <a:t>But there is </a:t>
            </a:r>
            <a:r>
              <a:rPr lang="en-US" u="sng" dirty="0"/>
              <a:t>always</a:t>
            </a:r>
            <a:r>
              <a:rPr lang="en-US" dirty="0"/>
              <a:t> another policy that will do better</a:t>
            </a:r>
          </a:p>
          <a:p>
            <a:pPr lvl="2"/>
            <a:r>
              <a:rPr lang="en-US" dirty="0"/>
              <a:t>Reason:  A tariff creates two distortions (see our triangles of dead-weight loss)</a:t>
            </a:r>
          </a:p>
          <a:p>
            <a:pPr lvl="2"/>
            <a:r>
              <a:rPr lang="en-US" dirty="0"/>
              <a:t>One may offset a distortion, but the other makes things worse</a:t>
            </a:r>
          </a:p>
          <a:p>
            <a:pPr lvl="1"/>
            <a:r>
              <a:rPr lang="en-US" dirty="0"/>
              <a:t>Hence tariff is “second best”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66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  <a:p>
            <a:pPr lvl="1"/>
            <a:r>
              <a:rPr lang="en-US" dirty="0"/>
              <a:t>Suppose production yields a “positive externality”</a:t>
            </a:r>
          </a:p>
          <a:p>
            <a:pPr lvl="2"/>
            <a:r>
              <a:rPr lang="en-US" dirty="0"/>
              <a:t>Production provides a benefit not captured (or charged for) by producers</a:t>
            </a:r>
          </a:p>
          <a:p>
            <a:pPr lvl="1"/>
            <a:r>
              <a:rPr lang="en-US" dirty="0"/>
              <a:t>A tariff stimulates production and so generates more of the externality – That’s good!</a:t>
            </a:r>
          </a:p>
          <a:p>
            <a:pPr lvl="1"/>
            <a:r>
              <a:rPr lang="en-US" dirty="0"/>
              <a:t>For example, European farms make countryside attractive to tourists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50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15000"/>
            <a:ext cx="363170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Positive Externality, 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cxnSpLocks/>
          </p:cNvCxnSpPr>
          <p:nvPr/>
        </p:nvCxnSpPr>
        <p:spPr>
          <a:xfrm>
            <a:off x="1447800" y="4038600"/>
            <a:ext cx="2895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 = MSC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7CC090-65D9-1343-90BB-A11FE0603239}"/>
              </a:ext>
            </a:extLst>
          </p:cNvPr>
          <p:cNvSpPr txBox="1"/>
          <p:nvPr/>
        </p:nvSpPr>
        <p:spPr>
          <a:xfrm>
            <a:off x="4648200" y="2286000"/>
            <a:ext cx="327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This is the marginal social cost of the good.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That is, the marginal cost to society, not just to the firm.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56CAF8-2E96-634B-A22A-68E693182D59}"/>
              </a:ext>
            </a:extLst>
          </p:cNvPr>
          <p:cNvSpPr txBox="1"/>
          <p:nvPr/>
        </p:nvSpPr>
        <p:spPr>
          <a:xfrm>
            <a:off x="3352800" y="182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Marginal cost of firms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D2800F8-66F7-B249-BFA1-9C93D0FE5836}"/>
              </a:ext>
            </a:extLst>
          </p:cNvPr>
          <p:cNvSpPr txBox="1"/>
          <p:nvPr/>
        </p:nvSpPr>
        <p:spPr>
          <a:xfrm>
            <a:off x="5791200" y="182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Marginal private cost</a:t>
            </a:r>
          </a:p>
        </p:txBody>
      </p:sp>
    </p:spTree>
    <p:extLst>
      <p:ext uri="{BB962C8B-B14F-4D97-AF65-F5344CB8AC3E}">
        <p14:creationId xmlns:p14="http://schemas.microsoft.com/office/powerpoint/2010/main" val="240153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15" grpId="0"/>
      <p:bldP spid="29" grpId="0"/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2362200" y="3505200"/>
            <a:ext cx="11430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C1ED158-45F1-EE47-BFFF-0CDDAECB149B}"/>
              </a:ext>
            </a:extLst>
          </p:cNvPr>
          <p:cNvSpPr/>
          <p:nvPr/>
        </p:nvSpPr>
        <p:spPr>
          <a:xfrm>
            <a:off x="1447800" y="3505200"/>
            <a:ext cx="2057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ight Triangle 66">
            <a:extLst>
              <a:ext uri="{FF2B5EF4-FFF2-40B4-BE49-F238E27FC236}">
                <a16:creationId xmlns:a16="http://schemas.microsoft.com/office/drawing/2014/main" id="{112DE41A-6FD3-4A45-925C-C14890843E39}"/>
              </a:ext>
            </a:extLst>
          </p:cNvPr>
          <p:cNvSpPr/>
          <p:nvPr/>
        </p:nvSpPr>
        <p:spPr>
          <a:xfrm>
            <a:off x="3505200" y="3505200"/>
            <a:ext cx="287867" cy="5207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 tariff 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4200" y="5715000"/>
            <a:ext cx="29563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Tariff </a:t>
            </a:r>
            <a:r>
              <a:rPr lang="en-US" sz="2800" i="1" dirty="0"/>
              <a:t>t=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3048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tariff, if set equal to </a:t>
            </a:r>
            <a:r>
              <a:rPr lang="en-US" sz="2400" i="1" dirty="0">
                <a:solidFill>
                  <a:srgbClr val="00B050"/>
                </a:solidFill>
              </a:rPr>
              <a:t>E</a:t>
            </a:r>
            <a:r>
              <a:rPr lang="en-US" sz="2400" dirty="0"/>
              <a:t>, starting from free trade: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     −(</a:t>
            </a:r>
            <a:r>
              <a:rPr lang="en-US" sz="2000" i="1" dirty="0" err="1"/>
              <a:t>a+b+c+d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	+</a:t>
            </a:r>
            <a:r>
              <a:rPr lang="en-US" sz="2000" i="1" dirty="0"/>
              <a:t>c</a:t>
            </a:r>
          </a:p>
          <a:p>
            <a:pPr lvl="1"/>
            <a:r>
              <a:rPr lang="en-US" sz="2000" dirty="0"/>
              <a:t>Externality benefit  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 or loss        +</a:t>
            </a:r>
            <a:r>
              <a:rPr lang="en-US" sz="2000" i="1" dirty="0"/>
              <a:t>e </a:t>
            </a:r>
            <a:r>
              <a:rPr lang="en-US" sz="2000" dirty="0"/>
              <a:t>−</a:t>
            </a:r>
            <a:r>
              <a:rPr lang="en-US" sz="2000" i="1" dirty="0"/>
              <a:t>d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t=</a:t>
            </a:r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048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</a:t>
            </a:r>
            <a:r>
              <a:rPr lang="en-US" i="1" dirty="0" err="1">
                <a:solidFill>
                  <a:srgbClr val="FF0000"/>
                </a:solidFill>
              </a:rPr>
              <a:t>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4267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4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5" grpId="0" animBg="1"/>
      <p:bldP spid="65" grpId="1" animBg="1"/>
      <p:bldP spid="67" grpId="0" animBg="1"/>
      <p:bldP spid="67" grpId="1" animBg="1"/>
      <p:bldP spid="67" grpId="2" animBg="1"/>
      <p:bldP spid="63" grpId="0" animBg="1"/>
      <p:bldP spid="63" grpId="1" animBg="1"/>
      <p:bldP spid="66" grpId="0" animBg="1"/>
      <p:bldP spid="6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387AF-0436-9049-B98E-AE6834CD5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CDD5E-1122-9B46-A01C-9E4EEF7FE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Would any of you prefer to have quizzes available starting on Tuesdays?  (But still due Friday night)</a:t>
            </a:r>
          </a:p>
          <a:p>
            <a:r>
              <a:rPr lang="en-US" dirty="0"/>
              <a:t>Note that Paper 2 is due Nov 12.  Confer with your team soon and look at the assignment, so that you can ask any questions.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489E5-8B30-0546-89BD-BF892EEC7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1AD93-5006-024D-BEFD-3CCAD0C35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29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  <a:p>
            <a:pPr lvl="1"/>
            <a:r>
              <a:rPr lang="en-US" dirty="0"/>
              <a:t>Tariff raises welfare if </a:t>
            </a:r>
            <a:r>
              <a:rPr lang="en-US" i="1" dirty="0"/>
              <a:t>e</a:t>
            </a:r>
            <a:r>
              <a:rPr lang="en-US" dirty="0"/>
              <a:t> &gt; </a:t>
            </a:r>
            <a:r>
              <a:rPr lang="en-US" i="1" dirty="0"/>
              <a:t>d</a:t>
            </a:r>
          </a:p>
          <a:p>
            <a:pPr lvl="1"/>
            <a:r>
              <a:rPr lang="en-US" dirty="0"/>
              <a:t>That is, if </a:t>
            </a:r>
          </a:p>
          <a:p>
            <a:pPr lvl="2"/>
            <a:r>
              <a:rPr lang="en-US" dirty="0"/>
              <a:t>the benefit of increased externality exceeds</a:t>
            </a:r>
          </a:p>
          <a:p>
            <a:pPr lvl="2"/>
            <a:r>
              <a:rPr lang="en-US" dirty="0"/>
              <a:t>the demand-distortion loss of the 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48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there’s a better policy:  subsidize supply:</a:t>
            </a:r>
          </a:p>
          <a:p>
            <a:pPr lvl="1"/>
            <a:r>
              <a:rPr lang="en-US" dirty="0"/>
              <a:t>That leaves demanders facing world price</a:t>
            </a:r>
          </a:p>
          <a:p>
            <a:pPr lvl="1"/>
            <a:r>
              <a:rPr lang="en-US" dirty="0"/>
              <a:t>Lets suppliers be paid </a:t>
            </a:r>
            <a:r>
              <a:rPr lang="en-US" i="1" dirty="0"/>
              <a:t>P</a:t>
            </a:r>
            <a:r>
              <a:rPr lang="en-US" i="1" baseline="-25000" dirty="0"/>
              <a:t>W</a:t>
            </a:r>
            <a:r>
              <a:rPr lang="en-US" i="1" dirty="0"/>
              <a:t>+E</a:t>
            </a:r>
          </a:p>
          <a:p>
            <a:r>
              <a:rPr lang="en-US" dirty="0"/>
              <a:t>Causes only </a:t>
            </a:r>
            <a:r>
              <a:rPr lang="en-US" u="sng" dirty="0"/>
              <a:t>one</a:t>
            </a:r>
            <a:r>
              <a:rPr lang="en-US" dirty="0"/>
              <a:t> distortion, of supply, and </a:t>
            </a:r>
          </a:p>
          <a:p>
            <a:pPr lvl="1"/>
            <a:r>
              <a:rPr lang="en-US" dirty="0"/>
              <a:t>That is beneficial because</a:t>
            </a:r>
          </a:p>
          <a:p>
            <a:pPr lvl="2"/>
            <a:r>
              <a:rPr lang="en-US" dirty="0"/>
              <a:t>It corrects the distortion of the externality</a:t>
            </a:r>
          </a:p>
          <a:p>
            <a:pPr lvl="2"/>
            <a:r>
              <a:rPr lang="en-US" dirty="0"/>
              <a:t>Without also distorting demand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70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1447800" y="3505200"/>
            <a:ext cx="914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dirty="0"/>
              <a:t>Small country production subsidy </a:t>
            </a:r>
            <a:br>
              <a:rPr lang="en-US" sz="4000" dirty="0"/>
            </a:br>
            <a:r>
              <a:rPr lang="en-US" sz="4000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667000" y="5715000"/>
            <a:ext cx="39517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Production subsidy </a:t>
            </a:r>
            <a:r>
              <a:rPr lang="en-US" sz="2800" i="1" dirty="0">
                <a:solidFill>
                  <a:srgbClr val="00B050"/>
                </a:solidFill>
              </a:rPr>
              <a:t>s=E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3048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subsidy, if set equal to </a:t>
            </a:r>
            <a:r>
              <a:rPr lang="en-US" sz="2400" i="1" dirty="0">
                <a:solidFill>
                  <a:srgbClr val="00B050"/>
                </a:solidFill>
              </a:rPr>
              <a:t>E</a:t>
            </a:r>
            <a:r>
              <a:rPr lang="en-US" sz="2400" dirty="0"/>
              <a:t>, starting from free trade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		0</a:t>
            </a:r>
          </a:p>
          <a:p>
            <a:pPr lvl="1"/>
            <a:r>
              <a:rPr lang="en-US" sz="2000" dirty="0"/>
              <a:t>Government loses        –(</a:t>
            </a:r>
            <a:r>
              <a:rPr lang="en-US" sz="2000" i="1" dirty="0" err="1"/>
              <a:t>a</a:t>
            </a:r>
            <a:r>
              <a:rPr lang="en-US" sz="2000" dirty="0" err="1"/>
              <a:t>+</a:t>
            </a:r>
            <a:r>
              <a:rPr lang="en-US" sz="2000" i="1" dirty="0" err="1"/>
              <a:t>b</a:t>
            </a:r>
            <a:r>
              <a:rPr lang="en-US" sz="2000" dirty="0"/>
              <a:t>)</a:t>
            </a:r>
            <a:endParaRPr lang="en-US" sz="2000" i="1" dirty="0"/>
          </a:p>
          <a:p>
            <a:pPr lvl="1"/>
            <a:r>
              <a:rPr lang="en-US" sz="2000" dirty="0"/>
              <a:t>Externality benefit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gains 		+</a:t>
            </a:r>
            <a:r>
              <a:rPr lang="en-US" sz="2000" i="1" dirty="0"/>
              <a:t>e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s=E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4267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B4175-A70D-2647-90AF-EC6D2598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52652-25E2-B642-94BB-D7BE250EB50B}"/>
              </a:ext>
            </a:extLst>
          </p:cNvPr>
          <p:cNvSpPr txBox="1"/>
          <p:nvPr/>
        </p:nvSpPr>
        <p:spPr>
          <a:xfrm>
            <a:off x="5181600" y="4800600"/>
            <a:ext cx="3200400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But note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Tariff creates revenue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Subsidy costs the gov’t</a:t>
            </a:r>
          </a:p>
        </p:txBody>
      </p:sp>
    </p:spTree>
    <p:extLst>
      <p:ext uri="{BB962C8B-B14F-4D97-AF65-F5344CB8AC3E}">
        <p14:creationId xmlns:p14="http://schemas.microsoft.com/office/powerpoint/2010/main" val="105843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3" grpId="0" animBg="1"/>
      <p:bldP spid="63" grpId="1" animBg="1"/>
      <p:bldP spid="66" grpId="0" animBg="1"/>
      <p:bldP spid="66" grpId="1" animBg="1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 distortions (market failures) distort only supply </a:t>
            </a:r>
            <a:r>
              <a:rPr lang="en-US" u="sng" dirty="0"/>
              <a:t>or</a:t>
            </a:r>
            <a:r>
              <a:rPr lang="en-US" dirty="0"/>
              <a:t> demand</a:t>
            </a:r>
          </a:p>
          <a:p>
            <a:r>
              <a:rPr lang="en-US" dirty="0"/>
              <a:t>A tariff can only correct one by hurting the other</a:t>
            </a:r>
          </a:p>
          <a:p>
            <a:r>
              <a:rPr lang="en-US" dirty="0"/>
              <a:t>A more direct policy – tax or subsidy on distorted behavior – will be “first best”</a:t>
            </a:r>
          </a:p>
          <a:p>
            <a:pPr lvl="1"/>
            <a:r>
              <a:rPr lang="en-US" dirty="0"/>
              <a:t>Except for budget implications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40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958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theory of the second best provide reasons that tariffs may be beneficial? </a:t>
            </a:r>
          </a:p>
          <a:p>
            <a:r>
              <a:rPr lang="en-US" dirty="0"/>
              <a:t>How does it also provide reasons why tariffs are not the best policy in such cases?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11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/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571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826B-A002-E943-A818-118274C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DD1-B103-F644-B824-82E5B173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policies based on features of the political process</a:t>
            </a:r>
          </a:p>
          <a:p>
            <a:pPr lvl="1"/>
            <a:r>
              <a:rPr lang="en-US" dirty="0"/>
              <a:t>Allow for</a:t>
            </a:r>
          </a:p>
          <a:p>
            <a:pPr lvl="2"/>
            <a:r>
              <a:rPr lang="en-US" dirty="0"/>
              <a:t>Voting</a:t>
            </a:r>
          </a:p>
          <a:p>
            <a:pPr lvl="2"/>
            <a:r>
              <a:rPr lang="en-US" dirty="0"/>
              <a:t>Lobbying</a:t>
            </a:r>
          </a:p>
          <a:p>
            <a:pPr lvl="2"/>
            <a:r>
              <a:rPr lang="en-US" dirty="0"/>
              <a:t>Other forms of political pressure by interest groups</a:t>
            </a:r>
          </a:p>
          <a:p>
            <a:pPr lvl="1"/>
            <a:r>
              <a:rPr lang="en-US" dirty="0"/>
              <a:t>But also allow policymakers to care about economic well-being as in our models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39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C531EDA-D404-F440-AF4A-A020EC0DB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200" y="863600"/>
            <a:ext cx="6197600" cy="5130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82171BA-53E2-3445-8EFA-65B8FAF1D364}"/>
              </a:ext>
            </a:extLst>
          </p:cNvPr>
          <p:cNvSpPr txBox="1"/>
          <p:nvPr/>
        </p:nvSpPr>
        <p:spPr>
          <a:xfrm>
            <a:off x="228600" y="6248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Irwin, p. 788</a:t>
            </a:r>
          </a:p>
        </p:txBody>
      </p:sp>
    </p:spTree>
    <p:extLst>
      <p:ext uri="{BB962C8B-B14F-4D97-AF65-F5344CB8AC3E}">
        <p14:creationId xmlns:p14="http://schemas.microsoft.com/office/powerpoint/2010/main" val="380052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19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387AF-0436-9049-B98E-AE6834CD5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CDD5E-1122-9B46-A01C-9E4EEF7FE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may have to cancel class on Tuesday Nov 30.  If so:</a:t>
            </a:r>
          </a:p>
          <a:p>
            <a:pPr lvl="1"/>
            <a:r>
              <a:rPr lang="en-US" dirty="0"/>
              <a:t>Dumping will be covered Dec 2, 7</a:t>
            </a:r>
          </a:p>
          <a:p>
            <a:pPr lvl="1"/>
            <a:r>
              <a:rPr lang="en-US" dirty="0"/>
              <a:t>Subsidies Dec 9</a:t>
            </a:r>
          </a:p>
          <a:p>
            <a:pPr lvl="1"/>
            <a:r>
              <a:rPr lang="en-US" dirty="0"/>
              <a:t>No quiz Dec 2-3</a:t>
            </a:r>
          </a:p>
          <a:p>
            <a:pPr lvl="1"/>
            <a:r>
              <a:rPr lang="en-US" dirty="0"/>
              <a:t>Final quiz Dec 9-10 on both dumping </a:t>
            </a:r>
            <a:r>
              <a:rPr lang="en-US"/>
              <a:t>and subsidies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489E5-8B30-0546-89BD-BF892EEC7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1AD93-5006-024D-BEFD-3CCAD0C35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745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“median voter theory,” and why does it seem not to explain protection?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80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By what mechanisms do theorists suggest that political contributions result in votes for and against trade liberalization?</a:t>
            </a:r>
          </a:p>
          <a:p>
            <a:r>
              <a:rPr lang="en-US" sz="2800" dirty="0"/>
              <a:t>Do businesses and labor groups in the US tend to contribute in favor of protection or free trade? </a:t>
            </a:r>
          </a:p>
          <a:p>
            <a:r>
              <a:rPr lang="en-US" sz="2800" dirty="0"/>
              <a:t>What were the three Congressional votes studied by Baldwin and Magee?  Which side – labor or business – had the greater effect on the voting?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430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they estimate as the “price” of one congressional vote against NAFTA or the WTO? </a:t>
            </a:r>
          </a:p>
          <a:p>
            <a:r>
              <a:rPr lang="en-US" dirty="0"/>
              <a:t>Were campaign contributions the only thing that mattered for congressional votes on these trade issues?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703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444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ABE48-D92A-D64C-B9EA-F056A1915E0F}" type="slidenum">
              <a:rPr lang="en-US"/>
              <a:pPr/>
              <a:t>34</a:t>
            </a:fld>
            <a:endParaRPr 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Why Aren’t Tariffs Higher?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Magee lists 6 possible reasons why tariffs are not higher: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Politicians are not responsive to lobbying efforts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Welfare costs of tariffs are higher than traditionally measured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The GATT was successful in reducing trade barriers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Free riding by firms hinders lobby organization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Users of imported goods lobby against tariffs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Protection is given, but by non-tariff barriers, which are high</a:t>
            </a:r>
          </a:p>
          <a:p>
            <a:r>
              <a:rPr lang="en-US" sz="2400" dirty="0"/>
              <a:t>Magee’s view of the evidence</a:t>
            </a:r>
          </a:p>
          <a:p>
            <a:pPr lvl="1"/>
            <a:r>
              <a:rPr lang="en-US" sz="2000" dirty="0"/>
              <a:t>#1, 5 not important</a:t>
            </a:r>
          </a:p>
          <a:p>
            <a:pPr lvl="1"/>
            <a:r>
              <a:rPr lang="en-US" sz="2000" dirty="0"/>
              <a:t>#2, 3, 4 play a small role</a:t>
            </a:r>
          </a:p>
          <a:p>
            <a:pPr lvl="1"/>
            <a:r>
              <a:rPr lang="en-US" sz="2000" dirty="0"/>
              <a:t>#6 is most important:  actual protection is much higher than tariffs</a:t>
            </a:r>
          </a:p>
          <a:p>
            <a:pPr lvl="1"/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05933" y="200236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666" y="23622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9766" y="3810000"/>
            <a:ext cx="88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✓✓✓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5933" y="345863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8133" y="26924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6600" y="3073401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5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uiExpand="1" build="p"/>
      <p:bldP spid="2" grpId="0"/>
      <p:bldP spid="8" grpId="0"/>
      <p:bldP spid="9" grpId="0"/>
      <p:bldP spid="10" grpId="0"/>
      <p:bldP spid="11" grpId="0"/>
      <p:bldP spid="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050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Magee </a:t>
            </a:r>
            <a:br>
              <a:rPr lang="en-US" sz="4000" dirty="0"/>
            </a:br>
            <a:r>
              <a:rPr lang="en-US" sz="4000" dirty="0"/>
              <a:t>“Why Are Trade Barriers So Low?”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Does the main “political economy” model for explaining tariffs say that politicians care only about campaign contributions? </a:t>
            </a:r>
          </a:p>
          <a:p>
            <a:r>
              <a:rPr lang="en-US" sz="2800" dirty="0"/>
              <a:t>Why does Magee give only partial credit to GATT negotiations in explaining the fall of tariffs since the 1930s?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216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Magee </a:t>
            </a:r>
            <a:br>
              <a:rPr lang="en-US" sz="4000" dirty="0"/>
            </a:br>
            <a:r>
              <a:rPr lang="en-US" sz="4000" dirty="0"/>
              <a:t>“Why Are Trade Barriers So Low?”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do the following terms or concepts figure in explanations for why trade barriers are low:  </a:t>
            </a:r>
          </a:p>
          <a:p>
            <a:pPr lvl="1"/>
            <a:r>
              <a:rPr lang="en-US" sz="2400" dirty="0"/>
              <a:t>free riding; </a:t>
            </a:r>
          </a:p>
          <a:p>
            <a:pPr lvl="1"/>
            <a:r>
              <a:rPr lang="en-US" sz="2400" dirty="0"/>
              <a:t>peace; </a:t>
            </a:r>
          </a:p>
          <a:p>
            <a:pPr lvl="1"/>
            <a:r>
              <a:rPr lang="en-US" sz="2400" dirty="0"/>
              <a:t>imported inputs; </a:t>
            </a:r>
          </a:p>
          <a:p>
            <a:pPr lvl="1"/>
            <a:r>
              <a:rPr lang="en-US" sz="2400" dirty="0"/>
              <a:t>non-tariff barriers?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550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057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Some examples from earlier (not in this year’s readings):</a:t>
            </a:r>
          </a:p>
          <a:p>
            <a:pPr lvl="1"/>
            <a:r>
              <a:rPr lang="en-US" sz="2400" dirty="0"/>
              <a:t>India considers tariffs on China after border conflict</a:t>
            </a:r>
          </a:p>
          <a:p>
            <a:pPr lvl="1"/>
            <a:r>
              <a:rPr lang="en-US" sz="2400" dirty="0"/>
              <a:t>Pakistan to ”halt trade with India” after actions on Kashmir</a:t>
            </a:r>
          </a:p>
          <a:p>
            <a:pPr lvl="1"/>
            <a:r>
              <a:rPr lang="en-US" sz="2400" dirty="0"/>
              <a:t>Japan uses export controls on S Korea after Korea seeks compensation for forced labor</a:t>
            </a:r>
          </a:p>
          <a:p>
            <a:pPr lvl="1"/>
            <a:r>
              <a:rPr lang="en-US" sz="2400" dirty="0"/>
              <a:t>US bars arms exports to Hong Kong after China reduces Hong Kong independence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7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Multiple reasons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Second best use of tariffs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lded Corner 6">
            <a:hlinkClick r:id="rId3" action="ppaction://hlinksldjump"/>
            <a:extLst>
              <a:ext uri="{FF2B5EF4-FFF2-40B4-BE49-F238E27FC236}">
                <a16:creationId xmlns:a16="http://schemas.microsoft.com/office/drawing/2014/main" id="{EFFC992B-DD89-874E-A857-8891EA6007E6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36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More from earlier:</a:t>
            </a:r>
          </a:p>
          <a:p>
            <a:pPr lvl="1"/>
            <a:r>
              <a:rPr lang="en-US" sz="2400" dirty="0"/>
              <a:t>China puts tariffs on Australian barley after Australia seeks inquiry on origins of coronavirus</a:t>
            </a:r>
          </a:p>
          <a:p>
            <a:pPr lvl="1"/>
            <a:r>
              <a:rPr lang="en-US" sz="2400" dirty="0"/>
              <a:t>US may stop cocoa imports from Ivory Coast for using child labor</a:t>
            </a:r>
          </a:p>
          <a:p>
            <a:pPr lvl="1"/>
            <a:r>
              <a:rPr lang="en-US" sz="2400" dirty="0"/>
              <a:t>China blocked meat imports from Canada after Canada arrested daughter of Huawei founder</a:t>
            </a:r>
          </a:p>
          <a:p>
            <a:pPr lvl="1"/>
            <a:r>
              <a:rPr lang="en-US" sz="2400" dirty="0"/>
              <a:t>China had a ban (and has now lifted it) on US chicken due to outbreak of avian flu.</a:t>
            </a:r>
            <a:endParaRPr lang="en-US" sz="20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963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Message from much of this: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C9A380-0361-FD4E-AA6B-97A8BCFBF0F7}"/>
              </a:ext>
            </a:extLst>
          </p:cNvPr>
          <p:cNvSpPr txBox="1"/>
          <p:nvPr/>
        </p:nvSpPr>
        <p:spPr>
          <a:xfrm>
            <a:off x="1905000" y="2286000"/>
            <a:ext cx="5181600" cy="156966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Countries often restrict trade to hurt other countries that they are angry at.</a:t>
            </a:r>
          </a:p>
        </p:txBody>
      </p:sp>
    </p:spTree>
    <p:extLst>
      <p:ext uri="{BB962C8B-B14F-4D97-AF65-F5344CB8AC3E}">
        <p14:creationId xmlns:p14="http://schemas.microsoft.com/office/powerpoint/2010/main" val="10586933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820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Krugman </a:t>
            </a:r>
            <a:br>
              <a:rPr lang="en-US" sz="4000" dirty="0"/>
            </a:br>
            <a:r>
              <a:rPr lang="en-US" sz="4000" dirty="0"/>
              <a:t>“Two Cheers for Carbon Tariffs”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would Krugman favor a carbon tariff even if it were as economically harmful as a tariff usually is? </a:t>
            </a:r>
          </a:p>
          <a:p>
            <a:r>
              <a:rPr lang="en-US" sz="2800" dirty="0"/>
              <a:t>Why does he discuss the economics of the value added tax?</a:t>
            </a:r>
            <a:r>
              <a:rPr lang="en-US" sz="2400" dirty="0"/>
              <a:t> </a:t>
            </a:r>
          </a:p>
          <a:p>
            <a:r>
              <a:rPr lang="en-US" sz="2800" dirty="0"/>
              <a:t>A carbon tariff set equal to a domestic carbon tax makes sense, but what if the domestic policy is regulation, not tax? </a:t>
            </a:r>
          </a:p>
          <a:p>
            <a:r>
              <a:rPr lang="en-US" sz="2800" dirty="0"/>
              <a:t>Why does he give only two cheers, not the usual three?</a:t>
            </a:r>
            <a:r>
              <a:rPr lang="en-US" sz="20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417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7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30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benefits from free trade are not captured in the partial equilibrium model?</a:t>
            </a:r>
          </a:p>
          <a:p>
            <a:r>
              <a:rPr lang="en-US" dirty="0"/>
              <a:t>The textbook mentions only two arguments against free trade:  terms of trade and market failure.  Can you think of others?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4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25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my Glossary:  </a:t>
            </a:r>
          </a:p>
          <a:p>
            <a:pPr lvl="2"/>
            <a:r>
              <a:rPr lang="en-US" dirty="0"/>
              <a:t>Lists / Arguments for Protection</a:t>
            </a:r>
          </a:p>
          <a:p>
            <a:pPr lvl="2"/>
            <a:r>
              <a:rPr lang="en-US" dirty="0"/>
              <a:t>I list 26, and our examples later suggest more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38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85DBFB-108D-6249-8FC3-6F5611687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82" y="0"/>
            <a:ext cx="76034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17492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93379</TotalTime>
  <Words>2029</Words>
  <Application>Microsoft Macintosh PowerPoint</Application>
  <PresentationFormat>On-screen Show (4:3)</PresentationFormat>
  <Paragraphs>353</Paragraphs>
  <Slides>44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Arial</vt:lpstr>
      <vt:lpstr>Wingdings</vt:lpstr>
      <vt:lpstr>Zapf Dingbats</vt:lpstr>
      <vt:lpstr>Default Design</vt:lpstr>
      <vt:lpstr>Class 14  Why Countries Restrict Trade by Alan V. Deardorff University of Michigan 2021</vt:lpstr>
      <vt:lpstr>Announcements</vt:lpstr>
      <vt:lpstr>Announcements</vt:lpstr>
      <vt:lpstr>Outline</vt:lpstr>
      <vt:lpstr>Pause for Discussion</vt:lpstr>
      <vt:lpstr>Questions on KOM</vt:lpstr>
      <vt:lpstr>Outline</vt:lpstr>
      <vt:lpstr>Multiple Reasons</vt:lpstr>
      <vt:lpstr>PowerPoint Presentation</vt:lpstr>
      <vt:lpstr>Multiple Reasons</vt:lpstr>
      <vt:lpstr>Pause for Discussion</vt:lpstr>
      <vt:lpstr>Questions (not asked before)</vt:lpstr>
      <vt:lpstr>Outline</vt:lpstr>
      <vt:lpstr>Second best use of tariffs</vt:lpstr>
      <vt:lpstr>Second best use of tariffs</vt:lpstr>
      <vt:lpstr>Second best use of tariffs</vt:lpstr>
      <vt:lpstr>Second best use of tariffs</vt:lpstr>
      <vt:lpstr>Small country with positive externality</vt:lpstr>
      <vt:lpstr>Small country tariff  with positive externality</vt:lpstr>
      <vt:lpstr>Second best use of tariffs</vt:lpstr>
      <vt:lpstr>Second best use of tariffs</vt:lpstr>
      <vt:lpstr>Small country production subsidy  with positive externality</vt:lpstr>
      <vt:lpstr>Second best use of tariffs</vt:lpstr>
      <vt:lpstr>Pause for Discussion</vt:lpstr>
      <vt:lpstr>Questions on KOM</vt:lpstr>
      <vt:lpstr>Outline</vt:lpstr>
      <vt:lpstr>Political Economy</vt:lpstr>
      <vt:lpstr>PowerPoint Presentation</vt:lpstr>
      <vt:lpstr>Pause for Discussion</vt:lpstr>
      <vt:lpstr>Questions on KOM</vt:lpstr>
      <vt:lpstr>Questions on Baldwin &amp; Magee “Is Trade Policy for Sale?”</vt:lpstr>
      <vt:lpstr>Questions on Baldwin &amp; Magee “Is Trade Policy for Sale?”</vt:lpstr>
      <vt:lpstr>Outline</vt:lpstr>
      <vt:lpstr>Why Aren’t Tariffs Higher?</vt:lpstr>
      <vt:lpstr>Pause for Discussion</vt:lpstr>
      <vt:lpstr>Questions on Magee  “Why Are Trade Barriers So Low?”</vt:lpstr>
      <vt:lpstr>Questions on Magee  “Why Are Trade Barriers So Low?”</vt:lpstr>
      <vt:lpstr>Outline</vt:lpstr>
      <vt:lpstr>Recent uses of protection</vt:lpstr>
      <vt:lpstr>Recent uses of protection</vt:lpstr>
      <vt:lpstr>Recent uses of protection</vt:lpstr>
      <vt:lpstr>Pause for Discussion</vt:lpstr>
      <vt:lpstr>Questions on Krugman  “Two Cheers for Carbon Tariffs”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176</cp:revision>
  <cp:lastPrinted>2021-10-27T18:55:51Z</cp:lastPrinted>
  <dcterms:created xsi:type="dcterms:W3CDTF">2011-01-03T19:29:08Z</dcterms:created>
  <dcterms:modified xsi:type="dcterms:W3CDTF">2021-10-27T18:58:02Z</dcterms:modified>
</cp:coreProperties>
</file>