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3"/>
  </p:notesMasterIdLst>
  <p:handoutMasterIdLst>
    <p:handoutMasterId r:id="rId64"/>
  </p:handoutMasterIdLst>
  <p:sldIdLst>
    <p:sldId id="256" r:id="rId2"/>
    <p:sldId id="506" r:id="rId3"/>
    <p:sldId id="507" r:id="rId4"/>
    <p:sldId id="279" r:id="rId5"/>
    <p:sldId id="818" r:id="rId6"/>
    <p:sldId id="350" r:id="rId7"/>
    <p:sldId id="486" r:id="rId8"/>
    <p:sldId id="338" r:id="rId9"/>
    <p:sldId id="340" r:id="rId10"/>
    <p:sldId id="334" r:id="rId11"/>
    <p:sldId id="352" r:id="rId12"/>
    <p:sldId id="356" r:id="rId13"/>
    <p:sldId id="483" r:id="rId14"/>
    <p:sldId id="485" r:id="rId15"/>
    <p:sldId id="487" r:id="rId16"/>
    <p:sldId id="4154" r:id="rId17"/>
    <p:sldId id="4153" r:id="rId18"/>
    <p:sldId id="488" r:id="rId19"/>
    <p:sldId id="508" r:id="rId20"/>
    <p:sldId id="509" r:id="rId21"/>
    <p:sldId id="820" r:id="rId22"/>
    <p:sldId id="4149" r:id="rId23"/>
    <p:sldId id="4150" r:id="rId24"/>
    <p:sldId id="4152" r:id="rId25"/>
    <p:sldId id="490" r:id="rId26"/>
    <p:sldId id="491" r:id="rId27"/>
    <p:sldId id="510" r:id="rId28"/>
    <p:sldId id="4151" r:id="rId29"/>
    <p:sldId id="4158" r:id="rId30"/>
    <p:sldId id="825" r:id="rId31"/>
    <p:sldId id="827" r:id="rId32"/>
    <p:sldId id="4156" r:id="rId33"/>
    <p:sldId id="4157" r:id="rId34"/>
    <p:sldId id="297" r:id="rId35"/>
    <p:sldId id="828" r:id="rId36"/>
    <p:sldId id="829" r:id="rId37"/>
    <p:sldId id="4159" r:id="rId38"/>
    <p:sldId id="4160" r:id="rId39"/>
    <p:sldId id="830" r:id="rId40"/>
    <p:sldId id="831" r:id="rId41"/>
    <p:sldId id="832" r:id="rId42"/>
    <p:sldId id="4143" r:id="rId43"/>
    <p:sldId id="4145" r:id="rId44"/>
    <p:sldId id="4146" r:id="rId45"/>
    <p:sldId id="4147" r:id="rId46"/>
    <p:sldId id="4161" r:id="rId47"/>
    <p:sldId id="4164" r:id="rId48"/>
    <p:sldId id="4165" r:id="rId49"/>
    <p:sldId id="4162" r:id="rId50"/>
    <p:sldId id="4163" r:id="rId51"/>
    <p:sldId id="4166" r:id="rId52"/>
    <p:sldId id="501" r:id="rId53"/>
    <p:sldId id="504" r:id="rId54"/>
    <p:sldId id="505" r:id="rId55"/>
    <p:sldId id="4167" r:id="rId56"/>
    <p:sldId id="4168" r:id="rId57"/>
    <p:sldId id="4169" r:id="rId58"/>
    <p:sldId id="4171" r:id="rId59"/>
    <p:sldId id="4172" r:id="rId60"/>
    <p:sldId id="4173" r:id="rId61"/>
    <p:sldId id="817" r:id="rId6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1" autoAdjust="0"/>
    <p:restoredTop sz="90370" autoAdjust="0"/>
  </p:normalViewPr>
  <p:slideViewPr>
    <p:cSldViewPr snapToGrid="0">
      <p:cViewPr>
        <p:scale>
          <a:sx n="117" d="100"/>
          <a:sy n="117" d="100"/>
        </p:scale>
        <p:origin x="1632" y="144"/>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urworldindata.org/trade-and-globaliz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conomist.com/britain/2023/06/27/as-britons-grow-more-unhappy-with-brexit-what-happens-nex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conomist.com/business/2023/07/23e%20/china-hits-back-against-western-sanction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conomist.com/business/2023/07/23e%20/china-hits-back-against-western-sanction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conomist.com/business/2023/07/23e%20/china-hits-back-against-western-sanction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graphics.reuters.com/UKRAINE-CRISIS/SANCTIONS/byvrjenzmv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piie.com/blogs/realtime-economic-issues-watch/russias-war-ukraine-sanctions-timelin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earch.stlouisfed.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World in Data</a:t>
            </a:r>
          </a:p>
          <a:p>
            <a:r>
              <a:rPr lang="en-US" dirty="0">
                <a:hlinkClick r:id="rId3"/>
              </a:rPr>
              <a:t>https://ourworldindata.org/trade-and-globalization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a:t>
            </a:fld>
            <a:endParaRPr lang="en-US"/>
          </a:p>
        </p:txBody>
      </p:sp>
    </p:spTree>
    <p:extLst>
      <p:ext uri="{BB962C8B-B14F-4D97-AF65-F5344CB8AC3E}">
        <p14:creationId xmlns:p14="http://schemas.microsoft.com/office/powerpoint/2010/main" val="4011690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17</a:t>
            </a:fld>
            <a:endParaRPr lang="en-US"/>
          </a:p>
        </p:txBody>
      </p:sp>
    </p:spTree>
    <p:extLst>
      <p:ext uri="{BB962C8B-B14F-4D97-AF65-F5344CB8AC3E}">
        <p14:creationId xmlns:p14="http://schemas.microsoft.com/office/powerpoint/2010/main" val="82157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18</a:t>
            </a:fld>
            <a:endParaRPr lang="en-US"/>
          </a:p>
        </p:txBody>
      </p:sp>
    </p:spTree>
    <p:extLst>
      <p:ext uri="{BB962C8B-B14F-4D97-AF65-F5344CB8AC3E}">
        <p14:creationId xmlns:p14="http://schemas.microsoft.com/office/powerpoint/2010/main" val="299859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19</a:t>
            </a:fld>
            <a:endParaRPr lang="en-US"/>
          </a:p>
        </p:txBody>
      </p:sp>
    </p:spTree>
    <p:extLst>
      <p:ext uri="{BB962C8B-B14F-4D97-AF65-F5344CB8AC3E}">
        <p14:creationId xmlns:p14="http://schemas.microsoft.com/office/powerpoint/2010/main" val="313023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20</a:t>
            </a:fld>
            <a:endParaRPr lang="en-US"/>
          </a:p>
        </p:txBody>
      </p:sp>
    </p:spTree>
    <p:extLst>
      <p:ext uri="{BB962C8B-B14F-4D97-AF65-F5344CB8AC3E}">
        <p14:creationId xmlns:p14="http://schemas.microsoft.com/office/powerpoint/2010/main" val="253841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21</a:t>
            </a:fld>
            <a:endParaRPr lang="en-US"/>
          </a:p>
        </p:txBody>
      </p:sp>
    </p:spTree>
    <p:extLst>
      <p:ext uri="{BB962C8B-B14F-4D97-AF65-F5344CB8AC3E}">
        <p14:creationId xmlns:p14="http://schemas.microsoft.com/office/powerpoint/2010/main" val="2570730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22</a:t>
            </a:fld>
            <a:endParaRPr lang="en-US"/>
          </a:p>
        </p:txBody>
      </p:sp>
    </p:spTree>
    <p:extLst>
      <p:ext uri="{BB962C8B-B14F-4D97-AF65-F5344CB8AC3E}">
        <p14:creationId xmlns:p14="http://schemas.microsoft.com/office/powerpoint/2010/main" val="2633580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23</a:t>
            </a:fld>
            <a:endParaRPr lang="en-US"/>
          </a:p>
        </p:txBody>
      </p:sp>
    </p:spTree>
    <p:extLst>
      <p:ext uri="{BB962C8B-B14F-4D97-AF65-F5344CB8AC3E}">
        <p14:creationId xmlns:p14="http://schemas.microsoft.com/office/powerpoint/2010/main" val="651589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Times" panose="02020603050405020304" pitchFamily="18" charset="0"/>
                <a:ea typeface="Times New Roman" panose="02020603050405020304" pitchFamily="18" charset="0"/>
              </a:rPr>
              <a:t> Economist, "Buyers’ Remorse: As Britons Grow More Unhappy With Brexit, What Happens Next?" </a:t>
            </a:r>
            <a:r>
              <a:rPr lang="en-US" sz="1800" i="1" dirty="0">
                <a:solidFill>
                  <a:srgbClr val="000000"/>
                </a:solidFill>
                <a:effectLst/>
                <a:latin typeface="Times" panose="02020603050405020304" pitchFamily="18" charset="0"/>
                <a:ea typeface="Times New Roman" panose="02020603050405020304" pitchFamily="18" charset="0"/>
              </a:rPr>
              <a:t>the Economist</a:t>
            </a:r>
            <a:r>
              <a:rPr lang="en-US" sz="1800" dirty="0">
                <a:solidFill>
                  <a:srgbClr val="000000"/>
                </a:solidFill>
                <a:effectLst/>
                <a:latin typeface="Times" panose="02020603050405020304" pitchFamily="18" charset="0"/>
                <a:ea typeface="Times New Roman" panose="02020603050405020304" pitchFamily="18" charset="0"/>
              </a:rPr>
              <a:t>, Jun 27, 2023.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panose="02020603050405020304" pitchFamily="18" charset="0"/>
                <a:ea typeface="Times New Roman" panose="02020603050405020304" pitchFamily="18" charset="0"/>
                <a:hlinkClick r:id="rId3"/>
              </a:rPr>
              <a:t>https://www.economist.com/britain/2023/06/27/as-britons-grow-more-unhappy-with-brexit-what-happens-next</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24</a:t>
            </a:fld>
            <a:endParaRPr lang="en-US"/>
          </a:p>
        </p:txBody>
      </p:sp>
    </p:spTree>
    <p:extLst>
      <p:ext uri="{BB962C8B-B14F-4D97-AF65-F5344CB8AC3E}">
        <p14:creationId xmlns:p14="http://schemas.microsoft.com/office/powerpoint/2010/main" val="32052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29</a:t>
            </a:fld>
            <a:endParaRPr lang="en-US"/>
          </a:p>
        </p:txBody>
      </p:sp>
    </p:spTree>
    <p:extLst>
      <p:ext uri="{BB962C8B-B14F-4D97-AF65-F5344CB8AC3E}">
        <p14:creationId xmlns:p14="http://schemas.microsoft.com/office/powerpoint/2010/main" val="248702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30</a:t>
            </a:fld>
            <a:endParaRPr lang="en-US"/>
          </a:p>
        </p:txBody>
      </p:sp>
    </p:spTree>
    <p:extLst>
      <p:ext uri="{BB962C8B-B14F-4D97-AF65-F5344CB8AC3E}">
        <p14:creationId xmlns:p14="http://schemas.microsoft.com/office/powerpoint/2010/main" val="244675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The graph plots ratio of manufactures trade to production versus year. The plot generally rises from (18 27, 7%) to (20 14, 22%). A significant drop occurs from (18 39, 8%) to (18 40, 4.5%), before a rise to (18 60, 8.5%). The plot then significantly drops from (19 10, 13%), to (19 50, 4%), before a rise back to (19 55, 8%). The graph displays fluctuating behavior with high and lows in the intermediate points.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565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31</a:t>
            </a:fld>
            <a:endParaRPr lang="en-US"/>
          </a:p>
        </p:txBody>
      </p:sp>
    </p:spTree>
    <p:extLst>
      <p:ext uri="{BB962C8B-B14F-4D97-AF65-F5344CB8AC3E}">
        <p14:creationId xmlns:p14="http://schemas.microsoft.com/office/powerpoint/2010/main" val="3120102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Times" panose="02020603050405020304" pitchFamily="18" charset="0"/>
                <a:ea typeface="Times New Roman" panose="02020603050405020304" pitchFamily="18" charset="0"/>
              </a:rPr>
              <a:t>Economist, "The Dragon Shows Its Claws:  China hits back against Western sanctions", </a:t>
            </a:r>
            <a:r>
              <a:rPr lang="en-US" sz="1800" i="1" dirty="0">
                <a:solidFill>
                  <a:srgbClr val="000000"/>
                </a:solidFill>
                <a:effectLst/>
                <a:latin typeface="Times" panose="02020603050405020304" pitchFamily="18" charset="0"/>
                <a:ea typeface="Times New Roman" panose="02020603050405020304" pitchFamily="18" charset="0"/>
              </a:rPr>
              <a:t>the Economist,</a:t>
            </a:r>
            <a:r>
              <a:rPr lang="en-US" sz="1800" dirty="0">
                <a:solidFill>
                  <a:srgbClr val="000000"/>
                </a:solidFill>
                <a:effectLst/>
                <a:latin typeface="Times" panose="02020603050405020304" pitchFamily="18" charset="0"/>
                <a:ea typeface="Times New Roman" panose="02020603050405020304" pitchFamily="18" charset="0"/>
              </a:rPr>
              <a:t> July 23,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panose="02020603050405020304" pitchFamily="18" charset="0"/>
                <a:ea typeface="Times New Roman" panose="02020603050405020304" pitchFamily="18" charset="0"/>
                <a:hlinkClick r:id="rId3"/>
              </a:rPr>
              <a:t>https://www.economist.com/business/2023/07/23e /china-hits-back-against-western-sanctions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32</a:t>
            </a:fld>
            <a:endParaRPr lang="en-US"/>
          </a:p>
        </p:txBody>
      </p:sp>
    </p:spTree>
    <p:extLst>
      <p:ext uri="{BB962C8B-B14F-4D97-AF65-F5344CB8AC3E}">
        <p14:creationId xmlns:p14="http://schemas.microsoft.com/office/powerpoint/2010/main" val="2939537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effectLst/>
                <a:latin typeface="Times" panose="02020603050405020304" pitchFamily="18" charset="0"/>
                <a:ea typeface="Times New Roman" panose="02020603050405020304" pitchFamily="18" charset="0"/>
              </a:rPr>
              <a:t>Economist, "The Dragon Shows Its Claws:  China hits back against Western sanctions", </a:t>
            </a:r>
            <a:r>
              <a:rPr lang="en-US" sz="1200" i="1" dirty="0">
                <a:solidFill>
                  <a:srgbClr val="000000"/>
                </a:solidFill>
                <a:effectLst/>
                <a:latin typeface="Times" panose="02020603050405020304" pitchFamily="18" charset="0"/>
                <a:ea typeface="Times New Roman" panose="02020603050405020304" pitchFamily="18" charset="0"/>
              </a:rPr>
              <a:t>the Economist,</a:t>
            </a:r>
            <a:r>
              <a:rPr lang="en-US" sz="1200" dirty="0">
                <a:solidFill>
                  <a:srgbClr val="000000"/>
                </a:solidFill>
                <a:effectLst/>
                <a:latin typeface="Times" panose="02020603050405020304" pitchFamily="18" charset="0"/>
                <a:ea typeface="Times New Roman" panose="02020603050405020304" pitchFamily="18" charset="0"/>
              </a:rPr>
              <a:t> July 23,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solidFill>
                  <a:srgbClr val="0563C1"/>
                </a:solidFill>
                <a:effectLst/>
                <a:latin typeface="Times" panose="02020603050405020304" pitchFamily="18" charset="0"/>
                <a:ea typeface="Times New Roman" panose="02020603050405020304" pitchFamily="18" charset="0"/>
                <a:hlinkClick r:id="rId3"/>
              </a:rPr>
              <a:t>https://www.economist.com/business/2023/07/23e /china-hits-back-against-western-sanctions</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33</a:t>
            </a:fld>
            <a:endParaRPr lang="en-US"/>
          </a:p>
        </p:txBody>
      </p:sp>
    </p:spTree>
    <p:extLst>
      <p:ext uri="{BB962C8B-B14F-4D97-AF65-F5344CB8AC3E}">
        <p14:creationId xmlns:p14="http://schemas.microsoft.com/office/powerpoint/2010/main" val="3376250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effectLst/>
                <a:latin typeface="Times" panose="02020603050405020304" pitchFamily="18" charset="0"/>
                <a:ea typeface="Times New Roman" panose="02020603050405020304" pitchFamily="18" charset="0"/>
              </a:rPr>
              <a:t>Economist, "The Dragon Shows Its Claws:  China hits back against Western sanctions", </a:t>
            </a:r>
            <a:r>
              <a:rPr lang="en-US" sz="1200" i="1" dirty="0">
                <a:solidFill>
                  <a:srgbClr val="000000"/>
                </a:solidFill>
                <a:effectLst/>
                <a:latin typeface="Times" panose="02020603050405020304" pitchFamily="18" charset="0"/>
                <a:ea typeface="Times New Roman" panose="02020603050405020304" pitchFamily="18" charset="0"/>
              </a:rPr>
              <a:t>the Economist,</a:t>
            </a:r>
            <a:r>
              <a:rPr lang="en-US" sz="1200" dirty="0">
                <a:solidFill>
                  <a:srgbClr val="000000"/>
                </a:solidFill>
                <a:effectLst/>
                <a:latin typeface="Times" panose="02020603050405020304" pitchFamily="18" charset="0"/>
                <a:ea typeface="Times New Roman" panose="02020603050405020304" pitchFamily="18" charset="0"/>
              </a:rPr>
              <a:t> July 23,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solidFill>
                  <a:srgbClr val="0563C1"/>
                </a:solidFill>
                <a:effectLst/>
                <a:latin typeface="Times" panose="02020603050405020304" pitchFamily="18" charset="0"/>
                <a:ea typeface="Times New Roman" panose="02020603050405020304" pitchFamily="18" charset="0"/>
                <a:hlinkClick r:id="rId3"/>
              </a:rPr>
              <a:t>https://www.economist.com/business/2023/07/23e /china-hits-back-against-western-sanctions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34</a:t>
            </a:fld>
            <a:endParaRPr lang="en-US"/>
          </a:p>
        </p:txBody>
      </p:sp>
    </p:spTree>
    <p:extLst>
      <p:ext uri="{BB962C8B-B14F-4D97-AF65-F5344CB8AC3E}">
        <p14:creationId xmlns:p14="http://schemas.microsoft.com/office/powerpoint/2010/main" val="211396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39</a:t>
            </a:fld>
            <a:endParaRPr lang="en-US"/>
          </a:p>
        </p:txBody>
      </p:sp>
    </p:spTree>
    <p:extLst>
      <p:ext uri="{BB962C8B-B14F-4D97-AF65-F5344CB8AC3E}">
        <p14:creationId xmlns:p14="http://schemas.microsoft.com/office/powerpoint/2010/main" val="2214272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40</a:t>
            </a:fld>
            <a:endParaRPr lang="en-US"/>
          </a:p>
        </p:txBody>
      </p:sp>
    </p:spTree>
    <p:extLst>
      <p:ext uri="{BB962C8B-B14F-4D97-AF65-F5344CB8AC3E}">
        <p14:creationId xmlns:p14="http://schemas.microsoft.com/office/powerpoint/2010/main" val="2110990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41</a:t>
            </a:fld>
            <a:endParaRPr lang="en-US"/>
          </a:p>
        </p:txBody>
      </p:sp>
    </p:spTree>
    <p:extLst>
      <p:ext uri="{BB962C8B-B14F-4D97-AF65-F5344CB8AC3E}">
        <p14:creationId xmlns:p14="http://schemas.microsoft.com/office/powerpoint/2010/main" val="296526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Funakoshi, Minami, Hugh Lawson, and </a:t>
            </a:r>
            <a:r>
              <a:rPr lang="en-US" sz="1200" kern="1200" dirty="0" err="1">
                <a:solidFill>
                  <a:schemeClr val="tx1"/>
                </a:solidFill>
                <a:effectLst/>
                <a:latin typeface="Arial" charset="0"/>
                <a:ea typeface="ＭＳ Ｐゴシック" charset="-128"/>
                <a:cs typeface="ＭＳ Ｐゴシック" charset="-128"/>
              </a:rPr>
              <a:t>Kannaki</a:t>
            </a:r>
            <a:r>
              <a:rPr lang="en-US" sz="1200" kern="1200" dirty="0">
                <a:solidFill>
                  <a:schemeClr val="tx1"/>
                </a:solidFill>
                <a:effectLst/>
                <a:latin typeface="Arial" charset="0"/>
                <a:ea typeface="ＭＳ Ｐゴシック" charset="-128"/>
                <a:cs typeface="ＭＳ Ｐゴシック" charset="-128"/>
              </a:rPr>
              <a:t> Deka, “Tracking sanctions against Russia,” Reuters, March 9, 2022, updated July 7,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https://graphics.reuters.com/UKRAINE-CRISIS/SANCTIONS/byvrjenzmve/</a:t>
            </a: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831446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rial" charset="0"/>
                <a:ea typeface="ＭＳ Ｐゴシック" charset="-128"/>
                <a:cs typeface="ＭＳ Ｐゴシック" charset="-128"/>
              </a:rPr>
              <a:t>Bown</a:t>
            </a:r>
            <a:r>
              <a:rPr lang="en-US" sz="1200" kern="1200" dirty="0">
                <a:solidFill>
                  <a:schemeClr val="tx1"/>
                </a:solidFill>
                <a:effectLst/>
                <a:latin typeface="Arial" charset="0"/>
                <a:ea typeface="ＭＳ Ｐゴシック" charset="-128"/>
                <a:cs typeface="ＭＳ Ｐゴシック" charset="-128"/>
              </a:rPr>
              <a:t>, Chad P.  “Russia's war on Ukraine: A sanctions timeline,” Realtime Economic Issues Watch, Peterson Institute for International Economics, March 14, 20202, last updated July 18, 2022.  [4p]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https://www.piie.com/blogs/realtime-economic-issues-watch/russias-war-ukraine-sanctions-timeline</a:t>
            </a:r>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4109733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46</a:t>
            </a:fld>
            <a:endParaRPr lang="en-US"/>
          </a:p>
        </p:txBody>
      </p:sp>
    </p:spTree>
    <p:extLst>
      <p:ext uri="{BB962C8B-B14F-4D97-AF65-F5344CB8AC3E}">
        <p14:creationId xmlns:p14="http://schemas.microsoft.com/office/powerpoint/2010/main" val="391965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https://g2reports.weebly.com/</a:t>
            </a:r>
            <a:r>
              <a:rPr lang="en-US" dirty="0" err="1"/>
              <a:t>reports.html</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a:t>
            </a:fld>
            <a:endParaRPr lang="en-US"/>
          </a:p>
        </p:txBody>
      </p:sp>
    </p:spTree>
    <p:extLst>
      <p:ext uri="{BB962C8B-B14F-4D97-AF65-F5344CB8AC3E}">
        <p14:creationId xmlns:p14="http://schemas.microsoft.com/office/powerpoint/2010/main" val="1550470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47</a:t>
            </a:fld>
            <a:endParaRPr lang="en-US"/>
          </a:p>
        </p:txBody>
      </p:sp>
    </p:spTree>
    <p:extLst>
      <p:ext uri="{BB962C8B-B14F-4D97-AF65-F5344CB8AC3E}">
        <p14:creationId xmlns:p14="http://schemas.microsoft.com/office/powerpoint/2010/main" val="860170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48</a:t>
            </a:fld>
            <a:endParaRPr lang="en-US"/>
          </a:p>
        </p:txBody>
      </p:sp>
    </p:spTree>
    <p:extLst>
      <p:ext uri="{BB962C8B-B14F-4D97-AF65-F5344CB8AC3E}">
        <p14:creationId xmlns:p14="http://schemas.microsoft.com/office/powerpoint/2010/main" val="3350756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52</a:t>
            </a:fld>
            <a:endParaRPr lang="en-US"/>
          </a:p>
        </p:txBody>
      </p:sp>
    </p:spTree>
    <p:extLst>
      <p:ext uri="{BB962C8B-B14F-4D97-AF65-F5344CB8AC3E}">
        <p14:creationId xmlns:p14="http://schemas.microsoft.com/office/powerpoint/2010/main" val="2245900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61</a:t>
            </a:fld>
            <a:endParaRPr lang="en-US"/>
          </a:p>
        </p:txBody>
      </p:sp>
    </p:spTree>
    <p:extLst>
      <p:ext uri="{BB962C8B-B14F-4D97-AF65-F5344CB8AC3E}">
        <p14:creationId xmlns:p14="http://schemas.microsoft.com/office/powerpoint/2010/main" val="388999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hlinkClick r:id="rId3" tooltip=" https://research.stlouisfed.org/"/>
              </a:rPr>
              <a:t>https://research.stlouisfed.org/</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Arial"/>
              <a:ea typeface="Arial"/>
              <a:cs typeface="Arial"/>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The graph depicts exports and imports as a percentage of U S national income versus year, from 19 60 to 20 19. 7 shaded areas indicate U S recessions. The plot for exports generally rises from (19 60, 5.0) to (20 19, 12.0). A significant drop occurs from (20 07, 12.0) to (20 09, 10.5), before a rise to (20 11, 13.0). The plot for imports generally rises from (19 60, 4.0) to (20 19, 14.5). A significant drop in the imports plot occurs from (20 07, 17.3), to (20 09, 13.0), before a rise back to (20 11, 17.0). The shaded areas for U S recessions, by years, are as follows. 19 70 to 19 72, 19 74 to 19 76, 19 80 to 19 81, 19 82 to 19 83, 19 91 to 19 92, 20 03 to 20 04, and 20 08 to 20 11.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956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The graph depicts exports and imports as a percentage of national income for the following 6 countries. U S, 15%. Canada, 33%. South Korea, 42%. Mexico 43%. Germany, 45%. Belgium, 87%.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697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a:ea typeface="Arial"/>
                <a:cs typeface="Arial"/>
                <a:sym typeface="Arial"/>
              </a:rPr>
              <a:t>The horizontal bar graph lists countries versus total trade in billions of dollars. The list provides total trade, in billions of dollars, for each country as follows. China, 620. Canada, 610. Mexico, 570. Japan, 240. Germany, 19 0. South Korea, 165. United Kingdom, 160. France, 100. India, 90. Taiwan, 80. Netherlands, 78. Italy, 75. Vietnam, 70. Brazil, 65. Ireland, 60.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8006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a:ea typeface="Arial"/>
                <a:cs typeface="Arial"/>
                <a:sym typeface="Arial"/>
              </a:rPr>
              <a:t>The graph plots the percent of exports versus year, from 19 60 to 20 01. The plot for manufactures rises gradually from (19 60, 12) to (19 80, 18) and then rises steeply to (20 01, 68). The plot for agricultural falls steeply from (19 60, 58) to (19 80, 14) and then falls less steeply to (20 01, 10). The graphs intersect at (19 79, 18). All values are estimated.</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073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15</a:t>
            </a:fld>
            <a:endParaRPr lang="en-US"/>
          </a:p>
        </p:txBody>
      </p:sp>
    </p:spTree>
    <p:extLst>
      <p:ext uri="{BB962C8B-B14F-4D97-AF65-F5344CB8AC3E}">
        <p14:creationId xmlns:p14="http://schemas.microsoft.com/office/powerpoint/2010/main" val="342243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a:r>
            <a:r>
              <a:rPr lang="en-US" b="0" i="0" dirty="0">
                <a:solidFill>
                  <a:srgbClr val="141414"/>
                </a:solidFill>
                <a:effectLst/>
                <a:latin typeface="ReithSerif"/>
              </a:rPr>
              <a:t>EU referendum: The result in maps and charts,” BBC News, June 8, 2021.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141414"/>
                </a:solidFill>
                <a:effectLst/>
                <a:latin typeface="ReithSerif"/>
              </a:rPr>
              <a:t>https://</a:t>
            </a:r>
            <a:r>
              <a:rPr lang="en-US" b="0" i="0" dirty="0" err="1">
                <a:solidFill>
                  <a:srgbClr val="141414"/>
                </a:solidFill>
                <a:effectLst/>
                <a:latin typeface="ReithSerif"/>
              </a:rPr>
              <a:t>www.bbc.com</a:t>
            </a:r>
            <a:r>
              <a:rPr lang="en-US" b="0" i="0" dirty="0">
                <a:solidFill>
                  <a:srgbClr val="141414"/>
                </a:solidFill>
                <a:effectLst/>
                <a:latin typeface="ReithSerif"/>
              </a:rPr>
              <a:t>/news/uk-politics-36616028</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16</a:t>
            </a:fld>
            <a:endParaRPr lang="en-US"/>
          </a:p>
        </p:txBody>
      </p:sp>
    </p:spTree>
    <p:extLst>
      <p:ext uri="{BB962C8B-B14F-4D97-AF65-F5344CB8AC3E}">
        <p14:creationId xmlns:p14="http://schemas.microsoft.com/office/powerpoint/2010/main" val="195474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93309"/>
            <a:ext cx="8229600" cy="38794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063853"/>
            <a:ext cx="8229600" cy="34286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495832"/>
            <a:ext cx="8229600" cy="35883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2946415"/>
            <a:ext cx="8229600" cy="394716"/>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a:lstStyle>
            <a:lvl1pPr indent="-255600">
              <a:defRPr>
                <a:latin typeface="+mn-lt"/>
              </a:defRPr>
            </a:lvl1pPr>
            <a:lvl2pPr>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32137483"/>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617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930036645"/>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2:  State of Play II:  Other</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research.stlouisfed.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2</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The State of Play in International Trade and Trade Policy II:  </a:t>
            </a:r>
            <a:br>
              <a:rPr lang="en-US" sz="3600" b="1" dirty="0"/>
            </a:br>
            <a:r>
              <a:rPr lang="en-US" sz="3600" b="1" dirty="0"/>
              <a:t>Other</a:t>
            </a:r>
            <a:br>
              <a:rPr lang="en-US" sz="3600" b="1" dirty="0"/>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2023</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2CBC-BC49-472D-9A1E-8154426185EA}"/>
              </a:ext>
            </a:extLst>
          </p:cNvPr>
          <p:cNvSpPr>
            <a:spLocks noGrp="1"/>
          </p:cNvSpPr>
          <p:nvPr>
            <p:ph type="title"/>
          </p:nvPr>
        </p:nvSpPr>
        <p:spPr/>
        <p:txBody>
          <a:bodyPr/>
          <a:lstStyle/>
          <a:p>
            <a:r>
              <a:rPr lang="en-US" altLang="en-US" sz="3200" dirty="0">
                <a:ea typeface="Verdana" panose="020B0604030504040204" pitchFamily="34" charset="0"/>
              </a:rPr>
              <a:t>Figure 2.1 </a:t>
            </a:r>
            <a:r>
              <a:rPr lang="en-US" altLang="en-US" sz="3200" dirty="0"/>
              <a:t>Total U.S. Trade with Major Partners, 2019</a:t>
            </a:r>
            <a:endParaRPr lang="en-IN" sz="3200" dirty="0"/>
          </a:p>
        </p:txBody>
      </p:sp>
      <p:pic>
        <p:nvPicPr>
          <p:cNvPr id="6" name="Content Placeholder 5" descr="A horizontal bar graph depicts total U S trade with major partners, 20 19. For long description in Notes pane, press F6.">
            <a:extLst>
              <a:ext uri="{FF2B5EF4-FFF2-40B4-BE49-F238E27FC236}">
                <a16:creationId xmlns:a16="http://schemas.microsoft.com/office/drawing/2014/main" id="{55F21694-1DE7-4512-8116-F2358C5C9FEF}"/>
              </a:ext>
            </a:extLst>
          </p:cNvPr>
          <p:cNvPicPr>
            <a:picLocks noGrp="1" noChangeAspect="1"/>
          </p:cNvPicPr>
          <p:nvPr>
            <p:ph sz="quarter" idx="13"/>
          </p:nvPr>
        </p:nvPicPr>
        <p:blipFill>
          <a:blip r:embed="rId3"/>
          <a:stretch>
            <a:fillRect/>
          </a:stretch>
        </p:blipFill>
        <p:spPr>
          <a:xfrm>
            <a:off x="2151269" y="1535118"/>
            <a:ext cx="4841460" cy="3510945"/>
          </a:xfrm>
        </p:spPr>
      </p:pic>
      <p:sp>
        <p:nvSpPr>
          <p:cNvPr id="4" name="Content Placeholder 3">
            <a:extLst>
              <a:ext uri="{FF2B5EF4-FFF2-40B4-BE49-F238E27FC236}">
                <a16:creationId xmlns:a16="http://schemas.microsoft.com/office/drawing/2014/main" id="{677687C9-368D-4A7B-A45B-E738AE2AC385}"/>
              </a:ext>
            </a:extLst>
          </p:cNvPr>
          <p:cNvSpPr>
            <a:spLocks noGrp="1"/>
          </p:cNvSpPr>
          <p:nvPr>
            <p:ph sz="quarter" idx="14"/>
          </p:nvPr>
        </p:nvSpPr>
        <p:spPr>
          <a:xfrm>
            <a:off x="457200" y="5122816"/>
            <a:ext cx="8229600" cy="1194729"/>
          </a:xfrm>
        </p:spPr>
        <p:txBody>
          <a:bodyPr/>
          <a:lstStyle/>
          <a:p>
            <a:pPr marL="0" indent="0">
              <a:spcBef>
                <a:spcPts val="1200"/>
              </a:spcBef>
              <a:buNone/>
            </a:pPr>
            <a:r>
              <a:rPr lang="en-US" sz="2000" dirty="0"/>
              <a:t>U.S. trade—measured as the sum of imports and exports—is mostly with 15 major partners.</a:t>
            </a:r>
          </a:p>
          <a:p>
            <a:pPr marL="0" indent="0">
              <a:spcBef>
                <a:spcPts val="1200"/>
              </a:spcBef>
              <a:buNone/>
            </a:pPr>
            <a:r>
              <a:rPr lang="en-US" sz="1800" b="1" dirty="0"/>
              <a:t>Source: </a:t>
            </a:r>
            <a:r>
              <a:rPr lang="en-US" sz="1800" dirty="0"/>
              <a:t>U.S. Department of Commerce.</a:t>
            </a:r>
          </a:p>
        </p:txBody>
      </p:sp>
      <p:sp>
        <p:nvSpPr>
          <p:cNvPr id="3" name="TextBox 2">
            <a:extLst>
              <a:ext uri="{FF2B5EF4-FFF2-40B4-BE49-F238E27FC236}">
                <a16:creationId xmlns:a16="http://schemas.microsoft.com/office/drawing/2014/main" id="{470DFC9C-9ED0-4670-7ED7-7F5D00B78AA9}"/>
              </a:ext>
            </a:extLst>
          </p:cNvPr>
          <p:cNvSpPr txBox="1"/>
          <p:nvPr/>
        </p:nvSpPr>
        <p:spPr>
          <a:xfrm>
            <a:off x="3439886" y="6139544"/>
            <a:ext cx="1621971" cy="400110"/>
          </a:xfrm>
          <a:prstGeom prst="rect">
            <a:avLst/>
          </a:prstGeom>
          <a:noFill/>
          <a:ln w="28575">
            <a:solidFill>
              <a:schemeClr val="accent5">
                <a:lumMod val="50000"/>
              </a:schemeClr>
            </a:solidFill>
          </a:ln>
        </p:spPr>
        <p:txBody>
          <a:bodyPr wrap="square" rtlCol="0">
            <a:spAutoFit/>
          </a:bodyPr>
          <a:lstStyle/>
          <a:p>
            <a:r>
              <a:rPr lang="en-US" sz="2000" b="1" dirty="0">
                <a:solidFill>
                  <a:schemeClr val="accent5">
                    <a:lumMod val="50000"/>
                  </a:schemeClr>
                </a:solidFill>
              </a:rPr>
              <a:t>From KOM</a:t>
            </a:r>
          </a:p>
        </p:txBody>
      </p:sp>
    </p:spTree>
    <p:extLst>
      <p:ext uri="{BB962C8B-B14F-4D97-AF65-F5344CB8AC3E}">
        <p14:creationId xmlns:p14="http://schemas.microsoft.com/office/powerpoint/2010/main" val="361087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F7BA-EB44-4674-BB1B-E2E045CECA64}"/>
              </a:ext>
            </a:extLst>
          </p:cNvPr>
          <p:cNvSpPr>
            <a:spLocks noGrp="1"/>
          </p:cNvSpPr>
          <p:nvPr>
            <p:ph type="title"/>
          </p:nvPr>
        </p:nvSpPr>
        <p:spPr/>
        <p:txBody>
          <a:bodyPr/>
          <a:lstStyle/>
          <a:p>
            <a:r>
              <a:rPr lang="en-US" altLang="en-US" sz="3200" dirty="0"/>
              <a:t>Figure 2.6 The Composition of World Trade, 2017</a:t>
            </a:r>
            <a:endParaRPr lang="en-IN" sz="3200" dirty="0"/>
          </a:p>
        </p:txBody>
      </p:sp>
      <p:pic>
        <p:nvPicPr>
          <p:cNvPr id="6" name="Content Placeholder 5" descr="A pie chart depicts the composition of world trade in 20 17. The pie chart has 4 sections with percentages as follows. Manufactures, 70. Fuels and mining products, 15. Agricultural products, 10. Other 5.">
            <a:extLst>
              <a:ext uri="{FF2B5EF4-FFF2-40B4-BE49-F238E27FC236}">
                <a16:creationId xmlns:a16="http://schemas.microsoft.com/office/drawing/2014/main" id="{66C5F00A-C524-4DB1-9602-E7E756E06D02}"/>
              </a:ext>
            </a:extLst>
          </p:cNvPr>
          <p:cNvPicPr>
            <a:picLocks noGrp="1" noChangeAspect="1"/>
          </p:cNvPicPr>
          <p:nvPr>
            <p:ph sz="quarter" idx="13"/>
          </p:nvPr>
        </p:nvPicPr>
        <p:blipFill>
          <a:blip r:embed="rId2"/>
          <a:stretch>
            <a:fillRect/>
          </a:stretch>
        </p:blipFill>
        <p:spPr>
          <a:xfrm>
            <a:off x="2789806" y="1712536"/>
            <a:ext cx="3564388" cy="3302298"/>
          </a:xfrm>
        </p:spPr>
      </p:pic>
      <p:sp>
        <p:nvSpPr>
          <p:cNvPr id="4" name="Content Placeholder 3">
            <a:extLst>
              <a:ext uri="{FF2B5EF4-FFF2-40B4-BE49-F238E27FC236}">
                <a16:creationId xmlns:a16="http://schemas.microsoft.com/office/drawing/2014/main" id="{E3508FBE-FB23-4F5F-BD6A-822A86BE03A4}"/>
              </a:ext>
            </a:extLst>
          </p:cNvPr>
          <p:cNvSpPr>
            <a:spLocks noGrp="1"/>
          </p:cNvSpPr>
          <p:nvPr>
            <p:ph sz="quarter" idx="14"/>
          </p:nvPr>
        </p:nvSpPr>
        <p:spPr>
          <a:xfrm>
            <a:off x="457200" y="5151862"/>
            <a:ext cx="8229600" cy="1203867"/>
          </a:xfrm>
        </p:spPr>
        <p:txBody>
          <a:bodyPr/>
          <a:lstStyle/>
          <a:p>
            <a:pPr marL="0" indent="0">
              <a:spcBef>
                <a:spcPts val="1200"/>
              </a:spcBef>
              <a:buNone/>
            </a:pPr>
            <a:r>
              <a:rPr lang="en-US" sz="2000" dirty="0"/>
              <a:t>Most world trade is in manufactured goods, but minerals—mainly oil—remain important.</a:t>
            </a:r>
          </a:p>
          <a:p>
            <a:pPr marL="0" indent="0">
              <a:spcBef>
                <a:spcPts val="1200"/>
              </a:spcBef>
              <a:buNone/>
            </a:pPr>
            <a:r>
              <a:rPr lang="en-US" sz="1800" b="1" dirty="0"/>
              <a:t>Source: </a:t>
            </a:r>
            <a:r>
              <a:rPr lang="en-US" sz="1800" dirty="0"/>
              <a:t>World Trade Organization.</a:t>
            </a:r>
          </a:p>
        </p:txBody>
      </p:sp>
      <p:sp>
        <p:nvSpPr>
          <p:cNvPr id="3" name="TextBox 2">
            <a:extLst>
              <a:ext uri="{FF2B5EF4-FFF2-40B4-BE49-F238E27FC236}">
                <a16:creationId xmlns:a16="http://schemas.microsoft.com/office/drawing/2014/main" id="{F3E69CD2-75EC-F82B-5614-F4FE849840ED}"/>
              </a:ext>
            </a:extLst>
          </p:cNvPr>
          <p:cNvSpPr txBox="1"/>
          <p:nvPr/>
        </p:nvSpPr>
        <p:spPr>
          <a:xfrm>
            <a:off x="3439886" y="6139544"/>
            <a:ext cx="1621971" cy="400110"/>
          </a:xfrm>
          <a:prstGeom prst="rect">
            <a:avLst/>
          </a:prstGeom>
          <a:noFill/>
          <a:ln w="28575">
            <a:solidFill>
              <a:schemeClr val="accent5">
                <a:lumMod val="50000"/>
              </a:schemeClr>
            </a:solidFill>
          </a:ln>
        </p:spPr>
        <p:txBody>
          <a:bodyPr wrap="square" rtlCol="0">
            <a:spAutoFit/>
          </a:bodyPr>
          <a:lstStyle/>
          <a:p>
            <a:r>
              <a:rPr lang="en-US" sz="2000" b="1" dirty="0">
                <a:solidFill>
                  <a:schemeClr val="accent5">
                    <a:lumMod val="50000"/>
                  </a:schemeClr>
                </a:solidFill>
              </a:rPr>
              <a:t>From KOM</a:t>
            </a:r>
          </a:p>
        </p:txBody>
      </p:sp>
    </p:spTree>
    <p:extLst>
      <p:ext uri="{BB962C8B-B14F-4D97-AF65-F5344CB8AC3E}">
        <p14:creationId xmlns:p14="http://schemas.microsoft.com/office/powerpoint/2010/main" val="16444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1948-9E7D-440B-AF2F-5D71DB05746D}"/>
              </a:ext>
            </a:extLst>
          </p:cNvPr>
          <p:cNvSpPr>
            <a:spLocks noGrp="1"/>
          </p:cNvSpPr>
          <p:nvPr>
            <p:ph type="title"/>
          </p:nvPr>
        </p:nvSpPr>
        <p:spPr/>
        <p:txBody>
          <a:bodyPr/>
          <a:lstStyle/>
          <a:p>
            <a:r>
              <a:rPr lang="en-US" altLang="en-US" sz="3200" dirty="0"/>
              <a:t>Figure 2.7 The Changing Composition of Developing-Country Exports</a:t>
            </a:r>
            <a:endParaRPr lang="en-IN" sz="3200" dirty="0"/>
          </a:p>
        </p:txBody>
      </p:sp>
      <p:pic>
        <p:nvPicPr>
          <p:cNvPr id="6" name="Content Placeholder 5" descr="A graph depicts the changing composition of developing country exports. For long description in Notes pane, press F6.">
            <a:extLst>
              <a:ext uri="{FF2B5EF4-FFF2-40B4-BE49-F238E27FC236}">
                <a16:creationId xmlns:a16="http://schemas.microsoft.com/office/drawing/2014/main" id="{5F639146-203E-41DD-AF23-E136445774C9}"/>
              </a:ext>
            </a:extLst>
          </p:cNvPr>
          <p:cNvPicPr>
            <a:picLocks noGrp="1" noChangeAspect="1"/>
          </p:cNvPicPr>
          <p:nvPr>
            <p:ph sz="quarter" idx="13"/>
          </p:nvPr>
        </p:nvPicPr>
        <p:blipFill>
          <a:blip r:embed="rId3"/>
          <a:stretch>
            <a:fillRect/>
          </a:stretch>
        </p:blipFill>
        <p:spPr>
          <a:xfrm>
            <a:off x="2439370" y="1705859"/>
            <a:ext cx="4265258" cy="3191767"/>
          </a:xfrm>
        </p:spPr>
      </p:pic>
      <p:sp>
        <p:nvSpPr>
          <p:cNvPr id="4" name="Content Placeholder 3">
            <a:extLst>
              <a:ext uri="{FF2B5EF4-FFF2-40B4-BE49-F238E27FC236}">
                <a16:creationId xmlns:a16="http://schemas.microsoft.com/office/drawing/2014/main" id="{7678E31F-7306-46DF-BF83-01B51EB0BDF9}"/>
              </a:ext>
            </a:extLst>
          </p:cNvPr>
          <p:cNvSpPr>
            <a:spLocks noGrp="1"/>
          </p:cNvSpPr>
          <p:nvPr>
            <p:ph sz="quarter" idx="14"/>
          </p:nvPr>
        </p:nvSpPr>
        <p:spPr>
          <a:xfrm>
            <a:off x="457200" y="5018046"/>
            <a:ext cx="8229600" cy="1281926"/>
          </a:xfrm>
        </p:spPr>
        <p:txBody>
          <a:bodyPr/>
          <a:lstStyle/>
          <a:p>
            <a:pPr marL="0" indent="0">
              <a:buNone/>
            </a:pPr>
            <a:r>
              <a:rPr lang="en-US" sz="2000" dirty="0"/>
              <a:t>Over the past 50 years, the exports of developing countries have shifted toward manufactures.</a:t>
            </a:r>
          </a:p>
          <a:p>
            <a:pPr marL="0" indent="0">
              <a:buNone/>
            </a:pPr>
            <a:r>
              <a:rPr lang="en-US" sz="1800" b="1" dirty="0"/>
              <a:t>Source: </a:t>
            </a:r>
            <a:r>
              <a:rPr lang="en-US" sz="1800" dirty="0"/>
              <a:t>United Nations Council on Trade and Development.</a:t>
            </a:r>
          </a:p>
        </p:txBody>
      </p:sp>
      <p:sp>
        <p:nvSpPr>
          <p:cNvPr id="3" name="TextBox 2">
            <a:extLst>
              <a:ext uri="{FF2B5EF4-FFF2-40B4-BE49-F238E27FC236}">
                <a16:creationId xmlns:a16="http://schemas.microsoft.com/office/drawing/2014/main" id="{AB0A29AE-5250-8FA5-C4DF-00CE34525CB0}"/>
              </a:ext>
            </a:extLst>
          </p:cNvPr>
          <p:cNvSpPr txBox="1"/>
          <p:nvPr/>
        </p:nvSpPr>
        <p:spPr>
          <a:xfrm>
            <a:off x="3439886" y="6139544"/>
            <a:ext cx="1621971" cy="400110"/>
          </a:xfrm>
          <a:prstGeom prst="rect">
            <a:avLst/>
          </a:prstGeom>
          <a:noFill/>
          <a:ln w="28575">
            <a:solidFill>
              <a:schemeClr val="accent5">
                <a:lumMod val="50000"/>
              </a:schemeClr>
            </a:solidFill>
          </a:ln>
        </p:spPr>
        <p:txBody>
          <a:bodyPr wrap="square" rtlCol="0">
            <a:spAutoFit/>
          </a:bodyPr>
          <a:lstStyle/>
          <a:p>
            <a:r>
              <a:rPr lang="en-US" sz="2000" b="1" dirty="0">
                <a:solidFill>
                  <a:schemeClr val="accent5">
                    <a:lumMod val="50000"/>
                  </a:schemeClr>
                </a:solidFill>
              </a:rPr>
              <a:t>From KOM</a:t>
            </a:r>
          </a:p>
        </p:txBody>
      </p:sp>
    </p:spTree>
    <p:extLst>
      <p:ext uri="{BB962C8B-B14F-4D97-AF65-F5344CB8AC3E}">
        <p14:creationId xmlns:p14="http://schemas.microsoft.com/office/powerpoint/2010/main" val="264279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13</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49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from KOM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How much has trade grown? why? </a:t>
            </a:r>
          </a:p>
          <a:p>
            <a:r>
              <a:rPr lang="en-US" dirty="0"/>
              <a:t>Who gains from trade?  </a:t>
            </a:r>
          </a:p>
          <a:p>
            <a:r>
              <a:rPr lang="en-US" dirty="0"/>
              <a:t>What does the amount of trade between two countries depend on?  </a:t>
            </a:r>
          </a:p>
          <a:p>
            <a:r>
              <a:rPr lang="en-US" dirty="0"/>
              <a:t>Why is the gravity model useful? </a:t>
            </a:r>
          </a:p>
          <a:p>
            <a:r>
              <a:rPr lang="en-US" dirty="0"/>
              <a:t>Do national borders interfere with trade? </a:t>
            </a:r>
          </a:p>
          <a:p>
            <a:r>
              <a:rPr lang="en-US" dirty="0"/>
              <a:t>Why is trade in services growing?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63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Brexit Timeline</a:t>
            </a:r>
          </a:p>
          <a:p>
            <a:pPr lvl="1"/>
            <a:r>
              <a:rPr lang="en-US" dirty="0"/>
              <a:t>Jun 23, 2016:  Referendum</a:t>
            </a:r>
          </a:p>
          <a:p>
            <a:pPr lvl="2"/>
            <a:r>
              <a:rPr lang="en-US" dirty="0"/>
              <a:t>UK votes to leave EU (Vote:  52-48)</a:t>
            </a:r>
          </a:p>
          <a:p>
            <a:pPr lvl="2"/>
            <a:r>
              <a:rPr lang="en-US" dirty="0"/>
              <a:t>Leave:  </a:t>
            </a:r>
          </a:p>
          <a:p>
            <a:pPr lvl="3"/>
            <a:r>
              <a:rPr lang="en-US" dirty="0"/>
              <a:t>England, Wales</a:t>
            </a:r>
          </a:p>
          <a:p>
            <a:pPr lvl="3"/>
            <a:r>
              <a:rPr lang="en-US" dirty="0"/>
              <a:t>Old people</a:t>
            </a:r>
          </a:p>
          <a:p>
            <a:pPr lvl="3"/>
            <a:r>
              <a:rPr lang="en-US" dirty="0"/>
              <a:t>People opposed to immigration from EU</a:t>
            </a:r>
          </a:p>
          <a:p>
            <a:pPr lvl="2"/>
            <a:r>
              <a:rPr lang="en-US" dirty="0"/>
              <a:t>Remain:  </a:t>
            </a:r>
          </a:p>
          <a:p>
            <a:pPr lvl="3"/>
            <a:r>
              <a:rPr lang="en-US" dirty="0"/>
              <a:t>Scotland, Northern Ireland</a:t>
            </a:r>
          </a:p>
          <a:p>
            <a:pPr lvl="3"/>
            <a:r>
              <a:rPr lang="en-US" dirty="0"/>
              <a:t>Young people</a:t>
            </a:r>
          </a:p>
          <a:p>
            <a:pPr lvl="3"/>
            <a:r>
              <a:rPr lang="en-US" dirty="0"/>
              <a:t>London</a:t>
            </a:r>
          </a:p>
          <a:p>
            <a:pPr lvl="3"/>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248396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2BB0933-E12E-98E1-DDAB-36FB82255804}"/>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81841766-A042-E8F8-2897-C3785A0C0C21}"/>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pic>
        <p:nvPicPr>
          <p:cNvPr id="6" name="Picture 5">
            <a:extLst>
              <a:ext uri="{FF2B5EF4-FFF2-40B4-BE49-F238E27FC236}">
                <a16:creationId xmlns:a16="http://schemas.microsoft.com/office/drawing/2014/main" id="{D1B9F6D9-2612-7096-1086-47BF9B3B8669}"/>
              </a:ext>
            </a:extLst>
          </p:cNvPr>
          <p:cNvPicPr>
            <a:picLocks noChangeAspect="1"/>
          </p:cNvPicPr>
          <p:nvPr/>
        </p:nvPicPr>
        <p:blipFill>
          <a:blip r:embed="rId3"/>
          <a:stretch>
            <a:fillRect/>
          </a:stretch>
        </p:blipFill>
        <p:spPr>
          <a:xfrm>
            <a:off x="2819400" y="687804"/>
            <a:ext cx="3505200" cy="5867400"/>
          </a:xfrm>
          <a:prstGeom prst="rect">
            <a:avLst/>
          </a:prstGeom>
        </p:spPr>
      </p:pic>
    </p:spTree>
    <p:extLst>
      <p:ext uri="{BB962C8B-B14F-4D97-AF65-F5344CB8AC3E}">
        <p14:creationId xmlns:p14="http://schemas.microsoft.com/office/powerpoint/2010/main" val="95023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Brexit Timeline</a:t>
            </a:r>
          </a:p>
          <a:p>
            <a:pPr lvl="1"/>
            <a:r>
              <a:rPr lang="en-US" dirty="0"/>
              <a:t>Jun 23, 2016:  Referendum</a:t>
            </a:r>
          </a:p>
          <a:p>
            <a:pPr lvl="2"/>
            <a:r>
              <a:rPr lang="en-US" dirty="0"/>
              <a:t>UK votes to leave EU (Vote:  52-48)</a:t>
            </a:r>
          </a:p>
          <a:p>
            <a:pPr lvl="1"/>
            <a:r>
              <a:rPr lang="en-US" dirty="0"/>
              <a:t>Mar 29, 2017:  EU exit provision triggered</a:t>
            </a:r>
          </a:p>
          <a:p>
            <a:pPr lvl="2"/>
            <a:r>
              <a:rPr lang="en-US" dirty="0"/>
              <a:t>UK PM initiates 2-year exit process</a:t>
            </a:r>
          </a:p>
          <a:p>
            <a:pPr lvl="1"/>
            <a:r>
              <a:rPr lang="en-US" dirty="0"/>
              <a:t>2019: Several extensions asked and given</a:t>
            </a:r>
          </a:p>
          <a:p>
            <a:pPr lvl="1"/>
            <a:r>
              <a:rPr lang="en-US" dirty="0"/>
              <a:t>Jan 31, 2020:  UK leaves EU</a:t>
            </a:r>
          </a:p>
          <a:p>
            <a:pPr lvl="2"/>
            <a:r>
              <a:rPr lang="en-US" dirty="0"/>
              <a:t>Transition period (policies unchanged) thru 2020</a:t>
            </a:r>
          </a:p>
          <a:p>
            <a:pPr lvl="1"/>
            <a:r>
              <a:rPr lang="en-US" dirty="0"/>
              <a:t>Dec 31, 2020:  Transition period ends</a:t>
            </a:r>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3673034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The Brexit Agreement</a:t>
            </a:r>
          </a:p>
          <a:p>
            <a:pPr lvl="1"/>
            <a:r>
              <a:rPr lang="en-US" dirty="0"/>
              <a:t>Reached Dec 24, 2020</a:t>
            </a:r>
          </a:p>
          <a:p>
            <a:pPr lvl="2"/>
            <a:r>
              <a:rPr lang="en-US" dirty="0"/>
              <a:t>EU Ambassadors approved Dec 28</a:t>
            </a:r>
          </a:p>
          <a:p>
            <a:pPr lvl="2"/>
            <a:r>
              <a:rPr lang="en-US" dirty="0"/>
              <a:t>UK MPs approved Dec 30</a:t>
            </a:r>
          </a:p>
          <a:p>
            <a:pPr lvl="2"/>
            <a:r>
              <a:rPr lang="en-US" dirty="0"/>
              <a:t>Signed Dec 30</a:t>
            </a:r>
          </a:p>
          <a:p>
            <a:pPr lvl="2"/>
            <a:r>
              <a:rPr lang="en-US" dirty="0"/>
              <a:t>Effective provisionally Jan 1, 2021</a:t>
            </a:r>
          </a:p>
          <a:p>
            <a:pPr lvl="2"/>
            <a:r>
              <a:rPr lang="en-US" dirty="0"/>
              <a:t>Entered into force May 1, 2021, after ratification</a:t>
            </a:r>
          </a:p>
          <a:p>
            <a:pPr lvl="1"/>
            <a:r>
              <a:rPr lang="en-US" dirty="0"/>
              <a:t>Title:  “Trade and Cooperation Agreement”</a:t>
            </a:r>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302286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The Brexit Agreement</a:t>
            </a:r>
          </a:p>
          <a:p>
            <a:pPr lvl="1"/>
            <a:r>
              <a:rPr lang="en-US" dirty="0"/>
              <a:t>Features:</a:t>
            </a:r>
          </a:p>
          <a:p>
            <a:pPr lvl="2"/>
            <a:r>
              <a:rPr lang="en-US" dirty="0"/>
              <a:t>Free Trade Agreement for goods, but with rules of origin (no longer customs union)</a:t>
            </a:r>
          </a:p>
          <a:p>
            <a:pPr lvl="2"/>
            <a:r>
              <a:rPr lang="en-US" dirty="0"/>
              <a:t>Some limited mutual market access for services</a:t>
            </a:r>
          </a:p>
          <a:p>
            <a:pPr lvl="1"/>
            <a:r>
              <a:rPr lang="en-US" u="sng" dirty="0"/>
              <a:t>Not</a:t>
            </a:r>
            <a:r>
              <a:rPr lang="en-US" dirty="0"/>
              <a:t> included:</a:t>
            </a:r>
            <a:endParaRPr lang="en-US" u="sng" dirty="0"/>
          </a:p>
          <a:p>
            <a:pPr lvl="2"/>
            <a:r>
              <a:rPr lang="en-US" dirty="0"/>
              <a:t>Free movement of persons</a:t>
            </a:r>
          </a:p>
          <a:p>
            <a:pPr lvl="2"/>
            <a:r>
              <a:rPr lang="en-US" dirty="0"/>
              <a:t>UK subject to European Court of Justice</a:t>
            </a:r>
          </a:p>
          <a:p>
            <a:pPr lvl="2"/>
            <a:r>
              <a:rPr lang="en-US" dirty="0"/>
              <a:t>UK subject to EU regulations</a:t>
            </a:r>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Tree>
    <p:extLst>
      <p:ext uri="{BB962C8B-B14F-4D97-AF65-F5344CB8AC3E}">
        <p14:creationId xmlns:p14="http://schemas.microsoft.com/office/powerpoint/2010/main" val="210546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50A2-5698-D244-BFD8-D5C73F6A937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0DE79897-028A-B34E-A86E-BD208ECE5784}"/>
              </a:ext>
            </a:extLst>
          </p:cNvPr>
          <p:cNvSpPr>
            <a:spLocks noGrp="1"/>
          </p:cNvSpPr>
          <p:nvPr>
            <p:ph idx="1"/>
          </p:nvPr>
        </p:nvSpPr>
        <p:spPr/>
        <p:txBody>
          <a:bodyPr/>
          <a:lstStyle/>
          <a:p>
            <a:r>
              <a:rPr lang="en-US" sz="2800" dirty="0"/>
              <a:t>Quiz 1 due Friday midnight.  </a:t>
            </a:r>
          </a:p>
          <a:p>
            <a:pPr lvl="1"/>
            <a:r>
              <a:rPr lang="en-US" sz="2400" dirty="0"/>
              <a:t>Accepted until Saturday midnight with penalty</a:t>
            </a:r>
          </a:p>
          <a:p>
            <a:pPr lvl="1"/>
            <a:r>
              <a:rPr lang="en-US" sz="2400" dirty="0"/>
              <a:t>Covers material from last Wednesday and today only.</a:t>
            </a:r>
          </a:p>
        </p:txBody>
      </p:sp>
      <p:sp>
        <p:nvSpPr>
          <p:cNvPr id="4" name="Footer Placeholder 3">
            <a:extLst>
              <a:ext uri="{FF2B5EF4-FFF2-40B4-BE49-F238E27FC236}">
                <a16:creationId xmlns:a16="http://schemas.microsoft.com/office/drawing/2014/main" id="{B2B90D0B-178E-8F44-9ED3-68FAE42FF5DF}"/>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652C655C-3907-1F43-8989-5A879785897A}"/>
              </a:ext>
            </a:extLst>
          </p:cNvPr>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Tree>
    <p:extLst>
      <p:ext uri="{BB962C8B-B14F-4D97-AF65-F5344CB8AC3E}">
        <p14:creationId xmlns:p14="http://schemas.microsoft.com/office/powerpoint/2010/main" val="4022842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Northern Ireland (N.I.) Protocol</a:t>
            </a:r>
          </a:p>
          <a:p>
            <a:pPr lvl="1"/>
            <a:r>
              <a:rPr lang="en-US" dirty="0"/>
              <a:t>Part of the Brexit Withdrawal Agreement from Dec 24, 2020</a:t>
            </a:r>
          </a:p>
          <a:p>
            <a:pPr lvl="1"/>
            <a:r>
              <a:rPr lang="en-US" dirty="0"/>
              <a:t>Avoids hard border between N.I. (part of UK) and Ireland (EU member country) by</a:t>
            </a:r>
          </a:p>
          <a:p>
            <a:pPr lvl="2"/>
            <a:r>
              <a:rPr lang="en-US" dirty="0"/>
              <a:t>Keeping N.I. in EU customs union</a:t>
            </a:r>
          </a:p>
          <a:p>
            <a:pPr lvl="2"/>
            <a:r>
              <a:rPr lang="en-US" dirty="0"/>
              <a:t>Adding customs checks, etc., between N.I. and Great Britain (the rest of UK:  England, Scotland, Wales)</a:t>
            </a:r>
          </a:p>
          <a:p>
            <a:pPr lvl="1"/>
            <a:r>
              <a:rPr lang="en-US" dirty="0"/>
              <a:t>Reason:  To avoid re-igniting the “Troubles”</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35526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The N.I. Protocol Was Contentious</a:t>
            </a:r>
          </a:p>
          <a:p>
            <a:pPr lvl="1"/>
            <a:r>
              <a:rPr lang="en-US" dirty="0"/>
              <a:t>Trade within UK between N.I. and Great Britain was costly and cumbersome</a:t>
            </a:r>
          </a:p>
          <a:p>
            <a:pPr lvl="2"/>
            <a:r>
              <a:rPr lang="en-US" dirty="0"/>
              <a:t>Must pass through customs checks</a:t>
            </a:r>
          </a:p>
          <a:p>
            <a:pPr lvl="2"/>
            <a:r>
              <a:rPr lang="en-US" dirty="0"/>
              <a:t>These often included checks for satisfying EU  regulations (health &amp; safety, etc.)</a:t>
            </a:r>
          </a:p>
          <a:p>
            <a:pPr lvl="1"/>
            <a:r>
              <a:rPr lang="en-US" dirty="0"/>
              <a:t>PM Johnson in June 2022 (before he stepped down) submitted a bill to “rip up” the Protocol</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spTree>
    <p:extLst>
      <p:ext uri="{BB962C8B-B14F-4D97-AF65-F5344CB8AC3E}">
        <p14:creationId xmlns:p14="http://schemas.microsoft.com/office/powerpoint/2010/main" val="2868572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93294" y="1383632"/>
            <a:ext cx="8229600" cy="4525963"/>
          </a:xfrm>
        </p:spPr>
        <p:txBody>
          <a:bodyPr/>
          <a:lstStyle/>
          <a:p>
            <a:r>
              <a:rPr lang="en-US" dirty="0"/>
              <a:t>PM Rishi Sunak negotiated Windsor Framework with EU</a:t>
            </a:r>
          </a:p>
          <a:p>
            <a:pPr lvl="1"/>
            <a:r>
              <a:rPr lang="en-US" dirty="0"/>
              <a:t>Replaces N.I. Protocol </a:t>
            </a:r>
          </a:p>
          <a:p>
            <a:pPr lvl="1"/>
            <a:r>
              <a:rPr lang="en-US" dirty="0"/>
              <a:t>Signed March 24, 2023</a:t>
            </a:r>
          </a:p>
          <a:p>
            <a:pPr lvl="1"/>
            <a:r>
              <a:rPr lang="en-US" dirty="0"/>
              <a:t>Creates “green lanes” for goods that will not cross the border into Ireland</a:t>
            </a:r>
          </a:p>
          <a:p>
            <a:pPr lvl="2"/>
            <a:r>
              <a:rPr lang="en-US" dirty="0"/>
              <a:t>For “trusted traders”</a:t>
            </a:r>
          </a:p>
          <a:p>
            <a:pPr lvl="2"/>
            <a:r>
              <a:rPr lang="en-US" dirty="0"/>
              <a:t>Require minimal (but not zero) checks</a:t>
            </a:r>
          </a:p>
          <a:p>
            <a:pPr lvl="1"/>
            <a:r>
              <a:rPr lang="en-US" dirty="0"/>
              <a:t>“Red lanes” for goods destined for Ireland still have full controls</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3544867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93294" y="1383632"/>
            <a:ext cx="8229600" cy="4525963"/>
          </a:xfrm>
        </p:spPr>
        <p:txBody>
          <a:bodyPr/>
          <a:lstStyle/>
          <a:p>
            <a:r>
              <a:rPr lang="en-US" dirty="0"/>
              <a:t>Other features of Windsor Framework</a:t>
            </a:r>
          </a:p>
          <a:p>
            <a:pPr lvl="1"/>
            <a:r>
              <a:rPr lang="en-US" sz="2400" dirty="0">
                <a:solidFill>
                  <a:srgbClr val="000000"/>
                </a:solidFill>
                <a:ea typeface="Times New Roman" panose="02020603050405020304" pitchFamily="18" charset="0"/>
              </a:rPr>
              <a:t>S</a:t>
            </a:r>
            <a:r>
              <a:rPr lang="en-US" sz="2400" dirty="0">
                <a:solidFill>
                  <a:srgbClr val="000000"/>
                </a:solidFill>
                <a:effectLst/>
                <a:ea typeface="Times New Roman" panose="02020603050405020304" pitchFamily="18" charset="0"/>
              </a:rPr>
              <a:t>crapped bans on parcels, pets, sausages, plants, and seed potatoes. </a:t>
            </a:r>
          </a:p>
          <a:p>
            <a:pPr lvl="1"/>
            <a:r>
              <a:rPr lang="en-US" sz="2400" dirty="0">
                <a:solidFill>
                  <a:srgbClr val="000000"/>
                </a:solidFill>
                <a:effectLst/>
                <a:ea typeface="Times New Roman" panose="02020603050405020304" pitchFamily="18" charset="0"/>
              </a:rPr>
              <a:t>Made medicines approved by the UK freely available in Northern Ireland.</a:t>
            </a:r>
            <a:endParaRPr lang="en-US" sz="2400" dirty="0">
              <a:effectLst/>
              <a:ea typeface="Times New Roman" panose="02020603050405020304" pitchFamily="18" charset="0"/>
            </a:endParaRPr>
          </a:p>
          <a:p>
            <a:pPr lvl="1"/>
            <a:r>
              <a:rPr lang="en-US" sz="2400" kern="0" dirty="0">
                <a:solidFill>
                  <a:srgbClr val="000000"/>
                </a:solidFill>
                <a:ea typeface="Times New Roman" panose="02020603050405020304" pitchFamily="18" charset="0"/>
                <a:cs typeface="Times New Roman" panose="02020603050405020304" pitchFamily="18" charset="0"/>
              </a:rPr>
              <a:t>J</a:t>
            </a:r>
            <a:r>
              <a:rPr lang="en-US" sz="2400" kern="0" dirty="0">
                <a:solidFill>
                  <a:srgbClr val="000000"/>
                </a:solidFill>
                <a:effectLst/>
                <a:ea typeface="Times New Roman" panose="02020603050405020304" pitchFamily="18" charset="0"/>
                <a:cs typeface="Times New Roman" panose="02020603050405020304" pitchFamily="18" charset="0"/>
              </a:rPr>
              <a:t>urisdiction of the ECJ (European Court of Justice) now only applies to EU laws.</a:t>
            </a:r>
          </a:p>
          <a:p>
            <a:pPr lvl="1"/>
            <a:r>
              <a:rPr lang="en-US" sz="2400" dirty="0">
                <a:cs typeface="Times New Roman" panose="02020603050405020304" pitchFamily="18" charset="0"/>
              </a:rPr>
              <a:t>“Stormont brake”:</a:t>
            </a:r>
          </a:p>
          <a:p>
            <a:pPr lvl="2"/>
            <a:r>
              <a:rPr lang="en-US" sz="2000" dirty="0">
                <a:cs typeface="Times New Roman" panose="02020603050405020304" pitchFamily="18" charset="0"/>
              </a:rPr>
              <a:t>Allows Northern Ireland Assembly (Stormont) to ask UK to veto EU rules</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Tree>
    <p:extLst>
      <p:ext uri="{BB962C8B-B14F-4D97-AF65-F5344CB8AC3E}">
        <p14:creationId xmlns:p14="http://schemas.microsoft.com/office/powerpoint/2010/main" val="73133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93294" y="1383632"/>
            <a:ext cx="8229600" cy="4525963"/>
          </a:xfrm>
        </p:spPr>
        <p:txBody>
          <a:bodyPr/>
          <a:lstStyle/>
          <a:p>
            <a:r>
              <a:rPr lang="en-US" dirty="0"/>
              <a:t>Public Opinion</a:t>
            </a:r>
          </a:p>
          <a:p>
            <a:pPr lvl="1"/>
            <a:r>
              <a:rPr lang="en-US" dirty="0"/>
              <a:t>2016:  Vote to leave:  52%</a:t>
            </a:r>
          </a:p>
          <a:p>
            <a:pPr lvl="1"/>
            <a:r>
              <a:rPr lang="en-US" dirty="0"/>
              <a:t>2023 Poll:  Up to 60% wish that Britain had remained in the EU</a:t>
            </a:r>
          </a:p>
          <a:p>
            <a:pPr lvl="1"/>
            <a:endParaRPr lang="en-US" sz="1600" dirty="0">
              <a:cs typeface="Times New Roman" panose="02020603050405020304" pitchFamily="18" charset="0"/>
            </a:endParaRP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285057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25</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316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Brexit (</a:t>
            </a:r>
            <a:r>
              <a:rPr lang="en-US" dirty="0" err="1"/>
              <a:t>Kirkegaard</a:t>
            </a:r>
            <a:r>
              <a:rPr lang="en-US" b="1" dirty="0"/>
              <a:t>)</a:t>
            </a:r>
            <a:endParaRPr lang="en-US" dirty="0"/>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UK objectives are mentioned here as having been achieved by the Brexit agreement?</a:t>
            </a:r>
          </a:p>
          <a:p>
            <a:r>
              <a:rPr lang="en-US" dirty="0"/>
              <a:t>What aspects of UK-EU interactions will be adversely affected by the agreement?</a:t>
            </a:r>
          </a:p>
          <a:p>
            <a:r>
              <a:rPr lang="en-US" dirty="0"/>
              <a:t>What is the relevance of </a:t>
            </a:r>
          </a:p>
          <a:p>
            <a:pPr lvl="1"/>
            <a:r>
              <a:rPr lang="en-US" dirty="0"/>
              <a:t>“rules of origin”?</a:t>
            </a:r>
          </a:p>
          <a:p>
            <a:pPr lvl="1"/>
            <a:r>
              <a:rPr lang="en-US" dirty="0"/>
              <a:t>“minimal processing requirements”?</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901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Economist. </a:t>
            </a:r>
            <a:br>
              <a:rPr lang="en-US" dirty="0"/>
            </a:br>
            <a:r>
              <a:rPr lang="en-US" dirty="0"/>
              <a:t>“Brexit and Northern Ireland”</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was disliked in the Northern Ireland Protocol, and by whom especially?</a:t>
            </a:r>
          </a:p>
          <a:p>
            <a:r>
              <a:rPr lang="en-US" dirty="0"/>
              <a:t>How do “green lanes” help to fix this? </a:t>
            </a:r>
          </a:p>
          <a:p>
            <a:r>
              <a:rPr lang="en-US" dirty="0"/>
              <a:t>What is the Stormont Brake? </a:t>
            </a:r>
          </a:p>
          <a:p>
            <a:r>
              <a:rPr lang="en-US" dirty="0"/>
              <a:t>Does this “remove any sense of an Irish Sea border?”</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183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Economist. </a:t>
            </a:r>
            <a:br>
              <a:rPr lang="en-US" dirty="0"/>
            </a:br>
            <a:r>
              <a:rPr lang="en-US" dirty="0"/>
              <a:t>“Buyers’ Remorse”</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are some reasons why public opinion in the UK has moved away from favoring Brexit?</a:t>
            </a:r>
          </a:p>
          <a:p>
            <a:r>
              <a:rPr lang="en-US" dirty="0"/>
              <a:t>Are actions being discussed and taken to “soften” Brexit? </a:t>
            </a:r>
          </a:p>
          <a:p>
            <a:r>
              <a:rPr lang="en-US" dirty="0"/>
              <a:t>Is the EU eager to make changes?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120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sz="2800" dirty="0"/>
              <a:t>China responded to Australia’s 2020 call for inquiry into origins of Covid-19</a:t>
            </a:r>
          </a:p>
          <a:p>
            <a:pPr lvl="1"/>
            <a:r>
              <a:rPr lang="en-US" sz="2400" dirty="0"/>
              <a:t>Massively curbed imports of</a:t>
            </a:r>
          </a:p>
          <a:p>
            <a:pPr lvl="2"/>
            <a:r>
              <a:rPr lang="en-US" sz="2000" dirty="0"/>
              <a:t>Timber, coal,  lobsters, barley, wine and other products</a:t>
            </a:r>
          </a:p>
          <a:p>
            <a:pPr lvl="2"/>
            <a:r>
              <a:rPr lang="en-US" sz="2000" dirty="0"/>
              <a:t>Due to “concerns about trade practices and pest infestations”</a:t>
            </a:r>
          </a:p>
          <a:p>
            <a:pPr lvl="1"/>
            <a:r>
              <a:rPr lang="en-US" sz="2400" dirty="0"/>
              <a:t>Australia’s exports suffered briefly but recovered</a:t>
            </a:r>
          </a:p>
          <a:p>
            <a:pPr lvl="2"/>
            <a:r>
              <a:rPr lang="en-US" sz="2000" dirty="0"/>
              <a:t>Exporters found other markets</a:t>
            </a:r>
          </a:p>
          <a:p>
            <a:pPr lvl="2"/>
            <a:endParaRPr lang="en-US" sz="2000" dirty="0"/>
          </a:p>
          <a:p>
            <a:pPr lvl="1"/>
            <a:endParaRPr lang="en-US" sz="2400" dirty="0"/>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Tree>
    <p:extLst>
      <p:ext uri="{BB962C8B-B14F-4D97-AF65-F5344CB8AC3E}">
        <p14:creationId xmlns:p14="http://schemas.microsoft.com/office/powerpoint/2010/main" val="38591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3</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News</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035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sz="2800" dirty="0"/>
              <a:t>In December 2021, China halted trade with Lithuania in response to Lithuania allowing Taiwan to set up an office there representing “Taiwan” rather than “Taipei”</a:t>
            </a:r>
          </a:p>
          <a:p>
            <a:pPr lvl="1"/>
            <a:r>
              <a:rPr lang="en-US" sz="2400" dirty="0"/>
              <a:t>Action extends to goods from other countries if they are made with parts from Lithuania</a:t>
            </a:r>
          </a:p>
          <a:p>
            <a:pPr lvl="1"/>
            <a:r>
              <a:rPr lang="en-US" sz="2400" dirty="0"/>
              <a:t>EU response:  December 2022, EU filed a formal complaint at the WTO</a:t>
            </a:r>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Tree>
    <p:extLst>
      <p:ext uri="{BB962C8B-B14F-4D97-AF65-F5344CB8AC3E}">
        <p14:creationId xmlns:p14="http://schemas.microsoft.com/office/powerpoint/2010/main" val="3159544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57200" y="1546536"/>
            <a:ext cx="8229600" cy="3764928"/>
          </a:xfrm>
        </p:spPr>
        <p:txBody>
          <a:bodyPr/>
          <a:lstStyle/>
          <a:p>
            <a:r>
              <a:rPr lang="en-US" dirty="0"/>
              <a:t>In August 2022, in response to US House Speaker Nancy Pelosi visiting Taiwan</a:t>
            </a:r>
          </a:p>
          <a:p>
            <a:pPr lvl="1"/>
            <a:r>
              <a:rPr lang="en-US" dirty="0"/>
              <a:t>China </a:t>
            </a:r>
          </a:p>
          <a:p>
            <a:pPr lvl="2"/>
            <a:r>
              <a:rPr lang="en-US" dirty="0"/>
              <a:t>Blocked imports from hundreds of Taiwanese food producers</a:t>
            </a:r>
          </a:p>
          <a:p>
            <a:pPr lvl="2"/>
            <a:r>
              <a:rPr lang="en-US" dirty="0"/>
              <a:t>Suspended exports of natural sand</a:t>
            </a:r>
          </a:p>
          <a:p>
            <a:pPr lvl="1"/>
            <a:r>
              <a:rPr lang="en-US" dirty="0"/>
              <a:t>This was a “huge expansion” compared to China’s earlier uses of economic levers</a:t>
            </a:r>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Tree>
    <p:extLst>
      <p:ext uri="{BB962C8B-B14F-4D97-AF65-F5344CB8AC3E}">
        <p14:creationId xmlns:p14="http://schemas.microsoft.com/office/powerpoint/2010/main" val="1287735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57200" y="1546536"/>
            <a:ext cx="8229600" cy="3764928"/>
          </a:xfrm>
        </p:spPr>
        <p:txBody>
          <a:bodyPr/>
          <a:lstStyle/>
          <a:p>
            <a:r>
              <a:rPr lang="en-US" dirty="0"/>
              <a:t>Assigned Economist article from July 2023 says “</a:t>
            </a:r>
          </a:p>
          <a:p>
            <a:pPr lvl="1"/>
            <a:r>
              <a:rPr lang="en-US" sz="2400" dirty="0"/>
              <a:t>“in response to new Western sanctions against China, </a:t>
            </a:r>
          </a:p>
          <a:p>
            <a:pPr marL="457200" lvl="1" indent="0">
              <a:buNone/>
            </a:pPr>
            <a:r>
              <a:rPr lang="en-US" sz="2400" dirty="0"/>
              <a:t>	‘new volleys from Beijing are coming thick and fast.’”</a:t>
            </a:r>
          </a:p>
          <a:p>
            <a:r>
              <a:rPr lang="en-US" dirty="0"/>
              <a:t>Western actions:  </a:t>
            </a:r>
          </a:p>
          <a:p>
            <a:pPr lvl="1"/>
            <a:r>
              <a:rPr lang="en-US" sz="2400" dirty="0"/>
              <a:t>“Blocking “western chip companies [from selling] Chinese customers cutting-edge semiconductors and the machines to make them.”</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Tree>
    <p:extLst>
      <p:ext uri="{BB962C8B-B14F-4D97-AF65-F5344CB8AC3E}">
        <p14:creationId xmlns:p14="http://schemas.microsoft.com/office/powerpoint/2010/main" val="3297703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57200" y="1546536"/>
            <a:ext cx="8229600" cy="3764928"/>
          </a:xfrm>
        </p:spPr>
        <p:txBody>
          <a:bodyPr/>
          <a:lstStyle/>
          <a:p>
            <a:r>
              <a:rPr lang="en-US" dirty="0"/>
              <a:t>China actions:  </a:t>
            </a:r>
          </a:p>
          <a:p>
            <a:pPr lvl="1"/>
            <a:r>
              <a:rPr lang="en-US" sz="2400" dirty="0"/>
              <a:t>Export controls on 2 metals (gallium and germanium) for advanced tech</a:t>
            </a:r>
          </a:p>
          <a:p>
            <a:pPr lvl="1"/>
            <a:r>
              <a:rPr lang="en-US" sz="2400" dirty="0"/>
              <a:t>“Unreliable entities list” of companies undermining China’s interests</a:t>
            </a:r>
          </a:p>
          <a:p>
            <a:pPr lvl="1"/>
            <a:r>
              <a:rPr lang="en-US" sz="2400" dirty="0"/>
              <a:t>Export control law and anti-sanctions law</a:t>
            </a:r>
          </a:p>
          <a:p>
            <a:pPr lvl="1"/>
            <a:r>
              <a:rPr lang="en-US" sz="2400" dirty="0"/>
              <a:t>Ban of semiconductors from American chipmaker Micron</a:t>
            </a:r>
          </a:p>
          <a:p>
            <a:pPr lvl="1"/>
            <a:r>
              <a:rPr lang="en-US" sz="2400" dirty="0"/>
              <a:t>Proposed ban on exports of ingot-casting technology used in making solar-panel wafers</a:t>
            </a:r>
          </a:p>
          <a:p>
            <a:pPr lvl="1"/>
            <a:endParaRPr lang="en-US" sz="2400"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Tree>
    <p:extLst>
      <p:ext uri="{BB962C8B-B14F-4D97-AF65-F5344CB8AC3E}">
        <p14:creationId xmlns:p14="http://schemas.microsoft.com/office/powerpoint/2010/main" val="37091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709221-9DF7-84D6-C7AA-1667C52A6284}"/>
              </a:ext>
            </a:extLst>
          </p:cNvPr>
          <p:cNvSpPr>
            <a:spLocks noGrp="1"/>
          </p:cNvSpPr>
          <p:nvPr>
            <p:ph type="ftr" sz="quarter" idx="11"/>
          </p:nvPr>
        </p:nvSpPr>
        <p:spPr/>
        <p:txBody>
          <a:bodyPr/>
          <a:lstStyle/>
          <a:p>
            <a:pPr>
              <a:defRPr/>
            </a:pPr>
            <a:r>
              <a:rPr lang="en-US"/>
              <a:t>Class 2:  The State of Play II:  Other</a:t>
            </a:r>
          </a:p>
        </p:txBody>
      </p:sp>
      <p:sp>
        <p:nvSpPr>
          <p:cNvPr id="5" name="Slide Number Placeholder 4">
            <a:extLst>
              <a:ext uri="{FF2B5EF4-FFF2-40B4-BE49-F238E27FC236}">
                <a16:creationId xmlns:a16="http://schemas.microsoft.com/office/drawing/2014/main" id="{3D9AC082-D507-089C-F438-31491B887360}"/>
              </a:ext>
            </a:extLst>
          </p:cNvPr>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pic>
        <p:nvPicPr>
          <p:cNvPr id="6" name="Picture 5">
            <a:extLst>
              <a:ext uri="{FF2B5EF4-FFF2-40B4-BE49-F238E27FC236}">
                <a16:creationId xmlns:a16="http://schemas.microsoft.com/office/drawing/2014/main" id="{189B0976-12E5-27AC-8C55-ED1D6BA56B8A}"/>
              </a:ext>
            </a:extLst>
          </p:cNvPr>
          <p:cNvPicPr>
            <a:picLocks noChangeAspect="1"/>
          </p:cNvPicPr>
          <p:nvPr/>
        </p:nvPicPr>
        <p:blipFill>
          <a:blip r:embed="rId3"/>
          <a:stretch>
            <a:fillRect/>
          </a:stretch>
        </p:blipFill>
        <p:spPr>
          <a:xfrm>
            <a:off x="2038350" y="831850"/>
            <a:ext cx="5067300" cy="5194300"/>
          </a:xfrm>
          <a:prstGeom prst="rect">
            <a:avLst/>
          </a:prstGeom>
        </p:spPr>
      </p:pic>
    </p:spTree>
    <p:extLst>
      <p:ext uri="{BB962C8B-B14F-4D97-AF65-F5344CB8AC3E}">
        <p14:creationId xmlns:p14="http://schemas.microsoft.com/office/powerpoint/2010/main" val="2764542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35</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271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Hille</a:t>
            </a:r>
            <a:r>
              <a:rPr lang="en-US" dirty="0"/>
              <a:t> &amp; Langley,</a:t>
            </a:r>
            <a:br>
              <a:rPr lang="en-US" dirty="0"/>
            </a:br>
            <a:r>
              <a:rPr lang="en-US" dirty="0"/>
              <a:t>“China Suspends 2,000…”</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Is the blockage said by China to be officially due to the Pelosi visit? </a:t>
            </a:r>
          </a:p>
          <a:p>
            <a:r>
              <a:rPr lang="en-US" dirty="0"/>
              <a:t>Is sand important? </a:t>
            </a:r>
          </a:p>
          <a:p>
            <a:r>
              <a:rPr lang="en-US" dirty="0"/>
              <a:t>Does Taiwan’s ruling DPP party favor independence from China?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422066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Michaels,</a:t>
            </a:r>
            <a:br>
              <a:rPr lang="en-US" dirty="0"/>
            </a:br>
            <a:r>
              <a:rPr lang="en-US" dirty="0"/>
              <a:t>“EU Sues China in WTO…”</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did China cut off imports from Lithuania? </a:t>
            </a:r>
          </a:p>
          <a:p>
            <a:r>
              <a:rPr lang="en-US" dirty="0"/>
              <a:t>Does the EU expect a finding in its favor in the WTO case? </a:t>
            </a:r>
          </a:p>
          <a:p>
            <a:r>
              <a:rPr lang="en-US" dirty="0"/>
              <a:t>Does China’s action apply only to its imports from Lithuania?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82872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Economist,</a:t>
            </a:r>
            <a:br>
              <a:rPr lang="en-US" dirty="0"/>
            </a:br>
            <a:r>
              <a:rPr lang="en-US" dirty="0"/>
              <a:t>“Dragon Shows Its Claws…”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are some of the Chinese actions mentioned here? </a:t>
            </a:r>
          </a:p>
          <a:p>
            <a:r>
              <a:rPr lang="en-US" dirty="0"/>
              <a:t>Why is the foreign relations act “hazy”? </a:t>
            </a:r>
          </a:p>
          <a:p>
            <a:r>
              <a:rPr lang="en-US" dirty="0"/>
              <a:t>Why does China “need to tread carefully”?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865911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Russia Sanctions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Russia’s invasion of Ukraine on Feb 24, 2022 prompted economic responses</a:t>
            </a:r>
          </a:p>
          <a:p>
            <a:pPr lvl="1"/>
            <a:r>
              <a:rPr lang="en-US" dirty="0"/>
              <a:t>Economic sanctions by governments</a:t>
            </a:r>
          </a:p>
          <a:p>
            <a:pPr lvl="2"/>
            <a:r>
              <a:rPr lang="en-US" dirty="0"/>
              <a:t>Financial linkages</a:t>
            </a:r>
          </a:p>
          <a:p>
            <a:pPr lvl="2"/>
            <a:r>
              <a:rPr lang="en-US" dirty="0"/>
              <a:t>Trade</a:t>
            </a:r>
          </a:p>
          <a:p>
            <a:pPr lvl="1"/>
            <a:r>
              <a:rPr lang="en-US" dirty="0"/>
              <a:t>Private companies said they would stop dealing with Russia</a:t>
            </a:r>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Tree>
    <p:extLst>
      <p:ext uri="{BB962C8B-B14F-4D97-AF65-F5344CB8AC3E}">
        <p14:creationId xmlns:p14="http://schemas.microsoft.com/office/powerpoint/2010/main" val="151847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F684-C7CA-954F-ACEE-3FE04C18E7C3}"/>
              </a:ext>
            </a:extLst>
          </p:cNvPr>
          <p:cNvSpPr>
            <a:spLocks noGrp="1"/>
          </p:cNvSpPr>
          <p:nvPr>
            <p:ph type="title"/>
          </p:nvPr>
        </p:nvSpPr>
        <p:spPr/>
        <p:txBody>
          <a:bodyPr/>
          <a:lstStyle/>
          <a:p>
            <a:r>
              <a:rPr lang="en-US" dirty="0"/>
              <a:t>State of Play:  Other</a:t>
            </a:r>
          </a:p>
        </p:txBody>
      </p:sp>
      <p:sp>
        <p:nvSpPr>
          <p:cNvPr id="3" name="Content Placeholder 2">
            <a:extLst>
              <a:ext uri="{FF2B5EF4-FFF2-40B4-BE49-F238E27FC236}">
                <a16:creationId xmlns:a16="http://schemas.microsoft.com/office/drawing/2014/main" id="{0494986B-0C7D-394B-A91A-5968148CA295}"/>
              </a:ext>
            </a:extLst>
          </p:cNvPr>
          <p:cNvSpPr>
            <a:spLocks noGrp="1"/>
          </p:cNvSpPr>
          <p:nvPr>
            <p:ph idx="1"/>
          </p:nvPr>
        </p:nvSpPr>
        <p:spPr/>
        <p:txBody>
          <a:bodyPr/>
          <a:lstStyle/>
          <a:p>
            <a:r>
              <a:rPr lang="en-US" dirty="0"/>
              <a:t>Outline</a:t>
            </a:r>
          </a:p>
          <a:p>
            <a:pPr lvl="1"/>
            <a:r>
              <a:rPr lang="en-US" dirty="0"/>
              <a:t>Background from KOM</a:t>
            </a:r>
          </a:p>
          <a:p>
            <a:pPr lvl="1"/>
            <a:r>
              <a:rPr lang="en-US" dirty="0"/>
              <a:t>Brexit</a:t>
            </a:r>
          </a:p>
          <a:p>
            <a:pPr lvl="1"/>
            <a:r>
              <a:rPr lang="en-US" dirty="0"/>
              <a:t>China Trade Actions</a:t>
            </a:r>
          </a:p>
          <a:p>
            <a:pPr lvl="1"/>
            <a:r>
              <a:rPr lang="en-US" dirty="0"/>
              <a:t>Russia Sanctions</a:t>
            </a:r>
          </a:p>
          <a:p>
            <a:pPr lvl="1"/>
            <a:r>
              <a:rPr lang="en-US" dirty="0"/>
              <a:t>Green Subsidies</a:t>
            </a:r>
          </a:p>
          <a:p>
            <a:pPr lvl="1"/>
            <a:r>
              <a:rPr lang="en-US" dirty="0"/>
              <a:t>Other Disputes and Actions</a:t>
            </a:r>
          </a:p>
          <a:p>
            <a:pPr lvl="1"/>
            <a:endParaRPr lang="en-US" dirty="0"/>
          </a:p>
        </p:txBody>
      </p:sp>
      <p:sp>
        <p:nvSpPr>
          <p:cNvPr id="4" name="Footer Placeholder 3">
            <a:extLst>
              <a:ext uri="{FF2B5EF4-FFF2-40B4-BE49-F238E27FC236}">
                <a16:creationId xmlns:a16="http://schemas.microsoft.com/office/drawing/2014/main" id="{F0A3D169-78A8-9046-8AA2-550977DB3777}"/>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2A231959-F9FB-3647-BC62-6289D848698E}"/>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2783796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Russia Sanctions, Gov’t</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
        <p:nvSpPr>
          <p:cNvPr id="8" name="Content Placeholder 2">
            <a:extLst>
              <a:ext uri="{FF2B5EF4-FFF2-40B4-BE49-F238E27FC236}">
                <a16:creationId xmlns:a16="http://schemas.microsoft.com/office/drawing/2014/main" id="{4FEED6E4-1271-04C6-3EBD-CDF4234401F7}"/>
              </a:ext>
            </a:extLst>
          </p:cNvPr>
          <p:cNvSpPr>
            <a:spLocks noGrp="1"/>
          </p:cNvSpPr>
          <p:nvPr>
            <p:ph idx="1"/>
          </p:nvPr>
        </p:nvSpPr>
        <p:spPr>
          <a:xfrm>
            <a:off x="457200" y="1247111"/>
            <a:ext cx="8310271" cy="4638693"/>
          </a:xfrm>
        </p:spPr>
        <p:txBody>
          <a:bodyPr/>
          <a:lstStyle/>
          <a:p>
            <a:r>
              <a:rPr lang="en-US" sz="2800" dirty="0"/>
              <a:t>Sample financial sanctions</a:t>
            </a:r>
          </a:p>
          <a:p>
            <a:pPr lvl="1"/>
            <a:r>
              <a:rPr lang="en-US" sz="2400" dirty="0"/>
              <a:t>Several Russian banks removed from the Swift international payments system</a:t>
            </a:r>
          </a:p>
          <a:p>
            <a:pPr lvl="1"/>
            <a:r>
              <a:rPr lang="en-US" sz="2400" dirty="0"/>
              <a:t>Cut off many Russian banks from transactions and operations</a:t>
            </a:r>
          </a:p>
          <a:p>
            <a:r>
              <a:rPr lang="en-US" sz="2800" dirty="0"/>
              <a:t>Sample trade sanctions</a:t>
            </a:r>
          </a:p>
          <a:p>
            <a:pPr lvl="1"/>
            <a:r>
              <a:rPr lang="en-US" sz="2400" dirty="0"/>
              <a:t>Ban or reduced imports of oil and other energy</a:t>
            </a:r>
          </a:p>
          <a:p>
            <a:pPr lvl="1"/>
            <a:r>
              <a:rPr lang="en-US" sz="2400" dirty="0"/>
              <a:t>Impose price cap on permitted oil exports</a:t>
            </a:r>
          </a:p>
          <a:p>
            <a:pPr lvl="1"/>
            <a:r>
              <a:rPr lang="en-US" sz="2400" dirty="0"/>
              <a:t>Revoke Russia’s most favored nation status for tariffs</a:t>
            </a:r>
          </a:p>
          <a:p>
            <a:pPr lvl="1"/>
            <a:endParaRPr lang="en-US" sz="2400" dirty="0"/>
          </a:p>
          <a:p>
            <a:endParaRPr lang="en-US" sz="2800" dirty="0"/>
          </a:p>
        </p:txBody>
      </p:sp>
    </p:spTree>
    <p:extLst>
      <p:ext uri="{BB962C8B-B14F-4D97-AF65-F5344CB8AC3E}">
        <p14:creationId xmlns:p14="http://schemas.microsoft.com/office/powerpoint/2010/main" val="749882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Russia Sanctions, Gov’t</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
        <p:nvSpPr>
          <p:cNvPr id="7" name="Content Placeholder 2">
            <a:extLst>
              <a:ext uri="{FF2B5EF4-FFF2-40B4-BE49-F238E27FC236}">
                <a16:creationId xmlns:a16="http://schemas.microsoft.com/office/drawing/2014/main" id="{96931E92-2F19-FACD-9168-0292C4B5DCC6}"/>
              </a:ext>
            </a:extLst>
          </p:cNvPr>
          <p:cNvSpPr>
            <a:spLocks noGrp="1"/>
          </p:cNvSpPr>
          <p:nvPr>
            <p:ph idx="1"/>
          </p:nvPr>
        </p:nvSpPr>
        <p:spPr>
          <a:xfrm>
            <a:off x="376529" y="1606532"/>
            <a:ext cx="8310271" cy="4638693"/>
          </a:xfrm>
        </p:spPr>
        <p:txBody>
          <a:bodyPr>
            <a:normAutofit fontScale="77500" lnSpcReduction="20000"/>
          </a:bodyPr>
          <a:lstStyle/>
          <a:p>
            <a:r>
              <a:rPr lang="en-US" dirty="0"/>
              <a:t>Trade sanctions by governments</a:t>
            </a:r>
          </a:p>
          <a:p>
            <a:pPr lvl="1"/>
            <a:r>
              <a:rPr lang="en-US" dirty="0"/>
              <a:t>Oil and other energy</a:t>
            </a:r>
          </a:p>
          <a:p>
            <a:pPr lvl="2"/>
            <a:r>
              <a:rPr lang="en-US" dirty="0"/>
              <a:t>Germany puts Nord Stream 2 gas pipeline on hold</a:t>
            </a:r>
          </a:p>
          <a:p>
            <a:pPr lvl="2"/>
            <a:r>
              <a:rPr lang="en-US" dirty="0"/>
              <a:t>US bans from Russia</a:t>
            </a:r>
          </a:p>
          <a:p>
            <a:pPr lvl="2"/>
            <a:r>
              <a:rPr lang="en-US" dirty="0"/>
              <a:t>UK to phase out Russian oil by end of 2022</a:t>
            </a:r>
          </a:p>
          <a:p>
            <a:pPr lvl="2"/>
            <a:r>
              <a:rPr lang="en-US" dirty="0"/>
              <a:t>EU to become independent from Russia by 2030</a:t>
            </a:r>
          </a:p>
          <a:p>
            <a:pPr lvl="1"/>
            <a:r>
              <a:rPr lang="en-US" dirty="0"/>
              <a:t>EU bans steel imports from Russia</a:t>
            </a:r>
          </a:p>
          <a:p>
            <a:pPr lvl="1"/>
            <a:r>
              <a:rPr lang="en-US" dirty="0"/>
              <a:t>US restricts exports to Russia, especially technology and military; later also to Belarus; later also luxury goods</a:t>
            </a:r>
          </a:p>
          <a:p>
            <a:pPr lvl="1"/>
            <a:r>
              <a:rPr lang="en-US" dirty="0"/>
              <a:t>EU and UK impose export restrictions similar to US</a:t>
            </a:r>
          </a:p>
          <a:p>
            <a:pPr lvl="1"/>
            <a:r>
              <a:rPr lang="en-US" dirty="0"/>
              <a:t>Ban on Russian air carriers by Canada, EU, US, UK</a:t>
            </a:r>
          </a:p>
          <a:p>
            <a:pPr lvl="1"/>
            <a:r>
              <a:rPr lang="en-US" dirty="0"/>
              <a:t>G-7 to revoke Russia’s most favored nation status</a:t>
            </a:r>
          </a:p>
          <a:p>
            <a:pPr lvl="2"/>
            <a:r>
              <a:rPr lang="en-US" dirty="0"/>
              <a:t>Permits them to raise tariffs on Russian goods</a:t>
            </a:r>
          </a:p>
        </p:txBody>
      </p:sp>
    </p:spTree>
    <p:extLst>
      <p:ext uri="{BB962C8B-B14F-4D97-AF65-F5344CB8AC3E}">
        <p14:creationId xmlns:p14="http://schemas.microsoft.com/office/powerpoint/2010/main" val="3928504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B5C3A-8DF6-1148-AACC-59A9279687AB}"/>
              </a:ext>
            </a:extLst>
          </p:cNvPr>
          <p:cNvSpPr>
            <a:spLocks noGrp="1"/>
          </p:cNvSpPr>
          <p:nvPr>
            <p:ph type="sldNum" sz="quarter" idx="12"/>
          </p:nvPr>
        </p:nvSpPr>
        <p:spPr/>
        <p:txBody>
          <a:bodyPr/>
          <a:lstStyle/>
          <a:p>
            <a:fld id="{D9F085D5-EC86-4F6A-B501-C1359CB39116}" type="slidenum">
              <a:rPr lang="en-GB" smtClean="0"/>
              <a:t>42</a:t>
            </a:fld>
            <a:endParaRPr lang="en-GB"/>
          </a:p>
        </p:txBody>
      </p:sp>
      <p:graphicFrame>
        <p:nvGraphicFramePr>
          <p:cNvPr id="11" name="Table 11">
            <a:extLst>
              <a:ext uri="{FF2B5EF4-FFF2-40B4-BE49-F238E27FC236}">
                <a16:creationId xmlns:a16="http://schemas.microsoft.com/office/drawing/2014/main" id="{3E07A5E5-D23E-7179-AC18-141489BA8152}"/>
              </a:ext>
            </a:extLst>
          </p:cNvPr>
          <p:cNvGraphicFramePr>
            <a:graphicFrameLocks noGrp="1"/>
          </p:cNvGraphicFramePr>
          <p:nvPr/>
        </p:nvGraphicFramePr>
        <p:xfrm>
          <a:off x="1524000" y="1397000"/>
          <a:ext cx="6096000" cy="29667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122968784"/>
                    </a:ext>
                  </a:extLst>
                </a:gridCol>
                <a:gridCol w="2032000">
                  <a:extLst>
                    <a:ext uri="{9D8B030D-6E8A-4147-A177-3AD203B41FA5}">
                      <a16:colId xmlns:a16="http://schemas.microsoft.com/office/drawing/2014/main" val="424910467"/>
                    </a:ext>
                  </a:extLst>
                </a:gridCol>
                <a:gridCol w="2032000">
                  <a:extLst>
                    <a:ext uri="{9D8B030D-6E8A-4147-A177-3AD203B41FA5}">
                      <a16:colId xmlns:a16="http://schemas.microsoft.com/office/drawing/2014/main" val="622033425"/>
                    </a:ext>
                  </a:extLst>
                </a:gridCol>
              </a:tblGrid>
              <a:tr h="370840">
                <a:tc gridSpan="3">
                  <a:txBody>
                    <a:bodyPr/>
                    <a:lstStyle/>
                    <a:p>
                      <a:r>
                        <a:rPr lang="en-US" dirty="0"/>
                        <a:t>Countries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652440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Australia</a:t>
                      </a:r>
                    </a:p>
                  </a:txBody>
                  <a:tcPr/>
                </a:tc>
                <a:tc>
                  <a:txBody>
                    <a:bodyPr/>
                    <a:lstStyle/>
                    <a:p>
                      <a:r>
                        <a:rPr lang="en-US" dirty="0"/>
                        <a:t>Iceland</a:t>
                      </a:r>
                    </a:p>
                  </a:txBody>
                  <a:tcPr/>
                </a:tc>
                <a:tc>
                  <a:txBody>
                    <a:bodyPr/>
                    <a:lstStyle/>
                    <a:p>
                      <a:r>
                        <a:rPr lang="en-US" dirty="0"/>
                        <a:t>Singapore</a:t>
                      </a:r>
                    </a:p>
                  </a:txBody>
                  <a:tcPr/>
                </a:tc>
                <a:extLst>
                  <a:ext uri="{0D108BD9-81ED-4DB2-BD59-A6C34878D82A}">
                    <a16:rowId xmlns:a16="http://schemas.microsoft.com/office/drawing/2014/main" val="334616282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Bahamas</a:t>
                      </a:r>
                    </a:p>
                  </a:txBody>
                  <a:tcPr/>
                </a:tc>
                <a:tc>
                  <a:txBody>
                    <a:bodyPr/>
                    <a:lstStyle/>
                    <a:p>
                      <a:r>
                        <a:rPr lang="en-US" dirty="0"/>
                        <a:t>Italy</a:t>
                      </a:r>
                    </a:p>
                  </a:txBody>
                  <a:tcPr/>
                </a:tc>
                <a:tc>
                  <a:txBody>
                    <a:bodyPr/>
                    <a:lstStyle/>
                    <a:p>
                      <a:r>
                        <a:rPr lang="en-US" dirty="0"/>
                        <a:t>Switzerland</a:t>
                      </a:r>
                    </a:p>
                  </a:txBody>
                  <a:tcPr/>
                </a:tc>
                <a:extLst>
                  <a:ext uri="{0D108BD9-81ED-4DB2-BD59-A6C34878D82A}">
                    <a16:rowId xmlns:a16="http://schemas.microsoft.com/office/drawing/2014/main" val="28449087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Canada</a:t>
                      </a:r>
                    </a:p>
                  </a:txBody>
                  <a:tcPr/>
                </a:tc>
                <a:tc>
                  <a:txBody>
                    <a:bodyPr/>
                    <a:lstStyle/>
                    <a:p>
                      <a:r>
                        <a:rPr lang="en-US" dirty="0"/>
                        <a:t>Japan</a:t>
                      </a:r>
                    </a:p>
                  </a:txBody>
                  <a:tcPr/>
                </a:tc>
                <a:tc>
                  <a:txBody>
                    <a:bodyPr/>
                    <a:lstStyle/>
                    <a:p>
                      <a:r>
                        <a:rPr lang="en-US" dirty="0"/>
                        <a:t>Taiwan</a:t>
                      </a:r>
                    </a:p>
                  </a:txBody>
                  <a:tcPr/>
                </a:tc>
                <a:extLst>
                  <a:ext uri="{0D108BD9-81ED-4DB2-BD59-A6C34878D82A}">
                    <a16:rowId xmlns:a16="http://schemas.microsoft.com/office/drawing/2014/main" val="3659227714"/>
                  </a:ext>
                </a:extLst>
              </a:tr>
              <a:tr h="370840">
                <a:tc>
                  <a:txBody>
                    <a:bodyPr/>
                    <a:lstStyle/>
                    <a:p>
                      <a:r>
                        <a:rPr lang="en-US" dirty="0"/>
                        <a:t>EU</a:t>
                      </a:r>
                    </a:p>
                  </a:txBody>
                  <a:tcPr/>
                </a:tc>
                <a:tc>
                  <a:txBody>
                    <a:bodyPr/>
                    <a:lstStyle/>
                    <a:p>
                      <a:r>
                        <a:rPr lang="en-US" dirty="0"/>
                        <a:t>New Zealand</a:t>
                      </a:r>
                    </a:p>
                  </a:txBody>
                  <a:tcPr/>
                </a:tc>
                <a:tc>
                  <a:txBody>
                    <a:bodyPr/>
                    <a:lstStyle/>
                    <a:p>
                      <a:r>
                        <a:rPr lang="en-US" dirty="0"/>
                        <a:t>UK</a:t>
                      </a:r>
                    </a:p>
                  </a:txBody>
                  <a:tcPr/>
                </a:tc>
                <a:extLst>
                  <a:ext uri="{0D108BD9-81ED-4DB2-BD59-A6C34878D82A}">
                    <a16:rowId xmlns:a16="http://schemas.microsoft.com/office/drawing/2014/main" val="1468534099"/>
                  </a:ext>
                </a:extLst>
              </a:tr>
              <a:tr h="370840">
                <a:tc>
                  <a:txBody>
                    <a:bodyPr/>
                    <a:lstStyle/>
                    <a:p>
                      <a:r>
                        <a:rPr lang="en-US" dirty="0"/>
                        <a:t>Finland</a:t>
                      </a:r>
                    </a:p>
                  </a:txBody>
                  <a:tcPr/>
                </a:tc>
                <a:tc>
                  <a:txBody>
                    <a:bodyPr/>
                    <a:lstStyle/>
                    <a:p>
                      <a:r>
                        <a:rPr lang="en-US" dirty="0"/>
                        <a:t>Norway</a:t>
                      </a:r>
                    </a:p>
                  </a:txBody>
                  <a:tcPr/>
                </a:tc>
                <a:tc>
                  <a:txBody>
                    <a:bodyPr/>
                    <a:lstStyle/>
                    <a:p>
                      <a:r>
                        <a:rPr lang="en-US" dirty="0"/>
                        <a:t>US</a:t>
                      </a:r>
                    </a:p>
                  </a:txBody>
                  <a:tcPr/>
                </a:tc>
                <a:extLst>
                  <a:ext uri="{0D108BD9-81ED-4DB2-BD59-A6C34878D82A}">
                    <a16:rowId xmlns:a16="http://schemas.microsoft.com/office/drawing/2014/main" val="3669656631"/>
                  </a:ext>
                </a:extLst>
              </a:tr>
              <a:tr h="370840">
                <a:tc>
                  <a:txBody>
                    <a:bodyPr/>
                    <a:lstStyle/>
                    <a:p>
                      <a:r>
                        <a:rPr lang="en-US" dirty="0"/>
                        <a:t>France</a:t>
                      </a:r>
                    </a:p>
                  </a:txBody>
                  <a:tcPr/>
                </a:tc>
                <a:tc>
                  <a:txBody>
                    <a:bodyPr/>
                    <a:lstStyle/>
                    <a:p>
                      <a:r>
                        <a:rPr lang="en-US" dirty="0"/>
                        <a:t>Poland</a:t>
                      </a:r>
                    </a:p>
                  </a:txBody>
                  <a:tcPr/>
                </a:tc>
                <a:tc>
                  <a:txBody>
                    <a:bodyPr/>
                    <a:lstStyle/>
                    <a:p>
                      <a:endParaRPr lang="en-US"/>
                    </a:p>
                  </a:txBody>
                  <a:tcPr/>
                </a:tc>
                <a:extLst>
                  <a:ext uri="{0D108BD9-81ED-4DB2-BD59-A6C34878D82A}">
                    <a16:rowId xmlns:a16="http://schemas.microsoft.com/office/drawing/2014/main" val="2780391427"/>
                  </a:ext>
                </a:extLst>
              </a:tr>
              <a:tr h="370840">
                <a:tc>
                  <a:txBody>
                    <a:bodyPr/>
                    <a:lstStyle/>
                    <a:p>
                      <a:r>
                        <a:rPr lang="en-US" dirty="0"/>
                        <a:t>Germany</a:t>
                      </a:r>
                    </a:p>
                  </a:txBody>
                  <a:tcPr/>
                </a:tc>
                <a:tc>
                  <a:txBody>
                    <a:bodyPr/>
                    <a:lstStyle/>
                    <a:p>
                      <a:r>
                        <a:rPr lang="en-US" dirty="0"/>
                        <a:t>S Korea</a:t>
                      </a:r>
                    </a:p>
                  </a:txBody>
                  <a:tcPr/>
                </a:tc>
                <a:tc>
                  <a:txBody>
                    <a:bodyPr/>
                    <a:lstStyle/>
                    <a:p>
                      <a:endParaRPr lang="en-US" dirty="0"/>
                    </a:p>
                  </a:txBody>
                  <a:tcPr/>
                </a:tc>
                <a:extLst>
                  <a:ext uri="{0D108BD9-81ED-4DB2-BD59-A6C34878D82A}">
                    <a16:rowId xmlns:a16="http://schemas.microsoft.com/office/drawing/2014/main" val="3513825968"/>
                  </a:ext>
                </a:extLst>
              </a:tr>
            </a:tbl>
          </a:graphicData>
        </a:graphic>
      </p:graphicFrame>
      <p:sp>
        <p:nvSpPr>
          <p:cNvPr id="12" name="Title 1">
            <a:extLst>
              <a:ext uri="{FF2B5EF4-FFF2-40B4-BE49-F238E27FC236}">
                <a16:creationId xmlns:a16="http://schemas.microsoft.com/office/drawing/2014/main" id="{E0853248-B82C-3796-E69B-8AD770EFAEF0}"/>
              </a:ext>
            </a:extLst>
          </p:cNvPr>
          <p:cNvSpPr>
            <a:spLocks noGrp="1"/>
          </p:cNvSpPr>
          <p:nvPr>
            <p:ph type="title"/>
          </p:nvPr>
        </p:nvSpPr>
        <p:spPr>
          <a:xfrm>
            <a:off x="457200" y="274638"/>
            <a:ext cx="8229600" cy="1143000"/>
          </a:xfrm>
        </p:spPr>
        <p:txBody>
          <a:bodyPr/>
          <a:lstStyle/>
          <a:p>
            <a:r>
              <a:rPr lang="en-US" dirty="0"/>
              <a:t>Russia Sanctions, Gov’t</a:t>
            </a:r>
          </a:p>
        </p:txBody>
      </p:sp>
      <p:sp>
        <p:nvSpPr>
          <p:cNvPr id="2" name="TextBox 1">
            <a:extLst>
              <a:ext uri="{FF2B5EF4-FFF2-40B4-BE49-F238E27FC236}">
                <a16:creationId xmlns:a16="http://schemas.microsoft.com/office/drawing/2014/main" id="{456CC021-6B1C-5565-7D4C-7EAED1F27C77}"/>
              </a:ext>
            </a:extLst>
          </p:cNvPr>
          <p:cNvSpPr txBox="1"/>
          <p:nvPr/>
        </p:nvSpPr>
        <p:spPr>
          <a:xfrm>
            <a:off x="166761" y="5677584"/>
            <a:ext cx="2796358" cy="923330"/>
          </a:xfrm>
          <a:prstGeom prst="rect">
            <a:avLst/>
          </a:prstGeom>
          <a:noFill/>
        </p:spPr>
        <p:txBody>
          <a:bodyPr wrap="square" rtlCol="0">
            <a:spAutoFit/>
          </a:bodyPr>
          <a:lstStyle/>
          <a:p>
            <a:r>
              <a:rPr lang="en-US" dirty="0"/>
              <a:t>Source:  </a:t>
            </a:r>
            <a:r>
              <a:rPr lang="en-US" dirty="0">
                <a:latin typeface="Arial" charset="0"/>
                <a:ea typeface="ＭＳ Ｐゴシック" charset="-128"/>
                <a:cs typeface="ＭＳ Ｐゴシック" charset="-128"/>
              </a:rPr>
              <a:t>Funakoshi et al</a:t>
            </a:r>
            <a:r>
              <a:rPr lang="en-US" dirty="0"/>
              <a:t>, “Updated July 7, 2022” but includes from July 29</a:t>
            </a:r>
          </a:p>
        </p:txBody>
      </p:sp>
    </p:spTree>
    <p:extLst>
      <p:ext uri="{BB962C8B-B14F-4D97-AF65-F5344CB8AC3E}">
        <p14:creationId xmlns:p14="http://schemas.microsoft.com/office/powerpoint/2010/main" val="1627356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B5C3A-8DF6-1148-AACC-59A9279687AB}"/>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6" name="Title 1">
            <a:extLst>
              <a:ext uri="{FF2B5EF4-FFF2-40B4-BE49-F238E27FC236}">
                <a16:creationId xmlns:a16="http://schemas.microsoft.com/office/drawing/2014/main" id="{E257E0F5-D099-53E7-6FB7-F0DD19E2E12A}"/>
              </a:ext>
            </a:extLst>
          </p:cNvPr>
          <p:cNvSpPr>
            <a:spLocks noGrp="1"/>
          </p:cNvSpPr>
          <p:nvPr>
            <p:ph type="title"/>
          </p:nvPr>
        </p:nvSpPr>
        <p:spPr>
          <a:xfrm>
            <a:off x="457200" y="274638"/>
            <a:ext cx="8229600" cy="1143000"/>
          </a:xfrm>
        </p:spPr>
        <p:txBody>
          <a:bodyPr/>
          <a:lstStyle/>
          <a:p>
            <a:r>
              <a:rPr lang="en-US" dirty="0"/>
              <a:t>Russia Sanctions, Gov’t</a:t>
            </a:r>
          </a:p>
        </p:txBody>
      </p:sp>
      <p:sp>
        <p:nvSpPr>
          <p:cNvPr id="7" name="Content Placeholder 2">
            <a:extLst>
              <a:ext uri="{FF2B5EF4-FFF2-40B4-BE49-F238E27FC236}">
                <a16:creationId xmlns:a16="http://schemas.microsoft.com/office/drawing/2014/main" id="{0EADF35B-B3FF-0114-967A-3BC48CB3D0CA}"/>
              </a:ext>
            </a:extLst>
          </p:cNvPr>
          <p:cNvSpPr>
            <a:spLocks noGrp="1"/>
          </p:cNvSpPr>
          <p:nvPr>
            <p:ph idx="1"/>
          </p:nvPr>
        </p:nvSpPr>
        <p:spPr>
          <a:xfrm>
            <a:off x="376529" y="1606532"/>
            <a:ext cx="8310271" cy="4638693"/>
          </a:xfrm>
        </p:spPr>
        <p:txBody>
          <a:bodyPr>
            <a:normAutofit/>
          </a:bodyPr>
          <a:lstStyle/>
          <a:p>
            <a:r>
              <a:rPr lang="en-US" dirty="0"/>
              <a:t>Countries announcing they will </a:t>
            </a:r>
            <a:r>
              <a:rPr lang="en-US" i="1" u="sng" dirty="0"/>
              <a:t>not</a:t>
            </a:r>
            <a:r>
              <a:rPr lang="en-US" dirty="0"/>
              <a:t> use sanctions against Russia:</a:t>
            </a:r>
          </a:p>
        </p:txBody>
      </p:sp>
      <p:graphicFrame>
        <p:nvGraphicFramePr>
          <p:cNvPr id="8" name="Table 8">
            <a:extLst>
              <a:ext uri="{FF2B5EF4-FFF2-40B4-BE49-F238E27FC236}">
                <a16:creationId xmlns:a16="http://schemas.microsoft.com/office/drawing/2014/main" id="{BF18E923-5917-B58D-87FC-55486283808F}"/>
              </a:ext>
            </a:extLst>
          </p:cNvPr>
          <p:cNvGraphicFramePr>
            <a:graphicFrameLocks noGrp="1"/>
          </p:cNvGraphicFramePr>
          <p:nvPr>
            <p:extLst>
              <p:ext uri="{D42A27DB-BD31-4B8C-83A1-F6EECF244321}">
                <p14:modId xmlns:p14="http://schemas.microsoft.com/office/powerpoint/2010/main" val="3249237987"/>
              </p:ext>
            </p:extLst>
          </p:nvPr>
        </p:nvGraphicFramePr>
        <p:xfrm>
          <a:off x="2590801" y="2725719"/>
          <a:ext cx="3643922" cy="3708400"/>
        </p:xfrm>
        <a:graphic>
          <a:graphicData uri="http://schemas.openxmlformats.org/drawingml/2006/table">
            <a:tbl>
              <a:tblPr firstRow="1" bandRow="1">
                <a:tableStyleId>{073A0DAA-6AF3-43AB-8588-CEC1D06C72B9}</a:tableStyleId>
              </a:tblPr>
              <a:tblGrid>
                <a:gridCol w="1821961">
                  <a:extLst>
                    <a:ext uri="{9D8B030D-6E8A-4147-A177-3AD203B41FA5}">
                      <a16:colId xmlns:a16="http://schemas.microsoft.com/office/drawing/2014/main" val="510324727"/>
                    </a:ext>
                  </a:extLst>
                </a:gridCol>
                <a:gridCol w="1821961">
                  <a:extLst>
                    <a:ext uri="{9D8B030D-6E8A-4147-A177-3AD203B41FA5}">
                      <a16:colId xmlns:a16="http://schemas.microsoft.com/office/drawing/2014/main" val="1553281130"/>
                    </a:ext>
                  </a:extLst>
                </a:gridCol>
              </a:tblGrid>
              <a:tr h="370840">
                <a:tc gridSpan="2">
                  <a:txBody>
                    <a:bodyPr/>
                    <a:lstStyle/>
                    <a:p>
                      <a:r>
                        <a:rPr lang="en-US" dirty="0"/>
                        <a:t>NOT using sanctions</a:t>
                      </a:r>
                    </a:p>
                  </a:txBody>
                  <a:tcPr/>
                </a:tc>
                <a:tc hMerge="1">
                  <a:txBody>
                    <a:bodyPr/>
                    <a:lstStyle/>
                    <a:p>
                      <a:endParaRPr lang="en-US" dirty="0"/>
                    </a:p>
                  </a:txBody>
                  <a:tcPr/>
                </a:tc>
                <a:extLst>
                  <a:ext uri="{0D108BD9-81ED-4DB2-BD59-A6C34878D82A}">
                    <a16:rowId xmlns:a16="http://schemas.microsoft.com/office/drawing/2014/main" val="203672448"/>
                  </a:ext>
                </a:extLst>
              </a:tr>
              <a:tr h="370840">
                <a:tc>
                  <a:txBody>
                    <a:bodyPr/>
                    <a:lstStyle/>
                    <a:p>
                      <a:r>
                        <a:rPr lang="en-US" dirty="0"/>
                        <a:t>India</a:t>
                      </a:r>
                    </a:p>
                  </a:txBody>
                  <a:tcPr/>
                </a:tc>
                <a:tc>
                  <a:txBody>
                    <a:bodyPr/>
                    <a:lstStyle/>
                    <a:p>
                      <a:r>
                        <a:rPr lang="en-US" dirty="0"/>
                        <a:t>Feb 24</a:t>
                      </a:r>
                    </a:p>
                  </a:txBody>
                  <a:tcPr/>
                </a:tc>
                <a:extLst>
                  <a:ext uri="{0D108BD9-81ED-4DB2-BD59-A6C34878D82A}">
                    <a16:rowId xmlns:a16="http://schemas.microsoft.com/office/drawing/2014/main" val="3926440333"/>
                  </a:ext>
                </a:extLst>
              </a:tr>
              <a:tr h="370840">
                <a:tc>
                  <a:txBody>
                    <a:bodyPr/>
                    <a:lstStyle/>
                    <a:p>
                      <a:r>
                        <a:rPr lang="en-US" dirty="0"/>
                        <a:t>Mexico</a:t>
                      </a:r>
                    </a:p>
                  </a:txBody>
                  <a:tcPr/>
                </a:tc>
                <a:tc>
                  <a:txBody>
                    <a:bodyPr/>
                    <a:lstStyle/>
                    <a:p>
                      <a:r>
                        <a:rPr lang="en-US" dirty="0"/>
                        <a:t>Mar 1</a:t>
                      </a:r>
                    </a:p>
                  </a:txBody>
                  <a:tcPr/>
                </a:tc>
                <a:extLst>
                  <a:ext uri="{0D108BD9-81ED-4DB2-BD59-A6C34878D82A}">
                    <a16:rowId xmlns:a16="http://schemas.microsoft.com/office/drawing/2014/main" val="3056933964"/>
                  </a:ext>
                </a:extLst>
              </a:tr>
              <a:tr h="370840">
                <a:tc>
                  <a:txBody>
                    <a:bodyPr/>
                    <a:lstStyle/>
                    <a:p>
                      <a:r>
                        <a:rPr lang="en-US" dirty="0"/>
                        <a:t>Brazil</a:t>
                      </a:r>
                    </a:p>
                  </a:txBody>
                  <a:tcPr/>
                </a:tc>
                <a:tc>
                  <a:txBody>
                    <a:bodyPr/>
                    <a:lstStyle/>
                    <a:p>
                      <a:r>
                        <a:rPr lang="en-US" dirty="0"/>
                        <a:t>Mar 1</a:t>
                      </a:r>
                    </a:p>
                  </a:txBody>
                  <a:tcPr/>
                </a:tc>
                <a:extLst>
                  <a:ext uri="{0D108BD9-81ED-4DB2-BD59-A6C34878D82A}">
                    <a16:rowId xmlns:a16="http://schemas.microsoft.com/office/drawing/2014/main" val="3330412124"/>
                  </a:ext>
                </a:extLst>
              </a:tr>
              <a:tr h="370840">
                <a:tc>
                  <a:txBody>
                    <a:bodyPr/>
                    <a:lstStyle/>
                    <a:p>
                      <a:r>
                        <a:rPr lang="en-US" dirty="0"/>
                        <a:t>China</a:t>
                      </a:r>
                    </a:p>
                  </a:txBody>
                  <a:tcPr/>
                </a:tc>
                <a:tc>
                  <a:txBody>
                    <a:bodyPr/>
                    <a:lstStyle/>
                    <a:p>
                      <a:r>
                        <a:rPr lang="en-US" dirty="0"/>
                        <a:t>Mar 2</a:t>
                      </a:r>
                    </a:p>
                  </a:txBody>
                  <a:tcPr/>
                </a:tc>
                <a:extLst>
                  <a:ext uri="{0D108BD9-81ED-4DB2-BD59-A6C34878D82A}">
                    <a16:rowId xmlns:a16="http://schemas.microsoft.com/office/drawing/2014/main" val="3862835268"/>
                  </a:ext>
                </a:extLst>
              </a:tr>
              <a:tr h="370840">
                <a:tc>
                  <a:txBody>
                    <a:bodyPr/>
                    <a:lstStyle/>
                    <a:p>
                      <a:r>
                        <a:rPr lang="en-US" dirty="0"/>
                        <a:t>Argentina</a:t>
                      </a:r>
                    </a:p>
                  </a:txBody>
                  <a:tcPr/>
                </a:tc>
                <a:tc>
                  <a:txBody>
                    <a:bodyPr/>
                    <a:lstStyle/>
                    <a:p>
                      <a:r>
                        <a:rPr lang="en-US" dirty="0"/>
                        <a:t>Mar 4</a:t>
                      </a:r>
                    </a:p>
                  </a:txBody>
                  <a:tcPr/>
                </a:tc>
                <a:extLst>
                  <a:ext uri="{0D108BD9-81ED-4DB2-BD59-A6C34878D82A}">
                    <a16:rowId xmlns:a16="http://schemas.microsoft.com/office/drawing/2014/main" val="2967509954"/>
                  </a:ext>
                </a:extLst>
              </a:tr>
              <a:tr h="370840">
                <a:tc>
                  <a:txBody>
                    <a:bodyPr/>
                    <a:lstStyle/>
                    <a:p>
                      <a:r>
                        <a:rPr lang="en-US" dirty="0"/>
                        <a:t>Indonesia</a:t>
                      </a:r>
                    </a:p>
                  </a:txBody>
                  <a:tcPr/>
                </a:tc>
                <a:tc>
                  <a:txBody>
                    <a:bodyPr/>
                    <a:lstStyle/>
                    <a:p>
                      <a:r>
                        <a:rPr lang="en-US" dirty="0"/>
                        <a:t>Mar 9</a:t>
                      </a:r>
                    </a:p>
                  </a:txBody>
                  <a:tcPr/>
                </a:tc>
                <a:extLst>
                  <a:ext uri="{0D108BD9-81ED-4DB2-BD59-A6C34878D82A}">
                    <a16:rowId xmlns:a16="http://schemas.microsoft.com/office/drawing/2014/main" val="950974978"/>
                  </a:ext>
                </a:extLst>
              </a:tr>
              <a:tr h="370840">
                <a:tc>
                  <a:txBody>
                    <a:bodyPr/>
                    <a:lstStyle/>
                    <a:p>
                      <a:r>
                        <a:rPr lang="en-US" dirty="0"/>
                        <a:t>Turkey</a:t>
                      </a:r>
                    </a:p>
                  </a:txBody>
                  <a:tcPr/>
                </a:tc>
                <a:tc>
                  <a:txBody>
                    <a:bodyPr/>
                    <a:lstStyle/>
                    <a:p>
                      <a:r>
                        <a:rPr lang="en-US" dirty="0"/>
                        <a:t>Mar 13</a:t>
                      </a:r>
                    </a:p>
                  </a:txBody>
                  <a:tcPr/>
                </a:tc>
                <a:extLst>
                  <a:ext uri="{0D108BD9-81ED-4DB2-BD59-A6C34878D82A}">
                    <a16:rowId xmlns:a16="http://schemas.microsoft.com/office/drawing/2014/main" val="329481106"/>
                  </a:ext>
                </a:extLst>
              </a:tr>
              <a:tr h="370840">
                <a:tc>
                  <a:txBody>
                    <a:bodyPr/>
                    <a:lstStyle/>
                    <a:p>
                      <a:r>
                        <a:rPr lang="en-US" dirty="0"/>
                        <a:t>S Africa</a:t>
                      </a:r>
                    </a:p>
                  </a:txBody>
                  <a:tcPr/>
                </a:tc>
                <a:tc>
                  <a:txBody>
                    <a:bodyPr/>
                    <a:lstStyle/>
                    <a:p>
                      <a:r>
                        <a:rPr lang="en-US" dirty="0"/>
                        <a:t>Mar 17</a:t>
                      </a:r>
                    </a:p>
                  </a:txBody>
                  <a:tcPr/>
                </a:tc>
                <a:extLst>
                  <a:ext uri="{0D108BD9-81ED-4DB2-BD59-A6C34878D82A}">
                    <a16:rowId xmlns:a16="http://schemas.microsoft.com/office/drawing/2014/main" val="1271359932"/>
                  </a:ext>
                </a:extLst>
              </a:tr>
              <a:tr h="370840">
                <a:tc>
                  <a:txBody>
                    <a:bodyPr/>
                    <a:lstStyle/>
                    <a:p>
                      <a:r>
                        <a:rPr lang="en-US" dirty="0"/>
                        <a:t>Serbia</a:t>
                      </a:r>
                    </a:p>
                  </a:txBody>
                  <a:tcPr/>
                </a:tc>
                <a:tc>
                  <a:txBody>
                    <a:bodyPr/>
                    <a:lstStyle/>
                    <a:p>
                      <a:r>
                        <a:rPr lang="en-US" dirty="0"/>
                        <a:t>Apr 21</a:t>
                      </a:r>
                    </a:p>
                  </a:txBody>
                  <a:tcPr/>
                </a:tc>
                <a:extLst>
                  <a:ext uri="{0D108BD9-81ED-4DB2-BD59-A6C34878D82A}">
                    <a16:rowId xmlns:a16="http://schemas.microsoft.com/office/drawing/2014/main" val="3607317935"/>
                  </a:ext>
                </a:extLst>
              </a:tr>
            </a:tbl>
          </a:graphicData>
        </a:graphic>
      </p:graphicFrame>
      <p:sp>
        <p:nvSpPr>
          <p:cNvPr id="9" name="TextBox 8">
            <a:extLst>
              <a:ext uri="{FF2B5EF4-FFF2-40B4-BE49-F238E27FC236}">
                <a16:creationId xmlns:a16="http://schemas.microsoft.com/office/drawing/2014/main" id="{2DF09DAA-79A4-1562-22F7-8EC786940DBB}"/>
              </a:ext>
            </a:extLst>
          </p:cNvPr>
          <p:cNvSpPr txBox="1"/>
          <p:nvPr/>
        </p:nvSpPr>
        <p:spPr>
          <a:xfrm>
            <a:off x="376529" y="5970340"/>
            <a:ext cx="1719912" cy="369332"/>
          </a:xfrm>
          <a:prstGeom prst="rect">
            <a:avLst/>
          </a:prstGeom>
          <a:noFill/>
        </p:spPr>
        <p:txBody>
          <a:bodyPr wrap="square" rtlCol="0">
            <a:spAutoFit/>
          </a:bodyPr>
          <a:lstStyle/>
          <a:p>
            <a:r>
              <a:rPr lang="en-US" dirty="0"/>
              <a:t>Source:  </a:t>
            </a:r>
            <a:r>
              <a:rPr lang="en-US" dirty="0" err="1">
                <a:latin typeface="Arial" charset="0"/>
                <a:ea typeface="ＭＳ Ｐゴシック" charset="-128"/>
                <a:cs typeface="ＭＳ Ｐゴシック" charset="-128"/>
              </a:rPr>
              <a:t>Bown</a:t>
            </a:r>
            <a:endParaRPr lang="en-US" dirty="0"/>
          </a:p>
        </p:txBody>
      </p:sp>
    </p:spTree>
    <p:extLst>
      <p:ext uri="{BB962C8B-B14F-4D97-AF65-F5344CB8AC3E}">
        <p14:creationId xmlns:p14="http://schemas.microsoft.com/office/powerpoint/2010/main" val="1606057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44</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308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Bown</a:t>
            </a:r>
            <a:r>
              <a:rPr lang="en-US" dirty="0"/>
              <a:t>,</a:t>
            </a:r>
            <a:br>
              <a:rPr lang="en-US" dirty="0"/>
            </a:br>
            <a:r>
              <a:rPr lang="en-US" dirty="0"/>
              <a:t>“A sanctions timeline”</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prompted the sanctions to start and when? </a:t>
            </a:r>
          </a:p>
          <a:p>
            <a:r>
              <a:rPr lang="en-US" dirty="0"/>
              <a:t>What were the most recent actions reported here, and by whom? </a:t>
            </a:r>
          </a:p>
          <a:p>
            <a:r>
              <a:rPr lang="en-US" dirty="0"/>
              <a:t>How useful did you find the interactive timeline on the </a:t>
            </a:r>
            <a:r>
              <a:rPr lang="en-US" dirty="0" err="1"/>
              <a:t>Bown</a:t>
            </a:r>
            <a:r>
              <a:rPr lang="en-US" dirty="0"/>
              <a:t> site?</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85824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Green Subsidies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The “Green Subsidy War” started with the US Inflation Reduction Act of 2022</a:t>
            </a:r>
          </a:p>
          <a:p>
            <a:pPr lvl="1"/>
            <a:r>
              <a:rPr lang="en-US" dirty="0"/>
              <a:t>IRA does several things, but mostly it  invests government funds in green production</a:t>
            </a:r>
          </a:p>
          <a:p>
            <a:pPr lvl="1"/>
            <a:r>
              <a:rPr lang="en-US" dirty="0"/>
              <a:t>EU was initially in favor, since US was finally acting against climate change</a:t>
            </a:r>
          </a:p>
          <a:p>
            <a:pPr lvl="1"/>
            <a:r>
              <a:rPr lang="en-US" dirty="0"/>
              <a:t>But then they saw that it was protectionist</a:t>
            </a:r>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Tree>
    <p:extLst>
      <p:ext uri="{BB962C8B-B14F-4D97-AF65-F5344CB8AC3E}">
        <p14:creationId xmlns:p14="http://schemas.microsoft.com/office/powerpoint/2010/main" val="3956196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Green Subsidies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sz="2800" dirty="0"/>
              <a:t>Why is the IRA protectionist?</a:t>
            </a:r>
          </a:p>
          <a:p>
            <a:pPr lvl="1"/>
            <a:r>
              <a:rPr lang="en-US" sz="2400" dirty="0"/>
              <a:t>Consumer tax credit (up to $7,500) for purchase of electric vehicles, conditional on</a:t>
            </a:r>
          </a:p>
          <a:p>
            <a:pPr lvl="2"/>
            <a:r>
              <a:rPr lang="en-US" sz="2000" dirty="0"/>
              <a:t>Assembled in North America</a:t>
            </a:r>
          </a:p>
          <a:p>
            <a:pPr lvl="2"/>
            <a:r>
              <a:rPr lang="en-US" sz="2000" dirty="0"/>
              <a:t>Battery components made in North America</a:t>
            </a:r>
          </a:p>
          <a:p>
            <a:pPr lvl="2"/>
            <a:r>
              <a:rPr lang="en-US" sz="2000" dirty="0"/>
              <a:t>Using battery materials extracted in US or a country with US FTA</a:t>
            </a:r>
          </a:p>
          <a:p>
            <a:pPr lvl="1"/>
            <a:r>
              <a:rPr lang="en-US" sz="2400" dirty="0"/>
              <a:t>Subsidies for wide range of industries to produce in US, will entice investment from EU.</a:t>
            </a:r>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Tree>
    <p:extLst>
      <p:ext uri="{BB962C8B-B14F-4D97-AF65-F5344CB8AC3E}">
        <p14:creationId xmlns:p14="http://schemas.microsoft.com/office/powerpoint/2010/main" val="1029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Green Subsidies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sz="2800" dirty="0"/>
              <a:t>EU’s Proposed Responses:  </a:t>
            </a:r>
          </a:p>
          <a:p>
            <a:pPr lvl="1"/>
            <a:r>
              <a:rPr lang="en-US" sz="2400" dirty="0"/>
              <a:t>Green Deal Industrial Plan </a:t>
            </a:r>
          </a:p>
          <a:p>
            <a:pPr lvl="2"/>
            <a:r>
              <a:rPr lang="en-US" sz="2000" dirty="0"/>
              <a:t>Offers €250 billion subsidize Europe’s green industries</a:t>
            </a:r>
          </a:p>
          <a:p>
            <a:pPr lvl="2"/>
            <a:r>
              <a:rPr lang="en-US" sz="2000" dirty="0"/>
              <a:t>Permits member countries to use subsidies for green projects until 2025.  </a:t>
            </a:r>
          </a:p>
          <a:p>
            <a:pPr lvl="3"/>
            <a:r>
              <a:rPr lang="en-US" sz="1800" dirty="0"/>
              <a:t>Members are normally prohibited from using subsidies.</a:t>
            </a:r>
          </a:p>
          <a:p>
            <a:pPr lvl="1"/>
            <a:r>
              <a:rPr lang="en-US" sz="2400" dirty="0"/>
              <a:t>Critical Raw Materials Act</a:t>
            </a:r>
          </a:p>
          <a:p>
            <a:pPr lvl="2"/>
            <a:r>
              <a:rPr lang="en-US" sz="2000" dirty="0"/>
              <a:t>Calls for the EU to process at least 40 percent of the raw materials that the car industry needs within its own borders</a:t>
            </a:r>
          </a:p>
          <a:p>
            <a:pPr lvl="2"/>
            <a:r>
              <a:rPr lang="en-US" sz="2000" dirty="0"/>
              <a:t>How will it do this?  That’s not clear to me.</a:t>
            </a:r>
          </a:p>
          <a:p>
            <a:pPr lvl="1"/>
            <a:endParaRPr lang="en-US" sz="2400" dirty="0"/>
          </a:p>
          <a:p>
            <a:pPr lvl="1"/>
            <a:endParaRPr lang="en-US" sz="2400" dirty="0"/>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Tree>
    <p:extLst>
      <p:ext uri="{BB962C8B-B14F-4D97-AF65-F5344CB8AC3E}">
        <p14:creationId xmlns:p14="http://schemas.microsoft.com/office/powerpoint/2010/main" val="4279504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49</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85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D564-F52F-8B49-9EE0-D70087C5E61B}"/>
              </a:ext>
            </a:extLst>
          </p:cNvPr>
          <p:cNvSpPr>
            <a:spLocks noGrp="1"/>
          </p:cNvSpPr>
          <p:nvPr>
            <p:ph type="title"/>
          </p:nvPr>
        </p:nvSpPr>
        <p:spPr/>
        <p:txBody>
          <a:bodyPr/>
          <a:lstStyle/>
          <a:p>
            <a:r>
              <a:rPr lang="en-US"/>
              <a:t>World Trade Growth</a:t>
            </a:r>
            <a:endParaRPr lang="en-US" dirty="0"/>
          </a:p>
        </p:txBody>
      </p:sp>
      <p:sp>
        <p:nvSpPr>
          <p:cNvPr id="4" name="Footer Placeholder 3">
            <a:extLst>
              <a:ext uri="{FF2B5EF4-FFF2-40B4-BE49-F238E27FC236}">
                <a16:creationId xmlns:a16="http://schemas.microsoft.com/office/drawing/2014/main" id="{C446E0AB-9A72-C84E-9B72-06E314D47C13}"/>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22A8FA77-01AD-6D45-A9EA-2878D77FFE7C}"/>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pic>
        <p:nvPicPr>
          <p:cNvPr id="3" name="Picture 2">
            <a:extLst>
              <a:ext uri="{FF2B5EF4-FFF2-40B4-BE49-F238E27FC236}">
                <a16:creationId xmlns:a16="http://schemas.microsoft.com/office/drawing/2014/main" id="{F364B98E-E873-41A3-95F1-88400650E7BA}"/>
              </a:ext>
            </a:extLst>
          </p:cNvPr>
          <p:cNvPicPr>
            <a:picLocks noChangeAspect="1"/>
          </p:cNvPicPr>
          <p:nvPr/>
        </p:nvPicPr>
        <p:blipFill>
          <a:blip r:embed="rId3"/>
          <a:stretch>
            <a:fillRect/>
          </a:stretch>
        </p:blipFill>
        <p:spPr>
          <a:xfrm>
            <a:off x="457200" y="1066800"/>
            <a:ext cx="8610600" cy="5416550"/>
          </a:xfrm>
          <a:prstGeom prst="rect">
            <a:avLst/>
          </a:prstGeom>
        </p:spPr>
      </p:pic>
      <p:cxnSp>
        <p:nvCxnSpPr>
          <p:cNvPr id="8" name="Straight Connector 7">
            <a:extLst>
              <a:ext uri="{FF2B5EF4-FFF2-40B4-BE49-F238E27FC236}">
                <a16:creationId xmlns:a16="http://schemas.microsoft.com/office/drawing/2014/main" id="{1354046D-D780-CCB8-8A10-BD44DE6FE019}"/>
              </a:ext>
            </a:extLst>
          </p:cNvPr>
          <p:cNvCxnSpPr>
            <a:cxnSpLocks/>
          </p:cNvCxnSpPr>
          <p:nvPr/>
        </p:nvCxnSpPr>
        <p:spPr>
          <a:xfrm>
            <a:off x="7086600" y="1676400"/>
            <a:ext cx="457200"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8A19ECB-CAD6-9D50-5DFB-D384DD9E2927}"/>
              </a:ext>
            </a:extLst>
          </p:cNvPr>
          <p:cNvCxnSpPr>
            <a:cxnSpLocks/>
          </p:cNvCxnSpPr>
          <p:nvPr/>
        </p:nvCxnSpPr>
        <p:spPr>
          <a:xfrm>
            <a:off x="579322" y="1846967"/>
            <a:ext cx="928530"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0EB52F70-C3AF-08E8-8459-F3552DF41A1C}"/>
              </a:ext>
            </a:extLst>
          </p:cNvPr>
          <p:cNvSpPr/>
          <p:nvPr/>
        </p:nvSpPr>
        <p:spPr>
          <a:xfrm>
            <a:off x="6928835" y="1487510"/>
            <a:ext cx="780066" cy="265090"/>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82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WSJ Editors:</a:t>
            </a:r>
            <a:br>
              <a:rPr lang="en-US" dirty="0"/>
            </a:br>
            <a:r>
              <a:rPr lang="en-US" dirty="0"/>
              <a:t>“Green Subsidy War…”</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In what sense was the IRA a response to what the EU was doing?</a:t>
            </a:r>
          </a:p>
          <a:p>
            <a:r>
              <a:rPr lang="en-US" dirty="0"/>
              <a:t>What does the IRA do that the EU objects to? </a:t>
            </a:r>
          </a:p>
          <a:p>
            <a:r>
              <a:rPr lang="en-US" dirty="0"/>
              <a:t>Do the Wall Street Journal editors approve?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50</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124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Economist:</a:t>
            </a:r>
            <a:br>
              <a:rPr lang="en-US" dirty="0"/>
            </a:br>
            <a:r>
              <a:rPr lang="en-US" dirty="0"/>
              <a:t>“Green Protectionism…”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two actions is the EU considering to respond to the US subsidies that the Economist mentions, and how does the Economist view them? </a:t>
            </a:r>
          </a:p>
          <a:p>
            <a:r>
              <a:rPr lang="en-US" dirty="0"/>
              <a:t>Is the EU right to think that US subsidies will hurt the EU? </a:t>
            </a:r>
          </a:p>
          <a:p>
            <a:r>
              <a:rPr lang="en-US" dirty="0"/>
              <a:t>What does this say the EU can and should do?</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51</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477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Other Disputes and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Disputes</a:t>
            </a:r>
          </a:p>
          <a:p>
            <a:pPr lvl="1"/>
            <a:r>
              <a:rPr lang="en-US" dirty="0"/>
              <a:t>Japan-South Korea Trade Dispute</a:t>
            </a:r>
          </a:p>
          <a:p>
            <a:pPr lvl="1"/>
            <a:r>
              <a:rPr lang="en-US" dirty="0"/>
              <a:t>US-Mexico on GM Corn</a:t>
            </a:r>
          </a:p>
          <a:p>
            <a:pPr lvl="1"/>
            <a:r>
              <a:rPr lang="en-US" dirty="0"/>
              <a:t>EU-China Green Tech</a:t>
            </a:r>
          </a:p>
          <a:p>
            <a:pPr lvl="1"/>
            <a:r>
              <a:rPr lang="en-US" dirty="0"/>
              <a:t>EU Carbon Tariff</a:t>
            </a:r>
          </a:p>
          <a:p>
            <a:pPr lvl="1"/>
            <a:r>
              <a:rPr lang="en-US" dirty="0"/>
              <a:t>Japan-Australia LNG</a:t>
            </a:r>
          </a:p>
          <a:p>
            <a:pPr lvl="1"/>
            <a:r>
              <a:rPr lang="en-US" dirty="0"/>
              <a:t>India laptops</a:t>
            </a:r>
          </a:p>
          <a:p>
            <a:pPr lvl="1"/>
            <a:r>
              <a:rPr lang="en-US" dirty="0"/>
              <a:t>US-EU cheese beef</a:t>
            </a:r>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52</a:t>
            </a:fld>
            <a:endParaRPr lang="en-US"/>
          </a:p>
        </p:txBody>
      </p:sp>
    </p:spTree>
    <p:extLst>
      <p:ext uri="{BB962C8B-B14F-4D97-AF65-F5344CB8AC3E}">
        <p14:creationId xmlns:p14="http://schemas.microsoft.com/office/powerpoint/2010/main" val="3397599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53</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576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Davies &amp; Inagaki:</a:t>
            </a:r>
            <a:br>
              <a:rPr lang="en-US" sz="4000" dirty="0"/>
            </a:br>
            <a:r>
              <a:rPr lang="en-US" sz="4000" dirty="0"/>
              <a:t>“Japan and South Korea…”</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were the disputes in 2015 and 2019 about? </a:t>
            </a:r>
          </a:p>
          <a:p>
            <a:r>
              <a:rPr lang="en-US" dirty="0"/>
              <a:t>What actions had South Korea and Japan taken in the 2019 dispute?</a:t>
            </a:r>
          </a:p>
          <a:p>
            <a:r>
              <a:rPr lang="en-US" dirty="0"/>
              <a:t>How has this dispute been resolved?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54</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039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Swanson &amp; </a:t>
            </a:r>
            <a:r>
              <a:rPr lang="en-US" sz="4000" dirty="0" err="1"/>
              <a:t>Qiu</a:t>
            </a:r>
            <a:r>
              <a:rPr lang="en-US" sz="4000" dirty="0"/>
              <a:t>:</a:t>
            </a:r>
            <a:br>
              <a:rPr lang="en-US" sz="4000" dirty="0"/>
            </a:br>
            <a:r>
              <a:rPr lang="en-US" sz="4000" dirty="0"/>
              <a:t>“U.S. To Challenge Mexican…”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Has it been legal to grow GM corn in Mexico?  </a:t>
            </a:r>
          </a:p>
          <a:p>
            <a:r>
              <a:rPr lang="en-US" sz="2800" dirty="0"/>
              <a:t>Is GM corn safe? </a:t>
            </a:r>
          </a:p>
          <a:p>
            <a:r>
              <a:rPr lang="en-US" sz="2800" dirty="0"/>
              <a:t>Is the herbicide that GM corn depends on safe? </a:t>
            </a:r>
          </a:p>
          <a:p>
            <a:r>
              <a:rPr lang="en-US" sz="2800" dirty="0"/>
              <a:t>Why can the US challenge this ban, and under what international agreement?  What will happen if it does? </a:t>
            </a:r>
          </a:p>
          <a:p>
            <a:r>
              <a:rPr lang="en-US" sz="2800" dirty="0"/>
              <a:t>Is the reason for Mexico’s ban that it disagrees with the science?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55</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951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Bounds &amp; Hancock:</a:t>
            </a:r>
            <a:br>
              <a:rPr lang="en-US" sz="4000" dirty="0"/>
            </a:br>
            <a:r>
              <a:rPr lang="en-US" sz="4000" dirty="0"/>
              <a:t>“Brussels to Curb Imports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imports from China are to be curbed? </a:t>
            </a:r>
          </a:p>
          <a:p>
            <a:r>
              <a:rPr lang="en-US" dirty="0"/>
              <a:t>How is the curb implemented? </a:t>
            </a:r>
          </a:p>
          <a:p>
            <a:r>
              <a:rPr lang="en-US" dirty="0"/>
              <a:t>Is it all such imports from China that are targeted? </a:t>
            </a:r>
          </a:p>
          <a:p>
            <a:r>
              <a:rPr lang="en-US" dirty="0"/>
              <a:t>Is this action permitted by the WTO? </a:t>
            </a:r>
          </a:p>
          <a:p>
            <a:r>
              <a:rPr lang="en-US" dirty="0"/>
              <a:t>How has China responded to this proposal?</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56</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309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Hancock &amp; Dempsey:</a:t>
            </a:r>
            <a:br>
              <a:rPr lang="en-US" sz="4000" dirty="0"/>
            </a:br>
            <a:r>
              <a:rPr lang="en-US" sz="4000" dirty="0"/>
              <a:t>“</a:t>
            </a:r>
            <a:r>
              <a:rPr lang="en-US" sz="4000" dirty="0" err="1"/>
              <a:t>Aluminium</a:t>
            </a:r>
            <a:r>
              <a:rPr lang="en-US" sz="4000" dirty="0"/>
              <a:t> Companies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is CBAM? </a:t>
            </a:r>
          </a:p>
          <a:p>
            <a:r>
              <a:rPr lang="en-US" dirty="0"/>
              <a:t>What is the loophole that aluminum producers are complaining about? </a:t>
            </a:r>
          </a:p>
          <a:p>
            <a:r>
              <a:rPr lang="en-US" dirty="0"/>
              <a:t>What are some other concerns, and might they apply more broadly than aluminum?</a:t>
            </a:r>
          </a:p>
          <a:p>
            <a:r>
              <a:rPr lang="en-US" dirty="0"/>
              <a:t>Will CBAM go into effect, and if so when and how?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57</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637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Lebrun:</a:t>
            </a:r>
            <a:br>
              <a:rPr lang="en-US" sz="4000" dirty="0"/>
            </a:br>
            <a:r>
              <a:rPr lang="en-US" sz="4000" dirty="0"/>
              <a:t>“Japan Accuses Australia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Is this a case of either country imposing a trade barrier or otherwise using a trade policy? </a:t>
            </a:r>
          </a:p>
          <a:p>
            <a:r>
              <a:rPr lang="en-US" dirty="0"/>
              <a:t>Why does Japan care so much about this?  Is it just defending the financial needs of its companies? </a:t>
            </a:r>
          </a:p>
          <a:p>
            <a:r>
              <a:rPr lang="en-US" dirty="0"/>
              <a:t>Does Australia agree that this imposes a hardship on Japan?</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58</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3475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Roy:</a:t>
            </a:r>
            <a:br>
              <a:rPr lang="en-US" sz="4000" dirty="0"/>
            </a:br>
            <a:r>
              <a:rPr lang="en-US" sz="4000" dirty="0"/>
              <a:t>“Importing Laptops Into India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How does this policy discourage imports? </a:t>
            </a:r>
          </a:p>
          <a:p>
            <a:r>
              <a:rPr lang="en-US" dirty="0"/>
              <a:t>What are the acknowledged motives for this policy? </a:t>
            </a:r>
          </a:p>
          <a:p>
            <a:r>
              <a:rPr lang="en-US" dirty="0"/>
              <a:t>At whom is the policy aimed?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59</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49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ECD1-0CD0-49E7-997D-43BBE487E414}"/>
              </a:ext>
            </a:extLst>
          </p:cNvPr>
          <p:cNvSpPr>
            <a:spLocks noGrp="1"/>
          </p:cNvSpPr>
          <p:nvPr>
            <p:ph type="title"/>
          </p:nvPr>
        </p:nvSpPr>
        <p:spPr/>
        <p:txBody>
          <a:bodyPr/>
          <a:lstStyle/>
          <a:p>
            <a:r>
              <a:rPr lang="en-US" altLang="en-US" sz="3200" dirty="0"/>
              <a:t>Figure 2.5 The Fall and Rise of World Trade</a:t>
            </a:r>
            <a:endParaRPr lang="en-IN" sz="3200" dirty="0"/>
          </a:p>
        </p:txBody>
      </p:sp>
      <p:pic>
        <p:nvPicPr>
          <p:cNvPr id="6" name="Content Placeholder 5" descr="A graph depicts the fall and rise of world trade. For long description in Notes pane, press F6.">
            <a:extLst>
              <a:ext uri="{FF2B5EF4-FFF2-40B4-BE49-F238E27FC236}">
                <a16:creationId xmlns:a16="http://schemas.microsoft.com/office/drawing/2014/main" id="{ABC4AC64-EF2B-482C-918D-F16F865F49F0}"/>
              </a:ext>
            </a:extLst>
          </p:cNvPr>
          <p:cNvPicPr>
            <a:picLocks noGrp="1" noChangeAspect="1"/>
          </p:cNvPicPr>
          <p:nvPr>
            <p:ph sz="quarter" idx="13"/>
          </p:nvPr>
        </p:nvPicPr>
        <p:blipFill>
          <a:blip r:embed="rId3"/>
          <a:stretch>
            <a:fillRect/>
          </a:stretch>
        </p:blipFill>
        <p:spPr>
          <a:xfrm>
            <a:off x="2712622" y="1696068"/>
            <a:ext cx="3707008" cy="2873868"/>
          </a:xfrm>
        </p:spPr>
      </p:pic>
      <p:sp>
        <p:nvSpPr>
          <p:cNvPr id="4" name="Content Placeholder 3">
            <a:extLst>
              <a:ext uri="{FF2B5EF4-FFF2-40B4-BE49-F238E27FC236}">
                <a16:creationId xmlns:a16="http://schemas.microsoft.com/office/drawing/2014/main" id="{5CA54841-DFF5-4685-AE4D-B52E3B2E7A1D}"/>
              </a:ext>
            </a:extLst>
          </p:cNvPr>
          <p:cNvSpPr>
            <a:spLocks noGrp="1"/>
          </p:cNvSpPr>
          <p:nvPr>
            <p:ph sz="quarter" idx="14"/>
          </p:nvPr>
        </p:nvSpPr>
        <p:spPr>
          <a:xfrm>
            <a:off x="457201" y="4716925"/>
            <a:ext cx="8010524" cy="305933"/>
          </a:xfrm>
        </p:spPr>
        <p:txBody>
          <a:bodyPr lIns="0" tIns="0" rIns="0" bIns="0"/>
          <a:lstStyle/>
          <a:p>
            <a:pPr marL="0" indent="0">
              <a:spcBef>
                <a:spcPts val="600"/>
              </a:spcBef>
              <a:buNone/>
            </a:pPr>
            <a:r>
              <a:rPr lang="en-US" sz="1800" dirty="0"/>
              <a:t>The ratio of world exports to world G</a:t>
            </a:r>
            <a:r>
              <a:rPr lang="en-US" sz="100" dirty="0"/>
              <a:t> </a:t>
            </a:r>
            <a:r>
              <a:rPr lang="en-US" sz="1800" dirty="0"/>
              <a:t>D</a:t>
            </a:r>
            <a:r>
              <a:rPr lang="en-US" sz="100" dirty="0"/>
              <a:t> </a:t>
            </a:r>
            <a:r>
              <a:rPr lang="en-US" sz="1800" dirty="0"/>
              <a:t>P rose in the decades before World War</a:t>
            </a:r>
            <a:endParaRPr lang="en-IN" sz="1800" dirty="0"/>
          </a:p>
        </p:txBody>
      </p:sp>
      <p:graphicFrame>
        <p:nvGraphicFramePr>
          <p:cNvPr id="31" name="Object 30" descr="One"/>
          <p:cNvGraphicFramePr>
            <a:graphicFrameLocks noChangeAspect="1"/>
          </p:cNvGraphicFramePr>
          <p:nvPr/>
        </p:nvGraphicFramePr>
        <p:xfrm>
          <a:off x="8493918" y="4729625"/>
          <a:ext cx="122720" cy="265895"/>
        </p:xfrm>
        <a:graphic>
          <a:graphicData uri="http://schemas.openxmlformats.org/presentationml/2006/ole">
            <mc:AlternateContent xmlns:mc="http://schemas.openxmlformats.org/markup-compatibility/2006">
              <mc:Choice xmlns:v="urn:schemas-microsoft-com:vml" Requires="v">
                <p:oleObj name="Equation" r:id="rId4" imgW="75960" imgH="164880" progId="Equation.DSMT4">
                  <p:embed/>
                </p:oleObj>
              </mc:Choice>
              <mc:Fallback>
                <p:oleObj name="Equation" r:id="rId4" imgW="75960" imgH="164880" progId="Equation.DSMT4">
                  <p:embed/>
                  <p:pic>
                    <p:nvPicPr>
                      <p:cNvPr id="31" name="Object 30" descr="One"/>
                      <p:cNvPicPr/>
                      <p:nvPr/>
                    </p:nvPicPr>
                    <p:blipFill>
                      <a:blip r:embed="rId5"/>
                      <a:stretch>
                        <a:fillRect/>
                      </a:stretch>
                    </p:blipFill>
                    <p:spPr>
                      <a:xfrm>
                        <a:off x="8493918" y="4729625"/>
                        <a:ext cx="122720" cy="265895"/>
                      </a:xfrm>
                      <a:prstGeom prst="rect">
                        <a:avLst/>
                      </a:prstGeom>
                    </p:spPr>
                  </p:pic>
                </p:oleObj>
              </mc:Fallback>
            </mc:AlternateContent>
          </a:graphicData>
        </a:graphic>
      </p:graphicFrame>
      <p:sp>
        <p:nvSpPr>
          <p:cNvPr id="18" name="Content Placeholder 17"/>
          <p:cNvSpPr>
            <a:spLocks noGrp="1"/>
          </p:cNvSpPr>
          <p:nvPr>
            <p:ph sz="quarter" idx="15"/>
          </p:nvPr>
        </p:nvSpPr>
        <p:spPr>
          <a:xfrm>
            <a:off x="475979" y="5104094"/>
            <a:ext cx="8393700" cy="1238793"/>
          </a:xfrm>
        </p:spPr>
        <p:txBody>
          <a:bodyPr lIns="0" tIns="0" rIns="0" bIns="0"/>
          <a:lstStyle/>
          <a:p>
            <a:pPr marL="0" indent="0">
              <a:spcBef>
                <a:spcPts val="600"/>
              </a:spcBef>
              <a:buNone/>
            </a:pPr>
            <a:r>
              <a:rPr lang="en-US" sz="1800" dirty="0"/>
              <a:t>but fell sharply in the face of wars and protectionism. It didn’t return to 1913 levels until the 1970s but has since reached new heights.</a:t>
            </a:r>
          </a:p>
          <a:p>
            <a:pPr marL="0" indent="0">
              <a:spcBef>
                <a:spcPts val="600"/>
              </a:spcBef>
              <a:buNone/>
            </a:pPr>
            <a:r>
              <a:rPr lang="en-US" sz="1600" b="1" dirty="0"/>
              <a:t>Source: </a:t>
            </a:r>
            <a:r>
              <a:rPr lang="en-US" sz="1600" dirty="0"/>
              <a:t>Michel Fouquin and Jules Hugot, “Trade Globalisation in the Last Two Centuries,” Voxeu (September 2016).</a:t>
            </a:r>
            <a:endParaRPr lang="en-IN" sz="1600" dirty="0"/>
          </a:p>
        </p:txBody>
      </p:sp>
      <p:sp>
        <p:nvSpPr>
          <p:cNvPr id="3" name="TextBox 2">
            <a:extLst>
              <a:ext uri="{FF2B5EF4-FFF2-40B4-BE49-F238E27FC236}">
                <a16:creationId xmlns:a16="http://schemas.microsoft.com/office/drawing/2014/main" id="{D3B431BA-D296-712E-1AD5-9360CC0C0369}"/>
              </a:ext>
            </a:extLst>
          </p:cNvPr>
          <p:cNvSpPr txBox="1"/>
          <p:nvPr/>
        </p:nvSpPr>
        <p:spPr>
          <a:xfrm>
            <a:off x="3352800" y="5987144"/>
            <a:ext cx="1621971" cy="400110"/>
          </a:xfrm>
          <a:prstGeom prst="rect">
            <a:avLst/>
          </a:prstGeom>
          <a:noFill/>
          <a:ln w="28575">
            <a:solidFill>
              <a:schemeClr val="accent5">
                <a:lumMod val="50000"/>
              </a:schemeClr>
            </a:solidFill>
          </a:ln>
        </p:spPr>
        <p:txBody>
          <a:bodyPr wrap="square" rtlCol="0">
            <a:spAutoFit/>
          </a:bodyPr>
          <a:lstStyle/>
          <a:p>
            <a:r>
              <a:rPr lang="en-US" sz="2000" b="1" dirty="0">
                <a:solidFill>
                  <a:schemeClr val="accent5">
                    <a:lumMod val="50000"/>
                  </a:schemeClr>
                </a:solidFill>
              </a:rPr>
              <a:t>From KOM</a:t>
            </a:r>
          </a:p>
        </p:txBody>
      </p:sp>
    </p:spTree>
    <p:extLst>
      <p:ext uri="{BB962C8B-B14F-4D97-AF65-F5344CB8AC3E}">
        <p14:creationId xmlns:p14="http://schemas.microsoft.com/office/powerpoint/2010/main" val="2327542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Peterson:</a:t>
            </a:r>
            <a:br>
              <a:rPr lang="en-US" sz="4000" dirty="0"/>
            </a:br>
            <a:r>
              <a:rPr lang="en-US" sz="4000" dirty="0"/>
              <a:t>“The U.S. Has a Beef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is a protected geographical indication? </a:t>
            </a:r>
          </a:p>
          <a:p>
            <a:r>
              <a:rPr lang="en-US" dirty="0"/>
              <a:t>Does the US reject the legitimacy of these restrictions? </a:t>
            </a:r>
          </a:p>
          <a:p>
            <a:r>
              <a:rPr lang="en-US" dirty="0"/>
              <a:t>What does the US object to? </a:t>
            </a:r>
          </a:p>
          <a:p>
            <a:r>
              <a:rPr lang="en-US" dirty="0"/>
              <a:t>What other disputes between the US and EU are mentioned?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60</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675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0A3111-F322-4D47-98D6-282B3B4A3454}"/>
              </a:ext>
            </a:extLst>
          </p:cNvPr>
          <p:cNvSpPr>
            <a:spLocks noGrp="1"/>
          </p:cNvSpPr>
          <p:nvPr>
            <p:ph type="ftr" sz="quarter" idx="11"/>
          </p:nvPr>
        </p:nvSpPr>
        <p:spPr/>
        <p:txBody>
          <a:bodyPr/>
          <a:lstStyle/>
          <a:p>
            <a:pPr>
              <a:defRPr/>
            </a:pPr>
            <a:r>
              <a:rPr lang="en-US"/>
              <a:t>Class 2:  The State of Play II:  Other</a:t>
            </a:r>
          </a:p>
        </p:txBody>
      </p:sp>
      <p:sp>
        <p:nvSpPr>
          <p:cNvPr id="5" name="Slide Number Placeholder 4">
            <a:extLst>
              <a:ext uri="{FF2B5EF4-FFF2-40B4-BE49-F238E27FC236}">
                <a16:creationId xmlns:a16="http://schemas.microsoft.com/office/drawing/2014/main" id="{FD44435D-A94D-FE43-9FF5-AECE73B1716C}"/>
              </a:ext>
            </a:extLst>
          </p:cNvPr>
          <p:cNvSpPr>
            <a:spLocks noGrp="1"/>
          </p:cNvSpPr>
          <p:nvPr>
            <p:ph type="sldNum" sz="quarter" idx="12"/>
          </p:nvPr>
        </p:nvSpPr>
        <p:spPr/>
        <p:txBody>
          <a:bodyPr/>
          <a:lstStyle/>
          <a:p>
            <a:pPr>
              <a:defRPr/>
            </a:pPr>
            <a:fld id="{659DFB22-C7E9-9E4B-8431-4E4E88AD005A}" type="slidenum">
              <a:rPr lang="en-US" smtClean="0"/>
              <a:pPr>
                <a:defRPr/>
              </a:pPr>
              <a:t>61</a:t>
            </a:fld>
            <a:endParaRPr lang="en-US"/>
          </a:p>
        </p:txBody>
      </p:sp>
    </p:spTree>
    <p:extLst>
      <p:ext uri="{BB962C8B-B14F-4D97-AF65-F5344CB8AC3E}">
        <p14:creationId xmlns:p14="http://schemas.microsoft.com/office/powerpoint/2010/main" val="197634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D564-F52F-8B49-9EE0-D70087C5E61B}"/>
              </a:ext>
            </a:extLst>
          </p:cNvPr>
          <p:cNvSpPr>
            <a:spLocks noGrp="1"/>
          </p:cNvSpPr>
          <p:nvPr>
            <p:ph type="title"/>
          </p:nvPr>
        </p:nvSpPr>
        <p:spPr/>
        <p:txBody>
          <a:bodyPr/>
          <a:lstStyle/>
          <a:p>
            <a:r>
              <a:rPr lang="en-US" dirty="0"/>
              <a:t>World Trade Growth</a:t>
            </a:r>
          </a:p>
        </p:txBody>
      </p:sp>
      <p:sp>
        <p:nvSpPr>
          <p:cNvPr id="4" name="Footer Placeholder 3">
            <a:extLst>
              <a:ext uri="{FF2B5EF4-FFF2-40B4-BE49-F238E27FC236}">
                <a16:creationId xmlns:a16="http://schemas.microsoft.com/office/drawing/2014/main" id="{C446E0AB-9A72-C84E-9B72-06E314D47C13}"/>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22A8FA77-01AD-6D45-A9EA-2878D77FFE7C}"/>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pic>
        <p:nvPicPr>
          <p:cNvPr id="6" name="Picture 5">
            <a:extLst>
              <a:ext uri="{FF2B5EF4-FFF2-40B4-BE49-F238E27FC236}">
                <a16:creationId xmlns:a16="http://schemas.microsoft.com/office/drawing/2014/main" id="{1E1B64A0-38F1-764B-A948-2C7166546258}"/>
              </a:ext>
            </a:extLst>
          </p:cNvPr>
          <p:cNvPicPr>
            <a:picLocks noChangeAspect="1"/>
          </p:cNvPicPr>
          <p:nvPr/>
        </p:nvPicPr>
        <p:blipFill>
          <a:blip r:embed="rId3"/>
          <a:stretch>
            <a:fillRect/>
          </a:stretch>
        </p:blipFill>
        <p:spPr>
          <a:xfrm>
            <a:off x="609600" y="1143000"/>
            <a:ext cx="7935687" cy="4965346"/>
          </a:xfrm>
          <a:prstGeom prst="rect">
            <a:avLst/>
          </a:prstGeom>
        </p:spPr>
      </p:pic>
    </p:spTree>
    <p:extLst>
      <p:ext uri="{BB962C8B-B14F-4D97-AF65-F5344CB8AC3E}">
        <p14:creationId xmlns:p14="http://schemas.microsoft.com/office/powerpoint/2010/main" val="344503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61B0-B1E5-4B63-A130-29019CE8B754}"/>
              </a:ext>
            </a:extLst>
          </p:cNvPr>
          <p:cNvSpPr>
            <a:spLocks noGrp="1"/>
          </p:cNvSpPr>
          <p:nvPr>
            <p:ph type="title"/>
          </p:nvPr>
        </p:nvSpPr>
        <p:spPr/>
        <p:txBody>
          <a:bodyPr/>
          <a:lstStyle/>
          <a:p>
            <a:r>
              <a:rPr lang="en-US" altLang="en-US" sz="3200" dirty="0">
                <a:ea typeface="Verdana" panose="020B0604030504040204" pitchFamily="34" charset="0"/>
              </a:rPr>
              <a:t>Figure 1.1 Exports and Imports as a Percentage of U.S. National Income</a:t>
            </a:r>
            <a:endParaRPr lang="en-IN" sz="3200" dirty="0"/>
          </a:p>
        </p:txBody>
      </p:sp>
      <p:pic>
        <p:nvPicPr>
          <p:cNvPr id="6" name="Content Placeholder 5" descr="A graph depicts the exports and imports as a percentage of U S national income. For long description in Notes pane, press F6.">
            <a:extLst>
              <a:ext uri="{FF2B5EF4-FFF2-40B4-BE49-F238E27FC236}">
                <a16:creationId xmlns:a16="http://schemas.microsoft.com/office/drawing/2014/main" id="{E487543E-B431-42A4-A490-7E8B94F31AEB}"/>
              </a:ext>
            </a:extLst>
          </p:cNvPr>
          <p:cNvPicPr>
            <a:picLocks noGrp="1" noChangeAspect="1"/>
          </p:cNvPicPr>
          <p:nvPr>
            <p:ph sz="quarter" idx="13"/>
          </p:nvPr>
        </p:nvPicPr>
        <p:blipFill>
          <a:blip r:embed="rId3"/>
          <a:stretch>
            <a:fillRect/>
          </a:stretch>
        </p:blipFill>
        <p:spPr>
          <a:xfrm>
            <a:off x="1971496" y="1692510"/>
            <a:ext cx="5201007" cy="3121919"/>
          </a:xfrm>
        </p:spPr>
      </p:pic>
      <p:sp>
        <p:nvSpPr>
          <p:cNvPr id="4" name="Content Placeholder 3">
            <a:extLst>
              <a:ext uri="{FF2B5EF4-FFF2-40B4-BE49-F238E27FC236}">
                <a16:creationId xmlns:a16="http://schemas.microsoft.com/office/drawing/2014/main" id="{231304DA-5C88-4BF1-86F6-65B9D0D1E7F6}"/>
              </a:ext>
            </a:extLst>
          </p:cNvPr>
          <p:cNvSpPr>
            <a:spLocks noGrp="1"/>
          </p:cNvSpPr>
          <p:nvPr>
            <p:ph sz="quarter" idx="14"/>
          </p:nvPr>
        </p:nvSpPr>
        <p:spPr>
          <a:xfrm>
            <a:off x="457200" y="4937470"/>
            <a:ext cx="8386354" cy="757725"/>
          </a:xfrm>
        </p:spPr>
        <p:txBody>
          <a:bodyPr/>
          <a:lstStyle/>
          <a:p>
            <a:pPr marL="0" indent="0">
              <a:spcBef>
                <a:spcPts val="1000"/>
              </a:spcBef>
              <a:buNone/>
            </a:pPr>
            <a:r>
              <a:rPr lang="en-US" sz="2000" dirty="0"/>
              <a:t>(Shaded areas indicate U.S. recessions.) Both imports and exports have risen as a share of the U.S. economy, but imports have risen more.</a:t>
            </a:r>
          </a:p>
        </p:txBody>
      </p:sp>
      <p:sp>
        <p:nvSpPr>
          <p:cNvPr id="18" name="Content Placeholder 17"/>
          <p:cNvSpPr>
            <a:spLocks noGrp="1"/>
          </p:cNvSpPr>
          <p:nvPr>
            <p:ph sz="quarter" idx="15"/>
          </p:nvPr>
        </p:nvSpPr>
        <p:spPr>
          <a:xfrm>
            <a:off x="457200" y="5807717"/>
            <a:ext cx="4648200" cy="434188"/>
          </a:xfrm>
        </p:spPr>
        <p:txBody>
          <a:bodyPr/>
          <a:lstStyle/>
          <a:p>
            <a:pPr marL="432" indent="0">
              <a:buNone/>
            </a:pPr>
            <a:r>
              <a:rPr lang="en-US" b="1" dirty="0"/>
              <a:t>Source: </a:t>
            </a:r>
            <a:r>
              <a:rPr lang="en-US" dirty="0"/>
              <a:t>U.S. Bureau of Economic Analysis,</a:t>
            </a:r>
          </a:p>
        </p:txBody>
      </p:sp>
      <p:sp>
        <p:nvSpPr>
          <p:cNvPr id="36" name="Text Placeholder 35"/>
          <p:cNvSpPr>
            <a:spLocks noGrp="1"/>
          </p:cNvSpPr>
          <p:nvPr>
            <p:ph type="body" sz="quarter" idx="33"/>
          </p:nvPr>
        </p:nvSpPr>
        <p:spPr>
          <a:xfrm>
            <a:off x="5177744" y="5884063"/>
            <a:ext cx="2805112" cy="337990"/>
          </a:xfrm>
        </p:spPr>
        <p:txBody>
          <a:bodyPr lIns="0" tIns="0" rIns="0" bIns="0"/>
          <a:lstStyle/>
          <a:p>
            <a:pPr marL="432" indent="0">
              <a:buNone/>
            </a:pPr>
            <a:r>
              <a:rPr lang="en-US" sz="1800" dirty="0">
                <a:hlinkClick r:id="rId4" tooltip="https://research.stlouisfed.org/"/>
              </a:rPr>
              <a:t>research.stlouisfed.org</a:t>
            </a:r>
            <a:endParaRPr lang="en-US" sz="1800" dirty="0"/>
          </a:p>
        </p:txBody>
      </p:sp>
      <p:sp>
        <p:nvSpPr>
          <p:cNvPr id="3" name="TextBox 2">
            <a:extLst>
              <a:ext uri="{FF2B5EF4-FFF2-40B4-BE49-F238E27FC236}">
                <a16:creationId xmlns:a16="http://schemas.microsoft.com/office/drawing/2014/main" id="{9F302A65-6A6D-C010-BBD3-9AB79C1DC40E}"/>
              </a:ext>
            </a:extLst>
          </p:cNvPr>
          <p:cNvSpPr txBox="1"/>
          <p:nvPr/>
        </p:nvSpPr>
        <p:spPr>
          <a:xfrm>
            <a:off x="3439886" y="6139544"/>
            <a:ext cx="1621971" cy="400110"/>
          </a:xfrm>
          <a:prstGeom prst="rect">
            <a:avLst/>
          </a:prstGeom>
          <a:noFill/>
          <a:ln w="28575">
            <a:solidFill>
              <a:schemeClr val="accent5">
                <a:lumMod val="50000"/>
              </a:schemeClr>
            </a:solidFill>
          </a:ln>
        </p:spPr>
        <p:txBody>
          <a:bodyPr wrap="square" rtlCol="0">
            <a:spAutoFit/>
          </a:bodyPr>
          <a:lstStyle/>
          <a:p>
            <a:r>
              <a:rPr lang="en-US" sz="2000" b="1" dirty="0">
                <a:solidFill>
                  <a:schemeClr val="accent5">
                    <a:lumMod val="50000"/>
                  </a:schemeClr>
                </a:solidFill>
              </a:rPr>
              <a:t>From KOM</a:t>
            </a:r>
          </a:p>
        </p:txBody>
      </p:sp>
    </p:spTree>
    <p:extLst>
      <p:ext uri="{BB962C8B-B14F-4D97-AF65-F5344CB8AC3E}">
        <p14:creationId xmlns:p14="http://schemas.microsoft.com/office/powerpoint/2010/main" val="221619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F5DE-6110-4EB6-8A8C-5A5E627F995C}"/>
              </a:ext>
            </a:extLst>
          </p:cNvPr>
          <p:cNvSpPr>
            <a:spLocks noGrp="1"/>
          </p:cNvSpPr>
          <p:nvPr>
            <p:ph type="title"/>
          </p:nvPr>
        </p:nvSpPr>
        <p:spPr/>
        <p:txBody>
          <a:bodyPr/>
          <a:lstStyle/>
          <a:p>
            <a:r>
              <a:rPr lang="en-US" sz="3000" dirty="0"/>
              <a:t>Figure 1.2 Average of Exports and Imports as Percentages of National Income in 2018</a:t>
            </a:r>
            <a:endParaRPr lang="en-IN" sz="3000" dirty="0"/>
          </a:p>
        </p:txBody>
      </p:sp>
      <p:pic>
        <p:nvPicPr>
          <p:cNvPr id="6" name="Content Placeholder 5" descr="A bar graph depicts the average of exports and imports as percentages of national income in 20 18. For long description in Notes pane, press F6.">
            <a:extLst>
              <a:ext uri="{FF2B5EF4-FFF2-40B4-BE49-F238E27FC236}">
                <a16:creationId xmlns:a16="http://schemas.microsoft.com/office/drawing/2014/main" id="{98294615-712E-4622-8B15-64C3933F4EE2}"/>
              </a:ext>
            </a:extLst>
          </p:cNvPr>
          <p:cNvPicPr>
            <a:picLocks noGrp="1" noChangeAspect="1"/>
          </p:cNvPicPr>
          <p:nvPr>
            <p:ph sz="quarter" idx="13"/>
          </p:nvPr>
        </p:nvPicPr>
        <p:blipFill>
          <a:blip r:embed="rId3"/>
          <a:stretch>
            <a:fillRect/>
          </a:stretch>
        </p:blipFill>
        <p:spPr>
          <a:xfrm>
            <a:off x="1586733" y="1682119"/>
            <a:ext cx="5970535" cy="3354580"/>
          </a:xfrm>
        </p:spPr>
      </p:pic>
      <p:sp>
        <p:nvSpPr>
          <p:cNvPr id="4" name="Content Placeholder 3">
            <a:extLst>
              <a:ext uri="{FF2B5EF4-FFF2-40B4-BE49-F238E27FC236}">
                <a16:creationId xmlns:a16="http://schemas.microsoft.com/office/drawing/2014/main" id="{FDCC4FA9-1CC7-4C3A-B65E-2723DD8FC17C}"/>
              </a:ext>
            </a:extLst>
          </p:cNvPr>
          <p:cNvSpPr>
            <a:spLocks noGrp="1"/>
          </p:cNvSpPr>
          <p:nvPr>
            <p:ph sz="quarter" idx="14"/>
          </p:nvPr>
        </p:nvSpPr>
        <p:spPr>
          <a:xfrm>
            <a:off x="457200" y="5163009"/>
            <a:ext cx="8229600" cy="1181565"/>
          </a:xfrm>
        </p:spPr>
        <p:txBody>
          <a:bodyPr/>
          <a:lstStyle/>
          <a:p>
            <a:pPr marL="0" indent="0">
              <a:buNone/>
            </a:pPr>
            <a:r>
              <a:rPr lang="en-US" sz="2000" dirty="0"/>
              <a:t>International trade is even more important to most other countries than it is to the United States.</a:t>
            </a:r>
          </a:p>
          <a:p>
            <a:pPr marL="0" indent="0">
              <a:spcBef>
                <a:spcPts val="1000"/>
              </a:spcBef>
              <a:buNone/>
            </a:pPr>
            <a:r>
              <a:rPr lang="en-US" sz="1800" b="1" dirty="0"/>
              <a:t>Source: </a:t>
            </a:r>
            <a:r>
              <a:rPr lang="en-US" sz="1800" dirty="0"/>
              <a:t>World Bank</a:t>
            </a:r>
          </a:p>
        </p:txBody>
      </p:sp>
      <p:sp>
        <p:nvSpPr>
          <p:cNvPr id="3" name="TextBox 2">
            <a:extLst>
              <a:ext uri="{FF2B5EF4-FFF2-40B4-BE49-F238E27FC236}">
                <a16:creationId xmlns:a16="http://schemas.microsoft.com/office/drawing/2014/main" id="{21E5862E-8D40-BCD4-6F70-1F9212855444}"/>
              </a:ext>
            </a:extLst>
          </p:cNvPr>
          <p:cNvSpPr txBox="1"/>
          <p:nvPr/>
        </p:nvSpPr>
        <p:spPr>
          <a:xfrm>
            <a:off x="3439886" y="6139544"/>
            <a:ext cx="1621971" cy="400110"/>
          </a:xfrm>
          <a:prstGeom prst="rect">
            <a:avLst/>
          </a:prstGeom>
          <a:noFill/>
          <a:ln w="28575">
            <a:solidFill>
              <a:schemeClr val="accent5">
                <a:lumMod val="50000"/>
              </a:schemeClr>
            </a:solidFill>
          </a:ln>
        </p:spPr>
        <p:txBody>
          <a:bodyPr wrap="square" rtlCol="0">
            <a:spAutoFit/>
          </a:bodyPr>
          <a:lstStyle/>
          <a:p>
            <a:r>
              <a:rPr lang="en-US" sz="2000" b="1" dirty="0">
                <a:solidFill>
                  <a:schemeClr val="accent5">
                    <a:lumMod val="50000"/>
                  </a:schemeClr>
                </a:solidFill>
              </a:rPr>
              <a:t>From KOM</a:t>
            </a:r>
          </a:p>
        </p:txBody>
      </p:sp>
    </p:spTree>
    <p:extLst>
      <p:ext uri="{BB962C8B-B14F-4D97-AF65-F5344CB8AC3E}">
        <p14:creationId xmlns:p14="http://schemas.microsoft.com/office/powerpoint/2010/main" val="126696916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114890</TotalTime>
  <Words>4146</Words>
  <Application>Microsoft Macintosh PowerPoint</Application>
  <PresentationFormat>On-screen Show (4:3)</PresentationFormat>
  <Paragraphs>516</Paragraphs>
  <Slides>61</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7" baseType="lpstr">
      <vt:lpstr>Arial</vt:lpstr>
      <vt:lpstr>ReithSerif</vt:lpstr>
      <vt:lpstr>Times</vt:lpstr>
      <vt:lpstr>Times New Roman</vt:lpstr>
      <vt:lpstr>Default Design</vt:lpstr>
      <vt:lpstr>Equation</vt:lpstr>
      <vt:lpstr>Class 2  The State of Play in International Trade and Trade Policy II:   Other  by Alan V. Deardorff University of Michigan 2023</vt:lpstr>
      <vt:lpstr>Announcements</vt:lpstr>
      <vt:lpstr>Pause for News</vt:lpstr>
      <vt:lpstr>State of Play:  Other</vt:lpstr>
      <vt:lpstr>World Trade Growth</vt:lpstr>
      <vt:lpstr>Figure 2.5 The Fall and Rise of World Trade</vt:lpstr>
      <vt:lpstr>World Trade Growth</vt:lpstr>
      <vt:lpstr>Figure 1.1 Exports and Imports as a Percentage of U.S. National Income</vt:lpstr>
      <vt:lpstr>Figure 1.2 Average of Exports and Imports as Percentages of National Income in 2018</vt:lpstr>
      <vt:lpstr>Figure 2.1 Total U.S. Trade with Major Partners, 2019</vt:lpstr>
      <vt:lpstr>Figure 2.6 The Composition of World Trade, 2017</vt:lpstr>
      <vt:lpstr>Figure 2.7 The Changing Composition of Developing-Country Exports</vt:lpstr>
      <vt:lpstr>Pause for Discussion</vt:lpstr>
      <vt:lpstr>Questions from KOM</vt:lpstr>
      <vt:lpstr>Brexit</vt:lpstr>
      <vt:lpstr>PowerPoint Presentation</vt:lpstr>
      <vt:lpstr>Brexit</vt:lpstr>
      <vt:lpstr>Brexit</vt:lpstr>
      <vt:lpstr>Brexit</vt:lpstr>
      <vt:lpstr>Brexit</vt:lpstr>
      <vt:lpstr>Brexit</vt:lpstr>
      <vt:lpstr>Brexit</vt:lpstr>
      <vt:lpstr>Brexit</vt:lpstr>
      <vt:lpstr>Brexit</vt:lpstr>
      <vt:lpstr>Pause for Discussion</vt:lpstr>
      <vt:lpstr>Questions on Brexit (Kirkegaard)</vt:lpstr>
      <vt:lpstr>Questions on Economist.  “Brexit and Northern Ireland”</vt:lpstr>
      <vt:lpstr>Questions on Economist.  “Buyers’ Remorse”</vt:lpstr>
      <vt:lpstr>China Trade Actions</vt:lpstr>
      <vt:lpstr>China Trade Actions</vt:lpstr>
      <vt:lpstr>China Trade Actions</vt:lpstr>
      <vt:lpstr>China Trade Actions</vt:lpstr>
      <vt:lpstr>China Trade Actions</vt:lpstr>
      <vt:lpstr>PowerPoint Presentation</vt:lpstr>
      <vt:lpstr>Pause for Discussion</vt:lpstr>
      <vt:lpstr>Questions on Hille &amp; Langley, “China Suspends 2,000…”</vt:lpstr>
      <vt:lpstr>Questions on Michaels, “EU Sues China in WTO…”</vt:lpstr>
      <vt:lpstr>Questions on Economist, “Dragon Shows Its Claws…”</vt:lpstr>
      <vt:lpstr>Russia Sanctions</vt:lpstr>
      <vt:lpstr>Russia Sanctions, Gov’t</vt:lpstr>
      <vt:lpstr>Russia Sanctions, Gov’t</vt:lpstr>
      <vt:lpstr>Russia Sanctions, Gov’t</vt:lpstr>
      <vt:lpstr>Russia Sanctions, Gov’t</vt:lpstr>
      <vt:lpstr>Pause for Discussion</vt:lpstr>
      <vt:lpstr>Questions on Bown, “A sanctions timeline”</vt:lpstr>
      <vt:lpstr>Green Subsidies</vt:lpstr>
      <vt:lpstr>Green Subsidies</vt:lpstr>
      <vt:lpstr>Green Subsidies</vt:lpstr>
      <vt:lpstr>Pause for Discussion</vt:lpstr>
      <vt:lpstr>Questions on WSJ Editors: “Green Subsidy War…”</vt:lpstr>
      <vt:lpstr>Questions on Economist: “Green Protectionism…”</vt:lpstr>
      <vt:lpstr>Other Disputes and Actions</vt:lpstr>
      <vt:lpstr>Pause for Discussion</vt:lpstr>
      <vt:lpstr>Questions on Davies &amp; Inagaki: “Japan and South Korea…”</vt:lpstr>
      <vt:lpstr>Questions on Swanson &amp; Qiu: “U.S. To Challenge Mexican…”</vt:lpstr>
      <vt:lpstr>Questions on Bounds &amp; Hancock: “Brussels to Curb Imports …”</vt:lpstr>
      <vt:lpstr>Questions on Hancock &amp; Dempsey: “Aluminium Companies …”</vt:lpstr>
      <vt:lpstr>Questions on Lebrun: “Japan Accuses Australia …”</vt:lpstr>
      <vt:lpstr>Questions on Roy: “Importing Laptops Into India …”</vt:lpstr>
      <vt:lpstr>Questions on Peterson: “The U.S. Has a Beef …”</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171</cp:revision>
  <cp:lastPrinted>2023-08-13T22:39:56Z</cp:lastPrinted>
  <dcterms:created xsi:type="dcterms:W3CDTF">2011-01-03T19:29:08Z</dcterms:created>
  <dcterms:modified xsi:type="dcterms:W3CDTF">2023-09-06T14:05:34Z</dcterms:modified>
</cp:coreProperties>
</file>