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512" r:id="rId3"/>
    <p:sldId id="520" r:id="rId4"/>
    <p:sldId id="517" r:id="rId5"/>
    <p:sldId id="518" r:id="rId6"/>
    <p:sldId id="483" r:id="rId7"/>
    <p:sldId id="485" r:id="rId8"/>
    <p:sldId id="291" r:id="rId9"/>
    <p:sldId id="292" r:id="rId10"/>
    <p:sldId id="352" r:id="rId11"/>
    <p:sldId id="293" r:id="rId12"/>
    <p:sldId id="523" r:id="rId13"/>
    <p:sldId id="524" r:id="rId14"/>
    <p:sldId id="525" r:id="rId15"/>
    <p:sldId id="526" r:id="rId16"/>
    <p:sldId id="295" r:id="rId17"/>
    <p:sldId id="298" r:id="rId18"/>
    <p:sldId id="486" r:id="rId19"/>
    <p:sldId id="487" r:id="rId20"/>
    <p:sldId id="488" r:id="rId21"/>
    <p:sldId id="300" r:id="rId22"/>
    <p:sldId id="301" r:id="rId23"/>
    <p:sldId id="309" r:id="rId24"/>
    <p:sldId id="310" r:id="rId25"/>
    <p:sldId id="489" r:id="rId26"/>
    <p:sldId id="510" r:id="rId27"/>
    <p:sldId id="511" r:id="rId28"/>
    <p:sldId id="316" r:id="rId29"/>
    <p:sldId id="312" r:id="rId30"/>
    <p:sldId id="314" r:id="rId31"/>
    <p:sldId id="513" r:id="rId32"/>
    <p:sldId id="315" r:id="rId33"/>
    <p:sldId id="317" r:id="rId34"/>
    <p:sldId id="318" r:id="rId35"/>
    <p:sldId id="319" r:id="rId36"/>
    <p:sldId id="320" r:id="rId37"/>
    <p:sldId id="322" r:id="rId38"/>
    <p:sldId id="516" r:id="rId39"/>
    <p:sldId id="321" r:id="rId40"/>
    <p:sldId id="323" r:id="rId41"/>
    <p:sldId id="343" r:id="rId42"/>
    <p:sldId id="492" r:id="rId43"/>
    <p:sldId id="490" r:id="rId44"/>
    <p:sldId id="491" r:id="rId45"/>
    <p:sldId id="304" r:id="rId46"/>
    <p:sldId id="290" r:id="rId47"/>
    <p:sldId id="308" r:id="rId48"/>
    <p:sldId id="514" r:id="rId49"/>
    <p:sldId id="296" r:id="rId50"/>
    <p:sldId id="297" r:id="rId51"/>
    <p:sldId id="302" r:id="rId52"/>
    <p:sldId id="303" r:id="rId53"/>
    <p:sldId id="495" r:id="rId54"/>
    <p:sldId id="496" r:id="rId55"/>
    <p:sldId id="493" r:id="rId56"/>
    <p:sldId id="305" r:id="rId57"/>
    <p:sldId id="494" r:id="rId58"/>
    <p:sldId id="307" r:id="rId59"/>
    <p:sldId id="306" r:id="rId60"/>
    <p:sldId id="311" r:id="rId61"/>
    <p:sldId id="497" r:id="rId62"/>
    <p:sldId id="336" r:id="rId63"/>
    <p:sldId id="326" r:id="rId64"/>
    <p:sldId id="337" r:id="rId65"/>
    <p:sldId id="327" r:id="rId66"/>
    <p:sldId id="328" r:id="rId67"/>
    <p:sldId id="329" r:id="rId68"/>
    <p:sldId id="331" r:id="rId69"/>
    <p:sldId id="332" r:id="rId70"/>
    <p:sldId id="335" r:id="rId71"/>
    <p:sldId id="339" r:id="rId72"/>
    <p:sldId id="338" r:id="rId73"/>
    <p:sldId id="334" r:id="rId74"/>
    <p:sldId id="344" r:id="rId75"/>
    <p:sldId id="527" r:id="rId76"/>
    <p:sldId id="341" r:id="rId77"/>
    <p:sldId id="498" r:id="rId78"/>
    <p:sldId id="521" r:id="rId79"/>
    <p:sldId id="522" r:id="rId80"/>
    <p:sldId id="499" r:id="rId81"/>
    <p:sldId id="515" r:id="rId82"/>
    <p:sldId id="500" r:id="rId83"/>
    <p:sldId id="501" r:id="rId84"/>
    <p:sldId id="502" r:id="rId85"/>
    <p:sldId id="506" r:id="rId86"/>
    <p:sldId id="507" r:id="rId8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2508" autoAdjust="0"/>
  </p:normalViewPr>
  <p:slideViewPr>
    <p:cSldViewPr snapToGrid="0">
      <p:cViewPr>
        <p:scale>
          <a:sx n="100" d="100"/>
          <a:sy n="100" d="100"/>
        </p:scale>
        <p:origin x="816" y="26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Classes 3, 4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Tariffs and Quotas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3F6F1E2C-A198-D143-878C-BA9E76AC90D1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Special assumption for small country case</a:t>
            </a:r>
          </a:p>
          <a:p>
            <a:pPr lvl="1"/>
            <a:r>
              <a:rPr lang="en-US" sz="2400" dirty="0"/>
              <a:t>World price is given (country too small to influence it)</a:t>
            </a:r>
          </a:p>
          <a:p>
            <a:pPr lvl="1"/>
            <a:r>
              <a:rPr lang="en-US" sz="2400" dirty="0"/>
              <a:t>More correctly:  country’s supply and demand </a:t>
            </a:r>
            <a:r>
              <a:rPr lang="en-US" sz="2400" u="sng" dirty="0"/>
              <a:t>in that industry</a:t>
            </a:r>
            <a:r>
              <a:rPr lang="en-US" sz="2400" dirty="0"/>
              <a:t> too small to influence the world price</a:t>
            </a:r>
          </a:p>
          <a:p>
            <a:pPr lvl="1"/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645FE-7AB6-5B41-B2B8-6EC7D6EE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081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country, Import Industry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800600" y="1600201"/>
            <a:ext cx="3886200" cy="3823446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move from autarky to free trade</a:t>
            </a:r>
          </a:p>
          <a:p>
            <a:pPr lvl="1"/>
            <a:r>
              <a:rPr lang="en-US" sz="2000" dirty="0"/>
              <a:t>Price falls</a:t>
            </a:r>
          </a:p>
          <a:p>
            <a:pPr lvl="1"/>
            <a:r>
              <a:rPr lang="en-US" sz="2000" dirty="0"/>
              <a:t>Quantity supplied falls</a:t>
            </a:r>
          </a:p>
          <a:p>
            <a:pPr lvl="1"/>
            <a:r>
              <a:rPr lang="en-US" sz="2000" dirty="0"/>
              <a:t>Quantity demanded rises</a:t>
            </a:r>
          </a:p>
          <a:p>
            <a:pPr lvl="1"/>
            <a:r>
              <a:rPr lang="en-US" sz="2000" dirty="0"/>
              <a:t>Imports rise</a:t>
            </a:r>
          </a:p>
          <a:p>
            <a:r>
              <a:rPr lang="en-US" sz="2400" dirty="0"/>
              <a:t>Welfare effects:</a:t>
            </a:r>
          </a:p>
          <a:p>
            <a:pPr lvl="1"/>
            <a:r>
              <a:rPr lang="en-US" sz="2000" dirty="0"/>
              <a:t>Suppliers lose     −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+(</a:t>
            </a:r>
            <a:r>
              <a:rPr lang="en-US" sz="2000" i="1" dirty="0" err="1"/>
              <a:t>a+b</a:t>
            </a:r>
            <a:r>
              <a:rPr lang="en-US" sz="2000" i="1" dirty="0"/>
              <a:t>)</a:t>
            </a:r>
            <a:endParaRPr lang="en-US" sz="2000" dirty="0"/>
          </a:p>
          <a:p>
            <a:pPr lvl="1"/>
            <a:r>
              <a:rPr lang="en-US" sz="2000" dirty="0"/>
              <a:t>Country gains      +</a:t>
            </a:r>
            <a:r>
              <a:rPr lang="en-US" sz="2000" i="1" dirty="0"/>
              <a:t>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6002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38800" y="5021729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400" y="2438400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flipH="1">
            <a:off x="2057400" y="4191000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971800" y="4191000"/>
            <a:ext cx="838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06EB7-13E1-A84D-A30B-7D127637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FA6722E8-7B54-8445-883A-019F4BC0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704" y="49276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BEC494A4-F784-2344-A14E-C633741C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6" y="5511976"/>
            <a:ext cx="2059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  <a:cs typeface="Lucida Blackletter"/>
              </a:rPr>
              <a:t>The Gain from Trade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F012F9-BE00-964B-B7F7-EF0884839770}"/>
              </a:ext>
            </a:extLst>
          </p:cNvPr>
          <p:cNvCxnSpPr>
            <a:cxnSpLocks/>
          </p:cNvCxnSpPr>
          <p:nvPr/>
        </p:nvCxnSpPr>
        <p:spPr>
          <a:xfrm>
            <a:off x="2971800" y="2438400"/>
            <a:ext cx="0" cy="2743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07FC8E9-6168-B64E-AF1D-F6B8052CA7C9}"/>
              </a:ext>
            </a:extLst>
          </p:cNvPr>
          <p:cNvSpPr txBox="1"/>
          <p:nvPr/>
        </p:nvSpPr>
        <p:spPr>
          <a:xfrm>
            <a:off x="2402066" y="48369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aut</a:t>
            </a:r>
            <a:r>
              <a:rPr lang="en-US" baseline="-25000" dirty="0"/>
              <a:t> </a:t>
            </a:r>
            <a:r>
              <a:rPr lang="en-US" dirty="0"/>
              <a:t>=D</a:t>
            </a:r>
            <a:r>
              <a:rPr lang="en-US" baseline="-25000" dirty="0"/>
              <a:t>aut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3D4B4-0481-7449-A31A-72B26585CF1C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A11702-31BD-BC4C-9F02-7C2E74528DC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2766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468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6" grpId="0"/>
      <p:bldP spid="32" grpId="0" animBg="1"/>
      <p:bldP spid="40" grpId="0"/>
      <p:bldP spid="39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A27F50A-166B-3C8B-80EB-E86EEC6782E8}"/>
              </a:ext>
            </a:extLst>
          </p:cNvPr>
          <p:cNvSpPr/>
          <p:nvPr/>
        </p:nvSpPr>
        <p:spPr>
          <a:xfrm rot="10800000" flipH="1">
            <a:off x="6114648" y="2275840"/>
            <a:ext cx="916072" cy="1660542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DC0E08-F508-B6D4-128F-6185B24497CF}"/>
              </a:ext>
            </a:extLst>
          </p:cNvPr>
          <p:cNvSpPr/>
          <p:nvPr/>
        </p:nvSpPr>
        <p:spPr>
          <a:xfrm>
            <a:off x="5542280" y="2275840"/>
            <a:ext cx="594360" cy="163576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FE9B2-4E91-59F3-47E0-8BFE6DC1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06EF-E3F7-0906-867D-E3DBC27D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97859" cy="4525963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i="1" dirty="0"/>
              <a:t>a</a:t>
            </a:r>
            <a:r>
              <a:rPr lang="en-US" dirty="0"/>
              <a:t> and (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b</a:t>
            </a:r>
            <a:r>
              <a:rPr lang="en-US" dirty="0"/>
              <a:t>)?</a:t>
            </a:r>
          </a:p>
          <a:p>
            <a:r>
              <a:rPr lang="en-US" dirty="0"/>
              <a:t>Area </a:t>
            </a:r>
            <a:r>
              <a:rPr lang="en-US" i="1" dirty="0"/>
              <a:t>a</a:t>
            </a:r>
            <a:endParaRPr lang="en-US" dirty="0"/>
          </a:p>
          <a:p>
            <a:pPr lvl="1"/>
            <a:r>
              <a:rPr lang="en-US" dirty="0"/>
              <a:t>Loss of “producer surplus”</a:t>
            </a:r>
          </a:p>
          <a:p>
            <a:pPr lvl="1"/>
            <a:r>
              <a:rPr lang="en-US" dirty="0"/>
              <a:t>Zero to S</a:t>
            </a:r>
            <a:r>
              <a:rPr lang="en-US" baseline="-25000" dirty="0"/>
              <a:t>0</a:t>
            </a:r>
            <a:endParaRPr lang="en-US" dirty="0"/>
          </a:p>
          <a:p>
            <a:pPr lvl="2"/>
            <a:r>
              <a:rPr lang="en-US" dirty="0"/>
              <a:t>Lost revenue</a:t>
            </a:r>
            <a:endParaRPr lang="en-US" baseline="-25000" dirty="0"/>
          </a:p>
          <a:p>
            <a:pPr lvl="1"/>
            <a:r>
              <a:rPr lang="en-US" dirty="0"/>
              <a:t>S</a:t>
            </a:r>
            <a:r>
              <a:rPr lang="en-US" baseline="-25000" dirty="0"/>
              <a:t>0 </a:t>
            </a:r>
            <a:r>
              <a:rPr lang="en-US" dirty="0"/>
              <a:t>to </a:t>
            </a:r>
            <a:r>
              <a:rPr lang="en-US" dirty="0" err="1"/>
              <a:t>S</a:t>
            </a:r>
            <a:r>
              <a:rPr lang="en-US" baseline="-25000" dirty="0" err="1"/>
              <a:t>aut</a:t>
            </a:r>
            <a:endParaRPr lang="en-US" baseline="-25000" dirty="0"/>
          </a:p>
          <a:p>
            <a:pPr lvl="2"/>
            <a:r>
              <a:rPr lang="en-US" dirty="0"/>
              <a:t>Lost profit from 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 above MC</a:t>
            </a:r>
            <a:endParaRPr lang="en-US" baseline="-25000" dirty="0"/>
          </a:p>
          <a:p>
            <a:pPr lvl="2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DF3C5-8297-1C9C-DABE-D47D9582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235B8B-81D5-30E9-D658-02F37BFA0DD3}"/>
              </a:ext>
            </a:extLst>
          </p:cNvPr>
          <p:cNvCxnSpPr/>
          <p:nvPr/>
        </p:nvCxnSpPr>
        <p:spPr>
          <a:xfrm flipV="1">
            <a:off x="5525530" y="5058032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FC806C-D99D-39CA-9564-A1CAC2740810}"/>
              </a:ext>
            </a:extLst>
          </p:cNvPr>
          <p:cNvCxnSpPr/>
          <p:nvPr/>
        </p:nvCxnSpPr>
        <p:spPr>
          <a:xfrm flipV="1">
            <a:off x="5525530" y="1705232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4C088F-6510-10A8-FAB1-E63640ADBD4F}"/>
              </a:ext>
            </a:extLst>
          </p:cNvPr>
          <p:cNvCxnSpPr/>
          <p:nvPr/>
        </p:nvCxnSpPr>
        <p:spPr>
          <a:xfrm flipH="1" flipV="1">
            <a:off x="6820930" y="1857632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5A529E-91F2-CF0F-C458-FFE1587A83F3}"/>
              </a:ext>
            </a:extLst>
          </p:cNvPr>
          <p:cNvSpPr txBox="1"/>
          <p:nvPr/>
        </p:nvSpPr>
        <p:spPr>
          <a:xfrm>
            <a:off x="5144530" y="15528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3A9E7-8541-B5C3-D490-B5A0A328DA9B}"/>
              </a:ext>
            </a:extLst>
          </p:cNvPr>
          <p:cNvSpPr txBox="1"/>
          <p:nvPr/>
        </p:nvSpPr>
        <p:spPr>
          <a:xfrm>
            <a:off x="4992130" y="20608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F2DC8-F4F3-0F60-7672-578A705E622A}"/>
              </a:ext>
            </a:extLst>
          </p:cNvPr>
          <p:cNvSpPr txBox="1"/>
          <p:nvPr/>
        </p:nvSpPr>
        <p:spPr>
          <a:xfrm>
            <a:off x="4687330" y="37626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849F3A-B079-522B-C5FA-E521EDD42860}"/>
              </a:ext>
            </a:extLst>
          </p:cNvPr>
          <p:cNvCxnSpPr/>
          <p:nvPr/>
        </p:nvCxnSpPr>
        <p:spPr>
          <a:xfrm>
            <a:off x="5525530" y="2272499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7C82C7-F8A7-C856-1763-D7F99B50EF80}"/>
              </a:ext>
            </a:extLst>
          </p:cNvPr>
          <p:cNvSpPr txBox="1"/>
          <p:nvPr/>
        </p:nvSpPr>
        <p:spPr>
          <a:xfrm>
            <a:off x="5906530" y="50580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1D2909-FD06-41DC-A415-46CCD8F32F0D}"/>
              </a:ext>
            </a:extLst>
          </p:cNvPr>
          <p:cNvSpPr txBox="1"/>
          <p:nvPr/>
        </p:nvSpPr>
        <p:spPr>
          <a:xfrm>
            <a:off x="7811530" y="50580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39149D8-C921-0601-F1EA-877A1AC1A8E4}"/>
              </a:ext>
            </a:extLst>
          </p:cNvPr>
          <p:cNvSpPr/>
          <p:nvPr/>
        </p:nvSpPr>
        <p:spPr>
          <a:xfrm rot="16200000">
            <a:off x="6897130" y="4296032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9C280E-485E-4E58-BB88-5CB0C78B0086}"/>
              </a:ext>
            </a:extLst>
          </p:cNvPr>
          <p:cNvSpPr txBox="1"/>
          <p:nvPr/>
        </p:nvSpPr>
        <p:spPr>
          <a:xfrm>
            <a:off x="6820930" y="5210432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B726-AEB7-AD01-DB6E-35CBCFE5C0D6}"/>
              </a:ext>
            </a:extLst>
          </p:cNvPr>
          <p:cNvSpPr txBox="1"/>
          <p:nvPr/>
        </p:nvSpPr>
        <p:spPr>
          <a:xfrm>
            <a:off x="5677930" y="28482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61996B-9C02-8B51-9B66-A33E7B1AA8ED}"/>
              </a:ext>
            </a:extLst>
          </p:cNvPr>
          <p:cNvCxnSpPr/>
          <p:nvPr/>
        </p:nvCxnSpPr>
        <p:spPr>
          <a:xfrm>
            <a:off x="5525530" y="3915032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EED022-67DE-99E1-0E9B-409A18F77ECF}"/>
              </a:ext>
            </a:extLst>
          </p:cNvPr>
          <p:cNvCxnSpPr/>
          <p:nvPr/>
        </p:nvCxnSpPr>
        <p:spPr>
          <a:xfrm>
            <a:off x="7887730" y="3915032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A6D672-A656-CB24-028C-BDAA69C07071}"/>
              </a:ext>
            </a:extLst>
          </p:cNvPr>
          <p:cNvCxnSpPr/>
          <p:nvPr/>
        </p:nvCxnSpPr>
        <p:spPr>
          <a:xfrm>
            <a:off x="6135130" y="3915032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677CB-AB35-47E5-4E21-C11862EA6DC6}"/>
              </a:ext>
            </a:extLst>
          </p:cNvPr>
          <p:cNvCxnSpPr/>
          <p:nvPr/>
        </p:nvCxnSpPr>
        <p:spPr>
          <a:xfrm flipV="1">
            <a:off x="5826097" y="1857632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8F4A98-D46F-09A0-6841-97CCFC878EE6}"/>
              </a:ext>
            </a:extLst>
          </p:cNvPr>
          <p:cNvCxnSpPr/>
          <p:nvPr/>
        </p:nvCxnSpPr>
        <p:spPr>
          <a:xfrm>
            <a:off x="4611130" y="2314832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A314EC-6732-7E66-EBAD-4EF8FF27119F}"/>
              </a:ext>
            </a:extLst>
          </p:cNvPr>
          <p:cNvCxnSpPr>
            <a:cxnSpLocks/>
          </p:cNvCxnSpPr>
          <p:nvPr/>
        </p:nvCxnSpPr>
        <p:spPr>
          <a:xfrm flipH="1">
            <a:off x="6135130" y="4067432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943592-F5DA-7D9D-5725-DA69564357B5}"/>
              </a:ext>
            </a:extLst>
          </p:cNvPr>
          <p:cNvCxnSpPr>
            <a:cxnSpLocks/>
          </p:cNvCxnSpPr>
          <p:nvPr/>
        </p:nvCxnSpPr>
        <p:spPr>
          <a:xfrm>
            <a:off x="7049530" y="2314832"/>
            <a:ext cx="0" cy="2743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88756C-2CBE-646F-6C8D-28FE854C8508}"/>
              </a:ext>
            </a:extLst>
          </p:cNvPr>
          <p:cNvSpPr txBox="1"/>
          <p:nvPr/>
        </p:nvSpPr>
        <p:spPr>
          <a:xfrm>
            <a:off x="6479796" y="471336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aut</a:t>
            </a:r>
            <a:r>
              <a:rPr lang="en-US" baseline="-25000" dirty="0"/>
              <a:t> </a:t>
            </a:r>
            <a:r>
              <a:rPr lang="en-US" dirty="0"/>
              <a:t>=D</a:t>
            </a:r>
            <a:r>
              <a:rPr lang="en-US" baseline="-25000" dirty="0"/>
              <a:t>aut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799A60-3538-E028-F210-1002F3D33604}"/>
              </a:ext>
            </a:extLst>
          </p:cNvPr>
          <p:cNvSpPr txBox="1"/>
          <p:nvPr/>
        </p:nvSpPr>
        <p:spPr>
          <a:xfrm>
            <a:off x="7201929" y="1705232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23EB30-44A4-E1F5-183F-3C7AD346F4B3}"/>
              </a:ext>
            </a:extLst>
          </p:cNvPr>
          <p:cNvSpPr txBox="1"/>
          <p:nvPr/>
        </p:nvSpPr>
        <p:spPr>
          <a:xfrm>
            <a:off x="8001000" y="4573373"/>
            <a:ext cx="95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F3B58-3AC7-7A20-9852-61B2C149D255}"/>
              </a:ext>
            </a:extLst>
          </p:cNvPr>
          <p:cNvSpPr txBox="1"/>
          <p:nvPr/>
        </p:nvSpPr>
        <p:spPr>
          <a:xfrm>
            <a:off x="6668530" y="3153032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344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2" grpId="0" animBg="1"/>
      <p:bldP spid="32" grpId="1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70CD0817-6AE6-AB10-8A80-FBA44E0108B9}"/>
              </a:ext>
            </a:extLst>
          </p:cNvPr>
          <p:cNvSpPr/>
          <p:nvPr/>
        </p:nvSpPr>
        <p:spPr>
          <a:xfrm rot="10800000" flipH="1" flipV="1">
            <a:off x="7049368" y="2275840"/>
            <a:ext cx="834792" cy="1660542"/>
          </a:xfrm>
          <a:prstGeom prst="rtTriangle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4B4CD3-F32B-8A86-ACE6-5E837F0A22A5}"/>
              </a:ext>
            </a:extLst>
          </p:cNvPr>
          <p:cNvSpPr/>
          <p:nvPr/>
        </p:nvSpPr>
        <p:spPr>
          <a:xfrm>
            <a:off x="5542280" y="2275840"/>
            <a:ext cx="1508760" cy="163576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FE9B2-4E91-59F3-47E0-8BFE6DC1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06EF-E3F7-0906-867D-E3DBC27D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97859" cy="4525963"/>
          </a:xfrm>
        </p:spPr>
        <p:txBody>
          <a:bodyPr/>
          <a:lstStyle/>
          <a:p>
            <a:r>
              <a:rPr lang="en-US" dirty="0"/>
              <a:t>Area (</a:t>
            </a:r>
            <a:r>
              <a:rPr lang="en-US" i="1" dirty="0" err="1"/>
              <a:t>a+b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Gain of “consumer surplus”</a:t>
            </a:r>
          </a:p>
          <a:p>
            <a:pPr lvl="1"/>
            <a:r>
              <a:rPr lang="en-US" dirty="0"/>
              <a:t>Zero to D</a:t>
            </a:r>
            <a:r>
              <a:rPr lang="en-US" baseline="-25000" dirty="0"/>
              <a:t>aut</a:t>
            </a:r>
            <a:endParaRPr lang="en-US" dirty="0"/>
          </a:p>
          <a:p>
            <a:pPr lvl="2"/>
            <a:r>
              <a:rPr lang="en-US" dirty="0"/>
              <a:t>Less expenditure on previous purchase</a:t>
            </a:r>
            <a:endParaRPr lang="en-US" baseline="-25000" dirty="0"/>
          </a:p>
          <a:p>
            <a:pPr lvl="1"/>
            <a:r>
              <a:rPr lang="en-US" dirty="0"/>
              <a:t>D</a:t>
            </a:r>
            <a:r>
              <a:rPr lang="en-US" baseline="-25000" dirty="0"/>
              <a:t>aut </a:t>
            </a:r>
            <a:r>
              <a:rPr lang="en-US" dirty="0"/>
              <a:t>to D</a:t>
            </a:r>
            <a:r>
              <a:rPr lang="en-US" baseline="-25000" dirty="0"/>
              <a:t>0</a:t>
            </a:r>
          </a:p>
          <a:p>
            <a:pPr marL="914400" lvl="2" indent="0">
              <a:buNone/>
            </a:pPr>
            <a:r>
              <a:rPr lang="en-US" dirty="0"/>
              <a:t>Additional units worth more (MB) than price</a:t>
            </a:r>
            <a:endParaRPr lang="en-US" baseline="-25000" dirty="0"/>
          </a:p>
          <a:p>
            <a:pPr marL="914400" lvl="2" indent="0">
              <a:buNone/>
            </a:pPr>
            <a:endParaRPr lang="en-US" baseline="-25000" dirty="0"/>
          </a:p>
          <a:p>
            <a:pPr lvl="2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DF3C5-8297-1C9C-DABE-D47D9582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235B8B-81D5-30E9-D658-02F37BFA0DD3}"/>
              </a:ext>
            </a:extLst>
          </p:cNvPr>
          <p:cNvCxnSpPr/>
          <p:nvPr/>
        </p:nvCxnSpPr>
        <p:spPr>
          <a:xfrm flipV="1">
            <a:off x="5525530" y="5058032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FC806C-D99D-39CA-9564-A1CAC2740810}"/>
              </a:ext>
            </a:extLst>
          </p:cNvPr>
          <p:cNvCxnSpPr/>
          <p:nvPr/>
        </p:nvCxnSpPr>
        <p:spPr>
          <a:xfrm flipV="1">
            <a:off x="5525530" y="1705232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4C088F-6510-10A8-FAB1-E63640ADBD4F}"/>
              </a:ext>
            </a:extLst>
          </p:cNvPr>
          <p:cNvCxnSpPr/>
          <p:nvPr/>
        </p:nvCxnSpPr>
        <p:spPr>
          <a:xfrm flipH="1" flipV="1">
            <a:off x="6820930" y="1857632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5A529E-91F2-CF0F-C458-FFE1587A83F3}"/>
              </a:ext>
            </a:extLst>
          </p:cNvPr>
          <p:cNvSpPr txBox="1"/>
          <p:nvPr/>
        </p:nvSpPr>
        <p:spPr>
          <a:xfrm>
            <a:off x="5144530" y="15528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3A9E7-8541-B5C3-D490-B5A0A328DA9B}"/>
              </a:ext>
            </a:extLst>
          </p:cNvPr>
          <p:cNvSpPr txBox="1"/>
          <p:nvPr/>
        </p:nvSpPr>
        <p:spPr>
          <a:xfrm>
            <a:off x="4992130" y="20608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F2DC8-F4F3-0F60-7672-578A705E622A}"/>
              </a:ext>
            </a:extLst>
          </p:cNvPr>
          <p:cNvSpPr txBox="1"/>
          <p:nvPr/>
        </p:nvSpPr>
        <p:spPr>
          <a:xfrm>
            <a:off x="4687330" y="37626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849F3A-B079-522B-C5FA-E521EDD42860}"/>
              </a:ext>
            </a:extLst>
          </p:cNvPr>
          <p:cNvCxnSpPr/>
          <p:nvPr/>
        </p:nvCxnSpPr>
        <p:spPr>
          <a:xfrm>
            <a:off x="5525530" y="2272499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7C82C7-F8A7-C856-1763-D7F99B50EF80}"/>
              </a:ext>
            </a:extLst>
          </p:cNvPr>
          <p:cNvSpPr txBox="1"/>
          <p:nvPr/>
        </p:nvSpPr>
        <p:spPr>
          <a:xfrm>
            <a:off x="5906530" y="50580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1D2909-FD06-41DC-A415-46CCD8F32F0D}"/>
              </a:ext>
            </a:extLst>
          </p:cNvPr>
          <p:cNvSpPr txBox="1"/>
          <p:nvPr/>
        </p:nvSpPr>
        <p:spPr>
          <a:xfrm>
            <a:off x="7811530" y="50580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39149D8-C921-0601-F1EA-877A1AC1A8E4}"/>
              </a:ext>
            </a:extLst>
          </p:cNvPr>
          <p:cNvSpPr/>
          <p:nvPr/>
        </p:nvSpPr>
        <p:spPr>
          <a:xfrm rot="16200000">
            <a:off x="6897130" y="4296032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9C280E-485E-4E58-BB88-5CB0C78B0086}"/>
              </a:ext>
            </a:extLst>
          </p:cNvPr>
          <p:cNvSpPr txBox="1"/>
          <p:nvPr/>
        </p:nvSpPr>
        <p:spPr>
          <a:xfrm>
            <a:off x="6820930" y="5210432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B726-AEB7-AD01-DB6E-35CBCFE5C0D6}"/>
              </a:ext>
            </a:extLst>
          </p:cNvPr>
          <p:cNvSpPr txBox="1"/>
          <p:nvPr/>
        </p:nvSpPr>
        <p:spPr>
          <a:xfrm>
            <a:off x="5677930" y="28482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61996B-9C02-8B51-9B66-A33E7B1AA8ED}"/>
              </a:ext>
            </a:extLst>
          </p:cNvPr>
          <p:cNvCxnSpPr/>
          <p:nvPr/>
        </p:nvCxnSpPr>
        <p:spPr>
          <a:xfrm>
            <a:off x="5525530" y="3915032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EED022-67DE-99E1-0E9B-409A18F77ECF}"/>
              </a:ext>
            </a:extLst>
          </p:cNvPr>
          <p:cNvCxnSpPr/>
          <p:nvPr/>
        </p:nvCxnSpPr>
        <p:spPr>
          <a:xfrm>
            <a:off x="7887730" y="3915032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A6D672-A656-CB24-028C-BDAA69C07071}"/>
              </a:ext>
            </a:extLst>
          </p:cNvPr>
          <p:cNvCxnSpPr/>
          <p:nvPr/>
        </p:nvCxnSpPr>
        <p:spPr>
          <a:xfrm>
            <a:off x="6135130" y="3915032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677CB-AB35-47E5-4E21-C11862EA6DC6}"/>
              </a:ext>
            </a:extLst>
          </p:cNvPr>
          <p:cNvCxnSpPr/>
          <p:nvPr/>
        </p:nvCxnSpPr>
        <p:spPr>
          <a:xfrm flipV="1">
            <a:off x="5826097" y="1857632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8F4A98-D46F-09A0-6841-97CCFC878EE6}"/>
              </a:ext>
            </a:extLst>
          </p:cNvPr>
          <p:cNvCxnSpPr/>
          <p:nvPr/>
        </p:nvCxnSpPr>
        <p:spPr>
          <a:xfrm>
            <a:off x="4611130" y="2314832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4D5CF3-8BDF-4919-340E-DDFCD44E5DAE}"/>
              </a:ext>
            </a:extLst>
          </p:cNvPr>
          <p:cNvCxnSpPr/>
          <p:nvPr/>
        </p:nvCxnSpPr>
        <p:spPr>
          <a:xfrm>
            <a:off x="7049530" y="4067432"/>
            <a:ext cx="838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943592-F5DA-7D9D-5725-DA69564357B5}"/>
              </a:ext>
            </a:extLst>
          </p:cNvPr>
          <p:cNvCxnSpPr>
            <a:cxnSpLocks/>
          </p:cNvCxnSpPr>
          <p:nvPr/>
        </p:nvCxnSpPr>
        <p:spPr>
          <a:xfrm>
            <a:off x="7049530" y="2314832"/>
            <a:ext cx="0" cy="2743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88756C-2CBE-646F-6C8D-28FE854C8508}"/>
              </a:ext>
            </a:extLst>
          </p:cNvPr>
          <p:cNvSpPr txBox="1"/>
          <p:nvPr/>
        </p:nvSpPr>
        <p:spPr>
          <a:xfrm>
            <a:off x="6479796" y="471336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aut</a:t>
            </a:r>
            <a:r>
              <a:rPr lang="en-US" baseline="-25000" dirty="0"/>
              <a:t> </a:t>
            </a:r>
            <a:r>
              <a:rPr lang="en-US" dirty="0"/>
              <a:t>=D</a:t>
            </a:r>
            <a:r>
              <a:rPr lang="en-US" baseline="-25000" dirty="0"/>
              <a:t>aut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799A60-3538-E028-F210-1002F3D33604}"/>
              </a:ext>
            </a:extLst>
          </p:cNvPr>
          <p:cNvSpPr txBox="1"/>
          <p:nvPr/>
        </p:nvSpPr>
        <p:spPr>
          <a:xfrm>
            <a:off x="7201929" y="1705232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23EB30-44A4-E1F5-183F-3C7AD346F4B3}"/>
              </a:ext>
            </a:extLst>
          </p:cNvPr>
          <p:cNvSpPr txBox="1"/>
          <p:nvPr/>
        </p:nvSpPr>
        <p:spPr>
          <a:xfrm>
            <a:off x="8001000" y="4573373"/>
            <a:ext cx="95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F3B58-3AC7-7A20-9852-61B2C149D255}"/>
              </a:ext>
            </a:extLst>
          </p:cNvPr>
          <p:cNvSpPr txBox="1"/>
          <p:nvPr/>
        </p:nvSpPr>
        <p:spPr>
          <a:xfrm>
            <a:off x="6668530" y="3153032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578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28" grpId="0" animBg="1"/>
      <p:bldP spid="28" grpId="1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920E-080C-23A4-096A-FD582537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BAF1-7485-0074-3820-7E5C5D28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these welfare effects are</a:t>
            </a:r>
          </a:p>
          <a:p>
            <a:pPr lvl="1"/>
            <a:r>
              <a:rPr lang="en-US" dirty="0"/>
              <a:t>Measured in currency, price times quantity</a:t>
            </a:r>
          </a:p>
          <a:p>
            <a:pPr lvl="1"/>
            <a:r>
              <a:rPr lang="en-US" dirty="0"/>
              <a:t>Loss of producer surplus is what suppliers would be “willing to pay” to avoid the loss</a:t>
            </a:r>
          </a:p>
          <a:p>
            <a:pPr lvl="1"/>
            <a:r>
              <a:rPr lang="en-US" dirty="0"/>
              <a:t>Gain in consumer surplus is what buyers would be “willing to pay” to get this benefit</a:t>
            </a:r>
          </a:p>
          <a:p>
            <a:r>
              <a:rPr lang="en-US" dirty="0"/>
              <a:t>This does </a:t>
            </a:r>
            <a:r>
              <a:rPr lang="en-US" u="sng" dirty="0"/>
              <a:t>not</a:t>
            </a:r>
            <a:r>
              <a:rPr lang="en-US" dirty="0"/>
              <a:t> tell us about individual buyers and sellers, only them as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8F5F5-4730-8B7C-F633-AE8AE0FF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77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920E-080C-23A4-096A-FD582537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tariff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BAF1-7485-0074-3820-7E5C5D28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Tariff makes importing buyers pay more than the foreign exporters receive</a:t>
            </a:r>
          </a:p>
          <a:p>
            <a:pPr lvl="1"/>
            <a:r>
              <a:rPr lang="en-US" dirty="0"/>
              <a:t>By size of tariff, % or $</a:t>
            </a:r>
          </a:p>
          <a:p>
            <a:pPr lvl="1"/>
            <a:r>
              <a:rPr lang="en-US" dirty="0"/>
              <a:t>Difference goes to importing government</a:t>
            </a:r>
          </a:p>
          <a:p>
            <a:r>
              <a:rPr lang="en-US" dirty="0"/>
              <a:t>Small country means that world price does not change</a:t>
            </a:r>
          </a:p>
          <a:p>
            <a:r>
              <a:rPr lang="en-US" dirty="0"/>
              <a:t>So domestic price rises above world price by amount of the tariff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8F5F5-4730-8B7C-F633-AE8AE0FF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8532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733" y="3505200"/>
            <a:ext cx="1134534" cy="541867"/>
          </a:xfrm>
          <a:prstGeom prst="rect">
            <a:avLst/>
          </a:prstGeom>
          <a:pattFill prst="wdUpDi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199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t</a:t>
            </a:r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158054" y="1366799"/>
            <a:ext cx="4648200" cy="32814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Effects of a tariff, starting from free trade</a:t>
            </a:r>
          </a:p>
          <a:p>
            <a:pPr lvl="1"/>
            <a:r>
              <a:rPr lang="en-US" sz="2000" dirty="0"/>
              <a:t>Price rises for both the</a:t>
            </a:r>
          </a:p>
          <a:p>
            <a:pPr lvl="2"/>
            <a:r>
              <a:rPr lang="en-US" sz="1800" dirty="0"/>
              <a:t>Imported good</a:t>
            </a:r>
          </a:p>
          <a:p>
            <a:pPr lvl="2"/>
            <a:r>
              <a:rPr lang="en-US" sz="1800" dirty="0"/>
              <a:t>Domestically produced good</a:t>
            </a:r>
          </a:p>
          <a:p>
            <a:pPr lvl="1"/>
            <a:r>
              <a:rPr lang="en-US" sz="2000" dirty="0"/>
              <a:t>Quantity supplied rises</a:t>
            </a:r>
          </a:p>
          <a:p>
            <a:pPr lvl="1"/>
            <a:r>
              <a:rPr lang="en-US" sz="2000" dirty="0"/>
              <a:t>Quantity demanded falls</a:t>
            </a:r>
          </a:p>
          <a:p>
            <a:pPr lvl="1"/>
            <a:r>
              <a:rPr lang="en-US" sz="2000" dirty="0"/>
              <a:t>Quantity of imports falls</a:t>
            </a:r>
          </a:p>
          <a:p>
            <a:pPr lvl="1"/>
            <a:r>
              <a:rPr lang="en-US" sz="2000" dirty="0"/>
              <a:t>Tariff revenue rises from zero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574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052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09DBC1-27B5-FC41-8A49-00A553819E14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12730E-75B8-0345-B1F8-7CE236F3B81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21455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0FB1800-2986-EF4E-8148-C41A220C488E}"/>
              </a:ext>
            </a:extLst>
          </p:cNvPr>
          <p:cNvSpPr/>
          <p:nvPr/>
        </p:nvSpPr>
        <p:spPr>
          <a:xfrm>
            <a:off x="1447800" y="3505200"/>
            <a:ext cx="20574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8C7607FE-46B8-8B46-A500-26B65ABAC54D}"/>
              </a:ext>
            </a:extLst>
          </p:cNvPr>
          <p:cNvSpPr/>
          <p:nvPr/>
        </p:nvSpPr>
        <p:spPr>
          <a:xfrm flipH="1">
            <a:off x="20574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1A8F3E-492E-B94B-B7F2-FFDA226A1B8E}"/>
              </a:ext>
            </a:extLst>
          </p:cNvPr>
          <p:cNvSpPr/>
          <p:nvPr/>
        </p:nvSpPr>
        <p:spPr>
          <a:xfrm>
            <a:off x="2362200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V="1">
            <a:off x="2057401" y="3505200"/>
            <a:ext cx="292100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3157E-AB63-F449-8DF8-87FDEDD87F76}"/>
              </a:ext>
            </a:extLst>
          </p:cNvPr>
          <p:cNvSpPr/>
          <p:nvPr/>
        </p:nvSpPr>
        <p:spPr>
          <a:xfrm>
            <a:off x="1447800" y="3505200"/>
            <a:ext cx="609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52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60" name="Oval 33">
            <a:extLst>
              <a:ext uri="{FF2B5EF4-FFF2-40B4-BE49-F238E27FC236}">
                <a16:creationId xmlns:a16="http://schemas.microsoft.com/office/drawing/2014/main" id="{FC0A838E-D06A-3748-9871-3C1D7EBC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2819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0FAC8-983F-C842-BD78-455DBB4C43DD}"/>
              </a:ext>
            </a:extLst>
          </p:cNvPr>
          <p:cNvSpPr txBox="1"/>
          <p:nvPr/>
        </p:nvSpPr>
        <p:spPr>
          <a:xfrm>
            <a:off x="3632548" y="1163877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3B407899-53C4-2143-A181-DBF1D057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667000"/>
            <a:ext cx="3962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452654-4B9B-DC43-B033-7C95055F1593}"/>
              </a:ext>
            </a:extLst>
          </p:cNvPr>
          <p:cNvSpPr txBox="1"/>
          <p:nvPr/>
        </p:nvSpPr>
        <p:spPr>
          <a:xfrm>
            <a:off x="7315200" y="1981200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6D42493-0EB0-F74B-B2F6-093ACDBD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703173-760F-BD4D-B818-6C26648E5CBA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AFBE3B-640C-DC47-8621-3E805C4FCBC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41440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49" grpId="0" animBg="1"/>
      <p:bldP spid="49" grpId="1" animBg="1"/>
      <p:bldP spid="19" grpId="0" animBg="1"/>
      <p:bldP spid="19" grpId="1" animBg="1"/>
      <p:bldP spid="5" grpId="0" animBg="1"/>
      <p:bldP spid="5" grpId="1" animBg="1"/>
      <p:bldP spid="54" grpId="0" animBg="1"/>
      <p:bldP spid="54" grpId="1" animBg="1"/>
      <p:bldP spid="54" grpId="2" animBg="1"/>
      <p:bldP spid="36" grpId="0"/>
      <p:bldP spid="37" grpId="0"/>
      <p:bldP spid="33" grpId="0"/>
      <p:bldP spid="39" grpId="0"/>
      <p:bldP spid="55" grpId="0" animBg="1"/>
      <p:bldP spid="60" grpId="1" animBg="1"/>
      <p:bldP spid="60" grpId="2" animBg="1"/>
      <p:bldP spid="6" grpId="0" animBg="1"/>
      <p:bldP spid="6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5F13EB-8479-E84D-BE9D-2E8EE371C027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E0FFA-C256-CE4C-9852-3EFCFF5688E9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58248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1685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optional reading for last week</a:t>
            </a:r>
          </a:p>
          <a:p>
            <a:pPr lvl="1"/>
            <a:r>
              <a:rPr lang="en-US" dirty="0"/>
              <a:t>Article by Indira Rajaraman, grad-school classmate of mine, now in India, on India’s new laptop policy.</a:t>
            </a:r>
          </a:p>
          <a:p>
            <a:pPr lvl="2"/>
            <a:r>
              <a:rPr lang="en-US" dirty="0"/>
              <a:t>She says “I think it is important for students in the West to know that good stuff is available in non-Western sources, written in English they can understand, just to alert them to the advantages of not confining themselves to sources like the WSJ which has a few correspondents piping in news about the rest of the world.”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Classes 3, 4:  Tariffs and Quotas</a:t>
            </a:r>
          </a:p>
        </p:txBody>
      </p:sp>
      <p:sp>
        <p:nvSpPr>
          <p:cNvPr id="5" name="Folded Corner 4">
            <a:hlinkClick r:id="rId2" action="ppaction://hlinksldjump"/>
            <a:extLst>
              <a:ext uri="{FF2B5EF4-FFF2-40B4-BE49-F238E27FC236}">
                <a16:creationId xmlns:a16="http://schemas.microsoft.com/office/drawing/2014/main" id="{120F26F1-3755-9F40-A090-B21D0D415CF9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price falls, why does the gain to demanders not equal the fall in what they pay?  Is it larger than this or smaller?</a:t>
            </a:r>
          </a:p>
          <a:p>
            <a:r>
              <a:rPr lang="en-US" dirty="0"/>
              <a:t>If a price rises, why is the gain to suppliers not their rise in revenue?  Is it larger or smaller? </a:t>
            </a:r>
          </a:p>
          <a:p>
            <a:r>
              <a:rPr lang="en-US" dirty="0"/>
              <a:t>In what sense does a small country gain by eliminating a tariff?  Does anybody in the country lose?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525036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Triangle 59"/>
          <p:cNvSpPr/>
          <p:nvPr/>
        </p:nvSpPr>
        <p:spPr>
          <a:xfrm>
            <a:off x="3246967" y="2971800"/>
            <a:ext cx="567266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flipH="1">
            <a:off x="2057400" y="2971800"/>
            <a:ext cx="605367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larger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905" y="519935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2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36800" y="5791200"/>
            <a:ext cx="408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Tariffs, t, then 2t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 flipV="1">
            <a:off x="1219200" y="29718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447800" y="2971800"/>
            <a:ext cx="2971800" cy="0"/>
          </a:xfrm>
          <a:prstGeom prst="line">
            <a:avLst/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Left Brace 60"/>
          <p:cNvSpPr/>
          <p:nvPr/>
        </p:nvSpPr>
        <p:spPr>
          <a:xfrm rot="16200000">
            <a:off x="2838453" y="3851275"/>
            <a:ext cx="228600" cy="584201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36849" y="4156075"/>
            <a:ext cx="55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575D1"/>
                </a:solidFill>
              </a:rPr>
              <a:t>M</a:t>
            </a:r>
            <a:r>
              <a:rPr lang="en-US" baseline="-25000" dirty="0">
                <a:solidFill>
                  <a:srgbClr val="7575D1"/>
                </a:solidFill>
              </a:rPr>
              <a:t>2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45000" cy="2412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doubling the tariff</a:t>
            </a:r>
          </a:p>
          <a:p>
            <a:pPr lvl="1"/>
            <a:r>
              <a:rPr lang="en-US" sz="2000" dirty="0"/>
              <a:t>Price rises by twice as much</a:t>
            </a:r>
          </a:p>
          <a:p>
            <a:pPr lvl="1"/>
            <a:r>
              <a:rPr lang="en-US" sz="2000" dirty="0"/>
              <a:t>Imports fall by twice as much</a:t>
            </a:r>
          </a:p>
          <a:p>
            <a:pPr lvl="1"/>
            <a:r>
              <a:rPr lang="en-US" sz="2000" dirty="0"/>
              <a:t>Deadweight loss is </a:t>
            </a:r>
            <a:r>
              <a:rPr lang="en-US" sz="2000" dirty="0">
                <a:solidFill>
                  <a:srgbClr val="7575D1"/>
                </a:solidFill>
              </a:rPr>
              <a:t>4-times </a:t>
            </a:r>
            <a:r>
              <a:rPr lang="en-US" sz="2000" dirty="0"/>
              <a:t>as large!</a:t>
            </a:r>
          </a:p>
          <a:p>
            <a:pPr lvl="2"/>
            <a:r>
              <a:rPr lang="en-US" sz="1600" dirty="0"/>
              <a:t>(Efficiency loss rises with the </a:t>
            </a:r>
            <a:r>
              <a:rPr lang="en-US" sz="1600" u="sng" dirty="0"/>
              <a:t>square</a:t>
            </a:r>
            <a:r>
              <a:rPr lang="en-US" sz="1600" dirty="0"/>
              <a:t> of the tariff)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654300" y="29845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38500" y="29972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752600" y="2971800"/>
            <a:ext cx="0" cy="10668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0574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5052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057400" y="4648200"/>
            <a:ext cx="609600" cy="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54375" y="4648200"/>
            <a:ext cx="555625" cy="317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B3C1-8086-BC43-9410-9BDF1271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A7E866-5377-9D49-A627-096E8D14DE1F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235A6-7F9A-674D-9550-1CA1C1D096FF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B7424-2D96-DD44-3DF4-246870C35113}"/>
              </a:ext>
            </a:extLst>
          </p:cNvPr>
          <p:cNvSpPr txBox="1"/>
          <p:nvPr/>
        </p:nvSpPr>
        <p:spPr>
          <a:xfrm>
            <a:off x="5182644" y="4156075"/>
            <a:ext cx="2861605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(These are exact only if S and D are straight lines.  Approximate otherwise.)</a:t>
            </a:r>
          </a:p>
        </p:txBody>
      </p:sp>
    </p:spTree>
    <p:extLst>
      <p:ext uri="{BB962C8B-B14F-4D97-AF65-F5344CB8AC3E}">
        <p14:creationId xmlns:p14="http://schemas.microsoft.com/office/powerpoint/2010/main" val="3623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48" grpId="0" animBg="1"/>
      <p:bldP spid="57" grpId="0"/>
      <p:bldP spid="61" grpId="0" animBg="1"/>
      <p:bldP spid="6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2959101" y="2425700"/>
            <a:ext cx="838200" cy="16002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2" y="2387600"/>
            <a:ext cx="897467" cy="16383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prohibitive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00200" y="5880100"/>
            <a:ext cx="52373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Specific Tariff </a:t>
            </a:r>
            <a:r>
              <a:rPr lang="en-US" sz="3200" dirty="0" err="1"/>
              <a:t>t</a:t>
            </a:r>
            <a:r>
              <a:rPr lang="en-US" sz="3200" baseline="-25000" dirty="0" err="1"/>
              <a:t>P</a:t>
            </a:r>
            <a:r>
              <a:rPr lang="en-US" sz="3200" dirty="0"/>
              <a:t> &gt; </a:t>
            </a:r>
            <a:r>
              <a:rPr lang="en-US" sz="3200" dirty="0" err="1"/>
              <a:t>P</a:t>
            </a:r>
            <a:r>
              <a:rPr lang="en-US" sz="3200" baseline="-25000" dirty="0" err="1"/>
              <a:t>aut</a:t>
            </a:r>
            <a:r>
              <a:rPr lang="en-US" sz="3200" dirty="0"/>
              <a:t> − P</a:t>
            </a:r>
            <a:r>
              <a:rPr lang="en-US" sz="3200" baseline="-25000" dirty="0"/>
              <a:t>W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prohibitive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 0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00200" y="3263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67567" y="2408767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22500" y="3416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340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8700" y="56134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 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=0 )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 flipH="1" flipV="1">
            <a:off x="1473200" y="2116667"/>
            <a:ext cx="228600" cy="192193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53633" y="28829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7867" y="1913466"/>
            <a:ext cx="139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≠ P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233" y="21928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23307" y="1829731"/>
            <a:ext cx="581607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6730" y="1152939"/>
            <a:ext cx="3432313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NOTE:</a:t>
            </a:r>
            <a:r>
              <a:rPr lang="en-US" dirty="0">
                <a:solidFill>
                  <a:srgbClr val="00B050"/>
                </a:solidFill>
              </a:rPr>
              <a:t>  You’ll have to calculate this from supply and demand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F326F8D-2A8C-F643-BD7E-E2C45D939B60}"/>
              </a:ext>
            </a:extLst>
          </p:cNvPr>
          <p:cNvSpPr/>
          <p:nvPr/>
        </p:nvSpPr>
        <p:spPr>
          <a:xfrm>
            <a:off x="432317" y="2086541"/>
            <a:ext cx="1125895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969C236-A4A6-5646-9BE4-9D0E27DE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5A576-E094-E143-92A8-BCEE08F6AA30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2C97B2-CFBB-8841-B2AD-C29EAD543EEE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37647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9" grpId="0" animBg="1"/>
      <p:bldP spid="36" grpId="0"/>
      <p:bldP spid="33" grpId="0"/>
      <p:bldP spid="39" grpId="0"/>
      <p:bldP spid="55" grpId="0" animBg="1"/>
      <p:bldP spid="3" grpId="0" animBg="1"/>
      <p:bldP spid="4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578A01BC-E699-1540-A53A-0C22C9FFC6BC}"/>
              </a:ext>
            </a:extLst>
          </p:cNvPr>
          <p:cNvSpPr/>
          <p:nvPr/>
        </p:nvSpPr>
        <p:spPr>
          <a:xfrm flipH="1">
            <a:off x="1828800" y="3886200"/>
            <a:ext cx="287867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D98AFE6D-C4A2-FD4C-B969-E1A6A6A9D740}"/>
              </a:ext>
            </a:extLst>
          </p:cNvPr>
          <p:cNvSpPr/>
          <p:nvPr/>
        </p:nvSpPr>
        <p:spPr>
          <a:xfrm>
            <a:off x="3716866" y="3886200"/>
            <a:ext cx="245534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1333B-8DFC-3344-AC9E-F7729A37A7C3}"/>
              </a:ext>
            </a:extLst>
          </p:cNvPr>
          <p:cNvSpPr txBox="1"/>
          <p:nvPr/>
        </p:nvSpPr>
        <p:spPr>
          <a:xfrm>
            <a:off x="4721290" y="3251143"/>
            <a:ext cx="1903445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Tariff causes same dead-weight loss (with linear S&amp;D)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2B401-0F86-F945-89E0-AB90F6D5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0FE53D-7FE1-F34B-A8EC-701B04FEADF9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19464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43" grpId="0"/>
      <p:bldP spid="49" grpId="0"/>
      <p:bldP spid="58" grpId="0" animBg="1"/>
      <p:bldP spid="62" grpId="0"/>
      <p:bldP spid="64" grpId="0"/>
      <p:bldP spid="67" grpId="0"/>
      <p:bldP spid="68" grpId="0"/>
      <p:bldP spid="70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AC893-63BD-D94C-A20B-AA9E119420DA}"/>
              </a:ext>
            </a:extLst>
          </p:cNvPr>
          <p:cNvGrpSpPr/>
          <p:nvPr/>
        </p:nvGrpSpPr>
        <p:grpSpPr>
          <a:xfrm>
            <a:off x="2133600" y="3505200"/>
            <a:ext cx="1587500" cy="381000"/>
            <a:chOff x="2362200" y="2438400"/>
            <a:chExt cx="1587500" cy="381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7803368-A4DF-EA46-97D9-FDD34BFB6462}"/>
                </a:ext>
              </a:extLst>
            </p:cNvPr>
            <p:cNvSpPr/>
            <p:nvPr/>
          </p:nvSpPr>
          <p:spPr>
            <a:xfrm>
              <a:off x="2590800" y="2438400"/>
              <a:ext cx="11430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D96DEA99-4615-694A-AB56-E1EC0C7E5350}"/>
                </a:ext>
              </a:extLst>
            </p:cNvPr>
            <p:cNvSpPr/>
            <p:nvPr/>
          </p:nvSpPr>
          <p:spPr>
            <a:xfrm>
              <a:off x="37338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53947FB5-A6F8-824F-B7D0-6B8360BC6163}"/>
                </a:ext>
              </a:extLst>
            </p:cNvPr>
            <p:cNvSpPr/>
            <p:nvPr/>
          </p:nvSpPr>
          <p:spPr>
            <a:xfrm flipH="1">
              <a:off x="23622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AFC1174-20B7-7045-9DFB-C4F5BAB0829D}"/>
              </a:ext>
            </a:extLst>
          </p:cNvPr>
          <p:cNvSpPr/>
          <p:nvPr/>
        </p:nvSpPr>
        <p:spPr>
          <a:xfrm>
            <a:off x="21336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100D10-058E-2448-91A5-C39E2F888662}"/>
              </a:ext>
            </a:extLst>
          </p:cNvPr>
          <p:cNvSpPr/>
          <p:nvPr/>
        </p:nvSpPr>
        <p:spPr>
          <a:xfrm>
            <a:off x="35052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96A0A9-478C-0A4F-B7BB-0BCE8C4C3320}"/>
              </a:ext>
            </a:extLst>
          </p:cNvPr>
          <p:cNvGrpSpPr/>
          <p:nvPr/>
        </p:nvGrpSpPr>
        <p:grpSpPr>
          <a:xfrm>
            <a:off x="1447800" y="3505200"/>
            <a:ext cx="901699" cy="381000"/>
            <a:chOff x="1447800" y="3505200"/>
            <a:chExt cx="901699" cy="381000"/>
          </a:xfrm>
        </p:grpSpPr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1A661A14-1627-6847-9F9C-D28FAB4C6B4D}"/>
                </a:ext>
              </a:extLst>
            </p:cNvPr>
            <p:cNvSpPr/>
            <p:nvPr/>
          </p:nvSpPr>
          <p:spPr>
            <a:xfrm flipV="1">
              <a:off x="2133599" y="3505200"/>
              <a:ext cx="215900" cy="3810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A46405-4224-264A-8AE9-6A63061FFB84}"/>
                </a:ext>
              </a:extLst>
            </p:cNvPr>
            <p:cNvSpPr/>
            <p:nvPr/>
          </p:nvSpPr>
          <p:spPr>
            <a:xfrm>
              <a:off x="1447800" y="3505200"/>
              <a:ext cx="685800" cy="3810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D1758B-FB75-214B-9D03-4178D3514832}"/>
              </a:ext>
            </a:extLst>
          </p:cNvPr>
          <p:cNvGrpSpPr/>
          <p:nvPr/>
        </p:nvGrpSpPr>
        <p:grpSpPr>
          <a:xfrm>
            <a:off x="1447800" y="3505200"/>
            <a:ext cx="2273300" cy="381000"/>
            <a:chOff x="1828800" y="2667000"/>
            <a:chExt cx="2273300" cy="381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C20B0D-D332-5C4D-80DA-FD7FDEEE3D60}"/>
                </a:ext>
              </a:extLst>
            </p:cNvPr>
            <p:cNvSpPr/>
            <p:nvPr/>
          </p:nvSpPr>
          <p:spPr>
            <a:xfrm>
              <a:off x="1828800" y="2667000"/>
              <a:ext cx="20574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A5CA8150-8BD4-1841-BB47-10A36644EA31}"/>
                </a:ext>
              </a:extLst>
            </p:cNvPr>
            <p:cNvSpPr/>
            <p:nvPr/>
          </p:nvSpPr>
          <p:spPr>
            <a:xfrm>
              <a:off x="3886200" y="26670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1447800" y="4038600"/>
            <a:ext cx="63324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BE764C6-5277-2B40-8E96-8C0CD870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dirty="0"/>
              <a:t>Welfare effects of a fall in world price in presence of specific tariff</a:t>
            </a:r>
          </a:p>
          <a:p>
            <a:pPr lvl="1"/>
            <a:r>
              <a:rPr lang="en-US" sz="2000" dirty="0"/>
              <a:t>Suppliers lose        –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   +(</a:t>
            </a:r>
            <a:r>
              <a:rPr lang="en-US" sz="2000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+(</a:t>
            </a:r>
            <a:r>
              <a:rPr lang="en-US" sz="2000" dirty="0" err="1"/>
              <a:t>e+f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gains        +(</a:t>
            </a:r>
            <a:r>
              <a:rPr lang="en-US" sz="2000" dirty="0" err="1"/>
              <a:t>b+c+d+e+f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BC6175-42ED-FB4C-AB0A-5EE62A6D1DA7}"/>
              </a:ext>
            </a:extLst>
          </p:cNvPr>
          <p:cNvSpPr txBox="1"/>
          <p:nvPr/>
        </p:nvSpPr>
        <p:spPr>
          <a:xfrm>
            <a:off x="1752600" y="3505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EC3F48-BBB0-B344-92C3-25B9C200D527}"/>
              </a:ext>
            </a:extLst>
          </p:cNvPr>
          <p:cNvSpPr txBox="1"/>
          <p:nvPr/>
        </p:nvSpPr>
        <p:spPr>
          <a:xfrm>
            <a:off x="2176167" y="35808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76FBC0-41B0-464A-AFC1-E3D61867AC8E}"/>
              </a:ext>
            </a:extLst>
          </p:cNvPr>
          <p:cNvCxnSpPr/>
          <p:nvPr/>
        </p:nvCxnSpPr>
        <p:spPr>
          <a:xfrm>
            <a:off x="5334000" y="33528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CFB70F0-A671-BE46-AEC9-C2B537DC3B26}"/>
              </a:ext>
            </a:extLst>
          </p:cNvPr>
          <p:cNvSpPr txBox="1"/>
          <p:nvPr/>
        </p:nvSpPr>
        <p:spPr>
          <a:xfrm>
            <a:off x="21336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2815CC-6D9D-B346-94E1-3A96DC90934E}"/>
              </a:ext>
            </a:extLst>
          </p:cNvPr>
          <p:cNvSpPr txBox="1"/>
          <p:nvPr/>
        </p:nvSpPr>
        <p:spPr>
          <a:xfrm>
            <a:off x="35052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51B3B-6F31-CD4B-8D49-8328B47B31FA}"/>
              </a:ext>
            </a:extLst>
          </p:cNvPr>
          <p:cNvSpPr txBox="1"/>
          <p:nvPr/>
        </p:nvSpPr>
        <p:spPr>
          <a:xfrm>
            <a:off x="2796803" y="35030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E5DD-D96E-2F4B-AD38-D9E2CE20A667}"/>
              </a:ext>
            </a:extLst>
          </p:cNvPr>
          <p:cNvSpPr txBox="1"/>
          <p:nvPr/>
        </p:nvSpPr>
        <p:spPr>
          <a:xfrm>
            <a:off x="3474720" y="357877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5BE057E-846A-CC4F-A161-A551A235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DA8BA7-E2D6-3B45-83E7-C1687E20BB8D}"/>
              </a:ext>
            </a:extLst>
          </p:cNvPr>
          <p:cNvSpPr txBox="1"/>
          <p:nvPr/>
        </p:nvSpPr>
        <p:spPr>
          <a:xfrm>
            <a:off x="3124199" y="1828800"/>
            <a:ext cx="92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S=MC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E7780-BDFE-B142-820C-031E2C83A255}"/>
              </a:ext>
            </a:extLst>
          </p:cNvPr>
          <p:cNvSpPr txBox="1"/>
          <p:nvPr/>
        </p:nvSpPr>
        <p:spPr>
          <a:xfrm>
            <a:off x="3886200" y="4622800"/>
            <a:ext cx="12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D=MB</a:t>
            </a:r>
          </a:p>
        </p:txBody>
      </p:sp>
    </p:spTree>
    <p:extLst>
      <p:ext uri="{BB962C8B-B14F-4D97-AF65-F5344CB8AC3E}">
        <p14:creationId xmlns:p14="http://schemas.microsoft.com/office/powerpoint/2010/main" val="16855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7" grpId="0"/>
      <p:bldP spid="52" grpId="0"/>
      <p:bldP spid="61" grpId="0"/>
      <p:bldP spid="74" grpId="0"/>
      <p:bldP spid="60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</a:t>
            </a:r>
            <a:b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6000" b="1" u="sng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Your</a:t>
            </a:r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2E2767-D486-6646-BED9-A2DFE5D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500885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2451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Lahart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“The Imperfect Science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Lahart</a:t>
            </a:r>
            <a:r>
              <a:rPr lang="en-US" dirty="0"/>
              <a:t> say the measurement of harm from tariffs is an “imperfect science”?</a:t>
            </a:r>
          </a:p>
          <a:p>
            <a:r>
              <a:rPr lang="en-US" dirty="0" err="1"/>
              <a:t>Lahart</a:t>
            </a:r>
            <a:r>
              <a:rPr lang="en-US" dirty="0"/>
              <a:t> cited an estimate of loss from Trump’s tariffs and retaliation of 1.3% of GDP.  Is this big?</a:t>
            </a:r>
          </a:p>
          <a:p>
            <a:r>
              <a:rPr lang="en-US" dirty="0"/>
              <a:t>What effects of tariffs are missing from the welfare effects of tariffs?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Folded Corner 3">
            <a:hlinkClick r:id="rId2" action="ppaction://hlinksldjump"/>
            <a:extLst>
              <a:ext uri="{FF2B5EF4-FFF2-40B4-BE49-F238E27FC236}">
                <a16:creationId xmlns:a16="http://schemas.microsoft.com/office/drawing/2014/main" id="{F2086244-571B-490E-8926-E6573C85AC27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world price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price in home market.  With </a:t>
                </a:r>
                <a:r>
                  <a:rPr lang="en-US" i="1" dirty="0"/>
                  <a:t>ad valorem </a:t>
                </a:r>
                <a:r>
                  <a:rPr lang="en-US" dirty="0"/>
                  <a:t>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i="1" u="sng" dirty="0"/>
                  <a:t>assumed</a:t>
                </a:r>
                <a:r>
                  <a:rPr lang="en-US" i="1" dirty="0"/>
                  <a:t> not large enough to stop trade: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14350" indent="-457200"/>
                <a:r>
                  <a:rPr lang="en-US" dirty="0"/>
                  <a:t>Demand: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Supply: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Imports: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4EA8C-C243-DD47-B254-D3842572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35F0D1-68F4-394C-9CB1-F01A609C8C3F}"/>
              </a:ext>
            </a:extLst>
          </p:cNvPr>
          <p:cNvSpPr/>
          <p:nvPr/>
        </p:nvSpPr>
        <p:spPr>
          <a:xfrm>
            <a:off x="4283880" y="2114250"/>
            <a:ext cx="2518702" cy="56321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EB264-6B47-6749-8B35-B770D849D423}"/>
              </a:ext>
            </a:extLst>
          </p:cNvPr>
          <p:cNvSpPr txBox="1"/>
          <p:nvPr/>
        </p:nvSpPr>
        <p:spPr>
          <a:xfrm>
            <a:off x="6428509" y="3532909"/>
            <a:ext cx="1683525" cy="20313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 Used </a:t>
            </a:r>
            <a:r>
              <a:rPr lang="en-US" u="sng" dirty="0"/>
              <a:t>specific</a:t>
            </a:r>
            <a:r>
              <a:rPr lang="en-US" dirty="0"/>
              <a:t> tariff in graphs, </a:t>
            </a:r>
          </a:p>
          <a:p>
            <a:r>
              <a:rPr lang="en-US" u="sng" dirty="0"/>
              <a:t>ad valorem</a:t>
            </a:r>
            <a:r>
              <a:rPr lang="en-US" dirty="0"/>
              <a:t> </a:t>
            </a:r>
          </a:p>
          <a:p>
            <a:r>
              <a:rPr lang="en-US" dirty="0"/>
              <a:t>in eqns.</a:t>
            </a:r>
          </a:p>
          <a:p>
            <a:r>
              <a:rPr lang="en-US" dirty="0"/>
              <a:t>Both are for simplicity.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0DF0C3-A49F-4D4D-AEC6-FC4F0182B975}"/>
              </a:ext>
            </a:extLst>
          </p:cNvPr>
          <p:cNvCxnSpPr/>
          <p:nvPr/>
        </p:nvCxnSpPr>
        <p:spPr>
          <a:xfrm>
            <a:off x="6126480" y="2664823"/>
            <a:ext cx="313509" cy="8752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Without tariff (free trade;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With 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37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0:  Introduction &amp; Overview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 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etc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75975-2EF1-C845-BE2D-23B8F001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08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most convenient to work with </a:t>
                </a:r>
                <a:r>
                  <a:rPr lang="en-US" u="sng" dirty="0"/>
                  <a:t>percentage changes</a:t>
                </a:r>
                <a:r>
                  <a:rPr lang="en-US" dirty="0"/>
                  <a:t> and </a:t>
                </a:r>
                <a:r>
                  <a:rPr lang="en-US" u="sng" dirty="0"/>
                  <a:t>elasticities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Percentage change in any variable,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𝑃𝑒𝑟𝑐𝑒𝑛𝑡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Elasticity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15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Elasticity of (home) demand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):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(downward sloping)</a:t>
                </a:r>
              </a:p>
              <a:p>
                <a:r>
                  <a:rPr lang="en-US" dirty="0"/>
                  <a:t>Elasticity of (home) supply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):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331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D5430-CA77-B64C-B98E-DC39038B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A4035B82-B724-6244-87C9-9B33CE09E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79600"/>
            <a:ext cx="2679700" cy="16510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7C661261-325D-3040-BB68-CD4C5BDA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4076700"/>
            <a:ext cx="2679700" cy="1651000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6FBFF-0138-6B4B-B54F-6D6F4C365280}"/>
              </a:ext>
            </a:extLst>
          </p:cNvPr>
          <p:cNvSpPr txBox="1"/>
          <p:nvPr/>
        </p:nvSpPr>
        <p:spPr>
          <a:xfrm>
            <a:off x="3492500" y="5791200"/>
            <a:ext cx="528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When you know the price change, use these to find the quantity change</a:t>
            </a:r>
          </a:p>
        </p:txBody>
      </p:sp>
    </p:spTree>
    <p:extLst>
      <p:ext uri="{BB962C8B-B14F-4D97-AF65-F5344CB8AC3E}">
        <p14:creationId xmlns:p14="http://schemas.microsoft.com/office/powerpoint/2010/main" val="11297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regarding elasticities:</a:t>
            </a:r>
          </a:p>
          <a:p>
            <a:pPr lvl="1"/>
            <a:r>
              <a:rPr lang="en-US" i="1" dirty="0"/>
              <a:t>They’ll be defined here as changes relative to the free-trade quantities and prices.</a:t>
            </a:r>
          </a:p>
          <a:p>
            <a:pPr lvl="1"/>
            <a:r>
              <a:rPr lang="en-US" i="1" dirty="0"/>
              <a:t>Different, but just as valid, would be changes relative to quantities and prices in the presence of the tariff.</a:t>
            </a:r>
          </a:p>
          <a:p>
            <a:pPr lvl="1"/>
            <a:r>
              <a:rPr lang="en-US" i="1" dirty="0"/>
              <a:t>Answers will differ, but by much less than our uncertainty about the values of elasticities.</a:t>
            </a:r>
          </a:p>
          <a:p>
            <a:pPr lvl="1"/>
            <a:r>
              <a:rPr lang="en-US" i="1" dirty="0"/>
              <a:t>In your calculations, use whichever is most convenient, but be consistent.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C5324-10DD-4F48-943A-239853A4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960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are usually values, not quantities.</a:t>
                </a:r>
              </a:p>
              <a:p>
                <a:endParaRPr lang="en-US" dirty="0"/>
              </a:p>
              <a:p>
                <a:r>
                  <a:rPr lang="en-US" dirty="0"/>
                  <a:t>Values of initial quantities:</a:t>
                </a:r>
              </a:p>
              <a:p>
                <a:r>
                  <a:rPr lang="en-US" dirty="0"/>
                  <a:t>Demand: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Supply: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Imports: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AC971-D2B5-5146-BBF6-B49BE5C2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546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Effects of tariff on quantities: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Demand:	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Supply: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32976-8CEF-4149-9324-7B396E52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8607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F1E3177A-070B-7E47-8406-BFDC586C0B47}"/>
              </a:ext>
            </a:extLst>
          </p:cNvPr>
          <p:cNvGrpSpPr/>
          <p:nvPr/>
        </p:nvGrpSpPr>
        <p:grpSpPr>
          <a:xfrm>
            <a:off x="259059" y="605054"/>
            <a:ext cx="8384458" cy="5104966"/>
            <a:chOff x="259059" y="605054"/>
            <a:chExt cx="8384458" cy="5104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/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blipFill>
                  <a:blip r:embed="rId2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341E17-F2DF-BB4F-808A-589BB0BF8C20}"/>
                </a:ext>
              </a:extLst>
            </p:cNvPr>
            <p:cNvCxnSpPr/>
            <p:nvPr/>
          </p:nvCxnSpPr>
          <p:spPr>
            <a:xfrm flipV="1">
              <a:off x="2164059" y="5191239"/>
              <a:ext cx="601979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348591-A3C3-B04D-AD48-730B082FAA36}"/>
                </a:ext>
              </a:extLst>
            </p:cNvPr>
            <p:cNvCxnSpPr/>
            <p:nvPr/>
          </p:nvCxnSpPr>
          <p:spPr>
            <a:xfrm flipV="1">
              <a:off x="2164059" y="950227"/>
              <a:ext cx="0" cy="42410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828E49-1BC5-974B-9E10-D199F9A9BC6C}"/>
                </a:ext>
              </a:extLst>
            </p:cNvPr>
            <p:cNvCxnSpPr/>
            <p:nvPr/>
          </p:nvCxnSpPr>
          <p:spPr>
            <a:xfrm flipV="1">
              <a:off x="2743200" y="1143000"/>
              <a:ext cx="2797818" cy="32610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9569414-305E-4D43-9433-7C2A739FA5E9}"/>
                </a:ext>
              </a:extLst>
            </p:cNvPr>
            <p:cNvCxnSpPr/>
            <p:nvPr/>
          </p:nvCxnSpPr>
          <p:spPr>
            <a:xfrm flipH="1" flipV="1">
              <a:off x="4660072" y="1143000"/>
              <a:ext cx="2642838" cy="337353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D52C9D-0826-E44A-A096-735D5360DBAE}"/>
                </a:ext>
              </a:extLst>
            </p:cNvPr>
            <p:cNvCxnSpPr/>
            <p:nvPr/>
          </p:nvCxnSpPr>
          <p:spPr>
            <a:xfrm>
              <a:off x="2164059" y="3745439"/>
              <a:ext cx="587297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BB1F57-A6EE-B54A-BFB8-7D9FA2258F23}"/>
                </a:ext>
              </a:extLst>
            </p:cNvPr>
            <p:cNvCxnSpPr>
              <a:cxnSpLocks/>
            </p:cNvCxnSpPr>
            <p:nvPr/>
          </p:nvCxnSpPr>
          <p:spPr>
            <a:xfrm>
              <a:off x="6715614" y="3124200"/>
              <a:ext cx="0" cy="20670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FFE30D-5CAE-8044-817B-D90082753350}"/>
                </a:ext>
              </a:extLst>
            </p:cNvPr>
            <p:cNvCxnSpPr/>
            <p:nvPr/>
          </p:nvCxnSpPr>
          <p:spPr>
            <a:xfrm>
              <a:off x="3338653" y="3745439"/>
              <a:ext cx="0" cy="14457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42A88D-432E-1047-B2B3-AD439B17A7CA}"/>
                </a:ext>
              </a:extLst>
            </p:cNvPr>
            <p:cNvCxnSpPr/>
            <p:nvPr/>
          </p:nvCxnSpPr>
          <p:spPr>
            <a:xfrm>
              <a:off x="2164059" y="3070733"/>
              <a:ext cx="5726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DDCA76-F6DF-224B-90AD-0A6FFB887382}"/>
                </a:ext>
              </a:extLst>
            </p:cNvPr>
            <p:cNvCxnSpPr/>
            <p:nvPr/>
          </p:nvCxnSpPr>
          <p:spPr>
            <a:xfrm>
              <a:off x="3925951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63672E-DF25-F14B-A105-7D69C88A9E69}"/>
                </a:ext>
              </a:extLst>
            </p:cNvPr>
            <p:cNvCxnSpPr/>
            <p:nvPr/>
          </p:nvCxnSpPr>
          <p:spPr>
            <a:xfrm>
              <a:off x="6128316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437964-657F-964D-ADAD-129B8D18DE5D}"/>
                </a:ext>
              </a:extLst>
            </p:cNvPr>
            <p:cNvCxnSpPr/>
            <p:nvPr/>
          </p:nvCxnSpPr>
          <p:spPr>
            <a:xfrm>
              <a:off x="2164059" y="1667773"/>
              <a:ext cx="293648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/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blipFill>
                  <a:blip r:embed="rId3"/>
                  <a:stretch>
                    <a:fillRect l="-1471" r="-1176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/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985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/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44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/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/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/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/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blipFill>
                  <a:blip r:embed="rId9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/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blipFill>
                  <a:blip r:embed="rId10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6D03CFDB-05AA-584F-97EB-A431517A63BC}"/>
                </a:ext>
              </a:extLst>
            </p:cNvPr>
            <p:cNvSpPr/>
            <p:nvPr/>
          </p:nvSpPr>
          <p:spPr>
            <a:xfrm rot="5400000" flipV="1">
              <a:off x="3522248" y="4782643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089FBA21-B418-8745-AAB7-B08E46D1B8D9}"/>
                </a:ext>
              </a:extLst>
            </p:cNvPr>
            <p:cNvSpPr/>
            <p:nvPr/>
          </p:nvSpPr>
          <p:spPr>
            <a:xfrm rot="5400000" flipV="1">
              <a:off x="6300805" y="4781424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/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/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blipFill>
                  <a:blip r:embed="rId12"/>
                  <a:stretch>
                    <a:fillRect l="-4545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/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blipFill>
                  <a:blip r:embed="rId13"/>
                  <a:stretch>
                    <a:fillRect l="-2941" r="-1764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3B186F0-FFA9-D44C-A48D-A3FCA7F8F906}"/>
                </a:ext>
              </a:extLst>
            </p:cNvPr>
            <p:cNvSpPr/>
            <p:nvPr/>
          </p:nvSpPr>
          <p:spPr>
            <a:xfrm rot="10800000" flipH="1" flipV="1">
              <a:off x="1935459" y="3068664"/>
              <a:ext cx="228600" cy="671594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/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blipFill>
                  <a:blip r:embed="rId1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FE6818-71C9-164A-BB18-1BC60DE4862E}"/>
                </a:ext>
              </a:extLst>
            </p:cNvPr>
            <p:cNvSpPr txBox="1"/>
            <p:nvPr/>
          </p:nvSpPr>
          <p:spPr>
            <a:xfrm>
              <a:off x="2590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8D4874-712F-7F48-A68C-611F2E51BAFE}"/>
                </a:ext>
              </a:extLst>
            </p:cNvPr>
            <p:cNvSpPr txBox="1"/>
            <p:nvPr/>
          </p:nvSpPr>
          <p:spPr>
            <a:xfrm>
              <a:off x="35814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DC7E31-6130-9140-B036-060DD28AD904}"/>
                </a:ext>
              </a:extLst>
            </p:cNvPr>
            <p:cNvSpPr txBox="1"/>
            <p:nvPr/>
          </p:nvSpPr>
          <p:spPr>
            <a:xfrm>
              <a:off x="60960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A94112-1EB9-7541-8975-93A20C36AA6E}"/>
                </a:ext>
              </a:extLst>
            </p:cNvPr>
            <p:cNvSpPr txBox="1"/>
            <p:nvPr/>
          </p:nvSpPr>
          <p:spPr>
            <a:xfrm>
              <a:off x="4876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42EF64-5B4E-8C42-B21B-24BC04256F1A}"/>
                </a:ext>
              </a:extLst>
            </p:cNvPr>
            <p:cNvSpPr txBox="1"/>
            <p:nvPr/>
          </p:nvSpPr>
          <p:spPr>
            <a:xfrm>
              <a:off x="6324600" y="29718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/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I’ll use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>
                    <a:effectLst/>
                  </a:rPr>
                  <a:t>to represent these areas.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blipFill>
                <a:blip r:embed="rId15"/>
                <a:stretch>
                  <a:fillRect l="-1182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7B48E-CB68-C64A-90F9-1A014705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2" name="Folded Corner 1">
            <a:hlinkClick r:id="rId16" action="ppaction://hlinksldjump"/>
            <a:extLst>
              <a:ext uri="{FF2B5EF4-FFF2-40B4-BE49-F238E27FC236}">
                <a16:creationId xmlns:a16="http://schemas.microsoft.com/office/drawing/2014/main" id="{96CE408C-A828-66A9-29B0-150EB4564A61}"/>
              </a:ext>
            </a:extLst>
          </p:cNvPr>
          <p:cNvSpPr/>
          <p:nvPr/>
        </p:nvSpPr>
        <p:spPr>
          <a:xfrm>
            <a:off x="8216900" y="6007100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32143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13A4008-E3B4-A340-9547-562B0461F14E}"/>
              </a:ext>
            </a:extLst>
          </p:cNvPr>
          <p:cNvSpPr/>
          <p:nvPr/>
        </p:nvSpPr>
        <p:spPr>
          <a:xfrm>
            <a:off x="5836418" y="4838280"/>
            <a:ext cx="519164" cy="338295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79CB84DB-480E-584D-9AC9-9214663B5A80}"/>
              </a:ext>
            </a:extLst>
          </p:cNvPr>
          <p:cNvSpPr/>
          <p:nvPr/>
        </p:nvSpPr>
        <p:spPr>
          <a:xfrm flipV="1">
            <a:off x="6356419" y="4848329"/>
            <a:ext cx="235300" cy="309685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gain of suppliers (producers &amp; upstream):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6981222-2033-EF45-8A8A-649C8F3CACC9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0419011-538D-744B-A38D-BFF1CEF32E8B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F03E0A-9E72-9B42-9263-C5F08C60436D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1EC106-0841-1C4C-A1E9-815F714961D7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E60CD-E199-4149-B855-BC044915608B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5E6B3-A96E-1041-84BE-FB9A6B06CE6D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90839-29AD-A84C-9ED6-E15657B542B4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07DCF3-506C-E245-87BD-27EC5295B8CA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C2990B-A460-8A4D-BA99-14CB64289D26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A9AF-17B4-354E-8395-C4F5A9C67547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E129A-B234-9449-9F00-0D81739857E4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AB83-9591-8444-B39E-AC43612FE171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EFAC7-2D52-AA4D-AAE8-0210D99E5D5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958195-1950-EB4C-8498-FA159FA8E41A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EE65CA-88AD-444F-9425-167CA230F50A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968653-972F-0243-9360-ABEC6B3311A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009D12-B30B-DD44-B3E6-193B296228C5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38D65-150B-5540-A754-890EA2009B1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FB6F9C-D678-4447-B58B-11BABF485DC5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57CC03-C980-6645-A703-37E854FC7AE0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048FD5-D7DB-1C40-9813-8BB68C14338B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324F400-E8F9-194F-9338-CB8E86D1CB8C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476955-80BC-764E-8671-1057442E8F31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43D1E2B-020C-B549-B337-BB99FBCBECFB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2E889E-8A28-9544-BC33-DE5936ECC703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65B4E6B-367D-A84A-BE8F-4780B0A9508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0D70E0-6D81-2A4E-8AEC-FBCC1803E05F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804A40-4046-3D44-83F9-E8286593F8F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5129C-5C2D-E44E-8592-1DC9AD5D6422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AB9C8-F6A2-3C44-ADF2-D6E958FBB86A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D4F9B-2A0D-D841-A710-F6C8015D7CEB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497A1C-DB7F-8C45-99C5-617705A61C4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25D0D58-CE2D-3D43-B2FF-DCBD78BDBF32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0D43DA4-7B4F-EC4C-8134-385C452B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949A2-B390-284C-AC2A-1123D37A0C4F}"/>
              </a:ext>
            </a:extLst>
          </p:cNvPr>
          <p:cNvSpPr/>
          <p:nvPr/>
        </p:nvSpPr>
        <p:spPr>
          <a:xfrm>
            <a:off x="1701800" y="5384800"/>
            <a:ext cx="20447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B2F2-FF77-922C-ACD8-7E19B8DC541C}"/>
              </a:ext>
            </a:extLst>
          </p:cNvPr>
          <p:cNvSpPr/>
          <p:nvPr/>
        </p:nvSpPr>
        <p:spPr>
          <a:xfrm>
            <a:off x="5835632" y="4848329"/>
            <a:ext cx="519950" cy="3238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09240948-1D1A-DF4E-7D1E-306995241815}"/>
              </a:ext>
            </a:extLst>
          </p:cNvPr>
          <p:cNvSpPr/>
          <p:nvPr/>
        </p:nvSpPr>
        <p:spPr>
          <a:xfrm rot="16200000">
            <a:off x="2444048" y="2375984"/>
            <a:ext cx="165697" cy="1429557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6148853E-2AD9-C8DA-3EDD-EE69FCB4CBEE}"/>
              </a:ext>
            </a:extLst>
          </p:cNvPr>
          <p:cNvSpPr/>
          <p:nvPr/>
        </p:nvSpPr>
        <p:spPr>
          <a:xfrm>
            <a:off x="2534400" y="3240000"/>
            <a:ext cx="3549600" cy="1620000"/>
          </a:xfrm>
          <a:custGeom>
            <a:avLst/>
            <a:gdLst>
              <a:gd name="connsiteX0" fmla="*/ 0 w 3549600"/>
              <a:gd name="connsiteY0" fmla="*/ 0 h 1620000"/>
              <a:gd name="connsiteX1" fmla="*/ 964800 w 3549600"/>
              <a:gd name="connsiteY1" fmla="*/ 432000 h 1620000"/>
              <a:gd name="connsiteX2" fmla="*/ 2152800 w 3549600"/>
              <a:gd name="connsiteY2" fmla="*/ 79200 h 1620000"/>
              <a:gd name="connsiteX3" fmla="*/ 3549600 w 3549600"/>
              <a:gd name="connsiteY3" fmla="*/ 1620000 h 1620000"/>
              <a:gd name="connsiteX4" fmla="*/ 3549600 w 3549600"/>
              <a:gd name="connsiteY4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600" h="1620000">
                <a:moveTo>
                  <a:pt x="0" y="0"/>
                </a:moveTo>
                <a:cubicBezTo>
                  <a:pt x="303000" y="209400"/>
                  <a:pt x="606000" y="418800"/>
                  <a:pt x="964800" y="432000"/>
                </a:cubicBezTo>
                <a:cubicBezTo>
                  <a:pt x="1323600" y="445200"/>
                  <a:pt x="1722000" y="-118800"/>
                  <a:pt x="2152800" y="79200"/>
                </a:cubicBezTo>
                <a:cubicBezTo>
                  <a:pt x="2583600" y="277200"/>
                  <a:pt x="3549600" y="1620000"/>
                  <a:pt x="3549600" y="1620000"/>
                </a:cubicBezTo>
                <a:lnTo>
                  <a:pt x="3549600" y="16200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D2A7E94C-1AB5-896C-5573-B53DF6D530AA}"/>
              </a:ext>
            </a:extLst>
          </p:cNvPr>
          <p:cNvSpPr/>
          <p:nvPr/>
        </p:nvSpPr>
        <p:spPr>
          <a:xfrm rot="16200000">
            <a:off x="4455766" y="2253256"/>
            <a:ext cx="172487" cy="1668222"/>
          </a:xfrm>
          <a:prstGeom prst="leftBrace">
            <a:avLst>
              <a:gd name="adj1" fmla="val 42824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BDDFAEF-77EA-4FBF-F385-802A34DDA42A}"/>
              </a:ext>
            </a:extLst>
          </p:cNvPr>
          <p:cNvSpPr/>
          <p:nvPr/>
        </p:nvSpPr>
        <p:spPr>
          <a:xfrm>
            <a:off x="4539836" y="3173611"/>
            <a:ext cx="1940144" cy="1686389"/>
          </a:xfrm>
          <a:custGeom>
            <a:avLst/>
            <a:gdLst>
              <a:gd name="connsiteX0" fmla="*/ 0 w 3549600"/>
              <a:gd name="connsiteY0" fmla="*/ 0 h 1620000"/>
              <a:gd name="connsiteX1" fmla="*/ 964800 w 3549600"/>
              <a:gd name="connsiteY1" fmla="*/ 432000 h 1620000"/>
              <a:gd name="connsiteX2" fmla="*/ 2152800 w 3549600"/>
              <a:gd name="connsiteY2" fmla="*/ 79200 h 1620000"/>
              <a:gd name="connsiteX3" fmla="*/ 3549600 w 3549600"/>
              <a:gd name="connsiteY3" fmla="*/ 1620000 h 1620000"/>
              <a:gd name="connsiteX4" fmla="*/ 3549600 w 3549600"/>
              <a:gd name="connsiteY4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600" h="1620000">
                <a:moveTo>
                  <a:pt x="0" y="0"/>
                </a:moveTo>
                <a:cubicBezTo>
                  <a:pt x="303000" y="209400"/>
                  <a:pt x="606000" y="418800"/>
                  <a:pt x="964800" y="432000"/>
                </a:cubicBezTo>
                <a:cubicBezTo>
                  <a:pt x="1323600" y="445200"/>
                  <a:pt x="1722000" y="-118800"/>
                  <a:pt x="2152800" y="79200"/>
                </a:cubicBezTo>
                <a:cubicBezTo>
                  <a:pt x="2583600" y="277200"/>
                  <a:pt x="3549600" y="1620000"/>
                  <a:pt x="3549600" y="1620000"/>
                </a:cubicBezTo>
                <a:lnTo>
                  <a:pt x="3549600" y="162000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C8BCD10D-7082-829F-81BF-EA824CADBBDC}"/>
              </a:ext>
            </a:extLst>
          </p:cNvPr>
          <p:cNvSpPr/>
          <p:nvPr/>
        </p:nvSpPr>
        <p:spPr>
          <a:xfrm flipV="1">
            <a:off x="6372510" y="4847853"/>
            <a:ext cx="219207" cy="297329"/>
          </a:xfrm>
          <a:prstGeom prst="rtTriangl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94C6D14-6E39-5AD8-AA95-2DAE43748C60}"/>
              </a:ext>
            </a:extLst>
          </p:cNvPr>
          <p:cNvSpPr/>
          <p:nvPr/>
        </p:nvSpPr>
        <p:spPr>
          <a:xfrm rot="20315913">
            <a:off x="3135280" y="3331722"/>
            <a:ext cx="1239821" cy="43041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09C0CA-7928-C647-B63C-7DD48BECAF9A}"/>
              </a:ext>
            </a:extLst>
          </p:cNvPr>
          <p:cNvSpPr/>
          <p:nvPr/>
        </p:nvSpPr>
        <p:spPr>
          <a:xfrm rot="16200000">
            <a:off x="2510273" y="3903946"/>
            <a:ext cx="834731" cy="62807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741C5D-32C0-02F1-F972-36AA06858D8E}"/>
              </a:ext>
            </a:extLst>
          </p:cNvPr>
          <p:cNvSpPr/>
          <p:nvPr/>
        </p:nvSpPr>
        <p:spPr>
          <a:xfrm rot="16200000">
            <a:off x="3065932" y="3243990"/>
            <a:ext cx="834731" cy="49701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44A332-12B3-7B21-E588-D6E78F4D15A9}"/>
              </a:ext>
            </a:extLst>
          </p:cNvPr>
          <p:cNvCxnSpPr>
            <a:cxnSpLocks/>
            <a:stCxn id="50" idx="1"/>
            <a:endCxn id="49" idx="5"/>
          </p:cNvCxnSpPr>
          <p:nvPr/>
        </p:nvCxnSpPr>
        <p:spPr>
          <a:xfrm flipH="1">
            <a:off x="3149696" y="3787621"/>
            <a:ext cx="157879" cy="13524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8F5B31B-AD58-87EC-61CC-0F79948E4AA9}"/>
              </a:ext>
            </a:extLst>
          </p:cNvPr>
          <p:cNvSpPr/>
          <p:nvPr/>
        </p:nvSpPr>
        <p:spPr>
          <a:xfrm rot="16200000">
            <a:off x="3413700" y="3970383"/>
            <a:ext cx="518304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16D267-A7ED-2A57-D810-C2C8BB158E91}"/>
              </a:ext>
            </a:extLst>
          </p:cNvPr>
          <p:cNvSpPr/>
          <p:nvPr/>
        </p:nvSpPr>
        <p:spPr>
          <a:xfrm rot="16200000">
            <a:off x="4391365" y="4156302"/>
            <a:ext cx="461072" cy="49701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8640FD-83CA-EECC-A7F2-B9D3F0D4C343}"/>
              </a:ext>
            </a:extLst>
          </p:cNvPr>
          <p:cNvCxnSpPr>
            <a:cxnSpLocks/>
            <a:stCxn id="55" idx="0"/>
            <a:endCxn id="54" idx="4"/>
          </p:cNvCxnSpPr>
          <p:nvPr/>
        </p:nvCxnSpPr>
        <p:spPr>
          <a:xfrm flipH="1" flipV="1">
            <a:off x="3986890" y="4284421"/>
            <a:ext cx="386502" cy="12039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BEFDBCA6-3D3C-B287-43CC-576F8C404D50}"/>
              </a:ext>
            </a:extLst>
          </p:cNvPr>
          <p:cNvSpPr/>
          <p:nvPr/>
        </p:nvSpPr>
        <p:spPr>
          <a:xfrm rot="16200000">
            <a:off x="3401032" y="4656108"/>
            <a:ext cx="518304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D7161CA-EE2B-C694-7FC4-C907241B5F65}"/>
              </a:ext>
            </a:extLst>
          </p:cNvPr>
          <p:cNvSpPr/>
          <p:nvPr/>
        </p:nvSpPr>
        <p:spPr>
          <a:xfrm rot="16200000">
            <a:off x="3609773" y="3658386"/>
            <a:ext cx="547621" cy="11778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0C9F61A-8270-B756-614F-E63BEC1575B7}"/>
              </a:ext>
            </a:extLst>
          </p:cNvPr>
          <p:cNvCxnSpPr>
            <a:cxnSpLocks/>
            <a:stCxn id="65" idx="2"/>
            <a:endCxn id="64" idx="5"/>
          </p:cNvCxnSpPr>
          <p:nvPr/>
        </p:nvCxnSpPr>
        <p:spPr>
          <a:xfrm flipH="1">
            <a:off x="3882243" y="4521122"/>
            <a:ext cx="1341" cy="2657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4414C2B1-E2F3-CC9C-4075-46072DD2DAD4}"/>
              </a:ext>
            </a:extLst>
          </p:cNvPr>
          <p:cNvSpPr/>
          <p:nvPr/>
        </p:nvSpPr>
        <p:spPr>
          <a:xfrm rot="16200000">
            <a:off x="2569820" y="5570623"/>
            <a:ext cx="518304" cy="26434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2694119-A93D-F8C6-02E8-E9209038AC44}"/>
              </a:ext>
            </a:extLst>
          </p:cNvPr>
          <p:cNvSpPr/>
          <p:nvPr/>
        </p:nvSpPr>
        <p:spPr>
          <a:xfrm rot="16200000">
            <a:off x="2686473" y="4716477"/>
            <a:ext cx="708569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26BDAC-D15F-2937-D75A-23ACCCB1DFC7}"/>
              </a:ext>
            </a:extLst>
          </p:cNvPr>
          <p:cNvCxnSpPr>
            <a:cxnSpLocks/>
            <a:stCxn id="73" idx="1"/>
            <a:endCxn id="72" idx="6"/>
          </p:cNvCxnSpPr>
          <p:nvPr/>
        </p:nvCxnSpPr>
        <p:spPr>
          <a:xfrm>
            <a:off x="2818699" y="5281031"/>
            <a:ext cx="10274" cy="1626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A415FACF-EA91-CBF7-AF0E-E2189DBC21D5}"/>
              </a:ext>
            </a:extLst>
          </p:cNvPr>
          <p:cNvSpPr/>
          <p:nvPr/>
        </p:nvSpPr>
        <p:spPr>
          <a:xfrm rot="16200000">
            <a:off x="2890004" y="5565294"/>
            <a:ext cx="518304" cy="27500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FBDB124-7762-CBCF-F5DB-23192301FF46}"/>
              </a:ext>
            </a:extLst>
          </p:cNvPr>
          <p:cNvSpPr/>
          <p:nvPr/>
        </p:nvSpPr>
        <p:spPr>
          <a:xfrm rot="16200000">
            <a:off x="3800717" y="4699093"/>
            <a:ext cx="708569" cy="62807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D287943-79AB-1C28-DA4B-BFAF59CA8405}"/>
              </a:ext>
            </a:extLst>
          </p:cNvPr>
          <p:cNvCxnSpPr>
            <a:cxnSpLocks/>
            <a:stCxn id="83" idx="2"/>
            <a:endCxn id="82" idx="5"/>
          </p:cNvCxnSpPr>
          <p:nvPr/>
        </p:nvCxnSpPr>
        <p:spPr>
          <a:xfrm flipH="1">
            <a:off x="3246384" y="5367415"/>
            <a:ext cx="908618" cy="1521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5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4" grpId="1" animBg="1"/>
      <p:bldP spid="55" grpId="0" animBg="1"/>
      <p:bldP spid="55" grpId="1" animBg="1"/>
      <p:bldP spid="64" grpId="0" animBg="1"/>
      <p:bldP spid="64" grpId="1" animBg="1"/>
      <p:bldP spid="65" grpId="0" animBg="1"/>
      <p:bldP spid="65" grpId="1" animBg="1"/>
      <p:bldP spid="72" grpId="0" animBg="1"/>
      <p:bldP spid="72" grpId="1" animBg="1"/>
      <p:bldP spid="73" grpId="0" animBg="1"/>
      <p:bldP spid="73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gain of suppliers (producers &amp; upstream):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6981222-2033-EF45-8A8A-649C8F3CACC9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0419011-538D-744B-A38D-BFF1CEF32E8B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F03E0A-9E72-9B42-9263-C5F08C60436D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1EC106-0841-1C4C-A1E9-815F714961D7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E60CD-E199-4149-B855-BC044915608B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5E6B3-A96E-1041-84BE-FB9A6B06CE6D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90839-29AD-A84C-9ED6-E15657B542B4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07DCF3-506C-E245-87BD-27EC5295B8CA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C2990B-A460-8A4D-BA99-14CB64289D26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A9AF-17B4-354E-8395-C4F5A9C67547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E129A-B234-9449-9F00-0D81739857E4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AB83-9591-8444-B39E-AC43612FE171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EFAC7-2D52-AA4D-AAE8-0210D99E5D5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958195-1950-EB4C-8498-FA159FA8E41A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EE65CA-88AD-444F-9425-167CA230F50A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968653-972F-0243-9360-ABEC6B3311A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009D12-B30B-DD44-B3E6-193B296228C5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38D65-150B-5540-A754-890EA2009B1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FB6F9C-D678-4447-B58B-11BABF485DC5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57CC03-C980-6645-A703-37E854FC7AE0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048FD5-D7DB-1C40-9813-8BB68C14338B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324F400-E8F9-194F-9338-CB8E86D1CB8C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476955-80BC-764E-8671-1057442E8F31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43D1E2B-020C-B549-B337-BB99FBCBECFB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2E889E-8A28-9544-BC33-DE5936ECC703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65B4E6B-367D-A84A-BE8F-4780B0A9508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0D70E0-6D81-2A4E-8AEC-FBCC1803E05F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804A40-4046-3D44-83F9-E8286593F8F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5129C-5C2D-E44E-8592-1DC9AD5D6422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AB9C8-F6A2-3C44-ADF2-D6E958FBB86A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D4F9B-2A0D-D841-A710-F6C8015D7CEB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497A1C-DB7F-8C45-99C5-617705A61C4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25D0D58-CE2D-3D43-B2FF-DCBD78BDBF32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0D43DA4-7B4F-EC4C-8134-385C452B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A498C-A976-A96F-6116-A63A2194CF1E}"/>
              </a:ext>
            </a:extLst>
          </p:cNvPr>
          <p:cNvSpPr/>
          <p:nvPr/>
        </p:nvSpPr>
        <p:spPr>
          <a:xfrm>
            <a:off x="1701800" y="5384800"/>
            <a:ext cx="20447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554EE2E-CD17-A54E-8203-B6DC494C7F27}"/>
              </a:ext>
            </a:extLst>
          </p:cNvPr>
          <p:cNvSpPr/>
          <p:nvPr/>
        </p:nvSpPr>
        <p:spPr>
          <a:xfrm>
            <a:off x="5839434" y="4846320"/>
            <a:ext cx="1786662" cy="31661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B68621B1-48E1-E54A-A674-E4EB1E4EFA8A}"/>
              </a:ext>
            </a:extLst>
          </p:cNvPr>
          <p:cNvSpPr/>
          <p:nvPr/>
        </p:nvSpPr>
        <p:spPr>
          <a:xfrm>
            <a:off x="7630329" y="4855464"/>
            <a:ext cx="242655" cy="310388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400" dirty="0"/>
                  <a:t>Welfare loss of demanders (consumers and downstream):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05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780BEE5-D432-AD46-A5EF-235BC552904C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465736-6DDA-BD42-B9CE-471DE24C4200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EE1D43-317F-A648-BBA1-C2B0F510CEEC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F3478C-0420-F540-B9F5-B41813A7481F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BBC21E-6DC0-B842-B63E-5CD270015506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89068-4FE5-194B-99FC-76A8029C9B4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22902F-88E4-DE4D-9EA0-5BF049CFD4BC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A3B745-70E5-8442-9E66-F3611C31A588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084D13-AD74-124F-AC77-5AE38BDD9B08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003B59-EDF9-2146-B476-6137DAA89ECC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9B6405-CDEC-2D49-81E3-5453CFA232F0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E9EC71-C067-DA47-AF28-48DDC5791CE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D607D4-1637-134E-B9CE-A5B78024260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C94243-1AEA-0A44-9E4B-3150AC3613A8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1C302B-2BBA-184F-83BB-3C5DF3DEA382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17C5445-B9C8-4946-98C7-AC41D9C552E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1081717-EBBE-DD45-A607-F7D37081AA07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5BF6F-44B0-DE41-A986-01C06155553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65C4034-35A6-CA48-AB05-784D4B524757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93775D-6D2F-DF42-9B58-2ECF0E499A41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AE52A4-072C-3440-AB69-3BB0B551DB56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68DAD5FC-319E-4348-B934-0DED09D65436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3606D62-60E1-9B42-B0B6-A33A506D52EA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510D1F7-0161-8B4A-ABE3-09295007258F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6FABF4E-7021-464F-A3C1-974AD720963C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686EFE7A-CA3C-A948-B317-C08D603E805A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0E48D9-EF61-0E49-A7A1-15F669516020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87F49A-8A77-6349-8378-92DF86404E3C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C0FA1C-EFEA-D343-B80B-9776572F25D6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5485BA-D9CD-E64F-A680-D54E699BC61E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659617-19BA-884A-8C44-5933C569DD03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84C6AF-85AB-A642-9D27-9E2C7F255451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4DFD077-CA76-EA4E-836E-AF3F2A525BAB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B335F4EB-E21F-8D41-9FED-A85D2916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51ED0A-9A3E-504F-B960-5B4AC2B4C8DE}"/>
              </a:ext>
            </a:extLst>
          </p:cNvPr>
          <p:cNvSpPr/>
          <p:nvPr/>
        </p:nvSpPr>
        <p:spPr>
          <a:xfrm>
            <a:off x="1701800" y="5461000"/>
            <a:ext cx="2120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 will stay only very briefly in my office hour this morning, as I have a meeting to attend.  If you want to see me, either stay after class or come right at 10:00.</a:t>
            </a:r>
          </a:p>
          <a:p>
            <a:r>
              <a:rPr lang="en-US" sz="2400" dirty="0"/>
              <a:t>Quizzes in general</a:t>
            </a:r>
          </a:p>
          <a:p>
            <a:pPr lvl="1"/>
            <a:r>
              <a:rPr lang="en-US" sz="2400" dirty="0"/>
              <a:t>Clarify my expectations:  </a:t>
            </a:r>
          </a:p>
          <a:p>
            <a:pPr lvl="2"/>
            <a:r>
              <a:rPr lang="en-US" sz="2000" dirty="0"/>
              <a:t>Feel free to look up anything you like from course or other sources.</a:t>
            </a:r>
          </a:p>
          <a:p>
            <a:pPr lvl="2"/>
            <a:r>
              <a:rPr lang="en-US" sz="2000" dirty="0"/>
              <a:t>But write your answers yourself and do not work with other students.</a:t>
            </a:r>
          </a:p>
          <a:p>
            <a:pPr lvl="2"/>
            <a:r>
              <a:rPr lang="en-US" sz="2000" dirty="0"/>
              <a:t>In “short answer” questions, no need to write paragraphs or even sentences if you can convey what I ask for.</a:t>
            </a:r>
          </a:p>
          <a:p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0310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A964252-F96B-734C-B9FE-32AEFC2CE8AD}"/>
              </a:ext>
            </a:extLst>
          </p:cNvPr>
          <p:cNvSpPr/>
          <p:nvPr/>
        </p:nvSpPr>
        <p:spPr>
          <a:xfrm>
            <a:off x="6904191" y="2446379"/>
            <a:ext cx="990289" cy="320758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Revenue gain of (home) government: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BA0665E6-B8C6-F246-A0CE-4E69E729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A97FA3-575C-814A-9B90-0612700685DC}"/>
              </a:ext>
            </a:extLst>
          </p:cNvPr>
          <p:cNvSpPr/>
          <p:nvPr/>
        </p:nvSpPr>
        <p:spPr>
          <a:xfrm>
            <a:off x="1739900" y="5486400"/>
            <a:ext cx="4025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32F3D871-D917-644D-A82A-692EB8DEC2C2}"/>
              </a:ext>
            </a:extLst>
          </p:cNvPr>
          <p:cNvSpPr/>
          <p:nvPr/>
        </p:nvSpPr>
        <p:spPr>
          <a:xfrm>
            <a:off x="7889409" y="2432956"/>
            <a:ext cx="236777" cy="340215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7A0F69FA-B070-E84B-BE40-05261586FD99}"/>
              </a:ext>
            </a:extLst>
          </p:cNvPr>
          <p:cNvSpPr/>
          <p:nvPr/>
        </p:nvSpPr>
        <p:spPr>
          <a:xfrm flipH="1">
            <a:off x="6645729" y="2432957"/>
            <a:ext cx="255814" cy="329329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Welfare change for country: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i="1" kern="0" dirty="0"/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𝑊𝐶𝐶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:r>
                  <a:rPr lang="en-US" sz="2400" kern="0" dirty="0"/>
                  <a:t>	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33">
            <a:extLst>
              <a:ext uri="{FF2B5EF4-FFF2-40B4-BE49-F238E27FC236}">
                <a16:creationId xmlns:a16="http://schemas.microsoft.com/office/drawing/2014/main" id="{857D6C16-8F80-2946-B0F0-395A61F6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873" y="5306291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06DC1677-EB03-5843-B949-181C78FFAC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8018" y="2985655"/>
            <a:ext cx="2493818" cy="2230582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33">
            <a:extLst>
              <a:ext uri="{FF2B5EF4-FFF2-40B4-BE49-F238E27FC236}">
                <a16:creationId xmlns:a16="http://schemas.microsoft.com/office/drawing/2014/main" id="{3BB56EE9-4D7D-8745-BA5F-4CE3F2E2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873" y="5320146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4174BBE1-FEB5-9544-9B0B-2D9473D7E853}"/>
              </a:ext>
            </a:extLst>
          </p:cNvPr>
          <p:cNvCxnSpPr>
            <a:cxnSpLocks/>
            <a:stCxn id="54" idx="7"/>
          </p:cNvCxnSpPr>
          <p:nvPr/>
        </p:nvCxnSpPr>
        <p:spPr>
          <a:xfrm rot="5400000" flipH="1" flipV="1">
            <a:off x="4241720" y="2937136"/>
            <a:ext cx="2616249" cy="2450057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25C510EA-2CCC-9441-9016-3CA150DF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FEFE18-B5DD-0446-942F-48CD51FC1FB2}"/>
              </a:ext>
            </a:extLst>
          </p:cNvPr>
          <p:cNvSpPr/>
          <p:nvPr/>
        </p:nvSpPr>
        <p:spPr>
          <a:xfrm>
            <a:off x="2908300" y="5422900"/>
            <a:ext cx="3263900" cy="812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uiExpand="1" build="p"/>
      <p:bldP spid="40" grpId="0" uiExpand="1" build="p"/>
      <p:bldP spid="41" grpId="0" uiExpand="1" build="p"/>
      <p:bldP spid="44" grpId="0" animBg="1"/>
      <p:bldP spid="44" grpId="1" animBg="1"/>
      <p:bldP spid="54" grpId="0" animBg="1"/>
      <p:bldP spid="54" grpId="1" animBg="1"/>
      <p:bldP spid="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Summary:</a:t>
                </a:r>
              </a:p>
              <a:p>
                <a:r>
                  <a:rPr lang="en-US" dirty="0"/>
                  <a:t>WGS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78151-FC2F-CF49-8C91-7FF59629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6D87B-5533-D440-9C60-284AF9E8293A}"/>
              </a:ext>
            </a:extLst>
          </p:cNvPr>
          <p:cNvSpPr txBox="1"/>
          <p:nvPr/>
        </p:nvSpPr>
        <p:spPr>
          <a:xfrm>
            <a:off x="5397191" y="1393903"/>
            <a:ext cx="341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WGS = Welfare Gain of Suppliers</a:t>
            </a:r>
          </a:p>
          <a:p>
            <a:r>
              <a:rPr lang="en-US" sz="1600" dirty="0"/>
              <a:t>WLD = Welfare Loss of Demanders</a:t>
            </a:r>
          </a:p>
          <a:p>
            <a:r>
              <a:rPr lang="en-US" sz="1600" dirty="0"/>
              <a:t>R = Government Revenue</a:t>
            </a:r>
          </a:p>
          <a:p>
            <a:r>
              <a:rPr lang="en-US" sz="1600" dirty="0"/>
              <a:t>WCC = Welfare Change of Country</a:t>
            </a:r>
          </a:p>
        </p:txBody>
      </p:sp>
    </p:spTree>
    <p:extLst>
      <p:ext uri="{BB962C8B-B14F-4D97-AF65-F5344CB8AC3E}">
        <p14:creationId xmlns:p14="http://schemas.microsoft.com/office/powerpoint/2010/main" val="4185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64991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information do you need to calculate these welfare effects?</a:t>
            </a:r>
          </a:p>
          <a:p>
            <a:r>
              <a:rPr lang="en-US" sz="2800" dirty="0"/>
              <a:t>How do the equations change with larger tariffs?</a:t>
            </a:r>
          </a:p>
          <a:p>
            <a:r>
              <a:rPr lang="en-US" sz="2800" dirty="0"/>
              <a:t>Explain the sources of the “production distortion loss” and the “consumption distortion loss.”  </a:t>
            </a:r>
          </a:p>
          <a:p>
            <a:pPr lvl="1"/>
            <a:r>
              <a:rPr lang="en-US" sz="2400" dirty="0"/>
              <a:t>Why does each occur, and who is it that loses in each case?</a:t>
            </a:r>
          </a:p>
          <a:p>
            <a:pPr lvl="1"/>
            <a:r>
              <a:rPr lang="en-US" sz="2400" dirty="0"/>
              <a:t>Where do these appear in the equations?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83992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D51E13-007B-D340-8992-B27ADD9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1174E9-069A-D4CC-B6F3-0145317B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Small country</a:t>
            </a:r>
          </a:p>
          <a:p>
            <a:r>
              <a:rPr lang="en-US" dirty="0"/>
              <a:t>Tariff by large country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Quotas</a:t>
            </a:r>
          </a:p>
        </p:txBody>
      </p:sp>
    </p:spTree>
    <p:extLst>
      <p:ext uri="{BB962C8B-B14F-4D97-AF65-F5344CB8AC3E}">
        <p14:creationId xmlns:p14="http://schemas.microsoft.com/office/powerpoint/2010/main" val="1981833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15665" y="14478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 (*)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40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Autarky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B7AAB-2461-2F42-AD60-7C1AAB9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90045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=X*</a:t>
            </a:r>
            <a:r>
              <a:rPr lang="en-US" baseline="-25000"/>
              <a:t>0</a:t>
            </a:r>
            <a:endParaRPr lang="en-US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5251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348A96-A19E-F341-8425-82C42E4E8D37}"/>
              </a:ext>
            </a:extLst>
          </p:cNvPr>
          <p:cNvGrpSpPr/>
          <p:nvPr/>
        </p:nvGrpSpPr>
        <p:grpSpPr>
          <a:xfrm>
            <a:off x="76200" y="1447800"/>
            <a:ext cx="9029700" cy="3188732"/>
            <a:chOff x="76200" y="1447800"/>
            <a:chExt cx="9029700" cy="31887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90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90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57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57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24600" y="41910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324600" y="19050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43000" y="2057400"/>
              <a:ext cx="1295400" cy="1828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828800" y="2057400"/>
              <a:ext cx="121920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58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52800" y="167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3600" y="175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90600" y="2514600"/>
              <a:ext cx="2667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657600" y="2514600"/>
              <a:ext cx="1828800" cy="129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705600" y="2438400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324600" y="2514600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57600" y="3581400"/>
              <a:ext cx="3581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8" idx="2"/>
            </p:cNvCxnSpPr>
            <p:nvPr/>
          </p:nvCxnSpPr>
          <p:spPr>
            <a:xfrm flipV="1">
              <a:off x="3657600" y="2502932"/>
              <a:ext cx="1943100" cy="107846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62200" y="1828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95600" y="3581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058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0200" y="3657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7800" y="2133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XS*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3400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-25000" dirty="0" err="1"/>
                <a:t>aut</a:t>
              </a:r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67400" y="3505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  <a:r>
                <a:rPr lang="en-US" baseline="-25000" dirty="0" err="1"/>
                <a:t>aut</a:t>
              </a:r>
              <a:endParaRPr lang="en-US" baseline="-250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90600" y="3124200"/>
              <a:ext cx="6705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124200" y="2743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34000" y="2743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002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Home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42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3400" y="1447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480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150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M,X*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42010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Q*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4958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191000" y="4191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</a:t>
              </a:r>
              <a:r>
                <a:rPr lang="en-US" baseline="-25000"/>
                <a:t>0</a:t>
              </a:r>
              <a:r>
                <a:rPr lang="en-US"/>
                <a:t>=X*</a:t>
              </a:r>
              <a:r>
                <a:rPr lang="en-US" baseline="-25000"/>
                <a:t>0</a:t>
              </a:r>
              <a:endParaRPr lang="en-US" baseline="-25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764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146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580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96200" y="31242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478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860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20193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8800" y="4267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9" name="Left Brace 58"/>
            <p:cNvSpPr/>
            <p:nvPr/>
          </p:nvSpPr>
          <p:spPr>
            <a:xfrm rot="16200000">
              <a:off x="72009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4267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77000" y="4191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91400" y="4191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S*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200" y="2895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2362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D*</a:t>
              </a:r>
            </a:p>
          </p:txBody>
        </p:sp>
        <p:sp>
          <p:nvSpPr>
            <p:cNvPr id="84" name="Left Brace 83"/>
            <p:cNvSpPr/>
            <p:nvPr/>
          </p:nvSpPr>
          <p:spPr>
            <a:xfrm rot="16200000">
              <a:off x="4000500" y="3848100"/>
              <a:ext cx="152400" cy="838200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990600" y="2514600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324600" y="35814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72902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148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09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85977" y="5298311"/>
            <a:ext cx="4647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Specific Tariff, </a:t>
            </a:r>
            <a:r>
              <a:rPr lang="en-US" sz="2800" i="1" dirty="0"/>
              <a:t>t,</a:t>
            </a:r>
            <a:r>
              <a:rPr lang="en-US" sz="2800" dirty="0"/>
              <a:t> by Home</a:t>
            </a:r>
            <a:endParaRPr lang="en-US" sz="2800" i="1" dirty="0"/>
          </a:p>
          <a:p>
            <a:pPr algn="ctr"/>
            <a:r>
              <a:rPr lang="en-US" sz="2800" dirty="0"/>
              <a:t>Requires:  P=P*+</a:t>
            </a:r>
            <a:r>
              <a:rPr lang="en-US" sz="2800" i="1" dirty="0"/>
              <a:t>t</a:t>
            </a:r>
            <a:r>
              <a:rPr lang="en-US" sz="2800" dirty="0"/>
              <a:t>, MD=XS*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0386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90600" y="2794000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53367" y="3378200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7600" y="2798234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00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00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4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54701" y="3318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038600" y="3378200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05200" y="2794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004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05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86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4267" y="3373967"/>
            <a:ext cx="4233" cy="81703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437966" y="3369733"/>
            <a:ext cx="1" cy="82126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676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812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58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39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8288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104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" name="Left Brace 105"/>
          <p:cNvSpPr/>
          <p:nvPr/>
        </p:nvSpPr>
        <p:spPr>
          <a:xfrm rot="5400000" flipV="1">
            <a:off x="2019300" y="3924300"/>
            <a:ext cx="152400" cy="381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/>
          <p:cNvSpPr/>
          <p:nvPr/>
        </p:nvSpPr>
        <p:spPr>
          <a:xfrm rot="5400000" flipV="1">
            <a:off x="3771900" y="3924300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eft Brace 107"/>
          <p:cNvSpPr/>
          <p:nvPr/>
        </p:nvSpPr>
        <p:spPr>
          <a:xfrm rot="5400000" flipV="1">
            <a:off x="7162800" y="3920067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3505201" y="3708400"/>
            <a:ext cx="113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286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704215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7432675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DC4C4-E0E7-E94B-8AE4-EFB7E626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3224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59" grpId="0" animBg="1"/>
      <p:bldP spid="71" grpId="0"/>
      <p:bldP spid="83" grpId="0"/>
      <p:bldP spid="84" grpId="0"/>
      <p:bldP spid="85" grpId="0"/>
      <p:bldP spid="86" grpId="0"/>
      <p:bldP spid="87" grpId="0" animBg="1"/>
      <p:bldP spid="88" grpId="0"/>
      <p:bldP spid="93" grpId="0"/>
      <p:bldP spid="94" grpId="0"/>
      <p:bldP spid="95" grpId="0"/>
      <p:bldP spid="96" grpId="0"/>
      <p:bldP spid="104" grpId="0"/>
      <p:bldP spid="105" grpId="0"/>
      <p:bldP spid="106" grpId="0" animBg="1"/>
      <p:bldP spid="107" grpId="0" animBg="1"/>
      <p:bldP spid="108" grpId="0" animBg="1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48D6-F18B-F944-B445-3ECA34D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EFD5-6309-2A4E-85FB-87F0A2D4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Quiz 1 Scores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EB371-FC4F-4A4E-A5DC-12FBEB6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E2E028-6839-DAFD-766D-3B3DA9A93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8158"/>
              </p:ext>
            </p:extLst>
          </p:nvPr>
        </p:nvGraphicFramePr>
        <p:xfrm>
          <a:off x="2005177" y="2507662"/>
          <a:ext cx="5129072" cy="369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101">
                  <a:extLst>
                    <a:ext uri="{9D8B030D-6E8A-4147-A177-3AD203B41FA5}">
                      <a16:colId xmlns:a16="http://schemas.microsoft.com/office/drawing/2014/main" val="3200829435"/>
                    </a:ext>
                  </a:extLst>
                </a:gridCol>
                <a:gridCol w="2346971">
                  <a:extLst>
                    <a:ext uri="{9D8B030D-6E8A-4147-A177-3AD203B41FA5}">
                      <a16:colId xmlns:a16="http://schemas.microsoft.com/office/drawing/2014/main" val="2848476552"/>
                    </a:ext>
                  </a:extLst>
                </a:gridCol>
              </a:tblGrid>
              <a:tr h="545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Q1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ctr"/>
                </a:tc>
                <a:extLst>
                  <a:ext uri="{0D108BD9-81ED-4DB2-BD59-A6C34878D82A}">
                    <a16:rowId xmlns:a16="http://schemas.microsoft.com/office/drawing/2014/main" val="1977324461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Mean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 dirty="0">
                          <a:effectLst/>
                        </a:rPr>
                        <a:t>7.80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extLst>
                  <a:ext uri="{0D108BD9-81ED-4DB2-BD59-A6C34878D82A}">
                    <a16:rowId xmlns:a16="http://schemas.microsoft.com/office/drawing/2014/main" val="2496133780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Median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8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extLst>
                  <a:ext uri="{0D108BD9-81ED-4DB2-BD59-A6C34878D82A}">
                    <a16:rowId xmlns:a16="http://schemas.microsoft.com/office/drawing/2014/main" val="3442713748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Max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10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extLst>
                  <a:ext uri="{0D108BD9-81ED-4DB2-BD59-A6C34878D82A}">
                    <a16:rowId xmlns:a16="http://schemas.microsoft.com/office/drawing/2014/main" val="3983274280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Min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1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extLst>
                  <a:ext uri="{0D108BD9-81ED-4DB2-BD59-A6C34878D82A}">
                    <a16:rowId xmlns:a16="http://schemas.microsoft.com/office/drawing/2014/main" val="2441073274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S.D.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 dirty="0">
                          <a:effectLst/>
                        </a:rPr>
                        <a:t>2.19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extLst>
                  <a:ext uri="{0D108BD9-81ED-4DB2-BD59-A6C34878D82A}">
                    <a16:rowId xmlns:a16="http://schemas.microsoft.com/office/drawing/2014/main" val="303811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345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DB1083-4370-C347-8188-340D9DB3ACCE}"/>
              </a:ext>
            </a:extLst>
          </p:cNvPr>
          <p:cNvSpPr/>
          <p:nvPr/>
        </p:nvSpPr>
        <p:spPr>
          <a:xfrm>
            <a:off x="2633472" y="6163056"/>
            <a:ext cx="3419856" cy="49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 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1464" y="4094630"/>
            <a:ext cx="429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Welfare effects of Tariff, </a:t>
            </a:r>
            <a:r>
              <a:rPr lang="en-US" sz="2800" i="1" dirty="0"/>
              <a:t>t</a:t>
            </a:r>
            <a:r>
              <a:rPr lang="en-US" sz="2800" dirty="0"/>
              <a:t>:</a:t>
            </a:r>
            <a:endParaRPr lang="en-US" sz="28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A1D29C-19B9-AB45-9DB7-BDCB9A8C02AC}"/>
              </a:ext>
            </a:extLst>
          </p:cNvPr>
          <p:cNvGrpSpPr/>
          <p:nvPr/>
        </p:nvGrpSpPr>
        <p:grpSpPr>
          <a:xfrm>
            <a:off x="0" y="901700"/>
            <a:ext cx="9077325" cy="3341132"/>
            <a:chOff x="0" y="901700"/>
            <a:chExt cx="9077325" cy="3341132"/>
          </a:xfrm>
        </p:grpSpPr>
        <p:sp>
          <p:nvSpPr>
            <p:cNvPr id="79" name="TextBox 78"/>
            <p:cNvSpPr txBox="1"/>
            <p:nvPr/>
          </p:nvSpPr>
          <p:spPr>
            <a:xfrm>
              <a:off x="7362825" y="3644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962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62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29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29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296025" y="3644900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296025" y="1358900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14425" y="1511300"/>
              <a:ext cx="1295400" cy="1828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800225" y="1511300"/>
              <a:ext cx="1219200" cy="190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7225" y="1130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24225" y="1130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15025" y="1206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P*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677025" y="1892300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296025" y="1968500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33625" y="1282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67025" y="30353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72225" y="18161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D*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77225" y="1587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81625" y="3111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MD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29225" y="15875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XS*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62025" y="2578100"/>
              <a:ext cx="6705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0" y="2378075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=P</a:t>
              </a:r>
              <a:r>
                <a:rPr lang="en-US" baseline="-25000" dirty="0"/>
                <a:t>W0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716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Home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056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14825" y="9017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World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194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864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M,X*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91525" y="35687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Q*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4672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086224" y="3644900"/>
              <a:ext cx="1095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0</a:t>
              </a:r>
              <a:r>
                <a:rPr lang="en-US" dirty="0"/>
                <a:t>=X*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478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860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23075" y="2832100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67625" y="25781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19225" y="36449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81225" y="36449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48425" y="3644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D*</a:t>
              </a:r>
              <a:r>
                <a:rPr lang="en-US" baseline="-25000" dirty="0"/>
                <a:t>0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0100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62025" y="2247900"/>
              <a:ext cx="2667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624792" y="2832100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629025" y="2252134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171825" y="1892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71825" y="26543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4825" y="20447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6126" y="277283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010025" y="2832100"/>
              <a:ext cx="3429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Left Brace 86"/>
            <p:cNvSpPr/>
            <p:nvPr/>
          </p:nvSpPr>
          <p:spPr>
            <a:xfrm flipV="1">
              <a:off x="3476625" y="2247900"/>
              <a:ext cx="152400" cy="584200"/>
            </a:xfrm>
            <a:prstGeom prst="leftBrace">
              <a:avLst>
                <a:gd name="adj1" fmla="val 44444"/>
                <a:gd name="adj2" fmla="val 62500"/>
              </a:avLst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71825" y="22733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t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8764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57425" y="2273300"/>
              <a:ext cx="0" cy="1371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015692" y="2573867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6478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526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294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10425" y="38735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629025" y="1956832"/>
              <a:ext cx="1943100" cy="107846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3629025" y="1968500"/>
              <a:ext cx="1828800" cy="129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87642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225742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7013575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404100" y="3644900"/>
              <a:ext cx="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962025" y="2825750"/>
              <a:ext cx="2162175" cy="317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73075" y="26225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P*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2" name="Left Brace 101"/>
            <p:cNvSpPr/>
            <p:nvPr/>
          </p:nvSpPr>
          <p:spPr>
            <a:xfrm flipV="1">
              <a:off x="812800" y="2247900"/>
              <a:ext cx="152400" cy="584200"/>
            </a:xfrm>
            <a:prstGeom prst="leftBrace">
              <a:avLst>
                <a:gd name="adj1" fmla="val 44444"/>
                <a:gd name="adj2" fmla="val 62500"/>
              </a:avLst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825" y="22733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3625" y="2184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470025" y="2311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b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174875" y="2324100"/>
              <a:ext cx="29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d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3575" y="2190750"/>
              <a:ext cx="27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36725" y="2489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396692" y="2580217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3476625" y="21971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57575" y="25019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35775" y="2489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749675" y="227965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f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46525" y="2482850"/>
              <a:ext cx="292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32550" y="2505075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10375" y="2425700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31075" y="2432050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</p:grpSp>
      <p:sp>
        <p:nvSpPr>
          <p:cNvPr id="127" name="Content Placeholder 2"/>
          <p:cNvSpPr>
            <a:spLocks noGrp="1"/>
          </p:cNvSpPr>
          <p:nvPr>
            <p:ph idx="1"/>
          </p:nvPr>
        </p:nvSpPr>
        <p:spPr>
          <a:xfrm>
            <a:off x="0" y="4558553"/>
            <a:ext cx="4542118" cy="195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Home</a:t>
            </a:r>
          </a:p>
          <a:p>
            <a:pPr lvl="1"/>
            <a:r>
              <a:rPr lang="en-US" sz="2000" dirty="0"/>
              <a:t>Suppliers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 –(</a:t>
            </a:r>
            <a:r>
              <a:rPr lang="en-US" sz="2000" i="1" dirty="0" err="1"/>
              <a:t>a+b+c+d</a:t>
            </a:r>
            <a:r>
              <a:rPr lang="en-US" sz="2000" i="1" dirty="0"/>
              <a:t>)</a:t>
            </a:r>
          </a:p>
          <a:p>
            <a:pPr lvl="1"/>
            <a:r>
              <a:rPr lang="en-US" sz="2000" dirty="0"/>
              <a:t>Government </a:t>
            </a:r>
            <a:r>
              <a:rPr lang="en-US" sz="2000" i="1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        +</a:t>
            </a:r>
            <a:r>
              <a:rPr lang="en-US" sz="2000" i="1" dirty="0"/>
              <a:t>e−</a:t>
            </a:r>
            <a:r>
              <a:rPr lang="en-US" sz="2000" dirty="0"/>
              <a:t>(</a:t>
            </a:r>
            <a:r>
              <a:rPr lang="en-US" sz="2000" i="1" dirty="0" err="1"/>
              <a:t>b+d</a:t>
            </a:r>
            <a:r>
              <a:rPr lang="en-US" sz="2000" dirty="0"/>
              <a:t>) = e</a:t>
            </a:r>
            <a:r>
              <a:rPr lang="en-US" sz="2000" i="1" dirty="0"/>
              <a:t>−f</a:t>
            </a:r>
            <a:endParaRPr lang="en-US" sz="20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4754282" y="4229847"/>
            <a:ext cx="4389718" cy="15822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dirty="0"/>
              <a:t>Foreign</a:t>
            </a:r>
          </a:p>
          <a:p>
            <a:pPr lvl="1"/>
            <a:r>
              <a:rPr lang="en-US" sz="2000" dirty="0"/>
              <a:t>Suppliers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h+i+e+j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Demanders  +</a:t>
            </a:r>
            <a:r>
              <a:rPr lang="en-US" sz="2000" i="1" dirty="0"/>
              <a:t>h</a:t>
            </a:r>
          </a:p>
          <a:p>
            <a:pPr lvl="1"/>
            <a:r>
              <a:rPr lang="en-US" sz="2000" dirty="0"/>
              <a:t>Country   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i+e+j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e+g</a:t>
            </a:r>
            <a:r>
              <a:rPr lang="en-US" sz="2000" dirty="0"/>
              <a:t>)</a:t>
            </a: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 bwMode="auto">
          <a:xfrm>
            <a:off x="4742329" y="5921189"/>
            <a:ext cx="3986306" cy="5035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sz="2400" dirty="0"/>
              <a:t>World: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f+g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b+d+i+j</a:t>
            </a:r>
            <a:r>
              <a:rPr lang="en-US" sz="2000" dirty="0"/>
              <a:t>)</a:t>
            </a:r>
          </a:p>
          <a:p>
            <a:pPr marL="342900" lvl="1" indent="-342900">
              <a:buFontTx/>
              <a:buChar char="•"/>
            </a:pPr>
            <a:endParaRPr lang="en-US" sz="2000" dirty="0"/>
          </a:p>
          <a:p>
            <a:r>
              <a:rPr lang="en-US" sz="2400" dirty="0"/>
              <a:t> 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38200" y="6096000"/>
            <a:ext cx="2743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62600" y="5410200"/>
            <a:ext cx="25908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B70D3-13EC-FF4B-960A-FDB5262A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2616" y="710476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Classes 3, 4:  Tariffs and Quotas</a:t>
            </a:r>
          </a:p>
        </p:txBody>
      </p:sp>
      <p:sp>
        <p:nvSpPr>
          <p:cNvPr id="104" name="Footer Placeholder 3">
            <a:extLst>
              <a:ext uri="{FF2B5EF4-FFF2-40B4-BE49-F238E27FC236}">
                <a16:creationId xmlns:a16="http://schemas.microsoft.com/office/drawing/2014/main" id="{FFD6754E-AD3B-F04E-A67C-E9D9CA2CBE14}"/>
              </a:ext>
            </a:extLst>
          </p:cNvPr>
          <p:cNvSpPr txBox="1">
            <a:spLocks/>
          </p:cNvSpPr>
          <p:nvPr/>
        </p:nvSpPr>
        <p:spPr bwMode="auto">
          <a:xfrm>
            <a:off x="3361944" y="71779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Classes 3, 4:  Tariffs and Quotas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27" grpId="0" build="p" animBg="1"/>
      <p:bldP spid="128" grpId="0" animBg="1"/>
      <p:bldP spid="1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5296" y="2967228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30212" y="2981976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26574" y="3416660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39624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tariff,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+(</a:t>
            </a:r>
            <a:r>
              <a:rPr lang="en-US" sz="2000" dirty="0" err="1"/>
              <a:t>a+c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lose:     +c−b</a:t>
            </a:r>
          </a:p>
          <a:p>
            <a:r>
              <a:rPr lang="en-US" sz="2400" dirty="0"/>
              <a:t>Foreign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29200" y="47244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33"/>
          <p:cNvSpPr>
            <a:spLocks noChangeArrowheads="1"/>
          </p:cNvSpPr>
          <p:nvPr/>
        </p:nvSpPr>
        <p:spPr bwMode="auto">
          <a:xfrm>
            <a:off x="8001000" y="45974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36"/>
          <p:cNvSpPr txBox="1">
            <a:spLocks noChangeArrowheads="1"/>
          </p:cNvSpPr>
          <p:nvPr/>
        </p:nvSpPr>
        <p:spPr bwMode="auto">
          <a:xfrm rot="20199870">
            <a:off x="5010450" y="54236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583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1" grpId="0" animBg="1"/>
      <p:bldP spid="131" grpId="1" animBg="1"/>
      <p:bldP spid="131" grpId="2" animBg="1"/>
      <p:bldP spid="131" grpId="3" animBg="1"/>
      <p:bldP spid="131" grpId="4" animBg="1"/>
      <p:bldP spid="1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617A138-DC88-FA4C-88DE-CB9082629AF0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Thus large country will gain from tariff if </a:t>
            </a:r>
            <a:r>
              <a:rPr lang="en-US" sz="2400" i="1" dirty="0"/>
              <a:t>c&gt;b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What is area c?</a:t>
            </a:r>
          </a:p>
          <a:p>
            <a:pPr lvl="1"/>
            <a:r>
              <a:rPr lang="en-US" sz="2000" dirty="0"/>
              <a:t>The portion of the tariff paid by foreign exporters, who get a lower price</a:t>
            </a:r>
          </a:p>
          <a:p>
            <a:pPr lvl="1"/>
            <a:r>
              <a:rPr lang="en-US" sz="2000" dirty="0"/>
              <a:t>A transfer from foreign producers to the home government</a:t>
            </a:r>
          </a:p>
          <a:p>
            <a:pPr lvl="1"/>
            <a:r>
              <a:rPr lang="en-US" sz="2000" dirty="0"/>
              <a:t>The result of improving the home country’s “terms of trade”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FBCE-AC21-3A47-B8A1-8A300D2B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52060-4CE9-1845-BD79-087B314C86B4}"/>
              </a:ext>
            </a:extLst>
          </p:cNvPr>
          <p:cNvSpPr txBox="1"/>
          <p:nvPr/>
        </p:nvSpPr>
        <p:spPr>
          <a:xfrm>
            <a:off x="365760" y="5596128"/>
            <a:ext cx="8631936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“Terms of Trade” ≡ Relative price of exports = P</a:t>
            </a:r>
            <a:r>
              <a:rPr lang="en-US" sz="2800" baseline="30000" dirty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</a:rPr>
              <a:t>/P</a:t>
            </a:r>
            <a:r>
              <a:rPr lang="en-US" sz="2800" baseline="30000" dirty="0">
                <a:solidFill>
                  <a:srgbClr val="00B050"/>
                </a:solidFill>
              </a:rPr>
              <a:t>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EADA1-413E-4D42-9AF0-BEBBE6D0227C}"/>
              </a:ext>
            </a:extLst>
          </p:cNvPr>
          <p:cNvSpPr/>
          <p:nvPr/>
        </p:nvSpPr>
        <p:spPr>
          <a:xfrm>
            <a:off x="6345936" y="4785108"/>
            <a:ext cx="1874786" cy="3657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86AF6B-8548-6F44-92C8-FDC53A188B0D}"/>
              </a:ext>
            </a:extLst>
          </p:cNvPr>
          <p:cNvCxnSpPr/>
          <p:nvPr/>
        </p:nvCxnSpPr>
        <p:spPr>
          <a:xfrm>
            <a:off x="8222043" y="5146334"/>
            <a:ext cx="785931" cy="4534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102648-5636-5341-943A-25C30D77E87B}"/>
              </a:ext>
            </a:extLst>
          </p:cNvPr>
          <p:cNvCxnSpPr>
            <a:cxnSpLocks/>
          </p:cNvCxnSpPr>
          <p:nvPr/>
        </p:nvCxnSpPr>
        <p:spPr>
          <a:xfrm flipV="1">
            <a:off x="362737" y="5166911"/>
            <a:ext cx="5982979" cy="4328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2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46344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Large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for the world market shows the tariff causing the world price to fall.  What in the figure tells you that the Home country is large?</a:t>
            </a:r>
          </a:p>
          <a:p>
            <a:r>
              <a:rPr lang="en-US" dirty="0"/>
              <a:t>In what sense might a large country gain by using a tariff?  Who in the country benefits from that gain?</a:t>
            </a:r>
          </a:p>
          <a:p>
            <a:r>
              <a:rPr lang="en-US" dirty="0"/>
              <a:t>What reasons are there, if any, for a large country </a:t>
            </a:r>
            <a:r>
              <a:rPr lang="en-US" u="sng" dirty="0"/>
              <a:t>not</a:t>
            </a:r>
            <a:r>
              <a:rPr lang="en-US" dirty="0"/>
              <a:t> to levy a tariff?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76264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1140542" cy="218768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358736" y="3169227"/>
            <a:ext cx="375997" cy="264006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352367" y="3175819"/>
            <a:ext cx="0" cy="169114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19200" y="3652684"/>
            <a:ext cx="113071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  <a:endCxn id="131" idx="0"/>
          </p:cNvCxnSpPr>
          <p:nvPr/>
        </p:nvCxnSpPr>
        <p:spPr>
          <a:xfrm>
            <a:off x="1248697" y="3168446"/>
            <a:ext cx="1110039" cy="7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0718" y="29614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87087" y="34238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169226"/>
            <a:ext cx="152400" cy="483178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247732" y="31324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46513" y="33250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8"/>
            <a:ext cx="2331478" cy="1467636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  <a:gd name="connsiteX0" fmla="*/ 0 w 2331478"/>
              <a:gd name="connsiteY0" fmla="*/ 905933 h 1467636"/>
              <a:gd name="connsiteX1" fmla="*/ 914400 w 2331478"/>
              <a:gd name="connsiteY1" fmla="*/ 0 h 1467636"/>
              <a:gd name="connsiteX2" fmla="*/ 1913466 w 2331478"/>
              <a:gd name="connsiteY2" fmla="*/ 905933 h 1467636"/>
              <a:gd name="connsiteX3" fmla="*/ 1913466 w 2331478"/>
              <a:gd name="connsiteY3" fmla="*/ 905933 h 1467636"/>
              <a:gd name="connsiteX4" fmla="*/ 2331478 w 2331478"/>
              <a:gd name="connsiteY4" fmla="*/ 1467636 h 14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478" h="1467636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2331478" y="1467636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CBFC68B1-EB2E-8549-ACD3-67A727F7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6391023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ABC94B8-C78A-FF40-94AC-963A68C6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3974363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304800" cy="66235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1529862" y="2596662"/>
            <a:ext cx="1204871" cy="836571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1520029" y="2596662"/>
            <a:ext cx="0" cy="227616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36784" y="4098161"/>
            <a:ext cx="2872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1248697" y="2570569"/>
            <a:ext cx="2694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1748" y="24397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0533" y="38810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573214"/>
            <a:ext cx="152400" cy="1518139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7861" y="295421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295399" y="2948353"/>
            <a:ext cx="112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77236" y="358299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532967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opt</a:t>
            </a:r>
            <a:endParaRPr lang="en-US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080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282892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283098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2" name="Folded Corner 1">
            <a:hlinkClick r:id="rId2" action="ppaction://hlinksldjump"/>
            <a:extLst>
              <a:ext uri="{FF2B5EF4-FFF2-40B4-BE49-F238E27FC236}">
                <a16:creationId xmlns:a16="http://schemas.microsoft.com/office/drawing/2014/main" id="{4B07CC0D-623C-3B00-9A78-A46C82AF2F43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99447BCB-E15F-8D5C-0BA3-E4965AF2011E}"/>
              </a:ext>
            </a:extLst>
          </p:cNvPr>
          <p:cNvSpPr txBox="1"/>
          <p:nvPr/>
        </p:nvSpPr>
        <p:spPr>
          <a:xfrm>
            <a:off x="5486400" y="5689600"/>
            <a:ext cx="2692400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Skipping slides 58-60</a:t>
            </a:r>
          </a:p>
          <a:p>
            <a:pPr algn="ctr"/>
            <a:r>
              <a:rPr lang="en-US" sz="2000" dirty="0"/>
              <a:t>How Sizes and Slopes Matter</a:t>
            </a:r>
          </a:p>
        </p:txBody>
      </p:sp>
    </p:spTree>
    <p:extLst>
      <p:ext uri="{BB962C8B-B14F-4D97-AF65-F5344CB8AC3E}">
        <p14:creationId xmlns:p14="http://schemas.microsoft.com/office/powerpoint/2010/main" val="29664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26" grpId="0" animBg="1"/>
      <p:bldP spid="2" grpId="0" animBg="1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and Slopes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B4492-F41F-7349-8078-52A8F90E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84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954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9812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133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133600"/>
            <a:ext cx="16764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53200" y="2743200"/>
            <a:ext cx="17526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743200"/>
            <a:ext cx="14478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4290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667000"/>
            <a:ext cx="2057400" cy="76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34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Slopes (Elasticities)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246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133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Left Brace 75"/>
          <p:cNvSpPr/>
          <p:nvPr/>
        </p:nvSpPr>
        <p:spPr>
          <a:xfrm flipV="1">
            <a:off x="3962400" y="2667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60BB6-A47D-CD4B-9B73-304451FAAC5C}"/>
              </a:ext>
            </a:extLst>
          </p:cNvPr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4B6B36-77C2-DB48-BE93-CF6D9F5C0F24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2BF52D-E5A2-7F4B-A22F-A548412D708C}"/>
              </a:ext>
            </a:extLst>
          </p:cNvPr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6463A1F-1728-1149-B6DD-C14B414D1D5C}"/>
              </a:ext>
            </a:extLst>
          </p:cNvPr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Left Brace 85">
            <a:extLst>
              <a:ext uri="{FF2B5EF4-FFF2-40B4-BE49-F238E27FC236}">
                <a16:creationId xmlns:a16="http://schemas.microsoft.com/office/drawing/2014/main" id="{7715F0A8-4F7A-2646-85CC-14DD10A4D712}"/>
              </a:ext>
            </a:extLst>
          </p:cNvPr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1520F-826C-9745-8F75-5AE8A995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884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85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990600" y="4191001"/>
            <a:ext cx="13716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2667000" y="4191001"/>
            <a:ext cx="1905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670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181600" y="4191000"/>
            <a:ext cx="3429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1143000" y="1981200"/>
            <a:ext cx="7620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1524000" y="1981200"/>
            <a:ext cx="6858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22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990600" y="2514600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2667000" y="2514600"/>
            <a:ext cx="1828800" cy="1295400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5181600" y="2057400"/>
            <a:ext cx="30480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5181600" y="2438400"/>
            <a:ext cx="2286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32766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2667000" y="2502932"/>
            <a:ext cx="1943100" cy="1078468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098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010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672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8006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133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244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19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96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766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098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43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505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956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47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05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53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43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526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16002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447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0960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15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008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578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3009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28744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111653F-5033-D141-A4BE-EF0BB5CDE852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2514600"/>
            <a:ext cx="1219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183C3A-C331-BA48-8E3B-21740F611C61}"/>
              </a:ext>
            </a:extLst>
          </p:cNvPr>
          <p:cNvCxnSpPr>
            <a:cxnSpLocks/>
          </p:cNvCxnSpPr>
          <p:nvPr/>
        </p:nvCxnSpPr>
        <p:spPr>
          <a:xfrm flipV="1">
            <a:off x="2667000" y="2743200"/>
            <a:ext cx="18288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>
            <a:extLst>
              <a:ext uri="{FF2B5EF4-FFF2-40B4-BE49-F238E27FC236}">
                <a16:creationId xmlns:a16="http://schemas.microsoft.com/office/drawing/2014/main" id="{D2BA6D07-5005-A044-8FC4-0704168B8B22}"/>
              </a:ext>
            </a:extLst>
          </p:cNvPr>
          <p:cNvSpPr/>
          <p:nvPr/>
        </p:nvSpPr>
        <p:spPr>
          <a:xfrm rot="16200000">
            <a:off x="62484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DD06EA23-5694-0848-A87C-ACD47649B38D}"/>
              </a:ext>
            </a:extLst>
          </p:cNvPr>
          <p:cNvSpPr/>
          <p:nvPr/>
        </p:nvSpPr>
        <p:spPr>
          <a:xfrm flipV="1">
            <a:off x="2608052" y="2649747"/>
            <a:ext cx="152400" cy="584200"/>
          </a:xfrm>
          <a:prstGeom prst="leftBrace">
            <a:avLst>
              <a:gd name="adj1" fmla="val 44444"/>
              <a:gd name="adj2" fmla="val 47734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0986-C0C7-D342-8419-334F1B13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0110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  <p:bldP spid="9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9037669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Countries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h𝑜𝑚𝑒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𝑓𝑜𝑟𝑒𝑖𝑔𝑛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r>
                  <a:rPr lang="en-US" sz="2800" dirty="0"/>
                  <a:t>Prices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pPr lvl="1"/>
                <a:r>
                  <a:rPr lang="en-US" sz="2400" dirty="0"/>
                  <a:t>With free trade, equilibrium #0: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With specific</a:t>
                </a:r>
                <a:r>
                  <a:rPr lang="en-US" sz="2400" i="1" dirty="0"/>
                  <a:t> </a:t>
                </a:r>
                <a:r>
                  <a:rPr lang="en-US" sz="2400" dirty="0"/>
                  <a:t>tariff,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levied by country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on export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equilibrium #1: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i="1" dirty="0"/>
                  <a:t>Ad valorem</a:t>
                </a:r>
                <a:r>
                  <a:rPr lang="en-US" sz="2400" dirty="0"/>
                  <a:t> equivalent of the specific tariff at the initial price: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r="-1698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82BE-521E-A24F-BD5B-DCFC52B5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Folded Corner 4">
            <a:hlinkClick r:id="rId3" action="ppaction://hlinksldjump"/>
            <a:extLst>
              <a:ext uri="{FF2B5EF4-FFF2-40B4-BE49-F238E27FC236}">
                <a16:creationId xmlns:a16="http://schemas.microsoft.com/office/drawing/2014/main" id="{6DEBE33C-2DF8-BC41-801A-05B780E2A647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4B62D305-3E89-AB1F-468D-666CF1AA031A}"/>
              </a:ext>
            </a:extLst>
          </p:cNvPr>
          <p:cNvSpPr txBox="1"/>
          <p:nvPr/>
        </p:nvSpPr>
        <p:spPr>
          <a:xfrm>
            <a:off x="5473700" y="6032500"/>
            <a:ext cx="269240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Go to Solution</a:t>
            </a:r>
          </a:p>
          <a:p>
            <a:pPr algn="ctr"/>
            <a:r>
              <a:rPr lang="en-US" sz="2000" dirty="0"/>
              <a:t>Skipping slides 63-74</a:t>
            </a:r>
          </a:p>
        </p:txBody>
      </p:sp>
    </p:spTree>
    <p:extLst>
      <p:ext uri="{BB962C8B-B14F-4D97-AF65-F5344CB8AC3E}">
        <p14:creationId xmlns:p14="http://schemas.microsoft.com/office/powerpoint/2010/main" val="34659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Domestic supply and demand in each country,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represented by their elasticities: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0A024-F8F9-8144-B57F-762245B8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48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Notation</a:t>
                </a:r>
              </a:p>
              <a:p>
                <a:pPr lvl="1"/>
                <a:r>
                  <a:rPr lang="en-US" sz="2400" dirty="0">
                    <a:effectLst/>
                  </a:rPr>
                  <a:t>Values of initial supply and demand,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ffectLst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Value of initial (home-country) imports: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Convenient values, capturing both size and price responsiveness,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0DB1AF-60E5-9948-91E5-75E34F4B6F73}"/>
              </a:ext>
            </a:extLst>
          </p:cNvPr>
          <p:cNvSpPr/>
          <p:nvPr/>
        </p:nvSpPr>
        <p:spPr>
          <a:xfrm>
            <a:off x="2577730" y="4874437"/>
            <a:ext cx="3510553" cy="43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5ABCE5-BFBF-8B43-931F-BC6F847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616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Price changes must add up to tariff: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8E3A-9CA5-D142-916C-222D370B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8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Equilibrium quantities: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h𝑑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400" dirty="0"/>
                  <a:t>Use elasticities: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2000" dirty="0"/>
              </a:p>
              <a:p>
                <a:r>
                  <a:rPr lang="en-US" sz="2400" dirty="0"/>
                  <a:t>Multiply through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to get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B9EE0-02B0-8344-9636-5F96F085054B}"/>
              </a:ext>
            </a:extLst>
          </p:cNvPr>
          <p:cNvSpPr/>
          <p:nvPr/>
        </p:nvSpPr>
        <p:spPr>
          <a:xfrm>
            <a:off x="1192191" y="4075784"/>
            <a:ext cx="2569581" cy="542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/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9C2E8-DF1D-F744-B86F-7A8DFCC9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8337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This gives us two equations in two unknowns,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&amp;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</a:rPr>
                  <a:t> 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E02B1-0EF8-4940-AE72-BFAF7BD2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7467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7AB046-88D1-154B-A0B9-0D4C9AE74422}"/>
              </a:ext>
            </a:extLst>
          </p:cNvPr>
          <p:cNvSpPr/>
          <p:nvPr/>
        </p:nvSpPr>
        <p:spPr>
          <a:xfrm>
            <a:off x="3478627" y="3657166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6193DC-298A-D44F-8732-45C5EEC1FDE6}"/>
              </a:ext>
            </a:extLst>
          </p:cNvPr>
          <p:cNvSpPr/>
          <p:nvPr/>
        </p:nvSpPr>
        <p:spPr>
          <a:xfrm>
            <a:off x="3492131" y="5291125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69CC3-1B00-1145-82CE-9455408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/>
              <p:nvPr/>
            </p:nvSpPr>
            <p:spPr>
              <a:xfrm>
                <a:off x="6265889" y="2923082"/>
                <a:ext cx="2578308" cy="159659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≈ Home size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400" dirty="0"/>
                  <a:t> ≈ Foreign size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89" y="2923082"/>
                <a:ext cx="2578308" cy="1596591"/>
              </a:xfrm>
              <a:prstGeom prst="rect">
                <a:avLst/>
              </a:prstGeom>
              <a:blipFill>
                <a:blip r:embed="rId3"/>
                <a:stretch>
                  <a:fillRect l="-2885" t="-1527" r="-962" b="-5344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ded Corner 8">
            <a:hlinkClick r:id="rId4" action="ppaction://hlinksldjump"/>
            <a:extLst>
              <a:ext uri="{FF2B5EF4-FFF2-40B4-BE49-F238E27FC236}">
                <a16:creationId xmlns:a16="http://schemas.microsoft.com/office/drawing/2014/main" id="{A6962CEE-2C88-7640-A9AB-6AA776A3934A}"/>
              </a:ext>
            </a:extLst>
          </p:cNvPr>
          <p:cNvSpPr/>
          <p:nvPr/>
        </p:nvSpPr>
        <p:spPr>
          <a:xfrm>
            <a:off x="8186918" y="6026775"/>
            <a:ext cx="838200" cy="673100"/>
          </a:xfrm>
          <a:prstGeom prst="foldedCorner">
            <a:avLst>
              <a:gd name="adj" fmla="val 50000"/>
            </a:avLst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5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Interpretation:</a:t>
                </a:r>
              </a:p>
              <a:p>
                <a:pPr lvl="1"/>
                <a:r>
                  <a:rPr lang="en-US" sz="2000" dirty="0"/>
                  <a:t>Ratio of two price changes: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Home country share of tariff incidence: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measures country </a:t>
                </a:r>
                <a:r>
                  <a:rPr lang="en-US" sz="2400" u="sng" dirty="0"/>
                  <a:t>size</a:t>
                </a:r>
                <a:r>
                  <a:rPr lang="en-US" sz="2400" dirty="0"/>
                  <a:t> in this industry:  </a:t>
                </a:r>
              </a:p>
              <a:p>
                <a:pPr lvl="1"/>
                <a:r>
                  <a:rPr lang="en-US" sz="2000" dirty="0"/>
                  <a:t>Small home country: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→0;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→∞;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1600" dirty="0">
                  <a:effectLst/>
                </a:endParaRPr>
              </a:p>
              <a:p>
                <a:pPr lvl="1"/>
                <a:r>
                  <a:rPr lang="en-US" sz="2000" dirty="0"/>
                  <a:t>Large home country: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≈1/2</m:t>
                    </m:r>
                  </m:oMath>
                </a14:m>
                <a:r>
                  <a:rPr lang="en-US" sz="1400" dirty="0">
                    <a:effectLst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FE031-08AB-FB4D-A030-F30BEC43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6065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“specific” and “ad valorem” tariffs differ?</a:t>
            </a:r>
          </a:p>
          <a:p>
            <a:r>
              <a:rPr lang="en-US" dirty="0"/>
              <a:t>An import demand curve is sometimes called a “derived demand curve.”  Why?</a:t>
            </a:r>
          </a:p>
          <a:p>
            <a:r>
              <a:rPr lang="en-US" dirty="0"/>
              <a:t>What is an “effective rate of protection”?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527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1D08A18-A3E9-2846-930F-A8A28F45C1B5}"/>
              </a:ext>
            </a:extLst>
          </p:cNvPr>
          <p:cNvSpPr/>
          <p:nvPr/>
        </p:nvSpPr>
        <p:spPr>
          <a:xfrm>
            <a:off x="422908" y="5127583"/>
            <a:ext cx="3431461" cy="9954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1B7C7-BF5E-E640-A405-B1E1F111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9898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B946EB6-1760-1942-8B6B-CA7550C31B0B}"/>
              </a:ext>
            </a:extLst>
          </p:cNvPr>
          <p:cNvSpPr/>
          <p:nvPr/>
        </p:nvSpPr>
        <p:spPr>
          <a:xfrm>
            <a:off x="446058" y="4884514"/>
            <a:ext cx="2887451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4A796-FB32-FE4E-B477-6D06A95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585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973010"/>
            <a:ext cx="825500" cy="3683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351580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54208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677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45064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8300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5420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97301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542081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Welfare of Home Country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351581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43540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35158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32872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42016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51581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6682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313481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90621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3515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97301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592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973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896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542081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40492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205107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22966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658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433284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404921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534461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252521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314327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343961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aseline="-25000" dirty="0"/>
                  <a:t>opt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5867400" y="2830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6776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62494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337293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337499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/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blipFill>
                <a:blip r:embed="rId4"/>
                <a:stretch>
                  <a:fillRect l="-158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F8A6-5487-6D4D-A547-FAB607F7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286387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4295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fd0</a:t>
            </a:r>
            <a:endParaRPr lang="en-US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28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8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95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95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62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62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81100" y="3467422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66900" y="3467422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90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1700" y="3162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43700" y="3848422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62700" y="3924622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00300" y="3238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2933700" y="4991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38900" y="3772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30000" dirty="0" err="1"/>
              <a:t>f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343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f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48300" y="5067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95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028700" y="4534222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638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72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815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86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h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753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45339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52899" y="5601022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7145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527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89750" y="4788222"/>
            <a:ext cx="6350" cy="812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343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75084" y="5608457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65151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fs0</a:t>
            </a:r>
            <a:endParaRPr lang="en-US" baseline="-25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40767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28700" y="4204022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91467" y="4788222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95700" y="4208256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208763" y="46178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92801" y="472895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076700" y="4788222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43300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38500" y="42294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43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324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82367" y="452998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695700" y="3912954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95700" y="3924622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028700" y="4781872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eft Brace 101"/>
          <p:cNvSpPr/>
          <p:nvPr/>
        </p:nvSpPr>
        <p:spPr>
          <a:xfrm flipV="1">
            <a:off x="879475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71500" y="41922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130300" y="41405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36700" y="426752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241550" y="428022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00250" y="4146872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0340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463367" y="453633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43300" y="4153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24250" y="4458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0245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816350" y="423577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013200" y="443897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99225" y="4461197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77050" y="438182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397750" y="438817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1B645C-5984-574F-804D-FD98FD494788}"/>
              </a:ext>
            </a:extLst>
          </p:cNvPr>
          <p:cNvSpPr txBox="1"/>
          <p:nvPr/>
        </p:nvSpPr>
        <p:spPr>
          <a:xfrm>
            <a:off x="3264519" y="38930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336D5AE-0396-6147-9870-97E5803C7B16}"/>
              </a:ext>
            </a:extLst>
          </p:cNvPr>
          <p:cNvSpPr txBox="1"/>
          <p:nvPr/>
        </p:nvSpPr>
        <p:spPr>
          <a:xfrm>
            <a:off x="2330371" y="5582438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58ADB2-0BAA-5E46-B0DF-B0BCD0F6F701}"/>
              </a:ext>
            </a:extLst>
          </p:cNvPr>
          <p:cNvSpPr txBox="1"/>
          <p:nvPr/>
        </p:nvSpPr>
        <p:spPr>
          <a:xfrm>
            <a:off x="536187" y="4666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3C186E-5E15-D644-BF3C-041FB00A8A82}"/>
              </a:ext>
            </a:extLst>
          </p:cNvPr>
          <p:cNvSpPr txBox="1"/>
          <p:nvPr/>
        </p:nvSpPr>
        <p:spPr>
          <a:xfrm>
            <a:off x="584509" y="39562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F31D9AA-94A4-AD4E-81E1-6A82FCF4D05E}"/>
              </a:ext>
            </a:extLst>
          </p:cNvPr>
          <p:cNvSpPr txBox="1"/>
          <p:nvPr/>
        </p:nvSpPr>
        <p:spPr>
          <a:xfrm>
            <a:off x="118714" y="4420852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8D4CAF80-A6ED-FE46-A6CE-CB483FF8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/>
              <a:t>Other effects can be calculated similarly from the areas in the figure: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5B1E5-40FF-A140-A086-28332835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744412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DE1414-0BF2-B64B-95AE-07B44771E9D5}"/>
              </a:ext>
            </a:extLst>
          </p:cNvPr>
          <p:cNvGrpSpPr/>
          <p:nvPr/>
        </p:nvGrpSpPr>
        <p:grpSpPr>
          <a:xfrm>
            <a:off x="5487127" y="1127345"/>
            <a:ext cx="3656873" cy="3112532"/>
            <a:chOff x="5487127" y="2857822"/>
            <a:chExt cx="3656873" cy="31125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2EDDB8-D1AC-B449-A70F-486718312AC8}"/>
                </a:ext>
              </a:extLst>
            </p:cNvPr>
            <p:cNvSpPr txBox="1"/>
            <p:nvPr/>
          </p:nvSpPr>
          <p:spPr>
            <a:xfrm>
              <a:off x="74295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fd0</a:t>
              </a:r>
              <a:endParaRPr lang="en-US" baseline="-25000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BA746BC-3B3E-714B-83C2-CCEAC811EF82}"/>
                </a:ext>
              </a:extLst>
            </p:cNvPr>
            <p:cNvCxnSpPr/>
            <p:nvPr/>
          </p:nvCxnSpPr>
          <p:spPr>
            <a:xfrm flipV="1">
              <a:off x="6362700" y="5601022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A52EFB3-9347-384E-820E-6B824EBABF8B}"/>
                </a:ext>
              </a:extLst>
            </p:cNvPr>
            <p:cNvCxnSpPr/>
            <p:nvPr/>
          </p:nvCxnSpPr>
          <p:spPr>
            <a:xfrm flipV="1">
              <a:off x="6362700" y="3315022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CFCA362-E42C-5941-BE4F-B81CB71BDB06}"/>
                </a:ext>
              </a:extLst>
            </p:cNvPr>
            <p:cNvSpPr txBox="1"/>
            <p:nvPr/>
          </p:nvSpPr>
          <p:spPr>
            <a:xfrm>
              <a:off x="5981700" y="3162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FF3B057-CB03-854A-A291-3771D13A90EF}"/>
                </a:ext>
              </a:extLst>
            </p:cNvPr>
            <p:cNvCxnSpPr/>
            <p:nvPr/>
          </p:nvCxnSpPr>
          <p:spPr>
            <a:xfrm flipV="1">
              <a:off x="6743700" y="3848422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386EA2-3A28-A34D-BD90-4CE5033AF397}"/>
                </a:ext>
              </a:extLst>
            </p:cNvPr>
            <p:cNvCxnSpPr/>
            <p:nvPr/>
          </p:nvCxnSpPr>
          <p:spPr>
            <a:xfrm flipH="1" flipV="1">
              <a:off x="6362700" y="3924622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E7DF8B2-B959-4845-B49A-40FBDBD73568}"/>
                </a:ext>
              </a:extLst>
            </p:cNvPr>
            <p:cNvSpPr txBox="1"/>
            <p:nvPr/>
          </p:nvSpPr>
          <p:spPr>
            <a:xfrm>
              <a:off x="6438900" y="37722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88288D5-AC97-B14F-9887-CF5B32F9F664}"/>
                </a:ext>
              </a:extLst>
            </p:cNvPr>
            <p:cNvSpPr txBox="1"/>
            <p:nvPr/>
          </p:nvSpPr>
          <p:spPr>
            <a:xfrm>
              <a:off x="8343900" y="3543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30000" dirty="0"/>
                <a:t>f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B7833BE-703B-D84A-9AAD-4A17F71D18E1}"/>
                </a:ext>
              </a:extLst>
            </p:cNvPr>
            <p:cNvSpPr txBox="1"/>
            <p:nvPr/>
          </p:nvSpPr>
          <p:spPr>
            <a:xfrm>
              <a:off x="6972300" y="285782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3893074-5042-034C-877D-2C59E38145A7}"/>
                </a:ext>
              </a:extLst>
            </p:cNvPr>
            <p:cNvSpPr txBox="1"/>
            <p:nvPr/>
          </p:nvSpPr>
          <p:spPr>
            <a:xfrm>
              <a:off x="8458200" y="55248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BEDD6B5-5A02-564A-8082-33E889F03B96}"/>
                </a:ext>
              </a:extLst>
            </p:cNvPr>
            <p:cNvCxnSpPr/>
            <p:nvPr/>
          </p:nvCxnSpPr>
          <p:spPr>
            <a:xfrm>
              <a:off x="6889750" y="4788222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974F650-B930-9145-8DE1-3C81229FC845}"/>
                </a:ext>
              </a:extLst>
            </p:cNvPr>
            <p:cNvCxnSpPr/>
            <p:nvPr/>
          </p:nvCxnSpPr>
          <p:spPr>
            <a:xfrm>
              <a:off x="7734300" y="4534222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D391D6C-D367-5A4E-9D4E-182B69266779}"/>
                </a:ext>
              </a:extLst>
            </p:cNvPr>
            <p:cNvSpPr txBox="1"/>
            <p:nvPr/>
          </p:nvSpPr>
          <p:spPr>
            <a:xfrm>
              <a:off x="65151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fs0</a:t>
              </a:r>
              <a:endParaRPr lang="en-US" baseline="-25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4EB89F6-D90F-A94E-A642-491CFE01C4AF}"/>
                </a:ext>
              </a:extLst>
            </p:cNvPr>
            <p:cNvSpPr txBox="1"/>
            <p:nvPr/>
          </p:nvSpPr>
          <p:spPr>
            <a:xfrm>
              <a:off x="5892801" y="472895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f1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9D16750-4D15-4148-92B5-6AAFE666D411}"/>
                </a:ext>
              </a:extLst>
            </p:cNvPr>
            <p:cNvCxnSpPr/>
            <p:nvPr/>
          </p:nvCxnSpPr>
          <p:spPr>
            <a:xfrm>
              <a:off x="7082367" y="452998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0661C83-535F-244C-8BB2-5301AF68343B}"/>
                </a:ext>
              </a:extLst>
            </p:cNvPr>
            <p:cNvCxnSpPr/>
            <p:nvPr/>
          </p:nvCxnSpPr>
          <p:spPr>
            <a:xfrm>
              <a:off x="7463367" y="453633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1A294E-1145-FF4F-B6A6-9E08012BF96B}"/>
                </a:ext>
              </a:extLst>
            </p:cNvPr>
            <p:cNvSpPr txBox="1"/>
            <p:nvPr/>
          </p:nvSpPr>
          <p:spPr>
            <a:xfrm>
              <a:off x="6902450" y="44453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46C8D89-59AE-FC49-B99B-6D21202ED8CF}"/>
                </a:ext>
              </a:extLst>
            </p:cNvPr>
            <p:cNvSpPr txBox="1"/>
            <p:nvPr/>
          </p:nvSpPr>
          <p:spPr>
            <a:xfrm>
              <a:off x="6499225" y="4461197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98242A7-85D5-AB4D-9A4D-0F502D73905A}"/>
                </a:ext>
              </a:extLst>
            </p:cNvPr>
            <p:cNvSpPr txBox="1"/>
            <p:nvPr/>
          </p:nvSpPr>
          <p:spPr>
            <a:xfrm>
              <a:off x="6877050" y="438182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5DA391B-97A7-774C-8E43-E7B7EF620BAF}"/>
                </a:ext>
              </a:extLst>
            </p:cNvPr>
            <p:cNvSpPr txBox="1"/>
            <p:nvPr/>
          </p:nvSpPr>
          <p:spPr>
            <a:xfrm>
              <a:off x="7397750" y="438817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8A95362-A64A-1740-8DA4-55DC1610C92C}"/>
                </a:ext>
              </a:extLst>
            </p:cNvPr>
            <p:cNvCxnSpPr>
              <a:cxnSpLocks/>
            </p:cNvCxnSpPr>
            <p:nvPr/>
          </p:nvCxnSpPr>
          <p:spPr>
            <a:xfrm>
              <a:off x="6371303" y="4534222"/>
              <a:ext cx="13629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1002BDA-06E8-9B4D-ABAC-FCECE2798D61}"/>
                </a:ext>
              </a:extLst>
            </p:cNvPr>
            <p:cNvCxnSpPr>
              <a:cxnSpLocks/>
            </p:cNvCxnSpPr>
            <p:nvPr/>
          </p:nvCxnSpPr>
          <p:spPr>
            <a:xfrm>
              <a:off x="6351639" y="4788222"/>
              <a:ext cx="1154061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6BE5257-49D2-3442-ACFA-560164D2BDEB}"/>
                </a:ext>
              </a:extLst>
            </p:cNvPr>
            <p:cNvSpPr txBox="1"/>
            <p:nvPr/>
          </p:nvSpPr>
          <p:spPr>
            <a:xfrm>
              <a:off x="5487127" y="4361859"/>
              <a:ext cx="966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30000" dirty="0"/>
                <a:t>h0</a:t>
              </a:r>
              <a:r>
                <a:rPr lang="en-US" dirty="0"/>
                <a:t>=P</a:t>
              </a:r>
              <a:r>
                <a:rPr lang="en-US" baseline="30000" dirty="0"/>
                <a:t>f0</a:t>
              </a:r>
              <a:endParaRPr lang="en-US" dirty="0"/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sz="2400" dirty="0"/>
                  <a:t>Welfare of foreign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Note that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dirty="0"/>
                  <a:t> goes to zero, so does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However, area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800" dirty="0"/>
                  <a:t> may not, so the welfare effects on foreign demanders and suppliers separately are not negligible.</a:t>
                </a: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080" t="-112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20A29784-0C5B-504D-91F6-4205A5D55DF1}"/>
              </a:ext>
            </a:extLst>
          </p:cNvPr>
          <p:cNvSpPr/>
          <p:nvPr/>
        </p:nvSpPr>
        <p:spPr>
          <a:xfrm>
            <a:off x="426393" y="3793133"/>
            <a:ext cx="5404136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BCD74-6C1B-9842-A37C-5B6AB34B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455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4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7AB046-88D1-154B-A0B9-0D4C9AE74422}"/>
              </a:ext>
            </a:extLst>
          </p:cNvPr>
          <p:cNvSpPr/>
          <p:nvPr/>
        </p:nvSpPr>
        <p:spPr>
          <a:xfrm>
            <a:off x="3516727" y="1993466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6193DC-298A-D44F-8732-45C5EEC1FDE6}"/>
              </a:ext>
            </a:extLst>
          </p:cNvPr>
          <p:cNvSpPr/>
          <p:nvPr/>
        </p:nvSpPr>
        <p:spPr>
          <a:xfrm>
            <a:off x="3504831" y="3182925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69CC3-1B00-1145-82CE-9455408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/>
              <p:nvPr/>
            </p:nvSpPr>
            <p:spPr>
              <a:xfrm>
                <a:off x="5808689" y="4370882"/>
                <a:ext cx="2578308" cy="159659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≈ Home size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400" dirty="0"/>
                  <a:t> ≈ Foreign size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DD19D2-E307-4E4F-99F4-764A8E8E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89" y="4370882"/>
                <a:ext cx="2578308" cy="1596591"/>
              </a:xfrm>
              <a:prstGeom prst="rect">
                <a:avLst/>
              </a:prstGeom>
              <a:blipFill>
                <a:blip r:embed="rId3"/>
                <a:stretch>
                  <a:fillRect l="-2885" t="-1527" r="-962" b="-5344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8654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Trump’s 25% tariff on steel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So</a:t>
            </a:r>
          </a:p>
          <a:p>
            <a:pPr lvl="1"/>
            <a:r>
              <a:rPr lang="en-US" sz="2000" dirty="0"/>
              <a:t>Foreign price of steel should fall by 25% times the US share of the world market</a:t>
            </a:r>
          </a:p>
          <a:p>
            <a:pPr lvl="1"/>
            <a:r>
              <a:rPr lang="en-US" sz="2000" dirty="0"/>
              <a:t>US price of steel should rise by 25% of the foreign share of the world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/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𝑈𝑆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  <a:blipFill>
                <a:blip r:embed="rId3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/>
              <p:nvPr/>
            </p:nvSpPr>
            <p:spPr>
              <a:xfrm>
                <a:off x="1265210" y="3144185"/>
                <a:ext cx="5453288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10" y="3144185"/>
                <a:ext cx="5453288" cy="530915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/>
              <p:nvPr/>
            </p:nvSpPr>
            <p:spPr>
              <a:xfrm>
                <a:off x="1299410" y="3708351"/>
                <a:ext cx="3231590" cy="535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10" y="3708351"/>
                <a:ext cx="3231590" cy="535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907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What matters is, approximately, the US share of the world market for steel.</a:t>
                </a:r>
              </a:p>
              <a:p>
                <a:r>
                  <a:rPr lang="en-US" sz="2400" dirty="0"/>
                  <a:t>In 2018 (from Wikipedia) </a:t>
                </a:r>
              </a:p>
              <a:p>
                <a:pPr lvl="1"/>
                <a:r>
                  <a:rPr lang="en-US" sz="2000" dirty="0"/>
                  <a:t>US/World production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5%</a:t>
                </a:r>
              </a:p>
              <a:p>
                <a:pPr lvl="1"/>
                <a:r>
                  <a:rPr lang="en-US" sz="2000" dirty="0"/>
                  <a:t>US/World demand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7%</a:t>
                </a:r>
              </a:p>
              <a:p>
                <a:r>
                  <a:rPr lang="en-US" sz="2400" dirty="0"/>
                  <a:t>So US share was, at most, 7%</a:t>
                </a:r>
              </a:p>
              <a:p>
                <a:pPr lvl="1"/>
                <a:r>
                  <a:rPr lang="en-US" sz="2000" dirty="0"/>
                  <a:t>World price change 7% of 25%:  negative &lt; 2%</a:t>
                </a:r>
              </a:p>
              <a:p>
                <a:pPr lvl="1"/>
                <a:r>
                  <a:rPr lang="en-US" sz="2000" dirty="0"/>
                  <a:t>US price change 93% of 25%:  positive &gt; 23%</a:t>
                </a:r>
              </a:p>
              <a:p>
                <a:r>
                  <a:rPr lang="en-US" sz="2400" dirty="0"/>
                  <a:t>Several studies of the 2018 tariffs showed </a:t>
                </a:r>
              </a:p>
              <a:p>
                <a:pPr lvl="1"/>
                <a:r>
                  <a:rPr lang="en-US" sz="2000" dirty="0"/>
                  <a:t>No perceptible fall in world prices</a:t>
                </a:r>
              </a:p>
              <a:p>
                <a:pPr lvl="1"/>
                <a:r>
                  <a:rPr lang="en-US" sz="2000" dirty="0"/>
                  <a:t>US prices rose by amount of tariffs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708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365629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Martin,</a:t>
            </a:r>
            <a:br>
              <a:rPr lang="en-US" dirty="0"/>
            </a:br>
            <a:r>
              <a:rPr lang="en-US" dirty="0"/>
              <a:t>“US Importers Bore Cost…”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how much did prices of items subject to tariffs rise? </a:t>
            </a:r>
          </a:p>
          <a:p>
            <a:r>
              <a:rPr lang="en-US" dirty="0"/>
              <a:t>How much did this mean for individual items? </a:t>
            </a:r>
          </a:p>
          <a:p>
            <a:r>
              <a:rPr lang="en-US" dirty="0"/>
              <a:t>How much did imports decline from China? </a:t>
            </a:r>
          </a:p>
          <a:p>
            <a:r>
              <a:rPr lang="en-US" dirty="0"/>
              <a:t>Has USTR under Biden responded?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50377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 </a:t>
            </a:r>
            <a:br>
              <a:rPr lang="en-US" dirty="0"/>
            </a:br>
            <a:r>
              <a:rPr lang="en-US" dirty="0"/>
              <a:t>and Wednesday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Tariff by Small country</a:t>
            </a:r>
          </a:p>
          <a:p>
            <a:r>
              <a:rPr lang="en-US" dirty="0"/>
              <a:t>Tariff by large country</a:t>
            </a:r>
          </a:p>
          <a:p>
            <a:r>
              <a:rPr lang="en-US" dirty="0"/>
              <a:t>Quotas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68808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Your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7048584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D51E13-007B-D340-8992-B27ADD9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1174E9-069A-D4CC-B6F3-0145317B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Small country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Tariff by large country</a:t>
            </a:r>
          </a:p>
          <a:p>
            <a:r>
              <a:rPr lang="en-US" dirty="0"/>
              <a:t>Quotas</a:t>
            </a:r>
          </a:p>
        </p:txBody>
      </p:sp>
    </p:spTree>
    <p:extLst>
      <p:ext uri="{BB962C8B-B14F-4D97-AF65-F5344CB8AC3E}">
        <p14:creationId xmlns:p14="http://schemas.microsoft.com/office/powerpoint/2010/main" val="27326712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Quota puts upper limit on </a:t>
            </a:r>
            <a:r>
              <a:rPr lang="en-US" sz="2800" u="sng" dirty="0"/>
              <a:t>quantity</a:t>
            </a:r>
            <a:r>
              <a:rPr lang="en-US" sz="2800" dirty="0"/>
              <a:t> of imports</a:t>
            </a:r>
          </a:p>
          <a:p>
            <a:r>
              <a:rPr lang="en-US" sz="2800" dirty="0"/>
              <a:t>Analysis is exactly the same as a tariff, except</a:t>
            </a:r>
          </a:p>
          <a:p>
            <a:pPr lvl="1"/>
            <a:r>
              <a:rPr lang="en-US" sz="2000" dirty="0"/>
              <a:t>Policy sets quantity of imports</a:t>
            </a:r>
          </a:p>
          <a:p>
            <a:pPr lvl="1"/>
            <a:r>
              <a:rPr lang="en-US" sz="2000" dirty="0"/>
              <a:t>Price difference is determined by the market (supply &amp; demand)</a:t>
            </a:r>
          </a:p>
          <a:p>
            <a:pPr lvl="1"/>
            <a:r>
              <a:rPr lang="en-US" sz="2000" dirty="0"/>
              <a:t>Price difference is called “tariff equivalent” of the quota</a:t>
            </a:r>
          </a:p>
          <a:p>
            <a:r>
              <a:rPr lang="en-US" sz="2400" dirty="0"/>
              <a:t>Welfare analysis of quota is the same as tariff, except</a:t>
            </a:r>
          </a:p>
          <a:p>
            <a:pPr lvl="1"/>
            <a:r>
              <a:rPr lang="en-US" sz="2000" dirty="0"/>
              <a:t>“Quota rent” instead of tariff revenue</a:t>
            </a:r>
          </a:p>
          <a:p>
            <a:r>
              <a:rPr lang="en-US" sz="2400" dirty="0"/>
              <a:t>Who gets the quota rent?</a:t>
            </a:r>
          </a:p>
          <a:p>
            <a:pPr lvl="1"/>
            <a:r>
              <a:rPr lang="en-US" sz="2000" dirty="0"/>
              <a:t>Depends on how quota is administered</a:t>
            </a:r>
          </a:p>
          <a:p>
            <a:pPr lvl="1"/>
            <a:r>
              <a:rPr lang="en-US" sz="2000" dirty="0"/>
              <a:t>Most commonly, goes to foreigners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512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DDB77E2-4432-5D4A-B519-32EBB1529151}"/>
              </a:ext>
            </a:extLst>
          </p:cNvPr>
          <p:cNvSpPr/>
          <p:nvPr/>
        </p:nvSpPr>
        <p:spPr>
          <a:xfrm>
            <a:off x="2376949" y="3519949"/>
            <a:ext cx="11430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9894F3-3998-3C42-AAAD-36D9C912312A}"/>
              </a:ext>
            </a:extLst>
          </p:cNvPr>
          <p:cNvSpPr/>
          <p:nvPr/>
        </p:nvSpPr>
        <p:spPr>
          <a:xfrm>
            <a:off x="2372833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quota</a:t>
            </a:r>
            <a:br>
              <a:rPr lang="en-US" dirty="0"/>
            </a:br>
            <a:r>
              <a:rPr lang="en-US" dirty="0"/>
              <a:t>(with rents to foreigners)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463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Quota </a:t>
            </a:r>
            <a:r>
              <a:rPr lang="en-US" sz="2800" i="1" dirty="0"/>
              <a:t>q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</a:t>
            </a:r>
            <a:r>
              <a:rPr lang="en-US" sz="2400" dirty="0" err="1"/>
              <a:t>quota,</a:t>
            </a:r>
            <a:r>
              <a:rPr lang="en-US" sz="2400" i="1" dirty="0" err="1"/>
              <a:t>q</a:t>
            </a:r>
            <a:r>
              <a:rPr lang="en-US" sz="2400" i="1" dirty="0"/>
              <a:t>,</a:t>
            </a:r>
            <a:r>
              <a:rPr lang="en-US" sz="2400" dirty="0"/>
              <a:t>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nothing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b+c+d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55476" y="4636090"/>
            <a:ext cx="9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 =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29199" y="35753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502" y="3276600"/>
            <a:ext cx="128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6A93C9F-4C82-C247-9299-31A7B2579C4F}"/>
              </a:ext>
            </a:extLst>
          </p:cNvPr>
          <p:cNvSpPr txBox="1">
            <a:spLocks/>
          </p:cNvSpPr>
          <p:nvPr/>
        </p:nvSpPr>
        <p:spPr bwMode="auto">
          <a:xfrm>
            <a:off x="4495800" y="4020313"/>
            <a:ext cx="4648200" cy="1173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/>
              <a:t>Foreign gains quota rent +</a:t>
            </a:r>
            <a:r>
              <a:rPr lang="en-US" sz="2400" i="1" kern="0" dirty="0"/>
              <a:t>c</a:t>
            </a:r>
          </a:p>
          <a:p>
            <a:pPr lvl="1"/>
            <a:r>
              <a:rPr lang="en-US" sz="2000" kern="0" dirty="0"/>
              <a:t>But this is negligible for world, since country is small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8DF73EF-DF5D-0A40-8423-DFEC3ECE09DD}"/>
              </a:ext>
            </a:extLst>
          </p:cNvPr>
          <p:cNvSpPr txBox="1">
            <a:spLocks/>
          </p:cNvSpPr>
          <p:nvPr/>
        </p:nvSpPr>
        <p:spPr bwMode="auto">
          <a:xfrm>
            <a:off x="4670323" y="5313255"/>
            <a:ext cx="4385188" cy="4091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/>
            <a:r>
              <a:rPr lang="en-US" sz="2000" kern="0" dirty="0"/>
              <a:t>World dead-weight loss is still </a:t>
            </a:r>
            <a:r>
              <a:rPr lang="en-US" sz="2000" i="1" kern="0" dirty="0" err="1"/>
              <a:t>b+d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11950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49" grpId="1" animBg="1"/>
      <p:bldP spid="49" grpId="2" animBg="1"/>
      <p:bldP spid="48" grpId="0" animBg="1"/>
      <p:bldP spid="5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7103" y="2956759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51058" y="2969051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33930" y="3431687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33753" y="3422728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69666" y="3443497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558" y="2968295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228" y="3124199"/>
            <a:ext cx="8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Q=M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2999"/>
            <a:ext cx="4648200" cy="4740639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quota,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    0</a:t>
            </a:r>
          </a:p>
          <a:p>
            <a:pPr marL="457200" lvl="1" indent="0">
              <a:buNone/>
            </a:pPr>
            <a:r>
              <a:rPr lang="en-US" sz="2000" dirty="0"/>
              <a:t>Country must lose: 	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r>
              <a:rPr lang="en-US" sz="2400" dirty="0"/>
              <a:t>Foreign: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Foreigners gain rents	+(</a:t>
            </a:r>
            <a:r>
              <a:rPr lang="en-US" sz="2000" i="1" dirty="0" err="1"/>
              <a:t>a</a:t>
            </a:r>
            <a:r>
              <a:rPr lang="en-US" sz="2000" dirty="0" err="1"/>
              <a:t>+</a:t>
            </a:r>
            <a:r>
              <a:rPr lang="en-US" sz="2000" i="1" dirty="0" err="1"/>
              <a:t>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	+</a:t>
            </a:r>
            <a:r>
              <a:rPr lang="en-US" sz="2000" i="1" dirty="0"/>
              <a:t>a</a:t>
            </a:r>
            <a:r>
              <a:rPr lang="en-US" sz="2000" dirty="0"/>
              <a:t>−</a:t>
            </a:r>
            <a:r>
              <a:rPr lang="en-US" sz="2000" i="1" dirty="0"/>
              <a:t>d</a:t>
            </a:r>
            <a:endParaRPr lang="en-US" sz="2000" dirty="0"/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51685" y="5031698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7294144-3E2A-2F41-AC06-AAC17222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7" y="0"/>
            <a:ext cx="8229600" cy="1143000"/>
          </a:xfrm>
        </p:spPr>
        <p:txBody>
          <a:bodyPr/>
          <a:lstStyle/>
          <a:p>
            <a:r>
              <a:rPr lang="en-US" dirty="0"/>
              <a:t>Large country quota</a:t>
            </a:r>
            <a:br>
              <a:rPr lang="en-US" dirty="0"/>
            </a:br>
            <a:r>
              <a:rPr lang="en-US" sz="3200" dirty="0"/>
              <a:t>(with rents to foreigners)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63E8FE-380C-3F43-8C24-BD633A12ADE0}"/>
              </a:ext>
            </a:extLst>
          </p:cNvPr>
          <p:cNvCxnSpPr/>
          <p:nvPr/>
        </p:nvCxnSpPr>
        <p:spPr>
          <a:xfrm>
            <a:off x="5054183" y="5401455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33">
            <a:extLst>
              <a:ext uri="{FF2B5EF4-FFF2-40B4-BE49-F238E27FC236}">
                <a16:creationId xmlns:a16="http://schemas.microsoft.com/office/drawing/2014/main" id="{FC155815-9CDB-CA49-B952-65224151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43848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F6E749DD-C1F4-0A4C-B645-CE6EB6439912}"/>
              </a:ext>
            </a:extLst>
          </p:cNvPr>
          <p:cNvSpPr txBox="1">
            <a:spLocks noChangeArrowheads="1"/>
          </p:cNvSpPr>
          <p:nvPr/>
        </p:nvSpPr>
        <p:spPr bwMode="auto">
          <a:xfrm rot="21289946">
            <a:off x="5066434" y="5666216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5428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2" grpId="2" animBg="1"/>
      <p:bldP spid="132" grpId="3" animBg="1"/>
      <p:bldP spid="131" grpId="0" animBg="1"/>
      <p:bldP spid="131" grpId="1" animBg="1"/>
      <p:bldP spid="131" grpId="3" animBg="1"/>
      <p:bldP spid="131" grpId="4" animBg="1"/>
      <p:bldP spid="131" grpId="5" animBg="1"/>
      <p:bldP spid="131" grpId="6" animBg="1"/>
      <p:bldP spid="131" grpId="7" animBg="1"/>
      <p:bldP spid="4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324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Quotas</a:t>
            </a:r>
            <a:br>
              <a:rPr lang="en-US" dirty="0"/>
            </a:br>
            <a:r>
              <a:rPr lang="en-US" dirty="0"/>
              <a:t>from Deardorff “Nontariff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quotas be administered; what happens to the quota rents in each case?</a:t>
            </a:r>
          </a:p>
          <a:p>
            <a:r>
              <a:rPr lang="en-US" dirty="0"/>
              <a:t>How is an import quota equivalent to a tariff?  How is it not?</a:t>
            </a:r>
          </a:p>
          <a:p>
            <a:r>
              <a:rPr lang="en-US" dirty="0"/>
              <a:t>With a fixed and binding import quota, how will the domestic price and the tariff-equivalent of the quota change if curves shift?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6810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Assumptions throughout</a:t>
            </a:r>
          </a:p>
          <a:p>
            <a:pPr lvl="1"/>
            <a:r>
              <a:rPr lang="en-US" sz="2000" dirty="0"/>
              <a:t>Markets perfectly competitive (many small buyers and sellers)</a:t>
            </a:r>
          </a:p>
          <a:p>
            <a:pPr lvl="1"/>
            <a:r>
              <a:rPr lang="en-US" sz="2000" dirty="0"/>
              <a:t>Product homogeneous (all units from all suppliers the same)</a:t>
            </a:r>
          </a:p>
          <a:p>
            <a:pPr lvl="1"/>
            <a:r>
              <a:rPr lang="en-US" sz="2000" dirty="0"/>
              <a:t>Markets in equilibrium (quantities supplied and demanded equal)</a:t>
            </a:r>
          </a:p>
          <a:p>
            <a:pPr lvl="1"/>
            <a:r>
              <a:rPr lang="en-US" sz="2000" dirty="0"/>
              <a:t>There are no “distortions” (externalities, etc.)</a:t>
            </a:r>
          </a:p>
          <a:p>
            <a:pPr lvl="2"/>
            <a:r>
              <a:rPr lang="en-US" sz="1600" dirty="0"/>
              <a:t>This includes no taxes other than tariffs</a:t>
            </a:r>
          </a:p>
          <a:p>
            <a:pPr lvl="1"/>
            <a:r>
              <a:rPr lang="en-US" sz="2000" dirty="0"/>
              <a:t>Supply and demand curves are straight lines </a:t>
            </a:r>
          </a:p>
          <a:p>
            <a:pPr lvl="2"/>
            <a:r>
              <a:rPr lang="en-US" sz="1800" dirty="0"/>
              <a:t>Just for simplicity</a:t>
            </a:r>
          </a:p>
          <a:p>
            <a:pPr lvl="1"/>
            <a:r>
              <a:rPr lang="en-US" sz="2000" dirty="0"/>
              <a:t>Model is partial equilibrium (takes all other prices as given)</a:t>
            </a:r>
          </a:p>
          <a:p>
            <a:pPr lvl="1"/>
            <a:r>
              <a:rPr lang="en-US" sz="2000" dirty="0"/>
              <a:t>Model is static (time does not play any role)</a:t>
            </a:r>
          </a:p>
          <a:p>
            <a:pPr lvl="1"/>
            <a:r>
              <a:rPr lang="en-US" sz="2000" dirty="0"/>
              <a:t>Trade is free and frictionless </a:t>
            </a:r>
          </a:p>
          <a:p>
            <a:pPr lvl="2"/>
            <a:r>
              <a:rPr lang="en-US" sz="1800" dirty="0"/>
              <a:t>No tariffs or quotas other than those we introduce</a:t>
            </a:r>
          </a:p>
          <a:p>
            <a:pPr lvl="2"/>
            <a:r>
              <a:rPr lang="en-US" sz="1800" dirty="0"/>
              <a:t>No transport costs (for simplicity)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124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138035</TotalTime>
  <Words>5533</Words>
  <Application>Microsoft Macintosh PowerPoint</Application>
  <PresentationFormat>On-screen Show (4:3)</PresentationFormat>
  <Paragraphs>1341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Cambria Math</vt:lpstr>
      <vt:lpstr>Lucida Blackletter</vt:lpstr>
      <vt:lpstr>Default Design</vt:lpstr>
      <vt:lpstr>Classes 3, 4  Tariffs and Quotas  by Alan V. Deardorff University of Michigan 2023</vt:lpstr>
      <vt:lpstr>Announcements</vt:lpstr>
      <vt:lpstr>Pause for News</vt:lpstr>
      <vt:lpstr>Announcements</vt:lpstr>
      <vt:lpstr>Announcements</vt:lpstr>
      <vt:lpstr>Pause for Discussion</vt:lpstr>
      <vt:lpstr>Questions from KOM</vt:lpstr>
      <vt:lpstr>Outline for Today  and Wednesday</vt:lpstr>
      <vt:lpstr>Small country</vt:lpstr>
      <vt:lpstr>Small country</vt:lpstr>
      <vt:lpstr>Small country, Import Industry</vt:lpstr>
      <vt:lpstr>Welfare Effects</vt:lpstr>
      <vt:lpstr>Welfare Effects</vt:lpstr>
      <vt:lpstr>Welfare Effects</vt:lpstr>
      <vt:lpstr>Small country tariff</vt:lpstr>
      <vt:lpstr>Small country tariff</vt:lpstr>
      <vt:lpstr>Small country tariff</vt:lpstr>
      <vt:lpstr>Small country tariff</vt:lpstr>
      <vt:lpstr>Pause for Discussion</vt:lpstr>
      <vt:lpstr>Questions on Graph</vt:lpstr>
      <vt:lpstr>Small country, larger tariff</vt:lpstr>
      <vt:lpstr>Small country, prohibitive tariff</vt:lpstr>
      <vt:lpstr>Comparative Statics with Tariff Fall in World Price</vt:lpstr>
      <vt:lpstr>Comparative Statics with Tariff Fall in World Price</vt:lpstr>
      <vt:lpstr>Pause for  Your Questions</vt:lpstr>
      <vt:lpstr>Pause for Discussion</vt:lpstr>
      <vt:lpstr>Questions on Lahart, “The Imperfect Science …”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PowerPoint Presentation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Pause for Discussion</vt:lpstr>
      <vt:lpstr>Questions on Equations</vt:lpstr>
      <vt:lpstr>Outline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country, World Market</vt:lpstr>
      <vt:lpstr>Large country, World Market</vt:lpstr>
      <vt:lpstr>Pause for Discussion</vt:lpstr>
      <vt:lpstr>Questions on Large Country</vt:lpstr>
      <vt:lpstr>Large country, “Optimal” tariff Watch as t rises</vt:lpstr>
      <vt:lpstr>Large country, “Optimal” tariff Watch as t rises</vt:lpstr>
      <vt:lpstr>PowerPoint Presentation</vt:lpstr>
      <vt:lpstr>How Sizes and Slopes Matter</vt:lpstr>
      <vt:lpstr>How Slopes (Elasticities) Matter</vt:lpstr>
      <vt:lpstr>How Sizes Matter</vt:lpstr>
      <vt:lpstr>Pause for Your Questions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Welfare of Home Country</vt:lpstr>
      <vt:lpstr>Two-Country in Equations</vt:lpstr>
      <vt:lpstr>Two-Country in Equations</vt:lpstr>
      <vt:lpstr>Two-Country in Equations</vt:lpstr>
      <vt:lpstr>Is the US a Large Country?</vt:lpstr>
      <vt:lpstr>Is the US a Large Country?</vt:lpstr>
      <vt:lpstr>Pause for Discussion</vt:lpstr>
      <vt:lpstr>Questions Martin, “US Importers Bore Cost…”</vt:lpstr>
      <vt:lpstr>Pause for Your Questions</vt:lpstr>
      <vt:lpstr>Outline</vt:lpstr>
      <vt:lpstr>Quotas</vt:lpstr>
      <vt:lpstr>Small country quota (with rents to foreigners)</vt:lpstr>
      <vt:lpstr>Large country quota (with rents to foreigners)</vt:lpstr>
      <vt:lpstr>Pause for Discussion</vt:lpstr>
      <vt:lpstr>Questions on Quotas from Deardorff “Nontariff …”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236</cp:revision>
  <cp:lastPrinted>2022-09-08T14:04:11Z</cp:lastPrinted>
  <dcterms:created xsi:type="dcterms:W3CDTF">2011-01-03T19:29:08Z</dcterms:created>
  <dcterms:modified xsi:type="dcterms:W3CDTF">2023-09-13T16:26:19Z</dcterms:modified>
</cp:coreProperties>
</file>