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56"/>
  </p:notesMasterIdLst>
  <p:handoutMasterIdLst>
    <p:handoutMasterId r:id="rId57"/>
  </p:handoutMasterIdLst>
  <p:sldIdLst>
    <p:sldId id="256" r:id="rId2"/>
    <p:sldId id="553" r:id="rId3"/>
    <p:sldId id="554" r:id="rId4"/>
    <p:sldId id="529" r:id="rId5"/>
    <p:sldId id="488" r:id="rId6"/>
    <p:sldId id="489" r:id="rId7"/>
    <p:sldId id="282" r:id="rId8"/>
    <p:sldId id="284" r:id="rId9"/>
    <p:sldId id="346" r:id="rId10"/>
    <p:sldId id="285" r:id="rId11"/>
    <p:sldId id="286" r:id="rId12"/>
    <p:sldId id="287" r:id="rId13"/>
    <p:sldId id="288" r:id="rId14"/>
    <p:sldId id="289" r:id="rId15"/>
    <p:sldId id="536" r:id="rId16"/>
    <p:sldId id="490" r:id="rId17"/>
    <p:sldId id="504" r:id="rId18"/>
    <p:sldId id="505" r:id="rId19"/>
    <p:sldId id="491" r:id="rId20"/>
    <p:sldId id="351" r:id="rId21"/>
    <p:sldId id="498" r:id="rId22"/>
    <p:sldId id="354" r:id="rId23"/>
    <p:sldId id="353" r:id="rId24"/>
    <p:sldId id="387" r:id="rId25"/>
    <p:sldId id="512" r:id="rId26"/>
    <p:sldId id="539" r:id="rId27"/>
    <p:sldId id="538" r:id="rId28"/>
    <p:sldId id="527" r:id="rId29"/>
    <p:sldId id="537" r:id="rId30"/>
    <p:sldId id="531" r:id="rId31"/>
    <p:sldId id="292" r:id="rId32"/>
    <p:sldId id="293" r:id="rId33"/>
    <p:sldId id="310" r:id="rId34"/>
    <p:sldId id="501" r:id="rId35"/>
    <p:sldId id="516" r:id="rId36"/>
    <p:sldId id="495" r:id="rId37"/>
    <p:sldId id="518" r:id="rId38"/>
    <p:sldId id="508" r:id="rId39"/>
    <p:sldId id="295" r:id="rId40"/>
    <p:sldId id="294" r:id="rId41"/>
    <p:sldId id="327" r:id="rId42"/>
    <p:sldId id="506" r:id="rId43"/>
    <p:sldId id="507" r:id="rId44"/>
    <p:sldId id="509" r:id="rId45"/>
    <p:sldId id="535" r:id="rId46"/>
    <p:sldId id="500" r:id="rId47"/>
    <p:sldId id="502" r:id="rId48"/>
    <p:sldId id="523" r:id="rId49"/>
    <p:sldId id="517" r:id="rId50"/>
    <p:sldId id="503" r:id="rId51"/>
    <p:sldId id="540" r:id="rId52"/>
    <p:sldId id="541" r:id="rId53"/>
    <p:sldId id="542" r:id="rId54"/>
    <p:sldId id="492" r:id="rId55"/>
  </p:sldIdLst>
  <p:sldSz cx="9144000" cy="6858000" type="screen4x3"/>
  <p:notesSz cx="9144000" cy="685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9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9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9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9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9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109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109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109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109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Office [8] [3] [2] [2] [5] [2] [11] [2] [5]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855" autoAdjust="0"/>
    <p:restoredTop sz="92431" autoAdjust="0"/>
  </p:normalViewPr>
  <p:slideViewPr>
    <p:cSldViewPr>
      <p:cViewPr varScale="1">
        <p:scale>
          <a:sx n="104" d="100"/>
          <a:sy n="104" d="100"/>
        </p:scale>
        <p:origin x="624" y="200"/>
      </p:cViewPr>
      <p:guideLst>
        <p:guide orient="horz" pos="2160"/>
        <p:guide pos="2880"/>
      </p:guideLst>
    </p:cSldViewPr>
  </p:slideViewPr>
  <p:notesTextViewPr>
    <p:cViewPr>
      <p:scale>
        <a:sx n="90" d="100"/>
        <a:sy n="90" d="100"/>
      </p:scale>
      <p:origin x="0" y="0"/>
    </p:cViewPr>
  </p:notesTextViewPr>
  <p:sorterViewPr>
    <p:cViewPr>
      <p:scale>
        <a:sx n="66" d="100"/>
        <a:sy n="66" d="100"/>
      </p:scale>
      <p:origin x="0" y="25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commentAuthors" Target="commentAuthors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7" tIns="45683" rIns="91367" bIns="45683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79484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7" tIns="45683" rIns="91367" bIns="45683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391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7" tIns="45683" rIns="91367" bIns="45683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79484" y="651391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7" tIns="45683" rIns="91367" bIns="45683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4D6144D4-DB38-A94A-B4D3-111C607076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69847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79484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391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79484" y="651391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D5223F8D-2618-1D4F-991D-3D85D6F73D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53308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www.usitc.gov</a:t>
            </a:r>
            <a:r>
              <a:rPr lang="en-US" dirty="0"/>
              <a:t>/</a:t>
            </a:r>
            <a:r>
              <a:rPr lang="en-US" dirty="0" err="1"/>
              <a:t>commissioner_bios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4213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Andres B. Schwarzenberg, “Section 301 of the Trade Act of 1974,” Congressional Research Service, Updated Aug 31, 2020.</a:t>
            </a:r>
          </a:p>
          <a:p>
            <a:r>
              <a:rPr lang="en-US" dirty="0"/>
              <a:t>https://</a:t>
            </a:r>
            <a:r>
              <a:rPr lang="en-US" dirty="0" err="1"/>
              <a:t>crsreports.congress.gov</a:t>
            </a:r>
            <a:r>
              <a:rPr lang="en-US" dirty="0"/>
              <a:t>/product/pdf/IF/IF11346#:~:text=Overview%20of%20Section%20301&amp;text=U.S.%20commerce.,their%20markets%20to%20U.S.%20exports.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0653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Jones, Lin, et al., “</a:t>
            </a:r>
            <a:r>
              <a:rPr lang="en-US" i="1" dirty="0"/>
              <a:t>The Year in Trade 2020,” USITC, </a:t>
            </a:r>
            <a:r>
              <a:rPr lang="en-US" i="0" dirty="0"/>
              <a:t>September 2021.</a:t>
            </a:r>
          </a:p>
          <a:p>
            <a:r>
              <a:rPr lang="en-US" i="0" dirty="0"/>
              <a:t>https://</a:t>
            </a:r>
            <a:r>
              <a:rPr lang="en-US" i="0" dirty="0" err="1"/>
              <a:t>www.usitc.gov</a:t>
            </a:r>
            <a:r>
              <a:rPr lang="en-US" i="0" dirty="0"/>
              <a:t>/publications/332/pub5228.pdf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3361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1043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1822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F91828-56F1-2843-AF31-96EEDEE0373A}" type="slidenum">
              <a:rPr lang="en-US"/>
              <a:pPr/>
              <a:t>21</a:t>
            </a:fld>
            <a:endParaRPr lang="en-US"/>
          </a:p>
        </p:txBody>
      </p:sp>
      <p:sp>
        <p:nvSpPr>
          <p:cNvPr id="240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0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Source:  Don’t know</a:t>
            </a:r>
          </a:p>
        </p:txBody>
      </p:sp>
    </p:spTree>
    <p:extLst>
      <p:ext uri="{BB962C8B-B14F-4D97-AF65-F5344CB8AC3E}">
        <p14:creationId xmlns:p14="http://schemas.microsoft.com/office/powerpoint/2010/main" val="41747091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F91828-56F1-2843-AF31-96EEDEE0373A}" type="slidenum">
              <a:rPr lang="en-US"/>
              <a:pPr/>
              <a:t>23</a:t>
            </a:fld>
            <a:endParaRPr lang="en-US"/>
          </a:p>
        </p:txBody>
      </p:sp>
      <p:sp>
        <p:nvSpPr>
          <p:cNvPr id="240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0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Source:</a:t>
            </a:r>
            <a:r>
              <a:rPr lang="en-US" baseline="0" dirty="0"/>
              <a:t>  Irwin, Doug</a:t>
            </a:r>
            <a:r>
              <a:rPr lang="en-US" b="0" baseline="0" dirty="0"/>
              <a:t>, “</a:t>
            </a:r>
            <a:r>
              <a:rPr lang="en-US" sz="1200" b="0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Trade Restrictiveness and Deadweight Losses from U.S. Tariffs,” 22 December 2008, Figure 1.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4656388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www.wto.org</a:t>
            </a:r>
            <a:r>
              <a:rPr lang="en-US" dirty="0"/>
              <a:t>/</a:t>
            </a:r>
            <a:r>
              <a:rPr lang="en-US" dirty="0" err="1"/>
              <a:t>english</a:t>
            </a:r>
            <a:r>
              <a:rPr lang="en-US" dirty="0"/>
              <a:t>/</a:t>
            </a:r>
            <a:r>
              <a:rPr lang="en-US" dirty="0" err="1"/>
              <a:t>res_e</a:t>
            </a:r>
            <a:r>
              <a:rPr lang="en-US" dirty="0"/>
              <a:t>/</a:t>
            </a:r>
            <a:r>
              <a:rPr lang="en-US" dirty="0" err="1"/>
              <a:t>statis_e</a:t>
            </a:r>
            <a:r>
              <a:rPr lang="en-US" dirty="0"/>
              <a:t>/</a:t>
            </a:r>
            <a:r>
              <a:rPr lang="en-US" dirty="0" err="1"/>
              <a:t>daily_update_e</a:t>
            </a:r>
            <a:r>
              <a:rPr lang="en-US" dirty="0"/>
              <a:t>/</a:t>
            </a:r>
            <a:r>
              <a:rPr lang="en-US" dirty="0" err="1"/>
              <a:t>tariff_profiles</a:t>
            </a:r>
            <a:r>
              <a:rPr lang="en-US" dirty="0"/>
              <a:t>/</a:t>
            </a:r>
            <a:r>
              <a:rPr lang="en-US" dirty="0" err="1"/>
              <a:t>US_e.pdf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3292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www.washingtonpost.com</a:t>
            </a:r>
            <a:r>
              <a:rPr lang="en-US" dirty="0"/>
              <a:t>/opinions/2023/02/09/women-underwear-tariffs-equality-valentines-day/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030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www.washingtonpost.com</a:t>
            </a:r>
            <a:r>
              <a:rPr lang="en-US" dirty="0"/>
              <a:t>/opinions/2023/02/09/women-underwear-tariffs-equality-valentines-day/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4724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www.wto.org</a:t>
            </a:r>
            <a:r>
              <a:rPr lang="en-US" dirty="0"/>
              <a:t>/</a:t>
            </a:r>
            <a:r>
              <a:rPr lang="en-US" dirty="0" err="1"/>
              <a:t>english</a:t>
            </a:r>
            <a:r>
              <a:rPr lang="en-US" dirty="0"/>
              <a:t>/</a:t>
            </a:r>
            <a:r>
              <a:rPr lang="en-US" dirty="0" err="1"/>
              <a:t>res_e</a:t>
            </a:r>
            <a:r>
              <a:rPr lang="en-US" dirty="0"/>
              <a:t>/</a:t>
            </a:r>
            <a:r>
              <a:rPr lang="en-US" dirty="0" err="1"/>
              <a:t>statis_e</a:t>
            </a:r>
            <a:r>
              <a:rPr lang="en-US" dirty="0"/>
              <a:t>/</a:t>
            </a:r>
            <a:r>
              <a:rPr lang="en-US" dirty="0" err="1"/>
              <a:t>daily_update_e</a:t>
            </a:r>
            <a:r>
              <a:rPr lang="en-US" dirty="0"/>
              <a:t>/</a:t>
            </a:r>
            <a:r>
              <a:rPr lang="en-US" dirty="0" err="1"/>
              <a:t>tariff_profiles</a:t>
            </a:r>
            <a:r>
              <a:rPr lang="en-US" dirty="0"/>
              <a:t>/</a:t>
            </a:r>
            <a:r>
              <a:rPr lang="en-US" dirty="0" err="1"/>
              <a:t>US_e.pdf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0263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Desilver</a:t>
            </a:r>
            <a:r>
              <a:rPr lang="en-US" dirty="0"/>
              <a:t>, Drew, “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U.S. tariffs vary a lot, but the highest duties tend to be on imported clothing,” Pew Research Center, March 28, 2018.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https://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www.pewresearch.org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/fact-tank/2018/03/28/u-s-tariffs-vary-a-lot-but-the-highest-duties-tend-to-be-on-imported-clothing/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643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9:  Policies and Institutions: National, United States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603A1A-E773-3841-ADFC-BBF99E444C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9:  Policies and Institutions: National, United States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C1E7D6-0FCC-384A-B3CB-7FD4D25646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9:  Policies and Institutions: National, United States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22A549-A8EC-5E41-AE09-B359ABBC74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9:  Policies and Institutions: National, United States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B9FEF9-6A94-4C4E-82BC-84DF130E0B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9:  Policies and Institutions: National, United States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9DFB22-C7E9-9E4B-8431-4E4E88AD00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9:  Policies and Institutions: National, United States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44C07A-C2E5-4246-89C7-DDE8BF5A88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9:  Policies and Institutions: National, United States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F3AC2E-915D-0649-8D8C-D175FF52D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9:  Policies and Institutions: National, United States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C9F8A2-9406-AB4D-8F2E-4C2286D012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9:  Policies and Institutions: National, United States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C5BEF1-0CF0-D64B-8500-E8C28A928F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9:  Policies and Institutions: National, United States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1FF836-5028-4F40-B892-777B2D0235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9:  Policies and Institutions: National, United States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A5C378-E859-C447-B1DC-01D4478958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9:  Policies and Institutions: National, United States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5EF9EC-3A0F-274E-9559-CA32AB3C47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Class 9:  Policies and Institutions: National, United States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57587ACD-9E44-A142-A97F-0C26FC1357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971800"/>
            <a:ext cx="7772400" cy="1470025"/>
          </a:xfrm>
        </p:spPr>
        <p:txBody>
          <a:bodyPr/>
          <a:lstStyle/>
          <a:p>
            <a:pPr eaLnBrk="1" hangingPunct="1"/>
            <a:r>
              <a:rPr lang="en-US" sz="3200" dirty="0">
                <a:ea typeface="ＭＳ Ｐゴシック" pitchFamily="-109" charset="-128"/>
                <a:cs typeface="ＭＳ Ｐゴシック" pitchFamily="-109" charset="-128"/>
              </a:rPr>
              <a:t>Class 9</a:t>
            </a:r>
            <a:br>
              <a:rPr lang="en-US" sz="1600" dirty="0">
                <a:ea typeface="ＭＳ Ｐゴシック" pitchFamily="-109" charset="-128"/>
                <a:cs typeface="ＭＳ Ｐゴシック" pitchFamily="-109" charset="-128"/>
              </a:rPr>
            </a:br>
            <a:br>
              <a:rPr lang="en-US" sz="1600" dirty="0">
                <a:ea typeface="ＭＳ Ｐゴシック" pitchFamily="-109" charset="-128"/>
                <a:cs typeface="ＭＳ Ｐゴシック" pitchFamily="-109" charset="-128"/>
              </a:rPr>
            </a:br>
            <a:r>
              <a:rPr lang="en-US" b="1" dirty="0"/>
              <a:t>Policies and Institutions: National, United States</a:t>
            </a:r>
            <a:br>
              <a:rPr lang="en-US" sz="1600" dirty="0">
                <a:ea typeface="ＭＳ Ｐゴシック" pitchFamily="-109" charset="-128"/>
                <a:cs typeface="ＭＳ Ｐゴシック" pitchFamily="-109" charset="-128"/>
              </a:rPr>
            </a:br>
            <a:br>
              <a:rPr lang="en-US" sz="1600" dirty="0">
                <a:ea typeface="ＭＳ Ｐゴシック" pitchFamily="-109" charset="-128"/>
                <a:cs typeface="ＭＳ Ｐゴシック" pitchFamily="-109" charset="-128"/>
              </a:rPr>
            </a:br>
            <a:r>
              <a:rPr lang="en-US" sz="2400" dirty="0">
                <a:ea typeface="ＭＳ Ｐゴシック" pitchFamily="-109" charset="-128"/>
                <a:cs typeface="ＭＳ Ｐゴシック" pitchFamily="-109" charset="-128"/>
              </a:rPr>
              <a:t>by</a:t>
            </a:r>
            <a:br>
              <a:rPr lang="en-US" sz="2400" dirty="0">
                <a:ea typeface="ＭＳ Ｐゴシック" pitchFamily="-109" charset="-128"/>
                <a:cs typeface="ＭＳ Ｐゴシック" pitchFamily="-109" charset="-128"/>
              </a:rPr>
            </a:br>
            <a:r>
              <a:rPr lang="en-US" sz="2400" dirty="0">
                <a:ea typeface="ＭＳ Ｐゴシック" pitchFamily="-109" charset="-128"/>
                <a:cs typeface="ＭＳ Ｐゴシック" pitchFamily="-109" charset="-128"/>
              </a:rPr>
              <a:t>Alan V. Deardorff</a:t>
            </a:r>
            <a:br>
              <a:rPr lang="en-US" sz="2400" dirty="0">
                <a:ea typeface="ＭＳ Ｐゴシック" pitchFamily="-109" charset="-128"/>
                <a:cs typeface="ＭＳ Ｐゴシック" pitchFamily="-109" charset="-128"/>
              </a:rPr>
            </a:br>
            <a:r>
              <a:rPr lang="en-US" sz="2400" dirty="0">
                <a:ea typeface="ＭＳ Ｐゴシック" pitchFamily="-109" charset="-128"/>
                <a:cs typeface="ＭＳ Ｐゴシック" pitchFamily="-109" charset="-128"/>
              </a:rPr>
              <a:t>University of Michigan</a:t>
            </a:r>
            <a:br>
              <a:rPr lang="en-US" sz="2400" dirty="0">
                <a:ea typeface="ＭＳ Ｐゴシック" pitchFamily="-109" charset="-128"/>
                <a:cs typeface="ＭＳ Ｐゴシック" pitchFamily="-109" charset="-128"/>
              </a:rPr>
            </a:br>
            <a:r>
              <a:rPr lang="en-US" sz="2400" dirty="0">
                <a:ea typeface="ＭＳ Ｐゴシック" pitchFamily="-109" charset="-128"/>
                <a:cs typeface="ＭＳ Ｐゴシック" pitchFamily="-109" charset="-128"/>
              </a:rPr>
              <a:t>2023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609600"/>
            <a:ext cx="6400800" cy="1066800"/>
          </a:xfrm>
        </p:spPr>
        <p:txBody>
          <a:bodyPr/>
          <a:lstStyle/>
          <a:p>
            <a:pPr eaLnBrk="1" hangingPunct="1"/>
            <a:r>
              <a:rPr lang="en-US" sz="5400" dirty="0">
                <a:ea typeface="ＭＳ Ｐゴシック" pitchFamily="-109" charset="-128"/>
                <a:cs typeface="ＭＳ Ｐゴシック" pitchFamily="-109" charset="-128"/>
              </a:rPr>
              <a:t>PubPol/Econ 541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Class 9:  Policies and Institutions: National, United States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F80DA-914B-904B-A550-14F6EABD5A2B}" type="slidenum">
              <a:rPr lang="en-US"/>
              <a:pPr/>
              <a:t>10</a:t>
            </a:fld>
            <a:endParaRPr lang="en-US"/>
          </a:p>
        </p:txBody>
      </p:sp>
      <p:sp>
        <p:nvSpPr>
          <p:cNvPr id="233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 Trade Institutions</a:t>
            </a:r>
          </a:p>
        </p:txBody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USTR = United States Trade Representative</a:t>
            </a:r>
          </a:p>
          <a:p>
            <a:pPr lvl="1"/>
            <a:r>
              <a:rPr lang="en-US" dirty="0"/>
              <a:t>Cabinet-level official of US government</a:t>
            </a:r>
          </a:p>
          <a:p>
            <a:pPr lvl="1"/>
            <a:r>
              <a:rPr lang="en-US" dirty="0"/>
              <a:t>Handles negotiations on trade issues with</a:t>
            </a:r>
          </a:p>
          <a:p>
            <a:pPr lvl="2"/>
            <a:r>
              <a:rPr lang="en-US" dirty="0"/>
              <a:t>Other governments</a:t>
            </a:r>
          </a:p>
          <a:p>
            <a:pPr lvl="2"/>
            <a:r>
              <a:rPr lang="en-US" dirty="0"/>
              <a:t>WTO</a:t>
            </a:r>
          </a:p>
          <a:p>
            <a:pPr lvl="1"/>
            <a:r>
              <a:rPr lang="en-US" dirty="0"/>
              <a:t>Drafts trade legislation for Congress</a:t>
            </a:r>
          </a:p>
          <a:p>
            <a:pPr lvl="1"/>
            <a:r>
              <a:rPr lang="en-US" dirty="0"/>
              <a:t>Does NOT set or implement trade policies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767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475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Class 9:  Policies and Institutions: National, United States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174AC-4DBE-304A-AF76-6A5047A45CA5}" type="slidenum">
              <a:rPr lang="en-US"/>
              <a:pPr/>
              <a:t>11</a:t>
            </a:fld>
            <a:endParaRPr lang="en-US"/>
          </a:p>
        </p:txBody>
      </p:sp>
      <p:sp>
        <p:nvSpPr>
          <p:cNvPr id="234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 Trade Institutions</a:t>
            </a:r>
          </a:p>
        </p:txBody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648200" cy="4525963"/>
          </a:xfrm>
        </p:spPr>
        <p:txBody>
          <a:bodyPr/>
          <a:lstStyle/>
          <a:p>
            <a:r>
              <a:rPr lang="en-US" sz="2800" dirty="0"/>
              <a:t>Biden’s USTR is</a:t>
            </a:r>
          </a:p>
          <a:p>
            <a:pPr marL="0" indent="0">
              <a:buNone/>
            </a:pPr>
            <a:r>
              <a:rPr lang="en-US" sz="2800" dirty="0"/>
              <a:t>	Katherine Tai</a:t>
            </a:r>
          </a:p>
          <a:p>
            <a:pPr lvl="1"/>
            <a:r>
              <a:rPr lang="en-US" sz="2400" dirty="0"/>
              <a:t>Harvard Law</a:t>
            </a:r>
          </a:p>
          <a:p>
            <a:pPr lvl="1"/>
            <a:r>
              <a:rPr lang="en-US" sz="2400" dirty="0"/>
              <a:t>Fluent in Mandarin</a:t>
            </a:r>
          </a:p>
          <a:p>
            <a:pPr lvl="1"/>
            <a:r>
              <a:rPr lang="en-US" sz="2400" dirty="0"/>
              <a:t>Worked in USTR office 2007-2014</a:t>
            </a:r>
          </a:p>
          <a:p>
            <a:pPr lvl="1"/>
            <a:r>
              <a:rPr lang="en-US" sz="2400" dirty="0"/>
              <a:t>Chief Trade Counsel for House Ways &amp; Means from 2017</a:t>
            </a:r>
          </a:p>
        </p:txBody>
      </p:sp>
      <p:pic>
        <p:nvPicPr>
          <p:cNvPr id="1026" name="Picture 2" descr="Ginna Lance">
            <a:extLst>
              <a:ext uri="{FF2B5EF4-FFF2-40B4-BE49-F238E27FC236}">
                <a16:creationId xmlns:a16="http://schemas.microsoft.com/office/drawing/2014/main" id="{2D3390F5-8500-9943-923C-5304E9BF49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752600"/>
            <a:ext cx="3175000" cy="397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4393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4499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Class 9:  Policies and Institutions: National, United States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13A65-6F64-CF44-85D3-FA2342ABBE91}" type="slidenum">
              <a:rPr lang="en-US"/>
              <a:pPr/>
              <a:t>12</a:t>
            </a:fld>
            <a:endParaRPr lang="en-US"/>
          </a:p>
        </p:txBody>
      </p:sp>
      <p:sp>
        <p:nvSpPr>
          <p:cNvPr id="235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 Trade Institutions</a:t>
            </a:r>
          </a:p>
        </p:txBody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Congress</a:t>
            </a:r>
          </a:p>
          <a:p>
            <a:pPr lvl="1"/>
            <a:r>
              <a:rPr lang="en-US" dirty="0"/>
              <a:t>Sets tariffs and other trade policies (thus approves trade agreements)</a:t>
            </a:r>
          </a:p>
          <a:p>
            <a:pPr lvl="1"/>
            <a:r>
              <a:rPr lang="en-US" dirty="0"/>
              <a:t>Two committees are responsible</a:t>
            </a:r>
          </a:p>
          <a:p>
            <a:pPr lvl="2"/>
            <a:r>
              <a:rPr lang="en-US" dirty="0"/>
              <a:t>House:  Ways and Means</a:t>
            </a:r>
          </a:p>
          <a:p>
            <a:pPr lvl="2"/>
            <a:r>
              <a:rPr lang="en-US" dirty="0"/>
              <a:t>Senate:  Finance</a:t>
            </a:r>
          </a:p>
          <a:p>
            <a:pPr lvl="1"/>
            <a:r>
              <a:rPr lang="en-US" dirty="0"/>
              <a:t>Why these?  </a:t>
            </a:r>
          </a:p>
          <a:p>
            <a:pPr lvl="2"/>
            <a:r>
              <a:rPr lang="en-US" dirty="0"/>
              <a:t>Because trade policy was originally about collecting revenue</a:t>
            </a:r>
          </a:p>
        </p:txBody>
      </p:sp>
    </p:spTree>
    <p:extLst>
      <p:ext uri="{BB962C8B-B14F-4D97-AF65-F5344CB8AC3E}">
        <p14:creationId xmlns:p14="http://schemas.microsoft.com/office/powerpoint/2010/main" val="1112630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2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Class 9:  Policies and Institutions: National, United States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BCC49-7578-1D42-A736-B05674CBD491}" type="slidenum">
              <a:rPr lang="en-US"/>
              <a:pPr/>
              <a:t>13</a:t>
            </a:fld>
            <a:endParaRPr lang="en-US"/>
          </a:p>
        </p:txBody>
      </p:sp>
      <p:sp>
        <p:nvSpPr>
          <p:cNvPr id="236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 Trade Institutions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Administrative Agencies</a:t>
            </a:r>
          </a:p>
          <a:p>
            <a:pPr lvl="1"/>
            <a:r>
              <a:rPr lang="en-US" dirty="0"/>
              <a:t>ITA = International Trade Administration</a:t>
            </a:r>
          </a:p>
          <a:p>
            <a:pPr lvl="2"/>
            <a:r>
              <a:rPr lang="en-US" dirty="0"/>
              <a:t>Part of Department of Commerce</a:t>
            </a:r>
          </a:p>
          <a:p>
            <a:pPr lvl="2"/>
            <a:r>
              <a:rPr lang="en-US" dirty="0"/>
              <a:t>Main Function:  Determines “fairness” in unfair trade cases</a:t>
            </a:r>
          </a:p>
          <a:p>
            <a:pPr lvl="3"/>
            <a:r>
              <a:rPr lang="en-US" dirty="0"/>
              <a:t>Are imports “dumped”?</a:t>
            </a:r>
          </a:p>
          <a:p>
            <a:pPr lvl="3"/>
            <a:r>
              <a:rPr lang="en-US" dirty="0"/>
              <a:t>Are they “subsidized”?</a:t>
            </a:r>
          </a:p>
          <a:p>
            <a:pPr lvl="2"/>
            <a:r>
              <a:rPr lang="en-US" dirty="0"/>
              <a:t>Orientation of ITA:  very much favors US businesses</a:t>
            </a:r>
          </a:p>
        </p:txBody>
      </p:sp>
    </p:spTree>
    <p:extLst>
      <p:ext uri="{BB962C8B-B14F-4D97-AF65-F5344CB8AC3E}">
        <p14:creationId xmlns:p14="http://schemas.microsoft.com/office/powerpoint/2010/main" val="3166965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547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Class 9:  Policies and Institutions: National, United States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F4079-6AF5-3E45-AD25-B63E370C4D8C}" type="slidenum">
              <a:rPr lang="en-US"/>
              <a:pPr/>
              <a:t>14</a:t>
            </a:fld>
            <a:endParaRPr lang="en-US"/>
          </a:p>
        </p:txBody>
      </p:sp>
      <p:sp>
        <p:nvSpPr>
          <p:cNvPr id="237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 Trade Institutions</a:t>
            </a:r>
          </a:p>
        </p:txBody>
      </p:sp>
      <p:sp>
        <p:nvSpPr>
          <p:cNvPr id="237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Administrative Agencies</a:t>
            </a:r>
          </a:p>
          <a:p>
            <a:pPr lvl="1"/>
            <a:r>
              <a:rPr lang="en-US"/>
              <a:t>ITC = USITC = United States International Trade Commission</a:t>
            </a:r>
          </a:p>
          <a:p>
            <a:pPr lvl="2"/>
            <a:r>
              <a:rPr lang="en-US"/>
              <a:t>Independent agency</a:t>
            </a:r>
          </a:p>
          <a:p>
            <a:pPr lvl="3"/>
            <a:r>
              <a:rPr lang="en-US"/>
              <a:t>Commissioners (6) are nominated by President and confirmed by Senate</a:t>
            </a:r>
          </a:p>
          <a:p>
            <a:pPr lvl="3"/>
            <a:r>
              <a:rPr lang="en-US"/>
              <a:t>After that they are on their own</a:t>
            </a:r>
          </a:p>
          <a:p>
            <a:pPr lvl="2"/>
            <a:r>
              <a:rPr lang="en-US"/>
              <a:t>Main Function:  To determine “injury” in cases of</a:t>
            </a:r>
          </a:p>
          <a:p>
            <a:pPr lvl="3"/>
            <a:r>
              <a:rPr lang="en-US"/>
              <a:t>Anti-Dumping</a:t>
            </a:r>
          </a:p>
          <a:p>
            <a:pPr lvl="3"/>
            <a:r>
              <a:rPr lang="en-US"/>
              <a:t>Countervailing duties (subsidies)</a:t>
            </a:r>
          </a:p>
          <a:p>
            <a:pPr lvl="3"/>
            <a:r>
              <a:rPr lang="en-US"/>
              <a:t>Safeguards (a.k.a., Escape Clause)</a:t>
            </a:r>
          </a:p>
        </p:txBody>
      </p:sp>
    </p:spTree>
    <p:extLst>
      <p:ext uri="{BB962C8B-B14F-4D97-AF65-F5344CB8AC3E}">
        <p14:creationId xmlns:p14="http://schemas.microsoft.com/office/powerpoint/2010/main" val="1375200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7571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4F7A18-B183-5CDE-08AF-B74149EAE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USITC Commissioners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81F365-80D8-29DE-E2C7-633B26A077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3810000" cy="4525963"/>
          </a:xfrm>
        </p:spPr>
        <p:txBody>
          <a:bodyPr/>
          <a:lstStyle/>
          <a:p>
            <a:r>
              <a:rPr lang="en-US" dirty="0"/>
              <a:t>Commissioners</a:t>
            </a:r>
          </a:p>
          <a:p>
            <a:pPr lvl="1"/>
            <a:r>
              <a:rPr lang="en-US" sz="2400" dirty="0"/>
              <a:t>Serve 9-yr terms</a:t>
            </a:r>
          </a:p>
          <a:p>
            <a:pPr lvl="1"/>
            <a:r>
              <a:rPr lang="en-US" sz="2400" dirty="0"/>
              <a:t>No more than 3 of one party</a:t>
            </a:r>
          </a:p>
          <a:p>
            <a:pPr lvl="2"/>
            <a:r>
              <a:rPr lang="en-US" sz="2000" dirty="0"/>
              <a:t>(3 are now Democrats)</a:t>
            </a:r>
          </a:p>
          <a:p>
            <a:pPr lvl="1"/>
            <a:r>
              <a:rPr lang="en-US" sz="2400" dirty="0"/>
              <a:t>Chair and vice chair from different parties</a:t>
            </a:r>
          </a:p>
          <a:p>
            <a:r>
              <a:rPr lang="en-US" dirty="0"/>
              <a:t>Staff ~365</a:t>
            </a:r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13F0DE-07C9-C552-4F65-981A90C6AC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9:  Policies and Institutions: National, United States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63E8C0-0BA7-DAE6-19D3-02D2BCC23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309C482-2D78-EA79-ED24-92AAC51AF2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799" y="1371600"/>
            <a:ext cx="5022273" cy="4507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9086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Class 9:  Policies and Institutions: National, United States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F4079-6AF5-3E45-AD25-B63E370C4D8C}" type="slidenum">
              <a:rPr lang="en-US"/>
              <a:pPr/>
              <a:t>16</a:t>
            </a:fld>
            <a:endParaRPr lang="en-US"/>
          </a:p>
        </p:txBody>
      </p:sp>
      <p:sp>
        <p:nvSpPr>
          <p:cNvPr id="237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 Trade Institutions</a:t>
            </a:r>
          </a:p>
        </p:txBody>
      </p:sp>
      <p:sp>
        <p:nvSpPr>
          <p:cNvPr id="237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Export-Import Bank</a:t>
            </a:r>
          </a:p>
          <a:p>
            <a:pPr lvl="1"/>
            <a:r>
              <a:rPr lang="en-US" dirty="0"/>
              <a:t>Official export credit agency of the US</a:t>
            </a:r>
          </a:p>
          <a:p>
            <a:pPr lvl="1"/>
            <a:r>
              <a:rPr lang="en-US" dirty="0"/>
              <a:t>Assists foreign purchasers of US exports</a:t>
            </a:r>
          </a:p>
          <a:p>
            <a:pPr lvl="2"/>
            <a:r>
              <a:rPr lang="en-US" dirty="0"/>
              <a:t>With loans</a:t>
            </a:r>
          </a:p>
          <a:p>
            <a:pPr lvl="2"/>
            <a:r>
              <a:rPr lang="en-US" dirty="0"/>
              <a:t>Loan guarantees</a:t>
            </a:r>
          </a:p>
          <a:p>
            <a:pPr lvl="2"/>
            <a:r>
              <a:rPr lang="en-US" dirty="0"/>
              <a:t>Etc.</a:t>
            </a:r>
          </a:p>
          <a:p>
            <a:pPr lvl="1"/>
            <a:r>
              <a:rPr lang="en-US" dirty="0"/>
              <a:t>Was target of Tea Party in 2015 as “crony capitalism”</a:t>
            </a:r>
          </a:p>
          <a:p>
            <a:pPr lvl="2"/>
            <a:r>
              <a:rPr lang="en-US" dirty="0"/>
              <a:t>Was prevented July, 2015 to May 2019, from funding projects of over $10 million</a:t>
            </a:r>
          </a:p>
        </p:txBody>
      </p:sp>
    </p:spTree>
    <p:extLst>
      <p:ext uri="{BB962C8B-B14F-4D97-AF65-F5344CB8AC3E}">
        <p14:creationId xmlns:p14="http://schemas.microsoft.com/office/powerpoint/2010/main" val="76363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7571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590800"/>
            <a:ext cx="8229600" cy="1143000"/>
          </a:xfrm>
        </p:spPr>
        <p:txBody>
          <a:bodyPr/>
          <a:lstStyle/>
          <a:p>
            <a:pPr eaLnBrk="1" hangingPunct="1"/>
            <a:r>
              <a:rPr lang="en-US" sz="6000" b="1" dirty="0">
                <a:solidFill>
                  <a:srgbClr val="00B050"/>
                </a:solidFill>
                <a:ea typeface="ＭＳ Ｐゴシック" pitchFamily="-109" charset="-128"/>
                <a:cs typeface="ＭＳ Ｐゴシック" pitchFamily="-109" charset="-128"/>
              </a:rPr>
              <a:t>Pause for Discussion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B20D08A-428A-E24B-9135-C9F18B89A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9:  Policies and Institutions: National, United States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ADA7F1-3977-A04D-8E41-9A8075486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7487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7616-3EA8-5A4A-BCCC-E0675C2E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/>
              <a:t>Questions on Jackson, Ch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To what part of the US government does the US constitution assign responsibility for commercial policy?  </a:t>
            </a:r>
          </a:p>
          <a:p>
            <a:pPr lvl="1"/>
            <a:r>
              <a:rPr lang="en-US" sz="2000" dirty="0"/>
              <a:t>What does this imply for the procedures by which the US enters into trade agreements?</a:t>
            </a:r>
          </a:p>
          <a:p>
            <a:r>
              <a:rPr lang="en-US" sz="2400" dirty="0"/>
              <a:t>Can the US federal government enter into international agreements that constrain the US states?  </a:t>
            </a:r>
          </a:p>
          <a:p>
            <a:pPr lvl="1"/>
            <a:r>
              <a:rPr lang="en-US" sz="2000" dirty="0"/>
              <a:t>Does the same apply to other negotiating units’ (e.g., Canada, the EU) abilities to commit their sub-units?</a:t>
            </a:r>
          </a:p>
          <a:p>
            <a:r>
              <a:rPr lang="en-US" sz="2400" dirty="0"/>
              <a:t>What units of the US government have responsibilities for aspects of US trade policies?</a:t>
            </a:r>
            <a:endParaRPr lang="en-US" sz="20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B7D61B-DC79-B046-A919-82226793953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0A0906-A322-4B4A-A4BB-AF263A3FC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9:  Policies and Institutions: National, United States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D1ADE7-74D6-174F-BF7C-E1881A41B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0035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Class 9:  Policies and Institutions: National, United States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F4079-6AF5-3E45-AD25-B63E370C4D8C}" type="slidenum">
              <a:rPr lang="en-US"/>
              <a:pPr/>
              <a:t>19</a:t>
            </a:fld>
            <a:endParaRPr lang="en-US"/>
          </a:p>
        </p:txBody>
      </p:sp>
      <p:sp>
        <p:nvSpPr>
          <p:cNvPr id="237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Features of US Trade Policies</a:t>
            </a:r>
          </a:p>
        </p:txBody>
      </p:sp>
      <p:sp>
        <p:nvSpPr>
          <p:cNvPr id="237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Tariffs</a:t>
            </a:r>
          </a:p>
          <a:p>
            <a:pPr lvl="1"/>
            <a:r>
              <a:rPr lang="en-US" dirty="0"/>
              <a:t>Column 2:  Tariffs left over from pre-1934</a:t>
            </a:r>
          </a:p>
          <a:p>
            <a:pPr lvl="2"/>
            <a:r>
              <a:rPr lang="en-US" dirty="0"/>
              <a:t>They apply only to N. Korea and Cuba</a:t>
            </a:r>
          </a:p>
          <a:p>
            <a:pPr lvl="2"/>
            <a:r>
              <a:rPr lang="en-US" dirty="0"/>
              <a:t>But maybe now Russia</a:t>
            </a:r>
          </a:p>
          <a:p>
            <a:pPr lvl="1"/>
            <a:r>
              <a:rPr lang="en-US" dirty="0"/>
              <a:t>Column 1:  Tariffs applied to almost all countries</a:t>
            </a:r>
          </a:p>
          <a:p>
            <a:pPr lvl="2"/>
            <a:r>
              <a:rPr lang="en-US" dirty="0"/>
              <a:t>MFN rates for WTO members and others</a:t>
            </a:r>
          </a:p>
          <a:p>
            <a:pPr lvl="2"/>
            <a:r>
              <a:rPr lang="en-US" dirty="0"/>
              <a:t>Negotiated mostly zero rates for FTA members</a:t>
            </a:r>
          </a:p>
        </p:txBody>
      </p:sp>
    </p:spTree>
    <p:extLst>
      <p:ext uri="{BB962C8B-B14F-4D97-AF65-F5344CB8AC3E}">
        <p14:creationId xmlns:p14="http://schemas.microsoft.com/office/powerpoint/2010/main" val="1154183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7571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noFill/>
        </p:spPr>
        <p:txBody>
          <a:bodyPr/>
          <a:lstStyle/>
          <a:p>
            <a:r>
              <a:rPr lang="en-US">
                <a:latin typeface="Arial" pitchFamily="-109" charset="0"/>
              </a:rPr>
              <a:t>Classes 7, 8: Policies and Institutions: International</a:t>
            </a:r>
            <a:endParaRPr lang="en-US" dirty="0">
              <a:latin typeface="Arial" pitchFamily="-109" charset="0"/>
            </a:endParaRPr>
          </a:p>
        </p:txBody>
      </p:sp>
      <p:sp>
        <p:nvSpPr>
          <p:cNvPr id="296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C4CCD31-DF18-E24B-8454-0432F923D698}" type="slidenum">
              <a:rPr lang="en-US" smtClean="0">
                <a:latin typeface="Arial" pitchFamily="-109" charset="0"/>
              </a:rPr>
              <a:pPr/>
              <a:t>2</a:t>
            </a:fld>
            <a:endParaRPr lang="en-US">
              <a:latin typeface="Arial" pitchFamily="-109" charset="0"/>
            </a:endParaRPr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590800"/>
            <a:ext cx="8229600" cy="1143000"/>
          </a:xfrm>
        </p:spPr>
        <p:txBody>
          <a:bodyPr/>
          <a:lstStyle/>
          <a:p>
            <a:pPr eaLnBrk="1" hangingPunct="1"/>
            <a:r>
              <a:rPr lang="en-US" sz="6000" b="1" dirty="0">
                <a:solidFill>
                  <a:srgbClr val="00B050"/>
                </a:solidFill>
                <a:ea typeface="ＭＳ Ｐゴシック" pitchFamily="-109" charset="-128"/>
                <a:cs typeface="ＭＳ Ｐゴシック" pitchFamily="-109" charset="-128"/>
              </a:rPr>
              <a:t>Pause for News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0358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0F1275-42A5-5E4C-9A84-1B6D95917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7000" y="6245225"/>
            <a:ext cx="3505200" cy="476250"/>
          </a:xfrm>
        </p:spPr>
        <p:txBody>
          <a:bodyPr/>
          <a:lstStyle/>
          <a:p>
            <a:pPr>
              <a:defRPr/>
            </a:pPr>
            <a:r>
              <a:rPr lang="en-US"/>
              <a:t>Class 9:  Policies and Institutions: National, United States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363641-92DD-A443-9C73-0E63E279E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35824D5-BA7C-6C46-8494-94993A584F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53471"/>
            <a:ext cx="9144000" cy="295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6693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Class 9:  Policies and Institutions: National, United States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62DEEE64-7651-914B-892A-20CE344DD018}" type="slidenum">
              <a:rPr lang="en-US"/>
              <a:pPr/>
              <a:t>21</a:t>
            </a:fld>
            <a:endParaRPr lang="en-US"/>
          </a:p>
        </p:txBody>
      </p:sp>
      <p:pic>
        <p:nvPicPr>
          <p:cNvPr id="23962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981200"/>
            <a:ext cx="9072563" cy="413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95836"/>
            <a:ext cx="8229600" cy="3888462"/>
          </a:xfrm>
        </p:spPr>
        <p:txBody>
          <a:bodyPr/>
          <a:lstStyle/>
          <a:p>
            <a:r>
              <a:rPr lang="en-US" dirty="0"/>
              <a:t>US tariff history: 1810-1920</a:t>
            </a:r>
          </a:p>
        </p:txBody>
      </p:sp>
      <p:sp>
        <p:nvSpPr>
          <p:cNvPr id="239621" name="Text Box 5"/>
          <p:cNvSpPr txBox="1">
            <a:spLocks noChangeArrowheads="1"/>
          </p:cNvSpPr>
          <p:nvPr/>
        </p:nvSpPr>
        <p:spPr bwMode="auto">
          <a:xfrm>
            <a:off x="914400" y="57150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FF0000"/>
                </a:solidFill>
              </a:rPr>
              <a:t>Today</a:t>
            </a:r>
          </a:p>
        </p:txBody>
      </p:sp>
      <p:sp>
        <p:nvSpPr>
          <p:cNvPr id="239622" name="Freeform 6"/>
          <p:cNvSpPr>
            <a:spLocks/>
          </p:cNvSpPr>
          <p:nvPr/>
        </p:nvSpPr>
        <p:spPr bwMode="auto">
          <a:xfrm>
            <a:off x="344488" y="5105400"/>
            <a:ext cx="646112" cy="838200"/>
          </a:xfrm>
          <a:custGeom>
            <a:avLst/>
            <a:gdLst/>
            <a:ahLst/>
            <a:cxnLst>
              <a:cxn ang="0">
                <a:pos x="407" y="528"/>
              </a:cxn>
              <a:cxn ang="0">
                <a:pos x="48" y="267"/>
              </a:cxn>
              <a:cxn ang="0">
                <a:pos x="119" y="48"/>
              </a:cxn>
              <a:cxn ang="0">
                <a:pos x="359" y="0"/>
              </a:cxn>
            </a:cxnLst>
            <a:rect l="0" t="0" r="r" b="b"/>
            <a:pathLst>
              <a:path w="407" h="528">
                <a:moveTo>
                  <a:pt x="407" y="528"/>
                </a:moveTo>
                <a:cubicBezTo>
                  <a:pt x="347" y="485"/>
                  <a:pt x="96" y="347"/>
                  <a:pt x="48" y="267"/>
                </a:cubicBezTo>
                <a:cubicBezTo>
                  <a:pt x="0" y="187"/>
                  <a:pt x="67" y="93"/>
                  <a:pt x="119" y="48"/>
                </a:cubicBezTo>
                <a:cubicBezTo>
                  <a:pt x="171" y="3"/>
                  <a:pt x="319" y="8"/>
                  <a:pt x="359" y="0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 type="none" w="med" len="med"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9623" name="Line 7"/>
          <p:cNvSpPr>
            <a:spLocks noChangeShapeType="1"/>
          </p:cNvSpPr>
          <p:nvPr/>
        </p:nvSpPr>
        <p:spPr bwMode="auto">
          <a:xfrm>
            <a:off x="914400" y="5105400"/>
            <a:ext cx="75438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996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9621" grpId="0"/>
      <p:bldP spid="239622" grpId="0" animBg="1"/>
      <p:bldP spid="23962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>
                <a:ea typeface="ヒラギノ角ゴ Pro W3" pitchFamily="-84" charset="-128"/>
              </a:rPr>
              <a:t>Figure 10.5 The U.S. Tariff Rate</a:t>
            </a:r>
          </a:p>
        </p:txBody>
      </p:sp>
      <p:pic>
        <p:nvPicPr>
          <p:cNvPr id="3" name="Picture 2" descr="The tariff rate in percent for the U S is plotted versus year, 1891 to 2011. From 1891 to 1912, the tariff rate gradually declines from 48% to 40%. In 1921, a large dip to 15% occurs and then in 1932 the tariff rate rises to a peak of 59%. Until 1948, the rate drops rapidly to 12%. From 1948 to 2011, the rate declines gradually, with a tariff rate of 4% in 2011. All values estimated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620290"/>
            <a:ext cx="7510516" cy="3686088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5614016"/>
            <a:ext cx="8229600" cy="672756"/>
          </a:xfrm>
        </p:spPr>
        <p:txBody>
          <a:bodyPr/>
          <a:lstStyle/>
          <a:p>
            <a:pPr marL="0" indent="0">
              <a:buNone/>
            </a:pPr>
            <a:r>
              <a:rPr lang="en-US" sz="2200" dirty="0">
                <a:latin typeface="Arial (Body)"/>
              </a:rPr>
              <a:t>After rising sharply at the beginning of the 1930s, the average tariff rate of the United States has steadily declined.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92AE80-AF24-344B-8853-5A69F6CA9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9:  Policies and Institutions: National, United States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131FE5-3DBB-7B47-986D-5CA556FB2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51F7CB4-48F5-FD4D-AB97-ECFE0377CFBC}"/>
              </a:ext>
            </a:extLst>
          </p:cNvPr>
          <p:cNvCxnSpPr>
            <a:cxnSpLocks/>
          </p:cNvCxnSpPr>
          <p:nvPr/>
        </p:nvCxnSpPr>
        <p:spPr>
          <a:xfrm>
            <a:off x="3581400" y="1371600"/>
            <a:ext cx="0" cy="3429000"/>
          </a:xfrm>
          <a:prstGeom prst="line">
            <a:avLst/>
          </a:prstGeom>
          <a:ln>
            <a:solidFill>
              <a:srgbClr val="00B05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FD246472-89FF-8544-AF31-6A6D262181A0}"/>
              </a:ext>
            </a:extLst>
          </p:cNvPr>
          <p:cNvSpPr txBox="1"/>
          <p:nvPr/>
        </p:nvSpPr>
        <p:spPr>
          <a:xfrm>
            <a:off x="3505200" y="1295400"/>
            <a:ext cx="464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1934 Reciprocal Trade Agreements Act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56A3AA0-0E18-F54B-95EF-47C844CD3E9D}"/>
              </a:ext>
            </a:extLst>
          </p:cNvPr>
          <p:cNvCxnSpPr>
            <a:cxnSpLocks/>
          </p:cNvCxnSpPr>
          <p:nvPr/>
        </p:nvCxnSpPr>
        <p:spPr>
          <a:xfrm>
            <a:off x="4267200" y="1676400"/>
            <a:ext cx="0" cy="3124200"/>
          </a:xfrm>
          <a:prstGeom prst="line">
            <a:avLst/>
          </a:prstGeom>
          <a:ln>
            <a:solidFill>
              <a:srgbClr val="00B05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14D85828-ED18-154D-9DEC-8BDB2156CF02}"/>
              </a:ext>
            </a:extLst>
          </p:cNvPr>
          <p:cNvSpPr txBox="1"/>
          <p:nvPr/>
        </p:nvSpPr>
        <p:spPr>
          <a:xfrm>
            <a:off x="4191000" y="16764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1947 GATT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BB890F2-8947-2B49-9AC5-9892DD1CEC0E}"/>
              </a:ext>
            </a:extLst>
          </p:cNvPr>
          <p:cNvCxnSpPr>
            <a:cxnSpLocks/>
          </p:cNvCxnSpPr>
          <p:nvPr/>
        </p:nvCxnSpPr>
        <p:spPr>
          <a:xfrm>
            <a:off x="7086600" y="1676400"/>
            <a:ext cx="0" cy="3124200"/>
          </a:xfrm>
          <a:prstGeom prst="line">
            <a:avLst/>
          </a:prstGeom>
          <a:ln>
            <a:solidFill>
              <a:srgbClr val="00B05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C9819837-1946-7840-A604-EBF920F64A8A}"/>
              </a:ext>
            </a:extLst>
          </p:cNvPr>
          <p:cNvSpPr txBox="1"/>
          <p:nvPr/>
        </p:nvSpPr>
        <p:spPr>
          <a:xfrm>
            <a:off x="7010400" y="16764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1995 WTO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750ABF4-977B-6C4E-9EDE-B5EF1A7048A7}"/>
              </a:ext>
            </a:extLst>
          </p:cNvPr>
          <p:cNvSpPr txBox="1"/>
          <p:nvPr/>
        </p:nvSpPr>
        <p:spPr>
          <a:xfrm>
            <a:off x="914400" y="12192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Smoot-Hawley Tariff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9DCC4687-5340-634B-81EC-93A40D325C87}"/>
              </a:ext>
            </a:extLst>
          </p:cNvPr>
          <p:cNvCxnSpPr>
            <a:cxnSpLocks/>
          </p:cNvCxnSpPr>
          <p:nvPr/>
        </p:nvCxnSpPr>
        <p:spPr>
          <a:xfrm>
            <a:off x="2971800" y="1524000"/>
            <a:ext cx="381000" cy="533400"/>
          </a:xfrm>
          <a:prstGeom prst="straightConnector1">
            <a:avLst/>
          </a:prstGeom>
          <a:ln>
            <a:solidFill>
              <a:srgbClr val="FF0000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1211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EEE64-7651-914B-892A-20CE344DD018}" type="slidenum">
              <a:rPr lang="en-US"/>
              <a:pPr/>
              <a:t>23</a:t>
            </a:fld>
            <a:endParaRPr lang="en-US"/>
          </a:p>
        </p:txBody>
      </p:sp>
      <p:sp>
        <p:nvSpPr>
          <p:cNvPr id="239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Features of US Trade Policies</a:t>
            </a:r>
          </a:p>
        </p:txBody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8229600" cy="4525963"/>
          </a:xfrm>
        </p:spPr>
        <p:txBody>
          <a:bodyPr/>
          <a:lstStyle/>
          <a:p>
            <a:r>
              <a:rPr lang="en-US" dirty="0"/>
              <a:t>Why the decline in tariffs?  Partly due to revenues from income tax:</a:t>
            </a:r>
          </a:p>
          <a:p>
            <a:pPr lvl="1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2895600"/>
            <a:ext cx="4991100" cy="321310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29E10E-EFF7-2C42-9A2F-8D6766DE1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9:  Policies and Institutions: National, United States</a:t>
            </a:r>
          </a:p>
        </p:txBody>
      </p:sp>
    </p:spTree>
    <p:extLst>
      <p:ext uri="{BB962C8B-B14F-4D97-AF65-F5344CB8AC3E}">
        <p14:creationId xmlns:p14="http://schemas.microsoft.com/office/powerpoint/2010/main" val="24480201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Class 9:  Policies and Institutions: National, United States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82D1C-EF42-D940-9798-592B4F405F45}" type="slidenum">
              <a:rPr lang="en-US"/>
              <a:pPr/>
              <a:t>24</a:t>
            </a:fld>
            <a:endParaRPr lang="en-US"/>
          </a:p>
        </p:txBody>
      </p:sp>
      <p:sp>
        <p:nvSpPr>
          <p:cNvPr id="238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Features of US Trade Policies</a:t>
            </a:r>
          </a:p>
        </p:txBody>
      </p:sp>
      <p:sp>
        <p:nvSpPr>
          <p:cNvPr id="238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Tariffs, quotas, etc.</a:t>
            </a:r>
          </a:p>
          <a:p>
            <a:pPr lvl="1"/>
            <a:r>
              <a:rPr lang="en-US" dirty="0"/>
              <a:t>We still have high tariffs on a few products</a:t>
            </a:r>
          </a:p>
          <a:p>
            <a:pPr lvl="2"/>
            <a:r>
              <a:rPr lang="en-US" dirty="0"/>
              <a:t>Textiles, apparel</a:t>
            </a:r>
          </a:p>
          <a:p>
            <a:pPr lvl="3"/>
            <a:r>
              <a:rPr lang="en-US" dirty="0"/>
              <a:t>Men’s cotton shirts:  19.7%</a:t>
            </a:r>
          </a:p>
          <a:p>
            <a:pPr lvl="3"/>
            <a:r>
              <a:rPr lang="en-US" dirty="0"/>
              <a:t>Women’s blouses:  26.9%</a:t>
            </a:r>
          </a:p>
          <a:p>
            <a:pPr lvl="4"/>
            <a:r>
              <a:rPr lang="en-US" dirty="0"/>
              <a:t>See optional reading by </a:t>
            </a:r>
            <a:r>
              <a:rPr lang="en-US" dirty="0" err="1"/>
              <a:t>Rampell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4902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0F1275-42A5-5E4C-9A84-1B6D95917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7000" y="6245225"/>
            <a:ext cx="3505200" cy="476250"/>
          </a:xfrm>
        </p:spPr>
        <p:txBody>
          <a:bodyPr/>
          <a:lstStyle/>
          <a:p>
            <a:pPr>
              <a:defRPr/>
            </a:pPr>
            <a:r>
              <a:rPr lang="en-US"/>
              <a:t>Class 9:  Policies and Institutions: National, United States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363641-92DD-A443-9C73-0E63E279E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1FDEF6-C38D-9773-5AEB-B0347592BB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789317"/>
            <a:ext cx="7772400" cy="5279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7520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0F1275-42A5-5E4C-9A84-1B6D95917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7000" y="6245225"/>
            <a:ext cx="3505200" cy="476250"/>
          </a:xfrm>
        </p:spPr>
        <p:txBody>
          <a:bodyPr/>
          <a:lstStyle/>
          <a:p>
            <a:pPr>
              <a:defRPr/>
            </a:pPr>
            <a:r>
              <a:rPr lang="en-US"/>
              <a:t>Class 9:  Policies and Institutions: National, United States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363641-92DD-A443-9C73-0E63E279E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44DC641-9DBA-C16B-EC5F-BB0FE8E747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789317"/>
            <a:ext cx="7772400" cy="5279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11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Class 9:  Policies and Institutions: National, United States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82D1C-EF42-D940-9798-592B4F405F45}" type="slidenum">
              <a:rPr lang="en-US"/>
              <a:pPr/>
              <a:t>27</a:t>
            </a:fld>
            <a:endParaRPr lang="en-US"/>
          </a:p>
        </p:txBody>
      </p:sp>
      <p:sp>
        <p:nvSpPr>
          <p:cNvPr id="238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Features of US Trade Policies</a:t>
            </a:r>
          </a:p>
        </p:txBody>
      </p:sp>
      <p:sp>
        <p:nvSpPr>
          <p:cNvPr id="238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Tariffs, quotas, etc.</a:t>
            </a:r>
          </a:p>
          <a:p>
            <a:pPr lvl="1"/>
            <a:r>
              <a:rPr lang="en-US" dirty="0"/>
              <a:t>We still have high tariffs on a few products</a:t>
            </a:r>
          </a:p>
          <a:p>
            <a:pPr lvl="2"/>
            <a:r>
              <a:rPr lang="en-US" dirty="0"/>
              <a:t>Textiles, apparel</a:t>
            </a:r>
          </a:p>
          <a:p>
            <a:pPr lvl="3"/>
            <a:r>
              <a:rPr lang="en-US" dirty="0"/>
              <a:t>Men’s cotton shirts:  19.7%</a:t>
            </a:r>
          </a:p>
          <a:p>
            <a:pPr lvl="3"/>
            <a:r>
              <a:rPr lang="en-US" dirty="0"/>
              <a:t>Women’s blouses:  26.9%</a:t>
            </a:r>
          </a:p>
          <a:p>
            <a:pPr lvl="2"/>
            <a:r>
              <a:rPr lang="en-US" dirty="0"/>
              <a:t>Agriculture</a:t>
            </a:r>
          </a:p>
          <a:p>
            <a:pPr lvl="1"/>
            <a:endParaRPr lang="en-US" dirty="0"/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285D3ABA-2CDA-8A40-B412-FF1FE06B6846}"/>
              </a:ext>
            </a:extLst>
          </p:cNvPr>
          <p:cNvGraphicFramePr>
            <a:graphicFrameLocks noGrp="1"/>
          </p:cNvGraphicFramePr>
          <p:nvPr/>
        </p:nvGraphicFramePr>
        <p:xfrm>
          <a:off x="2286000" y="4343400"/>
          <a:ext cx="4648200" cy="18542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841002135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1030129305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7090810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Product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AVG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MAX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90768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Dairy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17.6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1813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Coffee, tea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098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Sugars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33746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Bev &amp; </a:t>
                      </a:r>
                      <a:r>
                        <a:rPr lang="en-US" dirty="0" err="1"/>
                        <a:t>Tobac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16065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5414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0F1275-42A5-5E4C-9A84-1B6D95917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7000" y="6245225"/>
            <a:ext cx="3505200" cy="476250"/>
          </a:xfrm>
        </p:spPr>
        <p:txBody>
          <a:bodyPr/>
          <a:lstStyle/>
          <a:p>
            <a:pPr>
              <a:defRPr/>
            </a:pPr>
            <a:r>
              <a:rPr lang="en-US"/>
              <a:t>Class 9:  Policies and Institutions: National, United States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363641-92DD-A443-9C73-0E63E279E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C6CEFDB-BA38-DD40-9AC5-81965551BF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609600"/>
            <a:ext cx="3669954" cy="561988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B81D628-505D-0B48-B41D-6AC0746201F3}"/>
              </a:ext>
            </a:extLst>
          </p:cNvPr>
          <p:cNvSpPr txBox="1"/>
          <p:nvPr/>
        </p:nvSpPr>
        <p:spPr>
          <a:xfrm>
            <a:off x="381000" y="5638800"/>
            <a:ext cx="182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 Pew Research Center, 2018</a:t>
            </a:r>
          </a:p>
        </p:txBody>
      </p:sp>
    </p:spTree>
    <p:extLst>
      <p:ext uri="{BB962C8B-B14F-4D97-AF65-F5344CB8AC3E}">
        <p14:creationId xmlns:p14="http://schemas.microsoft.com/office/powerpoint/2010/main" val="20357035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Class 9:  Policies and Institutions: National, United States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82D1C-EF42-D940-9798-592B4F405F45}" type="slidenum">
              <a:rPr lang="en-US"/>
              <a:pPr/>
              <a:t>29</a:t>
            </a:fld>
            <a:endParaRPr lang="en-US"/>
          </a:p>
        </p:txBody>
      </p:sp>
      <p:sp>
        <p:nvSpPr>
          <p:cNvPr id="238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Features of US Trade Policies</a:t>
            </a:r>
          </a:p>
        </p:txBody>
      </p:sp>
      <p:sp>
        <p:nvSpPr>
          <p:cNvPr id="238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 </a:t>
            </a:r>
            <a:r>
              <a:rPr lang="en-US" dirty="0" err="1"/>
              <a:t>Minimus</a:t>
            </a:r>
            <a:endParaRPr lang="en-US" dirty="0"/>
          </a:p>
          <a:p>
            <a:pPr lvl="1"/>
            <a:r>
              <a:rPr lang="en-US" dirty="0"/>
              <a:t>As we saw earlier, US levies tariffs on imports only if they are worth more than $800</a:t>
            </a:r>
          </a:p>
          <a:p>
            <a:pPr lvl="1"/>
            <a:r>
              <a:rPr lang="en-US" dirty="0"/>
              <a:t>This is allowing increasing amounts of US imports to enter tariff-free</a:t>
            </a:r>
          </a:p>
          <a:p>
            <a:pPr lvl="1"/>
            <a:r>
              <a:rPr lang="en-US" dirty="0"/>
              <a:t>See optional reading by </a:t>
            </a:r>
            <a:r>
              <a:rPr lang="en-US" dirty="0" err="1"/>
              <a:t>Zumbrun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286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8595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44D19-54D6-421E-DA78-43D6C6584D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 Scores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63D08E-8BED-0CAF-672E-371A24E00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Classes 7, 8: Policies and Institutions: International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6078EF-6B33-70CC-CF04-0EE8699AD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B538D0A7-50E8-176A-FE03-C7D2FB16150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1070859"/>
              </p:ext>
            </p:extLst>
          </p:nvPr>
        </p:nvGraphicFramePr>
        <p:xfrm>
          <a:off x="2362200" y="2286000"/>
          <a:ext cx="4165600" cy="22517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41400">
                  <a:extLst>
                    <a:ext uri="{9D8B030D-6E8A-4147-A177-3AD203B41FA5}">
                      <a16:colId xmlns:a16="http://schemas.microsoft.com/office/drawing/2014/main" val="676661349"/>
                    </a:ext>
                  </a:extLst>
                </a:gridCol>
                <a:gridCol w="1041400">
                  <a:extLst>
                    <a:ext uri="{9D8B030D-6E8A-4147-A177-3AD203B41FA5}">
                      <a16:colId xmlns:a16="http://schemas.microsoft.com/office/drawing/2014/main" val="1700454816"/>
                    </a:ext>
                  </a:extLst>
                </a:gridCol>
                <a:gridCol w="1041400">
                  <a:extLst>
                    <a:ext uri="{9D8B030D-6E8A-4147-A177-3AD203B41FA5}">
                      <a16:colId xmlns:a16="http://schemas.microsoft.com/office/drawing/2014/main" val="3479642366"/>
                    </a:ext>
                  </a:extLst>
                </a:gridCol>
                <a:gridCol w="1041400">
                  <a:extLst>
                    <a:ext uri="{9D8B030D-6E8A-4147-A177-3AD203B41FA5}">
                      <a16:colId xmlns:a16="http://schemas.microsoft.com/office/drawing/2014/main" val="1491458236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 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Q2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Q3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Q4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11842804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Mean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6.67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7.10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8.97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57379989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Median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6.5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7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9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8356324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Max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10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10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10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24388766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Min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4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3.5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7.5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25578640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S.D.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1.98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1.85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0.95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51619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56854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Class 9:  Policies and Institutions: National, United States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82D1C-EF42-D940-9798-592B4F405F45}" type="slidenum">
              <a:rPr lang="en-US"/>
              <a:pPr/>
              <a:t>30</a:t>
            </a:fld>
            <a:endParaRPr lang="en-US"/>
          </a:p>
        </p:txBody>
      </p:sp>
      <p:sp>
        <p:nvSpPr>
          <p:cNvPr id="238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Features of US Trade Policies</a:t>
            </a:r>
          </a:p>
        </p:txBody>
      </p:sp>
      <p:sp>
        <p:nvSpPr>
          <p:cNvPr id="238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Tariffs, quotas, etc.</a:t>
            </a:r>
          </a:p>
          <a:p>
            <a:pPr lvl="1"/>
            <a:r>
              <a:rPr lang="en-US" dirty="0"/>
              <a:t>Quotas are still common in agriculture</a:t>
            </a:r>
          </a:p>
          <a:p>
            <a:pPr lvl="1"/>
            <a:r>
              <a:rPr lang="en-US" dirty="0"/>
              <a:t>VERs: Voluntary Export Restraints </a:t>
            </a:r>
          </a:p>
          <a:p>
            <a:pPr lvl="2"/>
            <a:r>
              <a:rPr lang="en-US" dirty="0"/>
              <a:t>No longer</a:t>
            </a:r>
          </a:p>
          <a:p>
            <a:pPr lvl="2"/>
            <a:r>
              <a:rPr lang="en-US" dirty="0"/>
              <a:t>But Trump has negotiated something like VERs</a:t>
            </a:r>
          </a:p>
          <a:p>
            <a:pPr lvl="1"/>
            <a:r>
              <a:rPr lang="en-US" dirty="0"/>
              <a:t>With Trump we got more high tariffs, and Biden has not removed them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03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8595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Class 9:  Policies and Institutions: National, United States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338BC-A77D-5E40-A283-DCAFF3CC07ED}" type="slidenum">
              <a:rPr lang="en-US"/>
              <a:pPr/>
              <a:t>31</a:t>
            </a:fld>
            <a:endParaRPr lang="en-US"/>
          </a:p>
        </p:txBody>
      </p:sp>
      <p:sp>
        <p:nvSpPr>
          <p:cNvPr id="241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Features of US Trade Policies</a:t>
            </a:r>
          </a:p>
        </p:txBody>
      </p:sp>
      <p:sp>
        <p:nvSpPr>
          <p:cNvPr id="241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Escape Clause = Section 201</a:t>
            </a:r>
          </a:p>
          <a:p>
            <a:pPr lvl="1"/>
            <a:r>
              <a:rPr lang="en-US" sz="2400" dirty="0"/>
              <a:t>Called “Safeguards” in WTO</a:t>
            </a:r>
          </a:p>
          <a:p>
            <a:pPr lvl="1"/>
            <a:r>
              <a:rPr lang="en-US" sz="2400" dirty="0"/>
              <a:t>Permits temporary protection from injurious imports</a:t>
            </a:r>
          </a:p>
          <a:p>
            <a:pPr lvl="2"/>
            <a:r>
              <a:rPr lang="en-US" sz="2000" dirty="0"/>
              <a:t>Does NOT allege that the imports are “unfair”</a:t>
            </a:r>
          </a:p>
          <a:p>
            <a:pPr lvl="1"/>
            <a:r>
              <a:rPr lang="en-US" sz="2400" dirty="0"/>
              <a:t>Eligibility is decided by USITC alone</a:t>
            </a:r>
          </a:p>
          <a:p>
            <a:pPr lvl="2"/>
            <a:r>
              <a:rPr lang="en-US" sz="2000" dirty="0"/>
              <a:t>Injury (must be “serious”)</a:t>
            </a:r>
          </a:p>
          <a:p>
            <a:pPr lvl="2"/>
            <a:r>
              <a:rPr lang="en-US" sz="2000" dirty="0"/>
              <a:t>Causation (must be due to imports)</a:t>
            </a:r>
          </a:p>
          <a:p>
            <a:pPr lvl="1"/>
            <a:r>
              <a:rPr lang="en-US" sz="2400" dirty="0"/>
              <a:t>Implemented by President, who </a:t>
            </a:r>
            <a:r>
              <a:rPr lang="en-US" sz="2400" u="sng" dirty="0"/>
              <a:t>may</a:t>
            </a:r>
            <a:r>
              <a:rPr lang="en-US" sz="2400" dirty="0"/>
              <a:t> say NO.</a:t>
            </a:r>
          </a:p>
          <a:p>
            <a:pPr lvl="1"/>
            <a:r>
              <a:rPr lang="en-US" sz="2400" dirty="0"/>
              <a:t>This was used under Trump for solar panels and washing machines (he could have said no)</a:t>
            </a:r>
          </a:p>
          <a:p>
            <a:pPr lvl="1"/>
            <a:r>
              <a:rPr lang="en-US" sz="2400" dirty="0"/>
              <a:t>We’ll study it more on Nov 15</a:t>
            </a:r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38736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1667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Class 9:  Policies and Institutions: National, United States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2BAED-6C8D-8A4B-9BAE-DD796B9FBBFF}" type="slidenum">
              <a:rPr lang="en-US"/>
              <a:pPr/>
              <a:t>32</a:t>
            </a:fld>
            <a:endParaRPr lang="en-US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Features of US Trade Policies</a:t>
            </a:r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Unfair Trade Laws</a:t>
            </a:r>
          </a:p>
          <a:p>
            <a:pPr lvl="1"/>
            <a:r>
              <a:rPr lang="en-US" dirty="0"/>
              <a:t>Permit protection (not necessarily temporary) from “unfair” imports</a:t>
            </a:r>
          </a:p>
          <a:p>
            <a:pPr lvl="2"/>
            <a:r>
              <a:rPr lang="en-US" dirty="0"/>
              <a:t>Must also be injurious, but less so than for escape clause (only “material injury”)</a:t>
            </a:r>
          </a:p>
          <a:p>
            <a:pPr lvl="2"/>
            <a:r>
              <a:rPr lang="en-US" dirty="0"/>
              <a:t>“Unfair” if</a:t>
            </a:r>
          </a:p>
          <a:p>
            <a:pPr lvl="3"/>
            <a:r>
              <a:rPr lang="en-US" dirty="0"/>
              <a:t>Subsidized by foreign government</a:t>
            </a:r>
          </a:p>
          <a:p>
            <a:pPr lvl="3"/>
            <a:r>
              <a:rPr lang="en-US" dirty="0"/>
              <a:t>“Dumped”, i.e., priced too low by firm (more on this below)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971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691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Class 9:  Policies and Institutions: National, United States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F8F15-FCAE-A14D-B7CC-36606EF6A82A}" type="slidenum">
              <a:rPr lang="en-US"/>
              <a:pPr/>
              <a:t>33</a:t>
            </a:fld>
            <a:endParaRPr lang="en-US"/>
          </a:p>
        </p:txBody>
      </p:sp>
      <p:sp>
        <p:nvSpPr>
          <p:cNvPr id="261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Features of US Trade Policies</a:t>
            </a:r>
          </a:p>
        </p:txBody>
      </p:sp>
      <p:sp>
        <p:nvSpPr>
          <p:cNvPr id="261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Unfair Trade Laws</a:t>
            </a:r>
          </a:p>
          <a:p>
            <a:pPr lvl="1"/>
            <a:r>
              <a:rPr lang="en-US" dirty="0"/>
              <a:t>Fairness decided by ITA</a:t>
            </a:r>
          </a:p>
          <a:p>
            <a:pPr lvl="1"/>
            <a:r>
              <a:rPr lang="en-US" dirty="0"/>
              <a:t>Injury decided by USITC</a:t>
            </a:r>
          </a:p>
          <a:p>
            <a:pPr lvl="1"/>
            <a:r>
              <a:rPr lang="en-US" dirty="0"/>
              <a:t>President is NOT permitted to say NO</a:t>
            </a:r>
          </a:p>
          <a:p>
            <a:r>
              <a:rPr lang="en-US" dirty="0"/>
              <a:t>We’ll study these more Nov 27, Dec 4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870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1123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Class 9:  Policies and Institutions: National, United States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F8F15-FCAE-A14D-B7CC-36606EF6A82A}" type="slidenum">
              <a:rPr lang="en-US"/>
              <a:pPr/>
              <a:t>34</a:t>
            </a:fld>
            <a:endParaRPr lang="en-US"/>
          </a:p>
        </p:txBody>
      </p:sp>
      <p:sp>
        <p:nvSpPr>
          <p:cNvPr id="261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Features of US Trade Policies</a:t>
            </a:r>
          </a:p>
        </p:txBody>
      </p:sp>
      <p:sp>
        <p:nvSpPr>
          <p:cNvPr id="261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Section 301 of the Trade Act of 1974</a:t>
            </a:r>
          </a:p>
          <a:p>
            <a:pPr lvl="1"/>
            <a:r>
              <a:rPr lang="en-US" sz="2000" dirty="0"/>
              <a:t>US law permitting tariffs on countries that engage in “unfair trade” (other than dumping and subsidies)</a:t>
            </a:r>
          </a:p>
          <a:p>
            <a:pPr lvl="2"/>
            <a:r>
              <a:rPr lang="en-US" sz="1600" dirty="0"/>
              <a:t>Decided by USTR</a:t>
            </a:r>
          </a:p>
          <a:p>
            <a:pPr lvl="1"/>
            <a:r>
              <a:rPr lang="en-US" sz="2000" dirty="0"/>
              <a:t>What is unfair trade?  “acts that are ‘unjustifiable’ or ‘unreasonable’ and burden U.S. commerce.”</a:t>
            </a:r>
          </a:p>
          <a:p>
            <a:pPr lvl="1"/>
            <a:r>
              <a:rPr lang="en-US" sz="2000" dirty="0"/>
              <a:t>Before 1995, </a:t>
            </a:r>
          </a:p>
          <a:p>
            <a:pPr lvl="2"/>
            <a:r>
              <a:rPr lang="en-US" sz="1800" dirty="0"/>
              <a:t>used extensively by US to pressure other countries, esp. Japan; </a:t>
            </a:r>
          </a:p>
          <a:p>
            <a:pPr lvl="2"/>
            <a:r>
              <a:rPr lang="en-US" sz="1800" dirty="0"/>
              <a:t>after that, not until Trump</a:t>
            </a:r>
          </a:p>
          <a:p>
            <a:pPr lvl="1"/>
            <a:r>
              <a:rPr lang="en-US" sz="2000" dirty="0"/>
              <a:t>2018 applied to China by USTR:  </a:t>
            </a:r>
          </a:p>
          <a:p>
            <a:pPr lvl="2"/>
            <a:r>
              <a:rPr lang="en-US" sz="1600" dirty="0"/>
              <a:t>“practices related to technology transfer, intellectual property, and innovation are unreasonable or discriminatory, and burden or restrict U.S. commerce.”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31007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1123" grpId="0" uiExpand="1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B70673-4CE0-2345-97D6-5E9E2DD7A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Features of US Trade Policies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17E2A8-8F60-EC49-8041-C97BD0CB1D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Section 232 Tariffs:  National Defense</a:t>
            </a:r>
          </a:p>
          <a:p>
            <a:pPr lvl="1"/>
            <a:r>
              <a:rPr lang="en-US" dirty="0"/>
              <a:t>Used by Trump on Steel and Aluminum</a:t>
            </a:r>
          </a:p>
          <a:p>
            <a:pPr lvl="1"/>
            <a:r>
              <a:rPr lang="en-US" dirty="0"/>
              <a:t>Has basis in US law, but WTO legality in doubt </a:t>
            </a:r>
          </a:p>
          <a:p>
            <a:pPr lvl="2"/>
            <a:r>
              <a:rPr lang="en-US" dirty="0"/>
              <a:t>See </a:t>
            </a:r>
            <a:r>
              <a:rPr lang="en-US" dirty="0" err="1"/>
              <a:t>Fefer</a:t>
            </a:r>
            <a:r>
              <a:rPr lang="en-US" dirty="0"/>
              <a:t> et al.</a:t>
            </a:r>
          </a:p>
          <a:p>
            <a:pPr lvl="2"/>
            <a:r>
              <a:rPr lang="en-US" dirty="0"/>
              <a:t>WTO panel said no, but US appealed</a:t>
            </a:r>
          </a:p>
          <a:p>
            <a:pPr lvl="1"/>
            <a:r>
              <a:rPr lang="en-US" dirty="0"/>
              <a:t>Biden administration insists WTO cannot question this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CA60C0-E854-594F-A144-7C4C973FE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9:  Policies and Institutions: National, United States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31DADC-A891-CA4E-A57E-C828BB75C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73198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0F1275-42A5-5E4C-9A84-1B6D95917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7000" y="6245225"/>
            <a:ext cx="3505200" cy="476250"/>
          </a:xfrm>
        </p:spPr>
        <p:txBody>
          <a:bodyPr/>
          <a:lstStyle/>
          <a:p>
            <a:pPr>
              <a:defRPr/>
            </a:pPr>
            <a:r>
              <a:rPr lang="en-US"/>
              <a:t>Class 9:  Policies and Institutions: National, United States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363641-92DD-A443-9C73-0E63E279E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DED5352-0AAB-DE45-9673-CF13E81B40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750" y="1841500"/>
            <a:ext cx="8064500" cy="3175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FF65A2B-7007-F04E-A50A-EC0E971170B1}"/>
              </a:ext>
            </a:extLst>
          </p:cNvPr>
          <p:cNvSpPr txBox="1"/>
          <p:nvPr/>
        </p:nvSpPr>
        <p:spPr>
          <a:xfrm>
            <a:off x="457200" y="5867400"/>
            <a:ext cx="563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 USITC “The Year in Trade 2020”</a:t>
            </a:r>
          </a:p>
        </p:txBody>
      </p:sp>
    </p:spTree>
    <p:extLst>
      <p:ext uri="{BB962C8B-B14F-4D97-AF65-F5344CB8AC3E}">
        <p14:creationId xmlns:p14="http://schemas.microsoft.com/office/powerpoint/2010/main" val="200215435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590800"/>
            <a:ext cx="8229600" cy="1143000"/>
          </a:xfrm>
        </p:spPr>
        <p:txBody>
          <a:bodyPr/>
          <a:lstStyle/>
          <a:p>
            <a:pPr eaLnBrk="1" hangingPunct="1"/>
            <a:r>
              <a:rPr lang="en-US" sz="6000" b="1" dirty="0">
                <a:solidFill>
                  <a:srgbClr val="00B050"/>
                </a:solidFill>
                <a:ea typeface="ＭＳ Ｐゴシック" pitchFamily="-109" charset="-128"/>
                <a:cs typeface="ＭＳ Ｐゴシック" pitchFamily="-109" charset="-128"/>
              </a:rPr>
              <a:t>Pause for Discussion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B20D08A-428A-E24B-9135-C9F18B89A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9:  Policies and Institutions: National, United States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ADA7F1-3977-A04D-8E41-9A8075486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26199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7616-3EA8-5A4A-BCCC-E0675C2E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/>
              <a:t>Questions on </a:t>
            </a:r>
            <a:r>
              <a:rPr lang="en-US" dirty="0" err="1"/>
              <a:t>Fefer</a:t>
            </a:r>
            <a:r>
              <a:rPr lang="en-US" dirty="0"/>
              <a:t> et al., </a:t>
            </a:r>
            <a:br>
              <a:rPr lang="en-US" dirty="0"/>
            </a:br>
            <a:r>
              <a:rPr lang="en-US" dirty="0"/>
              <a:t>“Section 232”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Under what circumstances does Section 232 of the 1962 Trade Act permit the President to levy tariffs?</a:t>
            </a:r>
          </a:p>
          <a:p>
            <a:r>
              <a:rPr lang="en-US" sz="2800" dirty="0"/>
              <a:t>Who conducts the investigation to determine if this is the case?  If the answer is yes, must the President levy tariffs?</a:t>
            </a:r>
          </a:p>
          <a:p>
            <a:r>
              <a:rPr lang="en-US" sz="2800" dirty="0"/>
              <a:t>Must the tariffs apply to all imports of the product?  If not, do we know why not?</a:t>
            </a:r>
          </a:p>
          <a:p>
            <a:r>
              <a:rPr lang="en-US" sz="2800" dirty="0"/>
              <a:t>Is the use of Section 232 legal under the rules of the WTO?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B7D61B-DC79-B046-A919-82226793953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0A0906-A322-4B4A-A4BB-AF263A3FC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9:  Policies and Institutions: National, United States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D1ADE7-74D6-174F-BF7C-E1881A41B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18137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Class 9:  Policies and Institutions: National, United States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E417C-1956-B24F-B08A-12ABA46190EE}" type="slidenum">
              <a:rPr lang="en-US"/>
              <a:pPr/>
              <a:t>39</a:t>
            </a:fld>
            <a:endParaRPr lang="en-US"/>
          </a:p>
        </p:txBody>
      </p:sp>
      <p:sp>
        <p:nvSpPr>
          <p:cNvPr id="244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Features of US Trade Policies</a:t>
            </a:r>
          </a:p>
        </p:txBody>
      </p:sp>
      <p:sp>
        <p:nvSpPr>
          <p:cNvPr id="244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Trade Adjustment Assistance (TAA)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Provides temporary help (</a:t>
            </a:r>
            <a:r>
              <a:rPr lang="en-US" sz="2400" u="sng" dirty="0"/>
              <a:t>not</a:t>
            </a:r>
            <a:r>
              <a:rPr lang="en-US" sz="2400" dirty="0"/>
              <a:t> tariff protection) for firms and workers hurt by imports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Gives workers access to income support, relocation allowances, job search allowances, health coverage tax credit, and occupational training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As of 2002, Alternative Trade Adjustment Assistance (ATAA) also provides limited “wage insurance” for trade-displaced older workers 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We’ll study more Nov 20</a:t>
            </a:r>
          </a:p>
        </p:txBody>
      </p:sp>
    </p:spTree>
    <p:extLst>
      <p:ext uri="{BB962C8B-B14F-4D97-AF65-F5344CB8AC3E}">
        <p14:creationId xmlns:p14="http://schemas.microsoft.com/office/powerpoint/2010/main" val="3171458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4739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BA049-640A-1E40-8881-BB9574916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994258-1C8E-C94B-97A3-B15568DF0D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More on Papers</a:t>
            </a:r>
          </a:p>
          <a:p>
            <a:pPr lvl="1"/>
            <a:r>
              <a:rPr lang="en-US" dirty="0"/>
              <a:t>Linear supply and demand are fine</a:t>
            </a:r>
          </a:p>
          <a:p>
            <a:pPr lvl="1"/>
            <a:r>
              <a:rPr lang="en-US" dirty="0"/>
              <a:t>Results in table, with just discussion in text and conclusion</a:t>
            </a:r>
          </a:p>
          <a:p>
            <a:pPr lvl="1"/>
            <a:r>
              <a:rPr lang="en-US" dirty="0"/>
              <a:t>Agriculture, alternative crops:  just say a little</a:t>
            </a:r>
          </a:p>
          <a:p>
            <a:pPr lvl="1"/>
            <a:r>
              <a:rPr lang="en-US" dirty="0"/>
              <a:t>Ratio of output to employment:  use data on   production and employment</a:t>
            </a:r>
          </a:p>
          <a:p>
            <a:pPr lvl="1"/>
            <a:r>
              <a:rPr lang="en-US" dirty="0"/>
              <a:t>Always:  be careful and explicit of units of measurement</a:t>
            </a:r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F71D27-983D-EB4C-8F42-AB18E182DF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9:  Policies and Institutions: National, United States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F6131C-B3A6-B649-82BD-DB402EFB4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14406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Class 9:  Policies and Institutions: National, United States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332C7-E643-3749-8186-ECC06027ABBD}" type="slidenum">
              <a:rPr lang="en-US"/>
              <a:pPr/>
              <a:t>40</a:t>
            </a:fld>
            <a:endParaRPr lang="en-US"/>
          </a:p>
        </p:txBody>
      </p:sp>
      <p:sp>
        <p:nvSpPr>
          <p:cNvPr id="243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Features of US Trade Policies</a:t>
            </a:r>
          </a:p>
        </p:txBody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Fast Track -- officially “Trade Promotion Authority” (TPA)</a:t>
            </a:r>
          </a:p>
          <a:p>
            <a:pPr lvl="1"/>
            <a:r>
              <a:rPr lang="en-US" sz="2400" dirty="0"/>
              <a:t>Procedure, imposed by Congress on itself, requiring it to</a:t>
            </a:r>
          </a:p>
          <a:p>
            <a:pPr marL="457200" lvl="1" indent="0">
              <a:buNone/>
            </a:pPr>
            <a:endParaRPr lang="en-US" sz="2400" dirty="0"/>
          </a:p>
          <a:p>
            <a:pPr lvl="1"/>
            <a:r>
              <a:rPr lang="en-US" sz="2400" dirty="0"/>
              <a:t>Relevant for approval of FTAs and some other trade deals</a:t>
            </a:r>
          </a:p>
          <a:p>
            <a:pPr lvl="1"/>
            <a:r>
              <a:rPr lang="en-US" sz="2400" dirty="0"/>
              <a:t>Congress approved TPA in July 2015 but it expired July 1, 2021.</a:t>
            </a:r>
          </a:p>
          <a:p>
            <a:pPr lvl="1"/>
            <a:r>
              <a:rPr lang="en-US" sz="2400" dirty="0"/>
              <a:t>Biden wants to “rethink the objectives of trade agreements before seeking the authority.”</a:t>
            </a:r>
            <a:endParaRPr lang="en-US" sz="2000" dirty="0"/>
          </a:p>
          <a:p>
            <a:pPr lvl="1"/>
            <a:endParaRPr lang="en-US" sz="2400" dirty="0"/>
          </a:p>
          <a:p>
            <a:pPr marL="457200" lvl="1" indent="0">
              <a:buNone/>
            </a:pPr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</p:txBody>
      </p:sp>
      <p:sp>
        <p:nvSpPr>
          <p:cNvPr id="243716" name="Text Box 4"/>
          <p:cNvSpPr txBox="1">
            <a:spLocks noChangeArrowheads="1"/>
          </p:cNvSpPr>
          <p:nvPr/>
        </p:nvSpPr>
        <p:spPr bwMode="auto">
          <a:xfrm>
            <a:off x="2514600" y="2971800"/>
            <a:ext cx="3733800" cy="83099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/>
              <a:t>Consider trade legislation without amendment</a:t>
            </a:r>
          </a:p>
        </p:txBody>
      </p:sp>
    </p:spTree>
    <p:extLst>
      <p:ext uri="{BB962C8B-B14F-4D97-AF65-F5344CB8AC3E}">
        <p14:creationId xmlns:p14="http://schemas.microsoft.com/office/powerpoint/2010/main" val="3390785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3715" grpId="0" uiExpand="1" build="p"/>
      <p:bldP spid="243716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Class 9:  Policies and Institutions: National, United States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92E68-CAC6-1A4E-A22A-10F28C7CC796}" type="slidenum">
              <a:rPr lang="en-US"/>
              <a:pPr/>
              <a:t>41</a:t>
            </a:fld>
            <a:endParaRPr lang="en-US"/>
          </a:p>
        </p:txBody>
      </p:sp>
      <p:sp>
        <p:nvSpPr>
          <p:cNvPr id="280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Features of US Trade Policies</a:t>
            </a:r>
          </a:p>
        </p:txBody>
      </p:sp>
      <p:sp>
        <p:nvSpPr>
          <p:cNvPr id="280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267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Tariff Preference Programs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GSP = Generalized System of Preferences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Charge lower tariffs on some exports from some developing countries than we charge other countries</a:t>
            </a:r>
          </a:p>
          <a:p>
            <a:pPr lvl="3">
              <a:lnSpc>
                <a:spcPct val="80000"/>
              </a:lnSpc>
            </a:pPr>
            <a:r>
              <a:rPr lang="en-US" sz="1600" dirty="0"/>
              <a:t>Departure from MFN, permitted by WTO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Other developed countries do this too 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AGOA = African Growth and Opportunity Act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Zero tariffs on many goods from many sub-Saharan African countries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CBI = Caribbean Basin Initiative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Tariff preferences for most Caribbean countries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NTPP = Nepal Trade Preference Program</a:t>
            </a:r>
          </a:p>
          <a:p>
            <a:pPr lvl="1">
              <a:lnSpc>
                <a:spcPct val="80000"/>
              </a:lnSpc>
            </a:pPr>
            <a:endParaRPr lang="en-US" sz="2400" dirty="0"/>
          </a:p>
          <a:p>
            <a:pPr lvl="1">
              <a:lnSpc>
                <a:spcPct val="80000"/>
              </a:lnSpc>
            </a:pPr>
            <a:endParaRPr lang="en-US" sz="2400" dirty="0"/>
          </a:p>
          <a:p>
            <a:pPr lvl="2">
              <a:lnSpc>
                <a:spcPct val="80000"/>
              </a:lnSpc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4956547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590800"/>
            <a:ext cx="8229600" cy="1143000"/>
          </a:xfrm>
        </p:spPr>
        <p:txBody>
          <a:bodyPr/>
          <a:lstStyle/>
          <a:p>
            <a:pPr eaLnBrk="1" hangingPunct="1"/>
            <a:r>
              <a:rPr lang="en-US" sz="6000" b="1" dirty="0">
                <a:solidFill>
                  <a:srgbClr val="00B050"/>
                </a:solidFill>
                <a:ea typeface="ＭＳ Ｐゴシック" pitchFamily="-109" charset="-128"/>
                <a:cs typeface="ＭＳ Ｐゴシック" pitchFamily="-109" charset="-128"/>
              </a:rPr>
              <a:t>Pause for Discussion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B20D08A-428A-E24B-9135-C9F18B89A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9:  Policies and Institutions: National, United States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ADA7F1-3977-A04D-8E41-9A8075486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78090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7616-3EA8-5A4A-BCCC-E0675C2E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/>
              <a:t>Questions on </a:t>
            </a:r>
            <a:r>
              <a:rPr lang="en-US" dirty="0" err="1"/>
              <a:t>Verrill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Who has "standing" under the antidumping law? Who determines whether there is dumping?</a:t>
            </a:r>
            <a:endParaRPr lang="en-US" sz="2000" dirty="0"/>
          </a:p>
          <a:p>
            <a:r>
              <a:rPr lang="en-US" sz="2400" dirty="0"/>
              <a:t>How do the injury requirements differ for antidumping and for safeguards? Do either require that the domestic firms make losses?</a:t>
            </a:r>
          </a:p>
          <a:p>
            <a:r>
              <a:rPr lang="en-US" sz="2400" dirty="0"/>
              <a:t>What can a U.S. producer do if it believes that its competitors in another country are engaging in anticompetitive conduct that is being tolerated by their government?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B7D61B-DC79-B046-A919-82226793953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0A0906-A322-4B4A-A4BB-AF263A3FC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9:  Policies and Institutions: National, United States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D1ADE7-74D6-174F-BF7C-E1881A41B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4388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7616-3EA8-5A4A-BCCC-E0675C2E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/>
              <a:t>Questions on Jackson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Why did Fast Track, or something like it, become necessary only after trade negotiations were moving on from tariffs to negotiating non-tariff measures?</a:t>
            </a:r>
          </a:p>
          <a:p>
            <a:r>
              <a:rPr lang="en-US" sz="2400" dirty="0"/>
              <a:t>Once a trade agreement is negotiated and accepted, does it automatically become part of the law of the participating countries? </a:t>
            </a:r>
          </a:p>
          <a:p>
            <a:r>
              <a:rPr lang="en-US" sz="2400" dirty="0"/>
              <a:t>What are the four requirements of the Fast Track procedure that was first approved by Congress?  Under what President was this done? </a:t>
            </a:r>
            <a:endParaRPr lang="en-US" sz="18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B7D61B-DC79-B046-A919-82226793953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0A0906-A322-4B4A-A4BB-AF263A3FC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9:  Policies and Institutions: National, United States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D1ADE7-74D6-174F-BF7C-E1881A41B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59512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7616-3EA8-5A4A-BCCC-E0675C2E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/>
              <a:t>Questions on Economist, </a:t>
            </a:r>
            <a:br>
              <a:rPr lang="en-US" dirty="0"/>
            </a:br>
            <a:r>
              <a:rPr lang="en-US" dirty="0"/>
              <a:t>“Trade Mission: Taking Stock…”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AGOA? </a:t>
            </a:r>
          </a:p>
          <a:p>
            <a:r>
              <a:rPr lang="en-US" dirty="0"/>
              <a:t>Has it succeeded? </a:t>
            </a:r>
          </a:p>
          <a:p>
            <a:r>
              <a:rPr lang="en-US" dirty="0"/>
              <a:t>What interferes with its success? </a:t>
            </a:r>
          </a:p>
          <a:p>
            <a:r>
              <a:rPr lang="en-US" dirty="0"/>
              <a:t>Do the preferences require that inputs also be made in Africa?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B7D61B-DC79-B046-A919-82226793953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0A0906-A322-4B4A-A4BB-AF263A3FC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9:  Policies and Institutions: National, United States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D1ADE7-74D6-174F-BF7C-E1881A41B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46093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B70673-4CE0-2345-97D6-5E9E2DD7A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 Trade Policies under Biden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17E2A8-8F60-EC49-8041-C97BD0CB1D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He’s done very little, so far.  Mostly waiting to study issues</a:t>
            </a:r>
          </a:p>
          <a:p>
            <a:pPr lvl="1"/>
            <a:r>
              <a:rPr lang="en-US" dirty="0"/>
              <a:t>Negotiated with EU and others on steel and aluminum tariffs, and replaced with tariff-rate quotas</a:t>
            </a:r>
          </a:p>
          <a:p>
            <a:pPr lvl="1"/>
            <a:r>
              <a:rPr lang="en-US" dirty="0"/>
              <a:t>Settled the Airbus-Boeing dispute</a:t>
            </a:r>
          </a:p>
          <a:p>
            <a:pPr lvl="1"/>
            <a:r>
              <a:rPr lang="en-US" dirty="0"/>
              <a:t>Nuclear submarine exports to Australia</a:t>
            </a:r>
          </a:p>
          <a:p>
            <a:pPr lvl="1"/>
            <a:r>
              <a:rPr lang="en-US" dirty="0"/>
              <a:t>IRA Subsidies and tax credits conditional on sourcing in US and FTA partners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CA60C0-E854-594F-A144-7C4C973FE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9:  Policies and Institutions: National, United States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31DADC-A891-CA4E-A57E-C828BB75C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90191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B70673-4CE0-2345-97D6-5E9E2DD7A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 Trade Policies under Biden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17E2A8-8F60-EC49-8041-C97BD0CB1D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USTR says US is pursuing a “new approach to trade policy” that</a:t>
            </a:r>
          </a:p>
          <a:p>
            <a:pPr lvl="1"/>
            <a:r>
              <a:rPr lang="en-US" dirty="0"/>
              <a:t>“grows the middle class, </a:t>
            </a:r>
          </a:p>
          <a:p>
            <a:pPr lvl="1"/>
            <a:r>
              <a:rPr lang="en-US" dirty="0"/>
              <a:t>addresses inequality, and </a:t>
            </a:r>
          </a:p>
          <a:p>
            <a:pPr lvl="1"/>
            <a:r>
              <a:rPr lang="en-US" dirty="0"/>
              <a:t>helps solve today’s greatest challenges, including </a:t>
            </a:r>
          </a:p>
          <a:p>
            <a:pPr lvl="2"/>
            <a:r>
              <a:rPr lang="en-US" dirty="0"/>
              <a:t>tackling the climate crisis and </a:t>
            </a:r>
          </a:p>
          <a:p>
            <a:pPr lvl="2"/>
            <a:r>
              <a:rPr lang="en-US" dirty="0"/>
              <a:t>promoting fair competition.”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CA60C0-E854-594F-A144-7C4C973FE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9:  Policies and Institutions: National, United States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31DADC-A891-CA4E-A57E-C828BB75C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18037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B70673-4CE0-2345-97D6-5E9E2DD7A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 Trade Policies under Biden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17E2A8-8F60-EC49-8041-C97BD0CB1D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Key features:</a:t>
            </a:r>
          </a:p>
          <a:p>
            <a:pPr lvl="1"/>
            <a:r>
              <a:rPr lang="en-US" dirty="0"/>
              <a:t>Stepping up engagement with the WTO</a:t>
            </a:r>
          </a:p>
          <a:p>
            <a:pPr lvl="1"/>
            <a:r>
              <a:rPr lang="en-US" dirty="0"/>
              <a:t>Standing up for Workers’ Rights via USMCA</a:t>
            </a:r>
          </a:p>
          <a:p>
            <a:pPr lvl="1"/>
            <a:r>
              <a:rPr lang="en-US" dirty="0"/>
              <a:t>Advancing environmental goals </a:t>
            </a:r>
          </a:p>
          <a:p>
            <a:pPr lvl="1"/>
            <a:r>
              <a:rPr lang="en-US" dirty="0"/>
              <a:t>Supporting U.S. Agriculture</a:t>
            </a:r>
          </a:p>
          <a:p>
            <a:pPr lvl="1"/>
            <a:r>
              <a:rPr lang="en-US" dirty="0"/>
              <a:t>Bolstering Supply Chain Resiliency (i.e., China)</a:t>
            </a:r>
          </a:p>
          <a:p>
            <a:pPr lvl="1"/>
            <a:r>
              <a:rPr lang="en-US" dirty="0"/>
              <a:t>Ensuring China competes fairly</a:t>
            </a:r>
          </a:p>
          <a:p>
            <a:pPr lvl="1"/>
            <a:r>
              <a:rPr lang="en-US" dirty="0"/>
              <a:t>Enforcing trade agreements.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CA60C0-E854-594F-A144-7C4C973FE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9:  Policies and Institutions: National, United States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31DADC-A891-CA4E-A57E-C828BB75C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71297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590800"/>
            <a:ext cx="8229600" cy="1143000"/>
          </a:xfrm>
        </p:spPr>
        <p:txBody>
          <a:bodyPr/>
          <a:lstStyle/>
          <a:p>
            <a:pPr eaLnBrk="1" hangingPunct="1"/>
            <a:r>
              <a:rPr lang="en-US" sz="6000" b="1" dirty="0">
                <a:solidFill>
                  <a:srgbClr val="00B050"/>
                </a:solidFill>
                <a:ea typeface="ＭＳ Ｐゴシック" pitchFamily="-109" charset="-128"/>
                <a:cs typeface="ＭＳ Ｐゴシック" pitchFamily="-109" charset="-128"/>
              </a:rPr>
              <a:t>Pause for Discussion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B20D08A-428A-E24B-9135-C9F18B89A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9:  Policies and Institutions: National, United States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ADA7F1-3977-A04D-8E41-9A8075486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2305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590800"/>
            <a:ext cx="8229600" cy="1143000"/>
          </a:xfrm>
        </p:spPr>
        <p:txBody>
          <a:bodyPr/>
          <a:lstStyle/>
          <a:p>
            <a:pPr eaLnBrk="1" hangingPunct="1"/>
            <a:r>
              <a:rPr lang="en-US" sz="6000" b="1" dirty="0">
                <a:solidFill>
                  <a:srgbClr val="00B050"/>
                </a:solidFill>
                <a:ea typeface="ＭＳ Ｐゴシック" pitchFamily="-109" charset="-128"/>
                <a:cs typeface="ＭＳ Ｐゴシック" pitchFamily="-109" charset="-128"/>
              </a:rPr>
              <a:t>Pause for Discussion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B20D08A-428A-E24B-9135-C9F18B89A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9:  Policies and Institutions: National, United States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ADA7F1-3977-A04D-8E41-9A8075486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12646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7616-3EA8-5A4A-BCCC-E0675C2E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/>
              <a:t>Questions on USTR,</a:t>
            </a:r>
            <a:br>
              <a:rPr lang="en-US" dirty="0"/>
            </a:br>
            <a:r>
              <a:rPr lang="en-US" dirty="0"/>
              <a:t>“FACT SHEET”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From this, does it appear that the Biden administration is pursuing any new trade agreements? </a:t>
            </a:r>
          </a:p>
          <a:p>
            <a:r>
              <a:rPr lang="en-US" dirty="0"/>
              <a:t>Is there any mention of actions taken against China?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B7D61B-DC79-B046-A919-82226793953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0A0906-A322-4B4A-A4BB-AF263A3FC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9:  Policies and Institutions: National, United States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D1ADE7-74D6-174F-BF7C-E1881A41B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40813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7616-3EA8-5A4A-BCCC-E0675C2E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/>
              <a:t>Questions on Swanson,</a:t>
            </a:r>
            <a:br>
              <a:rPr lang="en-US" dirty="0"/>
            </a:br>
            <a:r>
              <a:rPr lang="en-US" dirty="0"/>
              <a:t>“Biden’s Reluctant Approach …”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What is the role of free-trade agreements in the green subsidies of the Inflation Reduction Act? </a:t>
            </a:r>
          </a:p>
          <a:p>
            <a:r>
              <a:rPr lang="en-US" sz="2800" dirty="0"/>
              <a:t>Why is this a problem? </a:t>
            </a:r>
          </a:p>
          <a:p>
            <a:r>
              <a:rPr lang="en-US" sz="2800" dirty="0"/>
              <a:t>How is the Biden administration trying to deal with this? </a:t>
            </a:r>
          </a:p>
          <a:p>
            <a:r>
              <a:rPr lang="en-US" sz="2800" dirty="0"/>
              <a:t>On what basis doe USTR Kai defend not pursuing more FTAs? </a:t>
            </a:r>
          </a:p>
          <a:p>
            <a:r>
              <a:rPr lang="en-US" sz="2800" dirty="0"/>
              <a:t>Is she right that new FTAs are not part of the world we live in?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B7D61B-DC79-B046-A919-82226793953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0A0906-A322-4B4A-A4BB-AF263A3FC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9:  Policies and Institutions: National, United States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D1ADE7-74D6-174F-BF7C-E1881A41B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8555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7616-3EA8-5A4A-BCCC-E0675C2E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/>
              <a:t>Questions on Boot,</a:t>
            </a:r>
            <a:br>
              <a:rPr lang="en-US" dirty="0"/>
            </a:br>
            <a:r>
              <a:rPr lang="en-US" dirty="0"/>
              <a:t>“Biden is making the same …”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What, according to this, did Biden do right on trade? </a:t>
            </a:r>
          </a:p>
          <a:p>
            <a:r>
              <a:rPr lang="en-US" sz="2800" dirty="0"/>
              <a:t>What was largely right, if it can be limited properly? </a:t>
            </a:r>
          </a:p>
          <a:p>
            <a:r>
              <a:rPr lang="en-US" sz="2800" dirty="0"/>
              <a:t>What has he done wrong, much like Trump?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B7D61B-DC79-B046-A919-82226793953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0A0906-A322-4B4A-A4BB-AF263A3FC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9:  Policies and Institutions: National, United States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D1ADE7-74D6-174F-BF7C-E1881A41B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72660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7616-3EA8-5A4A-BCCC-E0675C2E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/>
              <a:t>Questions on </a:t>
            </a:r>
            <a:r>
              <a:rPr lang="en-US" dirty="0" err="1"/>
              <a:t>Foroohar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/>
              <a:t>“America Is Telling …”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Why is the new policy not “America First”? </a:t>
            </a:r>
          </a:p>
          <a:p>
            <a:r>
              <a:rPr lang="en-US" sz="2800" dirty="0"/>
              <a:t>What are the “chokepoints” mentioned by USTR Tai? </a:t>
            </a:r>
          </a:p>
          <a:p>
            <a:r>
              <a:rPr lang="en-US" sz="2800" dirty="0"/>
              <a:t>What is Tai’s objection to free trade agreements? </a:t>
            </a:r>
          </a:p>
          <a:p>
            <a:r>
              <a:rPr lang="en-US" sz="2800" dirty="0"/>
              <a:t>Tai wants to help workers, here and abroad.  How?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B7D61B-DC79-B046-A919-82226793953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0A0906-A322-4B4A-A4BB-AF263A3FC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9:  Policies and Institutions: National, United States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D1ADE7-74D6-174F-BF7C-E1881A41B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17386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0F1275-42A5-5E4C-9A84-1B6D95917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7000" y="6245225"/>
            <a:ext cx="3505200" cy="476250"/>
          </a:xfrm>
        </p:spPr>
        <p:txBody>
          <a:bodyPr/>
          <a:lstStyle/>
          <a:p>
            <a:pPr>
              <a:defRPr/>
            </a:pPr>
            <a:r>
              <a:rPr lang="en-US"/>
              <a:t>Class 9:  Policies and Institutions: National, United States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363641-92DD-A443-9C73-0E63E279E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5389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7616-3EA8-5A4A-BCCC-E0675C2E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/>
              <a:t>Questions on Jackson, Ch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Should (according to Jackson), and do, international institutions like the WTO interfere with the sovereignty of its member states?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B7D61B-DC79-B046-A919-82226793953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0A0906-A322-4B4A-A4BB-AF263A3FC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9:  Policies and Institutions: National, United States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D1ADE7-74D6-174F-BF7C-E1881A41B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4534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Class 9:  Policies and Institutions: National, United States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B7DA7-97E6-1941-B603-C398F8E78810}" type="slidenum">
              <a:rPr lang="en-US"/>
              <a:pPr/>
              <a:t>7</a:t>
            </a:fld>
            <a:endParaRPr lang="en-US"/>
          </a:p>
        </p:txBody>
      </p:sp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Outline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Parts of the US Government that Handle Trade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Main Features of US Trade Policies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Tariffs, Quotas, </a:t>
            </a:r>
            <a:r>
              <a:rPr lang="en-US" sz="2400" dirty="0" err="1"/>
              <a:t>VERs</a:t>
            </a:r>
            <a:endParaRPr lang="en-US" sz="2400" dirty="0"/>
          </a:p>
          <a:p>
            <a:pPr lvl="1">
              <a:lnSpc>
                <a:spcPct val="80000"/>
              </a:lnSpc>
            </a:pPr>
            <a:r>
              <a:rPr lang="en-US" sz="2400" dirty="0"/>
              <a:t>Escape Clause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Unfair Trade Laws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Section 301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Section 332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Trade Adjustment Assistance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Fast Track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GSP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US Trade Policy under Trump and Biden</a:t>
            </a:r>
          </a:p>
          <a:p>
            <a:pPr lvl="1">
              <a:lnSpc>
                <a:spcPct val="80000"/>
              </a:lnSpc>
            </a:pPr>
            <a:endParaRPr lang="en-US" sz="2400" dirty="0"/>
          </a:p>
          <a:p>
            <a:pPr lvl="1">
              <a:lnSpc>
                <a:spcPct val="80000"/>
              </a:lnSpc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849347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Class 9:  Policies and Institutions: National, United States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8FF49-59E4-7949-A774-1FA1CD1E8A05}" type="slidenum">
              <a:rPr lang="en-US"/>
              <a:pPr/>
              <a:t>8</a:t>
            </a:fld>
            <a:endParaRPr lang="en-US"/>
          </a:p>
        </p:txBody>
      </p:sp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 Trade Institutions</a:t>
            </a:r>
          </a:p>
        </p:txBody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US does NOT have a “ministry” or “department” of international trade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Most other countries do; e.g. …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Canada:  Department of International Trade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Japan:  Ministry of Economy, Trade and Industry (METI)  (Used to be MITI)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EU:  Directorate General Trade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Trade Commissioner:  </a:t>
            </a:r>
          </a:p>
          <a:p>
            <a:pPr marL="914400" lvl="2" indent="0">
              <a:lnSpc>
                <a:spcPct val="90000"/>
              </a:lnSpc>
              <a:buNone/>
            </a:pPr>
            <a:r>
              <a:rPr lang="en-US" sz="2000" dirty="0"/>
              <a:t>	Valdis Dombrovskis</a:t>
            </a:r>
          </a:p>
          <a:p>
            <a:pPr marL="914400" lvl="2" indent="0">
              <a:lnSpc>
                <a:spcPct val="90000"/>
              </a:lnSpc>
              <a:buNone/>
            </a:pPr>
            <a:r>
              <a:rPr lang="en-US" sz="2000" dirty="0"/>
              <a:t>	since Aug 26, 2020</a:t>
            </a:r>
          </a:p>
          <a:p>
            <a:pPr lvl="2">
              <a:lnSpc>
                <a:spcPct val="90000"/>
              </a:lnSpc>
            </a:pPr>
            <a:endParaRPr lang="en-US" sz="2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9C476A8-5731-CB49-B056-80F2C847D7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1800" y="3733800"/>
            <a:ext cx="2133600" cy="2941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463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371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Class 9:  Policies and Institutions: National, United States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8FF49-59E4-7949-A774-1FA1CD1E8A05}" type="slidenum">
              <a:rPr lang="en-US"/>
              <a:pPr/>
              <a:t>9</a:t>
            </a:fld>
            <a:endParaRPr lang="en-US"/>
          </a:p>
        </p:txBody>
      </p:sp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 Trade Institutions</a:t>
            </a:r>
          </a:p>
        </p:txBody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In US, responsibility for trade issues is spread over many entities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Congress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USTR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Commerce Department (&amp; ITA within it)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US International Trade Commission (USITC)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Export-Import Bank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and several others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Obama said as President that he sought to consolidate many of these in a single agency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He never did</a:t>
            </a:r>
          </a:p>
        </p:txBody>
      </p:sp>
    </p:spTree>
    <p:extLst>
      <p:ext uri="{BB962C8B-B14F-4D97-AF65-F5344CB8AC3E}">
        <p14:creationId xmlns:p14="http://schemas.microsoft.com/office/powerpoint/2010/main" val="2673460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371" grpId="0" build="p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108314</TotalTime>
  <Words>3163</Words>
  <Application>Microsoft Macintosh PowerPoint</Application>
  <PresentationFormat>On-screen Show (4:3)</PresentationFormat>
  <Paragraphs>457</Paragraphs>
  <Slides>54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8" baseType="lpstr">
      <vt:lpstr>Arial</vt:lpstr>
      <vt:lpstr>Arial (Body)</vt:lpstr>
      <vt:lpstr>Calibri</vt:lpstr>
      <vt:lpstr>Default Design</vt:lpstr>
      <vt:lpstr>Class 9  Policies and Institutions: National, United States  by Alan V. Deardorff University of Michigan 2023</vt:lpstr>
      <vt:lpstr>Pause for News</vt:lpstr>
      <vt:lpstr>Quiz Scores</vt:lpstr>
      <vt:lpstr>Announcements</vt:lpstr>
      <vt:lpstr>Pause for Discussion</vt:lpstr>
      <vt:lpstr>Questions on Jackson, Ch 3</vt:lpstr>
      <vt:lpstr>Outline</vt:lpstr>
      <vt:lpstr>US Trade Institutions</vt:lpstr>
      <vt:lpstr>US Trade Institutions</vt:lpstr>
      <vt:lpstr>US Trade Institutions</vt:lpstr>
      <vt:lpstr>US Trade Institutions</vt:lpstr>
      <vt:lpstr>US Trade Institutions</vt:lpstr>
      <vt:lpstr>US Trade Institutions</vt:lpstr>
      <vt:lpstr>US Trade Institutions</vt:lpstr>
      <vt:lpstr>USITC Commissioners</vt:lpstr>
      <vt:lpstr>US Trade Institutions</vt:lpstr>
      <vt:lpstr>Pause for Discussion</vt:lpstr>
      <vt:lpstr>Questions on Jackson, Ch 3</vt:lpstr>
      <vt:lpstr>Features of US Trade Policies</vt:lpstr>
      <vt:lpstr>PowerPoint Presentation</vt:lpstr>
      <vt:lpstr>PowerPoint Presentation</vt:lpstr>
      <vt:lpstr>Figure 10.5 The U.S. Tariff Rate</vt:lpstr>
      <vt:lpstr>Features of US Trade Policies</vt:lpstr>
      <vt:lpstr>Features of US Trade Policies</vt:lpstr>
      <vt:lpstr>PowerPoint Presentation</vt:lpstr>
      <vt:lpstr>PowerPoint Presentation</vt:lpstr>
      <vt:lpstr>Features of US Trade Policies</vt:lpstr>
      <vt:lpstr>PowerPoint Presentation</vt:lpstr>
      <vt:lpstr>Features of US Trade Policies</vt:lpstr>
      <vt:lpstr>Features of US Trade Policies</vt:lpstr>
      <vt:lpstr>Features of US Trade Policies</vt:lpstr>
      <vt:lpstr>Features of US Trade Policies</vt:lpstr>
      <vt:lpstr>Features of US Trade Policies</vt:lpstr>
      <vt:lpstr>Features of US Trade Policies</vt:lpstr>
      <vt:lpstr>Features of US Trade Policies</vt:lpstr>
      <vt:lpstr>PowerPoint Presentation</vt:lpstr>
      <vt:lpstr>Pause for Discussion</vt:lpstr>
      <vt:lpstr>Questions on Fefer et al.,  “Section 232”</vt:lpstr>
      <vt:lpstr>Features of US Trade Policies</vt:lpstr>
      <vt:lpstr>Features of US Trade Policies</vt:lpstr>
      <vt:lpstr>Features of US Trade Policies</vt:lpstr>
      <vt:lpstr>Pause for Discussion</vt:lpstr>
      <vt:lpstr>Questions on Verrill</vt:lpstr>
      <vt:lpstr>Questions on Jackson</vt:lpstr>
      <vt:lpstr>Questions on Economist,  “Trade Mission: Taking Stock…”</vt:lpstr>
      <vt:lpstr>US Trade Policies under Biden</vt:lpstr>
      <vt:lpstr>US Trade Policies under Biden</vt:lpstr>
      <vt:lpstr>US Trade Policies under Biden</vt:lpstr>
      <vt:lpstr>Pause for Discussion</vt:lpstr>
      <vt:lpstr>Questions on USTR, “FACT SHEET”</vt:lpstr>
      <vt:lpstr>Questions on Swanson, “Biden’s Reluctant Approach …”</vt:lpstr>
      <vt:lpstr>Questions on Boot, “Biden is making the same …”</vt:lpstr>
      <vt:lpstr>Questions on Foroohar, “America Is Telling …”</vt:lpstr>
      <vt:lpstr>PowerPoint Presentation</vt:lpstr>
    </vt:vector>
  </TitlesOfParts>
  <Company>University of Michigan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 International Economics Introduction and Overview</dc:title>
  <dc:creator>Ford School</dc:creator>
  <cp:lastModifiedBy>Deardorff, Alan</cp:lastModifiedBy>
  <cp:revision>196</cp:revision>
  <cp:lastPrinted>2023-08-20T16:21:15Z</cp:lastPrinted>
  <dcterms:created xsi:type="dcterms:W3CDTF">2011-01-03T19:29:08Z</dcterms:created>
  <dcterms:modified xsi:type="dcterms:W3CDTF">2023-10-02T14:46:06Z</dcterms:modified>
</cp:coreProperties>
</file>