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9" r:id="rId3"/>
    <p:sldId id="288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8" r:id="rId18"/>
    <p:sldId id="324" r:id="rId19"/>
    <p:sldId id="325" r:id="rId20"/>
    <p:sldId id="326" r:id="rId21"/>
    <p:sldId id="327" r:id="rId22"/>
    <p:sldId id="329" r:id="rId23"/>
    <p:sldId id="330" r:id="rId24"/>
    <p:sldId id="331" r:id="rId25"/>
    <p:sldId id="332" r:id="rId26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 [8] [3] [2] [2] [5] [2] [11] [2] [5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 autoAdjust="0"/>
    <p:restoredTop sz="86294" autoAdjust="0"/>
  </p:normalViewPr>
  <p:slideViewPr>
    <p:cSldViewPr snapToGrid="0">
      <p:cViewPr>
        <p:scale>
          <a:sx n="107" d="100"/>
          <a:sy n="107" d="100"/>
        </p:scale>
        <p:origin x="1912" y="-56"/>
      </p:cViewPr>
      <p:guideLst>
        <p:guide orient="horz" pos="2160"/>
        <p:guide pos="288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66" d="100"/>
        <a:sy n="66" d="100"/>
      </p:scale>
      <p:origin x="0" y="2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6144D4-DB38-A94A-B4D3-111C60707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984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5223F8D-2618-1D4F-991D-3D85D6F73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3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oxeu.org/article/impacts-export-taxes-agricultural-trad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oxeu.org/article/impacts-export-taxes-agricultural-trad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oxeu.org/article/impacts-export-taxes-agricultural-trad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oxeu.org/article/impacts-export-taxes-agricultural-trade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c20ceba4-20d5-44de-8abd-4c48c80df28a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increasing-export-restrictions-on-critical-minerals-threaten-energy-transition-says-oecd-81183533#:~:text=In%20a%20new%20report%2C%20the,surged%20to%2018%2C263%20from%203%2C337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8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44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91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91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68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Beckman, Jayson, Carmen Estrades, Manuel Flores, and Angel Aguiar, “The impacts of export taxes on agricultural trade,”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VOX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CEPR Policy Portal, October 3, 2018.  [4p]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https://voxeu.org/article/impacts-export-taxes-agricultural-trade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59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Beckman, Jayson, Carmen Estrades, Manuel Flores, and Angel Aguiar, “The impacts of export taxes on agricultural trade,”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VOX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CEPR Policy Portal, October 3, 2018.  [4p]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https://voxeu.org/article/impacts-export-taxes-agricultural-trade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45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Beckman, Jayson, Carmen Estrades, Manuel Flores, and Angel Aguiar, “The impacts of export taxes on agricultural trade,”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VOX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CEPR Policy Portal, October 3, 2018.  [4p]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https://voxeu.org/article/impacts-export-taxes-agricultural-trade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29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Beckman, Jayson, Carmen Estrades, Manuel Flores, and Angel Aguiar, “The impacts of export taxes on agricultural trade,”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VOX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CEPR Policy Portal, October 3, 2018.  [4p]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https://voxeu.org/article/impacts-export-taxes-agricultural-trade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52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none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Fildes</a:t>
            </a:r>
            <a:r>
              <a:rPr lang="en-US" sz="1800" u="none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"Australia Rattles Industry and Trading Partners With Energy Interventions," </a:t>
            </a:r>
            <a:r>
              <a:rPr lang="en-US" sz="1800" i="1" u="none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Financial Times,</a:t>
            </a:r>
            <a:r>
              <a:rPr lang="en-US" sz="1800" u="none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February 19, 2023. [3 Pp]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hlinkClick r:id="rId3"/>
              </a:rPr>
              <a:t>https://www.ft.com/content/c20ceba4-20d5-44de-8abd-4c48c80df28a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98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none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Kahn, Yusuf, "Increasing Export Restrictions on Critical Minerals Threaten Energy Transition, OECD Says," </a:t>
            </a:r>
            <a:r>
              <a:rPr lang="en-US" sz="1800" i="1" u="none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Wall Street Journal</a:t>
            </a:r>
            <a:r>
              <a:rPr lang="en-US" sz="1800" u="none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, April 11, 2023. [3 Pp]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 dirty="0">
                <a:solidFill>
                  <a:srgbClr val="0563C1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hlinkClick r:id="rId3"/>
              </a:rPr>
              <a:t>https://www.wsj.com/articles/increasing-export-restrictions-on-critical-minerals-threaten-energy-transition-says-oecd-81183533#:~:text=In%20a%20new%20report%2C%20the,surged%20to%2018%2C263%20from%203%2C337</a:t>
            </a:r>
            <a:r>
              <a:rPr lang="en-US" sz="18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58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00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0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59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223F8D-2618-1D4F-991D-3D85D6F73DE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03A1A-E773-3841-ADFC-BBF99E444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E7D6-0FCC-384A-B3CB-7FD4D2564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A549-A8EC-5E41-AE09-B359ABBC7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9FEF9-6A94-4C4E-82BC-84DF130E0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FB22-C7E9-9E4B-8431-4E4E88AD0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4C07A-C2E5-4246-89C7-DDE8BF5A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3AC2E-915D-0649-8D8C-D175FF52D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9F8A2-9406-AB4D-8F2E-4C2286D0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5BEF1-0CF0-D64B-8500-E8C28A928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FF836-5028-4F40-B892-777B2D023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C378-E859-C447-B1DC-01D44789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EF9EC-3A0F-274E-9559-CA32AB3C4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Class 12:  Export Policies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7587ACD-9E44-A142-A97F-0C26FC135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71800"/>
            <a:ext cx="7772400" cy="1470025"/>
          </a:xfrm>
        </p:spPr>
        <p:txBody>
          <a:bodyPr/>
          <a:lstStyle/>
          <a:p>
            <a:pPr eaLnBrk="1" hangingPunct="1"/>
            <a:r>
              <a:rPr lang="en-US" sz="3200" dirty="0">
                <a:ea typeface="ＭＳ Ｐゴシック" pitchFamily="-109" charset="-128"/>
                <a:cs typeface="ＭＳ Ｐゴシック" pitchFamily="-109" charset="-128"/>
              </a:rPr>
              <a:t>Class 12</a:t>
            </a:r>
            <a:br>
              <a:rPr lang="en-US" sz="1600" dirty="0">
                <a:ea typeface="ＭＳ Ｐゴシック" pitchFamily="-109" charset="-128"/>
                <a:cs typeface="ＭＳ Ｐゴシック" pitchFamily="-109" charset="-128"/>
              </a:rPr>
            </a:br>
            <a:br>
              <a:rPr lang="en-US" sz="16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3600" b="1" dirty="0"/>
              <a:t>Export Policies</a:t>
            </a:r>
            <a:br>
              <a:rPr lang="en-US" sz="16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by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Alan V. Deardorff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University of Michigan</a:t>
            </a:r>
            <a:br>
              <a:rPr lang="en-US" sz="2400" dirty="0"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2400" dirty="0">
                <a:ea typeface="ＭＳ Ｐゴシック" pitchFamily="-109" charset="-128"/>
                <a:cs typeface="ＭＳ Ｐゴシック" pitchFamily="-109" charset="-128"/>
              </a:rPr>
              <a:t>2023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609600"/>
            <a:ext cx="6400800" cy="10668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109" charset="-128"/>
                <a:cs typeface="ＭＳ Ｐゴシック" pitchFamily="-109" charset="-128"/>
              </a:rPr>
              <a:t>PubPol/Econ 541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7BB34-F9D0-1B4B-A6F3-8DA7754CD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257300"/>
            <a:ext cx="8521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1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E071F-B9A2-A445-8634-4BBE667DC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09600"/>
            <a:ext cx="6589765" cy="56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6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2F54C-7EE8-B346-BE39-4ECE446A4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99" y="575872"/>
            <a:ext cx="6629401" cy="564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D5A92D-1802-504D-857F-1139D6825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09600"/>
            <a:ext cx="6589765" cy="56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4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607580-170F-224A-9500-C05D04C9E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257300"/>
            <a:ext cx="8521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1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C727E-732E-3C4D-A06B-3DCDDF88C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90" y="609600"/>
            <a:ext cx="705902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75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FA2E9-3E4C-8D4E-A47B-D08C5201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89888"/>
            <a:ext cx="6934200" cy="55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6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D592-AEB9-064B-9BF0-29F39B59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#: 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7504A-28DC-0D48-A18E-2A36A9F0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6EE6D-9B82-5440-9B8A-487B062D989A}"/>
              </a:ext>
            </a:extLst>
          </p:cNvPr>
          <p:cNvSpPr txBox="1"/>
          <p:nvPr/>
        </p:nvSpPr>
        <p:spPr>
          <a:xfrm>
            <a:off x="1714500" y="2438400"/>
            <a:ext cx="5715000" cy="1938992"/>
          </a:xfrm>
          <a:prstGeom prst="rect">
            <a:avLst/>
          </a:prstGeom>
          <a:noFill/>
          <a:ln w="152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Beckman, Jayson, Carmen Estrades, Manuel Flores, and Angel Aguiar, “The impacts of export taxes on agricultural trade,” </a:t>
            </a:r>
            <a:r>
              <a:rPr lang="en-US" sz="24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VOX</a:t>
            </a:r>
            <a:r>
              <a:rPr lang="en-US" sz="2400" i="1" kern="1200" baseline="300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EU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CEPR Policy Portal, October 3, 2018.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53C74-AC8D-BD4D-87F8-8A85156BA9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4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9353C7-9201-234D-A60D-469D4BA09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10" y="891971"/>
            <a:ext cx="7971490" cy="52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83664-7558-104C-B07B-4077479B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043965" cy="5145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90151-BE16-4143-B948-BED814A7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62000"/>
            <a:ext cx="6502400" cy="349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CBC24-73AD-3F40-9039-561951148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85800"/>
            <a:ext cx="6502400" cy="34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3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D592-AEB9-064B-9BF0-29F39B59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Class #: 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7504A-28DC-0D48-A18E-2A36A9F0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6EE6D-9B82-5440-9B8A-487B062D989A}"/>
              </a:ext>
            </a:extLst>
          </p:cNvPr>
          <p:cNvSpPr txBox="1"/>
          <p:nvPr/>
        </p:nvSpPr>
        <p:spPr>
          <a:xfrm>
            <a:off x="1714500" y="2438400"/>
            <a:ext cx="5715000" cy="1200329"/>
          </a:xfrm>
          <a:prstGeom prst="rect">
            <a:avLst/>
          </a:prstGeom>
          <a:noFill/>
          <a:ln w="152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FROM REQUIRED READINGS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53C74-AC8D-BD4D-87F8-8A85156BA9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1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C535A6-5A57-FC40-8DAB-97DA0120D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990600"/>
            <a:ext cx="5576769" cy="5071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D6791-9AA6-0142-9C55-56FF2118E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57200"/>
            <a:ext cx="7239000" cy="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96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16B942-7EF2-114E-8D5E-BF5FD780F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399"/>
            <a:ext cx="6874406" cy="51306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AF3E09-84C3-9841-A28A-9A55FDB7665D}"/>
              </a:ext>
            </a:extLst>
          </p:cNvPr>
          <p:cNvCxnSpPr/>
          <p:nvPr/>
        </p:nvCxnSpPr>
        <p:spPr>
          <a:xfrm>
            <a:off x="1752600" y="2895600"/>
            <a:ext cx="6934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7039CB9-A4D5-AB40-BB37-258D2EA30CC5}"/>
              </a:ext>
            </a:extLst>
          </p:cNvPr>
          <p:cNvSpPr txBox="1"/>
          <p:nvPr/>
        </p:nvSpPr>
        <p:spPr>
          <a:xfrm>
            <a:off x="7543800" y="2286000"/>
            <a:ext cx="137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 the zero line.  This is an odd way to present results.</a:t>
            </a:r>
          </a:p>
        </p:txBody>
      </p:sp>
    </p:spTree>
    <p:extLst>
      <p:ext uri="{BB962C8B-B14F-4D97-AF65-F5344CB8AC3E}">
        <p14:creationId xmlns:p14="http://schemas.microsoft.com/office/powerpoint/2010/main" val="37514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D592-AEB9-064B-9BF0-29F39B59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#: 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7504A-28DC-0D48-A18E-2A36A9F0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6EE6D-9B82-5440-9B8A-487B062D989A}"/>
              </a:ext>
            </a:extLst>
          </p:cNvPr>
          <p:cNvSpPr txBox="1"/>
          <p:nvPr/>
        </p:nvSpPr>
        <p:spPr>
          <a:xfrm>
            <a:off x="1714500" y="2438400"/>
            <a:ext cx="5715000" cy="1015663"/>
          </a:xfrm>
          <a:prstGeom prst="rect">
            <a:avLst/>
          </a:prstGeom>
          <a:noFill/>
          <a:ln w="152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Fildes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"Australia Rattles Industry and Trading Partners With Energy Interventions,"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Times,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February 19, 2023.</a:t>
            </a:r>
            <a:r>
              <a:rPr lang="en-US" sz="2400" dirty="0">
                <a:effectLst/>
              </a:rPr>
              <a:t> 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53C74-AC8D-BD4D-87F8-8A85156BA9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64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D917FC7-8214-24E0-6547-A7BECACB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43927"/>
            <a:ext cx="5943600" cy="49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D592-AEB9-064B-9BF0-29F39B59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#: 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7504A-28DC-0D48-A18E-2A36A9F0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6EE6D-9B82-5440-9B8A-487B062D989A}"/>
              </a:ext>
            </a:extLst>
          </p:cNvPr>
          <p:cNvSpPr txBox="1"/>
          <p:nvPr/>
        </p:nvSpPr>
        <p:spPr>
          <a:xfrm>
            <a:off x="1714500" y="2438400"/>
            <a:ext cx="5715000" cy="923330"/>
          </a:xfrm>
          <a:prstGeom prst="rect">
            <a:avLst/>
          </a:prstGeom>
          <a:noFill/>
          <a:ln w="152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Khan, Yusuf, "Increasing Export Restrictions on Critical Minerals Threaten Energy Transition, OECD Says," </a:t>
            </a:r>
            <a:r>
              <a:rPr lang="en-US" sz="1800" i="1" kern="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Wall Street Journal</a:t>
            </a:r>
            <a:r>
              <a:rPr lang="en-US" sz="1800" kern="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April 11, 2023.</a:t>
            </a:r>
            <a:r>
              <a:rPr lang="en-US" dirty="0">
                <a:effectLst/>
              </a:rPr>
              <a:t> 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53C74-AC8D-BD4D-87F8-8A85156BA9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07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34886E-CBF9-753B-8506-1F18E2D7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614340"/>
            <a:ext cx="3505200" cy="5629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698F6A-0FB6-CA70-1E91-9FB6490205F1}"/>
              </a:ext>
            </a:extLst>
          </p:cNvPr>
          <p:cNvSpPr txBox="1"/>
          <p:nvPr/>
        </p:nvSpPr>
        <p:spPr>
          <a:xfrm>
            <a:off x="6477000" y="2971800"/>
            <a:ext cx="1676400" cy="92333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Note:  This is not 40%, but </a:t>
            </a:r>
            <a:r>
              <a:rPr lang="en-US" u="sng" dirty="0"/>
              <a:t>40 times</a:t>
            </a:r>
            <a:r>
              <a:rPr lang="en-US" dirty="0"/>
              <a:t>!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E4E93F-8EE1-C37A-9C81-CEC8AA5D102C}"/>
              </a:ext>
            </a:extLst>
          </p:cNvPr>
          <p:cNvCxnSpPr>
            <a:cxnSpLocks/>
          </p:cNvCxnSpPr>
          <p:nvPr/>
        </p:nvCxnSpPr>
        <p:spPr>
          <a:xfrm flipH="1" flipV="1">
            <a:off x="5562600" y="1905000"/>
            <a:ext cx="914400" cy="10668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779DFB9-39E4-D122-BEE9-08387131F9ED}"/>
              </a:ext>
            </a:extLst>
          </p:cNvPr>
          <p:cNvSpPr/>
          <p:nvPr/>
        </p:nvSpPr>
        <p:spPr>
          <a:xfrm>
            <a:off x="5298831" y="1676400"/>
            <a:ext cx="228600" cy="22860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4D592-AEB9-064B-9BF0-29F39B59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Class #: 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7504A-28DC-0D48-A18E-2A36A9F0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6EE6D-9B82-5440-9B8A-487B062D989A}"/>
              </a:ext>
            </a:extLst>
          </p:cNvPr>
          <p:cNvSpPr txBox="1"/>
          <p:nvPr/>
        </p:nvSpPr>
        <p:spPr>
          <a:xfrm>
            <a:off x="1714500" y="2438400"/>
            <a:ext cx="5715000" cy="1938992"/>
          </a:xfrm>
          <a:prstGeom prst="rect">
            <a:avLst/>
          </a:prstGeom>
          <a:noFill/>
          <a:ln w="152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Laborde, David, Carmen Estrades, and Antoine </a:t>
            </a:r>
            <a:r>
              <a:rPr lang="en-US" sz="24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Bouët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“A Global Assessment of the Economic Effects of Export Taxes,” </a:t>
            </a:r>
            <a:r>
              <a:rPr lang="en-US" sz="24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World Economy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36(10), October, 2013, pp. 1333–1354.  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B53C74-AC8D-BD4D-87F8-8A85156BA9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F2710-306C-234B-B5FD-BDD749783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62000"/>
            <a:ext cx="6367371" cy="54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8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E603B-9F6C-3143-A814-F0948E83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38200"/>
            <a:ext cx="7033186" cy="539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2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E450B-E1A0-5043-BB9B-E37E814E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33400"/>
            <a:ext cx="7430314" cy="57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8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7A169-4E7F-4848-A352-BE2FF304A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800"/>
            <a:ext cx="8014166" cy="55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0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74BBB-56D5-3A4E-8F0F-6A88C422B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85800"/>
            <a:ext cx="6380626" cy="563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79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0F1275-42A5-5E4C-9A84-1B6D959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00" y="6245225"/>
            <a:ext cx="3505200" cy="476250"/>
          </a:xfrm>
        </p:spPr>
        <p:txBody>
          <a:bodyPr/>
          <a:lstStyle/>
          <a:p>
            <a:pPr>
              <a:defRPr/>
            </a:pPr>
            <a:r>
              <a:rPr lang="en-US"/>
              <a:t>Class 12:  Export Policies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3641-92DD-A443-9C73-0E63E279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DFB22-C7E9-9E4B-8431-4E4E88AD00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0C4DCE-6ED3-7747-AD98-CB467AE49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03300"/>
            <a:ext cx="85217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513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87244</TotalTime>
  <Words>1094</Words>
  <Application>Microsoft Macintosh PowerPoint</Application>
  <PresentationFormat>On-screen Show (4:3)</PresentationFormat>
  <Paragraphs>97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Times</vt:lpstr>
      <vt:lpstr>Times New Roman</vt:lpstr>
      <vt:lpstr>Default Design</vt:lpstr>
      <vt:lpstr>Class 12  Export Policies by Alan V. Deardorff University of Michigan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International Economics Introduction and Overview</dc:title>
  <dc:creator>Ford School</dc:creator>
  <cp:lastModifiedBy>Deardorff, Alan</cp:lastModifiedBy>
  <cp:revision>175</cp:revision>
  <cp:lastPrinted>2018-09-04T12:02:20Z</cp:lastPrinted>
  <dcterms:created xsi:type="dcterms:W3CDTF">2011-01-03T19:29:08Z</dcterms:created>
  <dcterms:modified xsi:type="dcterms:W3CDTF">2023-08-22T13:27:51Z</dcterms:modified>
</cp:coreProperties>
</file>