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9"/>
  </p:notesMasterIdLst>
  <p:handoutMasterIdLst>
    <p:handoutMasterId r:id="rId70"/>
  </p:handoutMasterIdLst>
  <p:sldIdLst>
    <p:sldId id="256" r:id="rId2"/>
    <p:sldId id="573" r:id="rId3"/>
    <p:sldId id="574" r:id="rId4"/>
    <p:sldId id="294" r:id="rId5"/>
    <p:sldId id="533" r:id="rId6"/>
    <p:sldId id="528" r:id="rId7"/>
    <p:sldId id="532" r:id="rId8"/>
    <p:sldId id="291" r:id="rId9"/>
    <p:sldId id="565" r:id="rId10"/>
    <p:sldId id="292" r:id="rId11"/>
    <p:sldId id="297" r:id="rId12"/>
    <p:sldId id="298" r:id="rId13"/>
    <p:sldId id="299" r:id="rId14"/>
    <p:sldId id="300" r:id="rId15"/>
    <p:sldId id="301" r:id="rId16"/>
    <p:sldId id="302" r:id="rId17"/>
    <p:sldId id="303" r:id="rId18"/>
    <p:sldId id="304" r:id="rId19"/>
    <p:sldId id="305" r:id="rId20"/>
    <p:sldId id="306" r:id="rId21"/>
    <p:sldId id="534" r:id="rId22"/>
    <p:sldId id="535" r:id="rId23"/>
    <p:sldId id="570" r:id="rId24"/>
    <p:sldId id="536" r:id="rId25"/>
    <p:sldId id="566" r:id="rId26"/>
    <p:sldId id="539" r:id="rId27"/>
    <p:sldId id="540" r:id="rId28"/>
    <p:sldId id="541" r:id="rId29"/>
    <p:sldId id="542" r:id="rId30"/>
    <p:sldId id="544" r:id="rId31"/>
    <p:sldId id="543" r:id="rId32"/>
    <p:sldId id="545" r:id="rId33"/>
    <p:sldId id="546" r:id="rId34"/>
    <p:sldId id="548" r:id="rId35"/>
    <p:sldId id="571" r:id="rId36"/>
    <p:sldId id="547" r:id="rId37"/>
    <p:sldId id="567" r:id="rId38"/>
    <p:sldId id="318" r:id="rId39"/>
    <p:sldId id="319" r:id="rId40"/>
    <p:sldId id="320" r:id="rId41"/>
    <p:sldId id="321" r:id="rId42"/>
    <p:sldId id="307" r:id="rId43"/>
    <p:sldId id="308" r:id="rId44"/>
    <p:sldId id="309" r:id="rId45"/>
    <p:sldId id="310" r:id="rId46"/>
    <p:sldId id="311" r:id="rId47"/>
    <p:sldId id="312" r:id="rId48"/>
    <p:sldId id="313" r:id="rId49"/>
    <p:sldId id="314" r:id="rId50"/>
    <p:sldId id="315" r:id="rId51"/>
    <p:sldId id="316" r:id="rId52"/>
    <p:sldId id="317" r:id="rId53"/>
    <p:sldId id="549" r:id="rId54"/>
    <p:sldId id="550" r:id="rId55"/>
    <p:sldId id="568" r:id="rId56"/>
    <p:sldId id="558" r:id="rId57"/>
    <p:sldId id="552" r:id="rId58"/>
    <p:sldId id="553" r:id="rId59"/>
    <p:sldId id="557" r:id="rId60"/>
    <p:sldId id="572" r:id="rId61"/>
    <p:sldId id="559" r:id="rId62"/>
    <p:sldId id="560" r:id="rId63"/>
    <p:sldId id="561" r:id="rId64"/>
    <p:sldId id="562" r:id="rId65"/>
    <p:sldId id="563" r:id="rId66"/>
    <p:sldId id="564" r:id="rId67"/>
    <p:sldId id="555" r:id="rId68"/>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41" autoAdjust="0"/>
    <p:restoredTop sz="83231" autoAdjust="0"/>
  </p:normalViewPr>
  <p:slideViewPr>
    <p:cSldViewPr>
      <p:cViewPr varScale="1">
        <p:scale>
          <a:sx n="93" d="100"/>
          <a:sy n="93" d="100"/>
        </p:scale>
        <p:origin x="2472" y="192"/>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57</a:t>
            </a:fld>
            <a:endParaRPr lang="en-US"/>
          </a:p>
        </p:txBody>
      </p:sp>
    </p:spTree>
    <p:extLst>
      <p:ext uri="{BB962C8B-B14F-4D97-AF65-F5344CB8AC3E}">
        <p14:creationId xmlns:p14="http://schemas.microsoft.com/office/powerpoint/2010/main" val="386698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58</a:t>
            </a:fld>
            <a:endParaRPr lang="en-US"/>
          </a:p>
        </p:txBody>
      </p:sp>
    </p:spTree>
    <p:extLst>
      <p:ext uri="{BB962C8B-B14F-4D97-AF65-F5344CB8AC3E}">
        <p14:creationId xmlns:p14="http://schemas.microsoft.com/office/powerpoint/2010/main" val="4073792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67</a:t>
            </a:fld>
            <a:endParaRPr lang="en-US"/>
          </a:p>
        </p:txBody>
      </p:sp>
    </p:spTree>
    <p:extLst>
      <p:ext uri="{BB962C8B-B14F-4D97-AF65-F5344CB8AC3E}">
        <p14:creationId xmlns:p14="http://schemas.microsoft.com/office/powerpoint/2010/main" val="3405939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17:  Behind the Standard Model </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17</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Behind 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2023</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Ricardian Model</a:t>
            </a:r>
          </a:p>
        </p:txBody>
      </p:sp>
      <p:sp>
        <p:nvSpPr>
          <p:cNvPr id="3" name="Content Placeholder 2"/>
          <p:cNvSpPr>
            <a:spLocks noGrp="1"/>
          </p:cNvSpPr>
          <p:nvPr>
            <p:ph idx="1"/>
          </p:nvPr>
        </p:nvSpPr>
        <p:spPr>
          <a:xfrm>
            <a:off x="457200" y="1371600"/>
            <a:ext cx="8229600" cy="4525963"/>
          </a:xfrm>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a:p>
            <a:pPr lvl="1"/>
            <a:r>
              <a:rPr lang="en-US" dirty="0"/>
              <a:t>One factor:  labor L</a:t>
            </a:r>
          </a:p>
          <a:p>
            <a:pPr lvl="2"/>
            <a:r>
              <a:rPr lang="en-US" dirty="0"/>
              <a:t>Perfectly mobile between sectors</a:t>
            </a:r>
          </a:p>
          <a:p>
            <a:pPr lvl="1"/>
            <a:r>
              <a:rPr lang="en-US" dirty="0"/>
              <a:t>Two countries: Home and Foreign (*)</a:t>
            </a:r>
          </a:p>
          <a:p>
            <a:pPr lvl="1"/>
            <a:r>
              <a:rPr lang="en-US" dirty="0"/>
              <a:t>Takes as given </a:t>
            </a:r>
          </a:p>
          <a:p>
            <a:pPr lvl="2"/>
            <a:r>
              <a:rPr lang="en-US" dirty="0"/>
              <a:t>Unit labor requirements:</a:t>
            </a:r>
          </a:p>
          <a:p>
            <a:pPr marL="914400" lvl="2" indent="0">
              <a:buNone/>
            </a:pPr>
            <a:r>
              <a:rPr lang="en-US" dirty="0"/>
              <a:t>	Fixed (they do not vary with output)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
        <p:nvSpPr>
          <p:cNvPr id="6" name="TextBox 5">
            <a:extLst>
              <a:ext uri="{FF2B5EF4-FFF2-40B4-BE49-F238E27FC236}">
                <a16:creationId xmlns:a16="http://schemas.microsoft.com/office/drawing/2014/main" id="{303477E5-2B14-4441-AB86-7F0AFDE0EE32}"/>
              </a:ext>
            </a:extLst>
          </p:cNvPr>
          <p:cNvSpPr txBox="1"/>
          <p:nvPr/>
        </p:nvSpPr>
        <p:spPr>
          <a:xfrm>
            <a:off x="5029200" y="5257800"/>
            <a:ext cx="3048000" cy="523220"/>
          </a:xfrm>
          <a:prstGeom prst="rect">
            <a:avLst/>
          </a:prstGeom>
          <a:noFill/>
        </p:spPr>
        <p:txBody>
          <a:bodyPr wrap="square" rtlCol="0">
            <a:spAutoFit/>
          </a:bodyPr>
          <a:lstStyle/>
          <a:p>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 </a:t>
            </a:r>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a:t>
            </a:r>
          </a:p>
        </p:txBody>
      </p:sp>
      <p:sp>
        <p:nvSpPr>
          <p:cNvPr id="4" name="Footer Placeholder 3">
            <a:extLst>
              <a:ext uri="{FF2B5EF4-FFF2-40B4-BE49-F238E27FC236}">
                <a16:creationId xmlns:a16="http://schemas.microsoft.com/office/drawing/2014/main" id="{274020EA-0CD5-3840-92A9-27285A4D0F32}"/>
              </a:ext>
            </a:extLst>
          </p:cNvPr>
          <p:cNvSpPr>
            <a:spLocks noGrp="1"/>
          </p:cNvSpPr>
          <p:nvPr>
            <p:ph type="ftr" sz="quarter" idx="11"/>
          </p:nvPr>
        </p:nvSpPr>
        <p:spPr/>
        <p:txBody>
          <a:bodyPr/>
          <a:lstStyle/>
          <a:p>
            <a:pPr>
              <a:defRPr/>
            </a:pPr>
            <a:r>
              <a:rPr lang="en-US"/>
              <a:t>Class 17:  Behind the Standard Model </a:t>
            </a:r>
          </a:p>
        </p:txBody>
      </p:sp>
      <p:sp>
        <p:nvSpPr>
          <p:cNvPr id="7" name="Oval 6">
            <a:extLst>
              <a:ext uri="{FF2B5EF4-FFF2-40B4-BE49-F238E27FC236}">
                <a16:creationId xmlns:a16="http://schemas.microsoft.com/office/drawing/2014/main" id="{8CF8CBFB-649A-2A43-9CFA-44EBD19B6953}"/>
              </a:ext>
            </a:extLst>
          </p:cNvPr>
          <p:cNvSpPr/>
          <p:nvPr/>
        </p:nvSpPr>
        <p:spPr>
          <a:xfrm>
            <a:off x="2819400" y="3810000"/>
            <a:ext cx="11430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E63388D-E291-7E4C-B0DE-F63D398B1024}"/>
              </a:ext>
            </a:extLst>
          </p:cNvPr>
          <p:cNvSpPr txBox="1"/>
          <p:nvPr/>
        </p:nvSpPr>
        <p:spPr>
          <a:xfrm>
            <a:off x="5715000" y="2971800"/>
            <a:ext cx="2590800" cy="523220"/>
          </a:xfrm>
          <a:prstGeom prst="rect">
            <a:avLst/>
          </a:prstGeom>
          <a:noFill/>
          <a:ln w="57150">
            <a:solidFill>
              <a:srgbClr val="FF0000"/>
            </a:solidFill>
          </a:ln>
        </p:spPr>
        <p:txBody>
          <a:bodyPr wrap="square" rtlCol="0">
            <a:spAutoFit/>
          </a:bodyPr>
          <a:lstStyle/>
          <a:p>
            <a:pPr algn="ctr"/>
            <a:r>
              <a:rPr lang="en-US" sz="2800" dirty="0">
                <a:solidFill>
                  <a:srgbClr val="FF0000"/>
                </a:solidFill>
              </a:rPr>
              <a:t>Very important!</a:t>
            </a:r>
          </a:p>
        </p:txBody>
      </p:sp>
      <p:cxnSp>
        <p:nvCxnSpPr>
          <p:cNvPr id="10" name="Straight Connector 9">
            <a:extLst>
              <a:ext uri="{FF2B5EF4-FFF2-40B4-BE49-F238E27FC236}">
                <a16:creationId xmlns:a16="http://schemas.microsoft.com/office/drawing/2014/main" id="{CC7F0BF3-D299-8C4E-B999-6CB28A59A3BA}"/>
              </a:ext>
            </a:extLst>
          </p:cNvPr>
          <p:cNvCxnSpPr>
            <a:cxnSpLocks/>
            <a:stCxn id="7" idx="7"/>
          </p:cNvCxnSpPr>
          <p:nvPr/>
        </p:nvCxnSpPr>
        <p:spPr>
          <a:xfrm flipV="1">
            <a:off x="3795012" y="3505201"/>
            <a:ext cx="1996188" cy="382914"/>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BB01C4E5-82CB-9C20-F2D4-DDA034472312}"/>
              </a:ext>
            </a:extLst>
          </p:cNvPr>
          <p:cNvSpPr txBox="1"/>
          <p:nvPr/>
        </p:nvSpPr>
        <p:spPr>
          <a:xfrm>
            <a:off x="6248400" y="1143000"/>
            <a:ext cx="2590800" cy="1815882"/>
          </a:xfrm>
          <a:prstGeom prst="rect">
            <a:avLst/>
          </a:prstGeom>
          <a:noFill/>
          <a:ln w="57150">
            <a:solidFill>
              <a:srgbClr val="FF0000"/>
            </a:solidFill>
          </a:ln>
        </p:spPr>
        <p:txBody>
          <a:bodyPr wrap="square" rtlCol="0">
            <a:spAutoFit/>
          </a:bodyPr>
          <a:lstStyle/>
          <a:p>
            <a:pPr algn="ctr"/>
            <a:r>
              <a:rPr lang="en-US" sz="2800" dirty="0">
                <a:solidFill>
                  <a:srgbClr val="FF0000"/>
                </a:solidFill>
              </a:rPr>
              <a:t>Implies that factors earn the same in both.</a:t>
            </a:r>
          </a:p>
        </p:txBody>
      </p:sp>
    </p:spTree>
    <p:extLst>
      <p:ext uri="{BB962C8B-B14F-4D97-AF65-F5344CB8AC3E}">
        <p14:creationId xmlns:p14="http://schemas.microsoft.com/office/powerpoint/2010/main" val="361004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Technology</a:t>
            </a:r>
          </a:p>
        </p:txBody>
      </p:sp>
      <p:sp>
        <p:nvSpPr>
          <p:cNvPr id="3" name="Content Placeholder 2"/>
          <p:cNvSpPr>
            <a:spLocks noGrp="1"/>
          </p:cNvSpPr>
          <p:nvPr>
            <p:ph idx="1"/>
          </p:nvPr>
        </p:nvSpPr>
        <p:spPr>
          <a:xfrm>
            <a:off x="457200" y="1600201"/>
            <a:ext cx="8229600" cy="2590800"/>
          </a:xfrm>
        </p:spPr>
        <p:txBody>
          <a:bodyPr/>
          <a:lstStyle/>
          <a:p>
            <a:r>
              <a:rPr lang="en-US" dirty="0"/>
              <a:t>Unit labor requirements</a:t>
            </a:r>
          </a:p>
          <a:p>
            <a:pPr lvl="1"/>
            <a:r>
              <a:rPr lang="en-US" dirty="0" err="1"/>
              <a:t>a</a:t>
            </a:r>
            <a:r>
              <a:rPr lang="en-US" baseline="-25000" dirty="0" err="1"/>
              <a:t>i</a:t>
            </a:r>
            <a:r>
              <a:rPr lang="en-US" dirty="0"/>
              <a:t>, </a:t>
            </a:r>
            <a:r>
              <a:rPr lang="en-US" dirty="0" err="1"/>
              <a:t>a</a:t>
            </a:r>
            <a:r>
              <a:rPr lang="en-US" baseline="-25000" dirty="0" err="1"/>
              <a:t>i</a:t>
            </a:r>
            <a:r>
              <a:rPr lang="en-US" dirty="0"/>
              <a:t>* = amount of labor needed to produce one unit of output of good </a:t>
            </a:r>
            <a:r>
              <a:rPr lang="en-US" dirty="0" err="1"/>
              <a:t>i</a:t>
            </a:r>
            <a:r>
              <a:rPr lang="en-US" dirty="0"/>
              <a:t> = C,F</a:t>
            </a:r>
          </a:p>
          <a:p>
            <a:pPr lvl="1"/>
            <a:r>
              <a:rPr lang="en-US" dirty="0"/>
              <a:t>Assume (so that Home will end up exporting C, as we’ll see below):</a:t>
            </a:r>
          </a:p>
          <a:p>
            <a:pPr lvl="1"/>
            <a:endParaRPr lang="en-US" dirty="0"/>
          </a:p>
          <a:p>
            <a:pPr marL="457200" lvl="1" indent="0">
              <a:buNone/>
            </a:pPr>
            <a:endParaRPr lang="en-US" dirty="0"/>
          </a:p>
          <a:p>
            <a:pPr marL="457200" lvl="1" indent="0">
              <a:buNone/>
            </a:pPr>
            <a:r>
              <a:rPr lang="en-US" dirty="0"/>
              <a:t>	i.e., Home (without *) needs relatively less labor to produce cloth than food, compared to foreign (*)</a:t>
            </a:r>
          </a:p>
          <a:p>
            <a:pPr lvl="1"/>
            <a:endParaRPr lang="en-US" dirty="0"/>
          </a:p>
          <a:p>
            <a:pPr lvl="1"/>
            <a:endParaRPr lang="en-US" dirty="0"/>
          </a:p>
          <a:p>
            <a:pPr lvl="1"/>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grpSp>
        <p:nvGrpSpPr>
          <p:cNvPr id="18" name="Group 17"/>
          <p:cNvGrpSpPr/>
          <p:nvPr/>
        </p:nvGrpSpPr>
        <p:grpSpPr>
          <a:xfrm>
            <a:off x="3505200" y="3962400"/>
            <a:ext cx="1540932" cy="980420"/>
            <a:chOff x="2819400" y="4419600"/>
            <a:chExt cx="1540932" cy="980420"/>
          </a:xfrm>
        </p:grpSpPr>
        <p:grpSp>
          <p:nvGrpSpPr>
            <p:cNvPr id="16" name="Group 15"/>
            <p:cNvGrpSpPr/>
            <p:nvPr/>
          </p:nvGrpSpPr>
          <p:grpSpPr>
            <a:xfrm>
              <a:off x="2819400" y="4419600"/>
              <a:ext cx="609600" cy="980420"/>
              <a:chOff x="2819400" y="4419600"/>
              <a:chExt cx="609600" cy="980420"/>
            </a:xfrm>
          </p:grpSpPr>
          <p:sp>
            <p:nvSpPr>
              <p:cNvPr id="4" name="TextBox 3"/>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6" name="TextBox 5"/>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7" name="Straight Connector 6"/>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3581399" y="4419600"/>
              <a:ext cx="778933" cy="980420"/>
              <a:chOff x="3581399" y="4419600"/>
              <a:chExt cx="778933" cy="980420"/>
            </a:xfrm>
          </p:grpSpPr>
          <p:sp>
            <p:nvSpPr>
              <p:cNvPr id="11" name="TextBox 10"/>
              <p:cNvSpPr txBox="1"/>
              <p:nvPr/>
            </p:nvSpPr>
            <p:spPr>
              <a:xfrm>
                <a:off x="3581399" y="4419600"/>
                <a:ext cx="778933"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5" name="TextBox 14"/>
            <p:cNvSpPr txBox="1"/>
            <p:nvPr/>
          </p:nvSpPr>
          <p:spPr>
            <a:xfrm>
              <a:off x="3276600" y="4724400"/>
              <a:ext cx="381000" cy="523220"/>
            </a:xfrm>
            <a:prstGeom prst="rect">
              <a:avLst/>
            </a:prstGeom>
            <a:noFill/>
          </p:spPr>
          <p:txBody>
            <a:bodyPr wrap="square" rtlCol="0">
              <a:spAutoFit/>
            </a:bodyPr>
            <a:lstStyle/>
            <a:p>
              <a:r>
                <a:rPr lang="en-US" sz="2800" dirty="0"/>
                <a:t>&lt;</a:t>
              </a:r>
            </a:p>
          </p:txBody>
        </p:sp>
      </p:grpSp>
      <p:sp>
        <p:nvSpPr>
          <p:cNvPr id="8" name="Footer Placeholder 7">
            <a:extLst>
              <a:ext uri="{FF2B5EF4-FFF2-40B4-BE49-F238E27FC236}">
                <a16:creationId xmlns:a16="http://schemas.microsoft.com/office/drawing/2014/main" id="{7A64CDC9-273E-7947-BF5A-F521D4D5C055}"/>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5350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PPF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Full employment requires</a:t>
            </a:r>
          </a:p>
          <a:p>
            <a:pPr marL="0" indent="0">
              <a:buNone/>
            </a:pPr>
            <a:r>
              <a:rPr lang="en-US" sz="2400" dirty="0"/>
              <a:t>     L = </a:t>
            </a:r>
            <a:r>
              <a:rPr lang="en-US" sz="2400" dirty="0" err="1"/>
              <a:t>a</a:t>
            </a:r>
            <a:r>
              <a:rPr lang="en-US" sz="2400" baseline="-25000" dirty="0" err="1"/>
              <a:t>C</a:t>
            </a:r>
            <a:r>
              <a:rPr lang="en-US" sz="2400" dirty="0" err="1"/>
              <a:t>Q</a:t>
            </a:r>
            <a:r>
              <a:rPr lang="en-US" sz="2400" baseline="-25000" dirty="0" err="1"/>
              <a:t>C</a:t>
            </a:r>
            <a:r>
              <a:rPr lang="en-US" sz="2400" baseline="-25000" dirty="0"/>
              <a:t> </a:t>
            </a:r>
            <a:r>
              <a:rPr lang="en-US" sz="2400" dirty="0"/>
              <a:t>+ </a:t>
            </a:r>
            <a:r>
              <a:rPr lang="en-US" sz="2400" dirty="0" err="1"/>
              <a:t>a</a:t>
            </a:r>
            <a:r>
              <a:rPr lang="en-US" sz="2400" baseline="-25000" dirty="0" err="1"/>
              <a:t>F</a:t>
            </a:r>
            <a:r>
              <a:rPr lang="en-US" sz="2400" dirty="0" err="1"/>
              <a:t>Q</a:t>
            </a:r>
            <a:r>
              <a:rPr lang="en-US" sz="2400" baseline="-25000" dirty="0" err="1"/>
              <a:t>F</a:t>
            </a:r>
            <a:endParaRPr lang="en-US" sz="2400" dirty="0"/>
          </a:p>
          <a:p>
            <a:r>
              <a:rPr lang="en-US" sz="2400" dirty="0"/>
              <a:t>and thus, solving for Q</a:t>
            </a:r>
            <a:r>
              <a:rPr lang="en-US" sz="2400" baseline="-25000" dirty="0"/>
              <a:t>F</a:t>
            </a:r>
            <a:r>
              <a:rPr lang="en-US" sz="2400" dirty="0"/>
              <a:t>:</a:t>
            </a:r>
          </a:p>
          <a:p>
            <a:pPr marL="0" indent="0">
              <a:buNone/>
            </a:pPr>
            <a:r>
              <a:rPr lang="en-US" sz="2400" dirty="0"/>
              <a:t>     Q</a:t>
            </a:r>
            <a:r>
              <a:rPr lang="en-US" sz="2400" baseline="-25000" dirty="0"/>
              <a:t>F</a:t>
            </a:r>
            <a:r>
              <a:rPr lang="en-US" sz="2400" dirty="0"/>
              <a:t> = L/</a:t>
            </a:r>
            <a:r>
              <a:rPr lang="en-US" sz="2400" dirty="0" err="1"/>
              <a:t>a</a:t>
            </a:r>
            <a:r>
              <a:rPr lang="en-US" sz="2400" baseline="-25000" dirty="0" err="1"/>
              <a:t>F</a:t>
            </a:r>
            <a:r>
              <a:rPr lang="en-US" sz="2400" dirty="0"/>
              <a:t> – (</a:t>
            </a:r>
            <a:r>
              <a:rPr lang="en-US" sz="2400" dirty="0" err="1"/>
              <a:t>a</a:t>
            </a:r>
            <a:r>
              <a:rPr lang="en-US" sz="2400" baseline="-25000" dirty="0" err="1"/>
              <a:t>C</a:t>
            </a:r>
            <a:r>
              <a:rPr lang="en-US" sz="2400" dirty="0"/>
              <a:t>/</a:t>
            </a:r>
            <a:r>
              <a:rPr lang="en-US" sz="2400" dirty="0" err="1"/>
              <a:t>a</a:t>
            </a:r>
            <a:r>
              <a:rPr lang="en-US" sz="2400" baseline="-25000" dirty="0" err="1"/>
              <a:t>F</a:t>
            </a:r>
            <a:r>
              <a:rPr lang="en-US" sz="2400" dirty="0"/>
              <a:t>)Q</a:t>
            </a:r>
            <a:r>
              <a:rPr lang="en-US" sz="2400" baseline="-25000" dirty="0"/>
              <a:t>C</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429000"/>
            <a:ext cx="2438400" cy="1752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200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8" name="Straight Connector 17"/>
          <p:cNvCxnSpPr/>
          <p:nvPr/>
        </p:nvCxnSpPr>
        <p:spPr>
          <a:xfrm>
            <a:off x="2590800" y="4267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25908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2057400" y="4495800"/>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398C9E41-E988-234D-BEAC-2676DCEFD0B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08149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2-Countries’ PPFs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438400" cy="1676399"/>
          </a:xfrm>
          <a:ln>
            <a:solidFill>
              <a:srgbClr val="000000"/>
            </a:solidFill>
          </a:ln>
        </p:spPr>
        <p:txBody>
          <a:bodyPr/>
          <a:lstStyle/>
          <a:p>
            <a:r>
              <a:rPr lang="en-US" sz="2400" dirty="0"/>
              <a:t>Assumes</a:t>
            </a:r>
          </a:p>
          <a:p>
            <a:endParaRPr lang="en-US" sz="1600" dirty="0"/>
          </a:p>
        </p:txBody>
      </p:sp>
      <p:grpSp>
        <p:nvGrpSpPr>
          <p:cNvPr id="25" name="Group 24"/>
          <p:cNvGrpSpPr/>
          <p:nvPr/>
        </p:nvGrpSpPr>
        <p:grpSpPr>
          <a:xfrm>
            <a:off x="6858000" y="21336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9815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&lt;  </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133600" cy="1193799"/>
          </a:xfrm>
          <a:ln>
            <a:solidFill>
              <a:srgbClr val="000000"/>
            </a:solidFill>
          </a:ln>
        </p:spPr>
        <p:txBody>
          <a:bodyPr/>
          <a:lstStyle/>
          <a:p>
            <a:r>
              <a:rPr lang="en-US" sz="2400" dirty="0">
                <a:solidFill>
                  <a:srgbClr val="FF0000"/>
                </a:solidFill>
              </a:rPr>
              <a:t>Both would produce only F</a:t>
            </a:r>
          </a:p>
        </p:txBody>
      </p:sp>
      <p:cxnSp>
        <p:nvCxnSpPr>
          <p:cNvPr id="35" name="Straight Connector 34"/>
          <p:cNvCxnSpPr/>
          <p:nvPr/>
        </p:nvCxnSpPr>
        <p:spPr>
          <a:xfrm>
            <a:off x="1447800" y="37338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1416050" y="369887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054600" y="26162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5" y="1940467"/>
            <a:ext cx="1354382" cy="369332"/>
          </a:xfrm>
          <a:prstGeom prst="rect">
            <a:avLst/>
          </a:prstGeom>
        </p:spPr>
        <p:txBody>
          <a:bodyPr wrap="none">
            <a:spAutoFit/>
          </a:bodyPr>
          <a:lstStyle/>
          <a:p>
            <a:r>
              <a:rPr lang="en-US" dirty="0">
                <a:solidFill>
                  <a:srgbClr val="FF0000"/>
                </a:solidFill>
              </a:rPr>
              <a:t>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49" name="Straight Connector 48"/>
          <p:cNvCxnSpPr/>
          <p:nvPr/>
        </p:nvCxnSpPr>
        <p:spPr>
          <a:xfrm>
            <a:off x="2404533" y="2302933"/>
            <a:ext cx="3454400" cy="7450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387600" y="2286000"/>
            <a:ext cx="254000" cy="184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5" name="Rectangle 54"/>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6" name="Straight Connector 55"/>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A8A8B167-EACB-6C44-A577-E767C772A05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4311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&gt;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2"/>
            <a:ext cx="2133600" cy="1227666"/>
          </a:xfrm>
          <a:ln>
            <a:solidFill>
              <a:srgbClr val="000000"/>
            </a:solidFill>
          </a:ln>
        </p:spPr>
        <p:txBody>
          <a:bodyPr/>
          <a:lstStyle/>
          <a:p>
            <a:r>
              <a:rPr lang="en-US" sz="2400" dirty="0">
                <a:solidFill>
                  <a:srgbClr val="FF0000"/>
                </a:solidFill>
              </a:rPr>
              <a:t>Both would produce only C</a:t>
            </a:r>
          </a:p>
        </p:txBody>
      </p:sp>
      <p:sp>
        <p:nvSpPr>
          <p:cNvPr id="43" name="Oval 42"/>
          <p:cNvSpPr/>
          <p:nvPr/>
        </p:nvSpPr>
        <p:spPr>
          <a:xfrm>
            <a:off x="3841750" y="5138208"/>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486400" y="24384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6505575" y="51435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2819400" y="24257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2890578" y="1567934"/>
            <a:ext cx="1534044" cy="369332"/>
          </a:xfrm>
          <a:prstGeom prst="rect">
            <a:avLst/>
          </a:prstGeom>
        </p:spPr>
        <p:txBody>
          <a:bodyPr wrap="none">
            <a:spAutoFit/>
          </a:bodyPr>
          <a:lstStyle/>
          <a:p>
            <a:r>
              <a:rPr lang="en-US" dirty="0">
                <a:solidFill>
                  <a:srgbClr val="FF0000"/>
                </a:solidFill>
              </a:rPr>
              <a:t>RP &gt;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7" name="Straight Connector 46"/>
          <p:cNvCxnSpPr/>
          <p:nvPr/>
        </p:nvCxnSpPr>
        <p:spPr>
          <a:xfrm>
            <a:off x="3522134" y="1964267"/>
            <a:ext cx="1896533" cy="57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H="1">
            <a:off x="2929468" y="1981200"/>
            <a:ext cx="592666" cy="524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2" name="Straight Connector 51"/>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D24CBCCA-2C7A-BA4D-B88E-47BC150DE38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49256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ght Triangle 27"/>
          <p:cNvSpPr/>
          <p:nvPr/>
        </p:nvSpPr>
        <p:spPr>
          <a:xfrm>
            <a:off x="2613025" y="3940175"/>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ight Triangle 65"/>
          <p:cNvSpPr/>
          <p:nvPr/>
        </p:nvSpPr>
        <p:spPr>
          <a:xfrm>
            <a:off x="5051425" y="2602442"/>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308725" y="38195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8033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Both specialize:</a:t>
            </a:r>
          </a:p>
          <a:p>
            <a:pPr marL="0" indent="0">
              <a:buFontTx/>
              <a:buNone/>
            </a:pPr>
            <a:r>
              <a:rPr lang="en-US" sz="2400" dirty="0">
                <a:solidFill>
                  <a:srgbClr val="FF0000"/>
                </a:solidFill>
              </a:rPr>
              <a:t>      Home in C,       </a:t>
            </a:r>
          </a:p>
          <a:p>
            <a:pPr marL="0" indent="0">
              <a:buFontTx/>
              <a:buNone/>
            </a:pPr>
            <a:r>
              <a:rPr lang="en-US" sz="2400" dirty="0">
                <a:solidFill>
                  <a:srgbClr val="FF0000"/>
                </a:solidFill>
              </a:rPr>
              <a:t>      Foreign in F</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7" name="Rectangle 76"/>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78" name="Rectangle 77"/>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DC8EB95F-B542-F946-982D-2962E96C565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3767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6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399" y="1735669"/>
            <a:ext cx="2760133" cy="880532"/>
          </a:xfrm>
          <a:ln>
            <a:solidFill>
              <a:srgbClr val="000000"/>
            </a:solidFill>
          </a:ln>
        </p:spPr>
        <p:txBody>
          <a:bodyPr/>
          <a:lstStyle/>
          <a:p>
            <a:r>
              <a:rPr lang="en-US" sz="2400" dirty="0">
                <a:solidFill>
                  <a:srgbClr val="008000"/>
                </a:solidFill>
              </a:rPr>
              <a:t>Gains from Trade</a:t>
            </a:r>
          </a:p>
          <a:p>
            <a:pPr marL="0" indent="0">
              <a:buNone/>
            </a:pPr>
            <a:endParaRPr lang="en-US" sz="2400" dirty="0">
              <a:solidFill>
                <a:srgbClr val="FF0000"/>
              </a:solidFill>
            </a:endParaRP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40" name="Straight Connector 39"/>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Rectangle 41"/>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273800" y="37814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cxnSp>
        <p:nvCxnSpPr>
          <p:cNvPr id="52" name="Straight Connector 51"/>
          <p:cNvCxnSpPr/>
          <p:nvPr/>
        </p:nvCxnSpPr>
        <p:spPr>
          <a:xfrm flipV="1">
            <a:off x="2438400" y="4000500"/>
            <a:ext cx="152400" cy="24130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53" name="Freeform 52"/>
          <p:cNvSpPr/>
          <p:nvPr/>
        </p:nvSpPr>
        <p:spPr>
          <a:xfrm rot="10800000">
            <a:off x="2104610" y="3505200"/>
            <a:ext cx="867190" cy="92192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Rectangle 54"/>
          <p:cNvSpPr/>
          <p:nvPr/>
        </p:nvSpPr>
        <p:spPr>
          <a:xfrm>
            <a:off x="1752600" y="4267200"/>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6" name="Oval 55"/>
          <p:cNvSpPr/>
          <p:nvPr/>
        </p:nvSpPr>
        <p:spPr>
          <a:xfrm>
            <a:off x="2362200" y="42672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4993217" y="4054475"/>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59" name="Oval 58"/>
          <p:cNvSpPr/>
          <p:nvPr/>
        </p:nvSpPr>
        <p:spPr>
          <a:xfrm>
            <a:off x="5870575" y="40195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766855" y="3359150"/>
            <a:ext cx="926045" cy="10119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3" name="Straight Connector 62"/>
          <p:cNvCxnSpPr/>
          <p:nvPr/>
        </p:nvCxnSpPr>
        <p:spPr>
          <a:xfrm flipV="1">
            <a:off x="5969000" y="3856567"/>
            <a:ext cx="279400" cy="16933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73"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4" name="Rectangle 73"/>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75" name="Rectangle 74"/>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2" name="Footer Placeholder 1">
            <a:extLst>
              <a:ext uri="{FF2B5EF4-FFF2-40B4-BE49-F238E27FC236}">
                <a16:creationId xmlns:a16="http://schemas.microsoft.com/office/drawing/2014/main" id="{2EDFF78B-D73F-2948-A547-FA8AFA2B76C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4207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2784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Only Foreign specializes:</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2" name="Right Triangle 61"/>
          <p:cNvSpPr/>
          <p:nvPr/>
        </p:nvSpPr>
        <p:spPr>
          <a:xfrm>
            <a:off x="5035550" y="2622551"/>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2038350" y="4086226"/>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868502" y="26077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1" name="Rectangle 80"/>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Rectangle 82"/>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84" name="Rectangle 83"/>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BDED0774-1064-2B41-A7EB-01A387EAFEC3}"/>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7887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 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8381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008000"/>
                </a:solidFill>
              </a:rPr>
              <a:t>Only Foreign gains from 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0" name="Freeform 59"/>
          <p:cNvSpPr/>
          <p:nvPr/>
        </p:nvSpPr>
        <p:spPr>
          <a:xfrm rot="10800000">
            <a:off x="5919302" y="26458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1" name="Straight Connector 50"/>
          <p:cNvCxnSpPr/>
          <p:nvPr/>
        </p:nvCxnSpPr>
        <p:spPr>
          <a:xfrm flipV="1">
            <a:off x="5765800" y="3327400"/>
            <a:ext cx="355600" cy="32385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54" name="Oval 53"/>
          <p:cNvSpPr/>
          <p:nvPr/>
        </p:nvSpPr>
        <p:spPr>
          <a:xfrm>
            <a:off x="1958973" y="4000499"/>
            <a:ext cx="165101" cy="158751"/>
          </a:xfrm>
          <a:prstGeom prst="ellipse">
            <a:avLst/>
          </a:prstGeom>
          <a:no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56" name="Rectangle 55"/>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59" name="Rectangle 58"/>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9B9DF7F7-05C4-6D48-89E8-54DB328C4C4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46906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E2D6C-A790-6E4A-9BB0-1E435ECD5A1A}"/>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0A12A025-530A-5A4F-8D8D-DE2771C164E9}"/>
              </a:ext>
            </a:extLst>
          </p:cNvPr>
          <p:cNvSpPr>
            <a:spLocks noGrp="1"/>
          </p:cNvSpPr>
          <p:nvPr>
            <p:ph idx="1"/>
          </p:nvPr>
        </p:nvSpPr>
        <p:spPr/>
        <p:txBody>
          <a:bodyPr/>
          <a:lstStyle/>
          <a:p>
            <a:r>
              <a:rPr lang="en-US" dirty="0"/>
              <a:t>Paper 2</a:t>
            </a:r>
          </a:p>
          <a:p>
            <a:pPr lvl="1"/>
            <a:r>
              <a:rPr lang="en-US" dirty="0"/>
              <a:t>Due in a week:  Nov 8</a:t>
            </a:r>
          </a:p>
          <a:p>
            <a:pPr lvl="1"/>
            <a:r>
              <a:rPr lang="en-US" dirty="0"/>
              <a:t>Some points:</a:t>
            </a:r>
          </a:p>
          <a:p>
            <a:pPr lvl="2"/>
            <a:r>
              <a:rPr lang="en-US" dirty="0"/>
              <a:t>I don’t have “correct” numbers this time</a:t>
            </a:r>
          </a:p>
          <a:p>
            <a:pPr lvl="3"/>
            <a:r>
              <a:rPr lang="en-US" dirty="0"/>
              <a:t>Use your judgement on what numbers to use</a:t>
            </a:r>
          </a:p>
          <a:p>
            <a:pPr lvl="2"/>
            <a:r>
              <a:rPr lang="en-US" dirty="0"/>
              <a:t>Do assume Canada a small country</a:t>
            </a:r>
          </a:p>
          <a:p>
            <a:pPr lvl="2"/>
            <a:r>
              <a:rPr lang="en-US" dirty="0"/>
              <a:t>Report results for all three years</a:t>
            </a:r>
          </a:p>
          <a:p>
            <a:pPr lvl="2"/>
            <a:r>
              <a:rPr lang="en-US" dirty="0"/>
              <a:t>Supply elasticity:  Your guess is good as mine (1)</a:t>
            </a:r>
          </a:p>
          <a:p>
            <a:pPr lvl="2"/>
            <a:r>
              <a:rPr lang="en-US" dirty="0"/>
              <a:t>Do sensitivity analysis, especially on supply elasticity</a:t>
            </a:r>
          </a:p>
          <a:p>
            <a:pPr lvl="2"/>
            <a:endParaRPr lang="en-US" dirty="0"/>
          </a:p>
        </p:txBody>
      </p:sp>
      <p:sp>
        <p:nvSpPr>
          <p:cNvPr id="4" name="Footer Placeholder 3">
            <a:extLst>
              <a:ext uri="{FF2B5EF4-FFF2-40B4-BE49-F238E27FC236}">
                <a16:creationId xmlns:a16="http://schemas.microsoft.com/office/drawing/2014/main" id="{2EEB731F-1105-0F4B-BB0C-F9CF246EE7F0}"/>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2481A43A-797B-7743-8710-1BF557AACAB2}"/>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4143777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Effects of Trade in Ricardian Model</a:t>
            </a:r>
          </a:p>
        </p:txBody>
      </p:sp>
      <p:sp>
        <p:nvSpPr>
          <p:cNvPr id="3" name="Content Placeholder 2"/>
          <p:cNvSpPr>
            <a:spLocks noGrp="1"/>
          </p:cNvSpPr>
          <p:nvPr>
            <p:ph idx="1"/>
          </p:nvPr>
        </p:nvSpPr>
        <p:spPr/>
        <p:txBody>
          <a:bodyPr/>
          <a:lstStyle/>
          <a:p>
            <a:r>
              <a:rPr lang="en-US" dirty="0"/>
              <a:t>Labor moves – wholly or partially – out of import-competing sector</a:t>
            </a:r>
          </a:p>
          <a:p>
            <a:r>
              <a:rPr lang="en-US" dirty="0"/>
              <a:t>All labor paid the same wage (due to perfect mobility), so all share any gains from trade</a:t>
            </a:r>
          </a:p>
          <a:p>
            <a:r>
              <a:rPr lang="en-US" dirty="0"/>
              <a:t>Real wage rises as price of import falls</a:t>
            </a:r>
          </a:p>
          <a:p>
            <a:r>
              <a:rPr lang="en-US" dirty="0"/>
              <a:t>Note that transition, not modelled, could be painful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
        <p:nvSpPr>
          <p:cNvPr id="4" name="Footer Placeholder 3">
            <a:extLst>
              <a:ext uri="{FF2B5EF4-FFF2-40B4-BE49-F238E27FC236}">
                <a16:creationId xmlns:a16="http://schemas.microsoft.com/office/drawing/2014/main" id="{89A7F5C9-6831-454C-9425-ACC2F60CC29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34880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22028156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In the Ricardian Model, do both countries necessarily gain from trade?  Is it possible for a country to lose from trade? </a:t>
            </a:r>
          </a:p>
          <a:p>
            <a:r>
              <a:rPr lang="en-US" sz="2800" dirty="0"/>
              <a:t>What do the relative supply and demand curves of a country look like in the Ricardian Model, and why?  What do they look like for the world of two countries?</a:t>
            </a:r>
          </a:p>
          <a:p>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633044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5B31D62-7AF9-7F42-A3E8-594A9E3731D3}"/>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F9B49293-340F-3444-A99A-145D98A0A630}"/>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grpSp>
        <p:nvGrpSpPr>
          <p:cNvPr id="39" name="Group 38">
            <a:extLst>
              <a:ext uri="{FF2B5EF4-FFF2-40B4-BE49-F238E27FC236}">
                <a16:creationId xmlns:a16="http://schemas.microsoft.com/office/drawing/2014/main" id="{ACF7EC63-07C8-C946-BD55-FAF8D7A36550}"/>
              </a:ext>
            </a:extLst>
          </p:cNvPr>
          <p:cNvGrpSpPr/>
          <p:nvPr/>
        </p:nvGrpSpPr>
        <p:grpSpPr>
          <a:xfrm>
            <a:off x="1981200" y="533400"/>
            <a:ext cx="4953000" cy="2655332"/>
            <a:chOff x="605971" y="1600200"/>
            <a:chExt cx="7547429" cy="3950732"/>
          </a:xfrm>
        </p:grpSpPr>
        <p:cxnSp>
          <p:nvCxnSpPr>
            <p:cNvPr id="6" name="Straight Connector 5">
              <a:extLst>
                <a:ext uri="{FF2B5EF4-FFF2-40B4-BE49-F238E27FC236}">
                  <a16:creationId xmlns:a16="http://schemas.microsoft.com/office/drawing/2014/main" id="{D60344CC-6D0A-1F4D-891E-BE82DAD7E260}"/>
                </a:ext>
              </a:extLst>
            </p:cNvPr>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D36D02F2-DD4B-FC48-AC20-846772F81635}"/>
                </a:ext>
              </a:extLst>
            </p:cNvPr>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7DC01CCC-ED1F-274A-B473-8CEE108400C7}"/>
                </a:ext>
              </a:extLst>
            </p:cNvPr>
            <p:cNvSpPr txBox="1"/>
            <p:nvPr/>
          </p:nvSpPr>
          <p:spPr>
            <a:xfrm>
              <a:off x="838200" y="1600200"/>
              <a:ext cx="827314" cy="961643"/>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a:extLst>
                <a:ext uri="{FF2B5EF4-FFF2-40B4-BE49-F238E27FC236}">
                  <a16:creationId xmlns:a16="http://schemas.microsoft.com/office/drawing/2014/main" id="{9C6549F6-6323-754F-921B-11914823747B}"/>
                </a:ext>
              </a:extLst>
            </p:cNvPr>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7FAFFFD2-921A-634C-B7AE-595445106FE3}"/>
                </a:ext>
              </a:extLst>
            </p:cNvPr>
            <p:cNvSpPr/>
            <p:nvPr/>
          </p:nvSpPr>
          <p:spPr>
            <a:xfrm>
              <a:off x="605971" y="3527559"/>
              <a:ext cx="59955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2" name="Rectangle 11">
              <a:extLst>
                <a:ext uri="{FF2B5EF4-FFF2-40B4-BE49-F238E27FC236}">
                  <a16:creationId xmlns:a16="http://schemas.microsoft.com/office/drawing/2014/main" id="{A9582628-8460-0D42-B5D2-7C076ED286C9}"/>
                </a:ext>
              </a:extLst>
            </p:cNvPr>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3" name="Straight Connector 12">
              <a:extLst>
                <a:ext uri="{FF2B5EF4-FFF2-40B4-BE49-F238E27FC236}">
                  <a16:creationId xmlns:a16="http://schemas.microsoft.com/office/drawing/2014/main" id="{A4B50D14-1481-3E4C-8A66-893A6FCE07CE}"/>
                </a:ext>
              </a:extLst>
            </p:cNvPr>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AACD3B18-2F41-3649-9E8A-9F88DA91F922}"/>
                </a:ext>
              </a:extLst>
            </p:cNvPr>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23717D32-9B86-9B46-8D8B-3745C2D5B91D}"/>
                </a:ext>
              </a:extLst>
            </p:cNvPr>
            <p:cNvSpPr txBox="1"/>
            <p:nvPr/>
          </p:nvSpPr>
          <p:spPr>
            <a:xfrm>
              <a:off x="4205514" y="1600200"/>
              <a:ext cx="961571" cy="961643"/>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17" name="Straight Connector 16">
              <a:extLst>
                <a:ext uri="{FF2B5EF4-FFF2-40B4-BE49-F238E27FC236}">
                  <a16:creationId xmlns:a16="http://schemas.microsoft.com/office/drawing/2014/main" id="{393A6BB7-D8B3-D344-BF67-5419C86252DF}"/>
                </a:ext>
              </a:extLst>
            </p:cNvPr>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Rectangle 17">
              <a:extLst>
                <a:ext uri="{FF2B5EF4-FFF2-40B4-BE49-F238E27FC236}">
                  <a16:creationId xmlns:a16="http://schemas.microsoft.com/office/drawing/2014/main" id="{9BAF244D-C6D4-D246-93AB-FFC1922FDB7C}"/>
                </a:ext>
              </a:extLst>
            </p:cNvPr>
            <p:cNvSpPr/>
            <p:nvPr/>
          </p:nvSpPr>
          <p:spPr>
            <a:xfrm>
              <a:off x="3973285" y="2393818"/>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9" name="Rectangle 18">
              <a:extLst>
                <a:ext uri="{FF2B5EF4-FFF2-40B4-BE49-F238E27FC236}">
                  <a16:creationId xmlns:a16="http://schemas.microsoft.com/office/drawing/2014/main" id="{131FD75D-1E5A-0C43-9F69-DB8D5BBD1D92}"/>
                </a:ext>
              </a:extLst>
            </p:cNvPr>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1" name="Straight Connector 30">
              <a:extLst>
                <a:ext uri="{FF2B5EF4-FFF2-40B4-BE49-F238E27FC236}">
                  <a16:creationId xmlns:a16="http://schemas.microsoft.com/office/drawing/2014/main" id="{C9985D0F-E163-774B-AE8B-D1A84802FEED}"/>
                </a:ext>
              </a:extLst>
            </p:cNvPr>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F240465C-8F0D-994D-8E74-866DAD9A2028}"/>
                </a:ext>
              </a:extLst>
            </p:cNvPr>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EC2B053B-D0E9-8A49-AC33-F7168397E02F}"/>
                </a:ext>
              </a:extLst>
            </p:cNvPr>
            <p:cNvSpPr/>
            <p:nvPr/>
          </p:nvSpPr>
          <p:spPr>
            <a:xfrm>
              <a:off x="6179457" y="4321178"/>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4" name="Straight Connector 33">
              <a:extLst>
                <a:ext uri="{FF2B5EF4-FFF2-40B4-BE49-F238E27FC236}">
                  <a16:creationId xmlns:a16="http://schemas.microsoft.com/office/drawing/2014/main" id="{04AB1EA4-69D9-C948-8346-8B6DA140EC21}"/>
                </a:ext>
              </a:extLst>
            </p:cNvPr>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C631CA0D-2E2D-3741-B3CB-8E711AA4316B}"/>
                </a:ext>
              </a:extLst>
            </p:cNvPr>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6" name="Rectangle 65">
              <a:extLst>
                <a:ext uri="{FF2B5EF4-FFF2-40B4-BE49-F238E27FC236}">
                  <a16:creationId xmlns:a16="http://schemas.microsoft.com/office/drawing/2014/main" id="{5E169625-8E90-1E4E-AB38-CC58CDE0E496}"/>
                </a:ext>
              </a:extLst>
            </p:cNvPr>
            <p:cNvSpPr/>
            <p:nvPr/>
          </p:nvSpPr>
          <p:spPr>
            <a:xfrm>
              <a:off x="1651000" y="4434552"/>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grpSp>
      <p:cxnSp>
        <p:nvCxnSpPr>
          <p:cNvPr id="40" name="Straight Connector 39">
            <a:extLst>
              <a:ext uri="{FF2B5EF4-FFF2-40B4-BE49-F238E27FC236}">
                <a16:creationId xmlns:a16="http://schemas.microsoft.com/office/drawing/2014/main" id="{B3347596-244E-BB45-81A3-31F58EE8BF42}"/>
              </a:ext>
            </a:extLst>
          </p:cNvPr>
          <p:cNvCxnSpPr>
            <a:cxnSpLocks/>
          </p:cNvCxnSpPr>
          <p:nvPr/>
        </p:nvCxnSpPr>
        <p:spPr>
          <a:xfrm>
            <a:off x="914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022A5872-CA93-EE48-B2C1-61E0BA4246A8}"/>
              </a:ext>
            </a:extLst>
          </p:cNvPr>
          <p:cNvCxnSpPr>
            <a:cxnSpLocks/>
          </p:cNvCxnSpPr>
          <p:nvPr/>
        </p:nvCxnSpPr>
        <p:spPr>
          <a:xfrm flipV="1">
            <a:off x="914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0BC83EE9-6CDB-BF49-8778-21716050FB17}"/>
              </a:ext>
            </a:extLst>
          </p:cNvPr>
          <p:cNvSpPr txBox="1"/>
          <p:nvPr/>
        </p:nvSpPr>
        <p:spPr>
          <a:xfrm>
            <a:off x="381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43" name="TextBox 42">
            <a:extLst>
              <a:ext uri="{FF2B5EF4-FFF2-40B4-BE49-F238E27FC236}">
                <a16:creationId xmlns:a16="http://schemas.microsoft.com/office/drawing/2014/main" id="{5EEFD3B7-04BF-8742-A870-9969CB528A96}"/>
              </a:ext>
            </a:extLst>
          </p:cNvPr>
          <p:cNvSpPr txBox="1"/>
          <p:nvPr/>
        </p:nvSpPr>
        <p:spPr>
          <a:xfrm>
            <a:off x="2057400" y="58674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58" name="Rectangle 57">
            <a:extLst>
              <a:ext uri="{FF2B5EF4-FFF2-40B4-BE49-F238E27FC236}">
                <a16:creationId xmlns:a16="http://schemas.microsoft.com/office/drawing/2014/main" id="{F947F7B1-F1A8-454F-8E02-F30CFB8EFF53}"/>
              </a:ext>
            </a:extLst>
          </p:cNvPr>
          <p:cNvSpPr/>
          <p:nvPr/>
        </p:nvSpPr>
        <p:spPr>
          <a:xfrm>
            <a:off x="228600" y="5029200"/>
            <a:ext cx="710451" cy="369332"/>
          </a:xfrm>
          <a:prstGeom prst="rect">
            <a:avLst/>
          </a:prstGeom>
        </p:spPr>
        <p:txBody>
          <a:bodyPr wrap="non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60" name="Straight Connector 59">
            <a:extLst>
              <a:ext uri="{FF2B5EF4-FFF2-40B4-BE49-F238E27FC236}">
                <a16:creationId xmlns:a16="http://schemas.microsoft.com/office/drawing/2014/main" id="{392A67AC-A5CC-B84A-8C68-8CECA71F6D1C}"/>
              </a:ext>
            </a:extLst>
          </p:cNvPr>
          <p:cNvCxnSpPr/>
          <p:nvPr/>
        </p:nvCxnSpPr>
        <p:spPr>
          <a:xfrm flipV="1">
            <a:off x="914400" y="5181600"/>
            <a:ext cx="0" cy="6858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225DFE19-1BCA-B843-9C50-1785A53E44F6}"/>
              </a:ext>
            </a:extLst>
          </p:cNvPr>
          <p:cNvCxnSpPr>
            <a:cxnSpLocks/>
          </p:cNvCxnSpPr>
          <p:nvPr/>
        </p:nvCxnSpPr>
        <p:spPr>
          <a:xfrm flipH="1">
            <a:off x="914400" y="5181600"/>
            <a:ext cx="20574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67" name="TextBox 66">
            <a:extLst>
              <a:ext uri="{FF2B5EF4-FFF2-40B4-BE49-F238E27FC236}">
                <a16:creationId xmlns:a16="http://schemas.microsoft.com/office/drawing/2014/main" id="{2889BA6E-F52C-D746-975C-900C164917C2}"/>
              </a:ext>
            </a:extLst>
          </p:cNvPr>
          <p:cNvSpPr txBox="1"/>
          <p:nvPr/>
        </p:nvSpPr>
        <p:spPr>
          <a:xfrm>
            <a:off x="2667000" y="4800600"/>
            <a:ext cx="1371600" cy="369332"/>
          </a:xfrm>
          <a:prstGeom prst="rect">
            <a:avLst/>
          </a:prstGeom>
          <a:noFill/>
        </p:spPr>
        <p:txBody>
          <a:bodyPr wrap="square" rtlCol="0">
            <a:spAutoFit/>
          </a:bodyPr>
          <a:lstStyle/>
          <a:p>
            <a:pPr marL="0" lvl="2"/>
            <a:r>
              <a:rPr lang="en-US" dirty="0">
                <a:solidFill>
                  <a:srgbClr val="FF0000"/>
                </a:solidFill>
              </a:rPr>
              <a:t>RS</a:t>
            </a:r>
          </a:p>
        </p:txBody>
      </p:sp>
      <p:cxnSp>
        <p:nvCxnSpPr>
          <p:cNvPr id="68" name="Straight Connector 67">
            <a:extLst>
              <a:ext uri="{FF2B5EF4-FFF2-40B4-BE49-F238E27FC236}">
                <a16:creationId xmlns:a16="http://schemas.microsoft.com/office/drawing/2014/main" id="{D69830EB-4426-2244-91BF-4A6B62907179}"/>
              </a:ext>
            </a:extLst>
          </p:cNvPr>
          <p:cNvCxnSpPr>
            <a:cxnSpLocks/>
          </p:cNvCxnSpPr>
          <p:nvPr/>
        </p:nvCxnSpPr>
        <p:spPr>
          <a:xfrm>
            <a:off x="38100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A43282CC-3D28-6144-9914-4111C369CABC}"/>
              </a:ext>
            </a:extLst>
          </p:cNvPr>
          <p:cNvCxnSpPr>
            <a:cxnSpLocks/>
          </p:cNvCxnSpPr>
          <p:nvPr/>
        </p:nvCxnSpPr>
        <p:spPr>
          <a:xfrm flipV="1">
            <a:off x="38100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0" name="TextBox 69">
            <a:extLst>
              <a:ext uri="{FF2B5EF4-FFF2-40B4-BE49-F238E27FC236}">
                <a16:creationId xmlns:a16="http://schemas.microsoft.com/office/drawing/2014/main" id="{374306C2-9D76-7A48-8B7F-7083753ECBE2}"/>
              </a:ext>
            </a:extLst>
          </p:cNvPr>
          <p:cNvSpPr txBox="1"/>
          <p:nvPr/>
        </p:nvSpPr>
        <p:spPr>
          <a:xfrm>
            <a:off x="32766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71" name="TextBox 70">
            <a:extLst>
              <a:ext uri="{FF2B5EF4-FFF2-40B4-BE49-F238E27FC236}">
                <a16:creationId xmlns:a16="http://schemas.microsoft.com/office/drawing/2014/main" id="{752AC6E8-C4F1-F74E-B889-C1A62196D4FC}"/>
              </a:ext>
            </a:extLst>
          </p:cNvPr>
          <p:cNvSpPr txBox="1"/>
          <p:nvPr/>
        </p:nvSpPr>
        <p:spPr>
          <a:xfrm>
            <a:off x="4876800" y="5867402"/>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73" name="Straight Connector 72">
            <a:extLst>
              <a:ext uri="{FF2B5EF4-FFF2-40B4-BE49-F238E27FC236}">
                <a16:creationId xmlns:a16="http://schemas.microsoft.com/office/drawing/2014/main" id="{96D9CAB4-9C8A-BD4D-B1B3-BDC2A2213086}"/>
              </a:ext>
            </a:extLst>
          </p:cNvPr>
          <p:cNvCxnSpPr>
            <a:cxnSpLocks/>
          </p:cNvCxnSpPr>
          <p:nvPr/>
        </p:nvCxnSpPr>
        <p:spPr>
          <a:xfrm flipV="1">
            <a:off x="3810000" y="4343400"/>
            <a:ext cx="0" cy="152400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F5978240-E65C-2C40-BBE1-0D1355852E92}"/>
              </a:ext>
            </a:extLst>
          </p:cNvPr>
          <p:cNvCxnSpPr>
            <a:cxnSpLocks/>
          </p:cNvCxnSpPr>
          <p:nvPr/>
        </p:nvCxnSpPr>
        <p:spPr>
          <a:xfrm flipH="1">
            <a:off x="3810000" y="4343400"/>
            <a:ext cx="2057400"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75" name="TextBox 74">
            <a:extLst>
              <a:ext uri="{FF2B5EF4-FFF2-40B4-BE49-F238E27FC236}">
                <a16:creationId xmlns:a16="http://schemas.microsoft.com/office/drawing/2014/main" id="{337BAA3B-4EB8-2A45-9EA2-A53EA5B3CE1B}"/>
              </a:ext>
            </a:extLst>
          </p:cNvPr>
          <p:cNvSpPr txBox="1"/>
          <p:nvPr/>
        </p:nvSpPr>
        <p:spPr>
          <a:xfrm>
            <a:off x="5257800" y="3962400"/>
            <a:ext cx="1371600" cy="369332"/>
          </a:xfrm>
          <a:prstGeom prst="rect">
            <a:avLst/>
          </a:prstGeom>
          <a:noFill/>
        </p:spPr>
        <p:txBody>
          <a:bodyPr wrap="square" rtlCol="0">
            <a:spAutoFit/>
          </a:bodyPr>
          <a:lstStyle/>
          <a:p>
            <a:pPr marL="0" lvl="2"/>
            <a:r>
              <a:rPr lang="en-US" dirty="0">
                <a:solidFill>
                  <a:srgbClr val="0070C0"/>
                </a:solidFill>
              </a:rPr>
              <a:t>RS*</a:t>
            </a:r>
          </a:p>
        </p:txBody>
      </p:sp>
      <p:sp>
        <p:nvSpPr>
          <p:cNvPr id="77" name="Rectangle 76">
            <a:extLst>
              <a:ext uri="{FF2B5EF4-FFF2-40B4-BE49-F238E27FC236}">
                <a16:creationId xmlns:a16="http://schemas.microsoft.com/office/drawing/2014/main" id="{63ECBF62-8A2F-EC44-A932-890BFA41510D}"/>
              </a:ext>
            </a:extLst>
          </p:cNvPr>
          <p:cNvSpPr/>
          <p:nvPr/>
        </p:nvSpPr>
        <p:spPr>
          <a:xfrm>
            <a:off x="2971800" y="4114800"/>
            <a:ext cx="889987" cy="369332"/>
          </a:xfrm>
          <a:prstGeom prst="rect">
            <a:avLst/>
          </a:prstGeom>
        </p:spPr>
        <p:txBody>
          <a:bodyPr wrap="none">
            <a:spAutoFit/>
          </a:bodyPr>
          <a:lstStyle/>
          <a:p>
            <a:r>
              <a:rPr lang="en-US" dirty="0" err="1">
                <a:solidFill>
                  <a:srgbClr val="0070C0"/>
                </a:solidFill>
              </a:rPr>
              <a:t>a</a:t>
            </a:r>
            <a:r>
              <a:rPr lang="en-US" baseline="-25000" dirty="0" err="1">
                <a:solidFill>
                  <a:srgbClr val="0070C0"/>
                </a:solidFill>
              </a:rPr>
              <a:t>C</a:t>
            </a:r>
            <a:r>
              <a:rPr lang="en-US" dirty="0">
                <a:solidFill>
                  <a:srgbClr val="0070C0"/>
                </a:solidFill>
              </a:rPr>
              <a:t>*/</a:t>
            </a:r>
            <a:r>
              <a:rPr lang="en-US" dirty="0" err="1">
                <a:solidFill>
                  <a:srgbClr val="0070C0"/>
                </a:solidFill>
              </a:rPr>
              <a:t>a</a:t>
            </a:r>
            <a:r>
              <a:rPr lang="en-US" baseline="-25000" dirty="0" err="1">
                <a:solidFill>
                  <a:srgbClr val="0070C0"/>
                </a:solidFill>
              </a:rPr>
              <a:t>F</a:t>
            </a:r>
            <a:r>
              <a:rPr lang="en-US" dirty="0">
                <a:solidFill>
                  <a:srgbClr val="0070C0"/>
                </a:solidFill>
              </a:rPr>
              <a:t>*</a:t>
            </a:r>
          </a:p>
        </p:txBody>
      </p:sp>
      <p:cxnSp>
        <p:nvCxnSpPr>
          <p:cNvPr id="79" name="Straight Connector 78">
            <a:extLst>
              <a:ext uri="{FF2B5EF4-FFF2-40B4-BE49-F238E27FC236}">
                <a16:creationId xmlns:a16="http://schemas.microsoft.com/office/drawing/2014/main" id="{BBF1C784-0661-6043-86D6-A7A91C49AE37}"/>
              </a:ext>
            </a:extLst>
          </p:cNvPr>
          <p:cNvCxnSpPr>
            <a:cxnSpLocks/>
          </p:cNvCxnSpPr>
          <p:nvPr/>
        </p:nvCxnSpPr>
        <p:spPr>
          <a:xfrm>
            <a:off x="6629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9D19CF04-04F0-F444-87FF-9E2F218D4D66}"/>
              </a:ext>
            </a:extLst>
          </p:cNvPr>
          <p:cNvCxnSpPr>
            <a:cxnSpLocks/>
          </p:cNvCxnSpPr>
          <p:nvPr/>
        </p:nvCxnSpPr>
        <p:spPr>
          <a:xfrm flipV="1">
            <a:off x="6629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1" name="TextBox 80">
            <a:extLst>
              <a:ext uri="{FF2B5EF4-FFF2-40B4-BE49-F238E27FC236}">
                <a16:creationId xmlns:a16="http://schemas.microsoft.com/office/drawing/2014/main" id="{4ADDE9F4-F0AB-D04E-A816-072E75AC515F}"/>
              </a:ext>
            </a:extLst>
          </p:cNvPr>
          <p:cNvSpPr txBox="1"/>
          <p:nvPr/>
        </p:nvSpPr>
        <p:spPr>
          <a:xfrm>
            <a:off x="6096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82" name="TextBox 81">
            <a:extLst>
              <a:ext uri="{FF2B5EF4-FFF2-40B4-BE49-F238E27FC236}">
                <a16:creationId xmlns:a16="http://schemas.microsoft.com/office/drawing/2014/main" id="{6CECB577-D29F-A442-B9E2-DDF5C574F0B2}"/>
              </a:ext>
            </a:extLst>
          </p:cNvPr>
          <p:cNvSpPr txBox="1"/>
          <p:nvPr/>
        </p:nvSpPr>
        <p:spPr>
          <a:xfrm>
            <a:off x="8534400" y="5867400"/>
            <a:ext cx="609600" cy="369332"/>
          </a:xfrm>
          <a:prstGeom prst="rect">
            <a:avLst/>
          </a:prstGeom>
          <a:noFill/>
        </p:spPr>
        <p:txBody>
          <a:bodyPr wrap="square" rtlCol="0">
            <a:spAutoFit/>
          </a:bodyPr>
          <a:lstStyle/>
          <a:p>
            <a:pPr marL="0" lvl="2"/>
            <a:r>
              <a:rPr lang="en-US" dirty="0"/>
              <a:t>RQ</a:t>
            </a:r>
          </a:p>
        </p:txBody>
      </p:sp>
      <p:cxnSp>
        <p:nvCxnSpPr>
          <p:cNvPr id="83" name="Straight Connector 82">
            <a:extLst>
              <a:ext uri="{FF2B5EF4-FFF2-40B4-BE49-F238E27FC236}">
                <a16:creationId xmlns:a16="http://schemas.microsoft.com/office/drawing/2014/main" id="{3A3B4636-1A00-7645-81F9-838A5A2CDBB1}"/>
              </a:ext>
            </a:extLst>
          </p:cNvPr>
          <p:cNvCxnSpPr>
            <a:cxnSpLocks/>
          </p:cNvCxnSpPr>
          <p:nvPr/>
        </p:nvCxnSpPr>
        <p:spPr>
          <a:xfrm flipV="1">
            <a:off x="6629400" y="5105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125D6986-4DD4-7549-9408-FC945EA61A53}"/>
              </a:ext>
            </a:extLst>
          </p:cNvPr>
          <p:cNvCxnSpPr>
            <a:cxnSpLocks/>
          </p:cNvCxnSpPr>
          <p:nvPr/>
        </p:nvCxnSpPr>
        <p:spPr>
          <a:xfrm flipH="1">
            <a:off x="6629400" y="5105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7" name="Straight Connector 86">
            <a:extLst>
              <a:ext uri="{FF2B5EF4-FFF2-40B4-BE49-F238E27FC236}">
                <a16:creationId xmlns:a16="http://schemas.microsoft.com/office/drawing/2014/main" id="{6A1FE9A2-C862-9D45-BCF9-376D6BB64DF5}"/>
              </a:ext>
            </a:extLst>
          </p:cNvPr>
          <p:cNvCxnSpPr>
            <a:cxnSpLocks/>
          </p:cNvCxnSpPr>
          <p:nvPr/>
        </p:nvCxnSpPr>
        <p:spPr>
          <a:xfrm flipV="1">
            <a:off x="7620000" y="4343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F59AEDB3-C1BD-234D-9FBC-01367CF0E308}"/>
              </a:ext>
            </a:extLst>
          </p:cNvPr>
          <p:cNvCxnSpPr>
            <a:cxnSpLocks/>
          </p:cNvCxnSpPr>
          <p:nvPr/>
        </p:nvCxnSpPr>
        <p:spPr>
          <a:xfrm flipH="1">
            <a:off x="7620000" y="4343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sp>
        <p:nvSpPr>
          <p:cNvPr id="89" name="TextBox 88">
            <a:extLst>
              <a:ext uri="{FF2B5EF4-FFF2-40B4-BE49-F238E27FC236}">
                <a16:creationId xmlns:a16="http://schemas.microsoft.com/office/drawing/2014/main" id="{1C5611DB-204C-3D46-8DB8-FC1B0F639172}"/>
              </a:ext>
            </a:extLst>
          </p:cNvPr>
          <p:cNvSpPr txBox="1"/>
          <p:nvPr/>
        </p:nvSpPr>
        <p:spPr>
          <a:xfrm>
            <a:off x="8229600" y="3962400"/>
            <a:ext cx="1371600" cy="369332"/>
          </a:xfrm>
          <a:prstGeom prst="rect">
            <a:avLst/>
          </a:prstGeom>
          <a:noFill/>
        </p:spPr>
        <p:txBody>
          <a:bodyPr wrap="square" rtlCol="0">
            <a:spAutoFit/>
          </a:bodyPr>
          <a:lstStyle/>
          <a:p>
            <a:pPr marL="0" lvl="2"/>
            <a:r>
              <a:rPr lang="en-US" dirty="0">
                <a:solidFill>
                  <a:srgbClr val="00B050"/>
                </a:solidFill>
              </a:rPr>
              <a:t>RS </a:t>
            </a:r>
            <a:r>
              <a:rPr lang="en-US" baseline="30000" dirty="0">
                <a:solidFill>
                  <a:srgbClr val="00B050"/>
                </a:solidFill>
              </a:rPr>
              <a:t>W</a:t>
            </a:r>
          </a:p>
        </p:txBody>
      </p:sp>
      <p:cxnSp>
        <p:nvCxnSpPr>
          <p:cNvPr id="90" name="Straight Connector 89">
            <a:extLst>
              <a:ext uri="{FF2B5EF4-FFF2-40B4-BE49-F238E27FC236}">
                <a16:creationId xmlns:a16="http://schemas.microsoft.com/office/drawing/2014/main" id="{B6DE2D86-6923-4147-8009-F850A01F35F4}"/>
              </a:ext>
            </a:extLst>
          </p:cNvPr>
          <p:cNvCxnSpPr>
            <a:cxnSpLocks/>
          </p:cNvCxnSpPr>
          <p:nvPr/>
        </p:nvCxnSpPr>
        <p:spPr>
          <a:xfrm flipV="1">
            <a:off x="7620000" y="5105400"/>
            <a:ext cx="0" cy="762000"/>
          </a:xfrm>
          <a:prstGeom prst="line">
            <a:avLst/>
          </a:prstGeom>
          <a:ln w="38100">
            <a:solidFill>
              <a:srgbClr val="00B050"/>
            </a:solidFill>
            <a:prstDash val="dash"/>
          </a:ln>
        </p:spPr>
        <p:style>
          <a:lnRef idx="2">
            <a:schemeClr val="accent1"/>
          </a:lnRef>
          <a:fillRef idx="0">
            <a:schemeClr val="accent1"/>
          </a:fillRef>
          <a:effectRef idx="1">
            <a:schemeClr val="accent1"/>
          </a:effectRef>
          <a:fontRef idx="minor">
            <a:schemeClr val="tx1"/>
          </a:fontRef>
        </p:style>
      </p:cxnSp>
      <p:sp>
        <p:nvSpPr>
          <p:cNvPr id="91" name="Rectangle 90">
            <a:extLst>
              <a:ext uri="{FF2B5EF4-FFF2-40B4-BE49-F238E27FC236}">
                <a16:creationId xmlns:a16="http://schemas.microsoft.com/office/drawing/2014/main" id="{C2F93A88-7900-6947-87F2-6BB0797CC052}"/>
              </a:ext>
            </a:extLst>
          </p:cNvPr>
          <p:cNvSpPr/>
          <p:nvPr/>
        </p:nvSpPr>
        <p:spPr>
          <a:xfrm>
            <a:off x="6858000" y="5943600"/>
            <a:ext cx="1905000" cy="369332"/>
          </a:xfrm>
          <a:prstGeom prst="rect">
            <a:avLst/>
          </a:prstGeom>
        </p:spPr>
        <p:txBody>
          <a:bodyPr wrap="square">
            <a:spAutoFit/>
          </a:bodyPr>
          <a:lstStyle/>
          <a:p>
            <a:r>
              <a:rPr lang="en-US" dirty="0">
                <a:solidFill>
                  <a:srgbClr val="00B050"/>
                </a:solidFill>
              </a:rPr>
              <a:t>(L/</a:t>
            </a:r>
            <a:r>
              <a:rPr lang="en-US" dirty="0" err="1">
                <a:solidFill>
                  <a:srgbClr val="00B050"/>
                </a:solidFill>
              </a:rPr>
              <a:t>a</a:t>
            </a:r>
            <a:r>
              <a:rPr lang="en-US" baseline="-25000" dirty="0" err="1">
                <a:solidFill>
                  <a:srgbClr val="00B050"/>
                </a:solidFill>
              </a:rPr>
              <a:t>C</a:t>
            </a:r>
            <a:r>
              <a:rPr lang="en-US" dirty="0">
                <a:solidFill>
                  <a:srgbClr val="00B050"/>
                </a:solidFill>
              </a:rPr>
              <a:t> )/(L*/</a:t>
            </a:r>
            <a:r>
              <a:rPr lang="en-US" dirty="0" err="1">
                <a:solidFill>
                  <a:srgbClr val="00B050"/>
                </a:solidFill>
              </a:rPr>
              <a:t>a</a:t>
            </a:r>
            <a:r>
              <a:rPr lang="en-US" baseline="-25000" dirty="0" err="1">
                <a:solidFill>
                  <a:srgbClr val="00B050"/>
                </a:solidFill>
              </a:rPr>
              <a:t>F</a:t>
            </a:r>
            <a:r>
              <a:rPr lang="en-US" dirty="0">
                <a:solidFill>
                  <a:srgbClr val="00B050"/>
                </a:solidFill>
              </a:rPr>
              <a:t>*)</a:t>
            </a:r>
          </a:p>
        </p:txBody>
      </p:sp>
      <p:sp>
        <p:nvSpPr>
          <p:cNvPr id="2" name="TextBox 1">
            <a:extLst>
              <a:ext uri="{FF2B5EF4-FFF2-40B4-BE49-F238E27FC236}">
                <a16:creationId xmlns:a16="http://schemas.microsoft.com/office/drawing/2014/main" id="{5315F93C-40EE-C742-BDCB-7188890ADFBD}"/>
              </a:ext>
            </a:extLst>
          </p:cNvPr>
          <p:cNvSpPr txBox="1"/>
          <p:nvPr/>
        </p:nvSpPr>
        <p:spPr>
          <a:xfrm>
            <a:off x="1295400" y="3581400"/>
            <a:ext cx="1600200" cy="381000"/>
          </a:xfrm>
          <a:prstGeom prst="rect">
            <a:avLst/>
          </a:prstGeom>
          <a:noFill/>
        </p:spPr>
        <p:txBody>
          <a:bodyPr wrap="square" rtlCol="0">
            <a:spAutoFit/>
          </a:bodyPr>
          <a:lstStyle/>
          <a:p>
            <a:pPr algn="ctr"/>
            <a:r>
              <a:rPr lang="en-US" dirty="0"/>
              <a:t>Home</a:t>
            </a:r>
          </a:p>
        </p:txBody>
      </p:sp>
      <p:sp>
        <p:nvSpPr>
          <p:cNvPr id="51" name="TextBox 50">
            <a:extLst>
              <a:ext uri="{FF2B5EF4-FFF2-40B4-BE49-F238E27FC236}">
                <a16:creationId xmlns:a16="http://schemas.microsoft.com/office/drawing/2014/main" id="{99C441E1-96E5-7141-B799-C943996F237C}"/>
              </a:ext>
            </a:extLst>
          </p:cNvPr>
          <p:cNvSpPr txBox="1"/>
          <p:nvPr/>
        </p:nvSpPr>
        <p:spPr>
          <a:xfrm>
            <a:off x="2590800" y="533400"/>
            <a:ext cx="1600200" cy="381000"/>
          </a:xfrm>
          <a:prstGeom prst="rect">
            <a:avLst/>
          </a:prstGeom>
          <a:noFill/>
        </p:spPr>
        <p:txBody>
          <a:bodyPr wrap="square" rtlCol="0">
            <a:spAutoFit/>
          </a:bodyPr>
          <a:lstStyle/>
          <a:p>
            <a:pPr algn="ctr"/>
            <a:r>
              <a:rPr lang="en-US" dirty="0"/>
              <a:t>Home</a:t>
            </a:r>
          </a:p>
        </p:txBody>
      </p:sp>
      <p:sp>
        <p:nvSpPr>
          <p:cNvPr id="52" name="TextBox 51">
            <a:extLst>
              <a:ext uri="{FF2B5EF4-FFF2-40B4-BE49-F238E27FC236}">
                <a16:creationId xmlns:a16="http://schemas.microsoft.com/office/drawing/2014/main" id="{A85CFAF4-80C7-804A-9479-78C3AD7EEFE3}"/>
              </a:ext>
            </a:extLst>
          </p:cNvPr>
          <p:cNvSpPr txBox="1"/>
          <p:nvPr/>
        </p:nvSpPr>
        <p:spPr>
          <a:xfrm>
            <a:off x="4114800" y="3581400"/>
            <a:ext cx="1600200" cy="381000"/>
          </a:xfrm>
          <a:prstGeom prst="rect">
            <a:avLst/>
          </a:prstGeom>
          <a:noFill/>
        </p:spPr>
        <p:txBody>
          <a:bodyPr wrap="square" rtlCol="0">
            <a:spAutoFit/>
          </a:bodyPr>
          <a:lstStyle/>
          <a:p>
            <a:pPr algn="ctr"/>
            <a:r>
              <a:rPr lang="en-US" dirty="0"/>
              <a:t>Foreign</a:t>
            </a:r>
          </a:p>
        </p:txBody>
      </p:sp>
      <p:sp>
        <p:nvSpPr>
          <p:cNvPr id="54" name="TextBox 53">
            <a:extLst>
              <a:ext uri="{FF2B5EF4-FFF2-40B4-BE49-F238E27FC236}">
                <a16:creationId xmlns:a16="http://schemas.microsoft.com/office/drawing/2014/main" id="{F82A23FB-3F07-B247-9752-AF831C98EC85}"/>
              </a:ext>
            </a:extLst>
          </p:cNvPr>
          <p:cNvSpPr txBox="1"/>
          <p:nvPr/>
        </p:nvSpPr>
        <p:spPr>
          <a:xfrm>
            <a:off x="5181600" y="533400"/>
            <a:ext cx="1600200" cy="381000"/>
          </a:xfrm>
          <a:prstGeom prst="rect">
            <a:avLst/>
          </a:prstGeom>
          <a:noFill/>
        </p:spPr>
        <p:txBody>
          <a:bodyPr wrap="square" rtlCol="0">
            <a:spAutoFit/>
          </a:bodyPr>
          <a:lstStyle/>
          <a:p>
            <a:pPr algn="ctr"/>
            <a:r>
              <a:rPr lang="en-US" dirty="0"/>
              <a:t>Foreign</a:t>
            </a:r>
          </a:p>
        </p:txBody>
      </p:sp>
      <p:sp>
        <p:nvSpPr>
          <p:cNvPr id="55" name="TextBox 54">
            <a:extLst>
              <a:ext uri="{FF2B5EF4-FFF2-40B4-BE49-F238E27FC236}">
                <a16:creationId xmlns:a16="http://schemas.microsoft.com/office/drawing/2014/main" id="{E94A8A9A-2CD3-3348-BB58-D3C1F874C488}"/>
              </a:ext>
            </a:extLst>
          </p:cNvPr>
          <p:cNvSpPr txBox="1"/>
          <p:nvPr/>
        </p:nvSpPr>
        <p:spPr>
          <a:xfrm>
            <a:off x="6781800" y="3581400"/>
            <a:ext cx="1600200" cy="381000"/>
          </a:xfrm>
          <a:prstGeom prst="rect">
            <a:avLst/>
          </a:prstGeom>
          <a:noFill/>
        </p:spPr>
        <p:txBody>
          <a:bodyPr wrap="square" rtlCol="0">
            <a:spAutoFit/>
          </a:bodyPr>
          <a:lstStyle/>
          <a:p>
            <a:pPr algn="ctr"/>
            <a:r>
              <a:rPr lang="en-US" dirty="0"/>
              <a:t>World</a:t>
            </a:r>
          </a:p>
        </p:txBody>
      </p:sp>
    </p:spTree>
    <p:extLst>
      <p:ext uri="{BB962C8B-B14F-4D97-AF65-F5344CB8AC3E}">
        <p14:creationId xmlns:p14="http://schemas.microsoft.com/office/powerpoint/2010/main" val="29932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5" grpId="0"/>
      <p:bldP spid="77" grpId="0"/>
      <p:bldP spid="81" grpId="0"/>
      <p:bldP spid="82" grpId="0"/>
      <p:bldP spid="89" grpId="0"/>
      <p:bldP spid="91" grpId="0"/>
      <p:bldP spid="52" grpId="0"/>
      <p:bldP spid="5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More 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Suppose that preferences change so that, at given prices, demanders everywhere increase their preferred consumption of one good and decrease it for the other.  In most models, such a change will cause both the price and the quantity of the preferred good to increase.  Is that true in the Ricardian Model, of a closed economy and/or of a two-country world?</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2673851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7628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Before Ricardo, we knew that </a:t>
            </a:r>
          </a:p>
          <a:p>
            <a:pPr lvl="1"/>
            <a:r>
              <a:rPr lang="en-US" dirty="0"/>
              <a:t>if each country had “absolute advantage” in one good</a:t>
            </a:r>
          </a:p>
          <a:p>
            <a:pPr marL="457200" lvl="1" indent="0">
              <a:buNone/>
            </a:pPr>
            <a:r>
              <a:rPr lang="en-US" dirty="0"/>
              <a:t>	(Meaning they were better at producing it)</a:t>
            </a:r>
          </a:p>
          <a:p>
            <a:pPr lvl="1"/>
            <a:r>
              <a:rPr lang="en-US" dirty="0"/>
              <a:t>Then they would export it</a:t>
            </a:r>
          </a:p>
          <a:p>
            <a:r>
              <a:rPr lang="en-US" dirty="0"/>
              <a:t>But it was thought that, </a:t>
            </a:r>
          </a:p>
          <a:p>
            <a:pPr lvl="1"/>
            <a:r>
              <a:rPr lang="en-US" dirty="0"/>
              <a:t>if one country had absolute advantage in </a:t>
            </a:r>
            <a:r>
              <a:rPr lang="en-US" u="sng" dirty="0"/>
              <a:t>both</a:t>
            </a:r>
            <a:r>
              <a:rPr lang="en-US" dirty="0"/>
              <a:t> goods, </a:t>
            </a:r>
          </a:p>
          <a:p>
            <a:pPr lvl="1"/>
            <a:r>
              <a:rPr lang="en-US" dirty="0"/>
              <a:t>then trade might be impossible</a:t>
            </a:r>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4081863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showed that this was wrong.</a:t>
            </a:r>
          </a:p>
          <a:p>
            <a:r>
              <a:rPr lang="en-US" dirty="0"/>
              <a:t>What matters is “comparative advantage”</a:t>
            </a:r>
          </a:p>
          <a:p>
            <a:r>
              <a:rPr lang="en-US" dirty="0"/>
              <a:t>A less productive country can gain by exporting the good in which its disadvantage is </a:t>
            </a:r>
            <a:r>
              <a:rPr lang="en-US" u="sng" dirty="0"/>
              <a:t>relatively</a:t>
            </a:r>
            <a:r>
              <a:rPr lang="en-US" dirty="0"/>
              <a:t> smaller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26156200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used numerical examples like the following, with unit labor requirements:</a:t>
            </a:r>
          </a:p>
          <a:p>
            <a:endParaRPr lang="en-US" dirty="0"/>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pic>
        <p:nvPicPr>
          <p:cNvPr id="6" name="Picture 5">
            <a:extLst>
              <a:ext uri="{FF2B5EF4-FFF2-40B4-BE49-F238E27FC236}">
                <a16:creationId xmlns:a16="http://schemas.microsoft.com/office/drawing/2014/main" id="{E74A1255-3B57-6549-BAA8-ADA7453A50AC}"/>
              </a:ext>
            </a:extLst>
          </p:cNvPr>
          <p:cNvPicPr>
            <a:picLocks noChangeAspect="1"/>
          </p:cNvPicPr>
          <p:nvPr/>
        </p:nvPicPr>
        <p:blipFill>
          <a:blip r:embed="rId2"/>
          <a:stretch>
            <a:fillRect/>
          </a:stretch>
        </p:blipFill>
        <p:spPr>
          <a:xfrm>
            <a:off x="4114800" y="2667000"/>
            <a:ext cx="4737100" cy="1587500"/>
          </a:xfrm>
          <a:prstGeom prst="rect">
            <a:avLst/>
          </a:prstGeom>
        </p:spPr>
      </p:pic>
      <p:sp>
        <p:nvSpPr>
          <p:cNvPr id="7" name="Content Placeholder 2">
            <a:extLst>
              <a:ext uri="{FF2B5EF4-FFF2-40B4-BE49-F238E27FC236}">
                <a16:creationId xmlns:a16="http://schemas.microsoft.com/office/drawing/2014/main" id="{99249D8F-ECBF-664C-9EAB-27DEE8993C39}"/>
              </a:ext>
            </a:extLst>
          </p:cNvPr>
          <p:cNvSpPr txBox="1">
            <a:spLocks/>
          </p:cNvSpPr>
          <p:nvPr/>
        </p:nvSpPr>
        <p:spPr bwMode="auto">
          <a:xfrm>
            <a:off x="457200" y="2667001"/>
            <a:ext cx="3352800" cy="2895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Absolute advantage:</a:t>
            </a:r>
          </a:p>
          <a:p>
            <a:endParaRPr lang="en-US" kern="0" dirty="0"/>
          </a:p>
          <a:p>
            <a:r>
              <a:rPr lang="en-US" kern="0" dirty="0"/>
              <a:t>Comparative advantage:</a:t>
            </a:r>
          </a:p>
          <a:p>
            <a:endParaRPr lang="en-US" kern="0" dirty="0"/>
          </a:p>
          <a:p>
            <a:endParaRPr lang="en-US" kern="0" dirty="0"/>
          </a:p>
        </p:txBody>
      </p:sp>
      <p:pic>
        <p:nvPicPr>
          <p:cNvPr id="8" name="Picture 7">
            <a:extLst>
              <a:ext uri="{FF2B5EF4-FFF2-40B4-BE49-F238E27FC236}">
                <a16:creationId xmlns:a16="http://schemas.microsoft.com/office/drawing/2014/main" id="{38C0F894-20BA-C947-8851-31CAA59B15F5}"/>
              </a:ext>
            </a:extLst>
          </p:cNvPr>
          <p:cNvPicPr>
            <a:picLocks noChangeAspect="1"/>
          </p:cNvPicPr>
          <p:nvPr/>
        </p:nvPicPr>
        <p:blipFill>
          <a:blip r:embed="rId3"/>
          <a:stretch>
            <a:fillRect/>
          </a:stretch>
        </p:blipFill>
        <p:spPr>
          <a:xfrm>
            <a:off x="4114800" y="4419600"/>
            <a:ext cx="4737100" cy="1485900"/>
          </a:xfrm>
          <a:prstGeom prst="rect">
            <a:avLst/>
          </a:prstGeom>
        </p:spPr>
      </p:pic>
    </p:spTree>
    <p:extLst>
      <p:ext uri="{BB962C8B-B14F-4D97-AF65-F5344CB8AC3E}">
        <p14:creationId xmlns:p14="http://schemas.microsoft.com/office/powerpoint/2010/main" val="630834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By assigning amounts of labor to the countries, one can show that each can consume more of both goods if</a:t>
            </a:r>
          </a:p>
          <a:p>
            <a:pPr lvl="1"/>
            <a:r>
              <a:rPr lang="en-US" dirty="0"/>
              <a:t>US exports Food</a:t>
            </a:r>
          </a:p>
          <a:p>
            <a:pPr lvl="1"/>
            <a:r>
              <a:rPr lang="en-US" dirty="0"/>
              <a:t>Other (UK or UC) exports Cloth</a:t>
            </a:r>
          </a:p>
          <a:p>
            <a:r>
              <a:rPr lang="en-US" dirty="0"/>
              <a:t>UC has comparative advantage in Cloth because its </a:t>
            </a:r>
            <a:r>
              <a:rPr lang="en-US" u="sng" dirty="0"/>
              <a:t>relative</a:t>
            </a:r>
            <a:r>
              <a:rPr lang="en-US" dirty="0"/>
              <a:t> labor cost is lower: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C7B621-BEF8-4D41-83E5-440963D93D1E}"/>
                  </a:ext>
                </a:extLst>
              </p:cNvPr>
              <p:cNvSpPr txBox="1"/>
              <p:nvPr/>
            </p:nvSpPr>
            <p:spPr>
              <a:xfrm>
                <a:off x="2057400" y="5181600"/>
                <a:ext cx="5520294" cy="107959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0.10</m:t>
                          </m:r>
                        </m:num>
                        <m:den>
                          <m:r>
                            <a:rPr lang="en-US" sz="2800" b="0" i="1" smtClean="0">
                              <a:latin typeface="Cambria Math" panose="02040503050406030204" pitchFamily="18" charset="0"/>
                            </a:rPr>
                            <m:t>0.20</m:t>
                          </m:r>
                        </m:den>
                      </m:f>
                      <m:r>
                        <a:rPr lang="en-US" sz="2800" b="0" i="1" smtClean="0">
                          <a:latin typeface="Cambria Math" panose="02040503050406030204" pitchFamily="18" charset="0"/>
                        </a:rPr>
                        <m:t>=</m:t>
                      </m:r>
                      <m:f>
                        <m:fPr>
                          <m:ctrlPr>
                            <a:rPr lang="en-US" sz="2800" i="1" smtClean="0">
                              <a:latin typeface="Cambria Math" panose="02040503050406030204" pitchFamily="18" charset="0"/>
                            </a:rPr>
                          </m:ctrlPr>
                        </m:fPr>
                        <m:num>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𝐶</m:t>
                              </m:r>
                            </m:sub>
                            <m:sup>
                              <m:r>
                                <a:rPr lang="en-US" sz="2800" b="0" i="1" smtClean="0">
                                  <a:latin typeface="Cambria Math" panose="02040503050406030204" pitchFamily="18" charset="0"/>
                                </a:rPr>
                                <m:t>𝑈𝐶</m:t>
                              </m:r>
                            </m:sup>
                          </m:sSubSup>
                        </m:num>
                        <m:den>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𝐹</m:t>
                              </m:r>
                            </m:sub>
                            <m:sup>
                              <m:r>
                                <a:rPr lang="en-US" sz="2800" b="0" i="1" smtClean="0">
                                  <a:latin typeface="Cambria Math" panose="02040503050406030204" pitchFamily="18" charset="0"/>
                                </a:rPr>
                                <m:t>𝑈𝐵</m:t>
                              </m:r>
                            </m:sup>
                          </m:sSubSup>
                        </m:den>
                      </m:f>
                      <m:r>
                        <a:rPr lang="en-US" sz="2800" b="0" i="1" smtClean="0">
                          <a:latin typeface="Cambria Math" panose="02040503050406030204" pitchFamily="18" charset="0"/>
                        </a:rPr>
                        <m:t>&lt;</m:t>
                      </m:r>
                      <m:f>
                        <m:fPr>
                          <m:ctrlPr>
                            <a:rPr lang="en-US" sz="2800" b="0" i="1" smtClean="0">
                              <a:latin typeface="Cambria Math" panose="02040503050406030204" pitchFamily="18" charset="0"/>
                            </a:rPr>
                          </m:ctrlPr>
                        </m:fPr>
                        <m:num>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𝐶</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num>
                        <m:den>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𝐹</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0.02</m:t>
                          </m:r>
                        </m:num>
                        <m:den>
                          <m:r>
                            <a:rPr lang="en-US" sz="2800" b="0" i="1" smtClean="0">
                              <a:latin typeface="Cambria Math" panose="02040503050406030204" pitchFamily="18" charset="0"/>
                            </a:rPr>
                            <m:t>0.01</m:t>
                          </m:r>
                        </m:den>
                      </m:f>
                      <m:r>
                        <a:rPr lang="en-US" sz="2800" b="0" i="1" smtClean="0">
                          <a:latin typeface="Cambria Math" panose="02040503050406030204" pitchFamily="18" charset="0"/>
                        </a:rPr>
                        <m:t>=2</m:t>
                      </m:r>
                    </m:oMath>
                  </m:oMathPara>
                </a14:m>
                <a:endParaRPr lang="en-US" sz="2800" dirty="0"/>
              </a:p>
            </p:txBody>
          </p:sp>
        </mc:Choice>
        <mc:Fallback xmlns="">
          <p:sp>
            <p:nvSpPr>
              <p:cNvPr id="6" name="TextBox 5">
                <a:extLst>
                  <a:ext uri="{FF2B5EF4-FFF2-40B4-BE49-F238E27FC236}">
                    <a16:creationId xmlns:a16="http://schemas.microsoft.com/office/drawing/2014/main" id="{A7C7B621-BEF8-4D41-83E5-440963D93D1E}"/>
                  </a:ext>
                </a:extLst>
              </p:cNvPr>
              <p:cNvSpPr txBox="1">
                <a:spLocks noRot="1" noChangeAspect="1" noMove="1" noResize="1" noEditPoints="1" noAdjustHandles="1" noChangeArrowheads="1" noChangeShapeType="1" noTextEdit="1"/>
              </p:cNvSpPr>
              <p:nvPr/>
            </p:nvSpPr>
            <p:spPr>
              <a:xfrm>
                <a:off x="2057400" y="5181600"/>
                <a:ext cx="5520294" cy="1079591"/>
              </a:xfrm>
              <a:prstGeom prst="rect">
                <a:avLst/>
              </a:prstGeom>
              <a:blipFill>
                <a:blip r:embed="rId2"/>
                <a:stretch>
                  <a:fillRect b="-1176"/>
                </a:stretch>
              </a:blipFill>
            </p:spPr>
            <p:txBody>
              <a:bodyPr/>
              <a:lstStyle/>
              <a:p>
                <a:r>
                  <a:rPr lang="en-US">
                    <a:noFill/>
                  </a:rPr>
                  <a:t> </a:t>
                </a:r>
              </a:p>
            </p:txBody>
          </p:sp>
        </mc:Fallback>
      </mc:AlternateContent>
    </p:spTree>
    <p:extLst>
      <p:ext uri="{BB962C8B-B14F-4D97-AF65-F5344CB8AC3E}">
        <p14:creationId xmlns:p14="http://schemas.microsoft.com/office/powerpoint/2010/main" val="2484691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E2D6C-A790-6E4A-9BB0-1E435ECD5A1A}"/>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0A12A025-530A-5A4F-8D8D-DE2771C164E9}"/>
              </a:ext>
            </a:extLst>
          </p:cNvPr>
          <p:cNvSpPr>
            <a:spLocks noGrp="1"/>
          </p:cNvSpPr>
          <p:nvPr>
            <p:ph idx="1"/>
          </p:nvPr>
        </p:nvSpPr>
        <p:spPr/>
        <p:txBody>
          <a:bodyPr/>
          <a:lstStyle/>
          <a:p>
            <a:r>
              <a:rPr lang="en-US" dirty="0"/>
              <a:t>Office hour</a:t>
            </a:r>
          </a:p>
          <a:p>
            <a:pPr lvl="1"/>
            <a:r>
              <a:rPr lang="en-US" dirty="0"/>
              <a:t>I will </a:t>
            </a:r>
            <a:r>
              <a:rPr lang="en-US" u="sng" dirty="0"/>
              <a:t>not</a:t>
            </a:r>
            <a:r>
              <a:rPr lang="en-US" dirty="0"/>
              <a:t> be holding my regular office hour tomorrow, Thursday.  </a:t>
            </a:r>
          </a:p>
          <a:p>
            <a:pPr lvl="1"/>
            <a:r>
              <a:rPr lang="en-US" dirty="0"/>
              <a:t>If you or your group need to see me, email for an appointment</a:t>
            </a:r>
          </a:p>
          <a:p>
            <a:pPr lvl="2"/>
            <a:endParaRPr lang="en-US" dirty="0"/>
          </a:p>
        </p:txBody>
      </p:sp>
      <p:sp>
        <p:nvSpPr>
          <p:cNvPr id="4" name="Footer Placeholder 3">
            <a:extLst>
              <a:ext uri="{FF2B5EF4-FFF2-40B4-BE49-F238E27FC236}">
                <a16:creationId xmlns:a16="http://schemas.microsoft.com/office/drawing/2014/main" id="{2EEB731F-1105-0F4B-BB0C-F9CF246EE7F0}"/>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2481A43A-797B-7743-8710-1BF557AACAB2}"/>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30616825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Advantage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7" name="Straight Connector 6"/>
          <p:cNvCxnSpPr/>
          <p:nvPr/>
        </p:nvCxnSpPr>
        <p:spPr>
          <a:xfrm flipV="1">
            <a:off x="14478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22098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43434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41910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7912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7912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22098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32004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30480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7912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2209801"/>
            <a:ext cx="2438400" cy="2819399"/>
          </a:xfrm>
          <a:ln>
            <a:solidFill>
              <a:srgbClr val="000000"/>
            </a:solidFill>
          </a:ln>
        </p:spPr>
        <p:txBody>
          <a:bodyPr/>
          <a:lstStyle/>
          <a:p>
            <a:r>
              <a:rPr lang="en-US" sz="2400" dirty="0"/>
              <a:t>Assumes</a:t>
            </a:r>
          </a:p>
          <a:p>
            <a:endParaRPr lang="en-US" sz="2400" dirty="0"/>
          </a:p>
          <a:p>
            <a:endParaRPr lang="en-US" sz="2400" dirty="0"/>
          </a:p>
          <a:p>
            <a:endParaRPr lang="en-US" sz="2400" dirty="0"/>
          </a:p>
          <a:p>
            <a:r>
              <a:rPr lang="en-US" sz="2000" dirty="0"/>
              <a:t>Thus Home has comparative advantage in C</a:t>
            </a:r>
          </a:p>
        </p:txBody>
      </p:sp>
      <p:grpSp>
        <p:nvGrpSpPr>
          <p:cNvPr id="25" name="Group 24"/>
          <p:cNvGrpSpPr/>
          <p:nvPr/>
        </p:nvGrpSpPr>
        <p:grpSpPr>
          <a:xfrm>
            <a:off x="6858000" y="27432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50292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54102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53340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52324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54610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54017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
        <p:nvSpPr>
          <p:cNvPr id="37" name="Content Placeholder 2">
            <a:extLst>
              <a:ext uri="{FF2B5EF4-FFF2-40B4-BE49-F238E27FC236}">
                <a16:creationId xmlns:a16="http://schemas.microsoft.com/office/drawing/2014/main" id="{D56FC472-5FDD-7845-A4CD-2C23820E141C}"/>
              </a:ext>
            </a:extLst>
          </p:cNvPr>
          <p:cNvSpPr txBox="1">
            <a:spLocks/>
          </p:cNvSpPr>
          <p:nvPr/>
        </p:nvSpPr>
        <p:spPr bwMode="auto">
          <a:xfrm>
            <a:off x="457200" y="1295401"/>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Recall from Ricardian Model:</a:t>
            </a:r>
          </a:p>
          <a:p>
            <a:endParaRPr lang="en-US" kern="0" dirty="0"/>
          </a:p>
        </p:txBody>
      </p:sp>
    </p:spTree>
    <p:extLst>
      <p:ext uri="{BB962C8B-B14F-4D97-AF65-F5344CB8AC3E}">
        <p14:creationId xmlns:p14="http://schemas.microsoft.com/office/powerpoint/2010/main" val="191953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077200" cy="3352800"/>
          </a:xfrm>
        </p:spPr>
        <p:txBody>
          <a:bodyPr/>
          <a:lstStyle/>
          <a:p>
            <a:r>
              <a:rPr lang="en-US" sz="2800" dirty="0"/>
              <a:t>In a much more general context than the Ricardian model, comparative advantage needs to be defined in terms of </a:t>
            </a:r>
            <a:r>
              <a:rPr lang="en-US" sz="2800" u="sng" dirty="0"/>
              <a:t>relative autarky prices</a:t>
            </a:r>
            <a:r>
              <a:rPr lang="en-US" sz="2800" dirty="0"/>
              <a:t>.  </a:t>
            </a:r>
          </a:p>
          <a:p>
            <a:pPr marL="0" indent="0">
              <a:buNone/>
            </a:pPr>
            <a:endParaRPr lang="en-US" sz="2800"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a:extLst>
              <a:ext uri="{FF2B5EF4-FFF2-40B4-BE49-F238E27FC236}">
                <a16:creationId xmlns:a16="http://schemas.microsoft.com/office/drawing/2014/main" id="{083860F5-5A3F-F741-88F2-848260F626A6}"/>
              </a:ext>
            </a:extLst>
          </p:cNvPr>
          <p:cNvCxnSpPr/>
          <p:nvPr/>
        </p:nvCxnSpPr>
        <p:spPr>
          <a:xfrm flipV="1">
            <a:off x="4800601" y="57150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9E873E22-52AF-DE40-9F64-5A9472171F51}"/>
              </a:ext>
            </a:extLst>
          </p:cNvPr>
          <p:cNvCxnSpPr>
            <a:cxnSpLocks/>
          </p:cNvCxnSpPr>
          <p:nvPr/>
        </p:nvCxnSpPr>
        <p:spPr>
          <a:xfrm flipV="1">
            <a:off x="4800601" y="32766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063D4A8-8649-F34A-A3EE-E02D4DC8FAE6}"/>
              </a:ext>
            </a:extLst>
          </p:cNvPr>
          <p:cNvSpPr txBox="1"/>
          <p:nvPr/>
        </p:nvSpPr>
        <p:spPr>
          <a:xfrm>
            <a:off x="4343400" y="32004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6D14341E-B687-A246-A481-FBD4519CE781}"/>
              </a:ext>
            </a:extLst>
          </p:cNvPr>
          <p:cNvSpPr/>
          <p:nvPr/>
        </p:nvSpPr>
        <p:spPr>
          <a:xfrm>
            <a:off x="4800600" y="41910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DC711F2C-86E8-0D4D-B96A-EEF50B06E1C6}"/>
              </a:ext>
            </a:extLst>
          </p:cNvPr>
          <p:cNvSpPr txBox="1"/>
          <p:nvPr/>
        </p:nvSpPr>
        <p:spPr>
          <a:xfrm>
            <a:off x="76962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23" name="Content Placeholder 2">
            <a:extLst>
              <a:ext uri="{FF2B5EF4-FFF2-40B4-BE49-F238E27FC236}">
                <a16:creationId xmlns:a16="http://schemas.microsoft.com/office/drawing/2014/main" id="{C31703E9-AC37-6E46-89DA-0340B65A0348}"/>
              </a:ext>
            </a:extLst>
          </p:cNvPr>
          <p:cNvSpPr txBox="1">
            <a:spLocks/>
          </p:cNvSpPr>
          <p:nvPr/>
        </p:nvSpPr>
        <p:spPr bwMode="auto">
          <a:xfrm>
            <a:off x="457200" y="3124200"/>
            <a:ext cx="4191000" cy="3352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800" kern="0" dirty="0"/>
              <a:t>Why?  Because costs vary along production possibility curve:</a:t>
            </a:r>
          </a:p>
          <a:p>
            <a:pPr marL="0" indent="0">
              <a:buFontTx/>
              <a:buNone/>
            </a:pPr>
            <a:endParaRPr lang="en-US" sz="2800" kern="0" dirty="0"/>
          </a:p>
        </p:txBody>
      </p:sp>
    </p:spTree>
    <p:extLst>
      <p:ext uri="{BB962C8B-B14F-4D97-AF65-F5344CB8AC3E}">
        <p14:creationId xmlns:p14="http://schemas.microsoft.com/office/powerpoint/2010/main" val="223983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229600" cy="2438399"/>
              </a:xfrm>
            </p:spPr>
            <p:txBody>
              <a:bodyPr/>
              <a:lstStyle/>
              <a:p>
                <a:r>
                  <a:rPr lang="en-US" sz="2800" u="sng" dirty="0"/>
                  <a:t>Relative autarky prices</a:t>
                </a:r>
                <a:r>
                  <a:rPr lang="en-US" sz="2800" dirty="0"/>
                  <a:t>.  </a:t>
                </a:r>
              </a:p>
              <a:p>
                <a:r>
                  <a:rPr lang="en-US" sz="2800" dirty="0"/>
                  <a:t>Let </a:t>
                </a:r>
                <a14:m>
                  <m:oMath xmlns:m="http://schemas.openxmlformats.org/officeDocument/2006/math">
                    <m:sSubSup>
                      <m:sSubSupPr>
                        <m:ctrlPr>
                          <a:rPr lang="en-US" sz="2800" i="1" smtClean="0">
                            <a:latin typeface="Cambria Math" panose="02040503050406030204" pitchFamily="18" charset="0"/>
                          </a:rPr>
                        </m:ctrlPr>
                      </m:sSubSupPr>
                      <m:e>
                        <m:acc>
                          <m:accPr>
                            <m:chr m:val="̃"/>
                            <m:ctrlPr>
                              <a:rPr lang="en-US" sz="2800" i="1" smtClean="0">
                                <a:latin typeface="Cambria Math" panose="02040503050406030204" pitchFamily="18" charset="0"/>
                              </a:rPr>
                            </m:ctrlPr>
                          </m:accPr>
                          <m:e>
                            <m:r>
                              <a:rPr lang="en-US" sz="2800" b="0" i="1" smtClean="0">
                                <a:latin typeface="Cambria Math" panose="02040503050406030204" pitchFamily="18" charset="0"/>
                              </a:rPr>
                              <m:t>𝑝</m:t>
                            </m:r>
                          </m:e>
                        </m:acc>
                      </m:e>
                      <m:sub>
                        <m:r>
                          <a:rPr lang="en-US" sz="2800" b="0" i="1" smtClean="0">
                            <a:latin typeface="Cambria Math" panose="02040503050406030204" pitchFamily="18" charset="0"/>
                          </a:rPr>
                          <m:t>𝑔</m:t>
                        </m:r>
                      </m:sub>
                      <m:sup>
                        <m:r>
                          <a:rPr lang="en-US" sz="2800" b="0" i="1" smtClean="0">
                            <a:latin typeface="Cambria Math" panose="02040503050406030204" pitchFamily="18" charset="0"/>
                          </a:rPr>
                          <m:t>𝑐</m:t>
                        </m:r>
                      </m:sup>
                    </m:sSubSup>
                  </m:oMath>
                </a14:m>
                <a:r>
                  <a:rPr lang="en-US" sz="2800" dirty="0"/>
                  <a:t> be the autarky price of good </a:t>
                </a:r>
                <a14:m>
                  <m:oMath xmlns:m="http://schemas.openxmlformats.org/officeDocument/2006/math">
                    <m:r>
                      <a:rPr lang="en-US" sz="2800" b="0" i="1" smtClean="0">
                        <a:latin typeface="Cambria Math" panose="02040503050406030204" pitchFamily="18" charset="0"/>
                      </a:rPr>
                      <m:t>𝑔</m:t>
                    </m:r>
                  </m:oMath>
                </a14:m>
                <a:r>
                  <a:rPr lang="en-US" sz="2800" b="0" dirty="0"/>
                  <a:t> in country </a:t>
                </a:r>
                <a14:m>
                  <m:oMath xmlns:m="http://schemas.openxmlformats.org/officeDocument/2006/math">
                    <m:r>
                      <a:rPr lang="en-US" sz="2800" b="0" i="1" smtClean="0">
                        <a:latin typeface="Cambria Math" panose="02040503050406030204" pitchFamily="18" charset="0"/>
                      </a:rPr>
                      <m:t>𝑐</m:t>
                    </m:r>
                  </m:oMath>
                </a14:m>
                <a:r>
                  <a:rPr lang="en-US" sz="2800" b="0" dirty="0"/>
                  <a:t>.  Then </a:t>
                </a:r>
                <a:r>
                  <a:rPr lang="en-US" sz="2800" dirty="0"/>
                  <a:t>country </a:t>
                </a:r>
                <a14:m>
                  <m:oMath xmlns:m="http://schemas.openxmlformats.org/officeDocument/2006/math">
                    <m:r>
                      <a:rPr lang="en-US" sz="2800" i="1">
                        <a:latin typeface="Cambria Math" panose="02040503050406030204" pitchFamily="18" charset="0"/>
                      </a:rPr>
                      <m:t>𝑐</m:t>
                    </m:r>
                  </m:oMath>
                </a14:m>
                <a:r>
                  <a:rPr lang="en-US" sz="2800" dirty="0"/>
                  <a:t> has a comparative advantage in good </a:t>
                </a:r>
                <a14:m>
                  <m:oMath xmlns:m="http://schemas.openxmlformats.org/officeDocument/2006/math">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𝑔</m:t>
                        </m:r>
                      </m:e>
                      <m:sub>
                        <m:r>
                          <a:rPr lang="en-US" sz="2800" b="0" i="1" smtClean="0">
                            <a:latin typeface="Cambria Math" panose="02040503050406030204" pitchFamily="18" charset="0"/>
                          </a:rPr>
                          <m:t>1</m:t>
                        </m:r>
                      </m:sub>
                    </m:sSub>
                  </m:oMath>
                </a14:m>
                <a:r>
                  <a:rPr lang="en-US" sz="2800" b="0" dirty="0"/>
                  <a:t> relative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𝑔</m:t>
                        </m:r>
                      </m:e>
                      <m:sub>
                        <m:r>
                          <a:rPr lang="en-US" sz="2800" b="0" i="1" smtClean="0">
                            <a:latin typeface="Cambria Math" panose="02040503050406030204" pitchFamily="18" charset="0"/>
                          </a:rPr>
                          <m:t>2</m:t>
                        </m:r>
                      </m:sub>
                    </m:sSub>
                  </m:oMath>
                </a14:m>
                <a:r>
                  <a:rPr lang="en-US" sz="2800" dirty="0"/>
                  <a:t>, compared to another country </a:t>
                </a:r>
                <a14:m>
                  <m:oMath xmlns:m="http://schemas.openxmlformats.org/officeDocument/2006/math">
                    <m:r>
                      <a:rPr lang="en-US" sz="2800" b="0" i="1" smtClean="0">
                        <a:latin typeface="Cambria Math" panose="02040503050406030204" pitchFamily="18" charset="0"/>
                      </a:rPr>
                      <m:t>𝑐</m:t>
                    </m:r>
                    <m:r>
                      <a:rPr lang="en-US" sz="2800" b="0" i="1" smtClean="0">
                        <a:latin typeface="Cambria Math" panose="02040503050406030204" pitchFamily="18" charset="0"/>
                      </a:rPr>
                      <m:t>′</m:t>
                    </m:r>
                  </m:oMath>
                </a14:m>
                <a:r>
                  <a:rPr lang="en-US" sz="2800" b="0" dirty="0"/>
                  <a:t>, if</a:t>
                </a:r>
              </a:p>
              <a:p>
                <a:endParaRPr lang="en-US" sz="2800" b="0" dirty="0"/>
              </a:p>
              <a:p>
                <a:pPr marL="0" indent="0">
                  <a:buNone/>
                </a:pPr>
                <a:endParaRPr lang="en-US" sz="2800" dirty="0"/>
              </a:p>
            </p:txBody>
          </p:sp>
        </mc:Choice>
        <mc:Fallback xmlns="">
          <p:sp>
            <p:nvSpPr>
              <p:cNvPr id="3" name="Content Placeholder 2">
                <a:extLst>
                  <a:ext uri="{FF2B5EF4-FFF2-40B4-BE49-F238E27FC236}">
                    <a16:creationId xmlns:a16="http://schemas.microsoft.com/office/drawing/2014/main" id="{78D65E06-09BB-6F48-A3F6-6D862AEBE022}"/>
                  </a:ext>
                </a:extLst>
              </p:cNvPr>
              <p:cNvSpPr>
                <a:spLocks noGrp="1" noRot="1" noChangeAspect="1" noMove="1" noResize="1" noEditPoints="1" noAdjustHandles="1" noChangeArrowheads="1" noChangeShapeType="1" noTextEdit="1"/>
              </p:cNvSpPr>
              <p:nvPr>
                <p:ph idx="1"/>
              </p:nvPr>
            </p:nvSpPr>
            <p:spPr>
              <a:xfrm>
                <a:off x="457200" y="1600201"/>
                <a:ext cx="8229600" cy="2438399"/>
              </a:xfrm>
              <a:blipFill>
                <a:blip r:embed="rId2"/>
                <a:stretch>
                  <a:fillRect l="-1389" t="-3109" r="-1543" b="-3109"/>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384164B-6A36-1940-9F8A-065E692730DD}"/>
                  </a:ext>
                </a:extLst>
              </p:cNvPr>
              <p:cNvSpPr txBox="1"/>
              <p:nvPr/>
            </p:nvSpPr>
            <p:spPr>
              <a:xfrm>
                <a:off x="2743200" y="4038600"/>
                <a:ext cx="2743200" cy="134023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3600" i="1" smtClean="0">
                              <a:latin typeface="Cambria Math" panose="02040503050406030204" pitchFamily="18" charset="0"/>
                            </a:rPr>
                          </m:ctrlPr>
                        </m:fPr>
                        <m:num>
                          <m:sSubSup>
                            <m:sSubSupPr>
                              <m:ctrlPr>
                                <a:rPr lang="en-US" sz="3600" i="1" smtClean="0">
                                  <a:latin typeface="Cambria Math" panose="02040503050406030204" pitchFamily="18" charset="0"/>
                                </a:rPr>
                              </m:ctrlPr>
                            </m:sSubSupPr>
                            <m:e>
                              <m:acc>
                                <m:accPr>
                                  <m:chr m:val="̃"/>
                                  <m:ctrlPr>
                                    <a:rPr lang="en-US" sz="3600" i="1" smtClean="0">
                                      <a:latin typeface="Cambria Math" panose="02040503050406030204" pitchFamily="18" charset="0"/>
                                    </a:rPr>
                                  </m:ctrlPr>
                                </m:accPr>
                                <m:e>
                                  <m:r>
                                    <a:rPr lang="en-US" sz="3600" b="0" i="1" smtClean="0">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b="0" i="1" smtClean="0">
                                  <a:latin typeface="Cambria Math" panose="02040503050406030204" pitchFamily="18" charset="0"/>
                                </a:rPr>
                                <m:t>𝑐</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smtClean="0">
                                      <a:latin typeface="Cambria Math" panose="02040503050406030204" pitchFamily="18" charset="0"/>
                                    </a:rPr>
                                  </m:ctrlPr>
                                </m:sSubPr>
                                <m:e>
                                  <m:r>
                                    <a:rPr lang="en-US" sz="3600" i="1">
                                      <a:latin typeface="Cambria Math" panose="02040503050406030204" pitchFamily="18" charset="0"/>
                                    </a:rPr>
                                    <m:t>𝑔</m:t>
                                  </m:r>
                                </m:e>
                                <m:sub>
                                  <m:r>
                                    <a:rPr lang="en-US" sz="3600" b="0" i="1" smtClean="0">
                                      <a:latin typeface="Cambria Math" panose="02040503050406030204" pitchFamily="18" charset="0"/>
                                    </a:rPr>
                                    <m:t>2</m:t>
                                  </m:r>
                                </m:sub>
                              </m:sSub>
                            </m:sub>
                            <m:sup>
                              <m:r>
                                <a:rPr lang="en-US" sz="3600" i="1">
                                  <a:latin typeface="Cambria Math" panose="02040503050406030204" pitchFamily="18" charset="0"/>
                                </a:rPr>
                                <m:t>𝑐</m:t>
                              </m:r>
                            </m:sup>
                          </m:sSubSup>
                        </m:den>
                      </m:f>
                      <m:r>
                        <a:rPr lang="en-US" sz="3600" i="1">
                          <a:latin typeface="Cambria Math" panose="02040503050406030204" pitchFamily="18" charset="0"/>
                        </a:rPr>
                        <m:t>&lt;</m:t>
                      </m:r>
                      <m:f>
                        <m:fPr>
                          <m:ctrlPr>
                            <a:rPr lang="en-US" sz="3600" i="1">
                              <a:latin typeface="Cambria Math" panose="02040503050406030204" pitchFamily="18" charset="0"/>
                            </a:rPr>
                          </m:ctrlPr>
                        </m:fPr>
                        <m:num>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2</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den>
                      </m:f>
                    </m:oMath>
                  </m:oMathPara>
                </a14:m>
                <a:endParaRPr lang="en-US" sz="3600" dirty="0"/>
              </a:p>
            </p:txBody>
          </p:sp>
        </mc:Choice>
        <mc:Fallback xmlns="">
          <p:sp>
            <p:nvSpPr>
              <p:cNvPr id="6" name="TextBox 5">
                <a:extLst>
                  <a:ext uri="{FF2B5EF4-FFF2-40B4-BE49-F238E27FC236}">
                    <a16:creationId xmlns:a16="http://schemas.microsoft.com/office/drawing/2014/main" id="{0384164B-6A36-1940-9F8A-065E692730DD}"/>
                  </a:ext>
                </a:extLst>
              </p:cNvPr>
              <p:cNvSpPr txBox="1">
                <a:spLocks noRot="1" noChangeAspect="1" noMove="1" noResize="1" noEditPoints="1" noAdjustHandles="1" noChangeArrowheads="1" noChangeShapeType="1" noTextEdit="1"/>
              </p:cNvSpPr>
              <p:nvPr/>
            </p:nvSpPr>
            <p:spPr>
              <a:xfrm>
                <a:off x="2743200" y="4038600"/>
                <a:ext cx="2743200" cy="1340239"/>
              </a:xfrm>
              <a:prstGeom prst="rect">
                <a:avLst/>
              </a:prstGeom>
              <a:blipFill>
                <a:blip r:embed="rId3"/>
                <a:stretch>
                  <a:fillRect b="-6604"/>
                </a:stretch>
              </a:blipFill>
            </p:spPr>
            <p:txBody>
              <a:bodyPr/>
              <a:lstStyle/>
              <a:p>
                <a:r>
                  <a:rPr lang="en-US">
                    <a:noFill/>
                  </a:rPr>
                  <a:t> </a:t>
                </a:r>
              </a:p>
            </p:txBody>
          </p:sp>
        </mc:Fallback>
      </mc:AlternateContent>
    </p:spTree>
    <p:extLst>
      <p:ext uri="{BB962C8B-B14F-4D97-AF65-F5344CB8AC3E}">
        <p14:creationId xmlns:p14="http://schemas.microsoft.com/office/powerpoint/2010/main" val="53579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40230868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Does comparative advantage imply absolute advantage?  Does absolute advantage imply comparative advantage?</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910777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How can one identify comparative advantage in terms of</a:t>
            </a:r>
          </a:p>
          <a:p>
            <a:pPr lvl="1"/>
            <a:r>
              <a:rPr lang="en-US" dirty="0"/>
              <a:t>Unit labor requirements for producing goods?  </a:t>
            </a:r>
          </a:p>
          <a:p>
            <a:pPr lvl="1"/>
            <a:r>
              <a:rPr lang="en-US" dirty="0"/>
              <a:t>Output per worker in producing the goods? </a:t>
            </a:r>
          </a:p>
          <a:p>
            <a:pPr lvl="1"/>
            <a:r>
              <a:rPr lang="en-US" dirty="0"/>
              <a:t>Opportunity cost?  </a:t>
            </a:r>
          </a:p>
          <a:p>
            <a:r>
              <a:rPr lang="en-US" dirty="0"/>
              <a:t>Why is comparative advantage a relative concept in two senses simultaneously?</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36554599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When a high-wage country trades with a low-wage country in the Ricardian model, who is hurt, or hurt more:  The high-wage workers or the low-wage workers?</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41480355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1852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4" name="Footer Placeholder 3">
            <a:extLst>
              <a:ext uri="{FF2B5EF4-FFF2-40B4-BE49-F238E27FC236}">
                <a16:creationId xmlns:a16="http://schemas.microsoft.com/office/drawing/2014/main" id="{908C8464-24A2-C648-8407-93B1664202BC}"/>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084916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factors:  labor L, land T</a:t>
            </a:r>
          </a:p>
          <a:p>
            <a:pPr lvl="2"/>
            <a:r>
              <a:rPr lang="en-US" dirty="0"/>
              <a:t>Endowments: L, T, L*, T*</a:t>
            </a:r>
          </a:p>
          <a:p>
            <a:pPr lvl="1"/>
            <a:r>
              <a:rPr lang="en-US" dirty="0"/>
              <a:t>Both assumed perfectly mobile between industries</a:t>
            </a:r>
          </a:p>
          <a:p>
            <a:pPr lvl="1"/>
            <a:r>
              <a:rPr lang="en-US" dirty="0"/>
              <a:t>Thus a single </a:t>
            </a:r>
          </a:p>
          <a:p>
            <a:pPr lvl="2"/>
            <a:r>
              <a:rPr lang="en-US" dirty="0"/>
              <a:t>wage, w, paid to labor, and </a:t>
            </a:r>
          </a:p>
          <a:p>
            <a:pPr lvl="2"/>
            <a:r>
              <a:rPr lang="en-US" dirty="0"/>
              <a:t>rental, r, paid </a:t>
            </a:r>
            <a:r>
              <a:rPr lang="en-US"/>
              <a:t>to land</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E1FE6C00-2B36-CC4A-BF57-DE5C10C08E16}"/>
              </a:ext>
            </a:extLst>
          </p:cNvPr>
          <p:cNvSpPr>
            <a:spLocks noGrp="1"/>
          </p:cNvSpPr>
          <p:nvPr>
            <p:ph type="ftr" sz="quarter" idx="11"/>
          </p:nvPr>
        </p:nvSpPr>
        <p:spPr/>
        <p:txBody>
          <a:bodyPr/>
          <a:lstStyle/>
          <a:p>
            <a:pPr>
              <a:defRPr/>
            </a:pPr>
            <a:r>
              <a:rPr lang="en-US"/>
              <a:t>Class 17:  Behind the Standard Model </a:t>
            </a:r>
          </a:p>
        </p:txBody>
      </p:sp>
      <p:sp>
        <p:nvSpPr>
          <p:cNvPr id="6" name="Oval 5">
            <a:extLst>
              <a:ext uri="{FF2B5EF4-FFF2-40B4-BE49-F238E27FC236}">
                <a16:creationId xmlns:a16="http://schemas.microsoft.com/office/drawing/2014/main" id="{850E0B08-2796-F44E-86EB-E31E8B3C81EC}"/>
              </a:ext>
            </a:extLst>
          </p:cNvPr>
          <p:cNvSpPr/>
          <p:nvPr/>
        </p:nvSpPr>
        <p:spPr>
          <a:xfrm>
            <a:off x="3429000" y="3124200"/>
            <a:ext cx="29718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1A8BA3D-88E4-FD4E-858E-401A175D23AC}"/>
              </a:ext>
            </a:extLst>
          </p:cNvPr>
          <p:cNvSpPr txBox="1"/>
          <p:nvPr/>
        </p:nvSpPr>
        <p:spPr>
          <a:xfrm>
            <a:off x="6096000" y="4876800"/>
            <a:ext cx="1981200" cy="954107"/>
          </a:xfrm>
          <a:prstGeom prst="rect">
            <a:avLst/>
          </a:prstGeom>
          <a:noFill/>
          <a:ln w="57150">
            <a:solidFill>
              <a:srgbClr val="FF0000"/>
            </a:solidFill>
          </a:ln>
        </p:spPr>
        <p:txBody>
          <a:bodyPr wrap="square" rtlCol="0">
            <a:spAutoFit/>
          </a:bodyPr>
          <a:lstStyle/>
          <a:p>
            <a:pPr algn="ctr"/>
            <a:r>
              <a:rPr lang="en-US" sz="2800" dirty="0">
                <a:solidFill>
                  <a:srgbClr val="FF0000"/>
                </a:solidFill>
              </a:rPr>
              <a:t>Again, very important!</a:t>
            </a:r>
          </a:p>
        </p:txBody>
      </p:sp>
      <p:cxnSp>
        <p:nvCxnSpPr>
          <p:cNvPr id="8" name="Straight Connector 7">
            <a:extLst>
              <a:ext uri="{FF2B5EF4-FFF2-40B4-BE49-F238E27FC236}">
                <a16:creationId xmlns:a16="http://schemas.microsoft.com/office/drawing/2014/main" id="{E8028970-3F10-6146-B431-6DC545CC588D}"/>
              </a:ext>
            </a:extLst>
          </p:cNvPr>
          <p:cNvCxnSpPr>
            <a:cxnSpLocks/>
          </p:cNvCxnSpPr>
          <p:nvPr/>
        </p:nvCxnSpPr>
        <p:spPr>
          <a:xfrm>
            <a:off x="5334000" y="3657600"/>
            <a:ext cx="762000" cy="12192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BDA27E4-A0A9-D640-886A-8A6FD38C94B9}"/>
              </a:ext>
            </a:extLst>
          </p:cNvPr>
          <p:cNvCxnSpPr>
            <a:cxnSpLocks/>
          </p:cNvCxnSpPr>
          <p:nvPr/>
        </p:nvCxnSpPr>
        <p:spPr>
          <a:xfrm>
            <a:off x="1219200" y="3581400"/>
            <a:ext cx="8382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1498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Today</a:t>
            </a:r>
          </a:p>
        </p:txBody>
      </p:sp>
      <p:sp>
        <p:nvSpPr>
          <p:cNvPr id="3" name="Content Placeholder 2"/>
          <p:cNvSpPr>
            <a:spLocks noGrp="1"/>
          </p:cNvSpPr>
          <p:nvPr>
            <p:ph idx="1"/>
          </p:nvPr>
        </p:nvSpPr>
        <p:spPr/>
        <p:txBody>
          <a:bodyPr/>
          <a:lstStyle/>
          <a:p>
            <a:pPr marL="0" indent="0">
              <a:buNone/>
            </a:pPr>
            <a:r>
              <a:rPr lang="en-US" dirty="0"/>
              <a:t>To look behind the Production Possibilities of the Standard Model:</a:t>
            </a:r>
          </a:p>
          <a:p>
            <a:pPr marL="514350" indent="-514350">
              <a:buFont typeface="+mj-lt"/>
              <a:buAutoNum type="arabicPeriod"/>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cxnSp>
        <p:nvCxnSpPr>
          <p:cNvPr id="6" name="Straight Connector 5">
            <a:extLst>
              <a:ext uri="{FF2B5EF4-FFF2-40B4-BE49-F238E27FC236}">
                <a16:creationId xmlns:a16="http://schemas.microsoft.com/office/drawing/2014/main" id="{F88E67B8-FD16-0440-BE2A-D0AB33404F86}"/>
              </a:ext>
            </a:extLst>
          </p:cNvPr>
          <p:cNvCxnSpPr/>
          <p:nvPr/>
        </p:nvCxnSpPr>
        <p:spPr>
          <a:xfrm flipV="1">
            <a:off x="2895601" y="60282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8ACBBB28-DD03-0A49-B138-535B4F07CB54}"/>
              </a:ext>
            </a:extLst>
          </p:cNvPr>
          <p:cNvCxnSpPr>
            <a:cxnSpLocks/>
          </p:cNvCxnSpPr>
          <p:nvPr/>
        </p:nvCxnSpPr>
        <p:spPr>
          <a:xfrm flipV="1">
            <a:off x="2895601" y="3352800"/>
            <a:ext cx="0" cy="267546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3A6EB08E-808A-9A41-9C55-9A7132991661}"/>
              </a:ext>
            </a:extLst>
          </p:cNvPr>
          <p:cNvSpPr txBox="1"/>
          <p:nvPr/>
        </p:nvSpPr>
        <p:spPr>
          <a:xfrm>
            <a:off x="5791201" y="6028266"/>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9" name="TextBox 8">
            <a:extLst>
              <a:ext uri="{FF2B5EF4-FFF2-40B4-BE49-F238E27FC236}">
                <a16:creationId xmlns:a16="http://schemas.microsoft.com/office/drawing/2014/main" id="{BBE48DB9-10B7-C049-8050-AE11DE8B2C2F}"/>
              </a:ext>
            </a:extLst>
          </p:cNvPr>
          <p:cNvSpPr txBox="1"/>
          <p:nvPr/>
        </p:nvSpPr>
        <p:spPr>
          <a:xfrm>
            <a:off x="2438400" y="3124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9D917553-45A5-1D44-9215-8AB7A390058B}"/>
              </a:ext>
            </a:extLst>
          </p:cNvPr>
          <p:cNvSpPr/>
          <p:nvPr/>
        </p:nvSpPr>
        <p:spPr>
          <a:xfrm>
            <a:off x="2895600" y="3962400"/>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576979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countries: Home and Foreign (*)</a:t>
            </a:r>
          </a:p>
          <a:p>
            <a:pPr lvl="2"/>
            <a:r>
              <a:rPr lang="en-US" dirty="0"/>
              <a:t>Differ (only) in relative factor endowments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
        <p:nvSpPr>
          <p:cNvPr id="4" name="Footer Placeholder 3">
            <a:extLst>
              <a:ext uri="{FF2B5EF4-FFF2-40B4-BE49-F238E27FC236}">
                <a16:creationId xmlns:a16="http://schemas.microsoft.com/office/drawing/2014/main" id="{AF164C35-B3AA-9741-B46B-8CDFAB52F0B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8558586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Assumptions:</a:t>
            </a:r>
          </a:p>
          <a:p>
            <a:pPr lvl="1"/>
            <a:r>
              <a:rPr lang="en-US" dirty="0"/>
              <a:t>Takes as given </a:t>
            </a:r>
          </a:p>
          <a:p>
            <a:pPr lvl="2"/>
            <a:r>
              <a:rPr lang="en-US" dirty="0"/>
              <a:t>Constant-returns-to-scale production functions</a:t>
            </a:r>
          </a:p>
          <a:p>
            <a:pPr lvl="2"/>
            <a:r>
              <a:rPr lang="en-US" dirty="0"/>
              <a:t>Same in both countries</a:t>
            </a:r>
          </a:p>
          <a:p>
            <a:pPr lvl="1"/>
            <a:r>
              <a:rPr lang="en-US" dirty="0"/>
              <a:t>Homothetic preferences are also the same in both countries, as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
        <p:nvSpPr>
          <p:cNvPr id="4" name="Footer Placeholder 3">
            <a:extLst>
              <a:ext uri="{FF2B5EF4-FFF2-40B4-BE49-F238E27FC236}">
                <a16:creationId xmlns:a16="http://schemas.microsoft.com/office/drawing/2014/main" id="{A02E28B7-C95A-8C48-AF97-532D621CC52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6619238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Technology</a:t>
            </a:r>
          </a:p>
        </p:txBody>
      </p:sp>
      <p:sp>
        <p:nvSpPr>
          <p:cNvPr id="3" name="Content Placeholder 2"/>
          <p:cNvSpPr>
            <a:spLocks noGrp="1"/>
          </p:cNvSpPr>
          <p:nvPr>
            <p:ph idx="1"/>
          </p:nvPr>
        </p:nvSpPr>
        <p:spPr>
          <a:xfrm>
            <a:off x="457200" y="1600201"/>
            <a:ext cx="8229600" cy="2590800"/>
          </a:xfrm>
        </p:spPr>
        <p:txBody>
          <a:bodyPr/>
          <a:lstStyle/>
          <a:p>
            <a:r>
              <a:rPr lang="en-US" sz="2800" dirty="0"/>
              <a:t>Unit factor requirements</a:t>
            </a:r>
          </a:p>
          <a:p>
            <a:pPr lvl="1"/>
            <a:r>
              <a:rPr lang="en-US" sz="2400" dirty="0" err="1"/>
              <a:t>a</a:t>
            </a:r>
            <a:r>
              <a:rPr lang="en-US" sz="2400" baseline="-25000" dirty="0" err="1"/>
              <a:t>ij</a:t>
            </a:r>
            <a:r>
              <a:rPr lang="en-US" sz="2400" dirty="0"/>
              <a:t> = </a:t>
            </a:r>
            <a:r>
              <a:rPr lang="en-US" sz="2400" dirty="0" err="1"/>
              <a:t>a</a:t>
            </a:r>
            <a:r>
              <a:rPr lang="en-US" sz="2400" baseline="-25000" dirty="0" err="1"/>
              <a:t>ij</a:t>
            </a:r>
            <a:r>
              <a:rPr lang="en-US" sz="2400" dirty="0"/>
              <a:t>* = amount of factor </a:t>
            </a:r>
            <a:r>
              <a:rPr lang="en-US" sz="2400" dirty="0" err="1"/>
              <a:t>i</a:t>
            </a:r>
            <a:r>
              <a:rPr lang="en-US" sz="2400" dirty="0"/>
              <a:t> = L, T needed to produce one unit of output of good j = C,F</a:t>
            </a:r>
          </a:p>
          <a:p>
            <a:pPr lvl="2"/>
            <a:r>
              <a:rPr lang="en-US" sz="2000" dirty="0"/>
              <a:t>(Usually, but not here, these are taken to be variable, depending on factor prices.)</a:t>
            </a:r>
          </a:p>
          <a:p>
            <a:pPr lvl="1"/>
            <a:r>
              <a:rPr lang="en-US" sz="2400" dirty="0"/>
              <a:t>Assume (so that Home will end up exporting C, as we’ll see below):</a:t>
            </a:r>
          </a:p>
          <a:p>
            <a:pPr lvl="1"/>
            <a:endParaRPr lang="en-US" sz="2400" dirty="0"/>
          </a:p>
          <a:p>
            <a:pPr lvl="1"/>
            <a:endParaRPr lang="en-US" sz="2400" dirty="0"/>
          </a:p>
          <a:p>
            <a:pPr lvl="1"/>
            <a:r>
              <a:rPr lang="en-US" sz="2400" dirty="0"/>
              <a:t>That is, production of cloth is “labor-intensive” relative to land, compared to production of food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grpSp>
        <p:nvGrpSpPr>
          <p:cNvPr id="21" name="Group 20"/>
          <p:cNvGrpSpPr/>
          <p:nvPr/>
        </p:nvGrpSpPr>
        <p:grpSpPr>
          <a:xfrm>
            <a:off x="3048000" y="4267200"/>
            <a:ext cx="1583267" cy="980420"/>
            <a:chOff x="3064933" y="4343400"/>
            <a:chExt cx="1583267" cy="980420"/>
          </a:xfrm>
        </p:grpSpPr>
        <p:grpSp>
          <p:nvGrpSpPr>
            <p:cNvPr id="7" name="Group 6"/>
            <p:cNvGrpSpPr/>
            <p:nvPr/>
          </p:nvGrpSpPr>
          <p:grpSpPr>
            <a:xfrm>
              <a:off x="3064933" y="4343400"/>
              <a:ext cx="745067" cy="980420"/>
              <a:chOff x="2819400" y="4419600"/>
              <a:chExt cx="609600" cy="980420"/>
            </a:xfrm>
          </p:grpSpPr>
          <p:sp>
            <p:nvSpPr>
              <p:cNvPr id="13" name="TextBox 12"/>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3962400" y="4343400"/>
              <a:ext cx="685800"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57600" y="4648200"/>
              <a:ext cx="381000" cy="523220"/>
            </a:xfrm>
            <a:prstGeom prst="rect">
              <a:avLst/>
            </a:prstGeom>
            <a:noFill/>
          </p:spPr>
          <p:txBody>
            <a:bodyPr wrap="square" rtlCol="0">
              <a:spAutoFit/>
            </a:bodyPr>
            <a:lstStyle/>
            <a:p>
              <a:r>
                <a:rPr lang="en-US" sz="2800" dirty="0"/>
                <a:t>&gt;</a:t>
              </a:r>
            </a:p>
          </p:txBody>
        </p:sp>
      </p:grpSp>
      <p:sp>
        <p:nvSpPr>
          <p:cNvPr id="4" name="Footer Placeholder 3">
            <a:extLst>
              <a:ext uri="{FF2B5EF4-FFF2-40B4-BE49-F238E27FC236}">
                <a16:creationId xmlns:a16="http://schemas.microsoft.com/office/drawing/2014/main" id="{3CC288B1-C1AD-8F4B-904B-286D0694CAA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453146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Endowments</a:t>
            </a:r>
          </a:p>
        </p:txBody>
      </p:sp>
      <p:sp>
        <p:nvSpPr>
          <p:cNvPr id="3" name="Content Placeholder 2"/>
          <p:cNvSpPr>
            <a:spLocks noGrp="1"/>
          </p:cNvSpPr>
          <p:nvPr>
            <p:ph idx="1"/>
          </p:nvPr>
        </p:nvSpPr>
        <p:spPr>
          <a:xfrm>
            <a:off x="457200" y="1600200"/>
            <a:ext cx="8229600" cy="4952999"/>
          </a:xfrm>
        </p:spPr>
        <p:txBody>
          <a:bodyPr/>
          <a:lstStyle/>
          <a:p>
            <a:r>
              <a:rPr lang="en-US" dirty="0"/>
              <a:t>Factor endowments</a:t>
            </a:r>
          </a:p>
          <a:p>
            <a:pPr lvl="1"/>
            <a:r>
              <a:rPr lang="en-US" dirty="0"/>
              <a:t>H-O takes as given the countries’ “endowments” of the two factors</a:t>
            </a:r>
          </a:p>
          <a:p>
            <a:pPr lvl="1"/>
            <a:r>
              <a:rPr lang="en-US" dirty="0"/>
              <a:t>Assume (again so that Home will end up exporting C, as we’ll see below):</a:t>
            </a:r>
          </a:p>
          <a:p>
            <a:pPr lvl="1"/>
            <a:endParaRPr lang="en-US" dirty="0"/>
          </a:p>
          <a:p>
            <a:pPr lvl="1"/>
            <a:endParaRPr lang="en-US" dirty="0"/>
          </a:p>
          <a:p>
            <a:pPr lvl="1"/>
            <a:r>
              <a:rPr lang="en-US" dirty="0"/>
              <a:t>That is, Home is relatively well-endowed with labor (relative to land, compared to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grpSp>
        <p:nvGrpSpPr>
          <p:cNvPr id="4" name="Group 3"/>
          <p:cNvGrpSpPr/>
          <p:nvPr/>
        </p:nvGrpSpPr>
        <p:grpSpPr>
          <a:xfrm>
            <a:off x="3276600" y="4038600"/>
            <a:ext cx="1312333" cy="980420"/>
            <a:chOff x="3276600" y="4038600"/>
            <a:chExt cx="1312333" cy="980420"/>
          </a:xfrm>
        </p:grpSpPr>
        <p:grpSp>
          <p:nvGrpSpPr>
            <p:cNvPr id="7" name="Group 6"/>
            <p:cNvGrpSpPr/>
            <p:nvPr/>
          </p:nvGrpSpPr>
          <p:grpSpPr>
            <a:xfrm>
              <a:off x="3276600" y="4038600"/>
              <a:ext cx="381000" cy="980420"/>
              <a:chOff x="2819400" y="4419600"/>
              <a:chExt cx="609600" cy="980420"/>
            </a:xfrm>
          </p:grpSpPr>
          <p:sp>
            <p:nvSpPr>
              <p:cNvPr id="13" name="TextBox 12"/>
              <p:cNvSpPr txBox="1"/>
              <p:nvPr/>
            </p:nvSpPr>
            <p:spPr>
              <a:xfrm>
                <a:off x="2819400" y="4419600"/>
                <a:ext cx="609600" cy="523220"/>
              </a:xfrm>
              <a:prstGeom prst="rect">
                <a:avLst/>
              </a:prstGeom>
              <a:noFill/>
            </p:spPr>
            <p:txBody>
              <a:bodyPr wrap="square" rtlCol="0">
                <a:spAutoFit/>
              </a:bodyPr>
              <a:lstStyle/>
              <a:p>
                <a:r>
                  <a:rPr lang="en-US" sz="2800" dirty="0"/>
                  <a:t>L</a:t>
                </a:r>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a:t>T</a:t>
                </a:r>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4038600" y="4038600"/>
              <a:ext cx="550333"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a:t>L*</a:t>
                </a:r>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a:t>T*</a:t>
                </a:r>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40667" y="4343400"/>
              <a:ext cx="381000" cy="523220"/>
            </a:xfrm>
            <a:prstGeom prst="rect">
              <a:avLst/>
            </a:prstGeom>
            <a:noFill/>
          </p:spPr>
          <p:txBody>
            <a:bodyPr wrap="square" rtlCol="0">
              <a:spAutoFit/>
            </a:bodyPr>
            <a:lstStyle/>
            <a:p>
              <a:r>
                <a:rPr lang="en-US" sz="2800" dirty="0"/>
                <a:t>&gt;</a:t>
              </a:r>
            </a:p>
          </p:txBody>
        </p:sp>
      </p:grpSp>
      <p:sp>
        <p:nvSpPr>
          <p:cNvPr id="6" name="Footer Placeholder 5">
            <a:extLst>
              <a:ext uri="{FF2B5EF4-FFF2-40B4-BE49-F238E27FC236}">
                <a16:creationId xmlns:a16="http://schemas.microsoft.com/office/drawing/2014/main" id="{FE04A935-B1DA-9B4A-9D4C-06BC8F6F734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7676745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PPFs</a:t>
            </a:r>
          </a:p>
        </p:txBody>
      </p:sp>
      <p:sp>
        <p:nvSpPr>
          <p:cNvPr id="3" name="Content Placeholder 2"/>
          <p:cNvSpPr>
            <a:spLocks noGrp="1"/>
          </p:cNvSpPr>
          <p:nvPr>
            <p:ph idx="1"/>
          </p:nvPr>
        </p:nvSpPr>
        <p:spPr>
          <a:xfrm>
            <a:off x="457200" y="1600200"/>
            <a:ext cx="8229600" cy="4952999"/>
          </a:xfrm>
        </p:spPr>
        <p:txBody>
          <a:bodyPr/>
          <a:lstStyle/>
          <a:p>
            <a:r>
              <a:rPr lang="en-US" dirty="0"/>
              <a:t>With these assumptions, it can be shown that PPFs are curved, as in the Standard Model.</a:t>
            </a:r>
          </a:p>
          <a:p>
            <a:r>
              <a:rPr lang="en-US" dirty="0"/>
              <a:t>Home, because it is relatively well endowed with labor, is better able to produce the labor-intensive good C.</a:t>
            </a:r>
          </a:p>
          <a:p>
            <a:r>
              <a:rPr lang="en-US" dirty="0"/>
              <a:t>PPFs therefore look as we saw them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sp>
        <p:nvSpPr>
          <p:cNvPr id="4" name="Footer Placeholder 3">
            <a:extLst>
              <a:ext uri="{FF2B5EF4-FFF2-40B4-BE49-F238E27FC236}">
                <a16:creationId xmlns:a16="http://schemas.microsoft.com/office/drawing/2014/main" id="{743C4213-4F1E-A740-824C-F56C7F1C6A8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96178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39933" y="2150506"/>
            <a:ext cx="2760133" cy="499531"/>
          </a:xfrm>
          <a:ln>
            <a:solidFill>
              <a:srgbClr val="000000"/>
            </a:solidFill>
          </a:ln>
        </p:spPr>
        <p:txBody>
          <a:bodyPr/>
          <a:lstStyle/>
          <a:p>
            <a:r>
              <a:rPr lang="en-US" sz="2400" dirty="0">
                <a:solidFill>
                  <a:srgbClr val="008000"/>
                </a:solidFill>
              </a:rPr>
              <a:t>Trade</a:t>
            </a:r>
          </a:p>
        </p:txBody>
      </p:sp>
      <p:cxnSp>
        <p:nvCxnSpPr>
          <p:cNvPr id="70" name="Straight Connector 69"/>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5" name="Rectangle 74"/>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77" name="Rectangle 76"/>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86" name="Oval 85"/>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3143250" y="3765550"/>
            <a:ext cx="777875" cy="873126"/>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ight Triangle 63"/>
          <p:cNvSpPr/>
          <p:nvPr/>
        </p:nvSpPr>
        <p:spPr>
          <a:xfrm>
            <a:off x="5962650" y="2870200"/>
            <a:ext cx="777875" cy="8445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A054A53F-361A-0F46-8B9B-33AC1F9E5010}"/>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FAA1C37B-8A88-7D3F-E5F3-9C7CFDF156C1}"/>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FED09858-21C6-59C8-40D8-93F336A39884}"/>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572529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6">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P spid="63" grpId="0" animBg="1"/>
      <p:bldP spid="6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Gains from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383867" y="2122663"/>
            <a:ext cx="2760133" cy="855131"/>
          </a:xfrm>
          <a:ln>
            <a:solidFill>
              <a:srgbClr val="000000"/>
            </a:solidFill>
          </a:ln>
        </p:spPr>
        <p:txBody>
          <a:bodyPr/>
          <a:lstStyle/>
          <a:p>
            <a:r>
              <a:rPr lang="en-US" sz="2400" dirty="0">
                <a:solidFill>
                  <a:srgbClr val="008000"/>
                </a:solidFill>
              </a:rPr>
              <a:t>Gains from Trade</a:t>
            </a:r>
          </a:p>
        </p:txBody>
      </p:sp>
      <p:cxnSp>
        <p:nvCxnSpPr>
          <p:cNvPr id="35" name="Straight Connector 34"/>
          <p:cNvCxnSpPr>
            <a:stCxn id="54" idx="0"/>
            <a:endCxn id="58" idx="4"/>
          </p:cNvCxnSpPr>
          <p:nvPr/>
        </p:nvCxnSpPr>
        <p:spPr>
          <a:xfrm flipV="1">
            <a:off x="3100917" y="3797300"/>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529917" y="3676650"/>
            <a:ext cx="191558" cy="4868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49" name="Rectangle 48"/>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51" name="Oval 50"/>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E30A858-D326-134A-BBAB-76199474E88E}"/>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78F7C72F-3748-F526-4EC8-EF41CD96AD99}"/>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6A6F79FF-AE41-2F6D-7CE4-AA5F778D8BC8}"/>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030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Production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650568" y="2036728"/>
            <a:ext cx="2133600" cy="1390625"/>
          </a:xfrm>
          <a:ln>
            <a:solidFill>
              <a:srgbClr val="000000"/>
            </a:solidFill>
          </a:ln>
        </p:spPr>
        <p:txBody>
          <a:bodyPr/>
          <a:lstStyle/>
          <a:p>
            <a:r>
              <a:rPr lang="en-US" sz="2000" dirty="0">
                <a:solidFill>
                  <a:srgbClr val="FF0000"/>
                </a:solidFill>
              </a:rPr>
              <a:t>Home shifts towards C</a:t>
            </a:r>
          </a:p>
          <a:p>
            <a:r>
              <a:rPr lang="en-US" sz="2000" dirty="0">
                <a:solidFill>
                  <a:srgbClr val="FF0000"/>
                </a:solidFill>
              </a:rPr>
              <a:t>Foreign shifts towards F</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flipH="1">
            <a:off x="3048000" y="4156076"/>
            <a:ext cx="793750" cy="5111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63" name="Freeform 62"/>
          <p:cNvSpPr/>
          <p:nvPr/>
        </p:nvSpPr>
        <p:spPr>
          <a:xfrm flipH="1">
            <a:off x="5895975" y="2898775"/>
            <a:ext cx="527050" cy="8636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6C17360-8EBB-604C-8CDE-270AED63B7E8}"/>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2CDB5BF7-E625-A314-AD6C-17B4910D2727}"/>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8387BE5B-EFAF-8D96-76F4-FF3B9D09B179}"/>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180864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Price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687609" y="2085851"/>
            <a:ext cx="2216150" cy="997479"/>
          </a:xfrm>
          <a:ln>
            <a:solidFill>
              <a:srgbClr val="000000"/>
            </a:solidFill>
          </a:ln>
        </p:spPr>
        <p:txBody>
          <a:bodyPr/>
          <a:lstStyle/>
          <a:p>
            <a:r>
              <a:rPr lang="en-US" sz="2000" dirty="0">
                <a:solidFill>
                  <a:srgbClr val="FF0000"/>
                </a:solidFill>
              </a:rPr>
              <a:t>RP rises in Home and falls in Foreign</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a:off x="1589616" y="2637367"/>
            <a:ext cx="543984" cy="8382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Freeform 50"/>
          <p:cNvSpPr/>
          <p:nvPr/>
        </p:nvSpPr>
        <p:spPr>
          <a:xfrm>
            <a:off x="5334000" y="1854200"/>
            <a:ext cx="377825" cy="2667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3" name="Footer Placeholder 2">
            <a:extLst>
              <a:ext uri="{FF2B5EF4-FFF2-40B4-BE49-F238E27FC236}">
                <a16:creationId xmlns:a16="http://schemas.microsoft.com/office/drawing/2014/main" id="{C500B771-7D57-5845-8E60-D38385902050}"/>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0E460E0B-2700-2C46-BCEA-1F751370B381}"/>
              </a:ext>
            </a:extLst>
          </p:cNvPr>
          <p:cNvSpPr txBox="1"/>
          <p:nvPr/>
        </p:nvSpPr>
        <p:spPr>
          <a:xfrm>
            <a:off x="1600200" y="5334000"/>
            <a:ext cx="2819400" cy="830997"/>
          </a:xfrm>
          <a:prstGeom prst="rect">
            <a:avLst/>
          </a:prstGeom>
          <a:noFill/>
        </p:spPr>
        <p:txBody>
          <a:bodyPr wrap="square" rtlCol="0">
            <a:spAutoFit/>
          </a:bodyPr>
          <a:lstStyle/>
          <a:p>
            <a:pPr algn="ctr"/>
            <a:r>
              <a:rPr lang="en-US" sz="2400" dirty="0">
                <a:solidFill>
                  <a:srgbClr val="FF0000"/>
                </a:solidFill>
              </a:rPr>
              <a:t>Labor and land move from F to C</a:t>
            </a:r>
          </a:p>
        </p:txBody>
      </p:sp>
      <p:sp>
        <p:nvSpPr>
          <p:cNvPr id="49" name="Freeform 48">
            <a:extLst>
              <a:ext uri="{FF2B5EF4-FFF2-40B4-BE49-F238E27FC236}">
                <a16:creationId xmlns:a16="http://schemas.microsoft.com/office/drawing/2014/main" id="{2744ACBC-64C0-5A45-A90E-9D447F7A7407}"/>
              </a:ext>
            </a:extLst>
          </p:cNvPr>
          <p:cNvSpPr/>
          <p:nvPr/>
        </p:nvSpPr>
        <p:spPr>
          <a:xfrm flipH="1">
            <a:off x="2743200" y="4495800"/>
            <a:ext cx="980016" cy="533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w="med" len="med"/>
            <a:tailEnd type="none"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a:extLst>
              <a:ext uri="{FF2B5EF4-FFF2-40B4-BE49-F238E27FC236}">
                <a16:creationId xmlns:a16="http://schemas.microsoft.com/office/drawing/2014/main" id="{D3915730-D4D7-5E40-8016-01B2DD168F89}"/>
              </a:ext>
            </a:extLst>
          </p:cNvPr>
          <p:cNvSpPr txBox="1"/>
          <p:nvPr/>
        </p:nvSpPr>
        <p:spPr>
          <a:xfrm>
            <a:off x="5562600" y="5334000"/>
            <a:ext cx="2819400" cy="830997"/>
          </a:xfrm>
          <a:prstGeom prst="rect">
            <a:avLst/>
          </a:prstGeom>
          <a:noFill/>
        </p:spPr>
        <p:txBody>
          <a:bodyPr wrap="square" rtlCol="0">
            <a:spAutoFit/>
          </a:bodyPr>
          <a:lstStyle/>
          <a:p>
            <a:pPr algn="ctr"/>
            <a:r>
              <a:rPr lang="en-US" sz="2400" dirty="0">
                <a:solidFill>
                  <a:srgbClr val="FF0000"/>
                </a:solidFill>
              </a:rPr>
              <a:t>Labor and land move from C to F</a:t>
            </a:r>
          </a:p>
        </p:txBody>
      </p:sp>
      <p:sp>
        <p:nvSpPr>
          <p:cNvPr id="64" name="Freeform 63">
            <a:extLst>
              <a:ext uri="{FF2B5EF4-FFF2-40B4-BE49-F238E27FC236}">
                <a16:creationId xmlns:a16="http://schemas.microsoft.com/office/drawing/2014/main" id="{3F845346-991E-6046-91C7-001927BCE8A8}"/>
              </a:ext>
            </a:extLst>
          </p:cNvPr>
          <p:cNvSpPr/>
          <p:nvPr/>
        </p:nvSpPr>
        <p:spPr>
          <a:xfrm flipH="1">
            <a:off x="5334000" y="3200400"/>
            <a:ext cx="751416" cy="914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F5162F67-34EF-DF06-7F37-805F077308E7}"/>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9" name="TextBox 8">
            <a:extLst>
              <a:ext uri="{FF2B5EF4-FFF2-40B4-BE49-F238E27FC236}">
                <a16:creationId xmlns:a16="http://schemas.microsoft.com/office/drawing/2014/main" id="{DAC7D64C-4A7E-0C66-32FE-6DB294B0DF27}"/>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17435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9" grpId="0" animBg="1"/>
      <p:bldP spid="63" grpId="0"/>
      <p:bldP spid="6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Effects on Factor Prices</a:t>
            </a:r>
          </a:p>
        </p:txBody>
      </p:sp>
      <p:sp>
        <p:nvSpPr>
          <p:cNvPr id="3" name="Content Placeholder 2"/>
          <p:cNvSpPr>
            <a:spLocks noGrp="1"/>
          </p:cNvSpPr>
          <p:nvPr>
            <p:ph idx="1"/>
          </p:nvPr>
        </p:nvSpPr>
        <p:spPr>
          <a:xfrm>
            <a:off x="457200" y="1600200"/>
            <a:ext cx="8229600" cy="4952999"/>
          </a:xfrm>
        </p:spPr>
        <p:txBody>
          <a:bodyPr/>
          <a:lstStyle/>
          <a:p>
            <a:r>
              <a:rPr lang="en-US" dirty="0"/>
              <a:t>Can’t be seen in these pictures, but</a:t>
            </a:r>
          </a:p>
          <a:p>
            <a:pPr lvl="1"/>
            <a:r>
              <a:rPr lang="en-US" dirty="0"/>
              <a:t>Factor Price Equalization (FPE)</a:t>
            </a:r>
          </a:p>
          <a:p>
            <a:pPr lvl="2"/>
            <a:r>
              <a:rPr lang="en-US" dirty="0"/>
              <a:t>Equality of goods prices (due to free trade) causes equality of factor prices (wage of labor and rent of land)</a:t>
            </a:r>
          </a:p>
          <a:p>
            <a:pPr lvl="1"/>
            <a:r>
              <a:rPr lang="en-US" dirty="0"/>
              <a:t>Stolper-Samuelson Theorem (SS)</a:t>
            </a:r>
          </a:p>
          <a:p>
            <a:pPr lvl="2"/>
            <a:r>
              <a:rPr lang="en-US" dirty="0"/>
              <a:t>As price rises for good using intensively the abundant factor, </a:t>
            </a:r>
          </a:p>
          <a:p>
            <a:pPr lvl="3"/>
            <a:r>
              <a:rPr lang="en-US" dirty="0"/>
              <a:t>Real wage or rent of that factor rises</a:t>
            </a:r>
          </a:p>
          <a:p>
            <a:pPr lvl="3"/>
            <a:r>
              <a:rPr lang="en-US" dirty="0"/>
              <a:t>Real wage or rent of other (“scarce”) factor falls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
        <p:nvSpPr>
          <p:cNvPr id="4" name="Footer Placeholder 3">
            <a:extLst>
              <a:ext uri="{FF2B5EF4-FFF2-40B4-BE49-F238E27FC236}">
                <a16:creationId xmlns:a16="http://schemas.microsoft.com/office/drawing/2014/main" id="{18EADE9C-745A-B343-B761-3473BD24877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82369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Purposes</a:t>
            </a:r>
          </a:p>
        </p:txBody>
      </p:sp>
      <p:sp>
        <p:nvSpPr>
          <p:cNvPr id="3" name="Content Placeholder 2"/>
          <p:cNvSpPr>
            <a:spLocks noGrp="1"/>
          </p:cNvSpPr>
          <p:nvPr>
            <p:ph idx="1"/>
          </p:nvPr>
        </p:nvSpPr>
        <p:spPr/>
        <p:txBody>
          <a:bodyPr/>
          <a:lstStyle/>
          <a:p>
            <a:pPr marL="0" indent="0">
              <a:buNone/>
            </a:pPr>
            <a:r>
              <a:rPr lang="en-US" dirty="0"/>
              <a:t>Why?</a:t>
            </a:r>
          </a:p>
          <a:p>
            <a:pPr marL="514350" indent="-514350">
              <a:buFont typeface="+mj-lt"/>
              <a:buAutoNum type="arabicPeriod"/>
            </a:pPr>
            <a:r>
              <a:rPr lang="en-US" dirty="0"/>
              <a:t>To see what determines Comparative Advantage and thus trade</a:t>
            </a:r>
          </a:p>
          <a:p>
            <a:pPr marL="514350" indent="-514350">
              <a:buFont typeface="+mj-lt"/>
              <a:buAutoNum type="arabicPeriod"/>
            </a:pPr>
            <a:r>
              <a:rPr lang="en-US" dirty="0"/>
              <a:t>To see how trade has affects </a:t>
            </a:r>
            <a:r>
              <a:rPr lang="en-US" u="sng" dirty="0"/>
              <a:t>inside</a:t>
            </a:r>
            <a:r>
              <a:rPr lang="en-US" dirty="0"/>
              <a:t> economies, especially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70689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 Price Equalization</a:t>
            </a:r>
          </a:p>
        </p:txBody>
      </p:sp>
      <p:sp>
        <p:nvSpPr>
          <p:cNvPr id="3" name="Content Placeholder 2"/>
          <p:cNvSpPr>
            <a:spLocks noGrp="1"/>
          </p:cNvSpPr>
          <p:nvPr>
            <p:ph idx="1"/>
          </p:nvPr>
        </p:nvSpPr>
        <p:spPr>
          <a:xfrm>
            <a:off x="457200" y="1600200"/>
            <a:ext cx="8229600" cy="4952999"/>
          </a:xfrm>
        </p:spPr>
        <p:txBody>
          <a:bodyPr/>
          <a:lstStyle/>
          <a:p>
            <a:r>
              <a:rPr lang="en-US" dirty="0"/>
              <a:t>Simple analytics</a:t>
            </a:r>
          </a:p>
          <a:p>
            <a:pPr marL="457200" lvl="1" indent="0">
              <a:buNone/>
            </a:pPr>
            <a:r>
              <a:rPr lang="en-US" dirty="0"/>
              <a:t>	P</a:t>
            </a:r>
            <a:r>
              <a:rPr lang="en-US" baseline="-25000" dirty="0"/>
              <a:t>C</a:t>
            </a:r>
            <a:r>
              <a:rPr lang="en-US" dirty="0"/>
              <a:t> = </a:t>
            </a:r>
            <a:r>
              <a:rPr lang="en-US" dirty="0" err="1"/>
              <a:t>wa</a:t>
            </a:r>
            <a:r>
              <a:rPr lang="en-US" baseline="-25000" dirty="0" err="1"/>
              <a:t>LC</a:t>
            </a:r>
            <a:r>
              <a:rPr lang="en-US" dirty="0"/>
              <a:t>+ </a:t>
            </a:r>
            <a:r>
              <a:rPr lang="en-US" dirty="0" err="1"/>
              <a:t>ra</a:t>
            </a:r>
            <a:r>
              <a:rPr lang="en-US" baseline="-25000" dirty="0" err="1"/>
              <a:t>TC</a:t>
            </a:r>
            <a:endParaRPr lang="en-US" baseline="-25000" dirty="0"/>
          </a:p>
          <a:p>
            <a:pPr marL="457200" lvl="1" indent="0">
              <a:buNone/>
            </a:pPr>
            <a:r>
              <a:rPr lang="en-US" baseline="-25000" dirty="0"/>
              <a:t>	</a:t>
            </a:r>
            <a:r>
              <a:rPr lang="en-US" dirty="0"/>
              <a:t>P</a:t>
            </a:r>
            <a:r>
              <a:rPr lang="en-US" baseline="-25000" dirty="0"/>
              <a:t>F</a:t>
            </a:r>
            <a:r>
              <a:rPr lang="en-US" dirty="0"/>
              <a:t> = </a:t>
            </a:r>
            <a:r>
              <a:rPr lang="en-US" dirty="0" err="1"/>
              <a:t>wa</a:t>
            </a:r>
            <a:r>
              <a:rPr lang="en-US" baseline="-25000" dirty="0" err="1"/>
              <a:t>LF</a:t>
            </a:r>
            <a:r>
              <a:rPr lang="en-US" dirty="0"/>
              <a:t>+ </a:t>
            </a:r>
            <a:r>
              <a:rPr lang="en-US" dirty="0" err="1"/>
              <a:t>ra</a:t>
            </a:r>
            <a:r>
              <a:rPr lang="en-US" baseline="-25000" dirty="0" err="1"/>
              <a:t>TF</a:t>
            </a:r>
            <a:endParaRPr lang="en-US" dirty="0"/>
          </a:p>
          <a:p>
            <a:pPr marL="457200" lvl="1" indent="0">
              <a:buNone/>
            </a:pPr>
            <a:r>
              <a:rPr lang="en-US" dirty="0"/>
              <a:t>=&gt;		w = (</a:t>
            </a:r>
            <a:r>
              <a:rPr lang="en-US" dirty="0" err="1"/>
              <a:t>a</a:t>
            </a:r>
            <a:r>
              <a:rPr lang="en-US" baseline="-25000" dirty="0" err="1"/>
              <a:t>TF</a:t>
            </a:r>
            <a:r>
              <a:rPr lang="en-US" dirty="0" err="1"/>
              <a:t>P</a:t>
            </a:r>
            <a:r>
              <a:rPr lang="en-US" baseline="-25000" dirty="0" err="1"/>
              <a:t>C</a:t>
            </a:r>
            <a:r>
              <a:rPr lang="en-US" baseline="-25000" dirty="0"/>
              <a:t> </a:t>
            </a:r>
            <a:r>
              <a:rPr lang="en-US" dirty="0"/>
              <a:t>– </a:t>
            </a:r>
            <a:r>
              <a:rPr lang="en-US" dirty="0" err="1"/>
              <a:t>a</a:t>
            </a:r>
            <a:r>
              <a:rPr lang="en-US" baseline="-25000" dirty="0" err="1"/>
              <a:t>TC</a:t>
            </a:r>
            <a:r>
              <a:rPr lang="en-US" dirty="0" err="1"/>
              <a:t>P</a:t>
            </a:r>
            <a:r>
              <a:rPr lang="en-US" baseline="-25000" dirty="0" err="1"/>
              <a:t>F</a:t>
            </a:r>
            <a:r>
              <a:rPr lang="en-US" dirty="0"/>
              <a:t>)/</a:t>
            </a:r>
            <a:r>
              <a:rPr lang="en-US" dirty="0" err="1"/>
              <a:t>Δ</a:t>
            </a:r>
            <a:endParaRPr lang="en-US" dirty="0"/>
          </a:p>
          <a:p>
            <a:pPr marL="457200" lvl="1" indent="0">
              <a:buNone/>
            </a:pPr>
            <a:r>
              <a:rPr lang="en-US" dirty="0"/>
              <a:t>		r = (</a:t>
            </a:r>
            <a:r>
              <a:rPr lang="en-US" dirty="0" err="1"/>
              <a:t>a</a:t>
            </a:r>
            <a:r>
              <a:rPr lang="en-US" baseline="-25000" dirty="0" err="1"/>
              <a:t>LF</a:t>
            </a:r>
            <a:r>
              <a:rPr lang="en-US" dirty="0" err="1"/>
              <a:t>P</a:t>
            </a:r>
            <a:r>
              <a:rPr lang="en-US" baseline="-25000" dirty="0" err="1"/>
              <a:t>C</a:t>
            </a:r>
            <a:r>
              <a:rPr lang="en-US" baseline="-25000" dirty="0"/>
              <a:t> </a:t>
            </a:r>
            <a:r>
              <a:rPr lang="en-US" dirty="0"/>
              <a:t>– </a:t>
            </a:r>
            <a:r>
              <a:rPr lang="en-US" dirty="0" err="1"/>
              <a:t>a</a:t>
            </a:r>
            <a:r>
              <a:rPr lang="en-US" baseline="-25000" dirty="0" err="1"/>
              <a:t>LC</a:t>
            </a:r>
            <a:r>
              <a:rPr lang="en-US" dirty="0" err="1"/>
              <a:t>P</a:t>
            </a:r>
            <a:r>
              <a:rPr lang="en-US" baseline="-25000" dirty="0" err="1"/>
              <a:t>F</a:t>
            </a:r>
            <a:r>
              <a:rPr lang="en-US" dirty="0"/>
              <a:t>)/</a:t>
            </a:r>
            <a:r>
              <a:rPr lang="en-US" dirty="0" err="1"/>
              <a:t>Δ</a:t>
            </a:r>
            <a:endParaRPr lang="en-US" dirty="0"/>
          </a:p>
          <a:p>
            <a:pPr marL="457200" lvl="1" indent="0">
              <a:buNone/>
            </a:pPr>
            <a:r>
              <a:rPr lang="en-US" dirty="0"/>
              <a:t>			where </a:t>
            </a:r>
            <a:r>
              <a:rPr lang="en-US" dirty="0" err="1"/>
              <a:t>Δ</a:t>
            </a:r>
            <a:r>
              <a:rPr lang="en-US" dirty="0"/>
              <a:t> = </a:t>
            </a:r>
            <a:r>
              <a:rPr lang="en-US" dirty="0" err="1"/>
              <a:t>a</a:t>
            </a:r>
            <a:r>
              <a:rPr lang="en-US" baseline="-25000" dirty="0" err="1"/>
              <a:t>LC</a:t>
            </a:r>
            <a:r>
              <a:rPr lang="en-US" dirty="0" err="1"/>
              <a:t>a</a:t>
            </a:r>
            <a:r>
              <a:rPr lang="en-US" baseline="-25000" dirty="0" err="1"/>
              <a:t>TF</a:t>
            </a:r>
            <a:r>
              <a:rPr lang="en-US" baseline="-25000" dirty="0"/>
              <a:t> </a:t>
            </a:r>
            <a:r>
              <a:rPr lang="en-US" dirty="0"/>
              <a:t>– </a:t>
            </a:r>
            <a:r>
              <a:rPr lang="en-US" dirty="0" err="1"/>
              <a:t>a</a:t>
            </a:r>
            <a:r>
              <a:rPr lang="en-US" baseline="-25000" dirty="0" err="1"/>
              <a:t>LF</a:t>
            </a:r>
            <a:r>
              <a:rPr lang="en-US" dirty="0" err="1"/>
              <a:t>a</a:t>
            </a:r>
            <a:r>
              <a:rPr lang="en-US" baseline="-25000" dirty="0" err="1"/>
              <a:t>TC</a:t>
            </a:r>
            <a:endParaRPr lang="en-US" dirty="0"/>
          </a:p>
          <a:p>
            <a:endParaRPr lang="en-US" sz="1600" dirty="0"/>
          </a:p>
          <a:p>
            <a:r>
              <a:rPr lang="en-US" dirty="0"/>
              <a:t>Thus (FPE): 	If P</a:t>
            </a:r>
            <a:r>
              <a:rPr lang="en-US" baseline="-25000" dirty="0"/>
              <a:t>C</a:t>
            </a:r>
            <a:r>
              <a:rPr lang="en-US" dirty="0"/>
              <a:t>=P</a:t>
            </a:r>
            <a:r>
              <a:rPr lang="en-US" baseline="-25000" dirty="0"/>
              <a:t>C</a:t>
            </a:r>
            <a:r>
              <a:rPr lang="en-US" dirty="0"/>
              <a:t>* &amp; P</a:t>
            </a:r>
            <a:r>
              <a:rPr lang="en-US" baseline="-25000" dirty="0"/>
              <a:t>F</a:t>
            </a:r>
            <a:r>
              <a:rPr lang="en-US" dirty="0"/>
              <a:t>=P</a:t>
            </a:r>
            <a:r>
              <a:rPr lang="en-US" baseline="-25000" dirty="0"/>
              <a:t>F</a:t>
            </a:r>
            <a:r>
              <a:rPr lang="en-US" dirty="0"/>
              <a:t>* </a:t>
            </a:r>
          </a:p>
          <a:p>
            <a:pPr marL="0" indent="0">
              <a:buNone/>
            </a:pPr>
            <a:r>
              <a:rPr lang="en-US" dirty="0"/>
              <a:t>			Then w=w* &amp; r=r* </a:t>
            </a:r>
          </a:p>
          <a:p>
            <a:endParaRPr lang="en-US" dirty="0"/>
          </a:p>
          <a:p>
            <a:pPr marL="457200" lvl="1" indent="0">
              <a:buNone/>
            </a:pPr>
            <a:endParaRPr lang="en-US" dirty="0"/>
          </a:p>
          <a:p>
            <a:pPr marL="457200" lvl="1" indent="0">
              <a:buNone/>
            </a:pPr>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
        <p:nvSpPr>
          <p:cNvPr id="4" name="Rectangle 3"/>
          <p:cNvSpPr/>
          <p:nvPr/>
        </p:nvSpPr>
        <p:spPr>
          <a:xfrm>
            <a:off x="3132667" y="5012267"/>
            <a:ext cx="3742266" cy="1236133"/>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2C0B397-5C85-FA49-AAA1-D615A7F69FE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10207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Stolper-Samuelson Theorem</a:t>
            </a:r>
          </a:p>
        </p:txBody>
      </p:sp>
      <p:sp>
        <p:nvSpPr>
          <p:cNvPr id="3" name="Content Placeholder 2"/>
          <p:cNvSpPr>
            <a:spLocks noGrp="1"/>
          </p:cNvSpPr>
          <p:nvPr>
            <p:ph idx="1"/>
          </p:nvPr>
        </p:nvSpPr>
        <p:spPr>
          <a:xfrm>
            <a:off x="457200" y="1600200"/>
            <a:ext cx="8229600" cy="4952999"/>
          </a:xfrm>
        </p:spPr>
        <p:txBody>
          <a:bodyPr/>
          <a:lstStyle/>
          <a:p>
            <a:r>
              <a:rPr lang="en-US" sz="2800" dirty="0"/>
              <a:t>It can also be shown that </a:t>
            </a:r>
          </a:p>
          <a:p>
            <a:pPr marL="457200" lvl="1" indent="0">
              <a:buNone/>
            </a:pPr>
            <a:r>
              <a:rPr lang="en-US" sz="2400" dirty="0"/>
              <a:t>	If %ΔP</a:t>
            </a:r>
            <a:r>
              <a:rPr lang="en-US" sz="2400" baseline="-25000" dirty="0"/>
              <a:t>C</a:t>
            </a:r>
            <a:r>
              <a:rPr lang="en-US" sz="2400" dirty="0"/>
              <a:t> &gt; %ΔP</a:t>
            </a:r>
            <a:r>
              <a:rPr lang="en-US" sz="2400" baseline="-25000" dirty="0"/>
              <a:t>F</a:t>
            </a:r>
            <a:r>
              <a:rPr lang="en-US" sz="2400" dirty="0"/>
              <a:t> , so that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457200" lvl="1" indent="0">
              <a:buNone/>
            </a:pPr>
            <a:r>
              <a:rPr lang="en-US" sz="2400" dirty="0"/>
              <a:t>	Then %</a:t>
            </a:r>
            <a:r>
              <a:rPr lang="en-US" sz="2400" dirty="0" err="1"/>
              <a:t>Δw</a:t>
            </a:r>
            <a:r>
              <a:rPr lang="en-US" sz="2400" dirty="0"/>
              <a:t> &gt; %ΔP</a:t>
            </a:r>
            <a:r>
              <a:rPr lang="en-US" sz="2400" baseline="-25000" dirty="0"/>
              <a:t>C</a:t>
            </a:r>
            <a:r>
              <a:rPr lang="en-US" sz="2400" dirty="0"/>
              <a:t> &gt; %ΔP</a:t>
            </a:r>
            <a:r>
              <a:rPr lang="en-US" sz="2400" baseline="-25000" dirty="0"/>
              <a:t>F</a:t>
            </a:r>
            <a:r>
              <a:rPr lang="en-US" sz="2400" dirty="0"/>
              <a:t> &gt; %</a:t>
            </a:r>
            <a:r>
              <a:rPr lang="en-US" sz="2400" dirty="0" err="1"/>
              <a:t>Δr</a:t>
            </a:r>
            <a:endParaRPr lang="en-US" sz="2400" dirty="0"/>
          </a:p>
          <a:p>
            <a:r>
              <a:rPr lang="en-US" sz="2800" dirty="0"/>
              <a:t>So that </a:t>
            </a:r>
          </a:p>
          <a:p>
            <a:pPr marL="457200" lvl="1" indent="0">
              <a:buNone/>
            </a:pPr>
            <a:r>
              <a:rPr lang="en-US" sz="2400" dirty="0"/>
              <a:t>	w rises relative to </a:t>
            </a:r>
            <a:r>
              <a:rPr lang="en-US" sz="2400" u="sng" dirty="0"/>
              <a:t>both</a:t>
            </a:r>
            <a:r>
              <a:rPr lang="en-US" sz="2400" dirty="0"/>
              <a:t> prices, and</a:t>
            </a:r>
          </a:p>
          <a:p>
            <a:pPr marL="457200" lvl="1" indent="0">
              <a:buNone/>
            </a:pPr>
            <a:r>
              <a:rPr lang="en-US" sz="2400" dirty="0"/>
              <a:t>	r falls relative to </a:t>
            </a:r>
            <a:r>
              <a:rPr lang="en-US" sz="2400" u="sng" dirty="0"/>
              <a:t>both</a:t>
            </a:r>
            <a:r>
              <a:rPr lang="en-US" sz="2400" dirty="0"/>
              <a:t> prices </a:t>
            </a:r>
          </a:p>
          <a:p>
            <a:pPr marL="342900" lvl="1" indent="-342900">
              <a:buFontTx/>
              <a:buChar char="•"/>
            </a:pPr>
            <a:endParaRPr lang="en-US" sz="2400" dirty="0"/>
          </a:p>
          <a:p>
            <a:pPr marL="342900" lvl="1" indent="-342900">
              <a:buFontTx/>
              <a:buChar char="•"/>
            </a:pPr>
            <a:r>
              <a:rPr lang="en-US" dirty="0"/>
              <a:t>That is (SS):   	if </a:t>
            </a:r>
            <a:r>
              <a:rPr lang="en-US" dirty="0" err="1"/>
              <a:t>Δ</a:t>
            </a:r>
            <a:r>
              <a:rPr lang="en-US" dirty="0"/>
              <a:t>(P</a:t>
            </a:r>
            <a:r>
              <a:rPr lang="en-US" baseline="-25000" dirty="0"/>
              <a:t>C</a:t>
            </a:r>
            <a:r>
              <a:rPr lang="en-US" dirty="0"/>
              <a:t>/P</a:t>
            </a:r>
            <a:r>
              <a:rPr lang="en-US" baseline="-25000" dirty="0"/>
              <a:t>F</a:t>
            </a:r>
            <a:r>
              <a:rPr lang="en-US" dirty="0"/>
              <a:t>) &gt; 0, then</a:t>
            </a:r>
          </a:p>
          <a:p>
            <a:pPr marL="0" indent="0">
              <a:buNone/>
            </a:pPr>
            <a:r>
              <a:rPr lang="en-US" sz="2800" dirty="0"/>
              <a:t>			real wage rises, and </a:t>
            </a:r>
          </a:p>
          <a:p>
            <a:pPr marL="0" indent="0">
              <a:buNone/>
            </a:pPr>
            <a:r>
              <a:rPr lang="en-US" sz="2800" dirty="0"/>
              <a:t>	 		real rent falls</a:t>
            </a:r>
          </a:p>
        </p:txBody>
      </p:sp>
      <p:sp>
        <p:nvSpPr>
          <p:cNvPr id="6" name="Rectangle 5"/>
          <p:cNvSpPr/>
          <p:nvPr/>
        </p:nvSpPr>
        <p:spPr>
          <a:xfrm>
            <a:off x="3132667" y="4775201"/>
            <a:ext cx="3505200" cy="1642532"/>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grpSp>
        <p:nvGrpSpPr>
          <p:cNvPr id="7" name="Group 6"/>
          <p:cNvGrpSpPr/>
          <p:nvPr/>
        </p:nvGrpSpPr>
        <p:grpSpPr>
          <a:xfrm>
            <a:off x="6942667" y="1473199"/>
            <a:ext cx="1583267" cy="980420"/>
            <a:chOff x="3064933" y="4343400"/>
            <a:chExt cx="1583267" cy="980420"/>
          </a:xfrm>
        </p:grpSpPr>
        <p:grpSp>
          <p:nvGrpSpPr>
            <p:cNvPr id="8" name="Group 7"/>
            <p:cNvGrpSpPr/>
            <p:nvPr/>
          </p:nvGrpSpPr>
          <p:grpSpPr>
            <a:xfrm>
              <a:off x="3064933" y="4343400"/>
              <a:ext cx="745067" cy="980420"/>
              <a:chOff x="2819400" y="4419600"/>
              <a:chExt cx="609600" cy="980420"/>
            </a:xfrm>
          </p:grpSpPr>
          <p:sp>
            <p:nvSpPr>
              <p:cNvPr id="14" name="TextBox 13"/>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5" name="TextBox 14"/>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6" name="Straight Connector 15"/>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3962400" y="4343400"/>
              <a:ext cx="685800" cy="980420"/>
              <a:chOff x="3581400" y="4419600"/>
              <a:chExt cx="685800" cy="980420"/>
            </a:xfrm>
          </p:grpSpPr>
          <p:sp>
            <p:nvSpPr>
              <p:cNvPr id="11" name="TextBox 10"/>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0" name="TextBox 9"/>
            <p:cNvSpPr txBox="1"/>
            <p:nvPr/>
          </p:nvSpPr>
          <p:spPr>
            <a:xfrm>
              <a:off x="3657600" y="4648200"/>
              <a:ext cx="381000" cy="523220"/>
            </a:xfrm>
            <a:prstGeom prst="rect">
              <a:avLst/>
            </a:prstGeom>
            <a:noFill/>
          </p:spPr>
          <p:txBody>
            <a:bodyPr wrap="square" rtlCol="0">
              <a:spAutoFit/>
            </a:bodyPr>
            <a:lstStyle/>
            <a:p>
              <a:r>
                <a:rPr lang="en-US" sz="2800" dirty="0"/>
                <a:t>&lt;</a:t>
              </a:r>
            </a:p>
          </p:txBody>
        </p:sp>
      </p:grpSp>
      <p:sp>
        <p:nvSpPr>
          <p:cNvPr id="18" name="Content Placeholder 2"/>
          <p:cNvSpPr txBox="1">
            <a:spLocks/>
          </p:cNvSpPr>
          <p:nvPr/>
        </p:nvSpPr>
        <p:spPr bwMode="auto">
          <a:xfrm>
            <a:off x="6705600" y="1210737"/>
            <a:ext cx="1913467" cy="1329263"/>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2400" dirty="0"/>
              <a:t>Recall</a:t>
            </a:r>
          </a:p>
        </p:txBody>
      </p:sp>
      <p:sp>
        <p:nvSpPr>
          <p:cNvPr id="4" name="Footer Placeholder 3">
            <a:extLst>
              <a:ext uri="{FF2B5EF4-FFF2-40B4-BE49-F238E27FC236}">
                <a16:creationId xmlns:a16="http://schemas.microsoft.com/office/drawing/2014/main" id="{05E79D48-05B7-FA42-B06E-7B82DF049E6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763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 Interpretations</a:t>
            </a:r>
          </a:p>
        </p:txBody>
      </p:sp>
      <p:sp>
        <p:nvSpPr>
          <p:cNvPr id="3" name="Content Placeholder 2"/>
          <p:cNvSpPr>
            <a:spLocks noGrp="1"/>
          </p:cNvSpPr>
          <p:nvPr>
            <p:ph idx="1"/>
          </p:nvPr>
        </p:nvSpPr>
        <p:spPr>
          <a:xfrm>
            <a:off x="457200" y="1600200"/>
            <a:ext cx="8229600" cy="4952999"/>
          </a:xfrm>
        </p:spPr>
        <p:txBody>
          <a:bodyPr/>
          <a:lstStyle/>
          <a:p>
            <a:pPr marL="514350" indent="-514350">
              <a:buFont typeface="+mj-lt"/>
              <a:buAutoNum type="arabicPeriod"/>
            </a:pPr>
            <a:r>
              <a:rPr lang="en-US" sz="2800" dirty="0"/>
              <a:t>A rise in relative price of a good increases the real return to the factor used intensively in its production and lowers the real return to the other factor.</a:t>
            </a:r>
          </a:p>
          <a:p>
            <a:pPr marL="514350" indent="-514350">
              <a:buFont typeface="+mj-lt"/>
              <a:buAutoNum type="arabicPeriod"/>
            </a:pPr>
            <a:r>
              <a:rPr lang="en-US" sz="2800" dirty="0"/>
              <a:t>Free trade benefits the abundant factor and hurts the scarce factor</a:t>
            </a:r>
          </a:p>
          <a:p>
            <a:pPr marL="514350" indent="-514350">
              <a:buFont typeface="+mj-lt"/>
              <a:buAutoNum type="arabicPeriod"/>
            </a:pPr>
            <a:r>
              <a:rPr lang="en-US" sz="2800" dirty="0"/>
              <a:t>Protection benefits the scarce </a:t>
            </a:r>
            <a:r>
              <a:rPr lang="en-US" sz="2800"/>
              <a:t>factor and hurts </a:t>
            </a:r>
            <a:r>
              <a:rPr lang="en-US" sz="2800" dirty="0"/>
              <a:t>the abundant factor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
        <p:nvSpPr>
          <p:cNvPr id="4" name="Footer Placeholder 3">
            <a:extLst>
              <a:ext uri="{FF2B5EF4-FFF2-40B4-BE49-F238E27FC236}">
                <a16:creationId xmlns:a16="http://schemas.microsoft.com/office/drawing/2014/main" id="{D3807609-4745-E248-A756-5FCE6A42545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927815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20692102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If one country has more of both land and labor than the other country, what will it export?</a:t>
            </a:r>
          </a:p>
          <a:p>
            <a:pPr lvl="0"/>
            <a:r>
              <a:rPr lang="en-US" dirty="0"/>
              <a:t>Is the Heckscher-Ohlin Theorem, as a theory of trade, an alternative to the theory of comparative advantage?</a:t>
            </a:r>
          </a:p>
          <a:p>
            <a:pPr lvl="0"/>
            <a:r>
              <a:rPr lang="en-US" dirty="0"/>
              <a:t>Who gains and who loses from trade, in the two-factor model?</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Tree>
    <p:extLst>
      <p:ext uri="{BB962C8B-B14F-4D97-AF65-F5344CB8AC3E}">
        <p14:creationId xmlns:p14="http://schemas.microsoft.com/office/powerpoint/2010/main" val="15971969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09730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Starting in about 1980</a:t>
            </a:r>
          </a:p>
          <a:p>
            <a:pPr lvl="1"/>
            <a:r>
              <a:rPr lang="en-US" dirty="0"/>
              <a:t>Wages of more educated labor rose</a:t>
            </a:r>
          </a:p>
          <a:p>
            <a:pPr lvl="1"/>
            <a:r>
              <a:rPr lang="en-US" dirty="0"/>
              <a:t>Wages of less educated labor</a:t>
            </a:r>
          </a:p>
          <a:p>
            <a:pPr lvl="2"/>
            <a:r>
              <a:rPr lang="en-US" dirty="0"/>
              <a:t>Rose less rapidly, or</a:t>
            </a:r>
          </a:p>
          <a:p>
            <a:pPr lvl="2"/>
            <a:r>
              <a:rPr lang="en-US" dirty="0"/>
              <a:t>Fell</a:t>
            </a:r>
          </a:p>
          <a:p>
            <a:pPr lvl="1"/>
            <a:r>
              <a:rPr lang="en-US" dirty="0"/>
              <a:t>Thus there was a rise in the </a:t>
            </a:r>
          </a:p>
          <a:p>
            <a:pPr lvl="2"/>
            <a:r>
              <a:rPr lang="en-US" dirty="0"/>
              <a:t>Return to education</a:t>
            </a:r>
          </a:p>
          <a:p>
            <a:pPr lvl="2"/>
            <a:r>
              <a:rPr lang="en-US" dirty="0"/>
              <a:t>“Skill Premium”</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Tree>
    <p:extLst>
      <p:ext uri="{BB962C8B-B14F-4D97-AF65-F5344CB8AC3E}">
        <p14:creationId xmlns:p14="http://schemas.microsoft.com/office/powerpoint/2010/main" val="32042440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pic>
        <p:nvPicPr>
          <p:cNvPr id="3" name="Picture 2">
            <a:extLst>
              <a:ext uri="{FF2B5EF4-FFF2-40B4-BE49-F238E27FC236}">
                <a16:creationId xmlns:a16="http://schemas.microsoft.com/office/drawing/2014/main" id="{809AA3EA-E959-B643-B19F-530101D8030D}"/>
              </a:ext>
            </a:extLst>
          </p:cNvPr>
          <p:cNvPicPr>
            <a:picLocks noChangeAspect="1"/>
          </p:cNvPicPr>
          <p:nvPr/>
        </p:nvPicPr>
        <p:blipFill>
          <a:blip r:embed="rId3"/>
          <a:stretch>
            <a:fillRect/>
          </a:stretch>
        </p:blipFill>
        <p:spPr>
          <a:xfrm>
            <a:off x="1200150" y="908050"/>
            <a:ext cx="6743700" cy="5041900"/>
          </a:xfrm>
          <a:prstGeom prst="rect">
            <a:avLst/>
          </a:prstGeom>
        </p:spPr>
      </p:pic>
      <p:sp>
        <p:nvSpPr>
          <p:cNvPr id="6" name="TextBox 5">
            <a:extLst>
              <a:ext uri="{FF2B5EF4-FFF2-40B4-BE49-F238E27FC236}">
                <a16:creationId xmlns:a16="http://schemas.microsoft.com/office/drawing/2014/main" id="{2419C2DE-B292-2D4D-B4EF-5E1AA0C3BA46}"/>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A3BB0A68-E5BA-7946-8DEE-DA61C46651D7}"/>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8" name="Picture 7">
            <a:extLst>
              <a:ext uri="{FF2B5EF4-FFF2-40B4-BE49-F238E27FC236}">
                <a16:creationId xmlns:a16="http://schemas.microsoft.com/office/drawing/2014/main" id="{678E99C5-B3F0-A042-B803-506A4E32533F}"/>
              </a:ext>
            </a:extLst>
          </p:cNvPr>
          <p:cNvPicPr>
            <a:picLocks noChangeAspect="1"/>
          </p:cNvPicPr>
          <p:nvPr/>
        </p:nvPicPr>
        <p:blipFill>
          <a:blip r:embed="rId4"/>
          <a:stretch>
            <a:fillRect/>
          </a:stretch>
        </p:blipFill>
        <p:spPr>
          <a:xfrm>
            <a:off x="152400" y="152400"/>
            <a:ext cx="1418665" cy="685800"/>
          </a:xfrm>
          <a:prstGeom prst="rect">
            <a:avLst/>
          </a:prstGeom>
        </p:spPr>
      </p:pic>
      <p:sp>
        <p:nvSpPr>
          <p:cNvPr id="2" name="Oval 1">
            <a:extLst>
              <a:ext uri="{FF2B5EF4-FFF2-40B4-BE49-F238E27FC236}">
                <a16:creationId xmlns:a16="http://schemas.microsoft.com/office/drawing/2014/main" id="{4CEA16D9-99D2-F31E-7062-51F8347B61B5}"/>
              </a:ext>
            </a:extLst>
          </p:cNvPr>
          <p:cNvSpPr/>
          <p:nvPr/>
        </p:nvSpPr>
        <p:spPr>
          <a:xfrm>
            <a:off x="4724400" y="908050"/>
            <a:ext cx="609600" cy="370621"/>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77921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pic>
        <p:nvPicPr>
          <p:cNvPr id="2" name="Picture 1">
            <a:extLst>
              <a:ext uri="{FF2B5EF4-FFF2-40B4-BE49-F238E27FC236}">
                <a16:creationId xmlns:a16="http://schemas.microsoft.com/office/drawing/2014/main" id="{92D59BA1-4E44-F04D-BB8D-D022AE805D21}"/>
              </a:ext>
            </a:extLst>
          </p:cNvPr>
          <p:cNvPicPr>
            <a:picLocks noChangeAspect="1"/>
          </p:cNvPicPr>
          <p:nvPr/>
        </p:nvPicPr>
        <p:blipFill>
          <a:blip r:embed="rId3"/>
          <a:stretch>
            <a:fillRect/>
          </a:stretch>
        </p:blipFill>
        <p:spPr>
          <a:xfrm>
            <a:off x="1225550" y="908050"/>
            <a:ext cx="6692900" cy="5041900"/>
          </a:xfrm>
          <a:prstGeom prst="rect">
            <a:avLst/>
          </a:prstGeom>
        </p:spPr>
      </p:pic>
      <p:sp>
        <p:nvSpPr>
          <p:cNvPr id="6" name="TextBox 5">
            <a:extLst>
              <a:ext uri="{FF2B5EF4-FFF2-40B4-BE49-F238E27FC236}">
                <a16:creationId xmlns:a16="http://schemas.microsoft.com/office/drawing/2014/main" id="{20DB5FF6-C64E-324E-89D3-54EE56366A9A}"/>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119B0FA5-0445-9440-9FF8-F1A35F83F5A3}"/>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3" name="Picture 2">
            <a:extLst>
              <a:ext uri="{FF2B5EF4-FFF2-40B4-BE49-F238E27FC236}">
                <a16:creationId xmlns:a16="http://schemas.microsoft.com/office/drawing/2014/main" id="{92A983DC-CFD7-C448-B627-7CA1A669C081}"/>
              </a:ext>
            </a:extLst>
          </p:cNvPr>
          <p:cNvPicPr>
            <a:picLocks noChangeAspect="1"/>
          </p:cNvPicPr>
          <p:nvPr/>
        </p:nvPicPr>
        <p:blipFill>
          <a:blip r:embed="rId4"/>
          <a:stretch>
            <a:fillRect/>
          </a:stretch>
        </p:blipFill>
        <p:spPr>
          <a:xfrm>
            <a:off x="152400" y="152400"/>
            <a:ext cx="1418665" cy="685800"/>
          </a:xfrm>
          <a:prstGeom prst="rect">
            <a:avLst/>
          </a:prstGeom>
        </p:spPr>
      </p:pic>
      <p:sp>
        <p:nvSpPr>
          <p:cNvPr id="8" name="Oval 7">
            <a:extLst>
              <a:ext uri="{FF2B5EF4-FFF2-40B4-BE49-F238E27FC236}">
                <a16:creationId xmlns:a16="http://schemas.microsoft.com/office/drawing/2014/main" id="{FDDC5FE6-899C-F423-76F9-070D6CDE4A5B}"/>
              </a:ext>
            </a:extLst>
          </p:cNvPr>
          <p:cNvSpPr/>
          <p:nvPr/>
        </p:nvSpPr>
        <p:spPr>
          <a:xfrm>
            <a:off x="4800600" y="908050"/>
            <a:ext cx="838200" cy="370621"/>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30022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r>
              <a:rPr lang="en-US" dirty="0"/>
              <a:t>Globalization</a:t>
            </a:r>
          </a:p>
          <a:p>
            <a:pPr lvl="1"/>
            <a:r>
              <a:rPr lang="en-US" dirty="0"/>
              <a:t>Technological change</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Tree>
    <p:extLst>
      <p:ext uri="{BB962C8B-B14F-4D97-AF65-F5344CB8AC3E}">
        <p14:creationId xmlns:p14="http://schemas.microsoft.com/office/powerpoint/2010/main" val="2314331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781106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buFont typeface="Wingdings" pitchFamily="2" charset="2"/>
              <a:buChar char="Ø"/>
            </a:pPr>
            <a:r>
              <a:rPr lang="en-US" dirty="0"/>
              <a:t>Globalization</a:t>
            </a:r>
          </a:p>
          <a:p>
            <a:pPr lvl="1">
              <a:buFont typeface="Wingdings" pitchFamily="2" charset="2"/>
              <a:buChar char="Ø"/>
            </a:pPr>
            <a:r>
              <a:rPr lang="en-US" dirty="0"/>
              <a:t>Technological change</a:t>
            </a:r>
          </a:p>
          <a:p>
            <a:r>
              <a:rPr lang="en-US" dirty="0"/>
              <a:t>Of these, only the last two found empirical support</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Tree>
    <p:extLst>
      <p:ext uri="{BB962C8B-B14F-4D97-AF65-F5344CB8AC3E}">
        <p14:creationId xmlns:p14="http://schemas.microsoft.com/office/powerpoint/2010/main" val="6162978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a:xfrm>
            <a:off x="476250" y="1417638"/>
            <a:ext cx="8229600" cy="4525963"/>
          </a:xfrm>
        </p:spPr>
        <p:txBody>
          <a:bodyPr/>
          <a:lstStyle/>
          <a:p>
            <a:r>
              <a:rPr lang="en-US" dirty="0"/>
              <a:t>How could globalization cause this?</a:t>
            </a:r>
          </a:p>
          <a:p>
            <a:pPr lvl="1"/>
            <a:r>
              <a:rPr lang="en-US" dirty="0"/>
              <a:t>If countries lowered tariffs, this is exactly what is predicted by the Stolper-Samuelson Theorem</a:t>
            </a:r>
          </a:p>
          <a:p>
            <a:pPr lvl="2"/>
            <a:r>
              <a:rPr lang="en-US" dirty="0"/>
              <a:t>In the US less educated labor is the scarce factor</a:t>
            </a:r>
          </a:p>
          <a:p>
            <a:pPr lvl="3"/>
            <a:r>
              <a:rPr lang="en-US" dirty="0"/>
              <a:t>Not because there are few of them absolutely</a:t>
            </a:r>
          </a:p>
          <a:p>
            <a:pPr lvl="3"/>
            <a:r>
              <a:rPr lang="en-US" dirty="0"/>
              <a:t>But because there are fewer compared to more educated</a:t>
            </a:r>
          </a:p>
          <a:p>
            <a:pPr lvl="1"/>
            <a:r>
              <a:rPr lang="en-US" dirty="0"/>
              <a:t>Also, if the portion of the world with more low-educated workers grows</a:t>
            </a:r>
          </a:p>
          <a:p>
            <a:pPr lvl="2"/>
            <a:r>
              <a:rPr lang="en-US" dirty="0"/>
              <a:t>This too will push down low-educated wages</a:t>
            </a:r>
          </a:p>
          <a:p>
            <a:pPr lvl="2"/>
            <a:r>
              <a:rPr lang="en-US" dirty="0"/>
              <a:t>Note the opening and growth of China</a:t>
            </a:r>
          </a:p>
          <a:p>
            <a:pPr marL="914400" lvl="2" indent="0">
              <a:buNone/>
            </a:pPr>
            <a:endParaRPr lang="en-US" dirty="0"/>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Tree>
    <p:extLst>
      <p:ext uri="{BB962C8B-B14F-4D97-AF65-F5344CB8AC3E}">
        <p14:creationId xmlns:p14="http://schemas.microsoft.com/office/powerpoint/2010/main" val="359807146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technology cause this?</a:t>
            </a:r>
          </a:p>
          <a:p>
            <a:pPr lvl="1"/>
            <a:r>
              <a:rPr lang="en-US" dirty="0"/>
              <a:t>Increased use of computers and other information technology</a:t>
            </a:r>
          </a:p>
          <a:p>
            <a:pPr lvl="2"/>
            <a:r>
              <a:rPr lang="en-US" dirty="0"/>
              <a:t>Increases demand for educated labor</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21186631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What the empirical studies found (see Freeman)</a:t>
            </a:r>
          </a:p>
          <a:p>
            <a:pPr lvl="1"/>
            <a:r>
              <a:rPr lang="en-US" dirty="0"/>
              <a:t>“…trade matters, but it is neither all that matters nor the primary cause of observed changes.”</a:t>
            </a:r>
          </a:p>
          <a:p>
            <a:pPr lvl="1"/>
            <a:r>
              <a:rPr lang="en-US" dirty="0"/>
              <a:t>My recollection of the literature</a:t>
            </a:r>
          </a:p>
          <a:p>
            <a:pPr lvl="2"/>
            <a:r>
              <a:rPr lang="en-US" dirty="0"/>
              <a:t>Trade accounted for 30-40%</a:t>
            </a:r>
          </a:p>
          <a:p>
            <a:pPr lvl="2"/>
            <a:r>
              <a:rPr lang="en-US" dirty="0"/>
              <a:t>The rest was technology</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5541142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Tree>
    <p:extLst>
      <p:ext uri="{BB962C8B-B14F-4D97-AF65-F5344CB8AC3E}">
        <p14:creationId xmlns:p14="http://schemas.microsoft.com/office/powerpoint/2010/main" val="28265724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sz="2800" dirty="0"/>
              <a:t>How have the wages of skilled and unskilled labor in the US changed since the 1970s?  Could this change be due to trade?  Is it in fact due primarily to trade?</a:t>
            </a:r>
          </a:p>
          <a:p>
            <a:pPr lvl="0"/>
            <a:r>
              <a:rPr lang="en-US" sz="2800" dirty="0"/>
              <a:t>In what sense can trade in goods be regarded as equivalent to trade in (or international movement of) factors?</a:t>
            </a:r>
          </a:p>
          <a:p>
            <a:pPr lvl="0"/>
            <a:r>
              <a:rPr lang="en-US" sz="2800" dirty="0"/>
              <a:t>What are some of the reasons why the prediction of international factor price equalization does not hold in the real world?</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Tree>
    <p:extLst>
      <p:ext uri="{BB962C8B-B14F-4D97-AF65-F5344CB8AC3E}">
        <p14:creationId xmlns:p14="http://schemas.microsoft.com/office/powerpoint/2010/main" val="18735904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Freeman</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Contrast the changes in skilled and unskilled wages and employment in the U.S. and Europe.</a:t>
            </a:r>
          </a:p>
          <a:p>
            <a:pPr lvl="0"/>
            <a:r>
              <a:rPr lang="en-US" dirty="0"/>
              <a:t>Two empirical approaches to studying the effects of globalization are described by Freeman, one looking at the “factor content of trade” and the other looking at prices.  What is the reasoning behind each?</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spTree>
    <p:extLst>
      <p:ext uri="{BB962C8B-B14F-4D97-AF65-F5344CB8AC3E}">
        <p14:creationId xmlns:p14="http://schemas.microsoft.com/office/powerpoint/2010/main" val="13502243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spTree>
    <p:extLst>
      <p:ext uri="{BB962C8B-B14F-4D97-AF65-F5344CB8AC3E}">
        <p14:creationId xmlns:p14="http://schemas.microsoft.com/office/powerpoint/2010/main" val="420878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“To produce more of one good, the economy must sacrifice some production of another good.”  </a:t>
            </a:r>
          </a:p>
          <a:p>
            <a:pPr lvl="1"/>
            <a:r>
              <a:rPr lang="en-US" dirty="0"/>
              <a:t>Is this always true?  </a:t>
            </a:r>
          </a:p>
          <a:p>
            <a:pPr lvl="1"/>
            <a:r>
              <a:rPr lang="en-US" dirty="0"/>
              <a:t>What if there is unemployment?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2325109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t>Comparative Advantage</a:t>
            </a:r>
          </a:p>
          <a:p>
            <a:r>
              <a:rPr lang="en-US" dirty="0"/>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06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51963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100256</TotalTime>
  <Words>3421</Words>
  <Application>Microsoft Macintosh PowerPoint</Application>
  <PresentationFormat>On-screen Show (4:3)</PresentationFormat>
  <Paragraphs>694</Paragraphs>
  <Slides>67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67</vt:i4>
      </vt:variant>
    </vt:vector>
  </HeadingPairs>
  <TitlesOfParts>
    <vt:vector size="71" baseType="lpstr">
      <vt:lpstr>Arial</vt:lpstr>
      <vt:lpstr>Cambria Math</vt:lpstr>
      <vt:lpstr>Wingdings</vt:lpstr>
      <vt:lpstr>Default Design</vt:lpstr>
      <vt:lpstr>Class 17  Behind the Standard Model by Alan V. Deardorff University of Michigan 2023</vt:lpstr>
      <vt:lpstr>Announcements</vt:lpstr>
      <vt:lpstr>Announcements</vt:lpstr>
      <vt:lpstr>Purpose Today</vt:lpstr>
      <vt:lpstr>Purposes</vt:lpstr>
      <vt:lpstr>Pause for Discussion</vt:lpstr>
      <vt:lpstr>Questions on KOM</vt:lpstr>
      <vt:lpstr>Outline</vt:lpstr>
      <vt:lpstr>Outline</vt:lpstr>
      <vt:lpstr>The Ricardian Model</vt:lpstr>
      <vt:lpstr>Ricardian Technology</vt:lpstr>
      <vt:lpstr>Ricardian PPF</vt:lpstr>
      <vt:lpstr>2-Countries’ PPFs</vt:lpstr>
      <vt:lpstr>NOT equilibrium:  RP &lt;  aC/aF</vt:lpstr>
      <vt:lpstr>NOT equilibrium:  RP &gt;  aC*/aF*</vt:lpstr>
      <vt:lpstr>Specialized Equilibrium:  aC/aF &lt; RP &lt; aC*/aF*</vt:lpstr>
      <vt:lpstr>Specialized Equilibrium:  aC/aF &lt; RP &lt; aC*/aF*</vt:lpstr>
      <vt:lpstr>Home-Diversified Equilibrium:  aC/aF = RP &lt; aC*/aF*</vt:lpstr>
      <vt:lpstr>Home Diversified Equilibrium:  aC/aF = RP &lt; aC*/aF*</vt:lpstr>
      <vt:lpstr>Effects of Trade in Ricardian Model</vt:lpstr>
      <vt:lpstr>Pause for Discussion</vt:lpstr>
      <vt:lpstr>Questions on KOM</vt:lpstr>
      <vt:lpstr>PowerPoint Presentation</vt:lpstr>
      <vt:lpstr>More Questions on KOM</vt:lpstr>
      <vt:lpstr>Outline</vt:lpstr>
      <vt:lpstr>Comparative Advantage</vt:lpstr>
      <vt:lpstr>Comparative Advantage</vt:lpstr>
      <vt:lpstr>Comparative Advantage</vt:lpstr>
      <vt:lpstr>Comparative Advantage</vt:lpstr>
      <vt:lpstr>Comparative Advantage</vt:lpstr>
      <vt:lpstr>Comparative Advantage</vt:lpstr>
      <vt:lpstr>Comparative Advantage</vt:lpstr>
      <vt:lpstr>Pause for Discussion</vt:lpstr>
      <vt:lpstr>Questions on KOM</vt:lpstr>
      <vt:lpstr>Questions on Deardorff</vt:lpstr>
      <vt:lpstr>Questions on Deardorff</vt:lpstr>
      <vt:lpstr>Outline</vt:lpstr>
      <vt:lpstr>The Heckscher-Ohlin (H-O) Model</vt:lpstr>
      <vt:lpstr>The Heckscher-Ohlin (H-O) Model</vt:lpstr>
      <vt:lpstr>The Heckscher-Ohlin (H-O) Model</vt:lpstr>
      <vt:lpstr>The Heckscher-Ohlin (H-O) Model</vt:lpstr>
      <vt:lpstr>H-O Technology</vt:lpstr>
      <vt:lpstr>H-O Endowments</vt:lpstr>
      <vt:lpstr>H-O PPFs</vt:lpstr>
      <vt:lpstr>H-O Trade Equilibrium</vt:lpstr>
      <vt:lpstr>H-O Gains from Trade</vt:lpstr>
      <vt:lpstr>H-O Production Changes  Due to Trade</vt:lpstr>
      <vt:lpstr>H-O Price Changes  Due to Trade</vt:lpstr>
      <vt:lpstr>H-O Effects on Factor Prices</vt:lpstr>
      <vt:lpstr>Factor Price Equalization</vt:lpstr>
      <vt:lpstr>Stolper-Samuelson Theorem</vt:lpstr>
      <vt:lpstr>SS Interpretations</vt:lpstr>
      <vt:lpstr>Pause for Discussion</vt:lpstr>
      <vt:lpstr>Questions on KOM</vt:lpstr>
      <vt:lpstr>Outline</vt:lpstr>
      <vt:lpstr>Trade and Wages</vt:lpstr>
      <vt:lpstr>PowerPoint Presentation</vt:lpstr>
      <vt:lpstr>PowerPoint Presentation</vt:lpstr>
      <vt:lpstr>Trade and Wages</vt:lpstr>
      <vt:lpstr>Trade and Wages</vt:lpstr>
      <vt:lpstr>Trade and Wages</vt:lpstr>
      <vt:lpstr>Trade and Wages</vt:lpstr>
      <vt:lpstr>Trade and Wages</vt:lpstr>
      <vt:lpstr>Pause for Discussion</vt:lpstr>
      <vt:lpstr>Questions on KOM</vt:lpstr>
      <vt:lpstr>Questions on Freeman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188</cp:revision>
  <cp:lastPrinted>2020-10-29T14:42:48Z</cp:lastPrinted>
  <dcterms:created xsi:type="dcterms:W3CDTF">2011-01-03T19:29:08Z</dcterms:created>
  <dcterms:modified xsi:type="dcterms:W3CDTF">2023-11-04T18:28:34Z</dcterms:modified>
</cp:coreProperties>
</file>