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56" r:id="rId2"/>
    <p:sldId id="279" r:id="rId3"/>
    <p:sldId id="296" r:id="rId4"/>
    <p:sldId id="351" r:id="rId5"/>
    <p:sldId id="359" r:id="rId6"/>
    <p:sldId id="352" r:id="rId7"/>
    <p:sldId id="360" r:id="rId8"/>
    <p:sldId id="361" r:id="rId9"/>
    <p:sldId id="362" r:id="rId10"/>
    <p:sldId id="280" r:id="rId11"/>
    <p:sldId id="358" r:id="rId12"/>
    <p:sldId id="353" r:id="rId13"/>
    <p:sldId id="356" r:id="rId14"/>
    <p:sldId id="354" r:id="rId15"/>
    <p:sldId id="355" r:id="rId16"/>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109" charset="0"/>
        <a:ea typeface="+mn-ea"/>
        <a:cs typeface="+mn-cs"/>
      </a:defRPr>
    </a:lvl1pPr>
    <a:lvl2pPr marL="457200" algn="l" rtl="0" fontAlgn="base">
      <a:spcBef>
        <a:spcPct val="0"/>
      </a:spcBef>
      <a:spcAft>
        <a:spcPct val="0"/>
      </a:spcAft>
      <a:defRPr kern="1200">
        <a:solidFill>
          <a:schemeClr val="tx1"/>
        </a:solidFill>
        <a:latin typeface="Arial" pitchFamily="-109" charset="0"/>
        <a:ea typeface="+mn-ea"/>
        <a:cs typeface="+mn-cs"/>
      </a:defRPr>
    </a:lvl2pPr>
    <a:lvl3pPr marL="914400" algn="l" rtl="0" fontAlgn="base">
      <a:spcBef>
        <a:spcPct val="0"/>
      </a:spcBef>
      <a:spcAft>
        <a:spcPct val="0"/>
      </a:spcAft>
      <a:defRPr kern="1200">
        <a:solidFill>
          <a:schemeClr val="tx1"/>
        </a:solidFill>
        <a:latin typeface="Arial" pitchFamily="-109" charset="0"/>
        <a:ea typeface="+mn-ea"/>
        <a:cs typeface="+mn-cs"/>
      </a:defRPr>
    </a:lvl3pPr>
    <a:lvl4pPr marL="1371600" algn="l" rtl="0" fontAlgn="base">
      <a:spcBef>
        <a:spcPct val="0"/>
      </a:spcBef>
      <a:spcAft>
        <a:spcPct val="0"/>
      </a:spcAft>
      <a:defRPr kern="1200">
        <a:solidFill>
          <a:schemeClr val="tx1"/>
        </a:solidFill>
        <a:latin typeface="Arial" pitchFamily="-109" charset="0"/>
        <a:ea typeface="+mn-ea"/>
        <a:cs typeface="+mn-cs"/>
      </a:defRPr>
    </a:lvl4pPr>
    <a:lvl5pPr marL="1828800" algn="l" rtl="0" fontAlgn="base">
      <a:spcBef>
        <a:spcPct val="0"/>
      </a:spcBef>
      <a:spcAft>
        <a:spcPct val="0"/>
      </a:spcAft>
      <a:defRPr kern="1200">
        <a:solidFill>
          <a:schemeClr val="tx1"/>
        </a:solidFill>
        <a:latin typeface="Arial" pitchFamily="-109" charset="0"/>
        <a:ea typeface="+mn-ea"/>
        <a:cs typeface="+mn-cs"/>
      </a:defRPr>
    </a:lvl5pPr>
    <a:lvl6pPr marL="2286000" algn="l" defTabSz="457200" rtl="0" eaLnBrk="1" latinLnBrk="0" hangingPunct="1">
      <a:defRPr kern="1200">
        <a:solidFill>
          <a:schemeClr val="tx1"/>
        </a:solidFill>
        <a:latin typeface="Arial" pitchFamily="-109" charset="0"/>
        <a:ea typeface="+mn-ea"/>
        <a:cs typeface="+mn-cs"/>
      </a:defRPr>
    </a:lvl6pPr>
    <a:lvl7pPr marL="2743200" algn="l" defTabSz="457200" rtl="0" eaLnBrk="1" latinLnBrk="0" hangingPunct="1">
      <a:defRPr kern="1200">
        <a:solidFill>
          <a:schemeClr val="tx1"/>
        </a:solidFill>
        <a:latin typeface="Arial" pitchFamily="-109" charset="0"/>
        <a:ea typeface="+mn-ea"/>
        <a:cs typeface="+mn-cs"/>
      </a:defRPr>
    </a:lvl7pPr>
    <a:lvl8pPr marL="3200400" algn="l" defTabSz="457200" rtl="0" eaLnBrk="1" latinLnBrk="0" hangingPunct="1">
      <a:defRPr kern="1200">
        <a:solidFill>
          <a:schemeClr val="tx1"/>
        </a:solidFill>
        <a:latin typeface="Arial" pitchFamily="-109" charset="0"/>
        <a:ea typeface="+mn-ea"/>
        <a:cs typeface="+mn-cs"/>
      </a:defRPr>
    </a:lvl8pPr>
    <a:lvl9pPr marL="3657600" algn="l" defTabSz="457200" rtl="0" eaLnBrk="1" latinLnBrk="0" hangingPunct="1">
      <a:defRPr kern="1200">
        <a:solidFill>
          <a:schemeClr val="tx1"/>
        </a:solidFill>
        <a:latin typeface="Arial" pitchFamily="-10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8] [3] [2] [2] [5] [2] [11] [2] [5]"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FC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92" autoAdjust="0"/>
    <p:restoredTop sz="92420" autoAdjust="0"/>
  </p:normalViewPr>
  <p:slideViewPr>
    <p:cSldViewPr snapToGrid="0">
      <p:cViewPr varScale="1">
        <p:scale>
          <a:sx n="104" d="100"/>
          <a:sy n="104" d="100"/>
        </p:scale>
        <p:origin x="1832" y="192"/>
      </p:cViewPr>
      <p:guideLst>
        <p:guide orient="horz" pos="2160"/>
        <p:guide pos="2880"/>
      </p:guideLst>
    </p:cSldViewPr>
  </p:slideViewPr>
  <p:notesTextViewPr>
    <p:cViewPr>
      <p:scale>
        <a:sx n="90" d="100"/>
        <a:sy n="90" d="100"/>
      </p:scale>
      <p:origin x="0" y="0"/>
    </p:cViewPr>
  </p:notesTextViewPr>
  <p:sorterViewPr>
    <p:cViewPr>
      <p:scale>
        <a:sx n="66" d="100"/>
        <a:sy n="66" d="100"/>
      </p:scale>
      <p:origin x="0" y="25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defRPr sz="1200">
                <a:latin typeface="Arial" charset="0"/>
              </a:defRPr>
            </a:lvl1pPr>
          </a:lstStyle>
          <a:p>
            <a:pPr>
              <a:defRPr/>
            </a:pPr>
            <a:endParaRPr lang="en-US"/>
          </a:p>
        </p:txBody>
      </p:sp>
      <p:sp>
        <p:nvSpPr>
          <p:cNvPr id="61443" name="Rectangle 3"/>
          <p:cNvSpPr>
            <a:spLocks noGrp="1" noChangeArrowheads="1"/>
          </p:cNvSpPr>
          <p:nvPr>
            <p:ph type="dt" sz="quarter" idx="1"/>
          </p:nvPr>
        </p:nvSpPr>
        <p:spPr bwMode="auto">
          <a:xfrm>
            <a:off x="5179484"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lgn="r">
              <a:defRPr sz="1200">
                <a:latin typeface="Arial" charset="0"/>
              </a:defRPr>
            </a:lvl1pPr>
          </a:lstStyle>
          <a:p>
            <a:pPr>
              <a:defRPr/>
            </a:pPr>
            <a:endParaRPr lang="en-US"/>
          </a:p>
        </p:txBody>
      </p:sp>
      <p:sp>
        <p:nvSpPr>
          <p:cNvPr id="61444" name="Rectangle 4"/>
          <p:cNvSpPr>
            <a:spLocks noGrp="1" noChangeArrowheads="1"/>
          </p:cNvSpPr>
          <p:nvPr>
            <p:ph type="ftr" sz="quarter" idx="2"/>
          </p:nvPr>
        </p:nvSpPr>
        <p:spPr bwMode="auto">
          <a:xfrm>
            <a:off x="0"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defRPr sz="1200">
                <a:latin typeface="Arial" charset="0"/>
              </a:defRPr>
            </a:lvl1pPr>
          </a:lstStyle>
          <a:p>
            <a:pPr>
              <a:defRPr/>
            </a:pPr>
            <a:endParaRPr lang="en-US"/>
          </a:p>
        </p:txBody>
      </p:sp>
      <p:sp>
        <p:nvSpPr>
          <p:cNvPr id="61445" name="Rectangle 5"/>
          <p:cNvSpPr>
            <a:spLocks noGrp="1" noChangeArrowheads="1"/>
          </p:cNvSpPr>
          <p:nvPr>
            <p:ph type="sldNum" sz="quarter" idx="3"/>
          </p:nvPr>
        </p:nvSpPr>
        <p:spPr bwMode="auto">
          <a:xfrm>
            <a:off x="5179484"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r">
              <a:defRPr sz="1200">
                <a:latin typeface="Arial" charset="0"/>
              </a:defRPr>
            </a:lvl1pPr>
          </a:lstStyle>
          <a:p>
            <a:pPr>
              <a:defRPr/>
            </a:pPr>
            <a:fld id="{4D6144D4-DB38-A94A-B4D3-111C6070766F}" type="slidenum">
              <a:rPr lang="en-US"/>
              <a:pPr>
                <a:defRPr/>
              </a:pPr>
              <a:t>‹#›</a:t>
            </a:fld>
            <a:endParaRPr lang="en-US"/>
          </a:p>
        </p:txBody>
      </p:sp>
    </p:spTree>
    <p:extLst>
      <p:ext uri="{BB962C8B-B14F-4D97-AF65-F5344CB8AC3E}">
        <p14:creationId xmlns:p14="http://schemas.microsoft.com/office/powerpoint/2010/main" val="926698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atin typeface="Arial" charset="0"/>
              </a:defRPr>
            </a:lvl1pPr>
          </a:lstStyle>
          <a:p>
            <a:pPr>
              <a:defRPr/>
            </a:pPr>
            <a:fld id="{D5223F8D-2618-1D4F-991D-3D85D6F73DE8}" type="slidenum">
              <a:rPr lang="en-US"/>
              <a:pPr>
                <a:defRPr/>
              </a:pPr>
              <a:t>‹#›</a:t>
            </a:fld>
            <a:endParaRPr lang="en-US"/>
          </a:p>
        </p:txBody>
      </p:sp>
    </p:spTree>
    <p:extLst>
      <p:ext uri="{BB962C8B-B14F-4D97-AF65-F5344CB8AC3E}">
        <p14:creationId xmlns:p14="http://schemas.microsoft.com/office/powerpoint/2010/main" val="34125330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fr.org/backgrounder/what-are-economic-sanction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imf.org/en/Publications/fandd/issues/2022/06/the-sanctions-weapon-mulde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sj.com/articles/how-sanctioned-western-goods-are-still-flowing-into-russia-916db26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wsj.com/articles/how-sanctioned-western-goods-are-still-flowing-into-russia-916db26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sj.com/articles/how-sanctioned-western-goods-are-still-flowing-into-russia-916db262"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iie.com/commentary/testimonies/evidence-costs-and-benefits-economic-sanction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iie.com/commentary/testimonies/evidence-costs-and-benefits-economic-sanction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Masters, Jonathan, “What Are Economic Sanctions?” Backgrounder, Council on Foreign Relations, August 12, 2019.  12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 </a:t>
            </a: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https://www.cfr.org/backgrounder/what-are-economic-sanctions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4</a:t>
            </a:fld>
            <a:endParaRPr lang="en-US"/>
          </a:p>
        </p:txBody>
      </p:sp>
    </p:spTree>
    <p:extLst>
      <p:ext uri="{BB962C8B-B14F-4D97-AF65-F5344CB8AC3E}">
        <p14:creationId xmlns:p14="http://schemas.microsoft.com/office/powerpoint/2010/main" val="1702919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Mulder, Nicholas, “The Sanctions Weapon,” </a:t>
            </a:r>
            <a:r>
              <a:rPr lang="en-US" sz="1800" i="1" dirty="0">
                <a:effectLst/>
                <a:latin typeface="Times New Roman" panose="02020603050405020304" pitchFamily="18" charset="0"/>
                <a:ea typeface="Times New Roman" panose="02020603050405020304" pitchFamily="18" charset="0"/>
              </a:rPr>
              <a:t>Finance and Development</a:t>
            </a:r>
            <a:r>
              <a:rPr lang="en-US" sz="1800" dirty="0">
                <a:effectLst/>
                <a:latin typeface="Times New Roman" panose="02020603050405020304" pitchFamily="18" charset="0"/>
                <a:ea typeface="Times New Roman" panose="02020603050405020304" pitchFamily="18" charset="0"/>
              </a:rPr>
              <a:t>, June 2022, pp.  20-23.  4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https://www.imf.org/en/Publications/fandd/issues/2022/06/the-sanctions-weapon-mulder</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6</a:t>
            </a:fld>
            <a:endParaRPr lang="en-US"/>
          </a:p>
        </p:txBody>
      </p:sp>
    </p:spTree>
    <p:extLst>
      <p:ext uri="{BB962C8B-B14F-4D97-AF65-F5344CB8AC3E}">
        <p14:creationId xmlns:p14="http://schemas.microsoft.com/office/powerpoint/2010/main" val="688567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u="none" dirty="0" err="1">
                <a:solidFill>
                  <a:srgbClr val="000000"/>
                </a:solidFill>
                <a:effectLst/>
                <a:latin typeface="Times" panose="02020603050405020304" pitchFamily="18" charset="0"/>
                <a:ea typeface="Times New Roman" panose="02020603050405020304" pitchFamily="18" charset="0"/>
              </a:rPr>
              <a:t>Kantchev</a:t>
            </a:r>
            <a:r>
              <a:rPr lang="en-US" sz="1800" u="none" dirty="0">
                <a:solidFill>
                  <a:srgbClr val="000000"/>
                </a:solidFill>
                <a:effectLst/>
                <a:latin typeface="Times" panose="02020603050405020304" pitchFamily="18" charset="0"/>
                <a:ea typeface="Times New Roman" panose="02020603050405020304" pitchFamily="18" charset="0"/>
              </a:rPr>
              <a:t>, Georgi, Paul Hannon, and Laurence Norman, "How Sanctioned Western Goods Are Still Flowing Into Russia," </a:t>
            </a:r>
            <a:r>
              <a:rPr lang="en-US" sz="1800" i="1" u="none" dirty="0">
                <a:solidFill>
                  <a:srgbClr val="000000"/>
                </a:solidFill>
                <a:effectLst/>
                <a:latin typeface="Times" panose="02020603050405020304" pitchFamily="18" charset="0"/>
                <a:ea typeface="Times New Roman" panose="02020603050405020304" pitchFamily="18" charset="0"/>
              </a:rPr>
              <a:t>Wall Street Journal</a:t>
            </a:r>
            <a:r>
              <a:rPr lang="en-US" sz="1800" u="none" dirty="0">
                <a:solidFill>
                  <a:srgbClr val="000000"/>
                </a:solidFill>
                <a:effectLst/>
                <a:latin typeface="Times" panose="02020603050405020304" pitchFamily="18" charset="0"/>
                <a:ea typeface="Times New Roman" panose="02020603050405020304" pitchFamily="18" charset="0"/>
              </a:rPr>
              <a:t>, May 14, 2023. [7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u="sng" dirty="0">
                <a:solidFill>
                  <a:srgbClr val="000000"/>
                </a:solidFill>
                <a:effectLst/>
                <a:latin typeface="Times" panose="02020603050405020304" pitchFamily="18" charset="0"/>
                <a:ea typeface="Times New Roman" panose="02020603050405020304" pitchFamily="18" charset="0"/>
                <a:hlinkClick r:id="rId3"/>
              </a:rPr>
              <a:t>https://www.wsj.com/articles/how-sanctioned-western-goods-are-still-flowing-into-russia-916db262</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7</a:t>
            </a:fld>
            <a:endParaRPr lang="en-US"/>
          </a:p>
        </p:txBody>
      </p:sp>
    </p:spTree>
    <p:extLst>
      <p:ext uri="{BB962C8B-B14F-4D97-AF65-F5344CB8AC3E}">
        <p14:creationId xmlns:p14="http://schemas.microsoft.com/office/powerpoint/2010/main" val="2895581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none" dirty="0" err="1">
                <a:solidFill>
                  <a:srgbClr val="000000"/>
                </a:solidFill>
                <a:effectLst/>
                <a:latin typeface="Times" panose="02020603050405020304" pitchFamily="18" charset="0"/>
                <a:ea typeface="Times New Roman" panose="02020603050405020304" pitchFamily="18" charset="0"/>
              </a:rPr>
              <a:t>Kantchev</a:t>
            </a:r>
            <a:r>
              <a:rPr lang="en-US" sz="1200" u="none" dirty="0">
                <a:solidFill>
                  <a:srgbClr val="000000"/>
                </a:solidFill>
                <a:effectLst/>
                <a:latin typeface="Times" panose="02020603050405020304" pitchFamily="18" charset="0"/>
                <a:ea typeface="Times New Roman" panose="02020603050405020304" pitchFamily="18" charset="0"/>
              </a:rPr>
              <a:t>, Georgi, Paul Hannon, and Laurence Norman, "How Sanctioned Western Goods Are Still Flowing Into Russia," </a:t>
            </a:r>
            <a:r>
              <a:rPr lang="en-US" sz="1200" i="1" u="none" dirty="0">
                <a:solidFill>
                  <a:srgbClr val="000000"/>
                </a:solidFill>
                <a:effectLst/>
                <a:latin typeface="Times" panose="02020603050405020304" pitchFamily="18" charset="0"/>
                <a:ea typeface="Times New Roman" panose="02020603050405020304" pitchFamily="18" charset="0"/>
              </a:rPr>
              <a:t>Wall Street Journal</a:t>
            </a:r>
            <a:r>
              <a:rPr lang="en-US" sz="1200" u="none" dirty="0">
                <a:solidFill>
                  <a:srgbClr val="000000"/>
                </a:solidFill>
                <a:effectLst/>
                <a:latin typeface="Times" panose="02020603050405020304" pitchFamily="18" charset="0"/>
                <a:ea typeface="Times New Roman" panose="02020603050405020304" pitchFamily="18" charset="0"/>
              </a:rPr>
              <a:t>, May 14, 2023. [7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solidFill>
                  <a:srgbClr val="000000"/>
                </a:solidFill>
                <a:effectLst/>
                <a:latin typeface="Times" panose="02020603050405020304" pitchFamily="18" charset="0"/>
                <a:ea typeface="Times New Roman" panose="02020603050405020304" pitchFamily="18" charset="0"/>
                <a:hlinkClick r:id="rId3"/>
              </a:rPr>
              <a:t>https://www.wsj.com/articles/how-sanctioned-western-goods-are-still-flowing-into-russia-916db262</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8</a:t>
            </a:fld>
            <a:endParaRPr lang="en-US"/>
          </a:p>
        </p:txBody>
      </p:sp>
    </p:spTree>
    <p:extLst>
      <p:ext uri="{BB962C8B-B14F-4D97-AF65-F5344CB8AC3E}">
        <p14:creationId xmlns:p14="http://schemas.microsoft.com/office/powerpoint/2010/main" val="2191669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none" dirty="0" err="1">
                <a:solidFill>
                  <a:srgbClr val="000000"/>
                </a:solidFill>
                <a:effectLst/>
                <a:latin typeface="Times" panose="02020603050405020304" pitchFamily="18" charset="0"/>
                <a:ea typeface="Times New Roman" panose="02020603050405020304" pitchFamily="18" charset="0"/>
              </a:rPr>
              <a:t>Kantchev</a:t>
            </a:r>
            <a:r>
              <a:rPr lang="en-US" sz="1200" u="none" dirty="0">
                <a:solidFill>
                  <a:srgbClr val="000000"/>
                </a:solidFill>
                <a:effectLst/>
                <a:latin typeface="Times" panose="02020603050405020304" pitchFamily="18" charset="0"/>
                <a:ea typeface="Times New Roman" panose="02020603050405020304" pitchFamily="18" charset="0"/>
              </a:rPr>
              <a:t>, Georgi, Paul Hannon, and Laurence Norman, "How Sanctioned Western Goods Are Still Flowing Into Russia," </a:t>
            </a:r>
            <a:r>
              <a:rPr lang="en-US" sz="1200" i="1" u="none" dirty="0">
                <a:solidFill>
                  <a:srgbClr val="000000"/>
                </a:solidFill>
                <a:effectLst/>
                <a:latin typeface="Times" panose="02020603050405020304" pitchFamily="18" charset="0"/>
                <a:ea typeface="Times New Roman" panose="02020603050405020304" pitchFamily="18" charset="0"/>
              </a:rPr>
              <a:t>Wall Street Journal</a:t>
            </a:r>
            <a:r>
              <a:rPr lang="en-US" sz="1200" u="none" dirty="0">
                <a:solidFill>
                  <a:srgbClr val="000000"/>
                </a:solidFill>
                <a:effectLst/>
                <a:latin typeface="Times" panose="02020603050405020304" pitchFamily="18" charset="0"/>
                <a:ea typeface="Times New Roman" panose="02020603050405020304" pitchFamily="18" charset="0"/>
              </a:rPr>
              <a:t>, May 14, 2023. [7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dirty="0">
                <a:solidFill>
                  <a:srgbClr val="000000"/>
                </a:solidFill>
                <a:effectLst/>
                <a:latin typeface="Times" panose="02020603050405020304" pitchFamily="18" charset="0"/>
                <a:ea typeface="Times New Roman" panose="02020603050405020304" pitchFamily="18" charset="0"/>
                <a:hlinkClick r:id="rId3"/>
              </a:rPr>
              <a:t>https://www.wsj.com/articles/how-sanctioned-western-goods-are-still-flowing-into-russia-916db262</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9</a:t>
            </a:fld>
            <a:endParaRPr lang="en-US"/>
          </a:p>
        </p:txBody>
      </p:sp>
    </p:spTree>
    <p:extLst>
      <p:ext uri="{BB962C8B-B14F-4D97-AF65-F5344CB8AC3E}">
        <p14:creationId xmlns:p14="http://schemas.microsoft.com/office/powerpoint/2010/main" val="382571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Elliott, Kimberly Ann, “Evidence on the Costs and Benefits of Economic Sanctions,” Speech given before the Subcommittee on Trade Committee on Ways and Means United States House of Representatives Washington, DC, October 23, 1997, Peterson Institute for International Economics. 6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https://www.piie.com/commentary/testimonies/evidence-costs-and-benefits-economic-sanctions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12</a:t>
            </a:fld>
            <a:endParaRPr lang="en-US"/>
          </a:p>
        </p:txBody>
      </p:sp>
    </p:spTree>
    <p:extLst>
      <p:ext uri="{BB962C8B-B14F-4D97-AF65-F5344CB8AC3E}">
        <p14:creationId xmlns:p14="http://schemas.microsoft.com/office/powerpoint/2010/main" val="4019252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Elliott, Kimberly Ann, “Evidence on the Costs and Benefits of Economic Sanctions,” Speech given before the Subcommittee on Trade Committee on Ways and Means United States House of Representatives Washington, DC, October 23, 1997, Peterson Institute for International Economics. 6 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https://www.piie.com/commentary/testimonies/evidence-costs-and-benefits-economic-sanctions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13</a:t>
            </a:fld>
            <a:endParaRPr lang="en-US"/>
          </a:p>
        </p:txBody>
      </p:sp>
    </p:spTree>
    <p:extLst>
      <p:ext uri="{BB962C8B-B14F-4D97-AF65-F5344CB8AC3E}">
        <p14:creationId xmlns:p14="http://schemas.microsoft.com/office/powerpoint/2010/main" val="875939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14</a:t>
            </a:fld>
            <a:endParaRPr lang="en-US"/>
          </a:p>
        </p:txBody>
      </p:sp>
    </p:spTree>
    <p:extLst>
      <p:ext uri="{BB962C8B-B14F-4D97-AF65-F5344CB8AC3E}">
        <p14:creationId xmlns:p14="http://schemas.microsoft.com/office/powerpoint/2010/main" val="1764578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15</a:t>
            </a:fld>
            <a:endParaRPr lang="en-US"/>
          </a:p>
        </p:txBody>
      </p:sp>
    </p:spTree>
    <p:extLst>
      <p:ext uri="{BB962C8B-B14F-4D97-AF65-F5344CB8AC3E}">
        <p14:creationId xmlns:p14="http://schemas.microsoft.com/office/powerpoint/2010/main" val="596088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6" name="Rectangle 6"/>
          <p:cNvSpPr>
            <a:spLocks noGrp="1" noChangeArrowheads="1"/>
          </p:cNvSpPr>
          <p:nvPr>
            <p:ph type="sldNum" sz="quarter" idx="12"/>
          </p:nvPr>
        </p:nvSpPr>
        <p:spPr>
          <a:ln/>
        </p:spPr>
        <p:txBody>
          <a:bodyPr/>
          <a:lstStyle>
            <a:lvl1pPr>
              <a:defRPr/>
            </a:lvl1pPr>
          </a:lstStyle>
          <a:p>
            <a:pPr>
              <a:defRPr/>
            </a:pPr>
            <a:fld id="{52603A1A-E773-3841-ADFC-BBF99E444C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6" name="Rectangle 6"/>
          <p:cNvSpPr>
            <a:spLocks noGrp="1" noChangeArrowheads="1"/>
          </p:cNvSpPr>
          <p:nvPr>
            <p:ph type="sldNum" sz="quarter" idx="12"/>
          </p:nvPr>
        </p:nvSpPr>
        <p:spPr>
          <a:ln/>
        </p:spPr>
        <p:txBody>
          <a:bodyPr/>
          <a:lstStyle>
            <a:lvl1pPr>
              <a:defRPr/>
            </a:lvl1pPr>
          </a:lstStyle>
          <a:p>
            <a:pPr>
              <a:defRPr/>
            </a:pPr>
            <a:fld id="{D5C1E7D6-0FCC-384A-B3CB-7FD4D25646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6" name="Rectangle 6"/>
          <p:cNvSpPr>
            <a:spLocks noGrp="1" noChangeArrowheads="1"/>
          </p:cNvSpPr>
          <p:nvPr>
            <p:ph type="sldNum" sz="quarter" idx="12"/>
          </p:nvPr>
        </p:nvSpPr>
        <p:spPr>
          <a:ln/>
        </p:spPr>
        <p:txBody>
          <a:bodyPr/>
          <a:lstStyle>
            <a:lvl1pPr>
              <a:defRPr/>
            </a:lvl1pPr>
          </a:lstStyle>
          <a:p>
            <a:pPr>
              <a:defRPr/>
            </a:pPr>
            <a:fld id="{3B22A549-A8EC-5E41-AE09-B359ABBC74A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6" name="Rectangle 6"/>
          <p:cNvSpPr>
            <a:spLocks noGrp="1" noChangeArrowheads="1"/>
          </p:cNvSpPr>
          <p:nvPr>
            <p:ph type="sldNum" sz="quarter" idx="12"/>
          </p:nvPr>
        </p:nvSpPr>
        <p:spPr>
          <a:ln/>
        </p:spPr>
        <p:txBody>
          <a:bodyPr/>
          <a:lstStyle>
            <a:lvl1pPr>
              <a:defRPr/>
            </a:lvl1pPr>
          </a:lstStyle>
          <a:p>
            <a:pPr>
              <a:defRPr/>
            </a:pPr>
            <a:fld id="{5DB9FEF9-6A94-4C4E-82BC-84DF130E0B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6" name="Rectangle 6"/>
          <p:cNvSpPr>
            <a:spLocks noGrp="1" noChangeArrowheads="1"/>
          </p:cNvSpPr>
          <p:nvPr>
            <p:ph type="sldNum" sz="quarter" idx="12"/>
          </p:nvPr>
        </p:nvSpPr>
        <p:spPr>
          <a:ln/>
        </p:spPr>
        <p:txBody>
          <a:bodyPr/>
          <a:lstStyle>
            <a:lvl1pPr>
              <a:defRPr/>
            </a:lvl1pPr>
          </a:lstStyle>
          <a:p>
            <a:pPr>
              <a:defRPr/>
            </a:pPr>
            <a:fld id="{659DFB22-C7E9-9E4B-8431-4E4E88AD00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6" name="Rectangle 6"/>
          <p:cNvSpPr>
            <a:spLocks noGrp="1" noChangeArrowheads="1"/>
          </p:cNvSpPr>
          <p:nvPr>
            <p:ph type="sldNum" sz="quarter" idx="12"/>
          </p:nvPr>
        </p:nvSpPr>
        <p:spPr>
          <a:ln/>
        </p:spPr>
        <p:txBody>
          <a:bodyPr/>
          <a:lstStyle>
            <a:lvl1pPr>
              <a:defRPr/>
            </a:lvl1pPr>
          </a:lstStyle>
          <a:p>
            <a:pPr>
              <a:defRPr/>
            </a:pPr>
            <a:fld id="{8A44C07A-C2E5-4246-89C7-DDE8BF5A8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7" name="Rectangle 6"/>
          <p:cNvSpPr>
            <a:spLocks noGrp="1" noChangeArrowheads="1"/>
          </p:cNvSpPr>
          <p:nvPr>
            <p:ph type="sldNum" sz="quarter" idx="12"/>
          </p:nvPr>
        </p:nvSpPr>
        <p:spPr>
          <a:ln/>
        </p:spPr>
        <p:txBody>
          <a:bodyPr/>
          <a:lstStyle>
            <a:lvl1pPr>
              <a:defRPr/>
            </a:lvl1pPr>
          </a:lstStyle>
          <a:p>
            <a:pPr>
              <a:defRPr/>
            </a:pPr>
            <a:fld id="{20F3AC2E-915D-0649-8D8C-D175FF52D6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9" name="Rectangle 6"/>
          <p:cNvSpPr>
            <a:spLocks noGrp="1" noChangeArrowheads="1"/>
          </p:cNvSpPr>
          <p:nvPr>
            <p:ph type="sldNum" sz="quarter" idx="12"/>
          </p:nvPr>
        </p:nvSpPr>
        <p:spPr>
          <a:ln/>
        </p:spPr>
        <p:txBody>
          <a:bodyPr/>
          <a:lstStyle>
            <a:lvl1pPr>
              <a:defRPr/>
            </a:lvl1pPr>
          </a:lstStyle>
          <a:p>
            <a:pPr>
              <a:defRPr/>
            </a:pPr>
            <a:fld id="{E3C9F8A2-9406-AB4D-8F2E-4C2286D012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5" name="Rectangle 6"/>
          <p:cNvSpPr>
            <a:spLocks noGrp="1" noChangeArrowheads="1"/>
          </p:cNvSpPr>
          <p:nvPr>
            <p:ph type="sldNum" sz="quarter" idx="12"/>
          </p:nvPr>
        </p:nvSpPr>
        <p:spPr>
          <a:ln/>
        </p:spPr>
        <p:txBody>
          <a:bodyPr/>
          <a:lstStyle>
            <a:lvl1pPr>
              <a:defRPr/>
            </a:lvl1pPr>
          </a:lstStyle>
          <a:p>
            <a:pPr>
              <a:defRPr/>
            </a:pPr>
            <a:fld id="{1AC5BEF1-0CF0-D64B-8500-E8C28A928F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4" name="Rectangle 6"/>
          <p:cNvSpPr>
            <a:spLocks noGrp="1" noChangeArrowheads="1"/>
          </p:cNvSpPr>
          <p:nvPr>
            <p:ph type="sldNum" sz="quarter" idx="12"/>
          </p:nvPr>
        </p:nvSpPr>
        <p:spPr>
          <a:ln/>
        </p:spPr>
        <p:txBody>
          <a:bodyPr/>
          <a:lstStyle>
            <a:lvl1pPr>
              <a:defRPr/>
            </a:lvl1pPr>
          </a:lstStyle>
          <a:p>
            <a:pPr>
              <a:defRPr/>
            </a:pPr>
            <a:fld id="{A81FF836-5028-4F40-B892-777B2D0235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7" name="Rectangle 6"/>
          <p:cNvSpPr>
            <a:spLocks noGrp="1" noChangeArrowheads="1"/>
          </p:cNvSpPr>
          <p:nvPr>
            <p:ph type="sldNum" sz="quarter" idx="12"/>
          </p:nvPr>
        </p:nvSpPr>
        <p:spPr>
          <a:ln/>
        </p:spPr>
        <p:txBody>
          <a:bodyPr/>
          <a:lstStyle>
            <a:lvl1pPr>
              <a:defRPr/>
            </a:lvl1pPr>
          </a:lstStyle>
          <a:p>
            <a:pPr>
              <a:defRPr/>
            </a:pPr>
            <a:fld id="{2AA5C378-E859-C447-B1DC-01D4478958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24:  Economic Sanctions</a:t>
            </a:r>
          </a:p>
        </p:txBody>
      </p:sp>
      <p:sp>
        <p:nvSpPr>
          <p:cNvPr id="7" name="Rectangle 6"/>
          <p:cNvSpPr>
            <a:spLocks noGrp="1" noChangeArrowheads="1"/>
          </p:cNvSpPr>
          <p:nvPr>
            <p:ph type="sldNum" sz="quarter" idx="12"/>
          </p:nvPr>
        </p:nvSpPr>
        <p:spPr>
          <a:ln/>
        </p:spPr>
        <p:txBody>
          <a:bodyPr/>
          <a:lstStyle>
            <a:lvl1pPr>
              <a:defRPr/>
            </a:lvl1pPr>
          </a:lstStyle>
          <a:p>
            <a:pPr>
              <a:defRPr/>
            </a:pPr>
            <a:fld id="{DB5EF9EC-3A0F-274E-9559-CA32AB3C47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a:t>Class 24:  Economic Sanctions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7587ACD-9E44-A142-A97F-0C26FC1357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971800"/>
            <a:ext cx="7772400" cy="1470025"/>
          </a:xfrm>
        </p:spPr>
        <p:txBody>
          <a:bodyPr/>
          <a:lstStyle/>
          <a:p>
            <a:pPr eaLnBrk="1" hangingPunct="1"/>
            <a:r>
              <a:rPr lang="en-US" sz="3200" dirty="0">
                <a:ea typeface="ＭＳ Ｐゴシック" pitchFamily="-109" charset="-128"/>
                <a:cs typeface="ＭＳ Ｐゴシック" pitchFamily="-109" charset="-128"/>
              </a:rPr>
              <a:t>Class 24</a:t>
            </a:r>
            <a:br>
              <a:rPr lang="en-US" sz="1600" dirty="0">
                <a:ea typeface="ＭＳ Ｐゴシック" pitchFamily="-109" charset="-128"/>
                <a:cs typeface="ＭＳ Ｐゴシック" pitchFamily="-109" charset="-128"/>
              </a:rPr>
            </a:br>
            <a:br>
              <a:rPr lang="en-US" sz="1600" dirty="0">
                <a:ea typeface="ＭＳ Ｐゴシック" pitchFamily="-109" charset="-128"/>
                <a:cs typeface="ＭＳ Ｐゴシック" pitchFamily="-109" charset="-128"/>
              </a:rPr>
            </a:br>
            <a:r>
              <a:rPr lang="en-US" b="1" dirty="0"/>
              <a:t>Economic Sanctions</a:t>
            </a:r>
            <a:br>
              <a:rPr lang="en-US" sz="16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by</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Alan V. Deardorff</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University of Michigan</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2023</a:t>
            </a:r>
          </a:p>
        </p:txBody>
      </p:sp>
      <p:sp>
        <p:nvSpPr>
          <p:cNvPr id="16387" name="Rectangle 3"/>
          <p:cNvSpPr>
            <a:spLocks noGrp="1" noChangeArrowheads="1"/>
          </p:cNvSpPr>
          <p:nvPr>
            <p:ph type="subTitle" idx="1"/>
          </p:nvPr>
        </p:nvSpPr>
        <p:spPr>
          <a:xfrm>
            <a:off x="1447800" y="609600"/>
            <a:ext cx="6400800" cy="1066800"/>
          </a:xfrm>
        </p:spPr>
        <p:txBody>
          <a:bodyPr/>
          <a:lstStyle/>
          <a:p>
            <a:pPr eaLnBrk="1" hangingPunct="1"/>
            <a:r>
              <a:rPr lang="en-US" sz="5400" dirty="0">
                <a:ea typeface="ＭＳ Ｐゴシック" pitchFamily="-109" charset="-128"/>
                <a:cs typeface="ＭＳ Ｐゴシック" pitchFamily="-109" charset="-128"/>
              </a:rPr>
              <a:t>PubPol/Econ 541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8D4D592-AEB9-064B-9BF0-29F39B59CCD6}"/>
              </a:ext>
            </a:extLst>
          </p:cNvPr>
          <p:cNvSpPr>
            <a:spLocks noGrp="1"/>
          </p:cNvSpPr>
          <p:nvPr>
            <p:ph type="ftr" sz="quarter" idx="11"/>
          </p:nvPr>
        </p:nvSpPr>
        <p:spPr/>
        <p:txBody>
          <a:bodyPr/>
          <a:lstStyle/>
          <a:p>
            <a:pPr>
              <a:defRPr/>
            </a:pPr>
            <a:r>
              <a:rPr lang="en-US"/>
              <a:t>Class 2:  The State of Play II:  Other</a:t>
            </a:r>
          </a:p>
        </p:txBody>
      </p:sp>
      <p:sp>
        <p:nvSpPr>
          <p:cNvPr id="5" name="Slide Number Placeholder 4">
            <a:extLst>
              <a:ext uri="{FF2B5EF4-FFF2-40B4-BE49-F238E27FC236}">
                <a16:creationId xmlns:a16="http://schemas.microsoft.com/office/drawing/2014/main" id="{2E57504A-28DC-0D48-A18E-2A36A9F05827}"/>
              </a:ext>
            </a:extLst>
          </p:cNvPr>
          <p:cNvSpPr>
            <a:spLocks noGrp="1"/>
          </p:cNvSpPr>
          <p:nvPr>
            <p:ph type="sldNum" sz="quarter" idx="12"/>
          </p:nvPr>
        </p:nvSpPr>
        <p:spPr/>
        <p:txBody>
          <a:bodyPr/>
          <a:lstStyle/>
          <a:p>
            <a:pPr>
              <a:defRPr/>
            </a:pPr>
            <a:fld id="{659DFB22-C7E9-9E4B-8431-4E4E88AD005A}" type="slidenum">
              <a:rPr lang="en-US" smtClean="0"/>
              <a:pPr>
                <a:defRPr/>
              </a:pPr>
              <a:t>10</a:t>
            </a:fld>
            <a:endParaRPr lang="en-US"/>
          </a:p>
        </p:txBody>
      </p:sp>
      <p:sp>
        <p:nvSpPr>
          <p:cNvPr id="6" name="TextBox 5">
            <a:extLst>
              <a:ext uri="{FF2B5EF4-FFF2-40B4-BE49-F238E27FC236}">
                <a16:creationId xmlns:a16="http://schemas.microsoft.com/office/drawing/2014/main" id="{8D36EE6D-9B82-5440-9B8A-487B062D989A}"/>
              </a:ext>
            </a:extLst>
          </p:cNvPr>
          <p:cNvSpPr txBox="1"/>
          <p:nvPr/>
        </p:nvSpPr>
        <p:spPr>
          <a:xfrm>
            <a:off x="1714500" y="2438400"/>
            <a:ext cx="5715000" cy="1200329"/>
          </a:xfrm>
          <a:prstGeom prst="rect">
            <a:avLst/>
          </a:prstGeom>
          <a:noFill/>
          <a:ln w="152400">
            <a:solidFill>
              <a:srgbClr val="FF0000"/>
            </a:solidFill>
          </a:ln>
        </p:spPr>
        <p:txBody>
          <a:bodyPr wrap="square" rtlCol="0">
            <a:spAutoFit/>
          </a:bodyPr>
          <a:lstStyle/>
          <a:p>
            <a:pPr algn="ctr"/>
            <a:r>
              <a:rPr lang="en-US" sz="3600" dirty="0">
                <a:solidFill>
                  <a:srgbClr val="FF0000"/>
                </a:solidFill>
                <a:latin typeface="Arial" charset="0"/>
                <a:ea typeface="ＭＳ Ｐゴシック" charset="-128"/>
                <a:cs typeface="ＭＳ Ｐゴシック" charset="-128"/>
              </a:rPr>
              <a:t>FROM OPTIONAL READINGS</a:t>
            </a:r>
            <a:endParaRPr lang="en-US" sz="3600" dirty="0">
              <a:solidFill>
                <a:srgbClr val="FF0000"/>
              </a:solidFill>
            </a:endParaRPr>
          </a:p>
        </p:txBody>
      </p:sp>
      <p:sp>
        <p:nvSpPr>
          <p:cNvPr id="7" name="Rectangle 6">
            <a:extLst>
              <a:ext uri="{FF2B5EF4-FFF2-40B4-BE49-F238E27FC236}">
                <a16:creationId xmlns:a16="http://schemas.microsoft.com/office/drawing/2014/main" id="{36B53C74-AC8D-BD4D-87F8-8A85156BA9BE}"/>
              </a:ext>
            </a:extLst>
          </p:cNvPr>
          <p:cNvSpPr/>
          <p:nvPr/>
        </p:nvSpPr>
        <p:spPr>
          <a:xfrm>
            <a:off x="0" y="0"/>
            <a:ext cx="9144000" cy="6858000"/>
          </a:xfrm>
          <a:prstGeom prst="rect">
            <a:avLst/>
          </a:prstGeom>
          <a:noFill/>
          <a:ln w="3810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7368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8D4D592-AEB9-064B-9BF0-29F39B59CCD6}"/>
              </a:ext>
            </a:extLst>
          </p:cNvPr>
          <p:cNvSpPr>
            <a:spLocks noGrp="1"/>
          </p:cNvSpPr>
          <p:nvPr>
            <p:ph type="ftr" sz="quarter" idx="11"/>
          </p:nvPr>
        </p:nvSpPr>
        <p:spPr/>
        <p:txBody>
          <a:bodyPr/>
          <a:lstStyle/>
          <a:p>
            <a:pPr>
              <a:defRPr/>
            </a:pPr>
            <a:r>
              <a:rPr lang="en-US"/>
              <a:t>Class 2:  The State of Play II:  Other</a:t>
            </a:r>
          </a:p>
        </p:txBody>
      </p:sp>
      <p:sp>
        <p:nvSpPr>
          <p:cNvPr id="5" name="Slide Number Placeholder 4">
            <a:extLst>
              <a:ext uri="{FF2B5EF4-FFF2-40B4-BE49-F238E27FC236}">
                <a16:creationId xmlns:a16="http://schemas.microsoft.com/office/drawing/2014/main" id="{2E57504A-28DC-0D48-A18E-2A36A9F05827}"/>
              </a:ext>
            </a:extLst>
          </p:cNvPr>
          <p:cNvSpPr>
            <a:spLocks noGrp="1"/>
          </p:cNvSpPr>
          <p:nvPr>
            <p:ph type="sldNum" sz="quarter" idx="12"/>
          </p:nvPr>
        </p:nvSpPr>
        <p:spPr/>
        <p:txBody>
          <a:bodyPr/>
          <a:lstStyle/>
          <a:p>
            <a:pPr>
              <a:defRPr/>
            </a:pPr>
            <a:fld id="{659DFB22-C7E9-9E4B-8431-4E4E88AD005A}" type="slidenum">
              <a:rPr lang="en-US" smtClean="0"/>
              <a:pPr>
                <a:defRPr/>
              </a:pPr>
              <a:t>11</a:t>
            </a:fld>
            <a:endParaRPr lang="en-US"/>
          </a:p>
        </p:txBody>
      </p:sp>
      <p:sp>
        <p:nvSpPr>
          <p:cNvPr id="6" name="TextBox 5">
            <a:extLst>
              <a:ext uri="{FF2B5EF4-FFF2-40B4-BE49-F238E27FC236}">
                <a16:creationId xmlns:a16="http://schemas.microsoft.com/office/drawing/2014/main" id="{8D36EE6D-9B82-5440-9B8A-487B062D989A}"/>
              </a:ext>
            </a:extLst>
          </p:cNvPr>
          <p:cNvSpPr txBox="1"/>
          <p:nvPr/>
        </p:nvSpPr>
        <p:spPr>
          <a:xfrm>
            <a:off x="1714500" y="2438400"/>
            <a:ext cx="5715000" cy="646331"/>
          </a:xfrm>
          <a:prstGeom prst="rect">
            <a:avLst/>
          </a:prstGeom>
          <a:noFill/>
          <a:ln w="152400">
            <a:solidFill>
              <a:srgbClr val="FF0000"/>
            </a:solidFill>
          </a:ln>
        </p:spPr>
        <p:txBody>
          <a:bodyPr wrap="square" rtlCol="0">
            <a:spAutoFit/>
          </a:bodyPr>
          <a:lstStyle/>
          <a:p>
            <a:pPr algn="ctr"/>
            <a:r>
              <a:rPr lang="en-US" sz="1800" dirty="0">
                <a:effectLst/>
                <a:latin typeface="Times New Roman" panose="02020603050405020304" pitchFamily="18" charset="0"/>
                <a:ea typeface="Times New Roman" panose="02020603050405020304" pitchFamily="18" charset="0"/>
              </a:rPr>
              <a:t>Elliott, Kimberly Ann, “Evidence on the Costs and Benefits of Economic Sanctions,” October 23, 1997, </a:t>
            </a:r>
            <a:endParaRPr lang="en-US" dirty="0">
              <a:solidFill>
                <a:srgbClr val="FF0000"/>
              </a:solidFill>
            </a:endParaRPr>
          </a:p>
        </p:txBody>
      </p:sp>
      <p:sp>
        <p:nvSpPr>
          <p:cNvPr id="7" name="Rectangle 6">
            <a:extLst>
              <a:ext uri="{FF2B5EF4-FFF2-40B4-BE49-F238E27FC236}">
                <a16:creationId xmlns:a16="http://schemas.microsoft.com/office/drawing/2014/main" id="{36B53C74-AC8D-BD4D-87F8-8A85156BA9BE}"/>
              </a:ext>
            </a:extLst>
          </p:cNvPr>
          <p:cNvSpPr/>
          <p:nvPr/>
        </p:nvSpPr>
        <p:spPr>
          <a:xfrm>
            <a:off x="0" y="0"/>
            <a:ext cx="9144000" cy="6858000"/>
          </a:xfrm>
          <a:prstGeom prst="rect">
            <a:avLst/>
          </a:prstGeom>
          <a:noFill/>
          <a:ln w="3810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9037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12</a:t>
            </a:fld>
            <a:endParaRPr lang="en-US"/>
          </a:p>
        </p:txBody>
      </p:sp>
      <p:pic>
        <p:nvPicPr>
          <p:cNvPr id="2" name="Picture 1">
            <a:extLst>
              <a:ext uri="{FF2B5EF4-FFF2-40B4-BE49-F238E27FC236}">
                <a16:creationId xmlns:a16="http://schemas.microsoft.com/office/drawing/2014/main" id="{3F7855EF-4A54-951B-8D06-B1CB8F60D732}"/>
              </a:ext>
            </a:extLst>
          </p:cNvPr>
          <p:cNvPicPr>
            <a:picLocks noChangeAspect="1"/>
          </p:cNvPicPr>
          <p:nvPr/>
        </p:nvPicPr>
        <p:blipFill>
          <a:blip r:embed="rId3"/>
          <a:stretch>
            <a:fillRect/>
          </a:stretch>
        </p:blipFill>
        <p:spPr>
          <a:xfrm>
            <a:off x="685800" y="562131"/>
            <a:ext cx="7772400" cy="5733737"/>
          </a:xfrm>
          <a:prstGeom prst="rect">
            <a:avLst/>
          </a:prstGeom>
        </p:spPr>
      </p:pic>
    </p:spTree>
    <p:extLst>
      <p:ext uri="{BB962C8B-B14F-4D97-AF65-F5344CB8AC3E}">
        <p14:creationId xmlns:p14="http://schemas.microsoft.com/office/powerpoint/2010/main" val="1551233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DC8151-C355-698E-41B5-858ED40FF24B}"/>
              </a:ext>
            </a:extLst>
          </p:cNvPr>
          <p:cNvPicPr>
            <a:picLocks noChangeAspect="1"/>
          </p:cNvPicPr>
          <p:nvPr/>
        </p:nvPicPr>
        <p:blipFill>
          <a:blip r:embed="rId3"/>
          <a:stretch>
            <a:fillRect/>
          </a:stretch>
        </p:blipFill>
        <p:spPr>
          <a:xfrm>
            <a:off x="482600" y="1057148"/>
            <a:ext cx="8178799" cy="4743703"/>
          </a:xfrm>
          <a:prstGeom prst="rect">
            <a:avLst/>
          </a:prstGeom>
        </p:spPr>
      </p:pic>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200" kern="1200">
                <a:solidFill>
                  <a:schemeClr val="tx1">
                    <a:tint val="75000"/>
                  </a:schemeClr>
                </a:solidFill>
                <a:latin typeface="+mn-lt"/>
                <a:ea typeface="+mn-ea"/>
                <a:cs typeface="+mn-cs"/>
              </a:rPr>
              <a:t>Class 24:  Economic Sanctions</a:t>
            </a:r>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659DFB22-C7E9-9E4B-8431-4E4E88AD005A}" type="slidenum">
              <a:rPr lang="en-US" sz="1200" smtClean="0">
                <a:solidFill>
                  <a:schemeClr val="tx1">
                    <a:tint val="75000"/>
                  </a:schemeClr>
                </a:solidFill>
                <a:latin typeface="+mn-lt"/>
              </a:rPr>
              <a:pPr>
                <a:spcAft>
                  <a:spcPts val="600"/>
                </a:spcAft>
                <a:defRPr/>
              </a:pPr>
              <a:t>13</a:t>
            </a:fld>
            <a:endParaRPr lang="en-US" sz="1200">
              <a:solidFill>
                <a:schemeClr val="tx1">
                  <a:tint val="75000"/>
                </a:schemeClr>
              </a:solidFill>
              <a:latin typeface="+mn-lt"/>
            </a:endParaRPr>
          </a:p>
        </p:txBody>
      </p:sp>
    </p:spTree>
    <p:extLst>
      <p:ext uri="{BB962C8B-B14F-4D97-AF65-F5344CB8AC3E}">
        <p14:creationId xmlns:p14="http://schemas.microsoft.com/office/powerpoint/2010/main" val="3688671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14</a:t>
            </a:fld>
            <a:endParaRPr lang="en-US"/>
          </a:p>
        </p:txBody>
      </p:sp>
    </p:spTree>
    <p:extLst>
      <p:ext uri="{BB962C8B-B14F-4D97-AF65-F5344CB8AC3E}">
        <p14:creationId xmlns:p14="http://schemas.microsoft.com/office/powerpoint/2010/main" val="1565982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15</a:t>
            </a:fld>
            <a:endParaRPr lang="en-US"/>
          </a:p>
        </p:txBody>
      </p:sp>
    </p:spTree>
    <p:extLst>
      <p:ext uri="{BB962C8B-B14F-4D97-AF65-F5344CB8AC3E}">
        <p14:creationId xmlns:p14="http://schemas.microsoft.com/office/powerpoint/2010/main" val="3006126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8D4D592-AEB9-064B-9BF0-29F39B59CCD6}"/>
              </a:ext>
            </a:extLst>
          </p:cNvPr>
          <p:cNvSpPr>
            <a:spLocks noGrp="1"/>
          </p:cNvSpPr>
          <p:nvPr>
            <p:ph type="ftr" sz="quarter" idx="11"/>
          </p:nvPr>
        </p:nvSpPr>
        <p:spPr/>
        <p:txBody>
          <a:bodyPr/>
          <a:lstStyle/>
          <a:p>
            <a:pPr>
              <a:defRPr/>
            </a:pPr>
            <a:r>
              <a:rPr lang="en-US"/>
              <a:t>Class 2:  The State of Play II:  Other</a:t>
            </a:r>
            <a:endParaRPr lang="en-US" dirty="0"/>
          </a:p>
        </p:txBody>
      </p:sp>
      <p:sp>
        <p:nvSpPr>
          <p:cNvPr id="5" name="Slide Number Placeholder 4">
            <a:extLst>
              <a:ext uri="{FF2B5EF4-FFF2-40B4-BE49-F238E27FC236}">
                <a16:creationId xmlns:a16="http://schemas.microsoft.com/office/drawing/2014/main" id="{2E57504A-28DC-0D48-A18E-2A36A9F05827}"/>
              </a:ext>
            </a:extLst>
          </p:cNvPr>
          <p:cNvSpPr>
            <a:spLocks noGrp="1"/>
          </p:cNvSpPr>
          <p:nvPr>
            <p:ph type="sldNum" sz="quarter" idx="12"/>
          </p:nvPr>
        </p:nvSpPr>
        <p:spPr/>
        <p:txBody>
          <a:bodyPr/>
          <a:lstStyle/>
          <a:p>
            <a:pPr>
              <a:defRPr/>
            </a:pPr>
            <a:fld id="{659DFB22-C7E9-9E4B-8431-4E4E88AD005A}" type="slidenum">
              <a:rPr lang="en-US" smtClean="0"/>
              <a:pPr>
                <a:defRPr/>
              </a:pPr>
              <a:t>2</a:t>
            </a:fld>
            <a:endParaRPr lang="en-US"/>
          </a:p>
        </p:txBody>
      </p:sp>
      <p:sp>
        <p:nvSpPr>
          <p:cNvPr id="6" name="TextBox 5">
            <a:extLst>
              <a:ext uri="{FF2B5EF4-FFF2-40B4-BE49-F238E27FC236}">
                <a16:creationId xmlns:a16="http://schemas.microsoft.com/office/drawing/2014/main" id="{8D36EE6D-9B82-5440-9B8A-487B062D989A}"/>
              </a:ext>
            </a:extLst>
          </p:cNvPr>
          <p:cNvSpPr txBox="1"/>
          <p:nvPr/>
        </p:nvSpPr>
        <p:spPr>
          <a:xfrm>
            <a:off x="1714500" y="2438400"/>
            <a:ext cx="5715000" cy="1200329"/>
          </a:xfrm>
          <a:prstGeom prst="rect">
            <a:avLst/>
          </a:prstGeom>
          <a:noFill/>
          <a:ln w="152400">
            <a:solidFill>
              <a:srgbClr val="00B050"/>
            </a:solidFill>
          </a:ln>
        </p:spPr>
        <p:txBody>
          <a:bodyPr wrap="square" rtlCol="0">
            <a:spAutoFit/>
          </a:bodyPr>
          <a:lstStyle/>
          <a:p>
            <a:pPr algn="ctr"/>
            <a:r>
              <a:rPr lang="en-US" sz="3600" dirty="0">
                <a:solidFill>
                  <a:srgbClr val="00B050"/>
                </a:solidFill>
                <a:latin typeface="Arial" charset="0"/>
                <a:ea typeface="ＭＳ Ｐゴシック" charset="-128"/>
                <a:cs typeface="ＭＳ Ｐゴシック" charset="-128"/>
              </a:rPr>
              <a:t>FROM REQUIRED READINGS</a:t>
            </a:r>
            <a:endParaRPr lang="en-US" sz="3600" dirty="0">
              <a:solidFill>
                <a:srgbClr val="00B050"/>
              </a:solidFill>
            </a:endParaRPr>
          </a:p>
        </p:txBody>
      </p:sp>
      <p:sp>
        <p:nvSpPr>
          <p:cNvPr id="7" name="Rectangle 6">
            <a:extLst>
              <a:ext uri="{FF2B5EF4-FFF2-40B4-BE49-F238E27FC236}">
                <a16:creationId xmlns:a16="http://schemas.microsoft.com/office/drawing/2014/main" id="{36B53C74-AC8D-BD4D-87F8-8A85156BA9BE}"/>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9811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8D4D592-AEB9-064B-9BF0-29F39B59CCD6}"/>
              </a:ext>
            </a:extLst>
          </p:cNvPr>
          <p:cNvSpPr>
            <a:spLocks noGrp="1"/>
          </p:cNvSpPr>
          <p:nvPr>
            <p:ph type="ftr" sz="quarter" idx="11"/>
          </p:nvPr>
        </p:nvSpPr>
        <p:spPr/>
        <p:txBody>
          <a:bodyPr/>
          <a:lstStyle/>
          <a:p>
            <a:pPr>
              <a:defRPr/>
            </a:pPr>
            <a:r>
              <a:rPr lang="en-US"/>
              <a:t>Class 2:  The State of Play II:  Other</a:t>
            </a:r>
          </a:p>
        </p:txBody>
      </p:sp>
      <p:sp>
        <p:nvSpPr>
          <p:cNvPr id="5" name="Slide Number Placeholder 4">
            <a:extLst>
              <a:ext uri="{FF2B5EF4-FFF2-40B4-BE49-F238E27FC236}">
                <a16:creationId xmlns:a16="http://schemas.microsoft.com/office/drawing/2014/main" id="{2E57504A-28DC-0D48-A18E-2A36A9F05827}"/>
              </a:ext>
            </a:extLst>
          </p:cNvPr>
          <p:cNvSpPr>
            <a:spLocks noGrp="1"/>
          </p:cNvSpPr>
          <p:nvPr>
            <p:ph type="sldNum" sz="quarter" idx="12"/>
          </p:nvPr>
        </p:nvSpPr>
        <p:spPr/>
        <p:txBody>
          <a:bodyPr/>
          <a:lstStyle/>
          <a:p>
            <a:pPr>
              <a:defRPr/>
            </a:pPr>
            <a:fld id="{659DFB22-C7E9-9E4B-8431-4E4E88AD005A}" type="slidenum">
              <a:rPr lang="en-US" smtClean="0"/>
              <a:pPr>
                <a:defRPr/>
              </a:pPr>
              <a:t>3</a:t>
            </a:fld>
            <a:endParaRPr lang="en-US"/>
          </a:p>
        </p:txBody>
      </p:sp>
      <p:sp>
        <p:nvSpPr>
          <p:cNvPr id="6" name="TextBox 5">
            <a:extLst>
              <a:ext uri="{FF2B5EF4-FFF2-40B4-BE49-F238E27FC236}">
                <a16:creationId xmlns:a16="http://schemas.microsoft.com/office/drawing/2014/main" id="{8D36EE6D-9B82-5440-9B8A-487B062D989A}"/>
              </a:ext>
            </a:extLst>
          </p:cNvPr>
          <p:cNvSpPr txBox="1"/>
          <p:nvPr/>
        </p:nvSpPr>
        <p:spPr>
          <a:xfrm>
            <a:off x="1714500" y="2438400"/>
            <a:ext cx="5715000" cy="1200329"/>
          </a:xfrm>
          <a:prstGeom prst="rect">
            <a:avLst/>
          </a:prstGeom>
          <a:noFill/>
          <a:ln w="152400">
            <a:solidFill>
              <a:srgbClr val="00B050"/>
            </a:solidFill>
          </a:ln>
        </p:spPr>
        <p:txBody>
          <a:bodyPr wrap="square" rtlCol="0">
            <a:spAutoFit/>
          </a:bodyPr>
          <a:lstStyle/>
          <a:p>
            <a:pPr algn="ctr"/>
            <a:r>
              <a:rPr lang="en-US" sz="2400" dirty="0">
                <a:effectLst/>
                <a:latin typeface="Times New Roman" panose="02020603050405020304" pitchFamily="18" charset="0"/>
                <a:ea typeface="Times New Roman" panose="02020603050405020304" pitchFamily="18" charset="0"/>
              </a:rPr>
              <a:t>Masters, Jonathan, “What Are Economic Sanctions?” Backgrounder, Council on Foreign Relations, August 12, 2019. </a:t>
            </a:r>
            <a:endParaRPr lang="en-US" sz="2400" dirty="0">
              <a:solidFill>
                <a:srgbClr val="FF0000"/>
              </a:solidFill>
            </a:endParaRPr>
          </a:p>
        </p:txBody>
      </p:sp>
      <p:sp>
        <p:nvSpPr>
          <p:cNvPr id="7" name="Rectangle 6">
            <a:extLst>
              <a:ext uri="{FF2B5EF4-FFF2-40B4-BE49-F238E27FC236}">
                <a16:creationId xmlns:a16="http://schemas.microsoft.com/office/drawing/2014/main" id="{36B53C74-AC8D-BD4D-87F8-8A85156BA9BE}"/>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6254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EF6A16E3-A8E4-6975-6440-E856F47AC6C1}"/>
              </a:ext>
            </a:extLst>
          </p:cNvPr>
          <p:cNvPicPr>
            <a:picLocks noChangeAspect="1"/>
          </p:cNvPicPr>
          <p:nvPr/>
        </p:nvPicPr>
        <p:blipFill>
          <a:blip r:embed="rId3"/>
          <a:stretch>
            <a:fillRect/>
          </a:stretch>
        </p:blipFill>
        <p:spPr>
          <a:xfrm>
            <a:off x="1707697" y="643466"/>
            <a:ext cx="5728604" cy="5571067"/>
          </a:xfrm>
          <a:prstGeom prst="rect">
            <a:avLst/>
          </a:prstGeom>
        </p:spPr>
      </p:pic>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200" kern="1200">
                <a:solidFill>
                  <a:schemeClr val="tx1">
                    <a:tint val="75000"/>
                  </a:schemeClr>
                </a:solidFill>
                <a:latin typeface="+mn-lt"/>
                <a:ea typeface="+mn-ea"/>
                <a:cs typeface="+mn-cs"/>
              </a:rPr>
              <a:t>Class 24:  Economic Sanctions</a:t>
            </a:r>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659DFB22-C7E9-9E4B-8431-4E4E88AD005A}" type="slidenum">
              <a:rPr lang="en-US" sz="1200" smtClean="0">
                <a:solidFill>
                  <a:schemeClr val="tx1">
                    <a:tint val="75000"/>
                  </a:schemeClr>
                </a:solidFill>
                <a:latin typeface="+mn-lt"/>
              </a:rPr>
              <a:pPr>
                <a:spcAft>
                  <a:spcPts val="600"/>
                </a:spcAft>
                <a:defRPr/>
              </a:pPr>
              <a:t>4</a:t>
            </a:fld>
            <a:endParaRPr lang="en-US" sz="1200">
              <a:solidFill>
                <a:schemeClr val="tx1">
                  <a:tint val="75000"/>
                </a:schemeClr>
              </a:solidFill>
              <a:latin typeface="+mn-lt"/>
            </a:endParaRPr>
          </a:p>
        </p:txBody>
      </p:sp>
    </p:spTree>
    <p:extLst>
      <p:ext uri="{BB962C8B-B14F-4D97-AF65-F5344CB8AC3E}">
        <p14:creationId xmlns:p14="http://schemas.microsoft.com/office/powerpoint/2010/main" val="656955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8D4D592-AEB9-064B-9BF0-29F39B59CCD6}"/>
              </a:ext>
            </a:extLst>
          </p:cNvPr>
          <p:cNvSpPr>
            <a:spLocks noGrp="1"/>
          </p:cNvSpPr>
          <p:nvPr>
            <p:ph type="ftr" sz="quarter" idx="11"/>
          </p:nvPr>
        </p:nvSpPr>
        <p:spPr/>
        <p:txBody>
          <a:bodyPr/>
          <a:lstStyle/>
          <a:p>
            <a:pPr>
              <a:defRPr/>
            </a:pPr>
            <a:r>
              <a:rPr lang="en-US"/>
              <a:t>Class 2:  The State of Play II:  Other</a:t>
            </a:r>
          </a:p>
        </p:txBody>
      </p:sp>
      <p:sp>
        <p:nvSpPr>
          <p:cNvPr id="5" name="Slide Number Placeholder 4">
            <a:extLst>
              <a:ext uri="{FF2B5EF4-FFF2-40B4-BE49-F238E27FC236}">
                <a16:creationId xmlns:a16="http://schemas.microsoft.com/office/drawing/2014/main" id="{2E57504A-28DC-0D48-A18E-2A36A9F05827}"/>
              </a:ext>
            </a:extLst>
          </p:cNvPr>
          <p:cNvSpPr>
            <a:spLocks noGrp="1"/>
          </p:cNvSpPr>
          <p:nvPr>
            <p:ph type="sldNum" sz="quarter" idx="12"/>
          </p:nvPr>
        </p:nvSpPr>
        <p:spPr/>
        <p:txBody>
          <a:bodyPr/>
          <a:lstStyle/>
          <a:p>
            <a:pPr>
              <a:defRPr/>
            </a:pPr>
            <a:fld id="{659DFB22-C7E9-9E4B-8431-4E4E88AD005A}" type="slidenum">
              <a:rPr lang="en-US" smtClean="0"/>
              <a:pPr>
                <a:defRPr/>
              </a:pPr>
              <a:t>5</a:t>
            </a:fld>
            <a:endParaRPr lang="en-US"/>
          </a:p>
        </p:txBody>
      </p:sp>
      <p:sp>
        <p:nvSpPr>
          <p:cNvPr id="6" name="TextBox 5">
            <a:extLst>
              <a:ext uri="{FF2B5EF4-FFF2-40B4-BE49-F238E27FC236}">
                <a16:creationId xmlns:a16="http://schemas.microsoft.com/office/drawing/2014/main" id="{8D36EE6D-9B82-5440-9B8A-487B062D989A}"/>
              </a:ext>
            </a:extLst>
          </p:cNvPr>
          <p:cNvSpPr txBox="1"/>
          <p:nvPr/>
        </p:nvSpPr>
        <p:spPr>
          <a:xfrm>
            <a:off x="1714500" y="2438400"/>
            <a:ext cx="5715000" cy="1200329"/>
          </a:xfrm>
          <a:prstGeom prst="rect">
            <a:avLst/>
          </a:prstGeom>
          <a:noFill/>
          <a:ln w="152400">
            <a:solidFill>
              <a:srgbClr val="00B050"/>
            </a:solidFill>
          </a:ln>
        </p:spPr>
        <p:txBody>
          <a:bodyPr wrap="square" rtlCol="0">
            <a:spAutoFit/>
          </a:bodyPr>
          <a:lstStyle/>
          <a:p>
            <a:pPr algn="ctr"/>
            <a:r>
              <a:rPr lang="en-US" sz="2400" dirty="0">
                <a:effectLst/>
                <a:latin typeface="Times New Roman" panose="02020603050405020304" pitchFamily="18" charset="0"/>
                <a:ea typeface="Times New Roman" panose="02020603050405020304" pitchFamily="18" charset="0"/>
              </a:rPr>
              <a:t>Mulder, Nicholas, “The Sanctions Weapon,” </a:t>
            </a:r>
            <a:r>
              <a:rPr lang="en-US" sz="2400" i="1" dirty="0">
                <a:effectLst/>
                <a:latin typeface="Times New Roman" panose="02020603050405020304" pitchFamily="18" charset="0"/>
                <a:ea typeface="Times New Roman" panose="02020603050405020304" pitchFamily="18" charset="0"/>
              </a:rPr>
              <a:t>Finance and Development</a:t>
            </a:r>
            <a:r>
              <a:rPr lang="en-US" sz="2400" dirty="0">
                <a:effectLst/>
                <a:latin typeface="Times New Roman" panose="02020603050405020304" pitchFamily="18" charset="0"/>
                <a:ea typeface="Times New Roman" panose="02020603050405020304" pitchFamily="18" charset="0"/>
              </a:rPr>
              <a:t>, June 2022, pp.  20-23. </a:t>
            </a:r>
            <a:endParaRPr lang="en-US" sz="2400" dirty="0">
              <a:solidFill>
                <a:srgbClr val="FF0000"/>
              </a:solidFill>
            </a:endParaRPr>
          </a:p>
        </p:txBody>
      </p:sp>
      <p:sp>
        <p:nvSpPr>
          <p:cNvPr id="7" name="Rectangle 6">
            <a:extLst>
              <a:ext uri="{FF2B5EF4-FFF2-40B4-BE49-F238E27FC236}">
                <a16:creationId xmlns:a16="http://schemas.microsoft.com/office/drawing/2014/main" id="{36B53C74-AC8D-BD4D-87F8-8A85156BA9BE}"/>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788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EBD70D-765C-95C5-5456-0EECADAA7349}"/>
              </a:ext>
            </a:extLst>
          </p:cNvPr>
          <p:cNvPicPr>
            <a:picLocks noChangeAspect="1"/>
          </p:cNvPicPr>
          <p:nvPr/>
        </p:nvPicPr>
        <p:blipFill>
          <a:blip r:embed="rId3"/>
          <a:stretch>
            <a:fillRect/>
          </a:stretch>
        </p:blipFill>
        <p:spPr>
          <a:xfrm>
            <a:off x="1800394" y="643466"/>
            <a:ext cx="5543210" cy="5571067"/>
          </a:xfrm>
          <a:prstGeom prst="rect">
            <a:avLst/>
          </a:prstGeom>
        </p:spPr>
      </p:pic>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200" kern="1200">
                <a:solidFill>
                  <a:schemeClr val="tx1">
                    <a:tint val="75000"/>
                  </a:schemeClr>
                </a:solidFill>
                <a:latin typeface="+mn-lt"/>
                <a:ea typeface="+mn-ea"/>
                <a:cs typeface="+mn-cs"/>
              </a:rPr>
              <a:t>Class 24:  Economic Sanctions</a:t>
            </a:r>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659DFB22-C7E9-9E4B-8431-4E4E88AD005A}" type="slidenum">
              <a:rPr lang="en-US" sz="1200" smtClean="0">
                <a:solidFill>
                  <a:schemeClr val="tx1">
                    <a:tint val="75000"/>
                  </a:schemeClr>
                </a:solidFill>
                <a:latin typeface="+mn-lt"/>
              </a:rPr>
              <a:pPr>
                <a:spcAft>
                  <a:spcPts val="600"/>
                </a:spcAft>
                <a:defRPr/>
              </a:pPr>
              <a:t>6</a:t>
            </a:fld>
            <a:endParaRPr lang="en-US" sz="1200">
              <a:solidFill>
                <a:schemeClr val="tx1">
                  <a:tint val="75000"/>
                </a:schemeClr>
              </a:solidFill>
              <a:latin typeface="+mn-lt"/>
            </a:endParaRPr>
          </a:p>
        </p:txBody>
      </p:sp>
    </p:spTree>
    <p:extLst>
      <p:ext uri="{BB962C8B-B14F-4D97-AF65-F5344CB8AC3E}">
        <p14:creationId xmlns:p14="http://schemas.microsoft.com/office/powerpoint/2010/main" val="786104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8D4D592-AEB9-064B-9BF0-29F39B59CCD6}"/>
              </a:ext>
            </a:extLst>
          </p:cNvPr>
          <p:cNvSpPr>
            <a:spLocks noGrp="1"/>
          </p:cNvSpPr>
          <p:nvPr>
            <p:ph type="ftr" sz="quarter" idx="11"/>
          </p:nvPr>
        </p:nvSpPr>
        <p:spPr/>
        <p:txBody>
          <a:bodyPr/>
          <a:lstStyle/>
          <a:p>
            <a:pPr>
              <a:defRPr/>
            </a:pPr>
            <a:r>
              <a:rPr lang="en-US"/>
              <a:t>Class 2:  The State of Play II:  Other</a:t>
            </a:r>
          </a:p>
        </p:txBody>
      </p:sp>
      <p:sp>
        <p:nvSpPr>
          <p:cNvPr id="5" name="Slide Number Placeholder 4">
            <a:extLst>
              <a:ext uri="{FF2B5EF4-FFF2-40B4-BE49-F238E27FC236}">
                <a16:creationId xmlns:a16="http://schemas.microsoft.com/office/drawing/2014/main" id="{2E57504A-28DC-0D48-A18E-2A36A9F05827}"/>
              </a:ext>
            </a:extLst>
          </p:cNvPr>
          <p:cNvSpPr>
            <a:spLocks noGrp="1"/>
          </p:cNvSpPr>
          <p:nvPr>
            <p:ph type="sldNum" sz="quarter" idx="12"/>
          </p:nvPr>
        </p:nvSpPr>
        <p:spPr/>
        <p:txBody>
          <a:bodyPr/>
          <a:lstStyle/>
          <a:p>
            <a:pPr>
              <a:defRPr/>
            </a:pPr>
            <a:fld id="{659DFB22-C7E9-9E4B-8431-4E4E88AD005A}" type="slidenum">
              <a:rPr lang="en-US" smtClean="0"/>
              <a:pPr>
                <a:defRPr/>
              </a:pPr>
              <a:t>7</a:t>
            </a:fld>
            <a:endParaRPr lang="en-US"/>
          </a:p>
        </p:txBody>
      </p:sp>
      <p:sp>
        <p:nvSpPr>
          <p:cNvPr id="6" name="TextBox 5">
            <a:extLst>
              <a:ext uri="{FF2B5EF4-FFF2-40B4-BE49-F238E27FC236}">
                <a16:creationId xmlns:a16="http://schemas.microsoft.com/office/drawing/2014/main" id="{8D36EE6D-9B82-5440-9B8A-487B062D989A}"/>
              </a:ext>
            </a:extLst>
          </p:cNvPr>
          <p:cNvSpPr txBox="1"/>
          <p:nvPr/>
        </p:nvSpPr>
        <p:spPr>
          <a:xfrm>
            <a:off x="1714500" y="2438400"/>
            <a:ext cx="5715000" cy="923330"/>
          </a:xfrm>
          <a:prstGeom prst="rect">
            <a:avLst/>
          </a:prstGeom>
          <a:noFill/>
          <a:ln w="152400">
            <a:solidFill>
              <a:srgbClr val="00B050"/>
            </a:solidFill>
          </a:ln>
        </p:spPr>
        <p:txBody>
          <a:bodyPr wrap="square" rtlCol="0">
            <a:spAutoFit/>
          </a:bodyPr>
          <a:lstStyle/>
          <a:p>
            <a:pPr algn="ctr"/>
            <a:r>
              <a:rPr lang="en-US" sz="1800" kern="0" dirty="0" err="1">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Kantchev</a:t>
            </a:r>
            <a:r>
              <a:rPr lang="en-US" sz="1800" kern="0"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 Georgi, Paul Hannon, and Laurence Norman, "How Sanctioned Western Goods Are Still Flowing Into Russia," </a:t>
            </a:r>
            <a:r>
              <a:rPr lang="en-US" sz="1800" i="1" kern="0"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Wall Street Journal</a:t>
            </a:r>
            <a:r>
              <a:rPr lang="en-US" sz="1800" kern="0"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 May 14, 2023. </a:t>
            </a:r>
            <a:endParaRPr lang="en-US" sz="2400" dirty="0">
              <a:solidFill>
                <a:srgbClr val="FF0000"/>
              </a:solidFill>
            </a:endParaRPr>
          </a:p>
        </p:txBody>
      </p:sp>
      <p:sp>
        <p:nvSpPr>
          <p:cNvPr id="7" name="Rectangle 6">
            <a:extLst>
              <a:ext uri="{FF2B5EF4-FFF2-40B4-BE49-F238E27FC236}">
                <a16:creationId xmlns:a16="http://schemas.microsoft.com/office/drawing/2014/main" id="{36B53C74-AC8D-BD4D-87F8-8A85156BA9BE}"/>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486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8</a:t>
            </a:fld>
            <a:endParaRPr lang="en-US"/>
          </a:p>
        </p:txBody>
      </p:sp>
      <p:pic>
        <p:nvPicPr>
          <p:cNvPr id="2" name="Picture 1">
            <a:extLst>
              <a:ext uri="{FF2B5EF4-FFF2-40B4-BE49-F238E27FC236}">
                <a16:creationId xmlns:a16="http://schemas.microsoft.com/office/drawing/2014/main" id="{19E6271E-C12D-2F6B-DF26-E9446504B2D3}"/>
              </a:ext>
            </a:extLst>
          </p:cNvPr>
          <p:cNvPicPr>
            <a:picLocks noChangeAspect="1"/>
          </p:cNvPicPr>
          <p:nvPr/>
        </p:nvPicPr>
        <p:blipFill>
          <a:blip r:embed="rId3"/>
          <a:stretch>
            <a:fillRect/>
          </a:stretch>
        </p:blipFill>
        <p:spPr>
          <a:xfrm>
            <a:off x="1384300" y="57150"/>
            <a:ext cx="6375400" cy="6743700"/>
          </a:xfrm>
          <a:prstGeom prst="rect">
            <a:avLst/>
          </a:prstGeom>
        </p:spPr>
      </p:pic>
    </p:spTree>
    <p:extLst>
      <p:ext uri="{BB962C8B-B14F-4D97-AF65-F5344CB8AC3E}">
        <p14:creationId xmlns:p14="http://schemas.microsoft.com/office/powerpoint/2010/main" val="4062747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24:  Economic Sanctions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9</a:t>
            </a:fld>
            <a:endParaRPr lang="en-US"/>
          </a:p>
        </p:txBody>
      </p:sp>
      <p:pic>
        <p:nvPicPr>
          <p:cNvPr id="2" name="Picture 1">
            <a:extLst>
              <a:ext uri="{FF2B5EF4-FFF2-40B4-BE49-F238E27FC236}">
                <a16:creationId xmlns:a16="http://schemas.microsoft.com/office/drawing/2014/main" id="{D65190EC-FBCE-3879-1A5E-BC63E3E41382}"/>
              </a:ext>
            </a:extLst>
          </p:cNvPr>
          <p:cNvPicPr>
            <a:picLocks noChangeAspect="1"/>
          </p:cNvPicPr>
          <p:nvPr/>
        </p:nvPicPr>
        <p:blipFill>
          <a:blip r:embed="rId3"/>
          <a:stretch>
            <a:fillRect/>
          </a:stretch>
        </p:blipFill>
        <p:spPr>
          <a:xfrm>
            <a:off x="1409700" y="1447800"/>
            <a:ext cx="6324600" cy="3962400"/>
          </a:xfrm>
          <a:prstGeom prst="rect">
            <a:avLst/>
          </a:prstGeom>
        </p:spPr>
      </p:pic>
    </p:spTree>
    <p:extLst>
      <p:ext uri="{BB962C8B-B14F-4D97-AF65-F5344CB8AC3E}">
        <p14:creationId xmlns:p14="http://schemas.microsoft.com/office/powerpoint/2010/main" val="99146820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139861</TotalTime>
  <Words>591</Words>
  <Application>Microsoft Macintosh PowerPoint</Application>
  <PresentationFormat>On-screen Show (4:3)</PresentationFormat>
  <Paragraphs>59</Paragraphs>
  <Slides>15</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Times</vt:lpstr>
      <vt:lpstr>Times New Roman</vt:lpstr>
      <vt:lpstr>Default Design</vt:lpstr>
      <vt:lpstr>Class 24  Economic Sanctions by Alan V. Deardorff University of Michigan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Deardorff, Alan</cp:lastModifiedBy>
  <cp:revision>222</cp:revision>
  <cp:lastPrinted>2022-10-27T20:25:18Z</cp:lastPrinted>
  <dcterms:created xsi:type="dcterms:W3CDTF">2011-01-03T19:29:08Z</dcterms:created>
  <dcterms:modified xsi:type="dcterms:W3CDTF">2023-08-24T19:35:29Z</dcterms:modified>
</cp:coreProperties>
</file>