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554" r:id="rId3"/>
    <p:sldId id="560" r:id="rId4"/>
    <p:sldId id="561" r:id="rId5"/>
    <p:sldId id="559" r:id="rId6"/>
    <p:sldId id="555" r:id="rId7"/>
    <p:sldId id="292" r:id="rId8"/>
    <p:sldId id="537" r:id="rId9"/>
    <p:sldId id="538" r:id="rId10"/>
    <p:sldId id="291" r:id="rId11"/>
    <p:sldId id="299" r:id="rId12"/>
    <p:sldId id="355" r:id="rId13"/>
    <p:sldId id="298" r:id="rId14"/>
    <p:sldId id="535" r:id="rId15"/>
    <p:sldId id="536" r:id="rId16"/>
    <p:sldId id="356" r:id="rId17"/>
    <p:sldId id="303" r:id="rId18"/>
    <p:sldId id="305" r:id="rId19"/>
    <p:sldId id="357" r:id="rId20"/>
    <p:sldId id="307" r:id="rId21"/>
    <p:sldId id="308" r:id="rId22"/>
    <p:sldId id="309" r:id="rId23"/>
    <p:sldId id="353" r:id="rId24"/>
    <p:sldId id="352" r:id="rId25"/>
    <p:sldId id="540" r:id="rId26"/>
    <p:sldId id="541" r:id="rId27"/>
    <p:sldId id="358" r:id="rId28"/>
    <p:sldId id="312" r:id="rId29"/>
    <p:sldId id="542" r:id="rId30"/>
    <p:sldId id="543" r:id="rId31"/>
    <p:sldId id="359" r:id="rId32"/>
    <p:sldId id="304" r:id="rId33"/>
    <p:sldId id="315" r:id="rId34"/>
    <p:sldId id="314" r:id="rId35"/>
    <p:sldId id="316" r:id="rId36"/>
    <p:sldId id="317" r:id="rId37"/>
    <p:sldId id="318" r:id="rId38"/>
    <p:sldId id="544" r:id="rId39"/>
    <p:sldId id="545" r:id="rId40"/>
    <p:sldId id="360" r:id="rId41"/>
    <p:sldId id="319" r:id="rId42"/>
    <p:sldId id="320" r:id="rId43"/>
    <p:sldId id="321" r:id="rId44"/>
    <p:sldId id="323" r:id="rId45"/>
    <p:sldId id="324" r:id="rId46"/>
    <p:sldId id="546" r:id="rId47"/>
    <p:sldId id="547" r:id="rId48"/>
    <p:sldId id="556" r:id="rId49"/>
    <p:sldId id="361" r:id="rId50"/>
    <p:sldId id="549" r:id="rId51"/>
    <p:sldId id="550" r:id="rId52"/>
    <p:sldId id="553" r:id="rId53"/>
    <p:sldId id="563" r:id="rId54"/>
    <p:sldId id="370" r:id="rId55"/>
    <p:sldId id="566" r:id="rId56"/>
    <p:sldId id="565" r:id="rId57"/>
    <p:sldId id="364" r:id="rId58"/>
    <p:sldId id="564" r:id="rId59"/>
    <p:sldId id="558" r:id="rId60"/>
    <p:sldId id="351" r:id="rId6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2420" autoAdjust="0"/>
  </p:normalViewPr>
  <p:slideViewPr>
    <p:cSldViewPr snapToGrid="0">
      <p:cViewPr varScale="1">
        <p:scale>
          <a:sx n="104" d="100"/>
          <a:sy n="104" d="100"/>
        </p:scale>
        <p:origin x="1696" y="19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reports/download/115#:~:text=No%20surprise%2C%20then%2C%20that%20the,of%20US%20GDP%20in%202022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Evenett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and Gary C.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Hufbauer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"Are the IRA climate-related tax credits a trillion-dollar problem?" Zeitgeist Series, Briefing #9, Global Trade Alert, July 24, 2023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https://www.globaltradealert.org/reports/download/115#:~:text=No%20surprise%2C%20then%2C%20that%20the,of%20US%20GDP%20in%202022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Class 25:  Subsidies and Countervailing Duties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32FB781-D989-4B4B-8ECB-20289C8E8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Subsidies and Countervailing Duties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2023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/>
              <a:t>Production by Small Country</a:t>
            </a:r>
          </a:p>
          <a:p>
            <a:pPr lvl="2"/>
            <a:r>
              <a:rPr lang="en-US" dirty="0"/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several ways of categorizing subsidies</a:t>
            </a:r>
          </a:p>
          <a:p>
            <a:pPr lvl="1"/>
            <a:r>
              <a:rPr lang="en-US" sz="2400" dirty="0"/>
              <a:t>Export versus domestic (=production)</a:t>
            </a:r>
          </a:p>
          <a:p>
            <a:pPr lvl="1"/>
            <a:r>
              <a:rPr lang="en-US" sz="2400" dirty="0"/>
              <a:t>Direct versus indirect</a:t>
            </a:r>
          </a:p>
          <a:p>
            <a:pPr lvl="1"/>
            <a:r>
              <a:rPr lang="en-US" sz="2400" dirty="0"/>
              <a:t>Trade distorting versus not</a:t>
            </a:r>
          </a:p>
          <a:p>
            <a:pPr lvl="1"/>
            <a:r>
              <a:rPr lang="en-US" sz="2400" dirty="0"/>
              <a:t>“Justified” versus “unjustified”</a:t>
            </a:r>
          </a:p>
          <a:p>
            <a:r>
              <a:rPr lang="en-US" sz="2800" dirty="0"/>
              <a:t>I’ll use the latter term:</a:t>
            </a:r>
          </a:p>
          <a:p>
            <a:pPr lvl="1"/>
            <a:r>
              <a:rPr lang="en-US" sz="2400" dirty="0"/>
              <a:t>“Justified” means being used appropriately to correct a distortion</a:t>
            </a:r>
          </a:p>
          <a:p>
            <a:pPr lvl="1"/>
            <a:r>
              <a:rPr lang="en-US" sz="2400" dirty="0"/>
              <a:t>“Unjustified” is any other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C2621-36E7-404C-9D7F-6DC2D03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42517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2514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 per unit of the good exported, gives exporters price P</a:t>
            </a:r>
            <a:r>
              <a:rPr lang="en-US" sz="1800" baseline="-25000" dirty="0"/>
              <a:t>1</a:t>
            </a:r>
            <a:r>
              <a:rPr lang="en-US" sz="1800" baseline="30000" dirty="0"/>
              <a:t>X</a:t>
            </a:r>
            <a:r>
              <a:rPr lang="en-US" sz="1800" dirty="0"/>
              <a:t> which is larger than what foreign importers pay, P</a:t>
            </a:r>
            <a:r>
              <a:rPr lang="en-US" sz="1800" baseline="-25000" dirty="0"/>
              <a:t>1</a:t>
            </a:r>
            <a:r>
              <a:rPr lang="en-US" sz="1800" baseline="30000" dirty="0"/>
              <a:t>M</a:t>
            </a:r>
            <a:r>
              <a:rPr lang="en-US" sz="1800" dirty="0"/>
              <a:t>, by the amount s. </a:t>
            </a:r>
          </a:p>
          <a:p>
            <a:r>
              <a:rPr lang="en-US" sz="1800" dirty="0"/>
              <a:t>Home price (</a:t>
            </a:r>
            <a:r>
              <a:rPr lang="en-US" sz="1800" dirty="0" err="1"/>
              <a:t>inc.</a:t>
            </a:r>
            <a:r>
              <a:rPr lang="en-US" sz="1800" dirty="0"/>
              <a:t> subsidy) rises</a:t>
            </a:r>
          </a:p>
          <a:p>
            <a:r>
              <a:rPr lang="en-US" sz="1800" dirty="0"/>
              <a:t>Foreign price falls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X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648200" y="4267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Dom. private gains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govt</a:t>
            </a:r>
            <a:r>
              <a:rPr lang="en-US" sz="1800" dirty="0"/>
              <a:t> loses    –(</a:t>
            </a:r>
            <a:r>
              <a:rPr lang="en-US" sz="1800" dirty="0" err="1"/>
              <a:t>a+b+c+d+e+f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cty</a:t>
            </a:r>
            <a:r>
              <a:rPr lang="en-US" sz="1800" dirty="0"/>
              <a:t> loses      –(</a:t>
            </a:r>
            <a:r>
              <a:rPr lang="en-US" sz="1800" dirty="0" err="1"/>
              <a:t>c+d+e+f</a:t>
            </a:r>
            <a:r>
              <a:rPr lang="en-US" sz="1800" dirty="0"/>
              <a:t>)</a:t>
            </a:r>
          </a:p>
          <a:p>
            <a:r>
              <a:rPr lang="en-US" sz="1800" dirty="0"/>
              <a:t>For. private gains   +(</a:t>
            </a:r>
            <a:r>
              <a:rPr lang="en-US" sz="1800" dirty="0" err="1"/>
              <a:t>d+e+f</a:t>
            </a:r>
            <a:r>
              <a:rPr lang="en-US" sz="1800" dirty="0"/>
              <a:t>)</a:t>
            </a:r>
          </a:p>
          <a:p>
            <a:r>
              <a:rPr lang="en-US" sz="1800" dirty="0"/>
              <a:t>World loses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95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004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048000" y="50292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6781800" y="58674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3886200" y="617220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 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600200" y="30480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600200" y="3581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 Box 36"/>
          <p:cNvSpPr txBox="1">
            <a:spLocks noChangeArrowheads="1"/>
          </p:cNvSpPr>
          <p:nvPr/>
        </p:nvSpPr>
        <p:spPr bwMode="auto">
          <a:xfrm rot="19454304">
            <a:off x="6575985" y="608760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=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71533" y="5283202"/>
            <a:ext cx="3541244" cy="116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84595" y="5940699"/>
            <a:ext cx="2796662" cy="72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F1423E-6F62-3B46-B653-5CC0341C7FED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</p:spTree>
    <p:extLst>
      <p:ext uri="{BB962C8B-B14F-4D97-AF65-F5344CB8AC3E}">
        <p14:creationId xmlns:p14="http://schemas.microsoft.com/office/powerpoint/2010/main" val="28546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9" grpId="0" animBg="1"/>
      <p:bldP spid="80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KOM, Ch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export subsidy benefit the country that uses it (in perfect competition)?  If so, how?  If not, why not?</a:t>
            </a:r>
          </a:p>
          <a:p>
            <a:r>
              <a:rPr lang="en-US" dirty="0"/>
              <a:t>Why does the text say that an export subsidy has effects that are “exactly the reverse of those of a tariff,” given that the export subsidy raises the domestic price above the world price and (if the country is large) pushes down the world price?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/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2133600"/>
            <a:ext cx="16002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Imports fall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8400" y="2133600"/>
            <a:ext cx="16764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2004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098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743200" y="32004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71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+a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–b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828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91028" y="34224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7338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052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43200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14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5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7432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38400" y="4572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495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114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32493" y="4987111"/>
            <a:ext cx="3186559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BF88F-F149-B544-8550-ADB0E126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42375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895600" y="2286000"/>
            <a:ext cx="13716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6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0" y="2286000"/>
            <a:ext cx="15240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8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048000"/>
            <a:ext cx="2362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908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810000" y="30480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0386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a+b+c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752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95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5814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57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8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429000" y="5029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90800" y="46482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90800" y="47244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648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267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6950" y="32226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132493" y="4987111"/>
            <a:ext cx="3425098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F922B-0C0A-AE4E-A73C-FE244522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3438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/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Paper #3 </a:t>
            </a:r>
          </a:p>
          <a:p>
            <a:pPr lvl="1"/>
            <a:r>
              <a:rPr lang="en-US" sz="2400" dirty="0"/>
              <a:t>Is due Wednesday at start of class, 8:30 AM, Dec 6</a:t>
            </a:r>
          </a:p>
          <a:p>
            <a:pPr lvl="1"/>
            <a:r>
              <a:rPr lang="en-US" sz="2400" dirty="0"/>
              <a:t>I am still available to answer questions </a:t>
            </a:r>
          </a:p>
          <a:p>
            <a:pPr lvl="2"/>
            <a:r>
              <a:rPr lang="en-US" sz="2000" dirty="0"/>
              <a:t>At today’s office hour 10-11</a:t>
            </a:r>
          </a:p>
          <a:p>
            <a:pPr lvl="2"/>
            <a:r>
              <a:rPr lang="en-US" sz="2000" dirty="0"/>
              <a:t>By email </a:t>
            </a:r>
          </a:p>
          <a:p>
            <a:pPr lvl="2"/>
            <a:r>
              <a:rPr lang="en-US" sz="2000" dirty="0"/>
              <a:t>Meet with your group by zoom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The subsidy, s, is here most simply thought of as reducing the cost of suppliers in A and thus shifting its supply curve down by the amount s</a:t>
            </a:r>
          </a:p>
          <a:p>
            <a:r>
              <a:rPr lang="en-US" sz="2000" dirty="0"/>
              <a:t>This causes A’s import demand curve to shift to the left. </a:t>
            </a:r>
          </a:p>
          <a:p>
            <a:r>
              <a:rPr lang="en-US" sz="2000" dirty="0"/>
              <a:t>The world price falls from P</a:t>
            </a:r>
            <a:r>
              <a:rPr lang="en-US" sz="2000" baseline="-25000" dirty="0"/>
              <a:t>0</a:t>
            </a:r>
            <a:r>
              <a:rPr lang="en-US" sz="2000" dirty="0"/>
              <a:t> to P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574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990600" y="31242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419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MD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2ABDEF-04EB-2B44-BD1C-EB0DEB0CCC38}"/>
              </a:ext>
            </a:extLst>
          </p:cNvPr>
          <p:cNvCxnSpPr>
            <a:cxnSpLocks/>
          </p:cNvCxnSpPr>
          <p:nvPr/>
        </p:nvCxnSpPr>
        <p:spPr>
          <a:xfrm>
            <a:off x="2122714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3871D5-6422-B74C-B2F7-6426EC13FA1D}"/>
              </a:ext>
            </a:extLst>
          </p:cNvPr>
          <p:cNvCxnSpPr>
            <a:cxnSpLocks/>
          </p:cNvCxnSpPr>
          <p:nvPr/>
        </p:nvCxnSpPr>
        <p:spPr>
          <a:xfrm flipH="1">
            <a:off x="4125686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8B335-C09D-7541-8778-6ED5916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5923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8" grpId="0"/>
      <p:bldP spid="123" grpId="0"/>
      <p:bldP spid="129" grpId="0"/>
      <p:bldP spid="140" grpId="0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Results:</a:t>
            </a:r>
          </a:p>
          <a:p>
            <a:r>
              <a:rPr lang="en-US" sz="2000" dirty="0"/>
              <a:t>A:  Supply and demand both rise</a:t>
            </a:r>
          </a:p>
          <a:p>
            <a:r>
              <a:rPr lang="en-US" sz="2000" dirty="0"/>
              <a:t>B:  Demand rises; supply falls</a:t>
            </a:r>
          </a:p>
          <a:p>
            <a:r>
              <a:rPr lang="en-US" sz="2000" dirty="0"/>
              <a:t>Quantity traded – export and import – falls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E5EC6-27DC-D64F-BF8E-EFA5CF62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153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89150" y="3114675"/>
            <a:ext cx="736600" cy="158750"/>
            <a:chOff x="2089150" y="3114675"/>
            <a:chExt cx="736600" cy="158750"/>
          </a:xfrm>
        </p:grpSpPr>
        <p:sp>
          <p:nvSpPr>
            <p:cNvPr id="146" name="Rectangle 145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B:</a:t>
            </a:r>
          </a:p>
          <a:p>
            <a:r>
              <a:rPr lang="en-US" sz="2000" dirty="0"/>
              <a:t>Demanders gain </a:t>
            </a:r>
          </a:p>
          <a:p>
            <a:r>
              <a:rPr lang="en-US" sz="2000" dirty="0"/>
              <a:t>Suppliers lose</a:t>
            </a:r>
          </a:p>
          <a:p>
            <a:r>
              <a:rPr lang="en-US" sz="2000" dirty="0"/>
              <a:t>So country B loses</a:t>
            </a:r>
          </a:p>
          <a:p>
            <a:r>
              <a:rPr lang="en-US" sz="2000" dirty="0"/>
              <a:t>Note that B’s loss also appears in A as  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081865" y="5139267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91" name="Rectangle 90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68598" y="5473700"/>
            <a:ext cx="1333502" cy="152400"/>
            <a:chOff x="6095998" y="3124200"/>
            <a:chExt cx="1333502" cy="1524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111" name="Rectangle 110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Triangle 113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Triangle 109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263901" y="5848350"/>
            <a:ext cx="666749" cy="155575"/>
            <a:chOff x="6765926" y="3444875"/>
            <a:chExt cx="666749" cy="155575"/>
          </a:xfrm>
        </p:grpSpPr>
        <p:sp>
          <p:nvSpPr>
            <p:cNvPr id="136" name="Rectangle 135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Triangle 136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Triangle 137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5554134" y="6194425"/>
            <a:ext cx="736600" cy="158750"/>
            <a:chOff x="2089150" y="3114675"/>
            <a:chExt cx="736600" cy="158750"/>
          </a:xfrm>
        </p:grpSpPr>
        <p:sp>
          <p:nvSpPr>
            <p:cNvPr id="151" name="Rectangle 150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Triangle 151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Triangle 152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6537-B8E7-F946-A72D-B8BADEA16A90}"/>
              </a:ext>
            </a:extLst>
          </p:cNvPr>
          <p:cNvSpPr/>
          <p:nvPr/>
        </p:nvSpPr>
        <p:spPr>
          <a:xfrm>
            <a:off x="1447800" y="2743200"/>
            <a:ext cx="8382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6124" y="2825751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AA405-B406-1748-9CBB-D293B7E33DF1}"/>
              </a:ext>
            </a:extLst>
          </p:cNvPr>
          <p:cNvSpPr txBox="1"/>
          <p:nvPr/>
        </p:nvSpPr>
        <p:spPr>
          <a:xfrm>
            <a:off x="586477" y="4092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BAFF0AC-30EC-CF41-8C5E-C6D59FF0A253}"/>
              </a:ext>
            </a:extLst>
          </p:cNvPr>
          <p:cNvGrpSpPr/>
          <p:nvPr/>
        </p:nvGrpSpPr>
        <p:grpSpPr>
          <a:xfrm>
            <a:off x="2317214" y="3119780"/>
            <a:ext cx="514350" cy="152400"/>
            <a:chOff x="2314575" y="3119967"/>
            <a:chExt cx="514350" cy="1524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1D5A9DE-25D8-1342-89E2-1DC5C5B803FD}"/>
                </a:ext>
              </a:extLst>
            </p:cNvPr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>
              <a:extLst>
                <a:ext uri="{FF2B5EF4-FFF2-40B4-BE49-F238E27FC236}">
                  <a16:creationId xmlns:a16="http://schemas.microsoft.com/office/drawing/2014/main" id="{565EA74D-48C8-FB40-8AF4-99C2DC9636D8}"/>
                </a:ext>
              </a:extLst>
            </p:cNvPr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25A9EF43-9AF8-6346-B9CA-577C2F44AD3A}"/>
              </a:ext>
            </a:extLst>
          </p:cNvPr>
          <p:cNvSpPr txBox="1">
            <a:spLocks/>
          </p:cNvSpPr>
          <p:nvPr/>
        </p:nvSpPr>
        <p:spPr bwMode="auto">
          <a:xfrm>
            <a:off x="5418667" y="4605866"/>
            <a:ext cx="3244070" cy="203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Result:</a:t>
            </a:r>
          </a:p>
          <a:p>
            <a:r>
              <a:rPr lang="en-US" sz="2000" dirty="0"/>
              <a:t>Large importer may (but need not) gain from subsidy</a:t>
            </a:r>
          </a:p>
          <a:p>
            <a:r>
              <a:rPr lang="en-US" sz="2000" dirty="0"/>
              <a:t>Why? Improves terms of trade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6" grpId="0" animBg="1"/>
      <p:bldP spid="162" grpId="0" animBg="1"/>
      <p:bldP spid="178" grpId="0" animBg="1"/>
      <p:bldP spid="178" grpId="1" animBg="1"/>
      <p:bldP spid="176" grpId="0" animBg="1"/>
      <p:bldP spid="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4331" y="4016375"/>
            <a:ext cx="749302" cy="160866"/>
            <a:chOff x="730248" y="736600"/>
            <a:chExt cx="749302" cy="160866"/>
          </a:xfrm>
        </p:grpSpPr>
        <p:sp>
          <p:nvSpPr>
            <p:cNvPr id="146" name="Rectangle 145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033055" y="4010024"/>
            <a:ext cx="903819" cy="193675"/>
            <a:chOff x="730248" y="736600"/>
            <a:chExt cx="749302" cy="160866"/>
          </a:xfrm>
          <a:solidFill>
            <a:schemeClr val="bg1"/>
          </a:solidFill>
        </p:grpSpPr>
        <p:sp>
          <p:nvSpPr>
            <p:cNvPr id="194" name="Rectangle 193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Triangle 194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ight Triangle 195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Triangle 179"/>
          <p:cNvSpPr/>
          <p:nvPr/>
        </p:nvSpPr>
        <p:spPr>
          <a:xfrm rot="5400000" flipV="1">
            <a:off x="2151772" y="3089276"/>
            <a:ext cx="127882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9301" y="282892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5418667" y="4605866"/>
            <a:ext cx="3115733" cy="1913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Deducting the loss for Country B</a:t>
            </a:r>
          </a:p>
          <a:p>
            <a:r>
              <a:rPr lang="en-US" sz="2000" dirty="0"/>
              <a:t>World loses 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grpSp>
        <p:nvGrpSpPr>
          <p:cNvPr id="181" name="Group 180"/>
          <p:cNvGrpSpPr/>
          <p:nvPr/>
        </p:nvGrpSpPr>
        <p:grpSpPr>
          <a:xfrm>
            <a:off x="6776509" y="3153833"/>
            <a:ext cx="666749" cy="155575"/>
            <a:chOff x="6765926" y="3444875"/>
            <a:chExt cx="666749" cy="155575"/>
          </a:xfrm>
        </p:grpSpPr>
        <p:sp>
          <p:nvSpPr>
            <p:cNvPr id="182" name="Rectangle 181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ight Triangle 182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ight Triangle 18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6995" y="5123391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88" name="Right Triangle 187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Triangle 188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09262" y="2730499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91" name="Right Triangle 190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ight Triangle 191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Oval 33"/>
          <p:cNvSpPr>
            <a:spLocks noChangeArrowheads="1"/>
          </p:cNvSpPr>
          <p:nvPr/>
        </p:nvSpPr>
        <p:spPr bwMode="auto">
          <a:xfrm rot="16200000">
            <a:off x="1820333" y="2768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Text Box 36"/>
          <p:cNvSpPr txBox="1">
            <a:spLocks noChangeArrowheads="1"/>
          </p:cNvSpPr>
          <p:nvPr/>
        </p:nvSpPr>
        <p:spPr bwMode="auto">
          <a:xfrm rot="3394515">
            <a:off x="-255171" y="1250604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4442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0.01529 0.04722 0.03056 0.09467 -0.05364 0.11597 C -0.13784 0.13727 -0.4302 0.12639 -0.50555 0.12847 " pathEditMode="relative" ptsTypes="aaA">
                                      <p:cBhvr>
                                        <p:cTn id="1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00" grpId="0" animBg="1"/>
      <p:bldP spid="2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didn’t look at a production subsidy for an exporter.  (You should be able to do it yourself now.)  How would you expect it to differ from the case of an importer?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3567" y="3505200"/>
            <a:ext cx="1600200" cy="935567"/>
          </a:xfrm>
          <a:prstGeom prst="rect">
            <a:avLst/>
          </a:prstGeom>
          <a:pattFill prst="dkHorz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CVD and 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9067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693334" y="2658533"/>
            <a:ext cx="2556933" cy="18118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399"/>
            <a:ext cx="4114800" cy="47752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s, shifts the export supply curve down by the amount s</a:t>
            </a:r>
          </a:p>
          <a:p>
            <a:r>
              <a:rPr lang="en-US" sz="1800" dirty="0"/>
              <a:t>This lowers the world price to P</a:t>
            </a:r>
            <a:r>
              <a:rPr lang="en-US" sz="1800" baseline="-25000" dirty="0"/>
              <a:t>1</a:t>
            </a:r>
            <a:r>
              <a:rPr lang="en-US" sz="1800" baseline="30000" dirty="0"/>
              <a:t>W</a:t>
            </a:r>
            <a:r>
              <a:rPr lang="en-US" sz="1800" dirty="0"/>
              <a:t> and increases quantity traded to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The CVD is a tariff, t, equal to the subsidy, which shifts the demand curve for imports down by t</a:t>
            </a:r>
          </a:p>
          <a:p>
            <a:r>
              <a:rPr lang="en-US" sz="1800" dirty="0"/>
              <a:t>Quantity traded returns to Q</a:t>
            </a:r>
            <a:r>
              <a:rPr lang="en-US" sz="1800" baseline="-25000" dirty="0"/>
              <a:t>0</a:t>
            </a:r>
            <a:endParaRPr lang="en-US" sz="1800" baseline="30000" dirty="0"/>
          </a:p>
          <a:p>
            <a:r>
              <a:rPr lang="en-US" sz="1800" dirty="0"/>
              <a:t>World price is now below its initial level by t=s.  But domestic prices in both countries are returned to P</a:t>
            </a:r>
            <a:r>
              <a:rPr lang="en-US" sz="1800" baseline="-25000" dirty="0"/>
              <a:t>0</a:t>
            </a:r>
            <a:r>
              <a:rPr lang="en-US" sz="1800" baseline="30000" dirty="0"/>
              <a:t>W</a:t>
            </a:r>
          </a:p>
          <a:p>
            <a:r>
              <a:rPr lang="en-US" sz="1800" dirty="0"/>
              <a:t>Thus the only effect of the combined </a:t>
            </a:r>
            <a:r>
              <a:rPr lang="en-US" sz="1800" dirty="0" err="1"/>
              <a:t>s&amp;t</a:t>
            </a:r>
            <a:r>
              <a:rPr lang="en-US" sz="1800" dirty="0"/>
              <a:t> is a transfer of s×Q</a:t>
            </a:r>
            <a:r>
              <a:rPr lang="en-US" sz="1800" baseline="-25000" dirty="0"/>
              <a:t>0</a:t>
            </a:r>
            <a:r>
              <a:rPr lang="en-US" sz="1800" baseline="30000" dirty="0"/>
              <a:t> </a:t>
            </a:r>
            <a:r>
              <a:rPr lang="en-US" sz="1800" dirty="0"/>
              <a:t>from the exporting government to the importing government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999" y="24045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505200" y="3184525"/>
            <a:ext cx="0" cy="19970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19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190874"/>
            <a:ext cx="130175" cy="923925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562350" y="34321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8667" y="3079749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147359" y="3269191"/>
            <a:ext cx="2556933" cy="181186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32467" y="2480733"/>
            <a:ext cx="2057400" cy="2667000"/>
          </a:xfrm>
          <a:prstGeom prst="line">
            <a:avLst/>
          </a:prstGeom>
          <a:ln>
            <a:solidFill>
              <a:srgbClr val="008000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flipH="1">
            <a:off x="2441575" y="2914650"/>
            <a:ext cx="139700" cy="923925"/>
          </a:xfrm>
          <a:prstGeom prst="rightBrace">
            <a:avLst>
              <a:gd name="adj1" fmla="val 60416"/>
              <a:gd name="adj2" fmla="val 22509"/>
            </a:avLst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25650" y="28956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s=</a:t>
            </a:r>
            <a:r>
              <a:rPr lang="en-US" dirty="0">
                <a:solidFill>
                  <a:srgbClr val="008000"/>
                </a:solidFill>
              </a:rPr>
              <a:t>t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1444625" y="4438650"/>
            <a:ext cx="1606550" cy="3175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baseline="30000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9400" y="5562600"/>
            <a:ext cx="92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baseline="30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=Q</a:t>
            </a:r>
            <a:r>
              <a:rPr lang="en-US" baseline="-25000" dirty="0">
                <a:solidFill>
                  <a:srgbClr val="008000"/>
                </a:solidFill>
              </a:rPr>
              <a:t>0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30000" dirty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’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35185C-9FAD-2C4D-9FD1-6E8A59A315A8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3B13C-17C0-054F-93C7-E10FDC17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0439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/>
      <p:bldP spid="63" grpId="0"/>
      <p:bldP spid="29" grpId="0" animBg="1"/>
      <p:bldP spid="64" grpId="0"/>
      <p:bldP spid="40" grpId="0"/>
      <p:bldP spid="47" grpId="0" animBg="1"/>
      <p:bldP spid="48" grpId="0"/>
      <p:bldP spid="52" grpId="0"/>
      <p:bldP spid="54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E4B730-CE60-9963-95C8-743730E93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7559"/>
              </p:ext>
            </p:extLst>
          </p:nvPr>
        </p:nvGraphicFramePr>
        <p:xfrm>
          <a:off x="2690339" y="2522837"/>
          <a:ext cx="3636320" cy="245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80">
                  <a:extLst>
                    <a:ext uri="{9D8B030D-6E8A-4147-A177-3AD203B41FA5}">
                      <a16:colId xmlns:a16="http://schemas.microsoft.com/office/drawing/2014/main" val="1521634355"/>
                    </a:ext>
                  </a:extLst>
                </a:gridCol>
                <a:gridCol w="909080">
                  <a:extLst>
                    <a:ext uri="{9D8B030D-6E8A-4147-A177-3AD203B41FA5}">
                      <a16:colId xmlns:a16="http://schemas.microsoft.com/office/drawing/2014/main" val="3980355156"/>
                    </a:ext>
                  </a:extLst>
                </a:gridCol>
                <a:gridCol w="909080">
                  <a:extLst>
                    <a:ext uri="{9D8B030D-6E8A-4147-A177-3AD203B41FA5}">
                      <a16:colId xmlns:a16="http://schemas.microsoft.com/office/drawing/2014/main" val="3637900214"/>
                    </a:ext>
                  </a:extLst>
                </a:gridCol>
                <a:gridCol w="909080">
                  <a:extLst>
                    <a:ext uri="{9D8B030D-6E8A-4147-A177-3AD203B41FA5}">
                      <a16:colId xmlns:a16="http://schemas.microsoft.com/office/drawing/2014/main" val="412514264"/>
                    </a:ext>
                  </a:extLst>
                </a:gridCol>
              </a:tblGrid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8132635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156706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Median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28998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787225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9883195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S.D.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92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0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export subsidies handled in the WTO?  Why does Jackson suggest that perhaps importing countries should be </a:t>
            </a:r>
            <a:r>
              <a:rPr lang="en-US" u="sng" dirty="0"/>
              <a:t>required</a:t>
            </a:r>
            <a:r>
              <a:rPr lang="en-US" dirty="0"/>
              <a:t> to levy countervailing duties against export subsidies?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“Justified”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example I will consider here is a positive external economy, E, per unit of a good produced (you should try others)</a:t>
            </a:r>
          </a:p>
          <a:p>
            <a:r>
              <a:rPr lang="en-US" dirty="0"/>
              <a:t>It is well understood that in a closed economy the optimal policy is a production subsidy s=E</a:t>
            </a:r>
          </a:p>
          <a:p>
            <a:r>
              <a:rPr lang="en-US" dirty="0"/>
              <a:t>The question here will be how this affects an open economy and its trading partners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6200000">
            <a:off x="2751137" y="3344863"/>
            <a:ext cx="1050925" cy="457200"/>
          </a:xfrm>
          <a:prstGeom prst="triangle">
            <a:avLst>
              <a:gd name="adj" fmla="val 56991"/>
            </a:avLst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219201"/>
            <a:ext cx="41148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externality means that the social cost of this good is less than the private cost by E per unit, so the marginal social cost is shown by S–E</a:t>
            </a:r>
          </a:p>
          <a:p>
            <a:r>
              <a:rPr lang="en-US" sz="1800" dirty="0"/>
              <a:t>Therefore the optimal output is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A subsidy, s=E, shifts the supply curve down to coincide with S–E and raises output to the optimum</a:t>
            </a:r>
          </a:p>
          <a:p>
            <a:pPr marL="0" indent="0">
              <a:buNone/>
            </a:pPr>
            <a:r>
              <a:rPr lang="en-US" sz="2000" dirty="0"/>
              <a:t>Welfare</a:t>
            </a:r>
          </a:p>
          <a:p>
            <a:r>
              <a:rPr lang="en-US" sz="2000" dirty="0"/>
              <a:t>Demanders  +(</a:t>
            </a:r>
            <a:r>
              <a:rPr lang="en-US" sz="2000" dirty="0" err="1"/>
              <a:t>e+f+g</a:t>
            </a:r>
            <a:r>
              <a:rPr lang="en-US" sz="2000" dirty="0"/>
              <a:t>)</a:t>
            </a:r>
          </a:p>
          <a:p>
            <a:r>
              <a:rPr lang="en-US" sz="2000" dirty="0"/>
              <a:t>Suppliers      +(</a:t>
            </a:r>
            <a:r>
              <a:rPr lang="en-US" sz="2000" dirty="0" err="1"/>
              <a:t>a+b+c</a:t>
            </a:r>
            <a:r>
              <a:rPr lang="en-US" sz="2000" dirty="0"/>
              <a:t>)</a:t>
            </a:r>
          </a:p>
          <a:p>
            <a:r>
              <a:rPr lang="en-US" sz="2000" dirty="0"/>
              <a:t>Gov’t        –(</a:t>
            </a:r>
            <a:r>
              <a:rPr lang="en-US" sz="2000" dirty="0" err="1"/>
              <a:t>a+b+c+d+e+f+g</a:t>
            </a:r>
            <a:r>
              <a:rPr lang="en-US" sz="2000" dirty="0"/>
              <a:t>)</a:t>
            </a:r>
          </a:p>
          <a:p>
            <a:r>
              <a:rPr lang="en-US" sz="2000" dirty="0"/>
              <a:t>Externality    +(</a:t>
            </a:r>
            <a:r>
              <a:rPr lang="en-US" sz="2000" dirty="0" err="1"/>
              <a:t>c+d+e</a:t>
            </a:r>
            <a:r>
              <a:rPr lang="en-US" sz="2000" dirty="0"/>
              <a:t>)</a:t>
            </a:r>
          </a:p>
          <a:p>
            <a:r>
              <a:rPr lang="en-US" sz="2000" dirty="0"/>
              <a:t>Country        +(</a:t>
            </a:r>
            <a:r>
              <a:rPr lang="en-US" sz="2000" dirty="0" err="1"/>
              <a:t>c+e</a:t>
            </a:r>
            <a:r>
              <a:rPr lang="en-US" sz="2000" dirty="0"/>
              <a:t>) = +d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2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68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003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289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514600" y="2895600"/>
            <a:ext cx="220980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>
            <a:off x="4030133" y="2506133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84132" y="32004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4199465" y="28448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51175" y="3038475"/>
            <a:ext cx="3175" cy="447675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17067" y="5698067"/>
            <a:ext cx="3276600" cy="84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External Economy in Autarky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BE5282-AD2D-2844-B35E-94418E2D01AA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7474E4-8A42-1541-84B6-65289242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5550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/>
      <p:bldP spid="62" grpId="0"/>
      <p:bldP spid="63" grpId="0"/>
      <p:bldP spid="29" grpId="0" animBg="1"/>
      <p:bldP spid="64" grpId="0"/>
      <p:bldP spid="68" grpId="0"/>
      <p:bldP spid="69" grpId="0"/>
      <p:bldP spid="70" grpId="0"/>
      <p:bldP spid="71" grpId="0"/>
      <p:bldP spid="72" grpId="0"/>
      <p:bldP spid="73" grpId="0"/>
      <p:bldP spid="40" grpId="0" animBg="1"/>
      <p:bldP spid="41" grpId="0"/>
      <p:bldP spid="42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4876800" y="3979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+a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b+c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+c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22860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Subsidy s = E shifts supply down by s to match S-E</a:t>
            </a:r>
          </a:p>
          <a:p>
            <a:r>
              <a:rPr lang="en-US" sz="2200" dirty="0"/>
              <a:t>Supply rises</a:t>
            </a:r>
          </a:p>
          <a:p>
            <a:r>
              <a:rPr lang="en-US" sz="2200" dirty="0"/>
              <a:t>Demanders still face P</a:t>
            </a:r>
            <a:r>
              <a:rPr lang="en-US" sz="2200" baseline="30000" dirty="0"/>
              <a:t>W</a:t>
            </a:r>
            <a:r>
              <a:rPr lang="en-US" sz="2200" dirty="0"/>
              <a:t> so demand does not change</a:t>
            </a:r>
          </a:p>
          <a:p>
            <a:r>
              <a:rPr lang="en-US" sz="2200" dirty="0"/>
              <a:t>Imports fall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34000" y="5994400"/>
            <a:ext cx="2778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37D1A5-B481-EE4D-86EB-1AC70876D1A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E5761-5F18-F145-8B3D-395DDBB9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84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7" grpId="0"/>
      <p:bldP spid="75" grpId="0"/>
      <p:bldP spid="79" grpId="0"/>
      <p:bldP spid="81" grpId="0"/>
      <p:bldP spid="82" grpId="0"/>
      <p:bldP spid="83" grpId="0"/>
      <p:bldP spid="86" grpId="0" animBg="1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160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same figure shows what will happen for a </a:t>
            </a:r>
            <a:r>
              <a:rPr lang="en-US" sz="2200" u="sng" dirty="0"/>
              <a:t>given</a:t>
            </a:r>
            <a:r>
              <a:rPr lang="en-US" sz="2200" dirty="0"/>
              <a:t> world price for a large country</a:t>
            </a:r>
          </a:p>
          <a:p>
            <a:r>
              <a:rPr lang="en-US" sz="2200" dirty="0"/>
              <a:t>The decline in imports means that world demand shifts down, reducing world price (not shown)</a:t>
            </a:r>
          </a:p>
          <a:p>
            <a:r>
              <a:rPr lang="en-US" sz="2200" dirty="0"/>
              <a:t>This (also not shown) causes additional gain for the importer and loss to the rest of world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1153D59-5185-6045-80B6-463C08DE8333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178F5-4718-1146-8B3A-5DF33F0B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1159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4876800" y="3217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a+b+c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c+d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+d</a:t>
            </a:r>
          </a:p>
          <a:p>
            <a:endParaRPr lang="en-US" sz="2200" dirty="0"/>
          </a:p>
        </p:txBody>
      </p:sp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972733"/>
            <a:ext cx="4114800" cy="115993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analysis is essentially the same for an exporter, except that now exports rise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83202" y="5229225"/>
            <a:ext cx="2943223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6BAABC8-E30D-D343-99E0-618AC122CC8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E07C7-7959-B84E-8AD0-58A53C35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0214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3" grpId="0" animBg="1"/>
      <p:bldP spid="60" grpId="0"/>
      <p:bldP spid="63" grpId="0"/>
      <p:bldP spid="64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708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Again, the same figure shows what will happen for a given world price for a large country</a:t>
            </a:r>
          </a:p>
          <a:p>
            <a:r>
              <a:rPr lang="en-US" sz="2200" dirty="0"/>
              <a:t>The rise in exports now means that world supply shifts out, again reducing world price</a:t>
            </a:r>
          </a:p>
          <a:p>
            <a:r>
              <a:rPr lang="en-US" sz="2200" dirty="0"/>
              <a:t>But this causes offsetting loss for the exporter and gain for the rest of world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90F42-94B4-E945-A156-24259A2920D9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8A729-B92B-534A-AB06-E2F107F0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92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60" grpId="0"/>
      <p:bldP spid="63" grpId="0"/>
      <p:bldP spid="64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justified subsidies (based on the analysis here) always hurt or always help the rest of world?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#13</a:t>
            </a:r>
          </a:p>
          <a:p>
            <a:pPr lvl="1"/>
            <a:r>
              <a:rPr lang="en-US" sz="2400" dirty="0"/>
              <a:t>Available from 10:00 AM today.  </a:t>
            </a:r>
          </a:p>
          <a:p>
            <a:pPr lvl="1"/>
            <a:r>
              <a:rPr lang="en-US" sz="2400" dirty="0"/>
              <a:t>Due by Friday 12/8 midnight, </a:t>
            </a:r>
          </a:p>
          <a:p>
            <a:pPr lvl="1"/>
            <a:r>
              <a:rPr lang="en-US" sz="2400" dirty="0"/>
              <a:t>Accepted until Saturday 12/9 midnight with 1 point penalty</a:t>
            </a:r>
          </a:p>
          <a:p>
            <a:pPr lvl="1"/>
            <a:r>
              <a:rPr lang="en-US" sz="2400" dirty="0"/>
              <a:t>Covers material from today only (Subsidies and Countervailing Duties)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9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3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ABF2-84C8-F64C-9A09-03A68E29FADC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 dirty="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 dirty="0"/>
              <a:t>	P=produce, N=not produce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CC00"/>
                </a:solidFill>
              </a:rPr>
              <a:t>No subsidy</a:t>
            </a:r>
            <a:r>
              <a:rPr lang="en-US" sz="2800" dirty="0"/>
              <a:t>,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60994" name="Group 226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1785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973" name="Oval 205"/>
          <p:cNvSpPr>
            <a:spLocks noChangeArrowheads="1"/>
          </p:cNvSpPr>
          <p:nvPr/>
        </p:nvSpPr>
        <p:spPr bwMode="auto">
          <a:xfrm>
            <a:off x="2713038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4" name="Oval 206"/>
          <p:cNvSpPr>
            <a:spLocks noChangeArrowheads="1"/>
          </p:cNvSpPr>
          <p:nvPr/>
        </p:nvSpPr>
        <p:spPr bwMode="auto">
          <a:xfrm>
            <a:off x="5732463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5" name="Text Box 207"/>
          <p:cNvSpPr txBox="1">
            <a:spLocks noChangeArrowheads="1"/>
          </p:cNvSpPr>
          <p:nvPr/>
        </p:nvSpPr>
        <p:spPr bwMode="auto">
          <a:xfrm>
            <a:off x="0" y="3395663"/>
            <a:ext cx="305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Boeing choice:  depends on Airbus</a:t>
            </a:r>
          </a:p>
        </p:txBody>
      </p:sp>
      <p:sp>
        <p:nvSpPr>
          <p:cNvPr id="160977" name="AutoShape 209"/>
          <p:cNvSpPr>
            <a:spLocks noChangeArrowheads="1"/>
          </p:cNvSpPr>
          <p:nvPr/>
        </p:nvSpPr>
        <p:spPr bwMode="auto">
          <a:xfrm>
            <a:off x="4902200" y="2108201"/>
            <a:ext cx="4241800" cy="1055688"/>
          </a:xfrm>
          <a:prstGeom prst="wedgeEllipseCallout">
            <a:avLst>
              <a:gd name="adj1" fmla="val -12853"/>
              <a:gd name="adj2" fmla="val 183434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CC00"/>
                </a:solidFill>
              </a:rPr>
              <a:t>Equil</a:t>
            </a:r>
            <a:r>
              <a:rPr lang="en-US" dirty="0">
                <a:solidFill>
                  <a:srgbClr val="00CC00"/>
                </a:solidFill>
              </a:rPr>
              <a:t>. If Boeing moves first, </a:t>
            </a:r>
          </a:p>
          <a:p>
            <a:pPr algn="ctr"/>
            <a:r>
              <a:rPr lang="en-US" dirty="0">
                <a:solidFill>
                  <a:srgbClr val="00CC00"/>
                </a:solidFill>
              </a:rPr>
              <a:t>since now Airbus will not enter</a:t>
            </a:r>
          </a:p>
        </p:txBody>
      </p:sp>
      <p:sp>
        <p:nvSpPr>
          <p:cNvPr id="160978" name="Oval 210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9" name="Text Box 211"/>
          <p:cNvSpPr txBox="1">
            <a:spLocks noChangeArrowheads="1"/>
          </p:cNvSpPr>
          <p:nvPr/>
        </p:nvSpPr>
        <p:spPr bwMode="auto">
          <a:xfrm>
            <a:off x="2481263" y="3265488"/>
            <a:ext cx="1147762" cy="8318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CC00"/>
                </a:solidFill>
              </a:rPr>
              <a:t>Payoff Matrix</a:t>
            </a:r>
          </a:p>
        </p:txBody>
      </p:sp>
      <p:grpSp>
        <p:nvGrpSpPr>
          <p:cNvPr id="160986" name="Group 218"/>
          <p:cNvGrpSpPr>
            <a:grpSpLocks/>
          </p:cNvGrpSpPr>
          <p:nvPr/>
        </p:nvGrpSpPr>
        <p:grpSpPr bwMode="auto">
          <a:xfrm>
            <a:off x="1728788" y="4978400"/>
            <a:ext cx="4368800" cy="695325"/>
            <a:chOff x="1089" y="3136"/>
            <a:chExt cx="2752" cy="438"/>
          </a:xfrm>
        </p:grpSpPr>
        <p:grpSp>
          <p:nvGrpSpPr>
            <p:cNvPr id="160982" name="Group 214"/>
            <p:cNvGrpSpPr>
              <a:grpSpLocks/>
            </p:cNvGrpSpPr>
            <p:nvPr/>
          </p:nvGrpSpPr>
          <p:grpSpPr bwMode="auto">
            <a:xfrm>
              <a:off x="1189" y="3145"/>
              <a:ext cx="768" cy="429"/>
              <a:chOff x="1189" y="3145"/>
              <a:chExt cx="768" cy="429"/>
            </a:xfrm>
          </p:grpSpPr>
          <p:sp>
            <p:nvSpPr>
              <p:cNvPr id="160980" name="Freeform 212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1" name="Freeform 213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83" name="Group 215"/>
            <p:cNvGrpSpPr>
              <a:grpSpLocks/>
            </p:cNvGrpSpPr>
            <p:nvPr/>
          </p:nvGrpSpPr>
          <p:grpSpPr bwMode="auto">
            <a:xfrm>
              <a:off x="1089" y="3136"/>
              <a:ext cx="2752" cy="429"/>
              <a:chOff x="1189" y="3145"/>
              <a:chExt cx="768" cy="429"/>
            </a:xfrm>
          </p:grpSpPr>
          <p:sp>
            <p:nvSpPr>
              <p:cNvPr id="160984" name="Freeform 216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5" name="Freeform 217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0993" name="Group 225"/>
          <p:cNvGrpSpPr>
            <a:grpSpLocks/>
          </p:cNvGrpSpPr>
          <p:nvPr/>
        </p:nvGrpSpPr>
        <p:grpSpPr bwMode="auto">
          <a:xfrm>
            <a:off x="4949825" y="3541713"/>
            <a:ext cx="2757488" cy="1698625"/>
            <a:chOff x="3118" y="2231"/>
            <a:chExt cx="1737" cy="1070"/>
          </a:xfrm>
        </p:grpSpPr>
        <p:grpSp>
          <p:nvGrpSpPr>
            <p:cNvPr id="160989" name="Group 221"/>
            <p:cNvGrpSpPr>
              <a:grpSpLocks/>
            </p:cNvGrpSpPr>
            <p:nvPr/>
          </p:nvGrpSpPr>
          <p:grpSpPr bwMode="auto">
            <a:xfrm>
              <a:off x="3118" y="2231"/>
              <a:ext cx="1737" cy="475"/>
              <a:chOff x="3118" y="2231"/>
              <a:chExt cx="1737" cy="475"/>
            </a:xfrm>
          </p:grpSpPr>
          <p:sp>
            <p:nvSpPr>
              <p:cNvPr id="160987" name="Freeform 219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8" name="Freeform 220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90" name="Group 222"/>
            <p:cNvGrpSpPr>
              <a:grpSpLocks/>
            </p:cNvGrpSpPr>
            <p:nvPr/>
          </p:nvGrpSpPr>
          <p:grpSpPr bwMode="auto">
            <a:xfrm>
              <a:off x="3118" y="2241"/>
              <a:ext cx="1737" cy="1060"/>
              <a:chOff x="3118" y="2231"/>
              <a:chExt cx="1737" cy="475"/>
            </a:xfrm>
          </p:grpSpPr>
          <p:sp>
            <p:nvSpPr>
              <p:cNvPr id="160991" name="Freeform 223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92" name="Freeform 224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Freeform 219"/>
          <p:cNvSpPr>
            <a:spLocks/>
          </p:cNvSpPr>
          <p:nvPr/>
        </p:nvSpPr>
        <p:spPr bwMode="auto">
          <a:xfrm>
            <a:off x="4962525" y="2908301"/>
            <a:ext cx="2974975" cy="1349376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274" y="311"/>
              </a:cxn>
              <a:cxn ang="0">
                <a:pos x="0" y="475"/>
              </a:cxn>
            </a:cxnLst>
            <a:rect l="0" t="0" r="r" b="b"/>
            <a:pathLst>
              <a:path w="402" h="475">
                <a:moveTo>
                  <a:pt x="402" y="0"/>
                </a:moveTo>
                <a:cubicBezTo>
                  <a:pt x="371" y="116"/>
                  <a:pt x="341" y="232"/>
                  <a:pt x="274" y="311"/>
                </a:cubicBezTo>
                <a:cubicBezTo>
                  <a:pt x="207" y="390"/>
                  <a:pt x="46" y="448"/>
                  <a:pt x="0" y="475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973" grpId="0" animBg="1"/>
      <p:bldP spid="160973" grpId="1" animBg="1"/>
      <p:bldP spid="160974" grpId="0" animBg="1"/>
      <p:bldP spid="160974" grpId="1" animBg="1"/>
      <p:bldP spid="160975" grpId="0"/>
      <p:bldP spid="160975" grpId="1"/>
      <p:bldP spid="160977" grpId="0" animBg="1"/>
      <p:bldP spid="160977" grpId="1" animBg="1"/>
      <p:bldP spid="160978" grpId="0" animBg="1"/>
      <p:bldP spid="160978" grpId="1" animBg="1"/>
      <p:bldP spid="160978" grpId="2" animBg="1"/>
      <p:bldP spid="160979" grpId="0" animBg="1"/>
      <p:bldP spid="160979" grpId="1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2ADC-AE4D-2340-81C9-C962F122FFC1}" type="slidenum">
              <a:rPr lang="en-US"/>
              <a:pPr/>
              <a:t>42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2670175" y="2568575"/>
            <a:ext cx="36877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4570413" y="4164013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4598988" y="5208588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Text Box 58"/>
          <p:cNvSpPr txBox="1">
            <a:spLocks noChangeArrowheads="1"/>
          </p:cNvSpPr>
          <p:nvPr/>
        </p:nvSpPr>
        <p:spPr bwMode="auto">
          <a:xfrm>
            <a:off x="174625" y="3395663"/>
            <a:ext cx="2192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Now Airbus choice does </a:t>
            </a:r>
            <a:r>
              <a:rPr lang="en-US" sz="2400" u="sng">
                <a:solidFill>
                  <a:schemeClr val="accent2"/>
                </a:solidFill>
              </a:rPr>
              <a:t>not</a:t>
            </a:r>
            <a:r>
              <a:rPr lang="en-US" sz="2400">
                <a:solidFill>
                  <a:schemeClr val="accent2"/>
                </a:solidFill>
              </a:rPr>
              <a:t> depend on Boeing</a:t>
            </a:r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3958964" y="3955528"/>
            <a:ext cx="4224338" cy="8556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3867933" y="4998342"/>
            <a:ext cx="4224338" cy="8556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939" grpId="0" animBg="1"/>
      <p:bldP spid="165940" grpId="0" animBg="1"/>
      <p:bldP spid="165941" grpId="0" animBg="1"/>
      <p:bldP spid="165946" grpId="0"/>
      <p:bldP spid="165947" grpId="0" animBg="1"/>
      <p:bldP spid="1659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9562-88FD-944E-B55A-79A86DE378C0}" type="slidenum">
              <a:rPr lang="en-US"/>
              <a:pPr/>
              <a:t>43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6916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7" name="AutoShape 55"/>
          <p:cNvSpPr>
            <a:spLocks noChangeArrowheads="1"/>
          </p:cNvSpPr>
          <p:nvPr/>
        </p:nvSpPr>
        <p:spPr bwMode="auto">
          <a:xfrm>
            <a:off x="6270625" y="2117725"/>
            <a:ext cx="2770188" cy="1046163"/>
          </a:xfrm>
          <a:prstGeom prst="wedgeEllipseCallout">
            <a:avLst>
              <a:gd name="adj1" fmla="val -43755"/>
              <a:gd name="adj2" fmla="val 184296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CC00"/>
                </a:solidFill>
              </a:rPr>
              <a:t>Equil. With no subsidy if Boeing moves first</a:t>
            </a:r>
          </a:p>
        </p:txBody>
      </p:sp>
      <p:sp>
        <p:nvSpPr>
          <p:cNvPr id="166968" name="Oval 56"/>
          <p:cNvSpPr>
            <a:spLocks noChangeArrowheads="1"/>
          </p:cNvSpPr>
          <p:nvPr/>
        </p:nvSpPr>
        <p:spPr bwMode="auto">
          <a:xfrm>
            <a:off x="4498975" y="5183188"/>
            <a:ext cx="1104900" cy="552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9" name="AutoShape 57"/>
          <p:cNvSpPr>
            <a:spLocks noChangeArrowheads="1"/>
          </p:cNvSpPr>
          <p:nvPr/>
        </p:nvSpPr>
        <p:spPr bwMode="auto">
          <a:xfrm>
            <a:off x="261938" y="3297238"/>
            <a:ext cx="2366962" cy="1060450"/>
          </a:xfrm>
          <a:prstGeom prst="wedgeEllipseCallout">
            <a:avLst>
              <a:gd name="adj1" fmla="val 136787"/>
              <a:gd name="adj2" fmla="val 13173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Equil. with subsidy and exit</a:t>
            </a:r>
          </a:p>
        </p:txBody>
      </p:sp>
    </p:spTree>
    <p:extLst>
      <p:ext uri="{BB962C8B-B14F-4D97-AF65-F5344CB8AC3E}">
        <p14:creationId xmlns:p14="http://schemas.microsoft.com/office/powerpoint/2010/main" val="16737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66" grpId="0" animBg="1"/>
      <p:bldP spid="166966" grpId="1" animBg="1"/>
      <p:bldP spid="166966" grpId="2" animBg="1"/>
      <p:bldP spid="166967" grpId="0" animBg="1"/>
      <p:bldP spid="166967" grpId="1" animBg="1"/>
      <p:bldP spid="166967" grpId="2" animBg="1"/>
      <p:bldP spid="166968" grpId="0" animBg="1"/>
      <p:bldP spid="166968" grpId="1" animBg="1"/>
      <p:bldP spid="166968" grpId="2" animBg="1"/>
      <p:bldP spid="1669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726-6AD4-DD49-8483-888D3C525A1B}" type="slidenum">
              <a:rPr lang="en-US"/>
              <a:pPr/>
              <a:t>44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Boeing-Airbus Game results</a:t>
            </a:r>
          </a:p>
          <a:p>
            <a:pPr lvl="1">
              <a:lnSpc>
                <a:spcPct val="90000"/>
              </a:lnSpc>
            </a:pPr>
            <a:r>
              <a:rPr lang="en-US"/>
              <a:t>If Boeing moves first, without subsidy Airbus will </a:t>
            </a:r>
            <a:r>
              <a:rPr lang="en-US" u="sng"/>
              <a:t>not enter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+100</a:t>
            </a:r>
          </a:p>
          <a:p>
            <a:pPr lvl="2">
              <a:lnSpc>
                <a:spcPct val="90000"/>
              </a:lnSpc>
            </a:pPr>
            <a:r>
              <a:rPr lang="en-US"/>
              <a:t>Airbus and EU gain 0</a:t>
            </a:r>
          </a:p>
          <a:p>
            <a:pPr lvl="1">
              <a:lnSpc>
                <a:spcPct val="90000"/>
              </a:lnSpc>
            </a:pPr>
            <a:r>
              <a:rPr lang="en-US"/>
              <a:t>If EU pays subsidy, Airbus </a:t>
            </a:r>
            <a:r>
              <a:rPr lang="en-US" u="sng"/>
              <a:t>will</a:t>
            </a:r>
            <a:r>
              <a:rPr lang="en-US"/>
              <a:t> enter and Boeing will exit</a:t>
            </a:r>
          </a:p>
          <a:p>
            <a:pPr lvl="2">
              <a:lnSpc>
                <a:spcPct val="90000"/>
              </a:lnSpc>
            </a:pPr>
            <a:r>
              <a:rPr lang="en-US"/>
              <a:t>Airbus gains 110, EU gains 100 (=100-10)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0</a:t>
            </a:r>
          </a:p>
          <a:p>
            <a:pPr lvl="1">
              <a:lnSpc>
                <a:spcPct val="90000"/>
              </a:lnSpc>
            </a:pPr>
            <a:r>
              <a:rPr lang="en-US"/>
              <a:t>Thus EU gains and US loses from EU subsidy</a:t>
            </a:r>
          </a:p>
        </p:txBody>
      </p:sp>
    </p:spTree>
    <p:extLst>
      <p:ext uri="{BB962C8B-B14F-4D97-AF65-F5344CB8AC3E}">
        <p14:creationId xmlns:p14="http://schemas.microsoft.com/office/powerpoint/2010/main" val="1247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06B6-3715-E44D-BC43-9BB8CD7E6E5E}" type="slidenum">
              <a:rPr lang="en-US"/>
              <a:pPr/>
              <a:t>45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But note caveats:  These arguments are </a:t>
            </a:r>
            <a:r>
              <a:rPr lang="en-US" u="sng" dirty="0"/>
              <a:t>not</a:t>
            </a:r>
            <a:r>
              <a:rPr lang="en-US" dirty="0"/>
              <a:t> likely to be usable: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Empirical difficulties:  Hard to know where to intervene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Entry:  Benefits will be dissipated by new firms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General equilibrium:  Help in some sectors hurts others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Retaliation:  Other countries may react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Political economy:  Industries lobby for help</a:t>
            </a:r>
          </a:p>
        </p:txBody>
      </p:sp>
    </p:spTree>
    <p:extLst>
      <p:ext uri="{BB962C8B-B14F-4D97-AF65-F5344CB8AC3E}">
        <p14:creationId xmlns:p14="http://schemas.microsoft.com/office/powerpoint/2010/main" val="33470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295400"/>
            <a:ext cx="8229600" cy="4525963"/>
          </a:xfrm>
        </p:spPr>
        <p:txBody>
          <a:bodyPr/>
          <a:lstStyle/>
          <a:p>
            <a:r>
              <a:rPr lang="en-US" dirty="0"/>
              <a:t>In the Boeing-Airbus example, Airbus benefits from the subsidy.  Is that all that is needed for the example to be a valid basis for a subsidy?</a:t>
            </a:r>
          </a:p>
          <a:p>
            <a:r>
              <a:rPr lang="en-US" dirty="0"/>
              <a:t>The textbook warns that correctly using the Brander-Spencer analysis as the basis for an export subsidy relies on getting the numbers right.  Where would a government go to learn these numbers?  Is that a problem?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9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Hollinger, “Airbus and Boeing subsidy battle far from over”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19" y="1473820"/>
            <a:ext cx="8229600" cy="4525963"/>
          </a:xfrm>
        </p:spPr>
        <p:txBody>
          <a:bodyPr/>
          <a:lstStyle/>
          <a:p>
            <a:r>
              <a:rPr lang="en-US" dirty="0"/>
              <a:t>What did Airbus and Boeing object to with regard to the other company? </a:t>
            </a:r>
          </a:p>
          <a:p>
            <a:r>
              <a:rPr lang="en-US" dirty="0"/>
              <a:t>Does this agreement end those actions that each objected to?  If not, what does it do? </a:t>
            </a:r>
          </a:p>
          <a:p>
            <a:r>
              <a:rPr lang="en-US" dirty="0"/>
              <a:t>How had the WTO dealt with this dispute? </a:t>
            </a:r>
          </a:p>
          <a:p>
            <a:r>
              <a:rPr lang="en-US" dirty="0"/>
              <a:t>What are Airbus and Boeing probably more worried about than each other?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NOT our last class together</a:t>
            </a:r>
          </a:p>
          <a:p>
            <a:r>
              <a:rPr lang="en-US" sz="2800" dirty="0"/>
              <a:t>Class this Wednesday, Dec 6:</a:t>
            </a:r>
          </a:p>
          <a:p>
            <a:pPr lvl="1"/>
            <a:r>
              <a:rPr lang="en-US" sz="2400" dirty="0"/>
              <a:t>No required reading</a:t>
            </a:r>
          </a:p>
          <a:p>
            <a:pPr lvl="1"/>
            <a:r>
              <a:rPr lang="en-US" sz="2400" dirty="0"/>
              <a:t>Class will be review and discussion</a:t>
            </a:r>
          </a:p>
          <a:p>
            <a:pPr lvl="2"/>
            <a:r>
              <a:rPr lang="en-US" sz="2000" dirty="0"/>
              <a:t>What have you learned from this course?</a:t>
            </a:r>
          </a:p>
          <a:p>
            <a:pPr lvl="2"/>
            <a:r>
              <a:rPr lang="en-US" sz="2000" dirty="0"/>
              <a:t>What would you still like to know?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puts tariff on “glass fiber fabrics” from Egypt, based on China’s subsidy</a:t>
            </a:r>
          </a:p>
          <a:p>
            <a:r>
              <a:rPr lang="en-US" dirty="0"/>
              <a:t>EU and China reach agreement on investment, but without addressing subsidies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Questions on </a:t>
            </a:r>
            <a:r>
              <a:rPr lang="en-US" sz="3600" dirty="0"/>
              <a:t>Stearns, “EU Challenges China’s Trade Expansion”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dirty="0"/>
              <a:t>Why is this a “landmark tariff”?</a:t>
            </a:r>
          </a:p>
          <a:p>
            <a:r>
              <a:rPr lang="en-US" dirty="0"/>
              <a:t>What product is subject to the tariff, from where into where, and what is the size and duration of the tariff?</a:t>
            </a:r>
          </a:p>
          <a:p>
            <a:r>
              <a:rPr lang="en-US"/>
              <a:t>Might more such tariffs be used in the future?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0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started a “subsidy war” with subsidies for clean energy and technology</a:t>
            </a:r>
          </a:p>
          <a:p>
            <a:pPr lvl="1"/>
            <a:r>
              <a:rPr lang="en-US" dirty="0"/>
              <a:t>Especially electric vehicles</a:t>
            </a:r>
          </a:p>
          <a:p>
            <a:r>
              <a:rPr lang="en-US" dirty="0"/>
              <a:t>EU and others are responding with their own subsidies</a:t>
            </a:r>
          </a:p>
          <a:p>
            <a:r>
              <a:rPr lang="en-US" dirty="0"/>
              <a:t>US subsidies are more trade distorting than our model:</a:t>
            </a:r>
          </a:p>
          <a:p>
            <a:pPr lvl="1"/>
            <a:r>
              <a:rPr lang="en-US" dirty="0"/>
              <a:t>They are conditional on firms getting inputs from US, North America, or US FTA partners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1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07F77-C2F5-DDD8-905C-2D7EE628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941"/>
            <a:ext cx="7772400" cy="4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4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7FED3-6ED3-1721-BE82-187A1032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35106"/>
            <a:ext cx="7772400" cy="5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5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 electric car subsidies (see optional reading by </a:t>
            </a:r>
            <a:r>
              <a:rPr lang="en-US" sz="2800" dirty="0" err="1"/>
              <a:t>Baschuk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“Consumers can claim as much as $7,500 in federal tax credits if they purchase a clean-energy vehicle that satisfies certain US rules regarding critical minerals and battery components.”</a:t>
            </a:r>
          </a:p>
          <a:p>
            <a:pPr lvl="1"/>
            <a:r>
              <a:rPr lang="en-US" sz="2400" dirty="0"/>
              <a:t>“Countries eligible for exemptions because they have FTAs with the US:  </a:t>
            </a:r>
          </a:p>
          <a:p>
            <a:pPr lvl="2"/>
            <a:r>
              <a:rPr lang="en-US" sz="2000" dirty="0"/>
              <a:t>Canada, Mexico, Japan, South Korea</a:t>
            </a:r>
          </a:p>
          <a:p>
            <a:pPr lvl="2"/>
            <a:r>
              <a:rPr lang="en-US" sz="2000" dirty="0"/>
              <a:t>NOT EU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9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FE548-DD70-9C21-EAD0-8417BDF2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812800"/>
            <a:ext cx="6083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7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Chazan et al.,</a:t>
            </a:r>
            <a:br>
              <a:rPr lang="en-US" sz="3600" dirty="0"/>
            </a:br>
            <a:r>
              <a:rPr lang="en-US" sz="3600" dirty="0"/>
              <a:t>“A global subsidy war?”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sz="2800" dirty="0"/>
              <a:t>What are the two pieces of legislation in the US that are at the heart of this subsidy war?</a:t>
            </a:r>
          </a:p>
          <a:p>
            <a:r>
              <a:rPr lang="en-US" sz="2800" dirty="0"/>
              <a:t>What are the motives for these acts, according to the US and to others?</a:t>
            </a:r>
          </a:p>
          <a:p>
            <a:r>
              <a:rPr lang="en-US" sz="2800" dirty="0"/>
              <a:t>How are EU, Japan, and South Korea responding to this?   </a:t>
            </a:r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  <a:p>
            <a:pPr lvl="1"/>
            <a:r>
              <a:rPr lang="en-US" dirty="0"/>
              <a:t>Please do them</a:t>
            </a:r>
          </a:p>
          <a:p>
            <a:pPr lvl="1"/>
            <a:r>
              <a:rPr lang="en-US" dirty="0"/>
              <a:t>Due by Thursday, Dec 7</a:t>
            </a:r>
          </a:p>
          <a:p>
            <a:pPr lvl="1"/>
            <a:r>
              <a:rPr lang="en-US" dirty="0"/>
              <a:t>Only 5 of 15 had done them as of 5:00 PM yesterday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97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Subsidies and </a:t>
            </a:r>
            <a:br>
              <a:rPr lang="en-US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Countervailing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Subsidies are assistance provided by government to firms or industries</a:t>
            </a:r>
          </a:p>
          <a:p>
            <a:r>
              <a:rPr lang="en-US" dirty="0"/>
              <a:t>Here they will take the simple form of a fixed $ payment per unit of output or per unit of export</a:t>
            </a:r>
          </a:p>
          <a:p>
            <a:pPr lvl="1"/>
            <a:r>
              <a:rPr lang="en-US" dirty="0"/>
              <a:t>In practice they are seldom that simple</a:t>
            </a:r>
          </a:p>
          <a:p>
            <a:r>
              <a:rPr lang="en-US" dirty="0"/>
              <a:t>Countervailing duties (CVDs) are permitted by the GATT/WTO under specified circumstances</a:t>
            </a:r>
          </a:p>
          <a:p>
            <a:pPr lvl="1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2905-78A0-3648-83E9-39701F00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3841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Jackson view the issue of subsidies as “perplexing”?</a:t>
            </a:r>
          </a:p>
          <a:p>
            <a:r>
              <a:rPr lang="en-US" sz="2800" dirty="0"/>
              <a:t>In what ways can a subsidy have international effects – that is, effects on other countries?  (Jackson lists three.)</a:t>
            </a:r>
          </a:p>
          <a:p>
            <a:r>
              <a:rPr lang="en-US" sz="2800" dirty="0"/>
              <a:t>What is meant by the three colored “baskets” or “boxes” of subsidies?</a:t>
            </a:r>
          </a:p>
          <a:p>
            <a:r>
              <a:rPr lang="en-US" sz="2800" dirty="0"/>
              <a:t>What is the importance of “specificity” and “general availability” in the context of subsidies?</a:t>
            </a:r>
            <a:endParaRPr lang="en-US" sz="12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1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137182</TotalTime>
  <Words>3461</Words>
  <Application>Microsoft Macintosh PowerPoint</Application>
  <PresentationFormat>On-screen Show (4:3)</PresentationFormat>
  <Paragraphs>817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Lucida Blackletter</vt:lpstr>
      <vt:lpstr>Times</vt:lpstr>
      <vt:lpstr>Times New Roman</vt:lpstr>
      <vt:lpstr>Default Design</vt:lpstr>
      <vt:lpstr>Class 25  Subsidies and Countervailing Duties by Alan V. Deardorff University of Michigan 2023</vt:lpstr>
      <vt:lpstr>Announcements</vt:lpstr>
      <vt:lpstr>Announcements</vt:lpstr>
      <vt:lpstr>Announcements</vt:lpstr>
      <vt:lpstr>Announcements</vt:lpstr>
      <vt:lpstr>Announcements</vt:lpstr>
      <vt:lpstr>Subsidies and  Countervailing Duties</vt:lpstr>
      <vt:lpstr>Pause for Discussion</vt:lpstr>
      <vt:lpstr>Questions on Jackson Ch. 11</vt:lpstr>
      <vt:lpstr>Outline</vt:lpstr>
      <vt:lpstr>Categories of Subsidies</vt:lpstr>
      <vt:lpstr>Outline</vt:lpstr>
      <vt:lpstr>Export Subsidy</vt:lpstr>
      <vt:lpstr>Pause for Discussion</vt:lpstr>
      <vt:lpstr>Questions on KOM, Ch 9</vt:lpstr>
      <vt:lpstr>Outline</vt:lpstr>
      <vt:lpstr>Production Subsidy,  Small Country Importer</vt:lpstr>
      <vt:lpstr>Production Subsidy,  Small Country Exporter</vt:lpstr>
      <vt:lpstr>Outline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Pause for Discussion</vt:lpstr>
      <vt:lpstr>Questions (Not asked before)</vt:lpstr>
      <vt:lpstr>Outline</vt:lpstr>
      <vt:lpstr>CVD and Export Subsidy</vt:lpstr>
      <vt:lpstr>Pause for Discussion</vt:lpstr>
      <vt:lpstr>Questions on Jackson Ch. 11</vt:lpstr>
      <vt:lpstr>Outline</vt:lpstr>
      <vt:lpstr>“Justified” Subsidies</vt:lpstr>
      <vt:lpstr>External Economy in Autarky</vt:lpstr>
      <vt:lpstr>External Economy &amp; Subsidy  in Small Importer</vt:lpstr>
      <vt:lpstr>External Economy &amp; Subsidy  in Large Importer</vt:lpstr>
      <vt:lpstr>External Economy &amp; Subsidy  in Small Exporter</vt:lpstr>
      <vt:lpstr>External Economy &amp; Subsidy  in Large Exporter</vt:lpstr>
      <vt:lpstr>Pause for Discussion</vt:lpstr>
      <vt:lpstr>Questions (Not asked before)</vt:lpstr>
      <vt:lpstr>Outline</vt:lpstr>
      <vt:lpstr>Imperfect Competition</vt:lpstr>
      <vt:lpstr>Imperfect Competition</vt:lpstr>
      <vt:lpstr>Imperfect Competition</vt:lpstr>
      <vt:lpstr>Imperfect Competition</vt:lpstr>
      <vt:lpstr>Imperfect Competition</vt:lpstr>
      <vt:lpstr>Pause for Discussion</vt:lpstr>
      <vt:lpstr>Questions on KOM</vt:lpstr>
      <vt:lpstr>Questions on Hollinger, “Airbus and Boeing subsidy battle far from over”</vt:lpstr>
      <vt:lpstr>Outline</vt:lpstr>
      <vt:lpstr>Recent subsidy issues</vt:lpstr>
      <vt:lpstr>Pause for Discussion</vt:lpstr>
      <vt:lpstr>Questions on Stearns, “EU Challenges China’s Trade Expansion”</vt:lpstr>
      <vt:lpstr>Recent subsidy issues</vt:lpstr>
      <vt:lpstr>PowerPoint Presentation</vt:lpstr>
      <vt:lpstr>PowerPoint Presentation</vt:lpstr>
      <vt:lpstr>Recent subsidy issues</vt:lpstr>
      <vt:lpstr>PowerPoint Presentation</vt:lpstr>
      <vt:lpstr>Pause for Discussion</vt:lpstr>
      <vt:lpstr>Questions on Chazan et al., “A global subsidy war?”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194</cp:revision>
  <cp:lastPrinted>2023-08-27T16:28:37Z</cp:lastPrinted>
  <dcterms:created xsi:type="dcterms:W3CDTF">2011-01-03T19:29:08Z</dcterms:created>
  <dcterms:modified xsi:type="dcterms:W3CDTF">2023-12-03T22:59:01Z</dcterms:modified>
</cp:coreProperties>
</file>