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561" r:id="rId3"/>
    <p:sldId id="555" r:id="rId4"/>
    <p:sldId id="592" r:id="rId5"/>
    <p:sldId id="593" r:id="rId6"/>
    <p:sldId id="594" r:id="rId7"/>
    <p:sldId id="595" r:id="rId8"/>
    <p:sldId id="590" r:id="rId9"/>
    <p:sldId id="596" r:id="rId10"/>
    <p:sldId id="597" r:id="rId11"/>
    <p:sldId id="598" r:id="rId12"/>
    <p:sldId id="599" r:id="rId13"/>
    <p:sldId id="600" r:id="rId14"/>
    <p:sldId id="604" r:id="rId15"/>
    <p:sldId id="602" r:id="rId16"/>
    <p:sldId id="601" r:id="rId17"/>
    <p:sldId id="605" r:id="rId18"/>
    <p:sldId id="606" r:id="rId19"/>
    <p:sldId id="608" r:id="rId20"/>
    <p:sldId id="607" r:id="rId21"/>
    <p:sldId id="603" r:id="rId22"/>
    <p:sldId id="591" r:id="rId23"/>
    <p:sldId id="579" r:id="rId24"/>
    <p:sldId id="580" r:id="rId25"/>
    <p:sldId id="583" r:id="rId26"/>
    <p:sldId id="584" r:id="rId27"/>
    <p:sldId id="577" r:id="rId28"/>
    <p:sldId id="585" r:id="rId29"/>
    <p:sldId id="586" r:id="rId30"/>
    <p:sldId id="578" r:id="rId31"/>
    <p:sldId id="589" r:id="rId32"/>
    <p:sldId id="576" r:id="rId33"/>
    <p:sldId id="587" r:id="rId34"/>
    <p:sldId id="588" r:id="rId35"/>
    <p:sldId id="351" r:id="rId3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036249-309C-4341-8023-00257B3CE09F}">
          <p14:sldIdLst>
            <p14:sldId id="256"/>
            <p14:sldId id="561"/>
            <p14:sldId id="555"/>
            <p14:sldId id="592"/>
            <p14:sldId id="593"/>
            <p14:sldId id="594"/>
            <p14:sldId id="595"/>
            <p14:sldId id="590"/>
            <p14:sldId id="596"/>
            <p14:sldId id="597"/>
            <p14:sldId id="598"/>
            <p14:sldId id="599"/>
            <p14:sldId id="600"/>
            <p14:sldId id="604"/>
            <p14:sldId id="602"/>
            <p14:sldId id="601"/>
            <p14:sldId id="605"/>
            <p14:sldId id="606"/>
            <p14:sldId id="608"/>
            <p14:sldId id="607"/>
            <p14:sldId id="603"/>
            <p14:sldId id="591"/>
            <p14:sldId id="579"/>
            <p14:sldId id="580"/>
            <p14:sldId id="583"/>
            <p14:sldId id="584"/>
          </p14:sldIdLst>
        </p14:section>
        <p14:section name="Untitled Section" id="{7A0278C8-241A-7940-A31F-49B0372844FE}">
          <p14:sldIdLst>
            <p14:sldId id="577"/>
            <p14:sldId id="585"/>
            <p14:sldId id="586"/>
            <p14:sldId id="578"/>
            <p14:sldId id="589"/>
            <p14:sldId id="576"/>
            <p14:sldId id="587"/>
            <p14:sldId id="588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9" autoAdjust="0"/>
    <p:restoredTop sz="92373" autoAdjust="0"/>
  </p:normalViewPr>
  <p:slideViewPr>
    <p:cSldViewPr snapToGrid="0">
      <p:cViewPr varScale="1">
        <p:scale>
          <a:sx n="103" d="100"/>
          <a:sy n="103" d="100"/>
        </p:scale>
        <p:origin x="2256" y="176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65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58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34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25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92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94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8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03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4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35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7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5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85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74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5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00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/content/b9dde56c-38c2-42c6-8cd3-49cf4c0d4735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4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26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Last Class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</a:t>
            </a:r>
            <a:br>
              <a:rPr lang="en-US" dirty="0"/>
            </a:br>
            <a:r>
              <a:rPr lang="en-US" dirty="0"/>
              <a:t>Dollars per C$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95415" y="5832390"/>
            <a:ext cx="18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</a:t>
            </a:r>
            <a:r>
              <a:rPr lang="en-US" dirty="0" err="1"/>
              <a:t>Rates.com</a:t>
            </a:r>
            <a:r>
              <a:rPr lang="en-US" dirty="0"/>
              <a:t> 12/5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72693-45EC-3410-52A9-845FF9557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1593850"/>
            <a:ext cx="55372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4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</a:t>
            </a:r>
            <a:br>
              <a:rPr lang="en-US" dirty="0"/>
            </a:br>
            <a:r>
              <a:rPr lang="en-US" dirty="0"/>
              <a:t>Dollars per Mexican Peso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95415" y="5832390"/>
            <a:ext cx="18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</a:t>
            </a:r>
            <a:r>
              <a:rPr lang="en-US" dirty="0" err="1"/>
              <a:t>Rates.com</a:t>
            </a:r>
            <a:r>
              <a:rPr lang="en-US" dirty="0"/>
              <a:t> 12/5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B4D2A-664D-4EF2-A32F-C732C61E2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1593850"/>
            <a:ext cx="55372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5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</a:t>
            </a:r>
            <a:br>
              <a:rPr lang="en-US" dirty="0"/>
            </a:br>
            <a:r>
              <a:rPr lang="en-US" dirty="0"/>
              <a:t>Dollars per Renminbi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95415" y="5832390"/>
            <a:ext cx="18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</a:t>
            </a:r>
            <a:r>
              <a:rPr lang="en-US" dirty="0" err="1"/>
              <a:t>Rates.com</a:t>
            </a:r>
            <a:r>
              <a:rPr lang="en-US" dirty="0"/>
              <a:t> 12/5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BAE05-7EA4-EEBD-F450-5D205E447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390650"/>
            <a:ext cx="58674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1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</a:t>
            </a:r>
            <a:br>
              <a:rPr lang="en-US" dirty="0"/>
            </a:br>
            <a:r>
              <a:rPr lang="en-US" dirty="0"/>
              <a:t>Dollars per Colombian Peso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95415" y="5832390"/>
            <a:ext cx="18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</a:t>
            </a:r>
            <a:r>
              <a:rPr lang="en-US" dirty="0" err="1"/>
              <a:t>Rates.com</a:t>
            </a:r>
            <a:r>
              <a:rPr lang="en-US" dirty="0"/>
              <a:t> 12/5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12468-01BC-5E51-7F8B-B05DDBEFE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600200"/>
            <a:ext cx="5867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2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</a:t>
            </a:r>
            <a:br>
              <a:rPr lang="en-US" dirty="0"/>
            </a:br>
            <a:r>
              <a:rPr lang="en-US" dirty="0"/>
              <a:t>Dollars per Guatemalan Quetzal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95415" y="5832390"/>
            <a:ext cx="18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Google.com</a:t>
            </a:r>
            <a:endParaRPr lang="en-US" dirty="0"/>
          </a:p>
          <a:p>
            <a:pPr algn="ctr"/>
            <a:r>
              <a:rPr lang="en-US" dirty="0"/>
              <a:t>12/5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890CE-EE3A-CEF9-27C5-0D8FE3E07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2209800"/>
            <a:ext cx="431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5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</a:t>
            </a:r>
            <a:br>
              <a:rPr lang="en-US" dirty="0"/>
            </a:br>
            <a:r>
              <a:rPr lang="en-US" dirty="0"/>
              <a:t>Dollars per Pakistani Rupee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95415" y="5832390"/>
            <a:ext cx="18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</a:t>
            </a:r>
            <a:r>
              <a:rPr lang="en-US" dirty="0" err="1"/>
              <a:t>Rates.com</a:t>
            </a:r>
            <a:r>
              <a:rPr lang="en-US" dirty="0"/>
              <a:t> 12/5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7E664-8556-28F4-7061-56B418B7C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600200"/>
            <a:ext cx="5867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8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</a:t>
            </a:r>
            <a:br>
              <a:rPr lang="en-US" dirty="0"/>
            </a:br>
            <a:r>
              <a:rPr lang="en-US" dirty="0"/>
              <a:t>Dollars per Israeli Shekel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95415" y="5832390"/>
            <a:ext cx="18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</a:t>
            </a:r>
            <a:r>
              <a:rPr lang="en-US" dirty="0" err="1"/>
              <a:t>Rates.com</a:t>
            </a:r>
            <a:r>
              <a:rPr lang="en-US" dirty="0"/>
              <a:t> 12/5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1F47E-5F5F-BBD4-8034-DAF771E04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600200"/>
            <a:ext cx="5867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3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</a:t>
            </a:r>
            <a:br>
              <a:rPr lang="en-US" dirty="0"/>
            </a:br>
            <a:r>
              <a:rPr lang="en-US" dirty="0"/>
              <a:t>Dollars per Argentine Peso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95415" y="5832390"/>
            <a:ext cx="18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</a:t>
            </a:r>
            <a:r>
              <a:rPr lang="en-US" dirty="0" err="1"/>
              <a:t>Rates.com</a:t>
            </a:r>
            <a:r>
              <a:rPr lang="en-US" dirty="0"/>
              <a:t> 12/5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76560-1530-EADB-5529-55347533C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1568450"/>
            <a:ext cx="57658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85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</a:t>
            </a:r>
            <a:br>
              <a:rPr lang="en-US" dirty="0"/>
            </a:br>
            <a:r>
              <a:rPr lang="en-US" dirty="0"/>
              <a:t>Dollars per Russian Ruble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95415" y="5832390"/>
            <a:ext cx="18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</a:t>
            </a:r>
            <a:r>
              <a:rPr lang="en-US" dirty="0" err="1"/>
              <a:t>Rates.com</a:t>
            </a:r>
            <a:r>
              <a:rPr lang="en-US" dirty="0"/>
              <a:t> 12/5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E8EF9-2946-FD6C-B424-B50CF847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1568450"/>
            <a:ext cx="57658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0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</a:t>
            </a:r>
            <a:br>
              <a:rPr lang="en-US" dirty="0"/>
            </a:br>
            <a:r>
              <a:rPr lang="en-US" dirty="0"/>
              <a:t>Dollars per Ukraine Hryvnia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CAC8E-1316-7FB0-CD24-2311CA6AE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2266950"/>
            <a:ext cx="4229100" cy="2324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C1CA09-50FC-661B-A15C-6B6E53F9789D}"/>
              </a:ext>
            </a:extLst>
          </p:cNvPr>
          <p:cNvSpPr txBox="1"/>
          <p:nvPr/>
        </p:nvSpPr>
        <p:spPr>
          <a:xfrm>
            <a:off x="395415" y="5832390"/>
            <a:ext cx="18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Google.com</a:t>
            </a:r>
            <a:endParaRPr lang="en-US" dirty="0"/>
          </a:p>
          <a:p>
            <a:pPr algn="ctr"/>
            <a:r>
              <a:rPr lang="en-US" dirty="0"/>
              <a:t>12/5</a:t>
            </a:r>
          </a:p>
        </p:txBody>
      </p:sp>
    </p:spTree>
    <p:extLst>
      <p:ext uri="{BB962C8B-B14F-4D97-AF65-F5344CB8AC3E}">
        <p14:creationId xmlns:p14="http://schemas.microsoft.com/office/powerpoint/2010/main" val="217390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Quiz #13</a:t>
            </a:r>
          </a:p>
          <a:p>
            <a:pPr lvl="1"/>
            <a:r>
              <a:rPr lang="en-US" sz="2400" dirty="0"/>
              <a:t>Due by Friday 12/8 midnight, </a:t>
            </a:r>
          </a:p>
          <a:p>
            <a:pPr lvl="1"/>
            <a:r>
              <a:rPr lang="en-US" sz="2400" dirty="0"/>
              <a:t>Accepted until Saturday 12/9 midnight with 1 point penalty</a:t>
            </a:r>
          </a:p>
          <a:p>
            <a:pPr lvl="1"/>
            <a:r>
              <a:rPr lang="en-US" sz="2400" dirty="0"/>
              <a:t>Covers material from Monday only (Subsidies and Countervailing Duties)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9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</a:t>
            </a:r>
            <a:br>
              <a:rPr lang="en-US" dirty="0"/>
            </a:br>
            <a:r>
              <a:rPr lang="en-US" dirty="0"/>
              <a:t>Dollars per Saudi Arabian Riyal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95415" y="5832390"/>
            <a:ext cx="18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</a:t>
            </a:r>
            <a:r>
              <a:rPr lang="en-US" dirty="0" err="1"/>
              <a:t>Rates.com</a:t>
            </a:r>
            <a:r>
              <a:rPr lang="en-US" dirty="0"/>
              <a:t> 12/5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970C2-EE1F-E186-15D4-BBBD83E1F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457" y="1593678"/>
            <a:ext cx="57658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60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</a:t>
            </a:r>
            <a:br>
              <a:rPr lang="en-US" dirty="0"/>
            </a:br>
            <a:r>
              <a:rPr lang="en-US" dirty="0"/>
              <a:t>Dollars per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95415" y="5832390"/>
            <a:ext cx="18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</a:t>
            </a:r>
            <a:r>
              <a:rPr lang="en-US" dirty="0" err="1"/>
              <a:t>Rates.com</a:t>
            </a:r>
            <a:r>
              <a:rPr lang="en-US" dirty="0"/>
              <a:t> 12/5</a:t>
            </a:r>
          </a:p>
        </p:txBody>
      </p:sp>
    </p:spTree>
    <p:extLst>
      <p:ext uri="{BB962C8B-B14F-4D97-AF65-F5344CB8AC3E}">
        <p14:creationId xmlns:p14="http://schemas.microsoft.com/office/powerpoint/2010/main" val="121892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E08-4A39-BED0-98CD-BB1B0C71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you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AF-515B-1F42-3F98-00F45E9A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Your list: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NAFTA views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Policy evaluation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Understanding price changes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Free trade consensus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Economies of scale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Dumping &amp; subsidies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GSP, AGOA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General equilibrium effects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78A1A-2C34-5A04-13A6-7A58DF79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EE8A4-0105-9478-3F4A-0C6F5708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68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E08-4A39-BED0-98CD-BB1B0C71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you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AF-515B-1F42-3F98-00F45E9A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list: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How trade policies have been used recently by the US especially.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78A1A-2C34-5A04-13A6-7A58DF79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EE8A4-0105-9478-3F4A-0C6F5708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E08-4A39-BED0-98CD-BB1B0C71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you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AF-515B-1F42-3F98-00F45E9A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list (cont.):</a:t>
            </a:r>
            <a:r>
              <a:rPr lang="en-US" dirty="0">
                <a:latin typeface="Helvetica Neue" panose="02000503000000020004" pitchFamily="2" charset="0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How trade policies have been used recently by the US especially.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The costs and benefits of tariffs, etc.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78A1A-2C34-5A04-13A6-7A58DF79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EE8A4-0105-9478-3F4A-0C6F5708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E08-4A39-BED0-98CD-BB1B0C71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you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AF-515B-1F42-3F98-00F45E9A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list (cont.):</a:t>
            </a:r>
            <a:r>
              <a:rPr lang="en-US" dirty="0">
                <a:latin typeface="Helvetica Neue" panose="02000503000000020004" pitchFamily="2" charset="0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How trade policies have been used recently by the US especially.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The costs and benefits of tariffs, etc.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How effects of trade policies can be analyzed, and why that is so uncertain.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78A1A-2C34-5A04-13A6-7A58DF79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EE8A4-0105-9478-3F4A-0C6F5708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2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E08-4A39-BED0-98CD-BB1B0C71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995"/>
            <a:ext cx="8229600" cy="1143000"/>
          </a:xfrm>
        </p:spPr>
        <p:txBody>
          <a:bodyPr/>
          <a:lstStyle/>
          <a:p>
            <a:r>
              <a:rPr lang="en-US" dirty="0"/>
              <a:t>What have you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AF-515B-1F42-3F98-00F45E9A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list (cont.):</a:t>
            </a:r>
            <a:r>
              <a:rPr lang="en-US" dirty="0">
                <a:latin typeface="Helvetica Neue" panose="02000503000000020004" pitchFamily="2" charset="0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How trade policies have been used recently by the US especially.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The costs and benefits of tariffs, etc.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How effects of trade policies can be analyzed, and why that is so uncertain.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Who are the main winners and losers from globalization.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78A1A-2C34-5A04-13A6-7A58DF79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EE8A4-0105-9478-3F4A-0C6F5708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E08-4A39-BED0-98CD-BB1B0C71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you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AF-515B-1F42-3F98-00F45E9A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list (cont.):</a:t>
            </a:r>
            <a:r>
              <a:rPr lang="en-US" dirty="0">
                <a:effectLst/>
                <a:latin typeface="Helvetica Neue" panose="02000503000000020004" pitchFamily="2" charset="0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What motivates uses of trade policies.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78A1A-2C34-5A04-13A6-7A58DF79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94653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EE8A4-0105-9478-3F4A-0C6F5708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1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E08-4A39-BED0-98CD-BB1B0C71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you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AF-515B-1F42-3F98-00F45E9A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list (cont.):</a:t>
            </a:r>
            <a:r>
              <a:rPr lang="en-US" dirty="0">
                <a:effectLst/>
                <a:latin typeface="Helvetica Neue" panose="02000503000000020004" pitchFamily="2" charset="0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What motivates uses of trade policies.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Why there is an international need to constrain the use of trade policies, and how that has or has not been successful.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78A1A-2C34-5A04-13A6-7A58DF79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EE8A4-0105-9478-3F4A-0C6F5708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E08-4A39-BED0-98CD-BB1B0C71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you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AF-515B-1F42-3F98-00F45E9A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list (cont.):</a:t>
            </a:r>
            <a:r>
              <a:rPr lang="en-US" dirty="0">
                <a:effectLst/>
                <a:latin typeface="Helvetica Neue" panose="02000503000000020004" pitchFamily="2" charset="0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What motivates uses of trade policies.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Why there is an international need to constrain the use of trade policies, and how that has or has not been successful.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How and should those who are hurt by trade or trade policies be helped?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78A1A-2C34-5A04-13A6-7A58DF79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EE8A4-0105-9478-3F4A-0C6F5708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evaluations</a:t>
            </a:r>
          </a:p>
          <a:p>
            <a:pPr lvl="1"/>
            <a:r>
              <a:rPr lang="en-US" dirty="0"/>
              <a:t>Please do them</a:t>
            </a:r>
          </a:p>
          <a:p>
            <a:pPr lvl="1"/>
            <a:r>
              <a:rPr lang="en-US" dirty="0"/>
              <a:t>Due by tomorrow, Thursday</a:t>
            </a:r>
          </a:p>
          <a:p>
            <a:pPr lvl="1"/>
            <a:r>
              <a:rPr lang="en-US" dirty="0"/>
              <a:t>So far I have</a:t>
            </a:r>
          </a:p>
          <a:p>
            <a:pPr lvl="2"/>
            <a:r>
              <a:rPr lang="en-US" dirty="0"/>
              <a:t>Only 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29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E08-4A39-BED0-98CD-BB1B0C71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 still like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AF-515B-1F42-3F98-00F45E9A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trade initiatives of other major powers.</a:t>
            </a:r>
          </a:p>
          <a:p>
            <a:pPr lvl="1"/>
            <a:r>
              <a:rPr lang="en-US" dirty="0"/>
              <a:t>Belt and Road Initiative</a:t>
            </a:r>
          </a:p>
          <a:p>
            <a:pPr lvl="1"/>
            <a:r>
              <a:rPr lang="en-US" dirty="0"/>
              <a:t>Russia?</a:t>
            </a:r>
          </a:p>
          <a:p>
            <a:pPr lvl="1"/>
            <a:r>
              <a:rPr lang="en-US" dirty="0"/>
              <a:t>EU?</a:t>
            </a:r>
          </a:p>
          <a:p>
            <a:r>
              <a:rPr lang="en-US" dirty="0"/>
              <a:t>Trade policies for developing countries</a:t>
            </a:r>
          </a:p>
          <a:p>
            <a:r>
              <a:rPr lang="en-US" dirty="0"/>
              <a:t>LDC involvement in process</a:t>
            </a:r>
          </a:p>
          <a:p>
            <a:r>
              <a:rPr lang="en-US" dirty="0"/>
              <a:t>Supply elasticities over time, maybe a good class to end 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78A1A-2C34-5A04-13A6-7A58DF79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EE8A4-0105-9478-3F4A-0C6F5708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65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E08-4A39-BED0-98CD-BB1B0C71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 still like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AF-515B-1F42-3F98-00F45E9A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78A1A-2C34-5A04-13A6-7A58DF79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EE8A4-0105-9478-3F4A-0C6F5708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45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5D10-FF02-E954-8E08-B3610ABB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Last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DA20-045A-780D-97E6-A9C7D26D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6E066-56C2-AF7C-DB77-B6278341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7F079-DD03-E79C-6AB4-5849C5CE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41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E08-4A39-BED0-98CD-BB1B0C71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you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AF-515B-1F42-3F98-00F45E9A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Your list: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That free trade benefits all (overall), both exporting and importing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Strategic alliances (embargoes, etc. </a:t>
            </a:r>
            <a:r>
              <a:rPr lang="en-US" dirty="0">
                <a:latin typeface="Helvetica Neue" panose="02000503000000020004" pitchFamily="2" charset="0"/>
              </a:rPr>
              <a:t>FTA)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How we model trade and limitations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Losses concentrated, gains distributed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Trade restrictions are costly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Other perspectives, from EU, etc.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78A1A-2C34-5A04-13A6-7A58DF79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EE8A4-0105-9478-3F4A-0C6F5708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09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E08-4A39-BED0-98CD-BB1B0C71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you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AF-515B-1F42-3F98-00F45E9A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Your list (cont.):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Power of workers and firms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How few jobs are saved by trade policies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Poor job of providing tra</a:t>
            </a:r>
            <a:r>
              <a:rPr lang="en-US" dirty="0">
                <a:latin typeface="Helvetica Neue" panose="02000503000000020004" pitchFamily="2" charset="0"/>
              </a:rPr>
              <a:t>nsitions for those hurt by trade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Institutions involved in tr</a:t>
            </a:r>
            <a:r>
              <a:rPr lang="en-US" dirty="0">
                <a:latin typeface="Helvetica Neue" panose="02000503000000020004" pitchFamily="2" charset="0"/>
              </a:rPr>
              <a:t>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Carve-outs from free trade (services, agriculture, developing countries)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Also antidumping &amp; CVDs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78A1A-2C34-5A04-13A6-7A58DF79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EE8A4-0105-9478-3F4A-0C6F5708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74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Class 26:  Last Class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US Exports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70703" y="5474044"/>
            <a:ext cx="102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Fred 12/5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C5F97-5754-FF0C-0179-7A1E87040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58360"/>
            <a:ext cx="7772400" cy="29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7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US Imports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70703" y="5474044"/>
            <a:ext cx="102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Fred 12/5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D3D131-7099-3729-3914-72F915A08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58360"/>
            <a:ext cx="7772400" cy="29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5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US Net Exports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70703" y="5474044"/>
            <a:ext cx="102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Fred 12/5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FE910-6F90-6E14-A343-0E13D45ED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58360"/>
            <a:ext cx="7772400" cy="29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7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US Net Exports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70703" y="5474044"/>
            <a:ext cx="102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Fred 12/5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AE6BF-36F8-BB2B-6BEF-60FBE0246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58360"/>
            <a:ext cx="7772400" cy="29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Dollar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7F41FD-1C39-A676-CA44-CC6DD0084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9400" y="1428042"/>
            <a:ext cx="6045200" cy="41783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70703" y="5474044"/>
            <a:ext cx="102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FT 11/28</a:t>
            </a:r>
          </a:p>
        </p:txBody>
      </p:sp>
    </p:spTree>
    <p:extLst>
      <p:ext uri="{BB962C8B-B14F-4D97-AF65-F5344CB8AC3E}">
        <p14:creationId xmlns:p14="http://schemas.microsoft.com/office/powerpoint/2010/main" val="146298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2131-59D0-1D28-6B11-E6E001B9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Data:  Euros per Dollar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35B56-C7B1-9239-9C1A-8B6ED41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26:  Last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D8A8-E5B4-06D3-DDD8-17721B1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B35F-263E-96C5-DF99-38A6F119E040}"/>
              </a:ext>
            </a:extLst>
          </p:cNvPr>
          <p:cNvSpPr txBox="1"/>
          <p:nvPr/>
        </p:nvSpPr>
        <p:spPr>
          <a:xfrm>
            <a:off x="395415" y="5832390"/>
            <a:ext cx="18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</a:t>
            </a:r>
            <a:r>
              <a:rPr lang="en-US" dirty="0" err="1"/>
              <a:t>Rates.com</a:t>
            </a:r>
            <a:r>
              <a:rPr lang="en-US" dirty="0"/>
              <a:t> 12/5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90315C-3FE5-7977-B8D2-C036A0A39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1593850"/>
            <a:ext cx="55372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657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162490</TotalTime>
  <Words>1142</Words>
  <Application>Microsoft Macintosh PowerPoint</Application>
  <PresentationFormat>On-screen Show (4:3)</PresentationFormat>
  <Paragraphs>223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Helvetica Neue</vt:lpstr>
      <vt:lpstr>Default Design</vt:lpstr>
      <vt:lpstr>Class 26  Last Class by Alan V. Deardorff University of Michigan 2022</vt:lpstr>
      <vt:lpstr>Announcements</vt:lpstr>
      <vt:lpstr>Announcements</vt:lpstr>
      <vt:lpstr>Recent Data:  US Exports</vt:lpstr>
      <vt:lpstr>Recent Data:  US Imports</vt:lpstr>
      <vt:lpstr>Recent Data:  US Net Exports</vt:lpstr>
      <vt:lpstr>Recent Data:  US Net Exports</vt:lpstr>
      <vt:lpstr>Recent Data:  Dollar</vt:lpstr>
      <vt:lpstr>Recent Data:  Euros per Dollar</vt:lpstr>
      <vt:lpstr>Recent Data:   Dollars per C$</vt:lpstr>
      <vt:lpstr>Recent Data:   Dollars per Mexican Peso</vt:lpstr>
      <vt:lpstr>Recent Data:   Dollars per Renminbi</vt:lpstr>
      <vt:lpstr>Recent Data:   Dollars per Colombian Peso</vt:lpstr>
      <vt:lpstr>Recent Data:   Dollars per Guatemalan Quetzal</vt:lpstr>
      <vt:lpstr>Recent Data:   Dollars per Pakistani Rupee</vt:lpstr>
      <vt:lpstr>Recent Data:   Dollars per Israeli Shekel</vt:lpstr>
      <vt:lpstr>Recent Data:   Dollars per Argentine Peso</vt:lpstr>
      <vt:lpstr>Recent Data:   Dollars per Russian Ruble</vt:lpstr>
      <vt:lpstr>Recent Data:   Dollars per Ukraine Hryvnia</vt:lpstr>
      <vt:lpstr>Recent Data:   Dollars per Saudi Arabian Riyal</vt:lpstr>
      <vt:lpstr>Recent Data:   Dollars per</vt:lpstr>
      <vt:lpstr>What have you learned?</vt:lpstr>
      <vt:lpstr>What have you learned?</vt:lpstr>
      <vt:lpstr>What have you learned?</vt:lpstr>
      <vt:lpstr>What have you learned?</vt:lpstr>
      <vt:lpstr>What have you learned?</vt:lpstr>
      <vt:lpstr>What have you learned?</vt:lpstr>
      <vt:lpstr>What have you learned?</vt:lpstr>
      <vt:lpstr>What have you learned?</vt:lpstr>
      <vt:lpstr>What would you still like to know?</vt:lpstr>
      <vt:lpstr>What would you still like to know?</vt:lpstr>
      <vt:lpstr>From Last Year</vt:lpstr>
      <vt:lpstr>What have you learned?</vt:lpstr>
      <vt:lpstr>What have you learned?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191</cp:revision>
  <cp:lastPrinted>2022-12-06T20:51:21Z</cp:lastPrinted>
  <dcterms:created xsi:type="dcterms:W3CDTF">2011-01-03T19:29:08Z</dcterms:created>
  <dcterms:modified xsi:type="dcterms:W3CDTF">2023-12-08T15:31:56Z</dcterms:modified>
</cp:coreProperties>
</file>