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notesMasterIdLst>
    <p:notesMasterId r:id="rId58"/>
  </p:notesMasterIdLst>
  <p:sldIdLst>
    <p:sldId id="257" r:id="rId2"/>
    <p:sldId id="258" r:id="rId3"/>
    <p:sldId id="259" r:id="rId4"/>
    <p:sldId id="261" r:id="rId5"/>
    <p:sldId id="260" r:id="rId6"/>
    <p:sldId id="263" r:id="rId7"/>
    <p:sldId id="264" r:id="rId8"/>
    <p:sldId id="275" r:id="rId9"/>
    <p:sldId id="265" r:id="rId10"/>
    <p:sldId id="266" r:id="rId11"/>
    <p:sldId id="267" r:id="rId12"/>
    <p:sldId id="280" r:id="rId13"/>
    <p:sldId id="268" r:id="rId14"/>
    <p:sldId id="281" r:id="rId15"/>
    <p:sldId id="269" r:id="rId16"/>
    <p:sldId id="270" r:id="rId17"/>
    <p:sldId id="271" r:id="rId18"/>
    <p:sldId id="276" r:id="rId19"/>
    <p:sldId id="277" r:id="rId20"/>
    <p:sldId id="272" r:id="rId21"/>
    <p:sldId id="273" r:id="rId22"/>
    <p:sldId id="278" r:id="rId23"/>
    <p:sldId id="262"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20" r:id="rId54"/>
    <p:sldId id="321" r:id="rId55"/>
    <p:sldId id="322" r:id="rId56"/>
    <p:sldId id="32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1FCAC-E93F-45B9-AF45-8CD1623599CC}"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8687D-8E16-45D0-8DCA-5808610EF1CA}" type="slidenum">
              <a:rPr lang="en-US" smtClean="0"/>
              <a:t>‹#›</a:t>
            </a:fld>
            <a:endParaRPr lang="en-US"/>
          </a:p>
        </p:txBody>
      </p:sp>
    </p:spTree>
    <p:extLst>
      <p:ext uri="{BB962C8B-B14F-4D97-AF65-F5344CB8AC3E}">
        <p14:creationId xmlns:p14="http://schemas.microsoft.com/office/powerpoint/2010/main" val="328014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Repeated</a:t>
            </a:r>
            <a:r>
              <a:rPr lang="en-US" baseline="0" dirty="0" smtClean="0"/>
              <a:t> Measures: </a:t>
            </a:r>
            <a:r>
              <a:rPr lang="en-US" dirty="0" smtClean="0"/>
              <a:t>Rat brain example from Book (</a:t>
            </a:r>
            <a:r>
              <a:rPr lang="en-US" dirty="0" err="1" smtClean="0"/>
              <a:t>Ch</a:t>
            </a:r>
            <a:r>
              <a:rPr lang="en-US" dirty="0" smtClean="0"/>
              <a:t> 5) : 3 different Brain regions, 2 Treatments: Basal</a:t>
            </a:r>
            <a:r>
              <a:rPr lang="en-US" baseline="0" dirty="0" smtClean="0"/>
              <a:t> vs. </a:t>
            </a:r>
            <a:r>
              <a:rPr lang="en-US" baseline="0" dirty="0" err="1" smtClean="0"/>
              <a:t>Carbachol</a:t>
            </a:r>
            <a:r>
              <a:rPr lang="en-US" baseline="0" dirty="0" smtClean="0"/>
              <a:t>. </a:t>
            </a:r>
          </a:p>
          <a:p>
            <a:r>
              <a:rPr lang="en-US" baseline="0" dirty="0" smtClean="0"/>
              <a:t>Note: In the context of fitting LMMs the distinction between longitudinal and repeated measures designs is not critical.</a:t>
            </a:r>
          </a:p>
          <a:p>
            <a:endParaRPr lang="en-US" dirty="0"/>
          </a:p>
        </p:txBody>
      </p:sp>
      <p:sp>
        <p:nvSpPr>
          <p:cNvPr id="4" name="Slide Number Placeholder 3"/>
          <p:cNvSpPr>
            <a:spLocks noGrp="1"/>
          </p:cNvSpPr>
          <p:nvPr>
            <p:ph type="sldNum" sz="quarter" idx="10"/>
          </p:nvPr>
        </p:nvSpPr>
        <p:spPr/>
        <p:txBody>
          <a:bodyPr/>
          <a:lstStyle/>
          <a:p>
            <a:fld id="{202C21E8-71BD-4EF9-9950-6C62BCB9DB13}" type="slidenum">
              <a:rPr lang="en-US" smtClean="0"/>
              <a:t>24</a:t>
            </a:fld>
            <a:endParaRPr lang="en-US"/>
          </a:p>
        </p:txBody>
      </p:sp>
    </p:spTree>
    <p:extLst>
      <p:ext uri="{BB962C8B-B14F-4D97-AF65-F5344CB8AC3E}">
        <p14:creationId xmlns:p14="http://schemas.microsoft.com/office/powerpoint/2010/main" val="407923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r>
              <a:rPr lang="en-US" baseline="0" dirty="0" smtClean="0"/>
              <a:t> Both model frameworks are useful in different settings. </a:t>
            </a:r>
          </a:p>
          <a:p>
            <a:r>
              <a:rPr lang="en-US" baseline="0" dirty="0" smtClean="0"/>
              <a:t>   Method 1 is more elegant</a:t>
            </a:r>
          </a:p>
          <a:p>
            <a:r>
              <a:rPr lang="en-US" baseline="0" dirty="0" smtClean="0"/>
              <a:t>   Method 2 is often more practical.</a:t>
            </a:r>
          </a:p>
          <a:p>
            <a:endParaRPr lang="en-US" dirty="0"/>
          </a:p>
        </p:txBody>
      </p:sp>
      <p:sp>
        <p:nvSpPr>
          <p:cNvPr id="4" name="Slide Number Placeholder 3"/>
          <p:cNvSpPr>
            <a:spLocks noGrp="1"/>
          </p:cNvSpPr>
          <p:nvPr>
            <p:ph type="sldNum" sz="quarter" idx="10"/>
          </p:nvPr>
        </p:nvSpPr>
        <p:spPr/>
        <p:txBody>
          <a:bodyPr/>
          <a:lstStyle/>
          <a:p>
            <a:fld id="{202C21E8-71BD-4EF9-9950-6C62BCB9DB13}" type="slidenum">
              <a:rPr lang="en-US" smtClean="0"/>
              <a:t>33</a:t>
            </a:fld>
            <a:endParaRPr lang="en-US"/>
          </a:p>
        </p:txBody>
      </p:sp>
    </p:spTree>
    <p:extLst>
      <p:ext uri="{BB962C8B-B14F-4D97-AF65-F5344CB8AC3E}">
        <p14:creationId xmlns:p14="http://schemas.microsoft.com/office/powerpoint/2010/main" val="1283584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34</a:t>
            </a:fld>
            <a:endParaRPr lang="en-US"/>
          </a:p>
        </p:txBody>
      </p:sp>
    </p:spTree>
    <p:extLst>
      <p:ext uri="{BB962C8B-B14F-4D97-AF65-F5344CB8AC3E}">
        <p14:creationId xmlns:p14="http://schemas.microsoft.com/office/powerpoint/2010/main" val="4028536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VSAE=Vineland Score Age Equivalent </a:t>
            </a:r>
          </a:p>
          <a:p>
            <a:r>
              <a:rPr lang="en-US" dirty="0" smtClean="0"/>
              <a:t>SICDEGP=Sequenced Inventory of Communications Development Expressive Subscale</a:t>
            </a:r>
            <a:r>
              <a:rPr lang="en-US" baseline="0" dirty="0" smtClean="0"/>
              <a:t> Group.</a:t>
            </a:r>
            <a:endParaRPr lang="en-US" dirty="0"/>
          </a:p>
        </p:txBody>
      </p:sp>
      <p:sp>
        <p:nvSpPr>
          <p:cNvPr id="4" name="Slide Number Placeholder 3"/>
          <p:cNvSpPr>
            <a:spLocks noGrp="1"/>
          </p:cNvSpPr>
          <p:nvPr>
            <p:ph type="sldNum" sz="quarter" idx="10"/>
          </p:nvPr>
        </p:nvSpPr>
        <p:spPr/>
        <p:txBody>
          <a:bodyPr/>
          <a:lstStyle/>
          <a:p>
            <a:fld id="{202C21E8-71BD-4EF9-9950-6C62BCB9DB13}" type="slidenum">
              <a:rPr lang="en-US" smtClean="0"/>
              <a:t>35</a:t>
            </a:fld>
            <a:endParaRPr lang="en-US"/>
          </a:p>
        </p:txBody>
      </p:sp>
    </p:spTree>
    <p:extLst>
      <p:ext uri="{BB962C8B-B14F-4D97-AF65-F5344CB8AC3E}">
        <p14:creationId xmlns:p14="http://schemas.microsoft.com/office/powerpoint/2010/main" val="71670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note two very important features of the raw data</a:t>
            </a:r>
          </a:p>
          <a:p>
            <a:pPr marL="228600" indent="-228600">
              <a:buAutoNum type="arabicPeriod"/>
            </a:pPr>
            <a:r>
              <a:rPr lang="en-US" dirty="0" smtClean="0"/>
              <a:t>There is not much variability</a:t>
            </a:r>
            <a:r>
              <a:rPr lang="en-US" baseline="0" dirty="0" smtClean="0"/>
              <a:t> at the </a:t>
            </a:r>
            <a:r>
              <a:rPr lang="en-US" baseline="0" dirty="0" err="1" smtClean="0"/>
              <a:t>the</a:t>
            </a:r>
            <a:r>
              <a:rPr lang="en-US" baseline="0" dirty="0" smtClean="0"/>
              <a:t> starting age: 2 years old</a:t>
            </a:r>
          </a:p>
          <a:p>
            <a:pPr marL="228600" indent="-228600">
              <a:buAutoNum type="arabicPeriod"/>
            </a:pPr>
            <a:r>
              <a:rPr lang="en-US" baseline="0" dirty="0" smtClean="0"/>
              <a:t>There is a tremendous amount of variability at the older ages. </a:t>
            </a:r>
          </a:p>
          <a:p>
            <a:pPr marL="228600" indent="-228600">
              <a:buAutoNum type="arabicPeriod"/>
            </a:pPr>
            <a:r>
              <a:rPr lang="en-US" baseline="0" dirty="0" smtClean="0"/>
              <a:t>There appears to be a lot of between-subject variability in the time trajectories for different children.</a:t>
            </a:r>
            <a:endParaRPr lang="en-US" dirty="0"/>
          </a:p>
        </p:txBody>
      </p:sp>
      <p:sp>
        <p:nvSpPr>
          <p:cNvPr id="4" name="Slide Number Placeholder 3"/>
          <p:cNvSpPr>
            <a:spLocks noGrp="1"/>
          </p:cNvSpPr>
          <p:nvPr>
            <p:ph type="sldNum" sz="quarter" idx="10"/>
          </p:nvPr>
        </p:nvSpPr>
        <p:spPr/>
        <p:txBody>
          <a:bodyPr/>
          <a:lstStyle/>
          <a:p>
            <a:fld id="{202C21E8-71BD-4EF9-9950-6C62BCB9DB13}" type="slidenum">
              <a:rPr lang="en-US" smtClean="0"/>
              <a:t>36</a:t>
            </a:fld>
            <a:endParaRPr lang="en-US"/>
          </a:p>
        </p:txBody>
      </p:sp>
    </p:spTree>
    <p:extLst>
      <p:ext uri="{BB962C8B-B14F-4D97-AF65-F5344CB8AC3E}">
        <p14:creationId xmlns:p14="http://schemas.microsoft.com/office/powerpoint/2010/main" val="3080218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37</a:t>
            </a:fld>
            <a:endParaRPr lang="en-US"/>
          </a:p>
        </p:txBody>
      </p:sp>
    </p:spTree>
    <p:extLst>
      <p:ext uri="{BB962C8B-B14F-4D97-AF65-F5344CB8AC3E}">
        <p14:creationId xmlns:p14="http://schemas.microsoft.com/office/powerpoint/2010/main" val="3464316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38</a:t>
            </a:fld>
            <a:endParaRPr lang="en-US"/>
          </a:p>
        </p:txBody>
      </p:sp>
    </p:spTree>
    <p:extLst>
      <p:ext uri="{BB962C8B-B14F-4D97-AF65-F5344CB8AC3E}">
        <p14:creationId xmlns:p14="http://schemas.microsoft.com/office/powerpoint/2010/main" val="1505501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include the same fixed effects for each model, but use different covariance</a:t>
            </a:r>
            <a:r>
              <a:rPr lang="en-US" baseline="0" dirty="0" smtClean="0"/>
              <a:t> structures for the Random Effects, and different covariance structures for the Residual Errors.</a:t>
            </a:r>
            <a:endParaRPr lang="en-US" dirty="0"/>
          </a:p>
        </p:txBody>
      </p:sp>
      <p:sp>
        <p:nvSpPr>
          <p:cNvPr id="4" name="Slide Number Placeholder 3"/>
          <p:cNvSpPr>
            <a:spLocks noGrp="1"/>
          </p:cNvSpPr>
          <p:nvPr>
            <p:ph type="sldNum" sz="quarter" idx="10"/>
          </p:nvPr>
        </p:nvSpPr>
        <p:spPr/>
        <p:txBody>
          <a:bodyPr/>
          <a:lstStyle/>
          <a:p>
            <a:fld id="{202C21E8-71BD-4EF9-9950-6C62BCB9DB13}" type="slidenum">
              <a:rPr lang="en-US" smtClean="0"/>
              <a:t>39</a:t>
            </a:fld>
            <a:endParaRPr lang="en-US"/>
          </a:p>
        </p:txBody>
      </p:sp>
    </p:spTree>
    <p:extLst>
      <p:ext uri="{BB962C8B-B14F-4D97-AF65-F5344CB8AC3E}">
        <p14:creationId xmlns:p14="http://schemas.microsoft.com/office/powerpoint/2010/main" val="2203573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20000"/>
              </a:lnSpc>
              <a:spcBef>
                <a:spcPts val="0"/>
              </a:spcBef>
              <a:spcAft>
                <a:spcPts val="1200"/>
              </a:spcAft>
            </a:pPr>
            <a:r>
              <a:rPr lang="en-US" altLang="en-US" sz="1200" dirty="0" smtClean="0"/>
              <a:t>Note that the variable AGE in this model equation is centered at Age two.</a:t>
            </a:r>
          </a:p>
          <a:p>
            <a:pPr lvl="1">
              <a:lnSpc>
                <a:spcPct val="120000"/>
              </a:lnSpc>
              <a:spcBef>
                <a:spcPts val="0"/>
              </a:spcBef>
              <a:spcAft>
                <a:spcPts val="1200"/>
              </a:spcAft>
            </a:pPr>
            <a:r>
              <a:rPr lang="en-US" altLang="en-US" sz="1200" dirty="0" smtClean="0"/>
              <a:t>We allow the intercept and the effect of AGE and AGE</a:t>
            </a:r>
            <a:r>
              <a:rPr lang="en-US" altLang="en-US" sz="1200" baseline="30000" dirty="0" smtClean="0"/>
              <a:t>2</a:t>
            </a:r>
            <a:r>
              <a:rPr lang="en-US" altLang="en-US" sz="1200" dirty="0" smtClean="0"/>
              <a:t> to vary randomly across subjects by including Random Effects for these variables, (u</a:t>
            </a:r>
            <a:r>
              <a:rPr lang="en-US" altLang="en-US" sz="1200" baseline="-25000" dirty="0" smtClean="0"/>
              <a:t>0i</a:t>
            </a:r>
            <a:r>
              <a:rPr lang="en-US" altLang="en-US" sz="1200" dirty="0" smtClean="0"/>
              <a:t>, u</a:t>
            </a:r>
            <a:r>
              <a:rPr lang="en-US" altLang="en-US" sz="1200" baseline="-25000" dirty="0" smtClean="0"/>
              <a:t>1i </a:t>
            </a:r>
            <a:r>
              <a:rPr lang="en-US" altLang="en-US" sz="1200" dirty="0" smtClean="0"/>
              <a:t>and u</a:t>
            </a:r>
            <a:r>
              <a:rPr lang="en-US" altLang="en-US" sz="1200" baseline="-25000" dirty="0" smtClean="0"/>
              <a:t>2i</a:t>
            </a:r>
            <a:r>
              <a:rPr lang="en-US" altLang="en-US" sz="1200" dirty="0" smtClean="0"/>
              <a:t>, respectively).</a:t>
            </a:r>
            <a:endParaRPr lang="en-US" sz="1200" dirty="0" smtClean="0"/>
          </a:p>
          <a:p>
            <a:r>
              <a:rPr lang="en-US" sz="1200" dirty="0" smtClean="0"/>
              <a:t>When</a:t>
            </a:r>
            <a:r>
              <a:rPr lang="en-US" sz="1200" baseline="0" dirty="0" smtClean="0"/>
              <a:t> the model </a:t>
            </a:r>
            <a:r>
              <a:rPr lang="en-US" sz="1200" baseline="0" dirty="0" err="1" smtClean="0"/>
              <a:t>lincludes</a:t>
            </a:r>
            <a:r>
              <a:rPr lang="en-US" sz="1200" baseline="0" dirty="0" smtClean="0"/>
              <a:t> a random effect for the intercept there are problems generated when fitting the model in all software packages, with different error messages. </a:t>
            </a:r>
            <a:endParaRPr lang="en-US" sz="1200" dirty="0"/>
          </a:p>
        </p:txBody>
      </p:sp>
      <p:sp>
        <p:nvSpPr>
          <p:cNvPr id="4" name="Slide Number Placeholder 3"/>
          <p:cNvSpPr>
            <a:spLocks noGrp="1"/>
          </p:cNvSpPr>
          <p:nvPr>
            <p:ph type="sldNum" sz="quarter" idx="10"/>
          </p:nvPr>
        </p:nvSpPr>
        <p:spPr/>
        <p:txBody>
          <a:bodyPr/>
          <a:lstStyle/>
          <a:p>
            <a:fld id="{202C21E8-71BD-4EF9-9950-6C62BCB9DB13}" type="slidenum">
              <a:rPr lang="en-US" smtClean="0"/>
              <a:t>40</a:t>
            </a:fld>
            <a:endParaRPr lang="en-US"/>
          </a:p>
        </p:txBody>
      </p:sp>
    </p:spTree>
    <p:extLst>
      <p:ext uri="{BB962C8B-B14F-4D97-AF65-F5344CB8AC3E}">
        <p14:creationId xmlns:p14="http://schemas.microsoft.com/office/powerpoint/2010/main" val="2882825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there will be </a:t>
            </a:r>
            <a:r>
              <a:rPr lang="en-US" baseline="0" dirty="0" err="1" smtClean="0"/>
              <a:t>n</a:t>
            </a:r>
            <a:r>
              <a:rPr lang="en-US" baseline="-25000" dirty="0" err="1" smtClean="0"/>
              <a:t>i</a:t>
            </a:r>
            <a:r>
              <a:rPr lang="en-US" baseline="0" dirty="0" smtClean="0"/>
              <a:t> observations in the vector for subject </a:t>
            </a:r>
            <a:r>
              <a:rPr lang="en-US" baseline="0" dirty="0" err="1" smtClean="0"/>
              <a:t>i</a:t>
            </a:r>
            <a:r>
              <a:rPr lang="en-US" baseline="0" dirty="0" smtClean="0"/>
              <a:t>. The value of </a:t>
            </a:r>
            <a:r>
              <a:rPr lang="en-US" baseline="0" dirty="0" err="1" smtClean="0"/>
              <a:t>n</a:t>
            </a:r>
            <a:r>
              <a:rPr lang="en-US" baseline="-25000" dirty="0" err="1" smtClean="0"/>
              <a:t>i</a:t>
            </a:r>
            <a:r>
              <a:rPr lang="en-US" baseline="0" dirty="0" smtClean="0"/>
              <a:t> can change from subject-to-subject. </a:t>
            </a:r>
          </a:p>
          <a:p>
            <a:r>
              <a:rPr lang="en-US" baseline="0" dirty="0" smtClean="0"/>
              <a:t>We can stack all observations for all subjects to set up the matrix specification for the entire data set. </a:t>
            </a:r>
          </a:p>
          <a:p>
            <a:endParaRPr lang="en-US" dirty="0"/>
          </a:p>
        </p:txBody>
      </p:sp>
      <p:sp>
        <p:nvSpPr>
          <p:cNvPr id="4" name="Slide Number Placeholder 3"/>
          <p:cNvSpPr>
            <a:spLocks noGrp="1"/>
          </p:cNvSpPr>
          <p:nvPr>
            <p:ph type="sldNum" sz="quarter" idx="10"/>
          </p:nvPr>
        </p:nvSpPr>
        <p:spPr/>
        <p:txBody>
          <a:bodyPr/>
          <a:lstStyle/>
          <a:p>
            <a:fld id="{202C21E8-71BD-4EF9-9950-6C62BCB9DB13}" type="slidenum">
              <a:rPr lang="en-US" smtClean="0"/>
              <a:t>41</a:t>
            </a:fld>
            <a:endParaRPr lang="en-US"/>
          </a:p>
        </p:txBody>
      </p:sp>
    </p:spTree>
    <p:extLst>
      <p:ext uri="{BB962C8B-B14F-4D97-AF65-F5344CB8AC3E}">
        <p14:creationId xmlns:p14="http://schemas.microsoft.com/office/powerpoint/2010/main" val="3800570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42</a:t>
            </a:fld>
            <a:endParaRPr lang="en-US"/>
          </a:p>
        </p:txBody>
      </p:sp>
    </p:spTree>
    <p:extLst>
      <p:ext uri="{BB962C8B-B14F-4D97-AF65-F5344CB8AC3E}">
        <p14:creationId xmlns:p14="http://schemas.microsoft.com/office/powerpoint/2010/main" val="3232004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can have differing numbers of observations for different subjects. Some subjects may even have only one observation, but if a preponderance of subjects have only one measurement, consider using a traditional GLM approach to the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MAR means </a:t>
            </a:r>
            <a:r>
              <a:rPr lang="en-US" baseline="0" dirty="0" err="1" smtClean="0"/>
              <a:t>Missingness</a:t>
            </a:r>
            <a:r>
              <a:rPr lang="en-US" baseline="0" dirty="0" smtClean="0"/>
              <a:t> cannot depend on the Missing values themselves (like missing weights too low or too high to measure) or unwilling to report if too high, but can depend on other covariates (like previous weight or illness). </a:t>
            </a:r>
          </a:p>
          <a:p>
            <a:r>
              <a:rPr lang="en-US" baseline="0" dirty="0" smtClean="0"/>
              <a:t>-</a:t>
            </a:r>
            <a:r>
              <a:rPr lang="en-US" baseline="0" dirty="0" err="1" smtClean="0"/>
              <a:t>Missingness</a:t>
            </a:r>
            <a:r>
              <a:rPr lang="en-US" baseline="0" dirty="0" smtClean="0"/>
              <a:t>  can be related to design factors like Study (Autism) some kids measured four times and others five times by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 necessary to use </a:t>
            </a:r>
            <a:r>
              <a:rPr lang="en-US" baseline="0" dirty="0" err="1" smtClean="0"/>
              <a:t>listwise</a:t>
            </a:r>
            <a:r>
              <a:rPr lang="en-US" baseline="0" dirty="0" smtClean="0"/>
              <a:t> deletion for missing values (as required in a multivariate ANOVA).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Previous ABS seminar on Missing Data presented by Rod Little and </a:t>
            </a:r>
            <a:r>
              <a:rPr lang="en-US" baseline="0" dirty="0" err="1" smtClean="0"/>
              <a:t>Trivellore</a:t>
            </a:r>
            <a:r>
              <a:rPr lang="en-US" baseline="0" dirty="0" smtClean="0"/>
              <a:t> </a:t>
            </a:r>
            <a:r>
              <a:rPr lang="en-US" baseline="0" dirty="0" err="1" smtClean="0"/>
              <a:t>Ragunathan</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02C21E8-71BD-4EF9-9950-6C62BCB9DB13}" type="slidenum">
              <a:rPr lang="en-US" smtClean="0"/>
              <a:t>25</a:t>
            </a:fld>
            <a:endParaRPr lang="en-US"/>
          </a:p>
        </p:txBody>
      </p:sp>
    </p:spTree>
    <p:extLst>
      <p:ext uri="{BB962C8B-B14F-4D97-AF65-F5344CB8AC3E}">
        <p14:creationId xmlns:p14="http://schemas.microsoft.com/office/powerpoint/2010/main" val="21253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43</a:t>
            </a:fld>
            <a:endParaRPr lang="en-US"/>
          </a:p>
        </p:txBody>
      </p:sp>
    </p:spTree>
    <p:extLst>
      <p:ext uri="{BB962C8B-B14F-4D97-AF65-F5344CB8AC3E}">
        <p14:creationId xmlns:p14="http://schemas.microsoft.com/office/powerpoint/2010/main" val="3669101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44</a:t>
            </a:fld>
            <a:endParaRPr lang="en-US"/>
          </a:p>
        </p:txBody>
      </p:sp>
    </p:spTree>
    <p:extLst>
      <p:ext uri="{BB962C8B-B14F-4D97-AF65-F5344CB8AC3E}">
        <p14:creationId xmlns:p14="http://schemas.microsoft.com/office/powerpoint/2010/main" val="3324462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45</a:t>
            </a:fld>
            <a:endParaRPr lang="en-US"/>
          </a:p>
        </p:txBody>
      </p:sp>
    </p:spTree>
    <p:extLst>
      <p:ext uri="{BB962C8B-B14F-4D97-AF65-F5344CB8AC3E}">
        <p14:creationId xmlns:p14="http://schemas.microsoft.com/office/powerpoint/2010/main" val="1100321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46</a:t>
            </a:fld>
            <a:endParaRPr lang="en-US"/>
          </a:p>
        </p:txBody>
      </p:sp>
    </p:spTree>
    <p:extLst>
      <p:ext uri="{BB962C8B-B14F-4D97-AF65-F5344CB8AC3E}">
        <p14:creationId xmlns:p14="http://schemas.microsoft.com/office/powerpoint/2010/main" val="576296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use</a:t>
            </a:r>
            <a:r>
              <a:rPr lang="en-US" baseline="0" dirty="0" smtClean="0"/>
              <a:t> the </a:t>
            </a:r>
            <a:r>
              <a:rPr lang="en-US" baseline="0" dirty="0" err="1" smtClean="0"/>
              <a:t>nobound</a:t>
            </a:r>
            <a:r>
              <a:rPr lang="en-US" baseline="0" dirty="0" smtClean="0"/>
              <a:t> option in </a:t>
            </a:r>
            <a:r>
              <a:rPr lang="en-US" baseline="0" dirty="0" err="1" smtClean="0"/>
              <a:t>Proc</a:t>
            </a:r>
            <a:r>
              <a:rPr lang="en-US" baseline="0" dirty="0" smtClean="0"/>
              <a:t> Mixed or </a:t>
            </a:r>
            <a:r>
              <a:rPr lang="en-US" baseline="0" dirty="0" err="1" smtClean="0"/>
              <a:t>Proc</a:t>
            </a:r>
            <a:r>
              <a:rPr lang="en-US" baseline="0" dirty="0" smtClean="0"/>
              <a:t> </a:t>
            </a:r>
            <a:r>
              <a:rPr lang="en-US" baseline="0" dirty="0" err="1" smtClean="0"/>
              <a:t>Glimmix</a:t>
            </a:r>
            <a:r>
              <a:rPr lang="en-US" baseline="0" dirty="0" smtClean="0"/>
              <a:t> to help diagnose this problem. </a:t>
            </a:r>
          </a:p>
          <a:p>
            <a:r>
              <a:rPr lang="en-US" baseline="0" dirty="0" smtClean="0"/>
              <a:t>We should not report the results from this model, because it is the G matrix is not positive definite.</a:t>
            </a:r>
            <a:endParaRPr lang="en-US" dirty="0" smtClean="0"/>
          </a:p>
          <a:p>
            <a:r>
              <a:rPr lang="en-US" dirty="0" smtClean="0"/>
              <a:t>We reformulate the</a:t>
            </a:r>
            <a:r>
              <a:rPr lang="en-US" baseline="0" dirty="0" smtClean="0"/>
              <a:t> LMM</a:t>
            </a:r>
            <a:r>
              <a:rPr lang="en-US" dirty="0" smtClean="0"/>
              <a:t> removing the random deviations</a:t>
            </a:r>
            <a:r>
              <a:rPr lang="en-US" baseline="0" dirty="0" smtClean="0"/>
              <a:t> in the intercept. Now, all variance at the baseline time point is due to residual variance, with no contribution from the random effects at this time point.</a:t>
            </a:r>
            <a:r>
              <a:rPr lang="en-US" dirty="0" smtClean="0"/>
              <a:t> </a:t>
            </a:r>
            <a:endParaRPr lang="en-US" dirty="0"/>
          </a:p>
        </p:txBody>
      </p:sp>
      <p:sp>
        <p:nvSpPr>
          <p:cNvPr id="4" name="Slide Number Placeholder 3"/>
          <p:cNvSpPr>
            <a:spLocks noGrp="1"/>
          </p:cNvSpPr>
          <p:nvPr>
            <p:ph type="sldNum" sz="quarter" idx="10"/>
          </p:nvPr>
        </p:nvSpPr>
        <p:spPr/>
        <p:txBody>
          <a:bodyPr/>
          <a:lstStyle/>
          <a:p>
            <a:fld id="{202C21E8-71BD-4EF9-9950-6C62BCB9DB13}" type="slidenum">
              <a:rPr lang="en-US" smtClean="0"/>
              <a:t>47</a:t>
            </a:fld>
            <a:endParaRPr lang="en-US"/>
          </a:p>
        </p:txBody>
      </p:sp>
    </p:spTree>
    <p:extLst>
      <p:ext uri="{BB962C8B-B14F-4D97-AF65-F5344CB8AC3E}">
        <p14:creationId xmlns:p14="http://schemas.microsoft.com/office/powerpoint/2010/main" val="3946321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48</a:t>
            </a:fld>
            <a:endParaRPr lang="en-US"/>
          </a:p>
        </p:txBody>
      </p:sp>
    </p:spTree>
    <p:extLst>
      <p:ext uri="{BB962C8B-B14F-4D97-AF65-F5344CB8AC3E}">
        <p14:creationId xmlns:p14="http://schemas.microsoft.com/office/powerpoint/2010/main" val="1983316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G matrix is 2 x 2. There are 5 </a:t>
            </a:r>
            <a:r>
              <a:rPr lang="en-US" dirty="0" err="1" smtClean="0"/>
              <a:t>cov</a:t>
            </a:r>
            <a:r>
              <a:rPr lang="en-US" dirty="0" smtClean="0"/>
              <a:t>. Parameters in Model</a:t>
            </a:r>
            <a:r>
              <a:rPr lang="en-US" baseline="0" dirty="0" smtClean="0"/>
              <a:t> II: 3 for the random effects and two different residual error variance estimates.</a:t>
            </a:r>
            <a:endParaRPr lang="en-US" dirty="0"/>
          </a:p>
        </p:txBody>
      </p:sp>
      <p:sp>
        <p:nvSpPr>
          <p:cNvPr id="4" name="Slide Number Placeholder 3"/>
          <p:cNvSpPr>
            <a:spLocks noGrp="1"/>
          </p:cNvSpPr>
          <p:nvPr>
            <p:ph type="sldNum" sz="quarter" idx="10"/>
          </p:nvPr>
        </p:nvSpPr>
        <p:spPr/>
        <p:txBody>
          <a:bodyPr/>
          <a:lstStyle/>
          <a:p>
            <a:fld id="{202C21E8-71BD-4EF9-9950-6C62BCB9DB13}" type="slidenum">
              <a:rPr lang="en-US" smtClean="0"/>
              <a:t>49</a:t>
            </a:fld>
            <a:endParaRPr lang="en-US"/>
          </a:p>
        </p:txBody>
      </p:sp>
    </p:spTree>
    <p:extLst>
      <p:ext uri="{BB962C8B-B14F-4D97-AF65-F5344CB8AC3E}">
        <p14:creationId xmlns:p14="http://schemas.microsoft.com/office/powerpoint/2010/main" val="817114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50</a:t>
            </a:fld>
            <a:endParaRPr lang="en-US"/>
          </a:p>
        </p:txBody>
      </p:sp>
    </p:spTree>
    <p:extLst>
      <p:ext uri="{BB962C8B-B14F-4D97-AF65-F5344CB8AC3E}">
        <p14:creationId xmlns:p14="http://schemas.microsoft.com/office/powerpoint/2010/main" val="1018342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51</a:t>
            </a:fld>
            <a:endParaRPr lang="en-US"/>
          </a:p>
        </p:txBody>
      </p:sp>
    </p:spTree>
    <p:extLst>
      <p:ext uri="{BB962C8B-B14F-4D97-AF65-F5344CB8AC3E}">
        <p14:creationId xmlns:p14="http://schemas.microsoft.com/office/powerpoint/2010/main" val="1662815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request r, </a:t>
            </a:r>
            <a:r>
              <a:rPr lang="en-US" dirty="0" err="1" smtClean="0"/>
              <a:t>rcorr</a:t>
            </a:r>
            <a:r>
              <a:rPr lang="en-US" dirty="0" smtClean="0"/>
              <a:t> options in </a:t>
            </a:r>
            <a:r>
              <a:rPr lang="en-US" dirty="0" err="1" smtClean="0"/>
              <a:t>Proc</a:t>
            </a:r>
            <a:r>
              <a:rPr lang="en-US" dirty="0" smtClean="0"/>
              <a:t> </a:t>
            </a:r>
            <a:r>
              <a:rPr lang="en-US" dirty="0" err="1" smtClean="0"/>
              <a:t>Glimmix</a:t>
            </a:r>
            <a:r>
              <a:rPr lang="en-US" dirty="0" smtClean="0"/>
              <a:t>. Can only ask for G and V.</a:t>
            </a:r>
            <a:endParaRPr lang="en-US" dirty="0"/>
          </a:p>
        </p:txBody>
      </p:sp>
      <p:sp>
        <p:nvSpPr>
          <p:cNvPr id="4" name="Slide Number Placeholder 3"/>
          <p:cNvSpPr>
            <a:spLocks noGrp="1"/>
          </p:cNvSpPr>
          <p:nvPr>
            <p:ph type="sldNum" sz="quarter" idx="10"/>
          </p:nvPr>
        </p:nvSpPr>
        <p:spPr/>
        <p:txBody>
          <a:bodyPr/>
          <a:lstStyle/>
          <a:p>
            <a:fld id="{202C21E8-71BD-4EF9-9950-6C62BCB9DB13}" type="slidenum">
              <a:rPr lang="en-US" smtClean="0"/>
              <a:t>52</a:t>
            </a:fld>
            <a:endParaRPr lang="en-US"/>
          </a:p>
        </p:txBody>
      </p:sp>
    </p:spTree>
    <p:extLst>
      <p:ext uri="{BB962C8B-B14F-4D97-AF65-F5344CB8AC3E}">
        <p14:creationId xmlns:p14="http://schemas.microsoft.com/office/powerpoint/2010/main" val="2188703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Time-varying covariates like current weight or current smoking status.</a:t>
            </a:r>
            <a:endParaRPr lang="en-US" dirty="0"/>
          </a:p>
        </p:txBody>
      </p:sp>
      <p:sp>
        <p:nvSpPr>
          <p:cNvPr id="4" name="Slide Number Placeholder 3"/>
          <p:cNvSpPr>
            <a:spLocks noGrp="1"/>
          </p:cNvSpPr>
          <p:nvPr>
            <p:ph type="sldNum" sz="quarter" idx="10"/>
          </p:nvPr>
        </p:nvSpPr>
        <p:spPr/>
        <p:txBody>
          <a:bodyPr/>
          <a:lstStyle/>
          <a:p>
            <a:fld id="{202C21E8-71BD-4EF9-9950-6C62BCB9DB13}" type="slidenum">
              <a:rPr lang="en-US" smtClean="0"/>
              <a:t>26</a:t>
            </a:fld>
            <a:endParaRPr lang="en-US"/>
          </a:p>
        </p:txBody>
      </p:sp>
    </p:spTree>
    <p:extLst>
      <p:ext uri="{BB962C8B-B14F-4D97-AF65-F5344CB8AC3E}">
        <p14:creationId xmlns:p14="http://schemas.microsoft.com/office/powerpoint/2010/main" val="1836978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53</a:t>
            </a:fld>
            <a:endParaRPr lang="en-US"/>
          </a:p>
        </p:txBody>
      </p:sp>
    </p:spTree>
    <p:extLst>
      <p:ext uri="{BB962C8B-B14F-4D97-AF65-F5344CB8AC3E}">
        <p14:creationId xmlns:p14="http://schemas.microsoft.com/office/powerpoint/2010/main" val="3863339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54</a:t>
            </a:fld>
            <a:endParaRPr lang="en-US"/>
          </a:p>
        </p:txBody>
      </p:sp>
    </p:spTree>
    <p:extLst>
      <p:ext uri="{BB962C8B-B14F-4D97-AF65-F5344CB8AC3E}">
        <p14:creationId xmlns:p14="http://schemas.microsoft.com/office/powerpoint/2010/main" val="1041357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55</a:t>
            </a:fld>
            <a:endParaRPr lang="en-US"/>
          </a:p>
        </p:txBody>
      </p:sp>
    </p:spTree>
    <p:extLst>
      <p:ext uri="{BB962C8B-B14F-4D97-AF65-F5344CB8AC3E}">
        <p14:creationId xmlns:p14="http://schemas.microsoft.com/office/powerpoint/2010/main" val="810921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56</a:t>
            </a:fld>
            <a:endParaRPr lang="en-US"/>
          </a:p>
        </p:txBody>
      </p:sp>
    </p:spTree>
    <p:extLst>
      <p:ext uri="{BB962C8B-B14F-4D97-AF65-F5344CB8AC3E}">
        <p14:creationId xmlns:p14="http://schemas.microsoft.com/office/powerpoint/2010/main" val="269260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27</a:t>
            </a:fld>
            <a:endParaRPr lang="en-US"/>
          </a:p>
        </p:txBody>
      </p:sp>
    </p:spTree>
    <p:extLst>
      <p:ext uri="{BB962C8B-B14F-4D97-AF65-F5344CB8AC3E}">
        <p14:creationId xmlns:p14="http://schemas.microsoft.com/office/powerpoint/2010/main" val="1467832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28</a:t>
            </a:fld>
            <a:endParaRPr lang="en-US"/>
          </a:p>
        </p:txBody>
      </p:sp>
    </p:spTree>
    <p:extLst>
      <p:ext uri="{BB962C8B-B14F-4D97-AF65-F5344CB8AC3E}">
        <p14:creationId xmlns:p14="http://schemas.microsoft.com/office/powerpoint/2010/main" val="23513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29</a:t>
            </a:fld>
            <a:endParaRPr lang="en-US"/>
          </a:p>
        </p:txBody>
      </p:sp>
    </p:spTree>
    <p:extLst>
      <p:ext uri="{BB962C8B-B14F-4D97-AF65-F5344CB8AC3E}">
        <p14:creationId xmlns:p14="http://schemas.microsoft.com/office/powerpoint/2010/main" val="1350957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2C21E8-71BD-4EF9-9950-6C62BCB9DB13}" type="slidenum">
              <a:rPr lang="en-US" smtClean="0"/>
              <a:t>30</a:t>
            </a:fld>
            <a:endParaRPr lang="en-US"/>
          </a:p>
        </p:txBody>
      </p:sp>
    </p:spTree>
    <p:extLst>
      <p:ext uri="{BB962C8B-B14F-4D97-AF65-F5344CB8AC3E}">
        <p14:creationId xmlns:p14="http://schemas.microsoft.com/office/powerpoint/2010/main" val="178612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Example: </a:t>
            </a:r>
            <a:r>
              <a:rPr lang="en-US" dirty="0" err="1" smtClean="0"/>
              <a:t>Abrevaya</a:t>
            </a:r>
            <a:r>
              <a:rPr lang="en-US" dirty="0" smtClean="0"/>
              <a:t> et al. studied a sample of moms who had two or more live singleton births between 1990 and 1998 in order to estimate the effect of mom’s smoking on babies’ birth weights. </a:t>
            </a:r>
          </a:p>
        </p:txBody>
      </p:sp>
      <p:sp>
        <p:nvSpPr>
          <p:cNvPr id="4" name="Slide Number Placeholder 3"/>
          <p:cNvSpPr>
            <a:spLocks noGrp="1"/>
          </p:cNvSpPr>
          <p:nvPr>
            <p:ph type="sldNum" sz="quarter" idx="10"/>
          </p:nvPr>
        </p:nvSpPr>
        <p:spPr/>
        <p:txBody>
          <a:bodyPr/>
          <a:lstStyle/>
          <a:p>
            <a:fld id="{202C21E8-71BD-4EF9-9950-6C62BCB9DB13}" type="slidenum">
              <a:rPr lang="en-US" smtClean="0"/>
              <a:t>31</a:t>
            </a:fld>
            <a:endParaRPr lang="en-US"/>
          </a:p>
        </p:txBody>
      </p:sp>
    </p:spTree>
    <p:extLst>
      <p:ext uri="{BB962C8B-B14F-4D97-AF65-F5344CB8AC3E}">
        <p14:creationId xmlns:p14="http://schemas.microsoft.com/office/powerpoint/2010/main" val="3145884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C21E8-71BD-4EF9-9950-6C62BCB9DB13}" type="slidenum">
              <a:rPr lang="en-US" smtClean="0"/>
              <a:t>32</a:t>
            </a:fld>
            <a:endParaRPr lang="en-US"/>
          </a:p>
        </p:txBody>
      </p:sp>
    </p:spTree>
    <p:extLst>
      <p:ext uri="{BB962C8B-B14F-4D97-AF65-F5344CB8AC3E}">
        <p14:creationId xmlns:p14="http://schemas.microsoft.com/office/powerpoint/2010/main" val="3574456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0E0654D3-1B22-402A-B60D-358843A90413}" type="datetime1">
              <a:rPr lang="en-US" smtClean="0"/>
              <a:t>9/14/2022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smtClean="0"/>
              <a:t>IHPI Data &amp; Methods Hub Seminar: 9/19/22</a:t>
            </a:r>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0DF76EDC-F2B5-4CA9-B599-5CE9F491D0B0}" type="datetime1">
              <a:rPr lang="en-US" smtClean="0"/>
              <a:t>9/14/2022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smtClean="0"/>
              <a:t>IHPI Data &amp; Methods Hub Seminar: 9/19/22</a:t>
            </a:r>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2F822BD3-602B-4841-9278-168D2992F393}" type="datetime1">
              <a:rPr lang="en-US" smtClean="0"/>
              <a:t>9/14/2022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smtClean="0"/>
              <a:t>IHPI Data &amp; Methods Hub Seminar: 9/19/22</a:t>
            </a:r>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2DBB28AD-D7D3-4626-A355-6F2805F41656}" type="datetime1">
              <a:rPr lang="en-US" smtClean="0"/>
              <a:t>9/14/2022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smtClean="0"/>
              <a:t>IHPI Data &amp; Methods Hub Seminar: 9/19/22</a:t>
            </a:r>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AD5530FB-4CC4-41AA-8AA8-404C8A1B5005}" type="datetime1">
              <a:rPr lang="en-US" smtClean="0"/>
              <a:t>9/14/2022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smtClean="0"/>
              <a:t>IHPI Data &amp; Methods Hub Seminar: 9/19/22</a:t>
            </a:r>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94CE82FF-6BFA-4444-8077-DD3E9FC65F1E}" type="datetime1">
              <a:rPr lang="en-US" smtClean="0"/>
              <a:t>9/14/2022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smtClean="0"/>
              <a:t>IHPI Data &amp; Methods Hub Seminar: 9/19/22</a:t>
            </a:r>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28DCAA17-3586-4FAD-9E32-2FF1823D7365}" type="datetime1">
              <a:rPr lang="en-US" smtClean="0"/>
              <a:t>9/14/2022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smtClean="0"/>
              <a:t>IHPI Data &amp; Methods Hub Seminar: 9/19/22</a:t>
            </a:r>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44828E53-8608-4548-935A-FB2C14848DBE}" type="datetime1">
              <a:rPr lang="en-US" smtClean="0"/>
              <a:t>9/14/2022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smtClean="0"/>
              <a:t>IHPI Data &amp; Methods Hub Seminar: 9/19/22</a:t>
            </a:r>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EA8E87A7-9F6D-40D2-B767-AA8892E2034A}" type="datetime1">
              <a:rPr lang="en-US" smtClean="0"/>
              <a:t>9/14/2022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smtClean="0"/>
              <a:t>IHPI Data &amp; Methods Hub Seminar: 9/19/22</a:t>
            </a:r>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F62AECE0-384E-4D22-B558-BC219E243C06}" type="datetime1">
              <a:rPr lang="en-US" smtClean="0"/>
              <a:t>9/14/2022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smtClean="0"/>
              <a:t>IHPI Data &amp; Methods Hub Seminar: 9/19/22</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26214155-8A2D-4CE6-B63E-AFA12EC7F960}" type="datetime1">
              <a:rPr lang="en-US" smtClean="0"/>
              <a:t>9/14/2022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r>
              <a:rPr lang="en-US" smtClean="0"/>
              <a:t>IHPI Data &amp; Methods Hub Seminar: 9/19/22</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57EBE2A-B22E-4177-8FC6-69EF31A8C4B5}" type="datetime1">
              <a:rPr lang="en-US" smtClean="0"/>
              <a:t>9/14/2022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r>
              <a:rPr lang="en-US" smtClean="0"/>
              <a:t>IHPI Data &amp; Methods Hub Seminar: 9/19/22</a:t>
            </a:r>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wmf"/><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personal.umich.edu/~bwest/almmussp.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4400" dirty="0" smtClean="0"/>
              <a:t>Selecting Linear Mixed Models for Clustered and Longitudinal Data</a:t>
            </a:r>
            <a:endParaRPr lang="en-US" sz="44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85000" lnSpcReduction="10000"/>
          </a:bodyPr>
          <a:lstStyle/>
          <a:p>
            <a:r>
              <a:rPr lang="en-US" sz="2400" dirty="0" smtClean="0">
                <a:solidFill>
                  <a:schemeClr val="tx1">
                    <a:lumMod val="85000"/>
                    <a:lumOff val="15000"/>
                  </a:schemeClr>
                </a:solidFill>
              </a:rPr>
              <a:t>Brady t. West (bwest@umich.edu)</a:t>
            </a:r>
          </a:p>
          <a:p>
            <a:r>
              <a:rPr lang="en-US" dirty="0" smtClean="0">
                <a:solidFill>
                  <a:schemeClr val="tx1">
                    <a:lumMod val="85000"/>
                    <a:lumOff val="15000"/>
                  </a:schemeClr>
                </a:solidFill>
              </a:rPr>
              <a:t>Kathleen b. welch (kwelch@umich.edu)</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1</a:t>
            </a:fld>
            <a:endParaRPr lang="en-US" dirty="0"/>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Clustered Data</a:t>
            </a:r>
            <a:endParaRPr lang="en-US" dirty="0"/>
          </a:p>
        </p:txBody>
      </p:sp>
      <p:sp>
        <p:nvSpPr>
          <p:cNvPr id="3" name="Content Placeholder 2"/>
          <p:cNvSpPr>
            <a:spLocks noGrp="1"/>
          </p:cNvSpPr>
          <p:nvPr>
            <p:ph idx="1"/>
          </p:nvPr>
        </p:nvSpPr>
        <p:spPr/>
        <p:txBody>
          <a:bodyPr/>
          <a:lstStyle/>
          <a:p>
            <a:r>
              <a:rPr lang="en-US" dirty="0" smtClean="0"/>
              <a:t>Need one row per unit of analysis</a:t>
            </a:r>
          </a:p>
          <a:p>
            <a:r>
              <a:rPr lang="en-US" dirty="0" smtClean="0"/>
              <a:t>Need a cluster ID variable, with multiple rows for a given cluster ID</a:t>
            </a:r>
          </a:p>
          <a:p>
            <a:r>
              <a:rPr lang="en-US" dirty="0" smtClean="0"/>
              <a:t>May have unit-specific covariates (varying across rows) or cluster-specific covariates (constant for all rows from the same cluster)</a:t>
            </a:r>
          </a:p>
          <a:p>
            <a:r>
              <a:rPr lang="en-US" dirty="0" smtClean="0"/>
              <a:t>Dependent variable is measured on units of analysis, and should necessarily vary across the rows of the data set</a:t>
            </a:r>
          </a:p>
          <a:p>
            <a:pPr lvl="1"/>
            <a:r>
              <a:rPr lang="en-US" dirty="0" smtClean="0"/>
              <a:t>If you have dependent variable measured at the cluster level, just consider a more standard modeling approach for a cluster-level data set</a:t>
            </a:r>
          </a:p>
          <a:p>
            <a:pPr lvl="1"/>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19238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Clustered Data</a:t>
            </a:r>
            <a:endParaRPr lang="en-US" dirty="0"/>
          </a:p>
        </p:txBody>
      </p:sp>
      <p:sp>
        <p:nvSpPr>
          <p:cNvPr id="3" name="Content Placeholder 2"/>
          <p:cNvSpPr>
            <a:spLocks noGrp="1"/>
          </p:cNvSpPr>
          <p:nvPr>
            <p:ph idx="1"/>
          </p:nvPr>
        </p:nvSpPr>
        <p:spPr/>
        <p:txBody>
          <a:bodyPr/>
          <a:lstStyle/>
          <a:p>
            <a:r>
              <a:rPr lang="en-US" dirty="0" smtClean="0"/>
              <a:t>Example Data Set (best to sort by cluster ID and unit ID):</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89371667"/>
              </p:ext>
            </p:extLst>
          </p:nvPr>
        </p:nvGraphicFramePr>
        <p:xfrm>
          <a:off x="1699490" y="2788611"/>
          <a:ext cx="8128000" cy="29667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84012745"/>
                    </a:ext>
                  </a:extLst>
                </a:gridCol>
                <a:gridCol w="1625600">
                  <a:extLst>
                    <a:ext uri="{9D8B030D-6E8A-4147-A177-3AD203B41FA5}">
                      <a16:colId xmlns:a16="http://schemas.microsoft.com/office/drawing/2014/main" val="3458927381"/>
                    </a:ext>
                  </a:extLst>
                </a:gridCol>
                <a:gridCol w="1625600">
                  <a:extLst>
                    <a:ext uri="{9D8B030D-6E8A-4147-A177-3AD203B41FA5}">
                      <a16:colId xmlns:a16="http://schemas.microsoft.com/office/drawing/2014/main" val="1132608486"/>
                    </a:ext>
                  </a:extLst>
                </a:gridCol>
                <a:gridCol w="1625600">
                  <a:extLst>
                    <a:ext uri="{9D8B030D-6E8A-4147-A177-3AD203B41FA5}">
                      <a16:colId xmlns:a16="http://schemas.microsoft.com/office/drawing/2014/main" val="2392209199"/>
                    </a:ext>
                  </a:extLst>
                </a:gridCol>
                <a:gridCol w="1625600">
                  <a:extLst>
                    <a:ext uri="{9D8B030D-6E8A-4147-A177-3AD203B41FA5}">
                      <a16:colId xmlns:a16="http://schemas.microsoft.com/office/drawing/2014/main" val="729455855"/>
                    </a:ext>
                  </a:extLst>
                </a:gridCol>
              </a:tblGrid>
              <a:tr h="370840">
                <a:tc>
                  <a:txBody>
                    <a:bodyPr/>
                    <a:lstStyle/>
                    <a:p>
                      <a:r>
                        <a:rPr lang="en-US" dirty="0" smtClean="0"/>
                        <a:t>Cluster ID</a:t>
                      </a:r>
                      <a:endParaRPr lang="en-US" dirty="0"/>
                    </a:p>
                  </a:txBody>
                  <a:tcPr/>
                </a:tc>
                <a:tc>
                  <a:txBody>
                    <a:bodyPr/>
                    <a:lstStyle/>
                    <a:p>
                      <a:r>
                        <a:rPr lang="en-US" dirty="0" smtClean="0"/>
                        <a:t>Unit ID</a:t>
                      </a:r>
                      <a:endParaRPr lang="en-US" dirty="0"/>
                    </a:p>
                  </a:txBody>
                  <a:tcPr/>
                </a:tc>
                <a:tc>
                  <a:txBody>
                    <a:bodyPr/>
                    <a:lstStyle/>
                    <a:p>
                      <a:r>
                        <a:rPr lang="en-US" dirty="0" smtClean="0"/>
                        <a:t>DV</a:t>
                      </a:r>
                      <a:endParaRPr lang="en-US" dirty="0"/>
                    </a:p>
                  </a:txBody>
                  <a:tcPr/>
                </a:tc>
                <a:tc>
                  <a:txBody>
                    <a:bodyPr/>
                    <a:lstStyle/>
                    <a:p>
                      <a:r>
                        <a:rPr lang="en-US" dirty="0" err="1" smtClean="0"/>
                        <a:t>Cluster_IV</a:t>
                      </a:r>
                      <a:endParaRPr lang="en-US" dirty="0"/>
                    </a:p>
                  </a:txBody>
                  <a:tcPr/>
                </a:tc>
                <a:tc>
                  <a:txBody>
                    <a:bodyPr/>
                    <a:lstStyle/>
                    <a:p>
                      <a:r>
                        <a:rPr lang="en-US" dirty="0" err="1" smtClean="0"/>
                        <a:t>Unit_IV</a:t>
                      </a:r>
                      <a:endParaRPr lang="en-US" dirty="0"/>
                    </a:p>
                  </a:txBody>
                  <a:tcPr/>
                </a:tc>
                <a:extLst>
                  <a:ext uri="{0D108BD9-81ED-4DB2-BD59-A6C34878D82A}">
                    <a16:rowId xmlns:a16="http://schemas.microsoft.com/office/drawing/2014/main" val="1273284055"/>
                  </a:ext>
                </a:extLst>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20.3</a:t>
                      </a:r>
                      <a:endParaRPr lang="en-US" dirty="0"/>
                    </a:p>
                  </a:txBody>
                  <a:tcPr/>
                </a:tc>
                <a:tc>
                  <a:txBody>
                    <a:bodyPr/>
                    <a:lstStyle/>
                    <a:p>
                      <a:r>
                        <a:rPr lang="en-US" dirty="0" smtClean="0"/>
                        <a:t>1</a:t>
                      </a:r>
                      <a:endParaRPr lang="en-US" dirty="0"/>
                    </a:p>
                  </a:txBody>
                  <a:tcPr/>
                </a:tc>
                <a:tc>
                  <a:txBody>
                    <a:bodyPr/>
                    <a:lstStyle/>
                    <a:p>
                      <a:r>
                        <a:rPr lang="en-US" dirty="0" smtClean="0"/>
                        <a:t>5</a:t>
                      </a:r>
                      <a:endParaRPr lang="en-US" dirty="0"/>
                    </a:p>
                  </a:txBody>
                  <a:tcPr/>
                </a:tc>
                <a:extLst>
                  <a:ext uri="{0D108BD9-81ED-4DB2-BD59-A6C34878D82A}">
                    <a16:rowId xmlns:a16="http://schemas.microsoft.com/office/drawing/2014/main" val="3774160232"/>
                  </a:ext>
                </a:extLst>
              </a:tr>
              <a:tr h="370840">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19.3</a:t>
                      </a:r>
                      <a:endParaRPr lang="en-US" dirty="0"/>
                    </a:p>
                  </a:txBody>
                  <a:tcPr/>
                </a:tc>
                <a:tc>
                  <a:txBody>
                    <a:bodyPr/>
                    <a:lstStyle/>
                    <a:p>
                      <a:r>
                        <a:rPr lang="en-US" dirty="0" smtClean="0"/>
                        <a:t>1</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val="4135664155"/>
                  </a:ext>
                </a:extLst>
              </a:tr>
              <a:tr h="370840">
                <a:tc>
                  <a:txBody>
                    <a:bodyPr/>
                    <a:lstStyle/>
                    <a:p>
                      <a:r>
                        <a:rPr lang="en-US" dirty="0" smtClean="0"/>
                        <a:t>1</a:t>
                      </a:r>
                      <a:endParaRPr lang="en-US" dirty="0"/>
                    </a:p>
                  </a:txBody>
                  <a:tcPr/>
                </a:tc>
                <a:tc>
                  <a:txBody>
                    <a:bodyPr/>
                    <a:lstStyle/>
                    <a:p>
                      <a:r>
                        <a:rPr lang="en-US" dirty="0" smtClean="0"/>
                        <a:t>3</a:t>
                      </a:r>
                      <a:endParaRPr lang="en-US" dirty="0"/>
                    </a:p>
                  </a:txBody>
                  <a:tcPr/>
                </a:tc>
                <a:tc>
                  <a:txBody>
                    <a:bodyPr/>
                    <a:lstStyle/>
                    <a:p>
                      <a:r>
                        <a:rPr lang="en-US" dirty="0" smtClean="0"/>
                        <a:t>19.7</a:t>
                      </a:r>
                      <a:endParaRPr lang="en-US" dirty="0"/>
                    </a:p>
                  </a:txBody>
                  <a:tcPr/>
                </a:tc>
                <a:tc>
                  <a:txBody>
                    <a:bodyPr/>
                    <a:lstStyle/>
                    <a:p>
                      <a:r>
                        <a:rPr lang="en-US" dirty="0" smtClean="0"/>
                        <a:t>1</a:t>
                      </a:r>
                      <a:endParaRPr lang="en-US" dirty="0"/>
                    </a:p>
                  </a:txBody>
                  <a:tcPr/>
                </a:tc>
                <a:tc>
                  <a:txBody>
                    <a:bodyPr/>
                    <a:lstStyle/>
                    <a:p>
                      <a:r>
                        <a:rPr lang="en-US" dirty="0" smtClean="0"/>
                        <a:t>6</a:t>
                      </a:r>
                      <a:endParaRPr lang="en-US" dirty="0"/>
                    </a:p>
                  </a:txBody>
                  <a:tcPr/>
                </a:tc>
                <a:extLst>
                  <a:ext uri="{0D108BD9-81ED-4DB2-BD59-A6C34878D82A}">
                    <a16:rowId xmlns:a16="http://schemas.microsoft.com/office/drawing/2014/main" val="3580326405"/>
                  </a:ext>
                </a:extLst>
              </a:tr>
              <a:tr h="370840">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16.5</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extLst>
                  <a:ext uri="{0D108BD9-81ED-4DB2-BD59-A6C34878D82A}">
                    <a16:rowId xmlns:a16="http://schemas.microsoft.com/office/drawing/2014/main" val="3253693669"/>
                  </a:ext>
                </a:extLst>
              </a:tr>
              <a:tr h="370840">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16.9</a:t>
                      </a:r>
                      <a:endParaRPr lang="en-US" dirty="0"/>
                    </a:p>
                  </a:txBody>
                  <a:tcPr/>
                </a:tc>
                <a:tc>
                  <a:txBody>
                    <a:bodyPr/>
                    <a:lstStyle/>
                    <a:p>
                      <a:r>
                        <a:rPr lang="en-US" dirty="0" smtClean="0"/>
                        <a:t>0</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val="2181785593"/>
                  </a:ext>
                </a:extLst>
              </a:tr>
              <a:tr h="370840">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17.1</a:t>
                      </a:r>
                      <a:endParaRPr lang="en-US" dirty="0"/>
                    </a:p>
                  </a:txBody>
                  <a:tcPr/>
                </a:tc>
                <a:tc>
                  <a:txBody>
                    <a:bodyPr/>
                    <a:lstStyle/>
                    <a:p>
                      <a:r>
                        <a:rPr lang="en-US" dirty="0" smtClean="0"/>
                        <a:t>0</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val="2964480738"/>
                  </a:ext>
                </a:extLst>
              </a:tr>
              <a:tr h="370840">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17931177"/>
                  </a:ext>
                </a:extLst>
              </a:tr>
            </a:tbl>
          </a:graphicData>
        </a:graphic>
      </p:graphicFrame>
      <p:sp>
        <p:nvSpPr>
          <p:cNvPr id="5" name="Footer Placeholder 4"/>
          <p:cNvSpPr>
            <a:spLocks noGrp="1"/>
          </p:cNvSpPr>
          <p:nvPr>
            <p:ph type="ftr" sz="quarter" idx="11"/>
          </p:nvPr>
        </p:nvSpPr>
        <p:spPr/>
        <p:txBody>
          <a:bodyPr/>
          <a:lstStyle/>
          <a:p>
            <a:r>
              <a:rPr lang="en-US" smtClean="0"/>
              <a:t>IHPI Data &amp; Methods Hub Seminar: 9/19/22</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535157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of the Rat Pup Data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521" y="1985818"/>
            <a:ext cx="6186488" cy="4362508"/>
          </a:xfrm>
          <a:prstGeom prst="rect">
            <a:avLst/>
          </a:prstGeom>
        </p:spPr>
      </p:pic>
      <p:sp>
        <p:nvSpPr>
          <p:cNvPr id="3" name="Footer Placeholder 2"/>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152705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254211" cy="1450757"/>
          </a:xfrm>
        </p:spPr>
        <p:txBody>
          <a:bodyPr/>
          <a:lstStyle/>
          <a:p>
            <a:r>
              <a:rPr lang="en-US" dirty="0" smtClean="0"/>
              <a:t>Fitting Two-Level Models: Software</a:t>
            </a:r>
            <a:endParaRPr lang="en-US" dirty="0"/>
          </a:p>
        </p:txBody>
      </p:sp>
      <p:sp>
        <p:nvSpPr>
          <p:cNvPr id="3" name="Content Placeholder 2"/>
          <p:cNvSpPr>
            <a:spLocks noGrp="1"/>
          </p:cNvSpPr>
          <p:nvPr>
            <p:ph idx="1"/>
          </p:nvPr>
        </p:nvSpPr>
        <p:spPr>
          <a:xfrm>
            <a:off x="1097280" y="2108201"/>
            <a:ext cx="10058400" cy="4070926"/>
          </a:xfrm>
        </p:spPr>
        <p:txBody>
          <a:bodyPr>
            <a:normAutofit/>
          </a:bodyPr>
          <a:lstStyle/>
          <a:p>
            <a:pPr marL="0" indent="0">
              <a:buNone/>
            </a:pPr>
            <a:r>
              <a:rPr lang="en-US" b="1" dirty="0" smtClean="0"/>
              <a:t>SAS Example </a:t>
            </a:r>
            <a:r>
              <a:rPr lang="en-US" dirty="0" smtClean="0"/>
              <a:t>(Litters = Clusters, Observations = Rat Pups, DV = Birthweight):</a:t>
            </a:r>
            <a:endParaRPr lang="en-US" b="1" dirty="0" smtClean="0"/>
          </a:p>
          <a:p>
            <a:pPr marL="0" indent="0">
              <a:buNone/>
            </a:pPr>
            <a:endParaRPr lang="en-US" b="1" dirty="0" smtClean="0"/>
          </a:p>
          <a:p>
            <a:pPr marL="0" indent="0">
              <a:buNone/>
            </a:pPr>
            <a:r>
              <a:rPr lang="en-US" b="1" dirty="0" err="1" smtClean="0"/>
              <a:t>proc</a:t>
            </a:r>
            <a:r>
              <a:rPr lang="en-US" b="1" dirty="0" smtClean="0"/>
              <a:t> </a:t>
            </a:r>
            <a:r>
              <a:rPr lang="en-US" b="1" dirty="0" err="1"/>
              <a:t>glimmix</a:t>
            </a:r>
            <a:r>
              <a:rPr lang="en-US" b="1" dirty="0"/>
              <a:t> </a:t>
            </a:r>
            <a:r>
              <a:rPr lang="en-US" dirty="0"/>
              <a:t>data = </a:t>
            </a:r>
            <a:r>
              <a:rPr lang="en-US" dirty="0" smtClean="0"/>
              <a:t>ratpup3 method = RSPL;</a:t>
            </a:r>
            <a:endParaRPr lang="en-US" dirty="0"/>
          </a:p>
          <a:p>
            <a:r>
              <a:rPr lang="en-US" dirty="0" smtClean="0"/>
              <a:t>   class </a:t>
            </a:r>
            <a:r>
              <a:rPr lang="en-US" dirty="0"/>
              <a:t>treat sex litter </a:t>
            </a:r>
            <a:r>
              <a:rPr lang="en-US" dirty="0" err="1"/>
              <a:t>trtgrp</a:t>
            </a:r>
            <a:r>
              <a:rPr lang="en-US" dirty="0"/>
              <a:t>;</a:t>
            </a:r>
          </a:p>
          <a:p>
            <a:r>
              <a:rPr lang="en-US" dirty="0" smtClean="0"/>
              <a:t>   model </a:t>
            </a:r>
            <a:r>
              <a:rPr lang="en-US" dirty="0"/>
              <a:t>weight = treat sex treat*sex </a:t>
            </a:r>
            <a:r>
              <a:rPr lang="en-US" dirty="0" err="1"/>
              <a:t>litsize</a:t>
            </a:r>
            <a:r>
              <a:rPr lang="en-US" dirty="0"/>
              <a:t> </a:t>
            </a:r>
            <a:r>
              <a:rPr lang="en-US" dirty="0" smtClean="0"/>
              <a:t>/ solution </a:t>
            </a:r>
            <a:r>
              <a:rPr lang="en-US" dirty="0" err="1"/>
              <a:t>ddfm</a:t>
            </a:r>
            <a:r>
              <a:rPr lang="en-US" dirty="0"/>
              <a:t> = sat </a:t>
            </a:r>
            <a:r>
              <a:rPr lang="en-US" dirty="0" err="1"/>
              <a:t>dist</a:t>
            </a:r>
            <a:r>
              <a:rPr lang="en-US" dirty="0"/>
              <a:t> = </a:t>
            </a:r>
            <a:r>
              <a:rPr lang="en-US" dirty="0" smtClean="0"/>
              <a:t>normal;</a:t>
            </a:r>
            <a:endParaRPr lang="en-US" dirty="0"/>
          </a:p>
          <a:p>
            <a:r>
              <a:rPr lang="en-US" dirty="0" smtClean="0"/>
              <a:t>   random </a:t>
            </a:r>
            <a:r>
              <a:rPr lang="en-US" dirty="0" err="1"/>
              <a:t>int</a:t>
            </a:r>
            <a:r>
              <a:rPr lang="en-US" dirty="0"/>
              <a:t> / subject = litter;</a:t>
            </a:r>
          </a:p>
          <a:p>
            <a:r>
              <a:rPr lang="en-US" dirty="0" smtClean="0"/>
              <a:t>   random </a:t>
            </a:r>
            <a:r>
              <a:rPr lang="en-US" dirty="0"/>
              <a:t>residual / group = </a:t>
            </a:r>
            <a:r>
              <a:rPr lang="en-US" dirty="0" err="1"/>
              <a:t>trtgrp</a:t>
            </a:r>
            <a:r>
              <a:rPr lang="en-US" dirty="0"/>
              <a:t>;</a:t>
            </a:r>
          </a:p>
          <a:p>
            <a:pPr marL="0" indent="0">
              <a:buNone/>
            </a:pPr>
            <a:r>
              <a:rPr lang="en-US" b="1" dirty="0" smtClean="0"/>
              <a:t>run</a:t>
            </a:r>
            <a:r>
              <a:rPr lang="en-US" b="1" dirty="0"/>
              <a:t>;</a:t>
            </a:r>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9679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254211" cy="1450757"/>
          </a:xfrm>
        </p:spPr>
        <p:txBody>
          <a:bodyPr/>
          <a:lstStyle/>
          <a:p>
            <a:r>
              <a:rPr lang="en-US" dirty="0" smtClean="0"/>
              <a:t>Fitting Two-Level Models: Software</a:t>
            </a:r>
            <a:endParaRPr lang="en-US" dirty="0"/>
          </a:p>
        </p:txBody>
      </p:sp>
      <p:sp>
        <p:nvSpPr>
          <p:cNvPr id="3" name="Content Placeholder 2"/>
          <p:cNvSpPr>
            <a:spLocks noGrp="1"/>
          </p:cNvSpPr>
          <p:nvPr>
            <p:ph idx="1"/>
          </p:nvPr>
        </p:nvSpPr>
        <p:spPr>
          <a:xfrm>
            <a:off x="1097280" y="2108201"/>
            <a:ext cx="10058400" cy="4070926"/>
          </a:xfrm>
        </p:spPr>
        <p:txBody>
          <a:bodyPr>
            <a:normAutofit/>
          </a:bodyPr>
          <a:lstStyle/>
          <a:p>
            <a:pPr marL="0" indent="0">
              <a:buNone/>
            </a:pPr>
            <a:r>
              <a:rPr lang="en-US" dirty="0" smtClean="0"/>
              <a:t>Alternative approach using </a:t>
            </a:r>
            <a:r>
              <a:rPr lang="en-US" dirty="0" err="1" smtClean="0"/>
              <a:t>proc</a:t>
            </a:r>
            <a:r>
              <a:rPr lang="en-US" dirty="0" smtClean="0"/>
              <a:t> mixed in SAS:</a:t>
            </a:r>
          </a:p>
          <a:p>
            <a:pPr marL="0" indent="0">
              <a:buNone/>
            </a:pPr>
            <a:endParaRPr lang="en-US" b="1" dirty="0" smtClean="0"/>
          </a:p>
          <a:p>
            <a:pPr marL="0" indent="0">
              <a:buNone/>
            </a:pPr>
            <a:r>
              <a:rPr lang="en-US" b="1" dirty="0" err="1" smtClean="0"/>
              <a:t>proc</a:t>
            </a:r>
            <a:r>
              <a:rPr lang="en-US" b="1" dirty="0" smtClean="0"/>
              <a:t> mixed </a:t>
            </a:r>
            <a:r>
              <a:rPr lang="en-US" dirty="0"/>
              <a:t>data = </a:t>
            </a:r>
            <a:r>
              <a:rPr lang="en-US" dirty="0" smtClean="0"/>
              <a:t>ratpup3 method = REML;</a:t>
            </a:r>
            <a:endParaRPr lang="en-US" dirty="0"/>
          </a:p>
          <a:p>
            <a:r>
              <a:rPr lang="en-US" dirty="0" smtClean="0"/>
              <a:t>   class </a:t>
            </a:r>
            <a:r>
              <a:rPr lang="en-US" dirty="0"/>
              <a:t>treat sex litter </a:t>
            </a:r>
            <a:r>
              <a:rPr lang="en-US" dirty="0" err="1"/>
              <a:t>trtgrp</a:t>
            </a:r>
            <a:r>
              <a:rPr lang="en-US" dirty="0"/>
              <a:t>;</a:t>
            </a:r>
          </a:p>
          <a:p>
            <a:r>
              <a:rPr lang="en-US" dirty="0" smtClean="0"/>
              <a:t>   model </a:t>
            </a:r>
            <a:r>
              <a:rPr lang="en-US" dirty="0"/>
              <a:t>weight = treat sex treat*sex </a:t>
            </a:r>
            <a:r>
              <a:rPr lang="en-US" dirty="0" err="1"/>
              <a:t>litsize</a:t>
            </a:r>
            <a:r>
              <a:rPr lang="en-US" dirty="0"/>
              <a:t> </a:t>
            </a:r>
            <a:r>
              <a:rPr lang="en-US" dirty="0" smtClean="0"/>
              <a:t>/ solution </a:t>
            </a:r>
            <a:r>
              <a:rPr lang="en-US" dirty="0" err="1"/>
              <a:t>ddfm</a:t>
            </a:r>
            <a:r>
              <a:rPr lang="en-US" dirty="0"/>
              <a:t> = </a:t>
            </a:r>
            <a:r>
              <a:rPr lang="en-US" dirty="0" smtClean="0"/>
              <a:t>sat;</a:t>
            </a:r>
            <a:endParaRPr lang="en-US" dirty="0"/>
          </a:p>
          <a:p>
            <a:r>
              <a:rPr lang="en-US" dirty="0" smtClean="0"/>
              <a:t>   random </a:t>
            </a:r>
            <a:r>
              <a:rPr lang="en-US" dirty="0" err="1"/>
              <a:t>int</a:t>
            </a:r>
            <a:r>
              <a:rPr lang="en-US" dirty="0"/>
              <a:t> / subject = litter;</a:t>
            </a:r>
          </a:p>
          <a:p>
            <a:r>
              <a:rPr lang="en-US" dirty="0" smtClean="0"/>
              <a:t>   repeated </a:t>
            </a:r>
            <a:r>
              <a:rPr lang="en-US" dirty="0"/>
              <a:t>/ group = </a:t>
            </a:r>
            <a:r>
              <a:rPr lang="en-US" dirty="0" err="1"/>
              <a:t>trtgrp</a:t>
            </a:r>
            <a:r>
              <a:rPr lang="en-US" dirty="0"/>
              <a:t>;</a:t>
            </a:r>
          </a:p>
          <a:p>
            <a:pPr marL="0" indent="0">
              <a:buNone/>
            </a:pPr>
            <a:r>
              <a:rPr lang="en-US" b="1" dirty="0" smtClean="0"/>
              <a:t>run</a:t>
            </a:r>
            <a:r>
              <a:rPr lang="en-US" b="1" dirty="0"/>
              <a:t>;</a:t>
            </a:r>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484723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254211" cy="1450757"/>
          </a:xfrm>
        </p:spPr>
        <p:txBody>
          <a:bodyPr/>
          <a:lstStyle/>
          <a:p>
            <a:r>
              <a:rPr lang="en-US" dirty="0" smtClean="0"/>
              <a:t>Fitting Two-Level Models: Software</a:t>
            </a:r>
            <a:endParaRPr lang="en-US" dirty="0"/>
          </a:p>
        </p:txBody>
      </p:sp>
      <p:sp>
        <p:nvSpPr>
          <p:cNvPr id="3" name="Content Placeholder 2"/>
          <p:cNvSpPr>
            <a:spLocks noGrp="1"/>
          </p:cNvSpPr>
          <p:nvPr>
            <p:ph idx="1"/>
          </p:nvPr>
        </p:nvSpPr>
        <p:spPr/>
        <p:txBody>
          <a:bodyPr/>
          <a:lstStyle/>
          <a:p>
            <a:r>
              <a:rPr lang="en-US" b="1" dirty="0"/>
              <a:t>R</a:t>
            </a:r>
            <a:r>
              <a:rPr lang="en-US" b="1" dirty="0" smtClean="0"/>
              <a:t> Example </a:t>
            </a:r>
            <a:r>
              <a:rPr lang="en-US" dirty="0" smtClean="0"/>
              <a:t>(using the </a:t>
            </a:r>
            <a:r>
              <a:rPr lang="en-US" dirty="0" err="1" smtClean="0"/>
              <a:t>lme</a:t>
            </a:r>
            <a:r>
              <a:rPr lang="en-US" dirty="0" smtClean="0"/>
              <a:t>() function in the </a:t>
            </a:r>
            <a:r>
              <a:rPr lang="en-US" dirty="0" err="1" smtClean="0"/>
              <a:t>nlme</a:t>
            </a:r>
            <a:r>
              <a:rPr lang="en-US" dirty="0" smtClean="0"/>
              <a:t> package)</a:t>
            </a:r>
            <a:r>
              <a:rPr lang="en-US" b="1" dirty="0" smtClean="0"/>
              <a:t>:</a:t>
            </a:r>
          </a:p>
          <a:p>
            <a:endParaRPr lang="en-US" dirty="0" smtClean="0"/>
          </a:p>
          <a:p>
            <a:r>
              <a:rPr lang="en-US" dirty="0" smtClean="0"/>
              <a:t>&gt; </a:t>
            </a:r>
            <a:r>
              <a:rPr lang="en-US" dirty="0"/>
              <a:t>model3.2a.fit &lt;- </a:t>
            </a:r>
            <a:r>
              <a:rPr lang="en-US" dirty="0" err="1"/>
              <a:t>lme</a:t>
            </a:r>
            <a:r>
              <a:rPr lang="en-US" dirty="0"/>
              <a:t>(weight ~ treatment + sex1 + </a:t>
            </a:r>
            <a:r>
              <a:rPr lang="en-US" dirty="0" err="1" smtClean="0"/>
              <a:t>litsize</a:t>
            </a:r>
            <a:r>
              <a:rPr lang="en-US" dirty="0"/>
              <a:t> </a:t>
            </a:r>
            <a:r>
              <a:rPr lang="en-US" dirty="0" smtClean="0"/>
              <a:t>+ </a:t>
            </a:r>
            <a:r>
              <a:rPr lang="en-US" dirty="0"/>
              <a:t>treatment:sex1, </a:t>
            </a:r>
            <a:endParaRPr lang="en-US" dirty="0" smtClean="0"/>
          </a:p>
          <a:p>
            <a:r>
              <a:rPr lang="en-US" dirty="0" smtClean="0"/>
              <a:t>random </a:t>
            </a:r>
            <a:r>
              <a:rPr lang="en-US" dirty="0"/>
              <a:t>= ~1 | litter, </a:t>
            </a:r>
            <a:r>
              <a:rPr lang="en-US" dirty="0" err="1"/>
              <a:t>ratpup</a:t>
            </a:r>
            <a:r>
              <a:rPr lang="en-US" dirty="0"/>
              <a:t>, method = "REML",</a:t>
            </a:r>
          </a:p>
          <a:p>
            <a:r>
              <a:rPr lang="en-US" dirty="0"/>
              <a:t>weights = </a:t>
            </a:r>
            <a:r>
              <a:rPr lang="en-US" dirty="0" err="1"/>
              <a:t>varIdent</a:t>
            </a:r>
            <a:r>
              <a:rPr lang="en-US" dirty="0"/>
              <a:t>(form = ~1 | </a:t>
            </a:r>
            <a:r>
              <a:rPr lang="en-US" dirty="0" err="1" smtClean="0"/>
              <a:t>trtgrp</a:t>
            </a:r>
            <a:r>
              <a:rPr lang="en-US" dirty="0" smtClean="0"/>
              <a:t>))</a:t>
            </a:r>
          </a:p>
          <a:p>
            <a:r>
              <a:rPr lang="en-US" dirty="0" smtClean="0"/>
              <a:t>&gt; summary(model3.2a.fit)</a:t>
            </a:r>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26734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254211" cy="1450757"/>
          </a:xfrm>
        </p:spPr>
        <p:txBody>
          <a:bodyPr/>
          <a:lstStyle/>
          <a:p>
            <a:r>
              <a:rPr lang="en-US" dirty="0" smtClean="0"/>
              <a:t>Fitting Two-Level Models: Software</a:t>
            </a:r>
            <a:endParaRPr lang="en-US" dirty="0"/>
          </a:p>
        </p:txBody>
      </p:sp>
      <p:sp>
        <p:nvSpPr>
          <p:cNvPr id="3" name="Content Placeholder 2"/>
          <p:cNvSpPr>
            <a:spLocks noGrp="1"/>
          </p:cNvSpPr>
          <p:nvPr>
            <p:ph idx="1"/>
          </p:nvPr>
        </p:nvSpPr>
        <p:spPr/>
        <p:txBody>
          <a:bodyPr/>
          <a:lstStyle/>
          <a:p>
            <a:r>
              <a:rPr lang="en-US" b="1" dirty="0" smtClean="0"/>
              <a:t>Stata Example:</a:t>
            </a:r>
          </a:p>
          <a:p>
            <a:endParaRPr lang="en-US" b="1" dirty="0"/>
          </a:p>
          <a:p>
            <a:r>
              <a:rPr lang="en-US" dirty="0"/>
              <a:t>. mixed weight ib1.treatment2 female </a:t>
            </a:r>
            <a:r>
              <a:rPr lang="en-US" dirty="0" err="1"/>
              <a:t>litsize</a:t>
            </a:r>
            <a:r>
              <a:rPr lang="en-US" dirty="0"/>
              <a:t> ib1.treatment2#c.female ///</a:t>
            </a:r>
          </a:p>
          <a:p>
            <a:r>
              <a:rPr lang="en-US" dirty="0"/>
              <a:t>|| litter</a:t>
            </a:r>
            <a:r>
              <a:rPr lang="en-US" dirty="0" smtClean="0"/>
              <a:t>: , </a:t>
            </a:r>
            <a:r>
              <a:rPr lang="en-US" dirty="0"/>
              <a:t>covariance(identity) variance </a:t>
            </a:r>
            <a:r>
              <a:rPr lang="en-US" dirty="0" err="1"/>
              <a:t>reml</a:t>
            </a:r>
            <a:r>
              <a:rPr lang="en-US" dirty="0"/>
              <a:t> ///</a:t>
            </a:r>
          </a:p>
          <a:p>
            <a:r>
              <a:rPr lang="en-US" dirty="0"/>
              <a:t>residuals(independent, by(</a:t>
            </a:r>
            <a:r>
              <a:rPr lang="en-US" dirty="0" err="1"/>
              <a:t>trtgrp</a:t>
            </a:r>
            <a:r>
              <a:rPr lang="en-US" dirty="0"/>
              <a:t>)) </a:t>
            </a:r>
            <a:r>
              <a:rPr lang="en-US" dirty="0" err="1"/>
              <a:t>dfmethod</a:t>
            </a:r>
            <a:r>
              <a:rPr lang="en-US" dirty="0"/>
              <a:t>(</a:t>
            </a:r>
            <a:r>
              <a:rPr lang="en-US" dirty="0" err="1"/>
              <a:t>kroger</a:t>
            </a:r>
            <a:r>
              <a:rPr lang="en-US" dirty="0"/>
              <a:t>)</a:t>
            </a:r>
            <a:endParaRPr lang="en-US" b="1" dirty="0" smtClean="0"/>
          </a:p>
          <a:p>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159383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Output</a:t>
            </a:r>
            <a:endParaRPr lang="en-US" dirty="0"/>
          </a:p>
        </p:txBody>
      </p:sp>
      <p:sp>
        <p:nvSpPr>
          <p:cNvPr id="3" name="Content Placeholder 2"/>
          <p:cNvSpPr>
            <a:spLocks noGrp="1"/>
          </p:cNvSpPr>
          <p:nvPr>
            <p:ph idx="1"/>
          </p:nvPr>
        </p:nvSpPr>
        <p:spPr>
          <a:xfrm>
            <a:off x="1097280" y="2059709"/>
            <a:ext cx="10058400" cy="4230255"/>
          </a:xfrm>
        </p:spPr>
        <p:txBody>
          <a:bodyPr>
            <a:normAutofit fontScale="47500" lnSpcReduction="20000"/>
          </a:bodyPr>
          <a:lstStyle/>
          <a:p>
            <a:r>
              <a:rPr lang="en-US" sz="3300" dirty="0" smtClean="0"/>
              <a:t>We consider interpreting SAS output (</a:t>
            </a:r>
            <a:r>
              <a:rPr lang="en-US" sz="3300" dirty="0" err="1" smtClean="0"/>
              <a:t>proc</a:t>
            </a:r>
            <a:r>
              <a:rPr lang="en-US" sz="3300" dirty="0" smtClean="0"/>
              <a:t> </a:t>
            </a:r>
            <a:r>
              <a:rPr lang="en-US" sz="3300" dirty="0" err="1" smtClean="0"/>
              <a:t>glimmix</a:t>
            </a:r>
            <a:r>
              <a:rPr lang="en-US" sz="3300" dirty="0" smtClean="0"/>
              <a:t>) from the Rat Pup example here (NS interaction dropped).</a:t>
            </a:r>
          </a:p>
          <a:p>
            <a:endParaRPr lang="en-US" dirty="0"/>
          </a:p>
          <a:p>
            <a:r>
              <a:rPr lang="en-US" sz="2500" dirty="0">
                <a:latin typeface="Courier New" panose="02070309020205020404" pitchFamily="49" charset="0"/>
                <a:cs typeface="Courier New" panose="02070309020205020404" pitchFamily="49" charset="0"/>
              </a:rPr>
              <a:t>Solutions for Fixed Effects</a:t>
            </a:r>
          </a:p>
          <a:p>
            <a:r>
              <a:rPr lang="en-US" sz="2500" dirty="0" smtClean="0">
                <a:latin typeface="Courier New" panose="02070309020205020404" pitchFamily="49" charset="0"/>
                <a:cs typeface="Courier New" panose="02070309020205020404" pitchFamily="49" charset="0"/>
              </a:rPr>
              <a:t>                                      Standard</a:t>
            </a:r>
            <a:endParaRPr lang="en-US" sz="2500" dirty="0">
              <a:latin typeface="Courier New" panose="02070309020205020404" pitchFamily="49" charset="0"/>
              <a:cs typeface="Courier New" panose="02070309020205020404" pitchFamily="49" charset="0"/>
            </a:endParaRPr>
          </a:p>
          <a:p>
            <a:r>
              <a:rPr lang="en-US" sz="2500" dirty="0">
                <a:latin typeface="Courier New" panose="02070309020205020404" pitchFamily="49" charset="0"/>
                <a:cs typeface="Courier New" panose="02070309020205020404" pitchFamily="49" charset="0"/>
              </a:rPr>
              <a:t>Effect </a:t>
            </a:r>
            <a:r>
              <a:rPr lang="en-US" sz="2500" dirty="0" smtClean="0">
                <a:latin typeface="Courier New" panose="02070309020205020404" pitchFamily="49" charset="0"/>
                <a:cs typeface="Courier New" panose="02070309020205020404" pitchFamily="49" charset="0"/>
              </a:rPr>
              <a:t>	sex 	treat 	Estimate 	Error 	DF 	t </a:t>
            </a:r>
            <a:r>
              <a:rPr lang="en-US" sz="2500" dirty="0">
                <a:latin typeface="Courier New" panose="02070309020205020404" pitchFamily="49" charset="0"/>
                <a:cs typeface="Courier New" panose="02070309020205020404" pitchFamily="49" charset="0"/>
              </a:rPr>
              <a:t>Value </a:t>
            </a:r>
            <a:r>
              <a:rPr lang="en-US" sz="2500" dirty="0" smtClean="0">
                <a:latin typeface="Courier New" panose="02070309020205020404" pitchFamily="49" charset="0"/>
                <a:cs typeface="Courier New" panose="02070309020205020404" pitchFamily="49" charset="0"/>
              </a:rPr>
              <a:t>	</a:t>
            </a:r>
            <a:r>
              <a:rPr lang="en-US" sz="2500" dirty="0" err="1" smtClean="0">
                <a:latin typeface="Courier New" panose="02070309020205020404" pitchFamily="49" charset="0"/>
                <a:cs typeface="Courier New" panose="02070309020205020404" pitchFamily="49" charset="0"/>
              </a:rPr>
              <a:t>Pr</a:t>
            </a:r>
            <a:r>
              <a:rPr lang="en-US" sz="2500" dirty="0" smtClean="0">
                <a:latin typeface="Courier New" panose="02070309020205020404" pitchFamily="49" charset="0"/>
                <a:cs typeface="Courier New" panose="02070309020205020404" pitchFamily="49" charset="0"/>
              </a:rPr>
              <a:t> </a:t>
            </a:r>
            <a:r>
              <a:rPr lang="en-US" sz="2500" dirty="0">
                <a:latin typeface="Courier New" panose="02070309020205020404" pitchFamily="49" charset="0"/>
                <a:cs typeface="Courier New" panose="02070309020205020404" pitchFamily="49" charset="0"/>
              </a:rPr>
              <a:t>&gt; |t|</a:t>
            </a:r>
          </a:p>
          <a:p>
            <a:r>
              <a:rPr lang="en-US" sz="2500" dirty="0">
                <a:latin typeface="Courier New" panose="02070309020205020404" pitchFamily="49" charset="0"/>
                <a:cs typeface="Courier New" panose="02070309020205020404" pitchFamily="49" charset="0"/>
              </a:rPr>
              <a:t>Intercept </a:t>
            </a:r>
            <a:r>
              <a:rPr lang="en-US" sz="2500" dirty="0" smtClean="0">
                <a:latin typeface="Courier New" panose="02070309020205020404" pitchFamily="49" charset="0"/>
                <a:cs typeface="Courier New" panose="02070309020205020404" pitchFamily="49" charset="0"/>
              </a:rPr>
              <a:t>		8.3276 	0.2741 	33.35 	30.38 	&lt;.</a:t>
            </a:r>
            <a:r>
              <a:rPr lang="en-US" sz="2500" dirty="0">
                <a:latin typeface="Courier New" panose="02070309020205020404" pitchFamily="49" charset="0"/>
                <a:cs typeface="Courier New" panose="02070309020205020404" pitchFamily="49" charset="0"/>
              </a:rPr>
              <a:t>0001</a:t>
            </a:r>
          </a:p>
          <a:p>
            <a:r>
              <a:rPr lang="en-US" sz="2500" dirty="0">
                <a:latin typeface="Courier New" panose="02070309020205020404" pitchFamily="49" charset="0"/>
                <a:cs typeface="Courier New" panose="02070309020205020404" pitchFamily="49" charset="0"/>
              </a:rPr>
              <a:t>treat </a:t>
            </a:r>
            <a:r>
              <a:rPr lang="en-US" sz="2500" dirty="0" smtClean="0">
                <a:latin typeface="Courier New" panose="02070309020205020404" pitchFamily="49" charset="0"/>
                <a:cs typeface="Courier New" panose="02070309020205020404" pitchFamily="49" charset="0"/>
              </a:rPr>
              <a:t>		High 	-</a:t>
            </a:r>
            <a:r>
              <a:rPr lang="en-US" sz="2500" dirty="0">
                <a:latin typeface="Courier New" panose="02070309020205020404" pitchFamily="49" charset="0"/>
                <a:cs typeface="Courier New" panose="02070309020205020404" pitchFamily="49" charset="0"/>
              </a:rPr>
              <a:t>0.8623 </a:t>
            </a:r>
            <a:r>
              <a:rPr lang="en-US" sz="2500" dirty="0" smtClean="0">
                <a:latin typeface="Courier New" panose="02070309020205020404" pitchFamily="49" charset="0"/>
                <a:cs typeface="Courier New" panose="02070309020205020404" pitchFamily="49" charset="0"/>
              </a:rPr>
              <a:t>	0.1829 	25.72 	-</a:t>
            </a:r>
            <a:r>
              <a:rPr lang="en-US" sz="2500" dirty="0">
                <a:latin typeface="Courier New" panose="02070309020205020404" pitchFamily="49" charset="0"/>
                <a:cs typeface="Courier New" panose="02070309020205020404" pitchFamily="49" charset="0"/>
              </a:rPr>
              <a:t>4.71 </a:t>
            </a:r>
            <a:r>
              <a:rPr lang="en-US" sz="2500" dirty="0" smtClean="0">
                <a:latin typeface="Courier New" panose="02070309020205020404" pitchFamily="49" charset="0"/>
                <a:cs typeface="Courier New" panose="02070309020205020404" pitchFamily="49" charset="0"/>
              </a:rPr>
              <a:t>	&lt;.</a:t>
            </a:r>
            <a:r>
              <a:rPr lang="en-US" sz="2500" dirty="0">
                <a:latin typeface="Courier New" panose="02070309020205020404" pitchFamily="49" charset="0"/>
                <a:cs typeface="Courier New" panose="02070309020205020404" pitchFamily="49" charset="0"/>
              </a:rPr>
              <a:t>0001</a:t>
            </a:r>
          </a:p>
          <a:p>
            <a:r>
              <a:rPr lang="en-US" sz="2500" dirty="0">
                <a:latin typeface="Courier New" panose="02070309020205020404" pitchFamily="49" charset="0"/>
                <a:cs typeface="Courier New" panose="02070309020205020404" pitchFamily="49" charset="0"/>
              </a:rPr>
              <a:t>treat </a:t>
            </a:r>
            <a:r>
              <a:rPr lang="en-US" sz="2500" dirty="0" smtClean="0">
                <a:latin typeface="Courier New" panose="02070309020205020404" pitchFamily="49" charset="0"/>
                <a:cs typeface="Courier New" panose="02070309020205020404" pitchFamily="49" charset="0"/>
              </a:rPr>
              <a:t>		Low 	-</a:t>
            </a:r>
            <a:r>
              <a:rPr lang="en-US" sz="2500" dirty="0">
                <a:latin typeface="Courier New" panose="02070309020205020404" pitchFamily="49" charset="0"/>
                <a:cs typeface="Courier New" panose="02070309020205020404" pitchFamily="49" charset="0"/>
              </a:rPr>
              <a:t>0.4337 </a:t>
            </a:r>
            <a:r>
              <a:rPr lang="en-US" sz="2500" dirty="0" smtClean="0">
                <a:latin typeface="Courier New" panose="02070309020205020404" pitchFamily="49" charset="0"/>
                <a:cs typeface="Courier New" panose="02070309020205020404" pitchFamily="49" charset="0"/>
              </a:rPr>
              <a:t>	0.1523 	24.29 	-</a:t>
            </a:r>
            <a:r>
              <a:rPr lang="en-US" sz="2500" dirty="0">
                <a:latin typeface="Courier New" panose="02070309020205020404" pitchFamily="49" charset="0"/>
                <a:cs typeface="Courier New" panose="02070309020205020404" pitchFamily="49" charset="0"/>
              </a:rPr>
              <a:t>2.85 </a:t>
            </a:r>
            <a:r>
              <a:rPr lang="en-US" sz="2500" dirty="0" smtClean="0">
                <a:latin typeface="Courier New" panose="02070309020205020404" pitchFamily="49" charset="0"/>
                <a:cs typeface="Courier New" panose="02070309020205020404" pitchFamily="49" charset="0"/>
              </a:rPr>
              <a:t>	0.0088</a:t>
            </a:r>
            <a:endParaRPr lang="en-US" sz="2500" dirty="0">
              <a:latin typeface="Courier New" panose="02070309020205020404" pitchFamily="49" charset="0"/>
              <a:cs typeface="Courier New" panose="02070309020205020404" pitchFamily="49" charset="0"/>
            </a:endParaRPr>
          </a:p>
          <a:p>
            <a:r>
              <a:rPr lang="en-US" sz="2500" dirty="0">
                <a:latin typeface="Courier New" panose="02070309020205020404" pitchFamily="49" charset="0"/>
                <a:cs typeface="Courier New" panose="02070309020205020404" pitchFamily="49" charset="0"/>
              </a:rPr>
              <a:t>treat </a:t>
            </a:r>
            <a:r>
              <a:rPr lang="en-US" sz="2500" dirty="0" smtClean="0">
                <a:latin typeface="Courier New" panose="02070309020205020404" pitchFamily="49" charset="0"/>
                <a:cs typeface="Courier New" panose="02070309020205020404" pitchFamily="49" charset="0"/>
              </a:rPr>
              <a:t>		Control 	0 	. 	. 	. 	.</a:t>
            </a:r>
            <a:endParaRPr lang="en-US" sz="2500" dirty="0">
              <a:latin typeface="Courier New" panose="02070309020205020404" pitchFamily="49" charset="0"/>
              <a:cs typeface="Courier New" panose="02070309020205020404" pitchFamily="49" charset="0"/>
            </a:endParaRPr>
          </a:p>
          <a:p>
            <a:r>
              <a:rPr lang="en-US" sz="2500" dirty="0">
                <a:latin typeface="Courier New" panose="02070309020205020404" pitchFamily="49" charset="0"/>
                <a:cs typeface="Courier New" panose="02070309020205020404" pitchFamily="49" charset="0"/>
              </a:rPr>
              <a:t>sex </a:t>
            </a:r>
            <a:r>
              <a:rPr lang="en-US" sz="2500" dirty="0" smtClean="0">
                <a:latin typeface="Courier New" panose="02070309020205020404" pitchFamily="49" charset="0"/>
                <a:cs typeface="Courier New" panose="02070309020205020404" pitchFamily="49" charset="0"/>
              </a:rPr>
              <a:t>	Female 		-</a:t>
            </a:r>
            <a:r>
              <a:rPr lang="en-US" sz="2500" dirty="0">
                <a:latin typeface="Courier New" panose="02070309020205020404" pitchFamily="49" charset="0"/>
                <a:cs typeface="Courier New" panose="02070309020205020404" pitchFamily="49" charset="0"/>
              </a:rPr>
              <a:t>0.3434 </a:t>
            </a:r>
            <a:r>
              <a:rPr lang="en-US" sz="2500" dirty="0" smtClean="0">
                <a:latin typeface="Courier New" panose="02070309020205020404" pitchFamily="49" charset="0"/>
                <a:cs typeface="Courier New" panose="02070309020205020404" pitchFamily="49" charset="0"/>
              </a:rPr>
              <a:t>	0.04204 	255.8 	-</a:t>
            </a:r>
            <a:r>
              <a:rPr lang="en-US" sz="2500" dirty="0">
                <a:latin typeface="Courier New" panose="02070309020205020404" pitchFamily="49" charset="0"/>
                <a:cs typeface="Courier New" panose="02070309020205020404" pitchFamily="49" charset="0"/>
              </a:rPr>
              <a:t>8.17 </a:t>
            </a:r>
            <a:r>
              <a:rPr lang="en-US" sz="2500" dirty="0" smtClean="0">
                <a:latin typeface="Courier New" panose="02070309020205020404" pitchFamily="49" charset="0"/>
                <a:cs typeface="Courier New" panose="02070309020205020404" pitchFamily="49" charset="0"/>
              </a:rPr>
              <a:t>	&lt;.</a:t>
            </a:r>
            <a:r>
              <a:rPr lang="en-US" sz="2500" dirty="0">
                <a:latin typeface="Courier New" panose="02070309020205020404" pitchFamily="49" charset="0"/>
                <a:cs typeface="Courier New" panose="02070309020205020404" pitchFamily="49" charset="0"/>
              </a:rPr>
              <a:t>0001</a:t>
            </a:r>
          </a:p>
          <a:p>
            <a:r>
              <a:rPr lang="en-US" sz="2500" dirty="0">
                <a:latin typeface="Courier New" panose="02070309020205020404" pitchFamily="49" charset="0"/>
                <a:cs typeface="Courier New" panose="02070309020205020404" pitchFamily="49" charset="0"/>
              </a:rPr>
              <a:t>sex </a:t>
            </a:r>
            <a:r>
              <a:rPr lang="en-US" sz="2500" dirty="0" smtClean="0">
                <a:latin typeface="Courier New" panose="02070309020205020404" pitchFamily="49" charset="0"/>
                <a:cs typeface="Courier New" panose="02070309020205020404" pitchFamily="49" charset="0"/>
              </a:rPr>
              <a:t>	Male 		0 	. 	. 	. 	.</a:t>
            </a:r>
            <a:endParaRPr lang="en-US" sz="2500" dirty="0">
              <a:latin typeface="Courier New" panose="02070309020205020404" pitchFamily="49" charset="0"/>
              <a:cs typeface="Courier New" panose="02070309020205020404" pitchFamily="49" charset="0"/>
            </a:endParaRPr>
          </a:p>
          <a:p>
            <a:r>
              <a:rPr lang="en-US" sz="2500" dirty="0" err="1">
                <a:latin typeface="Courier New" panose="02070309020205020404" pitchFamily="49" charset="0"/>
                <a:cs typeface="Courier New" panose="02070309020205020404" pitchFamily="49" charset="0"/>
              </a:rPr>
              <a:t>litsize</a:t>
            </a:r>
            <a:r>
              <a:rPr lang="en-US" sz="2500" dirty="0">
                <a:latin typeface="Courier New" panose="02070309020205020404" pitchFamily="49" charset="0"/>
                <a:cs typeface="Courier New" panose="02070309020205020404" pitchFamily="49" charset="0"/>
              </a:rPr>
              <a:t> </a:t>
            </a:r>
            <a:r>
              <a:rPr lang="en-US" sz="2500" dirty="0" smtClean="0">
                <a:latin typeface="Courier New" panose="02070309020205020404" pitchFamily="49" charset="0"/>
                <a:cs typeface="Courier New" panose="02070309020205020404" pitchFamily="49" charset="0"/>
              </a:rPr>
              <a:t>			-</a:t>
            </a:r>
            <a:r>
              <a:rPr lang="en-US" sz="2500" dirty="0">
                <a:latin typeface="Courier New" panose="02070309020205020404" pitchFamily="49" charset="0"/>
                <a:cs typeface="Courier New" panose="02070309020205020404" pitchFamily="49" charset="0"/>
              </a:rPr>
              <a:t>0.1307 </a:t>
            </a:r>
            <a:r>
              <a:rPr lang="en-US" sz="2500" dirty="0" smtClean="0">
                <a:latin typeface="Courier New" panose="02070309020205020404" pitchFamily="49" charset="0"/>
                <a:cs typeface="Courier New" panose="02070309020205020404" pitchFamily="49" charset="0"/>
              </a:rPr>
              <a:t>	0.01855 	31.15 	-</a:t>
            </a:r>
            <a:r>
              <a:rPr lang="en-US" sz="2500" dirty="0">
                <a:latin typeface="Courier New" panose="02070309020205020404" pitchFamily="49" charset="0"/>
                <a:cs typeface="Courier New" panose="02070309020205020404" pitchFamily="49" charset="0"/>
              </a:rPr>
              <a:t>7.04 </a:t>
            </a:r>
            <a:r>
              <a:rPr lang="en-US" sz="2500" dirty="0" smtClean="0">
                <a:latin typeface="Courier New" panose="02070309020205020404" pitchFamily="49" charset="0"/>
                <a:cs typeface="Courier New" panose="02070309020205020404" pitchFamily="49" charset="0"/>
              </a:rPr>
              <a:t>	&lt;.</a:t>
            </a:r>
            <a:r>
              <a:rPr lang="en-US" sz="2500" dirty="0">
                <a:latin typeface="Courier New" panose="02070309020205020404" pitchFamily="49" charset="0"/>
                <a:cs typeface="Courier New" panose="02070309020205020404" pitchFamily="49" charset="0"/>
              </a:rPr>
              <a:t>0001</a:t>
            </a:r>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1893858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Output, cont’d</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sz="1700" dirty="0">
                <a:latin typeface="Courier New" panose="02070309020205020404" pitchFamily="49" charset="0"/>
                <a:cs typeface="Courier New" panose="02070309020205020404" pitchFamily="49" charset="0"/>
              </a:rPr>
              <a:t>Covariance Parameter Estimates</a:t>
            </a:r>
          </a:p>
          <a:p>
            <a:r>
              <a:rPr lang="en-US" sz="1700" dirty="0" smtClean="0">
                <a:latin typeface="Courier New" panose="02070309020205020404" pitchFamily="49" charset="0"/>
                <a:cs typeface="Courier New" panose="02070309020205020404" pitchFamily="49" charset="0"/>
              </a:rPr>
              <a:t>                                                              Standard</a:t>
            </a:r>
            <a:endParaRPr lang="en-US" sz="1700" dirty="0">
              <a:latin typeface="Courier New" panose="02070309020205020404" pitchFamily="49" charset="0"/>
              <a:cs typeface="Courier New" panose="02070309020205020404" pitchFamily="49" charset="0"/>
            </a:endParaRPr>
          </a:p>
          <a:p>
            <a:r>
              <a:rPr lang="en-US" sz="1700" dirty="0" err="1">
                <a:latin typeface="Courier New" panose="02070309020205020404" pitchFamily="49" charset="0"/>
                <a:cs typeface="Courier New" panose="02070309020205020404" pitchFamily="49" charset="0"/>
              </a:rPr>
              <a:t>Cov</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Parm</a:t>
            </a:r>
            <a:r>
              <a:rPr lang="en-US" sz="1700" dirty="0">
                <a:latin typeface="Courier New" panose="02070309020205020404" pitchFamily="49" charset="0"/>
                <a:cs typeface="Courier New" panose="02070309020205020404" pitchFamily="49" charset="0"/>
              </a:rPr>
              <a:t> </a:t>
            </a:r>
            <a:r>
              <a:rPr lang="en-US" sz="1700" dirty="0" smtClean="0">
                <a:latin typeface="Courier New" panose="02070309020205020404" pitchFamily="49" charset="0"/>
                <a:cs typeface="Courier New" panose="02070309020205020404" pitchFamily="49" charset="0"/>
              </a:rPr>
              <a:t>	Subject 	Group 			Estimate 	Error</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Intercept </a:t>
            </a:r>
            <a:r>
              <a:rPr lang="en-US" sz="1700" dirty="0" smtClean="0">
                <a:latin typeface="Courier New" panose="02070309020205020404" pitchFamily="49" charset="0"/>
                <a:cs typeface="Courier New" panose="02070309020205020404" pitchFamily="49" charset="0"/>
              </a:rPr>
              <a:t>	litter 					0.09900 	0.03288</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Residual (VC) </a:t>
            </a:r>
            <a:r>
              <a:rPr lang="en-US" sz="1700" dirty="0" smtClean="0">
                <a:latin typeface="Courier New" panose="02070309020205020404" pitchFamily="49" charset="0"/>
                <a:cs typeface="Courier New" panose="02070309020205020404" pitchFamily="49" charset="0"/>
              </a:rPr>
              <a:t>		</a:t>
            </a:r>
            <a:r>
              <a:rPr lang="en-US" sz="1700" dirty="0" err="1" smtClean="0">
                <a:latin typeface="Courier New" panose="02070309020205020404" pitchFamily="49" charset="0"/>
                <a:cs typeface="Courier New" panose="02070309020205020404" pitchFamily="49" charset="0"/>
              </a:rPr>
              <a:t>trtgrp</a:t>
            </a:r>
            <a:r>
              <a:rPr lang="en-US" sz="1700" dirty="0" smtClean="0">
                <a:latin typeface="Courier New" panose="02070309020205020404" pitchFamily="49" charset="0"/>
                <a:cs typeface="Courier New" panose="02070309020205020404" pitchFamily="49" charset="0"/>
              </a:rPr>
              <a:t> </a:t>
            </a:r>
            <a:r>
              <a:rPr lang="en-US" sz="1700" dirty="0">
                <a:latin typeface="Courier New" panose="02070309020205020404" pitchFamily="49" charset="0"/>
                <a:cs typeface="Courier New" panose="02070309020205020404" pitchFamily="49" charset="0"/>
              </a:rPr>
              <a:t>High/Low </a:t>
            </a:r>
            <a:r>
              <a:rPr lang="en-US" sz="1700" dirty="0" smtClean="0">
                <a:latin typeface="Courier New" panose="02070309020205020404" pitchFamily="49" charset="0"/>
                <a:cs typeface="Courier New" panose="02070309020205020404" pitchFamily="49" charset="0"/>
              </a:rPr>
              <a:t>	0.09178 	0.009855</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Residual (VC) </a:t>
            </a:r>
            <a:r>
              <a:rPr lang="en-US" sz="1700" dirty="0" smtClean="0">
                <a:latin typeface="Courier New" panose="02070309020205020404" pitchFamily="49" charset="0"/>
                <a:cs typeface="Courier New" panose="02070309020205020404" pitchFamily="49" charset="0"/>
              </a:rPr>
              <a:t>		</a:t>
            </a:r>
            <a:r>
              <a:rPr lang="en-US" sz="1700" dirty="0" err="1" smtClean="0">
                <a:latin typeface="Courier New" panose="02070309020205020404" pitchFamily="49" charset="0"/>
                <a:cs typeface="Courier New" panose="02070309020205020404" pitchFamily="49" charset="0"/>
              </a:rPr>
              <a:t>trtgrp</a:t>
            </a:r>
            <a:r>
              <a:rPr lang="en-US" sz="1700" dirty="0" smtClean="0">
                <a:latin typeface="Courier New" panose="02070309020205020404" pitchFamily="49" charset="0"/>
                <a:cs typeface="Courier New" panose="02070309020205020404" pitchFamily="49" charset="0"/>
              </a:rPr>
              <a:t> </a:t>
            </a:r>
            <a:r>
              <a:rPr lang="en-US" sz="1700" dirty="0">
                <a:latin typeface="Courier New" panose="02070309020205020404" pitchFamily="49" charset="0"/>
                <a:cs typeface="Courier New" panose="02070309020205020404" pitchFamily="49" charset="0"/>
              </a:rPr>
              <a:t>Control </a:t>
            </a:r>
            <a:r>
              <a:rPr lang="en-US" sz="1700" dirty="0" smtClean="0">
                <a:latin typeface="Courier New" panose="02070309020205020404" pitchFamily="49" charset="0"/>
                <a:cs typeface="Courier New" panose="02070309020205020404" pitchFamily="49" charset="0"/>
              </a:rPr>
              <a:t>	0.2646 		0.03395</a:t>
            </a:r>
          </a:p>
          <a:p>
            <a:endParaRPr lang="en-US" sz="1700" dirty="0">
              <a:latin typeface="Courier New" panose="02070309020205020404" pitchFamily="49" charset="0"/>
              <a:cs typeface="Courier New" panose="02070309020205020404" pitchFamily="49" charset="0"/>
            </a:endParaRPr>
          </a:p>
          <a:p>
            <a:r>
              <a:rPr lang="en-US" sz="1700" b="1" dirty="0" smtClean="0">
                <a:latin typeface="Courier New" panose="02070309020205020404" pitchFamily="49" charset="0"/>
                <a:cs typeface="Courier New" panose="02070309020205020404" pitchFamily="49" charset="0"/>
              </a:rPr>
              <a:t>The Stata and R code will produce identical parameter estimates.</a:t>
            </a:r>
            <a:endParaRPr lang="en-US" sz="1700" b="1"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279214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Output</a:t>
            </a:r>
            <a:endParaRPr lang="en-US" dirty="0"/>
          </a:p>
        </p:txBody>
      </p:sp>
      <p:sp>
        <p:nvSpPr>
          <p:cNvPr id="3" name="Content Placeholder 2"/>
          <p:cNvSpPr>
            <a:spLocks noGrp="1"/>
          </p:cNvSpPr>
          <p:nvPr>
            <p:ph idx="1"/>
          </p:nvPr>
        </p:nvSpPr>
        <p:spPr/>
        <p:txBody>
          <a:bodyPr/>
          <a:lstStyle/>
          <a:p>
            <a:r>
              <a:rPr lang="en-US" dirty="0" smtClean="0"/>
              <a:t>Several significant fixed effects: the key is making sure that estimates, standard errors, and significance tests correctly account for within-cluster correlations</a:t>
            </a:r>
          </a:p>
          <a:p>
            <a:r>
              <a:rPr lang="en-US" dirty="0" smtClean="0"/>
              <a:t>Between-litter variance component seems large relative to its (approximate) standard error; better to use a </a:t>
            </a:r>
            <a:r>
              <a:rPr lang="en-US" b="1" dirty="0" smtClean="0"/>
              <a:t>likelihood ratio test </a:t>
            </a:r>
            <a:r>
              <a:rPr lang="en-US" dirty="0" smtClean="0"/>
              <a:t>for formal significance testing </a:t>
            </a:r>
            <a:r>
              <a:rPr lang="en-US" dirty="0" smtClean="0"/>
              <a:t>(West et al. 2022)</a:t>
            </a:r>
          </a:p>
          <a:p>
            <a:r>
              <a:rPr lang="en-US" dirty="0" smtClean="0"/>
              <a:t>Note </a:t>
            </a:r>
            <a:r>
              <a:rPr lang="en-US" dirty="0" smtClean="0"/>
              <a:t>the large difference in the within-cluster variance components (the variances of the conditional residual errors); often a feature of real world data, and an important aspect of getting the covariance structure of the data correct before significance testing!</a:t>
            </a:r>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229226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smtClean="0">
                <a:solidFill>
                  <a:srgbClr val="FFFFFF"/>
                </a:solidFill>
              </a:rPr>
              <a:t>“All models are wrong, but some are useful.”</a:t>
            </a:r>
            <a:endParaRPr lang="en-US" sz="4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a:t>
            </a:r>
            <a:r>
              <a:rPr lang="en-US" dirty="0" smtClean="0">
                <a:solidFill>
                  <a:srgbClr val="FFFFFF"/>
                </a:solidFill>
              </a:rPr>
              <a:t>George E.P. Box</a:t>
            </a:r>
            <a:endParaRPr lang="en-US" dirty="0">
              <a:solidFill>
                <a:srgbClr val="FFFFFF"/>
              </a:solidFill>
            </a:endParaRPr>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 to Avoid (Clustered Data)</a:t>
            </a:r>
            <a:endParaRPr lang="en-US" dirty="0"/>
          </a:p>
        </p:txBody>
      </p:sp>
      <p:sp>
        <p:nvSpPr>
          <p:cNvPr id="3" name="Content Placeholder 2"/>
          <p:cNvSpPr>
            <a:spLocks noGrp="1"/>
          </p:cNvSpPr>
          <p:nvPr>
            <p:ph idx="1"/>
          </p:nvPr>
        </p:nvSpPr>
        <p:spPr/>
        <p:txBody>
          <a:bodyPr>
            <a:normAutofit/>
          </a:bodyPr>
          <a:lstStyle/>
          <a:p>
            <a:r>
              <a:rPr lang="en-US" u="sng" dirty="0" smtClean="0"/>
              <a:t>Avoid</a:t>
            </a:r>
            <a:r>
              <a:rPr lang="en-US" dirty="0" smtClean="0"/>
              <a:t> adding too many random effects (so called “maximal” random effect models, e.g., every coefficient is allowed to randomly vary across clusters): this leads to convergence problems with estimation algorithms (too many variances and </a:t>
            </a:r>
            <a:r>
              <a:rPr lang="en-US" dirty="0" err="1" smtClean="0"/>
              <a:t>covariances</a:t>
            </a:r>
            <a:r>
              <a:rPr lang="en-US" dirty="0" smtClean="0"/>
              <a:t> to estimate!)</a:t>
            </a:r>
          </a:p>
          <a:p>
            <a:r>
              <a:rPr lang="en-US" u="sng" dirty="0" smtClean="0"/>
              <a:t>Avoid</a:t>
            </a:r>
            <a:r>
              <a:rPr lang="en-US" dirty="0" smtClean="0"/>
              <a:t> allowing the residual errors to </a:t>
            </a:r>
            <a:r>
              <a:rPr lang="en-US" dirty="0" err="1" smtClean="0"/>
              <a:t>covary</a:t>
            </a:r>
            <a:r>
              <a:rPr lang="en-US" dirty="0" smtClean="0"/>
              <a:t>: conditional residual errors will often be uncorrelated after conditioning on random effects (but they may have non-constant variance!)</a:t>
            </a:r>
          </a:p>
          <a:p>
            <a:r>
              <a:rPr lang="en-US" u="sng" dirty="0" smtClean="0"/>
              <a:t>Avoid</a:t>
            </a:r>
            <a:r>
              <a:rPr lang="en-US" dirty="0" smtClean="0"/>
              <a:t> using LMMs for data sets where there is a negative correlation within clusters: often leads to convergence issues, and estimates of 0 for variance components</a:t>
            </a:r>
          </a:p>
          <a:p>
            <a:r>
              <a:rPr lang="en-US" u="sng" dirty="0" smtClean="0"/>
              <a:t>Avoid</a:t>
            </a:r>
            <a:r>
              <a:rPr lang="en-US" dirty="0" smtClean="0"/>
              <a:t> small samples of clusters / too many clusters with only one observation: leads to very unreliable estimates of variance components (simpler models may work just fine)</a:t>
            </a:r>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4189187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Three-Level Clustered Data</a:t>
            </a:r>
            <a:endParaRPr lang="en-US" dirty="0"/>
          </a:p>
        </p:txBody>
      </p:sp>
      <p:sp>
        <p:nvSpPr>
          <p:cNvPr id="3" name="Content Placeholder 2"/>
          <p:cNvSpPr>
            <a:spLocks noGrp="1"/>
          </p:cNvSpPr>
          <p:nvPr>
            <p:ph idx="1"/>
          </p:nvPr>
        </p:nvSpPr>
        <p:spPr/>
        <p:txBody>
          <a:bodyPr/>
          <a:lstStyle/>
          <a:p>
            <a:r>
              <a:rPr lang="en-US" dirty="0" smtClean="0"/>
              <a:t>You can also fit LMMs to three-level clustered data sets (e.g., students nested within classrooms, nested within schools)</a:t>
            </a:r>
          </a:p>
          <a:p>
            <a:r>
              <a:rPr lang="en-US" dirty="0" smtClean="0"/>
              <a:t>In these studies, there could be within-cluster correlations at multiple levels of the data hierarchy, and you need to carefully model them</a:t>
            </a:r>
          </a:p>
          <a:p>
            <a:r>
              <a:rPr lang="en-US" dirty="0" smtClean="0"/>
              <a:t>LMMs allow you to include random effects associated with the randomly selected clusters at each level of the data hierarchy</a:t>
            </a:r>
          </a:p>
          <a:p>
            <a:r>
              <a:rPr lang="en-US" dirty="0" smtClean="0"/>
              <a:t>Simple random intercept models will often do the trick: include random coefficients at specific levels </a:t>
            </a:r>
            <a:r>
              <a:rPr lang="en-US" b="1" dirty="0" smtClean="0"/>
              <a:t>only when there is explicit scientific interest in them and their variance, and the random coefficients significantly improve model fit</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4088307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725266" cy="1450757"/>
          </a:xfrm>
        </p:spPr>
        <p:txBody>
          <a:bodyPr/>
          <a:lstStyle/>
          <a:p>
            <a:r>
              <a:rPr lang="en-US" dirty="0"/>
              <a:t>Fitting </a:t>
            </a:r>
            <a:r>
              <a:rPr lang="en-US" dirty="0" smtClean="0"/>
              <a:t>Three-Level </a:t>
            </a:r>
            <a:r>
              <a:rPr lang="en-US" dirty="0"/>
              <a:t>Models: Software</a:t>
            </a:r>
          </a:p>
        </p:txBody>
      </p:sp>
      <p:sp>
        <p:nvSpPr>
          <p:cNvPr id="3" name="Content Placeholder 2"/>
          <p:cNvSpPr>
            <a:spLocks noGrp="1"/>
          </p:cNvSpPr>
          <p:nvPr>
            <p:ph idx="1"/>
          </p:nvPr>
        </p:nvSpPr>
        <p:spPr/>
        <p:txBody>
          <a:bodyPr>
            <a:normAutofit lnSpcReduction="10000"/>
          </a:bodyPr>
          <a:lstStyle/>
          <a:p>
            <a:r>
              <a:rPr lang="en-US" b="1" dirty="0" smtClean="0"/>
              <a:t>SAS Example:</a:t>
            </a:r>
          </a:p>
          <a:p>
            <a:endParaRPr lang="en-US" b="1" dirty="0"/>
          </a:p>
          <a:p>
            <a:r>
              <a:rPr lang="en-US" dirty="0" err="1"/>
              <a:t>proc</a:t>
            </a:r>
            <a:r>
              <a:rPr lang="en-US" dirty="0"/>
              <a:t> </a:t>
            </a:r>
            <a:r>
              <a:rPr lang="en-US" dirty="0" err="1"/>
              <a:t>glimmix</a:t>
            </a:r>
            <a:r>
              <a:rPr lang="en-US" dirty="0"/>
              <a:t> data = </a:t>
            </a:r>
            <a:r>
              <a:rPr lang="en-US" dirty="0" smtClean="0"/>
              <a:t>classroom;</a:t>
            </a:r>
          </a:p>
          <a:p>
            <a:r>
              <a:rPr lang="en-US" dirty="0" smtClean="0"/>
              <a:t>class </a:t>
            </a:r>
            <a:r>
              <a:rPr lang="en-US" dirty="0" err="1"/>
              <a:t>classid</a:t>
            </a:r>
            <a:r>
              <a:rPr lang="en-US" dirty="0"/>
              <a:t> </a:t>
            </a:r>
            <a:r>
              <a:rPr lang="en-US" dirty="0" err="1"/>
              <a:t>schoolid</a:t>
            </a:r>
            <a:r>
              <a:rPr lang="en-US" dirty="0"/>
              <a:t>;</a:t>
            </a:r>
          </a:p>
          <a:p>
            <a:r>
              <a:rPr lang="en-US" dirty="0"/>
              <a:t>model </a:t>
            </a:r>
            <a:r>
              <a:rPr lang="en-US" dirty="0" err="1"/>
              <a:t>mathgain</a:t>
            </a:r>
            <a:r>
              <a:rPr lang="en-US" dirty="0"/>
              <a:t> = </a:t>
            </a:r>
            <a:r>
              <a:rPr lang="en-US" dirty="0" err="1"/>
              <a:t>mathkind</a:t>
            </a:r>
            <a:r>
              <a:rPr lang="en-US" dirty="0"/>
              <a:t> sex minority </a:t>
            </a:r>
            <a:r>
              <a:rPr lang="en-US" dirty="0" err="1"/>
              <a:t>ses</a:t>
            </a:r>
            <a:r>
              <a:rPr lang="en-US" dirty="0"/>
              <a:t> / solution;</a:t>
            </a:r>
          </a:p>
          <a:p>
            <a:r>
              <a:rPr lang="en-US" b="1" dirty="0" smtClean="0"/>
              <a:t>random </a:t>
            </a:r>
            <a:r>
              <a:rPr lang="en-US" b="1" dirty="0"/>
              <a:t>intercept / subject = </a:t>
            </a:r>
            <a:r>
              <a:rPr lang="en-US" b="1" dirty="0" err="1"/>
              <a:t>schoolid</a:t>
            </a:r>
            <a:r>
              <a:rPr lang="en-US" b="1" dirty="0"/>
              <a:t> solution;</a:t>
            </a:r>
          </a:p>
          <a:p>
            <a:r>
              <a:rPr lang="en-US" b="1" dirty="0"/>
              <a:t>random intercept / subject = </a:t>
            </a:r>
            <a:r>
              <a:rPr lang="en-US" b="1" dirty="0" err="1"/>
              <a:t>classid</a:t>
            </a:r>
            <a:r>
              <a:rPr lang="en-US" b="1" dirty="0"/>
              <a:t>(</a:t>
            </a:r>
            <a:r>
              <a:rPr lang="en-US" b="1" dirty="0" err="1"/>
              <a:t>schoolid</a:t>
            </a:r>
            <a:r>
              <a:rPr lang="en-US" b="1" dirty="0"/>
              <a:t>) solution;</a:t>
            </a:r>
          </a:p>
          <a:p>
            <a:r>
              <a:rPr lang="en-US" dirty="0"/>
              <a:t>run;</a:t>
            </a:r>
            <a:endParaRPr lang="en-US" b="1"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1787284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29702" cy="1450757"/>
          </a:xfrm>
        </p:spPr>
        <p:txBody>
          <a:bodyPr/>
          <a:lstStyle/>
          <a:p>
            <a:r>
              <a:rPr lang="en-US" dirty="0" smtClean="0"/>
              <a:t>Part II: LMMs for Longitudinal Data</a:t>
            </a:r>
            <a:endParaRPr lang="en-US" dirty="0"/>
          </a:p>
        </p:txBody>
      </p:sp>
      <p:sp>
        <p:nvSpPr>
          <p:cNvPr id="3" name="Footer Placeholder 2"/>
          <p:cNvSpPr>
            <a:spLocks noGrp="1"/>
          </p:cNvSpPr>
          <p:nvPr>
            <p:ph type="ftr" sz="quarter" idx="11"/>
          </p:nvPr>
        </p:nvSpPr>
        <p:spPr/>
        <p:txBody>
          <a:bodyPr/>
          <a:lstStyle/>
          <a:p>
            <a:r>
              <a:rPr lang="en-US" smtClean="0"/>
              <a:t>IHPI Data &amp; Methods Hub Seminar: 9/19/22</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845993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771" y="286603"/>
            <a:ext cx="9971315" cy="1450757"/>
          </a:xfrm>
        </p:spPr>
        <p:txBody>
          <a:bodyPr/>
          <a:lstStyle/>
          <a:p>
            <a:r>
              <a:rPr lang="en-US" dirty="0" smtClean="0"/>
              <a:t>Longitudinal vs. </a:t>
            </a:r>
            <a:br>
              <a:rPr lang="en-US" dirty="0" smtClean="0"/>
            </a:br>
            <a:r>
              <a:rPr lang="en-US" dirty="0" smtClean="0"/>
              <a:t>Repeated-Measures Data</a:t>
            </a:r>
            <a:endParaRPr lang="en-US" dirty="0"/>
          </a:p>
        </p:txBody>
      </p:sp>
      <p:sp>
        <p:nvSpPr>
          <p:cNvPr id="3" name="Content Placeholder 2"/>
          <p:cNvSpPr>
            <a:spLocks noGrp="1"/>
          </p:cNvSpPr>
          <p:nvPr>
            <p:ph idx="1"/>
          </p:nvPr>
        </p:nvSpPr>
        <p:spPr>
          <a:xfrm>
            <a:off x="1097280" y="2035629"/>
            <a:ext cx="10419806" cy="4272642"/>
          </a:xfrm>
        </p:spPr>
        <p:txBody>
          <a:bodyPr>
            <a:normAutofit/>
          </a:bodyPr>
          <a:lstStyle/>
          <a:p>
            <a:r>
              <a:rPr lang="en-US" dirty="0">
                <a:latin typeface="Arial Rounded MT Bold" panose="020F0704030504030204" pitchFamily="34" charset="0"/>
              </a:rPr>
              <a:t>Longitudinal data </a:t>
            </a:r>
            <a:r>
              <a:rPr lang="en-US" dirty="0"/>
              <a:t>come from study designs in which the DV is measured at several time points for each unit of analysis (subject). </a:t>
            </a:r>
            <a:endParaRPr lang="en-US" dirty="0" smtClean="0"/>
          </a:p>
          <a:p>
            <a:r>
              <a:rPr lang="en-US" dirty="0" smtClean="0">
                <a:latin typeface="Arial Rounded MT Bold" panose="020F0704030504030204" pitchFamily="34" charset="0"/>
              </a:rPr>
              <a:t>Repeated-measures data </a:t>
            </a:r>
            <a:r>
              <a:rPr lang="en-US" dirty="0" smtClean="0"/>
              <a:t>involve multiple measures made on the same unit over time, or under changing experimental or observational conditions.</a:t>
            </a:r>
          </a:p>
          <a:p>
            <a:r>
              <a:rPr lang="en-US" dirty="0" smtClean="0"/>
              <a:t>   </a:t>
            </a:r>
            <a:r>
              <a:rPr lang="en-US" dirty="0" smtClean="0">
                <a:latin typeface="Arial Rounded MT Bold" panose="020F0704030504030204" pitchFamily="34" charset="0"/>
              </a:rPr>
              <a:t>The </a:t>
            </a:r>
            <a:r>
              <a:rPr lang="en-US" dirty="0">
                <a:latin typeface="Arial Rounded MT Bold" panose="020F0704030504030204" pitchFamily="34" charset="0"/>
              </a:rPr>
              <a:t>dependent variable is measured more than once for each unit of </a:t>
            </a:r>
            <a:r>
              <a:rPr lang="en-US" dirty="0" smtClean="0">
                <a:latin typeface="Arial Rounded MT Bold" panose="020F0704030504030204" pitchFamily="34" charset="0"/>
              </a:rPr>
              <a:t>analysis in both. </a:t>
            </a:r>
          </a:p>
          <a:p>
            <a:r>
              <a:rPr lang="en-US" dirty="0" smtClean="0"/>
              <a:t>LMMs fitted to these two types of data involve the estimation of </a:t>
            </a:r>
            <a:r>
              <a:rPr lang="en-US" dirty="0" smtClean="0">
                <a:latin typeface="Arial Rounded MT Bold" panose="020F0704030504030204" pitchFamily="34" charset="0"/>
              </a:rPr>
              <a:t>covariance parameters for random effects to capture the correlation among observations on the same subject.</a:t>
            </a:r>
          </a:p>
          <a:p>
            <a:r>
              <a:rPr lang="en-US" dirty="0" smtClean="0"/>
              <a:t>In the context of fitting LMMs, the distinction between longitudinal and repeated-measures studies is not critical. </a:t>
            </a:r>
            <a:r>
              <a:rPr lang="en-US" dirty="0" smtClean="0">
                <a:latin typeface="Arial Rounded MT Bold" panose="020F0704030504030204" pitchFamily="34" charset="0"/>
              </a:rPr>
              <a:t>We will focus on longitudinal data for this presentation</a:t>
            </a:r>
            <a:r>
              <a:rPr lang="en-US" dirty="0" smtClean="0"/>
              <a:t>.</a:t>
            </a:r>
          </a:p>
          <a:p>
            <a:endParaRPr lang="en-US" sz="2400" dirty="0"/>
          </a:p>
          <a:p>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2541922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544" y="286603"/>
            <a:ext cx="9960428" cy="1450757"/>
          </a:xfrm>
        </p:spPr>
        <p:txBody>
          <a:bodyPr/>
          <a:lstStyle/>
          <a:p>
            <a:r>
              <a:rPr lang="en-US" dirty="0" smtClean="0"/>
              <a:t>Some Characteristics of LMMs for Longitudinal Data</a:t>
            </a:r>
            <a:endParaRPr lang="en-US" dirty="0"/>
          </a:p>
        </p:txBody>
      </p:sp>
      <p:sp>
        <p:nvSpPr>
          <p:cNvPr id="3" name="Content Placeholder 2"/>
          <p:cNvSpPr>
            <a:spLocks noGrp="1"/>
          </p:cNvSpPr>
          <p:nvPr>
            <p:ph idx="1"/>
          </p:nvPr>
        </p:nvSpPr>
        <p:spPr>
          <a:xfrm>
            <a:off x="1086247" y="2048869"/>
            <a:ext cx="10361553" cy="3879138"/>
          </a:xfrm>
        </p:spPr>
        <p:txBody>
          <a:bodyPr>
            <a:normAutofit/>
          </a:bodyPr>
          <a:lstStyle/>
          <a:p>
            <a:pPr marL="109728" lvl="1" indent="0">
              <a:lnSpc>
                <a:spcPct val="120000"/>
              </a:lnSpc>
              <a:spcAft>
                <a:spcPts val="0"/>
              </a:spcAft>
              <a:buSzPct val="75000"/>
              <a:buNone/>
            </a:pPr>
            <a:endParaRPr lang="en-US" sz="1900" dirty="0" smtClean="0"/>
          </a:p>
          <a:p>
            <a:pPr marL="109728" lvl="1" indent="0">
              <a:lnSpc>
                <a:spcPct val="120000"/>
              </a:lnSpc>
              <a:spcAft>
                <a:spcPts val="0"/>
              </a:spcAft>
              <a:buSzPct val="75000"/>
              <a:buFont typeface="Calibri" pitchFamily="34" charset="0"/>
              <a:buNone/>
            </a:pPr>
            <a:r>
              <a:rPr lang="en-US" sz="1900" dirty="0" smtClean="0"/>
              <a:t>Software </a:t>
            </a:r>
            <a:r>
              <a:rPr lang="en-US" sz="1900" dirty="0"/>
              <a:t>for </a:t>
            </a:r>
            <a:r>
              <a:rPr lang="en-US" sz="1900" dirty="0">
                <a:latin typeface="Arial Rounded MT Bold" panose="020F0704030504030204" pitchFamily="34" charset="0"/>
              </a:rPr>
              <a:t>LMMs </a:t>
            </a:r>
            <a:r>
              <a:rPr lang="en-US" sz="1900" dirty="0" smtClean="0">
                <a:latin typeface="Arial Rounded MT Bold" panose="020F0704030504030204" pitchFamily="34" charset="0"/>
              </a:rPr>
              <a:t>allow </a:t>
            </a:r>
            <a:r>
              <a:rPr lang="en-US" sz="1900" dirty="0">
                <a:latin typeface="Arial Rounded MT Bold" panose="020F0704030504030204" pitchFamily="34" charset="0"/>
              </a:rPr>
              <a:t>subjects to have missing </a:t>
            </a:r>
            <a:r>
              <a:rPr lang="en-US" sz="1900" dirty="0" smtClean="0">
                <a:latin typeface="Arial Rounded MT Bold" panose="020F0704030504030204" pitchFamily="34" charset="0"/>
              </a:rPr>
              <a:t>data for some time points</a:t>
            </a:r>
            <a:r>
              <a:rPr lang="en-US" sz="1900" dirty="0"/>
              <a:t>. </a:t>
            </a:r>
            <a:r>
              <a:rPr lang="en-US" sz="1900" dirty="0" smtClean="0"/>
              <a:t>This means that </a:t>
            </a:r>
            <a:r>
              <a:rPr lang="en-US" sz="1900" dirty="0" err="1" smtClean="0"/>
              <a:t>listwise</a:t>
            </a:r>
            <a:r>
              <a:rPr lang="en-US" sz="1900" dirty="0" smtClean="0"/>
              <a:t> deletion of cases for a subject with one or more missing time points (as in multivariate analysis of variance) is not necessary, making it </a:t>
            </a:r>
            <a:r>
              <a:rPr lang="en-US" sz="1900" dirty="0"/>
              <a:t>possible to retain all </a:t>
            </a:r>
            <a:r>
              <a:rPr lang="en-US" sz="1900" dirty="0" smtClean="0"/>
              <a:t>available cases </a:t>
            </a:r>
            <a:r>
              <a:rPr lang="en-US" sz="1900" dirty="0"/>
              <a:t>for a subject in the </a:t>
            </a:r>
            <a:r>
              <a:rPr lang="en-US" sz="1900" dirty="0" smtClean="0"/>
              <a:t>analysis.</a:t>
            </a:r>
            <a:endParaRPr lang="en-US" dirty="0" smtClean="0"/>
          </a:p>
          <a:p>
            <a:r>
              <a:rPr lang="en-US" dirty="0" smtClean="0"/>
              <a:t>Under the assumption that missing data are </a:t>
            </a:r>
            <a:r>
              <a:rPr lang="en-US" dirty="0" smtClean="0">
                <a:latin typeface="Arial Rounded MT Bold" panose="020F0704030504030204" pitchFamily="34" charset="0"/>
              </a:rPr>
              <a:t>Missing at Random (MAR)</a:t>
            </a:r>
            <a:r>
              <a:rPr lang="en-US" dirty="0" smtClean="0"/>
              <a:t>, inferences based on methods of ML estimation in LMMs are valid (</a:t>
            </a:r>
            <a:r>
              <a:rPr lang="en-US" dirty="0" err="1" smtClean="0"/>
              <a:t>Verbeke</a:t>
            </a:r>
            <a:r>
              <a:rPr lang="en-US" dirty="0" smtClean="0"/>
              <a:t> &amp; </a:t>
            </a:r>
            <a:r>
              <a:rPr lang="en-US" dirty="0" err="1" smtClean="0"/>
              <a:t>Molenberghs</a:t>
            </a:r>
            <a:r>
              <a:rPr lang="en-US" dirty="0" smtClean="0"/>
              <a:t>, 2000). </a:t>
            </a:r>
          </a:p>
          <a:p>
            <a:endParaRPr lang="en-US" dirty="0" smtClean="0"/>
          </a:p>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3946196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544" y="286603"/>
            <a:ext cx="9960428" cy="1450757"/>
          </a:xfrm>
        </p:spPr>
        <p:txBody>
          <a:bodyPr/>
          <a:lstStyle/>
          <a:p>
            <a:r>
              <a:rPr lang="en-US" dirty="0" smtClean="0"/>
              <a:t>Some Characteristics of LMMs for Longitudinal Data (Cont.)</a:t>
            </a:r>
            <a:endParaRPr lang="en-US" dirty="0"/>
          </a:p>
        </p:txBody>
      </p:sp>
      <p:sp>
        <p:nvSpPr>
          <p:cNvPr id="3" name="Content Placeholder 2"/>
          <p:cNvSpPr>
            <a:spLocks noGrp="1"/>
          </p:cNvSpPr>
          <p:nvPr>
            <p:ph idx="1"/>
          </p:nvPr>
        </p:nvSpPr>
        <p:spPr>
          <a:xfrm>
            <a:off x="1135380" y="1807027"/>
            <a:ext cx="10419806" cy="4147457"/>
          </a:xfrm>
        </p:spPr>
        <p:txBody>
          <a:bodyPr>
            <a:normAutofit/>
          </a:bodyPr>
          <a:lstStyle/>
          <a:p>
            <a:endParaRPr lang="en-US" dirty="0" smtClean="0"/>
          </a:p>
          <a:p>
            <a:r>
              <a:rPr lang="en-US" dirty="0" smtClean="0"/>
              <a:t>Time trajectories for different subjects can be allowed to vary randomly by including random effects for time or functions of time. </a:t>
            </a:r>
          </a:p>
          <a:p>
            <a:r>
              <a:rPr lang="en-US" dirty="0" smtClean="0"/>
              <a:t>We can use other covariates in the model to help explain the random variability in time trajectories, and we can make inferences about the variability of these time trajectories in the larger population.</a:t>
            </a:r>
          </a:p>
          <a:p>
            <a:r>
              <a:rPr lang="en-US" dirty="0" smtClean="0"/>
              <a:t>The presence of the random effects in the LMM produces correlations for observations made on the same subject. These correlations are necessarily positive, because they are derived from the variances of the random effects in the model.</a:t>
            </a:r>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962689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Longitudinal Data: Examples</a:t>
            </a:r>
            <a:endParaRPr lang="en-US" dirty="0"/>
          </a:p>
        </p:txBody>
      </p:sp>
      <p:sp>
        <p:nvSpPr>
          <p:cNvPr id="3" name="Content Placeholder 2"/>
          <p:cNvSpPr>
            <a:spLocks noGrp="1"/>
          </p:cNvSpPr>
          <p:nvPr>
            <p:ph idx="1"/>
          </p:nvPr>
        </p:nvSpPr>
        <p:spPr>
          <a:xfrm>
            <a:off x="1097279" y="2095995"/>
            <a:ext cx="10593977" cy="3853048"/>
          </a:xfrm>
        </p:spPr>
        <p:txBody>
          <a:bodyPr>
            <a:normAutofit/>
          </a:bodyPr>
          <a:lstStyle/>
          <a:p>
            <a:pPr marL="0" indent="0">
              <a:buNone/>
            </a:pPr>
            <a:r>
              <a:rPr lang="en-US" b="1" dirty="0" smtClean="0"/>
              <a:t>Example Longitudinal Study Designs:</a:t>
            </a:r>
          </a:p>
          <a:p>
            <a:r>
              <a:rPr lang="en-US" dirty="0" smtClean="0"/>
              <a:t>1. Patients’ immune response measured several times over the weeks or months after receiving an infusion of a new drug vs. standard treatment</a:t>
            </a:r>
          </a:p>
          <a:p>
            <a:r>
              <a:rPr lang="en-US" dirty="0" smtClean="0"/>
              <a:t>2. Student achievement scores measured over time</a:t>
            </a:r>
          </a:p>
          <a:p>
            <a:r>
              <a:rPr lang="en-US" dirty="0" smtClean="0"/>
              <a:t>3. Socialization skills measured at different ages for children with ASD  (Autism Study)</a:t>
            </a:r>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27</a:t>
            </a:fld>
            <a:endParaRPr lang="en-US" dirty="0"/>
          </a:p>
        </p:txBody>
      </p:sp>
    </p:spTree>
    <p:extLst>
      <p:ext uri="{BB962C8B-B14F-4D97-AF65-F5344CB8AC3E}">
        <p14:creationId xmlns:p14="http://schemas.microsoft.com/office/powerpoint/2010/main" val="3774584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Appropriate Models for Longitudinal Data: Levels of Data</a:t>
            </a:r>
            <a:endParaRPr lang="en-US" sz="3600" dirty="0"/>
          </a:p>
        </p:txBody>
      </p:sp>
      <p:sp>
        <p:nvSpPr>
          <p:cNvPr id="3" name="Content Placeholder 2"/>
          <p:cNvSpPr>
            <a:spLocks noGrp="1"/>
          </p:cNvSpPr>
          <p:nvPr>
            <p:ph idx="1"/>
          </p:nvPr>
        </p:nvSpPr>
        <p:spPr>
          <a:xfrm>
            <a:off x="792479" y="2028674"/>
            <a:ext cx="10897013" cy="4282540"/>
          </a:xfrm>
        </p:spPr>
        <p:txBody>
          <a:bodyPr>
            <a:noAutofit/>
          </a:bodyPr>
          <a:lstStyle/>
          <a:p>
            <a:r>
              <a:rPr lang="en-US" dirty="0" smtClean="0"/>
              <a:t>Similar to clustered data, we can think in terms of levels of data when </a:t>
            </a:r>
            <a:r>
              <a:rPr lang="en-US" dirty="0"/>
              <a:t>fitting </a:t>
            </a:r>
            <a:r>
              <a:rPr lang="en-US" dirty="0" smtClean="0"/>
              <a:t>an </a:t>
            </a:r>
            <a:r>
              <a:rPr lang="en-US" dirty="0"/>
              <a:t>LMM </a:t>
            </a:r>
            <a:r>
              <a:rPr lang="en-US" dirty="0" smtClean="0"/>
              <a:t>to </a:t>
            </a:r>
            <a:r>
              <a:rPr lang="en-US" dirty="0"/>
              <a:t>longitudinal </a:t>
            </a:r>
            <a:r>
              <a:rPr lang="en-US" dirty="0" smtClean="0"/>
              <a:t>data.</a:t>
            </a:r>
            <a:endParaRPr lang="en-US" sz="1900" dirty="0" smtClean="0">
              <a:latin typeface="Arial Rounded MT Bold" panose="020F0704030504030204" pitchFamily="34" charset="0"/>
            </a:endParaRPr>
          </a:p>
          <a:p>
            <a:pPr marL="201168" lvl="1" indent="0">
              <a:buNone/>
            </a:pPr>
            <a:endParaRPr lang="en-US" sz="1900" dirty="0" smtClean="0">
              <a:latin typeface="Arial Rounded MT Bold" panose="020F0704030504030204" pitchFamily="34" charset="0"/>
            </a:endParaRPr>
          </a:p>
          <a:p>
            <a:pPr marL="201168" lvl="1" indent="0">
              <a:buNone/>
            </a:pPr>
            <a:r>
              <a:rPr lang="en-US" sz="1900" dirty="0" smtClean="0">
                <a:latin typeface="Arial Rounded MT Bold" panose="020F0704030504030204" pitchFamily="34" charset="0"/>
              </a:rPr>
              <a:t>Level 1</a:t>
            </a:r>
            <a:r>
              <a:rPr lang="en-US" sz="1900" dirty="0" smtClean="0"/>
              <a:t>: </a:t>
            </a:r>
            <a:r>
              <a:rPr lang="en-US" sz="1900" dirty="0" smtClean="0">
                <a:latin typeface="Arial Rounded MT Bold" panose="020F0704030504030204" pitchFamily="34" charset="0"/>
              </a:rPr>
              <a:t>time-varying variables</a:t>
            </a:r>
            <a:endParaRPr lang="en-US" sz="1900" dirty="0" smtClean="0"/>
          </a:p>
          <a:p>
            <a:pPr lvl="2"/>
            <a:r>
              <a:rPr lang="en-US" sz="1900" dirty="0" smtClean="0"/>
              <a:t>The DV is always measured at Level 1 of the data; it can change over time.</a:t>
            </a:r>
          </a:p>
          <a:p>
            <a:pPr lvl="2"/>
            <a:r>
              <a:rPr lang="en-US" sz="1900" dirty="0" smtClean="0"/>
              <a:t>The time variable (e.g., minutes, years, age, grade, time since drug administered)</a:t>
            </a:r>
          </a:p>
          <a:p>
            <a:pPr lvl="2"/>
            <a:r>
              <a:rPr lang="en-US" sz="1900" dirty="0" smtClean="0"/>
              <a:t>Other time-varying covariates (e.g., current employment, current weight, current smoking status)</a:t>
            </a:r>
          </a:p>
          <a:p>
            <a:pPr lvl="2"/>
            <a:r>
              <a:rPr lang="en-US" sz="1900" dirty="0" smtClean="0"/>
              <a:t>These variables can change from one time point to another.</a:t>
            </a:r>
          </a:p>
          <a:p>
            <a:pPr lvl="2"/>
            <a:endParaRPr lang="en-US" sz="1900" dirty="0" smtClean="0"/>
          </a:p>
          <a:p>
            <a:pPr marL="201168" lvl="1" indent="0">
              <a:buNone/>
            </a:pPr>
            <a:r>
              <a:rPr lang="en-US" sz="1900" dirty="0" smtClean="0">
                <a:latin typeface="Arial Rounded MT Bold" panose="020F0704030504030204" pitchFamily="34" charset="0"/>
              </a:rPr>
              <a:t>Level 2: time-invariant covariates</a:t>
            </a:r>
            <a:endParaRPr lang="en-US" sz="1900" dirty="0" smtClean="0"/>
          </a:p>
          <a:p>
            <a:pPr lvl="2"/>
            <a:r>
              <a:rPr lang="en-US" sz="1900" dirty="0" smtClean="0"/>
              <a:t>Subject-specific characteristics such as Sex or Parent Education Level.</a:t>
            </a:r>
          </a:p>
          <a:p>
            <a:pPr lvl="2"/>
            <a:r>
              <a:rPr lang="en-US" sz="1900" dirty="0" smtClean="0"/>
              <a:t>All observations for the same subject get the same value for these variables.</a:t>
            </a:r>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28</a:t>
            </a:fld>
            <a:endParaRPr lang="en-US" dirty="0"/>
          </a:p>
        </p:txBody>
      </p:sp>
    </p:spTree>
    <p:extLst>
      <p:ext uri="{BB962C8B-B14F-4D97-AF65-F5344CB8AC3E}">
        <p14:creationId xmlns:p14="http://schemas.microsoft.com/office/powerpoint/2010/main" val="3456208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Appropriate Models for Longitudinal Data: How to Handle Time</a:t>
            </a:r>
            <a:endParaRPr lang="en-US" dirty="0"/>
          </a:p>
        </p:txBody>
      </p:sp>
      <p:sp>
        <p:nvSpPr>
          <p:cNvPr id="3" name="Content Placeholder 2"/>
          <p:cNvSpPr>
            <a:spLocks noGrp="1"/>
          </p:cNvSpPr>
          <p:nvPr>
            <p:ph idx="1"/>
          </p:nvPr>
        </p:nvSpPr>
        <p:spPr>
          <a:xfrm>
            <a:off x="1178185" y="1941719"/>
            <a:ext cx="11181104" cy="4810045"/>
          </a:xfrm>
        </p:spPr>
        <p:txBody>
          <a:bodyPr>
            <a:noAutofit/>
          </a:bodyPr>
          <a:lstStyle/>
          <a:p>
            <a:r>
              <a:rPr lang="en-US" dirty="0" smtClean="0"/>
              <a:t>Time can be treated as continuous or categorical.</a:t>
            </a:r>
          </a:p>
          <a:p>
            <a:r>
              <a:rPr lang="en-US" b="1" dirty="0" smtClean="0">
                <a:latin typeface="Arial Rounded MT Bold" panose="020F0704030504030204" pitchFamily="34" charset="0"/>
              </a:rPr>
              <a:t>Continuous Time:</a:t>
            </a:r>
          </a:p>
          <a:p>
            <a:pPr marL="201168" lvl="1" indent="0">
              <a:buNone/>
            </a:pPr>
            <a:r>
              <a:rPr lang="en-US" sz="1900" dirty="0" smtClean="0"/>
              <a:t>Not all subjects need to be measured at the same time points. </a:t>
            </a:r>
          </a:p>
          <a:p>
            <a:pPr marL="201168" lvl="1" indent="0">
              <a:buNone/>
            </a:pPr>
            <a:r>
              <a:rPr lang="en-US" sz="1900" dirty="0" smtClean="0"/>
              <a:t>Subjects can different numbers of time points. </a:t>
            </a:r>
          </a:p>
          <a:p>
            <a:pPr marL="201168" lvl="1" indent="0">
              <a:buNone/>
            </a:pPr>
            <a:r>
              <a:rPr lang="en-US" sz="1900" dirty="0"/>
              <a:t>W</a:t>
            </a:r>
            <a:r>
              <a:rPr lang="en-US" sz="1900" dirty="0" smtClean="0"/>
              <a:t>e can include linear, quadratic or other functions of fixed time effects</a:t>
            </a:r>
          </a:p>
          <a:p>
            <a:pPr lvl="2"/>
            <a:r>
              <a:rPr lang="en-US" sz="1900" dirty="0" smtClean="0"/>
              <a:t>In a LMM we can also include random effects corresponding to the fixed effects of time, in essence generating an individual time trajectory for each subject (Autism Example). </a:t>
            </a:r>
          </a:p>
          <a:p>
            <a:pPr lvl="2"/>
            <a:r>
              <a:rPr lang="en-US" sz="1900" dirty="0" smtClean="0"/>
              <a:t>If there is not much variability between starting values, it may not be feasible to include a random intercept in the model, even when higher order random effects for time are included.</a:t>
            </a:r>
          </a:p>
          <a:p>
            <a:pPr lvl="2"/>
            <a:r>
              <a:rPr lang="en-US" sz="1900" dirty="0"/>
              <a:t>Graphical </a:t>
            </a:r>
            <a:r>
              <a:rPr lang="en-US" sz="1900" dirty="0" smtClean="0"/>
              <a:t>analysis </a:t>
            </a:r>
            <a:r>
              <a:rPr lang="en-US" sz="1900" dirty="0"/>
              <a:t>is often helpful </a:t>
            </a:r>
            <a:r>
              <a:rPr lang="en-US" sz="1900" dirty="0" smtClean="0"/>
              <a:t>when </a:t>
            </a:r>
            <a:r>
              <a:rPr lang="en-US" sz="1900" dirty="0"/>
              <a:t>deciding how to handle the effect of time in the model </a:t>
            </a:r>
          </a:p>
          <a:p>
            <a:pPr lvl="2"/>
            <a:endParaRPr lang="en-US" sz="2200" dirty="0" smtClean="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29</a:t>
            </a:fld>
            <a:endParaRPr lang="en-US" dirty="0"/>
          </a:p>
        </p:txBody>
      </p:sp>
    </p:spTree>
    <p:extLst>
      <p:ext uri="{BB962C8B-B14F-4D97-AF65-F5344CB8AC3E}">
        <p14:creationId xmlns:p14="http://schemas.microsoft.com/office/powerpoint/2010/main" val="2788366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Seminar Objectives</a:t>
            </a:r>
            <a:endParaRPr lang="en-US" dirty="0"/>
          </a:p>
        </p:txBody>
      </p:sp>
      <p:sp>
        <p:nvSpPr>
          <p:cNvPr id="3" name="Content Placeholder 2"/>
          <p:cNvSpPr>
            <a:spLocks noGrp="1"/>
          </p:cNvSpPr>
          <p:nvPr>
            <p:ph idx="1"/>
          </p:nvPr>
        </p:nvSpPr>
        <p:spPr/>
        <p:txBody>
          <a:bodyPr/>
          <a:lstStyle/>
          <a:p>
            <a:r>
              <a:rPr lang="en-US" b="1" dirty="0" smtClean="0"/>
              <a:t>This </a:t>
            </a:r>
            <a:r>
              <a:rPr lang="en-US" b="1" dirty="0" smtClean="0"/>
              <a:t>two-hour seminar </a:t>
            </a:r>
            <a:r>
              <a:rPr lang="en-US" b="1" dirty="0" smtClean="0"/>
              <a:t>has two </a:t>
            </a:r>
            <a:r>
              <a:rPr lang="en-US" b="1" dirty="0"/>
              <a:t>p</a:t>
            </a:r>
            <a:r>
              <a:rPr lang="en-US" b="1" dirty="0" smtClean="0"/>
              <a:t>arts:</a:t>
            </a:r>
          </a:p>
          <a:p>
            <a:r>
              <a:rPr lang="en-US" b="1" dirty="0" smtClean="0"/>
              <a:t>Part </a:t>
            </a:r>
            <a:r>
              <a:rPr lang="en-US" b="1" dirty="0" smtClean="0"/>
              <a:t>I (12:00pm-12:50pm): </a:t>
            </a:r>
            <a:r>
              <a:rPr lang="en-US" dirty="0" smtClean="0"/>
              <a:t>Introduce the appropriate specification of linear mixed models (LMMs) for </a:t>
            </a:r>
            <a:r>
              <a:rPr lang="en-US" b="1" dirty="0" smtClean="0"/>
              <a:t>cross-sectional clustered data sets </a:t>
            </a:r>
            <a:r>
              <a:rPr lang="en-US" dirty="0" smtClean="0"/>
              <a:t>in popular statistical software (SAS, R, Stata)</a:t>
            </a:r>
          </a:p>
          <a:p>
            <a:r>
              <a:rPr lang="en-US" b="1" dirty="0" smtClean="0"/>
              <a:t>Part </a:t>
            </a:r>
            <a:r>
              <a:rPr lang="en-US" b="1" dirty="0" smtClean="0"/>
              <a:t>II (1:00pm-1:50pm): </a:t>
            </a:r>
            <a:r>
              <a:rPr lang="en-US" dirty="0" smtClean="0"/>
              <a:t>Introduce the appropriate specification of LMMs for </a:t>
            </a:r>
            <a:r>
              <a:rPr lang="en-US" b="1" dirty="0" smtClean="0"/>
              <a:t>longitudinal data sets </a:t>
            </a:r>
            <a:r>
              <a:rPr lang="en-US" dirty="0" smtClean="0"/>
              <a:t>in popular statistical software</a:t>
            </a:r>
          </a:p>
          <a:p>
            <a:r>
              <a:rPr lang="en-US" b="1" dirty="0" smtClean="0"/>
              <a:t>Related Objectives:</a:t>
            </a:r>
          </a:p>
          <a:p>
            <a:pPr marL="457200" indent="-457200">
              <a:buFont typeface="+mj-lt"/>
              <a:buAutoNum type="arabicPeriod"/>
            </a:pPr>
            <a:r>
              <a:rPr lang="en-US" dirty="0" smtClean="0"/>
              <a:t>Carefully consider data management and data preparation for these two study designs</a:t>
            </a:r>
          </a:p>
          <a:p>
            <a:pPr marL="457200" indent="-457200">
              <a:buFont typeface="+mj-lt"/>
              <a:buAutoNum type="arabicPeriod"/>
            </a:pPr>
            <a:r>
              <a:rPr lang="en-US" dirty="0" smtClean="0"/>
              <a:t>Beware of potential pitfalls when fitting these models to these types of data sets</a:t>
            </a:r>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3666145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Appropriate Models for Longitudinal Data: How to Handle Time (</a:t>
            </a:r>
            <a:r>
              <a:rPr lang="en-US" dirty="0" err="1" smtClean="0"/>
              <a:t>cont</a:t>
            </a:r>
            <a:r>
              <a:rPr lang="en-US" dirty="0" smtClean="0"/>
              <a:t>)</a:t>
            </a:r>
            <a:endParaRPr lang="en-US" dirty="0"/>
          </a:p>
        </p:txBody>
      </p:sp>
      <p:sp>
        <p:nvSpPr>
          <p:cNvPr id="3" name="Content Placeholder 2"/>
          <p:cNvSpPr>
            <a:spLocks noGrp="1"/>
          </p:cNvSpPr>
          <p:nvPr>
            <p:ph idx="1"/>
          </p:nvPr>
        </p:nvSpPr>
        <p:spPr>
          <a:xfrm>
            <a:off x="1097280" y="2055003"/>
            <a:ext cx="10224654" cy="4378036"/>
          </a:xfrm>
        </p:spPr>
        <p:txBody>
          <a:bodyPr>
            <a:noAutofit/>
          </a:bodyPr>
          <a:lstStyle/>
          <a:p>
            <a:r>
              <a:rPr lang="en-US" b="1" dirty="0" smtClean="0">
                <a:latin typeface="Arial Rounded MT Bold" panose="020F0704030504030204" pitchFamily="34" charset="0"/>
              </a:rPr>
              <a:t>Categorical Time:</a:t>
            </a:r>
          </a:p>
          <a:p>
            <a:pPr lvl="1"/>
            <a:r>
              <a:rPr lang="en-US" sz="1900" dirty="0" smtClean="0"/>
              <a:t>This approach is possible if there are not too many time points, and if all subjects are measured at the same time points (can still have missing time points for some subjects).</a:t>
            </a:r>
          </a:p>
          <a:p>
            <a:pPr lvl="1"/>
            <a:r>
              <a:rPr lang="en-US" sz="1900" dirty="0" smtClean="0"/>
              <a:t>Important to choose a reference time point that makes sense, given the goals of the study.</a:t>
            </a:r>
          </a:p>
          <a:p>
            <a:pPr lvl="1"/>
            <a:endParaRPr lang="en-US" sz="1900" dirty="0"/>
          </a:p>
          <a:p>
            <a:pPr marL="201168" lvl="1" indent="0">
              <a:buNone/>
            </a:pPr>
            <a:r>
              <a:rPr lang="en-US" sz="1900" dirty="0" smtClean="0">
                <a:latin typeface="Arial Rounded MT Bold" panose="020F0704030504030204" pitchFamily="34" charset="0"/>
              </a:rPr>
              <a:t>Both Continuous and Categorical Time:</a:t>
            </a:r>
          </a:p>
          <a:p>
            <a:pPr lvl="1">
              <a:buSzPct val="50000"/>
              <a:buFont typeface="Courier New" panose="02070309020205020404" pitchFamily="49" charset="0"/>
              <a:buChar char="o"/>
            </a:pPr>
            <a:r>
              <a:rPr lang="en-US" sz="1900" dirty="0" smtClean="0"/>
              <a:t>In SAS, we can include continuous versions of time as covariates in the model, while also using time as a categorical variable in order to set up residual the error covariance structure (illustrated for Autism Data).</a:t>
            </a:r>
          </a:p>
          <a:p>
            <a:pPr lvl="1"/>
            <a:endParaRPr lang="en-US" sz="2200" dirty="0" smtClean="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3273527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544" y="286603"/>
            <a:ext cx="9960428" cy="1450757"/>
          </a:xfrm>
        </p:spPr>
        <p:txBody>
          <a:bodyPr>
            <a:normAutofit fontScale="90000"/>
          </a:bodyPr>
          <a:lstStyle/>
          <a:p>
            <a:r>
              <a:rPr lang="en-US" dirty="0"/>
              <a:t>Appropriate Models for Longitudinal Data: Time-Varying Covariates</a:t>
            </a:r>
          </a:p>
        </p:txBody>
      </p:sp>
      <p:sp>
        <p:nvSpPr>
          <p:cNvPr id="3" name="Content Placeholder 2"/>
          <p:cNvSpPr>
            <a:spLocks noGrp="1"/>
          </p:cNvSpPr>
          <p:nvPr>
            <p:ph idx="1"/>
          </p:nvPr>
        </p:nvSpPr>
        <p:spPr>
          <a:xfrm>
            <a:off x="1066800" y="2073728"/>
            <a:ext cx="10450287" cy="4403271"/>
          </a:xfrm>
        </p:spPr>
        <p:txBody>
          <a:bodyPr>
            <a:normAutofit/>
          </a:bodyPr>
          <a:lstStyle/>
          <a:p>
            <a:pPr marL="109728" lvl="1" indent="0">
              <a:lnSpc>
                <a:spcPct val="120000"/>
              </a:lnSpc>
              <a:spcAft>
                <a:spcPts val="0"/>
              </a:spcAft>
              <a:buSzPct val="75000"/>
              <a:buNone/>
            </a:pPr>
            <a:r>
              <a:rPr lang="en-US" sz="1900" dirty="0"/>
              <a:t>Time-varying covariates potentially have both </a:t>
            </a:r>
            <a:r>
              <a:rPr lang="en-US" sz="1900" dirty="0" smtClean="0"/>
              <a:t>between- </a:t>
            </a:r>
            <a:r>
              <a:rPr lang="en-US" sz="1900" dirty="0"/>
              <a:t>and </a:t>
            </a:r>
            <a:r>
              <a:rPr lang="en-US" sz="1900" dirty="0" smtClean="0"/>
              <a:t>within-subject effects</a:t>
            </a:r>
            <a:r>
              <a:rPr lang="en-US" sz="1900" dirty="0"/>
              <a:t>:</a:t>
            </a:r>
            <a:endParaRPr lang="en-US" dirty="0" smtClean="0"/>
          </a:p>
          <a:p>
            <a:r>
              <a:rPr lang="en-US" dirty="0" smtClean="0"/>
              <a:t>Can generate two new variables for each time-varying covariate:</a:t>
            </a:r>
          </a:p>
          <a:p>
            <a:pPr lvl="1"/>
            <a:r>
              <a:rPr lang="en-US" sz="1900" b="1" dirty="0" smtClean="0">
                <a:latin typeface="Arial Rounded MT Bold" panose="020F0704030504030204" pitchFamily="34" charset="0"/>
              </a:rPr>
              <a:t>Subject-Specific Mean </a:t>
            </a:r>
            <a:r>
              <a:rPr lang="en-US" sz="1900" b="1" dirty="0" smtClean="0"/>
              <a:t>(= </a:t>
            </a:r>
            <a:r>
              <a:rPr lang="en-US" sz="1900" b="1" dirty="0" err="1" smtClean="0"/>
              <a:t>Mean</a:t>
            </a:r>
            <a:r>
              <a:rPr lang="en-US" sz="1900" b="1" baseline="-25000" dirty="0" err="1" smtClean="0"/>
              <a:t>i</a:t>
            </a:r>
            <a:r>
              <a:rPr lang="en-US" sz="1900" b="1" dirty="0" smtClean="0"/>
              <a:t>)</a:t>
            </a:r>
            <a:r>
              <a:rPr lang="en-US" sz="1900" dirty="0" smtClean="0"/>
              <a:t>: gives the strictly between-subjects effect of the covariate </a:t>
            </a:r>
          </a:p>
          <a:p>
            <a:pPr lvl="1"/>
            <a:r>
              <a:rPr lang="en-US" sz="1900" b="1" dirty="0" smtClean="0">
                <a:latin typeface="Arial Rounded MT Bold" panose="020F0704030504030204" pitchFamily="34" charset="0"/>
              </a:rPr>
              <a:t>Deviation from the Subject-specific mean </a:t>
            </a:r>
            <a:r>
              <a:rPr lang="en-US" sz="1900" b="1" dirty="0" smtClean="0"/>
              <a:t>at each time point (= </a:t>
            </a:r>
            <a:r>
              <a:rPr lang="en-US" sz="1900" b="1" dirty="0" err="1" smtClean="0"/>
              <a:t>Value</a:t>
            </a:r>
            <a:r>
              <a:rPr lang="en-US" sz="1900" b="1" baseline="-25000" dirty="0" err="1" smtClean="0"/>
              <a:t>ti</a:t>
            </a:r>
            <a:r>
              <a:rPr lang="en-US" sz="1900" b="1" baseline="-25000" dirty="0" smtClean="0"/>
              <a:t> </a:t>
            </a:r>
            <a:r>
              <a:rPr lang="en-US" sz="1900" b="1" dirty="0" smtClean="0"/>
              <a:t>- </a:t>
            </a:r>
            <a:r>
              <a:rPr lang="en-US" sz="1900" b="1" dirty="0" err="1" smtClean="0"/>
              <a:t>Mean</a:t>
            </a:r>
            <a:r>
              <a:rPr lang="en-US" sz="1900" b="1" baseline="-25000" dirty="0" err="1" smtClean="0"/>
              <a:t>i</a:t>
            </a:r>
            <a:r>
              <a:rPr lang="en-US" sz="1900" b="1" dirty="0" smtClean="0"/>
              <a:t>): </a:t>
            </a:r>
            <a:r>
              <a:rPr lang="en-US" sz="1900" dirty="0" smtClean="0"/>
              <a:t>gives the strictly within-subjects effect of the covariate</a:t>
            </a:r>
            <a:r>
              <a:rPr lang="en-US" dirty="0" smtClean="0"/>
              <a:t>.</a:t>
            </a:r>
          </a:p>
          <a:p>
            <a:r>
              <a:rPr lang="en-US" dirty="0" smtClean="0"/>
              <a:t>These new variables are independent and can be entered into the model simultaneously. One can then test whether the “Between” and “Within” effects are equal. If their effects are not equal, both variables can be retained in the model. Otherwise, the original variable can be used in the model. </a:t>
            </a:r>
          </a:p>
          <a:p>
            <a:r>
              <a:rPr lang="en-US" dirty="0" smtClean="0"/>
              <a:t>This method can be applied to both continuous and categorical covariates.</a:t>
            </a:r>
            <a:endParaRPr lang="en-US" dirty="0"/>
          </a:p>
          <a:p>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31</a:t>
            </a:fld>
            <a:endParaRPr lang="en-US" dirty="0"/>
          </a:p>
        </p:txBody>
      </p:sp>
    </p:spTree>
    <p:extLst>
      <p:ext uri="{BB962C8B-B14F-4D97-AF65-F5344CB8AC3E}">
        <p14:creationId xmlns:p14="http://schemas.microsoft.com/office/powerpoint/2010/main" val="3966114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809" y="504317"/>
            <a:ext cx="9960428" cy="1450757"/>
          </a:xfrm>
        </p:spPr>
        <p:txBody>
          <a:bodyPr>
            <a:noAutofit/>
          </a:bodyPr>
          <a:lstStyle/>
          <a:p>
            <a:r>
              <a:rPr lang="en-US" sz="3600" dirty="0" smtClean="0"/>
              <a:t>LMMs for Longitudinal Data: Alternative Ways to Handle Baseline Values of the Dependent Variable</a:t>
            </a:r>
            <a:endParaRPr lang="en-US" sz="3600" dirty="0"/>
          </a:p>
        </p:txBody>
      </p:sp>
      <p:sp>
        <p:nvSpPr>
          <p:cNvPr id="3" name="Content Placeholder 2"/>
          <p:cNvSpPr>
            <a:spLocks noGrp="1"/>
          </p:cNvSpPr>
          <p:nvPr>
            <p:ph idx="1"/>
          </p:nvPr>
        </p:nvSpPr>
        <p:spPr>
          <a:xfrm>
            <a:off x="1197430" y="1817914"/>
            <a:ext cx="10031186" cy="4593772"/>
          </a:xfrm>
        </p:spPr>
        <p:txBody>
          <a:bodyPr>
            <a:normAutofit/>
          </a:bodyPr>
          <a:lstStyle/>
          <a:p>
            <a:pPr marL="109728" lvl="1" indent="0">
              <a:lnSpc>
                <a:spcPct val="120000"/>
              </a:lnSpc>
              <a:spcAft>
                <a:spcPts val="0"/>
              </a:spcAft>
              <a:buSzPct val="75000"/>
              <a:buNone/>
            </a:pPr>
            <a:endParaRPr lang="en-US" sz="1900" dirty="0" smtClean="0"/>
          </a:p>
          <a:p>
            <a:pPr marL="109728" lvl="1" indent="0">
              <a:lnSpc>
                <a:spcPct val="120000"/>
              </a:lnSpc>
              <a:spcAft>
                <a:spcPts val="0"/>
              </a:spcAft>
              <a:buSzPct val="75000"/>
              <a:buNone/>
            </a:pPr>
            <a:endParaRPr lang="en-US" sz="1900" dirty="0"/>
          </a:p>
          <a:p>
            <a:pPr marL="109728" lvl="1" indent="0">
              <a:lnSpc>
                <a:spcPct val="120000"/>
              </a:lnSpc>
              <a:spcAft>
                <a:spcPts val="0"/>
              </a:spcAft>
              <a:buSzPct val="75000"/>
              <a:buNone/>
            </a:pPr>
            <a:r>
              <a:rPr lang="en-US" sz="1900" dirty="0" smtClean="0">
                <a:latin typeface="Arial Rounded MT Bold" panose="020F0704030504030204" pitchFamily="34" charset="0"/>
              </a:rPr>
              <a:t>Treat </a:t>
            </a:r>
            <a:r>
              <a:rPr lang="en-US" sz="1900" dirty="0" smtClean="0">
                <a:latin typeface="Arial Rounded MT Bold" panose="020F0704030504030204" pitchFamily="34" charset="0"/>
              </a:rPr>
              <a:t>the baseline measurement of DV as another outcome</a:t>
            </a:r>
            <a:r>
              <a:rPr lang="en-US" sz="1900" dirty="0" smtClean="0"/>
              <a:t>:</a:t>
            </a:r>
          </a:p>
          <a:p>
            <a:pPr lvl="1"/>
            <a:r>
              <a:rPr lang="en-US" sz="1900" dirty="0" smtClean="0"/>
              <a:t>Elegant theoretically, because the DV is assumed to be measured with error, while covariates are assumed to be fixed. </a:t>
            </a:r>
          </a:p>
          <a:p>
            <a:pPr lvl="1"/>
            <a:r>
              <a:rPr lang="en-US" sz="1900" dirty="0" smtClean="0"/>
              <a:t>However, the treatment effect may need to be modeled as a treatment by time interaction, if treatment groups are similar at baseline.</a:t>
            </a:r>
          </a:p>
          <a:p>
            <a:pPr lvl="1"/>
            <a:r>
              <a:rPr lang="en-US" sz="1900" dirty="0" smtClean="0"/>
              <a:t>A changing effect of treatment over time may require a complex interaction between treatment and a function of time. </a:t>
            </a:r>
          </a:p>
          <a:p>
            <a:pPr lvl="1"/>
            <a:endParaRPr lang="en-US" sz="1900" dirty="0" smtClean="0"/>
          </a:p>
          <a:p>
            <a:pPr lvl="1"/>
            <a:endParaRPr lang="en-US" sz="2100" dirty="0" smtClean="0"/>
          </a:p>
          <a:p>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32</a:t>
            </a:fld>
            <a:endParaRPr lang="en-US" dirty="0"/>
          </a:p>
        </p:txBody>
      </p:sp>
    </p:spTree>
    <p:extLst>
      <p:ext uri="{BB962C8B-B14F-4D97-AF65-F5344CB8AC3E}">
        <p14:creationId xmlns:p14="http://schemas.microsoft.com/office/powerpoint/2010/main" val="2229216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547859"/>
            <a:ext cx="9960428" cy="1450757"/>
          </a:xfrm>
        </p:spPr>
        <p:txBody>
          <a:bodyPr>
            <a:noAutofit/>
          </a:bodyPr>
          <a:lstStyle/>
          <a:p>
            <a:r>
              <a:rPr lang="en-US" sz="3600" dirty="0"/>
              <a:t>LMMs for Longitudinal Data: Alternative Ways to Handle Baseline Values of the Dependent Variable </a:t>
            </a:r>
            <a:r>
              <a:rPr lang="en-US" sz="3600" dirty="0" smtClean="0"/>
              <a:t>(Cont.)</a:t>
            </a:r>
            <a:endParaRPr lang="en-US" sz="3600" dirty="0"/>
          </a:p>
        </p:txBody>
      </p:sp>
      <p:sp>
        <p:nvSpPr>
          <p:cNvPr id="3" name="Content Placeholder 2"/>
          <p:cNvSpPr>
            <a:spLocks noGrp="1"/>
          </p:cNvSpPr>
          <p:nvPr>
            <p:ph idx="1"/>
          </p:nvPr>
        </p:nvSpPr>
        <p:spPr>
          <a:xfrm>
            <a:off x="1181100" y="1719943"/>
            <a:ext cx="9987643" cy="4593772"/>
          </a:xfrm>
        </p:spPr>
        <p:txBody>
          <a:bodyPr>
            <a:normAutofit/>
          </a:bodyPr>
          <a:lstStyle/>
          <a:p>
            <a:endParaRPr lang="en-US" dirty="0" smtClean="0"/>
          </a:p>
          <a:p>
            <a:r>
              <a:rPr lang="en-US" dirty="0" smtClean="0">
                <a:latin typeface="Arial Rounded MT Bold" panose="020F0704030504030204" pitchFamily="34" charset="0"/>
              </a:rPr>
              <a:t>Treat </a:t>
            </a:r>
            <a:r>
              <a:rPr lang="en-US" dirty="0" smtClean="0">
                <a:latin typeface="Arial Rounded MT Bold" panose="020F0704030504030204" pitchFamily="34" charset="0"/>
              </a:rPr>
              <a:t>the baseline value of the DV as a covariate in the model</a:t>
            </a:r>
            <a:r>
              <a:rPr lang="en-US" dirty="0" smtClean="0"/>
              <a:t>:</a:t>
            </a:r>
          </a:p>
          <a:p>
            <a:pPr lvl="1"/>
            <a:r>
              <a:rPr lang="en-US" sz="1900" dirty="0" smtClean="0"/>
              <a:t>Baseline measurement of the DV may be considered to be inherently different from subsequent values, because measured prior to treatment</a:t>
            </a:r>
          </a:p>
          <a:p>
            <a:pPr lvl="1"/>
            <a:r>
              <a:rPr lang="en-US" sz="1900" dirty="0" smtClean="0"/>
              <a:t>Inclusion of baseline DV as a covariate in the model may reduce residual variance substantially, increasing the power of statistical tests.</a:t>
            </a:r>
          </a:p>
          <a:p>
            <a:pPr lvl="1"/>
            <a:r>
              <a:rPr lang="en-US" sz="1900" dirty="0" smtClean="0"/>
              <a:t>Values in subsequent measures of the DV may be a function of the initial values. Can easily model this by including an interaction between the baseline DV and time as a covariate. </a:t>
            </a:r>
          </a:p>
          <a:p>
            <a:pPr lvl="1"/>
            <a:endParaRPr lang="en-US" sz="1900" dirty="0" smtClean="0"/>
          </a:p>
          <a:p>
            <a:pPr marL="201168" lvl="1" indent="0">
              <a:buNone/>
            </a:pPr>
            <a:r>
              <a:rPr lang="en-US" sz="1900" b="1" dirty="0" smtClean="0"/>
              <a:t>Conclusion: </a:t>
            </a:r>
            <a:r>
              <a:rPr lang="en-US" sz="1900" dirty="0" smtClean="0"/>
              <a:t>How to handle baseline values of the DV depends on the characteristics of the data and the research goals of the study.</a:t>
            </a:r>
          </a:p>
          <a:p>
            <a:pPr lvl="1"/>
            <a:endParaRPr lang="en-US" sz="2100" dirty="0" smtClean="0"/>
          </a:p>
          <a:p>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33</a:t>
            </a:fld>
            <a:endParaRPr lang="en-US" dirty="0"/>
          </a:p>
        </p:txBody>
      </p:sp>
    </p:spTree>
    <p:extLst>
      <p:ext uri="{BB962C8B-B14F-4D97-AF65-F5344CB8AC3E}">
        <p14:creationId xmlns:p14="http://schemas.microsoft.com/office/powerpoint/2010/main" val="4001200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Managing Longitudinal Data</a:t>
            </a:r>
            <a:endParaRPr lang="en-US" dirty="0"/>
          </a:p>
        </p:txBody>
      </p:sp>
      <p:sp>
        <p:nvSpPr>
          <p:cNvPr id="3" name="Content Placeholder 2"/>
          <p:cNvSpPr>
            <a:spLocks noGrp="1"/>
          </p:cNvSpPr>
          <p:nvPr>
            <p:ph idx="1"/>
          </p:nvPr>
        </p:nvSpPr>
        <p:spPr>
          <a:xfrm>
            <a:off x="1097280" y="2109847"/>
            <a:ext cx="10234353" cy="3825547"/>
          </a:xfrm>
        </p:spPr>
        <p:txBody>
          <a:bodyPr>
            <a:normAutofit/>
          </a:bodyPr>
          <a:lstStyle/>
          <a:p>
            <a:r>
              <a:rPr lang="en-US" dirty="0" smtClean="0"/>
              <a:t>Need one row of data for each time point within a subject. </a:t>
            </a:r>
          </a:p>
          <a:p>
            <a:r>
              <a:rPr lang="en-US" dirty="0" smtClean="0"/>
              <a:t>Need a Subject ID variable, with multiple rows for each subject. Different subjects may have different numbers of observations, made at different time points.</a:t>
            </a:r>
          </a:p>
          <a:p>
            <a:r>
              <a:rPr lang="en-US" dirty="0" smtClean="0"/>
              <a:t>Need a variable to index Time.</a:t>
            </a:r>
          </a:p>
          <a:p>
            <a:r>
              <a:rPr lang="en-US" dirty="0"/>
              <a:t>Best to sort by Subject ID and Time</a:t>
            </a:r>
            <a:r>
              <a:rPr lang="en-US" dirty="0" smtClean="0"/>
              <a:t>.</a:t>
            </a:r>
          </a:p>
          <a:p>
            <a:r>
              <a:rPr lang="en-US" dirty="0" smtClean="0"/>
              <a:t>Dependent variable is measured at each time point, and should necessarily vary across the rows of the data set within each subject.</a:t>
            </a:r>
          </a:p>
          <a:p>
            <a:pPr lvl="1"/>
            <a:r>
              <a:rPr lang="en-US" sz="1900" dirty="0" smtClean="0"/>
              <a:t>If the outcome variable is only measured once for each subject, then a more traditional GLM approach (linear regression, ANOVA, or ANCOVA) should be used</a:t>
            </a:r>
            <a:r>
              <a:rPr lang="en-US" sz="2200" dirty="0" smtClean="0"/>
              <a:t>.</a:t>
            </a:r>
            <a:endParaRPr lang="en-US" sz="2200"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34</a:t>
            </a:fld>
            <a:endParaRPr lang="en-US" dirty="0"/>
          </a:p>
        </p:txBody>
      </p:sp>
    </p:spTree>
    <p:extLst>
      <p:ext uri="{BB962C8B-B14F-4D97-AF65-F5344CB8AC3E}">
        <p14:creationId xmlns:p14="http://schemas.microsoft.com/office/powerpoint/2010/main" val="2245726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28117"/>
            <a:ext cx="10058400" cy="1450757"/>
          </a:xfrm>
        </p:spPr>
        <p:txBody>
          <a:bodyPr>
            <a:normAutofit/>
          </a:bodyPr>
          <a:lstStyle/>
          <a:p>
            <a:r>
              <a:rPr lang="en-US" sz="4400" dirty="0" smtClean="0"/>
              <a:t>Example Data Set: Description of the Autism Study</a:t>
            </a:r>
            <a:endParaRPr lang="en-US" sz="4400" dirty="0"/>
          </a:p>
        </p:txBody>
      </p:sp>
      <p:sp>
        <p:nvSpPr>
          <p:cNvPr id="6" name="Content Placeholder 5"/>
          <p:cNvSpPr>
            <a:spLocks noGrp="1"/>
          </p:cNvSpPr>
          <p:nvPr>
            <p:ph idx="1"/>
          </p:nvPr>
        </p:nvSpPr>
        <p:spPr>
          <a:xfrm>
            <a:off x="1048295" y="2374175"/>
            <a:ext cx="10107385" cy="4298768"/>
          </a:xfrm>
        </p:spPr>
        <p:txBody>
          <a:bodyPr>
            <a:noAutofit/>
          </a:bodyPr>
          <a:lstStyle/>
          <a:p>
            <a:r>
              <a:rPr lang="en-US" dirty="0" smtClean="0"/>
              <a:t>Data were collected at the University of Michigan on 158 ASD children, </a:t>
            </a:r>
            <a:r>
              <a:rPr lang="en-US" dirty="0"/>
              <a:t>at ages 2, 3, 5, 9 and 13 years</a:t>
            </a:r>
            <a:r>
              <a:rPr lang="en-US" dirty="0" smtClean="0"/>
              <a:t>. </a:t>
            </a:r>
          </a:p>
          <a:p>
            <a:r>
              <a:rPr lang="en-US" dirty="0" smtClean="0"/>
              <a:t>Children were divided into three groups </a:t>
            </a:r>
            <a:r>
              <a:rPr lang="en-US" dirty="0"/>
              <a:t>(SICDEGP</a:t>
            </a:r>
            <a:r>
              <a:rPr lang="en-US" dirty="0" smtClean="0"/>
              <a:t>), based on their expressive language score at age two. </a:t>
            </a:r>
          </a:p>
          <a:p>
            <a:r>
              <a:rPr lang="en-US" dirty="0" smtClean="0"/>
              <a:t>Researchers </a:t>
            </a:r>
            <a:r>
              <a:rPr lang="en-US" dirty="0"/>
              <a:t>were interested in the growth of parent-reported socialization </a:t>
            </a:r>
            <a:r>
              <a:rPr lang="en-US" dirty="0" smtClean="0"/>
              <a:t>skills (VSAE) for </a:t>
            </a:r>
            <a:r>
              <a:rPr lang="en-US" dirty="0"/>
              <a:t>children in the three levels of SICDEGP. Not all children were measured at all time points</a:t>
            </a:r>
            <a:r>
              <a:rPr lang="en-US" dirty="0" smtClean="0"/>
              <a:t>. (</a:t>
            </a:r>
            <a:r>
              <a:rPr lang="en-US" dirty="0"/>
              <a:t>Anderson et al., </a:t>
            </a:r>
            <a:r>
              <a:rPr lang="en-US" dirty="0" smtClean="0"/>
              <a:t>2009).  </a:t>
            </a:r>
          </a:p>
        </p:txBody>
      </p:sp>
      <p:sp>
        <p:nvSpPr>
          <p:cNvPr id="3" name="Footer Placeholder 2"/>
          <p:cNvSpPr>
            <a:spLocks noGrp="1"/>
          </p:cNvSpPr>
          <p:nvPr>
            <p:ph type="ftr" sz="quarter" idx="11"/>
          </p:nvPr>
        </p:nvSpPr>
        <p:spPr/>
        <p:txBody>
          <a:bodyPr/>
          <a:lstStyle/>
          <a:p>
            <a:r>
              <a:rPr lang="en-US" smtClean="0"/>
              <a:t>IHPI Data &amp; Methods Hub Seminar: 9/19/22</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35</a:t>
            </a:fld>
            <a:endParaRPr lang="en-US" dirty="0"/>
          </a:p>
        </p:txBody>
      </p:sp>
    </p:spTree>
    <p:extLst>
      <p:ext uri="{BB962C8B-B14F-4D97-AF65-F5344CB8AC3E}">
        <p14:creationId xmlns:p14="http://schemas.microsoft.com/office/powerpoint/2010/main" val="88937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of the Autism Data</a:t>
            </a:r>
            <a:endParaRPr lang="en-US" dirty="0"/>
          </a:p>
        </p:txBody>
      </p:sp>
      <p:pic>
        <p:nvPicPr>
          <p:cNvPr id="4" name="Picture 3"/>
          <p:cNvPicPr>
            <a:picLocks noChangeAspect="1"/>
          </p:cNvPicPr>
          <p:nvPr/>
        </p:nvPicPr>
        <p:blipFill>
          <a:blip r:embed="rId3"/>
          <a:stretch>
            <a:fillRect/>
          </a:stretch>
        </p:blipFill>
        <p:spPr>
          <a:xfrm>
            <a:off x="2966358" y="1926953"/>
            <a:ext cx="5871224" cy="4468404"/>
          </a:xfrm>
          <a:prstGeom prst="rect">
            <a:avLst/>
          </a:prstGeom>
        </p:spPr>
      </p:pic>
      <p:sp>
        <p:nvSpPr>
          <p:cNvPr id="3" name="Footer Placeholder 2"/>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36</a:t>
            </a:fld>
            <a:endParaRPr lang="en-US" dirty="0"/>
          </a:p>
        </p:txBody>
      </p:sp>
    </p:spTree>
    <p:extLst>
      <p:ext uri="{BB962C8B-B14F-4D97-AF65-F5344CB8AC3E}">
        <p14:creationId xmlns:p14="http://schemas.microsoft.com/office/powerpoint/2010/main" val="2515114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Values in the Autism Data Set for the first three subjects</a:t>
            </a:r>
            <a:endParaRPr lang="en-US" sz="4000" dirty="0"/>
          </a:p>
        </p:txBody>
      </p:sp>
      <p:sp>
        <p:nvSpPr>
          <p:cNvPr id="11" name="Content Placeholder 10"/>
          <p:cNvSpPr>
            <a:spLocks noGrp="1"/>
          </p:cNvSpPr>
          <p:nvPr>
            <p:ph sz="half" idx="1"/>
          </p:nvPr>
        </p:nvSpPr>
        <p:spPr/>
        <p:txBody>
          <a:bodyPr>
            <a:normAutofit/>
          </a:bodyPr>
          <a:lstStyle/>
          <a:p>
            <a:r>
              <a:rPr lang="en-US" dirty="0">
                <a:latin typeface="Arial Rounded MT Bold" panose="020F0704030504030204" pitchFamily="34" charset="0"/>
              </a:rPr>
              <a:t>Level 1</a:t>
            </a:r>
            <a:r>
              <a:rPr lang="en-US" dirty="0"/>
              <a:t> (time-varying) variables: </a:t>
            </a:r>
            <a:r>
              <a:rPr lang="en-US" dirty="0">
                <a:latin typeface="Arial Rounded MT Bold" panose="020F0704030504030204" pitchFamily="34" charset="0"/>
              </a:rPr>
              <a:t>AGE</a:t>
            </a:r>
            <a:r>
              <a:rPr lang="en-US" dirty="0"/>
              <a:t> (the time variable) and the variables constructed from </a:t>
            </a:r>
            <a:r>
              <a:rPr lang="en-US" dirty="0" smtClean="0"/>
              <a:t>it, </a:t>
            </a:r>
            <a:r>
              <a:rPr lang="en-US" dirty="0"/>
              <a:t>plus </a:t>
            </a:r>
            <a:r>
              <a:rPr lang="en-US" dirty="0" smtClean="0"/>
              <a:t>the Dependent Variable</a:t>
            </a:r>
            <a:r>
              <a:rPr lang="en-US" dirty="0"/>
              <a:t>, </a:t>
            </a:r>
            <a:r>
              <a:rPr lang="en-US" dirty="0">
                <a:latin typeface="Arial Rounded MT Bold" panose="020F0704030504030204" pitchFamily="34" charset="0"/>
              </a:rPr>
              <a:t>VSAE</a:t>
            </a:r>
            <a:r>
              <a:rPr lang="en-US" dirty="0"/>
              <a:t>. </a:t>
            </a:r>
          </a:p>
          <a:p>
            <a:r>
              <a:rPr lang="en-US" dirty="0">
                <a:latin typeface="Arial Rounded MT Bold" panose="020F0704030504030204" pitchFamily="34" charset="0"/>
              </a:rPr>
              <a:t>Level 2</a:t>
            </a:r>
            <a:r>
              <a:rPr lang="en-US" dirty="0"/>
              <a:t> (time-invariant) variable is </a:t>
            </a:r>
            <a:r>
              <a:rPr lang="en-US" dirty="0">
                <a:latin typeface="Arial Rounded MT Bold" panose="020F0704030504030204" pitchFamily="34" charset="0"/>
              </a:rPr>
              <a:t>SICDEGP</a:t>
            </a:r>
            <a:r>
              <a:rPr lang="en-US" dirty="0"/>
              <a:t>, which is constant for all observations on the same child.</a:t>
            </a:r>
          </a:p>
          <a:p>
            <a:r>
              <a:rPr lang="en-US" dirty="0"/>
              <a:t>All variables at Level 1 and at Level 2 are included in each row of data for each subject.</a:t>
            </a:r>
          </a:p>
          <a:p>
            <a:endParaRPr lang="en-US" dirty="0"/>
          </a:p>
          <a:p>
            <a:endParaRPr lang="en-US" dirty="0"/>
          </a:p>
        </p:txBody>
      </p:sp>
      <p:sp>
        <p:nvSpPr>
          <p:cNvPr id="8" name="Content Placeholder 7"/>
          <p:cNvSpPr>
            <a:spLocks noGrp="1"/>
          </p:cNvSpPr>
          <p:nvPr>
            <p:ph sz="half" idx="2"/>
          </p:nvPr>
        </p:nvSpPr>
        <p:spPr/>
        <p:txBody>
          <a:bodyPr>
            <a:normAutofit/>
          </a:bodyPr>
          <a:lstStyle/>
          <a:p>
            <a:endParaRPr lang="en-US" dirty="0"/>
          </a:p>
          <a:p>
            <a:endParaRPr lang="en-US" dirty="0"/>
          </a:p>
        </p:txBody>
      </p:sp>
      <p:pic>
        <p:nvPicPr>
          <p:cNvPr id="6" name="Picture 5"/>
          <p:cNvPicPr>
            <a:picLocks noChangeAspect="1"/>
          </p:cNvPicPr>
          <p:nvPr/>
        </p:nvPicPr>
        <p:blipFill rotWithShape="1">
          <a:blip r:embed="rId3"/>
          <a:srcRect t="864"/>
          <a:stretch/>
        </p:blipFill>
        <p:spPr>
          <a:xfrm>
            <a:off x="6281902" y="2013923"/>
            <a:ext cx="4543425" cy="4133783"/>
          </a:xfrm>
          <a:prstGeom prst="rect">
            <a:avLst/>
          </a:prstGeom>
        </p:spPr>
      </p:pic>
      <p:sp>
        <p:nvSpPr>
          <p:cNvPr id="3" name="Footer Placeholder 2"/>
          <p:cNvSpPr>
            <a:spLocks noGrp="1"/>
          </p:cNvSpPr>
          <p:nvPr>
            <p:ph type="ftr" sz="quarter" idx="11"/>
          </p:nvPr>
        </p:nvSpPr>
        <p:spPr/>
        <p:txBody>
          <a:bodyPr/>
          <a:lstStyle/>
          <a:p>
            <a:r>
              <a:rPr lang="en-US" smtClean="0"/>
              <a:t>IHPI Data &amp; Methods Hub Seminar: 9/19/22</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37</a:t>
            </a:fld>
            <a:endParaRPr lang="en-US" dirty="0"/>
          </a:p>
        </p:txBody>
      </p:sp>
    </p:spTree>
    <p:extLst>
      <p:ext uri="{BB962C8B-B14F-4D97-AF65-F5344CB8AC3E}">
        <p14:creationId xmlns:p14="http://schemas.microsoft.com/office/powerpoint/2010/main" val="13786149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Data Manipulation for Autism Data</a:t>
            </a:r>
            <a:endParaRPr lang="en-US" sz="4400" dirty="0"/>
          </a:p>
        </p:txBody>
      </p:sp>
      <p:sp>
        <p:nvSpPr>
          <p:cNvPr id="3" name="Content Placeholder 2"/>
          <p:cNvSpPr>
            <a:spLocks noGrp="1"/>
          </p:cNvSpPr>
          <p:nvPr>
            <p:ph idx="1"/>
          </p:nvPr>
        </p:nvSpPr>
        <p:spPr/>
        <p:txBody>
          <a:bodyPr/>
          <a:lstStyle/>
          <a:p>
            <a:pPr>
              <a:lnSpc>
                <a:spcPct val="150000"/>
              </a:lnSpc>
              <a:spcBef>
                <a:spcPts val="0"/>
              </a:spcBef>
              <a:spcAft>
                <a:spcPts val="0"/>
              </a:spcAft>
            </a:pPr>
            <a:endParaRPr lang="en-US" b="1" dirty="0" smtClean="0"/>
          </a:p>
          <a:p>
            <a:pPr>
              <a:lnSpc>
                <a:spcPct val="150000"/>
              </a:lnSpc>
              <a:spcBef>
                <a:spcPts val="0"/>
              </a:spcBef>
              <a:spcAft>
                <a:spcPts val="0"/>
              </a:spcAft>
            </a:pPr>
            <a:r>
              <a:rPr lang="en-US" b="1" dirty="0" smtClean="0"/>
              <a:t>data</a:t>
            </a:r>
            <a:r>
              <a:rPr lang="en-US" dirty="0" smtClean="0"/>
              <a:t> </a:t>
            </a:r>
            <a:r>
              <a:rPr lang="en-US" dirty="0"/>
              <a:t>autism2;</a:t>
            </a:r>
          </a:p>
          <a:p>
            <a:pPr>
              <a:lnSpc>
                <a:spcPct val="150000"/>
              </a:lnSpc>
              <a:spcBef>
                <a:spcPts val="0"/>
              </a:spcBef>
              <a:spcAft>
                <a:spcPts val="0"/>
              </a:spcAft>
            </a:pPr>
            <a:r>
              <a:rPr lang="en-US" dirty="0"/>
              <a:t>set autism;</a:t>
            </a:r>
          </a:p>
          <a:p>
            <a:pPr>
              <a:lnSpc>
                <a:spcPct val="150000"/>
              </a:lnSpc>
              <a:spcBef>
                <a:spcPts val="0"/>
              </a:spcBef>
              <a:spcAft>
                <a:spcPts val="0"/>
              </a:spcAft>
            </a:pPr>
            <a:r>
              <a:rPr lang="en-US" dirty="0"/>
              <a:t>   </a:t>
            </a:r>
            <a:r>
              <a:rPr lang="en-US" dirty="0" err="1"/>
              <a:t>c_age</a:t>
            </a:r>
            <a:r>
              <a:rPr lang="en-US" dirty="0"/>
              <a:t> = age-</a:t>
            </a:r>
            <a:r>
              <a:rPr lang="en-US" b="1" dirty="0"/>
              <a:t>2</a:t>
            </a:r>
            <a:r>
              <a:rPr lang="en-US" dirty="0"/>
              <a:t>;  </a:t>
            </a:r>
            <a:r>
              <a:rPr lang="en-US" dirty="0" err="1"/>
              <a:t>c_agesq</a:t>
            </a:r>
            <a:r>
              <a:rPr lang="en-US" dirty="0"/>
              <a:t> = </a:t>
            </a:r>
            <a:r>
              <a:rPr lang="en-US" dirty="0" err="1"/>
              <a:t>c_age</a:t>
            </a:r>
            <a:r>
              <a:rPr lang="en-US" dirty="0"/>
              <a:t> * </a:t>
            </a:r>
            <a:r>
              <a:rPr lang="en-US" dirty="0" err="1"/>
              <a:t>c_age</a:t>
            </a:r>
            <a:r>
              <a:rPr lang="en-US" dirty="0"/>
              <a:t>;</a:t>
            </a:r>
          </a:p>
          <a:p>
            <a:pPr>
              <a:lnSpc>
                <a:spcPct val="150000"/>
              </a:lnSpc>
              <a:spcBef>
                <a:spcPts val="0"/>
              </a:spcBef>
              <a:spcAft>
                <a:spcPts val="0"/>
              </a:spcAft>
            </a:pPr>
            <a:r>
              <a:rPr lang="en-US" dirty="0"/>
              <a:t>   if </a:t>
            </a:r>
            <a:r>
              <a:rPr lang="en-US" dirty="0" err="1"/>
              <a:t>sicdegp</a:t>
            </a:r>
            <a:r>
              <a:rPr lang="en-US" dirty="0"/>
              <a:t> in (</a:t>
            </a:r>
            <a:r>
              <a:rPr lang="en-US" b="1" dirty="0"/>
              <a:t>1</a:t>
            </a:r>
            <a:r>
              <a:rPr lang="en-US" dirty="0"/>
              <a:t>,</a:t>
            </a:r>
            <a:r>
              <a:rPr lang="en-US" b="1" dirty="0"/>
              <a:t>2</a:t>
            </a:r>
            <a:r>
              <a:rPr lang="en-US" dirty="0"/>
              <a:t>) then </a:t>
            </a:r>
            <a:r>
              <a:rPr lang="en-US" dirty="0" err="1"/>
              <a:t>newgp</a:t>
            </a:r>
            <a:r>
              <a:rPr lang="en-US" dirty="0"/>
              <a:t> = </a:t>
            </a:r>
            <a:r>
              <a:rPr lang="en-US" b="1" dirty="0"/>
              <a:t>1</a:t>
            </a:r>
            <a:r>
              <a:rPr lang="en-US" dirty="0"/>
              <a:t>;</a:t>
            </a:r>
          </a:p>
          <a:p>
            <a:pPr>
              <a:lnSpc>
                <a:spcPct val="150000"/>
              </a:lnSpc>
              <a:spcBef>
                <a:spcPts val="0"/>
              </a:spcBef>
              <a:spcAft>
                <a:spcPts val="0"/>
              </a:spcAft>
            </a:pPr>
            <a:r>
              <a:rPr lang="en-US" dirty="0"/>
              <a:t>   if </a:t>
            </a:r>
            <a:r>
              <a:rPr lang="en-US" dirty="0" err="1"/>
              <a:t>sicdegp</a:t>
            </a:r>
            <a:r>
              <a:rPr lang="en-US" dirty="0"/>
              <a:t> = </a:t>
            </a:r>
            <a:r>
              <a:rPr lang="en-US" b="1" dirty="0"/>
              <a:t>3</a:t>
            </a:r>
            <a:r>
              <a:rPr lang="en-US" dirty="0"/>
              <a:t> then </a:t>
            </a:r>
            <a:r>
              <a:rPr lang="en-US" dirty="0" err="1"/>
              <a:t>newgp</a:t>
            </a:r>
            <a:r>
              <a:rPr lang="en-US" dirty="0"/>
              <a:t> = </a:t>
            </a:r>
            <a:r>
              <a:rPr lang="en-US" b="1" dirty="0"/>
              <a:t>2</a:t>
            </a:r>
            <a:r>
              <a:rPr lang="en-US" dirty="0"/>
              <a:t>;</a:t>
            </a:r>
          </a:p>
          <a:p>
            <a:pPr>
              <a:lnSpc>
                <a:spcPct val="150000"/>
              </a:lnSpc>
              <a:spcBef>
                <a:spcPts val="0"/>
              </a:spcBef>
              <a:spcAft>
                <a:spcPts val="0"/>
              </a:spcAft>
            </a:pPr>
            <a:r>
              <a:rPr lang="en-US" b="1" dirty="0"/>
              <a:t>run</a:t>
            </a:r>
            <a:r>
              <a:rPr lang="en-US" dirty="0"/>
              <a:t>;</a:t>
            </a:r>
          </a:p>
          <a:p>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38</a:t>
            </a:fld>
            <a:endParaRPr lang="en-US" dirty="0"/>
          </a:p>
        </p:txBody>
      </p:sp>
    </p:spTree>
    <p:extLst>
      <p:ext uri="{BB962C8B-B14F-4D97-AF65-F5344CB8AC3E}">
        <p14:creationId xmlns:p14="http://schemas.microsoft.com/office/powerpoint/2010/main" val="1473051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Autism Data: Analysis Plan </a:t>
            </a:r>
            <a:endParaRPr lang="en-US" dirty="0"/>
          </a:p>
        </p:txBody>
      </p:sp>
      <p:sp>
        <p:nvSpPr>
          <p:cNvPr id="3" name="Content Placeholder 2"/>
          <p:cNvSpPr>
            <a:spLocks noGrp="1"/>
          </p:cNvSpPr>
          <p:nvPr>
            <p:ph idx="1"/>
          </p:nvPr>
        </p:nvSpPr>
        <p:spPr>
          <a:xfrm>
            <a:off x="759821" y="2010230"/>
            <a:ext cx="10855235" cy="4058556"/>
          </a:xfrm>
        </p:spPr>
        <p:txBody>
          <a:bodyPr>
            <a:normAutofit fontScale="92500" lnSpcReduction="10000"/>
          </a:bodyPr>
          <a:lstStyle/>
          <a:p>
            <a:r>
              <a:rPr lang="en-US" dirty="0" smtClean="0"/>
              <a:t>All models discussed for the Autism data include the following fixed effects: </a:t>
            </a:r>
            <a:r>
              <a:rPr lang="en-US" dirty="0"/>
              <a:t>I</a:t>
            </a:r>
            <a:r>
              <a:rPr lang="en-US" dirty="0" smtClean="0"/>
              <a:t>ntercept, AGE and AGE</a:t>
            </a:r>
            <a:r>
              <a:rPr lang="en-US" baseline="30000" dirty="0" smtClean="0"/>
              <a:t>2</a:t>
            </a:r>
            <a:r>
              <a:rPr lang="en-US" dirty="0"/>
              <a:t>,</a:t>
            </a:r>
            <a:r>
              <a:rPr lang="en-US" dirty="0" smtClean="0"/>
              <a:t> SICDEGP (two dummy variables with Level 3 as the reference group) and interactions between the SICDEGP dummy variables and the fixed effect for AGE. (Note that Age is Centered at two years.)</a:t>
            </a:r>
          </a:p>
          <a:p>
            <a:r>
              <a:rPr lang="en-US" b="1" dirty="0" smtClean="0">
                <a:latin typeface="Arial Rounded MT Bold" panose="020F0704030504030204" pitchFamily="34" charset="0"/>
              </a:rPr>
              <a:t>Model I</a:t>
            </a:r>
            <a:r>
              <a:rPr lang="en-US" b="1" dirty="0" smtClean="0"/>
              <a:t>:</a:t>
            </a:r>
            <a:r>
              <a:rPr lang="en-US" dirty="0" smtClean="0"/>
              <a:t>  We first attempt to fit an LMM including random effects for the </a:t>
            </a:r>
            <a:r>
              <a:rPr lang="en-US" b="1" dirty="0" smtClean="0"/>
              <a:t>Intercept, AGE </a:t>
            </a:r>
            <a:r>
              <a:rPr lang="en-US" b="1" dirty="0"/>
              <a:t>and </a:t>
            </a:r>
            <a:r>
              <a:rPr lang="en-US" b="1" dirty="0" smtClean="0"/>
              <a:t>AGE</a:t>
            </a:r>
            <a:r>
              <a:rPr lang="en-US" b="1" baseline="30000" dirty="0" smtClean="0"/>
              <a:t>2</a:t>
            </a:r>
            <a:r>
              <a:rPr lang="en-US" dirty="0"/>
              <a:t>. </a:t>
            </a:r>
            <a:r>
              <a:rPr lang="en-US" dirty="0" smtClean="0"/>
              <a:t>This approach results in estimation problems (</a:t>
            </a:r>
            <a:r>
              <a:rPr lang="en-US" dirty="0" smtClean="0">
                <a:latin typeface="Arial Rounded MT Bold" panose="020F0704030504030204" pitchFamily="34" charset="0"/>
              </a:rPr>
              <a:t>non positive-definite </a:t>
            </a:r>
            <a:r>
              <a:rPr lang="en-US" i="1" dirty="0" smtClean="0">
                <a:latin typeface="Arial Rounded MT Bold" panose="020F0704030504030204" pitchFamily="34" charset="0"/>
              </a:rPr>
              <a:t>G</a:t>
            </a:r>
            <a:r>
              <a:rPr lang="en-US" dirty="0" smtClean="0">
                <a:latin typeface="Arial Rounded MT Bold" panose="020F0704030504030204" pitchFamily="34" charset="0"/>
              </a:rPr>
              <a:t> matrix</a:t>
            </a:r>
            <a:r>
              <a:rPr lang="en-US" dirty="0" smtClean="0"/>
              <a:t>).</a:t>
            </a:r>
          </a:p>
          <a:p>
            <a:r>
              <a:rPr lang="en-US" b="1" dirty="0" smtClean="0">
                <a:latin typeface="Arial Rounded MT Bold" panose="020F0704030504030204" pitchFamily="34" charset="0"/>
              </a:rPr>
              <a:t>Model II</a:t>
            </a:r>
            <a:r>
              <a:rPr lang="en-US" b="1" dirty="0" smtClean="0"/>
              <a:t>:  </a:t>
            </a:r>
            <a:r>
              <a:rPr lang="en-US" dirty="0" smtClean="0"/>
              <a:t>We modify </a:t>
            </a:r>
            <a:r>
              <a:rPr lang="en-US" dirty="0"/>
              <a:t>the LMM</a:t>
            </a:r>
            <a:r>
              <a:rPr lang="en-US" dirty="0" smtClean="0"/>
              <a:t>, keeping the same fixed effects, but </a:t>
            </a:r>
            <a:r>
              <a:rPr lang="en-US" dirty="0" smtClean="0">
                <a:latin typeface="Arial Rounded MT Bold" panose="020F0704030504030204" pitchFamily="34" charset="0"/>
              </a:rPr>
              <a:t>remove </a:t>
            </a:r>
            <a:r>
              <a:rPr lang="en-US" dirty="0">
                <a:latin typeface="Arial Rounded MT Bold" panose="020F0704030504030204" pitchFamily="34" charset="0"/>
              </a:rPr>
              <a:t>the random </a:t>
            </a:r>
            <a:r>
              <a:rPr lang="en-US" dirty="0" smtClean="0">
                <a:latin typeface="Arial Rounded MT Bold" panose="020F0704030504030204" pitchFamily="34" charset="0"/>
              </a:rPr>
              <a:t>Intercept</a:t>
            </a:r>
            <a:r>
              <a:rPr lang="en-US" dirty="0" smtClean="0"/>
              <a:t>. We also </a:t>
            </a:r>
            <a:r>
              <a:rPr lang="en-US" dirty="0" smtClean="0">
                <a:latin typeface="Arial Rounded MT Bold" panose="020F0704030504030204" pitchFamily="34" charset="0"/>
              </a:rPr>
              <a:t>add unequal conditional residual errors</a:t>
            </a:r>
            <a:r>
              <a:rPr lang="en-US" dirty="0" smtClean="0"/>
              <a:t> for levels of SICDEGP recoded into a new variable, NEWGP.</a:t>
            </a:r>
          </a:p>
          <a:p>
            <a:r>
              <a:rPr lang="en-US" b="1" dirty="0" smtClean="0">
                <a:latin typeface="Arial Rounded MT Bold" panose="020F0704030504030204" pitchFamily="34" charset="0"/>
              </a:rPr>
              <a:t>Model III</a:t>
            </a:r>
            <a:r>
              <a:rPr lang="en-US" b="1" dirty="0" smtClean="0"/>
              <a:t>:</a:t>
            </a:r>
            <a:r>
              <a:rPr lang="en-US" dirty="0" smtClean="0"/>
              <a:t>  We </a:t>
            </a:r>
            <a:r>
              <a:rPr lang="en-US" dirty="0"/>
              <a:t>fit the same fixed effects </a:t>
            </a:r>
            <a:r>
              <a:rPr lang="en-US" dirty="0" smtClean="0"/>
              <a:t>in this model as in Model I and II, </a:t>
            </a:r>
            <a:r>
              <a:rPr lang="en-US" dirty="0"/>
              <a:t>but </a:t>
            </a:r>
            <a:r>
              <a:rPr lang="en-US" dirty="0" smtClean="0"/>
              <a:t>use </a:t>
            </a:r>
            <a:r>
              <a:rPr lang="en-US" dirty="0"/>
              <a:t>a </a:t>
            </a:r>
            <a:r>
              <a:rPr lang="en-US" dirty="0">
                <a:latin typeface="Arial Rounded MT Bold" panose="020F0704030504030204" pitchFamily="34" charset="0"/>
              </a:rPr>
              <a:t>strictly marginal approach</a:t>
            </a:r>
            <a:r>
              <a:rPr lang="en-US" dirty="0" smtClean="0"/>
              <a:t>. There are no random effects in this model, so this model is no longer an LMM.</a:t>
            </a:r>
            <a:endParaRPr lang="en-US" dirty="0"/>
          </a:p>
          <a:p>
            <a:r>
              <a:rPr lang="en-US" dirty="0"/>
              <a:t>We demonstrate fitting models for </a:t>
            </a:r>
            <a:r>
              <a:rPr lang="en-US" dirty="0" smtClean="0"/>
              <a:t>this data set </a:t>
            </a:r>
            <a:r>
              <a:rPr lang="en-US" dirty="0"/>
              <a:t>using SAS </a:t>
            </a:r>
            <a:r>
              <a:rPr lang="en-US" dirty="0" err="1"/>
              <a:t>Proc</a:t>
            </a:r>
            <a:r>
              <a:rPr lang="en-US" dirty="0"/>
              <a:t> Mixed and </a:t>
            </a:r>
            <a:r>
              <a:rPr lang="en-US" dirty="0" err="1"/>
              <a:t>Proc</a:t>
            </a:r>
            <a:r>
              <a:rPr lang="en-US" dirty="0"/>
              <a:t> </a:t>
            </a:r>
            <a:r>
              <a:rPr lang="en-US" dirty="0" err="1"/>
              <a:t>Glimmix</a:t>
            </a:r>
            <a:r>
              <a:rPr lang="en-US" dirty="0"/>
              <a:t>. </a:t>
            </a:r>
            <a:r>
              <a:rPr lang="en-US" dirty="0" smtClean="0"/>
              <a:t>See the book website for examples of similar code using Stata and R. </a:t>
            </a:r>
          </a:p>
          <a:p>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39</a:t>
            </a:fld>
            <a:endParaRPr lang="en-US" dirty="0"/>
          </a:p>
        </p:txBody>
      </p:sp>
    </p:spTree>
    <p:extLst>
      <p:ext uri="{BB962C8B-B14F-4D97-AF65-F5344CB8AC3E}">
        <p14:creationId xmlns:p14="http://schemas.microsoft.com/office/powerpoint/2010/main" val="2386993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LMMs for Clustered Data</a:t>
            </a:r>
            <a:endParaRPr lang="en-US" dirty="0"/>
          </a:p>
        </p:txBody>
      </p:sp>
      <p:sp>
        <p:nvSpPr>
          <p:cNvPr id="3" name="Footer Placeholder 2"/>
          <p:cNvSpPr>
            <a:spLocks noGrp="1"/>
          </p:cNvSpPr>
          <p:nvPr>
            <p:ph type="ftr" sz="quarter" idx="11"/>
          </p:nvPr>
        </p:nvSpPr>
        <p:spPr/>
        <p:txBody>
          <a:bodyPr/>
          <a:lstStyle/>
          <a:p>
            <a:r>
              <a:rPr lang="en-US" smtClean="0"/>
              <a:t>IHPI Data &amp; Methods Hub Seminar: 9/19/22</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1495161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r>
              <a:rPr lang="en-US" sz="4400" dirty="0" smtClean="0"/>
              <a:t>LMM for a Single Observation in the Autism Study: Model I</a:t>
            </a:r>
            <a:endParaRPr lang="en-ZW" altLang="en-US" sz="4400" dirty="0" smtClean="0"/>
          </a:p>
        </p:txBody>
      </p:sp>
      <p:sp>
        <p:nvSpPr>
          <p:cNvPr id="31747" name="Content Placeholder 2"/>
          <p:cNvSpPr>
            <a:spLocks noGrp="1"/>
          </p:cNvSpPr>
          <p:nvPr>
            <p:ph idx="1"/>
          </p:nvPr>
        </p:nvSpPr>
        <p:spPr>
          <a:xfrm>
            <a:off x="660462" y="1972529"/>
            <a:ext cx="11184945" cy="4474309"/>
          </a:xfrm>
        </p:spPr>
        <p:txBody>
          <a:bodyPr>
            <a:normAutofit fontScale="92500" lnSpcReduction="10000"/>
          </a:bodyPr>
          <a:lstStyle/>
          <a:p>
            <a:pPr marL="0" indent="0">
              <a:lnSpc>
                <a:spcPct val="120000"/>
              </a:lnSpc>
              <a:spcBef>
                <a:spcPts val="0"/>
              </a:spcBef>
              <a:spcAft>
                <a:spcPts val="0"/>
              </a:spcAft>
              <a:buNone/>
            </a:pPr>
            <a:endParaRPr lang="en-US" altLang="en-US" sz="2000" i="1" dirty="0"/>
          </a:p>
          <a:p>
            <a:pPr lvl="1">
              <a:lnSpc>
                <a:spcPct val="120000"/>
              </a:lnSpc>
              <a:spcBef>
                <a:spcPts val="0"/>
              </a:spcBef>
              <a:spcAft>
                <a:spcPts val="1200"/>
              </a:spcAft>
            </a:pPr>
            <a:endParaRPr lang="en-US" altLang="en-US" sz="2900" dirty="0"/>
          </a:p>
          <a:p>
            <a:pPr lvl="1">
              <a:lnSpc>
                <a:spcPct val="120000"/>
              </a:lnSpc>
              <a:spcBef>
                <a:spcPts val="0"/>
              </a:spcBef>
              <a:spcAft>
                <a:spcPts val="0"/>
              </a:spcAft>
            </a:pPr>
            <a:endParaRPr lang="en-US" altLang="en-US" sz="2000" dirty="0" smtClean="0"/>
          </a:p>
          <a:p>
            <a:pPr lvl="1">
              <a:lnSpc>
                <a:spcPct val="120000"/>
              </a:lnSpc>
              <a:spcBef>
                <a:spcPts val="0"/>
              </a:spcBef>
              <a:spcAft>
                <a:spcPts val="0"/>
              </a:spcAft>
            </a:pPr>
            <a:endParaRPr lang="en-US" altLang="en-US" sz="4300" i="1" dirty="0" smtClean="0"/>
          </a:p>
          <a:p>
            <a:pPr marL="0" indent="0">
              <a:buNone/>
            </a:pPr>
            <a:endParaRPr lang="en-US" altLang="en-US" sz="2000" i="1" dirty="0" smtClean="0"/>
          </a:p>
          <a:p>
            <a:pPr marL="0" indent="0">
              <a:buNone/>
            </a:pPr>
            <a:endParaRPr lang="en-US" altLang="en-US" sz="2000" i="1" dirty="0"/>
          </a:p>
          <a:p>
            <a:pPr marL="0" indent="0">
              <a:buNone/>
            </a:pPr>
            <a:endParaRPr lang="en-US" altLang="en-US" sz="2000" i="1" dirty="0" smtClean="0"/>
          </a:p>
          <a:p>
            <a:pPr marL="0" indent="0">
              <a:buNone/>
            </a:pPr>
            <a:endParaRPr lang="en-US" altLang="en-US" sz="2000" i="1" dirty="0" smtClean="0"/>
          </a:p>
          <a:p>
            <a:pPr marL="0" indent="0">
              <a:buNone/>
            </a:pPr>
            <a:r>
              <a:rPr lang="en-US" altLang="en-US" sz="2000" i="1" dirty="0" smtClean="0"/>
              <a:t>Where t indexes time and </a:t>
            </a:r>
            <a:r>
              <a:rPr lang="en-US" altLang="en-US" sz="2000" i="1" dirty="0" err="1" smtClean="0"/>
              <a:t>i</a:t>
            </a:r>
            <a:r>
              <a:rPr lang="en-US" altLang="en-US" sz="2000" i="1" dirty="0" smtClean="0"/>
              <a:t> indexes subject.</a:t>
            </a:r>
            <a:endParaRPr lang="en-US" altLang="en-US" sz="2000" i="1" dirty="0"/>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F318F5-2FC1-44D1-B725-F1AA0A948F97}" type="slidenum">
              <a:rPr lang="en-ZW" altLang="en-US" sz="1200">
                <a:solidFill>
                  <a:srgbClr val="898989"/>
                </a:solidFill>
              </a:rPr>
              <a:pPr>
                <a:spcBef>
                  <a:spcPct val="0"/>
                </a:spcBef>
                <a:buFontTx/>
                <a:buNone/>
              </a:pPr>
              <a:t>40</a:t>
            </a:fld>
            <a:endParaRPr lang="en-ZW" altLang="en-US" sz="1200">
              <a:solidFill>
                <a:srgbClr val="898989"/>
              </a:solidFill>
            </a:endParaRPr>
          </a:p>
        </p:txBody>
      </p:sp>
      <p:graphicFrame>
        <p:nvGraphicFramePr>
          <p:cNvPr id="6" name="Object 5"/>
          <p:cNvGraphicFramePr>
            <a:graphicFrameLocks noChangeAspect="1"/>
          </p:cNvGraphicFramePr>
          <p:nvPr>
            <p:extLst/>
          </p:nvPr>
        </p:nvGraphicFramePr>
        <p:xfrm>
          <a:off x="376401" y="2110734"/>
          <a:ext cx="11007186" cy="2620482"/>
        </p:xfrm>
        <a:graphic>
          <a:graphicData uri="http://schemas.openxmlformats.org/presentationml/2006/ole">
            <mc:AlternateContent xmlns:mc="http://schemas.openxmlformats.org/markup-compatibility/2006">
              <mc:Choice xmlns:v="urn:schemas-microsoft-com:vml" Requires="v">
                <p:oleObj spid="_x0000_s2054" name="Equation" r:id="rId4" imgW="6273720" imgH="1523880" progId="Equation.DSMT4">
                  <p:embed/>
                </p:oleObj>
              </mc:Choice>
              <mc:Fallback>
                <p:oleObj name="Equation" r:id="rId4" imgW="6273720" imgH="1523880" progId="Equation.DSMT4">
                  <p:embed/>
                  <p:pic>
                    <p:nvPicPr>
                      <p:cNvPr id="6" name="Object 5"/>
                      <p:cNvPicPr/>
                      <p:nvPr/>
                    </p:nvPicPr>
                    <p:blipFill>
                      <a:blip r:embed="rId5"/>
                      <a:stretch>
                        <a:fillRect/>
                      </a:stretch>
                    </p:blipFill>
                    <p:spPr>
                      <a:xfrm>
                        <a:off x="376401" y="2110734"/>
                        <a:ext cx="11007186" cy="2620482"/>
                      </a:xfrm>
                      <a:prstGeom prst="rect">
                        <a:avLst/>
                      </a:prstGeom>
                    </p:spPr>
                  </p:pic>
                </p:oleObj>
              </mc:Fallback>
            </mc:AlternateContent>
          </a:graphicData>
        </a:graphic>
      </p:graphicFrame>
      <p:sp>
        <p:nvSpPr>
          <p:cNvPr id="2" name="TextBox 1"/>
          <p:cNvSpPr txBox="1"/>
          <p:nvPr/>
        </p:nvSpPr>
        <p:spPr>
          <a:xfrm>
            <a:off x="1968681" y="4861035"/>
            <a:ext cx="2859133" cy="646331"/>
          </a:xfrm>
          <a:prstGeom prst="rect">
            <a:avLst/>
          </a:prstGeom>
          <a:noFill/>
        </p:spPr>
        <p:txBody>
          <a:bodyPr wrap="square" rtlCol="0">
            <a:spAutoFit/>
          </a:bodyPr>
          <a:lstStyle/>
          <a:p>
            <a:r>
              <a:rPr lang="en-US" dirty="0" smtClean="0"/>
              <a:t>Conditional on the Random Effects, u</a:t>
            </a:r>
            <a:r>
              <a:rPr lang="en-US" baseline="-25000" dirty="0" smtClean="0"/>
              <a:t>0i</a:t>
            </a:r>
            <a:r>
              <a:rPr lang="en-US" dirty="0"/>
              <a:t>, u</a:t>
            </a:r>
            <a:r>
              <a:rPr lang="en-US" baseline="-25000" dirty="0" smtClean="0"/>
              <a:t>1i</a:t>
            </a:r>
            <a:r>
              <a:rPr lang="en-US" dirty="0" smtClean="0"/>
              <a:t>, u</a:t>
            </a:r>
            <a:r>
              <a:rPr lang="en-US" baseline="-25000" dirty="0" smtClean="0"/>
              <a:t>2i</a:t>
            </a:r>
            <a:r>
              <a:rPr lang="en-US" dirty="0" smtClean="0"/>
              <a:t>. </a:t>
            </a:r>
            <a:endParaRPr lang="en-US" dirty="0"/>
          </a:p>
        </p:txBody>
      </p:sp>
      <p:cxnSp>
        <p:nvCxnSpPr>
          <p:cNvPr id="4" name="Straight Arrow Connector 3"/>
          <p:cNvCxnSpPr/>
          <p:nvPr/>
        </p:nvCxnSpPr>
        <p:spPr>
          <a:xfrm flipV="1">
            <a:off x="3499757" y="4698337"/>
            <a:ext cx="43542" cy="268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extLst/>
          </p:nvPr>
        </p:nvGraphicFramePr>
        <p:xfrm>
          <a:off x="5439650" y="4396922"/>
          <a:ext cx="6542346" cy="1557564"/>
        </p:xfrm>
        <a:graphic>
          <a:graphicData uri="http://schemas.openxmlformats.org/presentationml/2006/ole">
            <mc:AlternateContent xmlns:mc="http://schemas.openxmlformats.org/markup-compatibility/2006">
              <mc:Choice xmlns:v="urn:schemas-microsoft-com:vml" Requires="v">
                <p:oleObj spid="_x0000_s2055" name="Equation" r:id="rId6" imgW="4584600" imgH="1091880" progId="Equation.DSMT4">
                  <p:embed/>
                </p:oleObj>
              </mc:Choice>
              <mc:Fallback>
                <p:oleObj name="Equation" r:id="rId6" imgW="4584600" imgH="1091880" progId="Equation.DSMT4">
                  <p:embed/>
                  <p:pic>
                    <p:nvPicPr>
                      <p:cNvPr id="8" name="Object 7"/>
                      <p:cNvPicPr/>
                      <p:nvPr/>
                    </p:nvPicPr>
                    <p:blipFill>
                      <a:blip r:embed="rId7"/>
                      <a:stretch>
                        <a:fillRect/>
                      </a:stretch>
                    </p:blipFill>
                    <p:spPr>
                      <a:xfrm>
                        <a:off x="5439650" y="4396922"/>
                        <a:ext cx="6542346" cy="1557564"/>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r>
              <a:rPr lang="en-US" smtClean="0"/>
              <a:t>IHPI Data &amp; Methods Hub Seminar: 9/19/22</a:t>
            </a:r>
            <a:endParaRPr lang="en-US" dirty="0"/>
          </a:p>
        </p:txBody>
      </p:sp>
    </p:spTree>
    <p:extLst>
      <p:ext uri="{BB962C8B-B14F-4D97-AF65-F5344CB8AC3E}">
        <p14:creationId xmlns:p14="http://schemas.microsoft.com/office/powerpoint/2010/main" val="3729622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97279" y="431238"/>
            <a:ext cx="10058400" cy="1450757"/>
          </a:xfrm>
        </p:spPr>
        <p:txBody>
          <a:bodyPr>
            <a:normAutofit/>
          </a:bodyPr>
          <a:lstStyle/>
          <a:p>
            <a:r>
              <a:rPr lang="en-US" sz="4400" dirty="0" smtClean="0"/>
              <a:t>LMM in Matrix Form for Subject </a:t>
            </a:r>
            <a:r>
              <a:rPr lang="en-US" sz="4400" i="1" dirty="0" err="1" smtClean="0"/>
              <a:t>i</a:t>
            </a:r>
            <a:r>
              <a:rPr lang="en-US" sz="4400" dirty="0" smtClean="0"/>
              <a:t> in the Autism Study</a:t>
            </a:r>
            <a:endParaRPr lang="en-ZW" altLang="en-US" sz="4400" dirty="0" smtClean="0"/>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F318F5-2FC1-44D1-B725-F1AA0A948F97}" type="slidenum">
              <a:rPr lang="en-ZW" altLang="en-US" sz="1200">
                <a:solidFill>
                  <a:srgbClr val="898989"/>
                </a:solidFill>
              </a:rPr>
              <a:pPr>
                <a:spcBef>
                  <a:spcPct val="0"/>
                </a:spcBef>
                <a:buFontTx/>
                <a:buNone/>
              </a:pPr>
              <a:t>41</a:t>
            </a:fld>
            <a:endParaRPr lang="en-ZW" altLang="en-US" sz="1200">
              <a:solidFill>
                <a:srgbClr val="898989"/>
              </a:solidFill>
            </a:endParaRPr>
          </a:p>
        </p:txBody>
      </p:sp>
      <p:graphicFrame>
        <p:nvGraphicFramePr>
          <p:cNvPr id="2" name="Object 1"/>
          <p:cNvGraphicFramePr>
            <a:graphicFrameLocks noChangeAspect="1"/>
          </p:cNvGraphicFramePr>
          <p:nvPr>
            <p:extLst/>
          </p:nvPr>
        </p:nvGraphicFramePr>
        <p:xfrm>
          <a:off x="1634648" y="2042206"/>
          <a:ext cx="8983663" cy="3668712"/>
        </p:xfrm>
        <a:graphic>
          <a:graphicData uri="http://schemas.openxmlformats.org/presentationml/2006/ole">
            <mc:AlternateContent xmlns:mc="http://schemas.openxmlformats.org/markup-compatibility/2006">
              <mc:Choice xmlns:v="urn:schemas-microsoft-com:vml" Requires="v">
                <p:oleObj spid="_x0000_s3076" name="Equation" r:id="rId4" imgW="6349680" imgH="2616120" progId="Equation.DSMT4">
                  <p:embed/>
                </p:oleObj>
              </mc:Choice>
              <mc:Fallback>
                <p:oleObj name="Equation" r:id="rId4" imgW="6349680" imgH="2616120" progId="Equation.DSMT4">
                  <p:embed/>
                  <p:pic>
                    <p:nvPicPr>
                      <p:cNvPr id="2" name="Object 1"/>
                      <p:cNvPicPr/>
                      <p:nvPr/>
                    </p:nvPicPr>
                    <p:blipFill>
                      <a:blip r:embed="rId5"/>
                      <a:stretch>
                        <a:fillRect/>
                      </a:stretch>
                    </p:blipFill>
                    <p:spPr>
                      <a:xfrm>
                        <a:off x="1634648" y="2042206"/>
                        <a:ext cx="8983663" cy="3668712"/>
                      </a:xfrm>
                      <a:prstGeom prst="rect">
                        <a:avLst/>
                      </a:prstGeom>
                    </p:spPr>
                  </p:pic>
                </p:oleObj>
              </mc:Fallback>
            </mc:AlternateContent>
          </a:graphicData>
        </a:graphic>
      </p:graphicFrame>
      <p:sp>
        <p:nvSpPr>
          <p:cNvPr id="3" name="TextBox 2"/>
          <p:cNvSpPr txBox="1"/>
          <p:nvPr/>
        </p:nvSpPr>
        <p:spPr>
          <a:xfrm>
            <a:off x="1485900" y="5341586"/>
            <a:ext cx="3058885" cy="923330"/>
          </a:xfrm>
          <a:prstGeom prst="rect">
            <a:avLst/>
          </a:prstGeom>
          <a:noFill/>
        </p:spPr>
        <p:txBody>
          <a:bodyPr wrap="square" rtlCol="0">
            <a:spAutoFit/>
          </a:bodyPr>
          <a:lstStyle/>
          <a:p>
            <a:r>
              <a:rPr lang="en-US" dirty="0" smtClean="0"/>
              <a:t>Correlations among the marginal residuals come from this portion of the </a:t>
            </a:r>
            <a:r>
              <a:rPr lang="en-US" i="1" dirty="0" smtClean="0">
                <a:latin typeface="Arial Rounded MT Bold" panose="020F0704030504030204" pitchFamily="34" charset="0"/>
              </a:rPr>
              <a:t>V</a:t>
            </a:r>
            <a:r>
              <a:rPr lang="en-US" i="1" baseline="-25000" dirty="0" smtClean="0">
                <a:latin typeface="Arial Rounded MT Bold" panose="020F0704030504030204" pitchFamily="34" charset="0"/>
              </a:rPr>
              <a:t>i</a:t>
            </a:r>
            <a:r>
              <a:rPr lang="en-US" dirty="0" smtClean="0"/>
              <a:t>  matrix</a:t>
            </a:r>
            <a:endParaRPr lang="en-US" dirty="0"/>
          </a:p>
        </p:txBody>
      </p:sp>
      <p:cxnSp>
        <p:nvCxnSpPr>
          <p:cNvPr id="5" name="Straight Arrow Connector 4"/>
          <p:cNvCxnSpPr/>
          <p:nvPr/>
        </p:nvCxnSpPr>
        <p:spPr>
          <a:xfrm flipV="1">
            <a:off x="4544786" y="5758543"/>
            <a:ext cx="1300843" cy="257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14557" y="5480085"/>
            <a:ext cx="4098472" cy="646331"/>
          </a:xfrm>
          <a:prstGeom prst="rect">
            <a:avLst/>
          </a:prstGeom>
          <a:noFill/>
        </p:spPr>
        <p:txBody>
          <a:bodyPr wrap="square" rtlCol="0">
            <a:spAutoFit/>
          </a:bodyPr>
          <a:lstStyle/>
          <a:p>
            <a:r>
              <a:rPr lang="en-US" dirty="0" smtClean="0"/>
              <a:t>Default structure for </a:t>
            </a:r>
            <a:r>
              <a:rPr lang="en-US" i="1" dirty="0" err="1" smtClean="0">
                <a:latin typeface="Arial Rounded MT Bold" panose="020F0704030504030204" pitchFamily="34" charset="0"/>
              </a:rPr>
              <a:t>R</a:t>
            </a:r>
            <a:r>
              <a:rPr lang="en-US" baseline="-25000" dirty="0" err="1" smtClean="0"/>
              <a:t>i</a:t>
            </a:r>
            <a:r>
              <a:rPr lang="en-US" dirty="0" smtClean="0"/>
              <a:t> is uncorrelated residuals, with constant variance: </a:t>
            </a:r>
            <a:r>
              <a:rPr lang="el-GR" i="1" dirty="0" smtClean="0"/>
              <a:t>σ</a:t>
            </a:r>
            <a:r>
              <a:rPr lang="en-US" i="1" baseline="30000" dirty="0" smtClean="0">
                <a:latin typeface="Arial Rounded MT Bold" panose="020F0704030504030204" pitchFamily="34" charset="0"/>
              </a:rPr>
              <a:t>2</a:t>
            </a:r>
            <a:r>
              <a:rPr lang="en-US" i="1" dirty="0" smtClean="0">
                <a:latin typeface="Arial Rounded MT Bold" panose="020F0704030504030204" pitchFamily="34" charset="0"/>
              </a:rPr>
              <a:t>I</a:t>
            </a:r>
            <a:r>
              <a:rPr lang="en-US" dirty="0" smtClean="0"/>
              <a:t>. </a:t>
            </a:r>
            <a:endParaRPr lang="en-US" dirty="0"/>
          </a:p>
        </p:txBody>
      </p:sp>
      <p:cxnSp>
        <p:nvCxnSpPr>
          <p:cNvPr id="10" name="Straight Arrow Connector 9"/>
          <p:cNvCxnSpPr/>
          <p:nvPr/>
        </p:nvCxnSpPr>
        <p:spPr>
          <a:xfrm flipH="1" flipV="1">
            <a:off x="6994071" y="5710918"/>
            <a:ext cx="517072" cy="134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Tree>
    <p:extLst>
      <p:ext uri="{BB962C8B-B14F-4D97-AF65-F5344CB8AC3E}">
        <p14:creationId xmlns:p14="http://schemas.microsoft.com/office/powerpoint/2010/main" val="19891792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384574"/>
            <a:ext cx="10058400" cy="1450757"/>
          </a:xfrm>
        </p:spPr>
        <p:txBody>
          <a:bodyPr>
            <a:normAutofit/>
          </a:bodyPr>
          <a:lstStyle/>
          <a:p>
            <a:r>
              <a:rPr lang="en-US" sz="4200" dirty="0" smtClean="0"/>
              <a:t>Discussion of Variance-Covariance Matrices in an LMM: </a:t>
            </a:r>
            <a:r>
              <a:rPr lang="en-US" sz="4200" i="1" dirty="0" smtClean="0">
                <a:latin typeface="Arial Rounded MT Bold" panose="020F0704030504030204" pitchFamily="34" charset="0"/>
              </a:rPr>
              <a:t>G</a:t>
            </a:r>
            <a:endParaRPr lang="en-US" sz="4200" dirty="0"/>
          </a:p>
        </p:txBody>
      </p:sp>
      <p:sp>
        <p:nvSpPr>
          <p:cNvPr id="3" name="Content Placeholder 2"/>
          <p:cNvSpPr>
            <a:spLocks noGrp="1"/>
          </p:cNvSpPr>
          <p:nvPr>
            <p:ph idx="1"/>
          </p:nvPr>
        </p:nvSpPr>
        <p:spPr>
          <a:xfrm>
            <a:off x="1055915" y="2209801"/>
            <a:ext cx="10194471" cy="4244124"/>
          </a:xfrm>
        </p:spPr>
        <p:txBody>
          <a:bodyPr>
            <a:normAutofit/>
          </a:bodyPr>
          <a:lstStyle/>
          <a:p>
            <a:r>
              <a:rPr lang="en-US" dirty="0" smtClean="0"/>
              <a:t>The </a:t>
            </a:r>
            <a:r>
              <a:rPr lang="en-US" i="1" dirty="0" smtClean="0">
                <a:latin typeface="Arial Rounded MT Bold" panose="020F0704030504030204" pitchFamily="34" charset="0"/>
              </a:rPr>
              <a:t>G</a:t>
            </a:r>
            <a:r>
              <a:rPr lang="en-US" dirty="0" smtClean="0">
                <a:latin typeface="Arial Rounded MT Bold" panose="020F0704030504030204" pitchFamily="34" charset="0"/>
              </a:rPr>
              <a:t>  matrix </a:t>
            </a:r>
            <a:r>
              <a:rPr lang="en-US" dirty="0" smtClean="0"/>
              <a:t>is the </a:t>
            </a:r>
            <a:r>
              <a:rPr lang="en-US" dirty="0" smtClean="0">
                <a:latin typeface="Arial Rounded MT Bold" panose="020F0704030504030204" pitchFamily="34" charset="0"/>
              </a:rPr>
              <a:t>Variance-Covariance Matrix for the </a:t>
            </a:r>
            <a:r>
              <a:rPr lang="en-US" b="1" dirty="0">
                <a:latin typeface="Arial Rounded MT Bold" panose="020F0704030504030204" pitchFamily="34" charset="0"/>
              </a:rPr>
              <a:t>R</a:t>
            </a:r>
            <a:r>
              <a:rPr lang="en-US" b="1" dirty="0" smtClean="0">
                <a:latin typeface="Arial Rounded MT Bold" panose="020F0704030504030204" pitchFamily="34" charset="0"/>
              </a:rPr>
              <a:t>andom Effec</a:t>
            </a:r>
            <a:r>
              <a:rPr lang="en-US" b="1" dirty="0" smtClean="0"/>
              <a:t>ts (called G-side random effects in </a:t>
            </a:r>
            <a:r>
              <a:rPr lang="en-US" b="1" dirty="0" err="1" smtClean="0"/>
              <a:t>Proc</a:t>
            </a:r>
            <a:r>
              <a:rPr lang="en-US" b="1" dirty="0" smtClean="0"/>
              <a:t> </a:t>
            </a:r>
            <a:r>
              <a:rPr lang="en-US" b="1" dirty="0" err="1" smtClean="0"/>
              <a:t>Glimmix</a:t>
            </a:r>
            <a:r>
              <a:rPr lang="en-US" b="1" dirty="0" smtClean="0"/>
              <a:t>)</a:t>
            </a:r>
            <a:r>
              <a:rPr lang="en-US" dirty="0" smtClean="0"/>
              <a:t>. </a:t>
            </a:r>
          </a:p>
          <a:p>
            <a:r>
              <a:rPr lang="en-US" dirty="0"/>
              <a:t>We use different structures for </a:t>
            </a:r>
            <a:r>
              <a:rPr lang="en-US" dirty="0" smtClean="0"/>
              <a:t>the </a:t>
            </a:r>
            <a:r>
              <a:rPr lang="en-US" i="1" dirty="0" smtClean="0">
                <a:latin typeface="Arial Rounded MT Bold" panose="020F0704030504030204" pitchFamily="34" charset="0"/>
              </a:rPr>
              <a:t>G</a:t>
            </a:r>
            <a:r>
              <a:rPr lang="en-US" dirty="0" smtClean="0">
                <a:latin typeface="Arial Rounded MT Bold" panose="020F0704030504030204" pitchFamily="34" charset="0"/>
              </a:rPr>
              <a:t>  </a:t>
            </a:r>
            <a:r>
              <a:rPr lang="en-US" dirty="0">
                <a:latin typeface="Arial Rounded MT Bold" panose="020F0704030504030204" pitchFamily="34" charset="0"/>
              </a:rPr>
              <a:t>matrix</a:t>
            </a:r>
            <a:r>
              <a:rPr lang="en-US" i="1" dirty="0" smtClean="0">
                <a:latin typeface="Arial Rounded MT Bold" panose="020F0704030504030204" pitchFamily="34" charset="0"/>
              </a:rPr>
              <a:t> </a:t>
            </a:r>
            <a:r>
              <a:rPr lang="en-US" dirty="0"/>
              <a:t>in the models we </a:t>
            </a:r>
            <a:r>
              <a:rPr lang="en-US" dirty="0" smtClean="0"/>
              <a:t>fit for the Autism Data:</a:t>
            </a:r>
          </a:p>
          <a:p>
            <a:r>
              <a:rPr lang="en-US" dirty="0" smtClean="0">
                <a:latin typeface="Arial Rounded MT Bold" panose="020F0704030504030204" pitchFamily="34" charset="0"/>
              </a:rPr>
              <a:t>Model I Includes 3 random effects</a:t>
            </a:r>
            <a:r>
              <a:rPr lang="en-US" dirty="0" smtClean="0"/>
              <a:t>: Intercept, Age and Age</a:t>
            </a:r>
            <a:r>
              <a:rPr lang="en-US" baseline="30000" dirty="0" smtClean="0"/>
              <a:t>2</a:t>
            </a:r>
            <a:r>
              <a:rPr lang="en-US" dirty="0" smtClean="0"/>
              <a:t>. </a:t>
            </a:r>
            <a:r>
              <a:rPr lang="en-US" dirty="0"/>
              <a:t>T</a:t>
            </a:r>
            <a:r>
              <a:rPr lang="en-US" dirty="0" smtClean="0"/>
              <a:t>he </a:t>
            </a:r>
            <a:r>
              <a:rPr lang="en-US" i="1" dirty="0" smtClean="0">
                <a:latin typeface="Arial Rounded MT Bold" panose="020F0704030504030204" pitchFamily="34" charset="0"/>
              </a:rPr>
              <a:t>G </a:t>
            </a:r>
            <a:r>
              <a:rPr lang="en-US" dirty="0" smtClean="0"/>
              <a:t>matrix is 3x3. </a:t>
            </a:r>
          </a:p>
          <a:p>
            <a:r>
              <a:rPr lang="en-US" dirty="0" smtClean="0">
                <a:latin typeface="Arial Rounded MT Bold" panose="020F0704030504030204" pitchFamily="34" charset="0"/>
              </a:rPr>
              <a:t>Model II </a:t>
            </a:r>
            <a:r>
              <a:rPr lang="en-US" dirty="0">
                <a:latin typeface="Arial Rounded MT Bold" panose="020F0704030504030204" pitchFamily="34" charset="0"/>
              </a:rPr>
              <a:t>Includes </a:t>
            </a:r>
            <a:r>
              <a:rPr lang="en-US" dirty="0" smtClean="0">
                <a:latin typeface="Arial Rounded MT Bold" panose="020F0704030504030204" pitchFamily="34" charset="0"/>
              </a:rPr>
              <a:t>2 </a:t>
            </a:r>
            <a:r>
              <a:rPr lang="en-US" dirty="0">
                <a:latin typeface="Arial Rounded MT Bold" panose="020F0704030504030204" pitchFamily="34" charset="0"/>
              </a:rPr>
              <a:t>random effects</a:t>
            </a:r>
            <a:r>
              <a:rPr lang="en-US" dirty="0"/>
              <a:t>: </a:t>
            </a:r>
            <a:r>
              <a:rPr lang="en-US" dirty="0" smtClean="0"/>
              <a:t>Age </a:t>
            </a:r>
            <a:r>
              <a:rPr lang="en-US" dirty="0"/>
              <a:t>and </a:t>
            </a:r>
            <a:r>
              <a:rPr lang="en-US" dirty="0" smtClean="0"/>
              <a:t>Age</a:t>
            </a:r>
            <a:r>
              <a:rPr lang="en-US" baseline="30000" dirty="0" smtClean="0"/>
              <a:t>2</a:t>
            </a:r>
            <a:r>
              <a:rPr lang="en-US" dirty="0" smtClean="0"/>
              <a:t>. The </a:t>
            </a:r>
            <a:r>
              <a:rPr lang="en-US" i="1" dirty="0">
                <a:latin typeface="Arial Rounded MT Bold" panose="020F0704030504030204" pitchFamily="34" charset="0"/>
              </a:rPr>
              <a:t>G </a:t>
            </a:r>
            <a:r>
              <a:rPr lang="en-US" dirty="0"/>
              <a:t>matrix is </a:t>
            </a:r>
            <a:r>
              <a:rPr lang="en-US" dirty="0" smtClean="0"/>
              <a:t>2x2. </a:t>
            </a:r>
          </a:p>
          <a:p>
            <a:r>
              <a:rPr lang="en-US" dirty="0" smtClean="0">
                <a:latin typeface="Arial Rounded MT Bold" panose="020F0704030504030204" pitchFamily="34" charset="0"/>
              </a:rPr>
              <a:t>Model III Includes No random effects </a:t>
            </a:r>
            <a:r>
              <a:rPr lang="en-US" dirty="0" smtClean="0"/>
              <a:t>in the model. </a:t>
            </a:r>
            <a:r>
              <a:rPr lang="en-US" dirty="0"/>
              <a:t>T</a:t>
            </a:r>
            <a:r>
              <a:rPr lang="en-US" dirty="0" smtClean="0"/>
              <a:t>here is no </a:t>
            </a:r>
            <a:r>
              <a:rPr lang="en-US" i="1" dirty="0">
                <a:latin typeface="Arial Rounded MT Bold" panose="020F0704030504030204" pitchFamily="34" charset="0"/>
              </a:rPr>
              <a:t>G</a:t>
            </a:r>
            <a:r>
              <a:rPr lang="en-US" dirty="0" smtClean="0"/>
              <a:t> matrix,. </a:t>
            </a:r>
          </a:p>
          <a:p>
            <a:r>
              <a:rPr lang="en-US" dirty="0" smtClean="0"/>
              <a:t>When there are more than one random effect in a model, we can impose different structures on </a:t>
            </a:r>
            <a:r>
              <a:rPr lang="en-US" dirty="0" smtClean="0">
                <a:latin typeface="Arial Rounded MT Bold" panose="020F0704030504030204" pitchFamily="34" charset="0"/>
              </a:rPr>
              <a:t>G</a:t>
            </a:r>
            <a:r>
              <a:rPr lang="en-US" dirty="0" smtClean="0"/>
              <a:t>, including unstructured and variance components (or independence).</a:t>
            </a:r>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42</a:t>
            </a:fld>
            <a:endParaRPr lang="en-US" dirty="0"/>
          </a:p>
        </p:txBody>
      </p:sp>
    </p:spTree>
    <p:extLst>
      <p:ext uri="{BB962C8B-B14F-4D97-AF65-F5344CB8AC3E}">
        <p14:creationId xmlns:p14="http://schemas.microsoft.com/office/powerpoint/2010/main" val="2365032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of Variance-Covariance Matrices in an LMM: </a:t>
            </a:r>
            <a:r>
              <a:rPr lang="en-US" i="1" dirty="0" err="1" smtClean="0">
                <a:latin typeface="Arial Rounded MT Bold" panose="020F0704030504030204" pitchFamily="34" charset="0"/>
              </a:rPr>
              <a:t>R</a:t>
            </a:r>
            <a:r>
              <a:rPr lang="en-US" i="1" baseline="-25000" dirty="0" err="1" smtClean="0">
                <a:latin typeface="Arial Rounded MT Bold" panose="020F0704030504030204" pitchFamily="34" charset="0"/>
              </a:rPr>
              <a:t>i</a:t>
            </a:r>
            <a:r>
              <a:rPr lang="en-US" baseline="-25000" dirty="0" smtClean="0"/>
              <a:t> </a:t>
            </a:r>
            <a:endParaRPr lang="en-US" dirty="0"/>
          </a:p>
        </p:txBody>
      </p:sp>
      <p:sp>
        <p:nvSpPr>
          <p:cNvPr id="3" name="Content Placeholder 2"/>
          <p:cNvSpPr>
            <a:spLocks noGrp="1"/>
          </p:cNvSpPr>
          <p:nvPr>
            <p:ph idx="1"/>
          </p:nvPr>
        </p:nvSpPr>
        <p:spPr>
          <a:xfrm>
            <a:off x="1023257" y="2122714"/>
            <a:ext cx="10227129" cy="4244124"/>
          </a:xfrm>
        </p:spPr>
        <p:txBody>
          <a:bodyPr>
            <a:normAutofit/>
          </a:bodyPr>
          <a:lstStyle/>
          <a:p>
            <a:r>
              <a:rPr lang="en-US" dirty="0" smtClean="0"/>
              <a:t>The </a:t>
            </a:r>
            <a:r>
              <a:rPr lang="en-US" i="1" dirty="0" err="1" smtClean="0">
                <a:latin typeface="Arial Rounded MT Bold" panose="020F0704030504030204" pitchFamily="34" charset="0"/>
              </a:rPr>
              <a:t>R</a:t>
            </a:r>
            <a:r>
              <a:rPr lang="en-US" i="1" baseline="-25000" dirty="0" err="1" smtClean="0">
                <a:latin typeface="Arial Rounded MT Bold" panose="020F0704030504030204" pitchFamily="34" charset="0"/>
              </a:rPr>
              <a:t>i</a:t>
            </a:r>
            <a:r>
              <a:rPr lang="en-US" i="1" baseline="-25000" dirty="0" smtClean="0">
                <a:latin typeface="Arial Rounded MT Bold" panose="020F0704030504030204" pitchFamily="34" charset="0"/>
              </a:rPr>
              <a:t>  </a:t>
            </a:r>
            <a:r>
              <a:rPr lang="en-US" dirty="0" smtClean="0">
                <a:latin typeface="Arial Rounded MT Bold" panose="020F0704030504030204" pitchFamily="34" charset="0"/>
              </a:rPr>
              <a:t>matrix</a:t>
            </a:r>
            <a:r>
              <a:rPr lang="en-US" dirty="0" smtClean="0"/>
              <a:t> is </a:t>
            </a:r>
            <a:r>
              <a:rPr lang="en-US" dirty="0"/>
              <a:t>the Variance-Covariance </a:t>
            </a:r>
            <a:r>
              <a:rPr lang="en-US" dirty="0" smtClean="0"/>
              <a:t>Matrix </a:t>
            </a:r>
            <a:r>
              <a:rPr lang="en-US" dirty="0"/>
              <a:t>for the </a:t>
            </a:r>
            <a:r>
              <a:rPr lang="en-US" b="1" dirty="0">
                <a:latin typeface="Arial Rounded MT Bold" panose="020F0704030504030204" pitchFamily="34" charset="0"/>
              </a:rPr>
              <a:t>C</a:t>
            </a:r>
            <a:r>
              <a:rPr lang="en-US" b="1" dirty="0" smtClean="0">
                <a:latin typeface="Arial Rounded MT Bold" panose="020F0704030504030204" pitchFamily="34" charset="0"/>
              </a:rPr>
              <a:t>onditional </a:t>
            </a:r>
            <a:r>
              <a:rPr lang="en-US" b="1" dirty="0">
                <a:latin typeface="Arial Rounded MT Bold" panose="020F0704030504030204" pitchFamily="34" charset="0"/>
              </a:rPr>
              <a:t>R</a:t>
            </a:r>
            <a:r>
              <a:rPr lang="en-US" b="1" dirty="0" smtClean="0">
                <a:latin typeface="Arial Rounded MT Bold" panose="020F0704030504030204" pitchFamily="34" charset="0"/>
              </a:rPr>
              <a:t>esidual Errors</a:t>
            </a:r>
            <a:r>
              <a:rPr lang="en-US" b="1" dirty="0" smtClean="0"/>
              <a:t>.</a:t>
            </a:r>
          </a:p>
          <a:p>
            <a:r>
              <a:rPr lang="en-US" dirty="0" smtClean="0"/>
              <a:t>We note that the </a:t>
            </a:r>
            <a:r>
              <a:rPr lang="en-US" b="1" i="1" dirty="0" smtClean="0"/>
              <a:t>structure</a:t>
            </a:r>
            <a:r>
              <a:rPr lang="en-US" dirty="0" smtClean="0"/>
              <a:t> of </a:t>
            </a:r>
            <a:r>
              <a:rPr lang="en-US" i="1" dirty="0" err="1">
                <a:latin typeface="Arial Rounded MT Bold" panose="020F0704030504030204" pitchFamily="34" charset="0"/>
              </a:rPr>
              <a:t>R</a:t>
            </a:r>
            <a:r>
              <a:rPr lang="en-US" i="1" baseline="-25000" dirty="0" err="1">
                <a:latin typeface="Arial Rounded MT Bold" panose="020F0704030504030204" pitchFamily="34" charset="0"/>
              </a:rPr>
              <a:t>i</a:t>
            </a:r>
            <a:r>
              <a:rPr lang="en-US" i="1" baseline="-25000" dirty="0">
                <a:latin typeface="Arial Rounded MT Bold" panose="020F0704030504030204" pitchFamily="34" charset="0"/>
              </a:rPr>
              <a:t> </a:t>
            </a:r>
            <a:r>
              <a:rPr lang="en-US" i="1" dirty="0" smtClean="0">
                <a:latin typeface="Arial Rounded MT Bold" panose="020F0704030504030204" pitchFamily="34" charset="0"/>
              </a:rPr>
              <a:t> </a:t>
            </a:r>
            <a:r>
              <a:rPr lang="en-US" dirty="0" smtClean="0"/>
              <a:t>remains constant, but the </a:t>
            </a:r>
            <a:r>
              <a:rPr lang="en-US" b="1" i="1" dirty="0" smtClean="0"/>
              <a:t>dimension</a:t>
            </a:r>
            <a:r>
              <a:rPr lang="en-US" dirty="0" smtClean="0"/>
              <a:t> of this matrix</a:t>
            </a:r>
            <a:r>
              <a:rPr lang="en-US" dirty="0"/>
              <a:t> </a:t>
            </a:r>
            <a:r>
              <a:rPr lang="en-US" dirty="0" smtClean="0"/>
              <a:t>(= n </a:t>
            </a:r>
            <a:r>
              <a:rPr lang="en-US" baseline="-25000" dirty="0" smtClean="0"/>
              <a:t>i</a:t>
            </a:r>
            <a:r>
              <a:rPr lang="en-US" dirty="0" smtClean="0"/>
              <a:t>x </a:t>
            </a:r>
            <a:r>
              <a:rPr lang="en-US" dirty="0" err="1" smtClean="0"/>
              <a:t>n</a:t>
            </a:r>
            <a:r>
              <a:rPr lang="en-US" baseline="-25000" dirty="0" err="1" smtClean="0"/>
              <a:t>i</a:t>
            </a:r>
            <a:r>
              <a:rPr lang="en-US" dirty="0" smtClean="0"/>
              <a:t>) can change from subject-to-subject</a:t>
            </a:r>
            <a:r>
              <a:rPr lang="en-US" i="1" dirty="0" smtClean="0"/>
              <a:t>. </a:t>
            </a:r>
          </a:p>
          <a:p>
            <a:r>
              <a:rPr lang="en-US" dirty="0" smtClean="0"/>
              <a:t>We use different structures for </a:t>
            </a:r>
            <a:r>
              <a:rPr lang="en-US" i="1" dirty="0" err="1">
                <a:latin typeface="Arial Rounded MT Bold" panose="020F0704030504030204" pitchFamily="34" charset="0"/>
              </a:rPr>
              <a:t>R</a:t>
            </a:r>
            <a:r>
              <a:rPr lang="en-US" i="1" baseline="-25000" dirty="0" err="1">
                <a:latin typeface="Arial Rounded MT Bold" panose="020F0704030504030204" pitchFamily="34" charset="0"/>
              </a:rPr>
              <a:t>i</a:t>
            </a:r>
            <a:r>
              <a:rPr lang="en-US" i="1" baseline="-25000" dirty="0">
                <a:latin typeface="Arial Rounded MT Bold" panose="020F0704030504030204" pitchFamily="34" charset="0"/>
              </a:rPr>
              <a:t> </a:t>
            </a:r>
            <a:r>
              <a:rPr lang="en-US" i="1" dirty="0">
                <a:latin typeface="Arial Rounded MT Bold" panose="020F0704030504030204" pitchFamily="34" charset="0"/>
              </a:rPr>
              <a:t> </a:t>
            </a:r>
            <a:r>
              <a:rPr lang="en-US" dirty="0" smtClean="0"/>
              <a:t>in the models we fit:</a:t>
            </a:r>
            <a:endParaRPr lang="en-US" i="1" dirty="0" smtClean="0"/>
          </a:p>
          <a:p>
            <a:r>
              <a:rPr lang="en-US" dirty="0" smtClean="0">
                <a:latin typeface="Arial Rounded MT Bold" panose="020F0704030504030204" pitchFamily="34" charset="0"/>
              </a:rPr>
              <a:t>Model I: </a:t>
            </a:r>
            <a:r>
              <a:rPr lang="en-US" dirty="0">
                <a:latin typeface="Arial Rounded MT Bold" panose="020F0704030504030204" pitchFamily="34" charset="0"/>
              </a:rPr>
              <a:t>D</a:t>
            </a:r>
            <a:r>
              <a:rPr lang="en-US" dirty="0" smtClean="0">
                <a:latin typeface="Arial Rounded MT Bold" panose="020F0704030504030204" pitchFamily="34" charset="0"/>
              </a:rPr>
              <a:t>efault structure for </a:t>
            </a:r>
            <a:r>
              <a:rPr lang="en-US" i="1" dirty="0" err="1">
                <a:latin typeface="Arial Rounded MT Bold" panose="020F0704030504030204" pitchFamily="34" charset="0"/>
              </a:rPr>
              <a:t>R</a:t>
            </a:r>
            <a:r>
              <a:rPr lang="en-US" i="1" baseline="-25000" dirty="0" err="1">
                <a:latin typeface="Arial Rounded MT Bold" panose="020F0704030504030204" pitchFamily="34" charset="0"/>
              </a:rPr>
              <a:t>i</a:t>
            </a:r>
            <a:r>
              <a:rPr lang="en-US" i="1" baseline="-25000" dirty="0">
                <a:latin typeface="Arial Rounded MT Bold" panose="020F0704030504030204" pitchFamily="34" charset="0"/>
              </a:rPr>
              <a:t> </a:t>
            </a:r>
            <a:r>
              <a:rPr lang="en-US" b="1" dirty="0" smtClean="0">
                <a:latin typeface="Arial Rounded MT Bold" panose="020F0704030504030204" pitchFamily="34" charset="0"/>
              </a:rPr>
              <a:t>:  </a:t>
            </a:r>
            <a:r>
              <a:rPr lang="el-GR" b="1" i="1" dirty="0" smtClean="0">
                <a:latin typeface="Times New Roman" panose="02020603050405020304" pitchFamily="18" charset="0"/>
                <a:cs typeface="Times New Roman" panose="02020603050405020304" pitchFamily="18" charset="0"/>
              </a:rPr>
              <a:t>σ</a:t>
            </a:r>
            <a:r>
              <a:rPr lang="en-US" b="1" i="1" baseline="30000" dirty="0" smtClean="0">
                <a:latin typeface="Arial Rounded MT Bold" panose="020F0704030504030204" pitchFamily="34" charset="0"/>
                <a:cs typeface="Times New Roman" panose="02020603050405020304" pitchFamily="18" charset="0"/>
              </a:rPr>
              <a:t>2</a:t>
            </a:r>
            <a:r>
              <a:rPr lang="en-US" b="1" i="1" dirty="0" smtClean="0">
                <a:latin typeface="Arial Rounded MT Bold" panose="020F0704030504030204" pitchFamily="34" charset="0"/>
                <a:cs typeface="Times New Roman" panose="02020603050405020304" pitchFamily="18" charset="0"/>
              </a:rPr>
              <a:t>I</a:t>
            </a:r>
            <a:r>
              <a:rPr lang="en-US" b="1" dirty="0" smtClean="0">
                <a:latin typeface="Arial Rounded MT Bold" panose="020F0704030504030204" pitchFamily="34" charset="0"/>
                <a:cs typeface="Times New Roman" panose="02020603050405020304" pitchFamily="18" charset="0"/>
              </a:rPr>
              <a:t> </a:t>
            </a:r>
            <a:r>
              <a:rPr lang="en-US" dirty="0" smtClean="0"/>
              <a:t>(uncorrelated errors, with equal variance). </a:t>
            </a:r>
          </a:p>
          <a:p>
            <a:r>
              <a:rPr lang="en-US" dirty="0" smtClean="0">
                <a:latin typeface="Arial Rounded MT Bold" panose="020F0704030504030204" pitchFamily="34" charset="0"/>
              </a:rPr>
              <a:t>Model II: Unequal conditional residual variances </a:t>
            </a:r>
            <a:r>
              <a:rPr lang="en-US" dirty="0" smtClean="0"/>
              <a:t>for different groups of subjects, based on the recoded group variable: NEWGP. </a:t>
            </a:r>
          </a:p>
          <a:p>
            <a:r>
              <a:rPr lang="en-US" dirty="0" smtClean="0">
                <a:latin typeface="Arial Rounded MT Bold" panose="020F0704030504030204" pitchFamily="34" charset="0"/>
              </a:rPr>
              <a:t>Model III: </a:t>
            </a:r>
            <a:r>
              <a:rPr lang="en-US" b="1" dirty="0" smtClean="0">
                <a:latin typeface="Arial Rounded MT Bold" panose="020F0704030504030204" pitchFamily="34" charset="0"/>
              </a:rPr>
              <a:t>Unstructured</a:t>
            </a:r>
            <a:r>
              <a:rPr lang="en-US" dirty="0" smtClean="0">
                <a:latin typeface="Arial Rounded MT Bold" panose="020F0704030504030204" pitchFamily="34" charset="0"/>
              </a:rPr>
              <a:t> </a:t>
            </a:r>
            <a:r>
              <a:rPr lang="en-US" i="1" dirty="0" err="1">
                <a:latin typeface="Arial Rounded MT Bold" panose="020F0704030504030204" pitchFamily="34" charset="0"/>
              </a:rPr>
              <a:t>R</a:t>
            </a:r>
            <a:r>
              <a:rPr lang="en-US" i="1" baseline="-25000" dirty="0" err="1">
                <a:latin typeface="Arial Rounded MT Bold" panose="020F0704030504030204" pitchFamily="34" charset="0"/>
              </a:rPr>
              <a:t>i</a:t>
            </a:r>
            <a:r>
              <a:rPr lang="en-US" i="1" baseline="-25000" dirty="0">
                <a:latin typeface="Arial Rounded MT Bold" panose="020F0704030504030204" pitchFamily="34" charset="0"/>
              </a:rPr>
              <a:t>  </a:t>
            </a:r>
            <a:r>
              <a:rPr lang="en-US" dirty="0" smtClean="0">
                <a:latin typeface="Arial Rounded MT Bold" panose="020F0704030504030204" pitchFamily="34" charset="0"/>
              </a:rPr>
              <a:t>matrix</a:t>
            </a:r>
            <a:r>
              <a:rPr lang="en-US" dirty="0" smtClean="0"/>
              <a:t>, which allows all 15 variances and </a:t>
            </a:r>
            <a:r>
              <a:rPr lang="en-US" dirty="0" err="1" smtClean="0"/>
              <a:t>covariances</a:t>
            </a:r>
            <a:r>
              <a:rPr lang="en-US" dirty="0" smtClean="0"/>
              <a:t> for the residual errors at the five ages in this study to be estimated.</a:t>
            </a:r>
          </a:p>
          <a:p>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43</a:t>
            </a:fld>
            <a:endParaRPr lang="en-US" dirty="0"/>
          </a:p>
        </p:txBody>
      </p:sp>
    </p:spTree>
    <p:extLst>
      <p:ext uri="{BB962C8B-B14F-4D97-AF65-F5344CB8AC3E}">
        <p14:creationId xmlns:p14="http://schemas.microsoft.com/office/powerpoint/2010/main" val="22090487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of Variance-Covariance Matrices in an LMM: </a:t>
            </a:r>
            <a:r>
              <a:rPr lang="en-US" i="1" dirty="0" smtClean="0">
                <a:latin typeface="Arial Rounded MT Bold" panose="020F0704030504030204" pitchFamily="34" charset="0"/>
              </a:rPr>
              <a:t>V</a:t>
            </a:r>
            <a:r>
              <a:rPr lang="en-US" i="1" baseline="-25000" dirty="0" smtClean="0">
                <a:latin typeface="Arial Rounded MT Bold" panose="020F0704030504030204" pitchFamily="34" charset="0"/>
              </a:rPr>
              <a:t>i</a:t>
            </a:r>
            <a:endParaRPr lang="en-US" dirty="0"/>
          </a:p>
        </p:txBody>
      </p:sp>
      <p:sp>
        <p:nvSpPr>
          <p:cNvPr id="3" name="Content Placeholder 2"/>
          <p:cNvSpPr>
            <a:spLocks noGrp="1"/>
          </p:cNvSpPr>
          <p:nvPr>
            <p:ph idx="1"/>
          </p:nvPr>
        </p:nvSpPr>
        <p:spPr>
          <a:xfrm>
            <a:off x="1097280" y="2079171"/>
            <a:ext cx="9987644" cy="4244124"/>
          </a:xfrm>
        </p:spPr>
        <p:txBody>
          <a:bodyPr>
            <a:normAutofit/>
          </a:bodyPr>
          <a:lstStyle/>
          <a:p>
            <a:r>
              <a:rPr lang="en-US" dirty="0" smtClean="0"/>
              <a:t>The </a:t>
            </a:r>
            <a:r>
              <a:rPr lang="en-US" i="1" dirty="0" smtClean="0">
                <a:latin typeface="Arial Rounded MT Bold" panose="020F0704030504030204" pitchFamily="34" charset="0"/>
              </a:rPr>
              <a:t>V</a:t>
            </a:r>
            <a:r>
              <a:rPr lang="en-US" i="1" baseline="-25000" dirty="0" smtClean="0">
                <a:latin typeface="Arial Rounded MT Bold" panose="020F0704030504030204" pitchFamily="34" charset="0"/>
              </a:rPr>
              <a:t>i  </a:t>
            </a:r>
            <a:r>
              <a:rPr lang="en-US" dirty="0" smtClean="0">
                <a:latin typeface="Arial Rounded MT Bold" panose="020F0704030504030204" pitchFamily="34" charset="0"/>
              </a:rPr>
              <a:t>matrix </a:t>
            </a:r>
            <a:r>
              <a:rPr lang="en-US" dirty="0" smtClean="0"/>
              <a:t>is the Variance-Covariance Matrix for the </a:t>
            </a:r>
            <a:r>
              <a:rPr lang="en-US" b="1" dirty="0" smtClean="0">
                <a:latin typeface="Arial Rounded MT Bold" panose="020F0704030504030204" pitchFamily="34" charset="0"/>
              </a:rPr>
              <a:t>Marginal Residual Errors</a:t>
            </a:r>
            <a:r>
              <a:rPr lang="en-US" b="1" dirty="0" smtClean="0"/>
              <a:t> </a:t>
            </a:r>
            <a:r>
              <a:rPr lang="en-US" b="1" i="1" dirty="0" smtClean="0"/>
              <a:t>implied</a:t>
            </a:r>
            <a:r>
              <a:rPr lang="en-US" b="1" dirty="0" smtClean="0"/>
              <a:t> by the LMM</a:t>
            </a:r>
            <a:r>
              <a:rPr lang="en-US" dirty="0" smtClean="0"/>
              <a:t>. </a:t>
            </a:r>
          </a:p>
          <a:p>
            <a:r>
              <a:rPr lang="en-US" dirty="0" smtClean="0"/>
              <a:t>The </a:t>
            </a:r>
            <a:r>
              <a:rPr lang="en-US" b="1" i="1" dirty="0"/>
              <a:t>dimension</a:t>
            </a:r>
            <a:r>
              <a:rPr lang="en-US" dirty="0"/>
              <a:t> of this matrix (= n </a:t>
            </a:r>
            <a:r>
              <a:rPr lang="en-US" baseline="-25000" dirty="0"/>
              <a:t>i</a:t>
            </a:r>
            <a:r>
              <a:rPr lang="en-US" dirty="0"/>
              <a:t>x </a:t>
            </a:r>
            <a:r>
              <a:rPr lang="en-US" dirty="0" err="1"/>
              <a:t>n</a:t>
            </a:r>
            <a:r>
              <a:rPr lang="en-US" baseline="-25000" dirty="0" err="1"/>
              <a:t>i</a:t>
            </a:r>
            <a:r>
              <a:rPr lang="en-US" dirty="0"/>
              <a:t>)</a:t>
            </a:r>
            <a:r>
              <a:rPr lang="en-US" dirty="0" smtClean="0"/>
              <a:t> </a:t>
            </a:r>
            <a:r>
              <a:rPr lang="en-US" dirty="0"/>
              <a:t>can change from </a:t>
            </a:r>
            <a:r>
              <a:rPr lang="en-US" dirty="0" smtClean="0"/>
              <a:t>subject-to-subject due to different numbers of observations</a:t>
            </a:r>
            <a:r>
              <a:rPr lang="en-US" i="1" dirty="0" smtClean="0"/>
              <a:t>, but the structure remains the same across all subjects. </a:t>
            </a:r>
          </a:p>
          <a:p>
            <a:r>
              <a:rPr lang="en-US" dirty="0" smtClean="0"/>
              <a:t>When fitting an LMM using SAS, it is often helpful to view the </a:t>
            </a:r>
            <a:r>
              <a:rPr lang="en-US" i="1" dirty="0">
                <a:latin typeface="Arial Rounded MT Bold" panose="020F0704030504030204" pitchFamily="34" charset="0"/>
              </a:rPr>
              <a:t>V</a:t>
            </a:r>
            <a:r>
              <a:rPr lang="en-US" i="1" baseline="-25000" dirty="0">
                <a:latin typeface="Arial Rounded MT Bold" panose="020F0704030504030204" pitchFamily="34" charset="0"/>
              </a:rPr>
              <a:t>i</a:t>
            </a:r>
            <a:r>
              <a:rPr lang="en-US" dirty="0" smtClean="0"/>
              <a:t> matrix and the </a:t>
            </a:r>
            <a:r>
              <a:rPr lang="en-US" i="1" dirty="0">
                <a:latin typeface="Arial Rounded MT Bold" panose="020F0704030504030204" pitchFamily="34" charset="0"/>
              </a:rPr>
              <a:t>V</a:t>
            </a:r>
            <a:r>
              <a:rPr lang="en-US" i="1" baseline="-25000" dirty="0">
                <a:latin typeface="Arial Rounded MT Bold" panose="020F0704030504030204" pitchFamily="34" charset="0"/>
              </a:rPr>
              <a:t>i</a:t>
            </a:r>
            <a:r>
              <a:rPr lang="en-US" dirty="0"/>
              <a:t> </a:t>
            </a:r>
            <a:r>
              <a:rPr lang="en-US" dirty="0" smtClean="0"/>
              <a:t> correlation matrix, to be sure the model is adequately capturing the correlations among observations.</a:t>
            </a:r>
          </a:p>
          <a:p>
            <a:pPr lvl="1"/>
            <a:r>
              <a:rPr lang="en-US" sz="1900" dirty="0" smtClean="0"/>
              <a:t>NB: This may not be feasible for a study with three levels, such as a clustered-longitudinal design, because SAS may consider there to be only a single subject for the entire study, making the dimensions of </a:t>
            </a:r>
            <a:r>
              <a:rPr lang="en-US" sz="1900" i="1" dirty="0">
                <a:latin typeface="Arial Rounded MT Bold" panose="020F0704030504030204" pitchFamily="34" charset="0"/>
              </a:rPr>
              <a:t>V</a:t>
            </a:r>
            <a:r>
              <a:rPr lang="en-US" sz="1900" i="1" baseline="-25000" dirty="0">
                <a:latin typeface="Arial Rounded MT Bold" panose="020F0704030504030204" pitchFamily="34" charset="0"/>
              </a:rPr>
              <a:t>i</a:t>
            </a:r>
            <a:r>
              <a:rPr lang="en-US" sz="1900" dirty="0"/>
              <a:t> </a:t>
            </a:r>
            <a:r>
              <a:rPr lang="en-US" sz="1900" dirty="0" smtClean="0"/>
              <a:t> to be N x N, rather than </a:t>
            </a:r>
            <a:r>
              <a:rPr lang="en-US" sz="2000" dirty="0"/>
              <a:t>n </a:t>
            </a:r>
            <a:r>
              <a:rPr lang="en-US" sz="2000" baseline="-25000" dirty="0"/>
              <a:t>i</a:t>
            </a:r>
            <a:r>
              <a:rPr lang="en-US" sz="2000" dirty="0"/>
              <a:t>x </a:t>
            </a:r>
            <a:r>
              <a:rPr lang="en-US" sz="2000" dirty="0" err="1"/>
              <a:t>n</a:t>
            </a:r>
            <a:r>
              <a:rPr lang="en-US" sz="2000" baseline="-25000" dirty="0" err="1"/>
              <a:t>i</a:t>
            </a:r>
            <a:r>
              <a:rPr lang="en-US" sz="1900" dirty="0" smtClean="0"/>
              <a:t>. </a:t>
            </a:r>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44</a:t>
            </a:fld>
            <a:endParaRPr lang="en-US" dirty="0"/>
          </a:p>
        </p:txBody>
      </p:sp>
    </p:spTree>
    <p:extLst>
      <p:ext uri="{BB962C8B-B14F-4D97-AF65-F5344CB8AC3E}">
        <p14:creationId xmlns:p14="http://schemas.microsoft.com/office/powerpoint/2010/main" val="1984917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Fitting LMMs for Longitudinal Data: </a:t>
            </a:r>
            <a:r>
              <a:rPr lang="en-US" dirty="0" err="1" smtClean="0"/>
              <a:t>Proc</a:t>
            </a:r>
            <a:r>
              <a:rPr lang="en-US" dirty="0"/>
              <a:t> Mixed Model I </a:t>
            </a:r>
          </a:p>
        </p:txBody>
      </p:sp>
      <p:sp>
        <p:nvSpPr>
          <p:cNvPr id="3" name="Content Placeholder 2"/>
          <p:cNvSpPr>
            <a:spLocks noGrp="1"/>
          </p:cNvSpPr>
          <p:nvPr>
            <p:ph idx="1"/>
          </p:nvPr>
        </p:nvSpPr>
        <p:spPr>
          <a:xfrm>
            <a:off x="1097280" y="1947799"/>
            <a:ext cx="10506892" cy="4123870"/>
          </a:xfrm>
        </p:spPr>
        <p:txBody>
          <a:bodyPr>
            <a:noAutofit/>
          </a:bodyPr>
          <a:lstStyle/>
          <a:p>
            <a:pPr>
              <a:lnSpc>
                <a:spcPct val="100000"/>
              </a:lnSpc>
              <a:spcBef>
                <a:spcPts val="0"/>
              </a:spcBef>
              <a:spcAft>
                <a:spcPts val="0"/>
              </a:spcAft>
            </a:pPr>
            <a:endParaRPr lang="en-US" b="1" dirty="0" smtClean="0"/>
          </a:p>
          <a:p>
            <a:pPr marL="0" indent="0">
              <a:lnSpc>
                <a:spcPct val="150000"/>
              </a:lnSpc>
              <a:spcBef>
                <a:spcPts val="0"/>
              </a:spcBef>
              <a:spcAft>
                <a:spcPts val="0"/>
              </a:spcAft>
              <a:buNone/>
            </a:pPr>
            <a:r>
              <a:rPr lang="en-US" b="1" dirty="0"/>
              <a:t>t</a:t>
            </a:r>
            <a:r>
              <a:rPr lang="en-US" b="1" dirty="0" smtClean="0"/>
              <a:t>itle “</a:t>
            </a:r>
            <a:r>
              <a:rPr lang="en-US" b="1" dirty="0" err="1" smtClean="0"/>
              <a:t>Proc</a:t>
            </a:r>
            <a:r>
              <a:rPr lang="en-US" b="1" dirty="0" smtClean="0"/>
              <a:t> Mixed: Model I”; </a:t>
            </a:r>
          </a:p>
          <a:p>
            <a:pPr marL="0" indent="0">
              <a:lnSpc>
                <a:spcPct val="150000"/>
              </a:lnSpc>
              <a:spcBef>
                <a:spcPts val="0"/>
              </a:spcBef>
              <a:spcAft>
                <a:spcPts val="0"/>
              </a:spcAft>
              <a:buNone/>
            </a:pPr>
            <a:r>
              <a:rPr lang="en-US" b="1" dirty="0" err="1" smtClean="0"/>
              <a:t>proc</a:t>
            </a:r>
            <a:r>
              <a:rPr lang="en-US" dirty="0" smtClean="0"/>
              <a:t> </a:t>
            </a:r>
            <a:r>
              <a:rPr lang="en-US" b="1" dirty="0"/>
              <a:t>mixed</a:t>
            </a:r>
            <a:r>
              <a:rPr lang="en-US" dirty="0"/>
              <a:t> data=autism2 </a:t>
            </a:r>
            <a:r>
              <a:rPr lang="en-US" dirty="0" smtClean="0"/>
              <a:t> method=</a:t>
            </a:r>
            <a:r>
              <a:rPr lang="en-US" dirty="0" err="1" smtClean="0"/>
              <a:t>reml</a:t>
            </a:r>
            <a:r>
              <a:rPr lang="en-US" dirty="0" smtClean="0"/>
              <a:t>  </a:t>
            </a:r>
            <a:r>
              <a:rPr lang="en-US" dirty="0" err="1" smtClean="0">
                <a:latin typeface="Arial Rounded MT Bold" panose="020F0704030504030204" pitchFamily="34" charset="0"/>
              </a:rPr>
              <a:t>covtest</a:t>
            </a:r>
            <a:r>
              <a:rPr lang="en-US" dirty="0" smtClean="0">
                <a:latin typeface="Arial Rounded MT Bold" panose="020F0704030504030204" pitchFamily="34" charset="0"/>
              </a:rPr>
              <a:t> </a:t>
            </a:r>
            <a:r>
              <a:rPr lang="en-US" dirty="0" smtClean="0"/>
              <a:t>; </a:t>
            </a:r>
            <a:endParaRPr lang="en-US" dirty="0"/>
          </a:p>
          <a:p>
            <a:pPr>
              <a:lnSpc>
                <a:spcPct val="150000"/>
              </a:lnSpc>
              <a:spcBef>
                <a:spcPts val="0"/>
              </a:spcBef>
              <a:spcAft>
                <a:spcPts val="0"/>
              </a:spcAft>
            </a:pPr>
            <a:r>
              <a:rPr lang="en-US" dirty="0"/>
              <a:t>   class </a:t>
            </a:r>
            <a:r>
              <a:rPr lang="en-US" dirty="0" err="1"/>
              <a:t>childid</a:t>
            </a:r>
            <a:r>
              <a:rPr lang="en-US" dirty="0"/>
              <a:t> </a:t>
            </a:r>
            <a:r>
              <a:rPr lang="en-US" dirty="0" err="1" smtClean="0"/>
              <a:t>sicdegp</a:t>
            </a:r>
            <a:r>
              <a:rPr lang="en-US" dirty="0" smtClean="0"/>
              <a:t>;</a:t>
            </a:r>
            <a:endParaRPr lang="en-US" dirty="0"/>
          </a:p>
          <a:p>
            <a:pPr>
              <a:lnSpc>
                <a:spcPct val="150000"/>
              </a:lnSpc>
              <a:spcBef>
                <a:spcPts val="0"/>
              </a:spcBef>
              <a:spcAft>
                <a:spcPts val="0"/>
              </a:spcAft>
            </a:pPr>
            <a:r>
              <a:rPr lang="en-US" dirty="0"/>
              <a:t>   model </a:t>
            </a:r>
            <a:r>
              <a:rPr lang="en-US" dirty="0" err="1"/>
              <a:t>vsae</a:t>
            </a:r>
            <a:r>
              <a:rPr lang="en-US" dirty="0"/>
              <a:t> = </a:t>
            </a:r>
            <a:r>
              <a:rPr lang="en-US" dirty="0" err="1"/>
              <a:t>c_age</a:t>
            </a:r>
            <a:r>
              <a:rPr lang="en-US" dirty="0"/>
              <a:t> </a:t>
            </a:r>
            <a:r>
              <a:rPr lang="en-US" dirty="0" err="1"/>
              <a:t>c_agesq</a:t>
            </a:r>
            <a:r>
              <a:rPr lang="en-US" dirty="0"/>
              <a:t> </a:t>
            </a:r>
            <a:r>
              <a:rPr lang="en-US" dirty="0" err="1"/>
              <a:t>sicdegp</a:t>
            </a:r>
            <a:r>
              <a:rPr lang="en-US" dirty="0"/>
              <a:t> </a:t>
            </a:r>
            <a:r>
              <a:rPr lang="en-US" dirty="0" err="1"/>
              <a:t>c_age</a:t>
            </a:r>
            <a:r>
              <a:rPr lang="en-US" dirty="0"/>
              <a:t>*</a:t>
            </a:r>
            <a:r>
              <a:rPr lang="en-US" dirty="0" err="1"/>
              <a:t>sicdegp</a:t>
            </a:r>
            <a:r>
              <a:rPr lang="en-US" dirty="0"/>
              <a:t> </a:t>
            </a:r>
            <a:r>
              <a:rPr lang="en-US" dirty="0" smtClean="0"/>
              <a:t> </a:t>
            </a:r>
            <a:r>
              <a:rPr lang="en-US" dirty="0"/>
              <a:t>/ solution </a:t>
            </a:r>
            <a:r>
              <a:rPr lang="en-US" dirty="0" err="1"/>
              <a:t>ddfm</a:t>
            </a:r>
            <a:r>
              <a:rPr lang="en-US" dirty="0"/>
              <a:t>=sat;</a:t>
            </a:r>
          </a:p>
          <a:p>
            <a:pPr>
              <a:lnSpc>
                <a:spcPct val="150000"/>
              </a:lnSpc>
              <a:spcBef>
                <a:spcPts val="0"/>
              </a:spcBef>
              <a:spcAft>
                <a:spcPts val="0"/>
              </a:spcAft>
            </a:pPr>
            <a:r>
              <a:rPr lang="en-US" dirty="0">
                <a:latin typeface="Arial Rounded MT Bold" panose="020F0704030504030204" pitchFamily="34" charset="0"/>
              </a:rPr>
              <a:t>   </a:t>
            </a:r>
            <a:r>
              <a:rPr lang="en-US" dirty="0" smtClean="0">
                <a:latin typeface="Arial Rounded MT Bold" panose="020F0704030504030204" pitchFamily="34" charset="0"/>
              </a:rPr>
              <a:t>random  </a:t>
            </a:r>
            <a:r>
              <a:rPr lang="en-US" dirty="0" err="1" smtClean="0">
                <a:latin typeface="Arial Rounded MT Bold" panose="020F0704030504030204" pitchFamily="34" charset="0"/>
              </a:rPr>
              <a:t>int</a:t>
            </a:r>
            <a:r>
              <a:rPr lang="en-US" dirty="0" smtClean="0">
                <a:latin typeface="Arial Rounded MT Bold" panose="020F0704030504030204" pitchFamily="34" charset="0"/>
              </a:rPr>
              <a:t>  c_ age  </a:t>
            </a:r>
            <a:r>
              <a:rPr lang="en-US" dirty="0">
                <a:latin typeface="Arial Rounded MT Bold" panose="020F0704030504030204" pitchFamily="34" charset="0"/>
              </a:rPr>
              <a:t>c</a:t>
            </a:r>
            <a:r>
              <a:rPr lang="en-US" dirty="0" smtClean="0">
                <a:latin typeface="Arial Rounded MT Bold" panose="020F0704030504030204" pitchFamily="34" charset="0"/>
              </a:rPr>
              <a:t>_ </a:t>
            </a:r>
            <a:r>
              <a:rPr lang="en-US" dirty="0" err="1" smtClean="0">
                <a:latin typeface="Arial Rounded MT Bold" panose="020F0704030504030204" pitchFamily="34" charset="0"/>
              </a:rPr>
              <a:t>agesq</a:t>
            </a:r>
            <a:r>
              <a:rPr lang="en-US" dirty="0" smtClean="0">
                <a:latin typeface="Arial Rounded MT Bold" panose="020F0704030504030204" pitchFamily="34" charset="0"/>
              </a:rPr>
              <a:t> </a:t>
            </a:r>
            <a:r>
              <a:rPr lang="en-US" dirty="0"/>
              <a:t>/ subject=</a:t>
            </a:r>
            <a:r>
              <a:rPr lang="en-US" dirty="0" err="1"/>
              <a:t>childid</a:t>
            </a:r>
            <a:r>
              <a:rPr lang="en-US" dirty="0"/>
              <a:t> </a:t>
            </a:r>
            <a:r>
              <a:rPr lang="en-US" dirty="0">
                <a:latin typeface="Arial Rounded MT Bold" panose="020F0704030504030204" pitchFamily="34" charset="0"/>
              </a:rPr>
              <a:t>type=un </a:t>
            </a:r>
            <a:r>
              <a:rPr lang="en-US" dirty="0"/>
              <a:t>g v </a:t>
            </a:r>
            <a:r>
              <a:rPr lang="en-US" dirty="0" err="1"/>
              <a:t>vcorr</a:t>
            </a:r>
            <a:r>
              <a:rPr lang="en-US" dirty="0"/>
              <a:t>;</a:t>
            </a:r>
          </a:p>
          <a:p>
            <a:pPr>
              <a:lnSpc>
                <a:spcPct val="150000"/>
              </a:lnSpc>
              <a:spcBef>
                <a:spcPts val="0"/>
              </a:spcBef>
              <a:spcAft>
                <a:spcPts val="0"/>
              </a:spcAft>
            </a:pPr>
            <a:r>
              <a:rPr lang="en-US" b="1" dirty="0" smtClean="0"/>
              <a:t>run</a:t>
            </a:r>
            <a:r>
              <a:rPr lang="en-US" dirty="0"/>
              <a:t>;</a:t>
            </a:r>
          </a:p>
        </p:txBody>
      </p:sp>
      <p:sp>
        <p:nvSpPr>
          <p:cNvPr id="5" name="TextBox 4"/>
          <p:cNvSpPr txBox="1"/>
          <p:nvPr/>
        </p:nvSpPr>
        <p:spPr>
          <a:xfrm>
            <a:off x="7878649" y="2022344"/>
            <a:ext cx="3445097" cy="923330"/>
          </a:xfrm>
          <a:prstGeom prst="rect">
            <a:avLst/>
          </a:prstGeom>
          <a:noFill/>
        </p:spPr>
        <p:txBody>
          <a:bodyPr wrap="square" rtlCol="0">
            <a:spAutoFit/>
          </a:bodyPr>
          <a:lstStyle/>
          <a:p>
            <a:r>
              <a:rPr lang="en-US" dirty="0" smtClean="0"/>
              <a:t>This </a:t>
            </a:r>
            <a:r>
              <a:rPr lang="en-US" b="1" dirty="0" err="1"/>
              <a:t>c</a:t>
            </a:r>
            <a:r>
              <a:rPr lang="en-US" b="1" dirty="0" err="1" smtClean="0"/>
              <a:t>ovtest</a:t>
            </a:r>
            <a:r>
              <a:rPr lang="en-US" dirty="0" smtClean="0"/>
              <a:t> </a:t>
            </a:r>
            <a:r>
              <a:rPr lang="en-US" dirty="0" smtClean="0"/>
              <a:t>Option does not have the same function as the </a:t>
            </a:r>
            <a:r>
              <a:rPr lang="en-US" b="1" dirty="0" err="1"/>
              <a:t>c</a:t>
            </a:r>
            <a:r>
              <a:rPr lang="en-US" b="1" dirty="0" err="1" smtClean="0"/>
              <a:t>ovtest</a:t>
            </a:r>
            <a:r>
              <a:rPr lang="en-US" dirty="0" smtClean="0"/>
              <a:t> </a:t>
            </a:r>
            <a:r>
              <a:rPr lang="en-US" dirty="0"/>
              <a:t>s</a:t>
            </a:r>
            <a:r>
              <a:rPr lang="en-US" dirty="0" smtClean="0"/>
              <a:t>tatement </a:t>
            </a:r>
            <a:r>
              <a:rPr lang="en-US" dirty="0" smtClean="0"/>
              <a:t>in </a:t>
            </a:r>
            <a:r>
              <a:rPr lang="en-US" dirty="0" err="1" smtClean="0"/>
              <a:t>proc</a:t>
            </a:r>
            <a:r>
              <a:rPr lang="en-US" dirty="0" smtClean="0"/>
              <a:t> </a:t>
            </a:r>
            <a:r>
              <a:rPr lang="en-US" dirty="0" err="1" smtClean="0"/>
              <a:t>glimmix</a:t>
            </a:r>
            <a:r>
              <a:rPr lang="en-US" dirty="0" smtClean="0"/>
              <a:t>.</a:t>
            </a:r>
            <a:endParaRPr lang="en-US" dirty="0"/>
          </a:p>
        </p:txBody>
      </p:sp>
      <p:cxnSp>
        <p:nvCxnSpPr>
          <p:cNvPr id="6" name="Straight Arrow Connector 5"/>
          <p:cNvCxnSpPr/>
          <p:nvPr/>
        </p:nvCxnSpPr>
        <p:spPr>
          <a:xfrm flipH="1">
            <a:off x="6166757" y="2418694"/>
            <a:ext cx="1711892" cy="368048"/>
          </a:xfrm>
          <a:prstGeom prst="straightConnector1">
            <a:avLst/>
          </a:prstGeom>
          <a:ln w="12700">
            <a:solidFill>
              <a:srgbClr val="9BA8B7"/>
            </a:solidFill>
            <a:tailEnd type="triangle"/>
          </a:ln>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7878649" y="4586584"/>
            <a:ext cx="3445097" cy="923330"/>
          </a:xfrm>
          <a:prstGeom prst="rect">
            <a:avLst/>
          </a:prstGeom>
          <a:noFill/>
        </p:spPr>
        <p:txBody>
          <a:bodyPr wrap="square" rtlCol="0">
            <a:spAutoFit/>
          </a:bodyPr>
          <a:lstStyle/>
          <a:p>
            <a:r>
              <a:rPr lang="en-US" dirty="0" smtClean="0"/>
              <a:t>The </a:t>
            </a:r>
            <a:r>
              <a:rPr lang="en-US" b="1" dirty="0" smtClean="0"/>
              <a:t>random</a:t>
            </a:r>
            <a:r>
              <a:rPr lang="en-US" dirty="0" smtClean="0"/>
              <a:t> statement </a:t>
            </a:r>
            <a:r>
              <a:rPr lang="en-US" dirty="0" smtClean="0"/>
              <a:t>is used to set up the structure of the </a:t>
            </a:r>
            <a:r>
              <a:rPr lang="en-US" i="1" dirty="0" smtClean="0">
                <a:latin typeface="Arial Rounded MT Bold" panose="020F0704030504030204" pitchFamily="34" charset="0"/>
              </a:rPr>
              <a:t>G</a:t>
            </a:r>
            <a:r>
              <a:rPr lang="en-US" dirty="0" smtClean="0"/>
              <a:t> matrix.</a:t>
            </a:r>
            <a:endParaRPr lang="en-US" dirty="0"/>
          </a:p>
        </p:txBody>
      </p:sp>
      <p:cxnSp>
        <p:nvCxnSpPr>
          <p:cNvPr id="13" name="Straight Arrow Connector 12"/>
          <p:cNvCxnSpPr/>
          <p:nvPr/>
        </p:nvCxnSpPr>
        <p:spPr>
          <a:xfrm flipH="1" flipV="1">
            <a:off x="2076565" y="4443980"/>
            <a:ext cx="5802084" cy="658674"/>
          </a:xfrm>
          <a:prstGeom prst="straightConnector1">
            <a:avLst/>
          </a:prstGeom>
          <a:ln w="12700">
            <a:solidFill>
              <a:srgbClr val="9BA8B7"/>
            </a:solidFill>
            <a:tailEnd type="triangle"/>
          </a:ln>
        </p:spPr>
        <p:style>
          <a:lnRef idx="2">
            <a:schemeClr val="accent3"/>
          </a:lnRef>
          <a:fillRef idx="0">
            <a:schemeClr val="accent3"/>
          </a:fillRef>
          <a:effectRef idx="1">
            <a:schemeClr val="accent3"/>
          </a:effectRef>
          <a:fontRef idx="minor">
            <a:schemeClr val="tx1"/>
          </a:fontRef>
        </p:style>
      </p:cxn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45</a:t>
            </a:fld>
            <a:endParaRPr lang="en-US" dirty="0"/>
          </a:p>
        </p:txBody>
      </p:sp>
    </p:spTree>
    <p:extLst>
      <p:ext uri="{BB962C8B-B14F-4D97-AF65-F5344CB8AC3E}">
        <p14:creationId xmlns:p14="http://schemas.microsoft.com/office/powerpoint/2010/main" val="42160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Fitting LMMs for Longitudinal Data: </a:t>
            </a:r>
            <a:r>
              <a:rPr lang="en-US" dirty="0" err="1"/>
              <a:t>Proc</a:t>
            </a:r>
            <a:r>
              <a:rPr lang="en-US" dirty="0"/>
              <a:t> </a:t>
            </a:r>
            <a:r>
              <a:rPr lang="en-US" dirty="0" err="1" smtClean="0"/>
              <a:t>Glimmix</a:t>
            </a:r>
            <a:r>
              <a:rPr lang="en-US" dirty="0" smtClean="0"/>
              <a:t> </a:t>
            </a:r>
            <a:r>
              <a:rPr lang="en-US" dirty="0"/>
              <a:t>Model I </a:t>
            </a:r>
          </a:p>
        </p:txBody>
      </p:sp>
      <p:sp>
        <p:nvSpPr>
          <p:cNvPr id="3" name="Content Placeholder 2"/>
          <p:cNvSpPr>
            <a:spLocks noGrp="1"/>
          </p:cNvSpPr>
          <p:nvPr>
            <p:ph idx="1"/>
          </p:nvPr>
        </p:nvSpPr>
        <p:spPr/>
        <p:txBody>
          <a:bodyPr/>
          <a:lstStyle/>
          <a:p>
            <a:pPr>
              <a:lnSpc>
                <a:spcPct val="100000"/>
              </a:lnSpc>
              <a:spcBef>
                <a:spcPts val="600"/>
              </a:spcBef>
              <a:spcAft>
                <a:spcPts val="600"/>
              </a:spcAft>
            </a:pPr>
            <a:endParaRPr lang="en-US" dirty="0" smtClean="0"/>
          </a:p>
          <a:p>
            <a:pPr>
              <a:lnSpc>
                <a:spcPct val="100000"/>
              </a:lnSpc>
              <a:spcBef>
                <a:spcPts val="600"/>
              </a:spcBef>
              <a:spcAft>
                <a:spcPts val="600"/>
              </a:spcAft>
            </a:pPr>
            <a:r>
              <a:rPr lang="en-US" dirty="0" smtClean="0"/>
              <a:t>title </a:t>
            </a:r>
            <a:r>
              <a:rPr lang="en-US" dirty="0"/>
              <a:t>"</a:t>
            </a:r>
            <a:r>
              <a:rPr lang="en-US" dirty="0" err="1"/>
              <a:t>Proc</a:t>
            </a:r>
            <a:r>
              <a:rPr lang="en-US" dirty="0"/>
              <a:t> </a:t>
            </a:r>
            <a:r>
              <a:rPr lang="en-US" dirty="0" err="1"/>
              <a:t>Glimmix</a:t>
            </a:r>
            <a:r>
              <a:rPr lang="en-US" dirty="0"/>
              <a:t>: Model I</a:t>
            </a:r>
            <a:r>
              <a:rPr lang="en-US" dirty="0" smtClean="0"/>
              <a:t>";                  </a:t>
            </a:r>
            <a:endParaRPr lang="en-US" dirty="0"/>
          </a:p>
          <a:p>
            <a:pPr>
              <a:lnSpc>
                <a:spcPct val="100000"/>
              </a:lnSpc>
              <a:spcBef>
                <a:spcPts val="600"/>
              </a:spcBef>
              <a:spcAft>
                <a:spcPts val="600"/>
              </a:spcAft>
            </a:pPr>
            <a:r>
              <a:rPr lang="en-US" b="1" dirty="0" err="1"/>
              <a:t>proc</a:t>
            </a:r>
            <a:r>
              <a:rPr lang="en-US" dirty="0"/>
              <a:t> </a:t>
            </a:r>
            <a:r>
              <a:rPr lang="en-US" b="1" dirty="0" err="1"/>
              <a:t>glimmix</a:t>
            </a:r>
            <a:r>
              <a:rPr lang="en-US" dirty="0"/>
              <a:t> data=autism2 method=</a:t>
            </a:r>
            <a:r>
              <a:rPr lang="en-US" dirty="0" err="1"/>
              <a:t>rspl</a:t>
            </a:r>
            <a:r>
              <a:rPr lang="en-US" dirty="0"/>
              <a:t> ;</a:t>
            </a:r>
          </a:p>
          <a:p>
            <a:pPr>
              <a:lnSpc>
                <a:spcPct val="100000"/>
              </a:lnSpc>
              <a:spcBef>
                <a:spcPts val="600"/>
              </a:spcBef>
              <a:spcAft>
                <a:spcPts val="600"/>
              </a:spcAft>
            </a:pPr>
            <a:r>
              <a:rPr lang="en-US" dirty="0"/>
              <a:t>   class </a:t>
            </a:r>
            <a:r>
              <a:rPr lang="en-US" dirty="0" err="1"/>
              <a:t>childid</a:t>
            </a:r>
            <a:r>
              <a:rPr lang="en-US" dirty="0"/>
              <a:t> </a:t>
            </a:r>
            <a:r>
              <a:rPr lang="en-US" dirty="0" err="1"/>
              <a:t>sicdegp</a:t>
            </a:r>
            <a:r>
              <a:rPr lang="en-US" dirty="0"/>
              <a:t>;</a:t>
            </a:r>
          </a:p>
          <a:p>
            <a:pPr>
              <a:lnSpc>
                <a:spcPct val="100000"/>
              </a:lnSpc>
              <a:spcBef>
                <a:spcPts val="600"/>
              </a:spcBef>
              <a:spcAft>
                <a:spcPts val="600"/>
              </a:spcAft>
            </a:pPr>
            <a:r>
              <a:rPr lang="en-US" dirty="0"/>
              <a:t>   model </a:t>
            </a:r>
            <a:r>
              <a:rPr lang="en-US" dirty="0" err="1"/>
              <a:t>vsae</a:t>
            </a:r>
            <a:r>
              <a:rPr lang="en-US" dirty="0"/>
              <a:t> = </a:t>
            </a:r>
            <a:r>
              <a:rPr lang="en-US" dirty="0" err="1"/>
              <a:t>c_age</a:t>
            </a:r>
            <a:r>
              <a:rPr lang="en-US" dirty="0"/>
              <a:t> </a:t>
            </a:r>
            <a:r>
              <a:rPr lang="en-US" dirty="0" err="1"/>
              <a:t>c_agesq</a:t>
            </a:r>
            <a:r>
              <a:rPr lang="en-US" dirty="0"/>
              <a:t> </a:t>
            </a:r>
            <a:r>
              <a:rPr lang="en-US" dirty="0" err="1"/>
              <a:t>sicdegp</a:t>
            </a:r>
            <a:r>
              <a:rPr lang="en-US" dirty="0"/>
              <a:t> </a:t>
            </a:r>
            <a:r>
              <a:rPr lang="en-US" dirty="0" err="1"/>
              <a:t>c_age</a:t>
            </a:r>
            <a:r>
              <a:rPr lang="en-US" dirty="0"/>
              <a:t>*</a:t>
            </a:r>
            <a:r>
              <a:rPr lang="en-US" dirty="0" err="1"/>
              <a:t>sicdegp</a:t>
            </a:r>
            <a:r>
              <a:rPr lang="en-US" dirty="0"/>
              <a:t> / solution </a:t>
            </a:r>
            <a:r>
              <a:rPr lang="en-US" dirty="0" err="1"/>
              <a:t>ddfm</a:t>
            </a:r>
            <a:r>
              <a:rPr lang="en-US" dirty="0"/>
              <a:t>=sat;</a:t>
            </a:r>
          </a:p>
          <a:p>
            <a:pPr>
              <a:lnSpc>
                <a:spcPct val="100000"/>
              </a:lnSpc>
              <a:spcBef>
                <a:spcPts val="600"/>
              </a:spcBef>
              <a:spcAft>
                <a:spcPts val="600"/>
              </a:spcAft>
            </a:pPr>
            <a:r>
              <a:rPr lang="en-US" dirty="0">
                <a:latin typeface="Arial Rounded MT Bold" panose="020F0704030504030204" pitchFamily="34" charset="0"/>
              </a:rPr>
              <a:t>   random </a:t>
            </a:r>
            <a:r>
              <a:rPr lang="en-US" dirty="0" smtClean="0">
                <a:latin typeface="Arial Rounded MT Bold" panose="020F0704030504030204" pitchFamily="34" charset="0"/>
              </a:rPr>
              <a:t> </a:t>
            </a:r>
            <a:r>
              <a:rPr lang="en-US" dirty="0" err="1" smtClean="0">
                <a:latin typeface="Arial Rounded MT Bold" panose="020F0704030504030204" pitchFamily="34" charset="0"/>
              </a:rPr>
              <a:t>int</a:t>
            </a:r>
            <a:r>
              <a:rPr lang="en-US" dirty="0" smtClean="0">
                <a:latin typeface="Arial Rounded MT Bold" panose="020F0704030504030204" pitchFamily="34" charset="0"/>
              </a:rPr>
              <a:t>  </a:t>
            </a:r>
            <a:r>
              <a:rPr lang="en-US" dirty="0" err="1" smtClean="0">
                <a:latin typeface="Arial Rounded MT Bold" panose="020F0704030504030204" pitchFamily="34" charset="0"/>
              </a:rPr>
              <a:t>c_age</a:t>
            </a:r>
            <a:r>
              <a:rPr lang="en-US" dirty="0" smtClean="0">
                <a:latin typeface="Arial Rounded MT Bold" panose="020F0704030504030204" pitchFamily="34" charset="0"/>
              </a:rPr>
              <a:t>  </a:t>
            </a:r>
            <a:r>
              <a:rPr lang="en-US" dirty="0" err="1" smtClean="0">
                <a:latin typeface="Arial Rounded MT Bold" panose="020F0704030504030204" pitchFamily="34" charset="0"/>
              </a:rPr>
              <a:t>c_agesq</a:t>
            </a:r>
            <a:r>
              <a:rPr lang="en-US" dirty="0" smtClean="0">
                <a:latin typeface="Arial Rounded MT Bold" panose="020F0704030504030204" pitchFamily="34" charset="0"/>
              </a:rPr>
              <a:t> </a:t>
            </a:r>
            <a:r>
              <a:rPr lang="en-US" dirty="0"/>
              <a:t>/ subject=</a:t>
            </a:r>
            <a:r>
              <a:rPr lang="en-US" dirty="0" err="1"/>
              <a:t>childid</a:t>
            </a:r>
            <a:r>
              <a:rPr lang="en-US" dirty="0"/>
              <a:t> type=un g v </a:t>
            </a:r>
            <a:r>
              <a:rPr lang="en-US" dirty="0" err="1"/>
              <a:t>vcorr</a:t>
            </a:r>
            <a:r>
              <a:rPr lang="en-US" dirty="0"/>
              <a:t>;</a:t>
            </a:r>
          </a:p>
          <a:p>
            <a:pPr>
              <a:lnSpc>
                <a:spcPct val="100000"/>
              </a:lnSpc>
              <a:spcBef>
                <a:spcPts val="600"/>
              </a:spcBef>
              <a:spcAft>
                <a:spcPts val="600"/>
              </a:spcAft>
            </a:pPr>
            <a:r>
              <a:rPr lang="en-US" dirty="0"/>
              <a:t>run;</a:t>
            </a:r>
          </a:p>
          <a:p>
            <a:endParaRPr lang="en-US" dirty="0"/>
          </a:p>
        </p:txBody>
      </p:sp>
      <p:sp>
        <p:nvSpPr>
          <p:cNvPr id="4" name="TextBox 3"/>
          <p:cNvSpPr txBox="1"/>
          <p:nvPr/>
        </p:nvSpPr>
        <p:spPr>
          <a:xfrm>
            <a:off x="8080035" y="4794973"/>
            <a:ext cx="3445097" cy="1200329"/>
          </a:xfrm>
          <a:prstGeom prst="rect">
            <a:avLst/>
          </a:prstGeom>
          <a:noFill/>
        </p:spPr>
        <p:txBody>
          <a:bodyPr wrap="square" rtlCol="0">
            <a:spAutoFit/>
          </a:bodyPr>
          <a:lstStyle/>
          <a:p>
            <a:r>
              <a:rPr lang="en-US" dirty="0" smtClean="0"/>
              <a:t>The </a:t>
            </a:r>
            <a:r>
              <a:rPr lang="en-US" b="1" dirty="0"/>
              <a:t>r</a:t>
            </a:r>
            <a:r>
              <a:rPr lang="en-US" b="1" dirty="0" smtClean="0"/>
              <a:t>andom</a:t>
            </a:r>
            <a:r>
              <a:rPr lang="en-US" dirty="0" smtClean="0"/>
              <a:t> statement </a:t>
            </a:r>
            <a:r>
              <a:rPr lang="en-US" dirty="0" smtClean="0"/>
              <a:t>sets up the random effects and the covariance structure for the </a:t>
            </a:r>
            <a:r>
              <a:rPr lang="en-US" i="1" dirty="0" smtClean="0">
                <a:latin typeface="Arial Rounded MT Bold" panose="020F0704030504030204" pitchFamily="34" charset="0"/>
              </a:rPr>
              <a:t>G</a:t>
            </a:r>
            <a:r>
              <a:rPr lang="en-US" dirty="0" smtClean="0"/>
              <a:t> matrix. Same as </a:t>
            </a:r>
            <a:r>
              <a:rPr lang="en-US" dirty="0" err="1" smtClean="0"/>
              <a:t>Proc</a:t>
            </a:r>
            <a:r>
              <a:rPr lang="en-US" dirty="0" smtClean="0"/>
              <a:t> Mixed. </a:t>
            </a:r>
            <a:endParaRPr lang="en-US" dirty="0"/>
          </a:p>
        </p:txBody>
      </p:sp>
      <p:cxnSp>
        <p:nvCxnSpPr>
          <p:cNvPr id="6" name="Straight Arrow Connector 5"/>
          <p:cNvCxnSpPr>
            <a:stCxn id="4" idx="1"/>
          </p:cNvCxnSpPr>
          <p:nvPr/>
        </p:nvCxnSpPr>
        <p:spPr>
          <a:xfrm flipH="1" flipV="1">
            <a:off x="2106386" y="4664529"/>
            <a:ext cx="5973649" cy="73060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51576" y="2212393"/>
            <a:ext cx="3445097" cy="1200329"/>
          </a:xfrm>
          <a:prstGeom prst="rect">
            <a:avLst/>
          </a:prstGeom>
          <a:noFill/>
        </p:spPr>
        <p:txBody>
          <a:bodyPr wrap="square" rtlCol="0">
            <a:spAutoFit/>
          </a:bodyPr>
          <a:lstStyle/>
          <a:p>
            <a:r>
              <a:rPr lang="en-US" dirty="0" smtClean="0"/>
              <a:t>RSPL estimation is the same as REML estimation when the dependent variable distribution is normal.</a:t>
            </a:r>
            <a:endParaRPr lang="en-US" dirty="0"/>
          </a:p>
        </p:txBody>
      </p:sp>
      <p:cxnSp>
        <p:nvCxnSpPr>
          <p:cNvPr id="8" name="Straight Arrow Connector 7"/>
          <p:cNvCxnSpPr/>
          <p:nvPr/>
        </p:nvCxnSpPr>
        <p:spPr>
          <a:xfrm flipH="1">
            <a:off x="5127372" y="2608743"/>
            <a:ext cx="2824204" cy="476656"/>
          </a:xfrm>
          <a:prstGeom prst="straightConnector1">
            <a:avLst/>
          </a:prstGeom>
          <a:ln w="12700">
            <a:solidFill>
              <a:srgbClr val="9BA8B7"/>
            </a:solidFill>
            <a:tailEnd type="triangle"/>
          </a:ln>
        </p:spPr>
        <p:style>
          <a:lnRef idx="2">
            <a:schemeClr val="accent3"/>
          </a:lnRef>
          <a:fillRef idx="0">
            <a:schemeClr val="accent3"/>
          </a:fillRef>
          <a:effectRef idx="1">
            <a:schemeClr val="accent3"/>
          </a:effectRef>
          <a:fontRef idx="minor">
            <a:schemeClr val="tx1"/>
          </a:fontRef>
        </p:style>
      </p:cxnSp>
      <p:sp>
        <p:nvSpPr>
          <p:cNvPr id="5" name="Footer Placeholder 4"/>
          <p:cNvSpPr>
            <a:spLocks noGrp="1"/>
          </p:cNvSpPr>
          <p:nvPr>
            <p:ph type="ftr" sz="quarter" idx="11"/>
          </p:nvPr>
        </p:nvSpPr>
        <p:spPr/>
        <p:txBody>
          <a:bodyPr/>
          <a:lstStyle/>
          <a:p>
            <a:r>
              <a:rPr lang="en-US" smtClean="0"/>
              <a:t>IHPI Data &amp; Methods Hub Seminar: 9/19/22</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46</a:t>
            </a:fld>
            <a:endParaRPr lang="en-US" dirty="0"/>
          </a:p>
        </p:txBody>
      </p:sp>
    </p:spTree>
    <p:extLst>
      <p:ext uri="{BB962C8B-B14F-4D97-AF65-F5344CB8AC3E}">
        <p14:creationId xmlns:p14="http://schemas.microsoft.com/office/powerpoint/2010/main" val="172675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Encountered in Fitting Model I for the Autism Data.</a:t>
            </a:r>
            <a:endParaRPr lang="en-US" dirty="0"/>
          </a:p>
        </p:txBody>
      </p:sp>
      <p:sp>
        <p:nvSpPr>
          <p:cNvPr id="18" name="Text Placeholder 17"/>
          <p:cNvSpPr>
            <a:spLocks noGrp="1"/>
          </p:cNvSpPr>
          <p:nvPr>
            <p:ph type="body" idx="1"/>
          </p:nvPr>
        </p:nvSpPr>
        <p:spPr>
          <a:xfrm>
            <a:off x="1097280" y="1780799"/>
            <a:ext cx="4639736" cy="736282"/>
          </a:xfrm>
        </p:spPr>
        <p:txBody>
          <a:bodyPr/>
          <a:lstStyle/>
          <a:p>
            <a:pPr algn="ctr"/>
            <a:r>
              <a:rPr lang="en-US" dirty="0" err="1" smtClean="0"/>
              <a:t>Proc</a:t>
            </a:r>
            <a:r>
              <a:rPr lang="en-US" dirty="0" smtClean="0"/>
              <a:t> Mixed</a:t>
            </a:r>
            <a:endParaRPr lang="en-US" dirty="0"/>
          </a:p>
        </p:txBody>
      </p:sp>
      <p:sp>
        <p:nvSpPr>
          <p:cNvPr id="20" name="Text Placeholder 19"/>
          <p:cNvSpPr>
            <a:spLocks noGrp="1"/>
          </p:cNvSpPr>
          <p:nvPr>
            <p:ph type="body" sz="quarter" idx="3"/>
          </p:nvPr>
        </p:nvSpPr>
        <p:spPr>
          <a:xfrm>
            <a:off x="6515944" y="1813368"/>
            <a:ext cx="4639736" cy="736282"/>
          </a:xfrm>
        </p:spPr>
        <p:txBody>
          <a:bodyPr/>
          <a:lstStyle/>
          <a:p>
            <a:pPr algn="ctr"/>
            <a:r>
              <a:rPr lang="en-US" dirty="0" err="1" smtClean="0"/>
              <a:t>Proc</a:t>
            </a:r>
            <a:r>
              <a:rPr lang="en-US" dirty="0" smtClean="0"/>
              <a:t> </a:t>
            </a:r>
            <a:r>
              <a:rPr lang="en-US" dirty="0" err="1" smtClean="0"/>
              <a:t>glimmix</a:t>
            </a:r>
            <a:endParaRPr lang="en-US" dirty="0"/>
          </a:p>
        </p:txBody>
      </p:sp>
      <p:pic>
        <p:nvPicPr>
          <p:cNvPr id="16" name="Content Placeholder 15"/>
          <p:cNvPicPr>
            <a:picLocks noGrp="1" noChangeAspect="1"/>
          </p:cNvPicPr>
          <p:nvPr>
            <p:ph idx="4294967295"/>
          </p:nvPr>
        </p:nvPicPr>
        <p:blipFill>
          <a:blip r:embed="rId3"/>
          <a:stretch>
            <a:fillRect/>
          </a:stretch>
        </p:blipFill>
        <p:spPr>
          <a:xfrm>
            <a:off x="6916524" y="2312367"/>
            <a:ext cx="3838575" cy="3079750"/>
          </a:xfrm>
          <a:prstGeom prst="rect">
            <a:avLst/>
          </a:prstGeom>
        </p:spPr>
      </p:pic>
      <p:sp>
        <p:nvSpPr>
          <p:cNvPr id="5" name="TextBox 4"/>
          <p:cNvSpPr txBox="1"/>
          <p:nvPr/>
        </p:nvSpPr>
        <p:spPr>
          <a:xfrm>
            <a:off x="304338" y="5664353"/>
            <a:ext cx="7272119" cy="369332"/>
          </a:xfrm>
          <a:prstGeom prst="rect">
            <a:avLst/>
          </a:prstGeom>
          <a:noFill/>
        </p:spPr>
        <p:txBody>
          <a:bodyPr wrap="square" rtlCol="0">
            <a:spAutoFit/>
          </a:bodyPr>
          <a:lstStyle/>
          <a:p>
            <a:r>
              <a:rPr lang="en-US" dirty="0" smtClean="0"/>
              <a:t>We also see the following message in the SAS Log from both procedures: </a:t>
            </a:r>
            <a:endParaRPr lang="en-US" dirty="0"/>
          </a:p>
        </p:txBody>
      </p:sp>
      <p:sp>
        <p:nvSpPr>
          <p:cNvPr id="14" name="Rectangle 13"/>
          <p:cNvSpPr/>
          <p:nvPr/>
        </p:nvSpPr>
        <p:spPr>
          <a:xfrm>
            <a:off x="239485" y="6033685"/>
            <a:ext cx="7483929" cy="369332"/>
          </a:xfrm>
          <a:prstGeom prst="rect">
            <a:avLst/>
          </a:prstGeom>
        </p:spPr>
        <p:txBody>
          <a:bodyPr wrap="square">
            <a:spAutoFit/>
          </a:bodyPr>
          <a:lstStyle/>
          <a:p>
            <a:r>
              <a:rPr lang="en-US" dirty="0">
                <a:latin typeface="SAS Monospace" panose="020B0609020202020204" pitchFamily="49" charset="0"/>
              </a:rPr>
              <a:t>NOTE: Estimated G matrix is not positive definite</a:t>
            </a:r>
            <a:r>
              <a:rPr lang="en-US" dirty="0" smtClean="0">
                <a:latin typeface="SAS Monospace" panose="020B0609020202020204" pitchFamily="49" charset="0"/>
              </a:rPr>
              <a:t>.</a:t>
            </a:r>
            <a:endParaRPr lang="en-US" dirty="0"/>
          </a:p>
        </p:txBody>
      </p:sp>
      <p:pic>
        <p:nvPicPr>
          <p:cNvPr id="17" name="Picture 16"/>
          <p:cNvPicPr>
            <a:picLocks noChangeAspect="1"/>
          </p:cNvPicPr>
          <p:nvPr/>
        </p:nvPicPr>
        <p:blipFill>
          <a:blip r:embed="rId4"/>
          <a:stretch>
            <a:fillRect/>
          </a:stretch>
        </p:blipFill>
        <p:spPr>
          <a:xfrm>
            <a:off x="1021080" y="2288378"/>
            <a:ext cx="4477431" cy="3103739"/>
          </a:xfrm>
          <a:prstGeom prst="rect">
            <a:avLst/>
          </a:prstGeom>
        </p:spPr>
      </p:pic>
      <p:sp>
        <p:nvSpPr>
          <p:cNvPr id="22" name="Oval 21"/>
          <p:cNvSpPr/>
          <p:nvPr/>
        </p:nvSpPr>
        <p:spPr>
          <a:xfrm>
            <a:off x="2732313" y="3158649"/>
            <a:ext cx="2901043" cy="34110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719456" y="3114658"/>
            <a:ext cx="2111829" cy="42909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IHPI Data &amp; Methods Hub Seminar: 9/19/22</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47</a:t>
            </a:fld>
            <a:endParaRPr lang="en-US" dirty="0"/>
          </a:p>
        </p:txBody>
      </p:sp>
    </p:spTree>
    <p:extLst>
      <p:ext uri="{BB962C8B-B14F-4D97-AF65-F5344CB8AC3E}">
        <p14:creationId xmlns:p14="http://schemas.microsoft.com/office/powerpoint/2010/main" val="3683793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Fitting LMMs for Longitudinal Data</a:t>
            </a:r>
            <a:r>
              <a:rPr lang="en-US" dirty="0"/>
              <a:t>: </a:t>
            </a:r>
            <a:r>
              <a:rPr lang="en-US" dirty="0" err="1"/>
              <a:t>Proc</a:t>
            </a:r>
            <a:r>
              <a:rPr lang="en-US" dirty="0"/>
              <a:t> </a:t>
            </a:r>
            <a:r>
              <a:rPr lang="en-US" dirty="0" smtClean="0"/>
              <a:t>Mixed Code for Model </a:t>
            </a:r>
            <a:r>
              <a:rPr lang="en-US" dirty="0"/>
              <a:t>II</a:t>
            </a:r>
          </a:p>
        </p:txBody>
      </p:sp>
      <p:sp>
        <p:nvSpPr>
          <p:cNvPr id="3" name="Content Placeholder 2"/>
          <p:cNvSpPr>
            <a:spLocks noGrp="1"/>
          </p:cNvSpPr>
          <p:nvPr>
            <p:ph idx="1"/>
          </p:nvPr>
        </p:nvSpPr>
        <p:spPr>
          <a:xfrm>
            <a:off x="1032233" y="1964928"/>
            <a:ext cx="10506892" cy="4123870"/>
          </a:xfrm>
        </p:spPr>
        <p:txBody>
          <a:bodyPr>
            <a:noAutofit/>
          </a:bodyPr>
          <a:lstStyle/>
          <a:p>
            <a:pPr marL="0" indent="0">
              <a:lnSpc>
                <a:spcPct val="150000"/>
              </a:lnSpc>
              <a:spcBef>
                <a:spcPts val="0"/>
              </a:spcBef>
              <a:buNone/>
            </a:pPr>
            <a:r>
              <a:rPr lang="en-US" b="1" dirty="0"/>
              <a:t> </a:t>
            </a:r>
            <a:r>
              <a:rPr lang="en-US" b="1" dirty="0" smtClean="0"/>
              <a:t> </a:t>
            </a:r>
            <a:r>
              <a:rPr lang="en-US" dirty="0"/>
              <a:t>title "</a:t>
            </a:r>
            <a:r>
              <a:rPr lang="en-US" dirty="0" err="1"/>
              <a:t>Proc</a:t>
            </a:r>
            <a:r>
              <a:rPr lang="en-US" dirty="0"/>
              <a:t> Mixed: Model II";</a:t>
            </a:r>
          </a:p>
          <a:p>
            <a:pPr>
              <a:lnSpc>
                <a:spcPct val="150000"/>
              </a:lnSpc>
              <a:spcBef>
                <a:spcPts val="0"/>
              </a:spcBef>
            </a:pPr>
            <a:r>
              <a:rPr lang="en-US" b="1" dirty="0" err="1"/>
              <a:t>proc</a:t>
            </a:r>
            <a:r>
              <a:rPr lang="en-US" dirty="0"/>
              <a:t> </a:t>
            </a:r>
            <a:r>
              <a:rPr lang="en-US" b="1" dirty="0"/>
              <a:t>mixed</a:t>
            </a:r>
            <a:r>
              <a:rPr lang="en-US" dirty="0"/>
              <a:t> data=autism2 </a:t>
            </a:r>
            <a:r>
              <a:rPr lang="en-US" dirty="0" err="1" smtClean="0"/>
              <a:t>covtest</a:t>
            </a:r>
            <a:r>
              <a:rPr lang="en-US" dirty="0" smtClean="0"/>
              <a:t> method=</a:t>
            </a:r>
            <a:r>
              <a:rPr lang="en-US" dirty="0" err="1" smtClean="0"/>
              <a:t>reml</a:t>
            </a:r>
            <a:r>
              <a:rPr lang="en-US" dirty="0" smtClean="0"/>
              <a:t>;</a:t>
            </a:r>
            <a:endParaRPr lang="en-US" dirty="0"/>
          </a:p>
          <a:p>
            <a:pPr>
              <a:lnSpc>
                <a:spcPct val="150000"/>
              </a:lnSpc>
              <a:spcBef>
                <a:spcPts val="0"/>
              </a:spcBef>
            </a:pPr>
            <a:r>
              <a:rPr lang="en-US" dirty="0"/>
              <a:t>   class </a:t>
            </a:r>
            <a:r>
              <a:rPr lang="en-US" dirty="0" err="1"/>
              <a:t>childid</a:t>
            </a:r>
            <a:r>
              <a:rPr lang="en-US" dirty="0"/>
              <a:t> </a:t>
            </a:r>
            <a:r>
              <a:rPr lang="en-US" dirty="0" err="1"/>
              <a:t>sicdegp</a:t>
            </a:r>
            <a:r>
              <a:rPr lang="en-US" dirty="0"/>
              <a:t> </a:t>
            </a:r>
            <a:r>
              <a:rPr lang="en-US" dirty="0">
                <a:latin typeface="Arial Rounded MT Bold" panose="020F0704030504030204" pitchFamily="34" charset="0"/>
              </a:rPr>
              <a:t>age </a:t>
            </a:r>
            <a:r>
              <a:rPr lang="en-US" dirty="0" err="1">
                <a:latin typeface="Arial Rounded MT Bold" panose="020F0704030504030204" pitchFamily="34" charset="0"/>
              </a:rPr>
              <a:t>newgp</a:t>
            </a:r>
            <a:r>
              <a:rPr lang="en-US" dirty="0"/>
              <a:t>;</a:t>
            </a:r>
          </a:p>
          <a:p>
            <a:pPr>
              <a:lnSpc>
                <a:spcPct val="150000"/>
              </a:lnSpc>
              <a:spcBef>
                <a:spcPts val="0"/>
              </a:spcBef>
            </a:pPr>
            <a:r>
              <a:rPr lang="en-US" dirty="0"/>
              <a:t>   model </a:t>
            </a:r>
            <a:r>
              <a:rPr lang="en-US" dirty="0" err="1"/>
              <a:t>vsae</a:t>
            </a:r>
            <a:r>
              <a:rPr lang="en-US" dirty="0"/>
              <a:t> = </a:t>
            </a:r>
            <a:r>
              <a:rPr lang="en-US" dirty="0" err="1"/>
              <a:t>c_age</a:t>
            </a:r>
            <a:r>
              <a:rPr lang="en-US" dirty="0"/>
              <a:t> </a:t>
            </a:r>
            <a:r>
              <a:rPr lang="en-US" dirty="0" err="1"/>
              <a:t>c_agesq</a:t>
            </a:r>
            <a:r>
              <a:rPr lang="en-US" dirty="0"/>
              <a:t> </a:t>
            </a:r>
            <a:r>
              <a:rPr lang="en-US" dirty="0" err="1"/>
              <a:t>sicdegp</a:t>
            </a:r>
            <a:r>
              <a:rPr lang="en-US" dirty="0"/>
              <a:t> </a:t>
            </a:r>
            <a:r>
              <a:rPr lang="en-US" dirty="0" err="1"/>
              <a:t>c_age</a:t>
            </a:r>
            <a:r>
              <a:rPr lang="en-US" dirty="0"/>
              <a:t>*</a:t>
            </a:r>
            <a:r>
              <a:rPr lang="en-US" dirty="0" err="1"/>
              <a:t>sicdegp</a:t>
            </a:r>
            <a:r>
              <a:rPr lang="en-US" dirty="0"/>
              <a:t> </a:t>
            </a:r>
          </a:p>
          <a:p>
            <a:pPr>
              <a:lnSpc>
                <a:spcPct val="150000"/>
              </a:lnSpc>
              <a:spcBef>
                <a:spcPts val="0"/>
              </a:spcBef>
            </a:pPr>
            <a:r>
              <a:rPr lang="en-US" dirty="0"/>
              <a:t>	           / solution </a:t>
            </a:r>
            <a:r>
              <a:rPr lang="en-US" dirty="0" err="1"/>
              <a:t>ddfm</a:t>
            </a:r>
            <a:r>
              <a:rPr lang="en-US" dirty="0"/>
              <a:t>=sat;</a:t>
            </a:r>
          </a:p>
          <a:p>
            <a:pPr>
              <a:lnSpc>
                <a:spcPct val="150000"/>
              </a:lnSpc>
              <a:spcBef>
                <a:spcPts val="0"/>
              </a:spcBef>
            </a:pPr>
            <a:r>
              <a:rPr lang="en-US" dirty="0"/>
              <a:t>   </a:t>
            </a:r>
            <a:r>
              <a:rPr lang="en-US" dirty="0">
                <a:latin typeface="Arial Rounded MT Bold" panose="020F0704030504030204" pitchFamily="34" charset="0"/>
              </a:rPr>
              <a:t>random </a:t>
            </a:r>
            <a:r>
              <a:rPr lang="en-US" dirty="0" smtClean="0">
                <a:latin typeface="Arial Rounded MT Bold" panose="020F0704030504030204" pitchFamily="34" charset="0"/>
              </a:rPr>
              <a:t> </a:t>
            </a:r>
            <a:r>
              <a:rPr lang="en-US" dirty="0" err="1" smtClean="0">
                <a:latin typeface="Arial Rounded MT Bold" panose="020F0704030504030204" pitchFamily="34" charset="0"/>
              </a:rPr>
              <a:t>c_age</a:t>
            </a:r>
            <a:r>
              <a:rPr lang="en-US" dirty="0" smtClean="0">
                <a:latin typeface="Arial Rounded MT Bold" panose="020F0704030504030204" pitchFamily="34" charset="0"/>
              </a:rPr>
              <a:t>   </a:t>
            </a:r>
            <a:r>
              <a:rPr lang="en-US" dirty="0" err="1" smtClean="0">
                <a:latin typeface="Arial Rounded MT Bold" panose="020F0704030504030204" pitchFamily="34" charset="0"/>
              </a:rPr>
              <a:t>c_agesq</a:t>
            </a:r>
            <a:r>
              <a:rPr lang="en-US" dirty="0" smtClean="0">
                <a:latin typeface="Arial Rounded MT Bold" panose="020F0704030504030204" pitchFamily="34" charset="0"/>
              </a:rPr>
              <a:t> </a:t>
            </a:r>
            <a:r>
              <a:rPr lang="en-US" dirty="0"/>
              <a:t>/ subject=</a:t>
            </a:r>
            <a:r>
              <a:rPr lang="en-US" dirty="0" err="1"/>
              <a:t>childid</a:t>
            </a:r>
            <a:r>
              <a:rPr lang="en-US" dirty="0"/>
              <a:t> type=un g </a:t>
            </a:r>
            <a:r>
              <a:rPr lang="en-US" dirty="0" err="1" smtClean="0"/>
              <a:t>gcorr</a:t>
            </a:r>
            <a:r>
              <a:rPr lang="en-US" dirty="0" smtClean="0"/>
              <a:t> v </a:t>
            </a:r>
            <a:r>
              <a:rPr lang="en-US" dirty="0" err="1"/>
              <a:t>vcorr</a:t>
            </a:r>
            <a:r>
              <a:rPr lang="en-US" dirty="0"/>
              <a:t>;</a:t>
            </a:r>
          </a:p>
          <a:p>
            <a:pPr>
              <a:lnSpc>
                <a:spcPct val="150000"/>
              </a:lnSpc>
              <a:spcBef>
                <a:spcPts val="0"/>
              </a:spcBef>
            </a:pPr>
            <a:r>
              <a:rPr lang="en-US" dirty="0"/>
              <a:t>   </a:t>
            </a:r>
            <a:r>
              <a:rPr lang="en-US" dirty="0">
                <a:latin typeface="Arial Rounded MT Bold" panose="020F0704030504030204" pitchFamily="34" charset="0"/>
              </a:rPr>
              <a:t>repeated</a:t>
            </a:r>
            <a:r>
              <a:rPr lang="en-US" dirty="0"/>
              <a:t> </a:t>
            </a:r>
            <a:r>
              <a:rPr lang="en-US" dirty="0" smtClean="0"/>
              <a:t> </a:t>
            </a:r>
            <a:r>
              <a:rPr lang="en-US" dirty="0" smtClean="0">
                <a:latin typeface="Arial Rounded MT Bold" panose="020F0704030504030204" pitchFamily="34" charset="0"/>
              </a:rPr>
              <a:t>age </a:t>
            </a:r>
            <a:r>
              <a:rPr lang="en-US" dirty="0"/>
              <a:t>/ subject=</a:t>
            </a:r>
            <a:r>
              <a:rPr lang="en-US" dirty="0" err="1"/>
              <a:t>childid</a:t>
            </a:r>
            <a:r>
              <a:rPr lang="en-US" dirty="0"/>
              <a:t> </a:t>
            </a:r>
            <a:r>
              <a:rPr lang="en-US" dirty="0" smtClean="0">
                <a:latin typeface="Arial Rounded MT Bold" panose="020F0704030504030204" pitchFamily="34" charset="0"/>
              </a:rPr>
              <a:t>group=</a:t>
            </a:r>
            <a:r>
              <a:rPr lang="en-US" dirty="0" err="1" smtClean="0">
                <a:latin typeface="Arial Rounded MT Bold" panose="020F0704030504030204" pitchFamily="34" charset="0"/>
              </a:rPr>
              <a:t>newgp</a:t>
            </a:r>
            <a:r>
              <a:rPr lang="en-US" dirty="0" smtClean="0">
                <a:latin typeface="Arial Rounded MT Bold" panose="020F0704030504030204" pitchFamily="34" charset="0"/>
              </a:rPr>
              <a:t> </a:t>
            </a:r>
            <a:r>
              <a:rPr lang="en-US" dirty="0" smtClean="0"/>
              <a:t>r </a:t>
            </a:r>
            <a:r>
              <a:rPr lang="en-US" dirty="0" err="1" smtClean="0"/>
              <a:t>rcorr</a:t>
            </a:r>
            <a:r>
              <a:rPr lang="en-US" dirty="0" smtClean="0"/>
              <a:t> </a:t>
            </a:r>
            <a:r>
              <a:rPr lang="en-US" dirty="0"/>
              <a:t>;</a:t>
            </a:r>
          </a:p>
          <a:p>
            <a:pPr>
              <a:lnSpc>
                <a:spcPct val="150000"/>
              </a:lnSpc>
              <a:spcBef>
                <a:spcPts val="0"/>
              </a:spcBef>
            </a:pPr>
            <a:r>
              <a:rPr lang="en-US" b="1" dirty="0"/>
              <a:t>run</a:t>
            </a:r>
            <a:r>
              <a:rPr lang="en-US" dirty="0"/>
              <a:t>;</a:t>
            </a:r>
          </a:p>
          <a:p>
            <a:pPr marL="0" indent="0">
              <a:lnSpc>
                <a:spcPct val="100000"/>
              </a:lnSpc>
              <a:spcBef>
                <a:spcPts val="0"/>
              </a:spcBef>
              <a:buNone/>
            </a:pPr>
            <a:endParaRPr lang="en-US" b="1" dirty="0" smtClean="0"/>
          </a:p>
          <a:p>
            <a:pPr marL="0" indent="0">
              <a:lnSpc>
                <a:spcPct val="100000"/>
              </a:lnSpc>
              <a:spcBef>
                <a:spcPts val="0"/>
              </a:spcBef>
              <a:buNone/>
            </a:pPr>
            <a:endParaRPr lang="en-US" b="1" dirty="0"/>
          </a:p>
          <a:p>
            <a:pPr marL="0" indent="0">
              <a:lnSpc>
                <a:spcPct val="100000"/>
              </a:lnSpc>
              <a:spcBef>
                <a:spcPts val="0"/>
              </a:spcBef>
              <a:buNone/>
            </a:pPr>
            <a:endParaRPr lang="en-US" b="1" dirty="0" smtClean="0"/>
          </a:p>
          <a:p>
            <a:pPr marL="0" indent="0">
              <a:lnSpc>
                <a:spcPct val="100000"/>
              </a:lnSpc>
              <a:spcBef>
                <a:spcPts val="0"/>
              </a:spcBef>
              <a:buNone/>
            </a:pPr>
            <a:endParaRPr lang="en-US" dirty="0"/>
          </a:p>
        </p:txBody>
      </p:sp>
      <p:sp>
        <p:nvSpPr>
          <p:cNvPr id="5" name="TextBox 4"/>
          <p:cNvSpPr txBox="1"/>
          <p:nvPr/>
        </p:nvSpPr>
        <p:spPr>
          <a:xfrm>
            <a:off x="8729944" y="5016509"/>
            <a:ext cx="3374339" cy="923330"/>
          </a:xfrm>
          <a:prstGeom prst="rect">
            <a:avLst/>
          </a:prstGeom>
          <a:noFill/>
        </p:spPr>
        <p:txBody>
          <a:bodyPr wrap="square" rtlCol="0">
            <a:spAutoFit/>
          </a:bodyPr>
          <a:lstStyle/>
          <a:p>
            <a:r>
              <a:rPr lang="en-US" dirty="0" smtClean="0"/>
              <a:t>The </a:t>
            </a:r>
            <a:r>
              <a:rPr lang="en-US" b="1" dirty="0" smtClean="0"/>
              <a:t>repeated</a:t>
            </a:r>
            <a:r>
              <a:rPr lang="en-US" dirty="0" smtClean="0"/>
              <a:t> </a:t>
            </a:r>
            <a:r>
              <a:rPr lang="en-US" dirty="0" smtClean="0"/>
              <a:t>statement is used in </a:t>
            </a:r>
            <a:r>
              <a:rPr lang="en-US" dirty="0" err="1" smtClean="0"/>
              <a:t>Proc</a:t>
            </a:r>
            <a:r>
              <a:rPr lang="en-US" dirty="0" smtClean="0"/>
              <a:t> Mixed to specify the structure of the </a:t>
            </a:r>
            <a:r>
              <a:rPr lang="en-US" i="1" dirty="0" err="1" smtClean="0">
                <a:latin typeface="Arial Rounded MT Bold" panose="020F0704030504030204" pitchFamily="34" charset="0"/>
              </a:rPr>
              <a:t>R</a:t>
            </a:r>
            <a:r>
              <a:rPr lang="en-US" baseline="-25000" dirty="0" err="1" smtClean="0"/>
              <a:t>i</a:t>
            </a:r>
            <a:r>
              <a:rPr lang="en-US" dirty="0" smtClean="0"/>
              <a:t> matrix.</a:t>
            </a:r>
            <a:endParaRPr lang="en-US" dirty="0"/>
          </a:p>
        </p:txBody>
      </p:sp>
      <p:cxnSp>
        <p:nvCxnSpPr>
          <p:cNvPr id="6" name="Straight Arrow Connector 5"/>
          <p:cNvCxnSpPr>
            <a:stCxn id="5" idx="1"/>
          </p:cNvCxnSpPr>
          <p:nvPr/>
        </p:nvCxnSpPr>
        <p:spPr>
          <a:xfrm flipH="1" flipV="1">
            <a:off x="2350537" y="5141177"/>
            <a:ext cx="6379407" cy="336997"/>
          </a:xfrm>
          <a:prstGeom prst="straightConnector1">
            <a:avLst/>
          </a:prstGeom>
          <a:ln w="12700">
            <a:solidFill>
              <a:srgbClr val="9BA8B7"/>
            </a:solidFill>
            <a:tailEnd type="triangle"/>
          </a:ln>
        </p:spPr>
        <p:style>
          <a:lnRef idx="2">
            <a:schemeClr val="accent3"/>
          </a:lnRef>
          <a:fillRef idx="0">
            <a:schemeClr val="accent3"/>
          </a:fillRef>
          <a:effectRef idx="1">
            <a:schemeClr val="accent3"/>
          </a:effectRef>
          <a:fontRef idx="minor">
            <a:schemeClr val="tx1"/>
          </a:fontRef>
        </p:style>
      </p:cxnSp>
      <p:sp>
        <p:nvSpPr>
          <p:cNvPr id="8" name="TextBox 7"/>
          <p:cNvSpPr txBox="1"/>
          <p:nvPr/>
        </p:nvSpPr>
        <p:spPr>
          <a:xfrm>
            <a:off x="8627622" y="3788804"/>
            <a:ext cx="3347358" cy="923330"/>
          </a:xfrm>
          <a:prstGeom prst="rect">
            <a:avLst/>
          </a:prstGeom>
          <a:noFill/>
        </p:spPr>
        <p:txBody>
          <a:bodyPr wrap="square" rtlCol="0">
            <a:spAutoFit/>
          </a:bodyPr>
          <a:lstStyle/>
          <a:p>
            <a:r>
              <a:rPr lang="en-US" dirty="0" smtClean="0"/>
              <a:t>We allow the conditional residual error to differ for different levels of NEWGP.</a:t>
            </a:r>
            <a:endParaRPr lang="en-US" dirty="0"/>
          </a:p>
        </p:txBody>
      </p:sp>
      <p:cxnSp>
        <p:nvCxnSpPr>
          <p:cNvPr id="9" name="Straight Arrow Connector 8"/>
          <p:cNvCxnSpPr>
            <a:stCxn id="8" idx="1"/>
          </p:cNvCxnSpPr>
          <p:nvPr/>
        </p:nvCxnSpPr>
        <p:spPr>
          <a:xfrm flipH="1">
            <a:off x="5644130" y="4250469"/>
            <a:ext cx="2983492" cy="633911"/>
          </a:xfrm>
          <a:prstGeom prst="straightConnector1">
            <a:avLst/>
          </a:prstGeom>
          <a:ln w="12700">
            <a:solidFill>
              <a:srgbClr val="9BA8B7"/>
            </a:solidFill>
            <a:tailEnd type="triangle"/>
          </a:ln>
        </p:spPr>
        <p:style>
          <a:lnRef idx="2">
            <a:schemeClr val="accent3"/>
          </a:lnRef>
          <a:fillRef idx="0">
            <a:schemeClr val="accent3"/>
          </a:fillRef>
          <a:effectRef idx="1">
            <a:schemeClr val="accent3"/>
          </a:effectRef>
          <a:fontRef idx="minor">
            <a:schemeClr val="tx1"/>
          </a:fontRef>
        </p:style>
      </p:cxnSp>
      <p:sp>
        <p:nvSpPr>
          <p:cNvPr id="16" name="TextBox 15"/>
          <p:cNvSpPr txBox="1"/>
          <p:nvPr/>
        </p:nvSpPr>
        <p:spPr>
          <a:xfrm>
            <a:off x="8611352" y="2023658"/>
            <a:ext cx="3379898" cy="1754326"/>
          </a:xfrm>
          <a:prstGeom prst="rect">
            <a:avLst/>
          </a:prstGeom>
          <a:noFill/>
        </p:spPr>
        <p:txBody>
          <a:bodyPr wrap="square" rtlCol="0">
            <a:spAutoFit/>
          </a:bodyPr>
          <a:lstStyle/>
          <a:p>
            <a:r>
              <a:rPr lang="en-US" dirty="0" smtClean="0"/>
              <a:t>Both AGE and NEWGP must be included in the Class Statement, since AGE gives the ordering of levels of the Repeated factor, and NEWGP specifies the grouping variable.</a:t>
            </a:r>
            <a:endParaRPr lang="en-US" dirty="0"/>
          </a:p>
        </p:txBody>
      </p:sp>
      <p:cxnSp>
        <p:nvCxnSpPr>
          <p:cNvPr id="17" name="Straight Arrow Connector 16"/>
          <p:cNvCxnSpPr/>
          <p:nvPr/>
        </p:nvCxnSpPr>
        <p:spPr>
          <a:xfrm flipH="1">
            <a:off x="4908589" y="2660609"/>
            <a:ext cx="3659605" cy="497717"/>
          </a:xfrm>
          <a:prstGeom prst="straightConnector1">
            <a:avLst/>
          </a:prstGeom>
          <a:ln w="12700">
            <a:solidFill>
              <a:srgbClr val="9BA8B7"/>
            </a:solidFill>
            <a:tailEnd type="triangle"/>
          </a:ln>
        </p:spPr>
        <p:style>
          <a:lnRef idx="2">
            <a:schemeClr val="accent3"/>
          </a:lnRef>
          <a:fillRef idx="0">
            <a:schemeClr val="accent3"/>
          </a:fillRef>
          <a:effectRef idx="1">
            <a:schemeClr val="accent3"/>
          </a:effectRef>
          <a:fontRef idx="minor">
            <a:schemeClr val="tx1"/>
          </a:fontRef>
        </p:style>
      </p:cxn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48</a:t>
            </a:fld>
            <a:endParaRPr lang="en-US" dirty="0"/>
          </a:p>
        </p:txBody>
      </p:sp>
    </p:spTree>
    <p:extLst>
      <p:ext uri="{BB962C8B-B14F-4D97-AF65-F5344CB8AC3E}">
        <p14:creationId xmlns:p14="http://schemas.microsoft.com/office/powerpoint/2010/main" val="417508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394" y="457068"/>
            <a:ext cx="10058400" cy="1450757"/>
          </a:xfrm>
        </p:spPr>
        <p:txBody>
          <a:bodyPr>
            <a:normAutofit fontScale="90000"/>
          </a:bodyPr>
          <a:lstStyle/>
          <a:p>
            <a:r>
              <a:rPr lang="en-US" sz="4000" dirty="0" smtClean="0"/>
              <a:t>LMM Model II for Autism Data Selected Output: Covariance Parameter Estimates from </a:t>
            </a:r>
            <a:r>
              <a:rPr lang="en-US" sz="4000" dirty="0" err="1" smtClean="0"/>
              <a:t>Proc</a:t>
            </a:r>
            <a:r>
              <a:rPr lang="en-US" sz="4000" dirty="0" smtClean="0"/>
              <a:t> Mixed</a:t>
            </a:r>
            <a:endParaRPr lang="en-US" sz="4000" dirty="0"/>
          </a:p>
        </p:txBody>
      </p:sp>
      <p:sp>
        <p:nvSpPr>
          <p:cNvPr id="20" name="TextBox 19"/>
          <p:cNvSpPr txBox="1"/>
          <p:nvPr/>
        </p:nvSpPr>
        <p:spPr>
          <a:xfrm>
            <a:off x="404010" y="5392626"/>
            <a:ext cx="11277313" cy="923330"/>
          </a:xfrm>
          <a:prstGeom prst="rect">
            <a:avLst/>
          </a:prstGeom>
          <a:noFill/>
        </p:spPr>
        <p:txBody>
          <a:bodyPr wrap="square" rtlCol="0">
            <a:spAutoFit/>
          </a:bodyPr>
          <a:lstStyle/>
          <a:p>
            <a:r>
              <a:rPr lang="en-US" dirty="0" smtClean="0"/>
              <a:t>We recommend using the </a:t>
            </a:r>
            <a:r>
              <a:rPr lang="en-US" dirty="0" err="1" smtClean="0"/>
              <a:t>Covtest</a:t>
            </a:r>
            <a:r>
              <a:rPr lang="en-US" dirty="0" smtClean="0"/>
              <a:t> option in </a:t>
            </a:r>
            <a:r>
              <a:rPr lang="en-US" dirty="0" err="1" smtClean="0"/>
              <a:t>Proc</a:t>
            </a:r>
            <a:r>
              <a:rPr lang="en-US" dirty="0" smtClean="0"/>
              <a:t> Mixed to get standard errors of covariance parameter estimates. However, We Do Not Recommend using the Wald tests this option generates as formal tests for covariance parameters. Instead, it is better to use LRT in </a:t>
            </a:r>
            <a:r>
              <a:rPr lang="en-US" dirty="0" err="1" smtClean="0"/>
              <a:t>Proc</a:t>
            </a:r>
            <a:r>
              <a:rPr lang="en-US" dirty="0" smtClean="0"/>
              <a:t> </a:t>
            </a:r>
            <a:r>
              <a:rPr lang="en-US" dirty="0" err="1" smtClean="0"/>
              <a:t>Glimmix</a:t>
            </a:r>
            <a:r>
              <a:rPr lang="en-US" dirty="0" smtClean="0"/>
              <a:t> or to fit reference and nested models using </a:t>
            </a:r>
            <a:r>
              <a:rPr lang="en-US" dirty="0" err="1" smtClean="0"/>
              <a:t>Proc</a:t>
            </a:r>
            <a:r>
              <a:rPr lang="en-US" dirty="0" smtClean="0"/>
              <a:t> Mixed.</a:t>
            </a:r>
            <a:endParaRPr lang="en-US" dirty="0"/>
          </a:p>
        </p:txBody>
      </p:sp>
      <p:pic>
        <p:nvPicPr>
          <p:cNvPr id="6" name="Picture 5"/>
          <p:cNvPicPr>
            <a:picLocks noChangeAspect="1"/>
          </p:cNvPicPr>
          <p:nvPr/>
        </p:nvPicPr>
        <p:blipFill>
          <a:blip r:embed="rId3"/>
          <a:stretch>
            <a:fillRect/>
          </a:stretch>
        </p:blipFill>
        <p:spPr>
          <a:xfrm>
            <a:off x="5400968" y="1939754"/>
            <a:ext cx="6426360" cy="3155545"/>
          </a:xfrm>
          <a:prstGeom prst="rect">
            <a:avLst/>
          </a:prstGeom>
        </p:spPr>
      </p:pic>
      <p:sp>
        <p:nvSpPr>
          <p:cNvPr id="9" name="Rectangle 8"/>
          <p:cNvSpPr/>
          <p:nvPr/>
        </p:nvSpPr>
        <p:spPr>
          <a:xfrm>
            <a:off x="10167257" y="2460170"/>
            <a:ext cx="1589315" cy="254181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1086394" y="2053687"/>
            <a:ext cx="2884578" cy="1261675"/>
          </a:xfrm>
          <a:prstGeom prst="rect">
            <a:avLst/>
          </a:prstGeom>
        </p:spPr>
      </p:pic>
      <p:pic>
        <p:nvPicPr>
          <p:cNvPr id="3" name="Picture 2"/>
          <p:cNvPicPr>
            <a:picLocks noChangeAspect="1"/>
          </p:cNvPicPr>
          <p:nvPr/>
        </p:nvPicPr>
        <p:blipFill>
          <a:blip r:embed="rId5"/>
          <a:stretch>
            <a:fillRect/>
          </a:stretch>
        </p:blipFill>
        <p:spPr>
          <a:xfrm>
            <a:off x="1086394" y="3341742"/>
            <a:ext cx="3197756" cy="1899419"/>
          </a:xfrm>
          <a:prstGeom prst="rect">
            <a:avLst/>
          </a:prstGeom>
        </p:spPr>
      </p:pic>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49</a:t>
            </a:fld>
            <a:endParaRPr lang="en-US" dirty="0"/>
          </a:p>
        </p:txBody>
      </p:sp>
    </p:spTree>
    <p:extLst>
      <p:ext uri="{BB962C8B-B14F-4D97-AF65-F5344CB8AC3E}">
        <p14:creationId xmlns:p14="http://schemas.microsoft.com/office/powerpoint/2010/main" val="1493369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Linear Mixed Models?</a:t>
            </a:r>
            <a:endParaRPr lang="en-US" dirty="0"/>
          </a:p>
        </p:txBody>
      </p:sp>
      <p:sp>
        <p:nvSpPr>
          <p:cNvPr id="3" name="Content Placeholder 2"/>
          <p:cNvSpPr>
            <a:spLocks noGrp="1"/>
          </p:cNvSpPr>
          <p:nvPr>
            <p:ph idx="1"/>
          </p:nvPr>
        </p:nvSpPr>
        <p:spPr/>
        <p:txBody>
          <a:bodyPr/>
          <a:lstStyle/>
          <a:p>
            <a:r>
              <a:rPr lang="en-US" b="1" dirty="0" smtClean="0"/>
              <a:t>From West, Welch, and </a:t>
            </a:r>
            <a:r>
              <a:rPr lang="en-US" b="1" dirty="0" err="1" smtClean="0"/>
              <a:t>Galecki</a:t>
            </a:r>
            <a:r>
              <a:rPr lang="en-US" b="1" dirty="0" smtClean="0"/>
              <a:t> (2022):</a:t>
            </a:r>
          </a:p>
          <a:p>
            <a:pPr>
              <a:spcBef>
                <a:spcPts val="0"/>
              </a:spcBef>
              <a:spcAft>
                <a:spcPts val="0"/>
              </a:spcAft>
            </a:pPr>
            <a:r>
              <a:rPr lang="en-US" dirty="0" smtClean="0"/>
              <a:t>“LMMs </a:t>
            </a:r>
            <a:r>
              <a:rPr lang="en-US" dirty="0"/>
              <a:t>are statistical models for </a:t>
            </a:r>
            <a:r>
              <a:rPr lang="en-US" b="1" dirty="0"/>
              <a:t>continuous</a:t>
            </a:r>
            <a:r>
              <a:rPr lang="en-US" dirty="0"/>
              <a:t> outcome variables in which the </a:t>
            </a:r>
            <a:r>
              <a:rPr lang="en-US" b="1" dirty="0"/>
              <a:t>residuals</a:t>
            </a:r>
            <a:r>
              <a:rPr lang="en-US" dirty="0"/>
              <a:t> are</a:t>
            </a:r>
          </a:p>
          <a:p>
            <a:pPr>
              <a:spcBef>
                <a:spcPts val="0"/>
              </a:spcBef>
              <a:spcAft>
                <a:spcPts val="0"/>
              </a:spcAft>
            </a:pPr>
            <a:r>
              <a:rPr lang="en-US" b="1" dirty="0"/>
              <a:t>normally distributed </a:t>
            </a:r>
            <a:r>
              <a:rPr lang="en-US" dirty="0"/>
              <a:t>but </a:t>
            </a:r>
            <a:r>
              <a:rPr lang="en-US" b="1" dirty="0"/>
              <a:t>may not be independent or have constant variance</a:t>
            </a:r>
            <a:r>
              <a:rPr lang="en-US" dirty="0" smtClean="0"/>
              <a:t>.”</a:t>
            </a:r>
          </a:p>
          <a:p>
            <a:r>
              <a:rPr lang="en-US" b="1" dirty="0" smtClean="0"/>
              <a:t>Key points:</a:t>
            </a:r>
          </a:p>
          <a:p>
            <a:pPr marL="457200" indent="-457200">
              <a:buFont typeface="+mj-lt"/>
              <a:buAutoNum type="arabicPeriod"/>
            </a:pPr>
            <a:r>
              <a:rPr lang="en-US" dirty="0" smtClean="0"/>
              <a:t>LMMs are very handy and flexible models for </a:t>
            </a:r>
            <a:r>
              <a:rPr lang="en-US" b="1" dirty="0" smtClean="0"/>
              <a:t>dependent data</a:t>
            </a:r>
            <a:r>
              <a:rPr lang="en-US" dirty="0" smtClean="0"/>
              <a:t>, where correlations of the collected values arise from clustering or repeated measurement due to the study design</a:t>
            </a:r>
          </a:p>
          <a:p>
            <a:pPr marL="457200" indent="-457200">
              <a:buFont typeface="+mj-lt"/>
              <a:buAutoNum type="arabicPeriod"/>
            </a:pPr>
            <a:r>
              <a:rPr lang="en-US" dirty="0" smtClean="0"/>
              <a:t>We will focus on models for continuous outcomes, but the basic principles that we present can also be extended to </a:t>
            </a:r>
            <a:r>
              <a:rPr lang="en-US" b="1" dirty="0" smtClean="0"/>
              <a:t>generalized linear mixed models (GLMMs) </a:t>
            </a:r>
            <a:r>
              <a:rPr lang="en-US" dirty="0" smtClean="0"/>
              <a:t>for other types of outcomes (binary, count, categorical, etc.)</a:t>
            </a:r>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2113397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LMM Model II for Autism Data Selected </a:t>
            </a:r>
            <a:r>
              <a:rPr lang="en-US" sz="3600" dirty="0" smtClean="0"/>
              <a:t>Output: </a:t>
            </a:r>
            <a:r>
              <a:rPr lang="en-US" sz="3600" i="1" dirty="0" smtClean="0">
                <a:latin typeface="Arial Rounded MT Bold" panose="020F0704030504030204" pitchFamily="34" charset="0"/>
              </a:rPr>
              <a:t>V</a:t>
            </a:r>
            <a:r>
              <a:rPr lang="en-US" sz="3600" baseline="-25000" dirty="0" smtClean="0"/>
              <a:t>i</a:t>
            </a:r>
            <a:r>
              <a:rPr lang="en-US" sz="3600" dirty="0" smtClean="0"/>
              <a:t> Matrix </a:t>
            </a:r>
            <a:r>
              <a:rPr lang="en-US" sz="3600" dirty="0" err="1" smtClean="0"/>
              <a:t>Proc</a:t>
            </a:r>
            <a:r>
              <a:rPr lang="en-US" sz="3600" dirty="0" smtClean="0"/>
              <a:t> Mixed</a:t>
            </a:r>
            <a:endParaRPr lang="en-US" sz="3600" dirty="0"/>
          </a:p>
        </p:txBody>
      </p:sp>
      <p:sp>
        <p:nvSpPr>
          <p:cNvPr id="3" name="Content Placeholder 2"/>
          <p:cNvSpPr>
            <a:spLocks noGrp="1"/>
          </p:cNvSpPr>
          <p:nvPr>
            <p:ph sz="half" idx="2"/>
          </p:nvPr>
        </p:nvSpPr>
        <p:spPr>
          <a:xfrm>
            <a:off x="6186032" y="1997529"/>
            <a:ext cx="5320167" cy="4272642"/>
          </a:xfrm>
        </p:spPr>
        <p:txBody>
          <a:bodyPr>
            <a:normAutofit/>
          </a:bodyPr>
          <a:lstStyle/>
          <a:p>
            <a:r>
              <a:rPr lang="en-US" dirty="0"/>
              <a:t>T</a:t>
            </a:r>
            <a:r>
              <a:rPr lang="en-US" dirty="0" smtClean="0"/>
              <a:t>he </a:t>
            </a:r>
            <a:r>
              <a:rPr lang="en-US" i="1" dirty="0">
                <a:latin typeface="Arial Rounded MT Bold" panose="020F0704030504030204" pitchFamily="34" charset="0"/>
              </a:rPr>
              <a:t>V</a:t>
            </a:r>
            <a:r>
              <a:rPr lang="en-US" baseline="-25000" dirty="0"/>
              <a:t>i</a:t>
            </a:r>
            <a:r>
              <a:rPr lang="en-US" dirty="0" smtClean="0"/>
              <a:t> matrix does not include any </a:t>
            </a:r>
            <a:r>
              <a:rPr lang="en-US" dirty="0" err="1" smtClean="0"/>
              <a:t>covariances</a:t>
            </a:r>
            <a:r>
              <a:rPr lang="en-US" dirty="0" smtClean="0"/>
              <a:t> between the implied marginal residuals at the first age, and those at the other time points. </a:t>
            </a:r>
          </a:p>
          <a:p>
            <a:r>
              <a:rPr lang="en-US" dirty="0" smtClean="0"/>
              <a:t>This is because there is no random effect associated with the intercept in the model, so the only contribution to the marginal residual error at the first time point is from the</a:t>
            </a:r>
            <a:r>
              <a:rPr lang="en-US" dirty="0" smtClean="0">
                <a:latin typeface="Arial Rounded MT Bold" panose="020F0704030504030204" pitchFamily="34" charset="0"/>
              </a:rPr>
              <a:t> </a:t>
            </a:r>
            <a:r>
              <a:rPr lang="en-US" i="1" dirty="0" err="1" smtClean="0">
                <a:latin typeface="Arial Rounded MT Bold" panose="020F0704030504030204" pitchFamily="34" charset="0"/>
              </a:rPr>
              <a:t>R</a:t>
            </a:r>
            <a:r>
              <a:rPr lang="en-US" i="1" baseline="-25000" dirty="0" err="1" smtClean="0">
                <a:latin typeface="Arial Rounded MT Bold" panose="020F0704030504030204" pitchFamily="34" charset="0"/>
              </a:rPr>
              <a:t>i</a:t>
            </a:r>
            <a:r>
              <a:rPr lang="en-US" baseline="-25000" dirty="0" smtClean="0">
                <a:latin typeface="Arial Rounded MT Bold" panose="020F0704030504030204" pitchFamily="34" charset="0"/>
              </a:rPr>
              <a:t> </a:t>
            </a:r>
            <a:r>
              <a:rPr lang="en-US" dirty="0" smtClean="0"/>
              <a:t>matrix. </a:t>
            </a:r>
          </a:p>
          <a:p>
            <a:r>
              <a:rPr lang="en-US" dirty="0" smtClean="0"/>
              <a:t>We also note that the marginal residual variance increases over time, as seen in the initial graph of the data. Why? AGE and AGE</a:t>
            </a:r>
            <a:r>
              <a:rPr lang="en-US" baseline="30000" dirty="0" smtClean="0"/>
              <a:t>2</a:t>
            </a:r>
            <a:r>
              <a:rPr lang="en-US" dirty="0" smtClean="0"/>
              <a:t> random effects.</a:t>
            </a:r>
          </a:p>
          <a:p>
            <a:endParaRPr lang="en-US" dirty="0"/>
          </a:p>
        </p:txBody>
      </p:sp>
      <p:pic>
        <p:nvPicPr>
          <p:cNvPr id="6" name="Picture 5"/>
          <p:cNvPicPr>
            <a:picLocks noChangeAspect="1"/>
          </p:cNvPicPr>
          <p:nvPr/>
        </p:nvPicPr>
        <p:blipFill>
          <a:blip r:embed="rId3"/>
          <a:stretch>
            <a:fillRect/>
          </a:stretch>
        </p:blipFill>
        <p:spPr>
          <a:xfrm>
            <a:off x="766827" y="2078818"/>
            <a:ext cx="5328892" cy="3187748"/>
          </a:xfrm>
          <a:prstGeom prst="rect">
            <a:avLst/>
          </a:prstGeom>
        </p:spPr>
      </p:pic>
      <p:sp>
        <p:nvSpPr>
          <p:cNvPr id="5" name="Oval 4"/>
          <p:cNvSpPr/>
          <p:nvPr/>
        </p:nvSpPr>
        <p:spPr>
          <a:xfrm>
            <a:off x="1567146" y="3065840"/>
            <a:ext cx="794657" cy="41822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26493" y="3484062"/>
            <a:ext cx="893333" cy="37726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19826" y="3899475"/>
            <a:ext cx="863909" cy="40738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61756" y="4313924"/>
            <a:ext cx="816429" cy="42076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70714" y="4778226"/>
            <a:ext cx="834691" cy="39107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11" name="Slide Number Placeholder 10"/>
          <p:cNvSpPr>
            <a:spLocks noGrp="1"/>
          </p:cNvSpPr>
          <p:nvPr>
            <p:ph type="sldNum" sz="quarter" idx="12"/>
          </p:nvPr>
        </p:nvSpPr>
        <p:spPr/>
        <p:txBody>
          <a:bodyPr/>
          <a:lstStyle/>
          <a:p>
            <a:fld id="{3A98EE3D-8CD1-4C3F-BD1C-C98C9596463C}" type="slidenum">
              <a:rPr lang="en-US" smtClean="0"/>
              <a:t>50</a:t>
            </a:fld>
            <a:endParaRPr lang="en-US" dirty="0"/>
          </a:p>
        </p:txBody>
      </p:sp>
    </p:spTree>
    <p:extLst>
      <p:ext uri="{BB962C8B-B14F-4D97-AF65-F5344CB8AC3E}">
        <p14:creationId xmlns:p14="http://schemas.microsoft.com/office/powerpoint/2010/main" val="93520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553" y="350997"/>
            <a:ext cx="10058400" cy="1450757"/>
          </a:xfrm>
        </p:spPr>
        <p:txBody>
          <a:bodyPr>
            <a:normAutofit/>
          </a:bodyPr>
          <a:lstStyle/>
          <a:p>
            <a:r>
              <a:rPr lang="en-US" sz="3600" dirty="0"/>
              <a:t>LMM Model II for Autism Data Selected Output: </a:t>
            </a:r>
            <a:r>
              <a:rPr lang="en-US" sz="3600" dirty="0" smtClean="0"/>
              <a:t>Fixed Effects </a:t>
            </a:r>
            <a:r>
              <a:rPr lang="en-US" sz="3600" dirty="0" err="1" smtClean="0"/>
              <a:t>Proc</a:t>
            </a:r>
            <a:r>
              <a:rPr lang="en-US" sz="3600" dirty="0" smtClean="0"/>
              <a:t> Mixed</a:t>
            </a:r>
            <a:endParaRPr lang="en-US" sz="3600" dirty="0"/>
          </a:p>
        </p:txBody>
      </p:sp>
      <p:pic>
        <p:nvPicPr>
          <p:cNvPr id="3" name="Picture 2"/>
          <p:cNvPicPr>
            <a:picLocks noChangeAspect="1"/>
          </p:cNvPicPr>
          <p:nvPr/>
        </p:nvPicPr>
        <p:blipFill>
          <a:blip r:embed="rId3"/>
          <a:stretch>
            <a:fillRect/>
          </a:stretch>
        </p:blipFill>
        <p:spPr>
          <a:xfrm>
            <a:off x="3069771" y="1923655"/>
            <a:ext cx="5959929" cy="4303654"/>
          </a:xfrm>
          <a:prstGeom prst="rect">
            <a:avLst/>
          </a:prstGeom>
        </p:spPr>
      </p:pic>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51</a:t>
            </a:fld>
            <a:endParaRPr lang="en-US" dirty="0"/>
          </a:p>
        </p:txBody>
      </p:sp>
    </p:spTree>
    <p:extLst>
      <p:ext uri="{BB962C8B-B14F-4D97-AF65-F5344CB8AC3E}">
        <p14:creationId xmlns:p14="http://schemas.microsoft.com/office/powerpoint/2010/main" val="7576465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4891"/>
            <a:ext cx="10058400" cy="1450757"/>
          </a:xfrm>
        </p:spPr>
        <p:txBody>
          <a:bodyPr>
            <a:normAutofit fontScale="90000"/>
          </a:bodyPr>
          <a:lstStyle/>
          <a:p>
            <a:r>
              <a:rPr lang="en-US" dirty="0"/>
              <a:t>Fitting LMMs for Longitudinal Data: </a:t>
            </a:r>
            <a:r>
              <a:rPr lang="en-US" dirty="0" err="1"/>
              <a:t>Proc</a:t>
            </a:r>
            <a:r>
              <a:rPr lang="en-US" dirty="0"/>
              <a:t> </a:t>
            </a:r>
            <a:r>
              <a:rPr lang="en-US" dirty="0" err="1" smtClean="0"/>
              <a:t>Glimmix</a:t>
            </a:r>
            <a:r>
              <a:rPr lang="en-US" dirty="0" smtClean="0"/>
              <a:t> Code for Model </a:t>
            </a:r>
            <a:r>
              <a:rPr lang="en-US" dirty="0"/>
              <a:t>II</a:t>
            </a:r>
          </a:p>
        </p:txBody>
      </p:sp>
      <p:sp>
        <p:nvSpPr>
          <p:cNvPr id="3" name="Content Placeholder 2"/>
          <p:cNvSpPr>
            <a:spLocks noGrp="1"/>
          </p:cNvSpPr>
          <p:nvPr>
            <p:ph idx="1"/>
          </p:nvPr>
        </p:nvSpPr>
        <p:spPr>
          <a:xfrm>
            <a:off x="616950" y="1677490"/>
            <a:ext cx="8684223" cy="4906850"/>
          </a:xfrm>
        </p:spPr>
        <p:txBody>
          <a:bodyPr>
            <a:normAutofit/>
          </a:bodyPr>
          <a:lstStyle/>
          <a:p>
            <a:r>
              <a:rPr lang="en-US" sz="1200" dirty="0" smtClean="0"/>
              <a:t>   </a:t>
            </a:r>
          </a:p>
          <a:p>
            <a:r>
              <a:rPr lang="en-US" sz="2500" dirty="0" smtClean="0"/>
              <a:t> </a:t>
            </a:r>
            <a:r>
              <a:rPr lang="en-US" sz="2200" b="1" dirty="0" err="1" smtClean="0"/>
              <a:t>proc</a:t>
            </a:r>
            <a:r>
              <a:rPr lang="en-US" sz="2200" dirty="0" smtClean="0"/>
              <a:t> </a:t>
            </a:r>
            <a:r>
              <a:rPr lang="en-US" sz="2200" b="1" dirty="0" err="1"/>
              <a:t>glimmix</a:t>
            </a:r>
            <a:r>
              <a:rPr lang="en-US" sz="2200" dirty="0"/>
              <a:t> data=autism2 </a:t>
            </a:r>
            <a:r>
              <a:rPr lang="en-US" sz="2200" dirty="0" smtClean="0">
                <a:latin typeface="Arial Rounded MT Bold" panose="020F0704030504030204" pitchFamily="34" charset="0"/>
              </a:rPr>
              <a:t>method=</a:t>
            </a:r>
            <a:r>
              <a:rPr lang="en-US" sz="2200" dirty="0" err="1" smtClean="0">
                <a:latin typeface="Arial Rounded MT Bold" panose="020F0704030504030204" pitchFamily="34" charset="0"/>
              </a:rPr>
              <a:t>rspl</a:t>
            </a:r>
            <a:r>
              <a:rPr lang="en-US" sz="2200" dirty="0" smtClean="0"/>
              <a:t>;</a:t>
            </a:r>
            <a:endParaRPr lang="en-US" sz="2200" dirty="0"/>
          </a:p>
          <a:p>
            <a:r>
              <a:rPr lang="en-US" sz="2200" dirty="0"/>
              <a:t>   class </a:t>
            </a:r>
            <a:r>
              <a:rPr lang="en-US" sz="2200" dirty="0" err="1"/>
              <a:t>childid</a:t>
            </a:r>
            <a:r>
              <a:rPr lang="en-US" sz="2200" dirty="0"/>
              <a:t> </a:t>
            </a:r>
            <a:r>
              <a:rPr lang="en-US" sz="2200" dirty="0" err="1"/>
              <a:t>sicdegp</a:t>
            </a:r>
            <a:r>
              <a:rPr lang="en-US" sz="2200" dirty="0"/>
              <a:t> </a:t>
            </a:r>
            <a:r>
              <a:rPr lang="en-US" sz="2200" dirty="0" smtClean="0">
                <a:latin typeface="Arial Rounded MT Bold" panose="020F0704030504030204" pitchFamily="34" charset="0"/>
              </a:rPr>
              <a:t>age </a:t>
            </a:r>
            <a:r>
              <a:rPr lang="en-US" sz="2200" dirty="0" err="1">
                <a:latin typeface="Arial Rounded MT Bold" panose="020F0704030504030204" pitchFamily="34" charset="0"/>
              </a:rPr>
              <a:t>newgp</a:t>
            </a:r>
            <a:r>
              <a:rPr lang="en-US" sz="2200" dirty="0"/>
              <a:t>;</a:t>
            </a:r>
          </a:p>
          <a:p>
            <a:r>
              <a:rPr lang="en-US" sz="2200" dirty="0"/>
              <a:t>   model </a:t>
            </a:r>
            <a:r>
              <a:rPr lang="en-US" sz="2200" dirty="0" err="1"/>
              <a:t>vsae</a:t>
            </a:r>
            <a:r>
              <a:rPr lang="en-US" sz="2200" dirty="0"/>
              <a:t> = </a:t>
            </a:r>
            <a:r>
              <a:rPr lang="en-US" sz="2200" dirty="0" err="1"/>
              <a:t>c_age</a:t>
            </a:r>
            <a:r>
              <a:rPr lang="en-US" sz="2200" dirty="0"/>
              <a:t> </a:t>
            </a:r>
            <a:r>
              <a:rPr lang="en-US" sz="2200" dirty="0" err="1"/>
              <a:t>c_agesq</a:t>
            </a:r>
            <a:r>
              <a:rPr lang="en-US" sz="2200" dirty="0"/>
              <a:t> </a:t>
            </a:r>
            <a:r>
              <a:rPr lang="en-US" sz="2200" dirty="0" err="1"/>
              <a:t>sicdegp</a:t>
            </a:r>
            <a:r>
              <a:rPr lang="en-US" sz="2200" dirty="0"/>
              <a:t> </a:t>
            </a:r>
            <a:r>
              <a:rPr lang="en-US" sz="2200" dirty="0" err="1"/>
              <a:t>c_age</a:t>
            </a:r>
            <a:r>
              <a:rPr lang="en-US" sz="2200" dirty="0"/>
              <a:t>*</a:t>
            </a:r>
            <a:r>
              <a:rPr lang="en-US" sz="2200" dirty="0" err="1"/>
              <a:t>sicdegp</a:t>
            </a:r>
            <a:r>
              <a:rPr lang="en-US" sz="2200" dirty="0"/>
              <a:t> / </a:t>
            </a:r>
            <a:endParaRPr lang="en-US" sz="2200" dirty="0" smtClean="0"/>
          </a:p>
          <a:p>
            <a:pPr marL="201168" lvl="1" indent="0">
              <a:buNone/>
            </a:pPr>
            <a:r>
              <a:rPr lang="en-US" sz="2000" dirty="0"/>
              <a:t>	</a:t>
            </a:r>
            <a:r>
              <a:rPr lang="en-US" sz="2000" dirty="0" smtClean="0"/>
              <a:t>solution </a:t>
            </a:r>
            <a:r>
              <a:rPr lang="en-US" sz="2000" dirty="0" err="1" smtClean="0"/>
              <a:t>ddfm</a:t>
            </a:r>
            <a:r>
              <a:rPr lang="en-US" sz="2000" dirty="0" smtClean="0"/>
              <a:t>=sat;</a:t>
            </a:r>
            <a:endParaRPr lang="en-US" sz="2000" dirty="0"/>
          </a:p>
          <a:p>
            <a:r>
              <a:rPr lang="en-US" sz="2200" dirty="0"/>
              <a:t>   </a:t>
            </a:r>
            <a:r>
              <a:rPr lang="en-US" sz="2200" dirty="0">
                <a:latin typeface="Arial Rounded MT Bold" panose="020F0704030504030204" pitchFamily="34" charset="0"/>
              </a:rPr>
              <a:t>random</a:t>
            </a:r>
            <a:r>
              <a:rPr lang="en-US" sz="2200" dirty="0"/>
              <a:t>  </a:t>
            </a:r>
            <a:r>
              <a:rPr lang="en-US" sz="2200" dirty="0" err="1">
                <a:latin typeface="Arial Rounded MT Bold" panose="020F0704030504030204" pitchFamily="34" charset="0"/>
              </a:rPr>
              <a:t>c_age</a:t>
            </a:r>
            <a:r>
              <a:rPr lang="en-US" sz="2200" dirty="0">
                <a:latin typeface="Arial Rounded MT Bold" panose="020F0704030504030204" pitchFamily="34" charset="0"/>
              </a:rPr>
              <a:t> </a:t>
            </a:r>
            <a:r>
              <a:rPr lang="en-US" sz="2200" dirty="0" err="1">
                <a:latin typeface="Arial Rounded MT Bold" panose="020F0704030504030204" pitchFamily="34" charset="0"/>
              </a:rPr>
              <a:t>c_agesq</a:t>
            </a:r>
            <a:r>
              <a:rPr lang="en-US" sz="2200" dirty="0">
                <a:latin typeface="Arial Rounded MT Bold" panose="020F0704030504030204" pitchFamily="34" charset="0"/>
              </a:rPr>
              <a:t> </a:t>
            </a:r>
            <a:r>
              <a:rPr lang="en-US" sz="2200" dirty="0"/>
              <a:t>/ subject=</a:t>
            </a:r>
            <a:r>
              <a:rPr lang="en-US" sz="2200" dirty="0" err="1"/>
              <a:t>childid</a:t>
            </a:r>
            <a:r>
              <a:rPr lang="en-US" sz="2200" dirty="0"/>
              <a:t> type=un g v </a:t>
            </a:r>
            <a:r>
              <a:rPr lang="en-US" sz="2200" dirty="0" err="1"/>
              <a:t>vcorr</a:t>
            </a:r>
            <a:r>
              <a:rPr lang="en-US" sz="2200" dirty="0"/>
              <a:t>;</a:t>
            </a:r>
          </a:p>
          <a:p>
            <a:r>
              <a:rPr lang="en-US" sz="2200" dirty="0"/>
              <a:t>   </a:t>
            </a:r>
            <a:r>
              <a:rPr lang="en-US" sz="2200" dirty="0">
                <a:latin typeface="Arial Rounded MT Bold" panose="020F0704030504030204" pitchFamily="34" charset="0"/>
              </a:rPr>
              <a:t>random</a:t>
            </a:r>
            <a:r>
              <a:rPr lang="en-US" sz="2200" dirty="0"/>
              <a:t> </a:t>
            </a:r>
            <a:r>
              <a:rPr lang="en-US" sz="2200" dirty="0" smtClean="0">
                <a:latin typeface="Arial Rounded MT Bold" panose="020F0704030504030204" pitchFamily="34" charset="0"/>
              </a:rPr>
              <a:t>age </a:t>
            </a:r>
            <a:r>
              <a:rPr lang="en-US" sz="2200" dirty="0" smtClean="0"/>
              <a:t>/ </a:t>
            </a:r>
            <a:r>
              <a:rPr lang="en-US" sz="2200" dirty="0"/>
              <a:t>subject=</a:t>
            </a:r>
            <a:r>
              <a:rPr lang="en-US" sz="2200" dirty="0" err="1"/>
              <a:t>childid</a:t>
            </a:r>
            <a:r>
              <a:rPr lang="en-US" sz="2200" dirty="0"/>
              <a:t> </a:t>
            </a:r>
            <a:r>
              <a:rPr lang="en-US" sz="2200" dirty="0">
                <a:latin typeface="Arial Rounded MT Bold" panose="020F0704030504030204" pitchFamily="34" charset="0"/>
              </a:rPr>
              <a:t>group=</a:t>
            </a:r>
            <a:r>
              <a:rPr lang="en-US" sz="2200" dirty="0" err="1">
                <a:latin typeface="Arial Rounded MT Bold" panose="020F0704030504030204" pitchFamily="34" charset="0"/>
              </a:rPr>
              <a:t>newgp</a:t>
            </a:r>
            <a:r>
              <a:rPr lang="en-US" sz="2200" dirty="0"/>
              <a:t> </a:t>
            </a:r>
            <a:r>
              <a:rPr lang="en-US" sz="2200" dirty="0">
                <a:latin typeface="Arial Rounded MT Bold" panose="020F0704030504030204" pitchFamily="34" charset="0"/>
              </a:rPr>
              <a:t>residual</a:t>
            </a:r>
            <a:r>
              <a:rPr lang="en-US" sz="2200" dirty="0"/>
              <a:t> ;</a:t>
            </a:r>
            <a:r>
              <a:rPr lang="en-US" sz="2200" dirty="0" smtClean="0"/>
              <a:t> </a:t>
            </a:r>
          </a:p>
          <a:p>
            <a:r>
              <a:rPr lang="en-US" sz="2200" dirty="0" smtClean="0"/>
              <a:t>run</a:t>
            </a:r>
            <a:r>
              <a:rPr lang="en-US" sz="2200" dirty="0" smtClean="0"/>
              <a:t>;                                                                                    </a:t>
            </a:r>
          </a:p>
        </p:txBody>
      </p:sp>
      <p:sp>
        <p:nvSpPr>
          <p:cNvPr id="64" name="TextBox 63"/>
          <p:cNvSpPr txBox="1"/>
          <p:nvPr/>
        </p:nvSpPr>
        <p:spPr>
          <a:xfrm>
            <a:off x="8619572" y="4226580"/>
            <a:ext cx="3615534" cy="1200329"/>
          </a:xfrm>
          <a:prstGeom prst="rect">
            <a:avLst/>
          </a:prstGeom>
          <a:noFill/>
        </p:spPr>
        <p:txBody>
          <a:bodyPr wrap="square" rtlCol="0">
            <a:spAutoFit/>
          </a:bodyPr>
          <a:lstStyle/>
          <a:p>
            <a:r>
              <a:rPr lang="en-US" b="1" dirty="0" smtClean="0"/>
              <a:t>random</a:t>
            </a:r>
            <a:r>
              <a:rPr lang="en-US" dirty="0" smtClean="0"/>
              <a:t> </a:t>
            </a:r>
            <a:r>
              <a:rPr lang="en-US" dirty="0" smtClean="0"/>
              <a:t>Statement with </a:t>
            </a:r>
            <a:r>
              <a:rPr lang="en-US" dirty="0">
                <a:latin typeface="Arial Rounded MT Bold" panose="020F0704030504030204" pitchFamily="34" charset="0"/>
              </a:rPr>
              <a:t>r</a:t>
            </a:r>
            <a:r>
              <a:rPr lang="en-US" dirty="0" smtClean="0">
                <a:latin typeface="Arial Rounded MT Bold" panose="020F0704030504030204" pitchFamily="34" charset="0"/>
              </a:rPr>
              <a:t>esidual </a:t>
            </a:r>
            <a:r>
              <a:rPr lang="en-US" dirty="0" smtClean="0"/>
              <a:t>option is used to specify structure for </a:t>
            </a:r>
            <a:r>
              <a:rPr lang="en-US" i="1" dirty="0" err="1" smtClean="0">
                <a:latin typeface="Arial Rounded MT Bold" panose="020F0704030504030204" pitchFamily="34" charset="0"/>
              </a:rPr>
              <a:t>R</a:t>
            </a:r>
            <a:r>
              <a:rPr lang="en-US" i="1" baseline="-25000" dirty="0" err="1" smtClean="0">
                <a:latin typeface="Arial Rounded MT Bold" panose="020F0704030504030204" pitchFamily="34" charset="0"/>
              </a:rPr>
              <a:t>i</a:t>
            </a:r>
            <a:r>
              <a:rPr lang="en-US" baseline="-25000" dirty="0" smtClean="0"/>
              <a:t> </a:t>
            </a:r>
            <a:r>
              <a:rPr lang="en-US" dirty="0" smtClean="0"/>
              <a:t> in </a:t>
            </a:r>
            <a:r>
              <a:rPr lang="en-US" dirty="0" err="1" smtClean="0"/>
              <a:t>Proc</a:t>
            </a:r>
            <a:r>
              <a:rPr lang="en-US" dirty="0" smtClean="0"/>
              <a:t> </a:t>
            </a:r>
            <a:r>
              <a:rPr lang="en-US" dirty="0" err="1" smtClean="0"/>
              <a:t>Glimmix</a:t>
            </a:r>
            <a:r>
              <a:rPr lang="en-US" dirty="0" smtClean="0"/>
              <a:t>. (R-side random effects.)</a:t>
            </a:r>
            <a:endParaRPr lang="en-US" dirty="0"/>
          </a:p>
        </p:txBody>
      </p:sp>
      <p:cxnSp>
        <p:nvCxnSpPr>
          <p:cNvPr id="97" name="Straight Arrow Connector 96"/>
          <p:cNvCxnSpPr>
            <a:stCxn id="64" idx="1"/>
          </p:cNvCxnSpPr>
          <p:nvPr/>
        </p:nvCxnSpPr>
        <p:spPr>
          <a:xfrm flipH="1">
            <a:off x="7915542" y="4826745"/>
            <a:ext cx="704030" cy="108280"/>
          </a:xfrm>
          <a:prstGeom prst="straightConnector1">
            <a:avLst/>
          </a:prstGeom>
          <a:ln w="12700">
            <a:solidFill>
              <a:srgbClr val="9BA8B7"/>
            </a:solidFill>
            <a:tailEnd type="triangle"/>
          </a:ln>
        </p:spPr>
        <p:style>
          <a:lnRef idx="2">
            <a:schemeClr val="accent3"/>
          </a:lnRef>
          <a:fillRef idx="0">
            <a:schemeClr val="accent3"/>
          </a:fillRef>
          <a:effectRef idx="1">
            <a:schemeClr val="accent3"/>
          </a:effectRef>
          <a:fontRef idx="minor">
            <a:schemeClr val="tx1"/>
          </a:fontRef>
        </p:style>
      </p:cxnSp>
      <p:sp>
        <p:nvSpPr>
          <p:cNvPr id="11" name="TextBox 10"/>
          <p:cNvSpPr txBox="1"/>
          <p:nvPr/>
        </p:nvSpPr>
        <p:spPr>
          <a:xfrm>
            <a:off x="8546645" y="2742834"/>
            <a:ext cx="3561775" cy="1213227"/>
          </a:xfrm>
          <a:prstGeom prst="rect">
            <a:avLst/>
          </a:prstGeom>
          <a:noFill/>
        </p:spPr>
        <p:txBody>
          <a:bodyPr wrap="square" rtlCol="0">
            <a:spAutoFit/>
          </a:bodyPr>
          <a:lstStyle/>
          <a:p>
            <a:r>
              <a:rPr lang="en-US" b="1" dirty="0" smtClean="0"/>
              <a:t>random</a:t>
            </a:r>
            <a:r>
              <a:rPr lang="en-US" dirty="0" smtClean="0"/>
              <a:t> </a:t>
            </a:r>
            <a:r>
              <a:rPr lang="en-US" dirty="0" smtClean="0"/>
              <a:t>Statement (with No Residual option) is used to specify structure for </a:t>
            </a:r>
            <a:r>
              <a:rPr lang="en-US" i="1" dirty="0" smtClean="0">
                <a:latin typeface="Arial Rounded MT Bold" panose="020F0704030504030204" pitchFamily="34" charset="0"/>
              </a:rPr>
              <a:t>G</a:t>
            </a:r>
            <a:r>
              <a:rPr lang="en-US" dirty="0" smtClean="0"/>
              <a:t> in </a:t>
            </a:r>
            <a:r>
              <a:rPr lang="en-US" dirty="0" err="1" smtClean="0"/>
              <a:t>Proc</a:t>
            </a:r>
            <a:r>
              <a:rPr lang="en-US" dirty="0" smtClean="0"/>
              <a:t> </a:t>
            </a:r>
            <a:r>
              <a:rPr lang="en-US" dirty="0" err="1" smtClean="0"/>
              <a:t>Glimmix</a:t>
            </a:r>
            <a:r>
              <a:rPr lang="en-US" dirty="0" smtClean="0"/>
              <a:t>. (G-side random effects.)</a:t>
            </a:r>
            <a:endParaRPr lang="en-US" dirty="0"/>
          </a:p>
        </p:txBody>
      </p:sp>
      <p:cxnSp>
        <p:nvCxnSpPr>
          <p:cNvPr id="12" name="Straight Arrow Connector 11"/>
          <p:cNvCxnSpPr/>
          <p:nvPr/>
        </p:nvCxnSpPr>
        <p:spPr>
          <a:xfrm flipH="1">
            <a:off x="7733654" y="3395776"/>
            <a:ext cx="885919" cy="781497"/>
          </a:xfrm>
          <a:prstGeom prst="straightConnector1">
            <a:avLst/>
          </a:prstGeom>
          <a:ln w="12700">
            <a:solidFill>
              <a:srgbClr val="9BA8B7"/>
            </a:solidFill>
            <a:tailEnd type="triangle"/>
          </a:ln>
        </p:spPr>
        <p:style>
          <a:lnRef idx="2">
            <a:schemeClr val="accent3"/>
          </a:lnRef>
          <a:fillRef idx="0">
            <a:schemeClr val="accent3"/>
          </a:fillRef>
          <a:effectRef idx="1">
            <a:schemeClr val="accent3"/>
          </a:effectRef>
          <a:fontRef idx="minor">
            <a:schemeClr val="tx1"/>
          </a:fontRef>
        </p:style>
      </p:cxnSp>
      <p:sp>
        <p:nvSpPr>
          <p:cNvPr id="16" name="TextBox 15"/>
          <p:cNvSpPr txBox="1"/>
          <p:nvPr/>
        </p:nvSpPr>
        <p:spPr>
          <a:xfrm>
            <a:off x="8538478" y="2070001"/>
            <a:ext cx="3379898" cy="646331"/>
          </a:xfrm>
          <a:prstGeom prst="rect">
            <a:avLst/>
          </a:prstGeom>
          <a:noFill/>
        </p:spPr>
        <p:txBody>
          <a:bodyPr wrap="square" rtlCol="0">
            <a:spAutoFit/>
          </a:bodyPr>
          <a:lstStyle/>
          <a:p>
            <a:r>
              <a:rPr lang="en-US" dirty="0" smtClean="0"/>
              <a:t>Both AGE and NEWGP must be included in the </a:t>
            </a:r>
            <a:r>
              <a:rPr lang="en-US" b="1" dirty="0" smtClean="0"/>
              <a:t>class</a:t>
            </a:r>
            <a:r>
              <a:rPr lang="en-US" dirty="0" smtClean="0"/>
              <a:t> </a:t>
            </a:r>
            <a:r>
              <a:rPr lang="en-US" dirty="0" smtClean="0"/>
              <a:t>Statement</a:t>
            </a:r>
            <a:endParaRPr lang="en-US" dirty="0"/>
          </a:p>
        </p:txBody>
      </p:sp>
      <p:cxnSp>
        <p:nvCxnSpPr>
          <p:cNvPr id="17" name="Straight Arrow Connector 16"/>
          <p:cNvCxnSpPr>
            <a:stCxn id="16" idx="1"/>
          </p:cNvCxnSpPr>
          <p:nvPr/>
        </p:nvCxnSpPr>
        <p:spPr>
          <a:xfrm flipH="1">
            <a:off x="5066909" y="2393167"/>
            <a:ext cx="3471569" cy="501507"/>
          </a:xfrm>
          <a:prstGeom prst="straightConnector1">
            <a:avLst/>
          </a:prstGeom>
          <a:ln w="12700">
            <a:solidFill>
              <a:srgbClr val="9BA8B7"/>
            </a:solidFill>
            <a:tailEnd type="triangle"/>
          </a:ln>
        </p:spPr>
        <p:style>
          <a:lnRef idx="2">
            <a:schemeClr val="accent3"/>
          </a:lnRef>
          <a:fillRef idx="0">
            <a:schemeClr val="accent3"/>
          </a:fillRef>
          <a:effectRef idx="1">
            <a:schemeClr val="accent3"/>
          </a:effectRef>
          <a:fontRef idx="minor">
            <a:schemeClr val="tx1"/>
          </a:fontRef>
        </p:style>
      </p:cxn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52</a:t>
            </a:fld>
            <a:endParaRPr lang="en-US" dirty="0"/>
          </a:p>
        </p:txBody>
      </p:sp>
    </p:spTree>
    <p:extLst>
      <p:ext uri="{BB962C8B-B14F-4D97-AF65-F5344CB8AC3E}">
        <p14:creationId xmlns:p14="http://schemas.microsoft.com/office/powerpoint/2010/main" val="236337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1"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7" y="455332"/>
            <a:ext cx="10058400" cy="1450757"/>
          </a:xfrm>
        </p:spPr>
        <p:txBody>
          <a:bodyPr>
            <a:normAutofit/>
          </a:bodyPr>
          <a:lstStyle/>
          <a:p>
            <a:r>
              <a:rPr lang="en-US" sz="4400" dirty="0" smtClean="0"/>
              <a:t>Pitfalls to Avoid: Longitudinal Data</a:t>
            </a:r>
            <a:endParaRPr lang="en-US" sz="4400" dirty="0"/>
          </a:p>
        </p:txBody>
      </p:sp>
      <p:sp>
        <p:nvSpPr>
          <p:cNvPr id="3" name="Content Placeholder 2"/>
          <p:cNvSpPr>
            <a:spLocks noGrp="1"/>
          </p:cNvSpPr>
          <p:nvPr>
            <p:ph idx="1"/>
          </p:nvPr>
        </p:nvSpPr>
        <p:spPr>
          <a:xfrm>
            <a:off x="1175657" y="1781630"/>
            <a:ext cx="10241281" cy="4379685"/>
          </a:xfrm>
        </p:spPr>
        <p:txBody>
          <a:bodyPr>
            <a:noAutofit/>
          </a:bodyPr>
          <a:lstStyle/>
          <a:p>
            <a:pPr marL="0" indent="0">
              <a:buNone/>
            </a:pPr>
            <a:endParaRPr lang="en-US" b="1" u="sng" dirty="0" smtClean="0"/>
          </a:p>
          <a:p>
            <a:pPr marL="0" indent="0">
              <a:buNone/>
            </a:pPr>
            <a:r>
              <a:rPr lang="en-US" b="1" i="1" u="sng" dirty="0" smtClean="0">
                <a:latin typeface="Arial Rounded MT Bold" panose="020F0704030504030204" pitchFamily="34" charset="0"/>
              </a:rPr>
              <a:t>Avoid</a:t>
            </a:r>
            <a:r>
              <a:rPr lang="en-US" u="sng" dirty="0" smtClean="0">
                <a:latin typeface="Arial Rounded MT Bold" panose="020F0704030504030204" pitchFamily="34" charset="0"/>
              </a:rPr>
              <a:t> </a:t>
            </a:r>
            <a:r>
              <a:rPr lang="en-US" dirty="0" smtClean="0">
                <a:latin typeface="Arial Rounded MT Bold" panose="020F0704030504030204" pitchFamily="34" charset="0"/>
              </a:rPr>
              <a:t>adding too many random effects in the model</a:t>
            </a:r>
            <a:r>
              <a:rPr lang="en-US" dirty="0" smtClean="0"/>
              <a:t>: can make the model unstable. May not converge to a valid solution. May run into problems with positive-definiteness of variance-covariance matrix for covariance parameter estimates. </a:t>
            </a:r>
          </a:p>
          <a:p>
            <a:pPr marL="0" indent="0">
              <a:buNone/>
            </a:pPr>
            <a:r>
              <a:rPr lang="en-US" sz="1900" dirty="0" smtClean="0"/>
              <a:t>	</a:t>
            </a:r>
            <a:r>
              <a:rPr lang="en-US" sz="1900" dirty="0" smtClean="0"/>
              <a:t>At </a:t>
            </a:r>
            <a:r>
              <a:rPr lang="en-US" sz="1900" dirty="0" smtClean="0"/>
              <a:t>times, it may be necessary to exclude a random intercept, if there is little between-	subject variability at the starting point of the study.</a:t>
            </a:r>
          </a:p>
          <a:p>
            <a:pPr marL="0" indent="0">
              <a:buNone/>
            </a:pPr>
            <a:r>
              <a:rPr lang="en-US" b="1" i="1" u="sng" dirty="0" smtClean="0">
                <a:latin typeface="Arial Rounded MT Bold" panose="020F0704030504030204" pitchFamily="34" charset="0"/>
              </a:rPr>
              <a:t>Avoid</a:t>
            </a:r>
            <a:r>
              <a:rPr lang="en-US" dirty="0" smtClean="0">
                <a:latin typeface="Arial Rounded MT Bold" panose="020F0704030504030204" pitchFamily="34" charset="0"/>
              </a:rPr>
              <a:t> using the v and/or </a:t>
            </a:r>
            <a:r>
              <a:rPr lang="en-US" dirty="0" err="1" smtClean="0">
                <a:latin typeface="Arial Rounded MT Bold" panose="020F0704030504030204" pitchFamily="34" charset="0"/>
              </a:rPr>
              <a:t>vcorr</a:t>
            </a:r>
            <a:r>
              <a:rPr lang="en-US" dirty="0" smtClean="0">
                <a:latin typeface="Arial Rounded MT Bold" panose="020F0704030504030204" pitchFamily="34" charset="0"/>
              </a:rPr>
              <a:t> options in </a:t>
            </a:r>
            <a:r>
              <a:rPr lang="en-US" dirty="0" err="1" smtClean="0">
                <a:latin typeface="Arial Rounded MT Bold" panose="020F0704030504030204" pitchFamily="34" charset="0"/>
              </a:rPr>
              <a:t>proc</a:t>
            </a:r>
            <a:r>
              <a:rPr lang="en-US" dirty="0" smtClean="0">
                <a:latin typeface="Arial Rounded MT Bold" panose="020F0704030504030204" pitchFamily="34" charset="0"/>
              </a:rPr>
              <a:t> mixed and </a:t>
            </a:r>
            <a:r>
              <a:rPr lang="en-US" dirty="0" err="1" smtClean="0">
                <a:latin typeface="Arial Rounded MT Bold" panose="020F0704030504030204" pitchFamily="34" charset="0"/>
              </a:rPr>
              <a:t>proc</a:t>
            </a:r>
            <a:r>
              <a:rPr lang="en-US" dirty="0" smtClean="0">
                <a:latin typeface="Arial Rounded MT Bold" panose="020F0704030504030204" pitchFamily="34" charset="0"/>
              </a:rPr>
              <a:t> </a:t>
            </a:r>
            <a:r>
              <a:rPr lang="en-US" dirty="0" err="1" smtClean="0">
                <a:latin typeface="Arial Rounded MT Bold" panose="020F0704030504030204" pitchFamily="34" charset="0"/>
              </a:rPr>
              <a:t>glimmix</a:t>
            </a:r>
            <a:r>
              <a:rPr lang="en-US" dirty="0" smtClean="0">
                <a:latin typeface="Arial Rounded MT Bold" panose="020F0704030504030204" pitchFamily="34" charset="0"/>
              </a:rPr>
              <a:t> when you have a three-level design</a:t>
            </a:r>
            <a:r>
              <a:rPr lang="en-US" dirty="0" smtClean="0"/>
              <a:t> (i.e., when SAS says there is only one subject in the data). This can produce tons of unnecessary output!</a:t>
            </a:r>
            <a:endParaRPr lang="en-US" sz="1900" dirty="0" smtClean="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53</a:t>
            </a:fld>
            <a:endParaRPr lang="en-US" dirty="0"/>
          </a:p>
        </p:txBody>
      </p:sp>
    </p:spTree>
    <p:extLst>
      <p:ext uri="{BB962C8B-B14F-4D97-AF65-F5344CB8AC3E}">
        <p14:creationId xmlns:p14="http://schemas.microsoft.com/office/powerpoint/2010/main" val="28576374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79" y="411788"/>
            <a:ext cx="10058400" cy="1450757"/>
          </a:xfrm>
        </p:spPr>
        <p:txBody>
          <a:bodyPr>
            <a:normAutofit/>
          </a:bodyPr>
          <a:lstStyle/>
          <a:p>
            <a:r>
              <a:rPr lang="en-US" sz="4400" dirty="0" smtClean="0"/>
              <a:t>LMMs </a:t>
            </a:r>
            <a:r>
              <a:rPr lang="en-US" sz="4400" dirty="0"/>
              <a:t>for Longitudinal </a:t>
            </a:r>
            <a:r>
              <a:rPr lang="en-US" sz="4400" dirty="0" smtClean="0"/>
              <a:t>Data: Recommendations</a:t>
            </a:r>
            <a:endParaRPr lang="en-US" sz="4400" dirty="0"/>
          </a:p>
        </p:txBody>
      </p:sp>
      <p:sp>
        <p:nvSpPr>
          <p:cNvPr id="8" name="Content Placeholder 7"/>
          <p:cNvSpPr>
            <a:spLocks noGrp="1"/>
          </p:cNvSpPr>
          <p:nvPr>
            <p:ph idx="1"/>
          </p:nvPr>
        </p:nvSpPr>
        <p:spPr>
          <a:xfrm>
            <a:off x="1097279" y="2026559"/>
            <a:ext cx="10289177" cy="4210956"/>
          </a:xfrm>
        </p:spPr>
        <p:txBody>
          <a:bodyPr>
            <a:normAutofit lnSpcReduction="10000"/>
          </a:bodyPr>
          <a:lstStyle/>
          <a:p>
            <a:r>
              <a:rPr lang="en-US" dirty="0" smtClean="0">
                <a:latin typeface="Arial Rounded MT Bold" panose="020F0704030504030204" pitchFamily="34" charset="0"/>
              </a:rPr>
              <a:t>Graphing the data </a:t>
            </a:r>
            <a:r>
              <a:rPr lang="en-US" dirty="0" smtClean="0"/>
              <a:t>can be helpful in deciding how to set up the model and is also highly recommended for visually checking the model assumptions.</a:t>
            </a:r>
          </a:p>
          <a:p>
            <a:r>
              <a:rPr lang="en-US" dirty="0" smtClean="0">
                <a:latin typeface="Arial Rounded MT Bold" panose="020F0704030504030204" pitchFamily="34" charset="0"/>
              </a:rPr>
              <a:t>Dropouts </a:t>
            </a:r>
            <a:r>
              <a:rPr lang="en-US" dirty="0" smtClean="0"/>
              <a:t>are often a problem in longitudinal data. Consider whether the</a:t>
            </a:r>
            <a:r>
              <a:rPr lang="en-US" dirty="0" smtClean="0">
                <a:latin typeface="Arial Rounded MT Bold" panose="020F0704030504030204" pitchFamily="34" charset="0"/>
              </a:rPr>
              <a:t> MAR </a:t>
            </a:r>
            <a:r>
              <a:rPr lang="en-US" dirty="0" smtClean="0"/>
              <a:t>assumption is valid for your data.</a:t>
            </a:r>
          </a:p>
          <a:p>
            <a:r>
              <a:rPr lang="en-US" dirty="0" smtClean="0"/>
              <a:t>Examine covariance parameter estimates and their standard errors carefully during model fitting. </a:t>
            </a:r>
            <a:r>
              <a:rPr lang="en-US" dirty="0" smtClean="0">
                <a:latin typeface="Arial Rounded MT Bold" panose="020F0704030504030204" pitchFamily="34" charset="0"/>
              </a:rPr>
              <a:t>Check for any error messages or notes in the SAS log. Make sure the model has converged.</a:t>
            </a:r>
          </a:p>
          <a:p>
            <a:r>
              <a:rPr lang="en-US" dirty="0" smtClean="0"/>
              <a:t>Whenever possible, visually </a:t>
            </a:r>
            <a:r>
              <a:rPr lang="en-US" dirty="0" smtClean="0">
                <a:latin typeface="Arial Rounded MT Bold" panose="020F0704030504030204" pitchFamily="34" charset="0"/>
              </a:rPr>
              <a:t>check the marginal variance-covariance matrix</a:t>
            </a:r>
            <a:r>
              <a:rPr lang="en-US" dirty="0" smtClean="0"/>
              <a:t>, </a:t>
            </a:r>
            <a:r>
              <a:rPr lang="en-US" i="1" dirty="0" smtClean="0">
                <a:latin typeface="Arial Rounded MT Bold" panose="020F0704030504030204" pitchFamily="34" charset="0"/>
              </a:rPr>
              <a:t>V</a:t>
            </a:r>
            <a:r>
              <a:rPr lang="en-US" i="1" baseline="-25000" dirty="0" smtClean="0"/>
              <a:t>i</a:t>
            </a:r>
            <a:r>
              <a:rPr lang="en-US" dirty="0" smtClean="0"/>
              <a:t>, for your model, to see if it makes sense. </a:t>
            </a:r>
          </a:p>
          <a:p>
            <a:r>
              <a:rPr lang="en-US" dirty="0">
                <a:latin typeface="Arial Rounded MT Bold" panose="020F0704030504030204" pitchFamily="34" charset="0"/>
              </a:rPr>
              <a:t>Fit statistics can help in making modeling choices</a:t>
            </a:r>
            <a:r>
              <a:rPr lang="en-US" dirty="0"/>
              <a:t>, but the biggest factor should be the study goals and hypotheses you wish to test. </a:t>
            </a:r>
          </a:p>
          <a:p>
            <a:endParaRPr lang="en-US" dirty="0" smtClean="0"/>
          </a:p>
          <a:p>
            <a:pPr marL="0" indent="0">
              <a:buNone/>
            </a:pPr>
            <a:endParaRPr lang="en-US" dirty="0" smtClean="0"/>
          </a:p>
          <a:p>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IHPI Data &amp; Methods Hub Seminar: 9/19/22</a:t>
            </a:r>
            <a:endParaRPr lang="en-US" dirty="0"/>
          </a:p>
        </p:txBody>
      </p:sp>
      <p:sp>
        <p:nvSpPr>
          <p:cNvPr id="3" name="Slide Number Placeholder 2"/>
          <p:cNvSpPr>
            <a:spLocks noGrp="1"/>
          </p:cNvSpPr>
          <p:nvPr>
            <p:ph type="sldNum" sz="quarter" idx="12"/>
          </p:nvPr>
        </p:nvSpPr>
        <p:spPr/>
        <p:txBody>
          <a:bodyPr/>
          <a:lstStyle/>
          <a:p>
            <a:fld id="{3A98EE3D-8CD1-4C3F-BD1C-C98C9596463C}" type="slidenum">
              <a:rPr lang="en-US" smtClean="0"/>
              <a:t>54</a:t>
            </a:fld>
            <a:endParaRPr lang="en-US" dirty="0"/>
          </a:p>
        </p:txBody>
      </p:sp>
    </p:spTree>
    <p:extLst>
      <p:ext uri="{BB962C8B-B14F-4D97-AF65-F5344CB8AC3E}">
        <p14:creationId xmlns:p14="http://schemas.microsoft.com/office/powerpoint/2010/main" val="19329461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79" y="455331"/>
            <a:ext cx="10058400" cy="1450757"/>
          </a:xfrm>
        </p:spPr>
        <p:txBody>
          <a:bodyPr>
            <a:normAutofit/>
          </a:bodyPr>
          <a:lstStyle/>
          <a:p>
            <a:r>
              <a:rPr lang="en-US" sz="4400" dirty="0" smtClean="0"/>
              <a:t>LMMs for Longitudinal Data: Recommendations (Cont.)</a:t>
            </a:r>
            <a:endParaRPr lang="en-US" sz="4400" dirty="0"/>
          </a:p>
        </p:txBody>
      </p:sp>
      <p:sp>
        <p:nvSpPr>
          <p:cNvPr id="8" name="Content Placeholder 7"/>
          <p:cNvSpPr>
            <a:spLocks noGrp="1"/>
          </p:cNvSpPr>
          <p:nvPr>
            <p:ph idx="1"/>
          </p:nvPr>
        </p:nvSpPr>
        <p:spPr>
          <a:xfrm>
            <a:off x="1097279" y="2037444"/>
            <a:ext cx="10289177" cy="4210956"/>
          </a:xfrm>
        </p:spPr>
        <p:txBody>
          <a:bodyPr>
            <a:normAutofit/>
          </a:bodyPr>
          <a:lstStyle/>
          <a:p>
            <a:r>
              <a:rPr lang="en-US" dirty="0" smtClean="0">
                <a:latin typeface="Arial Rounded MT Bold" panose="020F0704030504030204" pitchFamily="34" charset="0"/>
              </a:rPr>
              <a:t>Random effects should be included in the model for a valid research reason</a:t>
            </a:r>
            <a:r>
              <a:rPr lang="en-US" dirty="0" smtClean="0"/>
              <a:t>. If there is research interest in how the time trajectories of different subjects evolve, and in the variability of these trajectories in the larger population, a LMM is probably a good choice.</a:t>
            </a:r>
          </a:p>
          <a:p>
            <a:r>
              <a:rPr lang="en-US" dirty="0" smtClean="0">
                <a:latin typeface="Arial Rounded MT Bold" panose="020F0704030504030204" pitchFamily="34" charset="0"/>
              </a:rPr>
              <a:t>Other modeling choices can be made </a:t>
            </a:r>
            <a:r>
              <a:rPr lang="en-US" dirty="0" smtClean="0"/>
              <a:t>(e.g., marginal models), if the goal is simply to take correlations among residuals into account.</a:t>
            </a:r>
          </a:p>
          <a:p>
            <a:r>
              <a:rPr lang="en-US" dirty="0" smtClean="0">
                <a:latin typeface="Arial Rounded MT Bold" panose="020F0704030504030204" pitchFamily="34" charset="0"/>
              </a:rPr>
              <a:t>Having more time points per subject </a:t>
            </a:r>
            <a:r>
              <a:rPr lang="en-US" dirty="0" smtClean="0"/>
              <a:t>can help to elucidate the time trajectories for each subject.</a:t>
            </a:r>
          </a:p>
          <a:p>
            <a:r>
              <a:rPr lang="en-US" dirty="0"/>
              <a:t>In SAS: </a:t>
            </a:r>
            <a:r>
              <a:rPr lang="en-US" dirty="0">
                <a:latin typeface="Arial Rounded MT Bold" panose="020F0704030504030204" pitchFamily="34" charset="0"/>
              </a:rPr>
              <a:t>Use </a:t>
            </a:r>
            <a:r>
              <a:rPr lang="en-US" dirty="0" err="1">
                <a:latin typeface="Arial Rounded MT Bold" panose="020F0704030504030204" pitchFamily="34" charset="0"/>
              </a:rPr>
              <a:t>Proc</a:t>
            </a:r>
            <a:r>
              <a:rPr lang="en-US" dirty="0">
                <a:latin typeface="Arial Rounded MT Bold" panose="020F0704030504030204" pitchFamily="34" charset="0"/>
              </a:rPr>
              <a:t> </a:t>
            </a:r>
            <a:r>
              <a:rPr lang="en-US" dirty="0" err="1">
                <a:latin typeface="Arial Rounded MT Bold" panose="020F0704030504030204" pitchFamily="34" charset="0"/>
              </a:rPr>
              <a:t>Glimmix</a:t>
            </a:r>
            <a:r>
              <a:rPr lang="en-US" dirty="0">
                <a:latin typeface="Arial Rounded MT Bold" panose="020F0704030504030204" pitchFamily="34" charset="0"/>
              </a:rPr>
              <a:t> to get valid LRTs for covariance parameters</a:t>
            </a:r>
            <a:r>
              <a:rPr lang="en-US" dirty="0"/>
              <a:t>. To get these same tests in </a:t>
            </a:r>
            <a:r>
              <a:rPr lang="en-US" dirty="0" err="1"/>
              <a:t>Proc</a:t>
            </a:r>
            <a:r>
              <a:rPr lang="en-US" dirty="0"/>
              <a:t> Mixed, need to fit a reference model and a nested model and carry out the test “by hand” using a data step.</a:t>
            </a:r>
          </a:p>
          <a:p>
            <a:endParaRPr lang="en-US" dirty="0" smtClean="0"/>
          </a:p>
          <a:p>
            <a:pPr marL="0" indent="0">
              <a:buNone/>
            </a:pPr>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IHPI Data &amp; Methods Hub Seminar: 9/19/22</a:t>
            </a:r>
            <a:endParaRPr lang="en-US" dirty="0"/>
          </a:p>
        </p:txBody>
      </p:sp>
      <p:sp>
        <p:nvSpPr>
          <p:cNvPr id="3" name="Slide Number Placeholder 2"/>
          <p:cNvSpPr>
            <a:spLocks noGrp="1"/>
          </p:cNvSpPr>
          <p:nvPr>
            <p:ph type="sldNum" sz="quarter" idx="12"/>
          </p:nvPr>
        </p:nvSpPr>
        <p:spPr/>
        <p:txBody>
          <a:bodyPr/>
          <a:lstStyle/>
          <a:p>
            <a:fld id="{3A98EE3D-8CD1-4C3F-BD1C-C98C9596463C}" type="slidenum">
              <a:rPr lang="en-US" smtClean="0"/>
              <a:t>55</a:t>
            </a:fld>
            <a:endParaRPr lang="en-US" dirty="0"/>
          </a:p>
        </p:txBody>
      </p:sp>
    </p:spTree>
    <p:extLst>
      <p:ext uri="{BB962C8B-B14F-4D97-AF65-F5344CB8AC3E}">
        <p14:creationId xmlns:p14="http://schemas.microsoft.com/office/powerpoint/2010/main" val="10541013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85009" y="2108201"/>
            <a:ext cx="10370820" cy="4134756"/>
          </a:xfrm>
        </p:spPr>
        <p:txBody>
          <a:bodyPr>
            <a:normAutofit/>
          </a:bodyPr>
          <a:lstStyle/>
          <a:p>
            <a:pPr marL="0" marR="0" lvl="0" indent="0">
              <a:spcBef>
                <a:spcPts val="600"/>
              </a:spcBef>
              <a:spcAft>
                <a:spcPts val="600"/>
              </a:spcAft>
              <a:buNone/>
              <a:tabLst>
                <a:tab pos="457200" algn="l"/>
              </a:tabLst>
            </a:pPr>
            <a:r>
              <a:rPr lang="en-US" dirty="0" smtClean="0">
                <a:latin typeface="Times New Roman" panose="02020603050405020304" pitchFamily="18" charset="0"/>
                <a:ea typeface="Times New Roman" panose="02020603050405020304" pitchFamily="18" charset="0"/>
              </a:rPr>
              <a:t>Anderson</a:t>
            </a:r>
            <a:r>
              <a:rPr lang="en-US" dirty="0" smtClean="0">
                <a:latin typeface="Times New Roman" panose="02020603050405020304" pitchFamily="18" charset="0"/>
                <a:ea typeface="Times New Roman" panose="02020603050405020304" pitchFamily="18" charset="0"/>
              </a:rPr>
              <a:t>, D., </a:t>
            </a:r>
            <a:r>
              <a:rPr lang="en-US" dirty="0" err="1" smtClean="0">
                <a:latin typeface="Times New Roman" panose="02020603050405020304" pitchFamily="18" charset="0"/>
                <a:ea typeface="Times New Roman" panose="02020603050405020304" pitchFamily="18" charset="0"/>
              </a:rPr>
              <a:t>Oti</a:t>
            </a:r>
            <a:r>
              <a:rPr lang="en-US" dirty="0" smtClean="0">
                <a:latin typeface="Times New Roman" panose="02020603050405020304" pitchFamily="18" charset="0"/>
                <a:ea typeface="Times New Roman" panose="02020603050405020304" pitchFamily="18" charset="0"/>
              </a:rPr>
              <a:t>, R., Lord, C., and Welch, K. (2009). Patterns of growth in adaptive social abilities among children with autism spectrum disorders. </a:t>
            </a:r>
            <a:r>
              <a:rPr lang="en-US" i="1" dirty="0" smtClean="0">
                <a:latin typeface="Times New Roman" panose="02020603050405020304" pitchFamily="18" charset="0"/>
                <a:ea typeface="Times New Roman" panose="02020603050405020304" pitchFamily="18" charset="0"/>
              </a:rPr>
              <a:t>Journal of Abnormal Child Psychology, 37(7)</a:t>
            </a:r>
            <a:r>
              <a:rPr lang="en-US" dirty="0" smtClean="0">
                <a:latin typeface="Times New Roman" panose="02020603050405020304" pitchFamily="18" charset="0"/>
                <a:ea typeface="Times New Roman" panose="02020603050405020304" pitchFamily="18" charset="0"/>
              </a:rPr>
              <a:t>, 1019-1034</a:t>
            </a:r>
            <a:r>
              <a:rPr lang="en-US" dirty="0" smtClean="0">
                <a:latin typeface="Times New Roman" panose="02020603050405020304" pitchFamily="18" charset="0"/>
                <a:ea typeface="Times New Roman" panose="02020603050405020304" pitchFamily="18" charset="0"/>
              </a:rPr>
              <a:t>.</a:t>
            </a:r>
          </a:p>
          <a:p>
            <a:pPr marL="0" indent="0">
              <a:spcBef>
                <a:spcPts val="600"/>
              </a:spcBef>
              <a:spcAft>
                <a:spcPts val="600"/>
              </a:spcAft>
              <a:buNone/>
              <a:tabLst>
                <a:tab pos="457200" algn="l"/>
              </a:tabLst>
            </a:pPr>
            <a:r>
              <a:rPr lang="en-US" dirty="0" err="1">
                <a:latin typeface="Times New Roman" panose="02020603050405020304" pitchFamily="18" charset="0"/>
                <a:ea typeface="Times New Roman" panose="02020603050405020304" pitchFamily="18" charset="0"/>
              </a:rPr>
              <a:t>Rabe-Hesketh</a:t>
            </a:r>
            <a:r>
              <a:rPr lang="en-US" dirty="0">
                <a:latin typeface="Times New Roman" panose="02020603050405020304" pitchFamily="18" charset="0"/>
                <a:ea typeface="Times New Roman" panose="02020603050405020304" pitchFamily="18" charset="0"/>
              </a:rPr>
              <a:t>, S., and </a:t>
            </a:r>
            <a:r>
              <a:rPr lang="en-US" dirty="0" err="1">
                <a:latin typeface="Times New Roman" panose="02020603050405020304" pitchFamily="18" charset="0"/>
                <a:ea typeface="Times New Roman" panose="02020603050405020304" pitchFamily="18" charset="0"/>
              </a:rPr>
              <a:t>Skrondal</a:t>
            </a:r>
            <a:r>
              <a:rPr lang="en-US" dirty="0">
                <a:latin typeface="Times New Roman" panose="02020603050405020304" pitchFamily="18" charset="0"/>
                <a:ea typeface="Times New Roman" panose="02020603050405020304" pitchFamily="18" charset="0"/>
              </a:rPr>
              <a:t>, A., </a:t>
            </a:r>
            <a:r>
              <a:rPr lang="en-US" i="1" dirty="0">
                <a:latin typeface="Times New Roman" panose="02020603050405020304" pitchFamily="18" charset="0"/>
                <a:ea typeface="Times New Roman" panose="02020603050405020304" pitchFamily="18" charset="0"/>
              </a:rPr>
              <a:t>Multilevel and Longitudinal Modeling Using Stata, Volume I: Continuous Responses, Fourth Edition. </a:t>
            </a:r>
            <a:r>
              <a:rPr lang="en-US" dirty="0">
                <a:latin typeface="Times New Roman" panose="02020603050405020304" pitchFamily="18" charset="0"/>
                <a:ea typeface="Times New Roman" panose="02020603050405020304" pitchFamily="18" charset="0"/>
              </a:rPr>
              <a:t>Stata Press, 2022.</a:t>
            </a:r>
            <a:r>
              <a:rPr lang="en-US" i="1"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 </a:t>
            </a:r>
            <a:endParaRPr lang="en-US" dirty="0" smtClean="0">
              <a:latin typeface="Times New Roman" panose="02020603050405020304" pitchFamily="18" charset="0"/>
              <a:ea typeface="Times New Roman" panose="02020603050405020304" pitchFamily="18" charset="0"/>
            </a:endParaRPr>
          </a:p>
          <a:p>
            <a:pPr marL="0" marR="0" lvl="0" indent="0">
              <a:spcBef>
                <a:spcPts val="600"/>
              </a:spcBef>
              <a:spcAft>
                <a:spcPts val="600"/>
              </a:spcAft>
              <a:buNone/>
              <a:tabLst>
                <a:tab pos="457200" algn="l"/>
              </a:tabLst>
            </a:pPr>
            <a:r>
              <a:rPr lang="en-US" dirty="0" err="1" smtClean="0">
                <a:latin typeface="Times New Roman" panose="02020603050405020304" pitchFamily="18" charset="0"/>
                <a:ea typeface="Times New Roman" panose="02020603050405020304" pitchFamily="18" charset="0"/>
              </a:rPr>
              <a:t>Verbeke</a:t>
            </a:r>
            <a:r>
              <a:rPr lang="en-US" dirty="0" smtClean="0">
                <a:latin typeface="Times New Roman" panose="02020603050405020304" pitchFamily="18" charset="0"/>
                <a:ea typeface="Times New Roman" panose="02020603050405020304" pitchFamily="18" charset="0"/>
              </a:rPr>
              <a:t>, G., and </a:t>
            </a:r>
            <a:r>
              <a:rPr lang="en-US" dirty="0" err="1" smtClean="0">
                <a:latin typeface="Times New Roman" panose="02020603050405020304" pitchFamily="18" charset="0"/>
                <a:ea typeface="Times New Roman" panose="02020603050405020304" pitchFamily="18" charset="0"/>
              </a:rPr>
              <a:t>Molenberghs</a:t>
            </a:r>
            <a:r>
              <a:rPr lang="en-US" dirty="0" smtClean="0">
                <a:latin typeface="Times New Roman" panose="02020603050405020304" pitchFamily="18" charset="0"/>
                <a:ea typeface="Times New Roman" panose="02020603050405020304" pitchFamily="18" charset="0"/>
              </a:rPr>
              <a:t>, G. (2000). </a:t>
            </a:r>
            <a:r>
              <a:rPr lang="en-US" i="1" dirty="0" smtClean="0">
                <a:latin typeface="Times New Roman" panose="02020603050405020304" pitchFamily="18" charset="0"/>
                <a:ea typeface="Times New Roman" panose="02020603050405020304" pitchFamily="18" charset="0"/>
              </a:rPr>
              <a:t>Linear Mixed Models for Longitudinal Data.</a:t>
            </a:r>
            <a:r>
              <a:rPr lang="en-US" dirty="0" smtClean="0">
                <a:latin typeface="Times New Roman" panose="02020603050405020304" pitchFamily="18" charset="0"/>
                <a:ea typeface="Times New Roman" panose="02020603050405020304" pitchFamily="18" charset="0"/>
              </a:rPr>
              <a:t> New York NY: Springer-</a:t>
            </a:r>
            <a:r>
              <a:rPr lang="en-US" dirty="0" err="1" smtClean="0">
                <a:latin typeface="Times New Roman" panose="02020603050405020304" pitchFamily="18" charset="0"/>
                <a:ea typeface="Times New Roman" panose="02020603050405020304" pitchFamily="18" charset="0"/>
              </a:rPr>
              <a:t>Verlag</a:t>
            </a:r>
            <a:r>
              <a:rPr lang="en-US" dirty="0" smtClean="0">
                <a:latin typeface="Times New Roman" panose="02020603050405020304" pitchFamily="18" charset="0"/>
                <a:ea typeface="Times New Roman" panose="02020603050405020304" pitchFamily="18" charset="0"/>
              </a:rPr>
              <a:t>.</a:t>
            </a:r>
          </a:p>
          <a:p>
            <a:pPr marL="0" marR="0" lvl="0" indent="0">
              <a:spcBef>
                <a:spcPts val="600"/>
              </a:spcBef>
              <a:spcAft>
                <a:spcPts val="600"/>
              </a:spcAft>
              <a:buNone/>
              <a:tabLst>
                <a:tab pos="457200" algn="l"/>
              </a:tabLst>
            </a:pPr>
            <a:r>
              <a:rPr lang="en-US" dirty="0">
                <a:latin typeface="Times New Roman" panose="02020603050405020304" pitchFamily="18" charset="0"/>
                <a:ea typeface="Times New Roman" panose="02020603050405020304" pitchFamily="18" charset="0"/>
              </a:rPr>
              <a:t>West, B.T., Welch, K.B. and </a:t>
            </a:r>
            <a:r>
              <a:rPr lang="en-US" dirty="0" err="1">
                <a:latin typeface="Times New Roman" panose="02020603050405020304" pitchFamily="18" charset="0"/>
                <a:ea typeface="Times New Roman" panose="02020603050405020304" pitchFamily="18" charset="0"/>
              </a:rPr>
              <a:t>Galecki</a:t>
            </a:r>
            <a:r>
              <a:rPr lang="en-US" dirty="0">
                <a:latin typeface="Times New Roman" panose="02020603050405020304" pitchFamily="18" charset="0"/>
                <a:ea typeface="Times New Roman" panose="02020603050405020304" pitchFamily="18" charset="0"/>
              </a:rPr>
              <a:t>, A.T. (with Contributions from Brenda W. Gillespie) (</a:t>
            </a:r>
            <a:r>
              <a:rPr lang="en-US" i="1" dirty="0">
                <a:latin typeface="Times New Roman" panose="02020603050405020304" pitchFamily="18" charset="0"/>
                <a:ea typeface="Times New Roman" panose="02020603050405020304" pitchFamily="18" charset="0"/>
              </a:rPr>
              <a:t>June 2022</a:t>
            </a:r>
            <a:r>
              <a:rPr lang="en-US"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Linear Mixed Models: A Practical Guide using Statistical Software, Third Edition.</a:t>
            </a:r>
            <a:r>
              <a:rPr lang="en-US" dirty="0">
                <a:latin typeface="Times New Roman" panose="02020603050405020304" pitchFamily="18" charset="0"/>
                <a:ea typeface="Times New Roman" panose="02020603050405020304" pitchFamily="18" charset="0"/>
              </a:rPr>
              <a:t>  Chapman Hall / CRC Press: Boca Raton, FL.</a:t>
            </a:r>
          </a:p>
          <a:p>
            <a:pPr marL="0" marR="0" lvl="0" indent="0">
              <a:spcBef>
                <a:spcPts val="600"/>
              </a:spcBef>
              <a:spcAft>
                <a:spcPts val="600"/>
              </a:spcAft>
              <a:buNone/>
              <a:tabLst>
                <a:tab pos="457200" algn="l"/>
              </a:tabLst>
            </a:pPr>
            <a:r>
              <a:rPr lang="en-US" dirty="0">
                <a:latin typeface="Times New Roman" panose="02020603050405020304" pitchFamily="18" charset="0"/>
                <a:ea typeface="Times New Roman" panose="02020603050405020304" pitchFamily="18" charset="0"/>
              </a:rPr>
              <a:t>Website: </a:t>
            </a:r>
            <a:r>
              <a:rPr lang="en-US" dirty="0">
                <a:latin typeface="Times New Roman" panose="02020603050405020304" pitchFamily="18" charset="0"/>
                <a:ea typeface="Times New Roman" panose="02020603050405020304" pitchFamily="18" charset="0"/>
                <a:hlinkClick r:id="rId3"/>
              </a:rPr>
              <a:t>http://www-personal.umich.edu/~bwest/almmussp.html</a:t>
            </a:r>
            <a:endParaRPr lang="en-US" dirty="0">
              <a:latin typeface="Times New Roman" panose="02020603050405020304" pitchFamily="18" charset="0"/>
              <a:ea typeface="Times New Roman" panose="02020603050405020304" pitchFamily="18" charset="0"/>
            </a:endParaRPr>
          </a:p>
          <a:p>
            <a:pPr marL="0" marR="0" lvl="0" indent="0">
              <a:spcBef>
                <a:spcPts val="600"/>
              </a:spcBef>
              <a:spcAft>
                <a:spcPts val="600"/>
              </a:spcAft>
              <a:buNone/>
              <a:tabLst>
                <a:tab pos="457200" algn="l"/>
              </a:tabLst>
            </a:pPr>
            <a:endParaRPr lang="en-US" dirty="0" smtClean="0">
              <a:latin typeface="Times New Roman" panose="02020603050405020304" pitchFamily="18" charset="0"/>
              <a:ea typeface="Times New Roman" panose="02020603050405020304" pitchFamily="18" charset="0"/>
            </a:endParaRPr>
          </a:p>
          <a:p>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56</a:t>
            </a:fld>
            <a:endParaRPr lang="en-US" dirty="0"/>
          </a:p>
        </p:txBody>
      </p:sp>
    </p:spTree>
    <p:extLst>
      <p:ext uri="{BB962C8B-B14F-4D97-AF65-F5344CB8AC3E}">
        <p14:creationId xmlns:p14="http://schemas.microsoft.com/office/powerpoint/2010/main" val="3362018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vs. Random Effects</a:t>
            </a:r>
            <a:endParaRPr lang="en-US" dirty="0"/>
          </a:p>
        </p:txBody>
      </p:sp>
      <p:sp>
        <p:nvSpPr>
          <p:cNvPr id="3" name="Content Placeholder 2"/>
          <p:cNvSpPr>
            <a:spLocks noGrp="1"/>
          </p:cNvSpPr>
          <p:nvPr>
            <p:ph idx="1"/>
          </p:nvPr>
        </p:nvSpPr>
        <p:spPr/>
        <p:txBody>
          <a:bodyPr/>
          <a:lstStyle/>
          <a:p>
            <a:r>
              <a:rPr lang="en-US" b="1" dirty="0" smtClean="0"/>
              <a:t>Fixed Effects: </a:t>
            </a:r>
            <a:r>
              <a:rPr lang="en-US" dirty="0" smtClean="0"/>
              <a:t>Unknown, </a:t>
            </a:r>
            <a:r>
              <a:rPr lang="en-US" u="sng" dirty="0" smtClean="0"/>
              <a:t>constant</a:t>
            </a:r>
            <a:r>
              <a:rPr lang="en-US" dirty="0" smtClean="0"/>
              <a:t> regression parameters capturing relationships between variables that are often of interest; define the conditional mean of the DV, like in regression</a:t>
            </a:r>
          </a:p>
          <a:p>
            <a:r>
              <a:rPr lang="en-US" b="1" dirty="0" smtClean="0"/>
              <a:t>Random Effects: </a:t>
            </a:r>
            <a:r>
              <a:rPr lang="en-US" u="sng" dirty="0" smtClean="0"/>
              <a:t>Random variables</a:t>
            </a:r>
            <a:r>
              <a:rPr lang="en-US" dirty="0" smtClean="0"/>
              <a:t> that allow unique clusters or subjects (in a longitudinal study) to have unique, randomly varying regression coefficients in a given model</a:t>
            </a:r>
          </a:p>
          <a:p>
            <a:r>
              <a:rPr lang="en-US" dirty="0" smtClean="0"/>
              <a:t>Random effects are assumed to arise from a normal distribution with mean 0 and some variance-covariance structure (depending on how many random effects are included in a given model)</a:t>
            </a:r>
          </a:p>
          <a:p>
            <a:r>
              <a:rPr lang="en-US" dirty="0" smtClean="0"/>
              <a:t>The residuals that you are used to in regression models are now divided into </a:t>
            </a:r>
            <a:r>
              <a:rPr lang="en-US" b="1" dirty="0" smtClean="0"/>
              <a:t>random effects </a:t>
            </a:r>
            <a:r>
              <a:rPr lang="en-US" dirty="0" smtClean="0"/>
              <a:t>associated with clusters or subjects (which capture within-cluster or within-subject correlation of the observed values) and </a:t>
            </a:r>
            <a:r>
              <a:rPr lang="en-US" b="1" dirty="0" smtClean="0"/>
              <a:t>conditional residual errors</a:t>
            </a:r>
            <a:endParaRPr lang="en-US" b="1"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487641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Two-Level Clustered 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These study designs are generally characterized by a “random” sample of higher-level clusters of units of analysis (e.g., clinics, hospitals, neighborhoods, schools, etc.), with observations recorded on units within those clusters; OK if not a truly random probability sample</a:t>
            </a:r>
          </a:p>
          <a:p>
            <a:r>
              <a:rPr lang="en-US" dirty="0" smtClean="0"/>
              <a:t>The observations recorded on units from the same cluster will generally have correlated residuals (same attitudes, same exposures, same…something), which means that standard OLS no longer applies and will underestimate standard errors of regression coefficients</a:t>
            </a:r>
          </a:p>
          <a:p>
            <a:r>
              <a:rPr lang="en-US" b="1" dirty="0" smtClean="0"/>
              <a:t>Example Two-Level Clustered Designs:</a:t>
            </a:r>
          </a:p>
          <a:p>
            <a:pPr marL="457200" indent="-457200">
              <a:buFont typeface="+mj-lt"/>
              <a:buAutoNum type="arabicPeriod"/>
            </a:pPr>
            <a:r>
              <a:rPr lang="en-US" dirty="0" smtClean="0"/>
              <a:t>Students within schools</a:t>
            </a:r>
          </a:p>
          <a:p>
            <a:pPr marL="457200" indent="-457200">
              <a:buFont typeface="+mj-lt"/>
              <a:buAutoNum type="arabicPeriod"/>
            </a:pPr>
            <a:r>
              <a:rPr lang="en-US" dirty="0" smtClean="0"/>
              <a:t>Homeowners within neighborhoods</a:t>
            </a:r>
          </a:p>
          <a:p>
            <a:pPr marL="457200" indent="-457200">
              <a:buFont typeface="+mj-lt"/>
              <a:buAutoNum type="arabicPeriod"/>
            </a:pPr>
            <a:r>
              <a:rPr lang="en-US" dirty="0" smtClean="0"/>
              <a:t>Volunteer patients within clinics</a:t>
            </a:r>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2479933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Appropriate Models for Two-Level Clustered Data</a:t>
            </a:r>
            <a:endParaRPr lang="en-ZW" altLang="en-US" dirty="0" smtClean="0"/>
          </a:p>
        </p:txBody>
      </p:sp>
      <p:sp>
        <p:nvSpPr>
          <p:cNvPr id="31747" name="Content Placeholder 2"/>
          <p:cNvSpPr>
            <a:spLocks noGrp="1"/>
          </p:cNvSpPr>
          <p:nvPr>
            <p:ph idx="1"/>
          </p:nvPr>
        </p:nvSpPr>
        <p:spPr/>
        <p:txBody>
          <a:bodyPr/>
          <a:lstStyle/>
          <a:p>
            <a:pPr eaLnBrk="1" hangingPunct="1"/>
            <a:r>
              <a:rPr lang="en-US" altLang="en-US" sz="2200" dirty="0" smtClean="0"/>
              <a:t>Example specification of an LMM for two-level clustered data (</a:t>
            </a:r>
            <a:r>
              <a:rPr lang="en-US" altLang="en-US" sz="2200" i="1" dirty="0" err="1" smtClean="0"/>
              <a:t>i</a:t>
            </a:r>
            <a:r>
              <a:rPr lang="en-US" altLang="en-US" sz="2200" dirty="0" smtClean="0"/>
              <a:t> = unit, </a:t>
            </a:r>
            <a:r>
              <a:rPr lang="en-US" altLang="en-US" sz="2200" i="1" dirty="0" smtClean="0"/>
              <a:t>j </a:t>
            </a:r>
            <a:r>
              <a:rPr lang="en-US" altLang="en-US" sz="2200" dirty="0" smtClean="0"/>
              <a:t>= cluster):</a:t>
            </a:r>
            <a:endParaRPr lang="en-US" altLang="en-US" sz="2200" i="1" dirty="0" smtClean="0"/>
          </a:p>
          <a:p>
            <a:pPr eaLnBrk="1" hangingPunct="1">
              <a:buFont typeface="Arial" panose="020B0604020202020204" pitchFamily="34" charset="0"/>
              <a:buNone/>
            </a:pPr>
            <a:endParaRPr lang="en-US" altLang="en-US" dirty="0" smtClean="0"/>
          </a:p>
          <a:p>
            <a:endParaRPr lang="en-ZW" altLang="en-US" dirty="0" smtClean="0"/>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F318F5-2FC1-44D1-B725-F1AA0A948F97}" type="slidenum">
              <a:rPr lang="en-ZW" altLang="en-US" sz="1200">
                <a:solidFill>
                  <a:srgbClr val="898989"/>
                </a:solidFill>
              </a:rPr>
              <a:pPr>
                <a:spcBef>
                  <a:spcPct val="0"/>
                </a:spcBef>
                <a:buFontTx/>
                <a:buNone/>
              </a:pPr>
              <a:t>8</a:t>
            </a:fld>
            <a:endParaRPr lang="en-ZW" altLang="en-US" sz="1200">
              <a:solidFill>
                <a:srgbClr val="898989"/>
              </a:solidFill>
            </a:endParaRPr>
          </a:p>
        </p:txBody>
      </p:sp>
      <p:sp>
        <p:nvSpPr>
          <p:cNvPr id="2" name="TextBox 1"/>
          <p:cNvSpPr txBox="1"/>
          <p:nvPr/>
        </p:nvSpPr>
        <p:spPr>
          <a:xfrm>
            <a:off x="776173" y="4138152"/>
            <a:ext cx="1136072" cy="646331"/>
          </a:xfrm>
          <a:prstGeom prst="rect">
            <a:avLst/>
          </a:prstGeom>
          <a:noFill/>
        </p:spPr>
        <p:txBody>
          <a:bodyPr wrap="square" rtlCol="0">
            <a:spAutoFit/>
          </a:bodyPr>
          <a:lstStyle/>
          <a:p>
            <a:r>
              <a:rPr lang="en-US" dirty="0" smtClean="0"/>
              <a:t>Random Effects</a:t>
            </a:r>
            <a:endParaRPr lang="en-US" dirty="0"/>
          </a:p>
        </p:txBody>
      </p:sp>
      <p:cxnSp>
        <p:nvCxnSpPr>
          <p:cNvPr id="4" name="Straight Arrow Connector 3"/>
          <p:cNvCxnSpPr/>
          <p:nvPr/>
        </p:nvCxnSpPr>
        <p:spPr>
          <a:xfrm>
            <a:off x="1620376" y="4538012"/>
            <a:ext cx="6997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9917" y="5199234"/>
            <a:ext cx="1302328" cy="923330"/>
          </a:xfrm>
          <a:prstGeom prst="rect">
            <a:avLst/>
          </a:prstGeom>
          <a:noFill/>
        </p:spPr>
        <p:txBody>
          <a:bodyPr wrap="square" rtlCol="0">
            <a:spAutoFit/>
          </a:bodyPr>
          <a:lstStyle/>
          <a:p>
            <a:r>
              <a:rPr lang="en-US" dirty="0" smtClean="0"/>
              <a:t>Conditional Residual Errors</a:t>
            </a:r>
            <a:endParaRPr lang="en-US" dirty="0"/>
          </a:p>
        </p:txBody>
      </p:sp>
      <p:cxnSp>
        <p:nvCxnSpPr>
          <p:cNvPr id="7" name="Straight Arrow Connector 6"/>
          <p:cNvCxnSpPr/>
          <p:nvPr/>
        </p:nvCxnSpPr>
        <p:spPr>
          <a:xfrm>
            <a:off x="1620376" y="5698683"/>
            <a:ext cx="6631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94546" y="2629599"/>
            <a:ext cx="1865746" cy="369332"/>
          </a:xfrm>
          <a:prstGeom prst="rect">
            <a:avLst/>
          </a:prstGeom>
          <a:noFill/>
        </p:spPr>
        <p:txBody>
          <a:bodyPr wrap="square" rtlCol="0">
            <a:spAutoFit/>
          </a:bodyPr>
          <a:lstStyle/>
          <a:p>
            <a:r>
              <a:rPr lang="en-US" dirty="0" smtClean="0"/>
              <a:t>Fixed Effects</a:t>
            </a:r>
            <a:endParaRPr lang="en-US" dirty="0"/>
          </a:p>
        </p:txBody>
      </p:sp>
      <p:cxnSp>
        <p:nvCxnSpPr>
          <p:cNvPr id="10" name="Straight Arrow Connector 9"/>
          <p:cNvCxnSpPr/>
          <p:nvPr/>
        </p:nvCxnSpPr>
        <p:spPr>
          <a:xfrm flipH="1">
            <a:off x="4054764" y="2998931"/>
            <a:ext cx="203200" cy="169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98109" y="2998931"/>
            <a:ext cx="129310" cy="206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extLst>
              <p:ext uri="{D42A27DB-BD31-4B8C-83A1-F6EECF244321}">
                <p14:modId xmlns:p14="http://schemas.microsoft.com/office/powerpoint/2010/main" val="266089998"/>
              </p:ext>
            </p:extLst>
          </p:nvPr>
        </p:nvGraphicFramePr>
        <p:xfrm>
          <a:off x="2435341" y="3227660"/>
          <a:ext cx="8463568" cy="2744475"/>
        </p:xfrm>
        <a:graphic>
          <a:graphicData uri="http://schemas.openxmlformats.org/presentationml/2006/ole">
            <mc:AlternateContent xmlns:mc="http://schemas.openxmlformats.org/markup-compatibility/2006">
              <mc:Choice xmlns:v="urn:schemas-microsoft-com:vml" Requires="v">
                <p:oleObj spid="_x0000_s1058" name="Equation" r:id="rId3" imgW="3314520" imgH="1028520" progId="Equation.DSMT4">
                  <p:embed/>
                </p:oleObj>
              </mc:Choice>
              <mc:Fallback>
                <p:oleObj name="Equation" r:id="rId3" imgW="3314520" imgH="1028520" progId="Equation.DSMT4">
                  <p:embed/>
                  <p:pic>
                    <p:nvPicPr>
                      <p:cNvPr id="0" name=""/>
                      <p:cNvPicPr/>
                      <p:nvPr/>
                    </p:nvPicPr>
                    <p:blipFill>
                      <a:blip r:embed="rId4"/>
                      <a:stretch>
                        <a:fillRect/>
                      </a:stretch>
                    </p:blipFill>
                    <p:spPr>
                      <a:xfrm>
                        <a:off x="2435341" y="3227660"/>
                        <a:ext cx="8463568" cy="2744475"/>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r>
              <a:rPr lang="en-US" smtClean="0"/>
              <a:t>IHPI Data &amp; Methods Hub Seminar: 9/19/22</a:t>
            </a:r>
            <a:endParaRPr lang="en-US" dirty="0"/>
          </a:p>
        </p:txBody>
      </p:sp>
    </p:spTree>
    <p:extLst>
      <p:ext uri="{BB962C8B-B14F-4D97-AF65-F5344CB8AC3E}">
        <p14:creationId xmlns:p14="http://schemas.microsoft.com/office/powerpoint/2010/main" val="32759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Models for Two-Level Clustered Data</a:t>
            </a:r>
            <a:endParaRPr lang="en-US" dirty="0"/>
          </a:p>
        </p:txBody>
      </p:sp>
      <p:sp>
        <p:nvSpPr>
          <p:cNvPr id="3" name="Content Placeholder 2"/>
          <p:cNvSpPr>
            <a:spLocks noGrp="1"/>
          </p:cNvSpPr>
          <p:nvPr>
            <p:ph idx="1"/>
          </p:nvPr>
        </p:nvSpPr>
        <p:spPr/>
        <p:txBody>
          <a:bodyPr>
            <a:normAutofit lnSpcReduction="10000"/>
          </a:bodyPr>
          <a:lstStyle/>
          <a:p>
            <a:r>
              <a:rPr lang="en-US" dirty="0" smtClean="0"/>
              <a:t>At a minimum, include random effects associated with the </a:t>
            </a:r>
            <a:r>
              <a:rPr lang="en-US" b="1" dirty="0" smtClean="0"/>
              <a:t>intercept</a:t>
            </a:r>
            <a:r>
              <a:rPr lang="en-US" dirty="0" smtClean="0"/>
              <a:t> for each cluster:</a:t>
            </a:r>
          </a:p>
          <a:p>
            <a:pPr lvl="1"/>
            <a:r>
              <a:rPr lang="en-US" dirty="0" smtClean="0"/>
              <a:t>Captures the constant, within-cluster correlation of observations from the same cluster</a:t>
            </a:r>
          </a:p>
          <a:p>
            <a:pPr lvl="1"/>
            <a:r>
              <a:rPr lang="en-US" dirty="0" smtClean="0"/>
              <a:t>Enables estimation of the between-cluster variance of the random effects</a:t>
            </a:r>
          </a:p>
          <a:p>
            <a:pPr lvl="1"/>
            <a:r>
              <a:rPr lang="en-US" dirty="0" smtClean="0"/>
              <a:t>Enables explanation of the between-cluster variance of the random effects using the fixed effects of cluster-level covariates</a:t>
            </a:r>
          </a:p>
          <a:p>
            <a:pPr lvl="1"/>
            <a:r>
              <a:rPr lang="en-US" b="1" dirty="0" smtClean="0"/>
              <a:t>Example: </a:t>
            </a:r>
            <a:r>
              <a:rPr lang="en-US" dirty="0" smtClean="0"/>
              <a:t>interviewer effects in survey research</a:t>
            </a:r>
          </a:p>
          <a:p>
            <a:r>
              <a:rPr lang="en-US" dirty="0" smtClean="0"/>
              <a:t>Conditional residual errors are generally independent for clustered data</a:t>
            </a:r>
          </a:p>
          <a:p>
            <a:r>
              <a:rPr lang="en-US" dirty="0" smtClean="0"/>
              <a:t>Allow the coefficients for predictor variables of interest to vary across clusters </a:t>
            </a:r>
            <a:r>
              <a:rPr lang="en-US" b="1" dirty="0" smtClean="0"/>
              <a:t>if there is </a:t>
            </a:r>
            <a:r>
              <a:rPr lang="en-US" b="1" u="sng" dirty="0" smtClean="0"/>
              <a:t>explicit scientific interest</a:t>
            </a:r>
            <a:r>
              <a:rPr lang="en-US" b="1" dirty="0" smtClean="0"/>
              <a:t> in estimating between-cluster variance in those coefficients</a:t>
            </a:r>
            <a:endParaRPr lang="en-US" dirty="0" smtClean="0"/>
          </a:p>
          <a:p>
            <a:pPr lvl="1"/>
            <a:r>
              <a:rPr lang="en-US" dirty="0" smtClean="0"/>
              <a:t>Example: Interest in between-clinic variance in the effect of a treatment administered to a random subsample of volunteers within each clinic (where other volunteers get the placebo)</a:t>
            </a:r>
            <a:endParaRPr lang="en-US" dirty="0"/>
          </a:p>
        </p:txBody>
      </p:sp>
      <p:sp>
        <p:nvSpPr>
          <p:cNvPr id="4" name="Footer Placeholder 3"/>
          <p:cNvSpPr>
            <a:spLocks noGrp="1"/>
          </p:cNvSpPr>
          <p:nvPr>
            <p:ph type="ftr" sz="quarter" idx="11"/>
          </p:nvPr>
        </p:nvSpPr>
        <p:spPr/>
        <p:txBody>
          <a:bodyPr/>
          <a:lstStyle/>
          <a:p>
            <a:r>
              <a:rPr lang="en-US" smtClean="0"/>
              <a:t>IHPI Data &amp; Methods Hub Seminar: 9/19/22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614581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 monochrome</Template>
  <TotalTime>0</TotalTime>
  <Words>6149</Words>
  <Application>Microsoft Office PowerPoint</Application>
  <PresentationFormat>Widescreen</PresentationFormat>
  <Paragraphs>562</Paragraphs>
  <Slides>56</Slides>
  <Notes>33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6" baseType="lpstr">
      <vt:lpstr>Arial</vt:lpstr>
      <vt:lpstr>Arial Rounded MT Bold</vt:lpstr>
      <vt:lpstr>Bookman Old Style</vt:lpstr>
      <vt:lpstr>Calibri</vt:lpstr>
      <vt:lpstr>Courier New</vt:lpstr>
      <vt:lpstr>Franklin Gothic Book</vt:lpstr>
      <vt:lpstr>SAS Monospace</vt:lpstr>
      <vt:lpstr>Times New Roman</vt:lpstr>
      <vt:lpstr>1_RetrospectVTI</vt:lpstr>
      <vt:lpstr>Equation</vt:lpstr>
      <vt:lpstr>Selecting Linear Mixed Models for Clustered and Longitudinal Data</vt:lpstr>
      <vt:lpstr>“All models are wrong, but some are useful.”</vt:lpstr>
      <vt:lpstr>Seminar Objectives</vt:lpstr>
      <vt:lpstr>Part I: LMMs for Clustered Data</vt:lpstr>
      <vt:lpstr>What are Linear Mixed Models?</vt:lpstr>
      <vt:lpstr>Fixed vs. Random Effects</vt:lpstr>
      <vt:lpstr>Two-Level Clustered Data</vt:lpstr>
      <vt:lpstr>Appropriate Models for Two-Level Clustered Data</vt:lpstr>
      <vt:lpstr>Appropriate Models for Two-Level Clustered Data</vt:lpstr>
      <vt:lpstr>Managing Clustered Data</vt:lpstr>
      <vt:lpstr>Managing Clustered Data</vt:lpstr>
      <vt:lpstr>Visualization of the Rat Pup Data</vt:lpstr>
      <vt:lpstr>Fitting Two-Level Models: Software</vt:lpstr>
      <vt:lpstr>Fitting Two-Level Models: Software</vt:lpstr>
      <vt:lpstr>Fitting Two-Level Models: Software</vt:lpstr>
      <vt:lpstr>Fitting Two-Level Models: Software</vt:lpstr>
      <vt:lpstr>Interpretation of Output</vt:lpstr>
      <vt:lpstr>Interpretation of Output, cont’d</vt:lpstr>
      <vt:lpstr>Summary of Output</vt:lpstr>
      <vt:lpstr>Pitfalls to Avoid (Clustered Data)</vt:lpstr>
      <vt:lpstr>Three-Level Clustered Data</vt:lpstr>
      <vt:lpstr>Fitting Three-Level Models: Software</vt:lpstr>
      <vt:lpstr>Part II: LMMs for Longitudinal Data</vt:lpstr>
      <vt:lpstr>Longitudinal vs.  Repeated-Measures Data</vt:lpstr>
      <vt:lpstr>Some Characteristics of LMMs for Longitudinal Data</vt:lpstr>
      <vt:lpstr>Some Characteristics of LMMs for Longitudinal Data (Cont.)</vt:lpstr>
      <vt:lpstr>Longitudinal Data: Examples</vt:lpstr>
      <vt:lpstr>Appropriate Models for Longitudinal Data: Levels of Data</vt:lpstr>
      <vt:lpstr>Appropriate Models for Longitudinal Data: How to Handle Time</vt:lpstr>
      <vt:lpstr>Appropriate Models for Longitudinal Data: How to Handle Time (cont)</vt:lpstr>
      <vt:lpstr>Appropriate Models for Longitudinal Data: Time-Varying Covariates</vt:lpstr>
      <vt:lpstr>LMMs for Longitudinal Data: Alternative Ways to Handle Baseline Values of the Dependent Variable</vt:lpstr>
      <vt:lpstr>LMMs for Longitudinal Data: Alternative Ways to Handle Baseline Values of the Dependent Variable (Cont.)</vt:lpstr>
      <vt:lpstr> Managing Longitudinal Data</vt:lpstr>
      <vt:lpstr>Example Data Set: Description of the Autism Study</vt:lpstr>
      <vt:lpstr>Visualization of the Autism Data</vt:lpstr>
      <vt:lpstr>Values in the Autism Data Set for the first three subjects</vt:lpstr>
      <vt:lpstr>Data Manipulation for Autism Data</vt:lpstr>
      <vt:lpstr>Autism Data: Analysis Plan </vt:lpstr>
      <vt:lpstr>LMM for a Single Observation in the Autism Study: Model I</vt:lpstr>
      <vt:lpstr>LMM in Matrix Form for Subject i in the Autism Study</vt:lpstr>
      <vt:lpstr>Discussion of Variance-Covariance Matrices in an LMM: G</vt:lpstr>
      <vt:lpstr>Discussion of Variance-Covariance Matrices in an LMM: Ri </vt:lpstr>
      <vt:lpstr>Discussion of Variance-Covariance Matrices in an LMM: Vi</vt:lpstr>
      <vt:lpstr>Fitting LMMs for Longitudinal Data: Proc Mixed Model I </vt:lpstr>
      <vt:lpstr>Fitting LMMs for Longitudinal Data: Proc Glimmix Model I </vt:lpstr>
      <vt:lpstr>Problems Encountered in Fitting Model I for the Autism Data.</vt:lpstr>
      <vt:lpstr>Fitting LMMs for Longitudinal Data: Proc Mixed Code for Model II</vt:lpstr>
      <vt:lpstr>LMM Model II for Autism Data Selected Output: Covariance Parameter Estimates from Proc Mixed</vt:lpstr>
      <vt:lpstr>LMM Model II for Autism Data Selected Output: Vi Matrix Proc Mixed</vt:lpstr>
      <vt:lpstr>LMM Model II for Autism Data Selected Output: Fixed Effects Proc Mixed</vt:lpstr>
      <vt:lpstr>Fitting LMMs for Longitudinal Data: Proc Glimmix Code for Model II</vt:lpstr>
      <vt:lpstr>Pitfalls to Avoid: Longitudinal Data</vt:lpstr>
      <vt:lpstr>LMMs for Longitudinal Data: Recommendations</vt:lpstr>
      <vt:lpstr>LMMs for Longitudinal Data: Recommendations (Cont.)</vt:lpstr>
      <vt:lpstr>References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2022-03-07T21:46:27Z</dcterms:created>
  <dcterms:modified xsi:type="dcterms:W3CDTF">2022-09-14T19:48:21Z</dcterms:modified>
</cp:coreProperties>
</file>