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pdf" ContentType="application/pdf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fntdata" ContentType="application/x-fontdata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embedTrueTypeFonts="1" autoCompressPictures="0">
  <p:sldMasterIdLst>
    <p:sldMasterId id="2147483661" r:id="rId1"/>
  </p:sldMasterIdLst>
  <p:notesMasterIdLst>
    <p:notesMasterId r:id="rId26"/>
  </p:notesMasterIdLst>
  <p:handoutMasterIdLst>
    <p:handoutMasterId r:id="rId27"/>
  </p:handoutMasterIdLst>
  <p:sldIdLst>
    <p:sldId id="256" r:id="rId2"/>
    <p:sldId id="368" r:id="rId3"/>
    <p:sldId id="369" r:id="rId4"/>
    <p:sldId id="370" r:id="rId5"/>
    <p:sldId id="371" r:id="rId6"/>
    <p:sldId id="372" r:id="rId7"/>
    <p:sldId id="335" r:id="rId8"/>
    <p:sldId id="336" r:id="rId9"/>
    <p:sldId id="337" r:id="rId10"/>
    <p:sldId id="373" r:id="rId11"/>
    <p:sldId id="348" r:id="rId12"/>
    <p:sldId id="377" r:id="rId13"/>
    <p:sldId id="374" r:id="rId14"/>
    <p:sldId id="375" r:id="rId15"/>
    <p:sldId id="376" r:id="rId16"/>
    <p:sldId id="349" r:id="rId17"/>
    <p:sldId id="360" r:id="rId18"/>
    <p:sldId id="361" r:id="rId19"/>
    <p:sldId id="362" r:id="rId20"/>
    <p:sldId id="363" r:id="rId21"/>
    <p:sldId id="364" r:id="rId22"/>
    <p:sldId id="367" r:id="rId23"/>
    <p:sldId id="366" r:id="rId24"/>
    <p:sldId id="282" r:id="rId25"/>
  </p:sldIdLst>
  <p:sldSz cx="9144000" cy="6858000" type="screen4x3"/>
  <p:notesSz cx="7102475" cy="10231438"/>
  <p:embeddedFontLst>
    <p:embeddedFont>
      <p:font typeface="Franklin Gothic Book" panose="020B0503020102020204" pitchFamily="34" charset="0"/>
      <p:regular r:id="rId28"/>
      <p:italic r:id="rId29"/>
    </p:embeddedFont>
    <p:embeddedFont>
      <p:font typeface="Perpetua" panose="02020502060401020303" pitchFamily="18" charset="0"/>
      <p:regular r:id="rId30"/>
      <p:bold r:id="rId31"/>
      <p:italic r:id="rId32"/>
      <p:boldItalic r:id="rId33"/>
    </p:embeddedFont>
    <p:embeddedFont>
      <p:font typeface="Calibri" panose="020F0502020204030204" pitchFamily="34" charset="0"/>
      <p:regular r:id="rId34"/>
      <p:bold r:id="rId35"/>
      <p:italic r:id="rId36"/>
      <p:boldItalic r:id="rId37"/>
    </p:embeddedFont>
    <p:embeddedFont>
      <p:font typeface="Wingdings 2" panose="05020102010507070707" pitchFamily="18" charset="2"/>
      <p:regular r:id="rId38"/>
    </p:embeddedFont>
  </p:embeddedFontLst>
  <p:defaultTextStyle>
    <a:defPPr>
      <a:defRPr lang="sv-SE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529">
          <p15:clr>
            <a:srgbClr val="A4A3A4"/>
          </p15:clr>
        </p15:guide>
        <p15:guide id="2" pos="586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7336" autoAdjust="0"/>
  </p:normalViewPr>
  <p:slideViewPr>
    <p:cSldViewPr snapToGrid="0" snapToObjects="1">
      <p:cViewPr varScale="1">
        <p:scale>
          <a:sx n="57" d="100"/>
          <a:sy n="57" d="100"/>
        </p:scale>
        <p:origin x="570" y="66"/>
      </p:cViewPr>
      <p:guideLst>
        <p:guide orient="horz" pos="529"/>
        <p:guide pos="586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9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font" Target="fonts/font7.fntdata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6.fntdata"/><Relationship Id="rId38" Type="http://schemas.openxmlformats.org/officeDocument/2006/relationships/font" Target="fonts/font11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2.fntdata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5.fntdata"/><Relationship Id="rId37" Type="http://schemas.openxmlformats.org/officeDocument/2006/relationships/font" Target="fonts/font10.fntdata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1.fntdata"/><Relationship Id="rId36" Type="http://schemas.openxmlformats.org/officeDocument/2006/relationships/font" Target="fonts/font9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4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handoutMaster" Target="handoutMasters/handoutMaster1.xml"/><Relationship Id="rId30" Type="http://schemas.openxmlformats.org/officeDocument/2006/relationships/font" Target="fonts/font3.fntdata"/><Relationship Id="rId35" Type="http://schemas.openxmlformats.org/officeDocument/2006/relationships/font" Target="fonts/font8.fntdata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image" Target="../media/image3.wmf"/><Relationship Id="rId1" Type="http://schemas.openxmlformats.org/officeDocument/2006/relationships/image" Target="../media/image2.wmf"/><Relationship Id="rId4" Type="http://schemas.openxmlformats.org/officeDocument/2006/relationships/image" Target="../media/image5.wmf"/></Relationships>
</file>

<file path=ppt/drawings/_rels/vmlDrawing10.vml.rels><?xml version="1.0" encoding="UTF-8" standalone="yes"?>
<Relationships xmlns="http://schemas.openxmlformats.org/package/2006/relationships"><Relationship Id="rId2" Type="http://schemas.openxmlformats.org/officeDocument/2006/relationships/image" Target="../media/image37.wmf"/><Relationship Id="rId1" Type="http://schemas.openxmlformats.org/officeDocument/2006/relationships/image" Target="../media/image36.wmf"/></Relationships>
</file>

<file path=ppt/drawings/_rels/vmlDrawing11.vml.rels><?xml version="1.0" encoding="UTF-8" standalone="yes"?>
<Relationships xmlns="http://schemas.openxmlformats.org/package/2006/relationships"><Relationship Id="rId3" Type="http://schemas.openxmlformats.org/officeDocument/2006/relationships/image" Target="../media/image40.wmf"/><Relationship Id="rId2" Type="http://schemas.openxmlformats.org/officeDocument/2006/relationships/image" Target="../media/image39.wmf"/><Relationship Id="rId1" Type="http://schemas.openxmlformats.org/officeDocument/2006/relationships/image" Target="../media/image38.wmf"/><Relationship Id="rId4" Type="http://schemas.openxmlformats.org/officeDocument/2006/relationships/image" Target="../media/image41.w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45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8.wmf"/><Relationship Id="rId7" Type="http://schemas.openxmlformats.org/officeDocument/2006/relationships/image" Target="../media/image12.wmf"/><Relationship Id="rId2" Type="http://schemas.openxmlformats.org/officeDocument/2006/relationships/image" Target="../media/image7.wmf"/><Relationship Id="rId1" Type="http://schemas.openxmlformats.org/officeDocument/2006/relationships/image" Target="../media/image6.wmf"/><Relationship Id="rId6" Type="http://schemas.openxmlformats.org/officeDocument/2006/relationships/image" Target="../media/image11.wmf"/><Relationship Id="rId5" Type="http://schemas.openxmlformats.org/officeDocument/2006/relationships/image" Target="../media/image10.wmf"/><Relationship Id="rId4" Type="http://schemas.openxmlformats.org/officeDocument/2006/relationships/image" Target="../media/image9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wmf"/></Relationships>
</file>

<file path=ppt/drawings/_rels/vmlDrawing4.vml.rels><?xml version="1.0" encoding="UTF-8" standalone="yes"?>
<Relationships xmlns="http://schemas.openxmlformats.org/package/2006/relationships"><Relationship Id="rId8" Type="http://schemas.openxmlformats.org/officeDocument/2006/relationships/image" Target="../media/image21.wmf"/><Relationship Id="rId3" Type="http://schemas.openxmlformats.org/officeDocument/2006/relationships/image" Target="../media/image16.wmf"/><Relationship Id="rId7" Type="http://schemas.openxmlformats.org/officeDocument/2006/relationships/image" Target="../media/image20.wmf"/><Relationship Id="rId2" Type="http://schemas.openxmlformats.org/officeDocument/2006/relationships/image" Target="../media/image15.wmf"/><Relationship Id="rId1" Type="http://schemas.openxmlformats.org/officeDocument/2006/relationships/image" Target="../media/image14.wmf"/><Relationship Id="rId6" Type="http://schemas.openxmlformats.org/officeDocument/2006/relationships/image" Target="../media/image19.wmf"/><Relationship Id="rId5" Type="http://schemas.openxmlformats.org/officeDocument/2006/relationships/image" Target="../media/image18.wmf"/><Relationship Id="rId4" Type="http://schemas.openxmlformats.org/officeDocument/2006/relationships/image" Target="../media/image17.wmf"/></Relationships>
</file>

<file path=ppt/drawings/_rels/vmlDrawing5.vml.rels><?xml version="1.0" encoding="UTF-8" standalone="yes"?>
<Relationships xmlns="http://schemas.openxmlformats.org/package/2006/relationships"><Relationship Id="rId2" Type="http://schemas.openxmlformats.org/officeDocument/2006/relationships/image" Target="../media/image23.wmf"/><Relationship Id="rId1" Type="http://schemas.openxmlformats.org/officeDocument/2006/relationships/image" Target="../media/image22.wmf"/></Relationships>
</file>

<file path=ppt/drawings/_rels/vmlDrawing6.vml.rels><?xml version="1.0" encoding="UTF-8" standalone="yes"?>
<Relationships xmlns="http://schemas.openxmlformats.org/package/2006/relationships"><Relationship Id="rId8" Type="http://schemas.openxmlformats.org/officeDocument/2006/relationships/image" Target="../media/image30.wmf"/><Relationship Id="rId3" Type="http://schemas.openxmlformats.org/officeDocument/2006/relationships/image" Target="../media/image25.wmf"/><Relationship Id="rId7" Type="http://schemas.openxmlformats.org/officeDocument/2006/relationships/image" Target="../media/image29.wmf"/><Relationship Id="rId2" Type="http://schemas.openxmlformats.org/officeDocument/2006/relationships/image" Target="../media/image22.wmf"/><Relationship Id="rId1" Type="http://schemas.openxmlformats.org/officeDocument/2006/relationships/image" Target="../media/image24.wmf"/><Relationship Id="rId6" Type="http://schemas.openxmlformats.org/officeDocument/2006/relationships/image" Target="../media/image28.wmf"/><Relationship Id="rId5" Type="http://schemas.openxmlformats.org/officeDocument/2006/relationships/image" Target="../media/image27.wmf"/><Relationship Id="rId4" Type="http://schemas.openxmlformats.org/officeDocument/2006/relationships/image" Target="../media/image26.wmf"/></Relationships>
</file>

<file path=ppt/drawings/_rels/vmlDrawing7.vml.rels><?xml version="1.0" encoding="UTF-8" standalone="yes"?>
<Relationships xmlns="http://schemas.openxmlformats.org/package/2006/relationships"><Relationship Id="rId2" Type="http://schemas.openxmlformats.org/officeDocument/2006/relationships/image" Target="../media/image32.wmf"/><Relationship Id="rId1" Type="http://schemas.openxmlformats.org/officeDocument/2006/relationships/image" Target="../media/image31.w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32.wmf"/></Relationships>
</file>

<file path=ppt/drawings/_rels/vmlDrawing9.vml.rels><?xml version="1.0" encoding="UTF-8" standalone="yes"?>
<Relationships xmlns="http://schemas.openxmlformats.org/package/2006/relationships"><Relationship Id="rId3" Type="http://schemas.openxmlformats.org/officeDocument/2006/relationships/image" Target="../media/image35.wmf"/><Relationship Id="rId2" Type="http://schemas.openxmlformats.org/officeDocument/2006/relationships/image" Target="../media/image34.wmf"/><Relationship Id="rId1" Type="http://schemas.openxmlformats.org/officeDocument/2006/relationships/image" Target="../media/image33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163" cy="5111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022725" y="0"/>
            <a:ext cx="3078163" cy="5111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FCBDB83-93DA-4B1F-B719-E3DE13818762}" type="datetimeFigureOut">
              <a:rPr lang="en-US" smtClean="0"/>
              <a:pPr/>
              <a:t>7/13/2016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718675"/>
            <a:ext cx="3078163" cy="5111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022725" y="9718675"/>
            <a:ext cx="3078163" cy="5111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F5B0CAB-F6D8-4BEE-A76A-397A02DC80D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278407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7739" cy="511572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l">
              <a:defRPr sz="1300"/>
            </a:lvl1pPr>
          </a:lstStyle>
          <a:p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4023092" y="0"/>
            <a:ext cx="3077739" cy="511572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r">
              <a:defRPr sz="1300"/>
            </a:lvl1pPr>
          </a:lstStyle>
          <a:p>
            <a:fld id="{CAEA70ED-A107-584A-8059-D04593A35F62}" type="datetimeFigureOut">
              <a:rPr lang="sv-SE" smtClean="0"/>
              <a:pPr/>
              <a:t>2016-07-13</a:t>
            </a:fld>
            <a:endParaRPr lang="sv-SE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993775" y="766763"/>
            <a:ext cx="5114925" cy="383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9048" tIns="49524" rIns="99048" bIns="49524" rtlCol="0" anchor="ctr"/>
          <a:lstStyle/>
          <a:p>
            <a:endParaRPr lang="sv-SE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710248" y="4859933"/>
            <a:ext cx="5681980" cy="4604147"/>
          </a:xfrm>
          <a:prstGeom prst="rect">
            <a:avLst/>
          </a:prstGeom>
        </p:spPr>
        <p:txBody>
          <a:bodyPr vert="horz" lIns="99048" tIns="49524" rIns="99048" bIns="49524" rtlCol="0">
            <a:normAutofit/>
          </a:bodyPr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0" y="9718090"/>
            <a:ext cx="3077739" cy="511572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l">
              <a:defRPr sz="1300"/>
            </a:lvl1pPr>
          </a:lstStyle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4023092" y="9718090"/>
            <a:ext cx="3077739" cy="511572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r">
              <a:defRPr sz="1300"/>
            </a:lvl1pPr>
          </a:lstStyle>
          <a:p>
            <a:fld id="{5614CF4F-DF40-174F-965A-061A066618D2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182927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DBE0795-2E4E-B24C-AA98-5DF8013304D8}" type="slidenum">
              <a:rPr lang="en-US"/>
              <a:pPr/>
              <a:t>11</a:t>
            </a:fld>
            <a:endParaRPr lang="en-US"/>
          </a:p>
        </p:txBody>
      </p:sp>
      <p:sp>
        <p:nvSpPr>
          <p:cNvPr id="675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75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28866625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DBE0795-2E4E-B24C-AA98-5DF8013304D8}" type="slidenum">
              <a:rPr lang="en-US"/>
              <a:pPr/>
              <a:t>12</a:t>
            </a:fld>
            <a:endParaRPr lang="en-US"/>
          </a:p>
        </p:txBody>
      </p:sp>
      <p:sp>
        <p:nvSpPr>
          <p:cNvPr id="675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75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18285514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14CF4F-DF40-174F-965A-061A066618D2}" type="slidenum">
              <a:rPr lang="sv-SE" smtClean="0"/>
              <a:pPr/>
              <a:t>15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69352237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B1BE0A0-9C8C-F243-BDF8-59E605ABACBE}" type="slidenum">
              <a:rPr lang="en-US"/>
              <a:pPr/>
              <a:t>16</a:t>
            </a:fld>
            <a:endParaRPr lang="en-US"/>
          </a:p>
        </p:txBody>
      </p:sp>
      <p:sp>
        <p:nvSpPr>
          <p:cNvPr id="696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96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7274960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ktangel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3" name="Rektangel med rundade hörn 12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Underrubrik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sv-SE" smtClean="0"/>
              <a:t>Klicka här för att ändra format på underrubrik i bakgrunden</a:t>
            </a:r>
            <a:endParaRPr kumimoji="0" lang="en-US"/>
          </a:p>
        </p:txBody>
      </p:sp>
      <p:sp>
        <p:nvSpPr>
          <p:cNvPr id="28" name="Platshållare för datum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C7AA6D-00E2-4C54-8A16-8C9EE1C121B0}" type="datetime1">
              <a:rPr lang="sv-SE" smtClean="0"/>
              <a:pPr/>
              <a:t>2016-07-13</a:t>
            </a:fld>
            <a:endParaRPr lang="sv-SE"/>
          </a:p>
        </p:txBody>
      </p:sp>
      <p:sp>
        <p:nvSpPr>
          <p:cNvPr id="17" name="Platshållare för sidfot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29" name="Platshållare för bildnummer 28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fld id="{486084F1-5777-5349-B684-BD029FD8B21B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7" name="Rektangel 6"/>
          <p:cNvSpPr/>
          <p:nvPr/>
        </p:nvSpPr>
        <p:spPr>
          <a:xfrm>
            <a:off x="62931" y="1449303"/>
            <a:ext cx="9021537" cy="152734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ktangel 9"/>
          <p:cNvSpPr/>
          <p:nvPr/>
        </p:nvSpPr>
        <p:spPr>
          <a:xfrm>
            <a:off x="62931" y="1396720"/>
            <a:ext cx="9021537" cy="12058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ktangel 10"/>
          <p:cNvSpPr/>
          <p:nvPr/>
        </p:nvSpPr>
        <p:spPr>
          <a:xfrm>
            <a:off x="62931" y="2976649"/>
            <a:ext cx="9021537" cy="110532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ubrik 7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sv-SE" smtClean="0"/>
              <a:t>Klicka här för att ändra format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sv-SE" smtClean="0"/>
              <a:t>Klicka här för att ändra format</a:t>
            </a:r>
            <a:endParaRPr kumimoji="0" lang="en-US"/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sv-SE" smtClean="0"/>
              <a:t>Klicka här för att ändra format på bakgrundstexten</a:t>
            </a:r>
          </a:p>
          <a:p>
            <a:pPr lvl="1" eaLnBrk="1" latinLnBrk="0" hangingPunct="1"/>
            <a:r>
              <a:rPr lang="sv-SE" smtClean="0"/>
              <a:t>Nivå två</a:t>
            </a:r>
          </a:p>
          <a:p>
            <a:pPr lvl="2" eaLnBrk="1" latinLnBrk="0" hangingPunct="1"/>
            <a:r>
              <a:rPr lang="sv-SE" smtClean="0"/>
              <a:t>Nivå tre</a:t>
            </a:r>
          </a:p>
          <a:p>
            <a:pPr lvl="3" eaLnBrk="1" latinLnBrk="0" hangingPunct="1"/>
            <a:r>
              <a:rPr lang="sv-SE" smtClean="0"/>
              <a:t>Nivå fyra</a:t>
            </a:r>
          </a:p>
          <a:p>
            <a:pPr lvl="4" eaLnBrk="1" latinLnBrk="0" hangingPunct="1"/>
            <a:r>
              <a:rPr lang="sv-SE" smtClean="0"/>
              <a:t>Nivå fem</a:t>
            </a:r>
            <a:endParaRPr kumimoji="0" lang="en-US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776264-F097-4C73-964B-7B2420EE5548}" type="datetime1">
              <a:rPr lang="sv-SE" smtClean="0"/>
              <a:pPr/>
              <a:t>2016-07-13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6084F1-5777-5349-B684-BD029FD8B21B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ät rubrik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kumimoji="0" lang="sv-SE" smtClean="0"/>
              <a:t>Klicka här för att ändra format</a:t>
            </a:r>
            <a:endParaRPr kumimoji="0" lang="en-US"/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sv-SE" smtClean="0"/>
              <a:t>Klicka här för att ändra format på bakgrundstexten</a:t>
            </a:r>
          </a:p>
          <a:p>
            <a:pPr lvl="1" eaLnBrk="1" latinLnBrk="0" hangingPunct="1"/>
            <a:r>
              <a:rPr lang="sv-SE" smtClean="0"/>
              <a:t>Nivå två</a:t>
            </a:r>
          </a:p>
          <a:p>
            <a:pPr lvl="2" eaLnBrk="1" latinLnBrk="0" hangingPunct="1"/>
            <a:r>
              <a:rPr lang="sv-SE" smtClean="0"/>
              <a:t>Nivå tre</a:t>
            </a:r>
          </a:p>
          <a:p>
            <a:pPr lvl="3" eaLnBrk="1" latinLnBrk="0" hangingPunct="1"/>
            <a:r>
              <a:rPr lang="sv-SE" smtClean="0"/>
              <a:t>Nivå fyra</a:t>
            </a:r>
          </a:p>
          <a:p>
            <a:pPr lvl="4" eaLnBrk="1" latinLnBrk="0" hangingPunct="1"/>
            <a:r>
              <a:rPr lang="sv-SE" smtClean="0"/>
              <a:t>Nivå fem</a:t>
            </a:r>
            <a:endParaRPr kumimoji="0" lang="en-US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8B846C-14EC-48DD-8C49-3D390364F078}" type="datetime1">
              <a:rPr lang="sv-SE" smtClean="0"/>
              <a:pPr/>
              <a:t>2016-07-13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6084F1-5777-5349-B684-BD029FD8B21B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>
  <p:cSld name="Rubrik och text över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sv-SE" smtClean="0"/>
              <a:t>Klicka här för att ändra format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7772400" cy="1981200"/>
          </a:xfrm>
        </p:spPr>
        <p:txBody>
          <a:bodyPr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4114800"/>
            <a:ext cx="7772400" cy="1981200"/>
          </a:xfrm>
        </p:spPr>
        <p:txBody>
          <a:bodyPr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C925AC4-1901-4CA2-8CA1-2E30A1C1E154}" type="datetime1">
              <a:rPr lang="sv-SE" smtClean="0"/>
              <a:pPr/>
              <a:t>2016-07-13</a:t>
            </a:fld>
            <a:endParaRPr lang="sv-SE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sv-SE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86084F1-5777-5349-B684-BD029FD8B21B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sv-SE" smtClean="0"/>
              <a:t>Klicka här för att ändra format</a:t>
            </a:r>
            <a:endParaRPr kumimoji="0" lang="en-US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887283-2D47-4E28-860F-8052E8BF38E6}" type="datetime1">
              <a:rPr lang="sv-SE" smtClean="0"/>
              <a:pPr/>
              <a:t>2016-07-13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6084F1-5777-5349-B684-BD029FD8B21B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8" name="Platshållare för innehåll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 vert="horz"/>
          <a:lstStyle/>
          <a:p>
            <a:pPr lvl="0" eaLnBrk="1" latinLnBrk="0" hangingPunct="1"/>
            <a:r>
              <a:rPr lang="sv-SE" smtClean="0"/>
              <a:t>Klicka här för att ändra format på bakgrundstexten</a:t>
            </a:r>
          </a:p>
          <a:p>
            <a:pPr lvl="1" eaLnBrk="1" latinLnBrk="0" hangingPunct="1"/>
            <a:r>
              <a:rPr lang="sv-SE" smtClean="0"/>
              <a:t>Nivå två</a:t>
            </a:r>
          </a:p>
          <a:p>
            <a:pPr lvl="2" eaLnBrk="1" latinLnBrk="0" hangingPunct="1"/>
            <a:r>
              <a:rPr lang="sv-SE" smtClean="0"/>
              <a:t>Nivå tre</a:t>
            </a:r>
          </a:p>
          <a:p>
            <a:pPr lvl="3" eaLnBrk="1" latinLnBrk="0" hangingPunct="1"/>
            <a:r>
              <a:rPr lang="sv-SE" smtClean="0"/>
              <a:t>Nivå fyra</a:t>
            </a:r>
          </a:p>
          <a:p>
            <a:pPr lvl="4" eaLnBrk="1" latinLnBrk="0" hangingPunct="1"/>
            <a:r>
              <a:rPr lang="sv-SE" smtClean="0"/>
              <a:t>Nivå fem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ktangel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0" name="Rektangel med rundade hörn 9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 anchor="b" anchorCtr="0"/>
          <a:lstStyle>
            <a:lvl1pPr algn="l">
              <a:buNone/>
              <a:defRPr sz="4000" b="0" cap="none"/>
            </a:lvl1pPr>
          </a:lstStyle>
          <a:p>
            <a:r>
              <a:rPr kumimoji="0" lang="sv-SE" smtClean="0"/>
              <a:t>Klicka här för att ändra format</a:t>
            </a:r>
            <a:endParaRPr kumimoji="0" lang="en-US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sv-SE" smtClean="0"/>
              <a:t>Klicka här för att ändra format på bakgrundstexten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19E05B-32CE-4976-92B2-5510F343505C}" type="datetime1">
              <a:rPr lang="sv-SE" smtClean="0"/>
              <a:pPr/>
              <a:t>2016-07-13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/>
          <a:p>
            <a:endParaRPr lang="sv-SE"/>
          </a:p>
        </p:txBody>
      </p:sp>
      <p:sp>
        <p:nvSpPr>
          <p:cNvPr id="7" name="Rektangel 6"/>
          <p:cNvSpPr/>
          <p:nvPr/>
        </p:nvSpPr>
        <p:spPr>
          <a:xfrm flipV="1">
            <a:off x="69412" y="2376830"/>
            <a:ext cx="9013515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ktangel 7"/>
          <p:cNvSpPr/>
          <p:nvPr/>
        </p:nvSpPr>
        <p:spPr>
          <a:xfrm>
            <a:off x="69146" y="2341475"/>
            <a:ext cx="9013781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ktangel 8"/>
          <p:cNvSpPr/>
          <p:nvPr/>
        </p:nvSpPr>
        <p:spPr>
          <a:xfrm>
            <a:off x="68306" y="2468880"/>
            <a:ext cx="9014621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486084F1-5777-5349-B684-BD029FD8B21B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sv-SE" smtClean="0"/>
              <a:t>Klicka här för att ändra format</a:t>
            </a:r>
            <a:endParaRPr kumimoji="0" lang="en-US"/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0D9069-1202-45F8-9AFB-41FB7A4E60F3}" type="datetime1">
              <a:rPr lang="sv-SE" smtClean="0"/>
              <a:pPr/>
              <a:t>2016-07-13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6084F1-5777-5349-B684-BD029FD8B21B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9" name="Platshållare för innehåll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sv-SE" smtClean="0"/>
              <a:t>Klicka här för att ändra format på bakgrundstexten</a:t>
            </a:r>
          </a:p>
          <a:p>
            <a:pPr lvl="1" eaLnBrk="1" latinLnBrk="0" hangingPunct="1"/>
            <a:r>
              <a:rPr lang="sv-SE" smtClean="0"/>
              <a:t>Nivå två</a:t>
            </a:r>
          </a:p>
          <a:p>
            <a:pPr lvl="2" eaLnBrk="1" latinLnBrk="0" hangingPunct="1"/>
            <a:r>
              <a:rPr lang="sv-SE" smtClean="0"/>
              <a:t>Nivå tre</a:t>
            </a:r>
          </a:p>
          <a:p>
            <a:pPr lvl="3" eaLnBrk="1" latinLnBrk="0" hangingPunct="1"/>
            <a:r>
              <a:rPr lang="sv-SE" smtClean="0"/>
              <a:t>Nivå fyra</a:t>
            </a:r>
          </a:p>
          <a:p>
            <a:pPr lvl="4" eaLnBrk="1" latinLnBrk="0" hangingPunct="1"/>
            <a:r>
              <a:rPr lang="sv-SE" smtClean="0"/>
              <a:t>Nivå fem</a:t>
            </a:r>
            <a:endParaRPr kumimoji="0" lang="en-US"/>
          </a:p>
        </p:txBody>
      </p:sp>
      <p:sp>
        <p:nvSpPr>
          <p:cNvPr id="11" name="Platshållare för innehåll 10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sv-SE" smtClean="0"/>
              <a:t>Klicka här för att ändra format på bakgrundstexten</a:t>
            </a:r>
          </a:p>
          <a:p>
            <a:pPr lvl="1" eaLnBrk="1" latinLnBrk="0" hangingPunct="1"/>
            <a:r>
              <a:rPr lang="sv-SE" smtClean="0"/>
              <a:t>Nivå två</a:t>
            </a:r>
          </a:p>
          <a:p>
            <a:pPr lvl="2" eaLnBrk="1" latinLnBrk="0" hangingPunct="1"/>
            <a:r>
              <a:rPr lang="sv-SE" smtClean="0"/>
              <a:t>Nivå tre</a:t>
            </a:r>
          </a:p>
          <a:p>
            <a:pPr lvl="3" eaLnBrk="1" latinLnBrk="0" hangingPunct="1"/>
            <a:r>
              <a:rPr lang="sv-SE" smtClean="0"/>
              <a:t>Nivå fyra</a:t>
            </a:r>
          </a:p>
          <a:p>
            <a:pPr lvl="4" eaLnBrk="1" latinLnBrk="0" hangingPunct="1"/>
            <a:r>
              <a:rPr lang="sv-SE" smtClean="0"/>
              <a:t>Nivå fem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sv-SE" smtClean="0"/>
              <a:t>Klicka här för att ändra format</a:t>
            </a:r>
            <a:endParaRPr kumimoji="0" lang="en-US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sv-SE" smtClean="0"/>
              <a:t>Klicka här för att ändra format på bakgrundstexten</a:t>
            </a:r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sv-SE" smtClean="0"/>
              <a:t>Klicka här för att ändra format på bakgrundstexten</a:t>
            </a:r>
          </a:p>
        </p:txBody>
      </p:sp>
      <p:sp>
        <p:nvSpPr>
          <p:cNvPr id="7" name="Platshållare fö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BBAD96-1B79-4C4F-83EA-939986FA312F}" type="datetime1">
              <a:rPr lang="sv-SE" smtClean="0"/>
              <a:pPr/>
              <a:t>2016-07-13</a:t>
            </a:fld>
            <a:endParaRPr lang="sv-SE"/>
          </a:p>
        </p:txBody>
      </p:sp>
      <p:sp>
        <p:nvSpPr>
          <p:cNvPr id="8" name="Platshållare för sidfo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9" name="Platshållare för bild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6084F1-5777-5349-B684-BD029FD8B21B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11" name="Platshållare för innehåll 10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sv-SE" smtClean="0"/>
              <a:t>Klicka här för att ändra format på bakgrundstexten</a:t>
            </a:r>
          </a:p>
          <a:p>
            <a:pPr lvl="1" eaLnBrk="1" latinLnBrk="0" hangingPunct="1"/>
            <a:r>
              <a:rPr lang="sv-SE" smtClean="0"/>
              <a:t>Nivå två</a:t>
            </a:r>
          </a:p>
          <a:p>
            <a:pPr lvl="2" eaLnBrk="1" latinLnBrk="0" hangingPunct="1"/>
            <a:r>
              <a:rPr lang="sv-SE" smtClean="0"/>
              <a:t>Nivå tre</a:t>
            </a:r>
          </a:p>
          <a:p>
            <a:pPr lvl="3" eaLnBrk="1" latinLnBrk="0" hangingPunct="1"/>
            <a:r>
              <a:rPr lang="sv-SE" smtClean="0"/>
              <a:t>Nivå fyra</a:t>
            </a:r>
          </a:p>
          <a:p>
            <a:pPr lvl="4" eaLnBrk="1" latinLnBrk="0" hangingPunct="1"/>
            <a:r>
              <a:rPr lang="sv-SE" smtClean="0"/>
              <a:t>Nivå fem</a:t>
            </a:r>
            <a:endParaRPr kumimoji="0" lang="en-US"/>
          </a:p>
        </p:txBody>
      </p:sp>
      <p:sp>
        <p:nvSpPr>
          <p:cNvPr id="13" name="Platshållare för innehåll 12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sv-SE" smtClean="0"/>
              <a:t>Klicka här för att ändra format på bakgrundstexten</a:t>
            </a:r>
          </a:p>
          <a:p>
            <a:pPr lvl="1" eaLnBrk="1" latinLnBrk="0" hangingPunct="1"/>
            <a:r>
              <a:rPr lang="sv-SE" smtClean="0"/>
              <a:t>Nivå två</a:t>
            </a:r>
          </a:p>
          <a:p>
            <a:pPr lvl="2" eaLnBrk="1" latinLnBrk="0" hangingPunct="1"/>
            <a:r>
              <a:rPr lang="sv-SE" smtClean="0"/>
              <a:t>Nivå tre</a:t>
            </a:r>
          </a:p>
          <a:p>
            <a:pPr lvl="3" eaLnBrk="1" latinLnBrk="0" hangingPunct="1"/>
            <a:r>
              <a:rPr lang="sv-SE" smtClean="0"/>
              <a:t>Nivå fyra</a:t>
            </a:r>
          </a:p>
          <a:p>
            <a:pPr lvl="4" eaLnBrk="1" latinLnBrk="0" hangingPunct="1"/>
            <a:r>
              <a:rPr lang="sv-SE" smtClean="0"/>
              <a:t>Nivå fem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sv-SE" smtClean="0"/>
              <a:t>Klicka här för att ändra format</a:t>
            </a:r>
            <a:endParaRPr kumimoji="0" lang="en-US"/>
          </a:p>
        </p:txBody>
      </p:sp>
      <p:sp>
        <p:nvSpPr>
          <p:cNvPr id="3" name="Platshållare fö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D85E98-F101-43F7-9E6A-13C5526CF147}" type="datetime1">
              <a:rPr lang="sv-SE" smtClean="0"/>
              <a:pPr/>
              <a:t>2016-07-13</a:t>
            </a:fld>
            <a:endParaRPr lang="sv-SE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6084F1-5777-5349-B684-BD029FD8B21B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7C9239-F8B0-4CC1-83B1-542C5B026ECD}" type="datetime1">
              <a:rPr lang="sv-SE" smtClean="0"/>
              <a:pPr/>
              <a:t>2016-07-13</a:t>
            </a:fld>
            <a:endParaRPr lang="sv-SE"/>
          </a:p>
        </p:txBody>
      </p:sp>
      <p:sp>
        <p:nvSpPr>
          <p:cNvPr id="3" name="Platshållare för sidfo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6084F1-5777-5349-B684-BD029FD8B21B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ehåll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ktangel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9" name="Rektangel med rundade hörn 8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kumimoji="0" lang="sv-SE" smtClean="0"/>
              <a:t>Klicka här för att ändra format</a:t>
            </a:r>
            <a:endParaRPr kumimoji="0" lang="en-US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sv-SE" smtClean="0"/>
              <a:t>Klicka här för att ändra format på bakgrundstexten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91F81A-38DF-4603-916F-3DBA7239BE59}" type="datetime1">
              <a:rPr lang="sv-SE" smtClean="0"/>
              <a:pPr/>
              <a:t>2016-07-13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6084F1-5777-5349-B684-BD029FD8B21B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11" name="Platshållare för innehåll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 vert="horz"/>
          <a:lstStyle/>
          <a:p>
            <a:pPr lvl="0" eaLnBrk="1" latinLnBrk="0" hangingPunct="1"/>
            <a:r>
              <a:rPr lang="sv-SE" smtClean="0"/>
              <a:t>Klicka här för att ändra format på bakgrundstexten</a:t>
            </a:r>
          </a:p>
          <a:p>
            <a:pPr lvl="1" eaLnBrk="1" latinLnBrk="0" hangingPunct="1"/>
            <a:r>
              <a:rPr lang="sv-SE" smtClean="0"/>
              <a:t>Nivå två</a:t>
            </a:r>
          </a:p>
          <a:p>
            <a:pPr lvl="2" eaLnBrk="1" latinLnBrk="0" hangingPunct="1"/>
            <a:r>
              <a:rPr lang="sv-SE" smtClean="0"/>
              <a:t>Nivå tre</a:t>
            </a:r>
          </a:p>
          <a:p>
            <a:pPr lvl="3" eaLnBrk="1" latinLnBrk="0" hangingPunct="1"/>
            <a:r>
              <a:rPr lang="sv-SE" smtClean="0"/>
              <a:t>Nivå fyra</a:t>
            </a:r>
          </a:p>
          <a:p>
            <a:pPr lvl="4" eaLnBrk="1" latinLnBrk="0" hangingPunct="1"/>
            <a:r>
              <a:rPr lang="sv-SE" smtClean="0"/>
              <a:t>Nivå fem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sv-SE" smtClean="0"/>
              <a:t>Klicka här för att ändra format</a:t>
            </a:r>
            <a:endParaRPr kumimoji="0" lang="en-US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sv-SE" smtClean="0"/>
              <a:t>Klicka här för att ändra format på bakgrundstexten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124436-35EC-4E02-9401-C456B19B0CF8}" type="datetime1">
              <a:rPr lang="sv-SE" smtClean="0"/>
              <a:pPr/>
              <a:t>2016-07-13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/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486084F1-5777-5349-B684-BD029FD8B21B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11" name="Rektangel 10"/>
          <p:cNvSpPr/>
          <p:nvPr/>
        </p:nvSpPr>
        <p:spPr>
          <a:xfrm flipV="1">
            <a:off x="68307" y="4683555"/>
            <a:ext cx="900684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ktangel 11"/>
          <p:cNvSpPr/>
          <p:nvPr/>
        </p:nvSpPr>
        <p:spPr>
          <a:xfrm>
            <a:off x="68508" y="4650474"/>
            <a:ext cx="9006639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ektangel 12"/>
          <p:cNvSpPr/>
          <p:nvPr/>
        </p:nvSpPr>
        <p:spPr>
          <a:xfrm>
            <a:off x="68510" y="4773224"/>
            <a:ext cx="9006637" cy="4880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Platshållare för bild 2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sv-SE" smtClean="0"/>
              <a:t>Klicka på ikonen för att lägga till en bild</a:t>
            </a:r>
            <a:endParaRPr kumimoji="0"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ktangel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8" name="Rektangel med rundade hörn 7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Platshållare för rubrik 2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sv-SE" smtClean="0"/>
              <a:t>Klicka här för att ändra format</a:t>
            </a:r>
            <a:endParaRPr kumimoji="0" lang="en-US"/>
          </a:p>
        </p:txBody>
      </p:sp>
      <p:sp>
        <p:nvSpPr>
          <p:cNvPr id="13" name="Platshållare för text 1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sv-SE" smtClean="0"/>
              <a:t>Klicka här för att ändra format på bakgrundstexten</a:t>
            </a:r>
          </a:p>
          <a:p>
            <a:pPr lvl="1" eaLnBrk="1" latinLnBrk="0" hangingPunct="1"/>
            <a:r>
              <a:rPr kumimoji="0" lang="sv-SE" smtClean="0"/>
              <a:t>Nivå två</a:t>
            </a:r>
          </a:p>
          <a:p>
            <a:pPr lvl="2" eaLnBrk="1" latinLnBrk="0" hangingPunct="1"/>
            <a:r>
              <a:rPr kumimoji="0" lang="sv-SE" smtClean="0"/>
              <a:t>Nivå tre</a:t>
            </a:r>
          </a:p>
          <a:p>
            <a:pPr lvl="3" eaLnBrk="1" latinLnBrk="0" hangingPunct="1"/>
            <a:r>
              <a:rPr kumimoji="0" lang="sv-SE" smtClean="0"/>
              <a:t>Nivå fyra</a:t>
            </a:r>
          </a:p>
          <a:p>
            <a:pPr lvl="4" eaLnBrk="1" latinLnBrk="0" hangingPunct="1"/>
            <a:r>
              <a:rPr kumimoji="0" lang="sv-SE" smtClean="0"/>
              <a:t>Nivå fem</a:t>
            </a:r>
            <a:endParaRPr kumimoji="0" lang="en-US"/>
          </a:p>
        </p:txBody>
      </p:sp>
      <p:sp>
        <p:nvSpPr>
          <p:cNvPr id="14" name="Platshållare för datum 13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18957DDA-7CEB-4706-B1A5-1EF8AECB7E3E}" type="datetime1">
              <a:rPr lang="sv-SE" smtClean="0"/>
              <a:pPr/>
              <a:t>2016-07-13</a:t>
            </a:fld>
            <a:endParaRPr lang="sv-SE"/>
          </a:p>
        </p:txBody>
      </p:sp>
      <p:sp>
        <p:nvSpPr>
          <p:cNvPr id="3" name="Platshållare för sidfot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sv-SE"/>
          </a:p>
        </p:txBody>
      </p:sp>
      <p:sp>
        <p:nvSpPr>
          <p:cNvPr id="23" name="Platshållare för bildnummer 22"/>
          <p:cNvSpPr>
            <a:spLocks noGrp="1"/>
          </p:cNvSpPr>
          <p:nvPr>
            <p:ph type="sldNum" sz="quarter" idx="4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  <a:noFill/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 b="1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fld id="{486084F1-5777-5349-B684-BD029FD8B21B}" type="slidenum">
              <a:rPr lang="sv-SE" smtClean="0"/>
              <a:pPr/>
              <a:t>‹#›</a:t>
            </a:fld>
            <a:endParaRPr lang="sv-SE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rtl="0" eaLnBrk="1" latinLnBrk="0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32.wmf"/><Relationship Id="rId5" Type="http://schemas.openxmlformats.org/officeDocument/2006/relationships/oleObject" Target="../embeddings/oleObject34.bin"/><Relationship Id="rId4" Type="http://schemas.openxmlformats.org/officeDocument/2006/relationships/image" Target="../media/image31.w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8.vml"/><Relationship Id="rId5" Type="http://schemas.openxmlformats.org/officeDocument/2006/relationships/image" Target="../media/image32.wmf"/><Relationship Id="rId4" Type="http://schemas.openxmlformats.org/officeDocument/2006/relationships/oleObject" Target="../embeddings/oleObject35.bin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8.bin"/><Relationship Id="rId3" Type="http://schemas.openxmlformats.org/officeDocument/2006/relationships/notesSlide" Target="../notesSlides/notesSlide2.xml"/><Relationship Id="rId7" Type="http://schemas.openxmlformats.org/officeDocument/2006/relationships/image" Target="../media/image34.wmf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9.vml"/><Relationship Id="rId6" Type="http://schemas.openxmlformats.org/officeDocument/2006/relationships/oleObject" Target="../embeddings/oleObject37.bin"/><Relationship Id="rId5" Type="http://schemas.openxmlformats.org/officeDocument/2006/relationships/image" Target="../media/image33.wmf"/><Relationship Id="rId4" Type="http://schemas.openxmlformats.org/officeDocument/2006/relationships/oleObject" Target="../embeddings/oleObject36.bin"/><Relationship Id="rId9" Type="http://schemas.openxmlformats.org/officeDocument/2006/relationships/image" Target="../media/image35.w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9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0.vml"/><Relationship Id="rId6" Type="http://schemas.openxmlformats.org/officeDocument/2006/relationships/image" Target="../media/image37.wmf"/><Relationship Id="rId5" Type="http://schemas.openxmlformats.org/officeDocument/2006/relationships/oleObject" Target="../embeddings/oleObject40.bin"/><Relationship Id="rId4" Type="http://schemas.openxmlformats.org/officeDocument/2006/relationships/image" Target="../media/image36.wmf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wmf"/><Relationship Id="rId3" Type="http://schemas.openxmlformats.org/officeDocument/2006/relationships/oleObject" Target="../embeddings/oleObject41.bin"/><Relationship Id="rId7" Type="http://schemas.openxmlformats.org/officeDocument/2006/relationships/oleObject" Target="../embeddings/oleObject4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1.vml"/><Relationship Id="rId6" Type="http://schemas.openxmlformats.org/officeDocument/2006/relationships/image" Target="../media/image39.wmf"/><Relationship Id="rId5" Type="http://schemas.openxmlformats.org/officeDocument/2006/relationships/oleObject" Target="../embeddings/oleObject42.bin"/><Relationship Id="rId10" Type="http://schemas.openxmlformats.org/officeDocument/2006/relationships/image" Target="../media/image41.wmf"/><Relationship Id="rId4" Type="http://schemas.openxmlformats.org/officeDocument/2006/relationships/image" Target="../media/image38.wmf"/><Relationship Id="rId9" Type="http://schemas.openxmlformats.org/officeDocument/2006/relationships/oleObject" Target="../embeddings/oleObject44.bin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3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5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2.vml"/><Relationship Id="rId5" Type="http://schemas.openxmlformats.org/officeDocument/2006/relationships/image" Target="../media/image46.png"/><Relationship Id="rId4" Type="http://schemas.openxmlformats.org/officeDocument/2006/relationships/image" Target="../media/image45.wmf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0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47.pdf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wmf"/><Relationship Id="rId3" Type="http://schemas.openxmlformats.org/officeDocument/2006/relationships/oleObject" Target="../embeddings/oleObject1.bin"/><Relationship Id="rId7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3.wmf"/><Relationship Id="rId5" Type="http://schemas.openxmlformats.org/officeDocument/2006/relationships/oleObject" Target="../embeddings/oleObject2.bin"/><Relationship Id="rId10" Type="http://schemas.openxmlformats.org/officeDocument/2006/relationships/image" Target="../media/image5.wmf"/><Relationship Id="rId4" Type="http://schemas.openxmlformats.org/officeDocument/2006/relationships/image" Target="../media/image2.wmf"/><Relationship Id="rId9" Type="http://schemas.openxmlformats.org/officeDocument/2006/relationships/oleObject" Target="../embeddings/oleObject4.bin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wmf"/><Relationship Id="rId13" Type="http://schemas.openxmlformats.org/officeDocument/2006/relationships/image" Target="../media/image10.wmf"/><Relationship Id="rId18" Type="http://schemas.openxmlformats.org/officeDocument/2006/relationships/image" Target="../media/image12.wmf"/><Relationship Id="rId3" Type="http://schemas.openxmlformats.org/officeDocument/2006/relationships/oleObject" Target="../embeddings/oleObject5.bin"/><Relationship Id="rId7" Type="http://schemas.openxmlformats.org/officeDocument/2006/relationships/oleObject" Target="../embeddings/oleObject7.bin"/><Relationship Id="rId12" Type="http://schemas.openxmlformats.org/officeDocument/2006/relationships/oleObject" Target="../embeddings/oleObject10.bin"/><Relationship Id="rId17" Type="http://schemas.openxmlformats.org/officeDocument/2006/relationships/oleObject" Target="../embeddings/oleObject13.bin"/><Relationship Id="rId2" Type="http://schemas.openxmlformats.org/officeDocument/2006/relationships/slideLayout" Target="../slideLayouts/slideLayout2.xml"/><Relationship Id="rId16" Type="http://schemas.openxmlformats.org/officeDocument/2006/relationships/oleObject" Target="../embeddings/oleObject12.bin"/><Relationship Id="rId1" Type="http://schemas.openxmlformats.org/officeDocument/2006/relationships/vmlDrawing" Target="../drawings/vmlDrawing2.vml"/><Relationship Id="rId6" Type="http://schemas.openxmlformats.org/officeDocument/2006/relationships/image" Target="../media/image7.wmf"/><Relationship Id="rId11" Type="http://schemas.openxmlformats.org/officeDocument/2006/relationships/oleObject" Target="../embeddings/oleObject9.bin"/><Relationship Id="rId5" Type="http://schemas.openxmlformats.org/officeDocument/2006/relationships/oleObject" Target="../embeddings/oleObject6.bin"/><Relationship Id="rId15" Type="http://schemas.openxmlformats.org/officeDocument/2006/relationships/image" Target="../media/image11.wmf"/><Relationship Id="rId10" Type="http://schemas.openxmlformats.org/officeDocument/2006/relationships/image" Target="../media/image9.wmf"/><Relationship Id="rId4" Type="http://schemas.openxmlformats.org/officeDocument/2006/relationships/image" Target="../media/image6.wmf"/><Relationship Id="rId9" Type="http://schemas.openxmlformats.org/officeDocument/2006/relationships/oleObject" Target="../embeddings/oleObject8.bin"/><Relationship Id="rId14" Type="http://schemas.openxmlformats.org/officeDocument/2006/relationships/oleObject" Target="../embeddings/oleObject11.bin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13.wmf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wmf"/><Relationship Id="rId13" Type="http://schemas.openxmlformats.org/officeDocument/2006/relationships/oleObject" Target="../embeddings/oleObject20.bin"/><Relationship Id="rId18" Type="http://schemas.openxmlformats.org/officeDocument/2006/relationships/image" Target="../media/image21.wmf"/><Relationship Id="rId3" Type="http://schemas.openxmlformats.org/officeDocument/2006/relationships/oleObject" Target="../embeddings/oleObject15.bin"/><Relationship Id="rId7" Type="http://schemas.openxmlformats.org/officeDocument/2006/relationships/oleObject" Target="../embeddings/oleObject17.bin"/><Relationship Id="rId12" Type="http://schemas.openxmlformats.org/officeDocument/2006/relationships/image" Target="../media/image18.wmf"/><Relationship Id="rId17" Type="http://schemas.openxmlformats.org/officeDocument/2006/relationships/oleObject" Target="../embeddings/oleObject22.bin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0.wmf"/><Relationship Id="rId1" Type="http://schemas.openxmlformats.org/officeDocument/2006/relationships/vmlDrawing" Target="../drawings/vmlDrawing4.vml"/><Relationship Id="rId6" Type="http://schemas.openxmlformats.org/officeDocument/2006/relationships/image" Target="../media/image15.wmf"/><Relationship Id="rId11" Type="http://schemas.openxmlformats.org/officeDocument/2006/relationships/oleObject" Target="../embeddings/oleObject19.bin"/><Relationship Id="rId5" Type="http://schemas.openxmlformats.org/officeDocument/2006/relationships/oleObject" Target="../embeddings/oleObject16.bin"/><Relationship Id="rId15" Type="http://schemas.openxmlformats.org/officeDocument/2006/relationships/oleObject" Target="../embeddings/oleObject21.bin"/><Relationship Id="rId10" Type="http://schemas.openxmlformats.org/officeDocument/2006/relationships/image" Target="../media/image17.wmf"/><Relationship Id="rId4" Type="http://schemas.openxmlformats.org/officeDocument/2006/relationships/image" Target="../media/image14.wmf"/><Relationship Id="rId9" Type="http://schemas.openxmlformats.org/officeDocument/2006/relationships/oleObject" Target="../embeddings/oleObject18.bin"/><Relationship Id="rId14" Type="http://schemas.openxmlformats.org/officeDocument/2006/relationships/image" Target="../media/image19.wmf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hyperlink" Target="http://www.physics.uoguelph.ca/tutorials/GLP/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23.wmf"/><Relationship Id="rId5" Type="http://schemas.openxmlformats.org/officeDocument/2006/relationships/oleObject" Target="../embeddings/oleObject24.bin"/><Relationship Id="rId4" Type="http://schemas.openxmlformats.org/officeDocument/2006/relationships/image" Target="../media/image22.wmf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wmf"/><Relationship Id="rId13" Type="http://schemas.openxmlformats.org/officeDocument/2006/relationships/oleObject" Target="../embeddings/oleObject30.bin"/><Relationship Id="rId18" Type="http://schemas.openxmlformats.org/officeDocument/2006/relationships/image" Target="../media/image30.wmf"/><Relationship Id="rId3" Type="http://schemas.openxmlformats.org/officeDocument/2006/relationships/oleObject" Target="../embeddings/oleObject25.bin"/><Relationship Id="rId7" Type="http://schemas.openxmlformats.org/officeDocument/2006/relationships/oleObject" Target="../embeddings/oleObject27.bin"/><Relationship Id="rId12" Type="http://schemas.openxmlformats.org/officeDocument/2006/relationships/image" Target="../media/image27.wmf"/><Relationship Id="rId17" Type="http://schemas.openxmlformats.org/officeDocument/2006/relationships/oleObject" Target="../embeddings/oleObject32.bin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9.wmf"/><Relationship Id="rId1" Type="http://schemas.openxmlformats.org/officeDocument/2006/relationships/vmlDrawing" Target="../drawings/vmlDrawing6.vml"/><Relationship Id="rId6" Type="http://schemas.openxmlformats.org/officeDocument/2006/relationships/image" Target="../media/image22.wmf"/><Relationship Id="rId11" Type="http://schemas.openxmlformats.org/officeDocument/2006/relationships/oleObject" Target="../embeddings/oleObject29.bin"/><Relationship Id="rId5" Type="http://schemas.openxmlformats.org/officeDocument/2006/relationships/oleObject" Target="../embeddings/oleObject26.bin"/><Relationship Id="rId15" Type="http://schemas.openxmlformats.org/officeDocument/2006/relationships/oleObject" Target="../embeddings/oleObject31.bin"/><Relationship Id="rId10" Type="http://schemas.openxmlformats.org/officeDocument/2006/relationships/image" Target="../media/image26.wmf"/><Relationship Id="rId4" Type="http://schemas.openxmlformats.org/officeDocument/2006/relationships/image" Target="../media/image24.wmf"/><Relationship Id="rId9" Type="http://schemas.openxmlformats.org/officeDocument/2006/relationships/oleObject" Target="../embeddings/oleObject28.bin"/><Relationship Id="rId14" Type="http://schemas.openxmlformats.org/officeDocument/2006/relationships/image" Target="../media/image28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r>
              <a:rPr lang="en-US" b="1" dirty="0" smtClean="0">
                <a:cs typeface="Franklin Gothic Book (Rubriker)"/>
              </a:rPr>
              <a:t>Chemical Reaction Engineering</a:t>
            </a:r>
            <a:r>
              <a:rPr lang="en-US" dirty="0" smtClean="0">
                <a:cs typeface="Franklin Gothic Book (Rubriker)"/>
              </a:rPr>
              <a:t> (CRE) is the field that studies the rates and mechanisms of chemical reactions and the design of the reactors in which they take place.</a:t>
            </a:r>
          </a:p>
          <a:p>
            <a:endParaRPr lang="sv-SE" dirty="0">
              <a:cs typeface="Franklin Gothic Book (Rubriker)"/>
            </a:endParaRPr>
          </a:p>
        </p:txBody>
      </p:sp>
      <p:sp>
        <p:nvSpPr>
          <p:cNvPr id="2" name="Rubrik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v-SE" dirty="0" err="1" smtClean="0">
                <a:solidFill>
                  <a:schemeClr val="tx1"/>
                </a:solidFill>
              </a:rPr>
              <a:t>Lecture</a:t>
            </a:r>
            <a:r>
              <a:rPr lang="sv-SE" dirty="0" smtClean="0">
                <a:solidFill>
                  <a:schemeClr val="tx1"/>
                </a:solidFill>
              </a:rPr>
              <a:t> 11</a:t>
            </a:r>
            <a:endParaRPr lang="sv-SE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 – Finding the </a:t>
            </a:r>
            <a:r>
              <a:rPr lang="en-US" b="1" dirty="0" smtClean="0">
                <a:solidFill>
                  <a:srgbClr val="E818CA"/>
                </a:solidFill>
              </a:rPr>
              <a:t>Rate Law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6084F1-5777-5349-B684-BD029FD8B21B}" type="slidenum">
              <a:rPr lang="sv-SE" smtClean="0"/>
              <a:pPr/>
              <a:t>10</a:t>
            </a:fld>
            <a:endParaRPr lang="sv-SE"/>
          </a:p>
        </p:txBody>
      </p:sp>
      <p:graphicFrame>
        <p:nvGraphicFramePr>
          <p:cNvPr id="5" name="Group 1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47872177"/>
              </p:ext>
            </p:extLst>
          </p:nvPr>
        </p:nvGraphicFramePr>
        <p:xfrm>
          <a:off x="930275" y="1693069"/>
          <a:ext cx="5181600" cy="1100138"/>
        </p:xfrm>
        <a:graphic>
          <a:graphicData uri="http://schemas.openxmlformats.org/drawingml/2006/table">
            <a:tbl>
              <a:tblPr/>
              <a:tblGrid>
                <a:gridCol w="1066800"/>
                <a:gridCol w="1006475"/>
                <a:gridCol w="1035050"/>
                <a:gridCol w="1036638"/>
                <a:gridCol w="1036637"/>
              </a:tblGrid>
              <a:tr h="5508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t(min)</a:t>
                      </a: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</a:t>
                      </a: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492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</a:t>
                      </a:r>
                      <a:r>
                        <a:rPr kumimoji="0" lang="en-US" sz="1600" b="0" i="0" u="none" strike="noStrike" cap="none" normalizeH="0" baseline="-2500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</a:t>
                      </a:r>
                      <a:r>
                        <a:rPr kumimoji="0" lang="en-US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(mol</a:t>
                      </a: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/L)</a:t>
                      </a: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0.7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0.5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0.35</a:t>
                      </a: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6" name="Group 9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49456343"/>
              </p:ext>
            </p:extLst>
          </p:nvPr>
        </p:nvGraphicFramePr>
        <p:xfrm>
          <a:off x="862543" y="2814635"/>
          <a:ext cx="5181600" cy="533400"/>
        </p:xfrm>
        <a:graphic>
          <a:graphicData uri="http://schemas.openxmlformats.org/drawingml/2006/table">
            <a:tbl>
              <a:tblPr/>
              <a:tblGrid>
                <a:gridCol w="1066800"/>
                <a:gridCol w="1532467"/>
                <a:gridCol w="1058333"/>
                <a:gridCol w="1524000"/>
              </a:tblGrid>
              <a:tr h="5334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sv-SE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      0.3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0.2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0.15</a:t>
                      </a: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pSp>
        <p:nvGrpSpPr>
          <p:cNvPr id="7" name="Grupp 71"/>
          <p:cNvGrpSpPr/>
          <p:nvPr/>
        </p:nvGrpSpPr>
        <p:grpSpPr>
          <a:xfrm>
            <a:off x="930275" y="1633538"/>
            <a:ext cx="4800600" cy="1600200"/>
            <a:chOff x="381000" y="2895600"/>
            <a:chExt cx="4800600" cy="1600200"/>
          </a:xfrm>
        </p:grpSpPr>
        <p:graphicFrame>
          <p:nvGraphicFramePr>
            <p:cNvPr id="8" name="Object 4"/>
            <p:cNvGraphicFramePr>
              <a:graphicFrameLocks noChangeAspect="1"/>
            </p:cNvGraphicFramePr>
            <p:nvPr/>
          </p:nvGraphicFramePr>
          <p:xfrm>
            <a:off x="609600" y="3962400"/>
            <a:ext cx="609600" cy="52546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79578" name="Equation" r:id="rId3" imgW="457002" imgH="393529" progId="Equation.3">
                    <p:embed/>
                  </p:oleObj>
                </mc:Choice>
                <mc:Fallback>
                  <p:oleObj name="Equation" r:id="rId3" imgW="457002" imgH="393529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09600" y="3962400"/>
                          <a:ext cx="609600" cy="525463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9" name="Rectangle 116"/>
            <p:cNvSpPr>
              <a:spLocks noChangeArrowheads="1"/>
            </p:cNvSpPr>
            <p:nvPr/>
          </p:nvSpPr>
          <p:spPr bwMode="auto">
            <a:xfrm>
              <a:off x="381000" y="2895600"/>
              <a:ext cx="4800600" cy="1600200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sv-SE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" name="Line 117"/>
            <p:cNvSpPr>
              <a:spLocks noChangeShapeType="1"/>
            </p:cNvSpPr>
            <p:nvPr/>
          </p:nvSpPr>
          <p:spPr bwMode="auto">
            <a:xfrm flipV="1">
              <a:off x="1447800" y="2895600"/>
              <a:ext cx="0" cy="16002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sv-SE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1" name="Line 118"/>
            <p:cNvSpPr>
              <a:spLocks noChangeShapeType="1"/>
            </p:cNvSpPr>
            <p:nvPr/>
          </p:nvSpPr>
          <p:spPr bwMode="auto">
            <a:xfrm>
              <a:off x="381000" y="3429000"/>
              <a:ext cx="48006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sv-SE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2" name="Line 119"/>
            <p:cNvSpPr>
              <a:spLocks noChangeShapeType="1"/>
            </p:cNvSpPr>
            <p:nvPr/>
          </p:nvSpPr>
          <p:spPr bwMode="auto">
            <a:xfrm>
              <a:off x="381000" y="3962400"/>
              <a:ext cx="48006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sv-SE"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13" name="Grupp 70"/>
          <p:cNvGrpSpPr/>
          <p:nvPr/>
        </p:nvGrpSpPr>
        <p:grpSpPr>
          <a:xfrm>
            <a:off x="1251817" y="3623206"/>
            <a:ext cx="5830285" cy="2829976"/>
            <a:chOff x="4681686" y="2599268"/>
            <a:chExt cx="5300514" cy="2572829"/>
          </a:xfrm>
        </p:grpSpPr>
        <p:sp>
          <p:nvSpPr>
            <p:cNvPr id="14" name="Line 123"/>
            <p:cNvSpPr>
              <a:spLocks noChangeShapeType="1"/>
            </p:cNvSpPr>
            <p:nvPr/>
          </p:nvSpPr>
          <p:spPr bwMode="auto">
            <a:xfrm>
              <a:off x="6096000" y="2895600"/>
              <a:ext cx="0" cy="17526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sv-SE" sz="260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5" name="Line 124"/>
            <p:cNvSpPr>
              <a:spLocks noChangeShapeType="1"/>
            </p:cNvSpPr>
            <p:nvPr/>
          </p:nvSpPr>
          <p:spPr bwMode="auto">
            <a:xfrm>
              <a:off x="6096000" y="4648200"/>
              <a:ext cx="21336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sv-SE" sz="260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6" name="Rectangle 125"/>
            <p:cNvSpPr>
              <a:spLocks noChangeArrowheads="1"/>
            </p:cNvSpPr>
            <p:nvPr/>
          </p:nvSpPr>
          <p:spPr bwMode="auto">
            <a:xfrm>
              <a:off x="6096000" y="3200400"/>
              <a:ext cx="457200" cy="14478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sv-SE" sz="260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7" name="Rectangle 126"/>
            <p:cNvSpPr>
              <a:spLocks noChangeArrowheads="1"/>
            </p:cNvSpPr>
            <p:nvPr/>
          </p:nvSpPr>
          <p:spPr bwMode="auto">
            <a:xfrm>
              <a:off x="6553200" y="3733800"/>
              <a:ext cx="685800" cy="9144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sv-SE" sz="260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8" name="Rectangle 127"/>
            <p:cNvSpPr>
              <a:spLocks noChangeArrowheads="1"/>
            </p:cNvSpPr>
            <p:nvPr/>
          </p:nvSpPr>
          <p:spPr bwMode="auto">
            <a:xfrm>
              <a:off x="7239000" y="4038600"/>
              <a:ext cx="533400" cy="6096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sv-SE" sz="260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9" name="Line 128"/>
            <p:cNvSpPr>
              <a:spLocks noChangeShapeType="1"/>
            </p:cNvSpPr>
            <p:nvPr/>
          </p:nvSpPr>
          <p:spPr bwMode="auto">
            <a:xfrm>
              <a:off x="6096000" y="2971800"/>
              <a:ext cx="228600" cy="2286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sv-SE" sz="260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0" name="Line 129"/>
            <p:cNvSpPr>
              <a:spLocks noChangeShapeType="1"/>
            </p:cNvSpPr>
            <p:nvPr/>
          </p:nvSpPr>
          <p:spPr bwMode="auto">
            <a:xfrm>
              <a:off x="6324600" y="3200400"/>
              <a:ext cx="228600" cy="3048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sv-SE" sz="260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1" name="Line 130"/>
            <p:cNvSpPr>
              <a:spLocks noChangeShapeType="1"/>
            </p:cNvSpPr>
            <p:nvPr/>
          </p:nvSpPr>
          <p:spPr bwMode="auto">
            <a:xfrm>
              <a:off x="6553200" y="3505200"/>
              <a:ext cx="381000" cy="2286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sv-SE" sz="260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2" name="Line 131"/>
            <p:cNvSpPr>
              <a:spLocks noChangeShapeType="1"/>
            </p:cNvSpPr>
            <p:nvPr/>
          </p:nvSpPr>
          <p:spPr bwMode="auto">
            <a:xfrm>
              <a:off x="6934200" y="3733800"/>
              <a:ext cx="533400" cy="3048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sv-SE" sz="260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3" name="Line 132"/>
            <p:cNvSpPr>
              <a:spLocks noChangeShapeType="1"/>
            </p:cNvSpPr>
            <p:nvPr/>
          </p:nvSpPr>
          <p:spPr bwMode="auto">
            <a:xfrm>
              <a:off x="7467600" y="4038600"/>
              <a:ext cx="685800" cy="2286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sv-SE" sz="2600">
                <a:latin typeface="Arial" pitchFamily="34" charset="0"/>
                <a:cs typeface="Arial" pitchFamily="34" charset="0"/>
              </a:endParaRPr>
            </a:p>
          </p:txBody>
        </p:sp>
        <p:graphicFrame>
          <p:nvGraphicFramePr>
            <p:cNvPr id="24" name="Object 6"/>
            <p:cNvGraphicFramePr>
              <a:graphicFrameLocks noChangeAspect="1"/>
            </p:cNvGraphicFramePr>
            <p:nvPr/>
          </p:nvGraphicFramePr>
          <p:xfrm>
            <a:off x="4681686" y="2599268"/>
            <a:ext cx="864363" cy="74506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79579" name="Equation" r:id="rId5" imgW="457002" imgH="393529" progId="Equation.3">
                    <p:embed/>
                  </p:oleObj>
                </mc:Choice>
                <mc:Fallback>
                  <p:oleObj name="Equation" r:id="rId5" imgW="457002" imgH="393529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681686" y="2599268"/>
                          <a:ext cx="864363" cy="745064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25" name="Line 134"/>
            <p:cNvSpPr>
              <a:spLocks noChangeShapeType="1"/>
            </p:cNvSpPr>
            <p:nvPr/>
          </p:nvSpPr>
          <p:spPr bwMode="auto">
            <a:xfrm>
              <a:off x="6019800" y="4191000"/>
              <a:ext cx="1524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sv-SE" sz="260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6" name="Line 135"/>
            <p:cNvSpPr>
              <a:spLocks noChangeShapeType="1"/>
            </p:cNvSpPr>
            <p:nvPr/>
          </p:nvSpPr>
          <p:spPr bwMode="auto">
            <a:xfrm>
              <a:off x="6019800" y="3733800"/>
              <a:ext cx="1524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sv-SE" sz="260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7" name="Line 136"/>
            <p:cNvSpPr>
              <a:spLocks noChangeShapeType="1"/>
            </p:cNvSpPr>
            <p:nvPr/>
          </p:nvSpPr>
          <p:spPr bwMode="auto">
            <a:xfrm>
              <a:off x="6019800" y="3200400"/>
              <a:ext cx="1524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sv-SE" sz="260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8" name="Text Box 137"/>
            <p:cNvSpPr txBox="1">
              <a:spLocks noChangeArrowheads="1"/>
            </p:cNvSpPr>
            <p:nvPr/>
          </p:nvSpPr>
          <p:spPr bwMode="auto">
            <a:xfrm>
              <a:off x="5676900" y="3822700"/>
              <a:ext cx="533400" cy="4476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600" dirty="0">
                  <a:latin typeface="Arial" pitchFamily="34" charset="0"/>
                  <a:cs typeface="Arial" pitchFamily="34" charset="0"/>
                </a:rPr>
                <a:t>.1</a:t>
              </a:r>
              <a:endParaRPr lang="el-GR" sz="2600" dirty="0">
                <a:latin typeface="Arial" pitchFamily="34" charset="0"/>
                <a:ea typeface="Arial" charset="0"/>
                <a:cs typeface="Arial" pitchFamily="34" charset="0"/>
              </a:endParaRPr>
            </a:p>
          </p:txBody>
        </p:sp>
        <p:sp>
          <p:nvSpPr>
            <p:cNvPr id="29" name="Text Box 138"/>
            <p:cNvSpPr txBox="1">
              <a:spLocks noChangeArrowheads="1"/>
            </p:cNvSpPr>
            <p:nvPr/>
          </p:nvSpPr>
          <p:spPr bwMode="auto">
            <a:xfrm>
              <a:off x="5651500" y="3373278"/>
              <a:ext cx="533400" cy="4476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600" dirty="0">
                  <a:latin typeface="Arial" pitchFamily="34" charset="0"/>
                  <a:cs typeface="Arial" pitchFamily="34" charset="0"/>
                </a:rPr>
                <a:t>.2</a:t>
              </a:r>
              <a:endParaRPr lang="el-GR" sz="2600" dirty="0">
                <a:latin typeface="Arial" pitchFamily="34" charset="0"/>
                <a:ea typeface="Arial" charset="0"/>
                <a:cs typeface="Arial" pitchFamily="34" charset="0"/>
              </a:endParaRPr>
            </a:p>
          </p:txBody>
        </p:sp>
        <p:sp>
          <p:nvSpPr>
            <p:cNvPr id="30" name="Text Box 139"/>
            <p:cNvSpPr txBox="1">
              <a:spLocks noChangeArrowheads="1"/>
            </p:cNvSpPr>
            <p:nvPr/>
          </p:nvSpPr>
          <p:spPr bwMode="auto">
            <a:xfrm>
              <a:off x="5638800" y="2895600"/>
              <a:ext cx="685800" cy="4476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600" dirty="0" smtClean="0">
                  <a:latin typeface="Arial" pitchFamily="34" charset="0"/>
                  <a:cs typeface="Arial" pitchFamily="34" charset="0"/>
                </a:rPr>
                <a:t>.3</a:t>
              </a:r>
              <a:endParaRPr lang="el-GR" sz="2600" dirty="0">
                <a:latin typeface="Arial" pitchFamily="34" charset="0"/>
                <a:ea typeface="Arial" charset="0"/>
                <a:cs typeface="Arial" pitchFamily="34" charset="0"/>
              </a:endParaRPr>
            </a:p>
          </p:txBody>
        </p:sp>
        <p:sp>
          <p:nvSpPr>
            <p:cNvPr id="31" name="Text Box 140"/>
            <p:cNvSpPr txBox="1">
              <a:spLocks noChangeArrowheads="1"/>
            </p:cNvSpPr>
            <p:nvPr/>
          </p:nvSpPr>
          <p:spPr bwMode="auto">
            <a:xfrm>
              <a:off x="8305800" y="4495800"/>
              <a:ext cx="533400" cy="4476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600">
                  <a:latin typeface="Arial" pitchFamily="34" charset="0"/>
                  <a:cs typeface="Arial" pitchFamily="34" charset="0"/>
                </a:rPr>
                <a:t>t</a:t>
              </a:r>
              <a:endParaRPr lang="el-GR" sz="2600">
                <a:latin typeface="Arial" pitchFamily="34" charset="0"/>
                <a:ea typeface="Arial" charset="0"/>
                <a:cs typeface="Arial" pitchFamily="34" charset="0"/>
              </a:endParaRPr>
            </a:p>
          </p:txBody>
        </p:sp>
        <p:sp>
          <p:nvSpPr>
            <p:cNvPr id="32" name="Line 141"/>
            <p:cNvSpPr>
              <a:spLocks noChangeShapeType="1"/>
            </p:cNvSpPr>
            <p:nvPr/>
          </p:nvSpPr>
          <p:spPr bwMode="auto">
            <a:xfrm>
              <a:off x="6553200" y="4572000"/>
              <a:ext cx="0" cy="2286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sv-SE" sz="260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3" name="Line 142"/>
            <p:cNvSpPr>
              <a:spLocks noChangeShapeType="1"/>
            </p:cNvSpPr>
            <p:nvPr/>
          </p:nvSpPr>
          <p:spPr bwMode="auto">
            <a:xfrm>
              <a:off x="7239000" y="4572000"/>
              <a:ext cx="0" cy="2286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sv-SE" sz="260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4" name="Line 143"/>
            <p:cNvSpPr>
              <a:spLocks noChangeShapeType="1"/>
            </p:cNvSpPr>
            <p:nvPr/>
          </p:nvSpPr>
          <p:spPr bwMode="auto">
            <a:xfrm>
              <a:off x="7772400" y="4572000"/>
              <a:ext cx="0" cy="2286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sv-SE" sz="260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5" name="Text Box 144"/>
            <p:cNvSpPr txBox="1">
              <a:spLocks noChangeArrowheads="1"/>
            </p:cNvSpPr>
            <p:nvPr/>
          </p:nvSpPr>
          <p:spPr bwMode="auto">
            <a:xfrm>
              <a:off x="6400800" y="4724400"/>
              <a:ext cx="533400" cy="4476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600">
                  <a:latin typeface="Arial" pitchFamily="34" charset="0"/>
                  <a:cs typeface="Arial" pitchFamily="34" charset="0"/>
                </a:rPr>
                <a:t>1</a:t>
              </a:r>
              <a:endParaRPr lang="el-GR" sz="2600">
                <a:latin typeface="Arial" pitchFamily="34" charset="0"/>
                <a:ea typeface="Arial" charset="0"/>
                <a:cs typeface="Arial" pitchFamily="34" charset="0"/>
              </a:endParaRPr>
            </a:p>
          </p:txBody>
        </p:sp>
        <p:sp>
          <p:nvSpPr>
            <p:cNvPr id="36" name="Text Box 145"/>
            <p:cNvSpPr txBox="1">
              <a:spLocks noChangeArrowheads="1"/>
            </p:cNvSpPr>
            <p:nvPr/>
          </p:nvSpPr>
          <p:spPr bwMode="auto">
            <a:xfrm>
              <a:off x="7086600" y="4724400"/>
              <a:ext cx="533400" cy="4476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600">
                  <a:latin typeface="Arial" pitchFamily="34" charset="0"/>
                  <a:cs typeface="Arial" pitchFamily="34" charset="0"/>
                </a:rPr>
                <a:t>2</a:t>
              </a:r>
              <a:endParaRPr lang="el-GR" sz="2600">
                <a:latin typeface="Arial" pitchFamily="34" charset="0"/>
                <a:ea typeface="Arial" charset="0"/>
                <a:cs typeface="Arial" pitchFamily="34" charset="0"/>
              </a:endParaRPr>
            </a:p>
          </p:txBody>
        </p:sp>
        <p:sp>
          <p:nvSpPr>
            <p:cNvPr id="37" name="Text Box 146"/>
            <p:cNvSpPr txBox="1">
              <a:spLocks noChangeArrowheads="1"/>
            </p:cNvSpPr>
            <p:nvPr/>
          </p:nvSpPr>
          <p:spPr bwMode="auto">
            <a:xfrm>
              <a:off x="7620000" y="4724400"/>
              <a:ext cx="533400" cy="4476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600">
                  <a:latin typeface="Arial" pitchFamily="34" charset="0"/>
                  <a:cs typeface="Arial" pitchFamily="34" charset="0"/>
                </a:rPr>
                <a:t>3</a:t>
              </a:r>
              <a:endParaRPr lang="el-GR" sz="2600">
                <a:latin typeface="Arial" pitchFamily="34" charset="0"/>
                <a:ea typeface="Arial" charset="0"/>
                <a:cs typeface="Arial" pitchFamily="34" charset="0"/>
              </a:endParaRPr>
            </a:p>
          </p:txBody>
        </p:sp>
        <p:sp>
          <p:nvSpPr>
            <p:cNvPr id="38" name="Line 147"/>
            <p:cNvSpPr>
              <a:spLocks noChangeShapeType="1"/>
            </p:cNvSpPr>
            <p:nvPr/>
          </p:nvSpPr>
          <p:spPr bwMode="auto">
            <a:xfrm flipH="1">
              <a:off x="6172200" y="3124200"/>
              <a:ext cx="76200" cy="762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sv-SE" sz="260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9" name="Line 148"/>
            <p:cNvSpPr>
              <a:spLocks noChangeShapeType="1"/>
            </p:cNvSpPr>
            <p:nvPr/>
          </p:nvSpPr>
          <p:spPr bwMode="auto">
            <a:xfrm flipH="1">
              <a:off x="6096000" y="3048000"/>
              <a:ext cx="76200" cy="762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sv-SE" sz="260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0" name="Line 149"/>
            <p:cNvSpPr>
              <a:spLocks noChangeShapeType="1"/>
            </p:cNvSpPr>
            <p:nvPr/>
          </p:nvSpPr>
          <p:spPr bwMode="auto">
            <a:xfrm flipH="1">
              <a:off x="6400800" y="3200400"/>
              <a:ext cx="76200" cy="762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sv-SE" sz="260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1" name="Line 150"/>
            <p:cNvSpPr>
              <a:spLocks noChangeShapeType="1"/>
            </p:cNvSpPr>
            <p:nvPr/>
          </p:nvSpPr>
          <p:spPr bwMode="auto">
            <a:xfrm flipH="1">
              <a:off x="6477000" y="3276600"/>
              <a:ext cx="76200" cy="762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sv-SE" sz="260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2" name="Line 151"/>
            <p:cNvSpPr>
              <a:spLocks noChangeShapeType="1"/>
            </p:cNvSpPr>
            <p:nvPr/>
          </p:nvSpPr>
          <p:spPr bwMode="auto">
            <a:xfrm flipH="1">
              <a:off x="6400800" y="3200400"/>
              <a:ext cx="152400" cy="152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sv-SE" sz="260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3" name="Line 152"/>
            <p:cNvSpPr>
              <a:spLocks noChangeShapeType="1"/>
            </p:cNvSpPr>
            <p:nvPr/>
          </p:nvSpPr>
          <p:spPr bwMode="auto">
            <a:xfrm flipH="1">
              <a:off x="6096000" y="3048000"/>
              <a:ext cx="152400" cy="152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sv-SE" sz="260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4" name="Line 153"/>
            <p:cNvSpPr>
              <a:spLocks noChangeShapeType="1"/>
            </p:cNvSpPr>
            <p:nvPr/>
          </p:nvSpPr>
          <p:spPr bwMode="auto">
            <a:xfrm flipH="1">
              <a:off x="6248400" y="2971800"/>
              <a:ext cx="381000" cy="762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sv-SE" sz="260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5" name="Line 154"/>
            <p:cNvSpPr>
              <a:spLocks noChangeShapeType="1"/>
            </p:cNvSpPr>
            <p:nvPr/>
          </p:nvSpPr>
          <p:spPr bwMode="auto">
            <a:xfrm flipH="1">
              <a:off x="6553200" y="3048000"/>
              <a:ext cx="152400" cy="152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sv-SE" sz="260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6" name="Text Box 155"/>
            <p:cNvSpPr txBox="1">
              <a:spLocks noChangeArrowheads="1"/>
            </p:cNvSpPr>
            <p:nvPr/>
          </p:nvSpPr>
          <p:spPr bwMode="auto">
            <a:xfrm>
              <a:off x="6705600" y="2607736"/>
              <a:ext cx="3276600" cy="8114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600" dirty="0">
                  <a:latin typeface="Arial" pitchFamily="34" charset="0"/>
                  <a:cs typeface="Arial" pitchFamily="34" charset="0"/>
                </a:rPr>
                <a:t>Areas equal for both sides of the histogram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02983729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p 66"/>
          <p:cNvGrpSpPr/>
          <p:nvPr/>
        </p:nvGrpSpPr>
        <p:grpSpPr>
          <a:xfrm>
            <a:off x="930274" y="1375425"/>
            <a:ext cx="7959726" cy="870736"/>
            <a:chOff x="457198" y="1421134"/>
            <a:chExt cx="7959726" cy="870736"/>
          </a:xfrm>
        </p:grpSpPr>
        <p:sp>
          <p:nvSpPr>
            <p:cNvPr id="66601" name="Text Box 121"/>
            <p:cNvSpPr txBox="1">
              <a:spLocks noChangeArrowheads="1"/>
            </p:cNvSpPr>
            <p:nvPr/>
          </p:nvSpPr>
          <p:spPr bwMode="auto">
            <a:xfrm>
              <a:off x="457198" y="1612369"/>
              <a:ext cx="7959726" cy="49244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600" dirty="0">
                  <a:latin typeface="Arial" pitchFamily="34" charset="0"/>
                  <a:cs typeface="Arial" pitchFamily="34" charset="0"/>
                </a:rPr>
                <a:t>Find </a:t>
              </a:r>
              <a:r>
                <a:rPr lang="en-US" sz="2600" dirty="0" smtClean="0">
                  <a:latin typeface="Arial" pitchFamily="34" charset="0"/>
                  <a:cs typeface="Arial" pitchFamily="34" charset="0"/>
                </a:rPr>
                <a:t>f(t</a:t>
              </a:r>
              <a:r>
                <a:rPr lang="en-US" sz="2600" dirty="0">
                  <a:latin typeface="Arial" pitchFamily="34" charset="0"/>
                  <a:cs typeface="Arial" pitchFamily="34" charset="0"/>
                </a:rPr>
                <a:t>) of              using equal area differentiation</a:t>
              </a:r>
            </a:p>
          </p:txBody>
        </p:sp>
        <p:graphicFrame>
          <p:nvGraphicFramePr>
            <p:cNvPr id="66565" name="Object 5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436991161"/>
                </p:ext>
              </p:extLst>
            </p:nvPr>
          </p:nvGraphicFramePr>
          <p:xfrm>
            <a:off x="2199766" y="1421134"/>
            <a:ext cx="1010157" cy="87073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53985" name="Equation" r:id="rId4" imgW="457002" imgH="393529" progId="Equation.DSMT4">
                    <p:embed/>
                  </p:oleObj>
                </mc:Choice>
                <mc:Fallback>
                  <p:oleObj name="Equation" r:id="rId4" imgW="457002" imgH="393529" progId="Equation.DSMT4">
                    <p:embed/>
                    <p:pic>
                      <p:nvPicPr>
                        <p:cNvPr id="0" name="Picture 6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199766" y="1421134"/>
                          <a:ext cx="1010157" cy="870736"/>
                        </a:xfrm>
                        <a:prstGeom prst="rect">
                          <a:avLst/>
                        </a:prstGeom>
                        <a:noFill/>
                        <a:extLst/>
                      </p:spPr>
                    </p:pic>
                  </p:oleObj>
                </mc:Fallback>
              </mc:AlternateContent>
            </a:graphicData>
          </a:graphic>
        </p:graphicFrame>
      </p:grpSp>
      <p:graphicFrame>
        <p:nvGraphicFramePr>
          <p:cNvPr id="64733" name="Group 22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68091581"/>
              </p:ext>
            </p:extLst>
          </p:nvPr>
        </p:nvGraphicFramePr>
        <p:xfrm>
          <a:off x="1006476" y="2386760"/>
          <a:ext cx="6849533" cy="975360"/>
        </p:xfrm>
        <a:graphic>
          <a:graphicData uri="http://schemas.openxmlformats.org/drawingml/2006/table">
            <a:tbl>
              <a:tblPr/>
              <a:tblGrid>
                <a:gridCol w="1413933"/>
                <a:gridCol w="1358900"/>
                <a:gridCol w="1358900"/>
                <a:gridCol w="1358900"/>
                <a:gridCol w="1358900"/>
              </a:tblGrid>
              <a:tr h="4572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C</a:t>
                      </a:r>
                      <a:r>
                        <a:rPr kumimoji="0" lang="en-US" sz="2600" b="0" i="0" u="none" strike="noStrike" cap="none" normalizeH="0" baseline="-250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A</a:t>
                      </a:r>
                      <a:endParaRPr kumimoji="0" lang="en-US" sz="2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0.7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0.5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0.35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-dC</a:t>
                      </a:r>
                      <a:r>
                        <a:rPr kumimoji="0" lang="en-US" sz="2600" b="0" i="0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A</a:t>
                      </a:r>
                      <a:r>
                        <a:rPr kumimoji="0" lang="en-US" sz="2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/dt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0.35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0.25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0.175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0.12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56" name="Text Box 222"/>
          <p:cNvSpPr txBox="1">
            <a:spLocks noChangeArrowheads="1"/>
          </p:cNvSpPr>
          <p:nvPr/>
        </p:nvSpPr>
        <p:spPr bwMode="auto">
          <a:xfrm>
            <a:off x="930275" y="3573911"/>
            <a:ext cx="7281334" cy="4924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600" dirty="0">
                <a:latin typeface="Arial" pitchFamily="34" charset="0"/>
                <a:cs typeface="Arial" pitchFamily="34" charset="0"/>
              </a:rPr>
              <a:t>Plot </a:t>
            </a:r>
            <a:r>
              <a:rPr lang="en-US" sz="2600" dirty="0" smtClean="0">
                <a:latin typeface="Arial" pitchFamily="34" charset="0"/>
                <a:cs typeface="Arial" pitchFamily="34" charset="0"/>
              </a:rPr>
              <a:t>(–</a:t>
            </a:r>
            <a:r>
              <a:rPr lang="en-US" sz="2600" dirty="0" err="1" smtClean="0">
                <a:latin typeface="Arial" pitchFamily="34" charset="0"/>
                <a:cs typeface="Arial" pitchFamily="34" charset="0"/>
              </a:rPr>
              <a:t>dC</a:t>
            </a:r>
            <a:r>
              <a:rPr lang="en-US" sz="2600" baseline="-25000" dirty="0" err="1" smtClean="0">
                <a:latin typeface="Arial" pitchFamily="34" charset="0"/>
                <a:cs typeface="Arial" pitchFamily="34" charset="0"/>
              </a:rPr>
              <a:t>A</a:t>
            </a:r>
            <a:r>
              <a:rPr lang="en-US" sz="2600" dirty="0" smtClean="0">
                <a:latin typeface="Arial" pitchFamily="34" charset="0"/>
                <a:cs typeface="Arial" pitchFamily="34" charset="0"/>
              </a:rPr>
              <a:t>/</a:t>
            </a:r>
            <a:r>
              <a:rPr lang="en-US" sz="2600" dirty="0" err="1" smtClean="0">
                <a:latin typeface="Arial" pitchFamily="34" charset="0"/>
                <a:cs typeface="Arial" pitchFamily="34" charset="0"/>
              </a:rPr>
              <a:t>dt</a:t>
            </a:r>
            <a:r>
              <a:rPr lang="en-US" sz="2600" dirty="0" smtClean="0">
                <a:latin typeface="Arial" pitchFamily="34" charset="0"/>
                <a:cs typeface="Arial" pitchFamily="34" charset="0"/>
              </a:rPr>
              <a:t>) </a:t>
            </a:r>
            <a:r>
              <a:rPr lang="en-US" sz="2600" dirty="0">
                <a:latin typeface="Arial" pitchFamily="34" charset="0"/>
                <a:cs typeface="Arial" pitchFamily="34" charset="0"/>
              </a:rPr>
              <a:t>as a function of C</a:t>
            </a:r>
            <a:r>
              <a:rPr lang="en-US" sz="2600" baseline="-25000" dirty="0">
                <a:latin typeface="Arial" pitchFamily="34" charset="0"/>
                <a:cs typeface="Arial" pitchFamily="34" charset="0"/>
              </a:rPr>
              <a:t>A</a:t>
            </a:r>
            <a:r>
              <a:rPr lang="en-US" sz="2600" dirty="0">
                <a:latin typeface="Arial" pitchFamily="34" charset="0"/>
                <a:cs typeface="Arial" pitchFamily="34" charset="0"/>
              </a:rPr>
              <a:t> </a:t>
            </a:r>
          </a:p>
        </p:txBody>
      </p:sp>
      <p:grpSp>
        <p:nvGrpSpPr>
          <p:cNvPr id="4" name="Group 20"/>
          <p:cNvGrpSpPr/>
          <p:nvPr/>
        </p:nvGrpSpPr>
        <p:grpSpPr>
          <a:xfrm>
            <a:off x="914120" y="4056838"/>
            <a:ext cx="4699277" cy="2559919"/>
            <a:chOff x="914120" y="4056838"/>
            <a:chExt cx="4699277" cy="2559919"/>
          </a:xfrm>
        </p:grpSpPr>
        <p:grpSp>
          <p:nvGrpSpPr>
            <p:cNvPr id="5" name="Grupp 57"/>
            <p:cNvGrpSpPr/>
            <p:nvPr/>
          </p:nvGrpSpPr>
          <p:grpSpPr>
            <a:xfrm>
              <a:off x="914120" y="4056838"/>
              <a:ext cx="4699277" cy="2559919"/>
              <a:chOff x="5192915" y="5200449"/>
              <a:chExt cx="3272556" cy="1782718"/>
            </a:xfrm>
          </p:grpSpPr>
          <p:sp>
            <p:nvSpPr>
              <p:cNvPr id="59" name="Line 225"/>
              <p:cNvSpPr>
                <a:spLocks noChangeShapeType="1"/>
              </p:cNvSpPr>
              <p:nvPr/>
            </p:nvSpPr>
            <p:spPr bwMode="auto">
              <a:xfrm>
                <a:off x="6019800" y="5486400"/>
                <a:ext cx="0" cy="106680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sv-SE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60" name="Line 226"/>
              <p:cNvSpPr>
                <a:spLocks noChangeShapeType="1"/>
              </p:cNvSpPr>
              <p:nvPr/>
            </p:nvSpPr>
            <p:spPr bwMode="auto">
              <a:xfrm>
                <a:off x="6019800" y="6553200"/>
                <a:ext cx="129540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sv-SE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61" name="Text Box 227"/>
              <p:cNvSpPr txBox="1">
                <a:spLocks noChangeArrowheads="1"/>
              </p:cNvSpPr>
              <p:nvPr/>
            </p:nvSpPr>
            <p:spPr bwMode="auto">
              <a:xfrm>
                <a:off x="5905018" y="5200449"/>
                <a:ext cx="533400" cy="34293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prstTxWarp prst="textNoShape">
                  <a:avLst/>
                </a:prstTxWarp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2600" dirty="0" err="1">
                    <a:latin typeface="Arial" pitchFamily="34" charset="0"/>
                    <a:cs typeface="Arial" pitchFamily="34" charset="0"/>
                  </a:rPr>
                  <a:t>ln</a:t>
                </a:r>
                <a:endParaRPr lang="el-GR" sz="2600" dirty="0">
                  <a:latin typeface="Arial" pitchFamily="34" charset="0"/>
                  <a:ea typeface="Arial" charset="0"/>
                  <a:cs typeface="Arial" pitchFamily="34" charset="0"/>
                </a:endParaRPr>
              </a:p>
            </p:txBody>
          </p:sp>
          <p:sp>
            <p:nvSpPr>
              <p:cNvPr id="62" name="Text Box 228"/>
              <p:cNvSpPr txBox="1">
                <a:spLocks noChangeArrowheads="1"/>
              </p:cNvSpPr>
              <p:nvPr/>
            </p:nvSpPr>
            <p:spPr bwMode="auto">
              <a:xfrm>
                <a:off x="6556965" y="6640232"/>
                <a:ext cx="533400" cy="34293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prstTxWarp prst="textNoShape">
                  <a:avLst/>
                </a:prstTxWarp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2600" dirty="0">
                    <a:latin typeface="Arial" pitchFamily="34" charset="0"/>
                    <a:cs typeface="Arial" pitchFamily="34" charset="0"/>
                  </a:rPr>
                  <a:t>C</a:t>
                </a:r>
                <a:r>
                  <a:rPr lang="en-US" sz="2600" baseline="-25000" dirty="0">
                    <a:latin typeface="Arial" pitchFamily="34" charset="0"/>
                    <a:cs typeface="Arial" pitchFamily="34" charset="0"/>
                  </a:rPr>
                  <a:t>A</a:t>
                </a:r>
                <a:endParaRPr lang="el-GR" sz="2600" dirty="0">
                  <a:latin typeface="Arial" pitchFamily="34" charset="0"/>
                  <a:ea typeface="Arial" charset="0"/>
                  <a:cs typeface="Arial" pitchFamily="34" charset="0"/>
                </a:endParaRPr>
              </a:p>
            </p:txBody>
          </p:sp>
          <p:sp>
            <p:nvSpPr>
              <p:cNvPr id="63" name="Line 229"/>
              <p:cNvSpPr>
                <a:spLocks noChangeShapeType="1"/>
              </p:cNvSpPr>
              <p:nvPr/>
            </p:nvSpPr>
            <p:spPr bwMode="auto">
              <a:xfrm flipV="1">
                <a:off x="6019800" y="5638800"/>
                <a:ext cx="1219200" cy="91440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sv-SE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64" name="Line 230"/>
              <p:cNvSpPr>
                <a:spLocks noChangeShapeType="1"/>
              </p:cNvSpPr>
              <p:nvPr/>
            </p:nvSpPr>
            <p:spPr bwMode="auto">
              <a:xfrm flipH="1" flipV="1">
                <a:off x="6934200" y="5943600"/>
                <a:ext cx="304800" cy="15240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sv-SE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65" name="Text Box 231"/>
              <p:cNvSpPr txBox="1">
                <a:spLocks noChangeArrowheads="1"/>
              </p:cNvSpPr>
              <p:nvPr/>
            </p:nvSpPr>
            <p:spPr bwMode="auto">
              <a:xfrm>
                <a:off x="7240661" y="5917647"/>
                <a:ext cx="1224810" cy="34293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prstTxWarp prst="textNoShape">
                  <a:avLst/>
                </a:prstTxWarp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2600" dirty="0">
                    <a:latin typeface="Arial" pitchFamily="34" charset="0"/>
                    <a:cs typeface="Arial" pitchFamily="34" charset="0"/>
                  </a:rPr>
                  <a:t>Slope = </a:t>
                </a:r>
                <a:r>
                  <a:rPr lang="el-GR" sz="2600" dirty="0">
                    <a:latin typeface="Arial" pitchFamily="34" charset="0"/>
                    <a:ea typeface="Arial" charset="0"/>
                    <a:cs typeface="Arial" pitchFamily="34" charset="0"/>
                  </a:rPr>
                  <a:t>α</a:t>
                </a:r>
              </a:p>
            </p:txBody>
          </p:sp>
          <p:sp>
            <p:nvSpPr>
              <p:cNvPr id="66" name="Text Box 232"/>
              <p:cNvSpPr txBox="1">
                <a:spLocks noChangeArrowheads="1"/>
              </p:cNvSpPr>
              <p:nvPr/>
            </p:nvSpPr>
            <p:spPr bwMode="auto">
              <a:xfrm>
                <a:off x="5192915" y="5715003"/>
                <a:ext cx="1066801" cy="34293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prstTxWarp prst="textNoShape">
                  <a:avLst/>
                </a:prstTxWarp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2600" dirty="0" err="1">
                    <a:latin typeface="Arial" pitchFamily="34" charset="0"/>
                    <a:cs typeface="Arial" pitchFamily="34" charset="0"/>
                  </a:rPr>
                  <a:t>dC</a:t>
                </a:r>
                <a:r>
                  <a:rPr lang="en-US" sz="2600" baseline="-25000" dirty="0" err="1">
                    <a:latin typeface="Arial" pitchFamily="34" charset="0"/>
                    <a:cs typeface="Arial" pitchFamily="34" charset="0"/>
                  </a:rPr>
                  <a:t>A</a:t>
                </a:r>
                <a:r>
                  <a:rPr lang="en-US" sz="2600" dirty="0" err="1">
                    <a:latin typeface="Arial" pitchFamily="34" charset="0"/>
                    <a:cs typeface="Arial" pitchFamily="34" charset="0"/>
                  </a:rPr>
                  <a:t>/dt</a:t>
                </a:r>
                <a:endParaRPr lang="en-US" sz="2600" dirty="0">
                  <a:latin typeface="Arial" pitchFamily="34" charset="0"/>
                  <a:cs typeface="Arial" pitchFamily="34" charset="0"/>
                </a:endParaRPr>
              </a:p>
            </p:txBody>
          </p:sp>
        </p:grpSp>
        <p:sp>
          <p:nvSpPr>
            <p:cNvPr id="19" name="Text Box 227"/>
            <p:cNvSpPr txBox="1">
              <a:spLocks noChangeArrowheads="1"/>
            </p:cNvSpPr>
            <p:nvPr/>
          </p:nvSpPr>
          <p:spPr bwMode="auto">
            <a:xfrm>
              <a:off x="3905415" y="5727722"/>
              <a:ext cx="765944" cy="49244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600" dirty="0" err="1" smtClean="0">
                  <a:latin typeface="Arial" pitchFamily="34" charset="0"/>
                  <a:cs typeface="Arial" pitchFamily="34" charset="0"/>
                </a:rPr>
                <a:t>ln</a:t>
              </a:r>
              <a:endParaRPr lang="el-GR" sz="2600" dirty="0">
                <a:latin typeface="Arial" pitchFamily="34" charset="0"/>
                <a:ea typeface="Arial" charset="0"/>
                <a:cs typeface="Arial" pitchFamily="34" charset="0"/>
              </a:endParaRPr>
            </a:p>
          </p:txBody>
        </p:sp>
      </p:grpSp>
      <p:sp>
        <p:nvSpPr>
          <p:cNvPr id="21" name="Slide Number Placeholder 2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6084F1-5777-5349-B684-BD029FD8B21B}" type="slidenum">
              <a:rPr lang="sv-SE" smtClean="0">
                <a:latin typeface="Arial" pitchFamily="34" charset="0"/>
                <a:cs typeface="Arial" pitchFamily="34" charset="0"/>
              </a:rPr>
              <a:pPr/>
              <a:t>11</a:t>
            </a:fld>
            <a:endParaRPr lang="sv-SE">
              <a:latin typeface="Arial" pitchFamily="34" charset="0"/>
              <a:cs typeface="Arial" pitchFamily="34" charset="0"/>
            </a:endParaRPr>
          </a:p>
        </p:txBody>
      </p:sp>
      <p:sp>
        <p:nvSpPr>
          <p:cNvPr id="2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 – Finding the </a:t>
            </a:r>
            <a:r>
              <a:rPr lang="en-US" b="1" dirty="0" smtClean="0">
                <a:solidFill>
                  <a:srgbClr val="E818CA"/>
                </a:solidFill>
              </a:rPr>
              <a:t>Rate Law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601" name="Text Box 121"/>
          <p:cNvSpPr txBox="1">
            <a:spLocks noChangeArrowheads="1"/>
          </p:cNvSpPr>
          <p:nvPr/>
        </p:nvSpPr>
        <p:spPr bwMode="auto">
          <a:xfrm>
            <a:off x="930274" y="1566660"/>
            <a:ext cx="7959726" cy="8925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600" dirty="0" smtClean="0">
                <a:latin typeface="Arial" pitchFamily="34" charset="0"/>
                <a:cs typeface="Arial" pitchFamily="34" charset="0"/>
              </a:rPr>
              <a:t>Choose a point, p, and find the concentration and derivative at that point to determine k.  </a:t>
            </a:r>
            <a:endParaRPr lang="en-US" sz="2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1" name="Slide Number Placeholder 2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6084F1-5777-5349-B684-BD029FD8B21B}" type="slidenum">
              <a:rPr lang="sv-SE" smtClean="0">
                <a:latin typeface="Arial" pitchFamily="34" charset="0"/>
                <a:cs typeface="Arial" pitchFamily="34" charset="0"/>
              </a:rPr>
              <a:pPr/>
              <a:t>12</a:t>
            </a:fld>
            <a:endParaRPr lang="sv-SE">
              <a:latin typeface="Arial" pitchFamily="34" charset="0"/>
              <a:cs typeface="Arial" pitchFamily="34" charset="0"/>
            </a:endParaRPr>
          </a:p>
        </p:txBody>
      </p:sp>
      <p:sp>
        <p:nvSpPr>
          <p:cNvPr id="2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 – Finding the </a:t>
            </a:r>
            <a:r>
              <a:rPr lang="en-US" b="1" dirty="0" smtClean="0">
                <a:solidFill>
                  <a:srgbClr val="E818CA"/>
                </a:solidFill>
              </a:rPr>
              <a:t>Rate Law</a:t>
            </a:r>
            <a:endParaRPr lang="en-US" dirty="0"/>
          </a:p>
        </p:txBody>
      </p:sp>
      <p:graphicFrame>
        <p:nvGraphicFramePr>
          <p:cNvPr id="20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30428856"/>
              </p:ext>
            </p:extLst>
          </p:nvPr>
        </p:nvGraphicFramePr>
        <p:xfrm>
          <a:off x="914400" y="3266345"/>
          <a:ext cx="2302932" cy="174275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2646" name="Equation" r:id="rId4" imgW="939600" imgH="711000" progId="Equation.3">
                  <p:embed/>
                </p:oleObj>
              </mc:Choice>
              <mc:Fallback>
                <p:oleObj name="Equation" r:id="rId4" imgW="939600" imgH="7110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4400" y="3266345"/>
                        <a:ext cx="2302932" cy="1742759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3" name="Straight Arrow Connector 2"/>
          <p:cNvCxnSpPr/>
          <p:nvPr/>
        </p:nvCxnSpPr>
        <p:spPr>
          <a:xfrm flipV="1">
            <a:off x="6253357" y="4301343"/>
            <a:ext cx="0" cy="656522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/>
          <p:nvPr/>
        </p:nvCxnSpPr>
        <p:spPr>
          <a:xfrm flipH="1">
            <a:off x="5323282" y="4246687"/>
            <a:ext cx="922332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35" name="Group 34"/>
          <p:cNvGrpSpPr/>
          <p:nvPr/>
        </p:nvGrpSpPr>
        <p:grpSpPr>
          <a:xfrm>
            <a:off x="4059733" y="3015365"/>
            <a:ext cx="4775430" cy="2454337"/>
            <a:chOff x="4059733" y="3015365"/>
            <a:chExt cx="4775430" cy="2454337"/>
          </a:xfrm>
        </p:grpSpPr>
        <p:grpSp>
          <p:nvGrpSpPr>
            <p:cNvPr id="17" name="Group 20"/>
            <p:cNvGrpSpPr/>
            <p:nvPr/>
          </p:nvGrpSpPr>
          <p:grpSpPr>
            <a:xfrm>
              <a:off x="4826281" y="3015365"/>
              <a:ext cx="4008882" cy="2163326"/>
              <a:chOff x="1604497" y="4056839"/>
              <a:chExt cx="4008882" cy="2163326"/>
            </a:xfrm>
          </p:grpSpPr>
          <p:grpSp>
            <p:nvGrpSpPr>
              <p:cNvPr id="18" name="Grupp 57"/>
              <p:cNvGrpSpPr/>
              <p:nvPr/>
            </p:nvGrpSpPr>
            <p:grpSpPr>
              <a:xfrm>
                <a:off x="1604497" y="4056839"/>
                <a:ext cx="4008882" cy="2163326"/>
                <a:chOff x="5673699" y="5200449"/>
                <a:chExt cx="2791772" cy="1506532"/>
              </a:xfrm>
            </p:grpSpPr>
            <p:sp>
              <p:nvSpPr>
                <p:cNvPr id="22" name="Line 225"/>
                <p:cNvSpPr>
                  <a:spLocks noChangeShapeType="1"/>
                </p:cNvSpPr>
                <p:nvPr/>
              </p:nvSpPr>
              <p:spPr bwMode="auto">
                <a:xfrm>
                  <a:off x="6019800" y="5486400"/>
                  <a:ext cx="0" cy="106680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sv-SE"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23" name="Line 226"/>
                <p:cNvSpPr>
                  <a:spLocks noChangeShapeType="1"/>
                </p:cNvSpPr>
                <p:nvPr/>
              </p:nvSpPr>
              <p:spPr bwMode="auto">
                <a:xfrm>
                  <a:off x="6019800" y="6553200"/>
                  <a:ext cx="129540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sv-SE"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25" name="Text Box 227"/>
                <p:cNvSpPr txBox="1">
                  <a:spLocks noChangeArrowheads="1"/>
                </p:cNvSpPr>
                <p:nvPr/>
              </p:nvSpPr>
              <p:spPr bwMode="auto">
                <a:xfrm>
                  <a:off x="5673699" y="5200449"/>
                  <a:ext cx="533400" cy="342935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square">
                  <a:prstTxWarp prst="textNoShape">
                    <a:avLst/>
                  </a:prstTxWarp>
                  <a:spAutoFit/>
                </a:bodyPr>
                <a:lstStyle/>
                <a:p>
                  <a:pPr>
                    <a:spcBef>
                      <a:spcPct val="50000"/>
                    </a:spcBef>
                  </a:pPr>
                  <a:r>
                    <a:rPr lang="en-US" sz="2600" dirty="0" err="1">
                      <a:latin typeface="Arial" pitchFamily="34" charset="0"/>
                      <a:cs typeface="Arial" pitchFamily="34" charset="0"/>
                    </a:rPr>
                    <a:t>ln</a:t>
                  </a:r>
                  <a:endParaRPr lang="el-GR" sz="2600" dirty="0">
                    <a:latin typeface="Arial" pitchFamily="34" charset="0"/>
                    <a:ea typeface="Arial" charset="0"/>
                    <a:cs typeface="Arial" pitchFamily="34" charset="0"/>
                  </a:endParaRPr>
                </a:p>
              </p:txBody>
            </p:sp>
            <p:sp>
              <p:nvSpPr>
                <p:cNvPr id="26" name="Text Box 228"/>
                <p:cNvSpPr txBox="1">
                  <a:spLocks noChangeArrowheads="1"/>
                </p:cNvSpPr>
                <p:nvPr/>
              </p:nvSpPr>
              <p:spPr bwMode="auto">
                <a:xfrm>
                  <a:off x="7586366" y="6364046"/>
                  <a:ext cx="533400" cy="342935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square">
                  <a:prstTxWarp prst="textNoShape">
                    <a:avLst/>
                  </a:prstTxWarp>
                  <a:spAutoFit/>
                </a:bodyPr>
                <a:lstStyle/>
                <a:p>
                  <a:pPr>
                    <a:spcBef>
                      <a:spcPct val="50000"/>
                    </a:spcBef>
                  </a:pPr>
                  <a:r>
                    <a:rPr lang="en-US" sz="2600" dirty="0" smtClean="0">
                      <a:latin typeface="Arial" pitchFamily="34" charset="0"/>
                      <a:cs typeface="Arial" pitchFamily="34" charset="0"/>
                    </a:rPr>
                    <a:t>C</a:t>
                  </a:r>
                  <a:r>
                    <a:rPr lang="en-US" sz="2600" baseline="-25000" dirty="0" smtClean="0">
                      <a:latin typeface="Arial" pitchFamily="34" charset="0"/>
                      <a:cs typeface="Arial" pitchFamily="34" charset="0"/>
                    </a:rPr>
                    <a:t>A</a:t>
                  </a:r>
                  <a:endParaRPr lang="el-GR" sz="2600" dirty="0">
                    <a:latin typeface="Arial" pitchFamily="34" charset="0"/>
                    <a:ea typeface="Arial" charset="0"/>
                    <a:cs typeface="Arial" pitchFamily="34" charset="0"/>
                  </a:endParaRPr>
                </a:p>
              </p:txBody>
            </p:sp>
            <p:sp>
              <p:nvSpPr>
                <p:cNvPr id="27" name="Line 229"/>
                <p:cNvSpPr>
                  <a:spLocks noChangeShapeType="1"/>
                </p:cNvSpPr>
                <p:nvPr/>
              </p:nvSpPr>
              <p:spPr bwMode="auto">
                <a:xfrm flipV="1">
                  <a:off x="6019800" y="5638800"/>
                  <a:ext cx="1219200" cy="91440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sv-SE"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28" name="Line 230"/>
                <p:cNvSpPr>
                  <a:spLocks noChangeShapeType="1"/>
                </p:cNvSpPr>
                <p:nvPr/>
              </p:nvSpPr>
              <p:spPr bwMode="auto">
                <a:xfrm flipH="1" flipV="1">
                  <a:off x="6934200" y="5943600"/>
                  <a:ext cx="304800" cy="15240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 type="triangle" w="med" len="med"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sv-SE"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29" name="Text Box 231"/>
                <p:cNvSpPr txBox="1">
                  <a:spLocks noChangeArrowheads="1"/>
                </p:cNvSpPr>
                <p:nvPr/>
              </p:nvSpPr>
              <p:spPr bwMode="auto">
                <a:xfrm>
                  <a:off x="7240661" y="5917647"/>
                  <a:ext cx="1224810" cy="342935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square">
                  <a:prstTxWarp prst="textNoShape">
                    <a:avLst/>
                  </a:prstTxWarp>
                  <a:spAutoFit/>
                </a:bodyPr>
                <a:lstStyle/>
                <a:p>
                  <a:pPr>
                    <a:spcBef>
                      <a:spcPct val="50000"/>
                    </a:spcBef>
                  </a:pPr>
                  <a:r>
                    <a:rPr lang="en-US" sz="2600" dirty="0">
                      <a:latin typeface="Arial" pitchFamily="34" charset="0"/>
                      <a:cs typeface="Arial" pitchFamily="34" charset="0"/>
                    </a:rPr>
                    <a:t>Slope = </a:t>
                  </a:r>
                  <a:r>
                    <a:rPr lang="el-GR" sz="2600" dirty="0">
                      <a:latin typeface="Arial" pitchFamily="34" charset="0"/>
                      <a:ea typeface="Arial" charset="0"/>
                      <a:cs typeface="Arial" pitchFamily="34" charset="0"/>
                    </a:rPr>
                    <a:t>α</a:t>
                  </a:r>
                </a:p>
              </p:txBody>
            </p:sp>
            <p:sp>
              <p:nvSpPr>
                <p:cNvPr id="30" name="Text Box 232"/>
                <p:cNvSpPr txBox="1">
                  <a:spLocks noChangeArrowheads="1"/>
                </p:cNvSpPr>
                <p:nvPr/>
              </p:nvSpPr>
              <p:spPr bwMode="auto">
                <a:xfrm>
                  <a:off x="6019799" y="5203763"/>
                  <a:ext cx="1066801" cy="342935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square">
                  <a:prstTxWarp prst="textNoShape">
                    <a:avLst/>
                  </a:prstTxWarp>
                  <a:spAutoFit/>
                </a:bodyPr>
                <a:lstStyle/>
                <a:p>
                  <a:pPr>
                    <a:spcBef>
                      <a:spcPct val="50000"/>
                    </a:spcBef>
                  </a:pPr>
                  <a:r>
                    <a:rPr lang="en-US" sz="2600" dirty="0" err="1">
                      <a:latin typeface="Arial" pitchFamily="34" charset="0"/>
                      <a:cs typeface="Arial" pitchFamily="34" charset="0"/>
                    </a:rPr>
                    <a:t>dC</a:t>
                  </a:r>
                  <a:r>
                    <a:rPr lang="en-US" sz="2600" baseline="-25000" dirty="0" err="1">
                      <a:latin typeface="Arial" pitchFamily="34" charset="0"/>
                      <a:cs typeface="Arial" pitchFamily="34" charset="0"/>
                    </a:rPr>
                    <a:t>A</a:t>
                  </a:r>
                  <a:r>
                    <a:rPr lang="en-US" sz="2600" dirty="0" err="1">
                      <a:latin typeface="Arial" pitchFamily="34" charset="0"/>
                      <a:cs typeface="Arial" pitchFamily="34" charset="0"/>
                    </a:rPr>
                    <a:t>/dt</a:t>
                  </a:r>
                  <a:endParaRPr lang="en-US" sz="2600" dirty="0">
                    <a:latin typeface="Arial" pitchFamily="34" charset="0"/>
                    <a:cs typeface="Arial" pitchFamily="34" charset="0"/>
                  </a:endParaRPr>
                </a:p>
              </p:txBody>
            </p:sp>
          </p:grpSp>
          <p:sp>
            <p:nvSpPr>
              <p:cNvPr id="19" name="Text Box 227"/>
              <p:cNvSpPr txBox="1">
                <a:spLocks noChangeArrowheads="1"/>
              </p:cNvSpPr>
              <p:nvPr/>
            </p:nvSpPr>
            <p:spPr bwMode="auto">
              <a:xfrm>
                <a:off x="3905415" y="5727722"/>
                <a:ext cx="765944" cy="49244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prstTxWarp prst="textNoShape">
                  <a:avLst/>
                </a:prstTxWarp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2600" dirty="0" err="1" smtClean="0">
                    <a:latin typeface="Arial" pitchFamily="34" charset="0"/>
                    <a:cs typeface="Arial" pitchFamily="34" charset="0"/>
                  </a:rPr>
                  <a:t>ln</a:t>
                </a:r>
                <a:endParaRPr lang="el-GR" sz="2600" dirty="0">
                  <a:latin typeface="Arial" pitchFamily="34" charset="0"/>
                  <a:ea typeface="Arial" charset="0"/>
                  <a:cs typeface="Arial" pitchFamily="34" charset="0"/>
                </a:endParaRPr>
              </a:p>
            </p:txBody>
          </p:sp>
        </p:grpSp>
        <p:graphicFrame>
          <p:nvGraphicFramePr>
            <p:cNvPr id="5" name="Object 4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659836577"/>
                </p:ext>
              </p:extLst>
            </p:nvPr>
          </p:nvGraphicFramePr>
          <p:xfrm>
            <a:off x="4059733" y="3860946"/>
            <a:ext cx="1075932" cy="77148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82647" name="Equation" r:id="rId6" imgW="672840" imgH="482400" progId="Equation.3">
                    <p:embed/>
                  </p:oleObj>
                </mc:Choice>
                <mc:Fallback>
                  <p:oleObj name="Equation" r:id="rId6" imgW="672840" imgH="482400" progId="Equation.3">
                    <p:embed/>
                    <p:pic>
                      <p:nvPicPr>
                        <p:cNvPr id="0" name="Object 7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059733" y="3860946"/>
                          <a:ext cx="1075932" cy="77148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34" name="Object 33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514410652"/>
                </p:ext>
              </p:extLst>
            </p:nvPr>
          </p:nvGraphicFramePr>
          <p:xfrm>
            <a:off x="6029519" y="5063302"/>
            <a:ext cx="447675" cy="4064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82648" name="Equation" r:id="rId8" imgW="279360" imgH="253800" progId="Equation.3">
                    <p:embed/>
                  </p:oleObj>
                </mc:Choice>
                <mc:Fallback>
                  <p:oleObj name="Equation" r:id="rId8" imgW="279360" imgH="253800" progId="Equation.3">
                    <p:embed/>
                    <p:pic>
                      <p:nvPicPr>
                        <p:cNvPr id="0" name="Object 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9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029519" y="5063302"/>
                          <a:ext cx="447675" cy="40640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</p:spTree>
    <p:extLst>
      <p:ext uri="{BB962C8B-B14F-4D97-AF65-F5344CB8AC3E}">
        <p14:creationId xmlns:p14="http://schemas.microsoft.com/office/powerpoint/2010/main" val="14542125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Non-Linear Least-Square Analysis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6084F1-5777-5349-B684-BD029FD8B21B}" type="slidenum">
              <a:rPr lang="sv-SE" smtClean="0"/>
              <a:pPr/>
              <a:t>13</a:t>
            </a:fld>
            <a:endParaRPr lang="sv-SE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sv-SE" dirty="0">
                <a:latin typeface="Arial" pitchFamily="34" charset="0"/>
                <a:cs typeface="Arial" pitchFamily="34" charset="0"/>
              </a:rPr>
              <a:t>We want to find the parameter values (</a:t>
            </a:r>
            <a:r>
              <a:rPr lang="el-GR" dirty="0">
                <a:latin typeface="Arial" pitchFamily="34" charset="0"/>
                <a:cs typeface="Arial" pitchFamily="34" charset="0"/>
              </a:rPr>
              <a:t>α</a:t>
            </a:r>
            <a:r>
              <a:rPr lang="sv-SE" dirty="0">
                <a:latin typeface="Arial" pitchFamily="34" charset="0"/>
                <a:cs typeface="Arial" pitchFamily="34" charset="0"/>
              </a:rPr>
              <a:t>, k, E) for which the sum of the squares of the differences, the measured rate (r</a:t>
            </a:r>
            <a:r>
              <a:rPr lang="sv-SE" baseline="-25000" dirty="0">
                <a:latin typeface="Arial" pitchFamily="34" charset="0"/>
                <a:cs typeface="Arial" pitchFamily="34" charset="0"/>
              </a:rPr>
              <a:t>m</a:t>
            </a:r>
            <a:r>
              <a:rPr lang="sv-SE" dirty="0">
                <a:latin typeface="Arial" pitchFamily="34" charset="0"/>
                <a:cs typeface="Arial" pitchFamily="34" charset="0"/>
              </a:rPr>
              <a:t>), and the calculated rate (r</a:t>
            </a:r>
            <a:r>
              <a:rPr lang="sv-SE" baseline="-25000" dirty="0">
                <a:latin typeface="Arial" pitchFamily="34" charset="0"/>
                <a:cs typeface="Arial" pitchFamily="34" charset="0"/>
              </a:rPr>
              <a:t>c</a:t>
            </a:r>
            <a:r>
              <a:rPr lang="sv-SE" dirty="0">
                <a:latin typeface="Arial" pitchFamily="34" charset="0"/>
                <a:cs typeface="Arial" pitchFamily="34" charset="0"/>
              </a:rPr>
              <a:t>) is a minimum.</a:t>
            </a:r>
          </a:p>
          <a:p>
            <a:pPr marL="0" indent="0">
              <a:buNone/>
            </a:pPr>
            <a:endParaRPr lang="en-US" dirty="0"/>
          </a:p>
        </p:txBody>
      </p:sp>
      <p:grpSp>
        <p:nvGrpSpPr>
          <p:cNvPr id="5" name="Grupp 11"/>
          <p:cNvGrpSpPr/>
          <p:nvPr/>
        </p:nvGrpSpPr>
        <p:grpSpPr>
          <a:xfrm>
            <a:off x="883950" y="4733925"/>
            <a:ext cx="5976316" cy="539833"/>
            <a:chOff x="807750" y="3484404"/>
            <a:chExt cx="5976316" cy="539833"/>
          </a:xfrm>
        </p:grpSpPr>
        <p:sp>
          <p:nvSpPr>
            <p:cNvPr id="6" name="Rektangel 10"/>
            <p:cNvSpPr/>
            <p:nvPr/>
          </p:nvSpPr>
          <p:spPr>
            <a:xfrm>
              <a:off x="807750" y="3531794"/>
              <a:ext cx="5976316" cy="49244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buNone/>
              </a:pPr>
              <a:r>
                <a:rPr lang="sv-SE" sz="2600" dirty="0" smtClean="0">
                  <a:latin typeface="Arial" pitchFamily="34" charset="0"/>
                  <a:cs typeface="Arial" pitchFamily="34" charset="0"/>
                </a:rPr>
                <a:t>That is, we want 		to be a minimum.</a:t>
              </a:r>
            </a:p>
          </p:txBody>
        </p:sp>
        <p:graphicFrame>
          <p:nvGraphicFramePr>
            <p:cNvPr id="7" name="Object 3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863524280"/>
                </p:ext>
              </p:extLst>
            </p:nvPr>
          </p:nvGraphicFramePr>
          <p:xfrm>
            <a:off x="3406775" y="3484404"/>
            <a:ext cx="508000" cy="5080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80601" name="Equation" r:id="rId3" imgW="203040" imgH="203040" progId="Equation.3">
                    <p:embed/>
                  </p:oleObj>
                </mc:Choice>
                <mc:Fallback>
                  <p:oleObj name="Equation" r:id="rId3" imgW="203040" imgH="20304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406775" y="3484404"/>
                          <a:ext cx="508000" cy="50800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94022651"/>
              </p:ext>
            </p:extLst>
          </p:nvPr>
        </p:nvGraphicFramePr>
        <p:xfrm>
          <a:off x="1044575" y="3367088"/>
          <a:ext cx="4065588" cy="10239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0602" name="Equation" r:id="rId5" imgW="1815840" imgH="457200" progId="Equation.3">
                  <p:embed/>
                </p:oleObj>
              </mc:Choice>
              <mc:Fallback>
                <p:oleObj name="Equation" r:id="rId5" imgW="1815840" imgH="457200" progId="Equation.3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44575" y="3367088"/>
                        <a:ext cx="4065588" cy="10239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7812042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Non-Linear Least-Square Analysis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6084F1-5777-5349-B684-BD029FD8B21B}" type="slidenum">
              <a:rPr lang="sv-SE" smtClean="0"/>
              <a:pPr/>
              <a:t>14</a:t>
            </a:fld>
            <a:endParaRPr lang="sv-SE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>
          <a:xfrm>
            <a:off x="927100" y="1418075"/>
            <a:ext cx="7772400" cy="4572000"/>
          </a:xfrm>
        </p:spPr>
        <p:txBody>
          <a:bodyPr/>
          <a:lstStyle/>
          <a:p>
            <a:pPr marL="0" indent="0">
              <a:buNone/>
            </a:pPr>
            <a:r>
              <a:rPr lang="sv-SE" dirty="0">
                <a:latin typeface="Arial" pitchFamily="34" charset="0"/>
                <a:cs typeface="Arial" pitchFamily="34" charset="0"/>
              </a:rPr>
              <a:t>For concentration-time data, we can combine the mole balance equation for 		</a:t>
            </a:r>
            <a:r>
              <a:rPr lang="sv-SE" dirty="0" smtClean="0">
                <a:latin typeface="Arial" pitchFamily="34" charset="0"/>
                <a:cs typeface="Arial" pitchFamily="34" charset="0"/>
              </a:rPr>
              <a:t>   </a:t>
            </a:r>
            <a:r>
              <a:rPr lang="sv-SE" dirty="0">
                <a:latin typeface="Arial" pitchFamily="34" charset="0"/>
                <a:cs typeface="Arial" pitchFamily="34" charset="0"/>
              </a:rPr>
              <a:t>to </a:t>
            </a:r>
            <a:r>
              <a:rPr lang="sv-SE" dirty="0" smtClean="0">
                <a:latin typeface="Arial" pitchFamily="34" charset="0"/>
                <a:cs typeface="Arial" pitchFamily="34" charset="0"/>
              </a:rPr>
              <a:t>obtain:</a:t>
            </a:r>
            <a:endParaRPr lang="sv-SE" dirty="0"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endParaRPr lang="en-US" dirty="0" smtClean="0"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endParaRPr lang="en-US" dirty="0"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endParaRPr lang="en-US" dirty="0" smtClean="0"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endParaRPr lang="en-US" dirty="0"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endParaRPr lang="en-US" dirty="0" smtClean="0"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Rearranging to obtain the calculated concentration as a function of time, we obtain:</a:t>
            </a:r>
          </a:p>
        </p:txBody>
      </p:sp>
      <p:graphicFrame>
        <p:nvGraphicFramePr>
          <p:cNvPr id="9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0203833"/>
              </p:ext>
            </p:extLst>
          </p:nvPr>
        </p:nvGraphicFramePr>
        <p:xfrm>
          <a:off x="4760913" y="1818681"/>
          <a:ext cx="1523998" cy="47886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1652" name="Equation" r:id="rId3" imgW="647700" imgH="203200" progId="Equation.3">
                  <p:embed/>
                </p:oleObj>
              </mc:Choice>
              <mc:Fallback>
                <p:oleObj name="Equation" r:id="rId3" imgW="647700" imgH="203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60913" y="1818681"/>
                        <a:ext cx="1523998" cy="47886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02458255"/>
              </p:ext>
            </p:extLst>
          </p:nvPr>
        </p:nvGraphicFramePr>
        <p:xfrm>
          <a:off x="3435350" y="2297550"/>
          <a:ext cx="2127250" cy="1292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1653" name="Equation" r:id="rId5" imgW="1041120" imgH="634680" progId="Equation.DSMT4">
                  <p:embed/>
                </p:oleObj>
              </mc:Choice>
              <mc:Fallback>
                <p:oleObj name="Equation" r:id="rId5" imgW="1041120" imgH="634680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35350" y="2297550"/>
                        <a:ext cx="2127250" cy="12922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85437157"/>
              </p:ext>
            </p:extLst>
          </p:nvPr>
        </p:nvGraphicFramePr>
        <p:xfrm>
          <a:off x="2978944" y="3929063"/>
          <a:ext cx="2827337" cy="492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1654" name="Equation" r:id="rId7" imgW="1384200" imgH="241200" progId="Equation.DSMT4">
                  <p:embed/>
                </p:oleObj>
              </mc:Choice>
              <mc:Fallback>
                <p:oleObj name="Equation" r:id="rId7" imgW="1384200" imgH="241200" progId="Equation.DSMT4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78944" y="3929063"/>
                        <a:ext cx="2827337" cy="4921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61296058"/>
              </p:ext>
            </p:extLst>
          </p:nvPr>
        </p:nvGraphicFramePr>
        <p:xfrm>
          <a:off x="2046288" y="5629275"/>
          <a:ext cx="5327650" cy="631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1655" name="Equation" r:id="rId9" imgW="2031840" imgH="241200" progId="Equation.DSMT4">
                  <p:embed/>
                </p:oleObj>
              </mc:Choice>
              <mc:Fallback>
                <p:oleObj name="Equation" r:id="rId9" imgW="2031840" imgH="241200" progId="Equation.DSMT4">
                  <p:embed/>
                  <p:pic>
                    <p:nvPicPr>
                      <p:cNvPr id="0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46288" y="5629275"/>
                        <a:ext cx="5327650" cy="6318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2477361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Non-Linear Least-Square Analysis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6084F1-5777-5349-B684-BD029FD8B21B}" type="slidenum">
              <a:rPr lang="sv-SE" smtClean="0"/>
              <a:pPr/>
              <a:t>15</a:t>
            </a:fld>
            <a:endParaRPr lang="sv-SE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>
          <a:xfrm>
            <a:off x="571499" y="1418075"/>
            <a:ext cx="8369301" cy="45720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sv-SE" sz="2000" dirty="0" smtClean="0">
                <a:latin typeface="Arial" pitchFamily="34" charset="0"/>
                <a:cs typeface="Arial" pitchFamily="34" charset="0"/>
              </a:rPr>
              <a:t>Now we could use Polymath or MATLAB to find the values of </a:t>
            </a:r>
            <a:r>
              <a:rPr lang="el-GR" sz="2000" dirty="0" smtClean="0">
                <a:latin typeface="Arial" pitchFamily="34" charset="0"/>
                <a:cs typeface="Arial" pitchFamily="34" charset="0"/>
              </a:rPr>
              <a:t>α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and k that would minimize the sum of squares of differences between the measured (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C</a:t>
            </a:r>
            <a:r>
              <a:rPr lang="en-US" sz="2000" baseline="-25000" dirty="0" err="1" smtClean="0">
                <a:latin typeface="Arial" pitchFamily="34" charset="0"/>
                <a:cs typeface="Arial" pitchFamily="34" charset="0"/>
              </a:rPr>
              <a:t>Am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) and calculated 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(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C</a:t>
            </a:r>
            <a:r>
              <a:rPr lang="en-US" sz="2000" baseline="-25000" dirty="0" err="1" smtClean="0">
                <a:latin typeface="Arial" pitchFamily="34" charset="0"/>
                <a:cs typeface="Arial" pitchFamily="34" charset="0"/>
              </a:rPr>
              <a:t>Ac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) 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concentrations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.  </a:t>
            </a:r>
          </a:p>
          <a:p>
            <a:pPr marL="0" indent="0">
              <a:buNone/>
            </a:pPr>
            <a:r>
              <a:rPr lang="en-US" sz="2000" dirty="0" smtClean="0">
                <a:latin typeface="Arial" pitchFamily="34" charset="0"/>
                <a:cs typeface="Arial" pitchFamily="34" charset="0"/>
              </a:rPr>
              <a:t>That is, for N data points,</a:t>
            </a:r>
          </a:p>
          <a:p>
            <a:pPr marL="0" indent="0">
              <a:buNone/>
            </a:pPr>
            <a:endParaRPr lang="sv-SE" sz="100" dirty="0"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endParaRPr lang="en-US" sz="2000" dirty="0" smtClean="0"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endParaRPr lang="en-US" sz="2000" dirty="0"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r>
              <a:rPr lang="en-US" sz="2000" dirty="0" smtClean="0">
                <a:latin typeface="Arial" pitchFamily="34" charset="0"/>
                <a:cs typeface="Arial" pitchFamily="34" charset="0"/>
              </a:rPr>
              <a:t>Similarly one can calculate the time at a specified concentration,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t</a:t>
            </a:r>
            <a:r>
              <a:rPr lang="en-US" sz="2000" baseline="-25000" dirty="0" err="1" smtClean="0">
                <a:latin typeface="Arial" pitchFamily="34" charset="0"/>
                <a:cs typeface="Arial" pitchFamily="34" charset="0"/>
              </a:rPr>
              <a:t>c</a:t>
            </a:r>
            <a:endParaRPr lang="en-US" sz="2000" dirty="0"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endParaRPr lang="en-US" sz="2000" dirty="0" smtClean="0"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endParaRPr lang="en-US" sz="2000" dirty="0" smtClean="0"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r>
              <a:rPr lang="en-US" sz="2000" dirty="0" smtClean="0">
                <a:latin typeface="Arial" pitchFamily="34" charset="0"/>
                <a:cs typeface="Arial" pitchFamily="34" charset="0"/>
              </a:rPr>
              <a:t>and compare it with the 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measured time, 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t</a:t>
            </a:r>
            <a:r>
              <a:rPr lang="en-US" sz="2000" baseline="-25000" dirty="0" smtClean="0">
                <a:latin typeface="Arial" pitchFamily="34" charset="0"/>
                <a:cs typeface="Arial" pitchFamily="34" charset="0"/>
              </a:rPr>
              <a:t>m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, at that same concentration. </a:t>
            </a:r>
          </a:p>
          <a:p>
            <a:pPr marL="0" indent="0">
              <a:buNone/>
            </a:pPr>
            <a:r>
              <a:rPr lang="en-US" sz="2000" dirty="0" smtClean="0">
                <a:latin typeface="Arial" pitchFamily="34" charset="0"/>
                <a:cs typeface="Arial" pitchFamily="34" charset="0"/>
              </a:rPr>
              <a:t>That is, we find the values of k and </a:t>
            </a:r>
            <a:r>
              <a:rPr lang="el-GR" sz="2000" dirty="0" smtClean="0">
                <a:latin typeface="Arial" pitchFamily="34" charset="0"/>
                <a:cs typeface="Arial" pitchFamily="34" charset="0"/>
              </a:rPr>
              <a:t>α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that minimize: </a:t>
            </a:r>
          </a:p>
        </p:txBody>
      </p:sp>
      <p:pic>
        <p:nvPicPr>
          <p:cNvPr id="12" name="Picture 2"/>
          <p:cNvPicPr>
            <a:picLocks noChangeAspect="1"/>
          </p:cNvPicPr>
          <p:nvPr/>
        </p:nvPicPr>
        <p:blipFill rotWithShape="1">
          <a:blip r:embed="rId3"/>
          <a:srcRect l="38664" t="7767" r="37741" b="63559"/>
          <a:stretch/>
        </p:blipFill>
        <p:spPr bwMode="auto">
          <a:xfrm>
            <a:off x="3022599" y="4085086"/>
            <a:ext cx="1828800" cy="690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3"/>
          <p:cNvPicPr>
            <a:picLocks noChangeAspect="1"/>
          </p:cNvPicPr>
          <p:nvPr/>
        </p:nvPicPr>
        <p:blipFill rotWithShape="1">
          <a:blip r:embed="rId4"/>
          <a:srcRect l="5831" t="78230" r="9269" b="-958"/>
          <a:stretch/>
        </p:blipFill>
        <p:spPr bwMode="auto">
          <a:xfrm>
            <a:off x="1089023" y="2796907"/>
            <a:ext cx="7194552" cy="8874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2"/>
          <p:cNvPicPr>
            <a:picLocks noChangeAspect="1"/>
          </p:cNvPicPr>
          <p:nvPr/>
        </p:nvPicPr>
        <p:blipFill rotWithShape="1">
          <a:blip r:embed="rId3"/>
          <a:srcRect l="19635" t="62021" r="19078"/>
          <a:stretch/>
        </p:blipFill>
        <p:spPr bwMode="auto">
          <a:xfrm>
            <a:off x="2187573" y="5596589"/>
            <a:ext cx="4997451" cy="9616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6876372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5579" name="Group 4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67312772"/>
              </p:ext>
            </p:extLst>
          </p:nvPr>
        </p:nvGraphicFramePr>
        <p:xfrm>
          <a:off x="403352" y="2462587"/>
          <a:ext cx="8184896" cy="2354377"/>
        </p:xfrm>
        <a:graphic>
          <a:graphicData uri="http://schemas.openxmlformats.org/drawingml/2006/table">
            <a:tbl>
              <a:tblPr/>
              <a:tblGrid>
                <a:gridCol w="2546096"/>
                <a:gridCol w="965200"/>
                <a:gridCol w="1092200"/>
                <a:gridCol w="1231900"/>
                <a:gridCol w="1181100"/>
                <a:gridCol w="1168400"/>
              </a:tblGrid>
              <a:tr h="6096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C</a:t>
                      </a:r>
                      <a:r>
                        <a:rPr kumimoji="0" lang="en-US" sz="2600" b="0" i="0" u="none" strike="noStrike" cap="none" normalizeH="0" baseline="-2500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Am</a:t>
                      </a:r>
                      <a:endParaRPr kumimoji="0" lang="en-US" sz="2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0.7</a:t>
                      </a:r>
                      <a:endParaRPr kumimoji="0" lang="en-US" sz="2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0.5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0.35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9266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C</a:t>
                      </a:r>
                      <a:r>
                        <a:rPr kumimoji="0" lang="en-US" sz="2600" b="0" i="0" u="none" strike="noStrike" cap="none" normalizeH="0" baseline="-2500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Ac</a:t>
                      </a:r>
                      <a:endParaRPr kumimoji="0" lang="en-US" sz="2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0.5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0.33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0.25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7573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(</a:t>
                      </a:r>
                      <a:r>
                        <a:rPr kumimoji="0" lang="en-US" sz="2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C</a:t>
                      </a:r>
                      <a:r>
                        <a:rPr kumimoji="0" lang="en-US" sz="2600" b="0" i="0" u="none" strike="noStrike" cap="none" normalizeH="0" baseline="-2500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Ac</a:t>
                      </a:r>
                      <a:r>
                        <a:rPr kumimoji="0" lang="en-US" sz="2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-C</a:t>
                      </a:r>
                      <a:r>
                        <a:rPr kumimoji="0" lang="en-US" sz="2600" b="0" i="0" u="none" strike="noStrike" cap="none" normalizeH="0" baseline="-2500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Am</a:t>
                      </a:r>
                      <a:r>
                        <a:rPr kumimoji="0" lang="en-US" sz="2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)</a:t>
                      </a:r>
                      <a:endParaRPr kumimoji="0" lang="en-US" sz="2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-0.2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-0.17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-0.10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7637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(</a:t>
                      </a:r>
                      <a:r>
                        <a:rPr kumimoji="0" lang="en-US" sz="2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C</a:t>
                      </a:r>
                      <a:r>
                        <a:rPr kumimoji="0" lang="en-US" sz="2600" b="0" i="0" u="none" strike="noStrike" cap="none" normalizeH="0" baseline="-2500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Ac</a:t>
                      </a:r>
                      <a:r>
                        <a:rPr kumimoji="0" lang="en-US" sz="2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-C</a:t>
                      </a:r>
                      <a:r>
                        <a:rPr kumimoji="0" lang="en-US" sz="2600" b="0" i="0" u="none" strike="noStrike" cap="none" normalizeH="0" baseline="-2500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Am</a:t>
                      </a:r>
                      <a:r>
                        <a:rPr kumimoji="0" lang="en-US" sz="2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)</a:t>
                      </a:r>
                      <a:r>
                        <a:rPr kumimoji="0" lang="en-US" sz="2600" b="0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</a:t>
                      </a:r>
                      <a:endParaRPr kumimoji="0" lang="en-US" sz="2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0.04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0.029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0.01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0.07</a:t>
                      </a:r>
                      <a:endParaRPr kumimoji="0" lang="en-US" sz="2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68643" name="Text Box 44"/>
          <p:cNvSpPr txBox="1">
            <a:spLocks noChangeArrowheads="1"/>
          </p:cNvSpPr>
          <p:nvPr/>
        </p:nvSpPr>
        <p:spPr bwMode="auto">
          <a:xfrm>
            <a:off x="914400" y="4943608"/>
            <a:ext cx="6248400" cy="16927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600" dirty="0" smtClean="0">
                <a:latin typeface="Arial" pitchFamily="34" charset="0"/>
                <a:ea typeface="Arial" charset="0"/>
                <a:cs typeface="Arial" pitchFamily="34" charset="0"/>
              </a:rPr>
              <a:t>for </a:t>
            </a:r>
            <a:r>
              <a:rPr lang="el-GR" sz="2600" dirty="0" smtClean="0">
                <a:latin typeface="Arial" pitchFamily="34" charset="0"/>
                <a:cs typeface="Arial" pitchFamily="34" charset="0"/>
              </a:rPr>
              <a:t>α</a:t>
            </a:r>
            <a:r>
              <a:rPr lang="en-US" sz="2600" dirty="0" smtClean="0">
                <a:latin typeface="Arial" pitchFamily="34" charset="0"/>
                <a:ea typeface="Arial" charset="0"/>
                <a:cs typeface="Arial" pitchFamily="34" charset="0"/>
              </a:rPr>
              <a:t>= </a:t>
            </a:r>
            <a:r>
              <a:rPr lang="en-US" sz="2600" dirty="0">
                <a:latin typeface="Arial" pitchFamily="34" charset="0"/>
                <a:ea typeface="Arial" charset="0"/>
                <a:cs typeface="Arial" pitchFamily="34" charset="0"/>
              </a:rPr>
              <a:t>2, k = 1 → </a:t>
            </a:r>
            <a:r>
              <a:rPr lang="en-US" sz="2600" dirty="0" smtClean="0">
                <a:latin typeface="Arial" pitchFamily="34" charset="0"/>
                <a:ea typeface="Arial" charset="0"/>
                <a:cs typeface="Arial" pitchFamily="34" charset="0"/>
              </a:rPr>
              <a:t>s</a:t>
            </a:r>
            <a:r>
              <a:rPr lang="en-US" sz="2600" baseline="30000" dirty="0" smtClean="0">
                <a:latin typeface="Arial" pitchFamily="34" charset="0"/>
                <a:ea typeface="Arial" charset="0"/>
                <a:cs typeface="Arial" pitchFamily="34" charset="0"/>
              </a:rPr>
              <a:t>2</a:t>
            </a:r>
            <a:r>
              <a:rPr lang="en-US" sz="2600" dirty="0" smtClean="0">
                <a:latin typeface="Arial" pitchFamily="34" charset="0"/>
                <a:ea typeface="Arial" charset="0"/>
                <a:cs typeface="Arial" pitchFamily="34" charset="0"/>
              </a:rPr>
              <a:t> </a:t>
            </a:r>
            <a:r>
              <a:rPr lang="en-US" sz="2600" dirty="0">
                <a:latin typeface="Arial" pitchFamily="34" charset="0"/>
                <a:ea typeface="Arial" charset="0"/>
                <a:cs typeface="Arial" pitchFamily="34" charset="0"/>
              </a:rPr>
              <a:t>= </a:t>
            </a:r>
            <a:r>
              <a:rPr lang="en-US" sz="2600" dirty="0" smtClean="0">
                <a:latin typeface="Arial" pitchFamily="34" charset="0"/>
                <a:ea typeface="Arial" charset="0"/>
                <a:cs typeface="Arial" pitchFamily="34" charset="0"/>
              </a:rPr>
              <a:t>0.07</a:t>
            </a:r>
          </a:p>
          <a:p>
            <a:pPr>
              <a:spcBef>
                <a:spcPct val="50000"/>
              </a:spcBef>
            </a:pPr>
            <a:r>
              <a:rPr lang="en-US" sz="2600" dirty="0">
                <a:latin typeface="Arial" pitchFamily="34" charset="0"/>
                <a:cs typeface="Arial" pitchFamily="34" charset="0"/>
              </a:rPr>
              <a:t>for </a:t>
            </a:r>
            <a:r>
              <a:rPr lang="el-GR" sz="2600" dirty="0">
                <a:latin typeface="Arial" pitchFamily="34" charset="0"/>
                <a:cs typeface="Arial" pitchFamily="34" charset="0"/>
              </a:rPr>
              <a:t>α</a:t>
            </a:r>
            <a:r>
              <a:rPr lang="en-US" sz="2600" dirty="0">
                <a:latin typeface="Arial" pitchFamily="34" charset="0"/>
                <a:cs typeface="Arial" pitchFamily="34" charset="0"/>
              </a:rPr>
              <a:t> = 2, k = 2 → </a:t>
            </a:r>
            <a:r>
              <a:rPr lang="en-US" sz="2600" dirty="0" smtClean="0">
                <a:latin typeface="Arial" pitchFamily="34" charset="0"/>
                <a:cs typeface="Arial" pitchFamily="34" charset="0"/>
              </a:rPr>
              <a:t>s</a:t>
            </a:r>
            <a:r>
              <a:rPr lang="en-US" sz="2600" baseline="30000" dirty="0" smtClean="0">
                <a:latin typeface="Arial" pitchFamily="34" charset="0"/>
                <a:cs typeface="Arial" pitchFamily="34" charset="0"/>
              </a:rPr>
              <a:t>2</a:t>
            </a:r>
            <a:r>
              <a:rPr lang="en-US" sz="2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600" dirty="0">
                <a:latin typeface="Arial" pitchFamily="34" charset="0"/>
                <a:cs typeface="Arial" pitchFamily="34" charset="0"/>
              </a:rPr>
              <a:t>= 0.27</a:t>
            </a:r>
          </a:p>
          <a:p>
            <a:pPr>
              <a:spcBef>
                <a:spcPct val="50000"/>
              </a:spcBef>
            </a:pPr>
            <a:r>
              <a:rPr lang="en-US" sz="2600" dirty="0">
                <a:latin typeface="Arial" pitchFamily="34" charset="0"/>
                <a:cs typeface="Arial" pitchFamily="34" charset="0"/>
              </a:rPr>
              <a:t>etc. until </a:t>
            </a:r>
            <a:r>
              <a:rPr lang="en-US" sz="2600" dirty="0" smtClean="0">
                <a:latin typeface="Arial" pitchFamily="34" charset="0"/>
                <a:cs typeface="Arial" pitchFamily="34" charset="0"/>
              </a:rPr>
              <a:t>s</a:t>
            </a:r>
            <a:r>
              <a:rPr lang="en-US" sz="2600" baseline="30000" dirty="0" smtClean="0">
                <a:latin typeface="Arial" pitchFamily="34" charset="0"/>
                <a:cs typeface="Arial" pitchFamily="34" charset="0"/>
              </a:rPr>
              <a:t>2</a:t>
            </a:r>
            <a:r>
              <a:rPr lang="en-US" sz="2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600" dirty="0">
                <a:latin typeface="Arial" pitchFamily="34" charset="0"/>
                <a:cs typeface="Arial" pitchFamily="34" charset="0"/>
              </a:rPr>
              <a:t>is a minimum</a:t>
            </a:r>
            <a:endParaRPr lang="en-US" sz="2600" dirty="0">
              <a:latin typeface="Arial" pitchFamily="34" charset="0"/>
              <a:ea typeface="Arial" charset="0"/>
              <a:cs typeface="Arial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Non-Linear Least Squares Analysis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6084F1-5777-5349-B684-BD029FD8B21B}" type="slidenum">
              <a:rPr lang="sv-SE" smtClean="0">
                <a:latin typeface="Arial" pitchFamily="34" charset="0"/>
                <a:cs typeface="Arial" pitchFamily="34" charset="0"/>
              </a:rPr>
              <a:pPr/>
              <a:t>16</a:t>
            </a:fld>
            <a:endParaRPr lang="sv-SE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Rektangel 6"/>
          <p:cNvSpPr/>
          <p:nvPr/>
        </p:nvSpPr>
        <p:spPr>
          <a:xfrm>
            <a:off x="914400" y="1417638"/>
            <a:ext cx="7772400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600" dirty="0" smtClean="0">
                <a:latin typeface="Arial" pitchFamily="34" charset="0"/>
                <a:cs typeface="Arial" pitchFamily="34" charset="0"/>
              </a:rPr>
              <a:t>Guess values for </a:t>
            </a:r>
            <a:r>
              <a:rPr lang="el-GR" sz="2600" dirty="0" smtClean="0">
                <a:latin typeface="Arial" pitchFamily="34" charset="0"/>
                <a:cs typeface="Arial" pitchFamily="34" charset="0"/>
              </a:rPr>
              <a:t>α</a:t>
            </a:r>
            <a:r>
              <a:rPr lang="en-US" sz="2600" dirty="0" smtClean="0">
                <a:latin typeface="Arial" pitchFamily="34" charset="0"/>
                <a:ea typeface="Arial" charset="0"/>
                <a:cs typeface="Arial" pitchFamily="34" charset="0"/>
              </a:rPr>
              <a:t> and k and solve for measured data points then sum squared differences:</a:t>
            </a:r>
            <a:endParaRPr lang="en-US" sz="2600" dirty="0">
              <a:latin typeface="Arial" pitchFamily="34" charset="0"/>
              <a:ea typeface="Arial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6BB6897-5B42-4EDD-ABA9-255B1161DB3B}" type="slidenum">
              <a:rPr lang="sv-SE"/>
              <a:pPr>
                <a:defRPr/>
              </a:pPr>
              <a:t>17</a:t>
            </a:fld>
            <a:endParaRPr lang="sv-SE"/>
          </a:p>
        </p:txBody>
      </p:sp>
      <p:pic>
        <p:nvPicPr>
          <p:cNvPr id="355331" name="Picture 2" descr="EssentialsTableE5-3dot1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42925" y="2022475"/>
            <a:ext cx="8193088" cy="3475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Non-Linear Least Squares Analysis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65890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21664839"/>
              </p:ext>
            </p:extLst>
          </p:nvPr>
        </p:nvGraphicFramePr>
        <p:xfrm>
          <a:off x="927100" y="1697038"/>
          <a:ext cx="7454900" cy="9572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4450" name="Equation" r:id="rId3" imgW="3454400" imgH="444500" progId="Equation.DSMT4">
                  <p:embed/>
                </p:oleObj>
              </mc:Choice>
              <mc:Fallback>
                <p:oleObj name="Equation" r:id="rId3" imgW="3454400" imgH="444500" progId="Equation.DSMT4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27100" y="1697038"/>
                        <a:ext cx="7454900" cy="9572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65892" name="Bildobjekt 9" descr="min_lec10.pdf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505200" y="3537146"/>
            <a:ext cx="2336800" cy="25080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5893" name="Rektangel 10"/>
          <p:cNvSpPr>
            <a:spLocks noChangeArrowheads="1"/>
          </p:cNvSpPr>
          <p:nvPr/>
        </p:nvSpPr>
        <p:spPr bwMode="auto">
          <a:xfrm>
            <a:off x="914400" y="2843213"/>
            <a:ext cx="7855420" cy="4924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sv-SE" sz="2600" dirty="0">
                <a:latin typeface="Arial" pitchFamily="34" charset="0"/>
                <a:cs typeface="Arial" pitchFamily="34" charset="0"/>
              </a:rPr>
              <a:t>We find the values of alpha and k which minimize s</a:t>
            </a:r>
            <a:r>
              <a:rPr lang="sv-SE" sz="2600" baseline="30000" dirty="0">
                <a:latin typeface="Arial" pitchFamily="34" charset="0"/>
                <a:cs typeface="Arial" pitchFamily="34" charset="0"/>
              </a:rPr>
              <a:t>2</a:t>
            </a:r>
            <a:endParaRPr lang="sv-SE" sz="2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CD76E58-4029-4CB1-8F41-AA560358BAE8}" type="slidenum">
              <a:rPr lang="sv-SE"/>
              <a:pPr>
                <a:defRPr/>
              </a:pPr>
              <a:t>18</a:t>
            </a:fld>
            <a:endParaRPr lang="sv-SE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Non-Linear Least Squares Analysis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6354" name="Picture 3" descr="ElementsEqn5-17+Fig5-7.jpg"/>
          <p:cNvPicPr>
            <a:picLocks noChangeAspect="1"/>
          </p:cNvPicPr>
          <p:nvPr/>
        </p:nvPicPr>
        <p:blipFill rotWithShape="1">
          <a:blip r:embed="rId2"/>
          <a:srcRect r="23695" b="8747"/>
          <a:stretch/>
        </p:blipFill>
        <p:spPr bwMode="auto">
          <a:xfrm>
            <a:off x="1452563" y="408160"/>
            <a:ext cx="6002337" cy="54733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extBox 1"/>
          <p:cNvSpPr txBox="1"/>
          <p:nvPr/>
        </p:nvSpPr>
        <p:spPr>
          <a:xfrm>
            <a:off x="2565400" y="6045198"/>
            <a:ext cx="4038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Arial" pitchFamily="34" charset="0"/>
                <a:cs typeface="Arial" pitchFamily="34" charset="0"/>
              </a:rPr>
              <a:t>Minimum Sum of Squares</a:t>
            </a:r>
            <a:endParaRPr lang="en-US" sz="24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b="1" dirty="0"/>
              <a:t>Lecture </a:t>
            </a:r>
            <a:r>
              <a:rPr lang="sv-SE" b="1" dirty="0" smtClean="0"/>
              <a:t>11 </a:t>
            </a:r>
            <a:r>
              <a:rPr lang="sv-SE" b="1" dirty="0"/>
              <a:t>– </a:t>
            </a:r>
            <a:r>
              <a:rPr lang="sv-SE" b="1" dirty="0" smtClean="0"/>
              <a:t>Thursday</a:t>
            </a:r>
            <a:endParaRPr lang="en-US" b="1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EF6196-B9CE-5843-91C1-69A8589C669B}" type="slidenum">
              <a:rPr lang="sv-SE" smtClean="0"/>
              <a:pPr/>
              <a:t>2</a:t>
            </a:fld>
            <a:endParaRPr lang="sv-SE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>
              <a:lnSpc>
                <a:spcPct val="80000"/>
              </a:lnSpc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Block 1:  </a:t>
            </a:r>
            <a:r>
              <a:rPr lang="en-US" b="1" dirty="0" smtClean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Mole Balances</a:t>
            </a:r>
          </a:p>
          <a:p>
            <a:pPr>
              <a:lnSpc>
                <a:spcPct val="80000"/>
              </a:lnSpc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Block 2:  </a:t>
            </a:r>
            <a:r>
              <a:rPr lang="en-US" b="1" dirty="0" smtClean="0">
                <a:solidFill>
                  <a:srgbClr val="E818CA"/>
                </a:solidFill>
                <a:latin typeface="Arial" pitchFamily="34" charset="0"/>
                <a:cs typeface="Arial" pitchFamily="34" charset="0"/>
              </a:rPr>
              <a:t>Rate Laws</a:t>
            </a:r>
          </a:p>
          <a:p>
            <a:pPr>
              <a:lnSpc>
                <a:spcPct val="80000"/>
              </a:lnSpc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Block 3:  </a:t>
            </a:r>
            <a:r>
              <a:rPr lang="en-US" b="1" dirty="0" err="1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Stoichiometry</a:t>
            </a:r>
            <a:endParaRPr lang="en-US" b="1" dirty="0" smtClean="0">
              <a:solidFill>
                <a:srgbClr val="00B050"/>
              </a:solidFill>
              <a:latin typeface="Arial" pitchFamily="34" charset="0"/>
              <a:cs typeface="Arial" pitchFamily="34" charset="0"/>
            </a:endParaRPr>
          </a:p>
          <a:p>
            <a:pPr>
              <a:lnSpc>
                <a:spcPct val="80000"/>
              </a:lnSpc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Block 4:  </a:t>
            </a:r>
            <a:r>
              <a:rPr lang="en-US" b="1" dirty="0" smtClean="0">
                <a:latin typeface="Arial" pitchFamily="34" charset="0"/>
                <a:cs typeface="Arial" pitchFamily="34" charset="0"/>
              </a:rPr>
              <a:t>Combine</a:t>
            </a:r>
          </a:p>
          <a:p>
            <a:pPr>
              <a:lnSpc>
                <a:spcPct val="80000"/>
              </a:lnSpc>
            </a:pPr>
            <a:endParaRPr lang="en-US" b="1" dirty="0" smtClean="0">
              <a:latin typeface="Arial" pitchFamily="34" charset="0"/>
              <a:cs typeface="Arial" pitchFamily="34" charset="0"/>
            </a:endParaRPr>
          </a:p>
          <a:p>
            <a:r>
              <a:rPr lang="en-US" sz="2400" dirty="0">
                <a:latin typeface="Arial" pitchFamily="34" charset="0"/>
                <a:cs typeface="Arial" pitchFamily="34" charset="0"/>
              </a:rPr>
              <a:t>Determining the </a:t>
            </a:r>
            <a:r>
              <a:rPr lang="en-US" sz="2400" b="1" dirty="0">
                <a:solidFill>
                  <a:srgbClr val="E818CA"/>
                </a:solidFill>
                <a:latin typeface="Arial" pitchFamily="34" charset="0"/>
                <a:cs typeface="Arial" pitchFamily="34" charset="0"/>
              </a:rPr>
              <a:t>Rate </a:t>
            </a:r>
            <a:r>
              <a:rPr lang="en-US" sz="2400" b="1" dirty="0" smtClean="0">
                <a:solidFill>
                  <a:srgbClr val="E818CA"/>
                </a:solidFill>
                <a:latin typeface="Arial" pitchFamily="34" charset="0"/>
                <a:cs typeface="Arial" pitchFamily="34" charset="0"/>
              </a:rPr>
              <a:t>Law 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from 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Experimental Data</a:t>
            </a:r>
          </a:p>
          <a:p>
            <a:pPr lvl="1"/>
            <a:r>
              <a:rPr lang="en-US" dirty="0">
                <a:latin typeface="Arial" pitchFamily="34" charset="0"/>
                <a:cs typeface="Arial" pitchFamily="34" charset="0"/>
              </a:rPr>
              <a:t>Integral Method</a:t>
            </a:r>
          </a:p>
          <a:p>
            <a:pPr lvl="1"/>
            <a:r>
              <a:rPr lang="en-US" dirty="0">
                <a:latin typeface="Arial" pitchFamily="34" charset="0"/>
                <a:cs typeface="Arial" pitchFamily="34" charset="0"/>
              </a:rPr>
              <a:t>Differential (Graphical) Method</a:t>
            </a:r>
          </a:p>
          <a:p>
            <a:pPr lvl="1"/>
            <a:r>
              <a:rPr lang="en-US" dirty="0">
                <a:latin typeface="Arial" pitchFamily="34" charset="0"/>
                <a:cs typeface="Arial" pitchFamily="34" charset="0"/>
              </a:rPr>
              <a:t>Nonlinear Least Regression</a:t>
            </a:r>
          </a:p>
          <a:p>
            <a:pPr>
              <a:lnSpc>
                <a:spcPct val="80000"/>
              </a:lnSpc>
            </a:pPr>
            <a:endParaRPr lang="en-US" b="1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endParaRPr lang="en-US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8464820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52095D-C017-41DA-AEC5-63F5DC28ABC3}" type="slidenum">
              <a:rPr lang="sv-SE"/>
              <a:pPr>
                <a:defRPr/>
              </a:pPr>
              <a:t>20</a:t>
            </a:fld>
            <a:endParaRPr lang="sv-SE"/>
          </a:p>
        </p:txBody>
      </p:sp>
      <p:pic>
        <p:nvPicPr>
          <p:cNvPr id="357379" name="Picture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6050" y="742950"/>
            <a:ext cx="8924925" cy="3902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7380" name="Picture 4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71838" y="5405438"/>
            <a:ext cx="5200650" cy="804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7381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27000" y="647700"/>
            <a:ext cx="8900160" cy="556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6E36578-610A-48D8-8346-C9760FCDC4F6}" type="slidenum">
              <a:rPr lang="sv-SE"/>
              <a:pPr>
                <a:defRPr/>
              </a:pPr>
              <a:t>21</a:t>
            </a:fld>
            <a:endParaRPr lang="sv-SE"/>
          </a:p>
        </p:txBody>
      </p:sp>
      <p:pic>
        <p:nvPicPr>
          <p:cNvPr id="358403" name="Picture 3" descr="Picture 3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60425" y="271463"/>
            <a:ext cx="7589838" cy="6319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objekt 1" descr="poly_graph_lec11.pdf"/>
          <p:cNvPicPr>
            <a:picLocks noChangeAspect="1"/>
          </p:cNvPicPr>
          <p:nvPr/>
        </p:nvPicPr>
        <mc:AlternateContent xmlns:mc="http://schemas.openxmlformats.org/markup-compatibility/2006">
          <mc:Choice xmlns:ma="http://schemas.microsoft.com/office/mac/drawingml/2008/main" xmlns:mv="urn:schemas-microsoft-com:mac:vml" xmlns="" Requires="ma">
            <p:blipFill>
              <a:blip r:embed="rId2"/>
              <a:stretch>
                <a:fillRect/>
              </a:stretch>
            </p:blipFill>
          </mc:Choice>
          <mc:Fallback>
            <p:blipFill>
              <a:blip r:embed="rId3"/>
              <a:stretch>
                <a:fillRect/>
              </a:stretch>
            </p:blipFill>
          </mc:Fallback>
        </mc:AlternateContent>
        <p:spPr>
          <a:xfrm>
            <a:off x="895342" y="921000"/>
            <a:ext cx="7571317" cy="5365500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6084F1-5777-5349-B684-BD029FD8B21B}" type="slidenum">
              <a:rPr lang="sv-SE" smtClean="0"/>
              <a:pPr/>
              <a:t>22</a:t>
            </a:fld>
            <a:endParaRPr lang="sv-SE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Residuals</a:t>
            </a:r>
            <a:br>
              <a:rPr lang="en-US" dirty="0" smtClean="0"/>
            </a:b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0450" name="Picture 3"/>
          <p:cNvPicPr>
            <a:picLocks noChangeAspect="1" noChangeArrowheads="1"/>
          </p:cNvPicPr>
          <p:nvPr/>
        </p:nvPicPr>
        <p:blipFill>
          <a:blip r:embed="rId2"/>
          <a:srcRect l="17592" t="28621" r="35185" b="17503"/>
          <a:stretch>
            <a:fillRect/>
          </a:stretch>
        </p:blipFill>
        <p:spPr bwMode="auto">
          <a:xfrm>
            <a:off x="381000" y="415925"/>
            <a:ext cx="8534400" cy="6111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3548129-7437-4B64-8DC6-2D160BFFE1B3}" type="slidenum">
              <a:rPr lang="sv-SE"/>
              <a:pPr>
                <a:defRPr/>
              </a:pPr>
              <a:t>23</a:t>
            </a:fld>
            <a:endParaRPr lang="sv-S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End of Lecture 11</a:t>
            </a:r>
            <a:endParaRPr lang="sv-SE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6084F1-5777-5349-B684-BD029FD8B21B}" type="slidenum">
              <a:rPr lang="sv-SE" smtClean="0"/>
              <a:pPr/>
              <a:t>24</a:t>
            </a:fld>
            <a:endParaRPr lang="sv-S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Integral Method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6084F1-5777-5349-B684-BD029FD8B21B}" type="slidenum">
              <a:rPr lang="sv-SE" smtClean="0"/>
              <a:pPr/>
              <a:t>3</a:t>
            </a:fld>
            <a:endParaRPr lang="sv-SE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0" lvl="1" indent="0">
              <a:spcBef>
                <a:spcPts val="580"/>
              </a:spcBef>
              <a:buClr>
                <a:schemeClr val="accent1"/>
              </a:buClr>
              <a:buNone/>
            </a:pPr>
            <a:r>
              <a:rPr lang="sv-SE" dirty="0" smtClean="0">
                <a:latin typeface="Arial" pitchFamily="34" charset="0"/>
                <a:cs typeface="Arial" pitchFamily="34" charset="0"/>
              </a:rPr>
              <a:t>Consider the following reaction that occurs in a constant volume </a:t>
            </a:r>
            <a:r>
              <a:rPr lang="en-US" sz="26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Batch </a:t>
            </a:r>
            <a:r>
              <a:rPr lang="en-US" sz="26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Reactor</a:t>
            </a:r>
            <a:r>
              <a:rPr lang="sv-SE" dirty="0" smtClean="0">
                <a:latin typeface="Arial" pitchFamily="34" charset="0"/>
                <a:cs typeface="Arial" pitchFamily="34" charset="0"/>
              </a:rPr>
              <a:t>: (We will withdraw samples and record the concentration of A as a function of time.)</a:t>
            </a:r>
          </a:p>
          <a:p>
            <a:pPr marL="0" indent="0" algn="ctr">
              <a:buNone/>
            </a:pPr>
            <a:r>
              <a:rPr lang="sv-SE" b="1" dirty="0" smtClean="0">
                <a:latin typeface="Arial" pitchFamily="34" charset="0"/>
                <a:cs typeface="Arial" pitchFamily="34" charset="0"/>
              </a:rPr>
              <a:t>A </a:t>
            </a:r>
            <a:r>
              <a:rPr lang="sv-SE" b="1" dirty="0">
                <a:latin typeface="Arial" pitchFamily="34" charset="0"/>
                <a:cs typeface="Arial" pitchFamily="34" charset="0"/>
                <a:sym typeface="Wingdings"/>
              </a:rPr>
              <a:t> Products</a:t>
            </a:r>
          </a:p>
          <a:p>
            <a:pPr marL="0" indent="0">
              <a:buNone/>
            </a:pPr>
            <a:endParaRPr lang="sv-SE" dirty="0"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endParaRPr lang="en-US" dirty="0"/>
          </a:p>
        </p:txBody>
      </p:sp>
      <p:grpSp>
        <p:nvGrpSpPr>
          <p:cNvPr id="19" name="Grupp 12"/>
          <p:cNvGrpSpPr/>
          <p:nvPr/>
        </p:nvGrpSpPr>
        <p:grpSpPr>
          <a:xfrm>
            <a:off x="930275" y="3251134"/>
            <a:ext cx="4930070" cy="733731"/>
            <a:chOff x="457200" y="3454334"/>
            <a:chExt cx="4930070" cy="733731"/>
          </a:xfrm>
        </p:grpSpPr>
        <p:graphicFrame>
          <p:nvGraphicFramePr>
            <p:cNvPr id="20" name="Object 3"/>
            <p:cNvGraphicFramePr>
              <a:graphicFrameLocks noChangeAspect="1"/>
            </p:cNvGraphicFramePr>
            <p:nvPr/>
          </p:nvGraphicFramePr>
          <p:xfrm>
            <a:off x="3949700" y="3454334"/>
            <a:ext cx="1437570" cy="73373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75514" name="Equation" r:id="rId3" imgW="698500" imgH="355600" progId="Equation.3">
                    <p:embed/>
                  </p:oleObj>
                </mc:Choice>
                <mc:Fallback>
                  <p:oleObj name="Equation" r:id="rId3" imgW="698500" imgH="35560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949700" y="3454334"/>
                          <a:ext cx="1437570" cy="733731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21" name="Rektangel 8"/>
            <p:cNvSpPr/>
            <p:nvPr/>
          </p:nvSpPr>
          <p:spPr>
            <a:xfrm>
              <a:off x="457200" y="3552825"/>
              <a:ext cx="2803973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defTabSz="914400">
                <a:defRPr/>
              </a:pPr>
              <a:r>
                <a:rPr lang="en-US" sz="2800" b="1" dirty="0">
                  <a:solidFill>
                    <a:srgbClr val="FFC000"/>
                  </a:solidFill>
                  <a:latin typeface="Arial" pitchFamily="34" charset="0"/>
                  <a:cs typeface="Arial" pitchFamily="34" charset="0"/>
                </a:rPr>
                <a:t>Mole </a:t>
              </a:r>
              <a:r>
                <a:rPr lang="en-US" sz="2800" b="1" dirty="0" smtClean="0">
                  <a:solidFill>
                    <a:srgbClr val="FFC000"/>
                  </a:solidFill>
                  <a:latin typeface="Arial" pitchFamily="34" charset="0"/>
                  <a:cs typeface="Arial" pitchFamily="34" charset="0"/>
                </a:rPr>
                <a:t>Balances:</a:t>
              </a:r>
              <a:endParaRPr lang="en-US" sz="2800" b="1" dirty="0">
                <a:solidFill>
                  <a:srgbClr val="FFC000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22" name="Grupp 13"/>
          <p:cNvGrpSpPr/>
          <p:nvPr/>
        </p:nvGrpSpPr>
        <p:grpSpPr>
          <a:xfrm>
            <a:off x="930275" y="4200762"/>
            <a:ext cx="4980870" cy="523221"/>
            <a:chOff x="457200" y="4403962"/>
            <a:chExt cx="4980870" cy="523221"/>
          </a:xfrm>
        </p:grpSpPr>
        <p:graphicFrame>
          <p:nvGraphicFramePr>
            <p:cNvPr id="23" name="Object 4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694582513"/>
                </p:ext>
              </p:extLst>
            </p:nvPr>
          </p:nvGraphicFramePr>
          <p:xfrm>
            <a:off x="3898106" y="4403962"/>
            <a:ext cx="1539964" cy="49244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75515" name="Equation" r:id="rId5" imgW="635000" imgH="203200" progId="Equation.3">
                    <p:embed/>
                  </p:oleObj>
                </mc:Choice>
                <mc:Fallback>
                  <p:oleObj name="Equation" r:id="rId5" imgW="635000" imgH="20320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898106" y="4403962"/>
                          <a:ext cx="1539964" cy="492443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24" name="Rektangel 9"/>
            <p:cNvSpPr/>
            <p:nvPr/>
          </p:nvSpPr>
          <p:spPr>
            <a:xfrm>
              <a:off x="457200" y="4403963"/>
              <a:ext cx="2084225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defTabSz="914400">
                <a:defRPr/>
              </a:pPr>
              <a:r>
                <a:rPr lang="en-US" sz="2800" b="1" dirty="0">
                  <a:solidFill>
                    <a:srgbClr val="E818CA"/>
                  </a:solidFill>
                  <a:latin typeface="Arial" pitchFamily="34" charset="0"/>
                  <a:cs typeface="Arial" pitchFamily="34" charset="0"/>
                </a:rPr>
                <a:t>Rate </a:t>
              </a:r>
              <a:r>
                <a:rPr lang="en-US" sz="2800" b="1" dirty="0" smtClean="0">
                  <a:solidFill>
                    <a:srgbClr val="E818CA"/>
                  </a:solidFill>
                  <a:latin typeface="Arial" pitchFamily="34" charset="0"/>
                  <a:cs typeface="Arial" pitchFamily="34" charset="0"/>
                </a:rPr>
                <a:t>Laws:</a:t>
              </a:r>
              <a:endParaRPr lang="en-US" sz="2800" b="1" dirty="0">
                <a:solidFill>
                  <a:srgbClr val="E818CA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25" name="Grupp 14"/>
          <p:cNvGrpSpPr/>
          <p:nvPr/>
        </p:nvGrpSpPr>
        <p:grpSpPr>
          <a:xfrm>
            <a:off x="914400" y="4939428"/>
            <a:ext cx="4674674" cy="523220"/>
            <a:chOff x="441325" y="5142628"/>
            <a:chExt cx="4674674" cy="523220"/>
          </a:xfrm>
        </p:grpSpPr>
        <p:graphicFrame>
          <p:nvGraphicFramePr>
            <p:cNvPr id="26" name="Object 5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532916507"/>
                </p:ext>
              </p:extLst>
            </p:nvPr>
          </p:nvGraphicFramePr>
          <p:xfrm>
            <a:off x="4172744" y="5265316"/>
            <a:ext cx="943255" cy="40053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75516" name="Equation" r:id="rId7" imgW="419100" imgH="177800" progId="Equation.3">
                    <p:embed/>
                  </p:oleObj>
                </mc:Choice>
                <mc:Fallback>
                  <p:oleObj name="Equation" r:id="rId7" imgW="419100" imgH="17780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172744" y="5265316"/>
                          <a:ext cx="943255" cy="40053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/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27" name="Rektangel 10"/>
            <p:cNvSpPr/>
            <p:nvPr/>
          </p:nvSpPr>
          <p:spPr>
            <a:xfrm>
              <a:off x="441325" y="5142628"/>
              <a:ext cx="2701381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defTabSz="914400">
                <a:defRPr/>
              </a:pPr>
              <a:r>
                <a:rPr lang="en-US" sz="2800" b="1" dirty="0" smtClean="0">
                  <a:solidFill>
                    <a:srgbClr val="00B050"/>
                  </a:solidFill>
                  <a:latin typeface="Arial" pitchFamily="34" charset="0"/>
                  <a:cs typeface="Arial" pitchFamily="34" charset="0"/>
                </a:rPr>
                <a:t>Stoichiometry:</a:t>
              </a:r>
              <a:endParaRPr lang="en-US" sz="2800" b="1" dirty="0">
                <a:solidFill>
                  <a:srgbClr val="00B050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28" name="Grupp 15"/>
          <p:cNvGrpSpPr/>
          <p:nvPr/>
        </p:nvGrpSpPr>
        <p:grpSpPr>
          <a:xfrm>
            <a:off x="930275" y="5650946"/>
            <a:ext cx="5189459" cy="775254"/>
            <a:chOff x="457200" y="5854146"/>
            <a:chExt cx="5189459" cy="775254"/>
          </a:xfrm>
        </p:grpSpPr>
        <p:graphicFrame>
          <p:nvGraphicFramePr>
            <p:cNvPr id="29" name="Object 6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546261142"/>
                </p:ext>
              </p:extLst>
            </p:nvPr>
          </p:nvGraphicFramePr>
          <p:xfrm>
            <a:off x="3872707" y="5854146"/>
            <a:ext cx="1773952" cy="77525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75517" name="Equation" r:id="rId9" imgW="812800" imgH="355600" progId="Equation.3">
                    <p:embed/>
                  </p:oleObj>
                </mc:Choice>
                <mc:Fallback>
                  <p:oleObj name="Equation" r:id="rId9" imgW="812800" imgH="35560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872707" y="5854146"/>
                          <a:ext cx="1773952" cy="775254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/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30" name="Rektangel 11"/>
            <p:cNvSpPr/>
            <p:nvPr/>
          </p:nvSpPr>
          <p:spPr>
            <a:xfrm>
              <a:off x="457200" y="5924630"/>
              <a:ext cx="1842171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defTabSz="914400">
                <a:defRPr/>
              </a:pPr>
              <a:r>
                <a:rPr lang="en-US" sz="2800" b="1" dirty="0" smtClean="0">
                  <a:latin typeface="Arial" pitchFamily="34" charset="0"/>
                  <a:cs typeface="Arial" pitchFamily="34" charset="0"/>
                </a:rPr>
                <a:t>Combine:</a:t>
              </a:r>
              <a:endParaRPr lang="en-US" sz="2800" b="1" dirty="0">
                <a:latin typeface="Arial" pitchFamily="34" charset="0"/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1369034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6084F1-5777-5349-B684-BD029FD8B21B}" type="slidenum">
              <a:rPr lang="sv-SE" smtClean="0"/>
              <a:pPr/>
              <a:t>4</a:t>
            </a:fld>
            <a:endParaRPr lang="sv-SE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>
          <a:xfrm>
            <a:off x="914400" y="190500"/>
            <a:ext cx="7772400" cy="5689600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sv-SE" sz="2400" dirty="0">
                <a:latin typeface="Arial" pitchFamily="34" charset="0"/>
                <a:cs typeface="Arial" pitchFamily="34" charset="0"/>
              </a:rPr>
              <a:t>Finally we should also use the formula to plot reaction rate </a:t>
            </a:r>
            <a:r>
              <a:rPr lang="sv-SE" sz="2400" dirty="0" smtClean="0">
                <a:latin typeface="Arial" pitchFamily="34" charset="0"/>
                <a:cs typeface="Arial" pitchFamily="34" charset="0"/>
              </a:rPr>
              <a:t>data in </a:t>
            </a:r>
            <a:r>
              <a:rPr lang="sv-SE" sz="2400" dirty="0">
                <a:latin typeface="Arial" pitchFamily="34" charset="0"/>
                <a:cs typeface="Arial" pitchFamily="34" charset="0"/>
              </a:rPr>
              <a:t>terms of conversion vs. time for 0, 1st and 2nd order reactions</a:t>
            </a:r>
            <a:r>
              <a:rPr lang="sv-SE" sz="2400" dirty="0" smtClean="0">
                <a:latin typeface="Arial" pitchFamily="34" charset="0"/>
                <a:cs typeface="Arial" pitchFamily="34" charset="0"/>
              </a:rPr>
              <a:t>.</a:t>
            </a:r>
            <a:endParaRPr lang="sv-SE" sz="2400" dirty="0">
              <a:latin typeface="Arial" pitchFamily="34" charset="0"/>
              <a:cs typeface="Arial" pitchFamily="34" charset="0"/>
            </a:endParaRPr>
          </a:p>
          <a:p>
            <a:pPr marL="0" indent="0" algn="just">
              <a:spcAft>
                <a:spcPts val="1200"/>
              </a:spcAft>
              <a:buNone/>
            </a:pPr>
            <a:r>
              <a:rPr lang="sv-SE" sz="2400" dirty="0">
                <a:latin typeface="Arial" pitchFamily="34" charset="0"/>
                <a:cs typeface="Arial" pitchFamily="34" charset="0"/>
              </a:rPr>
              <a:t>Derivation </a:t>
            </a:r>
            <a:r>
              <a:rPr lang="sv-SE" sz="2400" dirty="0" smtClean="0">
                <a:latin typeface="Arial" pitchFamily="34" charset="0"/>
                <a:cs typeface="Arial" pitchFamily="34" charset="0"/>
              </a:rPr>
              <a:t>equations </a:t>
            </a:r>
            <a:r>
              <a:rPr lang="sv-SE" sz="2400" dirty="0">
                <a:latin typeface="Arial" pitchFamily="34" charset="0"/>
                <a:cs typeface="Arial" pitchFamily="34" charset="0"/>
              </a:rPr>
              <a:t>used to </a:t>
            </a:r>
            <a:r>
              <a:rPr lang="sv-SE" sz="2400" dirty="0" smtClean="0">
                <a:latin typeface="Arial" pitchFamily="34" charset="0"/>
                <a:cs typeface="Arial" pitchFamily="34" charset="0"/>
              </a:rPr>
              <a:t>plot 0th, </a:t>
            </a:r>
            <a:r>
              <a:rPr lang="sv-SE" sz="2400" dirty="0">
                <a:latin typeface="Arial" pitchFamily="34" charset="0"/>
                <a:cs typeface="Arial" pitchFamily="34" charset="0"/>
              </a:rPr>
              <a:t>1st and 2nd order reactions.</a:t>
            </a:r>
          </a:p>
          <a:p>
            <a:pPr marL="0" indent="0" algn="just">
              <a:buNone/>
            </a:pPr>
            <a:r>
              <a:rPr lang="sv-SE" sz="2400" dirty="0">
                <a:latin typeface="Arial" pitchFamily="34" charset="0"/>
                <a:cs typeface="Arial" pitchFamily="34" charset="0"/>
              </a:rPr>
              <a:t>These types of plots are usually used to determine the values k for runs at various temperatures and then used to determine the activation energy.</a:t>
            </a:r>
          </a:p>
          <a:p>
            <a:pPr marL="0" indent="0">
              <a:buNone/>
            </a:pPr>
            <a:endParaRPr lang="en-US" sz="1800" dirty="0"/>
          </a:p>
        </p:txBody>
      </p:sp>
      <p:graphicFrame>
        <p:nvGraphicFramePr>
          <p:cNvPr id="43" name="Tabell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46122058"/>
              </p:ext>
            </p:extLst>
          </p:nvPr>
        </p:nvGraphicFramePr>
        <p:xfrm>
          <a:off x="812801" y="3693866"/>
          <a:ext cx="7835899" cy="2936708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558082"/>
                <a:gridCol w="2687017"/>
                <a:gridCol w="2590800"/>
              </a:tblGrid>
              <a:tr h="493790">
                <a:tc>
                  <a:txBody>
                    <a:bodyPr/>
                    <a:lstStyle/>
                    <a:p>
                      <a:pPr algn="l"/>
                      <a:r>
                        <a:rPr lang="sv-SE" sz="2600" b="1" u="sng" dirty="0" smtClean="0">
                          <a:latin typeface="Arial" pitchFamily="34" charset="0"/>
                          <a:cs typeface="Arial" pitchFamily="34" charset="0"/>
                        </a:rPr>
                        <a:t>Zeroth order</a:t>
                      </a:r>
                      <a:endParaRPr lang="sv-SE" sz="2600" b="1" u="sng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sz="2600" b="1" u="sng" dirty="0" smtClean="0">
                          <a:latin typeface="Arial" pitchFamily="34" charset="0"/>
                          <a:cs typeface="Arial" pitchFamily="34" charset="0"/>
                        </a:rPr>
                        <a:t>First Order</a:t>
                      </a:r>
                      <a:endParaRPr lang="sv-SE" sz="2600" b="1" u="sng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sv-SE" sz="2600" b="1" u="sng" dirty="0" smtClean="0">
                          <a:latin typeface="Arial" pitchFamily="34" charset="0"/>
                          <a:cs typeface="Arial" pitchFamily="34" charset="0"/>
                        </a:rPr>
                        <a:t>Second Order</a:t>
                      </a:r>
                      <a:endParaRPr lang="sv-SE" sz="2600" b="1" u="sng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42918">
                <a:tc>
                  <a:txBody>
                    <a:bodyPr/>
                    <a:lstStyle/>
                    <a:p>
                      <a:endParaRPr lang="sv-SE" sz="2600" dirty="0" smtClean="0">
                        <a:latin typeface="Arial" pitchFamily="34" charset="0"/>
                        <a:cs typeface="Arial" pitchFamily="34" charset="0"/>
                      </a:endParaRPr>
                    </a:p>
                    <a:p>
                      <a:endParaRPr lang="sv-SE" sz="2600" dirty="0" smtClean="0">
                        <a:latin typeface="Arial" pitchFamily="34" charset="0"/>
                        <a:cs typeface="Arial" pitchFamily="34" charset="0"/>
                      </a:endParaRPr>
                    </a:p>
                    <a:p>
                      <a:endParaRPr lang="sv-SE" sz="2600" dirty="0" smtClean="0">
                        <a:latin typeface="Arial" pitchFamily="34" charset="0"/>
                        <a:cs typeface="Arial" pitchFamily="34" charset="0"/>
                      </a:endParaRPr>
                    </a:p>
                    <a:p>
                      <a:endParaRPr lang="sv-SE" sz="26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sv-SE" sz="26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sv-SE" sz="26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pSp>
        <p:nvGrpSpPr>
          <p:cNvPr id="44" name="Grupp 13"/>
          <p:cNvGrpSpPr/>
          <p:nvPr/>
        </p:nvGrpSpPr>
        <p:grpSpPr>
          <a:xfrm>
            <a:off x="814314" y="4293320"/>
            <a:ext cx="2394291" cy="2009325"/>
            <a:chOff x="971532" y="3731075"/>
            <a:chExt cx="2121152" cy="1780103"/>
          </a:xfrm>
        </p:grpSpPr>
        <p:graphicFrame>
          <p:nvGraphicFramePr>
            <p:cNvPr id="45" name="Object 3"/>
            <p:cNvGraphicFramePr>
              <a:graphicFrameLocks noChangeAspect="1"/>
            </p:cNvGraphicFramePr>
            <p:nvPr/>
          </p:nvGraphicFramePr>
          <p:xfrm>
            <a:off x="999765" y="3731075"/>
            <a:ext cx="1652587" cy="63341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76599" name="Equation" r:id="rId3" imgW="927100" imgH="355600" progId="Equation.3">
                    <p:embed/>
                  </p:oleObj>
                </mc:Choice>
                <mc:Fallback>
                  <p:oleObj name="Equation" r:id="rId3" imgW="927100" imgH="35560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999765" y="3731075"/>
                          <a:ext cx="1652587" cy="63341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46" name="Object 7"/>
            <p:cNvGraphicFramePr>
              <a:graphicFrameLocks noChangeAspect="1"/>
            </p:cNvGraphicFramePr>
            <p:nvPr/>
          </p:nvGraphicFramePr>
          <p:xfrm>
            <a:off x="987658" y="4630645"/>
            <a:ext cx="2105026" cy="3175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76600" name="Equation" r:id="rId5" imgW="1181100" imgH="177800" progId="Equation.3">
                    <p:embed/>
                  </p:oleObj>
                </mc:Choice>
                <mc:Fallback>
                  <p:oleObj name="Equation" r:id="rId5" imgW="1181100" imgH="17780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987658" y="4630645"/>
                          <a:ext cx="2105026" cy="31750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47" name="Object 11"/>
            <p:cNvGraphicFramePr>
              <a:graphicFrameLocks noChangeAspect="1"/>
            </p:cNvGraphicFramePr>
            <p:nvPr/>
          </p:nvGraphicFramePr>
          <p:xfrm>
            <a:off x="971532" y="5193678"/>
            <a:ext cx="1855787" cy="3175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76601" name="Equation" r:id="rId7" imgW="1041400" imgH="177800" progId="Equation.3">
                    <p:embed/>
                  </p:oleObj>
                </mc:Choice>
                <mc:Fallback>
                  <p:oleObj name="Equation" r:id="rId7" imgW="1041400" imgH="17780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971532" y="5193678"/>
                          <a:ext cx="1855787" cy="31750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48" name="Grupp 14"/>
          <p:cNvGrpSpPr/>
          <p:nvPr/>
        </p:nvGrpSpPr>
        <p:grpSpPr>
          <a:xfrm>
            <a:off x="3563415" y="4199621"/>
            <a:ext cx="2441837" cy="2430953"/>
            <a:chOff x="3603093" y="3726277"/>
            <a:chExt cx="2191544" cy="2181776"/>
          </a:xfrm>
        </p:grpSpPr>
        <p:graphicFrame>
          <p:nvGraphicFramePr>
            <p:cNvPr id="49" name="Object 5"/>
            <p:cNvGraphicFramePr>
              <a:graphicFrameLocks noChangeAspect="1"/>
            </p:cNvGraphicFramePr>
            <p:nvPr/>
          </p:nvGraphicFramePr>
          <p:xfrm>
            <a:off x="3603093" y="3726277"/>
            <a:ext cx="1924050" cy="63341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76602" name="Equation" r:id="rId9" imgW="1079500" imgH="355600" progId="Equation.3">
                    <p:embed/>
                  </p:oleObj>
                </mc:Choice>
                <mc:Fallback>
                  <p:oleObj name="Equation" r:id="rId9" imgW="1079500" imgH="35560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603093" y="3726277"/>
                          <a:ext cx="1924050" cy="633413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50" name="Object 8"/>
            <p:cNvGraphicFramePr>
              <a:graphicFrameLocks noChangeAspect="1"/>
            </p:cNvGraphicFramePr>
            <p:nvPr/>
          </p:nvGraphicFramePr>
          <p:xfrm>
            <a:off x="3689612" y="4630645"/>
            <a:ext cx="2105025" cy="3175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76603" name="Equation" r:id="rId11" imgW="1181100" imgH="177800" progId="Equation.3">
                    <p:embed/>
                  </p:oleObj>
                </mc:Choice>
                <mc:Fallback>
                  <p:oleObj name="Equation" r:id="rId11" imgW="1181100" imgH="17780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689612" y="4630645"/>
                          <a:ext cx="2105025" cy="31750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51" name="Object 12"/>
            <p:cNvGraphicFramePr>
              <a:graphicFrameLocks noChangeAspect="1"/>
            </p:cNvGraphicFramePr>
            <p:nvPr/>
          </p:nvGraphicFramePr>
          <p:xfrm>
            <a:off x="3603093" y="5114303"/>
            <a:ext cx="1741488" cy="7937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76604" name="Equation" r:id="rId12" imgW="977900" imgH="444500" progId="Equation.3">
                    <p:embed/>
                  </p:oleObj>
                </mc:Choice>
                <mc:Fallback>
                  <p:oleObj name="Equation" r:id="rId12" imgW="977900" imgH="44450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3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603093" y="5114303"/>
                          <a:ext cx="1741488" cy="79375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52" name="Grupp 15"/>
          <p:cNvGrpSpPr/>
          <p:nvPr/>
        </p:nvGrpSpPr>
        <p:grpSpPr>
          <a:xfrm>
            <a:off x="6163778" y="4199622"/>
            <a:ext cx="2475672" cy="2430952"/>
            <a:chOff x="6053139" y="3726277"/>
            <a:chExt cx="2210596" cy="2170664"/>
          </a:xfrm>
        </p:grpSpPr>
        <p:graphicFrame>
          <p:nvGraphicFramePr>
            <p:cNvPr id="53" name="Object 6"/>
            <p:cNvGraphicFramePr>
              <a:graphicFrameLocks noChangeAspect="1"/>
            </p:cNvGraphicFramePr>
            <p:nvPr/>
          </p:nvGraphicFramePr>
          <p:xfrm>
            <a:off x="6073777" y="3726277"/>
            <a:ext cx="1924050" cy="63341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76605" name="Equation" r:id="rId14" imgW="1079500" imgH="355600" progId="Equation.3">
                    <p:embed/>
                  </p:oleObj>
                </mc:Choice>
                <mc:Fallback>
                  <p:oleObj name="Equation" r:id="rId14" imgW="1079500" imgH="35560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073777" y="3726277"/>
                          <a:ext cx="1924050" cy="63341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54" name="Object 10"/>
            <p:cNvGraphicFramePr>
              <a:graphicFrameLocks noChangeAspect="1"/>
            </p:cNvGraphicFramePr>
            <p:nvPr/>
          </p:nvGraphicFramePr>
          <p:xfrm>
            <a:off x="6158710" y="4630645"/>
            <a:ext cx="2105025" cy="3175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76606" name="Equation" r:id="rId16" imgW="1181100" imgH="177800" progId="Equation.3">
                    <p:embed/>
                  </p:oleObj>
                </mc:Choice>
                <mc:Fallback>
                  <p:oleObj name="Equation" r:id="rId16" imgW="1181100" imgH="17780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158710" y="4630645"/>
                          <a:ext cx="2105025" cy="31750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55" name="Object 13"/>
            <p:cNvGraphicFramePr>
              <a:graphicFrameLocks noChangeAspect="1"/>
            </p:cNvGraphicFramePr>
            <p:nvPr/>
          </p:nvGraphicFramePr>
          <p:xfrm>
            <a:off x="6053139" y="5193678"/>
            <a:ext cx="1944688" cy="70326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76607" name="Equation" r:id="rId17" imgW="1092200" imgH="393700" progId="Equation.3">
                    <p:embed/>
                  </p:oleObj>
                </mc:Choice>
                <mc:Fallback>
                  <p:oleObj name="Equation" r:id="rId17" imgW="1092200" imgH="39370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053139" y="5193678"/>
                          <a:ext cx="1944688" cy="703263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</p:spTree>
    <p:extLst>
      <p:ext uri="{BB962C8B-B14F-4D97-AF65-F5344CB8AC3E}">
        <p14:creationId xmlns:p14="http://schemas.microsoft.com/office/powerpoint/2010/main" val="30064532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Integral Method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6084F1-5777-5349-B684-BD029FD8B21B}" type="slidenum">
              <a:rPr lang="sv-SE" smtClean="0"/>
              <a:pPr/>
              <a:t>5</a:t>
            </a:fld>
            <a:endParaRPr lang="sv-SE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0" indent="0">
              <a:spcBef>
                <a:spcPct val="50000"/>
              </a:spcBef>
              <a:buNone/>
            </a:pPr>
            <a:r>
              <a:rPr lang="en-US" dirty="0">
                <a:latin typeface="Arial" pitchFamily="34" charset="0"/>
                <a:cs typeface="Arial" pitchFamily="34" charset="0"/>
              </a:rPr>
              <a:t>Guess and check for </a:t>
            </a:r>
            <a:r>
              <a:rPr lang="el-GR" dirty="0">
                <a:latin typeface="Arial" pitchFamily="34" charset="0"/>
                <a:ea typeface="Arial" charset="0"/>
                <a:cs typeface="Arial" pitchFamily="34" charset="0"/>
              </a:rPr>
              <a:t>α</a:t>
            </a:r>
            <a:r>
              <a:rPr lang="en-US" dirty="0">
                <a:latin typeface="Arial" pitchFamily="34" charset="0"/>
                <a:ea typeface="Arial" charset="0"/>
                <a:cs typeface="Arial" pitchFamily="34" charset="0"/>
              </a:rPr>
              <a:t> = 0, 1, 2 and check against experimental </a:t>
            </a:r>
            <a:r>
              <a:rPr lang="en-US" dirty="0" smtClean="0">
                <a:latin typeface="Arial" pitchFamily="34" charset="0"/>
                <a:ea typeface="Arial" charset="0"/>
                <a:cs typeface="Arial" pitchFamily="34" charset="0"/>
              </a:rPr>
              <a:t>plot.</a:t>
            </a:r>
            <a:endParaRPr lang="el-GR" dirty="0">
              <a:latin typeface="Arial" pitchFamily="34" charset="0"/>
              <a:ea typeface="Arial" charset="0"/>
              <a:cs typeface="Arial" pitchFamily="34" charset="0"/>
            </a:endParaRPr>
          </a:p>
          <a:p>
            <a:pPr marL="0" indent="0">
              <a:buNone/>
            </a:pPr>
            <a:endParaRPr lang="en-US" dirty="0"/>
          </a:p>
        </p:txBody>
      </p:sp>
      <p:graphicFrame>
        <p:nvGraphicFramePr>
          <p:cNvPr id="17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41922926"/>
              </p:ext>
            </p:extLst>
          </p:nvPr>
        </p:nvGraphicFramePr>
        <p:xfrm>
          <a:off x="1528939" y="2594806"/>
          <a:ext cx="6210300" cy="133639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7519" name="Equation" r:id="rId3" imgW="3187700" imgH="685800" progId="Equation.3">
                  <p:embed/>
                </p:oleObj>
              </mc:Choice>
              <mc:Fallback>
                <p:oleObj name="Equation" r:id="rId3" imgW="3187700" imgH="685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8939" y="2594806"/>
                        <a:ext cx="6210300" cy="1336394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8" name="Grupp 45"/>
          <p:cNvGrpSpPr/>
          <p:nvPr/>
        </p:nvGrpSpPr>
        <p:grpSpPr>
          <a:xfrm>
            <a:off x="461934" y="4274282"/>
            <a:ext cx="8326466" cy="2523533"/>
            <a:chOff x="461934" y="3850957"/>
            <a:chExt cx="8326466" cy="2523533"/>
          </a:xfrm>
        </p:grpSpPr>
        <p:grpSp>
          <p:nvGrpSpPr>
            <p:cNvPr id="31" name="Grupp 44"/>
            <p:cNvGrpSpPr/>
            <p:nvPr/>
          </p:nvGrpSpPr>
          <p:grpSpPr>
            <a:xfrm>
              <a:off x="461934" y="3850957"/>
              <a:ext cx="2497167" cy="2523533"/>
              <a:chOff x="461934" y="3850957"/>
              <a:chExt cx="2497167" cy="2523533"/>
            </a:xfrm>
          </p:grpSpPr>
          <p:sp>
            <p:nvSpPr>
              <p:cNvPr id="54" name="Line 10"/>
              <p:cNvSpPr>
                <a:spLocks noChangeShapeType="1"/>
              </p:cNvSpPr>
              <p:nvPr/>
            </p:nvSpPr>
            <p:spPr bwMode="auto">
              <a:xfrm flipH="1">
                <a:off x="750710" y="4394199"/>
                <a:ext cx="1" cy="171591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sv-SE" sz="2600">
                  <a:latin typeface="Arial" pitchFamily="34" charset="0"/>
                  <a:cs typeface="Arial" pitchFamily="34" charset="0"/>
                </a:endParaRPr>
              </a:p>
            </p:txBody>
          </p:sp>
          <p:grpSp>
            <p:nvGrpSpPr>
              <p:cNvPr id="55" name="Grupp 42"/>
              <p:cNvGrpSpPr/>
              <p:nvPr/>
            </p:nvGrpSpPr>
            <p:grpSpPr>
              <a:xfrm>
                <a:off x="461934" y="3850957"/>
                <a:ext cx="2497167" cy="2523533"/>
                <a:chOff x="233334" y="3850957"/>
                <a:chExt cx="2497167" cy="2523533"/>
              </a:xfrm>
            </p:grpSpPr>
            <p:sp>
              <p:nvSpPr>
                <p:cNvPr id="56" name="Line 11"/>
                <p:cNvSpPr>
                  <a:spLocks noChangeShapeType="1"/>
                </p:cNvSpPr>
                <p:nvPr/>
              </p:nvSpPr>
              <p:spPr bwMode="auto">
                <a:xfrm flipV="1">
                  <a:off x="527916" y="6110108"/>
                  <a:ext cx="1880851" cy="1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sv-SE" sz="2600"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57" name="Line 16"/>
                <p:cNvSpPr>
                  <a:spLocks noChangeShapeType="1"/>
                </p:cNvSpPr>
                <p:nvPr/>
              </p:nvSpPr>
              <p:spPr bwMode="auto">
                <a:xfrm>
                  <a:off x="876800" y="4792632"/>
                  <a:ext cx="995745" cy="995745"/>
                </a:xfrm>
                <a:prstGeom prst="line">
                  <a:avLst/>
                </a:prstGeom>
                <a:noFill/>
                <a:ln w="158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sv-SE" sz="2600"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58" name="Text Box 21"/>
                <p:cNvSpPr txBox="1">
                  <a:spLocks noChangeArrowheads="1"/>
                </p:cNvSpPr>
                <p:nvPr/>
              </p:nvSpPr>
              <p:spPr bwMode="auto">
                <a:xfrm>
                  <a:off x="2398586" y="5882047"/>
                  <a:ext cx="331915" cy="49244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square">
                  <a:prstTxWarp prst="textNoShape">
                    <a:avLst/>
                  </a:prstTxWarp>
                  <a:spAutoFit/>
                </a:bodyPr>
                <a:lstStyle/>
                <a:p>
                  <a:pPr>
                    <a:spcBef>
                      <a:spcPct val="50000"/>
                    </a:spcBef>
                  </a:pPr>
                  <a:r>
                    <a:rPr lang="en-US" sz="2600">
                      <a:latin typeface="Arial" pitchFamily="34" charset="0"/>
                      <a:cs typeface="Arial" pitchFamily="34" charset="0"/>
                    </a:rPr>
                    <a:t>t</a:t>
                  </a:r>
                </a:p>
              </p:txBody>
            </p:sp>
            <p:sp>
              <p:nvSpPr>
                <p:cNvPr id="59" name="Text Box 22"/>
                <p:cNvSpPr txBox="1">
                  <a:spLocks noChangeArrowheads="1"/>
                </p:cNvSpPr>
                <p:nvPr/>
              </p:nvSpPr>
              <p:spPr bwMode="auto">
                <a:xfrm>
                  <a:off x="233334" y="3850957"/>
                  <a:ext cx="885106" cy="49244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square">
                  <a:prstTxWarp prst="textNoShape">
                    <a:avLst/>
                  </a:prstTxWarp>
                  <a:spAutoFit/>
                </a:bodyPr>
                <a:lstStyle/>
                <a:p>
                  <a:pPr>
                    <a:spcBef>
                      <a:spcPct val="50000"/>
                    </a:spcBef>
                  </a:pPr>
                  <a:r>
                    <a:rPr lang="en-US" sz="2600">
                      <a:latin typeface="Arial" pitchFamily="34" charset="0"/>
                      <a:cs typeface="Arial" pitchFamily="34" charset="0"/>
                    </a:rPr>
                    <a:t>C</a:t>
                  </a:r>
                  <a:r>
                    <a:rPr lang="en-US" sz="2600" baseline="-25000">
                      <a:latin typeface="Arial" pitchFamily="34" charset="0"/>
                      <a:cs typeface="Arial" pitchFamily="34" charset="0"/>
                    </a:rPr>
                    <a:t>A</a:t>
                  </a:r>
                  <a:endParaRPr lang="en-US" sz="2600"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60" name="Oval 25"/>
                <p:cNvSpPr>
                  <a:spLocks noChangeArrowheads="1"/>
                </p:cNvSpPr>
                <p:nvPr/>
              </p:nvSpPr>
              <p:spPr bwMode="auto">
                <a:xfrm>
                  <a:off x="903952" y="4927028"/>
                  <a:ext cx="110638" cy="110638"/>
                </a:xfrm>
                <a:prstGeom prst="ellipse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sv-SE" sz="2600"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61" name="Oval 26"/>
                <p:cNvSpPr>
                  <a:spLocks noChangeArrowheads="1"/>
                </p:cNvSpPr>
                <p:nvPr/>
              </p:nvSpPr>
              <p:spPr bwMode="auto">
                <a:xfrm>
                  <a:off x="1332929" y="5141517"/>
                  <a:ext cx="110638" cy="110638"/>
                </a:xfrm>
                <a:prstGeom prst="ellipse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sv-SE" sz="2600"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62" name="Oval 27"/>
                <p:cNvSpPr>
                  <a:spLocks noChangeArrowheads="1"/>
                </p:cNvSpPr>
                <p:nvPr/>
              </p:nvSpPr>
              <p:spPr bwMode="auto">
                <a:xfrm>
                  <a:off x="1118440" y="4927028"/>
                  <a:ext cx="110638" cy="110638"/>
                </a:xfrm>
                <a:prstGeom prst="ellipse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sv-SE" sz="2600"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63" name="Oval 28"/>
                <p:cNvSpPr>
                  <a:spLocks noChangeArrowheads="1"/>
                </p:cNvSpPr>
                <p:nvPr/>
              </p:nvSpPr>
              <p:spPr bwMode="auto">
                <a:xfrm>
                  <a:off x="1332929" y="5356006"/>
                  <a:ext cx="110638" cy="110638"/>
                </a:xfrm>
                <a:prstGeom prst="ellipse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sv-SE" sz="2600"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64" name="Oval 29"/>
                <p:cNvSpPr>
                  <a:spLocks noChangeArrowheads="1"/>
                </p:cNvSpPr>
                <p:nvPr/>
              </p:nvSpPr>
              <p:spPr bwMode="auto">
                <a:xfrm>
                  <a:off x="1654663" y="5463250"/>
                  <a:ext cx="110638" cy="110638"/>
                </a:xfrm>
                <a:prstGeom prst="ellipse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sv-SE" sz="2600">
                    <a:latin typeface="Arial" pitchFamily="34" charset="0"/>
                    <a:cs typeface="Arial" pitchFamily="34" charset="0"/>
                  </a:endParaRPr>
                </a:p>
              </p:txBody>
            </p:sp>
          </p:grpSp>
        </p:grpSp>
        <p:grpSp>
          <p:nvGrpSpPr>
            <p:cNvPr id="32" name="Grupp 41"/>
            <p:cNvGrpSpPr/>
            <p:nvPr/>
          </p:nvGrpSpPr>
          <p:grpSpPr>
            <a:xfrm>
              <a:off x="2701314" y="3861887"/>
              <a:ext cx="3112464" cy="2512603"/>
              <a:chOff x="2536214" y="3861887"/>
              <a:chExt cx="3112464" cy="2512603"/>
            </a:xfrm>
          </p:grpSpPr>
          <p:sp>
            <p:nvSpPr>
              <p:cNvPr id="44" name="Line 12"/>
              <p:cNvSpPr>
                <a:spLocks noChangeShapeType="1"/>
              </p:cNvSpPr>
              <p:nvPr/>
            </p:nvSpPr>
            <p:spPr bwMode="auto">
              <a:xfrm flipH="1">
                <a:off x="3503788" y="4394199"/>
                <a:ext cx="1" cy="171591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sv-SE" sz="2600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45" name="Line 13"/>
              <p:cNvSpPr>
                <a:spLocks noChangeShapeType="1"/>
              </p:cNvSpPr>
              <p:nvPr/>
            </p:nvSpPr>
            <p:spPr bwMode="auto">
              <a:xfrm flipV="1">
                <a:off x="3446094" y="6110108"/>
                <a:ext cx="1880851" cy="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sv-SE" sz="2600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46" name="Line 17"/>
              <p:cNvSpPr>
                <a:spLocks noChangeShapeType="1"/>
              </p:cNvSpPr>
              <p:nvPr/>
            </p:nvSpPr>
            <p:spPr bwMode="auto">
              <a:xfrm flipV="1">
                <a:off x="3459670" y="4893090"/>
                <a:ext cx="1438297" cy="1217020"/>
              </a:xfrm>
              <a:prstGeom prst="line">
                <a:avLst/>
              </a:prstGeom>
              <a:noFill/>
              <a:ln w="158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sv-SE" sz="2600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47" name="Text Box 20"/>
              <p:cNvSpPr txBox="1">
                <a:spLocks noChangeArrowheads="1"/>
              </p:cNvSpPr>
              <p:nvPr/>
            </p:nvSpPr>
            <p:spPr bwMode="auto">
              <a:xfrm>
                <a:off x="5316763" y="5882047"/>
                <a:ext cx="331915" cy="49244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square">
                <a:prstTxWarp prst="textNoShape">
                  <a:avLst/>
                </a:prstTxWarp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2600">
                    <a:latin typeface="Arial" pitchFamily="34" charset="0"/>
                    <a:cs typeface="Arial" pitchFamily="34" charset="0"/>
                  </a:rPr>
                  <a:t>t</a:t>
                </a:r>
              </a:p>
            </p:txBody>
          </p:sp>
          <p:sp>
            <p:nvSpPr>
              <p:cNvPr id="48" name="Text Box 24"/>
              <p:cNvSpPr txBox="1">
                <a:spLocks noChangeArrowheads="1"/>
              </p:cNvSpPr>
              <p:nvPr/>
            </p:nvSpPr>
            <p:spPr bwMode="auto">
              <a:xfrm>
                <a:off x="2536214" y="3861887"/>
                <a:ext cx="1770212" cy="49244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square">
                <a:prstTxWarp prst="textNoShape">
                  <a:avLst/>
                </a:prstTxWarp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2600" dirty="0" err="1" smtClean="0">
                    <a:latin typeface="Arial" pitchFamily="34" charset="0"/>
                    <a:cs typeface="Arial" pitchFamily="34" charset="0"/>
                  </a:rPr>
                  <a:t>ln</a:t>
                </a:r>
                <a:r>
                  <a:rPr lang="en-US" sz="2600" dirty="0" smtClean="0">
                    <a:latin typeface="Arial" pitchFamily="34" charset="0"/>
                    <a:cs typeface="Arial" pitchFamily="34" charset="0"/>
                  </a:rPr>
                  <a:t>(C</a:t>
                </a:r>
                <a:r>
                  <a:rPr lang="en-US" sz="2600" baseline="-25000" dirty="0" smtClean="0">
                    <a:latin typeface="Arial" pitchFamily="34" charset="0"/>
                    <a:cs typeface="Arial" pitchFamily="34" charset="0"/>
                  </a:rPr>
                  <a:t>A0</a:t>
                </a:r>
                <a:r>
                  <a:rPr lang="en-US" sz="2600" dirty="0" smtClean="0">
                    <a:latin typeface="Arial" pitchFamily="34" charset="0"/>
                    <a:cs typeface="Arial" pitchFamily="34" charset="0"/>
                  </a:rPr>
                  <a:t>/C</a:t>
                </a:r>
                <a:r>
                  <a:rPr lang="en-US" sz="2600" baseline="-25000" dirty="0" smtClean="0">
                    <a:latin typeface="Arial" pitchFamily="34" charset="0"/>
                    <a:cs typeface="Arial" pitchFamily="34" charset="0"/>
                  </a:rPr>
                  <a:t>A</a:t>
                </a:r>
                <a:r>
                  <a:rPr lang="en-US" sz="2600" dirty="0">
                    <a:latin typeface="Arial" pitchFamily="34" charset="0"/>
                    <a:cs typeface="Arial" pitchFamily="34" charset="0"/>
                  </a:rPr>
                  <a:t>)</a:t>
                </a:r>
              </a:p>
            </p:txBody>
          </p:sp>
          <p:sp>
            <p:nvSpPr>
              <p:cNvPr id="49" name="Oval 30"/>
              <p:cNvSpPr>
                <a:spLocks noChangeArrowheads="1"/>
              </p:cNvSpPr>
              <p:nvPr/>
            </p:nvSpPr>
            <p:spPr bwMode="auto">
              <a:xfrm>
                <a:off x="4358351" y="5141517"/>
                <a:ext cx="110638" cy="110638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sv-SE" sz="2600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50" name="Oval 31"/>
              <p:cNvSpPr>
                <a:spLocks noChangeArrowheads="1"/>
              </p:cNvSpPr>
              <p:nvPr/>
            </p:nvSpPr>
            <p:spPr bwMode="auto">
              <a:xfrm>
                <a:off x="4680085" y="5141517"/>
                <a:ext cx="110638" cy="110638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sv-SE" sz="2600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51" name="Oval 32"/>
              <p:cNvSpPr>
                <a:spLocks noChangeArrowheads="1"/>
              </p:cNvSpPr>
              <p:nvPr/>
            </p:nvSpPr>
            <p:spPr bwMode="auto">
              <a:xfrm>
                <a:off x="4251107" y="5356006"/>
                <a:ext cx="110638" cy="110638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sv-SE" sz="2600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52" name="Oval 33"/>
              <p:cNvSpPr>
                <a:spLocks noChangeArrowheads="1"/>
              </p:cNvSpPr>
              <p:nvPr/>
            </p:nvSpPr>
            <p:spPr bwMode="auto">
              <a:xfrm>
                <a:off x="3929374" y="5463250"/>
                <a:ext cx="110638" cy="110638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sv-SE" sz="2600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53" name="Oval 34"/>
              <p:cNvSpPr>
                <a:spLocks noChangeArrowheads="1"/>
              </p:cNvSpPr>
              <p:nvPr/>
            </p:nvSpPr>
            <p:spPr bwMode="auto">
              <a:xfrm>
                <a:off x="3929374" y="5784983"/>
                <a:ext cx="110638" cy="110638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sv-SE" sz="2600">
                  <a:latin typeface="Arial" pitchFamily="34" charset="0"/>
                  <a:cs typeface="Arial" pitchFamily="34" charset="0"/>
                </a:endParaRPr>
              </a:p>
            </p:txBody>
          </p:sp>
        </p:grpSp>
        <p:grpSp>
          <p:nvGrpSpPr>
            <p:cNvPr id="33" name="Grupp 43"/>
            <p:cNvGrpSpPr/>
            <p:nvPr/>
          </p:nvGrpSpPr>
          <p:grpSpPr>
            <a:xfrm>
              <a:off x="5936366" y="3850957"/>
              <a:ext cx="2852034" cy="2523533"/>
              <a:chOff x="6228466" y="3850957"/>
              <a:chExt cx="2852034" cy="2523533"/>
            </a:xfrm>
          </p:grpSpPr>
          <p:sp>
            <p:nvSpPr>
              <p:cNvPr id="34" name="Line 14"/>
              <p:cNvSpPr>
                <a:spLocks noChangeShapeType="1"/>
              </p:cNvSpPr>
              <p:nvPr/>
            </p:nvSpPr>
            <p:spPr bwMode="auto">
              <a:xfrm flipH="1">
                <a:off x="6935610" y="4394199"/>
                <a:ext cx="1" cy="171591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sv-SE" sz="2600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5" name="Line 15"/>
              <p:cNvSpPr>
                <a:spLocks noChangeShapeType="1"/>
              </p:cNvSpPr>
              <p:nvPr/>
            </p:nvSpPr>
            <p:spPr bwMode="auto">
              <a:xfrm flipV="1">
                <a:off x="6877916" y="6110108"/>
                <a:ext cx="1880851" cy="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sv-SE" sz="2600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6" name="Line 18"/>
              <p:cNvSpPr>
                <a:spLocks noChangeShapeType="1"/>
              </p:cNvSpPr>
              <p:nvPr/>
            </p:nvSpPr>
            <p:spPr bwMode="auto">
              <a:xfrm flipV="1">
                <a:off x="6884704" y="5003727"/>
                <a:ext cx="1659574" cy="1106383"/>
              </a:xfrm>
              <a:prstGeom prst="line">
                <a:avLst/>
              </a:prstGeom>
              <a:noFill/>
              <a:ln w="158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sv-SE" sz="2600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7" name="Text Box 19"/>
              <p:cNvSpPr txBox="1">
                <a:spLocks noChangeArrowheads="1"/>
              </p:cNvSpPr>
              <p:nvPr/>
            </p:nvSpPr>
            <p:spPr bwMode="auto">
              <a:xfrm>
                <a:off x="8748585" y="5882047"/>
                <a:ext cx="331915" cy="49244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square">
                <a:prstTxWarp prst="textNoShape">
                  <a:avLst/>
                </a:prstTxWarp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2600">
                    <a:latin typeface="Arial" pitchFamily="34" charset="0"/>
                    <a:cs typeface="Arial" pitchFamily="34" charset="0"/>
                  </a:rPr>
                  <a:t>t</a:t>
                </a:r>
              </a:p>
            </p:txBody>
          </p:sp>
          <p:sp>
            <p:nvSpPr>
              <p:cNvPr id="38" name="Text Box 23"/>
              <p:cNvSpPr txBox="1">
                <a:spLocks noChangeArrowheads="1"/>
              </p:cNvSpPr>
              <p:nvPr/>
            </p:nvSpPr>
            <p:spPr bwMode="auto">
              <a:xfrm>
                <a:off x="6228466" y="3850957"/>
                <a:ext cx="885106" cy="49244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square">
                <a:prstTxWarp prst="textNoShape">
                  <a:avLst/>
                </a:prstTxWarp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2600" dirty="0">
                    <a:latin typeface="Arial" pitchFamily="34" charset="0"/>
                    <a:cs typeface="Arial" pitchFamily="34" charset="0"/>
                  </a:rPr>
                  <a:t>1/C</a:t>
                </a:r>
                <a:r>
                  <a:rPr lang="en-US" sz="2600" baseline="-25000" dirty="0">
                    <a:latin typeface="Arial" pitchFamily="34" charset="0"/>
                    <a:cs typeface="Arial" pitchFamily="34" charset="0"/>
                  </a:rPr>
                  <a:t>A</a:t>
                </a:r>
                <a:endParaRPr lang="en-US" sz="2600" dirty="0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9" name="Oval 35"/>
              <p:cNvSpPr>
                <a:spLocks noChangeArrowheads="1"/>
              </p:cNvSpPr>
              <p:nvPr/>
            </p:nvSpPr>
            <p:spPr bwMode="auto">
              <a:xfrm>
                <a:off x="7682929" y="5356006"/>
                <a:ext cx="110638" cy="110638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sv-SE" sz="2600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40" name="Oval 36"/>
              <p:cNvSpPr>
                <a:spLocks noChangeArrowheads="1"/>
              </p:cNvSpPr>
              <p:nvPr/>
            </p:nvSpPr>
            <p:spPr bwMode="auto">
              <a:xfrm>
                <a:off x="8004662" y="5463250"/>
                <a:ext cx="110638" cy="110638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sv-SE" sz="2600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41" name="Oval 37"/>
              <p:cNvSpPr>
                <a:spLocks noChangeArrowheads="1"/>
              </p:cNvSpPr>
              <p:nvPr/>
            </p:nvSpPr>
            <p:spPr bwMode="auto">
              <a:xfrm>
                <a:off x="7468440" y="5677739"/>
                <a:ext cx="110638" cy="110638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sv-SE" sz="2600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42" name="Oval 38"/>
              <p:cNvSpPr>
                <a:spLocks noChangeArrowheads="1"/>
              </p:cNvSpPr>
              <p:nvPr/>
            </p:nvSpPr>
            <p:spPr bwMode="auto">
              <a:xfrm>
                <a:off x="8111907" y="5248761"/>
                <a:ext cx="110638" cy="110638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sv-SE" sz="2600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43" name="Oval 39"/>
              <p:cNvSpPr>
                <a:spLocks noChangeArrowheads="1"/>
              </p:cNvSpPr>
              <p:nvPr/>
            </p:nvSpPr>
            <p:spPr bwMode="auto">
              <a:xfrm>
                <a:off x="7790173" y="5570494"/>
                <a:ext cx="110638" cy="110638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sv-SE" sz="2600">
                  <a:latin typeface="Arial" pitchFamily="34" charset="0"/>
                  <a:cs typeface="Arial" pitchFamily="34" charset="0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7259461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Differential Method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6084F1-5777-5349-B684-BD029FD8B21B}" type="slidenum">
              <a:rPr lang="sv-SE" smtClean="0"/>
              <a:pPr/>
              <a:t>6</a:t>
            </a:fld>
            <a:endParaRPr lang="sv-SE"/>
          </a:p>
        </p:txBody>
      </p:sp>
      <p:graphicFrame>
        <p:nvGraphicFramePr>
          <p:cNvPr id="35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67108214"/>
              </p:ext>
            </p:extLst>
          </p:nvPr>
        </p:nvGraphicFramePr>
        <p:xfrm>
          <a:off x="2347913" y="2336800"/>
          <a:ext cx="3051175" cy="800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8634" name="Equation" r:id="rId3" imgW="1638000" imgH="431640" progId="Equation.3">
                  <p:embed/>
                </p:oleObj>
              </mc:Choice>
              <mc:Fallback>
                <p:oleObj name="Equation" r:id="rId3" imgW="1638000" imgH="431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47913" y="2336800"/>
                        <a:ext cx="3051175" cy="800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36" name="Grupp 41"/>
          <p:cNvGrpSpPr/>
          <p:nvPr/>
        </p:nvGrpSpPr>
        <p:grpSpPr>
          <a:xfrm>
            <a:off x="914400" y="1427802"/>
            <a:ext cx="5433263" cy="876300"/>
            <a:chOff x="914400" y="1207673"/>
            <a:chExt cx="5433263" cy="876300"/>
          </a:xfrm>
        </p:grpSpPr>
        <p:graphicFrame>
          <p:nvGraphicFramePr>
            <p:cNvPr id="37" name="Object 2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542474690"/>
                </p:ext>
              </p:extLst>
            </p:nvPr>
          </p:nvGraphicFramePr>
          <p:xfrm>
            <a:off x="4353763" y="1207673"/>
            <a:ext cx="1993900" cy="8763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78635" name="Equation" r:id="rId5" imgW="990360" imgH="431640" progId="Equation.3">
                    <p:embed/>
                  </p:oleObj>
                </mc:Choice>
                <mc:Fallback>
                  <p:oleObj name="Equation" r:id="rId5" imgW="990360" imgH="43164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353763" y="1207673"/>
                          <a:ext cx="1993900" cy="87630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38" name="Rektangel 11"/>
            <p:cNvSpPr/>
            <p:nvPr/>
          </p:nvSpPr>
          <p:spPr>
            <a:xfrm>
              <a:off x="914400" y="1388006"/>
              <a:ext cx="3539302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buNone/>
              </a:pPr>
              <a:r>
                <a:rPr lang="sv-SE" sz="2400" dirty="0" err="1" smtClean="0">
                  <a:latin typeface="Arial" pitchFamily="34" charset="0"/>
                  <a:cs typeface="Arial" pitchFamily="34" charset="0"/>
                </a:rPr>
                <a:t>Taking</a:t>
              </a:r>
              <a:r>
                <a:rPr lang="sv-SE" sz="2400" dirty="0" smtClean="0">
                  <a:latin typeface="Arial" pitchFamily="34" charset="0"/>
                  <a:cs typeface="Arial" pitchFamily="34" charset="0"/>
                </a:rPr>
                <a:t> the </a:t>
              </a:r>
              <a:r>
                <a:rPr lang="sv-SE" sz="2400" dirty="0" err="1" smtClean="0">
                  <a:latin typeface="Arial" pitchFamily="34" charset="0"/>
                  <a:cs typeface="Arial" pitchFamily="34" charset="0"/>
                </a:rPr>
                <a:t>natural</a:t>
              </a:r>
              <a:r>
                <a:rPr lang="sv-SE" sz="2400" dirty="0" smtClean="0">
                  <a:latin typeface="Arial" pitchFamily="34" charset="0"/>
                  <a:cs typeface="Arial" pitchFamily="34" charset="0"/>
                </a:rPr>
                <a:t> log of </a:t>
              </a:r>
            </a:p>
          </p:txBody>
        </p:sp>
      </p:grpSp>
      <p:grpSp>
        <p:nvGrpSpPr>
          <p:cNvPr id="39" name="Grupp 31"/>
          <p:cNvGrpSpPr/>
          <p:nvPr/>
        </p:nvGrpSpPr>
        <p:grpSpPr>
          <a:xfrm>
            <a:off x="698500" y="3022600"/>
            <a:ext cx="7950205" cy="745337"/>
            <a:chOff x="914400" y="2234525"/>
            <a:chExt cx="7758633" cy="745337"/>
          </a:xfrm>
        </p:grpSpPr>
        <p:graphicFrame>
          <p:nvGraphicFramePr>
            <p:cNvPr id="40" name="Object 4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84869926"/>
                </p:ext>
              </p:extLst>
            </p:nvPr>
          </p:nvGraphicFramePr>
          <p:xfrm>
            <a:off x="6827355" y="2234525"/>
            <a:ext cx="1845678" cy="74533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78636" name="Equation" r:id="rId7" imgW="977900" imgH="393700" progId="Equation.3">
                    <p:embed/>
                  </p:oleObj>
                </mc:Choice>
                <mc:Fallback>
                  <p:oleObj name="Equation" r:id="rId7" imgW="977900" imgH="39370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827355" y="2234525"/>
                          <a:ext cx="1845678" cy="745337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41" name="Rektangel 12"/>
            <p:cNvSpPr/>
            <p:nvPr/>
          </p:nvSpPr>
          <p:spPr>
            <a:xfrm>
              <a:off x="914400" y="2399625"/>
              <a:ext cx="5874546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buNone/>
              </a:pPr>
              <a:r>
                <a:rPr lang="sv-SE" sz="2000" dirty="0" smtClean="0">
                  <a:latin typeface="Arial" pitchFamily="34" charset="0"/>
                  <a:cs typeface="Arial" pitchFamily="34" charset="0"/>
                </a:rPr>
                <a:t>The reaction order can be found from a ln-ln plot of:</a:t>
              </a:r>
            </a:p>
          </p:txBody>
        </p:sp>
      </p:grpSp>
      <p:grpSp>
        <p:nvGrpSpPr>
          <p:cNvPr id="42" name="Grupp 35"/>
          <p:cNvGrpSpPr/>
          <p:nvPr/>
        </p:nvGrpSpPr>
        <p:grpSpPr>
          <a:xfrm>
            <a:off x="698500" y="3613710"/>
            <a:ext cx="4137025" cy="3110940"/>
            <a:chOff x="-561637" y="3163524"/>
            <a:chExt cx="4675232" cy="3733664"/>
          </a:xfrm>
        </p:grpSpPr>
        <p:grpSp>
          <p:nvGrpSpPr>
            <p:cNvPr id="43" name="Grupp 31"/>
            <p:cNvGrpSpPr/>
            <p:nvPr/>
          </p:nvGrpSpPr>
          <p:grpSpPr>
            <a:xfrm>
              <a:off x="842758" y="3675222"/>
              <a:ext cx="2661592" cy="2662158"/>
              <a:chOff x="914400" y="4038599"/>
              <a:chExt cx="1819461" cy="1819462"/>
            </a:xfrm>
          </p:grpSpPr>
          <p:cxnSp>
            <p:nvCxnSpPr>
              <p:cNvPr id="48" name="Rak 14"/>
              <p:cNvCxnSpPr/>
              <p:nvPr/>
            </p:nvCxnSpPr>
            <p:spPr>
              <a:xfrm rot="5400000">
                <a:off x="5464" y="4947536"/>
                <a:ext cx="1819461" cy="1588"/>
              </a:xfrm>
              <a:prstGeom prst="line">
                <a:avLst/>
              </a:prstGeom>
              <a:ln>
                <a:solidFill>
                  <a:srgbClr val="000000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9" name="Rak 16"/>
              <p:cNvCxnSpPr/>
              <p:nvPr/>
            </p:nvCxnSpPr>
            <p:spPr>
              <a:xfrm>
                <a:off x="914400" y="5856473"/>
                <a:ext cx="1819461" cy="1588"/>
              </a:xfrm>
              <a:prstGeom prst="line">
                <a:avLst/>
              </a:prstGeom>
              <a:ln>
                <a:solidFill>
                  <a:srgbClr val="000000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0" name="Rak 17"/>
              <p:cNvCxnSpPr/>
              <p:nvPr/>
            </p:nvCxnSpPr>
            <p:spPr>
              <a:xfrm flipV="1">
                <a:off x="1066800" y="4214839"/>
                <a:ext cx="1557946" cy="1303151"/>
              </a:xfrm>
              <a:prstGeom prst="line">
                <a:avLst/>
              </a:prstGeom>
              <a:ln>
                <a:solidFill>
                  <a:srgbClr val="000000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1" name="Rak pil 22"/>
              <p:cNvCxnSpPr/>
              <p:nvPr/>
            </p:nvCxnSpPr>
            <p:spPr>
              <a:xfrm rot="16200000" flipV="1">
                <a:off x="1358015" y="5360286"/>
                <a:ext cx="993961" cy="1589"/>
              </a:xfrm>
              <a:prstGeom prst="straightConnector1">
                <a:avLst/>
              </a:prstGeom>
              <a:ln w="12700" cap="flat" cmpd="sng" algn="ctr">
                <a:solidFill>
                  <a:srgbClr val="000000"/>
                </a:solidFill>
                <a:prstDash val="sysDash"/>
                <a:round/>
                <a:headEnd type="none" w="med" len="med"/>
                <a:tailEnd type="arrow" w="med" len="med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2" name="Rak pil 25"/>
              <p:cNvCxnSpPr/>
              <p:nvPr/>
            </p:nvCxnSpPr>
            <p:spPr>
              <a:xfrm rot="10800000" flipV="1">
                <a:off x="915990" y="4864099"/>
                <a:ext cx="938213" cy="1589"/>
              </a:xfrm>
              <a:prstGeom prst="straightConnector1">
                <a:avLst/>
              </a:prstGeom>
              <a:ln w="12700" cap="flat" cmpd="sng" algn="ctr">
                <a:solidFill>
                  <a:srgbClr val="000000"/>
                </a:solidFill>
                <a:prstDash val="sysDash"/>
                <a:round/>
                <a:headEnd type="none" w="med" len="med"/>
                <a:tailEnd type="arrow" w="med" len="med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3" name="Ellips 27"/>
              <p:cNvSpPr/>
              <p:nvPr/>
            </p:nvSpPr>
            <p:spPr>
              <a:xfrm>
                <a:off x="1270000" y="5127912"/>
                <a:ext cx="139700" cy="140578"/>
              </a:xfrm>
              <a:prstGeom prst="ellipse">
                <a:avLst/>
              </a:prstGeom>
              <a:noFill/>
              <a:ln>
                <a:solidFill>
                  <a:srgbClr val="000000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54" name="Ellips 28"/>
              <p:cNvSpPr/>
              <p:nvPr/>
            </p:nvSpPr>
            <p:spPr>
              <a:xfrm>
                <a:off x="2044700" y="4479287"/>
                <a:ext cx="139700" cy="140578"/>
              </a:xfrm>
              <a:prstGeom prst="ellipse">
                <a:avLst/>
              </a:prstGeom>
              <a:noFill/>
              <a:ln>
                <a:solidFill>
                  <a:srgbClr val="000000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55" name="Ellips 29"/>
              <p:cNvSpPr/>
              <p:nvPr/>
            </p:nvSpPr>
            <p:spPr>
              <a:xfrm>
                <a:off x="2273300" y="4507440"/>
                <a:ext cx="139700" cy="140578"/>
              </a:xfrm>
              <a:prstGeom prst="ellipse">
                <a:avLst/>
              </a:prstGeom>
              <a:noFill/>
              <a:ln>
                <a:solidFill>
                  <a:srgbClr val="000000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56" name="Ellips 30"/>
              <p:cNvSpPr/>
              <p:nvPr/>
            </p:nvSpPr>
            <p:spPr>
              <a:xfrm>
                <a:off x="1200150" y="5377412"/>
                <a:ext cx="139700" cy="140578"/>
              </a:xfrm>
              <a:prstGeom prst="ellipse">
                <a:avLst/>
              </a:prstGeom>
              <a:noFill/>
              <a:ln>
                <a:solidFill>
                  <a:srgbClr val="000000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>
                  <a:latin typeface="Arial" pitchFamily="34" charset="0"/>
                  <a:cs typeface="Arial" pitchFamily="34" charset="0"/>
                </a:endParaRPr>
              </a:p>
            </p:txBody>
          </p:sp>
        </p:grpSp>
        <p:graphicFrame>
          <p:nvGraphicFramePr>
            <p:cNvPr id="44" name="Object 7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86130941"/>
                </p:ext>
              </p:extLst>
            </p:nvPr>
          </p:nvGraphicFramePr>
          <p:xfrm>
            <a:off x="-561637" y="3163524"/>
            <a:ext cx="990412" cy="8779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78637" name="Equation" r:id="rId9" imgW="444307" imgH="393529" progId="Equation.3">
                    <p:embed/>
                  </p:oleObj>
                </mc:Choice>
                <mc:Fallback>
                  <p:oleObj name="Equation" r:id="rId9" imgW="444307" imgH="393529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-561637" y="3163524"/>
                          <a:ext cx="990412" cy="87795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45" name="Object 8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739482360"/>
                </p:ext>
              </p:extLst>
            </p:nvPr>
          </p:nvGraphicFramePr>
          <p:xfrm>
            <a:off x="3618444" y="6401817"/>
            <a:ext cx="495151" cy="49537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78638" name="Equation" r:id="rId11" imgW="215640" imgH="215640" progId="Equation.3">
                    <p:embed/>
                  </p:oleObj>
                </mc:Choice>
                <mc:Fallback>
                  <p:oleObj name="Equation" r:id="rId11" imgW="215640" imgH="21564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2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618444" y="6401817"/>
                          <a:ext cx="495151" cy="495371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46" name="Object 9"/>
            <p:cNvGraphicFramePr>
              <a:graphicFrameLocks noChangeAspect="1"/>
            </p:cNvGraphicFramePr>
            <p:nvPr/>
          </p:nvGraphicFramePr>
          <p:xfrm>
            <a:off x="2004619" y="6371610"/>
            <a:ext cx="616127" cy="49587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78639" name="Equation" r:id="rId13" imgW="266353" imgH="215619" progId="Equation.3">
                    <p:embed/>
                  </p:oleObj>
                </mc:Choice>
                <mc:Fallback>
                  <p:oleObj name="Equation" r:id="rId13" imgW="266353" imgH="215619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004619" y="6371610"/>
                          <a:ext cx="616127" cy="495877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47" name="Object 10"/>
            <p:cNvGraphicFramePr>
              <a:graphicFrameLocks noChangeAspect="1"/>
            </p:cNvGraphicFramePr>
            <p:nvPr/>
          </p:nvGraphicFramePr>
          <p:xfrm>
            <a:off x="-317649" y="4606960"/>
            <a:ext cx="1038493" cy="86778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78640" name="Equation" r:id="rId15" imgW="533169" imgH="444307" progId="Equation.3">
                    <p:embed/>
                  </p:oleObj>
                </mc:Choice>
                <mc:Fallback>
                  <p:oleObj name="Equation" r:id="rId15" imgW="533169" imgH="444307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-317649" y="4606960"/>
                          <a:ext cx="1038493" cy="86778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57" name="Grupp 38"/>
          <p:cNvGrpSpPr/>
          <p:nvPr/>
        </p:nvGrpSpPr>
        <p:grpSpPr>
          <a:xfrm>
            <a:off x="3723382" y="5073519"/>
            <a:ext cx="1675705" cy="556274"/>
            <a:chOff x="3322152" y="4699376"/>
            <a:chExt cx="1988825" cy="701160"/>
          </a:xfrm>
        </p:grpSpPr>
        <p:sp>
          <p:nvSpPr>
            <p:cNvPr id="58" name="textruta 36"/>
            <p:cNvSpPr txBox="1"/>
            <p:nvPr/>
          </p:nvSpPr>
          <p:spPr>
            <a:xfrm>
              <a:off x="3322152" y="4699377"/>
              <a:ext cx="1942242" cy="62070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v-SE" sz="2600" dirty="0" smtClean="0">
                  <a:latin typeface="Arial" pitchFamily="34" charset="0"/>
                  <a:cs typeface="Arial" pitchFamily="34" charset="0"/>
                </a:rPr>
                <a:t>Slope = α</a:t>
              </a:r>
              <a:endParaRPr lang="sv-SE" sz="26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9" name="Rektangel 37"/>
            <p:cNvSpPr/>
            <p:nvPr/>
          </p:nvSpPr>
          <p:spPr>
            <a:xfrm>
              <a:off x="3322152" y="4699376"/>
              <a:ext cx="1988825" cy="701160"/>
            </a:xfrm>
            <a:prstGeom prst="rect">
              <a:avLst/>
            </a:prstGeom>
            <a:noFill/>
            <a:ln>
              <a:solidFill>
                <a:schemeClr val="accent5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60" name="Rektangel 39"/>
          <p:cNvSpPr/>
          <p:nvPr/>
        </p:nvSpPr>
        <p:spPr>
          <a:xfrm>
            <a:off x="4297161" y="6060914"/>
            <a:ext cx="556959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000" b="1" dirty="0" err="1" smtClean="0">
                <a:latin typeface="Arial" pitchFamily="34" charset="0"/>
                <a:cs typeface="Arial" pitchFamily="34" charset="0"/>
              </a:rPr>
              <a:t>ln</a:t>
            </a:r>
            <a:endParaRPr lang="sv-SE" sz="20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1" name="Rektangel 40"/>
          <p:cNvSpPr/>
          <p:nvPr/>
        </p:nvSpPr>
        <p:spPr>
          <a:xfrm>
            <a:off x="1765597" y="3649365"/>
            <a:ext cx="54551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000" b="1" dirty="0" err="1" smtClean="0">
                <a:latin typeface="Arial" pitchFamily="34" charset="0"/>
                <a:cs typeface="Arial" pitchFamily="34" charset="0"/>
              </a:rPr>
              <a:t>ln</a:t>
            </a:r>
            <a:endParaRPr lang="sv-SE" sz="2000" b="1" dirty="0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62" name="Group 61"/>
          <p:cNvGrpSpPr/>
          <p:nvPr/>
        </p:nvGrpSpPr>
        <p:grpSpPr>
          <a:xfrm>
            <a:off x="6065666" y="4311879"/>
            <a:ext cx="2430638" cy="1790968"/>
            <a:chOff x="6065666" y="4311879"/>
            <a:chExt cx="2430638" cy="1790968"/>
          </a:xfrm>
        </p:grpSpPr>
        <p:graphicFrame>
          <p:nvGraphicFramePr>
            <p:cNvPr id="63" name="Object 3"/>
            <p:cNvGraphicFramePr>
              <a:graphicFrameLocks noChangeAspect="1"/>
            </p:cNvGraphicFramePr>
            <p:nvPr/>
          </p:nvGraphicFramePr>
          <p:xfrm>
            <a:off x="6177818" y="4345230"/>
            <a:ext cx="2305786" cy="174491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78641" name="Equation" r:id="rId17" imgW="939392" imgH="710891" progId="Equation.3">
                    <p:embed/>
                  </p:oleObj>
                </mc:Choice>
                <mc:Fallback>
                  <p:oleObj name="Equation" r:id="rId17" imgW="939392" imgH="710891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177818" y="4345230"/>
                          <a:ext cx="2305786" cy="1744917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64" name="Rektangel 37"/>
            <p:cNvSpPr/>
            <p:nvPr/>
          </p:nvSpPr>
          <p:spPr>
            <a:xfrm>
              <a:off x="6065666" y="4311879"/>
              <a:ext cx="2430638" cy="1790968"/>
            </a:xfrm>
            <a:prstGeom prst="rect">
              <a:avLst/>
            </a:prstGeom>
            <a:noFill/>
            <a:ln>
              <a:solidFill>
                <a:schemeClr val="accent5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>
                <a:latin typeface="Arial" pitchFamily="34" charset="0"/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0234690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tshållare för innehåll 4"/>
          <p:cNvSpPr>
            <a:spLocks noGrp="1"/>
          </p:cNvSpPr>
          <p:nvPr>
            <p:ph sz="quarter" idx="1"/>
          </p:nvPr>
        </p:nvSpPr>
        <p:spPr>
          <a:xfrm>
            <a:off x="603504" y="838200"/>
            <a:ext cx="8229600" cy="307340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sv-SE" dirty="0" smtClean="0">
                <a:latin typeface="Arial" pitchFamily="34" charset="0"/>
                <a:cs typeface="Arial" pitchFamily="34" charset="0"/>
              </a:rPr>
              <a:t>Methods for finding the slope of log-log and semi-log graph papers may be found at </a:t>
            </a:r>
          </a:p>
          <a:p>
            <a:pPr marL="0" indent="0" algn="ctr">
              <a:buNone/>
            </a:pPr>
            <a:endParaRPr lang="sv-SE" dirty="0" smtClean="0">
              <a:latin typeface="Arial" pitchFamily="34" charset="0"/>
              <a:cs typeface="Arial" pitchFamily="34" charset="0"/>
              <a:hlinkClick r:id="rId2"/>
            </a:endParaRPr>
          </a:p>
          <a:p>
            <a:pPr marL="0" indent="0" algn="ctr">
              <a:buNone/>
            </a:pPr>
            <a:r>
              <a:rPr lang="sv-SE" dirty="0" smtClean="0">
                <a:latin typeface="Arial" pitchFamily="34" charset="0"/>
                <a:cs typeface="Arial" pitchFamily="34" charset="0"/>
                <a:hlinkClick r:id="rId2"/>
              </a:rPr>
              <a:t>http://www.physics.uoguelph.ca/tutorials/GLP/</a:t>
            </a:r>
            <a:endParaRPr lang="sv-SE" dirty="0" smtClean="0"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endParaRPr lang="sv-SE" dirty="0" smtClean="0"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r>
              <a:rPr lang="sv-SE" dirty="0" smtClean="0">
                <a:latin typeface="Arial" pitchFamily="34" charset="0"/>
                <a:cs typeface="Arial" pitchFamily="34" charset="0"/>
              </a:rPr>
              <a:t>However, we are usually given concentration as a function of time from batch reactor experiments:</a:t>
            </a:r>
          </a:p>
          <a:p>
            <a:pPr>
              <a:buNone/>
            </a:pPr>
            <a:endParaRPr lang="sv-SE" dirty="0" smtClean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10" name="Tabell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40145955"/>
              </p:ext>
            </p:extLst>
          </p:nvPr>
        </p:nvGraphicFramePr>
        <p:xfrm>
          <a:off x="603504" y="3911600"/>
          <a:ext cx="8068734" cy="153686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405434"/>
                <a:gridCol w="915825"/>
                <a:gridCol w="915825"/>
                <a:gridCol w="915825"/>
                <a:gridCol w="915825"/>
              </a:tblGrid>
              <a:tr h="549850">
                <a:tc>
                  <a:txBody>
                    <a:bodyPr/>
                    <a:lstStyle/>
                    <a:p>
                      <a:r>
                        <a:rPr lang="sv-SE" sz="2900" dirty="0" smtClean="0">
                          <a:latin typeface="Arial" pitchFamily="34" charset="0"/>
                          <a:cs typeface="Arial" pitchFamily="34" charset="0"/>
                        </a:rPr>
                        <a:t>time (s)</a:t>
                      </a:r>
                      <a:endParaRPr lang="sv-SE" sz="29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03097" marR="103097" marT="51549" marB="51549"/>
                </a:tc>
                <a:tc>
                  <a:txBody>
                    <a:bodyPr/>
                    <a:lstStyle/>
                    <a:p>
                      <a:r>
                        <a:rPr lang="sv-SE" sz="2900" dirty="0" smtClean="0">
                          <a:latin typeface="Arial" pitchFamily="34" charset="0"/>
                          <a:cs typeface="Arial" pitchFamily="34" charset="0"/>
                        </a:rPr>
                        <a:t>0</a:t>
                      </a:r>
                      <a:endParaRPr lang="sv-SE" sz="29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03097" marR="103097" marT="51549" marB="51549"/>
                </a:tc>
                <a:tc>
                  <a:txBody>
                    <a:bodyPr/>
                    <a:lstStyle/>
                    <a:p>
                      <a:r>
                        <a:rPr lang="sv-SE" sz="2900" dirty="0" smtClean="0">
                          <a:latin typeface="Arial" pitchFamily="34" charset="0"/>
                          <a:cs typeface="Arial" pitchFamily="34" charset="0"/>
                        </a:rPr>
                        <a:t>t</a:t>
                      </a:r>
                      <a:r>
                        <a:rPr lang="sv-SE" sz="2900" baseline="-25000" dirty="0" smtClean="0"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  <a:endParaRPr lang="sv-SE" sz="29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03097" marR="103097" marT="51549" marB="51549"/>
                </a:tc>
                <a:tc>
                  <a:txBody>
                    <a:bodyPr/>
                    <a:lstStyle/>
                    <a:p>
                      <a:r>
                        <a:rPr lang="sv-SE" sz="2900" dirty="0" smtClean="0">
                          <a:latin typeface="Arial" pitchFamily="34" charset="0"/>
                          <a:cs typeface="Arial" pitchFamily="34" charset="0"/>
                        </a:rPr>
                        <a:t>t</a:t>
                      </a:r>
                      <a:r>
                        <a:rPr lang="sv-SE" sz="2900" baseline="-25000" dirty="0" smtClean="0">
                          <a:latin typeface="Arial" pitchFamily="34" charset="0"/>
                          <a:cs typeface="Arial" pitchFamily="34" charset="0"/>
                        </a:rPr>
                        <a:t>2</a:t>
                      </a:r>
                      <a:endParaRPr lang="sv-SE" sz="29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03097" marR="103097" marT="51549" marB="51549"/>
                </a:tc>
                <a:tc>
                  <a:txBody>
                    <a:bodyPr/>
                    <a:lstStyle/>
                    <a:p>
                      <a:r>
                        <a:rPr lang="sv-SE" sz="2900" dirty="0" smtClean="0">
                          <a:latin typeface="Arial" pitchFamily="34" charset="0"/>
                          <a:cs typeface="Arial" pitchFamily="34" charset="0"/>
                        </a:rPr>
                        <a:t>t</a:t>
                      </a:r>
                      <a:r>
                        <a:rPr lang="sv-SE" sz="2900" baseline="-25000" dirty="0" smtClean="0">
                          <a:latin typeface="Arial" pitchFamily="34" charset="0"/>
                          <a:cs typeface="Arial" pitchFamily="34" charset="0"/>
                        </a:rPr>
                        <a:t>3</a:t>
                      </a:r>
                      <a:endParaRPr lang="sv-SE" sz="29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03097" marR="103097" marT="51549" marB="51549"/>
                </a:tc>
              </a:tr>
              <a:tr h="593150">
                <a:tc>
                  <a:txBody>
                    <a:bodyPr/>
                    <a:lstStyle/>
                    <a:p>
                      <a:r>
                        <a:rPr lang="sv-SE" sz="2900" dirty="0" err="1" smtClean="0">
                          <a:latin typeface="Arial" pitchFamily="34" charset="0"/>
                          <a:cs typeface="Arial" pitchFamily="34" charset="0"/>
                        </a:rPr>
                        <a:t>concentration</a:t>
                      </a:r>
                      <a:r>
                        <a:rPr lang="sv-SE" sz="2900" dirty="0" smtClean="0">
                          <a:latin typeface="Arial" pitchFamily="34" charset="0"/>
                          <a:cs typeface="Arial" pitchFamily="34" charset="0"/>
                        </a:rPr>
                        <a:t> (moles/dm</a:t>
                      </a:r>
                      <a:r>
                        <a:rPr lang="sv-SE" sz="2900" baseline="30000" dirty="0" smtClean="0">
                          <a:latin typeface="Arial" pitchFamily="34" charset="0"/>
                          <a:cs typeface="Arial" pitchFamily="34" charset="0"/>
                        </a:rPr>
                        <a:t>3</a:t>
                      </a:r>
                      <a:r>
                        <a:rPr lang="sv-SE" sz="2900" baseline="0" dirty="0" smtClean="0">
                          <a:latin typeface="Arial" pitchFamily="34" charset="0"/>
                          <a:cs typeface="Arial" pitchFamily="34" charset="0"/>
                        </a:rPr>
                        <a:t>)</a:t>
                      </a:r>
                      <a:endParaRPr lang="sv-SE" sz="29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03097" marR="103097" marT="51549" marB="51549"/>
                </a:tc>
                <a:tc>
                  <a:txBody>
                    <a:bodyPr/>
                    <a:lstStyle/>
                    <a:p>
                      <a:r>
                        <a:rPr lang="sv-SE" sz="2900" dirty="0" smtClean="0">
                          <a:latin typeface="Arial" pitchFamily="34" charset="0"/>
                          <a:cs typeface="Arial" pitchFamily="34" charset="0"/>
                        </a:rPr>
                        <a:t>C</a:t>
                      </a:r>
                      <a:r>
                        <a:rPr lang="sv-SE" sz="2900" baseline="-25000" dirty="0" smtClean="0">
                          <a:latin typeface="Arial" pitchFamily="34" charset="0"/>
                          <a:cs typeface="Arial" pitchFamily="34" charset="0"/>
                        </a:rPr>
                        <a:t>A0</a:t>
                      </a:r>
                      <a:endParaRPr lang="sv-SE" sz="29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03097" marR="103097" marT="51549" marB="51549"/>
                </a:tc>
                <a:tc>
                  <a:txBody>
                    <a:bodyPr/>
                    <a:lstStyle/>
                    <a:p>
                      <a:r>
                        <a:rPr lang="sv-SE" sz="2900" dirty="0" smtClean="0">
                          <a:latin typeface="Arial" pitchFamily="34" charset="0"/>
                          <a:cs typeface="Arial" pitchFamily="34" charset="0"/>
                        </a:rPr>
                        <a:t>C</a:t>
                      </a:r>
                      <a:r>
                        <a:rPr lang="sv-SE" sz="2900" baseline="-25000" dirty="0" smtClean="0">
                          <a:latin typeface="Arial" pitchFamily="34" charset="0"/>
                          <a:cs typeface="Arial" pitchFamily="34" charset="0"/>
                        </a:rPr>
                        <a:t>A1</a:t>
                      </a:r>
                      <a:endParaRPr lang="sv-SE" sz="29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03097" marR="103097" marT="51549" marB="51549"/>
                </a:tc>
                <a:tc>
                  <a:txBody>
                    <a:bodyPr/>
                    <a:lstStyle/>
                    <a:p>
                      <a:r>
                        <a:rPr lang="sv-SE" sz="2900" dirty="0" smtClean="0">
                          <a:latin typeface="Arial" pitchFamily="34" charset="0"/>
                          <a:cs typeface="Arial" pitchFamily="34" charset="0"/>
                        </a:rPr>
                        <a:t>C</a:t>
                      </a:r>
                      <a:r>
                        <a:rPr lang="sv-SE" sz="2900" baseline="-25000" dirty="0" smtClean="0">
                          <a:latin typeface="Arial" pitchFamily="34" charset="0"/>
                          <a:cs typeface="Arial" pitchFamily="34" charset="0"/>
                        </a:rPr>
                        <a:t>A2</a:t>
                      </a:r>
                      <a:endParaRPr lang="sv-SE" sz="29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03097" marR="103097" marT="51549" marB="51549"/>
                </a:tc>
                <a:tc>
                  <a:txBody>
                    <a:bodyPr/>
                    <a:lstStyle/>
                    <a:p>
                      <a:r>
                        <a:rPr lang="sv-SE" sz="2900" dirty="0" smtClean="0">
                          <a:latin typeface="Arial" pitchFamily="34" charset="0"/>
                          <a:cs typeface="Arial" pitchFamily="34" charset="0"/>
                        </a:rPr>
                        <a:t>C</a:t>
                      </a:r>
                      <a:r>
                        <a:rPr lang="sv-SE" sz="2900" baseline="-25000" dirty="0" smtClean="0">
                          <a:latin typeface="Arial" pitchFamily="34" charset="0"/>
                          <a:cs typeface="Arial" pitchFamily="34" charset="0"/>
                        </a:rPr>
                        <a:t>A3</a:t>
                      </a:r>
                      <a:endParaRPr lang="sv-SE" sz="29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03097" marR="103097" marT="51549" marB="51549"/>
                </a:tc>
              </a:tr>
            </a:tbl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6084F1-5777-5349-B684-BD029FD8B21B}" type="slidenum">
              <a:rPr lang="sv-SE" smtClean="0">
                <a:latin typeface="Arial" pitchFamily="34" charset="0"/>
                <a:cs typeface="Arial" pitchFamily="34" charset="0"/>
              </a:rPr>
              <a:pPr/>
              <a:t>7</a:t>
            </a:fld>
            <a:endParaRPr lang="sv-SE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tshållare för innehåll 3"/>
          <p:cNvSpPr>
            <a:spLocks noGrp="1"/>
          </p:cNvSpPr>
          <p:nvPr>
            <p:ph sz="quarter" idx="1"/>
          </p:nvPr>
        </p:nvSpPr>
        <p:spPr>
          <a:xfrm>
            <a:off x="254000" y="406400"/>
            <a:ext cx="8661400" cy="1854726"/>
          </a:xfrm>
        </p:spPr>
        <p:txBody>
          <a:bodyPr>
            <a:noAutofit/>
          </a:bodyPr>
          <a:lstStyle/>
          <a:p>
            <a:pPr marL="0" indent="0" algn="just">
              <a:spcBef>
                <a:spcPts val="0"/>
              </a:spcBef>
              <a:spcAft>
                <a:spcPts val="600"/>
              </a:spcAft>
              <a:buNone/>
            </a:pPr>
            <a:r>
              <a:rPr lang="sv-SE" sz="2300" dirty="0" smtClean="0">
                <a:latin typeface="Arial" pitchFamily="34" charset="0"/>
                <a:cs typeface="Arial" pitchFamily="34" charset="0"/>
              </a:rPr>
              <a:t>Three ways to determine (-dC</a:t>
            </a:r>
            <a:r>
              <a:rPr lang="sv-SE" sz="2300" baseline="-25000" dirty="0" smtClean="0">
                <a:latin typeface="Arial" pitchFamily="34" charset="0"/>
                <a:cs typeface="Arial" pitchFamily="34" charset="0"/>
              </a:rPr>
              <a:t>A</a:t>
            </a:r>
            <a:r>
              <a:rPr lang="sv-SE" sz="2300" dirty="0" smtClean="0">
                <a:latin typeface="Arial" pitchFamily="34" charset="0"/>
                <a:cs typeface="Arial" pitchFamily="34" charset="0"/>
              </a:rPr>
              <a:t>/dt) from concentration-time </a:t>
            </a:r>
            <a:r>
              <a:rPr lang="sv-SE" sz="2300" dirty="0">
                <a:latin typeface="Arial" pitchFamily="34" charset="0"/>
                <a:cs typeface="Arial" pitchFamily="34" charset="0"/>
              </a:rPr>
              <a:t>d</a:t>
            </a:r>
            <a:r>
              <a:rPr lang="sv-SE" sz="2300" dirty="0" smtClean="0">
                <a:latin typeface="Arial" pitchFamily="34" charset="0"/>
                <a:cs typeface="Arial" pitchFamily="34" charset="0"/>
              </a:rPr>
              <a:t>ata </a:t>
            </a:r>
          </a:p>
          <a:p>
            <a:pPr>
              <a:spcBef>
                <a:spcPts val="0"/>
              </a:spcBef>
            </a:pPr>
            <a:r>
              <a:rPr lang="en-US" sz="2300" dirty="0" smtClean="0">
                <a:latin typeface="Arial" pitchFamily="34" charset="0"/>
                <a:cs typeface="Arial" pitchFamily="34" charset="0"/>
              </a:rPr>
              <a:t>Graphical differentiation</a:t>
            </a:r>
          </a:p>
          <a:p>
            <a:pPr>
              <a:spcBef>
                <a:spcPts val="0"/>
              </a:spcBef>
            </a:pPr>
            <a:r>
              <a:rPr lang="en-US" sz="2300" dirty="0" smtClean="0">
                <a:latin typeface="Arial" pitchFamily="34" charset="0"/>
                <a:cs typeface="Arial" pitchFamily="34" charset="0"/>
              </a:rPr>
              <a:t>Numerical differentiation formulas</a:t>
            </a:r>
          </a:p>
          <a:p>
            <a:pPr>
              <a:spcBef>
                <a:spcPts val="0"/>
              </a:spcBef>
            </a:pPr>
            <a:r>
              <a:rPr lang="en-US" sz="2300" dirty="0" smtClean="0">
                <a:latin typeface="Arial" pitchFamily="34" charset="0"/>
                <a:cs typeface="Arial" pitchFamily="34" charset="0"/>
              </a:rPr>
              <a:t>Differentiation of a polynomial fit to the data</a:t>
            </a:r>
            <a:endParaRPr lang="sv-SE" sz="2300" dirty="0" smtClean="0">
              <a:latin typeface="Arial" pitchFamily="34" charset="0"/>
              <a:cs typeface="Arial" pitchFamily="34" charset="0"/>
            </a:endParaRPr>
          </a:p>
          <a:p>
            <a:pPr marL="514350" indent="-514350">
              <a:buNone/>
            </a:pPr>
            <a:r>
              <a:rPr lang="sv-SE" sz="2300" b="1" dirty="0" smtClean="0">
                <a:latin typeface="Arial" pitchFamily="34" charset="0"/>
                <a:cs typeface="Arial" pitchFamily="34" charset="0"/>
              </a:rPr>
              <a:t>1. Graphical</a:t>
            </a:r>
            <a:endParaRPr lang="sv-SE" sz="2300" dirty="0" smtClean="0">
              <a:latin typeface="Arial" pitchFamily="34" charset="0"/>
              <a:cs typeface="Arial" pitchFamily="34" charset="0"/>
            </a:endParaRPr>
          </a:p>
          <a:p>
            <a:pPr marL="457200" indent="-457200">
              <a:buAutoNum type="arabicPeriod"/>
            </a:pPr>
            <a:endParaRPr lang="sv-SE" sz="2300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endParaRPr lang="sv-SE" sz="2300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endParaRPr lang="sv-SE" sz="23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6084F1-5777-5349-B684-BD029FD8B21B}" type="slidenum">
              <a:rPr lang="sv-SE" smtClean="0">
                <a:latin typeface="Arial" pitchFamily="34" charset="0"/>
                <a:cs typeface="Arial" pitchFamily="34" charset="0"/>
              </a:rPr>
              <a:pPr/>
              <a:t>8</a:t>
            </a:fld>
            <a:endParaRPr lang="sv-SE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23" name="Grupp 22"/>
          <p:cNvGrpSpPr/>
          <p:nvPr/>
        </p:nvGrpSpPr>
        <p:grpSpPr>
          <a:xfrm>
            <a:off x="1098161" y="2688691"/>
            <a:ext cx="4796100" cy="4017271"/>
            <a:chOff x="1098161" y="2688691"/>
            <a:chExt cx="4796100" cy="4017271"/>
          </a:xfrm>
        </p:grpSpPr>
        <p:sp>
          <p:nvSpPr>
            <p:cNvPr id="21" name="Rätvinklig triangel 20"/>
            <p:cNvSpPr/>
            <p:nvPr/>
          </p:nvSpPr>
          <p:spPr>
            <a:xfrm>
              <a:off x="2293814" y="3887228"/>
              <a:ext cx="534053" cy="278373"/>
            </a:xfrm>
            <a:prstGeom prst="rtTriangle">
              <a:avLst/>
            </a:prstGeom>
            <a:solidFill>
              <a:schemeClr val="bg1">
                <a:lumMod val="50000"/>
              </a:schemeClr>
            </a:solidFill>
            <a:ln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2" name="Rätvinklig triangel 21"/>
            <p:cNvSpPr/>
            <p:nvPr/>
          </p:nvSpPr>
          <p:spPr>
            <a:xfrm rot="10800000">
              <a:off x="2793477" y="4173366"/>
              <a:ext cx="552647" cy="271634"/>
            </a:xfrm>
            <a:prstGeom prst="rtTriangle">
              <a:avLst/>
            </a:prstGeom>
            <a:solidFill>
              <a:schemeClr val="bg1">
                <a:lumMod val="50000"/>
              </a:schemeClr>
            </a:solidFill>
            <a:ln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>
                <a:latin typeface="Arial" pitchFamily="34" charset="0"/>
                <a:cs typeface="Arial" pitchFamily="34" charset="0"/>
              </a:endParaRPr>
            </a:p>
          </p:txBody>
        </p:sp>
        <p:grpSp>
          <p:nvGrpSpPr>
            <p:cNvPr id="2" name="Grupp 51"/>
            <p:cNvGrpSpPr/>
            <p:nvPr/>
          </p:nvGrpSpPr>
          <p:grpSpPr>
            <a:xfrm>
              <a:off x="1098161" y="2688691"/>
              <a:ext cx="4796100" cy="4017271"/>
              <a:chOff x="101598" y="2210326"/>
              <a:chExt cx="4514849" cy="3781692"/>
            </a:xfrm>
          </p:grpSpPr>
          <p:cxnSp>
            <p:nvCxnSpPr>
              <p:cNvPr id="44" name="Rak 43"/>
              <p:cNvCxnSpPr/>
              <p:nvPr/>
            </p:nvCxnSpPr>
            <p:spPr>
              <a:xfrm>
                <a:off x="1214436" y="3338580"/>
                <a:ext cx="3045233" cy="1664796"/>
              </a:xfrm>
              <a:prstGeom prst="line">
                <a:avLst/>
              </a:prstGeom>
              <a:ln>
                <a:solidFill>
                  <a:srgbClr val="000000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5" name="Grupp 27"/>
              <p:cNvGrpSpPr/>
              <p:nvPr/>
            </p:nvGrpSpPr>
            <p:grpSpPr>
              <a:xfrm>
                <a:off x="101598" y="2210326"/>
                <a:ext cx="4514849" cy="3781692"/>
                <a:chOff x="2519362" y="1799432"/>
                <a:chExt cx="4514849" cy="3781692"/>
              </a:xfrm>
            </p:grpSpPr>
            <p:cxnSp>
              <p:nvCxnSpPr>
                <p:cNvPr id="29" name="Rak 28"/>
                <p:cNvCxnSpPr/>
                <p:nvPr/>
              </p:nvCxnSpPr>
              <p:spPr>
                <a:xfrm rot="16200000" flipH="1">
                  <a:off x="1948656" y="3494088"/>
                  <a:ext cx="3390900" cy="1588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0" name="Rak 29"/>
                <p:cNvCxnSpPr/>
                <p:nvPr/>
              </p:nvCxnSpPr>
              <p:spPr>
                <a:xfrm rot="10800000" flipH="1">
                  <a:off x="3643311" y="5188744"/>
                  <a:ext cx="3390900" cy="1588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31" name="Rektangel 30"/>
                <p:cNvSpPr/>
                <p:nvPr/>
              </p:nvSpPr>
              <p:spPr>
                <a:xfrm>
                  <a:off x="3643310" y="3189735"/>
                  <a:ext cx="992192" cy="2000599"/>
                </a:xfrm>
                <a:prstGeom prst="rect">
                  <a:avLst/>
                </a:prstGeom>
                <a:noFill/>
                <a:ln>
                  <a:solidFill>
                    <a:srgbClr val="000000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sv-SE">
                    <a:latin typeface="Arial" pitchFamily="34" charset="0"/>
                    <a:cs typeface="Arial" pitchFamily="34" charset="0"/>
                  </a:endParaRPr>
                </a:p>
              </p:txBody>
            </p:sp>
            <p:graphicFrame>
              <p:nvGraphicFramePr>
                <p:cNvPr id="37" name="Object 3"/>
                <p:cNvGraphicFramePr>
                  <a:graphicFrameLocks noChangeAspect="1"/>
                </p:cNvGraphicFramePr>
                <p:nvPr/>
              </p:nvGraphicFramePr>
              <p:xfrm>
                <a:off x="2519362" y="1831449"/>
                <a:ext cx="1112838" cy="842963"/>
              </p:xfrm>
              <a:graphic>
                <a:graphicData uri="http://schemas.openxmlformats.org/presentationml/2006/ole">
                  <mc:AlternateContent xmlns:mc="http://schemas.openxmlformats.org/markup-compatibility/2006">
                    <mc:Choice xmlns:v="urn:schemas-microsoft-com:vml" Requires="v">
                      <p:oleObj spid="_x0000_s214054" name="Equation" r:id="rId3" imgW="444500" imgH="355600" progId="Equation.3">
                        <p:embed/>
                      </p:oleObj>
                    </mc:Choice>
                    <mc:Fallback>
                      <p:oleObj name="Equation" r:id="rId3" imgW="444500" imgH="355600" progId="Equation.3">
                        <p:embed/>
                        <p:pic>
                          <p:nvPicPr>
                            <p:cNvPr id="0" name="Picture 6"/>
                            <p:cNvPicPr>
                              <a:picLocks noChangeAspect="1" noChangeArrowheads="1"/>
                            </p:cNvPicPr>
                            <p:nvPr/>
                          </p:nvPicPr>
                          <p:blipFill>
                            <a:blip r:embed="rId4">
                              <a:extLst>
                                <a:ext uri="{28A0092B-C50C-407E-A947-70E740481C1C}">
                                  <a14:useLocalDpi xmlns:a14="http://schemas.microsoft.com/office/drawing/2010/main" val="0"/>
                                </a:ext>
                              </a:extLst>
                            </a:blip>
                            <a:srcRect/>
                            <a:stretch>
                              <a:fillRect/>
                            </a:stretch>
                          </p:blipFill>
                          <p:spPr bwMode="auto">
                            <a:xfrm>
                              <a:off x="2519362" y="1831449"/>
                              <a:ext cx="1112838" cy="842963"/>
                            </a:xfrm>
                            <a:prstGeom prst="rect">
                              <a:avLst/>
                            </a:prstGeom>
                            <a:noFill/>
                            <a:ln>
                              <a:noFill/>
                            </a:ln>
                            <a:extLst>
                              <a:ext uri="{909E8E84-426E-40DD-AFC4-6F175D3DCCD1}">
                                <a14:hiddenFill xmlns:a14="http://schemas.microsoft.com/office/drawing/2010/main">
                                  <a:solidFill>
                                    <a:schemeClr val="accent1"/>
                                  </a:solidFill>
                                </a14:hiddenFill>
                              </a:ext>
                              <a:ext uri="{91240B29-F687-4F45-9708-019B960494DF}">
                                <a14:hiddenLine xmlns:a14="http://schemas.microsoft.com/office/drawing/2010/main" w="9525">
                                  <a:solidFill>
                                    <a:schemeClr val="tx1"/>
                                  </a:solidFill>
                                  <a:miter lim="800000"/>
                                  <a:headEnd/>
                                  <a:tailEnd/>
                                </a14:hiddenLine>
                              </a:ext>
                            </a:extLst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  <p:graphicFrame>
              <p:nvGraphicFramePr>
                <p:cNvPr id="41" name="Object 7"/>
                <p:cNvGraphicFramePr>
                  <a:graphicFrameLocks noChangeAspect="1"/>
                </p:cNvGraphicFramePr>
                <p:nvPr/>
              </p:nvGraphicFramePr>
              <p:xfrm>
                <a:off x="4635502" y="5311249"/>
                <a:ext cx="222250" cy="269875"/>
              </p:xfrm>
              <a:graphic>
                <a:graphicData uri="http://schemas.openxmlformats.org/presentationml/2006/ole">
                  <mc:AlternateContent xmlns:mc="http://schemas.openxmlformats.org/markup-compatibility/2006">
                    <mc:Choice xmlns:v="urn:schemas-microsoft-com:vml" Requires="v">
                      <p:oleObj spid="_x0000_s214055" name="Equation" r:id="rId5" imgW="88900" imgH="114300" progId="Equation.3">
                        <p:embed/>
                      </p:oleObj>
                    </mc:Choice>
                    <mc:Fallback>
                      <p:oleObj name="Equation" r:id="rId5" imgW="88900" imgH="114300" progId="Equation.3">
                        <p:embed/>
                        <p:pic>
                          <p:nvPicPr>
                            <p:cNvPr id="0" name="Picture 7"/>
                            <p:cNvPicPr>
                              <a:picLocks noChangeAspect="1" noChangeArrowheads="1"/>
                            </p:cNvPicPr>
                            <p:nvPr/>
                          </p:nvPicPr>
                          <p:blipFill>
                            <a:blip r:embed="rId6">
                              <a:extLst>
                                <a:ext uri="{28A0092B-C50C-407E-A947-70E740481C1C}">
                                  <a14:useLocalDpi xmlns:a14="http://schemas.microsoft.com/office/drawing/2010/main" val="0"/>
                                </a:ext>
                              </a:extLst>
                            </a:blip>
                            <a:srcRect/>
                            <a:stretch>
                              <a:fillRect/>
                            </a:stretch>
                          </p:blipFill>
                          <p:spPr bwMode="auto">
                            <a:xfrm>
                              <a:off x="4635502" y="5311249"/>
                              <a:ext cx="222250" cy="269875"/>
                            </a:xfrm>
                            <a:prstGeom prst="rect">
                              <a:avLst/>
                            </a:prstGeom>
                            <a:noFill/>
                            <a:ln>
                              <a:noFill/>
                            </a:ln>
                            <a:extLst>
                              <a:ext uri="{909E8E84-426E-40DD-AFC4-6F175D3DCCD1}">
                                <a14:hiddenFill xmlns:a14="http://schemas.microsoft.com/office/drawing/2010/main">
                                  <a:solidFill>
                                    <a:schemeClr val="accent1"/>
                                  </a:solidFill>
                                </a14:hiddenFill>
                              </a:ext>
                              <a:ext uri="{91240B29-F687-4F45-9708-019B960494DF}">
                                <a14:hiddenLine xmlns:a14="http://schemas.microsoft.com/office/drawing/2010/main" w="9525">
                                  <a:solidFill>
                                    <a:schemeClr val="tx1"/>
                                  </a:solidFill>
                                  <a:miter lim="800000"/>
                                  <a:headEnd/>
                                  <a:tailEnd/>
                                </a14:hiddenLine>
                              </a:ext>
                            </a:extLst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</p:grpSp>
        </p:grpSp>
        <p:sp>
          <p:nvSpPr>
            <p:cNvPr id="19" name="Rektangel 18"/>
            <p:cNvSpPr/>
            <p:nvPr/>
          </p:nvSpPr>
          <p:spPr>
            <a:xfrm>
              <a:off x="3346125" y="4741332"/>
              <a:ext cx="1054000" cy="1549495"/>
            </a:xfrm>
            <a:prstGeom prst="rect">
              <a:avLst/>
            </a:prstGeom>
            <a:noFill/>
            <a:ln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0" name="Rektangel 19"/>
            <p:cNvSpPr/>
            <p:nvPr/>
          </p:nvSpPr>
          <p:spPr>
            <a:xfrm>
              <a:off x="4400125" y="5367867"/>
              <a:ext cx="1054000" cy="921272"/>
            </a:xfrm>
            <a:prstGeom prst="rect">
              <a:avLst/>
            </a:prstGeom>
            <a:noFill/>
            <a:ln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>
                <a:latin typeface="Arial" pitchFamily="34" charset="0"/>
                <a:cs typeface="Arial" pitchFamily="34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Grupp 24"/>
          <p:cNvGrpSpPr/>
          <p:nvPr/>
        </p:nvGrpSpPr>
        <p:grpSpPr>
          <a:xfrm>
            <a:off x="939800" y="418672"/>
            <a:ext cx="6885218" cy="6150454"/>
            <a:chOff x="939800" y="418672"/>
            <a:chExt cx="6885218" cy="6150454"/>
          </a:xfrm>
        </p:grpSpPr>
        <p:sp>
          <p:nvSpPr>
            <p:cNvPr id="23" name="Rätvinklig triangel 22"/>
            <p:cNvSpPr/>
            <p:nvPr/>
          </p:nvSpPr>
          <p:spPr>
            <a:xfrm>
              <a:off x="2914617" y="2127452"/>
              <a:ext cx="709116" cy="638722"/>
            </a:xfrm>
            <a:prstGeom prst="rtTriangle">
              <a:avLst/>
            </a:prstGeom>
            <a:solidFill>
              <a:schemeClr val="bg1">
                <a:lumMod val="50000"/>
              </a:schemeClr>
            </a:solidFill>
            <a:ln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4" name="Rätvinklig triangel 23"/>
            <p:cNvSpPr/>
            <p:nvPr/>
          </p:nvSpPr>
          <p:spPr>
            <a:xfrm rot="10800000">
              <a:off x="3623733" y="2766174"/>
              <a:ext cx="788742" cy="567965"/>
            </a:xfrm>
            <a:prstGeom prst="rtTriangle">
              <a:avLst/>
            </a:prstGeom>
            <a:solidFill>
              <a:schemeClr val="bg1">
                <a:lumMod val="50000"/>
              </a:schemeClr>
            </a:solidFill>
            <a:ln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1" name="Rektangel 50"/>
            <p:cNvSpPr/>
            <p:nvPr/>
          </p:nvSpPr>
          <p:spPr>
            <a:xfrm>
              <a:off x="939800" y="6076683"/>
              <a:ext cx="6885218" cy="49244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457200" indent="-457200">
                <a:buNone/>
              </a:pPr>
              <a:r>
                <a:rPr lang="sv-SE" sz="2600" dirty="0" smtClean="0">
                  <a:latin typeface="Arial" pitchFamily="34" charset="0"/>
                  <a:cs typeface="Arial" pitchFamily="34" charset="0"/>
                </a:rPr>
                <a:t>The </a:t>
              </a:r>
              <a:r>
                <a:rPr lang="sv-SE" sz="2600" dirty="0" err="1" smtClean="0">
                  <a:latin typeface="Arial" pitchFamily="34" charset="0"/>
                  <a:cs typeface="Arial" pitchFamily="34" charset="0"/>
                </a:rPr>
                <a:t>method</a:t>
              </a:r>
              <a:r>
                <a:rPr lang="sv-SE" sz="2600" dirty="0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sv-SE" sz="2600" dirty="0" err="1" smtClean="0">
                  <a:latin typeface="Arial" pitchFamily="34" charset="0"/>
                  <a:cs typeface="Arial" pitchFamily="34" charset="0"/>
                </a:rPr>
                <a:t>accentuates</a:t>
              </a:r>
              <a:r>
                <a:rPr lang="sv-SE" sz="2600" dirty="0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sv-SE" sz="2600" dirty="0" err="1" smtClean="0">
                  <a:latin typeface="Arial" pitchFamily="34" charset="0"/>
                  <a:cs typeface="Arial" pitchFamily="34" charset="0"/>
                </a:rPr>
                <a:t>measurement</a:t>
              </a:r>
              <a:r>
                <a:rPr lang="sv-SE" sz="2600" dirty="0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sv-SE" sz="2600" dirty="0" err="1" smtClean="0">
                  <a:latin typeface="Arial" pitchFamily="34" charset="0"/>
                  <a:cs typeface="Arial" pitchFamily="34" charset="0"/>
                </a:rPr>
                <a:t>error</a:t>
              </a:r>
              <a:r>
                <a:rPr lang="sv-SE" sz="2600" dirty="0" smtClean="0">
                  <a:latin typeface="Arial" pitchFamily="34" charset="0"/>
                  <a:cs typeface="Arial" pitchFamily="34" charset="0"/>
                </a:rPr>
                <a:t>!</a:t>
              </a:r>
            </a:p>
          </p:txBody>
        </p:sp>
        <p:grpSp>
          <p:nvGrpSpPr>
            <p:cNvPr id="2" name="Grupp 33"/>
            <p:cNvGrpSpPr/>
            <p:nvPr/>
          </p:nvGrpSpPr>
          <p:grpSpPr>
            <a:xfrm>
              <a:off x="1576388" y="418672"/>
              <a:ext cx="6131148" cy="5634782"/>
              <a:chOff x="1576388" y="418672"/>
              <a:chExt cx="6131148" cy="5634782"/>
            </a:xfrm>
          </p:grpSpPr>
          <p:grpSp>
            <p:nvGrpSpPr>
              <p:cNvPr id="3" name="Grupp 26"/>
              <p:cNvGrpSpPr/>
              <p:nvPr/>
            </p:nvGrpSpPr>
            <p:grpSpPr>
              <a:xfrm>
                <a:off x="1576388" y="418672"/>
                <a:ext cx="5933545" cy="5634782"/>
                <a:chOff x="2653587" y="1505121"/>
                <a:chExt cx="4380624" cy="4160047"/>
              </a:xfrm>
            </p:grpSpPr>
            <p:cxnSp>
              <p:nvCxnSpPr>
                <p:cNvPr id="7" name="Rak 6"/>
                <p:cNvCxnSpPr/>
                <p:nvPr/>
              </p:nvCxnSpPr>
              <p:spPr>
                <a:xfrm rot="16200000" flipH="1">
                  <a:off x="1948656" y="3494088"/>
                  <a:ext cx="3390900" cy="1588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" name="Rak 7"/>
                <p:cNvCxnSpPr/>
                <p:nvPr/>
              </p:nvCxnSpPr>
              <p:spPr>
                <a:xfrm rot="10800000" flipH="1">
                  <a:off x="3643311" y="5188744"/>
                  <a:ext cx="3390900" cy="1588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9" name="Rektangel 8"/>
                <p:cNvSpPr/>
                <p:nvPr/>
              </p:nvSpPr>
              <p:spPr>
                <a:xfrm>
                  <a:off x="3643310" y="3238235"/>
                  <a:ext cx="1104106" cy="1952098"/>
                </a:xfrm>
                <a:prstGeom prst="rect">
                  <a:avLst/>
                </a:prstGeom>
                <a:noFill/>
                <a:ln>
                  <a:solidFill>
                    <a:srgbClr val="000000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sv-SE"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10" name="Rektangel 9"/>
                <p:cNvSpPr/>
                <p:nvPr/>
              </p:nvSpPr>
              <p:spPr>
                <a:xfrm>
                  <a:off x="4747416" y="4000499"/>
                  <a:ext cx="1104106" cy="1189833"/>
                </a:xfrm>
                <a:prstGeom prst="rect">
                  <a:avLst/>
                </a:prstGeom>
                <a:noFill/>
                <a:ln>
                  <a:solidFill>
                    <a:srgbClr val="000000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sv-SE"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16" name="Frihandsfigur 15"/>
                <p:cNvSpPr/>
                <p:nvPr/>
              </p:nvSpPr>
              <p:spPr>
                <a:xfrm>
                  <a:off x="3641576" y="2766679"/>
                  <a:ext cx="2545654" cy="1730707"/>
                </a:xfrm>
                <a:custGeom>
                  <a:avLst/>
                  <a:gdLst>
                    <a:gd name="connsiteX0" fmla="*/ 0 w 2425700"/>
                    <a:gd name="connsiteY0" fmla="*/ 0 h 1790700"/>
                    <a:gd name="connsiteX1" fmla="*/ 1181100 w 2425700"/>
                    <a:gd name="connsiteY1" fmla="*/ 1270000 h 1790700"/>
                    <a:gd name="connsiteX2" fmla="*/ 2425700 w 2425700"/>
                    <a:gd name="connsiteY2" fmla="*/ 1790700 h 1790700"/>
                    <a:gd name="connsiteX0" fmla="*/ 0 w 2425700"/>
                    <a:gd name="connsiteY0" fmla="*/ 0 h 1790700"/>
                    <a:gd name="connsiteX1" fmla="*/ 511367 w 2425700"/>
                    <a:gd name="connsiteY1" fmla="*/ 628281 h 1790700"/>
                    <a:gd name="connsiteX2" fmla="*/ 1181100 w 2425700"/>
                    <a:gd name="connsiteY2" fmla="*/ 1270000 h 1790700"/>
                    <a:gd name="connsiteX3" fmla="*/ 2425700 w 2425700"/>
                    <a:gd name="connsiteY3" fmla="*/ 1790700 h 1790700"/>
                    <a:gd name="connsiteX0" fmla="*/ 0 w 2425700"/>
                    <a:gd name="connsiteY0" fmla="*/ 0 h 1790700"/>
                    <a:gd name="connsiteX1" fmla="*/ 339225 w 2425700"/>
                    <a:gd name="connsiteY1" fmla="*/ 428123 h 1790700"/>
                    <a:gd name="connsiteX2" fmla="*/ 1181100 w 2425700"/>
                    <a:gd name="connsiteY2" fmla="*/ 1270000 h 1790700"/>
                    <a:gd name="connsiteX3" fmla="*/ 2425700 w 2425700"/>
                    <a:gd name="connsiteY3" fmla="*/ 1790700 h 1790700"/>
                    <a:gd name="connsiteX0" fmla="*/ 0 w 2425700"/>
                    <a:gd name="connsiteY0" fmla="*/ 0 h 1790700"/>
                    <a:gd name="connsiteX1" fmla="*/ 339225 w 2425700"/>
                    <a:gd name="connsiteY1" fmla="*/ 428123 h 1790700"/>
                    <a:gd name="connsiteX2" fmla="*/ 1181100 w 2425700"/>
                    <a:gd name="connsiteY2" fmla="*/ 1270000 h 1790700"/>
                    <a:gd name="connsiteX3" fmla="*/ 1383434 w 2425700"/>
                    <a:gd name="connsiteY3" fmla="*/ 1374885 h 1790700"/>
                    <a:gd name="connsiteX4" fmla="*/ 2425700 w 2425700"/>
                    <a:gd name="connsiteY4" fmla="*/ 1790700 h 1790700"/>
                    <a:gd name="connsiteX0" fmla="*/ 0 w 2425700"/>
                    <a:gd name="connsiteY0" fmla="*/ 0 h 1790700"/>
                    <a:gd name="connsiteX1" fmla="*/ 339225 w 2425700"/>
                    <a:gd name="connsiteY1" fmla="*/ 428123 h 1790700"/>
                    <a:gd name="connsiteX2" fmla="*/ 1181100 w 2425700"/>
                    <a:gd name="connsiteY2" fmla="*/ 1270000 h 1790700"/>
                    <a:gd name="connsiteX3" fmla="*/ 1458649 w 2425700"/>
                    <a:gd name="connsiteY3" fmla="*/ 1424985 h 1790700"/>
                    <a:gd name="connsiteX4" fmla="*/ 2425700 w 2425700"/>
                    <a:gd name="connsiteY4" fmla="*/ 1790700 h 1790700"/>
                    <a:gd name="connsiteX0" fmla="*/ 0 w 1458649"/>
                    <a:gd name="connsiteY0" fmla="*/ 0 h 1436144"/>
                    <a:gd name="connsiteX1" fmla="*/ 339225 w 1458649"/>
                    <a:gd name="connsiteY1" fmla="*/ 428123 h 1436144"/>
                    <a:gd name="connsiteX2" fmla="*/ 1181100 w 1458649"/>
                    <a:gd name="connsiteY2" fmla="*/ 1270000 h 1436144"/>
                    <a:gd name="connsiteX3" fmla="*/ 1458649 w 1458649"/>
                    <a:gd name="connsiteY3" fmla="*/ 1424985 h 1436144"/>
                    <a:gd name="connsiteX0" fmla="*/ 0 w 1458649"/>
                    <a:gd name="connsiteY0" fmla="*/ 0 h 1438003"/>
                    <a:gd name="connsiteX1" fmla="*/ 339225 w 1458649"/>
                    <a:gd name="connsiteY1" fmla="*/ 428123 h 1438003"/>
                    <a:gd name="connsiteX2" fmla="*/ 1181100 w 1458649"/>
                    <a:gd name="connsiteY2" fmla="*/ 1270000 h 1438003"/>
                    <a:gd name="connsiteX3" fmla="*/ 1458649 w 1458649"/>
                    <a:gd name="connsiteY3" fmla="*/ 1436144 h 143800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458649" h="1438003">
                      <a:moveTo>
                        <a:pt x="0" y="0"/>
                      </a:moveTo>
                      <a:cubicBezTo>
                        <a:pt x="85228" y="104713"/>
                        <a:pt x="142375" y="216456"/>
                        <a:pt x="339225" y="428123"/>
                      </a:cubicBezTo>
                      <a:cubicBezTo>
                        <a:pt x="536075" y="639790"/>
                        <a:pt x="994529" y="1101997"/>
                        <a:pt x="1181100" y="1270000"/>
                      </a:cubicBezTo>
                      <a:cubicBezTo>
                        <a:pt x="1367671" y="1438003"/>
                        <a:pt x="1251216" y="1349361"/>
                        <a:pt x="1458649" y="1436144"/>
                      </a:cubicBezTo>
                    </a:path>
                  </a:pathLst>
                </a:custGeom>
                <a:ln>
                  <a:solidFill>
                    <a:srgbClr val="000000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sv-SE">
                    <a:latin typeface="Arial" pitchFamily="34" charset="0"/>
                    <a:cs typeface="Arial" pitchFamily="34" charset="0"/>
                  </a:endParaRPr>
                </a:p>
              </p:txBody>
            </p:sp>
            <p:cxnSp>
              <p:nvCxnSpPr>
                <p:cNvPr id="18" name="Rak pil 17"/>
                <p:cNvCxnSpPr/>
                <p:nvPr/>
              </p:nvCxnSpPr>
              <p:spPr>
                <a:xfrm rot="10800000">
                  <a:off x="3644900" y="3655963"/>
                  <a:ext cx="1102516" cy="1588"/>
                </a:xfrm>
                <a:prstGeom prst="straightConnector1">
                  <a:avLst/>
                </a:prstGeom>
                <a:ln w="12700" cap="flat" cmpd="sng" algn="ctr">
                  <a:solidFill>
                    <a:srgbClr val="000000"/>
                  </a:solidFill>
                  <a:prstDash val="sysDash"/>
                  <a:round/>
                  <a:headEnd type="none" w="med" len="med"/>
                  <a:tailEnd type="arrow" w="med" len="med"/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0" name="Rak pil 19"/>
                <p:cNvCxnSpPr/>
                <p:nvPr/>
              </p:nvCxnSpPr>
              <p:spPr>
                <a:xfrm rot="10800000">
                  <a:off x="3644900" y="4405016"/>
                  <a:ext cx="2206622" cy="1589"/>
                </a:xfrm>
                <a:prstGeom prst="straightConnector1">
                  <a:avLst/>
                </a:prstGeom>
                <a:ln w="12700" cap="flat" cmpd="sng" algn="ctr">
                  <a:solidFill>
                    <a:srgbClr val="000000"/>
                  </a:solidFill>
                  <a:prstDash val="sysDash"/>
                  <a:round/>
                  <a:headEnd type="none" w="med" len="med"/>
                  <a:tailEnd type="arrow" w="med" len="med"/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graphicFrame>
              <p:nvGraphicFramePr>
                <p:cNvPr id="22" name="Object 7"/>
                <p:cNvGraphicFramePr>
                  <a:graphicFrameLocks noChangeAspect="1"/>
                </p:cNvGraphicFramePr>
                <p:nvPr/>
              </p:nvGraphicFramePr>
              <p:xfrm>
                <a:off x="2720392" y="3324411"/>
                <a:ext cx="951681" cy="740716"/>
              </p:xfrm>
              <a:graphic>
                <a:graphicData uri="http://schemas.openxmlformats.org/presentationml/2006/ole">
                  <mc:AlternateContent xmlns:mc="http://schemas.openxmlformats.org/markup-compatibility/2006">
                    <mc:Choice xmlns:v="urn:schemas-microsoft-com:vml" Requires="v">
                      <p:oleObj spid="_x0000_s215186" name="Equation" r:id="rId3" imgW="571320" imgH="469800" progId="Equation.3">
                        <p:embed/>
                      </p:oleObj>
                    </mc:Choice>
                    <mc:Fallback>
                      <p:oleObj name="Equation" r:id="rId3" imgW="571320" imgH="469800" progId="Equation.3">
                        <p:embed/>
                        <p:pic>
                          <p:nvPicPr>
                            <p:cNvPr id="0" name="Picture 18"/>
                            <p:cNvPicPr>
                              <a:picLocks noChangeAspect="1" noChangeArrowheads="1"/>
                            </p:cNvPicPr>
                            <p:nvPr/>
                          </p:nvPicPr>
                          <p:blipFill>
                            <a:blip r:embed="rId4">
                              <a:extLst>
                                <a:ext uri="{28A0092B-C50C-407E-A947-70E740481C1C}">
                                  <a14:useLocalDpi xmlns:a14="http://schemas.microsoft.com/office/drawing/2010/main" val="0"/>
                                </a:ext>
                              </a:extLst>
                            </a:blip>
                            <a:srcRect/>
                            <a:stretch>
                              <a:fillRect/>
                            </a:stretch>
                          </p:blipFill>
                          <p:spPr bwMode="auto">
                            <a:xfrm>
                              <a:off x="2720392" y="3324411"/>
                              <a:ext cx="951681" cy="740716"/>
                            </a:xfrm>
                            <a:prstGeom prst="rect">
                              <a:avLst/>
                            </a:prstGeom>
                            <a:noFill/>
                            <a:ln>
                              <a:noFill/>
                            </a:ln>
                            <a:extLst>
                              <a:ext uri="{909E8E84-426E-40DD-AFC4-6F175D3DCCD1}">
                                <a14:hiddenFill xmlns:a14="http://schemas.microsoft.com/office/drawing/2010/main">
                                  <a:solidFill>
                                    <a:schemeClr val="accent1"/>
                                  </a:solidFill>
                                </a14:hiddenFill>
                              </a:ext>
                              <a:ext uri="{91240B29-F687-4F45-9708-019B960494DF}">
                                <a14:hiddenLine xmlns:a14="http://schemas.microsoft.com/office/drawing/2010/main" w="9525">
                                  <a:solidFill>
                                    <a:schemeClr val="tx1"/>
                                  </a:solidFill>
                                  <a:miter lim="800000"/>
                                  <a:headEnd/>
                                  <a:tailEnd/>
                                </a14:hiddenLine>
                              </a:ext>
                            </a:extLst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  <p:graphicFrame>
              <p:nvGraphicFramePr>
                <p:cNvPr id="19459" name="Object 3"/>
                <p:cNvGraphicFramePr>
                  <a:graphicFrameLocks noChangeAspect="1"/>
                </p:cNvGraphicFramePr>
                <p:nvPr/>
              </p:nvGraphicFramePr>
              <p:xfrm>
                <a:off x="2839937" y="1505121"/>
                <a:ext cx="773511" cy="585926"/>
              </p:xfrm>
              <a:graphic>
                <a:graphicData uri="http://schemas.openxmlformats.org/presentationml/2006/ole">
                  <mc:AlternateContent xmlns:mc="http://schemas.openxmlformats.org/markup-compatibility/2006">
                    <mc:Choice xmlns:v="urn:schemas-microsoft-com:vml" Requires="v">
                      <p:oleObj spid="_x0000_s215187" name="Equation" r:id="rId5" imgW="444500" imgH="355600" progId="Equation.3">
                        <p:embed/>
                      </p:oleObj>
                    </mc:Choice>
                    <mc:Fallback>
                      <p:oleObj name="Equation" r:id="rId5" imgW="444500" imgH="355600" progId="Equation.3">
                        <p:embed/>
                        <p:pic>
                          <p:nvPicPr>
                            <p:cNvPr id="0" name="Picture 19"/>
                            <p:cNvPicPr>
                              <a:picLocks noChangeAspect="1" noChangeArrowheads="1"/>
                            </p:cNvPicPr>
                            <p:nvPr/>
                          </p:nvPicPr>
                          <p:blipFill>
                            <a:blip r:embed="rId6">
                              <a:extLst>
                                <a:ext uri="{28A0092B-C50C-407E-A947-70E740481C1C}">
                                  <a14:useLocalDpi xmlns:a14="http://schemas.microsoft.com/office/drawing/2010/main" val="0"/>
                                </a:ext>
                              </a:extLst>
                            </a:blip>
                            <a:srcRect/>
                            <a:stretch>
                              <a:fillRect/>
                            </a:stretch>
                          </p:blipFill>
                          <p:spPr bwMode="auto">
                            <a:xfrm>
                              <a:off x="2839937" y="1505121"/>
                              <a:ext cx="773511" cy="585926"/>
                            </a:xfrm>
                            <a:prstGeom prst="rect">
                              <a:avLst/>
                            </a:prstGeom>
                            <a:noFill/>
                            <a:ln>
                              <a:noFill/>
                            </a:ln>
                            <a:extLst>
                              <a:ext uri="{909E8E84-426E-40DD-AFC4-6F175D3DCCD1}">
                                <a14:hiddenFill xmlns:a14="http://schemas.microsoft.com/office/drawing/2010/main">
                                  <a:solidFill>
                                    <a:schemeClr val="accent1"/>
                                  </a:solidFill>
                                </a14:hiddenFill>
                              </a:ext>
                              <a:ext uri="{91240B29-F687-4F45-9708-019B960494DF}">
                                <a14:hiddenLine xmlns:a14="http://schemas.microsoft.com/office/drawing/2010/main" w="9525">
                                  <a:solidFill>
                                    <a:schemeClr val="tx1"/>
                                  </a:solidFill>
                                  <a:miter lim="800000"/>
                                  <a:headEnd/>
                                  <a:tailEnd/>
                                </a14:hiddenLine>
                              </a:ext>
                            </a:extLst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  <p:graphicFrame>
              <p:nvGraphicFramePr>
                <p:cNvPr id="19460" name="Object 4"/>
                <p:cNvGraphicFramePr>
                  <a:graphicFrameLocks noChangeAspect="1"/>
                </p:cNvGraphicFramePr>
                <p:nvPr/>
              </p:nvGraphicFramePr>
              <p:xfrm>
                <a:off x="2653587" y="2471181"/>
                <a:ext cx="990357" cy="740716"/>
              </p:xfrm>
              <a:graphic>
                <a:graphicData uri="http://schemas.openxmlformats.org/presentationml/2006/ole">
                  <mc:AlternateContent xmlns:mc="http://schemas.openxmlformats.org/markup-compatibility/2006">
                    <mc:Choice xmlns:v="urn:schemas-microsoft-com:vml" Requires="v">
                      <p:oleObj spid="_x0000_s215188" name="Equation" r:id="rId7" imgW="558720" imgH="444240" progId="Equation.3">
                        <p:embed/>
                      </p:oleObj>
                    </mc:Choice>
                    <mc:Fallback>
                      <p:oleObj name="Equation" r:id="rId7" imgW="558720" imgH="444240" progId="Equation.3">
                        <p:embed/>
                        <p:pic>
                          <p:nvPicPr>
                            <p:cNvPr id="0" name="Picture 20"/>
                            <p:cNvPicPr>
                              <a:picLocks noChangeAspect="1" noChangeArrowheads="1"/>
                            </p:cNvPicPr>
                            <p:nvPr/>
                          </p:nvPicPr>
                          <p:blipFill>
                            <a:blip r:embed="rId8">
                              <a:extLst>
                                <a:ext uri="{28A0092B-C50C-407E-A947-70E740481C1C}">
                                  <a14:useLocalDpi xmlns:a14="http://schemas.microsoft.com/office/drawing/2010/main" val="0"/>
                                </a:ext>
                              </a:extLst>
                            </a:blip>
                            <a:srcRect/>
                            <a:stretch>
                              <a:fillRect/>
                            </a:stretch>
                          </p:blipFill>
                          <p:spPr bwMode="auto">
                            <a:xfrm>
                              <a:off x="2653587" y="2471181"/>
                              <a:ext cx="990357" cy="740716"/>
                            </a:xfrm>
                            <a:prstGeom prst="rect">
                              <a:avLst/>
                            </a:prstGeom>
                            <a:noFill/>
                            <a:ln>
                              <a:noFill/>
                            </a:ln>
                            <a:extLst>
                              <a:ext uri="{909E8E84-426E-40DD-AFC4-6F175D3DCCD1}">
                                <a14:hiddenFill xmlns:a14="http://schemas.microsoft.com/office/drawing/2010/main">
                                  <a:solidFill>
                                    <a:schemeClr val="accent1"/>
                                  </a:solidFill>
                                </a14:hiddenFill>
                              </a:ext>
                              <a:ext uri="{91240B29-F687-4F45-9708-019B960494DF}">
                                <a14:hiddenLine xmlns:a14="http://schemas.microsoft.com/office/drawing/2010/main" w="9525">
                                  <a:solidFill>
                                    <a:schemeClr val="tx1"/>
                                  </a:solidFill>
                                  <a:miter lim="800000"/>
                                  <a:headEnd/>
                                  <a:tailEnd/>
                                </a14:hiddenLine>
                              </a:ext>
                            </a:extLst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  <p:graphicFrame>
              <p:nvGraphicFramePr>
                <p:cNvPr id="19461" name="Object 5"/>
                <p:cNvGraphicFramePr>
                  <a:graphicFrameLocks noChangeAspect="1"/>
                </p:cNvGraphicFramePr>
                <p:nvPr/>
              </p:nvGraphicFramePr>
              <p:xfrm>
                <a:off x="2692263" y="4065128"/>
                <a:ext cx="970434" cy="740716"/>
              </p:xfrm>
              <a:graphic>
                <a:graphicData uri="http://schemas.openxmlformats.org/presentationml/2006/ole">
                  <mc:AlternateContent xmlns:mc="http://schemas.openxmlformats.org/markup-compatibility/2006">
                    <mc:Choice xmlns:v="urn:schemas-microsoft-com:vml" Requires="v">
                      <p:oleObj spid="_x0000_s215189" name="Equation" r:id="rId9" imgW="583920" imgH="469800" progId="Equation.3">
                        <p:embed/>
                      </p:oleObj>
                    </mc:Choice>
                    <mc:Fallback>
                      <p:oleObj name="Equation" r:id="rId9" imgW="583920" imgH="469800" progId="Equation.3">
                        <p:embed/>
                        <p:pic>
                          <p:nvPicPr>
                            <p:cNvPr id="0" name="Picture 21"/>
                            <p:cNvPicPr>
                              <a:picLocks noChangeAspect="1" noChangeArrowheads="1"/>
                            </p:cNvPicPr>
                            <p:nvPr/>
                          </p:nvPicPr>
                          <p:blipFill>
                            <a:blip r:embed="rId10">
                              <a:extLst>
                                <a:ext uri="{28A0092B-C50C-407E-A947-70E740481C1C}">
                                  <a14:useLocalDpi xmlns:a14="http://schemas.microsoft.com/office/drawing/2010/main" val="0"/>
                                </a:ext>
                              </a:extLst>
                            </a:blip>
                            <a:srcRect/>
                            <a:stretch>
                              <a:fillRect/>
                            </a:stretch>
                          </p:blipFill>
                          <p:spPr bwMode="auto">
                            <a:xfrm>
                              <a:off x="2692263" y="4065128"/>
                              <a:ext cx="970434" cy="740716"/>
                            </a:xfrm>
                            <a:prstGeom prst="rect">
                              <a:avLst/>
                            </a:prstGeom>
                            <a:noFill/>
                            <a:ln>
                              <a:noFill/>
                            </a:ln>
                            <a:extLst>
                              <a:ext uri="{909E8E84-426E-40DD-AFC4-6F175D3DCCD1}">
                                <a14:hiddenFill xmlns:a14="http://schemas.microsoft.com/office/drawing/2010/main">
                                  <a:solidFill>
                                    <a:schemeClr val="accent1"/>
                                  </a:solidFill>
                                </a14:hiddenFill>
                              </a:ext>
                              <a:ext uri="{91240B29-F687-4F45-9708-019B960494DF}">
                                <a14:hiddenLine xmlns:a14="http://schemas.microsoft.com/office/drawing/2010/main" w="9525">
                                  <a:solidFill>
                                    <a:schemeClr val="tx1"/>
                                  </a:solidFill>
                                  <a:miter lim="800000"/>
                                  <a:headEnd/>
                                  <a:tailEnd/>
                                </a14:hiddenLine>
                              </a:ext>
                            </a:extLst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  <p:graphicFrame>
              <p:nvGraphicFramePr>
                <p:cNvPr id="19462" name="Object 6"/>
                <p:cNvGraphicFramePr>
                  <a:graphicFrameLocks noChangeAspect="1"/>
                </p:cNvGraphicFramePr>
                <p:nvPr/>
              </p:nvGraphicFramePr>
              <p:xfrm>
                <a:off x="3510334" y="5189095"/>
                <a:ext cx="305763" cy="405050"/>
              </p:xfrm>
              <a:graphic>
                <a:graphicData uri="http://schemas.openxmlformats.org/presentationml/2006/ole">
                  <mc:AlternateContent xmlns:mc="http://schemas.openxmlformats.org/markup-compatibility/2006">
                    <mc:Choice xmlns:v="urn:schemas-microsoft-com:vml" Requires="v">
                      <p:oleObj spid="_x0000_s215190" name="Equation" r:id="rId11" imgW="126725" imgH="177415" progId="Equation.3">
                        <p:embed/>
                      </p:oleObj>
                    </mc:Choice>
                    <mc:Fallback>
                      <p:oleObj name="Equation" r:id="rId11" imgW="126725" imgH="177415" progId="Equation.3">
                        <p:embed/>
                        <p:pic>
                          <p:nvPicPr>
                            <p:cNvPr id="0" name="Picture 22"/>
                            <p:cNvPicPr>
                              <a:picLocks noChangeAspect="1" noChangeArrowheads="1"/>
                            </p:cNvPicPr>
                            <p:nvPr/>
                          </p:nvPicPr>
                          <p:blipFill>
                            <a:blip r:embed="rId12">
                              <a:extLst>
                                <a:ext uri="{28A0092B-C50C-407E-A947-70E740481C1C}">
                                  <a14:useLocalDpi xmlns:a14="http://schemas.microsoft.com/office/drawing/2010/main" val="0"/>
                                </a:ext>
                              </a:extLst>
                            </a:blip>
                            <a:srcRect/>
                            <a:stretch>
                              <a:fillRect/>
                            </a:stretch>
                          </p:blipFill>
                          <p:spPr bwMode="auto">
                            <a:xfrm>
                              <a:off x="3510334" y="5189095"/>
                              <a:ext cx="305763" cy="405050"/>
                            </a:xfrm>
                            <a:prstGeom prst="rect">
                              <a:avLst/>
                            </a:prstGeom>
                            <a:noFill/>
                            <a:ln>
                              <a:noFill/>
                            </a:ln>
                            <a:extLst>
                              <a:ext uri="{909E8E84-426E-40DD-AFC4-6F175D3DCCD1}">
                                <a14:hiddenFill xmlns:a14="http://schemas.microsoft.com/office/drawing/2010/main">
                                  <a:solidFill>
                                    <a:schemeClr val="accent1"/>
                                  </a:solidFill>
                                </a14:hiddenFill>
                              </a:ext>
                              <a:ext uri="{91240B29-F687-4F45-9708-019B960494DF}">
                                <a14:hiddenLine xmlns:a14="http://schemas.microsoft.com/office/drawing/2010/main" w="9525">
                                  <a:solidFill>
                                    <a:schemeClr val="tx1"/>
                                  </a:solidFill>
                                  <a:miter lim="800000"/>
                                  <a:headEnd/>
                                  <a:tailEnd/>
                                </a14:hiddenLine>
                              </a:ext>
                            </a:extLst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  <p:graphicFrame>
              <p:nvGraphicFramePr>
                <p:cNvPr id="19463" name="Object 7"/>
                <p:cNvGraphicFramePr>
                  <a:graphicFrameLocks noChangeAspect="1"/>
                </p:cNvGraphicFramePr>
                <p:nvPr/>
              </p:nvGraphicFramePr>
              <p:xfrm>
                <a:off x="4573357" y="5192610"/>
                <a:ext cx="324133" cy="472558"/>
              </p:xfrm>
              <a:graphic>
                <a:graphicData uri="http://schemas.openxmlformats.org/presentationml/2006/ole">
                  <mc:AlternateContent xmlns:mc="http://schemas.openxmlformats.org/markup-compatibility/2006">
                    <mc:Choice xmlns:v="urn:schemas-microsoft-com:vml" Requires="v">
                      <p:oleObj spid="_x0000_s215191" name="Equation" r:id="rId13" imgW="139579" imgH="215713" progId="Equation.3">
                        <p:embed/>
                      </p:oleObj>
                    </mc:Choice>
                    <mc:Fallback>
                      <p:oleObj name="Equation" r:id="rId13" imgW="139579" imgH="215713" progId="Equation.3">
                        <p:embed/>
                        <p:pic>
                          <p:nvPicPr>
                            <p:cNvPr id="0" name="Picture 23"/>
                            <p:cNvPicPr>
                              <a:picLocks noChangeAspect="1" noChangeArrowheads="1"/>
                            </p:cNvPicPr>
                            <p:nvPr/>
                          </p:nvPicPr>
                          <p:blipFill>
                            <a:blip r:embed="rId14">
                              <a:extLst>
                                <a:ext uri="{28A0092B-C50C-407E-A947-70E740481C1C}">
                                  <a14:useLocalDpi xmlns:a14="http://schemas.microsoft.com/office/drawing/2010/main" val="0"/>
                                </a:ext>
                              </a:extLst>
                            </a:blip>
                            <a:srcRect/>
                            <a:stretch>
                              <a:fillRect/>
                            </a:stretch>
                          </p:blipFill>
                          <p:spPr bwMode="auto">
                            <a:xfrm>
                              <a:off x="4573357" y="5192610"/>
                              <a:ext cx="324133" cy="472558"/>
                            </a:xfrm>
                            <a:prstGeom prst="rect">
                              <a:avLst/>
                            </a:prstGeom>
                            <a:noFill/>
                            <a:ln>
                              <a:noFill/>
                            </a:ln>
                            <a:extLst>
                              <a:ext uri="{909E8E84-426E-40DD-AFC4-6F175D3DCCD1}">
                                <a14:hiddenFill xmlns:a14="http://schemas.microsoft.com/office/drawing/2010/main">
                                  <a:solidFill>
                                    <a:schemeClr val="accent1"/>
                                  </a:solidFill>
                                </a14:hiddenFill>
                              </a:ext>
                              <a:ext uri="{91240B29-F687-4F45-9708-019B960494DF}">
                                <a14:hiddenLine xmlns:a14="http://schemas.microsoft.com/office/drawing/2010/main" w="9525">
                                  <a:solidFill>
                                    <a:schemeClr val="tx1"/>
                                  </a:solidFill>
                                  <a:miter lim="800000"/>
                                  <a:headEnd/>
                                  <a:tailEnd/>
                                </a14:hiddenLine>
                              </a:ext>
                            </a:extLst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  <p:graphicFrame>
              <p:nvGraphicFramePr>
                <p:cNvPr id="19464" name="Object 8"/>
                <p:cNvGraphicFramePr>
                  <a:graphicFrameLocks noChangeAspect="1"/>
                </p:cNvGraphicFramePr>
                <p:nvPr/>
              </p:nvGraphicFramePr>
              <p:xfrm>
                <a:off x="5755768" y="5203862"/>
                <a:ext cx="304022" cy="405050"/>
              </p:xfrm>
              <a:graphic>
                <a:graphicData uri="http://schemas.openxmlformats.org/presentationml/2006/ole">
                  <mc:AlternateContent xmlns:mc="http://schemas.openxmlformats.org/markup-compatibility/2006">
                    <mc:Choice xmlns:v="urn:schemas-microsoft-com:vml" Requires="v">
                      <p:oleObj spid="_x0000_s215192" name="Equation" r:id="rId15" imgW="152268" imgH="215713" progId="Equation.3">
                        <p:embed/>
                      </p:oleObj>
                    </mc:Choice>
                    <mc:Fallback>
                      <p:oleObj name="Equation" r:id="rId15" imgW="152268" imgH="215713" progId="Equation.3">
                        <p:embed/>
                        <p:pic>
                          <p:nvPicPr>
                            <p:cNvPr id="0" name="Picture 24"/>
                            <p:cNvPicPr>
                              <a:picLocks noChangeAspect="1" noChangeArrowheads="1"/>
                            </p:cNvPicPr>
                            <p:nvPr/>
                          </p:nvPicPr>
                          <p:blipFill>
                            <a:blip r:embed="rId16">
                              <a:extLst>
                                <a:ext uri="{28A0092B-C50C-407E-A947-70E740481C1C}">
                                  <a14:useLocalDpi xmlns:a14="http://schemas.microsoft.com/office/drawing/2010/main" val="0"/>
                                </a:ext>
                              </a:extLst>
                            </a:blip>
                            <a:srcRect/>
                            <a:stretch>
                              <a:fillRect/>
                            </a:stretch>
                          </p:blipFill>
                          <p:spPr bwMode="auto">
                            <a:xfrm>
                              <a:off x="5755768" y="5203862"/>
                              <a:ext cx="304022" cy="405050"/>
                            </a:xfrm>
                            <a:prstGeom prst="rect">
                              <a:avLst/>
                            </a:prstGeom>
                            <a:noFill/>
                            <a:ln>
                              <a:noFill/>
                            </a:ln>
                            <a:extLst>
                              <a:ext uri="{909E8E84-426E-40DD-AFC4-6F175D3DCCD1}">
                                <a14:hiddenFill xmlns:a14="http://schemas.microsoft.com/office/drawing/2010/main">
                                  <a:solidFill>
                                    <a:schemeClr val="accent1"/>
                                  </a:solidFill>
                                </a14:hiddenFill>
                              </a:ext>
                              <a:ext uri="{91240B29-F687-4F45-9708-019B960494DF}">
                                <a14:hiddenLine xmlns:a14="http://schemas.microsoft.com/office/drawing/2010/main" w="9525">
                                  <a:solidFill>
                                    <a:schemeClr val="tx1"/>
                                  </a:solidFill>
                                  <a:miter lim="800000"/>
                                  <a:headEnd/>
                                  <a:tailEnd/>
                                </a14:hiddenLine>
                              </a:ext>
                            </a:extLst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</p:grpSp>
          <p:graphicFrame>
            <p:nvGraphicFramePr>
              <p:cNvPr id="33" name="Object 7"/>
              <p:cNvGraphicFramePr>
                <a:graphicFrameLocks noChangeAspect="1"/>
              </p:cNvGraphicFramePr>
              <p:nvPr/>
            </p:nvGraphicFramePr>
            <p:xfrm>
              <a:off x="7469189" y="5384800"/>
              <a:ext cx="238347" cy="365760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215193" name="Equation" r:id="rId17" imgW="101468" imgH="164885" progId="Equation.3">
                      <p:embed/>
                    </p:oleObj>
                  </mc:Choice>
                  <mc:Fallback>
                    <p:oleObj name="Equation" r:id="rId17" imgW="101468" imgH="164885" progId="Equation.3">
                      <p:embed/>
                      <p:pic>
                        <p:nvPicPr>
                          <p:cNvPr id="0" name="Picture 25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18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7469189" y="5384800"/>
                            <a:ext cx="238347" cy="365760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chemeClr val="accent1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</p:grpSp>
      <p:sp>
        <p:nvSpPr>
          <p:cNvPr id="21" name="Slide Number Placeholder 2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6084F1-5777-5349-B684-BD029FD8B21B}" type="slidenum">
              <a:rPr lang="sv-SE" smtClean="0">
                <a:latin typeface="Arial" pitchFamily="34" charset="0"/>
                <a:cs typeface="Arial" pitchFamily="34" charset="0"/>
              </a:rPr>
              <a:pPr/>
              <a:t>9</a:t>
            </a:fld>
            <a:endParaRPr lang="sv-SE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Lecture_1_draft_yellow">
  <a:themeElements>
    <a:clrScheme name="Anpassad 9">
      <a:dk1>
        <a:sysClr val="windowText" lastClr="000000"/>
      </a:dk1>
      <a:lt1>
        <a:srgbClr val="FFFFFF"/>
      </a:lt1>
      <a:dk2>
        <a:srgbClr val="000000"/>
      </a:dk2>
      <a:lt2>
        <a:srgbClr val="FFF700"/>
      </a:lt2>
      <a:accent1>
        <a:srgbClr val="FFE600"/>
      </a:accent1>
      <a:accent2>
        <a:srgbClr val="FF9E1E"/>
      </a:accent2>
      <a:accent3>
        <a:srgbClr val="9BBB59"/>
      </a:accent3>
      <a:accent4>
        <a:srgbClr val="982F00"/>
      </a:accent4>
      <a:accent5>
        <a:srgbClr val="C6491E"/>
      </a:accent5>
      <a:accent6>
        <a:srgbClr val="F79646"/>
      </a:accent6>
      <a:hlink>
        <a:srgbClr val="0000FF"/>
      </a:hlink>
      <a:folHlink>
        <a:srgbClr val="800080"/>
      </a:folHlink>
    </a:clrScheme>
    <a:fontScheme name="Egendom">
      <a:majorFont>
        <a:latin typeface="Franklin Gothic Book"/>
        <a:ea typeface=""/>
        <a:cs typeface=""/>
        <a:font script="Grek" typeface="Calibri"/>
        <a:font script="Cyrl" typeface="Calibri"/>
        <a:font script="Jpan" typeface="ＭＳ ゴシック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ヒラギノ明朝 Pro W3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Egendom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Lecture_1_draft_yellow.thmx</Template>
  <TotalTime>551</TotalTime>
  <Words>723</Words>
  <Application>Microsoft Office PowerPoint</Application>
  <PresentationFormat>On-screen Show (4:3)</PresentationFormat>
  <Paragraphs>190</Paragraphs>
  <Slides>24</Slides>
  <Notes>4</Notes>
  <HiddenSlides>0</HiddenSlides>
  <MMClips>0</MMClips>
  <ScaleCrop>false</ScaleCrop>
  <HeadingPairs>
    <vt:vector size="8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33" baseType="lpstr">
      <vt:lpstr>Franklin Gothic Book (Rubriker)</vt:lpstr>
      <vt:lpstr>Franklin Gothic Book</vt:lpstr>
      <vt:lpstr>Perpetua</vt:lpstr>
      <vt:lpstr>Calibri</vt:lpstr>
      <vt:lpstr>Wingdings 2</vt:lpstr>
      <vt:lpstr>Arial</vt:lpstr>
      <vt:lpstr>Wingdings</vt:lpstr>
      <vt:lpstr>Lecture_1_draft_yellow</vt:lpstr>
      <vt:lpstr>Equation</vt:lpstr>
      <vt:lpstr>Lecture 11</vt:lpstr>
      <vt:lpstr>Lecture 11 – Thursday</vt:lpstr>
      <vt:lpstr>Integral Method</vt:lpstr>
      <vt:lpstr>PowerPoint Presentation</vt:lpstr>
      <vt:lpstr>Integral Method</vt:lpstr>
      <vt:lpstr>Differential Method</vt:lpstr>
      <vt:lpstr>PowerPoint Presentation</vt:lpstr>
      <vt:lpstr>PowerPoint Presentation</vt:lpstr>
      <vt:lpstr>PowerPoint Presentation</vt:lpstr>
      <vt:lpstr>Example – Finding the Rate Law</vt:lpstr>
      <vt:lpstr>Example – Finding the Rate Law</vt:lpstr>
      <vt:lpstr>Example – Finding the Rate Law</vt:lpstr>
      <vt:lpstr>Non-Linear Least-Square Analysis</vt:lpstr>
      <vt:lpstr>Non-Linear Least-Square Analysis</vt:lpstr>
      <vt:lpstr>Non-Linear Least-Square Analysis</vt:lpstr>
      <vt:lpstr>Non-Linear Least Squares Analysis</vt:lpstr>
      <vt:lpstr>Non-Linear Least Squares Analysis</vt:lpstr>
      <vt:lpstr>Non-Linear Least Squares Analysis</vt:lpstr>
      <vt:lpstr>PowerPoint Presentation</vt:lpstr>
      <vt:lpstr>PowerPoint Presentation</vt:lpstr>
      <vt:lpstr>PowerPoint Presentation</vt:lpstr>
      <vt:lpstr>Residuals </vt:lpstr>
      <vt:lpstr>PowerPoint Presentation</vt:lpstr>
      <vt:lpstr>End of Lecture 11</vt:lpstr>
    </vt:vector>
  </TitlesOfParts>
  <Company>KTH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Lecture 11</dc:title>
  <dc:creator>Akash Gupta</dc:creator>
  <cp:lastModifiedBy>alkuehne</cp:lastModifiedBy>
  <cp:revision>74</cp:revision>
  <dcterms:created xsi:type="dcterms:W3CDTF">2010-08-03T19:58:33Z</dcterms:created>
  <dcterms:modified xsi:type="dcterms:W3CDTF">2016-07-13T15:55:46Z</dcterms:modified>
</cp:coreProperties>
</file>