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78" r:id="rId4"/>
    <p:sldId id="379" r:id="rId5"/>
    <p:sldId id="380" r:id="rId6"/>
    <p:sldId id="264" r:id="rId7"/>
    <p:sldId id="355" r:id="rId8"/>
    <p:sldId id="293" r:id="rId9"/>
    <p:sldId id="294" r:id="rId10"/>
    <p:sldId id="345" r:id="rId11"/>
    <p:sldId id="339" r:id="rId12"/>
    <p:sldId id="346" r:id="rId13"/>
    <p:sldId id="372" r:id="rId14"/>
    <p:sldId id="373" r:id="rId15"/>
    <p:sldId id="374" r:id="rId16"/>
    <p:sldId id="375" r:id="rId17"/>
    <p:sldId id="376" r:id="rId18"/>
    <p:sldId id="377" r:id="rId19"/>
    <p:sldId id="338" r:id="rId20"/>
    <p:sldId id="267" r:id="rId21"/>
    <p:sldId id="347" r:id="rId22"/>
    <p:sldId id="348" r:id="rId23"/>
    <p:sldId id="304" r:id="rId24"/>
    <p:sldId id="356" r:id="rId25"/>
    <p:sldId id="349" r:id="rId26"/>
    <p:sldId id="359" r:id="rId27"/>
    <p:sldId id="363" r:id="rId28"/>
    <p:sldId id="364" r:id="rId29"/>
    <p:sldId id="360" r:id="rId30"/>
    <p:sldId id="365" r:id="rId31"/>
    <p:sldId id="366" r:id="rId32"/>
    <p:sldId id="370" r:id="rId33"/>
    <p:sldId id="371" r:id="rId34"/>
    <p:sldId id="319" r:id="rId35"/>
    <p:sldId id="381" r:id="rId36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3" autoAdjust="0"/>
    <p:restoredTop sz="96780" autoAdjust="0"/>
  </p:normalViewPr>
  <p:slideViewPr>
    <p:cSldViewPr snapToGrid="0" snapToObjects="1">
      <p:cViewPr varScale="1">
        <p:scale>
          <a:sx n="57" d="100"/>
          <a:sy n="57" d="100"/>
        </p:scale>
        <p:origin x="1014" y="84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3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4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5" Type="http://schemas.openxmlformats.org/officeDocument/2006/relationships/image" Target="../media/image21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3.wmf"/><Relationship Id="rId2" Type="http://schemas.openxmlformats.org/officeDocument/2006/relationships/image" Target="../media/image28.wmf"/><Relationship Id="rId1" Type="http://schemas.openxmlformats.org/officeDocument/2006/relationships/image" Target="../media/image20.wmf"/><Relationship Id="rId6" Type="http://schemas.openxmlformats.org/officeDocument/2006/relationships/image" Target="../media/image29.wmf"/><Relationship Id="rId5" Type="http://schemas.openxmlformats.org/officeDocument/2006/relationships/image" Target="../media/image26.wmf"/><Relationship Id="rId4" Type="http://schemas.openxmlformats.org/officeDocument/2006/relationships/image" Target="../media/image24.wmf"/><Relationship Id="rId9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C23DA-32F2-40C0-9D3A-9D15519CD01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ED36-9680-4968-AFA0-11ABF466B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ABFC9CC-49C4-F048-AF3B-D7584195B6C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A91612D-C2B3-1643-9B22-E5E48C52DD0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438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4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30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205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31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476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013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3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3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2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08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78496-C4E9-714F-BC34-5611B0D480AB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590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78496-C4E9-714F-BC34-5611B0D480AB}" type="slidenum">
              <a:rPr lang="en-US"/>
              <a:pPr/>
              <a:t>22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1598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34D51-2EFD-5D42-A527-3AD7A01EBEB7}" type="slidenum">
              <a:rPr lang="en-US"/>
              <a:pPr/>
              <a:t>25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55EE-2DB3-4F53-BDC1-85925851725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26BF-01B1-48CB-A55E-8235C78B59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C1C5-D920-4EBC-BA33-DC3F97D348C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76281-F06A-4B75-96DE-4181B992D86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A22-AF08-476D-ADB1-64A29A0962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2BA19-CB61-4E5C-BA0D-940F336FFCE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0598-F15B-49A4-853F-D4F3F5A4441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0CB0-EC7C-4D91-B574-E4AE73FCE23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9A9C-AEB0-435C-A28C-95FBFF287F0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5831-5944-4E69-B8DF-B7B9B7F576D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D8AA-1750-41B9-8977-FA9563024B7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48E6-76A5-4693-A41B-A8D2312BA2D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4DBB9F-5EDA-478C-BDD8-A568C18E004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1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0" Type="http://schemas.openxmlformats.org/officeDocument/2006/relationships/oleObject" Target="../embeddings/oleObject4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4.wmf"/><Relationship Id="rId5" Type="http://schemas.openxmlformats.org/officeDocument/2006/relationships/image" Target="../media/image20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42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0.wmf"/><Relationship Id="rId1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44.wmf"/><Relationship Id="rId9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47.wmf"/><Relationship Id="rId10" Type="http://schemas.openxmlformats.org/officeDocument/2006/relationships/image" Target="../media/image37.png"/><Relationship Id="rId4" Type="http://schemas.openxmlformats.org/officeDocument/2006/relationships/oleObject" Target="../embeddings/oleObject65.bin"/><Relationship Id="rId9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7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7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8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8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Lecture 19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ruta 7"/>
          <p:cNvSpPr txBox="1"/>
          <p:nvPr/>
        </p:nvSpPr>
        <p:spPr>
          <a:xfrm>
            <a:off x="1051811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3B. 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conversion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8305"/>
              </p:ext>
            </p:extLst>
          </p:nvPr>
        </p:nvGraphicFramePr>
        <p:xfrm>
          <a:off x="936625" y="2157413"/>
          <a:ext cx="4471988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6" name="Equation" r:id="rId3" imgW="1968500" imgH="698500" progId="Equation.3">
                  <p:embed/>
                </p:oleObj>
              </mc:Choice>
              <mc:Fallback>
                <p:oleObj name="Equation" r:id="rId3" imgW="1968500" imgH="698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157413"/>
                        <a:ext cx="4471988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ruta 7"/>
          <p:cNvSpPr txBox="1"/>
          <p:nvPr/>
        </p:nvSpPr>
        <p:spPr>
          <a:xfrm>
            <a:off x="1051811" y="410919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3C. 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molar flow rates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01831"/>
              </p:ext>
            </p:extLst>
          </p:nvPr>
        </p:nvGraphicFramePr>
        <p:xfrm>
          <a:off x="1051811" y="4856378"/>
          <a:ext cx="4356802" cy="152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7" name="Equation" r:id="rId5" imgW="1968500" imgH="660400" progId="Equation.3">
                  <p:embed/>
                </p:oleObj>
              </mc:Choice>
              <mc:Fallback>
                <p:oleObj name="Equation" r:id="rId5" imgW="1968500" imgH="660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811" y="4856378"/>
                        <a:ext cx="4356802" cy="1527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ruta 7"/>
          <p:cNvSpPr txBox="1"/>
          <p:nvPr/>
        </p:nvSpPr>
        <p:spPr>
          <a:xfrm>
            <a:off x="936625" y="148590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3D.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molar flow rates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005827"/>
              </p:ext>
            </p:extLst>
          </p:nvPr>
        </p:nvGraphicFramePr>
        <p:xfrm>
          <a:off x="936625" y="2302933"/>
          <a:ext cx="5904759" cy="120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5" name="Equation" r:id="rId3" imgW="2527300" imgH="495300" progId="Equation.3">
                  <p:embed/>
                </p:oleObj>
              </mc:Choice>
              <mc:Fallback>
                <p:oleObj name="Equation" r:id="rId3" imgW="2527300" imgH="495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302933"/>
                        <a:ext cx="5904759" cy="12091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ruta 3"/>
          <p:cNvSpPr txBox="1"/>
          <p:nvPr/>
        </p:nvSpPr>
        <p:spPr>
          <a:xfrm>
            <a:off x="936625" y="400848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6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Batch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844729"/>
              </p:ext>
            </p:extLst>
          </p:nvPr>
        </p:nvGraphicFramePr>
        <p:xfrm>
          <a:off x="936625" y="4760380"/>
          <a:ext cx="4719108" cy="1242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6" name="Equation" r:id="rId5" imgW="1968500" imgH="495300" progId="Equation.3">
                  <p:embed/>
                </p:oleObj>
              </mc:Choice>
              <mc:Fallback>
                <p:oleObj name="Equation" r:id="rId5" imgW="1968500" imgH="4953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760380"/>
                        <a:ext cx="4719108" cy="1242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11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ruta 3"/>
          <p:cNvSpPr txBox="1"/>
          <p:nvPr/>
        </p:nvSpPr>
        <p:spPr>
          <a:xfrm>
            <a:off x="936625" y="1253074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sv-SE" sz="26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600" u="sng" dirty="0" err="1" smtClean="0">
                <a:solidFill>
                  <a:srgbClr val="00FF99"/>
                </a:solidFill>
                <a:latin typeface="Arial" pitchFamily="34" charset="0"/>
                <a:cs typeface="Arial" pitchFamily="34" charset="0"/>
              </a:rPr>
              <a:t>Semibatch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or unsteady </a:t>
            </a:r>
            <a:r>
              <a:rPr lang="en-US" sz="26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51334"/>
              </p:ext>
            </p:extLst>
          </p:nvPr>
        </p:nvGraphicFramePr>
        <p:xfrm>
          <a:off x="754063" y="1771650"/>
          <a:ext cx="7904162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1" name="Equation" r:id="rId3" imgW="3568680" imgH="838080" progId="">
                  <p:embed/>
                </p:oleObj>
              </mc:Choice>
              <mc:Fallback>
                <p:oleObj name="Equation" r:id="rId3" imgW="3568680" imgH="8380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1771650"/>
                        <a:ext cx="7904162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ruta 3"/>
          <p:cNvSpPr txBox="1"/>
          <p:nvPr/>
        </p:nvSpPr>
        <p:spPr>
          <a:xfrm>
            <a:off x="936625" y="3805287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For multiple reactions in a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(q reactions and m species)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278030"/>
              </p:ext>
            </p:extLst>
          </p:nvPr>
        </p:nvGraphicFramePr>
        <p:xfrm>
          <a:off x="936625" y="4425421"/>
          <a:ext cx="36957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2" name="Equation" r:id="rId5" imgW="1879600" imgH="889000" progId="Equation.3">
                  <p:embed/>
                </p:oleObj>
              </mc:Choice>
              <mc:Fallback>
                <p:oleObj name="Equation" r:id="rId5" imgW="1879600" imgH="889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425421"/>
                        <a:ext cx="369570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3"/>
          <p:cNvSpPr txBox="1"/>
          <p:nvPr/>
        </p:nvSpPr>
        <p:spPr>
          <a:xfrm>
            <a:off x="936625" y="6134304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Let’s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look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User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Friendly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Equations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came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from.</a:t>
            </a:r>
            <a:endParaRPr lang="sv-S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Spatial Variations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8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9" name="Equation" r:id="rId6" imgW="152280" imgH="228600" progId="Equation.3">
                  <p:embed/>
                </p:oleObj>
              </mc:Choice>
              <mc:Fallback>
                <p:oleObj name="Equation" r:id="rId6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01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6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7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8" name="Equation" r:id="rId8" imgW="152280" imgH="228600" progId="Equation.3">
                  <p:embed/>
                </p:oleObj>
              </mc:Choice>
              <mc:Fallback>
                <p:oleObj name="Equation" r:id="rId8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9" name="Equation" r:id="rId10" imgW="177480" imgH="203040" progId="Equation.3">
                  <p:embed/>
                </p:oleObj>
              </mc:Choice>
              <mc:Fallback>
                <p:oleObj name="Equation" r:id="rId10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598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4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5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6" name="Equation" r:id="rId8" imgW="380880" imgH="457200" progId="Equation.3">
                  <p:embed/>
                </p:oleObj>
              </mc:Choice>
              <mc:Fallback>
                <p:oleObj name="Equation" r:id="rId8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7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8" name="Equation" r:id="rId12" imgW="177480" imgH="203040" progId="Equation.3">
                  <p:embed/>
                </p:oleObj>
              </mc:Choice>
              <mc:Fallback>
                <p:oleObj name="Equation" r:id="rId12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9" name="Equation" r:id="rId14" imgW="215640" imgH="457200" progId="Equation.3">
                  <p:embed/>
                </p:oleObj>
              </mc:Choice>
              <mc:Fallback>
                <p:oleObj name="Equation" r:id="rId14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83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2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sp>
        <p:nvSpPr>
          <p:cNvPr id="14" name="Double Bracket 13"/>
          <p:cNvSpPr/>
          <p:nvPr/>
        </p:nvSpPr>
        <p:spPr>
          <a:xfrm>
            <a:off x="7467600" y="3886200"/>
            <a:ext cx="1371600" cy="1371600"/>
          </a:xfrm>
          <a:prstGeom prst="bracketPair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leaving system by mass flow </a:t>
            </a:r>
            <a:r>
              <a:rPr lang="en-US" sz="1400" b="1" i="1" dirty="0" smtClean="0"/>
              <a:t>out</a:t>
            </a:r>
            <a:r>
              <a:rPr lang="en-US" sz="1400" dirty="0" smtClean="0"/>
              <a:t> of the system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3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4" name="Equation" r:id="rId8" imgW="380880" imgH="457200" progId="Equation.3">
                  <p:embed/>
                </p:oleObj>
              </mc:Choice>
              <mc:Fallback>
                <p:oleObj name="Equation" r:id="rId8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645400" y="5791200"/>
          <a:ext cx="96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5" name="Equation" r:id="rId10" imgW="482400" imgH="457200" progId="Equation.3">
                  <p:embed/>
                </p:oleObj>
              </mc:Choice>
              <mc:Fallback>
                <p:oleObj name="Equation" r:id="rId10" imgW="48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5791200"/>
                        <a:ext cx="965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>
          <a:xfrm>
            <a:off x="5905500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>
            <a:off x="6477000" y="2053166"/>
            <a:ext cx="609600" cy="138006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6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7" name="Equation" r:id="rId14" imgW="177480" imgH="203040" progId="Equation.3">
                  <p:embed/>
                </p:oleObj>
              </mc:Choice>
              <mc:Fallback>
                <p:oleObj name="Equation" r:id="rId14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086600" y="22860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8" name="Equation" r:id="rId16" imgW="266400" imgH="457200" progId="Equation.3">
                  <p:embed/>
                </p:oleObj>
              </mc:Choice>
              <mc:Fallback>
                <p:oleObj name="Equation" r:id="rId16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9" name="Equation" r:id="rId18" imgW="215640" imgH="457200" progId="Equation.3">
                  <p:embed/>
                </p:oleObj>
              </mc:Choice>
              <mc:Fallback>
                <p:oleObj name="Equation" r:id="rId18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70866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866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498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8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sp>
        <p:nvSpPr>
          <p:cNvPr id="14" name="Double Bracket 13"/>
          <p:cNvSpPr/>
          <p:nvPr/>
        </p:nvSpPr>
        <p:spPr>
          <a:xfrm>
            <a:off x="7467600" y="3886200"/>
            <a:ext cx="1371600" cy="1371600"/>
          </a:xfrm>
          <a:prstGeom prst="bracketPair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leaving system by mass flow </a:t>
            </a:r>
            <a:r>
              <a:rPr lang="en-US" sz="1400" b="1" i="1" dirty="0" smtClean="0"/>
              <a:t>out</a:t>
            </a:r>
            <a:r>
              <a:rPr lang="en-US" sz="1400" dirty="0" smtClean="0"/>
              <a:t> of the system</a:t>
            </a:r>
            <a:endParaRPr lang="en-US" sz="1400" dirty="0"/>
          </a:p>
        </p:txBody>
      </p:sp>
      <p:sp>
        <p:nvSpPr>
          <p:cNvPr id="15" name="Double Bracket 14"/>
          <p:cNvSpPr/>
          <p:nvPr/>
        </p:nvSpPr>
        <p:spPr>
          <a:xfrm>
            <a:off x="457200" y="3886200"/>
            <a:ext cx="1295400" cy="13716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accumulation of energy </a:t>
            </a:r>
            <a:r>
              <a:rPr lang="en-US" sz="1400" b="1" i="1" dirty="0" smtClean="0"/>
              <a:t>within</a:t>
            </a:r>
            <a:r>
              <a:rPr lang="en-US" sz="1400" dirty="0" smtClean="0"/>
              <a:t> the system </a:t>
            </a:r>
            <a:endParaRPr lang="en-US" sz="1400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98500" y="5359400"/>
          <a:ext cx="7366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9" name="Equation" r:id="rId6" imgW="368280" imgH="672840" progId="Equation.3">
                  <p:embed/>
                </p:oleObj>
              </mc:Choice>
              <mc:Fallback>
                <p:oleObj name="Equation" r:id="rId6" imgW="36828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5359400"/>
                        <a:ext cx="7366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0" name="Equation" r:id="rId8" imgW="304560" imgH="457200" progId="Equation.3">
                  <p:embed/>
                </p:oleObj>
              </mc:Choice>
              <mc:Fallback>
                <p:oleObj name="Equation" r:id="rId8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1" name="Equation" r:id="rId10" imgW="380880" imgH="457200" progId="Equation.3">
                  <p:embed/>
                </p:oleObj>
              </mc:Choice>
              <mc:Fallback>
                <p:oleObj name="Equation" r:id="rId10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645400" y="5791200"/>
          <a:ext cx="96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2" name="Equation" r:id="rId12" imgW="482400" imgH="457200" progId="Equation.3">
                  <p:embed/>
                </p:oleObj>
              </mc:Choice>
              <mc:Fallback>
                <p:oleObj name="Equation" r:id="rId12" imgW="48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5791200"/>
                        <a:ext cx="965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>
          <a:xfrm>
            <a:off x="5905500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>
            <a:off x="6477000" y="2053166"/>
            <a:ext cx="609600" cy="138006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3" name="Equation" r:id="rId14" imgW="152280" imgH="228600" progId="Equation.3">
                  <p:embed/>
                </p:oleObj>
              </mc:Choice>
              <mc:Fallback>
                <p:oleObj name="Equation" r:id="rId14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4" name="Equation" r:id="rId16" imgW="177480" imgH="203040" progId="Equation.3">
                  <p:embed/>
                </p:oleObj>
              </mc:Choice>
              <mc:Fallback>
                <p:oleObj name="Equation" r:id="rId16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086600" y="22860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5" name="Equation" r:id="rId18" imgW="266400" imgH="457200" progId="Equation.3">
                  <p:embed/>
                </p:oleObj>
              </mc:Choice>
              <mc:Fallback>
                <p:oleObj name="Equation" r:id="rId18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6" name="Equation" r:id="rId20" imgW="215640" imgH="457200" progId="Equation.3">
                  <p:embed/>
                </p:oleObj>
              </mc:Choice>
              <mc:Fallback>
                <p:oleObj name="Equation" r:id="rId20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1828800" y="426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70866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57867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0866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487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23"/>
          <p:cNvGrpSpPr/>
          <p:nvPr/>
        </p:nvGrpSpPr>
        <p:grpSpPr>
          <a:xfrm>
            <a:off x="979488" y="1638300"/>
            <a:ext cx="7313612" cy="2597150"/>
            <a:chOff x="859924" y="1419229"/>
            <a:chExt cx="7313612" cy="2597150"/>
          </a:xfrm>
        </p:grpSpPr>
        <p:grpSp>
          <p:nvGrpSpPr>
            <p:cNvPr id="3" name="Grupp 20"/>
            <p:cNvGrpSpPr/>
            <p:nvPr/>
          </p:nvGrpSpPr>
          <p:grpSpPr>
            <a:xfrm>
              <a:off x="859924" y="1582742"/>
              <a:ext cx="7313612" cy="2433637"/>
              <a:chOff x="3432044" y="2954837"/>
              <a:chExt cx="7313612" cy="2433637"/>
            </a:xfrm>
          </p:grpSpPr>
          <p:grpSp>
            <p:nvGrpSpPr>
              <p:cNvPr id="4" name="Grupp 16"/>
              <p:cNvGrpSpPr/>
              <p:nvPr/>
            </p:nvGrpSpPr>
            <p:grpSpPr>
              <a:xfrm>
                <a:off x="5334397" y="3336660"/>
                <a:ext cx="3659078" cy="1353679"/>
                <a:chOff x="5334397" y="3336660"/>
                <a:chExt cx="3659078" cy="1353679"/>
              </a:xfrm>
            </p:grpSpPr>
            <p:sp>
              <p:nvSpPr>
                <p:cNvPr id="5" name="Rektangel med rundade hörn 4"/>
                <p:cNvSpPr/>
                <p:nvPr/>
              </p:nvSpPr>
              <p:spPr>
                <a:xfrm>
                  <a:off x="6109836" y="3848100"/>
                  <a:ext cx="2108200" cy="660400"/>
                </a:xfrm>
                <a:prstGeom prst="roundRect">
                  <a:avLst/>
                </a:prstGeom>
                <a:noFill/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" name="Grupp 10"/>
                <p:cNvGrpSpPr/>
                <p:nvPr/>
              </p:nvGrpSpPr>
              <p:grpSpPr>
                <a:xfrm rot="20612608">
                  <a:off x="6346919" y="4148974"/>
                  <a:ext cx="653389" cy="541365"/>
                  <a:chOff x="4057891" y="3785892"/>
                  <a:chExt cx="2013397" cy="2954768"/>
                </a:xfrm>
              </p:grpSpPr>
              <p:grpSp>
                <p:nvGrpSpPr>
                  <p:cNvPr id="9" name="Grupp 7"/>
                  <p:cNvGrpSpPr/>
                  <p:nvPr/>
                </p:nvGrpSpPr>
                <p:grpSpPr>
                  <a:xfrm>
                    <a:off x="5460906" y="3785892"/>
                    <a:ext cx="610382" cy="2223434"/>
                    <a:chOff x="5460906" y="3785892"/>
                    <a:chExt cx="610382" cy="2223434"/>
                  </a:xfrm>
                </p:grpSpPr>
                <p:sp>
                  <p:nvSpPr>
                    <p:cNvPr id="6" name="Ellips 5"/>
                    <p:cNvSpPr/>
                    <p:nvPr/>
                  </p:nvSpPr>
                  <p:spPr>
                    <a:xfrm rot="14400000">
                      <a:off x="4997358" y="4249440"/>
                      <a:ext cx="1181095" cy="254000"/>
                    </a:xfrm>
                    <a:prstGeom prst="ellipse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" name="Ellips 6"/>
                    <p:cNvSpPr/>
                    <p:nvPr/>
                  </p:nvSpPr>
                  <p:spPr>
                    <a:xfrm rot="14400000">
                      <a:off x="5353739" y="5291777"/>
                      <a:ext cx="1181098" cy="254000"/>
                    </a:xfrm>
                    <a:prstGeom prst="ellipse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cxnSp>
                <p:nvCxnSpPr>
                  <p:cNvPr id="10" name="Rak 9"/>
                  <p:cNvCxnSpPr/>
                  <p:nvPr/>
                </p:nvCxnSpPr>
                <p:spPr>
                  <a:xfrm rot="11787392" flipV="1">
                    <a:off x="4057891" y="4447855"/>
                    <a:ext cx="1586774" cy="229280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" name="Rak pil 13"/>
                <p:cNvCxnSpPr/>
                <p:nvPr/>
              </p:nvCxnSpPr>
              <p:spPr>
                <a:xfrm rot="5400000">
                  <a:off x="6674572" y="3723586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pil 14"/>
                <p:cNvCxnSpPr/>
                <p:nvPr/>
              </p:nvCxnSpPr>
              <p:spPr>
                <a:xfrm>
                  <a:off x="8218036" y="4164490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pil 15"/>
                <p:cNvCxnSpPr/>
                <p:nvPr/>
              </p:nvCxnSpPr>
              <p:spPr>
                <a:xfrm>
                  <a:off x="5334397" y="4161314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upp 19"/>
              <p:cNvGrpSpPr/>
              <p:nvPr/>
            </p:nvGrpSpPr>
            <p:grpSpPr>
              <a:xfrm>
                <a:off x="3432044" y="2954837"/>
                <a:ext cx="7313612" cy="2433637"/>
                <a:chOff x="3432044" y="2797607"/>
                <a:chExt cx="7313612" cy="2433637"/>
              </a:xfrm>
            </p:grpSpPr>
            <p:graphicFrame>
              <p:nvGraphicFramePr>
                <p:cNvPr id="27651" name="Object 3"/>
                <p:cNvGraphicFramePr>
                  <a:graphicFrameLocks noChangeAspect="1"/>
                </p:cNvGraphicFramePr>
                <p:nvPr/>
              </p:nvGraphicFramePr>
              <p:xfrm>
                <a:off x="3432044" y="2797607"/>
                <a:ext cx="1671637" cy="2413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192" name="Equation" r:id="rId3" imgW="736600" imgH="1016000" progId="Equation.3">
                        <p:embed/>
                      </p:oleObj>
                    </mc:Choice>
                    <mc:Fallback>
                      <p:oleObj name="Equation" r:id="rId3" imgW="736600" imgH="10160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32044" y="2797607"/>
                              <a:ext cx="1671637" cy="24130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7652" name="Object 4"/>
                <p:cNvGraphicFramePr>
                  <a:graphicFrameLocks noChangeAspect="1"/>
                </p:cNvGraphicFramePr>
                <p:nvPr/>
              </p:nvGraphicFramePr>
              <p:xfrm>
                <a:off x="9186731" y="2818244"/>
                <a:ext cx="1558925" cy="2413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193" name="Equation" r:id="rId5" imgW="685800" imgH="1016000" progId="Equation.3">
                        <p:embed/>
                      </p:oleObj>
                    </mc:Choice>
                    <mc:Fallback>
                      <p:oleObj name="Equation" r:id="rId5" imgW="685800" imgH="10160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186731" y="2818244"/>
                              <a:ext cx="1558925" cy="24130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3391986" y="3232154"/>
            <a:ext cx="519113" cy="573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94" name="Equation" r:id="rId7" imgW="228600" imgH="241300" progId="Equation.3">
                    <p:embed/>
                  </p:oleObj>
                </mc:Choice>
                <mc:Fallback>
                  <p:oleObj name="Equation" r:id="rId7" imgW="228600" imgH="2413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1986" y="3232154"/>
                          <a:ext cx="519113" cy="5730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4347661" y="1419229"/>
            <a:ext cx="34607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95" name="Equation" r:id="rId9" imgW="152334" imgH="228501" progId="Equation.3">
                    <p:embed/>
                  </p:oleObj>
                </mc:Choice>
                <mc:Fallback>
                  <p:oleObj name="Equation" r:id="rId9" imgW="152334" imgH="228501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7661" y="1419229"/>
                          <a:ext cx="346075" cy="542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ruta 24"/>
          <p:cNvSpPr txBox="1"/>
          <p:nvPr/>
        </p:nvSpPr>
        <p:spPr>
          <a:xfrm>
            <a:off x="936625" y="4445009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on an open system: schematic.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42710"/>
              </p:ext>
            </p:extLst>
          </p:nvPr>
        </p:nvGraphicFramePr>
        <p:xfrm>
          <a:off x="1041400" y="5199063"/>
          <a:ext cx="6376988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6" name="Equation" r:id="rId11" imgW="2806700" imgH="419100" progId="Equation.3">
                  <p:embed/>
                </p:oleObj>
              </mc:Choice>
              <mc:Fallback>
                <p:oleObj name="Equation" r:id="rId11" imgW="2806700" imgH="4191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5199063"/>
                        <a:ext cx="6376988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Lecture 19</a:t>
            </a:r>
            <a:br>
              <a:rPr lang="sv-SE" dirty="0" smtClean="0"/>
            </a:br>
            <a:r>
              <a:rPr lang="sv-SE" dirty="0" smtClean="0"/>
              <a:t>Class </a:t>
            </a:r>
            <a:r>
              <a:rPr lang="sv-SE" smtClean="0"/>
              <a:t>Lecture </a:t>
            </a:r>
            <a:r>
              <a:rPr lang="sv-SE" smtClean="0"/>
              <a:t>17–Tuesday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Fundamentals</a:t>
            </a:r>
          </a:p>
          <a:p>
            <a:pPr lvl="1"/>
            <a:r>
              <a:rPr lang="sv-SE" sz="2600" dirty="0" smtClean="0">
                <a:latin typeface="Arial" pitchFamily="34" charset="0"/>
                <a:cs typeface="Arial" pitchFamily="34" charset="0"/>
              </a:rPr>
              <a:t>Adiabatic reactors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914400" y="841375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i="1" dirty="0" smtClean="0">
                <a:latin typeface="Arial" pitchFamily="34" charset="0"/>
                <a:cs typeface="Arial" pitchFamily="34" charset="0"/>
              </a:rPr>
              <a:t>OK folks,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here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put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above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equation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usable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form.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5" y="1886327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Replace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=H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-PV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936625" y="237877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2. Express H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terms of heat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capacities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936625" y="2947413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3. Express F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terms of either conversion or rates </a:t>
            </a:r>
            <a:br>
              <a:rPr lang="sv-SE" sz="2600" dirty="0" smtClean="0">
                <a:latin typeface="Arial" pitchFamily="34" charset="0"/>
                <a:cs typeface="Arial" pitchFamily="34" charset="0"/>
              </a:rPr>
            </a:br>
            <a:r>
              <a:rPr lang="sv-SE" sz="2600" dirty="0" smtClean="0">
                <a:latin typeface="Arial" pitchFamily="34" charset="0"/>
                <a:cs typeface="Arial" pitchFamily="34" charset="0"/>
              </a:rPr>
              <a:t>	of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936625" y="3808156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Define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ΔH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Rx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936625" y="4325999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Define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ΔC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P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936625" y="4843842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sv-SE" sz="2600" dirty="0" smtClean="0">
                <a:latin typeface="Arial" pitchFamily="34" charset="0"/>
                <a:cs typeface="Arial" pitchFamily="34" charset="0"/>
              </a:rPr>
              <a:t>6. Manipulate so that the overall </a:t>
            </a:r>
            <a:r>
              <a:rPr lang="en-US" sz="2800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</a:t>
            </a:r>
            <a:r>
              <a:rPr lang="en-US" sz="28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alance 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92100" indent="-292100"/>
            <a:r>
              <a:rPr lang="sv-SE" sz="2600" dirty="0" smtClean="0">
                <a:latin typeface="Arial" pitchFamily="34" charset="0"/>
                <a:cs typeface="Arial" pitchFamily="34" charset="0"/>
              </a:rPr>
              <a:t>is in terms of the User Friendly Equations.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30" name="Text Box 46"/>
          <p:cNvSpPr txBox="1">
            <a:spLocks noChangeArrowheads="1"/>
          </p:cNvSpPr>
          <p:nvPr/>
        </p:nvSpPr>
        <p:spPr bwMode="auto">
          <a:xfrm>
            <a:off x="914399" y="1396311"/>
            <a:ext cx="287866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Assumptions:</a:t>
            </a:r>
          </a:p>
        </p:txBody>
      </p:sp>
      <p:grpSp>
        <p:nvGrpSpPr>
          <p:cNvPr id="2" name="Grupp 47"/>
          <p:cNvGrpSpPr/>
          <p:nvPr/>
        </p:nvGrpSpPr>
        <p:grpSpPr>
          <a:xfrm>
            <a:off x="1027112" y="1892989"/>
            <a:ext cx="8116889" cy="2222873"/>
            <a:chOff x="1027112" y="1926855"/>
            <a:chExt cx="8116889" cy="2222873"/>
          </a:xfrm>
        </p:grpSpPr>
        <p:grpSp>
          <p:nvGrpSpPr>
            <p:cNvPr id="3" name="Grupp 44"/>
            <p:cNvGrpSpPr/>
            <p:nvPr/>
          </p:nvGrpSpPr>
          <p:grpSpPr>
            <a:xfrm>
              <a:off x="1027112" y="2189166"/>
              <a:ext cx="7078662" cy="1960562"/>
              <a:chOff x="746190" y="4038264"/>
              <a:chExt cx="4724205" cy="1308453"/>
            </a:xfrm>
          </p:grpSpPr>
          <p:graphicFrame>
            <p:nvGraphicFramePr>
              <p:cNvPr id="67631" name="Object 47"/>
              <p:cNvGraphicFramePr>
                <a:graphicFrameLocks noChangeAspect="1"/>
              </p:cNvGraphicFramePr>
              <p:nvPr/>
            </p:nvGraphicFramePr>
            <p:xfrm>
              <a:off x="746190" y="4038264"/>
              <a:ext cx="4724205" cy="1308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6400" name="Equation" r:id="rId4" imgW="3441700" imgH="952500" progId="Equation.3">
                      <p:embed/>
                    </p:oleObj>
                  </mc:Choice>
                  <mc:Fallback>
                    <p:oleObj name="Equation" r:id="rId4" imgW="3441700" imgH="9525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46190" y="4038264"/>
                            <a:ext cx="4724205" cy="130845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7632" name="Line 48"/>
              <p:cNvSpPr>
                <a:spLocks noChangeShapeType="1"/>
              </p:cNvSpPr>
              <p:nvPr/>
            </p:nvSpPr>
            <p:spPr bwMode="auto">
              <a:xfrm flipV="1">
                <a:off x="1447800" y="4038600"/>
                <a:ext cx="3810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633" name="Line 49"/>
              <p:cNvSpPr>
                <a:spLocks noChangeShapeType="1"/>
              </p:cNvSpPr>
              <p:nvPr/>
            </p:nvSpPr>
            <p:spPr bwMode="auto">
              <a:xfrm flipV="1">
                <a:off x="1981200" y="4038600"/>
                <a:ext cx="3810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572212" y="1926855"/>
              <a:ext cx="863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=0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373967" y="1973022"/>
              <a:ext cx="863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=0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3793067" y="2189671"/>
              <a:ext cx="53509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Other energies small compared to internal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Rubri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373030"/>
            <a:ext cx="8207375" cy="911543"/>
            <a:chOff x="914400" y="4373030"/>
            <a:chExt cx="8207375" cy="911543"/>
          </a:xfrm>
        </p:grpSpPr>
        <p:graphicFrame>
          <p:nvGraphicFramePr>
            <p:cNvPr id="12" name="Object 47"/>
            <p:cNvGraphicFramePr>
              <a:graphicFrameLocks noChangeAspect="1"/>
            </p:cNvGraphicFramePr>
            <p:nvPr/>
          </p:nvGraphicFramePr>
          <p:xfrm>
            <a:off x="914400" y="4865473"/>
            <a:ext cx="1751013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01" name="Equation" r:id="rId6" imgW="850900" imgH="203200" progId="Equation.3">
                    <p:embed/>
                  </p:oleObj>
                </mc:Choice>
                <mc:Fallback>
                  <p:oleObj name="Equation" r:id="rId6" imgW="8509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4865473"/>
                          <a:ext cx="1751013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ruta 18"/>
            <p:cNvSpPr txBox="1"/>
            <p:nvPr/>
          </p:nvSpPr>
          <p:spPr>
            <a:xfrm>
              <a:off x="914400" y="4373030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8" name="Picture 17" descr="Fire.svg.m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416504"/>
              </p:ext>
            </p:extLst>
          </p:nvPr>
        </p:nvGraphicFramePr>
        <p:xfrm>
          <a:off x="622300" y="1901825"/>
          <a:ext cx="8331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4" name="Equation" r:id="rId4" imgW="3848040" imgH="406080" progId="">
                  <p:embed/>
                </p:oleObj>
              </mc:Choice>
              <mc:Fallback>
                <p:oleObj name="Equation" r:id="rId4" imgW="3848040" imgH="4060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901825"/>
                        <a:ext cx="833120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887782"/>
              </p:ext>
            </p:extLst>
          </p:nvPr>
        </p:nvGraphicFramePr>
        <p:xfrm>
          <a:off x="573088" y="3087688"/>
          <a:ext cx="734218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5" name="Equation" r:id="rId6" imgW="3327120" imgH="507960" progId="">
                  <p:embed/>
                </p:oleObj>
              </mc:Choice>
              <mc:Fallback>
                <p:oleObj name="Equation" r:id="rId6" imgW="3327120" imgH="5079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3087688"/>
                        <a:ext cx="734218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p 7"/>
          <p:cNvGrpSpPr/>
          <p:nvPr/>
        </p:nvGrpSpPr>
        <p:grpSpPr>
          <a:xfrm>
            <a:off x="603504" y="4414777"/>
            <a:ext cx="5729563" cy="1190158"/>
            <a:chOff x="479682" y="4588347"/>
            <a:chExt cx="5729563" cy="1190158"/>
          </a:xfrm>
        </p:grpSpPr>
        <p:graphicFrame>
          <p:nvGraphicFramePr>
            <p:cNvPr id="1105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4542235"/>
                </p:ext>
              </p:extLst>
            </p:nvPr>
          </p:nvGraphicFramePr>
          <p:xfrm>
            <a:off x="601666" y="4658258"/>
            <a:ext cx="5424487" cy="973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496" name="Equation" r:id="rId8" imgW="2260440" imgH="406080" progId="">
                    <p:embed/>
                  </p:oleObj>
                </mc:Choice>
                <mc:Fallback>
                  <p:oleObj name="Equation" r:id="rId8" imgW="2260440" imgH="40608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666" y="4658258"/>
                          <a:ext cx="5424487" cy="973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ktangel 6"/>
            <p:cNvSpPr/>
            <p:nvPr/>
          </p:nvSpPr>
          <p:spPr>
            <a:xfrm>
              <a:off x="479682" y="4588347"/>
              <a:ext cx="5729563" cy="11901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682629" y="1389063"/>
            <a:ext cx="8207375" cy="511178"/>
            <a:chOff x="919691" y="1541460"/>
            <a:chExt cx="8207375" cy="511178"/>
          </a:xfrm>
        </p:grpSpPr>
        <p:sp>
          <p:nvSpPr>
            <p:cNvPr id="9" name="textruta 8"/>
            <p:cNvSpPr txBox="1"/>
            <p:nvPr/>
          </p:nvSpPr>
          <p:spPr>
            <a:xfrm>
              <a:off x="919691" y="1560195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842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652524"/>
                </p:ext>
              </p:extLst>
            </p:nvPr>
          </p:nvGraphicFramePr>
          <p:xfrm>
            <a:off x="3324347" y="1541460"/>
            <a:ext cx="411163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497" name="Equation" r:id="rId10" imgW="177480" imgH="203040" progId="">
                    <p:embed/>
                  </p:oleObj>
                </mc:Choice>
                <mc:Fallback>
                  <p:oleObj name="Equation" r:id="rId10" imgW="177480" imgH="203040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347" y="1541460"/>
                          <a:ext cx="411163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84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967031"/>
              </p:ext>
            </p:extLst>
          </p:nvPr>
        </p:nvGraphicFramePr>
        <p:xfrm>
          <a:off x="2984500" y="5863434"/>
          <a:ext cx="4911725" cy="66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8" name="Equation" r:id="rId12" imgW="1954951" imgH="253890" progId="Equation.3">
                  <p:embed/>
                </p:oleObj>
              </mc:Choice>
              <mc:Fallback>
                <p:oleObj name="Equation" r:id="rId12" imgW="1954951" imgH="25389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5863434"/>
                        <a:ext cx="4911725" cy="6683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ruta 18"/>
          <p:cNvSpPr txBox="1"/>
          <p:nvPr/>
        </p:nvSpPr>
        <p:spPr>
          <a:xfrm>
            <a:off x="682629" y="5928994"/>
            <a:ext cx="2301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Steady State: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Fire.svg.med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6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 12"/>
          <p:cNvGrpSpPr/>
          <p:nvPr/>
        </p:nvGrpSpPr>
        <p:grpSpPr>
          <a:xfrm>
            <a:off x="936625" y="1569494"/>
            <a:ext cx="8207375" cy="2022682"/>
            <a:chOff x="936625" y="841375"/>
            <a:chExt cx="8207375" cy="2022682"/>
          </a:xfrm>
        </p:grpSpPr>
        <p:sp>
          <p:nvSpPr>
            <p:cNvPr id="4" name="textruta 3"/>
            <p:cNvSpPr txBox="1"/>
            <p:nvPr/>
          </p:nvSpPr>
          <p:spPr>
            <a:xfrm>
              <a:off x="936625" y="841375"/>
              <a:ext cx="82073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General </a:t>
              </a:r>
              <a:r>
                <a:rPr lang="en-US" sz="28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upp 4"/>
            <p:cNvGrpSpPr/>
            <p:nvPr/>
          </p:nvGrpSpPr>
          <p:grpSpPr>
            <a:xfrm>
              <a:off x="948266" y="1503148"/>
              <a:ext cx="6705600" cy="1360909"/>
              <a:chOff x="829735" y="5252088"/>
              <a:chExt cx="6705600" cy="1360909"/>
            </a:xfrm>
          </p:grpSpPr>
          <p:graphicFrame>
            <p:nvGraphicFramePr>
              <p:cNvPr id="6" name="Object 5"/>
              <p:cNvGraphicFramePr>
                <a:graphicFrameLocks noChangeAspect="1"/>
              </p:cNvGraphicFramePr>
              <p:nvPr/>
            </p:nvGraphicFramePr>
            <p:xfrm>
              <a:off x="970494" y="5333265"/>
              <a:ext cx="6426200" cy="1206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097" name="Equation" r:id="rId3" imgW="2336800" imgH="419100" progId="Equation.3">
                      <p:embed/>
                    </p:oleObj>
                  </mc:Choice>
                  <mc:Fallback>
                    <p:oleObj name="Equation" r:id="rId3" imgW="2336800" imgH="41910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0494" y="5333265"/>
                            <a:ext cx="6426200" cy="1206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Rektangel 6"/>
              <p:cNvSpPr/>
              <p:nvPr/>
            </p:nvSpPr>
            <p:spPr>
              <a:xfrm>
                <a:off x="829735" y="5252088"/>
                <a:ext cx="6705600" cy="1360909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" name="Grupp 13"/>
          <p:cNvGrpSpPr/>
          <p:nvPr/>
        </p:nvGrpSpPr>
        <p:grpSpPr>
          <a:xfrm>
            <a:off x="936625" y="4182514"/>
            <a:ext cx="8207375" cy="2072109"/>
            <a:chOff x="936625" y="3454395"/>
            <a:chExt cx="8207375" cy="2072109"/>
          </a:xfrm>
        </p:grpSpPr>
        <p:sp>
          <p:nvSpPr>
            <p:cNvPr id="8" name="textruta 7"/>
            <p:cNvSpPr txBox="1"/>
            <p:nvPr/>
          </p:nvSpPr>
          <p:spPr>
            <a:xfrm>
              <a:off x="936625" y="3454395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For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 Operation: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Grupp 9"/>
            <p:cNvGrpSpPr/>
            <p:nvPr/>
          </p:nvGrpSpPr>
          <p:grpSpPr>
            <a:xfrm>
              <a:off x="936625" y="4165595"/>
              <a:ext cx="6705600" cy="1360909"/>
              <a:chOff x="829735" y="5252088"/>
              <a:chExt cx="6705600" cy="1360909"/>
            </a:xfrm>
          </p:grpSpPr>
          <p:graphicFrame>
            <p:nvGraphicFramePr>
              <p:cNvPr id="11" name="Object 5"/>
              <p:cNvGraphicFramePr>
                <a:graphicFrameLocks noChangeAspect="1"/>
              </p:cNvGraphicFramePr>
              <p:nvPr/>
            </p:nvGraphicFramePr>
            <p:xfrm>
              <a:off x="1494898" y="5568006"/>
              <a:ext cx="5378450" cy="7318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098" name="Equation" r:id="rId5" imgW="1954951" imgH="253890" progId="Equation.3">
                      <p:embed/>
                    </p:oleObj>
                  </mc:Choice>
                  <mc:Fallback>
                    <p:oleObj name="Equation" r:id="rId5" imgW="1954951" imgH="25389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94898" y="5568006"/>
                            <a:ext cx="5378450" cy="7318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Rektangel 11"/>
              <p:cNvSpPr/>
              <p:nvPr/>
            </p:nvSpPr>
            <p:spPr>
              <a:xfrm>
                <a:off x="829735" y="5252088"/>
                <a:ext cx="6705600" cy="1360909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16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8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545944"/>
              </p:ext>
            </p:extLst>
          </p:nvPr>
        </p:nvGraphicFramePr>
        <p:xfrm>
          <a:off x="885825" y="1654159"/>
          <a:ext cx="33448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8" name="Equation" r:id="rId3" imgW="1460500" imgH="266700" progId="Equation.3">
                  <p:embed/>
                </p:oleObj>
              </mc:Choice>
              <mc:Fallback>
                <p:oleObj name="Equation" r:id="rId3" imgW="1460500" imgH="2667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1654159"/>
                        <a:ext cx="334486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91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552367"/>
              </p:ext>
            </p:extLst>
          </p:nvPr>
        </p:nvGraphicFramePr>
        <p:xfrm>
          <a:off x="582930" y="2638425"/>
          <a:ext cx="83788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9" name="Equation" r:id="rId5" imgW="3657600" imgH="431640" progId="">
                  <p:embed/>
                </p:oleObj>
              </mc:Choice>
              <mc:Fallback>
                <p:oleObj name="Equation" r:id="rId5" imgW="3657600" imgH="43164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" y="2638425"/>
                        <a:ext cx="837882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655842"/>
              </p:ext>
            </p:extLst>
          </p:nvPr>
        </p:nvGraphicFramePr>
        <p:xfrm>
          <a:off x="827088" y="4430713"/>
          <a:ext cx="68072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0" name="Equation" r:id="rId7" imgW="2971800" imgH="279360" progId="">
                  <p:embed/>
                </p:oleObj>
              </mc:Choice>
              <mc:Fallback>
                <p:oleObj name="Equation" r:id="rId7" imgW="2971800" imgH="27936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430713"/>
                        <a:ext cx="680720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Fire.svg.m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9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3"/>
          <p:cNvGrpSpPr/>
          <p:nvPr/>
        </p:nvGrpSpPr>
        <p:grpSpPr>
          <a:xfrm>
            <a:off x="962025" y="2111406"/>
            <a:ext cx="7194845" cy="1116608"/>
            <a:chOff x="457200" y="2713886"/>
            <a:chExt cx="4692808" cy="638767"/>
          </a:xfrm>
        </p:grpSpPr>
        <p:graphicFrame>
          <p:nvGraphicFramePr>
            <p:cNvPr id="116744" name="Object 8"/>
            <p:cNvGraphicFramePr>
              <a:graphicFrameLocks noChangeAspect="1"/>
            </p:cNvGraphicFramePr>
            <p:nvPr/>
          </p:nvGraphicFramePr>
          <p:xfrm>
            <a:off x="457200" y="2713886"/>
            <a:ext cx="2301784" cy="4050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515" name="Equation" r:id="rId4" imgW="1701800" imgH="317500" progId="Equation.3">
                    <p:embed/>
                  </p:oleObj>
                </mc:Choice>
                <mc:Fallback>
                  <p:oleObj name="Equation" r:id="rId4" imgW="1701800" imgH="3175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2713886"/>
                          <a:ext cx="2301784" cy="4050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751500" y="3123765"/>
              <a:ext cx="3398508" cy="228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Enthalpy of formation at temperature T</a:t>
              </a:r>
              <a:r>
                <a:rPr lang="en-US" sz="2000" baseline="-25000" dirty="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  <p:cxnSp>
          <p:nvCxnSpPr>
            <p:cNvPr id="116746" name="AutoShape 10"/>
            <p:cNvCxnSpPr>
              <a:cxnSpLocks noChangeShapeType="1"/>
            </p:cNvCxnSpPr>
            <p:nvPr/>
          </p:nvCxnSpPr>
          <p:spPr bwMode="auto">
            <a:xfrm>
              <a:off x="1454400" y="3118921"/>
              <a:ext cx="225312" cy="129892"/>
            </a:xfrm>
            <a:prstGeom prst="curvedConnector3">
              <a:avLst>
                <a:gd name="adj1" fmla="val -235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" name="Grupp 17"/>
          <p:cNvGrpSpPr/>
          <p:nvPr/>
        </p:nvGrpSpPr>
        <p:grpSpPr>
          <a:xfrm>
            <a:off x="939800" y="4696617"/>
            <a:ext cx="6713532" cy="1704183"/>
            <a:chOff x="1617658" y="4221740"/>
            <a:chExt cx="6713532" cy="1704183"/>
          </a:xfrm>
        </p:grpSpPr>
        <p:graphicFrame>
          <p:nvGraphicFramePr>
            <p:cNvPr id="116748" name="Object 12"/>
            <p:cNvGraphicFramePr>
              <a:graphicFrameLocks noChangeAspect="1"/>
            </p:cNvGraphicFramePr>
            <p:nvPr/>
          </p:nvGraphicFramePr>
          <p:xfrm>
            <a:off x="1617658" y="4221740"/>
            <a:ext cx="4589997" cy="1133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516" name="Equation" r:id="rId6" imgW="2209800" imgH="546100" progId="Equation.3">
                    <p:embed/>
                  </p:oleObj>
                </mc:Choice>
                <mc:Fallback>
                  <p:oleObj name="Equation" r:id="rId6" imgW="2209800" imgH="5461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7658" y="4221740"/>
                          <a:ext cx="4589997" cy="11334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2793990" y="5433480"/>
              <a:ext cx="553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Heat of reaction at temperature T</a:t>
              </a:r>
            </a:p>
          </p:txBody>
        </p:sp>
        <p:cxnSp>
          <p:nvCxnSpPr>
            <p:cNvPr id="116750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2447571" y="5379848"/>
              <a:ext cx="354172" cy="3048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2025" y="1523473"/>
            <a:ext cx="5210471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For No Phase Changes</a:t>
            </a:r>
            <a:endParaRPr lang="en-US" sz="2600" baseline="-25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54706"/>
              </p:ext>
            </p:extLst>
          </p:nvPr>
        </p:nvGraphicFramePr>
        <p:xfrm>
          <a:off x="962025" y="3858422"/>
          <a:ext cx="4131733" cy="509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17" name="Equation" r:id="rId8" imgW="1955800" imgH="241300" progId="Equation.3">
                  <p:embed/>
                </p:oleObj>
              </mc:Choice>
              <mc:Fallback>
                <p:oleObj name="Equation" r:id="rId8" imgW="1955800" imgH="2413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3858422"/>
                        <a:ext cx="4131733" cy="5097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955670" y="3201107"/>
            <a:ext cx="5210471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Constant Heat Capacities</a:t>
            </a:r>
            <a:endParaRPr lang="en-US" sz="2600" baseline="-2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 descr="Fire.svg.m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7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286132" y="4387604"/>
            <a:ext cx="8857868" cy="1390896"/>
            <a:chOff x="286132" y="2709339"/>
            <a:chExt cx="8857868" cy="1390896"/>
          </a:xfrm>
        </p:grpSpPr>
        <p:sp>
          <p:nvSpPr>
            <p:cNvPr id="5" name="textruta 4"/>
            <p:cNvSpPr txBox="1"/>
            <p:nvPr/>
          </p:nvSpPr>
          <p:spPr>
            <a:xfrm>
              <a:off x="936625" y="2709339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back into the </a:t>
              </a:r>
              <a:r>
                <a:rPr lang="en-US" sz="26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931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960402"/>
                </p:ext>
              </p:extLst>
            </p:nvPr>
          </p:nvGraphicFramePr>
          <p:xfrm>
            <a:off x="286132" y="3416023"/>
            <a:ext cx="874712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544" name="Equation" r:id="rId3" imgW="4241520" imgH="304560" progId="">
                    <p:embed/>
                  </p:oleObj>
                </mc:Choice>
                <mc:Fallback>
                  <p:oleObj name="Equation" r:id="rId3" imgW="4241520" imgH="3045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32" y="3416023"/>
                          <a:ext cx="8747125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976412"/>
              </p:ext>
            </p:extLst>
          </p:nvPr>
        </p:nvGraphicFramePr>
        <p:xfrm>
          <a:off x="927100" y="1676400"/>
          <a:ext cx="5041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5" name="Equation" r:id="rId5" imgW="2209800" imgH="266700" progId="Equation.3">
                  <p:embed/>
                </p:oleObj>
              </mc:Choice>
              <mc:Fallback>
                <p:oleObj name="Equation" r:id="rId5" imgW="2209800" imgH="266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676400"/>
                        <a:ext cx="5041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626887"/>
              </p:ext>
            </p:extLst>
          </p:nvPr>
        </p:nvGraphicFramePr>
        <p:xfrm>
          <a:off x="939800" y="2616200"/>
          <a:ext cx="4330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6" name="Equation" r:id="rId7" imgW="2108200" imgH="241300" progId="Equation.3">
                  <p:embed/>
                </p:oleObj>
              </mc:Choice>
              <mc:Fallback>
                <p:oleObj name="Equation" r:id="rId7" imgW="21082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616200"/>
                        <a:ext cx="4330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4025"/>
              </p:ext>
            </p:extLst>
          </p:nvPr>
        </p:nvGraphicFramePr>
        <p:xfrm>
          <a:off x="927100" y="3249613"/>
          <a:ext cx="56515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7" name="Equation" r:id="rId9" imgW="2831760" imgH="393480" progId="Equation.3">
                  <p:embed/>
                </p:oleObj>
              </mc:Choice>
              <mc:Fallback>
                <p:oleObj name="Equation" r:id="rId9" imgW="2831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249613"/>
                        <a:ext cx="5651500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4"/>
          <p:cNvSpPr txBox="1"/>
          <p:nvPr/>
        </p:nvSpPr>
        <p:spPr>
          <a:xfrm>
            <a:off x="1089025" y="5964078"/>
            <a:ext cx="82073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Adiabatic (Q=0) and no Work 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34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43742"/>
              </p:ext>
            </p:extLst>
          </p:nvPr>
        </p:nvGraphicFramePr>
        <p:xfrm>
          <a:off x="5576887" y="5791994"/>
          <a:ext cx="11160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48" name="Equation" r:id="rId11" imgW="558720" imgH="317160" progId="Equation.3">
                  <p:embed/>
                </p:oleObj>
              </mc:Choice>
              <mc:Fallback>
                <p:oleObj name="Equation" r:id="rId11" imgW="558720" imgH="3171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7" y="5791994"/>
                        <a:ext cx="111601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Fire.svg.me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4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5"/>
          <p:cNvGrpSpPr/>
          <p:nvPr/>
        </p:nvGrpSpPr>
        <p:grpSpPr>
          <a:xfrm>
            <a:off x="936625" y="1896944"/>
            <a:ext cx="6042026" cy="1186180"/>
            <a:chOff x="614899" y="942659"/>
            <a:chExt cx="6042026" cy="1186180"/>
          </a:xfrm>
        </p:grpSpPr>
        <p:graphicFrame>
          <p:nvGraphicFramePr>
            <p:cNvPr id="10" name="Object 2"/>
            <p:cNvGraphicFramePr>
              <a:graphicFrameLocks noChangeAspect="1"/>
            </p:cNvGraphicFramePr>
            <p:nvPr/>
          </p:nvGraphicFramePr>
          <p:xfrm>
            <a:off x="721261" y="990602"/>
            <a:ext cx="5552578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70" name="Equation" r:id="rId3" imgW="2082800" imgH="393700" progId="Equation.3">
                    <p:embed/>
                  </p:oleObj>
                </mc:Choice>
                <mc:Fallback>
                  <p:oleObj name="Equation" r:id="rId3" imgW="2082800" imgH="3937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261" y="990602"/>
                          <a:ext cx="5552578" cy="1097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4"/>
            <p:cNvSpPr/>
            <p:nvPr/>
          </p:nvSpPr>
          <p:spPr>
            <a:xfrm>
              <a:off x="614899" y="942659"/>
              <a:ext cx="6042026" cy="118618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3" name="Grupp 7"/>
          <p:cNvGrpSpPr/>
          <p:nvPr/>
        </p:nvGrpSpPr>
        <p:grpSpPr>
          <a:xfrm>
            <a:off x="936624" y="3399037"/>
            <a:ext cx="6543675" cy="1097280"/>
            <a:chOff x="1008604" y="3435241"/>
            <a:chExt cx="6543675" cy="1246187"/>
          </a:xfrm>
        </p:grpSpPr>
        <p:graphicFrame>
          <p:nvGraphicFramePr>
            <p:cNvPr id="13" name="Object 3"/>
            <p:cNvGraphicFramePr>
              <a:graphicFrameLocks noChangeAspect="1"/>
            </p:cNvGraphicFramePr>
            <p:nvPr/>
          </p:nvGraphicFramePr>
          <p:xfrm>
            <a:off x="1113380" y="3536841"/>
            <a:ext cx="5937250" cy="1131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71" name="Equation" r:id="rId5" imgW="2159000" imgH="393700" progId="Equation.3">
                    <p:embed/>
                  </p:oleObj>
                </mc:Choice>
                <mc:Fallback>
                  <p:oleObj name="Equation" r:id="rId5" imgW="2159000" imgH="3937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3380" y="3536841"/>
                          <a:ext cx="5937250" cy="1131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6"/>
            <p:cNvSpPr/>
            <p:nvPr/>
          </p:nvSpPr>
          <p:spPr>
            <a:xfrm>
              <a:off x="1008604" y="3435241"/>
              <a:ext cx="6543675" cy="124618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12" name="Picture 11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7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184404" y="2988689"/>
            <a:ext cx="8847708" cy="1390896"/>
            <a:chOff x="296292" y="2709339"/>
            <a:chExt cx="8847708" cy="1390896"/>
          </a:xfrm>
        </p:grpSpPr>
        <p:sp>
          <p:nvSpPr>
            <p:cNvPr id="5" name="textruta 4"/>
            <p:cNvSpPr txBox="1"/>
            <p:nvPr/>
          </p:nvSpPr>
          <p:spPr>
            <a:xfrm>
              <a:off x="936625" y="2709339"/>
              <a:ext cx="82073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u="sng" dirty="0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back into the </a:t>
              </a:r>
              <a:r>
                <a:rPr lang="en-US" sz="28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endParaRPr lang="en-US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931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8248565"/>
                </p:ext>
              </p:extLst>
            </p:nvPr>
          </p:nvGraphicFramePr>
          <p:xfrm>
            <a:off x="296292" y="3416023"/>
            <a:ext cx="874712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94" name="Equation" r:id="rId3" imgW="4241520" imgH="304560" progId="">
                    <p:embed/>
                  </p:oleObj>
                </mc:Choice>
                <mc:Fallback>
                  <p:oleObj name="Equation" r:id="rId3" imgW="4241520" imgH="3045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292" y="3416023"/>
                          <a:ext cx="8747125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823170"/>
              </p:ext>
            </p:extLst>
          </p:nvPr>
        </p:nvGraphicFramePr>
        <p:xfrm>
          <a:off x="811213" y="2055566"/>
          <a:ext cx="68072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5" name="Equation" r:id="rId5" imgW="2971800" imgH="279360" progId="">
                  <p:embed/>
                </p:oleObj>
              </mc:Choice>
              <mc:Fallback>
                <p:oleObj name="Equation" r:id="rId5" imgW="2971800" imgH="2793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055566"/>
                        <a:ext cx="6807200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0" name="Rubri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sv-SE" sz="440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1"/>
          <p:cNvGrpSpPr/>
          <p:nvPr/>
        </p:nvGrpSpPr>
        <p:grpSpPr>
          <a:xfrm>
            <a:off x="1247183" y="3241514"/>
            <a:ext cx="4060293" cy="3502186"/>
            <a:chOff x="656983" y="2107512"/>
            <a:chExt cx="4984762" cy="4717610"/>
          </a:xfrm>
        </p:grpSpPr>
        <p:grpSp>
          <p:nvGrpSpPr>
            <p:cNvPr id="3" name="Grupp 7"/>
            <p:cNvGrpSpPr/>
            <p:nvPr/>
          </p:nvGrpSpPr>
          <p:grpSpPr>
            <a:xfrm>
              <a:off x="1252272" y="2353734"/>
              <a:ext cx="3268930" cy="3802330"/>
              <a:chOff x="4571205" y="2827867"/>
              <a:chExt cx="3268930" cy="3802330"/>
            </a:xfrm>
          </p:grpSpPr>
          <p:cxnSp>
            <p:nvCxnSpPr>
              <p:cNvPr id="4" name="Rak 3"/>
              <p:cNvCxnSpPr/>
              <p:nvPr/>
            </p:nvCxnSpPr>
            <p:spPr>
              <a:xfrm rot="16200000" flipV="1">
                <a:off x="2670835" y="4728237"/>
                <a:ext cx="3802330" cy="159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Rak 4"/>
              <p:cNvCxnSpPr/>
              <p:nvPr/>
            </p:nvCxnSpPr>
            <p:spPr>
              <a:xfrm rot="10800000" flipV="1">
                <a:off x="4571206" y="6627811"/>
                <a:ext cx="3268929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Rak 5"/>
              <p:cNvCxnSpPr/>
              <p:nvPr/>
            </p:nvCxnSpPr>
            <p:spPr>
              <a:xfrm rot="10800000" flipV="1">
                <a:off x="4571209" y="3094276"/>
                <a:ext cx="3000937" cy="2591334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ruta 8"/>
            <p:cNvSpPr txBox="1"/>
            <p:nvPr/>
          </p:nvSpPr>
          <p:spPr>
            <a:xfrm>
              <a:off x="4253213" y="6161778"/>
              <a:ext cx="1388532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smtClean="0">
                  <a:latin typeface="Arial" pitchFamily="34" charset="0"/>
                  <a:cs typeface="Arial" pitchFamily="34" charset="0"/>
                </a:rPr>
                <a:t>X</a:t>
              </a:r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656983" y="4900466"/>
              <a:ext cx="1388533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776246" y="2107512"/>
              <a:ext cx="1388532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smtClean="0">
                  <a:latin typeface="Arial" pitchFamily="34" charset="0"/>
                  <a:cs typeface="Arial" pitchFamily="34" charset="0"/>
                </a:rPr>
                <a:t>T</a:t>
              </a:r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736449"/>
              </p:ext>
            </p:extLst>
          </p:nvPr>
        </p:nvGraphicFramePr>
        <p:xfrm>
          <a:off x="707135" y="2273109"/>
          <a:ext cx="8170862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26" name="Equation" r:id="rId3" imgW="3822480" imgH="507960" progId="Equation.3">
                  <p:embed/>
                </p:oleObj>
              </mc:Choice>
              <mc:Fallback>
                <p:oleObj name="Equation" r:id="rId3" imgW="38224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135" y="2273109"/>
                        <a:ext cx="8170862" cy="113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Adiabatic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89025" y="1320865"/>
            <a:ext cx="8207375" cy="658812"/>
            <a:chOff x="1089025" y="1193865"/>
            <a:chExt cx="8207375" cy="658812"/>
          </a:xfrm>
        </p:grpSpPr>
        <p:sp>
          <p:nvSpPr>
            <p:cNvPr id="17" name="textruta 4"/>
            <p:cNvSpPr txBox="1"/>
            <p:nvPr/>
          </p:nvSpPr>
          <p:spPr>
            <a:xfrm>
              <a:off x="1089025" y="1340914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Adiabatic (Q=0) and no Work 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1552932"/>
                </p:ext>
              </p:extLst>
            </p:nvPr>
          </p:nvGraphicFramePr>
          <p:xfrm>
            <a:off x="5589587" y="1193865"/>
            <a:ext cx="1116013" cy="658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27" name="Equation" r:id="rId5" imgW="558720" imgH="317160" progId="Equation.3">
                    <p:embed/>
                  </p:oleObj>
                </mc:Choice>
                <mc:Fallback>
                  <p:oleObj name="Equation" r:id="rId5" imgW="558720" imgH="3171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9587" y="1193865"/>
                          <a:ext cx="1116013" cy="658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ruta 4"/>
          <p:cNvSpPr txBox="1"/>
          <p:nvPr/>
        </p:nvSpPr>
        <p:spPr>
          <a:xfrm>
            <a:off x="5117306" y="4625657"/>
            <a:ext cx="25915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Exothermic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Rationale and Overview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Let’s calculate the volume necessary to achieve a conversion, X, in a PFR for a first-order, exothermic and adiabatic reaction.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temperature profile might look something like this:</a:t>
            </a: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p 37"/>
          <p:cNvGrpSpPr/>
          <p:nvPr/>
        </p:nvGrpSpPr>
        <p:grpSpPr>
          <a:xfrm>
            <a:off x="561444" y="3870646"/>
            <a:ext cx="8021112" cy="2777067"/>
            <a:chOff x="835027" y="2947776"/>
            <a:chExt cx="8021112" cy="2777067"/>
          </a:xfrm>
        </p:grpSpPr>
        <p:grpSp>
          <p:nvGrpSpPr>
            <p:cNvPr id="6" name="Grupp 34"/>
            <p:cNvGrpSpPr/>
            <p:nvPr/>
          </p:nvGrpSpPr>
          <p:grpSpPr>
            <a:xfrm>
              <a:off x="835027" y="2947776"/>
              <a:ext cx="2645515" cy="2770717"/>
              <a:chOff x="835027" y="2947776"/>
              <a:chExt cx="2645515" cy="2770717"/>
            </a:xfrm>
          </p:grpSpPr>
          <p:grpSp>
            <p:nvGrpSpPr>
              <p:cNvPr id="23" name="Grupp 17"/>
              <p:cNvGrpSpPr/>
              <p:nvPr/>
            </p:nvGrpSpPr>
            <p:grpSpPr>
              <a:xfrm>
                <a:off x="1193799" y="2947776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26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28" name="Rak 8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Rak 9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" name="Frihandsfigur 16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textruta 28"/>
              <p:cNvSpPr txBox="1"/>
              <p:nvPr/>
            </p:nvSpPr>
            <p:spPr>
              <a:xfrm>
                <a:off x="835027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31"/>
              <p:cNvSpPr txBox="1"/>
              <p:nvPr/>
            </p:nvSpPr>
            <p:spPr>
              <a:xfrm>
                <a:off x="2172758" y="522605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upp 35"/>
            <p:cNvGrpSpPr/>
            <p:nvPr/>
          </p:nvGrpSpPr>
          <p:grpSpPr>
            <a:xfrm>
              <a:off x="3425827" y="2950951"/>
              <a:ext cx="2755585" cy="2773892"/>
              <a:chOff x="3629023" y="2950951"/>
              <a:chExt cx="2755585" cy="2773892"/>
            </a:xfrm>
          </p:grpSpPr>
          <p:grpSp>
            <p:nvGrpSpPr>
              <p:cNvPr id="16" name="Grupp 18"/>
              <p:cNvGrpSpPr/>
              <p:nvPr/>
            </p:nvGrpSpPr>
            <p:grpSpPr>
              <a:xfrm>
                <a:off x="4097865" y="2950951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19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21" name="Rak 21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Rak 22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Frihandsfigur 20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" name="textruta 29"/>
              <p:cNvSpPr txBox="1"/>
              <p:nvPr/>
            </p:nvSpPr>
            <p:spPr>
              <a:xfrm>
                <a:off x="3629023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k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32"/>
              <p:cNvSpPr txBox="1"/>
              <p:nvPr/>
            </p:nvSpPr>
            <p:spPr>
              <a:xfrm>
                <a:off x="5000625" y="523240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36"/>
            <p:cNvGrpSpPr/>
            <p:nvPr/>
          </p:nvGrpSpPr>
          <p:grpSpPr>
            <a:xfrm>
              <a:off x="6109022" y="2950951"/>
              <a:ext cx="2747117" cy="2767542"/>
              <a:chOff x="6396883" y="2950951"/>
              <a:chExt cx="2747117" cy="2767542"/>
            </a:xfrm>
          </p:grpSpPr>
          <p:grpSp>
            <p:nvGrpSpPr>
              <p:cNvPr id="9" name="Grupp 23"/>
              <p:cNvGrpSpPr/>
              <p:nvPr/>
            </p:nvGrpSpPr>
            <p:grpSpPr>
              <a:xfrm>
                <a:off x="6857257" y="2950952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12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14" name="Rak 26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27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Frihandsfigur 25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textruta 30"/>
              <p:cNvSpPr txBox="1"/>
              <p:nvPr/>
            </p:nvSpPr>
            <p:spPr>
              <a:xfrm>
                <a:off x="6396883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33"/>
              <p:cNvSpPr txBox="1"/>
              <p:nvPr/>
            </p:nvSpPr>
            <p:spPr>
              <a:xfrm>
                <a:off x="7760758" y="522605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424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38"/>
          <p:cNvGrpSpPr/>
          <p:nvPr/>
        </p:nvGrpSpPr>
        <p:grpSpPr>
          <a:xfrm>
            <a:off x="936625" y="2111505"/>
            <a:ext cx="4678363" cy="984250"/>
            <a:chOff x="1012825" y="1586984"/>
            <a:chExt cx="4678363" cy="984250"/>
          </a:xfrm>
        </p:grpSpPr>
        <p:graphicFrame>
          <p:nvGraphicFramePr>
            <p:cNvPr id="68640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122893"/>
                </p:ext>
              </p:extLst>
            </p:nvPr>
          </p:nvGraphicFramePr>
          <p:xfrm>
            <a:off x="4094163" y="1650484"/>
            <a:ext cx="1597025" cy="920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18" name="Equation" r:id="rId4" imgW="748975" imgH="431613" progId="Equation.3">
                    <p:embed/>
                  </p:oleObj>
                </mc:Choice>
                <mc:Fallback>
                  <p:oleObj name="Equation" r:id="rId4" imgW="748975" imgH="431613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4163" y="1650484"/>
                          <a:ext cx="1597025" cy="920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ktangel 34"/>
            <p:cNvSpPr/>
            <p:nvPr/>
          </p:nvSpPr>
          <p:spPr>
            <a:xfrm>
              <a:off x="1012825" y="1586984"/>
              <a:ext cx="302358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Balance:</a:t>
              </a:r>
              <a:endParaRPr lang="en-US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39"/>
          <p:cNvGrpSpPr/>
          <p:nvPr/>
        </p:nvGrpSpPr>
        <p:grpSpPr>
          <a:xfrm>
            <a:off x="936625" y="3389307"/>
            <a:ext cx="8196263" cy="2197100"/>
            <a:chOff x="936625" y="3310416"/>
            <a:chExt cx="8196263" cy="2197100"/>
          </a:xfrm>
        </p:grpSpPr>
        <p:graphicFrame>
          <p:nvGraphicFramePr>
            <p:cNvPr id="68641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6732625"/>
                </p:ext>
              </p:extLst>
            </p:nvPr>
          </p:nvGraphicFramePr>
          <p:xfrm>
            <a:off x="3357563" y="3310416"/>
            <a:ext cx="5775325" cy="219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19" name="Equation" r:id="rId6" imgW="2870200" imgH="1092200" progId="Equation.3">
                    <p:embed/>
                  </p:oleObj>
                </mc:Choice>
                <mc:Fallback>
                  <p:oleObj name="Equation" r:id="rId6" imgW="2870200" imgH="1092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7563" y="3310416"/>
                          <a:ext cx="5775325" cy="2197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35"/>
            <p:cNvSpPr/>
            <p:nvPr/>
          </p:nvSpPr>
          <p:spPr>
            <a:xfrm>
              <a:off x="936625" y="3537796"/>
              <a:ext cx="26035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 </a:t>
              </a:r>
              <a:endPara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936625" y="1350990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2"/>
          <p:cNvGrpSpPr/>
          <p:nvPr/>
        </p:nvGrpSpPr>
        <p:grpSpPr>
          <a:xfrm>
            <a:off x="1004357" y="2076444"/>
            <a:ext cx="4991630" cy="1849755"/>
            <a:chOff x="1004357" y="1636186"/>
            <a:chExt cx="4991630" cy="1849755"/>
          </a:xfrm>
        </p:grpSpPr>
        <p:graphicFrame>
          <p:nvGraphicFramePr>
            <p:cNvPr id="68642" name="Object 34"/>
            <p:cNvGraphicFramePr>
              <a:graphicFrameLocks noChangeAspect="1"/>
            </p:cNvGraphicFramePr>
            <p:nvPr/>
          </p:nvGraphicFramePr>
          <p:xfrm>
            <a:off x="3406774" y="2128629"/>
            <a:ext cx="2589213" cy="1357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9342" name="Equation" r:id="rId4" imgW="1016000" imgH="533400" progId="Equation.3">
                    <p:embed/>
                  </p:oleObj>
                </mc:Choice>
                <mc:Fallback>
                  <p:oleObj name="Equation" r:id="rId4" imgW="1016000" imgH="533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6774" y="2128629"/>
                          <a:ext cx="2589213" cy="1357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36"/>
            <p:cNvSpPr/>
            <p:nvPr/>
          </p:nvSpPr>
          <p:spPr>
            <a:xfrm>
              <a:off x="1004357" y="1636186"/>
              <a:ext cx="31213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3"/>
          <p:cNvGrpSpPr/>
          <p:nvPr/>
        </p:nvGrpSpPr>
        <p:grpSpPr>
          <a:xfrm>
            <a:off x="936625" y="3996255"/>
            <a:ext cx="5059362" cy="1620500"/>
            <a:chOff x="936625" y="3793059"/>
            <a:chExt cx="5059362" cy="1620500"/>
          </a:xfrm>
        </p:grpSpPr>
        <p:graphicFrame>
          <p:nvGraphicFramePr>
            <p:cNvPr id="68644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4399623"/>
                </p:ext>
              </p:extLst>
            </p:nvPr>
          </p:nvGraphicFramePr>
          <p:xfrm>
            <a:off x="3416968" y="4316279"/>
            <a:ext cx="2579019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9343" name="Equation" r:id="rId6" imgW="1104900" imgH="469900" progId="Equation.3">
                    <p:embed/>
                  </p:oleObj>
                </mc:Choice>
                <mc:Fallback>
                  <p:oleObj name="Equation" r:id="rId6" imgW="1104900" imgH="4699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6968" y="4316279"/>
                          <a:ext cx="2579019" cy="1097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ktangel 37"/>
            <p:cNvSpPr/>
            <p:nvPr/>
          </p:nvSpPr>
          <p:spPr>
            <a:xfrm>
              <a:off x="936625" y="3793059"/>
              <a:ext cx="34018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4) Energy </a:t>
              </a:r>
              <a:r>
                <a:rPr lang="en-US" sz="2800" b="1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Balance </a:t>
              </a:r>
              <a:endParaRPr lang="en-US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14400" y="5777815"/>
            <a:ext cx="7772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First need to calculate the maximum conversion which is at the </a:t>
            </a:r>
            <a:r>
              <a:rPr lang="sv-SE" sz="2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diabatic equilibrium conversion</a:t>
            </a:r>
            <a:r>
              <a:rPr lang="sv-SE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936625" y="1350990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11ClassProb13-inser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72" y="1905508"/>
            <a:ext cx="3538728" cy="2907792"/>
          </a:xfrm>
          <a:prstGeom prst="rect">
            <a:avLst/>
          </a:prstGeom>
        </p:spPr>
      </p:pic>
      <p:pic>
        <p:nvPicPr>
          <p:cNvPr id="5" name="Picture 4" descr="W11ClassProb13-inser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740408"/>
            <a:ext cx="5132832" cy="4035552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34"/>
          <p:cNvGrpSpPr/>
          <p:nvPr/>
        </p:nvGrpSpPr>
        <p:grpSpPr>
          <a:xfrm>
            <a:off x="936625" y="1702287"/>
            <a:ext cx="7784042" cy="3857853"/>
            <a:chOff x="6477000" y="3727002"/>
            <a:chExt cx="4877206" cy="2417195"/>
          </a:xfrm>
        </p:grpSpPr>
        <p:sp>
          <p:nvSpPr>
            <p:cNvPr id="68645" name="Line 37"/>
            <p:cNvSpPr>
              <a:spLocks noChangeShapeType="1"/>
            </p:cNvSpPr>
            <p:nvPr/>
          </p:nvSpPr>
          <p:spPr bwMode="auto">
            <a:xfrm>
              <a:off x="6858000" y="4587915"/>
              <a:ext cx="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6" name="Line 38"/>
            <p:cNvSpPr>
              <a:spLocks noChangeShapeType="1"/>
            </p:cNvSpPr>
            <p:nvPr/>
          </p:nvSpPr>
          <p:spPr bwMode="auto">
            <a:xfrm>
              <a:off x="6858000" y="6035715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7" name="Line 39"/>
            <p:cNvSpPr>
              <a:spLocks noChangeShapeType="1"/>
            </p:cNvSpPr>
            <p:nvPr/>
          </p:nvSpPr>
          <p:spPr bwMode="auto">
            <a:xfrm flipV="1">
              <a:off x="7315200" y="4724400"/>
              <a:ext cx="609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8" name="Freeform 40"/>
            <p:cNvSpPr>
              <a:spLocks/>
            </p:cNvSpPr>
            <p:nvPr/>
          </p:nvSpPr>
          <p:spPr bwMode="auto">
            <a:xfrm>
              <a:off x="6858000" y="4876800"/>
              <a:ext cx="1524000" cy="11557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88" y="8"/>
                </a:cxn>
                <a:cxn ang="0">
                  <a:pos x="432" y="56"/>
                </a:cxn>
                <a:cxn ang="0">
                  <a:pos x="528" y="200"/>
                </a:cxn>
                <a:cxn ang="0">
                  <a:pos x="624" y="344"/>
                </a:cxn>
                <a:cxn ang="0">
                  <a:pos x="720" y="536"/>
                </a:cxn>
                <a:cxn ang="0">
                  <a:pos x="864" y="680"/>
                </a:cxn>
                <a:cxn ang="0">
                  <a:pos x="960" y="728"/>
                </a:cxn>
              </a:cxnLst>
              <a:rect l="0" t="0" r="r" b="b"/>
              <a:pathLst>
                <a:path w="960" h="728">
                  <a:moveTo>
                    <a:pt x="0" y="8"/>
                  </a:moveTo>
                  <a:cubicBezTo>
                    <a:pt x="108" y="4"/>
                    <a:pt x="216" y="0"/>
                    <a:pt x="288" y="8"/>
                  </a:cubicBezTo>
                  <a:cubicBezTo>
                    <a:pt x="360" y="16"/>
                    <a:pt x="392" y="24"/>
                    <a:pt x="432" y="56"/>
                  </a:cubicBezTo>
                  <a:cubicBezTo>
                    <a:pt x="472" y="88"/>
                    <a:pt x="496" y="152"/>
                    <a:pt x="528" y="200"/>
                  </a:cubicBezTo>
                  <a:cubicBezTo>
                    <a:pt x="560" y="248"/>
                    <a:pt x="592" y="288"/>
                    <a:pt x="624" y="344"/>
                  </a:cubicBezTo>
                  <a:cubicBezTo>
                    <a:pt x="656" y="400"/>
                    <a:pt x="680" y="480"/>
                    <a:pt x="720" y="536"/>
                  </a:cubicBezTo>
                  <a:cubicBezTo>
                    <a:pt x="760" y="592"/>
                    <a:pt x="824" y="648"/>
                    <a:pt x="864" y="680"/>
                  </a:cubicBezTo>
                  <a:cubicBezTo>
                    <a:pt x="904" y="712"/>
                    <a:pt x="944" y="720"/>
                    <a:pt x="960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9" name="Line 41"/>
            <p:cNvSpPr>
              <a:spLocks noChangeShapeType="1"/>
            </p:cNvSpPr>
            <p:nvPr/>
          </p:nvSpPr>
          <p:spPr bwMode="auto">
            <a:xfrm flipH="1">
              <a:off x="7772399" y="5054524"/>
              <a:ext cx="381000" cy="127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50" name="Line 42"/>
            <p:cNvSpPr>
              <a:spLocks noChangeShapeType="1"/>
            </p:cNvSpPr>
            <p:nvPr/>
          </p:nvSpPr>
          <p:spPr bwMode="auto">
            <a:xfrm>
              <a:off x="7545277" y="4178842"/>
              <a:ext cx="303323" cy="591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8651" name="Object 43"/>
            <p:cNvGraphicFramePr>
              <a:graphicFrameLocks noChangeAspect="1"/>
            </p:cNvGraphicFramePr>
            <p:nvPr/>
          </p:nvGraphicFramePr>
          <p:xfrm>
            <a:off x="7391400" y="3727002"/>
            <a:ext cx="1676400" cy="695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38" name="Equation" r:id="rId4" imgW="1129810" imgH="469696" progId="Equation.3">
                    <p:embed/>
                  </p:oleObj>
                </mc:Choice>
                <mc:Fallback>
                  <p:oleObj name="Equation" r:id="rId4" imgW="1129810" imgH="469696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91400" y="3727002"/>
                          <a:ext cx="1676400" cy="6958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52" name="Text Box 44"/>
            <p:cNvSpPr txBox="1">
              <a:spLocks noChangeArrowheads="1"/>
            </p:cNvSpPr>
            <p:nvPr/>
          </p:nvSpPr>
          <p:spPr bwMode="auto">
            <a:xfrm>
              <a:off x="8458200" y="5835650"/>
              <a:ext cx="609600" cy="308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68653" name="Text Box 45"/>
            <p:cNvSpPr txBox="1">
              <a:spLocks noChangeArrowheads="1"/>
            </p:cNvSpPr>
            <p:nvPr/>
          </p:nvSpPr>
          <p:spPr bwMode="auto">
            <a:xfrm>
              <a:off x="6477000" y="4692650"/>
              <a:ext cx="609600" cy="308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800" baseline="-2500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2800" baseline="-25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54" name="Text Box 46"/>
            <p:cNvSpPr txBox="1">
              <a:spLocks noChangeArrowheads="1"/>
            </p:cNvSpPr>
            <p:nvPr/>
          </p:nvSpPr>
          <p:spPr bwMode="auto">
            <a:xfrm>
              <a:off x="8153400" y="4770437"/>
              <a:ext cx="3200806" cy="559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Adiabatic equilibrium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conversion and temperature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7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56440"/>
              </p:ext>
            </p:extLst>
          </p:nvPr>
        </p:nvGraphicFramePr>
        <p:xfrm>
          <a:off x="3108325" y="5505450"/>
          <a:ext cx="2252663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9" name="Equation" r:id="rId6" imgW="800100" imgH="393700" progId="Equation.3">
                  <p:embed/>
                </p:oleObj>
              </mc:Choice>
              <mc:Fallback>
                <p:oleObj name="Equation" r:id="rId6" imgW="800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5505450"/>
                        <a:ext cx="2252663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936625" y="1408366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2396012" y="6032234"/>
            <a:ext cx="7296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 flipV="1">
            <a:off x="2396010" y="4978400"/>
            <a:ext cx="1058389" cy="10538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 flipH="1" flipV="1">
            <a:off x="2895600" y="4051300"/>
            <a:ext cx="127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39"/>
          <p:cNvSpPr>
            <a:spLocks noChangeShapeType="1"/>
          </p:cNvSpPr>
          <p:nvPr/>
        </p:nvSpPr>
        <p:spPr bwMode="auto">
          <a:xfrm>
            <a:off x="1536700" y="4064000"/>
            <a:ext cx="13335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3"/>
          <p:cNvSpPr txBox="1">
            <a:spLocks/>
          </p:cNvSpPr>
          <p:nvPr/>
        </p:nvSpPr>
        <p:spPr>
          <a:xfrm>
            <a:off x="799584" y="1375832"/>
            <a:ext cx="7927975" cy="107103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 defTabSz="91440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now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form a table. Set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X, then calculate T, -V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</a:p>
          <a:p>
            <a:pPr lvl="0" algn="just" defTabSz="91440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 F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A0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/-r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increment X, then plot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vs. X: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963929" y="2365562"/>
            <a:ext cx="5345642" cy="4402491"/>
            <a:chOff x="3502342" y="591344"/>
            <a:chExt cx="3932714" cy="3238851"/>
          </a:xfrm>
        </p:grpSpPr>
        <p:grpSp>
          <p:nvGrpSpPr>
            <p:cNvPr id="8" name="Grupp 9"/>
            <p:cNvGrpSpPr/>
            <p:nvPr/>
          </p:nvGrpSpPr>
          <p:grpSpPr>
            <a:xfrm>
              <a:off x="4571206" y="591344"/>
              <a:ext cx="2863850" cy="2863850"/>
              <a:chOff x="4571206" y="591344"/>
              <a:chExt cx="2863850" cy="2863850"/>
            </a:xfrm>
          </p:grpSpPr>
          <p:cxnSp>
            <p:nvCxnSpPr>
              <p:cNvPr id="11" name="Rak 10"/>
              <p:cNvCxnSpPr/>
              <p:nvPr/>
            </p:nvCxnSpPr>
            <p:spPr>
              <a:xfrm rot="16200000" flipH="1">
                <a:off x="3140075" y="2022475"/>
                <a:ext cx="2863850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>
                <a:off x="4571206" y="3453606"/>
                <a:ext cx="2863850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ihandsfigur 12"/>
              <p:cNvSpPr/>
              <p:nvPr/>
            </p:nvSpPr>
            <p:spPr>
              <a:xfrm>
                <a:off x="4571206" y="2040467"/>
                <a:ext cx="2863850" cy="533400"/>
              </a:xfrm>
              <a:custGeom>
                <a:avLst/>
                <a:gdLst>
                  <a:gd name="connsiteX0" fmla="*/ 0 w 1930400"/>
                  <a:gd name="connsiteY0" fmla="*/ 67733 h 533400"/>
                  <a:gd name="connsiteX1" fmla="*/ 558800 w 1930400"/>
                  <a:gd name="connsiteY1" fmla="*/ 474133 h 533400"/>
                  <a:gd name="connsiteX2" fmla="*/ 1490133 w 1930400"/>
                  <a:gd name="connsiteY2" fmla="*/ 423333 h 533400"/>
                  <a:gd name="connsiteX3" fmla="*/ 1930400 w 1930400"/>
                  <a:gd name="connsiteY3" fmla="*/ 0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30400" h="533400">
                    <a:moveTo>
                      <a:pt x="0" y="67733"/>
                    </a:moveTo>
                    <a:cubicBezTo>
                      <a:pt x="155222" y="241299"/>
                      <a:pt x="310445" y="414866"/>
                      <a:pt x="558800" y="474133"/>
                    </a:cubicBezTo>
                    <a:cubicBezTo>
                      <a:pt x="807156" y="533400"/>
                      <a:pt x="1261533" y="502355"/>
                      <a:pt x="1490133" y="423333"/>
                    </a:cubicBezTo>
                    <a:cubicBezTo>
                      <a:pt x="1718733" y="344311"/>
                      <a:pt x="1930400" y="0"/>
                      <a:pt x="19304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ktangel 8"/>
            <p:cNvSpPr/>
            <p:nvPr/>
          </p:nvSpPr>
          <p:spPr>
            <a:xfrm>
              <a:off x="3502342" y="863608"/>
              <a:ext cx="1089210" cy="3396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/-r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ktangel 9"/>
            <p:cNvSpPr/>
            <p:nvPr/>
          </p:nvSpPr>
          <p:spPr>
            <a:xfrm>
              <a:off x="6102786" y="3490555"/>
              <a:ext cx="389800" cy="3396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34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End of Web Lecture 19</a:t>
            </a:r>
            <a:br>
              <a:rPr lang="sv-SE" b="1" dirty="0" smtClean="0"/>
            </a:br>
            <a:r>
              <a:rPr lang="sv-SE" b="1" dirty="0" smtClean="0"/>
              <a:t>Class Lecture 17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Rationale and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Overview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Balance:</a:t>
            </a: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Law:</a:t>
            </a:r>
          </a:p>
          <a:p>
            <a:pPr marL="0" indent="0">
              <a:buNone/>
            </a:pP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</a:p>
          <a:p>
            <a:pPr marL="0" indent="0">
              <a:buNone/>
            </a:pP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Combine: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251292"/>
              </p:ext>
            </p:extLst>
          </p:nvPr>
        </p:nvGraphicFramePr>
        <p:xfrm>
          <a:off x="3517900" y="1417638"/>
          <a:ext cx="15811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98" name="Equation" r:id="rId3" imgW="698197" imgH="444307" progId="Equation.3">
                  <p:embed/>
                </p:oleObj>
              </mc:Choice>
              <mc:Fallback>
                <p:oleObj name="Equation" r:id="rId3" imgW="698197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1417638"/>
                        <a:ext cx="158115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184427"/>
              </p:ext>
            </p:extLst>
          </p:nvPr>
        </p:nvGraphicFramePr>
        <p:xfrm>
          <a:off x="3575050" y="2484438"/>
          <a:ext cx="39798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99" name="Equation" r:id="rId5" imgW="1752600" imgH="508000" progId="Equation.3">
                  <p:embed/>
                </p:oleObj>
              </mc:Choice>
              <mc:Fallback>
                <p:oleObj name="Equation" r:id="rId5" imgW="17526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2484438"/>
                        <a:ext cx="39798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85015"/>
              </p:ext>
            </p:extLst>
          </p:nvPr>
        </p:nvGraphicFramePr>
        <p:xfrm>
          <a:off x="3517900" y="3786188"/>
          <a:ext cx="2111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0" name="Equation" r:id="rId7" imgW="1040948" imgH="228501" progId="Equation.3">
                  <p:embed/>
                </p:oleObj>
              </mc:Choice>
              <mc:Fallback>
                <p:oleObj name="Equation" r:id="rId7" imgW="1040948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3786188"/>
                        <a:ext cx="21113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973761"/>
              </p:ext>
            </p:extLst>
          </p:nvPr>
        </p:nvGraphicFramePr>
        <p:xfrm>
          <a:off x="3048000" y="4505325"/>
          <a:ext cx="563880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1" name="Equation" r:id="rId9" imgW="2273040" imgH="711000" progId="Equation.3">
                  <p:embed/>
                </p:oleObj>
              </mc:Choice>
              <mc:Fallback>
                <p:oleObj name="Equation" r:id="rId9" imgW="227304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05325"/>
                        <a:ext cx="5638800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Rationale and Overview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10" name="textruta 6"/>
          <p:cNvSpPr txBox="1"/>
          <p:nvPr/>
        </p:nvSpPr>
        <p:spPr>
          <a:xfrm>
            <a:off x="936625" y="3589867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We cannot solve this equation because we don’t have X either as a function of  V or T.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We need another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quation. That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quation is: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687175"/>
              </p:ext>
            </p:extLst>
          </p:nvPr>
        </p:nvGraphicFramePr>
        <p:xfrm>
          <a:off x="1069975" y="1587500"/>
          <a:ext cx="5160963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7" name="Equation" r:id="rId3" imgW="2273040" imgH="711000" progId="Equation.3">
                  <p:embed/>
                </p:oleObj>
              </mc:Choice>
              <mc:Fallback>
                <p:oleObj name="Equation" r:id="rId3" imgW="22730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587500"/>
                        <a:ext cx="5160963" cy="168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ruta 9"/>
          <p:cNvSpPr txBox="1"/>
          <p:nvPr/>
        </p:nvSpPr>
        <p:spPr>
          <a:xfrm>
            <a:off x="955675" y="536432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2800" b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The Energy </a:t>
            </a:r>
            <a:r>
              <a:rPr lang="en-US" sz="2800" b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Balance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914400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v-SE" sz="2600" u="sng" dirty="0" err="1" smtClean="0">
                <a:latin typeface="Arial" pitchFamily="34" charset="0"/>
                <a:cs typeface="Arial" pitchFamily="34" charset="0"/>
              </a:rPr>
              <a:t>Adiabatic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CSTR, PFR, </a:t>
            </a:r>
            <a:r>
              <a:rPr lang="sv-SE" sz="2600" u="sng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or PBR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719298"/>
              </p:ext>
            </p:extLst>
          </p:nvPr>
        </p:nvGraphicFramePr>
        <p:xfrm>
          <a:off x="3286125" y="2101850"/>
          <a:ext cx="25701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Equation" r:id="rId3" imgW="1130040" imgH="253800" progId="">
                  <p:embed/>
                </p:oleObj>
              </mc:Choice>
              <mc:Fallback>
                <p:oleObj name="Equation" r:id="rId3" imgW="1130040" imgH="2538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101850"/>
                        <a:ext cx="2570163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528978"/>
              </p:ext>
            </p:extLst>
          </p:nvPr>
        </p:nvGraphicFramePr>
        <p:xfrm>
          <a:off x="2943225" y="2963863"/>
          <a:ext cx="3259138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Equation" r:id="rId5" imgW="1435100" imgH="444500" progId="Equation.3">
                  <p:embed/>
                </p:oleObj>
              </mc:Choice>
              <mc:Fallback>
                <p:oleObj name="Equation" r:id="rId5" imgW="1435100" imgH="4445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2963863"/>
                        <a:ext cx="3259138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519494"/>
              </p:ext>
            </p:extLst>
          </p:nvPr>
        </p:nvGraphicFramePr>
        <p:xfrm>
          <a:off x="3417888" y="4262438"/>
          <a:ext cx="2306637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Equation" r:id="rId7" imgW="1016000" imgH="444500" progId="Equation.3">
                  <p:embed/>
                </p:oleObj>
              </mc:Choice>
              <mc:Fallback>
                <p:oleObj name="Equation" r:id="rId7" imgW="1016000" imgH="4445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4262438"/>
                        <a:ext cx="2306637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032981"/>
              </p:ext>
            </p:extLst>
          </p:nvPr>
        </p:nvGraphicFramePr>
        <p:xfrm>
          <a:off x="2986088" y="5403850"/>
          <a:ext cx="317341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9" imgW="1397000" imgH="508000" progId="Equation.3">
                  <p:embed/>
                </p:oleObj>
              </mc:Choice>
              <mc:Fallback>
                <p:oleObj name="Equation" r:id="rId9" imgW="1397000" imgH="508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5403850"/>
                        <a:ext cx="3173412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upp 30"/>
          <p:cNvGrpSpPr/>
          <p:nvPr/>
        </p:nvGrpSpPr>
        <p:grpSpPr>
          <a:xfrm>
            <a:off x="860424" y="1621477"/>
            <a:ext cx="6051273" cy="4003430"/>
            <a:chOff x="860424" y="1621477"/>
            <a:chExt cx="6051273" cy="4003430"/>
          </a:xfrm>
        </p:grpSpPr>
        <p:grpSp>
          <p:nvGrpSpPr>
            <p:cNvPr id="29" name="Grupp 28"/>
            <p:cNvGrpSpPr/>
            <p:nvPr/>
          </p:nvGrpSpPr>
          <p:grpSpPr>
            <a:xfrm>
              <a:off x="860424" y="1621477"/>
              <a:ext cx="6051273" cy="4003430"/>
              <a:chOff x="980280" y="842169"/>
              <a:chExt cx="6051273" cy="4003430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980280" y="1333818"/>
                <a:ext cx="6051273" cy="3511781"/>
                <a:chOff x="404018" y="842169"/>
                <a:chExt cx="6051273" cy="3511781"/>
              </a:xfrm>
            </p:grpSpPr>
            <p:cxnSp>
              <p:nvCxnSpPr>
                <p:cNvPr id="11" name="Rak 10"/>
                <p:cNvCxnSpPr/>
                <p:nvPr/>
              </p:nvCxnSpPr>
              <p:spPr>
                <a:xfrm rot="5400000">
                  <a:off x="-590021" y="2368021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ak 11"/>
                <p:cNvCxnSpPr/>
                <p:nvPr/>
              </p:nvCxnSpPr>
              <p:spPr>
                <a:xfrm>
                  <a:off x="935831" y="3893873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935831" y="1439333"/>
                  <a:ext cx="2772569" cy="2452952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ruta 14"/>
                <p:cNvSpPr txBox="1"/>
                <p:nvPr/>
              </p:nvSpPr>
              <p:spPr>
                <a:xfrm>
                  <a:off x="404018" y="2187094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ruta 15"/>
                <p:cNvSpPr txBox="1"/>
                <p:nvPr/>
              </p:nvSpPr>
              <p:spPr>
                <a:xfrm flipH="1">
                  <a:off x="2810932" y="3892285"/>
                  <a:ext cx="36443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sv-SE" sz="2400" baseline="-25000" dirty="0" smtClean="0">
                      <a:latin typeface="Arial" pitchFamily="34" charset="0"/>
                      <a:cs typeface="Arial" pitchFamily="34" charset="0"/>
                    </a:rPr>
                    <a:t>EB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" name="textruta 26"/>
              <p:cNvSpPr txBox="1"/>
              <p:nvPr/>
            </p:nvSpPr>
            <p:spPr>
              <a:xfrm>
                <a:off x="1666080" y="842169"/>
                <a:ext cx="1721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err="1" smtClean="0">
                    <a:latin typeface="Arial" pitchFamily="34" charset="0"/>
                    <a:cs typeface="Arial" pitchFamily="34" charset="0"/>
                  </a:rPr>
                  <a:t>Exothermic</a:t>
                </a:r>
                <a:endParaRPr lang="sv-SE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extruta 24"/>
            <p:cNvSpPr txBox="1"/>
            <p:nvPr/>
          </p:nvSpPr>
          <p:spPr>
            <a:xfrm>
              <a:off x="908298" y="4707844"/>
              <a:ext cx="790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1317624" y="516324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upp 33"/>
          <p:cNvGrpSpPr/>
          <p:nvPr/>
        </p:nvGrpSpPr>
        <p:grpSpPr>
          <a:xfrm>
            <a:off x="4945050" y="1621477"/>
            <a:ext cx="3602038" cy="4003430"/>
            <a:chOff x="4945050" y="1621477"/>
            <a:chExt cx="3602038" cy="4003430"/>
          </a:xfrm>
        </p:grpSpPr>
        <p:grpSp>
          <p:nvGrpSpPr>
            <p:cNvPr id="30" name="Grupp 29"/>
            <p:cNvGrpSpPr/>
            <p:nvPr/>
          </p:nvGrpSpPr>
          <p:grpSpPr>
            <a:xfrm>
              <a:off x="4945050" y="1621477"/>
              <a:ext cx="3602038" cy="4003430"/>
              <a:chOff x="4472251" y="842169"/>
              <a:chExt cx="3602038" cy="4003430"/>
            </a:xfrm>
          </p:grpSpPr>
          <p:grpSp>
            <p:nvGrpSpPr>
              <p:cNvPr id="18" name="Grupp 17"/>
              <p:cNvGrpSpPr/>
              <p:nvPr/>
            </p:nvGrpSpPr>
            <p:grpSpPr>
              <a:xfrm>
                <a:off x="4472251" y="1333818"/>
                <a:ext cx="3602038" cy="3511781"/>
                <a:chOff x="387085" y="842169"/>
                <a:chExt cx="3602038" cy="3511781"/>
              </a:xfrm>
            </p:grpSpPr>
            <p:cxnSp>
              <p:nvCxnSpPr>
                <p:cNvPr id="19" name="Rak 18"/>
                <p:cNvCxnSpPr/>
                <p:nvPr/>
              </p:nvCxnSpPr>
              <p:spPr>
                <a:xfrm rot="5400000">
                  <a:off x="-590021" y="2368021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Rak 19"/>
                <p:cNvCxnSpPr/>
                <p:nvPr/>
              </p:nvCxnSpPr>
              <p:spPr>
                <a:xfrm>
                  <a:off x="935831" y="3893873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ak 20"/>
                <p:cNvCxnSpPr/>
                <p:nvPr/>
              </p:nvCxnSpPr>
              <p:spPr>
                <a:xfrm>
                  <a:off x="935831" y="1333024"/>
                  <a:ext cx="2772569" cy="2222394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ruta 21"/>
                <p:cNvSpPr txBox="1"/>
                <p:nvPr/>
              </p:nvSpPr>
              <p:spPr>
                <a:xfrm>
                  <a:off x="387085" y="2187094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ruta 22"/>
                <p:cNvSpPr txBox="1"/>
                <p:nvPr/>
              </p:nvSpPr>
              <p:spPr>
                <a:xfrm>
                  <a:off x="2130702" y="3892285"/>
                  <a:ext cx="68023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sv-SE" sz="2400" baseline="-25000" dirty="0" smtClean="0">
                      <a:latin typeface="Arial" pitchFamily="34" charset="0"/>
                      <a:cs typeface="Arial" pitchFamily="34" charset="0"/>
                    </a:rPr>
                    <a:t>EB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" name="textruta 27"/>
              <p:cNvSpPr txBox="1"/>
              <p:nvPr/>
            </p:nvSpPr>
            <p:spPr>
              <a:xfrm>
                <a:off x="5468869" y="842169"/>
                <a:ext cx="1940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err="1" smtClean="0">
                    <a:latin typeface="Arial" pitchFamily="34" charset="0"/>
                    <a:cs typeface="Arial" pitchFamily="34" charset="0"/>
                  </a:rPr>
                  <a:t>Endothermic</a:t>
                </a:r>
                <a:endParaRPr lang="sv-SE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" name="textruta 31"/>
            <p:cNvSpPr txBox="1"/>
            <p:nvPr/>
          </p:nvSpPr>
          <p:spPr>
            <a:xfrm>
              <a:off x="4945050" y="2357759"/>
              <a:ext cx="790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ruta 32"/>
            <p:cNvSpPr txBox="1"/>
            <p:nvPr/>
          </p:nvSpPr>
          <p:spPr>
            <a:xfrm>
              <a:off x="5402250" y="516324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893763" y="1491932"/>
            <a:ext cx="755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2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6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en-US" sz="28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heat exchange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: UA(T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-T) and a large coolant flow rate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68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462036"/>
              </p:ext>
            </p:extLst>
          </p:nvPr>
        </p:nvGraphicFramePr>
        <p:xfrm>
          <a:off x="1831975" y="2414588"/>
          <a:ext cx="548005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4" name="Equation" r:id="rId3" imgW="2413000" imgH="635000" progId="Equation.3">
                  <p:embed/>
                </p:oleObj>
              </mc:Choice>
              <mc:Fallback>
                <p:oleObj name="Equation" r:id="rId3" imgW="2413000" imgH="635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2414588"/>
                        <a:ext cx="5480050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p 20"/>
          <p:cNvGrpSpPr/>
          <p:nvPr/>
        </p:nvGrpSpPr>
        <p:grpSpPr>
          <a:xfrm>
            <a:off x="893763" y="4089860"/>
            <a:ext cx="4185157" cy="2495781"/>
            <a:chOff x="1795858" y="4550831"/>
            <a:chExt cx="3182542" cy="1897880"/>
          </a:xfrm>
        </p:grpSpPr>
        <p:grpSp>
          <p:nvGrpSpPr>
            <p:cNvPr id="10" name="Grupp 9"/>
            <p:cNvGrpSpPr/>
            <p:nvPr/>
          </p:nvGrpSpPr>
          <p:grpSpPr>
            <a:xfrm>
              <a:off x="1892318" y="4550831"/>
              <a:ext cx="3086082" cy="1897880"/>
              <a:chOff x="1473402" y="3259663"/>
              <a:chExt cx="2099531" cy="1291170"/>
            </a:xfrm>
          </p:grpSpPr>
          <p:grpSp>
            <p:nvGrpSpPr>
              <p:cNvPr id="11" name="Grupp 19"/>
              <p:cNvGrpSpPr/>
              <p:nvPr/>
            </p:nvGrpSpPr>
            <p:grpSpPr>
              <a:xfrm>
                <a:off x="1473402" y="3259663"/>
                <a:ext cx="2099531" cy="1291170"/>
                <a:chOff x="1473402" y="3259663"/>
                <a:chExt cx="2099531" cy="1291170"/>
              </a:xfrm>
            </p:grpSpPr>
            <p:sp>
              <p:nvSpPr>
                <p:cNvPr id="14" name="Cylinder 13"/>
                <p:cNvSpPr/>
                <p:nvPr/>
              </p:nvSpPr>
              <p:spPr>
                <a:xfrm>
                  <a:off x="2108201" y="3644900"/>
                  <a:ext cx="872066" cy="905933"/>
                </a:xfrm>
                <a:prstGeom prst="can">
                  <a:avLst/>
                </a:prstGeom>
                <a:solidFill>
                  <a:srgbClr val="FFFFFF"/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5" name="Vinklad  14"/>
                <p:cNvCxnSpPr/>
                <p:nvPr/>
              </p:nvCxnSpPr>
              <p:spPr>
                <a:xfrm rot="16200000" flipH="1">
                  <a:off x="2072218" y="3295650"/>
                  <a:ext cx="385233" cy="313266"/>
                </a:xfrm>
                <a:prstGeom prst="bentConnector3">
                  <a:avLst>
                    <a:gd name="adj1" fmla="val -28"/>
                  </a:avLst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pil 15"/>
                <p:cNvCxnSpPr/>
                <p:nvPr/>
              </p:nvCxnSpPr>
              <p:spPr>
                <a:xfrm>
                  <a:off x="2843213" y="4391024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pil 16"/>
                <p:cNvCxnSpPr/>
                <p:nvPr/>
              </p:nvCxnSpPr>
              <p:spPr>
                <a:xfrm>
                  <a:off x="1473402" y="4089400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ak pil 17"/>
                <p:cNvCxnSpPr/>
                <p:nvPr/>
              </p:nvCxnSpPr>
              <p:spPr>
                <a:xfrm rot="10800000">
                  <a:off x="1585839" y="4394200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Frihandsfigur 18"/>
                <p:cNvSpPr/>
                <p:nvPr/>
              </p:nvSpPr>
              <p:spPr>
                <a:xfrm>
                  <a:off x="2192867" y="4096911"/>
                  <a:ext cx="211823" cy="305756"/>
                </a:xfrm>
                <a:custGeom>
                  <a:avLst/>
                  <a:gdLst>
                    <a:gd name="connsiteX0" fmla="*/ 0 w 211823"/>
                    <a:gd name="connsiteY0" fmla="*/ 956 h 305756"/>
                    <a:gd name="connsiteX1" fmla="*/ 127000 w 211823"/>
                    <a:gd name="connsiteY1" fmla="*/ 17889 h 305756"/>
                    <a:gd name="connsiteX2" fmla="*/ 160866 w 211823"/>
                    <a:gd name="connsiteY2" fmla="*/ 34822 h 305756"/>
                    <a:gd name="connsiteX3" fmla="*/ 160866 w 211823"/>
                    <a:gd name="connsiteY3" fmla="*/ 102556 h 305756"/>
                    <a:gd name="connsiteX4" fmla="*/ 135466 w 211823"/>
                    <a:gd name="connsiteY4" fmla="*/ 111022 h 305756"/>
                    <a:gd name="connsiteX5" fmla="*/ 67733 w 211823"/>
                    <a:gd name="connsiteY5" fmla="*/ 77156 h 305756"/>
                    <a:gd name="connsiteX6" fmla="*/ 84666 w 211823"/>
                    <a:gd name="connsiteY6" fmla="*/ 60222 h 305756"/>
                    <a:gd name="connsiteX7" fmla="*/ 203200 w 211823"/>
                    <a:gd name="connsiteY7" fmla="*/ 68689 h 305756"/>
                    <a:gd name="connsiteX8" fmla="*/ 211666 w 211823"/>
                    <a:gd name="connsiteY8" fmla="*/ 94089 h 305756"/>
                    <a:gd name="connsiteX9" fmla="*/ 203200 w 211823"/>
                    <a:gd name="connsiteY9" fmla="*/ 144889 h 305756"/>
                    <a:gd name="connsiteX10" fmla="*/ 127000 w 211823"/>
                    <a:gd name="connsiteY10" fmla="*/ 187222 h 305756"/>
                    <a:gd name="connsiteX11" fmla="*/ 67733 w 211823"/>
                    <a:gd name="connsiteY11" fmla="*/ 178756 h 305756"/>
                    <a:gd name="connsiteX12" fmla="*/ 84666 w 211823"/>
                    <a:gd name="connsiteY12" fmla="*/ 161822 h 305756"/>
                    <a:gd name="connsiteX13" fmla="*/ 110066 w 211823"/>
                    <a:gd name="connsiteY13" fmla="*/ 153356 h 305756"/>
                    <a:gd name="connsiteX14" fmla="*/ 177800 w 211823"/>
                    <a:gd name="connsiteY14" fmla="*/ 178756 h 305756"/>
                    <a:gd name="connsiteX15" fmla="*/ 186266 w 211823"/>
                    <a:gd name="connsiteY15" fmla="*/ 204156 h 305756"/>
                    <a:gd name="connsiteX16" fmla="*/ 177800 w 211823"/>
                    <a:gd name="connsiteY16" fmla="*/ 238022 h 305756"/>
                    <a:gd name="connsiteX17" fmla="*/ 127000 w 211823"/>
                    <a:gd name="connsiteY17" fmla="*/ 254956 h 305756"/>
                    <a:gd name="connsiteX18" fmla="*/ 93133 w 211823"/>
                    <a:gd name="connsiteY18" fmla="*/ 246489 h 305756"/>
                    <a:gd name="connsiteX19" fmla="*/ 101600 w 211823"/>
                    <a:gd name="connsiteY19" fmla="*/ 221089 h 305756"/>
                    <a:gd name="connsiteX20" fmla="*/ 177800 w 211823"/>
                    <a:gd name="connsiteY20" fmla="*/ 229556 h 305756"/>
                    <a:gd name="connsiteX21" fmla="*/ 186266 w 211823"/>
                    <a:gd name="connsiteY21" fmla="*/ 254956 h 305756"/>
                    <a:gd name="connsiteX22" fmla="*/ 160866 w 211823"/>
                    <a:gd name="connsiteY22" fmla="*/ 305756 h 305756"/>
                    <a:gd name="connsiteX23" fmla="*/ 16933 w 211823"/>
                    <a:gd name="connsiteY23" fmla="*/ 297289 h 305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211823" h="305756">
                      <a:moveTo>
                        <a:pt x="0" y="956"/>
                      </a:moveTo>
                      <a:cubicBezTo>
                        <a:pt x="49953" y="5118"/>
                        <a:pt x="85259" y="0"/>
                        <a:pt x="127000" y="17889"/>
                      </a:cubicBezTo>
                      <a:cubicBezTo>
                        <a:pt x="138601" y="22861"/>
                        <a:pt x="149577" y="29178"/>
                        <a:pt x="160866" y="34822"/>
                      </a:cubicBezTo>
                      <a:cubicBezTo>
                        <a:pt x="168956" y="59090"/>
                        <a:pt x="179030" y="75310"/>
                        <a:pt x="160866" y="102556"/>
                      </a:cubicBezTo>
                      <a:cubicBezTo>
                        <a:pt x="155915" y="109982"/>
                        <a:pt x="143933" y="108200"/>
                        <a:pt x="135466" y="111022"/>
                      </a:cubicBezTo>
                      <a:cubicBezTo>
                        <a:pt x="118764" y="108636"/>
                        <a:pt x="59524" y="118204"/>
                        <a:pt x="67733" y="77156"/>
                      </a:cubicBezTo>
                      <a:cubicBezTo>
                        <a:pt x="69298" y="69328"/>
                        <a:pt x="79022" y="65867"/>
                        <a:pt x="84666" y="60222"/>
                      </a:cubicBezTo>
                      <a:cubicBezTo>
                        <a:pt x="124177" y="63044"/>
                        <a:pt x="164926" y="58482"/>
                        <a:pt x="203200" y="68689"/>
                      </a:cubicBezTo>
                      <a:cubicBezTo>
                        <a:pt x="211823" y="70989"/>
                        <a:pt x="211666" y="85164"/>
                        <a:pt x="211666" y="94089"/>
                      </a:cubicBezTo>
                      <a:cubicBezTo>
                        <a:pt x="211666" y="111256"/>
                        <a:pt x="210877" y="129534"/>
                        <a:pt x="203200" y="144889"/>
                      </a:cubicBezTo>
                      <a:cubicBezTo>
                        <a:pt x="183626" y="184038"/>
                        <a:pt x="162933" y="180036"/>
                        <a:pt x="127000" y="187222"/>
                      </a:cubicBezTo>
                      <a:cubicBezTo>
                        <a:pt x="107244" y="184400"/>
                        <a:pt x="84845" y="189023"/>
                        <a:pt x="67733" y="178756"/>
                      </a:cubicBezTo>
                      <a:cubicBezTo>
                        <a:pt x="60888" y="174649"/>
                        <a:pt x="77821" y="165929"/>
                        <a:pt x="84666" y="161822"/>
                      </a:cubicBezTo>
                      <a:cubicBezTo>
                        <a:pt x="92319" y="157230"/>
                        <a:pt x="101599" y="156178"/>
                        <a:pt x="110066" y="153356"/>
                      </a:cubicBezTo>
                      <a:cubicBezTo>
                        <a:pt x="140953" y="158503"/>
                        <a:pt x="161649" y="151837"/>
                        <a:pt x="177800" y="178756"/>
                      </a:cubicBezTo>
                      <a:cubicBezTo>
                        <a:pt x="182392" y="186409"/>
                        <a:pt x="183444" y="195689"/>
                        <a:pt x="186266" y="204156"/>
                      </a:cubicBezTo>
                      <a:cubicBezTo>
                        <a:pt x="183444" y="215445"/>
                        <a:pt x="186635" y="230449"/>
                        <a:pt x="177800" y="238022"/>
                      </a:cubicBezTo>
                      <a:cubicBezTo>
                        <a:pt x="164248" y="249638"/>
                        <a:pt x="127000" y="254956"/>
                        <a:pt x="127000" y="254956"/>
                      </a:cubicBezTo>
                      <a:cubicBezTo>
                        <a:pt x="115711" y="252134"/>
                        <a:pt x="100115" y="255798"/>
                        <a:pt x="93133" y="246489"/>
                      </a:cubicBezTo>
                      <a:cubicBezTo>
                        <a:pt x="87778" y="239349"/>
                        <a:pt x="92849" y="222839"/>
                        <a:pt x="101600" y="221089"/>
                      </a:cubicBezTo>
                      <a:cubicBezTo>
                        <a:pt x="126660" y="216077"/>
                        <a:pt x="152400" y="226734"/>
                        <a:pt x="177800" y="229556"/>
                      </a:cubicBezTo>
                      <a:cubicBezTo>
                        <a:pt x="180622" y="238023"/>
                        <a:pt x="186266" y="246031"/>
                        <a:pt x="186266" y="254956"/>
                      </a:cubicBezTo>
                      <a:cubicBezTo>
                        <a:pt x="186266" y="286164"/>
                        <a:pt x="178892" y="287730"/>
                        <a:pt x="160866" y="305756"/>
                      </a:cubicBezTo>
                      <a:cubicBezTo>
                        <a:pt x="45204" y="296117"/>
                        <a:pt x="93250" y="297289"/>
                        <a:pt x="16933" y="297289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textruta 11"/>
              <p:cNvSpPr txBox="1"/>
              <p:nvPr/>
            </p:nvSpPr>
            <p:spPr>
              <a:xfrm>
                <a:off x="2421468" y="3935406"/>
                <a:ext cx="558799" cy="254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ruta 12"/>
              <p:cNvSpPr txBox="1"/>
              <p:nvPr/>
            </p:nvSpPr>
            <p:spPr>
              <a:xfrm>
                <a:off x="1634069" y="4177027"/>
                <a:ext cx="558799" cy="254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20" name="Object 6"/>
            <p:cNvGraphicFramePr>
              <a:graphicFrameLocks noChangeAspect="1"/>
            </p:cNvGraphicFramePr>
            <p:nvPr/>
          </p:nvGraphicFramePr>
          <p:xfrm>
            <a:off x="1795858" y="5205986"/>
            <a:ext cx="548065" cy="543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35" name="Equation" r:id="rId5" imgW="241300" imgH="228600" progId="Equation.3">
                    <p:embed/>
                  </p:oleObj>
                </mc:Choice>
                <mc:Fallback>
                  <p:oleObj name="Equation" r:id="rId5" imgW="24130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858" y="5205986"/>
                          <a:ext cx="548065" cy="543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914400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with heat exchange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upp 50"/>
          <p:cNvGrpSpPr/>
          <p:nvPr/>
        </p:nvGrpSpPr>
        <p:grpSpPr>
          <a:xfrm>
            <a:off x="914400" y="2163910"/>
            <a:ext cx="8504421" cy="2077581"/>
            <a:chOff x="639579" y="3000411"/>
            <a:chExt cx="8504421" cy="2077581"/>
          </a:xfrm>
        </p:grpSpPr>
        <p:sp>
          <p:nvSpPr>
            <p:cNvPr id="25" name="Cylinder 24"/>
            <p:cNvSpPr/>
            <p:nvPr/>
          </p:nvSpPr>
          <p:spPr>
            <a:xfrm rot="16200000">
              <a:off x="3238320" y="1666153"/>
              <a:ext cx="1911460" cy="4912217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25"/>
            <p:cNvSpPr/>
            <p:nvPr/>
          </p:nvSpPr>
          <p:spPr>
            <a:xfrm rot="16200000">
              <a:off x="3637033" y="1824193"/>
              <a:ext cx="1168604" cy="4846491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" name="Rak pil 26"/>
            <p:cNvCxnSpPr/>
            <p:nvPr/>
          </p:nvCxnSpPr>
          <p:spPr>
            <a:xfrm>
              <a:off x="639579" y="4232990"/>
              <a:ext cx="868703" cy="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k pil 27"/>
            <p:cNvCxnSpPr/>
            <p:nvPr/>
          </p:nvCxnSpPr>
          <p:spPr>
            <a:xfrm rot="10800000" flipV="1">
              <a:off x="6278770" y="3463891"/>
              <a:ext cx="1844121" cy="2896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 36"/>
            <p:cNvGrpSpPr/>
            <p:nvPr/>
          </p:nvGrpSpPr>
          <p:grpSpPr>
            <a:xfrm>
              <a:off x="2549953" y="4050106"/>
              <a:ext cx="1245864" cy="182886"/>
              <a:chOff x="4284133" y="5715000"/>
              <a:chExt cx="692125" cy="101600"/>
            </a:xfrm>
          </p:grpSpPr>
          <p:sp>
            <p:nvSpPr>
              <p:cNvPr id="40" name="Ellips 39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Ellips 40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Ellips 41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Ellips 42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upp 37"/>
            <p:cNvGrpSpPr/>
            <p:nvPr/>
          </p:nvGrpSpPr>
          <p:grpSpPr>
            <a:xfrm>
              <a:off x="2748076" y="4293952"/>
              <a:ext cx="1245864" cy="182886"/>
              <a:chOff x="4284133" y="5715000"/>
              <a:chExt cx="692125" cy="101600"/>
            </a:xfrm>
          </p:grpSpPr>
          <p:sp>
            <p:nvSpPr>
              <p:cNvPr id="36" name="Ellips 35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Ellips 36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Ellips 37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Ellips 38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" name="Grupp 42"/>
            <p:cNvGrpSpPr/>
            <p:nvPr/>
          </p:nvGrpSpPr>
          <p:grpSpPr>
            <a:xfrm>
              <a:off x="2961440" y="4522558"/>
              <a:ext cx="1245864" cy="182886"/>
              <a:chOff x="4284133" y="5715000"/>
              <a:chExt cx="692125" cy="101600"/>
            </a:xfrm>
          </p:grpSpPr>
          <p:sp>
            <p:nvSpPr>
              <p:cNvPr id="32" name="Ellips 31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Ellips 32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Ellips 33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Ellips 34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" name="textruta 22"/>
            <p:cNvSpPr txBox="1"/>
            <p:nvPr/>
          </p:nvSpPr>
          <p:spPr>
            <a:xfrm>
              <a:off x="776990" y="3272708"/>
              <a:ext cx="132672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6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ruta 23"/>
            <p:cNvSpPr txBox="1"/>
            <p:nvPr/>
          </p:nvSpPr>
          <p:spPr>
            <a:xfrm>
              <a:off x="7101781" y="3000411"/>
              <a:ext cx="20422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Coolant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ruta 43"/>
            <p:cNvSpPr txBox="1"/>
            <p:nvPr/>
          </p:nvSpPr>
          <p:spPr>
            <a:xfrm>
              <a:off x="3632635" y="3111168"/>
              <a:ext cx="13267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5" name="Grupp 36"/>
            <p:cNvGrpSpPr/>
            <p:nvPr/>
          </p:nvGrpSpPr>
          <p:grpSpPr>
            <a:xfrm>
              <a:off x="2369838" y="3820531"/>
              <a:ext cx="1245864" cy="182886"/>
              <a:chOff x="4284133" y="5715000"/>
              <a:chExt cx="692125" cy="101600"/>
            </a:xfrm>
          </p:grpSpPr>
          <p:sp>
            <p:nvSpPr>
              <p:cNvPr id="46" name="Ellips 45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Ellips 46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Ellips 47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Ellips 48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3" name="textruta 7"/>
          <p:cNvSpPr txBox="1"/>
          <p:nvPr/>
        </p:nvSpPr>
        <p:spPr>
          <a:xfrm>
            <a:off x="1051811" y="441558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3A.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conversion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887063"/>
              </p:ext>
            </p:extLst>
          </p:nvPr>
        </p:nvGraphicFramePr>
        <p:xfrm>
          <a:off x="777875" y="4816793"/>
          <a:ext cx="7993063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7" name="Equation" r:id="rId3" imgW="3517560" imgH="685800" progId="">
                  <p:embed/>
                </p:oleObj>
              </mc:Choice>
              <mc:Fallback>
                <p:oleObj name="Equation" r:id="rId3" imgW="3517560" imgH="685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4816793"/>
                        <a:ext cx="7993063" cy="162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3789</TotalTime>
  <Words>862</Words>
  <Application>Microsoft Office PowerPoint</Application>
  <PresentationFormat>On-screen Show (4:3)</PresentationFormat>
  <Paragraphs>211</Paragraphs>
  <Slides>35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Franklin Gothic Book</vt:lpstr>
      <vt:lpstr>Perpetua</vt:lpstr>
      <vt:lpstr>Wingdings 2</vt:lpstr>
      <vt:lpstr>Lecture_1_draft_yellow</vt:lpstr>
      <vt:lpstr>Equation</vt:lpstr>
      <vt:lpstr>Lecture 19</vt:lpstr>
      <vt:lpstr>Web Lecture 19 Class Lecture 17–Tuesday</vt:lpstr>
      <vt:lpstr>Today’s Lecture</vt:lpstr>
      <vt:lpstr>Energy Balance, Rationale and Overview</vt:lpstr>
      <vt:lpstr>Energy Balance, Rationale and Overview</vt:lpstr>
      <vt:lpstr>User Friendly Equations Relate T and X or Fi </vt:lpstr>
      <vt:lpstr>Adiabatic</vt:lpstr>
      <vt:lpstr>User Friendly Equations Relate T and X or Fi </vt:lpstr>
      <vt:lpstr>User Friendly Equations Relate T and X or Fi </vt:lpstr>
      <vt:lpstr>User Friendly Equations Relate T and X or Fi </vt:lpstr>
      <vt:lpstr>User Friendly Equations Relate T and X or Fi</vt:lpstr>
      <vt:lpstr>User Friendly Equations Relate T and X or Fi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</vt:lpstr>
      <vt:lpstr>PowerPoint Presentation</vt:lpstr>
      <vt:lpstr>PowerPoint Presentation</vt:lpstr>
      <vt:lpstr>Intro to Heat Effects</vt:lpstr>
      <vt:lpstr>Intro to Heat Effects</vt:lpstr>
      <vt:lpstr>Intro to Heat Effects</vt:lpstr>
      <vt:lpstr>Intro to Heat Effects</vt:lpstr>
      <vt:lpstr>Intro to Heat Effects</vt:lpstr>
      <vt:lpstr>Intro to Heat Effects</vt:lpstr>
      <vt:lpstr>PowerPoint Presentation</vt:lpstr>
      <vt:lpstr>Adiabatic Energy Balance </vt:lpstr>
      <vt:lpstr>Example:  Adiabatic PFR</vt:lpstr>
      <vt:lpstr>Example:  Adiabatic PFR</vt:lpstr>
      <vt:lpstr>Example:  Adiabatic PFR</vt:lpstr>
      <vt:lpstr>Example:  Adiabatic PFR</vt:lpstr>
      <vt:lpstr>Example:  Adiabatic PFR</vt:lpstr>
      <vt:lpstr>End of Web Lecture 19 Class Lecture 17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</dc:title>
  <dc:creator>Akash Gupta</dc:creator>
  <cp:lastModifiedBy>alkuehne</cp:lastModifiedBy>
  <cp:revision>104</cp:revision>
  <dcterms:created xsi:type="dcterms:W3CDTF">2010-08-03T20:34:51Z</dcterms:created>
  <dcterms:modified xsi:type="dcterms:W3CDTF">2016-07-13T16:15:41Z</dcterms:modified>
</cp:coreProperties>
</file>