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63"/>
  </p:notesMasterIdLst>
  <p:sldIdLst>
    <p:sldId id="256" r:id="rId2"/>
    <p:sldId id="422" r:id="rId3"/>
    <p:sldId id="423" r:id="rId4"/>
    <p:sldId id="259" r:id="rId5"/>
    <p:sldId id="421" r:id="rId6"/>
    <p:sldId id="262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461" r:id="rId32"/>
    <p:sldId id="450" r:id="rId33"/>
    <p:sldId id="451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455" r:id="rId43"/>
    <p:sldId id="456" r:id="rId44"/>
    <p:sldId id="303" r:id="rId45"/>
    <p:sldId id="304" r:id="rId46"/>
    <p:sldId id="403" r:id="rId47"/>
    <p:sldId id="306" r:id="rId48"/>
    <p:sldId id="307" r:id="rId49"/>
    <p:sldId id="401" r:id="rId50"/>
    <p:sldId id="457" r:id="rId51"/>
    <p:sldId id="338" r:id="rId52"/>
    <p:sldId id="339" r:id="rId53"/>
    <p:sldId id="458" r:id="rId54"/>
    <p:sldId id="459" r:id="rId55"/>
    <p:sldId id="460" r:id="rId56"/>
    <p:sldId id="414" r:id="rId57"/>
    <p:sldId id="416" r:id="rId58"/>
    <p:sldId id="417" r:id="rId59"/>
    <p:sldId id="418" r:id="rId60"/>
    <p:sldId id="419" r:id="rId61"/>
    <p:sldId id="42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Sundin" initials="E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00"/>
    <a:srgbClr val="A89C00"/>
    <a:srgbClr val="009900"/>
    <a:srgbClr val="00B050"/>
    <a:srgbClr val="FF0000"/>
    <a:srgbClr val="0070C0"/>
    <a:srgbClr val="7030A0"/>
    <a:srgbClr val="A29E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 autoAdjust="0"/>
    <p:restoredTop sz="94626" autoAdjust="0"/>
  </p:normalViewPr>
  <p:slideViewPr>
    <p:cSldViewPr>
      <p:cViewPr varScale="1">
        <p:scale>
          <a:sx n="57" d="100"/>
          <a:sy n="57" d="100"/>
        </p:scale>
        <p:origin x="1098" y="66"/>
      </p:cViewPr>
      <p:guideLst>
        <p:guide orient="horz" pos="528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44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B1A3D-D2CE-C84A-AB5F-5D71393FFF59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27822-13DA-614F-A5CF-9257C28AC70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82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7822-13DA-614F-A5CF-9257C28AC705}" type="slidenum">
              <a:rPr lang="sv-SE" smtClean="0"/>
              <a:pPr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06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3298-4D4B-44A8-8D8A-C8E7CF624842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4FBC-0D59-4AF7-980B-F0A3B53AA6EE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BAEC-DB1A-49F6-87A5-628FE768B644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620E9-871E-4B05-B938-13D0CEEA2674}" type="datetime1">
              <a:rPr lang="en-US" smtClean="0"/>
              <a:pPr>
                <a:defRPr/>
              </a:pPr>
              <a:t>7/13/2016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665CD-9E0E-FD46-868A-52899D98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FB81-F7AA-497F-87D0-23BAFE8CD294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219A-6192-4742-9996-324476CF0ADC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CAC5-1F98-4F2B-AAAF-4B266FF13E23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0D74-8A65-4BC4-BA49-46B0B2F8131E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B94-1548-496E-959D-EE4FE10EEAC8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FFF-330C-4E47-B7EA-0CCE805F8315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341A-0DBB-4308-B85D-AC3BBFED73BD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E01F-1B36-4F96-B062-7E637D29649E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7F75BE-7D67-4A7D-9D7A-21E8E01C16D4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8.wmf"/><Relationship Id="rId3" Type="http://schemas.openxmlformats.org/officeDocument/2006/relationships/image" Target="../media/image13.e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7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4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5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2.png"/><Relationship Id="rId4" Type="http://schemas.openxmlformats.org/officeDocument/2006/relationships/image" Target="../media/image48.wmf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5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4.png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cs typeface="Franklin Gothic Book (Rubriker)"/>
              </a:rPr>
              <a:t>Lecture 1</a:t>
            </a:r>
            <a:endParaRPr lang="en-US" dirty="0">
              <a:solidFill>
                <a:srgbClr val="000000"/>
              </a:solidFill>
              <a:cs typeface="Franklin Gothic Book (Rubriker)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reaction rate is the rate at which a species looses its chemical identity per unit volume.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a reaction (mol/dm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/s) can be expressed as either: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Disappearance of reactant: -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7">
              <a:buNone/>
            </a:pP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 as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Formation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Generation) of product: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 the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isomerization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 B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indent="-800100"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=  the rate of formation of species A per unit   volume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indent="-800100"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the rate of a disappearance of species A per unit volume </a:t>
            </a:r>
          </a:p>
          <a:p>
            <a:pPr marL="800100" indent="-800100">
              <a:buNone/>
            </a:pP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= the rate of formation of species B per unit volume </a:t>
            </a:r>
          </a:p>
          <a:p>
            <a:pPr>
              <a:buNone/>
            </a:pP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EXAMPLE: 	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B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	If Species B is being formed at a rate of 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0.2 moles per decimeter cubed per second, i.e., 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0.2 mole/dm</a:t>
            </a:r>
            <a:r>
              <a:rPr lang="en-US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1">
              <a:buNone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Then A is disappearing at the same rate:</a:t>
            </a:r>
          </a:p>
          <a:p>
            <a:pPr lvl="0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-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0.2 mole/dm</a:t>
            </a:r>
            <a:r>
              <a:rPr lang="en-US" sz="24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0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formation (generation of A) is:</a:t>
            </a:r>
          </a:p>
          <a:p>
            <a:pPr lvl="1"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-0.2 mole/dm</a:t>
            </a:r>
            <a:r>
              <a:rPr lang="en-US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0">
              <a:buNone/>
              <a:defRPr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a catalytic reaction we refer to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 ,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which is the rate of disappearance of species A on a per mass of catalyst basis. (mol/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gcat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/s)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en-US" sz="24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not the rate of reaction </a:t>
            </a:r>
          </a:p>
          <a:p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009900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 species j: </a:t>
            </a:r>
          </a:p>
          <a:p>
            <a:pPr marL="514350" lvl="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the rate of formation of species j per unit volume [e.g. mol/dm</a:t>
            </a:r>
            <a:r>
              <a:rPr lang="en-US" sz="2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s]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a function of concentration, temperature, pressure, and the type of catalyst (if any)  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independent of the type of reaction system (batch, plug flow, etc.) </a:t>
            </a:r>
          </a:p>
          <a:p>
            <a:pPr marL="514350" lvl="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an algebraic equation, not a differential equation </a:t>
            </a:r>
          </a:p>
          <a:p>
            <a:pPr marL="514350" lvl="0" indent="-514350">
              <a:buClr>
                <a:srgbClr val="009900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(e.g. 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kC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baseline="4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noFill/>
                <a:prstDash val="solid"/>
              </a:ln>
              <a:solidFill>
                <a:srgbClr val="FFCC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4480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1371600" y="1358900"/>
            <a:ext cx="6705600" cy="2222500"/>
            <a:chOff x="1828800" y="914400"/>
            <a:chExt cx="6705600" cy="2222500"/>
          </a:xfrm>
        </p:grpSpPr>
        <p:sp>
          <p:nvSpPr>
            <p:cNvPr id="8" name="Freeform 7"/>
            <p:cNvSpPr/>
            <p:nvPr/>
          </p:nvSpPr>
          <p:spPr>
            <a:xfrm>
              <a:off x="3657600" y="1447800"/>
              <a:ext cx="2438400" cy="1689100"/>
            </a:xfrm>
            <a:custGeom>
              <a:avLst/>
              <a:gdLst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1219200 w 2387600"/>
                <a:gd name="connsiteY7" fmla="*/ 1651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866900 w 2387600"/>
                <a:gd name="connsiteY10" fmla="*/ 5080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1028700 h 1752600"/>
                <a:gd name="connsiteX1" fmla="*/ 101600 w 2387600"/>
                <a:gd name="connsiteY1" fmla="*/ 1028700 h 1752600"/>
                <a:gd name="connsiteX2" fmla="*/ 114300 w 2387600"/>
                <a:gd name="connsiteY2" fmla="*/ 914400 h 1752600"/>
                <a:gd name="connsiteX3" fmla="*/ 203200 w 2387600"/>
                <a:gd name="connsiteY3" fmla="*/ 355600 h 1752600"/>
                <a:gd name="connsiteX4" fmla="*/ 215900 w 2387600"/>
                <a:gd name="connsiteY4" fmla="*/ 190500 h 1752600"/>
                <a:gd name="connsiteX5" fmla="*/ 381000 w 2387600"/>
                <a:gd name="connsiteY5" fmla="*/ 63500 h 1752600"/>
                <a:gd name="connsiteX6" fmla="*/ 635000 w 2387600"/>
                <a:gd name="connsiteY6" fmla="*/ 38100 h 1752600"/>
                <a:gd name="connsiteX7" fmla="*/ 952500 w 2387600"/>
                <a:gd name="connsiteY7" fmla="*/ 165100 h 1752600"/>
                <a:gd name="connsiteX8" fmla="*/ 1409700 w 2387600"/>
                <a:gd name="connsiteY8" fmla="*/ 241300 h 1752600"/>
                <a:gd name="connsiteX9" fmla="*/ 1562100 w 2387600"/>
                <a:gd name="connsiteY9" fmla="*/ 165100 h 1752600"/>
                <a:gd name="connsiteX10" fmla="*/ 1866900 w 2387600"/>
                <a:gd name="connsiteY10" fmla="*/ 88900 h 1752600"/>
                <a:gd name="connsiteX11" fmla="*/ 2146300 w 2387600"/>
                <a:gd name="connsiteY11" fmla="*/ 127000 h 1752600"/>
                <a:gd name="connsiteX12" fmla="*/ 2387600 w 2387600"/>
                <a:gd name="connsiteY12" fmla="*/ 317500 h 1752600"/>
                <a:gd name="connsiteX13" fmla="*/ 2387600 w 2387600"/>
                <a:gd name="connsiteY13" fmla="*/ 622300 h 1752600"/>
                <a:gd name="connsiteX14" fmla="*/ 2311400 w 2387600"/>
                <a:gd name="connsiteY14" fmla="*/ 1028700 h 1752600"/>
                <a:gd name="connsiteX15" fmla="*/ 2006600 w 2387600"/>
                <a:gd name="connsiteY15" fmla="*/ 1320800 h 1752600"/>
                <a:gd name="connsiteX16" fmla="*/ 1905000 w 2387600"/>
                <a:gd name="connsiteY16" fmla="*/ 1371600 h 1752600"/>
                <a:gd name="connsiteX17" fmla="*/ 1333500 w 2387600"/>
                <a:gd name="connsiteY17" fmla="*/ 1752600 h 1752600"/>
                <a:gd name="connsiteX18" fmla="*/ 749300 w 2387600"/>
                <a:gd name="connsiteY18" fmla="*/ 1485900 h 1752600"/>
                <a:gd name="connsiteX19" fmla="*/ 228600 w 2387600"/>
                <a:gd name="connsiteY19" fmla="*/ 1651000 h 1752600"/>
                <a:gd name="connsiteX20" fmla="*/ 0 w 2387600"/>
                <a:gd name="connsiteY20" fmla="*/ 1422400 h 1752600"/>
                <a:gd name="connsiteX21" fmla="*/ 101600 w 2387600"/>
                <a:gd name="connsiteY21" fmla="*/ 952500 h 1752600"/>
                <a:gd name="connsiteX22" fmla="*/ 152400 w 2387600"/>
                <a:gd name="connsiteY22" fmla="*/ 685800 h 17526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146300 w 2387600"/>
                <a:gd name="connsiteY11" fmla="*/ 2032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247900 w 2387600"/>
                <a:gd name="connsiteY11" fmla="*/ 1651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11400 w 2476500"/>
                <a:gd name="connsiteY14" fmla="*/ 11049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638300 w 2476500"/>
                <a:gd name="connsiteY17" fmla="*/ 1765300 h 1828800"/>
                <a:gd name="connsiteX18" fmla="*/ 1333500 w 2476500"/>
                <a:gd name="connsiteY18" fmla="*/ 1828800 h 1828800"/>
                <a:gd name="connsiteX19" fmla="*/ 749300 w 2476500"/>
                <a:gd name="connsiteY19" fmla="*/ 1562100 h 1828800"/>
                <a:gd name="connsiteX20" fmla="*/ 228600 w 2476500"/>
                <a:gd name="connsiteY20" fmla="*/ 1727200 h 1828800"/>
                <a:gd name="connsiteX21" fmla="*/ 0 w 2476500"/>
                <a:gd name="connsiteY21" fmla="*/ 1498600 h 1828800"/>
                <a:gd name="connsiteX22" fmla="*/ 101600 w 2476500"/>
                <a:gd name="connsiteY22" fmla="*/ 1028700 h 1828800"/>
                <a:gd name="connsiteX23" fmla="*/ 152400 w 2476500"/>
                <a:gd name="connsiteY23" fmla="*/ 762000 h 18288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749300 w 2476500"/>
                <a:gd name="connsiteY19" fmla="*/ 1562100 h 1765300"/>
                <a:gd name="connsiteX20" fmla="*/ 228600 w 2476500"/>
                <a:gd name="connsiteY20" fmla="*/ 1727200 h 1765300"/>
                <a:gd name="connsiteX21" fmla="*/ 0 w 2476500"/>
                <a:gd name="connsiteY21" fmla="*/ 1498600 h 1765300"/>
                <a:gd name="connsiteX22" fmla="*/ 101600 w 2476500"/>
                <a:gd name="connsiteY22" fmla="*/ 1028700 h 1765300"/>
                <a:gd name="connsiteX23" fmla="*/ 152400 w 2476500"/>
                <a:gd name="connsiteY23" fmla="*/ 762000 h 17653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1371600 w 2476500"/>
                <a:gd name="connsiteY19" fmla="*/ 1727200 h 1765300"/>
                <a:gd name="connsiteX20" fmla="*/ 749300 w 2476500"/>
                <a:gd name="connsiteY20" fmla="*/ 1562100 h 1765300"/>
                <a:gd name="connsiteX21" fmla="*/ 228600 w 2476500"/>
                <a:gd name="connsiteY21" fmla="*/ 1727200 h 1765300"/>
                <a:gd name="connsiteX22" fmla="*/ 0 w 2476500"/>
                <a:gd name="connsiteY22" fmla="*/ 1498600 h 1765300"/>
                <a:gd name="connsiteX23" fmla="*/ 101600 w 2476500"/>
                <a:gd name="connsiteY23" fmla="*/ 1028700 h 1765300"/>
                <a:gd name="connsiteX24" fmla="*/ 152400 w 2476500"/>
                <a:gd name="connsiteY24" fmla="*/ 762000 h 17653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6383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041400 w 2476500"/>
                <a:gd name="connsiteY20" fmla="*/ 1676400 h 1841500"/>
                <a:gd name="connsiteX21" fmla="*/ 749300 w 2476500"/>
                <a:gd name="connsiteY21" fmla="*/ 1562100 h 1841500"/>
                <a:gd name="connsiteX22" fmla="*/ 228600 w 2476500"/>
                <a:gd name="connsiteY22" fmla="*/ 1727200 h 1841500"/>
                <a:gd name="connsiteX23" fmla="*/ 0 w 2476500"/>
                <a:gd name="connsiteY23" fmla="*/ 1498600 h 1841500"/>
                <a:gd name="connsiteX24" fmla="*/ 101600 w 2476500"/>
                <a:gd name="connsiteY24" fmla="*/ 1028700 h 1841500"/>
                <a:gd name="connsiteX25" fmla="*/ 152400 w 2476500"/>
                <a:gd name="connsiteY25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228600 w 2476500"/>
                <a:gd name="connsiteY23" fmla="*/ 1727200 h 1841500"/>
                <a:gd name="connsiteX24" fmla="*/ 0 w 2476500"/>
                <a:gd name="connsiteY24" fmla="*/ 1498600 h 1841500"/>
                <a:gd name="connsiteX25" fmla="*/ 101600 w 2476500"/>
                <a:gd name="connsiteY25" fmla="*/ 1028700 h 1841500"/>
                <a:gd name="connsiteX26" fmla="*/ 152400 w 2476500"/>
                <a:gd name="connsiteY26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31800 w 2476500"/>
                <a:gd name="connsiteY23" fmla="*/ 16637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114300 w 2476500"/>
                <a:gd name="connsiteY24" fmla="*/ 16891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39700 w 2514600"/>
                <a:gd name="connsiteY0" fmla="*/ 1104900 h 1841500"/>
                <a:gd name="connsiteX1" fmla="*/ 139700 w 2514600"/>
                <a:gd name="connsiteY1" fmla="*/ 11049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76200 w 2514600"/>
                <a:gd name="connsiteY27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26" fmla="*/ 76200 w 2514600"/>
                <a:gd name="connsiteY26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0 w 2514600"/>
                <a:gd name="connsiteY0" fmla="*/ 12192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25" fmla="*/ 355600 w 2641600"/>
                <a:gd name="connsiteY25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52700" h="1841500">
                  <a:moveTo>
                    <a:pt x="266700" y="762000"/>
                  </a:moveTo>
                  <a:cubicBezTo>
                    <a:pt x="281517" y="681567"/>
                    <a:pt x="275167" y="514350"/>
                    <a:pt x="279400" y="431800"/>
                  </a:cubicBezTo>
                  <a:cubicBezTo>
                    <a:pt x="283633" y="349250"/>
                    <a:pt x="262467" y="315383"/>
                    <a:pt x="292100" y="266700"/>
                  </a:cubicBezTo>
                  <a:lnTo>
                    <a:pt x="457200" y="139700"/>
                  </a:lnTo>
                  <a:lnTo>
                    <a:pt x="711200" y="114300"/>
                  </a:lnTo>
                  <a:lnTo>
                    <a:pt x="1028700" y="241300"/>
                  </a:lnTo>
                  <a:cubicBezTo>
                    <a:pt x="1312333" y="347133"/>
                    <a:pt x="1316567" y="287867"/>
                    <a:pt x="1485900" y="317500"/>
                  </a:cubicBezTo>
                  <a:lnTo>
                    <a:pt x="1638300" y="241300"/>
                  </a:lnTo>
                  <a:cubicBezTo>
                    <a:pt x="1739900" y="215900"/>
                    <a:pt x="1854200" y="0"/>
                    <a:pt x="2019300" y="88900"/>
                  </a:cubicBezTo>
                  <a:lnTo>
                    <a:pt x="2324100" y="165100"/>
                  </a:lnTo>
                  <a:lnTo>
                    <a:pt x="2463800" y="393700"/>
                  </a:lnTo>
                  <a:lnTo>
                    <a:pt x="2552700" y="698500"/>
                  </a:lnTo>
                  <a:lnTo>
                    <a:pt x="2400300" y="1155700"/>
                  </a:lnTo>
                  <a:lnTo>
                    <a:pt x="2247900" y="1460500"/>
                  </a:lnTo>
                  <a:lnTo>
                    <a:pt x="2095500" y="1612900"/>
                  </a:lnTo>
                  <a:lnTo>
                    <a:pt x="1943100" y="1765300"/>
                  </a:lnTo>
                  <a:lnTo>
                    <a:pt x="1714500" y="1841500"/>
                  </a:lnTo>
                  <a:lnTo>
                    <a:pt x="1562100" y="1841500"/>
                  </a:lnTo>
                  <a:lnTo>
                    <a:pt x="1384300" y="1765300"/>
                  </a:lnTo>
                  <a:lnTo>
                    <a:pt x="1257300" y="1689100"/>
                  </a:lnTo>
                  <a:cubicBezTo>
                    <a:pt x="1172633" y="1651000"/>
                    <a:pt x="990600" y="1549400"/>
                    <a:pt x="876300" y="1536700"/>
                  </a:cubicBezTo>
                  <a:cubicBezTo>
                    <a:pt x="762000" y="1524000"/>
                    <a:pt x="685800" y="1589617"/>
                    <a:pt x="571500" y="1612900"/>
                  </a:cubicBezTo>
                  <a:cubicBezTo>
                    <a:pt x="457200" y="1636183"/>
                    <a:pt x="279400" y="1691217"/>
                    <a:pt x="190500" y="1676400"/>
                  </a:cubicBezTo>
                  <a:cubicBezTo>
                    <a:pt x="101600" y="1661583"/>
                    <a:pt x="65617" y="1604433"/>
                    <a:pt x="38100" y="1524000"/>
                  </a:cubicBezTo>
                  <a:cubicBezTo>
                    <a:pt x="10583" y="1443567"/>
                    <a:pt x="0" y="1295400"/>
                    <a:pt x="25400" y="1193800"/>
                  </a:cubicBezTo>
                  <a:cubicBezTo>
                    <a:pt x="50800" y="1092200"/>
                    <a:pt x="150283" y="986367"/>
                    <a:pt x="190500" y="914400"/>
                  </a:cubicBezTo>
                  <a:cubicBezTo>
                    <a:pt x="230717" y="842433"/>
                    <a:pt x="251883" y="842433"/>
                    <a:pt x="266700" y="76200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FFFFFF">
                    <a:alpha val="18000"/>
                  </a:srgbClr>
                </a:gs>
                <a:gs pos="94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28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9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28800" y="2052935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j0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0" y="20529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j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8200" y="20574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j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 flipV="1">
              <a:off x="6019800" y="1295400"/>
              <a:ext cx="533400" cy="304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29400" y="914400"/>
              <a:ext cx="1828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System Volume, 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94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600691"/>
              </p:ext>
            </p:extLst>
          </p:nvPr>
        </p:nvGraphicFramePr>
        <p:xfrm>
          <a:off x="1050925" y="3662363"/>
          <a:ext cx="7442200" cy="296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50" name="Equation" r:id="rId4" imgW="4152600" imgH="1587240" progId="Equation.3">
                  <p:embed/>
                </p:oleObj>
              </mc:Choice>
              <mc:Fallback>
                <p:oleObj name="Equation" r:id="rId4" imgW="4152600" imgH="1587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3662363"/>
                        <a:ext cx="7442200" cy="296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4480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upp 6"/>
          <p:cNvGrpSpPr/>
          <p:nvPr/>
        </p:nvGrpSpPr>
        <p:grpSpPr>
          <a:xfrm>
            <a:off x="228600" y="1524000"/>
            <a:ext cx="7620000" cy="1143000"/>
            <a:chOff x="228600" y="1524000"/>
            <a:chExt cx="7620000" cy="1143000"/>
          </a:xfrm>
        </p:grpSpPr>
        <p:sp>
          <p:nvSpPr>
            <p:cNvPr id="17" name="textruta 4"/>
            <p:cNvSpPr txBox="1"/>
            <p:nvPr/>
          </p:nvSpPr>
          <p:spPr>
            <a:xfrm>
              <a:off x="228600" y="1524000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If spatially uniform: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3794568" y="2133600"/>
            <a:ext cx="149815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323" name="Equation" r:id="rId4" imgW="571500" imgH="203200" progId="Equation.3">
                    <p:embed/>
                  </p:oleObj>
                </mc:Choice>
                <mc:Fallback>
                  <p:oleObj name="Equation" r:id="rId4" imgW="571500" imgH="203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568" y="2133600"/>
                          <a:ext cx="149815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upp 34"/>
          <p:cNvGrpSpPr/>
          <p:nvPr/>
        </p:nvGrpSpPr>
        <p:grpSpPr>
          <a:xfrm>
            <a:off x="228600" y="2936557"/>
            <a:ext cx="8610600" cy="3692843"/>
            <a:chOff x="228600" y="2936557"/>
            <a:chExt cx="8610600" cy="3692843"/>
          </a:xfrm>
        </p:grpSpPr>
        <p:sp>
          <p:nvSpPr>
            <p:cNvPr id="20" name="textruta 9"/>
            <p:cNvSpPr txBox="1"/>
            <p:nvPr/>
          </p:nvSpPr>
          <p:spPr>
            <a:xfrm>
              <a:off x="228600" y="2936557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If NOT spatially uniform: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upp 33"/>
            <p:cNvGrpSpPr/>
            <p:nvPr/>
          </p:nvGrpSpPr>
          <p:grpSpPr>
            <a:xfrm>
              <a:off x="914400" y="3200400"/>
              <a:ext cx="7924800" cy="3429000"/>
              <a:chOff x="914400" y="3200400"/>
              <a:chExt cx="7924800" cy="3429000"/>
            </a:xfrm>
          </p:grpSpPr>
          <p:grpSp>
            <p:nvGrpSpPr>
              <p:cNvPr id="22" name="Grupp 14"/>
              <p:cNvGrpSpPr/>
              <p:nvPr/>
            </p:nvGrpSpPr>
            <p:grpSpPr>
              <a:xfrm>
                <a:off x="5233986" y="4330700"/>
                <a:ext cx="990600" cy="1258304"/>
                <a:chOff x="3296346" y="3234112"/>
                <a:chExt cx="922478" cy="1171773"/>
              </a:xfrm>
            </p:grpSpPr>
            <p:sp>
              <p:nvSpPr>
                <p:cNvPr id="32" name="Kub 12"/>
                <p:cNvSpPr/>
                <p:nvPr/>
              </p:nvSpPr>
              <p:spPr>
                <a:xfrm>
                  <a:off x="3296346" y="3667903"/>
                  <a:ext cx="922478" cy="737982"/>
                </a:xfrm>
                <a:prstGeom prst="cub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3" name="Object 3"/>
                <p:cNvGraphicFramePr>
                  <a:graphicFrameLocks noChangeAspect="1"/>
                </p:cNvGraphicFramePr>
                <p:nvPr/>
              </p:nvGraphicFramePr>
              <p:xfrm>
                <a:off x="3608275" y="3234112"/>
                <a:ext cx="566201" cy="43758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5324" name="Equation" r:id="rId6" imgW="279360" imgH="215640" progId="Equation.3">
                        <p:embed/>
                      </p:oleObj>
                    </mc:Choice>
                    <mc:Fallback>
                      <p:oleObj name="Equation" r:id="rId6" imgW="279360" imgH="215640" progId="Equation.3">
                        <p:embed/>
                        <p:pic>
                          <p:nvPicPr>
                            <p:cNvPr id="0" name="Picture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8275" y="3234112"/>
                              <a:ext cx="566201" cy="43758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4" name="Object 7"/>
                <p:cNvGraphicFramePr>
                  <a:graphicFrameLocks noChangeAspect="1"/>
                </p:cNvGraphicFramePr>
                <p:nvPr/>
              </p:nvGraphicFramePr>
              <p:xfrm>
                <a:off x="3519575" y="3846141"/>
                <a:ext cx="385845" cy="4893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5325" name="Equation" r:id="rId8" imgW="190440" imgH="241200" progId="Equation.3">
                        <p:embed/>
                      </p:oleObj>
                    </mc:Choice>
                    <mc:Fallback>
                      <p:oleObj name="Equation" r:id="rId8" imgW="190440" imgH="241200" progId="Equation.3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19575" y="3846141"/>
                              <a:ext cx="385845" cy="4893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3" name="Object 3"/>
              <p:cNvGraphicFramePr>
                <a:graphicFrameLocks noChangeAspect="1"/>
              </p:cNvGraphicFramePr>
              <p:nvPr/>
            </p:nvGraphicFramePr>
            <p:xfrm>
              <a:off x="3263900" y="5254625"/>
              <a:ext cx="1549400" cy="500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5326" name="Equation" r:id="rId10" imgW="749160" imgH="241200" progId="Equation.3">
                      <p:embed/>
                    </p:oleObj>
                  </mc:Choice>
                  <mc:Fallback>
                    <p:oleObj name="Equation" r:id="rId10" imgW="749160" imgH="24120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3900" y="5254625"/>
                            <a:ext cx="1549400" cy="5000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13"/>
              <p:cNvGraphicFramePr>
                <a:graphicFrameLocks noChangeAspect="1"/>
              </p:cNvGraphicFramePr>
              <p:nvPr/>
            </p:nvGraphicFramePr>
            <p:xfrm>
              <a:off x="4953000" y="5605463"/>
              <a:ext cx="1439863" cy="433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5327" name="Equation" r:id="rId12" imgW="799920" imgH="241200" progId="Equation.3">
                      <p:embed/>
                    </p:oleObj>
                  </mc:Choice>
                  <mc:Fallback>
                    <p:oleObj name="Equation" r:id="rId12" imgW="799920" imgH="24120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3000" y="5605463"/>
                            <a:ext cx="1439863" cy="433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Ellips 22"/>
              <p:cNvSpPr/>
              <p:nvPr/>
            </p:nvSpPr>
            <p:spPr>
              <a:xfrm>
                <a:off x="2895600" y="3200400"/>
                <a:ext cx="4191000" cy="3429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6" name="Grupp 23"/>
              <p:cNvGrpSpPr/>
              <p:nvPr/>
            </p:nvGrpSpPr>
            <p:grpSpPr>
              <a:xfrm>
                <a:off x="3581400" y="3949701"/>
                <a:ext cx="990600" cy="1262385"/>
                <a:chOff x="2963723" y="3305066"/>
                <a:chExt cx="922478" cy="1175571"/>
              </a:xfrm>
            </p:grpSpPr>
            <p:sp>
              <p:nvSpPr>
                <p:cNvPr id="29" name="Kub 24"/>
                <p:cNvSpPr/>
                <p:nvPr/>
              </p:nvSpPr>
              <p:spPr>
                <a:xfrm>
                  <a:off x="2963723" y="3742655"/>
                  <a:ext cx="922478" cy="737982"/>
                </a:xfrm>
                <a:prstGeom prst="cub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0" name="Object 3"/>
                <p:cNvGraphicFramePr>
                  <a:graphicFrameLocks noChangeAspect="1"/>
                </p:cNvGraphicFramePr>
                <p:nvPr/>
              </p:nvGraphicFramePr>
              <p:xfrm>
                <a:off x="3287478" y="3305066"/>
                <a:ext cx="542547" cy="4375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5328" name="Equation" r:id="rId14" imgW="266400" imgH="215640" progId="Equation.3">
                        <p:embed/>
                      </p:oleObj>
                    </mc:Choice>
                    <mc:Fallback>
                      <p:oleObj name="Equation" r:id="rId14" imgW="266400" imgH="215640" progId="Equation.3">
                        <p:embed/>
                        <p:pic>
                          <p:nvPicPr>
                            <p:cNvPr id="0" name="Picture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87478" y="3305066"/>
                              <a:ext cx="542547" cy="43758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" name="Object 7"/>
                <p:cNvGraphicFramePr>
                  <a:graphicFrameLocks noChangeAspect="1"/>
                </p:cNvGraphicFramePr>
                <p:nvPr/>
              </p:nvGraphicFramePr>
              <p:xfrm>
                <a:off x="3211811" y="3958859"/>
                <a:ext cx="334942" cy="4122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5329" name="Equation" r:id="rId16" imgW="165100" imgH="203200" progId="Equation.3">
                        <p:embed/>
                      </p:oleObj>
                    </mc:Choice>
                    <mc:Fallback>
                      <p:oleObj name="Equation" r:id="rId16" imgW="165100" imgH="203200" progId="Equation.3">
                        <p:embed/>
                        <p:pic>
                          <p:nvPicPr>
                            <p:cNvPr id="0" name="Picture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11811" y="3958859"/>
                              <a:ext cx="334942" cy="4122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27" name="Rak pil 28"/>
              <p:cNvCxnSpPr/>
              <p:nvPr/>
            </p:nvCxnSpPr>
            <p:spPr>
              <a:xfrm>
                <a:off x="914400" y="4875212"/>
                <a:ext cx="19812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9"/>
              <p:cNvCxnSpPr/>
              <p:nvPr/>
            </p:nvCxnSpPr>
            <p:spPr>
              <a:xfrm>
                <a:off x="7086600" y="4951412"/>
                <a:ext cx="17526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4480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881063" y="1692275"/>
          <a:ext cx="23653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13" name="Equation" r:id="rId4" imgW="901440" imgH="431640" progId="Equation.3">
                  <p:embed/>
                </p:oleObj>
              </mc:Choice>
              <mc:Fallback>
                <p:oleObj name="Equation" r:id="rId4" imgW="90144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1692275"/>
                        <a:ext cx="23653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upp 20"/>
          <p:cNvGrpSpPr/>
          <p:nvPr/>
        </p:nvGrpSpPr>
        <p:grpSpPr>
          <a:xfrm>
            <a:off x="914400" y="3352800"/>
            <a:ext cx="7620000" cy="1768793"/>
            <a:chOff x="914400" y="3317557"/>
            <a:chExt cx="7620000" cy="1768793"/>
          </a:xfrm>
        </p:grpSpPr>
        <p:graphicFrame>
          <p:nvGraphicFramePr>
            <p:cNvPr id="36" name="Object 10"/>
            <p:cNvGraphicFramePr>
              <a:graphicFrameLocks noChangeAspect="1"/>
            </p:cNvGraphicFramePr>
            <p:nvPr/>
          </p:nvGraphicFramePr>
          <p:xfrm>
            <a:off x="993775" y="3886200"/>
            <a:ext cx="4797425" cy="1200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314" name="Equation" r:id="rId6" imgW="1828800" imgH="457200" progId="Equation.3">
                    <p:embed/>
                  </p:oleObj>
                </mc:Choice>
                <mc:Fallback>
                  <p:oleObj name="Equation" r:id="rId6" imgW="1828800" imgH="4572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3775" y="3886200"/>
                          <a:ext cx="4797425" cy="1200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ruta 19"/>
            <p:cNvSpPr txBox="1"/>
            <p:nvPr/>
          </p:nvSpPr>
          <p:spPr>
            <a:xfrm>
              <a:off x="914400" y="3317557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Take limit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4480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838200" y="3886200"/>
            <a:ext cx="77724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General Mole Balance on System Volume V</a:t>
            </a:r>
          </a:p>
        </p:txBody>
      </p:sp>
      <p:grpSp>
        <p:nvGrpSpPr>
          <p:cNvPr id="22" name="Grupp 6"/>
          <p:cNvGrpSpPr/>
          <p:nvPr/>
        </p:nvGrpSpPr>
        <p:grpSpPr>
          <a:xfrm>
            <a:off x="914400" y="4495800"/>
            <a:ext cx="7788165" cy="1981200"/>
            <a:chOff x="228600" y="4267200"/>
            <a:chExt cx="8686800" cy="2209800"/>
          </a:xfrm>
        </p:grpSpPr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441325" y="4535488"/>
            <a:ext cx="8262938" cy="1712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324" name="Equation" r:id="rId4" imgW="2882900" imgH="596900" progId="Equation.3">
                    <p:embed/>
                  </p:oleObj>
                </mc:Choice>
                <mc:Fallback>
                  <p:oleObj name="Equation" r:id="rId4" imgW="2882900" imgH="5969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4535488"/>
                          <a:ext cx="8262938" cy="1712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ktangel 9"/>
            <p:cNvSpPr/>
            <p:nvPr/>
          </p:nvSpPr>
          <p:spPr>
            <a:xfrm>
              <a:off x="228600" y="4267200"/>
              <a:ext cx="8686800" cy="22098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4000" y="1435100"/>
            <a:ext cx="6705600" cy="2222500"/>
            <a:chOff x="1828800" y="914400"/>
            <a:chExt cx="6705600" cy="2222500"/>
          </a:xfrm>
        </p:grpSpPr>
        <p:sp>
          <p:nvSpPr>
            <p:cNvPr id="27" name="Freeform 26"/>
            <p:cNvSpPr/>
            <p:nvPr/>
          </p:nvSpPr>
          <p:spPr>
            <a:xfrm>
              <a:off x="3657600" y="1447800"/>
              <a:ext cx="2438400" cy="1689100"/>
            </a:xfrm>
            <a:custGeom>
              <a:avLst/>
              <a:gdLst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1219200 w 2387600"/>
                <a:gd name="connsiteY7" fmla="*/ 1651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866900 w 2387600"/>
                <a:gd name="connsiteY10" fmla="*/ 5080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1028700 h 1752600"/>
                <a:gd name="connsiteX1" fmla="*/ 101600 w 2387600"/>
                <a:gd name="connsiteY1" fmla="*/ 1028700 h 1752600"/>
                <a:gd name="connsiteX2" fmla="*/ 114300 w 2387600"/>
                <a:gd name="connsiteY2" fmla="*/ 914400 h 1752600"/>
                <a:gd name="connsiteX3" fmla="*/ 203200 w 2387600"/>
                <a:gd name="connsiteY3" fmla="*/ 355600 h 1752600"/>
                <a:gd name="connsiteX4" fmla="*/ 215900 w 2387600"/>
                <a:gd name="connsiteY4" fmla="*/ 190500 h 1752600"/>
                <a:gd name="connsiteX5" fmla="*/ 381000 w 2387600"/>
                <a:gd name="connsiteY5" fmla="*/ 63500 h 1752600"/>
                <a:gd name="connsiteX6" fmla="*/ 635000 w 2387600"/>
                <a:gd name="connsiteY6" fmla="*/ 38100 h 1752600"/>
                <a:gd name="connsiteX7" fmla="*/ 952500 w 2387600"/>
                <a:gd name="connsiteY7" fmla="*/ 165100 h 1752600"/>
                <a:gd name="connsiteX8" fmla="*/ 1409700 w 2387600"/>
                <a:gd name="connsiteY8" fmla="*/ 241300 h 1752600"/>
                <a:gd name="connsiteX9" fmla="*/ 1562100 w 2387600"/>
                <a:gd name="connsiteY9" fmla="*/ 165100 h 1752600"/>
                <a:gd name="connsiteX10" fmla="*/ 1866900 w 2387600"/>
                <a:gd name="connsiteY10" fmla="*/ 88900 h 1752600"/>
                <a:gd name="connsiteX11" fmla="*/ 2146300 w 2387600"/>
                <a:gd name="connsiteY11" fmla="*/ 127000 h 1752600"/>
                <a:gd name="connsiteX12" fmla="*/ 2387600 w 2387600"/>
                <a:gd name="connsiteY12" fmla="*/ 317500 h 1752600"/>
                <a:gd name="connsiteX13" fmla="*/ 2387600 w 2387600"/>
                <a:gd name="connsiteY13" fmla="*/ 622300 h 1752600"/>
                <a:gd name="connsiteX14" fmla="*/ 2311400 w 2387600"/>
                <a:gd name="connsiteY14" fmla="*/ 1028700 h 1752600"/>
                <a:gd name="connsiteX15" fmla="*/ 2006600 w 2387600"/>
                <a:gd name="connsiteY15" fmla="*/ 1320800 h 1752600"/>
                <a:gd name="connsiteX16" fmla="*/ 1905000 w 2387600"/>
                <a:gd name="connsiteY16" fmla="*/ 1371600 h 1752600"/>
                <a:gd name="connsiteX17" fmla="*/ 1333500 w 2387600"/>
                <a:gd name="connsiteY17" fmla="*/ 1752600 h 1752600"/>
                <a:gd name="connsiteX18" fmla="*/ 749300 w 2387600"/>
                <a:gd name="connsiteY18" fmla="*/ 1485900 h 1752600"/>
                <a:gd name="connsiteX19" fmla="*/ 228600 w 2387600"/>
                <a:gd name="connsiteY19" fmla="*/ 1651000 h 1752600"/>
                <a:gd name="connsiteX20" fmla="*/ 0 w 2387600"/>
                <a:gd name="connsiteY20" fmla="*/ 1422400 h 1752600"/>
                <a:gd name="connsiteX21" fmla="*/ 101600 w 2387600"/>
                <a:gd name="connsiteY21" fmla="*/ 952500 h 1752600"/>
                <a:gd name="connsiteX22" fmla="*/ 152400 w 2387600"/>
                <a:gd name="connsiteY22" fmla="*/ 685800 h 17526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146300 w 2387600"/>
                <a:gd name="connsiteY11" fmla="*/ 2032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247900 w 2387600"/>
                <a:gd name="connsiteY11" fmla="*/ 1651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11400 w 2476500"/>
                <a:gd name="connsiteY14" fmla="*/ 11049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638300 w 2476500"/>
                <a:gd name="connsiteY17" fmla="*/ 1765300 h 1828800"/>
                <a:gd name="connsiteX18" fmla="*/ 1333500 w 2476500"/>
                <a:gd name="connsiteY18" fmla="*/ 1828800 h 1828800"/>
                <a:gd name="connsiteX19" fmla="*/ 749300 w 2476500"/>
                <a:gd name="connsiteY19" fmla="*/ 1562100 h 1828800"/>
                <a:gd name="connsiteX20" fmla="*/ 228600 w 2476500"/>
                <a:gd name="connsiteY20" fmla="*/ 1727200 h 1828800"/>
                <a:gd name="connsiteX21" fmla="*/ 0 w 2476500"/>
                <a:gd name="connsiteY21" fmla="*/ 1498600 h 1828800"/>
                <a:gd name="connsiteX22" fmla="*/ 101600 w 2476500"/>
                <a:gd name="connsiteY22" fmla="*/ 1028700 h 1828800"/>
                <a:gd name="connsiteX23" fmla="*/ 152400 w 2476500"/>
                <a:gd name="connsiteY23" fmla="*/ 762000 h 18288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749300 w 2476500"/>
                <a:gd name="connsiteY19" fmla="*/ 1562100 h 1765300"/>
                <a:gd name="connsiteX20" fmla="*/ 228600 w 2476500"/>
                <a:gd name="connsiteY20" fmla="*/ 1727200 h 1765300"/>
                <a:gd name="connsiteX21" fmla="*/ 0 w 2476500"/>
                <a:gd name="connsiteY21" fmla="*/ 1498600 h 1765300"/>
                <a:gd name="connsiteX22" fmla="*/ 101600 w 2476500"/>
                <a:gd name="connsiteY22" fmla="*/ 1028700 h 1765300"/>
                <a:gd name="connsiteX23" fmla="*/ 152400 w 2476500"/>
                <a:gd name="connsiteY23" fmla="*/ 762000 h 17653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1371600 w 2476500"/>
                <a:gd name="connsiteY19" fmla="*/ 1727200 h 1765300"/>
                <a:gd name="connsiteX20" fmla="*/ 749300 w 2476500"/>
                <a:gd name="connsiteY20" fmla="*/ 1562100 h 1765300"/>
                <a:gd name="connsiteX21" fmla="*/ 228600 w 2476500"/>
                <a:gd name="connsiteY21" fmla="*/ 1727200 h 1765300"/>
                <a:gd name="connsiteX22" fmla="*/ 0 w 2476500"/>
                <a:gd name="connsiteY22" fmla="*/ 1498600 h 1765300"/>
                <a:gd name="connsiteX23" fmla="*/ 101600 w 2476500"/>
                <a:gd name="connsiteY23" fmla="*/ 1028700 h 1765300"/>
                <a:gd name="connsiteX24" fmla="*/ 152400 w 2476500"/>
                <a:gd name="connsiteY24" fmla="*/ 762000 h 17653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6383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041400 w 2476500"/>
                <a:gd name="connsiteY20" fmla="*/ 1676400 h 1841500"/>
                <a:gd name="connsiteX21" fmla="*/ 749300 w 2476500"/>
                <a:gd name="connsiteY21" fmla="*/ 1562100 h 1841500"/>
                <a:gd name="connsiteX22" fmla="*/ 228600 w 2476500"/>
                <a:gd name="connsiteY22" fmla="*/ 1727200 h 1841500"/>
                <a:gd name="connsiteX23" fmla="*/ 0 w 2476500"/>
                <a:gd name="connsiteY23" fmla="*/ 1498600 h 1841500"/>
                <a:gd name="connsiteX24" fmla="*/ 101600 w 2476500"/>
                <a:gd name="connsiteY24" fmla="*/ 1028700 h 1841500"/>
                <a:gd name="connsiteX25" fmla="*/ 152400 w 2476500"/>
                <a:gd name="connsiteY25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228600 w 2476500"/>
                <a:gd name="connsiteY23" fmla="*/ 1727200 h 1841500"/>
                <a:gd name="connsiteX24" fmla="*/ 0 w 2476500"/>
                <a:gd name="connsiteY24" fmla="*/ 1498600 h 1841500"/>
                <a:gd name="connsiteX25" fmla="*/ 101600 w 2476500"/>
                <a:gd name="connsiteY25" fmla="*/ 1028700 h 1841500"/>
                <a:gd name="connsiteX26" fmla="*/ 152400 w 2476500"/>
                <a:gd name="connsiteY26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31800 w 2476500"/>
                <a:gd name="connsiteY23" fmla="*/ 16637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114300 w 2476500"/>
                <a:gd name="connsiteY24" fmla="*/ 16891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39700 w 2514600"/>
                <a:gd name="connsiteY0" fmla="*/ 1104900 h 1841500"/>
                <a:gd name="connsiteX1" fmla="*/ 139700 w 2514600"/>
                <a:gd name="connsiteY1" fmla="*/ 11049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76200 w 2514600"/>
                <a:gd name="connsiteY27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26" fmla="*/ 76200 w 2514600"/>
                <a:gd name="connsiteY26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0 w 2514600"/>
                <a:gd name="connsiteY0" fmla="*/ 12192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25" fmla="*/ 355600 w 2641600"/>
                <a:gd name="connsiteY25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52700" h="1841500">
                  <a:moveTo>
                    <a:pt x="266700" y="762000"/>
                  </a:moveTo>
                  <a:cubicBezTo>
                    <a:pt x="281517" y="681567"/>
                    <a:pt x="275167" y="514350"/>
                    <a:pt x="279400" y="431800"/>
                  </a:cubicBezTo>
                  <a:cubicBezTo>
                    <a:pt x="283633" y="349250"/>
                    <a:pt x="262467" y="315383"/>
                    <a:pt x="292100" y="266700"/>
                  </a:cubicBezTo>
                  <a:lnTo>
                    <a:pt x="457200" y="139700"/>
                  </a:lnTo>
                  <a:lnTo>
                    <a:pt x="711200" y="114300"/>
                  </a:lnTo>
                  <a:lnTo>
                    <a:pt x="1028700" y="241300"/>
                  </a:lnTo>
                  <a:cubicBezTo>
                    <a:pt x="1312333" y="347133"/>
                    <a:pt x="1316567" y="287867"/>
                    <a:pt x="1485900" y="317500"/>
                  </a:cubicBezTo>
                  <a:lnTo>
                    <a:pt x="1638300" y="241300"/>
                  </a:lnTo>
                  <a:cubicBezTo>
                    <a:pt x="1739900" y="215900"/>
                    <a:pt x="1854200" y="0"/>
                    <a:pt x="2019300" y="88900"/>
                  </a:cubicBezTo>
                  <a:lnTo>
                    <a:pt x="2324100" y="165100"/>
                  </a:lnTo>
                  <a:lnTo>
                    <a:pt x="2463800" y="393700"/>
                  </a:lnTo>
                  <a:lnTo>
                    <a:pt x="2552700" y="698500"/>
                  </a:lnTo>
                  <a:lnTo>
                    <a:pt x="2400300" y="1155700"/>
                  </a:lnTo>
                  <a:lnTo>
                    <a:pt x="2247900" y="1460500"/>
                  </a:lnTo>
                  <a:lnTo>
                    <a:pt x="2095500" y="1612900"/>
                  </a:lnTo>
                  <a:lnTo>
                    <a:pt x="1943100" y="1765300"/>
                  </a:lnTo>
                  <a:lnTo>
                    <a:pt x="1714500" y="1841500"/>
                  </a:lnTo>
                  <a:lnTo>
                    <a:pt x="1562100" y="1841500"/>
                  </a:lnTo>
                  <a:lnTo>
                    <a:pt x="1384300" y="1765300"/>
                  </a:lnTo>
                  <a:lnTo>
                    <a:pt x="1257300" y="1689100"/>
                  </a:lnTo>
                  <a:cubicBezTo>
                    <a:pt x="1172633" y="1651000"/>
                    <a:pt x="990600" y="1549400"/>
                    <a:pt x="876300" y="1536700"/>
                  </a:cubicBezTo>
                  <a:cubicBezTo>
                    <a:pt x="762000" y="1524000"/>
                    <a:pt x="685800" y="1589617"/>
                    <a:pt x="571500" y="1612900"/>
                  </a:cubicBezTo>
                  <a:cubicBezTo>
                    <a:pt x="457200" y="1636183"/>
                    <a:pt x="279400" y="1691217"/>
                    <a:pt x="190500" y="1676400"/>
                  </a:cubicBezTo>
                  <a:cubicBezTo>
                    <a:pt x="101600" y="1661583"/>
                    <a:pt x="65617" y="1604433"/>
                    <a:pt x="38100" y="1524000"/>
                  </a:cubicBezTo>
                  <a:cubicBezTo>
                    <a:pt x="10583" y="1443567"/>
                    <a:pt x="0" y="1295400"/>
                    <a:pt x="25400" y="1193800"/>
                  </a:cubicBezTo>
                  <a:cubicBezTo>
                    <a:pt x="50800" y="1092200"/>
                    <a:pt x="150283" y="986367"/>
                    <a:pt x="190500" y="914400"/>
                  </a:cubicBezTo>
                  <a:cubicBezTo>
                    <a:pt x="230717" y="842433"/>
                    <a:pt x="251883" y="842433"/>
                    <a:pt x="266700" y="76200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FFFFFF">
                    <a:alpha val="18000"/>
                  </a:srgbClr>
                </a:gs>
                <a:gs pos="94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28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828800" y="20529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0000" y="20529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48200" y="20574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 flipV="1">
              <a:off x="6019800" y="1295400"/>
              <a:ext cx="533400" cy="304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629400" y="914400"/>
              <a:ext cx="190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System Volume, 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Slide Number Placeholder 17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7BA6-665A-4AFF-9756-53EC7D466A4A}" type="slidenum">
              <a:rPr kumimoji="0" lang="en-US" sz="14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4513" y="1524000"/>
            <a:ext cx="17922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927350" y="3313113"/>
          <a:ext cx="328771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62" name="Equation" r:id="rId4" imgW="1549080" imgH="634680" progId="Equation.3">
                  <p:embed/>
                </p:oleObj>
              </mc:Choice>
              <mc:Fallback>
                <p:oleObj name="Equation" r:id="rId4" imgW="1549080" imgH="634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3313113"/>
                        <a:ext cx="3287713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 13"/>
          <p:cNvGrpSpPr/>
          <p:nvPr/>
        </p:nvGrpSpPr>
        <p:grpSpPr>
          <a:xfrm>
            <a:off x="3594100" y="5638800"/>
            <a:ext cx="1825625" cy="990600"/>
            <a:chOff x="3594100" y="5562600"/>
            <a:chExt cx="1825625" cy="990600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3724275" y="5638800"/>
            <a:ext cx="1695450" cy="791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8363" name="Equation" r:id="rId6" imgW="762000" imgH="355600" progId="Equation.3">
                    <p:embed/>
                  </p:oleObj>
                </mc:Choice>
                <mc:Fallback>
                  <p:oleObj name="Equation" r:id="rId6" imgW="762000" imgH="355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4275" y="5638800"/>
                          <a:ext cx="1695450" cy="7917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ktangel 7"/>
            <p:cNvSpPr/>
            <p:nvPr/>
          </p:nvSpPr>
          <p:spPr>
            <a:xfrm>
              <a:off x="3594100" y="5562600"/>
              <a:ext cx="1816100" cy="990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ktangel 10"/>
          <p:cNvSpPr/>
          <p:nvPr/>
        </p:nvSpPr>
        <p:spPr>
          <a:xfrm>
            <a:off x="914400" y="1945957"/>
            <a:ext cx="10390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Batch</a:t>
            </a:r>
            <a:endParaRPr lang="sv-SE" sz="2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 11"/>
          <p:cNvGrpSpPr/>
          <p:nvPr/>
        </p:nvGrpSpPr>
        <p:grpSpPr>
          <a:xfrm>
            <a:off x="914400" y="4876800"/>
            <a:ext cx="4836596" cy="660400"/>
            <a:chOff x="1295400" y="4764649"/>
            <a:chExt cx="3922215" cy="6604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3211015" y="4764649"/>
            <a:ext cx="2006600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8364" name="Equation" r:id="rId8" imgW="850680" imgH="279360" progId="Equation.3">
                    <p:embed/>
                  </p:oleObj>
                </mc:Choice>
                <mc:Fallback>
                  <p:oleObj name="Equation" r:id="rId8" imgW="850680" imgH="2793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1015" y="4764649"/>
                          <a:ext cx="2006600" cy="660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2"/>
            <p:cNvSpPr/>
            <p:nvPr/>
          </p:nvSpPr>
          <p:spPr>
            <a:xfrm>
              <a:off x="1295400" y="4840849"/>
              <a:ext cx="148121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Well-Mixed</a:t>
              </a:r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1371600"/>
            <a:ext cx="193434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83"/>
            <a:ext cx="2424112" cy="182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Lecture 1 – </a:t>
            </a:r>
            <a:r>
              <a:rPr lang="en-US" sz="3600" b="1" dirty="0" smtClean="0"/>
              <a:t>Thursday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7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Introduction</a:t>
            </a:r>
          </a:p>
          <a:p>
            <a:pPr marL="0" indent="0">
              <a:lnSpc>
                <a:spcPct val="75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7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Definitions </a:t>
            </a:r>
          </a:p>
          <a:p>
            <a:pPr marL="0" indent="0">
              <a:lnSpc>
                <a:spcPct val="75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7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General Mole Balance Equation</a:t>
            </a:r>
          </a:p>
          <a:p>
            <a:pPr marL="914400" lvl="1" indent="-514350"/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(BR)</a:t>
            </a:r>
          </a:p>
          <a:p>
            <a:pPr marL="914400" lvl="1" indent="-514350"/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Continuously Stirred Tank Reactor (CSTR)</a:t>
            </a:r>
          </a:p>
          <a:p>
            <a:pPr marL="914400" lvl="1" indent="-514350"/>
            <a:r>
              <a:rPr lang="en-US" sz="26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Plug Flow Reactor (PFR)</a:t>
            </a:r>
          </a:p>
          <a:p>
            <a:pPr marL="914400" lvl="1" indent="-514350"/>
            <a:r>
              <a:rPr lang="en-US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Packed Bed Reactor (PBR)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grpSp>
        <p:nvGrpSpPr>
          <p:cNvPr id="16" name="Grupp 11"/>
          <p:cNvGrpSpPr/>
          <p:nvPr/>
        </p:nvGrpSpPr>
        <p:grpSpPr>
          <a:xfrm>
            <a:off x="914400" y="1752600"/>
            <a:ext cx="4376738" cy="930275"/>
            <a:chOff x="914400" y="4721787"/>
            <a:chExt cx="4376738" cy="930275"/>
          </a:xfrm>
        </p:grpSpPr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3852863" y="4721787"/>
            <a:ext cx="1438275" cy="93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13" name="Equation" r:id="rId3" imgW="609600" imgH="393700" progId="Equation.3">
                    <p:embed/>
                  </p:oleObj>
                </mc:Choice>
                <mc:Fallback>
                  <p:oleObj name="Equation" r:id="rId3" imgW="609600" imgH="3937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2863" y="4721787"/>
                          <a:ext cx="1438275" cy="930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ktangel 12"/>
            <p:cNvSpPr/>
            <p:nvPr/>
          </p:nvSpPr>
          <p:spPr>
            <a:xfrm>
              <a:off x="914400" y="4854819"/>
              <a:ext cx="17636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Integrating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ktangel 13"/>
          <p:cNvSpPr/>
          <p:nvPr/>
        </p:nvSpPr>
        <p:spPr>
          <a:xfrm>
            <a:off x="304800" y="5791200"/>
            <a:ext cx="8458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100" dirty="0" smtClean="0">
                <a:latin typeface="Arial" pitchFamily="34" charset="0"/>
                <a:cs typeface="Arial" pitchFamily="34" charset="0"/>
              </a:rPr>
              <a:t>Time necessary to reduce the number of moles of A from N</a:t>
            </a:r>
            <a:r>
              <a:rPr lang="sv-SE" sz="21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100" dirty="0" smtClean="0">
                <a:latin typeface="Arial" pitchFamily="34" charset="0"/>
                <a:cs typeface="Arial" pitchFamily="34" charset="0"/>
              </a:rPr>
              <a:t> to N</a:t>
            </a:r>
            <a:r>
              <a:rPr lang="sv-SE" sz="21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1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0" name="Rektangel 16"/>
          <p:cNvSpPr/>
          <p:nvPr/>
        </p:nvSpPr>
        <p:spPr>
          <a:xfrm>
            <a:off x="914400" y="3069848"/>
            <a:ext cx="1219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when 	</a:t>
            </a:r>
            <a:endParaRPr lang="sv-SE" sz="2600" i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upp 19"/>
          <p:cNvGrpSpPr/>
          <p:nvPr/>
        </p:nvGrpSpPr>
        <p:grpSpPr>
          <a:xfrm>
            <a:off x="3581400" y="4114800"/>
            <a:ext cx="2235200" cy="1371600"/>
            <a:chOff x="3581400" y="4267200"/>
            <a:chExt cx="2235200" cy="1371600"/>
          </a:xfrm>
        </p:grpSpPr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3733800" y="4343400"/>
            <a:ext cx="1857375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14" name="Equation" r:id="rId5" imgW="787320" imgH="495000" progId="Equation.3">
                    <p:embed/>
                  </p:oleObj>
                </mc:Choice>
                <mc:Fallback>
                  <p:oleObj name="Equation" r:id="rId5" imgW="787320" imgH="4950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4343400"/>
                          <a:ext cx="1857375" cy="1171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ktangel 18"/>
            <p:cNvSpPr/>
            <p:nvPr/>
          </p:nvSpPr>
          <p:spPr>
            <a:xfrm>
              <a:off x="3581400" y="4267200"/>
              <a:ext cx="22352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7"/>
          <p:cNvGraphicFramePr>
            <a:graphicFrameLocks noChangeAspect="1"/>
          </p:cNvGraphicFramePr>
          <p:nvPr/>
        </p:nvGraphicFramePr>
        <p:xfrm>
          <a:off x="2209800" y="2971800"/>
          <a:ext cx="19050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5" name="Equation" r:id="rId7" imgW="1002960" imgH="457200" progId="Equation.3">
                  <p:embed/>
                </p:oleObj>
              </mc:Choice>
              <mc:Fallback>
                <p:oleObj name="Equation" r:id="rId7" imgW="100296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971800"/>
                        <a:ext cx="19050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grpSp>
        <p:nvGrpSpPr>
          <p:cNvPr id="13" name="Grupp 19"/>
          <p:cNvGrpSpPr/>
          <p:nvPr/>
        </p:nvGrpSpPr>
        <p:grpSpPr>
          <a:xfrm>
            <a:off x="3581400" y="1828800"/>
            <a:ext cx="2235200" cy="1371600"/>
            <a:chOff x="3581400" y="4343400"/>
            <a:chExt cx="2235200" cy="1371600"/>
          </a:xfrm>
        </p:grpSpPr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3751263" y="4451350"/>
            <a:ext cx="1857375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421" name="Equation" r:id="rId3" imgW="787320" imgH="495000" progId="Equation.3">
                    <p:embed/>
                  </p:oleObj>
                </mc:Choice>
                <mc:Fallback>
                  <p:oleObj name="Equation" r:id="rId3" imgW="787320" imgH="4950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1263" y="4451350"/>
                          <a:ext cx="1857375" cy="1171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ktangel 18"/>
            <p:cNvSpPr/>
            <p:nvPr/>
          </p:nvSpPr>
          <p:spPr>
            <a:xfrm>
              <a:off x="3581400" y="4343400"/>
              <a:ext cx="22352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upp 27"/>
          <p:cNvGrpSpPr/>
          <p:nvPr/>
        </p:nvGrpSpPr>
        <p:grpSpPr>
          <a:xfrm>
            <a:off x="914400" y="2667000"/>
            <a:ext cx="6628730" cy="3921443"/>
            <a:chOff x="533400" y="2209800"/>
            <a:chExt cx="6628730" cy="3921443"/>
          </a:xfrm>
        </p:grpSpPr>
        <p:grpSp>
          <p:nvGrpSpPr>
            <p:cNvPr id="21" name="Grupp 23"/>
            <p:cNvGrpSpPr/>
            <p:nvPr/>
          </p:nvGrpSpPr>
          <p:grpSpPr>
            <a:xfrm>
              <a:off x="1142205" y="2209800"/>
              <a:ext cx="6019925" cy="3476625"/>
              <a:chOff x="1142205" y="4191795"/>
              <a:chExt cx="4039395" cy="2332830"/>
            </a:xfrm>
          </p:grpSpPr>
          <p:grpSp>
            <p:nvGrpSpPr>
              <p:cNvPr id="28" name="Grupp 20"/>
              <p:cNvGrpSpPr/>
              <p:nvPr/>
            </p:nvGrpSpPr>
            <p:grpSpPr>
              <a:xfrm>
                <a:off x="1142205" y="4191795"/>
                <a:ext cx="4039395" cy="2332830"/>
                <a:chOff x="2895360" y="4572424"/>
                <a:chExt cx="1219440" cy="1244176"/>
              </a:xfrm>
            </p:grpSpPr>
            <p:cxnSp>
              <p:nvCxnSpPr>
                <p:cNvPr id="30" name="Rak 17"/>
                <p:cNvCxnSpPr/>
                <p:nvPr/>
              </p:nvCxnSpPr>
              <p:spPr>
                <a:xfrm rot="5400000" flipH="1" flipV="1">
                  <a:off x="2286000" y="5181784"/>
                  <a:ext cx="1219200" cy="479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ak 19"/>
                <p:cNvCxnSpPr/>
                <p:nvPr/>
              </p:nvCxnSpPr>
              <p:spPr>
                <a:xfrm flipH="1" flipV="1">
                  <a:off x="2895600" y="5791200"/>
                  <a:ext cx="1219200" cy="2540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Frihandsfigur 22"/>
              <p:cNvSpPr/>
              <p:nvPr/>
            </p:nvSpPr>
            <p:spPr>
              <a:xfrm>
                <a:off x="1143000" y="4504267"/>
                <a:ext cx="3572933" cy="2015066"/>
              </a:xfrm>
              <a:custGeom>
                <a:avLst/>
                <a:gdLst>
                  <a:gd name="connsiteX0" fmla="*/ 0 w 3572933"/>
                  <a:gd name="connsiteY0" fmla="*/ 0 h 2015066"/>
                  <a:gd name="connsiteX1" fmla="*/ 575733 w 3572933"/>
                  <a:gd name="connsiteY1" fmla="*/ 965200 h 2015066"/>
                  <a:gd name="connsiteX2" fmla="*/ 1659467 w 3572933"/>
                  <a:gd name="connsiteY2" fmla="*/ 1625600 h 2015066"/>
                  <a:gd name="connsiteX3" fmla="*/ 3572933 w 3572933"/>
                  <a:gd name="connsiteY3" fmla="*/ 2015066 h 201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2933" h="2015066">
                    <a:moveTo>
                      <a:pt x="0" y="0"/>
                    </a:moveTo>
                    <a:cubicBezTo>
                      <a:pt x="149577" y="347133"/>
                      <a:pt x="299155" y="694267"/>
                      <a:pt x="575733" y="965200"/>
                    </a:cubicBezTo>
                    <a:cubicBezTo>
                      <a:pt x="852311" y="1236133"/>
                      <a:pt x="1159934" y="1450622"/>
                      <a:pt x="1659467" y="1625600"/>
                    </a:cubicBezTo>
                    <a:cubicBezTo>
                      <a:pt x="2159000" y="1800578"/>
                      <a:pt x="3572933" y="2015066"/>
                      <a:pt x="3572933" y="201506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" name="textruta 25"/>
            <p:cNvSpPr txBox="1"/>
            <p:nvPr/>
          </p:nvSpPr>
          <p:spPr>
            <a:xfrm>
              <a:off x="533400" y="3581400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sv-SE" sz="26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3276600" y="5638800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t</a:t>
              </a:r>
              <a:endParaRPr lang="sv-SE" sz="2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CSTR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2724631" y="3813830"/>
          <a:ext cx="3676169" cy="75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51" name="Equation" r:id="rId3" imgW="1727200" imgH="355600" progId="Equation.3">
                  <p:embed/>
                </p:oleObj>
              </mc:Choice>
              <mc:Fallback>
                <p:oleObj name="Equation" r:id="rId3" imgW="17272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631" y="3813830"/>
                        <a:ext cx="3676169" cy="75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 18"/>
          <p:cNvGrpSpPr/>
          <p:nvPr/>
        </p:nvGrpSpPr>
        <p:grpSpPr>
          <a:xfrm>
            <a:off x="914400" y="5035550"/>
            <a:ext cx="4549488" cy="908050"/>
            <a:chOff x="914400" y="4876800"/>
            <a:chExt cx="4549488" cy="908050"/>
          </a:xfrm>
        </p:grpSpPr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4038860" y="4876800"/>
            <a:ext cx="1425028" cy="908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452" name="Equation" r:id="rId5" imgW="558800" imgH="355600" progId="Equation.3">
                    <p:embed/>
                  </p:oleObj>
                </mc:Choice>
                <mc:Fallback>
                  <p:oleObj name="Equation" r:id="rId5" imgW="558800" imgH="355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860" y="4876800"/>
                          <a:ext cx="1425028" cy="908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13"/>
            <p:cNvSpPr/>
            <p:nvPr/>
          </p:nvSpPr>
          <p:spPr>
            <a:xfrm>
              <a:off x="914400" y="49530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State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 16"/>
          <p:cNvGrpSpPr/>
          <p:nvPr/>
        </p:nvGrpSpPr>
        <p:grpSpPr>
          <a:xfrm>
            <a:off x="914400" y="1752600"/>
            <a:ext cx="7750301" cy="1635728"/>
            <a:chOff x="914400" y="1518635"/>
            <a:chExt cx="7750301" cy="1635728"/>
          </a:xfrm>
        </p:grpSpPr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53000" y="1518635"/>
              <a:ext cx="3711701" cy="163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ktangel 12"/>
            <p:cNvSpPr/>
            <p:nvPr/>
          </p:nvSpPr>
          <p:spPr>
            <a:xfrm>
              <a:off x="914400" y="2011362"/>
              <a:ext cx="109196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  <a:endParaRPr lang="sv-SE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1600200"/>
            <a:ext cx="1981200" cy="1880592"/>
          </a:xfrm>
          <a:prstGeom prst="rect">
            <a:avLst/>
          </a:prstGeom>
        </p:spPr>
      </p:pic>
      <p:sp>
        <p:nvSpPr>
          <p:cNvPr id="2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CSTR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3276600" y="2971800"/>
          <a:ext cx="3187815" cy="44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84" name="Equation" r:id="rId3" imgW="1282700" imgH="177800" progId="Equation.3">
                  <p:embed/>
                </p:oleObj>
              </mc:Choice>
              <mc:Fallback>
                <p:oleObj name="Equation" r:id="rId3" imgW="12827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71800"/>
                        <a:ext cx="3187815" cy="442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 11"/>
          <p:cNvGrpSpPr/>
          <p:nvPr/>
        </p:nvGrpSpPr>
        <p:grpSpPr>
          <a:xfrm>
            <a:off x="3459927" y="3886200"/>
            <a:ext cx="2636073" cy="1208200"/>
            <a:chOff x="3657600" y="5791200"/>
            <a:chExt cx="1828800" cy="838200"/>
          </a:xfrm>
        </p:grpSpPr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3764756" y="5867400"/>
            <a:ext cx="1614488" cy="726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485" name="Equation" r:id="rId5" imgW="876300" imgH="393700" progId="Equation.3">
                    <p:embed/>
                  </p:oleObj>
                </mc:Choice>
                <mc:Fallback>
                  <p:oleObj name="Equation" r:id="rId5" imgW="876300" imgH="3937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4756" y="5867400"/>
                          <a:ext cx="1614488" cy="7265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5"/>
            <p:cNvSpPr/>
            <p:nvPr/>
          </p:nvSpPr>
          <p:spPr>
            <a:xfrm>
              <a:off x="3657600" y="5791200"/>
              <a:ext cx="1828800" cy="8382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p 16"/>
          <p:cNvGrpSpPr/>
          <p:nvPr/>
        </p:nvGrpSpPr>
        <p:grpSpPr>
          <a:xfrm>
            <a:off x="914400" y="1854200"/>
            <a:ext cx="5151438" cy="739775"/>
            <a:chOff x="914400" y="3987800"/>
            <a:chExt cx="5151438" cy="739775"/>
          </a:xfrm>
        </p:grpSpPr>
        <p:graphicFrame>
          <p:nvGraphicFramePr>
            <p:cNvPr id="17" name="Object 5"/>
            <p:cNvGraphicFramePr>
              <a:graphicFrameLocks noChangeAspect="1"/>
            </p:cNvGraphicFramePr>
            <p:nvPr/>
          </p:nvGraphicFramePr>
          <p:xfrm>
            <a:off x="3817938" y="3987800"/>
            <a:ext cx="2247900" cy="739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486" name="Equation" r:id="rId7" imgW="850680" imgH="279360" progId="Equation.3">
                    <p:embed/>
                  </p:oleObj>
                </mc:Choice>
                <mc:Fallback>
                  <p:oleObj name="Equation" r:id="rId7" imgW="850680" imgH="27936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7938" y="3987800"/>
                          <a:ext cx="2247900" cy="739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4"/>
            <p:cNvSpPr/>
            <p:nvPr/>
          </p:nvSpPr>
          <p:spPr>
            <a:xfrm>
              <a:off x="914400" y="4155757"/>
              <a:ext cx="18088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Well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Mixed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ruta 19"/>
          <p:cNvSpPr txBox="1"/>
          <p:nvPr/>
        </p:nvSpPr>
        <p:spPr>
          <a:xfrm>
            <a:off x="990600" y="52578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volume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the molar flow rate from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PolyethyleneReact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10000"/>
          </a:blip>
          <a:srcRect l="-15615" r="-15615"/>
          <a:stretch>
            <a:fillRect/>
          </a:stretch>
        </p:blipFill>
        <p:spPr>
          <a:xfrm>
            <a:off x="914400" y="1447800"/>
            <a:ext cx="77724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 15"/>
          <p:cNvGrpSpPr/>
          <p:nvPr/>
        </p:nvGrpSpPr>
        <p:grpSpPr>
          <a:xfrm>
            <a:off x="2438400" y="1447800"/>
            <a:ext cx="4800600" cy="2682875"/>
            <a:chOff x="2743200" y="2879553"/>
            <a:chExt cx="3276600" cy="1831169"/>
          </a:xfrm>
        </p:grpSpPr>
        <p:sp>
          <p:nvSpPr>
            <p:cNvPr id="18" name="Cylinder 2"/>
            <p:cNvSpPr/>
            <p:nvPr/>
          </p:nvSpPr>
          <p:spPr>
            <a:xfrm rot="16200000">
              <a:off x="3886200" y="2286000"/>
              <a:ext cx="990600" cy="3276600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Cylinder 3"/>
            <p:cNvSpPr/>
            <p:nvPr/>
          </p:nvSpPr>
          <p:spPr>
            <a:xfrm rot="16200000">
              <a:off x="3924300" y="3314700"/>
              <a:ext cx="990600" cy="1219200"/>
            </a:xfrm>
            <a:prstGeom prst="can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4398458" y="2879553"/>
            <a:ext cx="356845" cy="186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6" name="Equation" r:id="rId3" imgW="241300" imgH="127000" progId="Equation.3">
                    <p:embed/>
                  </p:oleObj>
                </mc:Choice>
                <mc:Fallback>
                  <p:oleObj name="Equation" r:id="rId3" imgW="241300" imgH="1270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8458" y="2879553"/>
                          <a:ext cx="356845" cy="186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Rak pil 6"/>
            <p:cNvCxnSpPr/>
            <p:nvPr/>
          </p:nvCxnSpPr>
          <p:spPr>
            <a:xfrm rot="5400000">
              <a:off x="4153655" y="3361477"/>
              <a:ext cx="638268" cy="10637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3813910" y="4484492"/>
            <a:ext cx="219358" cy="198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7" name="Equation" r:id="rId5" imgW="139700" imgH="127000" progId="Equation.3">
                    <p:embed/>
                  </p:oleObj>
                </mc:Choice>
                <mc:Fallback>
                  <p:oleObj name="Equation" r:id="rId5" imgW="139700" imgH="1270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3910" y="4484492"/>
                          <a:ext cx="219358" cy="198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4"/>
            <p:cNvGraphicFramePr>
              <a:graphicFrameLocks noChangeAspect="1"/>
            </p:cNvGraphicFramePr>
            <p:nvPr/>
          </p:nvGraphicFramePr>
          <p:xfrm>
            <a:off x="4627462" y="4431171"/>
            <a:ext cx="779059" cy="279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8" name="Equation" r:id="rId7" imgW="495000" imgH="177480" progId="Equation.3">
                    <p:embed/>
                  </p:oleObj>
                </mc:Choice>
                <mc:Fallback>
                  <p:oleObj name="Equation" r:id="rId7" imgW="495000" imgH="1774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7462" y="4431171"/>
                          <a:ext cx="779059" cy="279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3263295" y="3631677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9" name="Equation" r:id="rId9" imgW="190500" imgH="177800" progId="Equation.3">
                    <p:embed/>
                  </p:oleObj>
                </mc:Choice>
                <mc:Fallback>
                  <p:oleObj name="Equation" r:id="rId9" imgW="190500" imgH="1778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3295" y="3631677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"/>
            <p:cNvGraphicFramePr>
              <a:graphicFrameLocks noChangeAspect="1"/>
            </p:cNvGraphicFramePr>
            <p:nvPr/>
          </p:nvGraphicFramePr>
          <p:xfrm>
            <a:off x="4609844" y="3618977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40" name="Equation" r:id="rId11" imgW="190500" imgH="177800" progId="Equation.3">
                    <p:embed/>
                  </p:oleObj>
                </mc:Choice>
                <mc:Fallback>
                  <p:oleObj name="Equation" r:id="rId11" imgW="190500" imgH="1778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9844" y="3618977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Rak pil 13"/>
            <p:cNvCxnSpPr/>
            <p:nvPr/>
          </p:nvCxnSpPr>
          <p:spPr>
            <a:xfrm>
              <a:off x="3574093" y="3810000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pil 14"/>
            <p:cNvCxnSpPr/>
            <p:nvPr/>
          </p:nvCxnSpPr>
          <p:spPr>
            <a:xfrm>
              <a:off x="4953000" y="3810000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Object 7"/>
          <p:cNvGraphicFramePr>
            <a:graphicFrameLocks noChangeAspect="1"/>
          </p:cNvGraphicFramePr>
          <p:nvPr/>
        </p:nvGraphicFramePr>
        <p:xfrm>
          <a:off x="1108075" y="4548188"/>
          <a:ext cx="6316663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41" name="Equation" r:id="rId12" imgW="2489040" imgH="736560" progId="Equation.3">
                  <p:embed/>
                </p:oleObj>
              </mc:Choice>
              <mc:Fallback>
                <p:oleObj name="Equation" r:id="rId12" imgW="2489040" imgH="7365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4548188"/>
                        <a:ext cx="6316663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p 16"/>
          <p:cNvGrpSpPr/>
          <p:nvPr/>
        </p:nvGrpSpPr>
        <p:grpSpPr>
          <a:xfrm>
            <a:off x="914400" y="1676400"/>
            <a:ext cx="7848600" cy="1782763"/>
            <a:chOff x="914400" y="1752600"/>
            <a:chExt cx="7848600" cy="1782763"/>
          </a:xfrm>
        </p:grpSpPr>
        <p:graphicFrame>
          <p:nvGraphicFramePr>
            <p:cNvPr id="17" name="Object 7"/>
            <p:cNvGraphicFramePr>
              <a:graphicFrameLocks noChangeAspect="1"/>
            </p:cNvGraphicFramePr>
            <p:nvPr/>
          </p:nvGraphicFramePr>
          <p:xfrm>
            <a:off x="2667000" y="2438400"/>
            <a:ext cx="3740150" cy="1096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528" name="Equation" r:id="rId3" imgW="1473120" imgH="431640" progId="Equation.3">
                    <p:embed/>
                  </p:oleObj>
                </mc:Choice>
                <mc:Fallback>
                  <p:oleObj name="Equation" r:id="rId3" imgW="1473120" imgH="4316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2438400"/>
                          <a:ext cx="3740150" cy="1096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ktangel 15"/>
            <p:cNvSpPr/>
            <p:nvPr/>
          </p:nvSpPr>
          <p:spPr>
            <a:xfrm>
              <a:off x="914400" y="1752600"/>
              <a:ext cx="78486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Rearrange and take limit as ΔV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0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p 19"/>
          <p:cNvGrpSpPr/>
          <p:nvPr/>
        </p:nvGrpSpPr>
        <p:grpSpPr>
          <a:xfrm>
            <a:off x="3581400" y="3733800"/>
            <a:ext cx="1856796" cy="1193655"/>
            <a:chOff x="1752600" y="4343400"/>
            <a:chExt cx="1856796" cy="1193655"/>
          </a:xfrm>
        </p:grpSpPr>
        <p:graphicFrame>
          <p:nvGraphicFramePr>
            <p:cNvPr id="31" name="Object 7"/>
            <p:cNvGraphicFramePr>
              <a:graphicFrameLocks noChangeAspect="1"/>
            </p:cNvGraphicFramePr>
            <p:nvPr/>
          </p:nvGraphicFramePr>
          <p:xfrm>
            <a:off x="1978025" y="4483100"/>
            <a:ext cx="1450975" cy="903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529" name="Equation" r:id="rId5" imgW="571500" imgH="355600" progId="Equation.3">
                    <p:embed/>
                  </p:oleObj>
                </mc:Choice>
                <mc:Fallback>
                  <p:oleObj name="Equation" r:id="rId5" imgW="571500" imgH="355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8025" y="4483100"/>
                          <a:ext cx="1450975" cy="903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ktangel 18"/>
            <p:cNvSpPr/>
            <p:nvPr/>
          </p:nvSpPr>
          <p:spPr>
            <a:xfrm>
              <a:off x="1752600" y="4343400"/>
              <a:ext cx="1856796" cy="119365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ktangel 18"/>
          <p:cNvSpPr/>
          <p:nvPr/>
        </p:nvSpPr>
        <p:spPr>
          <a:xfrm>
            <a:off x="609600" y="5257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This is the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volume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entering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molar flow rate (mol/s) from F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exit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molar flow rate of F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397125" y="5099050"/>
          <a:ext cx="4032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78" name="Equation" r:id="rId3" imgW="1333440" imgH="279360" progId="Equation.3">
                  <p:embed/>
                </p:oleObj>
              </mc:Choice>
              <mc:Fallback>
                <p:oleObj name="Equation" r:id="rId3" imgW="133344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5099050"/>
                        <a:ext cx="40322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0"/>
          <p:cNvGrpSpPr/>
          <p:nvPr/>
        </p:nvGrpSpPr>
        <p:grpSpPr>
          <a:xfrm>
            <a:off x="930823" y="3600450"/>
            <a:ext cx="4419052" cy="1022350"/>
            <a:chOff x="533400" y="3371850"/>
            <a:chExt cx="4419052" cy="1022350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3504652" y="3371850"/>
            <a:ext cx="1447800" cy="1022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579" name="Equation" r:id="rId5" imgW="558720" imgH="393480" progId="Equation.3">
                    <p:embed/>
                  </p:oleObj>
                </mc:Choice>
                <mc:Fallback>
                  <p:oleObj name="Equation" r:id="rId5" imgW="55872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652" y="3371850"/>
                          <a:ext cx="1447800" cy="1022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14"/>
            <p:cNvSpPr/>
            <p:nvPr/>
          </p:nvSpPr>
          <p:spPr>
            <a:xfrm>
              <a:off x="533400" y="36576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State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60696"/>
              </p:ext>
            </p:extLst>
          </p:nvPr>
        </p:nvGraphicFramePr>
        <p:xfrm>
          <a:off x="1980148" y="2583192"/>
          <a:ext cx="37401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80" name="Equation" r:id="rId7" imgW="1549080" imgH="393480" progId="Equation.3">
                  <p:embed/>
                </p:oleObj>
              </mc:Choice>
              <mc:Fallback>
                <p:oleObj name="Equation" r:id="rId7" imgW="15490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148" y="2583192"/>
                        <a:ext cx="374015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13"/>
          <p:cNvSpPr/>
          <p:nvPr/>
        </p:nvSpPr>
        <p:spPr>
          <a:xfrm>
            <a:off x="914400" y="155416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PFR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1447800"/>
            <a:ext cx="608298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1" y="2362201"/>
            <a:ext cx="253865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 16"/>
          <p:cNvGrpSpPr/>
          <p:nvPr/>
        </p:nvGrpSpPr>
        <p:grpSpPr>
          <a:xfrm>
            <a:off x="5029200" y="2133600"/>
            <a:ext cx="1856796" cy="1193655"/>
            <a:chOff x="4078336" y="4038600"/>
            <a:chExt cx="1027063" cy="660255"/>
          </a:xfrm>
        </p:grpSpPr>
        <p:graphicFrame>
          <p:nvGraphicFramePr>
            <p:cNvPr id="5" name="Object 7"/>
            <p:cNvGraphicFramePr>
              <a:graphicFrameLocks noChangeAspect="1"/>
            </p:cNvGraphicFramePr>
            <p:nvPr/>
          </p:nvGraphicFramePr>
          <p:xfrm>
            <a:off x="4159879" y="4089256"/>
            <a:ext cx="85741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602" name="Equation" r:id="rId3" imgW="571500" imgH="355600" progId="Equation.3">
                    <p:embed/>
                  </p:oleObj>
                </mc:Choice>
                <mc:Fallback>
                  <p:oleObj name="Equation" r:id="rId3" imgW="571500" imgH="355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9879" y="4089256"/>
                          <a:ext cx="85741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12"/>
            <p:cNvSpPr/>
            <p:nvPr/>
          </p:nvSpPr>
          <p:spPr>
            <a:xfrm>
              <a:off x="4078336" y="4038600"/>
              <a:ext cx="1027063" cy="66025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p 21"/>
          <p:cNvGrpSpPr/>
          <p:nvPr/>
        </p:nvGrpSpPr>
        <p:grpSpPr>
          <a:xfrm>
            <a:off x="914400" y="1473345"/>
            <a:ext cx="6705600" cy="1650855"/>
            <a:chOff x="533400" y="2209800"/>
            <a:chExt cx="6705600" cy="1650855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990600" y="2927205"/>
            <a:ext cx="2047875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603" name="Equation" r:id="rId5" imgW="863280" imgH="393480" progId="Equation.3">
                    <p:embed/>
                  </p:oleObj>
                </mc:Choice>
                <mc:Fallback>
                  <p:oleObj name="Equation" r:id="rId5" imgW="8632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2927205"/>
                          <a:ext cx="2047875" cy="93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15"/>
            <p:cNvSpPr/>
            <p:nvPr/>
          </p:nvSpPr>
          <p:spPr>
            <a:xfrm>
              <a:off x="533400" y="2209800"/>
              <a:ext cx="67056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Differientiate  with respect to V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p 22"/>
          <p:cNvGrpSpPr/>
          <p:nvPr/>
        </p:nvGrpSpPr>
        <p:grpSpPr>
          <a:xfrm>
            <a:off x="990600" y="3733800"/>
            <a:ext cx="5502275" cy="1147763"/>
            <a:chOff x="533400" y="4756150"/>
            <a:chExt cx="5502275" cy="1147763"/>
          </a:xfrm>
        </p:grpSpPr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4191000" y="4756150"/>
            <a:ext cx="1844675" cy="1147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604" name="Equation" r:id="rId7" imgW="736560" imgH="495000" progId="Equation.3">
                    <p:embed/>
                  </p:oleObj>
                </mc:Choice>
                <mc:Fallback>
                  <p:oleObj name="Equation" r:id="rId7" imgW="736560" imgH="4950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756150"/>
                          <a:ext cx="1844675" cy="1147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17"/>
            <p:cNvSpPr/>
            <p:nvPr/>
          </p:nvSpPr>
          <p:spPr>
            <a:xfrm>
              <a:off x="533400" y="5029200"/>
              <a:ext cx="313419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The integral form is: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ktangel 18"/>
          <p:cNvSpPr/>
          <p:nvPr/>
        </p:nvSpPr>
        <p:spPr>
          <a:xfrm>
            <a:off x="990600" y="5105400"/>
            <a:ext cx="7467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This is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volume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entering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molar flow rate (mol/s) from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exit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molar flow rate of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Alternative Derivation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733800" y="25146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Packed Bed Reactor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500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600" y="1905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latshållare för innehåll 3"/>
          <p:cNvSpPr txBox="1">
            <a:spLocks/>
          </p:cNvSpPr>
          <p:nvPr/>
        </p:nvSpPr>
        <p:spPr>
          <a:xfrm>
            <a:off x="13716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2286000" y="3805238"/>
          <a:ext cx="48609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6" name="Equation" r:id="rId3" imgW="2273040" imgH="393480" progId="Equation.3">
                  <p:embed/>
                </p:oleObj>
              </mc:Choice>
              <mc:Fallback>
                <p:oleObj name="Equation" r:id="rId3" imgW="227304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05238"/>
                        <a:ext cx="486092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667000" y="5551488"/>
          <a:ext cx="39624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7" name="Equation" r:id="rId5" imgW="1549080" imgH="431640" progId="Equation.3">
                  <p:embed/>
                </p:oleObj>
              </mc:Choice>
              <mc:Fallback>
                <p:oleObj name="Equation" r:id="rId5" imgW="15490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551488"/>
                        <a:ext cx="396240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 18"/>
          <p:cNvGrpSpPr/>
          <p:nvPr/>
        </p:nvGrpSpPr>
        <p:grpSpPr>
          <a:xfrm>
            <a:off x="838200" y="4648200"/>
            <a:ext cx="4267200" cy="858838"/>
            <a:chOff x="914400" y="4759325"/>
            <a:chExt cx="4267200" cy="858838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962400" y="4759325"/>
            <a:ext cx="1219200" cy="858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8" name="Equation" r:id="rId7" imgW="558720" imgH="393480" progId="Equation.3">
                    <p:embed/>
                  </p:oleObj>
                </mc:Choice>
                <mc:Fallback>
                  <p:oleObj name="Equation" r:id="rId7" imgW="55872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4759325"/>
                          <a:ext cx="1219200" cy="858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ktangel 11"/>
            <p:cNvSpPr/>
            <p:nvPr/>
          </p:nvSpPr>
          <p:spPr>
            <a:xfrm>
              <a:off x="914400" y="48006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State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ktangel 10"/>
          <p:cNvSpPr/>
          <p:nvPr/>
        </p:nvSpPr>
        <p:spPr>
          <a:xfrm>
            <a:off x="914400" y="1617518"/>
            <a:ext cx="8707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PBR</a:t>
            </a:r>
          </a:p>
        </p:txBody>
      </p:sp>
      <p:grpSp>
        <p:nvGrpSpPr>
          <p:cNvPr id="13" name="Grupp 15"/>
          <p:cNvGrpSpPr/>
          <p:nvPr/>
        </p:nvGrpSpPr>
        <p:grpSpPr>
          <a:xfrm>
            <a:off x="2438400" y="1203324"/>
            <a:ext cx="4800600" cy="2530474"/>
            <a:chOff x="2743200" y="3035582"/>
            <a:chExt cx="3276600" cy="1727149"/>
          </a:xfrm>
        </p:grpSpPr>
        <p:sp>
          <p:nvSpPr>
            <p:cNvPr id="14" name="Cylinder 2"/>
            <p:cNvSpPr/>
            <p:nvPr/>
          </p:nvSpPr>
          <p:spPr>
            <a:xfrm rot="16200000">
              <a:off x="3886200" y="2317074"/>
              <a:ext cx="990600" cy="3276600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/>
          </p:nvGraphicFramePr>
          <p:xfrm>
            <a:off x="4407505" y="3035582"/>
            <a:ext cx="431246" cy="26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9" name="Equation" r:id="rId9" imgW="291960" imgH="177480" progId="Equation.3">
                    <p:embed/>
                  </p:oleObj>
                </mc:Choice>
                <mc:Fallback>
                  <p:oleObj name="Equation" r:id="rId9" imgW="291960" imgH="177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7505" y="3035582"/>
                          <a:ext cx="431246" cy="261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Rak pil 6"/>
            <p:cNvCxnSpPr/>
            <p:nvPr/>
          </p:nvCxnSpPr>
          <p:spPr>
            <a:xfrm rot="5400000">
              <a:off x="4459516" y="3306466"/>
              <a:ext cx="156028" cy="5200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3783390" y="4485346"/>
            <a:ext cx="280635" cy="277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70" name="Equation" r:id="rId11" imgW="177480" imgH="177480" progId="Equation.3">
                    <p:embed/>
                  </p:oleObj>
                </mc:Choice>
                <mc:Fallback>
                  <p:oleObj name="Equation" r:id="rId11" imgW="177480" imgH="177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3390" y="4485346"/>
                          <a:ext cx="280635" cy="277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4577620" y="4483180"/>
            <a:ext cx="878744" cy="279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71" name="Equation" r:id="rId13" imgW="558720" imgH="177480" progId="Equation.3">
                    <p:embed/>
                  </p:oleObj>
                </mc:Choice>
                <mc:Fallback>
                  <p:oleObj name="Equation" r:id="rId13" imgW="558720" imgH="177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7620" y="4483180"/>
                          <a:ext cx="878744" cy="279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5"/>
            <p:cNvGraphicFramePr>
              <a:graphicFrameLocks noChangeAspect="1"/>
            </p:cNvGraphicFramePr>
            <p:nvPr/>
          </p:nvGraphicFramePr>
          <p:xfrm>
            <a:off x="3212545" y="3826559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72" name="Equation" r:id="rId15" imgW="190500" imgH="177800" progId="Equation.3">
                    <p:embed/>
                  </p:oleObj>
                </mc:Choice>
                <mc:Fallback>
                  <p:oleObj name="Equation" r:id="rId15" imgW="190500" imgH="177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545" y="3826559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6"/>
            <p:cNvGraphicFramePr>
              <a:graphicFrameLocks noChangeAspect="1"/>
            </p:cNvGraphicFramePr>
            <p:nvPr/>
          </p:nvGraphicFramePr>
          <p:xfrm>
            <a:off x="5447695" y="3826559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73" name="Equation" r:id="rId17" imgW="190500" imgH="177800" progId="Equation.3">
                    <p:embed/>
                  </p:oleObj>
                </mc:Choice>
                <mc:Fallback>
                  <p:oleObj name="Equation" r:id="rId17" imgW="190500" imgH="1778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7695" y="3826559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Rak pil 13"/>
            <p:cNvCxnSpPr/>
            <p:nvPr/>
          </p:nvCxnSpPr>
          <p:spPr>
            <a:xfrm>
              <a:off x="3523343" y="3930578"/>
              <a:ext cx="260048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pil 14"/>
            <p:cNvCxnSpPr/>
            <p:nvPr/>
          </p:nvCxnSpPr>
          <p:spPr>
            <a:xfrm>
              <a:off x="5031619" y="3930578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41910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76800" y="2057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292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81600" y="2057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340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29200" y="2286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82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054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006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816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34000" y="2286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486400" y="2133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958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434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386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958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953000" y="2590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410200" y="2819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4864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2672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3434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0386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95800" y="1981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482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800600" y="2362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ylinder 3"/>
          <p:cNvSpPr/>
          <p:nvPr/>
        </p:nvSpPr>
        <p:spPr>
          <a:xfrm rot="16200000">
            <a:off x="4207835" y="1659565"/>
            <a:ext cx="1447800" cy="1786270"/>
          </a:xfrm>
          <a:prstGeom prst="can">
            <a:avLst/>
          </a:prstGeom>
          <a:noFill/>
          <a:ln w="38100">
            <a:solidFill>
              <a:srgbClr val="0099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Reaction Engineering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Chemical reaction engineering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 at the heart of virtually every chemical process. It separates the chemical engineer from other engineers.</a:t>
            </a:r>
          </a:p>
          <a:p>
            <a:pPr lvl="0"/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Industries that Draw Heavily on Chemical Reaction  Engineering (CRE) are: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CPI (Chemical Process Industries)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Examples like Dow, DuPont, Amoco, Chevron</a:t>
            </a:r>
          </a:p>
          <a:p>
            <a:pPr lvl="0"/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Packed Bed Reactor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500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Platshållare för innehåll 3"/>
          <p:cNvSpPr>
            <a:spLocks noGrp="1"/>
          </p:cNvSpPr>
          <p:nvPr>
            <p:ph sz="quarter" idx="4294967295"/>
          </p:nvPr>
        </p:nvSpPr>
        <p:spPr>
          <a:xfrm>
            <a:off x="1371600" y="1371600"/>
            <a:ext cx="7772400" cy="4572000"/>
          </a:xfrm>
        </p:spPr>
        <p:txBody>
          <a:bodyPr/>
          <a:lstStyle/>
          <a:p>
            <a:pPr>
              <a:buNone/>
            </a:pP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sv-SE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 20"/>
          <p:cNvGrpSpPr/>
          <p:nvPr/>
        </p:nvGrpSpPr>
        <p:grpSpPr>
          <a:xfrm>
            <a:off x="914400" y="1560513"/>
            <a:ext cx="4514850" cy="1295400"/>
            <a:chOff x="914400" y="3505200"/>
            <a:chExt cx="4514850" cy="1295400"/>
          </a:xfrm>
        </p:grpSpPr>
        <p:grpSp>
          <p:nvGrpSpPr>
            <p:cNvPr id="7" name="Grupp 15"/>
            <p:cNvGrpSpPr/>
            <p:nvPr/>
          </p:nvGrpSpPr>
          <p:grpSpPr>
            <a:xfrm>
              <a:off x="3714750" y="3657600"/>
              <a:ext cx="1714500" cy="1143000"/>
              <a:chOff x="4114800" y="4572000"/>
              <a:chExt cx="914400" cy="609600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4183063" y="4633912"/>
              <a:ext cx="757237" cy="47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642" name="Equation" r:id="rId3" imgW="571500" imgH="355600" progId="Equation.3">
                      <p:embed/>
                    </p:oleObj>
                  </mc:Choice>
                  <mc:Fallback>
                    <p:oleObj name="Equation" r:id="rId3" imgW="571500" imgH="3556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3063" y="4633912"/>
                            <a:ext cx="757237" cy="47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Rektangel 13"/>
              <p:cNvSpPr/>
              <p:nvPr/>
            </p:nvSpPr>
            <p:spPr>
              <a:xfrm>
                <a:off x="4114800" y="4572000"/>
                <a:ext cx="914400" cy="609600"/>
              </a:xfrm>
              <a:prstGeom prst="rect">
                <a:avLst/>
              </a:prstGeom>
              <a:noFill/>
              <a:ln>
                <a:solidFill>
                  <a:srgbClr val="C6491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Rektangel 12"/>
            <p:cNvSpPr/>
            <p:nvPr/>
          </p:nvSpPr>
          <p:spPr>
            <a:xfrm>
              <a:off x="914400" y="3505200"/>
              <a:ext cx="25908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Rearrange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11" name="Rektangel 15"/>
          <p:cNvSpPr/>
          <p:nvPr/>
        </p:nvSpPr>
        <p:spPr>
          <a:xfrm>
            <a:off x="914400" y="5105400"/>
            <a:ext cx="7924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PBR catalyst weight necessary to reduce the entering molar flow rate F</a:t>
            </a:r>
            <a:r>
              <a:rPr lang="en-US" sz="2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to molar flow rate F</a:t>
            </a:r>
            <a:r>
              <a:rPr lang="en-US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2" name="Grupp 22"/>
          <p:cNvGrpSpPr/>
          <p:nvPr/>
        </p:nvGrpSpPr>
        <p:grpSpPr>
          <a:xfrm>
            <a:off x="914400" y="2971800"/>
            <a:ext cx="7315200" cy="1981200"/>
            <a:chOff x="914400" y="3008313"/>
            <a:chExt cx="7315200" cy="1981200"/>
          </a:xfrm>
        </p:grpSpPr>
        <p:grpSp>
          <p:nvGrpSpPr>
            <p:cNvPr id="13" name="Grupp 21"/>
            <p:cNvGrpSpPr/>
            <p:nvPr/>
          </p:nvGrpSpPr>
          <p:grpSpPr>
            <a:xfrm>
              <a:off x="914400" y="3008313"/>
              <a:ext cx="7315200" cy="1874838"/>
              <a:chOff x="914400" y="4953000"/>
              <a:chExt cx="7315200" cy="1874838"/>
            </a:xfrm>
          </p:grpSpPr>
          <p:graphicFrame>
            <p:nvGraphicFramePr>
              <p:cNvPr id="15" name="Object 9"/>
              <p:cNvGraphicFramePr>
                <a:graphicFrameLocks noChangeAspect="1"/>
              </p:cNvGraphicFramePr>
              <p:nvPr/>
            </p:nvGraphicFramePr>
            <p:xfrm>
              <a:off x="3646488" y="5629275"/>
              <a:ext cx="1851025" cy="1198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643" name="Equation" r:id="rId5" imgW="761760" imgH="495000" progId="Equation.3">
                      <p:embed/>
                    </p:oleObj>
                  </mc:Choice>
                  <mc:Fallback>
                    <p:oleObj name="Equation" r:id="rId5" imgW="761760" imgH="4950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6488" y="5629275"/>
                            <a:ext cx="1851025" cy="11985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ktangel 14"/>
              <p:cNvSpPr/>
              <p:nvPr/>
            </p:nvSpPr>
            <p:spPr>
              <a:xfrm>
                <a:off x="914400" y="4953000"/>
                <a:ext cx="73152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The integral form to find the catalyst weight is:</a:t>
                </a:r>
              </a:p>
            </p:txBody>
          </p:sp>
        </p:grpSp>
        <p:sp>
          <p:nvSpPr>
            <p:cNvPr id="14" name="Rektangel 16"/>
            <p:cNvSpPr/>
            <p:nvPr/>
          </p:nvSpPr>
          <p:spPr>
            <a:xfrm>
              <a:off x="3581400" y="3617913"/>
              <a:ext cx="20574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498600" y="2061648"/>
            <a:ext cx="7772400" cy="4572000"/>
          </a:xfrm>
        </p:spPr>
        <p:txBody>
          <a:bodyPr/>
          <a:lstStyle/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939802" y="2015094"/>
          <a:ext cx="6629400" cy="4874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  <a:gridCol w="1828800"/>
                <a:gridCol w="1828800"/>
                <a:gridCol w="1828800"/>
              </a:tblGrid>
              <a:tr h="883146">
                <a:tc>
                  <a:txBody>
                    <a:bodyPr/>
                    <a:lstStyle/>
                    <a:p>
                      <a:pPr algn="l"/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sv-SE" sz="2000" b="1" dirty="0" err="1" smtClean="0">
                          <a:latin typeface="Arial" pitchFamily="34" charset="0"/>
                          <a:cs typeface="Arial" pitchFamily="34" charset="0"/>
                        </a:rPr>
                        <a:t>Reactor</a:t>
                      </a:r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 smtClean="0">
                          <a:latin typeface="Arial" pitchFamily="34" charset="0"/>
                          <a:cs typeface="Arial" pitchFamily="34" charset="0"/>
                        </a:rPr>
                        <a:t>Differential</a:t>
                      </a:r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 err="1" smtClean="0">
                          <a:latin typeface="Arial" pitchFamily="34" charset="0"/>
                          <a:cs typeface="Arial" pitchFamily="34" charset="0"/>
                        </a:rPr>
                        <a:t>Algebraic</a:t>
                      </a:r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 smtClean="0">
                          <a:latin typeface="Arial" pitchFamily="34" charset="0"/>
                          <a:cs typeface="Arial" pitchFamily="34" charset="0"/>
                        </a:rPr>
                        <a:t>Integral</a:t>
                      </a:r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8337">
                <a:tc>
                  <a:txBody>
                    <a:bodyPr/>
                    <a:lstStyle/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8337">
                <a:tc>
                  <a:txBody>
                    <a:bodyPr/>
                    <a:lstStyle/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169">
                <a:tc>
                  <a:txBody>
                    <a:bodyPr/>
                    <a:lstStyle/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169">
                <a:tc>
                  <a:txBody>
                    <a:bodyPr/>
                    <a:lstStyle/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textruta 17"/>
          <p:cNvSpPr txBox="1"/>
          <p:nvPr/>
        </p:nvSpPr>
        <p:spPr>
          <a:xfrm>
            <a:off x="914400" y="1401246"/>
            <a:ext cx="848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 GMBE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four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major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reactor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types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(and the general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B)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 22"/>
          <p:cNvGrpSpPr/>
          <p:nvPr/>
        </p:nvGrpSpPr>
        <p:grpSpPr>
          <a:xfrm>
            <a:off x="927102" y="3899559"/>
            <a:ext cx="4688602" cy="675485"/>
            <a:chOff x="342902" y="3471975"/>
            <a:chExt cx="4688602" cy="675485"/>
          </a:xfrm>
        </p:grpSpPr>
        <p:graphicFrame>
          <p:nvGraphicFramePr>
            <p:cNvPr id="152580" name="Object 4"/>
            <p:cNvGraphicFramePr>
              <a:graphicFrameLocks noChangeAspect="1"/>
            </p:cNvGraphicFramePr>
            <p:nvPr/>
          </p:nvGraphicFramePr>
          <p:xfrm>
            <a:off x="3530098" y="3471975"/>
            <a:ext cx="1501406" cy="675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750" name="Equation" r:id="rId4" imgW="874739" imgH="394404" progId="Equation.3">
                    <p:embed/>
                  </p:oleObj>
                </mc:Choice>
                <mc:Fallback>
                  <p:oleObj name="Equation" r:id="rId4" imgW="874739" imgH="39440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0098" y="3471975"/>
                          <a:ext cx="1501406" cy="675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18"/>
            <p:cNvSpPr/>
            <p:nvPr/>
          </p:nvSpPr>
          <p:spPr>
            <a:xfrm>
              <a:off x="342902" y="3471975"/>
              <a:ext cx="8851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sv-SE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</a:p>
          </p:txBody>
        </p:sp>
      </p:grpSp>
      <p:grpSp>
        <p:nvGrpSpPr>
          <p:cNvPr id="6" name="Grupp 55"/>
          <p:cNvGrpSpPr/>
          <p:nvPr/>
        </p:nvGrpSpPr>
        <p:grpSpPr>
          <a:xfrm>
            <a:off x="927102" y="2613313"/>
            <a:ext cx="7823165" cy="1293023"/>
            <a:chOff x="927102" y="2613313"/>
            <a:chExt cx="7823165" cy="1293023"/>
          </a:xfrm>
        </p:grpSpPr>
        <p:grpSp>
          <p:nvGrpSpPr>
            <p:cNvPr id="7" name="Grupp 21"/>
            <p:cNvGrpSpPr/>
            <p:nvPr/>
          </p:nvGrpSpPr>
          <p:grpSpPr>
            <a:xfrm>
              <a:off x="927102" y="2794000"/>
              <a:ext cx="6372223" cy="920750"/>
              <a:chOff x="342902" y="2230952"/>
              <a:chExt cx="6372223" cy="920750"/>
            </a:xfrm>
          </p:grpSpPr>
          <p:graphicFrame>
            <p:nvGraphicFramePr>
              <p:cNvPr id="152578" name="Object 2"/>
              <p:cNvGraphicFramePr>
                <a:graphicFrameLocks noChangeAspect="1"/>
              </p:cNvGraphicFramePr>
              <p:nvPr/>
            </p:nvGraphicFramePr>
            <p:xfrm>
              <a:off x="1754188" y="2416690"/>
              <a:ext cx="1396698" cy="735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51" name="Equation" r:id="rId6" imgW="749047" imgH="393539" progId="Equation.3">
                      <p:embed/>
                    </p:oleObj>
                  </mc:Choice>
                  <mc:Fallback>
                    <p:oleObj name="Equation" r:id="rId6" imgW="749047" imgH="39353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4188" y="2416690"/>
                            <a:ext cx="1396698" cy="7350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579" name="Object 3"/>
              <p:cNvGraphicFramePr>
                <a:graphicFrameLocks noChangeAspect="1"/>
              </p:cNvGraphicFramePr>
              <p:nvPr/>
            </p:nvGraphicFramePr>
            <p:xfrm>
              <a:off x="5300663" y="2230952"/>
              <a:ext cx="1414462" cy="920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52" name="Equation" r:id="rId8" imgW="761724" imgH="494956" progId="Equation.3">
                      <p:embed/>
                    </p:oleObj>
                  </mc:Choice>
                  <mc:Fallback>
                    <p:oleObj name="Equation" r:id="rId8" imgW="761724" imgH="49495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0663" y="2230952"/>
                            <a:ext cx="1414462" cy="920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Rektangel 16"/>
              <p:cNvSpPr/>
              <p:nvPr/>
            </p:nvSpPr>
            <p:spPr>
              <a:xfrm>
                <a:off x="342902" y="2448423"/>
                <a:ext cx="8402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sv-SE" sz="20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Batch</a:t>
                </a:r>
                <a:endParaRPr lang="sv-SE" sz="2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upp 41"/>
            <p:cNvGrpSpPr/>
            <p:nvPr/>
          </p:nvGrpSpPr>
          <p:grpSpPr>
            <a:xfrm>
              <a:off x="7333860" y="2613313"/>
              <a:ext cx="1416407" cy="1293023"/>
              <a:chOff x="7478184" y="572549"/>
              <a:chExt cx="1624337" cy="1482839"/>
            </a:xfrm>
          </p:grpSpPr>
          <p:cxnSp>
            <p:nvCxnSpPr>
              <p:cNvPr id="37" name="Rak 36"/>
              <p:cNvCxnSpPr/>
              <p:nvPr/>
            </p:nvCxnSpPr>
            <p:spPr>
              <a:xfrm rot="16200000" flipH="1">
                <a:off x="7512698" y="1164999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ak 37"/>
              <p:cNvCxnSpPr/>
              <p:nvPr/>
            </p:nvCxnSpPr>
            <p:spPr>
              <a:xfrm rot="10800000" flipH="1">
                <a:off x="8039936" y="1692242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ihandsfigur 38"/>
              <p:cNvSpPr/>
              <p:nvPr/>
            </p:nvSpPr>
            <p:spPr>
              <a:xfrm>
                <a:off x="8032556" y="872094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textruta 39"/>
              <p:cNvSpPr txBox="1"/>
              <p:nvPr/>
            </p:nvSpPr>
            <p:spPr>
              <a:xfrm>
                <a:off x="7478184" y="572549"/>
                <a:ext cx="61563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sv-SE" sz="2000" baseline="-25000" dirty="0" smtClean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ruta 40"/>
              <p:cNvSpPr txBox="1"/>
              <p:nvPr/>
            </p:nvSpPr>
            <p:spPr>
              <a:xfrm>
                <a:off x="8438405" y="1596542"/>
                <a:ext cx="46488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t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" name="Grupp 56"/>
          <p:cNvGrpSpPr/>
          <p:nvPr/>
        </p:nvGrpSpPr>
        <p:grpSpPr>
          <a:xfrm>
            <a:off x="939802" y="4270659"/>
            <a:ext cx="7850609" cy="1293023"/>
            <a:chOff x="939802" y="4270659"/>
            <a:chExt cx="7850609" cy="1293023"/>
          </a:xfrm>
        </p:grpSpPr>
        <p:grpSp>
          <p:nvGrpSpPr>
            <p:cNvPr id="11" name="Grupp 23"/>
            <p:cNvGrpSpPr/>
            <p:nvPr/>
          </p:nvGrpSpPr>
          <p:grpSpPr>
            <a:xfrm>
              <a:off x="939802" y="4475163"/>
              <a:ext cx="6313486" cy="898525"/>
              <a:chOff x="355602" y="4403172"/>
              <a:chExt cx="6313486" cy="898525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1727202" y="4558348"/>
              <a:ext cx="1024171" cy="6371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53" name="Equation" r:id="rId10" imgW="572052" imgH="355600" progId="Equation.3">
                      <p:embed/>
                    </p:oleObj>
                  </mc:Choice>
                  <mc:Fallback>
                    <p:oleObj name="Equation" r:id="rId10" imgW="572052" imgH="355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7202" y="4558348"/>
                            <a:ext cx="1024171" cy="6371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582" name="Object 6"/>
              <p:cNvGraphicFramePr>
                <a:graphicFrameLocks noChangeAspect="1"/>
              </p:cNvGraphicFramePr>
              <p:nvPr/>
            </p:nvGraphicFramePr>
            <p:xfrm>
              <a:off x="5327650" y="4403172"/>
              <a:ext cx="1341438" cy="898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54" name="Equation" r:id="rId12" imgW="736370" imgH="494956" progId="Equation.3">
                      <p:embed/>
                    </p:oleObj>
                  </mc:Choice>
                  <mc:Fallback>
                    <p:oleObj name="Equation" r:id="rId12" imgW="736370" imgH="49495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7650" y="4403172"/>
                            <a:ext cx="1341438" cy="898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Rektangel 19"/>
              <p:cNvSpPr/>
              <p:nvPr/>
            </p:nvSpPr>
            <p:spPr>
              <a:xfrm>
                <a:off x="355602" y="4558348"/>
                <a:ext cx="6992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sv-SE" sz="2000" dirty="0" smtClean="0">
                    <a:solidFill>
                      <a:srgbClr val="FF00FF"/>
                    </a:solidFill>
                    <a:latin typeface="Arial" pitchFamily="34" charset="0"/>
                    <a:cs typeface="Arial" pitchFamily="34" charset="0"/>
                  </a:rPr>
                  <a:t>PFR</a:t>
                </a:r>
              </a:p>
            </p:txBody>
          </p:sp>
        </p:grpSp>
        <p:grpSp>
          <p:nvGrpSpPr>
            <p:cNvPr id="12" name="Grupp 48"/>
            <p:cNvGrpSpPr/>
            <p:nvPr/>
          </p:nvGrpSpPr>
          <p:grpSpPr>
            <a:xfrm>
              <a:off x="7395050" y="4270659"/>
              <a:ext cx="1395361" cy="1293023"/>
              <a:chOff x="7722453" y="685800"/>
              <a:chExt cx="1600201" cy="1482839"/>
            </a:xfrm>
          </p:grpSpPr>
          <p:cxnSp>
            <p:nvCxnSpPr>
              <p:cNvPr id="44" name="Rak 43"/>
              <p:cNvCxnSpPr/>
              <p:nvPr/>
            </p:nvCxnSpPr>
            <p:spPr>
              <a:xfrm rot="16200000" flipH="1">
                <a:off x="7732831" y="1278250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k 44"/>
              <p:cNvCxnSpPr/>
              <p:nvPr/>
            </p:nvCxnSpPr>
            <p:spPr>
              <a:xfrm rot="10800000" flipH="1">
                <a:off x="8260069" y="1805493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rihandsfigur 45"/>
              <p:cNvSpPr/>
              <p:nvPr/>
            </p:nvSpPr>
            <p:spPr>
              <a:xfrm>
                <a:off x="8252689" y="985345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textruta 46"/>
              <p:cNvSpPr txBox="1"/>
              <p:nvPr/>
            </p:nvSpPr>
            <p:spPr>
              <a:xfrm>
                <a:off x="7722453" y="685800"/>
                <a:ext cx="537617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F</a:t>
                </a:r>
                <a:r>
                  <a:rPr lang="sv-SE" sz="2000" baseline="-25000" dirty="0" smtClean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ruta 47"/>
              <p:cNvSpPr txBox="1"/>
              <p:nvPr/>
            </p:nvSpPr>
            <p:spPr>
              <a:xfrm>
                <a:off x="8658539" y="1709793"/>
                <a:ext cx="46488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V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3" name="Grupp 57"/>
          <p:cNvGrpSpPr/>
          <p:nvPr/>
        </p:nvGrpSpPr>
        <p:grpSpPr>
          <a:xfrm>
            <a:off x="939802" y="5510098"/>
            <a:ext cx="7859160" cy="1600798"/>
            <a:chOff x="939802" y="5510098"/>
            <a:chExt cx="7859160" cy="1600798"/>
          </a:xfrm>
        </p:grpSpPr>
        <p:grpSp>
          <p:nvGrpSpPr>
            <p:cNvPr id="14" name="Grupp 24"/>
            <p:cNvGrpSpPr/>
            <p:nvPr/>
          </p:nvGrpSpPr>
          <p:grpSpPr>
            <a:xfrm>
              <a:off x="939802" y="5608638"/>
              <a:ext cx="6364286" cy="895350"/>
              <a:chOff x="355602" y="5502781"/>
              <a:chExt cx="6364286" cy="895350"/>
            </a:xfrm>
          </p:grpSpPr>
          <p:graphicFrame>
            <p:nvGraphicFramePr>
              <p:cNvPr id="19463" name="Object 7"/>
              <p:cNvGraphicFramePr>
                <a:graphicFrameLocks noChangeAspect="1"/>
              </p:cNvGraphicFramePr>
              <p:nvPr/>
            </p:nvGraphicFramePr>
            <p:xfrm>
              <a:off x="1727202" y="5691668"/>
              <a:ext cx="1024171" cy="6376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55" name="Equation" r:id="rId14" imgW="572052" imgH="355600" progId="Equation.3">
                      <p:embed/>
                    </p:oleObj>
                  </mc:Choice>
                  <mc:Fallback>
                    <p:oleObj name="Equation" r:id="rId14" imgW="572052" imgH="355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7202" y="5691668"/>
                            <a:ext cx="1024171" cy="6376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64" name="Object 8"/>
              <p:cNvGraphicFramePr>
                <a:graphicFrameLocks noChangeAspect="1"/>
              </p:cNvGraphicFramePr>
              <p:nvPr/>
            </p:nvGraphicFramePr>
            <p:xfrm>
              <a:off x="5338763" y="5502781"/>
              <a:ext cx="1381125" cy="895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56" name="Equation" r:id="rId16" imgW="761724" imgH="494956" progId="Equation.3">
                      <p:embed/>
                    </p:oleObj>
                  </mc:Choice>
                  <mc:Fallback>
                    <p:oleObj name="Equation" r:id="rId16" imgW="761724" imgH="49495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8763" y="5502781"/>
                            <a:ext cx="1381125" cy="895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Rektangel 20"/>
              <p:cNvSpPr/>
              <p:nvPr/>
            </p:nvSpPr>
            <p:spPr>
              <a:xfrm>
                <a:off x="355602" y="5619690"/>
                <a:ext cx="7136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000" dirty="0" smtClean="0">
                    <a:solidFill>
                      <a:srgbClr val="00B050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PBR</a:t>
                </a:r>
              </a:p>
            </p:txBody>
          </p:sp>
        </p:grpSp>
        <p:grpSp>
          <p:nvGrpSpPr>
            <p:cNvPr id="15" name="Grupp 49"/>
            <p:cNvGrpSpPr/>
            <p:nvPr/>
          </p:nvGrpSpPr>
          <p:grpSpPr>
            <a:xfrm>
              <a:off x="7403602" y="5510098"/>
              <a:ext cx="1395360" cy="1600798"/>
              <a:chOff x="7722453" y="685800"/>
              <a:chExt cx="1600201" cy="1835796"/>
            </a:xfrm>
          </p:grpSpPr>
          <p:cxnSp>
            <p:nvCxnSpPr>
              <p:cNvPr id="51" name="Rak 50"/>
              <p:cNvCxnSpPr/>
              <p:nvPr/>
            </p:nvCxnSpPr>
            <p:spPr>
              <a:xfrm rot="16200000" flipH="1">
                <a:off x="7732831" y="1278250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k 51"/>
              <p:cNvCxnSpPr/>
              <p:nvPr/>
            </p:nvCxnSpPr>
            <p:spPr>
              <a:xfrm rot="10800000" flipH="1">
                <a:off x="8260069" y="1805493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ihandsfigur 52"/>
              <p:cNvSpPr/>
              <p:nvPr/>
            </p:nvSpPr>
            <p:spPr>
              <a:xfrm>
                <a:off x="8252689" y="985345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textruta 53"/>
              <p:cNvSpPr txBox="1"/>
              <p:nvPr/>
            </p:nvSpPr>
            <p:spPr>
              <a:xfrm>
                <a:off x="7722453" y="685800"/>
                <a:ext cx="537617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F</a:t>
                </a:r>
                <a:r>
                  <a:rPr lang="sv-SE" sz="2000" baseline="-25000" dirty="0" smtClean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textruta 54"/>
              <p:cNvSpPr txBox="1"/>
              <p:nvPr/>
            </p:nvSpPr>
            <p:spPr>
              <a:xfrm>
                <a:off x="8658539" y="1709792"/>
                <a:ext cx="464881" cy="81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W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4082-BA38-9943-A524-CD5DABEC68FA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Reactor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cs typeface="Arial" pitchFamily="34" charset="0"/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Summary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056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Reactors with Heat Effects</a:t>
            </a:r>
            <a:endParaRPr lang="en-US" b="1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838200" y="3124200"/>
            <a:ext cx="7772400" cy="1371600"/>
          </a:xfrm>
        </p:spPr>
        <p:txBody>
          <a:bodyPr/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Propylene glycol is produced by the hydrolysis of propylene oxide:</a:t>
            </a: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 14"/>
          <p:cNvGrpSpPr/>
          <p:nvPr/>
        </p:nvGrpSpPr>
        <p:grpSpPr>
          <a:xfrm>
            <a:off x="838200" y="4737100"/>
            <a:ext cx="7514930" cy="1054100"/>
            <a:chOff x="1295400" y="5562600"/>
            <a:chExt cx="5341938" cy="749300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1295400" y="5562600"/>
            <a:ext cx="534193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30" name="Equation" r:id="rId3" imgW="3149600" imgH="215900" progId="Equation.3">
                    <p:embed/>
                  </p:oleObj>
                </mc:Choice>
                <mc:Fallback>
                  <p:oleObj name="Equation" r:id="rId3" imgW="3149600" imgH="2159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5562600"/>
                          <a:ext cx="534193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676400" y="6096000"/>
            <a:ext cx="23749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31" name="Equation" r:id="rId5" imgW="139700" imgH="127000" progId="Equation.3">
                    <p:embed/>
                  </p:oleObj>
                </mc:Choice>
                <mc:Fallback>
                  <p:oleObj name="Equation" r:id="rId5" imgW="139700" imgH="1270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6096000"/>
                          <a:ext cx="23749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4802187" y="6096000"/>
            <a:ext cx="455613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32" name="Equation" r:id="rId7" imgW="266700" imgH="127000" progId="Equation.3">
                    <p:embed/>
                  </p:oleObj>
                </mc:Choice>
                <mc:Fallback>
                  <p:oleObj name="Equation" r:id="rId7" imgW="266700" imgH="1270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2187" y="6096000"/>
                          <a:ext cx="455613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5486400" y="6096000"/>
            <a:ext cx="455613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33" name="Equation" r:id="rId9" imgW="266700" imgH="127000" progId="Equation.3">
                    <p:embed/>
                  </p:oleObj>
                </mc:Choice>
                <mc:Fallback>
                  <p:oleObj name="Equation" r:id="rId9" imgW="266700" imgH="1270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6096000"/>
                          <a:ext cx="455613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Rak 9"/>
            <p:cNvCxnSpPr/>
            <p:nvPr/>
          </p:nvCxnSpPr>
          <p:spPr>
            <a:xfrm rot="16200000" flipH="1">
              <a:off x="1524000" y="5943600"/>
              <a:ext cx="152400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0"/>
            <p:cNvCxnSpPr/>
            <p:nvPr/>
          </p:nvCxnSpPr>
          <p:spPr>
            <a:xfrm flipH="1">
              <a:off x="1981200" y="5943600"/>
              <a:ext cx="152400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12"/>
            <p:cNvCxnSpPr/>
            <p:nvPr/>
          </p:nvCxnSpPr>
          <p:spPr>
            <a:xfrm rot="5400000">
              <a:off x="4876800" y="5973102"/>
              <a:ext cx="1524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13"/>
            <p:cNvCxnSpPr/>
            <p:nvPr/>
          </p:nvCxnSpPr>
          <p:spPr>
            <a:xfrm rot="5400000">
              <a:off x="5563394" y="5973102"/>
              <a:ext cx="1524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thermometer.svg.m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53400" y="228600"/>
            <a:ext cx="673608" cy="1981200"/>
          </a:xfrm>
          <a:prstGeom prst="rect">
            <a:avLst/>
          </a:prstGeom>
        </p:spPr>
      </p:pic>
      <p:sp>
        <p:nvSpPr>
          <p:cNvPr id="17" name="Platshållare för innehåll 2"/>
          <p:cNvSpPr txBox="1">
            <a:spLocks/>
          </p:cNvSpPr>
          <p:nvPr/>
        </p:nvSpPr>
        <p:spPr>
          <a:xfrm>
            <a:off x="838200" y="1981200"/>
            <a:ext cx="73152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EXAMPLE: Production of Propylene Glycol in an Adiabatic </a:t>
            </a: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CSTR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28600" y="4164955"/>
            <a:ext cx="89154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What are the exit conversion X  and exit temperature T?</a:t>
            </a:r>
          </a:p>
          <a:p>
            <a:pPr eaLnBrk="0" hangingPunct="0">
              <a:spcBef>
                <a:spcPct val="50000"/>
              </a:spcBef>
            </a:pPr>
            <a:r>
              <a:rPr lang="en-US" sz="2600" b="1" i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Solution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Let the reaction be represented </a:t>
            </a: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by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A+B</a:t>
            </a:r>
            <a:r>
              <a:rPr lang="sv-SE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Wingdings"/>
              </a:rPr>
              <a:t>C</a:t>
            </a:r>
            <a:endParaRPr lang="en-US" sz="260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5" name="Bildobjekt 4" descr="prop_lec1.pd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421774" y="838199"/>
            <a:ext cx="6300452" cy="3210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151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2590800"/>
            <a:ext cx="1861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Propylene Glycol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33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1_mol_bal_lec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5244220" cy="3200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51133"/>
            <a:ext cx="7543800" cy="34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3_stoich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838200"/>
            <a:ext cx="6864350" cy="329660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76018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V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822449"/>
            <a:ext cx="5564298" cy="41211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199"/>
            <a:ext cx="7162800" cy="2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399" y="1066800"/>
            <a:ext cx="4345111" cy="31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905000"/>
            <a:ext cx="56763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5_lec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7924800" cy="609600"/>
          </a:xfrm>
          <a:prstGeom prst="rect">
            <a:avLst/>
          </a:prstGeom>
        </p:spPr>
      </p:pic>
      <p:pic>
        <p:nvPicPr>
          <p:cNvPr id="4" name="Bildobjekt 3" descr="XEB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905000"/>
            <a:ext cx="3970421" cy="838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49180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subst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438400"/>
            <a:ext cx="6019800" cy="952500"/>
          </a:xfrm>
          <a:prstGeom prst="rect">
            <a:avLst/>
          </a:prstGeom>
        </p:spPr>
      </p:pic>
      <p:pic>
        <p:nvPicPr>
          <p:cNvPr id="5" name="Bildobjekt 4" descr="XEB2_lec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999" y="3886200"/>
            <a:ext cx="3118273" cy="699770"/>
          </a:xfrm>
          <a:prstGeom prst="rect">
            <a:avLst/>
          </a:prstGeom>
        </p:spPr>
      </p:pic>
      <p:pic>
        <p:nvPicPr>
          <p:cNvPr id="6" name="Bildobjekt 5" descr="XEB3_lec3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5105400"/>
            <a:ext cx="2895600" cy="76338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787400"/>
            <a:ext cx="3733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Evaluate  energy balance terms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woCSTRs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95400" y="990600"/>
            <a:ext cx="6781800" cy="488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1069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table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0" y="1917700"/>
            <a:ext cx="4191000" cy="30226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/>
        </p:nvGrpSpPr>
        <p:grpSpPr>
          <a:xfrm>
            <a:off x="1892300" y="1117600"/>
            <a:ext cx="5359400" cy="4622800"/>
            <a:chOff x="1892300" y="1117600"/>
            <a:chExt cx="5359400" cy="4622800"/>
          </a:xfrm>
        </p:grpSpPr>
        <p:sp>
          <p:nvSpPr>
            <p:cNvPr id="62467" name="Line 3"/>
            <p:cNvSpPr>
              <a:spLocks noChangeShapeType="1"/>
            </p:cNvSpPr>
            <p:nvPr/>
          </p:nvSpPr>
          <p:spPr bwMode="auto">
            <a:xfrm flipH="1">
              <a:off x="2590800" y="18288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468" name="Line 4"/>
            <p:cNvSpPr>
              <a:spLocks noChangeShapeType="1"/>
            </p:cNvSpPr>
            <p:nvPr/>
          </p:nvSpPr>
          <p:spPr bwMode="auto">
            <a:xfrm>
              <a:off x="5638800" y="18288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5" name="Bildobjekt 4" descr="conv_lec1.pd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2300" y="1117600"/>
              <a:ext cx="5359400" cy="4622800"/>
            </a:xfrm>
            <a:prstGeom prst="rect">
              <a:avLst/>
            </a:prstGeom>
          </p:spPr>
        </p:pic>
        <p:cxnSp>
          <p:nvCxnSpPr>
            <p:cNvPr id="7" name="Rak 6"/>
            <p:cNvCxnSpPr/>
            <p:nvPr/>
          </p:nvCxnSpPr>
          <p:spPr>
            <a:xfrm rot="5400000">
              <a:off x="4000500" y="3543300"/>
              <a:ext cx="3276600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7"/>
            <p:cNvCxnSpPr/>
            <p:nvPr/>
          </p:nvCxnSpPr>
          <p:spPr>
            <a:xfrm>
              <a:off x="2514600" y="1905000"/>
              <a:ext cx="3200400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</a:t>
            </a:r>
            <a:endParaRPr lang="en-US" b="1" dirty="0"/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We have applied our CRE algorithm to calculate the Conversion (X=0.84) and Temperature (T=614 °R) in a 300 gallon </a:t>
            </a:r>
            <a:r>
              <a:rPr lang="sv-S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operated adiabatically. 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upp 14"/>
          <p:cNvGrpSpPr/>
          <p:nvPr/>
        </p:nvGrpSpPr>
        <p:grpSpPr>
          <a:xfrm>
            <a:off x="1828800" y="3048000"/>
            <a:ext cx="5943600" cy="3159443"/>
            <a:chOff x="914400" y="3276600"/>
            <a:chExt cx="5943600" cy="3159443"/>
          </a:xfrm>
        </p:grpSpPr>
        <p:grpSp>
          <p:nvGrpSpPr>
            <p:cNvPr id="21" name="Grupp 31"/>
            <p:cNvGrpSpPr/>
            <p:nvPr/>
          </p:nvGrpSpPr>
          <p:grpSpPr>
            <a:xfrm>
              <a:off x="914400" y="3276600"/>
              <a:ext cx="5943600" cy="3159443"/>
              <a:chOff x="1524000" y="3276600"/>
              <a:chExt cx="5943600" cy="3159443"/>
            </a:xfrm>
          </p:grpSpPr>
          <p:sp>
            <p:nvSpPr>
              <p:cNvPr id="23" name="Cylinder 8"/>
              <p:cNvSpPr/>
              <p:nvPr/>
            </p:nvSpPr>
            <p:spPr>
              <a:xfrm>
                <a:off x="2514600" y="4114800"/>
                <a:ext cx="2362200" cy="2057400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4" name="Vinklad  10"/>
              <p:cNvCxnSpPr/>
              <p:nvPr/>
            </p:nvCxnSpPr>
            <p:spPr>
              <a:xfrm>
                <a:off x="2133600" y="3733800"/>
                <a:ext cx="1371600" cy="685800"/>
              </a:xfrm>
              <a:prstGeom prst="bentConnector3">
                <a:avLst>
                  <a:gd name="adj1" fmla="val 100617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ak pil 17"/>
              <p:cNvCxnSpPr/>
              <p:nvPr/>
            </p:nvCxnSpPr>
            <p:spPr>
              <a:xfrm flipV="1">
                <a:off x="4876800" y="5791200"/>
                <a:ext cx="15240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ruta 19"/>
              <p:cNvSpPr txBox="1"/>
              <p:nvPr/>
            </p:nvSpPr>
            <p:spPr>
              <a:xfrm>
                <a:off x="5029200" y="5181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X=0.84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ruta 20"/>
              <p:cNvSpPr txBox="1"/>
              <p:nvPr/>
            </p:nvSpPr>
            <p:spPr>
              <a:xfrm>
                <a:off x="5029200" y="5943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T=614 °R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ruta 21"/>
              <p:cNvSpPr txBox="1"/>
              <p:nvPr/>
            </p:nvSpPr>
            <p:spPr>
              <a:xfrm>
                <a:off x="1524000" y="3276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T=535 °R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Ellips 22"/>
              <p:cNvSpPr/>
              <p:nvPr/>
            </p:nvSpPr>
            <p:spPr>
              <a:xfrm>
                <a:off x="3276600" y="51054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Ellips 23"/>
              <p:cNvSpPr/>
              <p:nvPr/>
            </p:nvSpPr>
            <p:spPr>
              <a:xfrm>
                <a:off x="3886200" y="51054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Rak 25"/>
              <p:cNvCxnSpPr>
                <a:endCxn id="30" idx="2"/>
              </p:cNvCxnSpPr>
              <p:nvPr/>
            </p:nvCxnSpPr>
            <p:spPr>
              <a:xfrm rot="5400000">
                <a:off x="2952750" y="4210050"/>
                <a:ext cx="1943100" cy="76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ruta 13"/>
            <p:cNvSpPr txBox="1"/>
            <p:nvPr/>
          </p:nvSpPr>
          <p:spPr>
            <a:xfrm>
              <a:off x="2438400" y="5486400"/>
              <a:ext cx="1828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A+B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C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Keeping Up</a:t>
            </a:r>
            <a:endParaRPr lang="en-US" b="1" dirty="0"/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914400" y="46482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topics do not build upon one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another.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914400" y="32004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Filtration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36576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Distillation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64008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Adsorption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Separations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Reaction Engineering</a:t>
            </a:r>
            <a:endParaRPr lang="en-US" b="1" dirty="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46125" y="552767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9144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36576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600">
              <a:solidFill>
                <a:schemeClr val="tx1"/>
              </a:solidFill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64008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 dirty="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14400" y="46482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topics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build upon one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another.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390899" y="38887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latin typeface="Arial" pitchFamily="34" charset="0"/>
                <a:cs typeface="Arial" pitchFamily="34" charset="0"/>
              </a:rPr>
              <a:t>Mole Balance</a:t>
            </a:r>
            <a:endParaRPr lang="th-TH" sz="2600">
              <a:latin typeface="Arial" pitchFamily="34" charset="0"/>
              <a:cs typeface="Perpetua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390899" y="32791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600" dirty="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390899" y="2669595"/>
            <a:ext cx="2569633" cy="91180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 dirty="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390899" y="2057400"/>
            <a:ext cx="2569633" cy="911805"/>
          </a:xfrm>
          <a:prstGeom prst="cube">
            <a:avLst>
              <a:gd name="adj" fmla="val 25000"/>
            </a:avLst>
          </a:prstGeom>
          <a:solidFill>
            <a:srgbClr val="FFE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100" dirty="0">
                <a:latin typeface="Arial" pitchFamily="34" charset="0"/>
                <a:cs typeface="Arial" pitchFamily="34" charset="0"/>
              </a:rPr>
              <a:t>Isothermal Design</a:t>
            </a:r>
            <a:endParaRPr lang="th-TH" sz="2100" dirty="0">
              <a:latin typeface="Arial" pitchFamily="34" charset="0"/>
              <a:cs typeface="Perpetua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390899" y="14503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latin typeface="Arial" pitchFamily="34" charset="0"/>
                <a:cs typeface="Arial" pitchFamily="34" charset="0"/>
              </a:rPr>
              <a:t>Heat Effects</a:t>
            </a:r>
            <a:endParaRPr lang="th-TH" sz="2600">
              <a:latin typeface="Arial" pitchFamily="34" charset="0"/>
              <a:cs typeface="Perpetu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90898" y="5199221"/>
            <a:ext cx="29337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CRE Algorithm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2057400" y="28956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Be careful not to cut corners on any of the 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CRE building blocks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while learning this material!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5400000">
            <a:off x="6019800" y="2057400"/>
            <a:ext cx="685800" cy="25146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 Laws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ChangeArrowheads="1"/>
          </p:cNvSpPr>
          <p:nvPr/>
        </p:nvSpPr>
        <p:spPr bwMode="auto">
          <a:xfrm>
            <a:off x="3276600" y="38862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79" name="AutoShape 3"/>
          <p:cNvSpPr>
            <a:spLocks noChangeArrowheads="1"/>
          </p:cNvSpPr>
          <p:nvPr/>
        </p:nvSpPr>
        <p:spPr bwMode="auto">
          <a:xfrm rot="5400000">
            <a:off x="4152900" y="2552700"/>
            <a:ext cx="609600" cy="23622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 Laws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3276600" y="26670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1" name="AutoShape 5"/>
          <p:cNvSpPr>
            <a:spLocks noChangeArrowheads="1"/>
          </p:cNvSpPr>
          <p:nvPr/>
        </p:nvSpPr>
        <p:spPr bwMode="auto">
          <a:xfrm rot="5400000">
            <a:off x="4114800" y="1295400"/>
            <a:ext cx="609600" cy="2438400"/>
          </a:xfrm>
          <a:prstGeom prst="can">
            <a:avLst>
              <a:gd name="adj" fmla="val 350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Isothermal Design</a:t>
            </a:r>
            <a:endParaRPr lang="th-TH" sz="21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3276600" y="1447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91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Otherwise, your Algorithm becomes unstable.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20231E-7 C -0.00503 0.00324 -0.0217 0.0067 -0.0276 0.0067 C -0.06458 0.0067 -0.1026 -0.04694 -0.1026 -0.10081 C -0.1026 -0.07376 -0.1217 -0.04694 -0.13958 -0.04694 C -0.15885 -0.04694 -0.17656 -0.07422 -0.17656 -0.10081 C -0.17656 -0.0874 -0.18628 -0.07376 -0.19583 -0.07376 C -0.20521 -0.07376 -0.21476 -0.08717 -0.21476 -0.10081 C -0.21476 -0.09387 -0.21944 -0.0874 -0.22431 -0.0874 C -0.22917 -0.0874 -0.23385 -0.09434 -0.23385 -0.10081 C -0.23385 -0.09734 -0.23611 -0.09387 -0.23854 -0.09387 C -0.23976 -0.09387 -0.2434 -0.09734 -0.2434 -0.10081 C -0.2434 -0.09896 -0.24462 -0.09734 -0.24566 -0.09734 C -0.24566 -0.09688 -0.24826 -0.09896 -0.24826 -0.10081 C -0.24826 -0.09988 -0.24826 -0.09896 -0.24948 -0.09896 C -0.24948 -0.09965 -0.25069 -0.10012 -0.25069 -0.10081 C -0.25069 -0.10035 -0.25069 -0.09988 -0.25069 -0.09965 C -0.25208 -0.09965 -0.25208 -0.10012 -0.25208 -0.10035 C -0.25312 -0.10035 -0.25312 -0.10012 -0.25312 -0.09965 C -0.25417 -0.09965 -0.25417 -0.10012 -0.25417 -0.1003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9711E-6 C -0.00625 -0.00787 -0.02604 -0.0155 -0.03316 -0.0155 C -0.0776 -0.0155 -0.12292 0.10635 -0.12292 0.22797 C -0.12292 0.16647 -0.14566 0.10635 -0.16719 0.10635 C -0.1901 0.10635 -0.21111 0.16763 -0.21111 0.22797 C -0.21111 0.19768 -0.22257 0.16647 -0.23437 0.16647 C -0.24583 0.16647 -0.25747 0.19676 -0.25747 0.22797 C -0.25747 0.21225 -0.26267 0.19768 -0.26858 0.19768 C -0.27413 0.19768 -0.27951 0.21317 -0.27951 0.22797 C -0.27951 0.22011 -0.28281 0.21225 -0.28576 0.21225 C -0.28715 0.21225 -0.29097 0.22011 -0.29097 0.22797 C -0.29097 0.22404 -0.29271 0.22011 -0.29427 0.22011 C -0.29427 0.22104 -0.29687 0.22404 -0.29687 0.22797 C -0.29687 0.22589 -0.29687 0.22404 -0.29844 0.22404 C -0.29844 0.22497 -0.29983 0.22589 -0.29983 0.22797 C -0.29983 0.22682 -0.29983 0.22589 -0.29983 0.22497 C -0.30156 0.22497 -0.30156 0.22589 -0.30156 0.22705 C -0.30312 0.22705 -0.30312 0.22589 -0.30312 0.22497 C -0.30417 0.22497 -0.30417 0.22589 -0.30417 0.22705 " pathEditMode="relative" rAng="0" ptsTypes="fffffffffffffffffff">
                                      <p:cBhvr>
                                        <p:cTn id="8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1065 0.00382 -0.0213 0.00486 -0.0213 C 0.01146 -0.0213 0.0184 0.14537 0.0184 0.31204 C 0.0184 0.22801 0.02188 0.14537 0.025 0.14537 C 0.02847 0.14537 0.03177 0.2294 0.03177 0.31204 C 0.03177 0.2706 0.03351 0.22801 0.03524 0.22801 C 0.03681 0.22801 0.03854 0.26944 0.03854 0.31204 C 0.03854 0.29074 0.03958 0.2706 0.04028 0.2706 C 0.04115 0.2706 0.04201 0.2919 0.04201 0.31204 C 0.04201 0.30139 0.04253 0.29074 0.04288 0.29074 C 0.04306 0.29074 0.04375 0.30139 0.04375 0.31204 C 0.04375 0.30671 0.04392 0.30139 0.04427 0.30139 C 0.04427 0.3 0.04462 0.30671 0.04462 0.31204 C 0.04462 0.30926 0.04462 0.30671 0.04497 0.30671 C 0.04497 0.3081 0.04514 0.30949 0.04514 0.31204 C 0.04514 0.31065 0.04514 0.30926 0.04514 0.3081 C 0.04531 0.3081 0.04531 0.30949 0.04531 0.31088 C 0.04549 0.31088 0.04549 0.30949 0.04549 0.3081 C 0.04583 0.3081 0.04583 0.30949 0.04583 0.31088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1364 C 0.0059 -0.01757 0.02708 -0.02127 0.03438 -0.02127 C 0.08108 -0.02127 0.12917 0.03931 0.12917 0.09989 C 0.12917 0.06914 0.15313 0.03931 0.17587 0.03931 C 0.19983 0.03931 0.22257 0.0696 0.22257 0.09989 C 0.22257 0.08463 0.23455 0.06914 0.24653 0.06914 C 0.25868 0.06914 0.27066 0.08416 0.27066 0.09989 C 0.27066 0.09203 0.27656 0.08463 0.28264 0.08463 C 0.28872 0.08463 0.29462 0.09249 0.29462 0.09989 C 0.29462 0.09596 0.29774 0.09203 0.30069 0.09203 C 0.30226 0.09203 0.3066 0.09596 0.3066 0.09989 C 0.3066 0.09781 0.30816 0.09596 0.30972 0.09596 C 0.30972 0.09642 0.31285 0.09781 0.31285 0.09989 C 0.31285 0.09873 0.31285 0.09781 0.31441 0.09781 C 0.31441 0.09827 0.31597 0.09896 0.31597 0.09989 C 0.31597 0.09919 0.31597 0.09873 0.31597 0.09827 C 0.31753 0.09827 0.31753 0.09896 0.31753 0.09942 C 0.3191 0.09942 0.3191 0.09896 0.3191 0.09827 C 0.32083 0.09827 0.32083 0.09896 0.32083 0.09942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5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02312E-6 C 0.00677 -0.01595 0.03108 -0.03144 0.03958 -0.03144 C 0.09358 -0.03144 0.14913 0.21688 0.14913 0.46544 C 0.14913 0.33989 0.17674 0.21688 0.20295 0.21688 C 0.23073 0.21688 0.25729 0.34197 0.25729 0.46544 C 0.25729 0.40347 0.27118 0.33989 0.2849 0.33989 C 0.29878 0.33989 0.31267 0.40162 0.31267 0.46544 C 0.31267 0.4333 0.31962 0.40347 0.32656 0.40347 C 0.33351 0.40347 0.34045 0.43492 0.34045 0.46544 C 0.34045 0.44948 0.34392 0.4333 0.3474 0.4333 C 0.34931 0.4333 0.35434 0.44948 0.35434 0.46544 C 0.35434 0.45734 0.35625 0.44948 0.35781 0.44948 C 0.35781 0.44717 0.36163 0.45734 0.36163 0.46544 C 0.36163 0.46104 0.36163 0.45734 0.36354 0.45734 C 0.36354 0.45919 0.3651 0.4615 0.3651 0.46544 C 0.3651 0.46312 0.3651 0.46104 0.3651 0.45919 C 0.36701 0.45919 0.36701 0.4615 0.36701 0.46335 C 0.36892 0.46335 0.36892 0.4615 0.36892 0.45919 C 0.37083 0.45919 0.37083 0.4615 0.37083 0.46335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  <p:bldP spid="101379" grpId="0" animBg="1"/>
      <p:bldP spid="101380" grpId="0" animBg="1"/>
      <p:bldP spid="101381" grpId="0" animBg="1"/>
      <p:bldP spid="10138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End of </a:t>
            </a:r>
            <a:r>
              <a:rPr lang="sv-SE" b="1" dirty="0" err="1" smtClean="0"/>
              <a:t>Lecture</a:t>
            </a:r>
            <a:r>
              <a:rPr lang="sv-SE" b="1" dirty="0" smtClean="0"/>
              <a:t> 1</a:t>
            </a:r>
            <a:endParaRPr lang="sv-SE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381000" y="2819400"/>
            <a:ext cx="4800600" cy="3883400"/>
            <a:chOff x="457200" y="3066694"/>
            <a:chExt cx="4495800" cy="3566356"/>
          </a:xfrm>
        </p:grpSpPr>
        <p:pic>
          <p:nvPicPr>
            <p:cNvPr id="36660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3066694"/>
              <a:ext cx="4267200" cy="33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ruta 25"/>
            <p:cNvSpPr txBox="1"/>
            <p:nvPr/>
          </p:nvSpPr>
          <p:spPr>
            <a:xfrm>
              <a:off x="457200" y="6336268"/>
              <a:ext cx="4495800" cy="29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Chemical Plant for Ethylene Glycol (Ch. 5)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41"/>
          <p:cNvGrpSpPr/>
          <p:nvPr/>
        </p:nvGrpSpPr>
        <p:grpSpPr>
          <a:xfrm>
            <a:off x="404290" y="76200"/>
            <a:ext cx="4091510" cy="1770965"/>
            <a:chOff x="404290" y="76200"/>
            <a:chExt cx="4091510" cy="1770965"/>
          </a:xfrm>
        </p:grpSpPr>
        <p:pic>
          <p:nvPicPr>
            <p:cNvPr id="36659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t="7611"/>
            <a:stretch>
              <a:fillRect/>
            </a:stretch>
          </p:blipFill>
          <p:spPr bwMode="auto">
            <a:xfrm>
              <a:off x="404290" y="76200"/>
              <a:ext cx="409151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ruta 28"/>
            <p:cNvSpPr txBox="1"/>
            <p:nvPr/>
          </p:nvSpPr>
          <p:spPr>
            <a:xfrm>
              <a:off x="1219200" y="1524000"/>
              <a:ext cx="2667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Smog (Ch. 1)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6934200" y="4419600"/>
            <a:ext cx="1914525" cy="2295267"/>
            <a:chOff x="6934200" y="4419600"/>
            <a:chExt cx="1914525" cy="2295267"/>
          </a:xfrm>
        </p:grpSpPr>
        <p:sp>
          <p:nvSpPr>
            <p:cNvPr id="22" name="textruta 21"/>
            <p:cNvSpPr txBox="1"/>
            <p:nvPr/>
          </p:nvSpPr>
          <p:spPr>
            <a:xfrm>
              <a:off x="7162800" y="6160869"/>
              <a:ext cx="1447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Plant </a:t>
              </a:r>
              <a:r>
                <a:rPr lang="sv-SE" sz="1500" dirty="0" err="1" smtClean="0">
                  <a:latin typeface="Arial" pitchFamily="34" charset="0"/>
                  <a:cs typeface="Arial" pitchFamily="34" charset="0"/>
                </a:rPr>
                <a:t>Safety</a:t>
              </a:r>
              <a:endParaRPr lang="sv-SE" sz="15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sv-SE" sz="1500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. 11,12,13)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59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4200" y="4419600"/>
              <a:ext cx="191452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7"/>
          <p:cNvGrpSpPr/>
          <p:nvPr/>
        </p:nvGrpSpPr>
        <p:grpSpPr>
          <a:xfrm>
            <a:off x="5105400" y="4838700"/>
            <a:ext cx="1676400" cy="1887498"/>
            <a:chOff x="5105400" y="4838700"/>
            <a:chExt cx="1676400" cy="1887498"/>
          </a:xfrm>
        </p:grpSpPr>
        <p:sp>
          <p:nvSpPr>
            <p:cNvPr id="20" name="textruta 19"/>
            <p:cNvSpPr txBox="1"/>
            <p:nvPr/>
          </p:nvSpPr>
          <p:spPr>
            <a:xfrm>
              <a:off x="5105400" y="6172200"/>
              <a:ext cx="1676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Lubricant Design  (Ch. 9)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59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5400" y="4838700"/>
              <a:ext cx="15621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9"/>
          <p:cNvGrpSpPr/>
          <p:nvPr/>
        </p:nvGrpSpPr>
        <p:grpSpPr>
          <a:xfrm>
            <a:off x="6858000" y="2209800"/>
            <a:ext cx="1828800" cy="2154198"/>
            <a:chOff x="6858000" y="2209800"/>
            <a:chExt cx="1828800" cy="2154198"/>
          </a:xfrm>
        </p:grpSpPr>
        <p:sp>
          <p:nvSpPr>
            <p:cNvPr id="18" name="textruta 17"/>
            <p:cNvSpPr txBox="1"/>
            <p:nvPr/>
          </p:nvSpPr>
          <p:spPr>
            <a:xfrm>
              <a:off x="6858000" y="3810000"/>
              <a:ext cx="1828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Cobra Bites </a:t>
              </a:r>
            </a:p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(Ch. 8 DVD-ROM)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59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86600" y="2209800"/>
              <a:ext cx="1256130" cy="160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8"/>
          <p:cNvGrpSpPr/>
          <p:nvPr/>
        </p:nvGrpSpPr>
        <p:grpSpPr>
          <a:xfrm>
            <a:off x="5133975" y="2352675"/>
            <a:ext cx="1524000" cy="2050792"/>
            <a:chOff x="5133975" y="2352675"/>
            <a:chExt cx="1524000" cy="2050792"/>
          </a:xfrm>
        </p:grpSpPr>
        <p:sp>
          <p:nvSpPr>
            <p:cNvPr id="24" name="textruta 23"/>
            <p:cNvSpPr txBox="1"/>
            <p:nvPr/>
          </p:nvSpPr>
          <p:spPr>
            <a:xfrm>
              <a:off x="5133975" y="3849469"/>
              <a:ext cx="152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Oil Recovery (Ch. 7)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59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7800" y="2352675"/>
              <a:ext cx="1323975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0"/>
          <p:cNvGrpSpPr/>
          <p:nvPr/>
        </p:nvGrpSpPr>
        <p:grpSpPr>
          <a:xfrm>
            <a:off x="4691666" y="152400"/>
            <a:ext cx="4258078" cy="2011233"/>
            <a:chOff x="4691666" y="152400"/>
            <a:chExt cx="4258078" cy="2011233"/>
          </a:xfrm>
        </p:grpSpPr>
        <p:sp>
          <p:nvSpPr>
            <p:cNvPr id="32" name="textruta 31"/>
            <p:cNvSpPr txBox="1"/>
            <p:nvPr/>
          </p:nvSpPr>
          <p:spPr>
            <a:xfrm>
              <a:off x="5867400" y="1840468"/>
              <a:ext cx="27432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Wetlands (Ch. 7 DVD-ROM)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60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91666" y="152400"/>
              <a:ext cx="425807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2"/>
          <p:cNvGrpSpPr/>
          <p:nvPr/>
        </p:nvGrpSpPr>
        <p:grpSpPr>
          <a:xfrm>
            <a:off x="1371600" y="2069068"/>
            <a:ext cx="2667000" cy="1008965"/>
            <a:chOff x="1371600" y="1981200"/>
            <a:chExt cx="2667000" cy="1008965"/>
          </a:xfrm>
        </p:grpSpPr>
        <p:pic>
          <p:nvPicPr>
            <p:cNvPr id="36660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8800" y="1981200"/>
              <a:ext cx="18859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ruta 28"/>
            <p:cNvSpPr txBox="1"/>
            <p:nvPr/>
          </p:nvSpPr>
          <p:spPr>
            <a:xfrm>
              <a:off x="1371600" y="2667000"/>
              <a:ext cx="2667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Hippo Digestion (Ch. 2)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z="15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" name="Picture 2" descr="SasolReactor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066800" y="1384358"/>
            <a:ext cx="6858000" cy="525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PenicilliumChrysogenum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990600" y="1981200"/>
            <a:ext cx="68976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LAbas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635863" cy="331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0" y="2069068"/>
            <a:ext cx="4953000" cy="2243790"/>
            <a:chOff x="1371600" y="1981200"/>
            <a:chExt cx="2667000" cy="820926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1981200"/>
              <a:ext cx="18859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ruta 28"/>
            <p:cNvSpPr txBox="1"/>
            <p:nvPr/>
          </p:nvSpPr>
          <p:spPr>
            <a:xfrm>
              <a:off x="1371600" y="2667000"/>
              <a:ext cx="2667000" cy="13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Hippo Digestion (Ch. 2)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30351"/>
            <a:ext cx="6793043" cy="532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  <p:pic>
        <p:nvPicPr>
          <p:cNvPr id="6" name="Picture 2" descr="hre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6200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1600200"/>
            <a:ext cx="7749110" cy="4724400"/>
            <a:chOff x="404290" y="76200"/>
            <a:chExt cx="4091510" cy="1817132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7611"/>
            <a:stretch>
              <a:fillRect/>
            </a:stretch>
          </p:blipFill>
          <p:spPr bwMode="auto">
            <a:xfrm>
              <a:off x="404290" y="76200"/>
              <a:ext cx="409151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ruta 28"/>
            <p:cNvSpPr txBox="1"/>
            <p:nvPr/>
          </p:nvSpPr>
          <p:spPr>
            <a:xfrm>
              <a:off x="1219200" y="15240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/>
                <a:t>Smog (Ch. 1)</a:t>
              </a:r>
              <a:endParaRPr lang="sv-SE" dirty="0"/>
            </a:p>
          </p:txBody>
        </p:sp>
      </p:grpSp>
      <p:sp>
        <p:nvSpPr>
          <p:cNvPr id="10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914400"/>
            <a:ext cx="7543800" cy="5454025"/>
            <a:chOff x="409876" y="3021769"/>
            <a:chExt cx="4495800" cy="3635299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3021769"/>
              <a:ext cx="4267200" cy="33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ruta 25"/>
            <p:cNvSpPr txBox="1"/>
            <p:nvPr/>
          </p:nvSpPr>
          <p:spPr>
            <a:xfrm>
              <a:off x="409876" y="6410895"/>
              <a:ext cx="4495800" cy="246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Chemical Plant for Ethylene Glycol (Ch. 5)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867400" y="2133600"/>
            <a:ext cx="2438400" cy="2502931"/>
            <a:chOff x="5133975" y="2352675"/>
            <a:chExt cx="1524000" cy="1902566"/>
          </a:xfrm>
        </p:grpSpPr>
        <p:sp>
          <p:nvSpPr>
            <p:cNvPr id="4" name="textruta 23"/>
            <p:cNvSpPr txBox="1"/>
            <p:nvPr/>
          </p:nvSpPr>
          <p:spPr>
            <a:xfrm>
              <a:off x="5133975" y="3974499"/>
              <a:ext cx="1524000" cy="280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Oil Recovery (Ch. 7)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7800" y="2352675"/>
              <a:ext cx="1323975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533400" y="2133600"/>
            <a:ext cx="4953000" cy="2495047"/>
            <a:chOff x="4691666" y="152400"/>
            <a:chExt cx="4258078" cy="1981361"/>
          </a:xfrm>
        </p:grpSpPr>
        <p:sp>
          <p:nvSpPr>
            <p:cNvPr id="7" name="textruta 31"/>
            <p:cNvSpPr txBox="1"/>
            <p:nvPr/>
          </p:nvSpPr>
          <p:spPr>
            <a:xfrm>
              <a:off x="5867400" y="1840468"/>
              <a:ext cx="2743200" cy="293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Wetlands (Ch. 7 DVD-ROM)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1666" y="152400"/>
              <a:ext cx="425807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14601" y="1828800"/>
            <a:ext cx="4114800" cy="3618131"/>
            <a:chOff x="6790267" y="2209800"/>
            <a:chExt cx="1828800" cy="2012639"/>
          </a:xfrm>
        </p:grpSpPr>
        <p:sp>
          <p:nvSpPr>
            <p:cNvPr id="4" name="textruta 17"/>
            <p:cNvSpPr txBox="1"/>
            <p:nvPr/>
          </p:nvSpPr>
          <p:spPr>
            <a:xfrm>
              <a:off x="6790267" y="3862908"/>
              <a:ext cx="1828800" cy="35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Cobra Bites </a:t>
              </a:r>
            </a:p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(Ch. 8 DVD-ROM)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2209800"/>
              <a:ext cx="1256130" cy="160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http://www.umich.edu/~essen/</a:t>
            </a:r>
            <a:endParaRPr lang="sv-SE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Materials on the Web and CD-ROM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38400" y="1981199"/>
            <a:ext cx="4038600" cy="3038175"/>
            <a:chOff x="5105400" y="4838700"/>
            <a:chExt cx="1676400" cy="1518038"/>
          </a:xfrm>
        </p:grpSpPr>
        <p:sp>
          <p:nvSpPr>
            <p:cNvPr id="4" name="textruta 19"/>
            <p:cNvSpPr txBox="1"/>
            <p:nvPr/>
          </p:nvSpPr>
          <p:spPr>
            <a:xfrm>
              <a:off x="5105400" y="6172200"/>
              <a:ext cx="1676400" cy="184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Lubricant Design  (Ch. 9)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838700"/>
              <a:ext cx="15621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28800" y="1600200"/>
            <a:ext cx="5486400" cy="3846729"/>
            <a:chOff x="6934200" y="4505325"/>
            <a:chExt cx="1914525" cy="2112787"/>
          </a:xfrm>
        </p:grpSpPr>
        <p:sp>
          <p:nvSpPr>
            <p:cNvPr id="4" name="textruta 21"/>
            <p:cNvSpPr txBox="1"/>
            <p:nvPr/>
          </p:nvSpPr>
          <p:spPr>
            <a:xfrm>
              <a:off x="7146925" y="6263120"/>
              <a:ext cx="1447800" cy="354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Plant </a:t>
              </a:r>
              <a:r>
                <a:rPr lang="sv-SE" dirty="0" err="1" smtClean="0">
                  <a:latin typeface="Arial" pitchFamily="34" charset="0"/>
                  <a:cs typeface="Arial" pitchFamily="34" charset="0"/>
                </a:rPr>
                <a:t>Safety</a:t>
              </a:r>
              <a:endParaRPr lang="sv-SE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sv-SE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sv-SE" dirty="0" smtClean="0">
                  <a:latin typeface="Arial" pitchFamily="34" charset="0"/>
                  <a:cs typeface="Arial" pitchFamily="34" charset="0"/>
                </a:rPr>
                <a:t>. 11,12,13)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4200" y="4505325"/>
              <a:ext cx="191452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Begin CRE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Chemical Reaction Engineering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(CRE) is the field that studies the rates and mechanisms of chemical reactions and the design of the reactors in which they take place.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Chemical Identity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chemical species is said to have reacted when it has lost its chemical identity.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identity of a chemical species is determined by the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kind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configuration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that species’ atoms.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Chemical Identity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chemical species is said to have reacted when it has lost its chemical identity.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There are three ways for a species to loose its identity: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1.  Decomposition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C=CH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514350" lvl="0" indent="-514350">
              <a:buNone/>
            </a:pPr>
            <a:r>
              <a:rPr lang="sv-SE" b="1" dirty="0" smtClean="0">
                <a:latin typeface="Arial" pitchFamily="34" charset="0"/>
                <a:cs typeface="Arial" pitchFamily="34" charset="0"/>
              </a:rPr>
              <a:t>2.  Combination 		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+ O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2 NO</a:t>
            </a:r>
          </a:p>
          <a:p>
            <a:pPr marL="514350" lvl="0" indent="-514350">
              <a:buNone/>
            </a:pPr>
            <a:r>
              <a:rPr lang="sv-SE" b="1" dirty="0" smtClean="0">
                <a:latin typeface="Arial" pitchFamily="34" charset="0"/>
                <a:cs typeface="Arial" pitchFamily="34" charset="0"/>
              </a:rPr>
              <a:t>3.  Isomerization 	   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CH=CH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=C(CH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v-SE" i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sv-S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5455</TotalTime>
  <Words>1136</Words>
  <Application>Microsoft Office PowerPoint</Application>
  <PresentationFormat>On-screen Show (4:3)</PresentationFormat>
  <Paragraphs>311</Paragraphs>
  <Slides>61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ＭＳ Ｐゴシック</vt:lpstr>
      <vt:lpstr>Angsana New</vt:lpstr>
      <vt:lpstr>Arial</vt:lpstr>
      <vt:lpstr>Calibri</vt:lpstr>
      <vt:lpstr>Franklin Gothic Book</vt:lpstr>
      <vt:lpstr>Franklin Gothic Book (Rubriker)</vt:lpstr>
      <vt:lpstr>Perpetua</vt:lpstr>
      <vt:lpstr>Wingdings</vt:lpstr>
      <vt:lpstr>Wingdings 2</vt:lpstr>
      <vt:lpstr>Lecture_1_draft_yellow</vt:lpstr>
      <vt:lpstr>Equation</vt:lpstr>
      <vt:lpstr>Lecture 1</vt:lpstr>
      <vt:lpstr>Lecture 1 – Thursday</vt:lpstr>
      <vt:lpstr>Chemical Reaction Engineering</vt:lpstr>
      <vt:lpstr>PowerPoint Presentation</vt:lpstr>
      <vt:lpstr>PowerPoint Presentation</vt:lpstr>
      <vt:lpstr>Materials on the Web and CD-ROM</vt:lpstr>
      <vt:lpstr>Let’s Begin CRE</vt:lpstr>
      <vt:lpstr>Chemical Identity</vt:lpstr>
      <vt:lpstr>Chemical Identity</vt:lpstr>
      <vt:lpstr>Reaction Rate</vt:lpstr>
      <vt:lpstr>Reaction Rate</vt:lpstr>
      <vt:lpstr>Reaction Rate</vt:lpstr>
      <vt:lpstr>Reaction Rate</vt:lpstr>
      <vt:lpstr>Reaction Rate</vt:lpstr>
      <vt:lpstr>General Mole Balances</vt:lpstr>
      <vt:lpstr>General Mole Balances</vt:lpstr>
      <vt:lpstr>General Mole Balances</vt:lpstr>
      <vt:lpstr>General Mole Balances</vt:lpstr>
      <vt:lpstr>Batch Reactor - Mole Balances</vt:lpstr>
      <vt:lpstr>Batch Reactor - Mole Balances</vt:lpstr>
      <vt:lpstr>Batch Reactor - Mole Balances</vt:lpstr>
      <vt:lpstr>CSTR - Mole Balances</vt:lpstr>
      <vt:lpstr>CSTR - Mole Balances</vt:lpstr>
      <vt:lpstr>Plug Flow Reactor - Mole Balances</vt:lpstr>
      <vt:lpstr>Plug Flow Reactor - Mole Balances</vt:lpstr>
      <vt:lpstr>Plug Flow Reactor - Mole Balances</vt:lpstr>
      <vt:lpstr>Plug Flow Reactor - Mole Balances</vt:lpstr>
      <vt:lpstr>Plug Flow Reactor - Mole Balances</vt:lpstr>
      <vt:lpstr>Packed Bed Reactor - Mole Balances</vt:lpstr>
      <vt:lpstr>Packed Bed Reactor - Mole Balances</vt:lpstr>
      <vt:lpstr>Reactor Mole Balances Summary</vt:lpstr>
      <vt:lpstr>Reactors with Heat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</vt:lpstr>
      <vt:lpstr>Keeping Up</vt:lpstr>
      <vt:lpstr>Separations</vt:lpstr>
      <vt:lpstr>Reaction Engineering</vt:lpstr>
      <vt:lpstr>PowerPoint Presentation</vt:lpstr>
      <vt:lpstr>PowerPoint Presentation</vt:lpstr>
      <vt:lpstr>PowerPoint Presentation</vt:lpstr>
      <vt:lpstr>End of Lecture 1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Arthur Shih</dc:creator>
  <cp:lastModifiedBy>alkuehne</cp:lastModifiedBy>
  <cp:revision>192</cp:revision>
  <dcterms:created xsi:type="dcterms:W3CDTF">2010-08-03T19:10:57Z</dcterms:created>
  <dcterms:modified xsi:type="dcterms:W3CDTF">2016-07-13T04:49:48Z</dcterms:modified>
</cp:coreProperties>
</file>