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26" autoAdjust="0"/>
  </p:normalViewPr>
  <p:slideViewPr>
    <p:cSldViewPr>
      <p:cViewPr varScale="1">
        <p:scale>
          <a:sx n="57" d="100"/>
          <a:sy n="57" d="100"/>
        </p:scale>
        <p:origin x="546" y="66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06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png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4.png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Franklin Gothic Book (Rubriker)"/>
              </a:rPr>
              <a:t>Lecture 1</a:t>
            </a:r>
            <a:endParaRPr lang="en-US" dirty="0">
              <a:solidFill>
                <a:srgbClr val="000000"/>
              </a:solidFill>
              <a:cs typeface="Franklin Gothic Book (Rubriker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noFill/>
                <a:prstDash val="solid"/>
              </a:ln>
              <a:solidFill>
                <a:srgbClr val="FFCC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371600" y="13589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00691"/>
              </p:ext>
            </p:extLst>
          </p:nvPr>
        </p:nvGraphicFramePr>
        <p:xfrm>
          <a:off x="1050925" y="36623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1" name="Equation" r:id="rId4" imgW="4152600" imgH="1587240" progId="Equation.3">
                  <p:embed/>
                </p:oleObj>
              </mc:Choice>
              <mc:Fallback>
                <p:oleObj name="Equation" r:id="rId4" imgW="4152600" imgH="1587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6623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30" name="Equation" r:id="rId4" imgW="571500" imgH="203200" progId="Equation.3">
                    <p:embed/>
                  </p:oleObj>
                </mc:Choice>
                <mc:Fallback>
                  <p:oleObj name="Equation" r:id="rId4" imgW="571500" imgH="20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NOT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31" name="Equation" r:id="rId6" imgW="279360" imgH="215640" progId="Equation.3">
                        <p:embed/>
                      </p:oleObj>
                    </mc:Choice>
                    <mc:Fallback>
                      <p:oleObj name="Equation" r:id="rId6" imgW="27936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32" name="Equation" r:id="rId8" imgW="190440" imgH="241200" progId="Equation.3">
                        <p:embed/>
                      </p:oleObj>
                    </mc:Choice>
                    <mc:Fallback>
                      <p:oleObj name="Equation" r:id="rId8" imgW="190440" imgH="2412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33" name="Equation" r:id="rId10" imgW="749160" imgH="241200" progId="Equation.3">
                      <p:embed/>
                    </p:oleObj>
                  </mc:Choice>
                  <mc:Fallback>
                    <p:oleObj name="Equation" r:id="rId10" imgW="749160" imgH="2412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34" name="Equation" r:id="rId12" imgW="799920" imgH="241200" progId="Equation.3">
                      <p:embed/>
                    </p:oleObj>
                  </mc:Choice>
                  <mc:Fallback>
                    <p:oleObj name="Equation" r:id="rId12" imgW="799920" imgH="2412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35" name="Equation" r:id="rId14" imgW="266400" imgH="215640" progId="Equation.3">
                        <p:embed/>
                      </p:oleObj>
                    </mc:Choice>
                    <mc:Fallback>
                      <p:oleObj name="Equation" r:id="rId14" imgW="266400" imgH="21564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36" name="Equation" r:id="rId16" imgW="165100" imgH="203200" progId="Equation.3">
                        <p:embed/>
                      </p:oleObj>
                    </mc:Choice>
                    <mc:Fallback>
                      <p:oleObj name="Equation" r:id="rId16" imgW="165100" imgH="203200" progId="Equation.3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5" name="Equation" r:id="rId4" imgW="901440" imgH="431640" progId="Equation.3">
                  <p:embed/>
                </p:oleObj>
              </mc:Choice>
              <mc:Fallback>
                <p:oleObj name="Equation" r:id="rId4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16" name="Equation" r:id="rId6" imgW="1828800" imgH="457200" progId="Equation.3">
                    <p:embed/>
                  </p:oleObj>
                </mc:Choice>
                <mc:Fallback>
                  <p:oleObj name="Equation" r:id="rId6" imgW="1828800" imgH="45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Take limit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325" name="Equation" r:id="rId4" imgW="2882900" imgH="596900" progId="Equation.3">
                    <p:embed/>
                  </p:oleObj>
                </mc:Choice>
                <mc:Fallback>
                  <p:oleObj name="Equation" r:id="rId4" imgW="2882900" imgH="596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65" name="Equation" r:id="rId4" imgW="1549080" imgH="634680" progId="Equation.3">
                  <p:embed/>
                </p:oleObj>
              </mc:Choice>
              <mc:Fallback>
                <p:oleObj name="Equation" r:id="rId4" imgW="15490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6" name="Equation" r:id="rId6" imgW="762000" imgH="355600" progId="Equation.3">
                    <p:embed/>
                  </p:oleObj>
                </mc:Choice>
                <mc:Fallback>
                  <p:oleObj name="Equation" r:id="rId6" imgW="7620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7" name="Equation" r:id="rId8" imgW="850680" imgH="279360" progId="Equation.3">
                    <p:embed/>
                  </p:oleObj>
                </mc:Choice>
                <mc:Fallback>
                  <p:oleObj name="Equation" r:id="rId8" imgW="85068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Lecture 1 – </a:t>
            </a:r>
            <a:r>
              <a:rPr lang="en-US" sz="3600" b="1" dirty="0" smtClean="0"/>
              <a:t>Thursday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6" name="Equation" r:id="rId3" imgW="609600" imgH="393700" progId="Equation.3">
                    <p:embed/>
                  </p:oleObj>
                </mc:Choice>
                <mc:Fallback>
                  <p:oleObj name="Equation" r:id="rId3" imgW="6096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7" name="Equation" r:id="rId5" imgW="787320" imgH="495000" progId="Equation.3">
                    <p:embed/>
                  </p:oleObj>
                </mc:Choice>
                <mc:Fallback>
                  <p:oleObj name="Equation" r:id="rId5" imgW="787320" imgH="495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8" name="Equation" r:id="rId7" imgW="1002960" imgH="457200" progId="Equation.3">
                  <p:embed/>
                </p:oleObj>
              </mc:Choice>
              <mc:Fallback>
                <p:oleObj name="Equation" r:id="rId7" imgW="10029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22" name="Equation" r:id="rId3" imgW="787320" imgH="495000" progId="Equation.3">
                    <p:embed/>
                  </p:oleObj>
                </mc:Choice>
                <mc:Fallback>
                  <p:oleObj name="Equation" r:id="rId3" imgW="787320" imgH="495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3" name="Equation" r:id="rId3" imgW="1727200" imgH="355600" progId="Equation.3">
                  <p:embed/>
                </p:oleObj>
              </mc:Choice>
              <mc:Fallback>
                <p:oleObj name="Equation" r:id="rId3" imgW="1727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54" name="Equation" r:id="rId5" imgW="558800" imgH="355600" progId="Equation.3">
                    <p:embed/>
                  </p:oleObj>
                </mc:Choice>
                <mc:Fallback>
                  <p:oleObj name="Equation" r:id="rId5" imgW="5588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7" name="Equation" r:id="rId3" imgW="1282700" imgH="177800" progId="Equation.3">
                  <p:embed/>
                </p:oleObj>
              </mc:Choice>
              <mc:Fallback>
                <p:oleObj name="Equation" r:id="rId3" imgW="1282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8" name="Equation" r:id="rId5" imgW="876300" imgH="393700" progId="Equation.3">
                    <p:embed/>
                  </p:oleObj>
                </mc:Choice>
                <mc:Fallback>
                  <p:oleObj name="Equation" r:id="rId5" imgW="8763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9"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Mixed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2" name="Equation" r:id="rId3" imgW="241300" imgH="127000" progId="Equation.3">
                    <p:embed/>
                  </p:oleObj>
                </mc:Choice>
                <mc:Fallback>
                  <p:oleObj name="Equation" r:id="rId3" imgW="2413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3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4" name="Equation" r:id="rId7" imgW="495000" imgH="177480" progId="Equation.3">
                    <p:embed/>
                  </p:oleObj>
                </mc:Choice>
                <mc:Fallback>
                  <p:oleObj name="Equation" r:id="rId7" imgW="4950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5" name="Equation" r:id="rId9" imgW="190500" imgH="177800" progId="Equation.3">
                    <p:embed/>
                  </p:oleObj>
                </mc:Choice>
                <mc:Fallback>
                  <p:oleObj name="Equation" r:id="rId9" imgW="190500" imgH="177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46" name="Equation" r:id="rId11" imgW="190500" imgH="177800" progId="Equation.3">
                    <p:embed/>
                  </p:oleObj>
                </mc:Choice>
                <mc:Fallback>
                  <p:oleObj name="Equation" r:id="rId11" imgW="190500" imgH="177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7" name="Equation" r:id="rId12" imgW="2489040" imgH="736560" progId="Equation.3">
                  <p:embed/>
                </p:oleObj>
              </mc:Choice>
              <mc:Fallback>
                <p:oleObj name="Equation" r:id="rId12" imgW="248904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30" name="Equation" r:id="rId3" imgW="1473120" imgH="431640" progId="Equation.3">
                    <p:embed/>
                  </p:oleObj>
                </mc:Choice>
                <mc:Fallback>
                  <p:oleObj name="Equation" r:id="rId3" imgW="147312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31" name="Equation" r:id="rId5" imgW="571500" imgH="355600" progId="Equation.3">
                    <p:embed/>
                  </p:oleObj>
                </mc:Choice>
                <mc:Fallback>
                  <p:oleObj name="Equation" r:id="rId5" imgW="571500" imgH="355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1" name="Equation" r:id="rId3" imgW="1333440" imgH="279360" progId="Equation.3">
                  <p:embed/>
                </p:oleObj>
              </mc:Choice>
              <mc:Fallback>
                <p:oleObj name="Equation" r:id="rId3" imgW="13334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82" name="Equation" r:id="rId5" imgW="558720" imgH="393480" progId="Equation.3">
                    <p:embed/>
                  </p:oleObj>
                </mc:Choice>
                <mc:Fallback>
                  <p:oleObj name="Equation" r:id="rId5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760696"/>
              </p:ext>
            </p:extLst>
          </p:nvPr>
        </p:nvGraphicFramePr>
        <p:xfrm>
          <a:off x="1980148" y="2583192"/>
          <a:ext cx="37401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3" name="Equation" r:id="rId7" imgW="1549080" imgH="393480" progId="Equation.3">
                  <p:embed/>
                </p:oleObj>
              </mc:Choice>
              <mc:Fallback>
                <p:oleObj name="Equation" r:id="rId7" imgW="1549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148" y="2583192"/>
                        <a:ext cx="37401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13"/>
          <p:cNvSpPr/>
          <p:nvPr/>
        </p:nvSpPr>
        <p:spPr>
          <a:xfrm>
            <a:off x="914400" y="1554162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PFR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1447800"/>
            <a:ext cx="608298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1" y="2362201"/>
            <a:ext cx="253865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5" name="Equation" r:id="rId3" imgW="571500" imgH="355600" progId="Equation.3">
                    <p:embed/>
                  </p:oleObj>
                </mc:Choice>
                <mc:Fallback>
                  <p:oleObj name="Equation" r:id="rId3" imgW="5715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6" name="Equation" r:id="rId5" imgW="863280" imgH="393480" progId="Equation.3">
                    <p:embed/>
                  </p:oleObj>
                </mc:Choice>
                <mc:Fallback>
                  <p:oleObj name="Equation" r:id="rId5" imgW="863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Differientiate  with respect to V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7" name="Equation" r:id="rId7" imgW="736560" imgH="495000" progId="Equation.3">
                    <p:embed/>
                  </p:oleObj>
                </mc:Choice>
                <mc:Fallback>
                  <p:oleObj name="Equation" r:id="rId7" imgW="7365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integral form is: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4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5" name="Equation" r:id="rId5" imgW="1549080" imgH="431640" progId="Equation.3">
                  <p:embed/>
                </p:oleObj>
              </mc:Choice>
              <mc:Fallback>
                <p:oleObj name="Equation" r:id="rId5" imgW="1549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6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7" name="Equation" r:id="rId9" imgW="291960" imgH="177480" progId="Equation.3">
                    <p:embed/>
                  </p:oleObj>
                </mc:Choice>
                <mc:Fallback>
                  <p:oleObj name="Equation" r:id="rId9" imgW="2919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8" name="Equation" r:id="rId11" imgW="177480" imgH="177480" progId="Equation.3">
                    <p:embed/>
                  </p:oleObj>
                </mc:Choice>
                <mc:Fallback>
                  <p:oleObj name="Equation" r:id="rId11" imgW="1774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79" name="Equation" r:id="rId13" imgW="558720" imgH="177480" progId="Equation.3">
                    <p:embed/>
                  </p:oleObj>
                </mc:Choice>
                <mc:Fallback>
                  <p:oleObj name="Equation" r:id="rId13" imgW="558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0" name="Equation" r:id="rId15" imgW="190500" imgH="177800" progId="Equation.3">
                    <p:embed/>
                  </p:oleObj>
                </mc:Choice>
                <mc:Fallback>
                  <p:oleObj name="Equation" r:id="rId15" imgW="1905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81" name="Equation" r:id="rId17" imgW="190500" imgH="177800" progId="Equation.3">
                    <p:embed/>
                  </p:oleObj>
                </mc:Choice>
                <mc:Fallback>
                  <p:oleObj name="Equation" r:id="rId17" imgW="190500" imgH="177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Reaction Engineering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4" name="Equation" r:id="rId3" imgW="571500" imgH="355600" progId="Equation.3">
                      <p:embed/>
                    </p:oleObj>
                  </mc:Choice>
                  <mc:Fallback>
                    <p:oleObj name="Equation" r:id="rId3" imgW="571500" imgH="355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5" name="Equation" r:id="rId5" imgW="761760" imgH="495000" progId="Equation.3">
                      <p:embed/>
                    </p:oleObj>
                  </mc:Choice>
                  <mc:Fallback>
                    <p:oleObj name="Equation" r:id="rId5" imgW="761760" imgH="4950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57" name="Equation" r:id="rId4" imgW="874739" imgH="394404" progId="Equation.3">
                    <p:embed/>
                  </p:oleObj>
                </mc:Choice>
                <mc:Fallback>
                  <p:oleObj name="Equation" r:id="rId4" imgW="874739" imgH="39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8" name="Equation" r:id="rId6" imgW="749047" imgH="393539" progId="Equation.3">
                      <p:embed/>
                    </p:oleObj>
                  </mc:Choice>
                  <mc:Fallback>
                    <p:oleObj name="Equation" r:id="rId6" imgW="749047" imgH="3935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59" name="Equation" r:id="rId8" imgW="761724" imgH="494956" progId="Equation.3">
                      <p:embed/>
                    </p:oleObj>
                  </mc:Choice>
                  <mc:Fallback>
                    <p:oleObj name="Equation" r:id="rId8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t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60" name="Equation" r:id="rId10" imgW="572052" imgH="355600" progId="Equation.3">
                      <p:embed/>
                    </p:oleObj>
                  </mc:Choice>
                  <mc:Fallback>
                    <p:oleObj name="Equation" r:id="rId10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61" name="Equation" r:id="rId12" imgW="736370" imgH="494956" progId="Equation.3">
                      <p:embed/>
                    </p:oleObj>
                  </mc:Choice>
                  <mc:Fallback>
                    <p:oleObj name="Equation" r:id="rId12" imgW="736370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V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62" name="Equation" r:id="rId14" imgW="572052" imgH="355600" progId="Equation.3">
                      <p:embed/>
                    </p:oleObj>
                  </mc:Choice>
                  <mc:Fallback>
                    <p:oleObj name="Equation" r:id="rId14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63" name="Equation" r:id="rId16" imgW="761724" imgH="494956" progId="Equation.3">
                      <p:embed/>
                    </p:oleObj>
                  </mc:Choice>
                  <mc:Fallback>
                    <p:oleObj name="Equation" r:id="rId16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W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Reactors with Heat Effects</a:t>
            </a:r>
            <a:endParaRPr lang="en-US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4" name="Equation" r:id="rId3" imgW="3149600" imgH="215900" progId="Equation.3">
                    <p:embed/>
                  </p:oleObj>
                </mc:Choice>
                <mc:Fallback>
                  <p:oleObj name="Equation" r:id="rId3" imgW="31496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5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6" name="Equation" r:id="rId7" imgW="266700" imgH="127000" progId="Equation.3">
                    <p:embed/>
                  </p:oleObj>
                </mc:Choice>
                <mc:Fallback>
                  <p:oleObj name="Equation" r:id="rId7" imgW="2667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37" name="Equation" r:id="rId9" imgW="266700" imgH="127000" progId="Equation.3">
                    <p:embed/>
                  </p:oleObj>
                </mc:Choice>
                <mc:Fallback>
                  <p:oleObj name="Equation" r:id="rId9" imgW="266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hermometer.svg.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228600"/>
            <a:ext cx="673608" cy="1981200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601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199"/>
            <a:ext cx="7162800" cy="2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066800"/>
            <a:ext cx="4345111" cy="3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874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Evaluate  energy balance terms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operated adiabatically.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X=0.84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T=614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T=535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Keeping Up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Separations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 Engineering</a:t>
            </a:r>
            <a:endParaRPr lang="en-US" b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CRE Algorithm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End of </a:t>
            </a:r>
            <a:r>
              <a:rPr lang="sv-SE" b="1" dirty="0" err="1" smtClean="0"/>
              <a:t>Lecture</a:t>
            </a:r>
            <a:r>
              <a:rPr lang="sv-SE" b="1" dirty="0" smtClean="0"/>
              <a:t> 1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381000" y="2819400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04290" y="76200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Smog (Ch. 1)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419600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5105400" y="4838700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858000" y="2209800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5133975" y="2352675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691666" y="152400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371600" y="2069068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Smog (Ch. 1)</a:t>
              </a:r>
              <a:endParaRPr lang="sv-SE" dirty="0"/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http://www.umich.edu/~essen/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Materials on the Web and CD-ROM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Begin CRE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1136</Words>
  <Application>Microsoft Office PowerPoint</Application>
  <PresentationFormat>On-screen Show (4:3)</PresentationFormat>
  <Paragraphs>311</Paragraphs>
  <Slides>61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Angsana New</vt:lpstr>
      <vt:lpstr>Arial</vt:lpstr>
      <vt:lpstr>Calibri</vt:lpstr>
      <vt:lpstr>Franklin Gothic Book</vt:lpstr>
      <vt:lpstr>Franklin Gothic Book (Rubriker)</vt:lpstr>
      <vt:lpstr>Perpetua</vt:lpstr>
      <vt:lpstr>Wingdings</vt:lpstr>
      <vt:lpstr>Wingdings 2</vt:lpstr>
      <vt:lpstr>Lecture_1_draft_yellow</vt:lpstr>
      <vt:lpstr>Equation</vt:lpstr>
      <vt:lpstr>Lecture 1</vt:lpstr>
      <vt:lpstr>Lecture 1 – Thursday</vt:lpstr>
      <vt:lpstr>Chemical Reaction Engineering</vt:lpstr>
      <vt:lpstr>PowerPoint Presentation</vt:lpstr>
      <vt:lpstr>PowerPoint Presentation</vt:lpstr>
      <vt:lpstr>Materials on the Web and CD-ROM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alkuehne</cp:lastModifiedBy>
  <cp:revision>193</cp:revision>
  <dcterms:created xsi:type="dcterms:W3CDTF">2010-08-03T19:10:57Z</dcterms:created>
  <dcterms:modified xsi:type="dcterms:W3CDTF">2016-07-13T04:55:01Z</dcterms:modified>
</cp:coreProperties>
</file>